
<file path=[Content_Types].xml><?xml version="1.0" encoding="utf-8"?>
<Types xmlns="http://schemas.openxmlformats.org/package/2006/content-types">
  <Override PartName="/ppt/slideLayouts/slideLayout8.xml" ContentType="application/vnd.openxmlformats-officedocument.presentationml.slideLayout+xml"/>
  <Override PartName="/ppt/slides/slide68.xml" ContentType="application/vnd.openxmlformats-officedocument.presentationml.slide+xml"/>
  <Override PartName="/ppt/slides/slide135.xml" ContentType="application/vnd.openxmlformats-officedocument.presentationml.slide+xml"/>
  <Override PartName="/ppt/notesSlides/notesSlide31.xml" ContentType="application/vnd.openxmlformats-officedocument.presentationml.notesSlide+xml"/>
  <Override PartName="/ppt/slides/slide196.xml" ContentType="application/vnd.openxmlformats-officedocument.presentationml.slide+xml"/>
  <Override PartName="/ppt/notesSlides/notesSlide74.xml" ContentType="application/vnd.openxmlformats-officedocument.presentationml.notesSlide+xml"/>
  <Override PartName="/ppt/slides/slide28.xml" ContentType="application/vnd.openxmlformats-officedocument.presentationml.slide+xml"/>
  <Override PartName="/ppt/slides/slide66.xml" ContentType="application/vnd.openxmlformats-officedocument.presentationml.slide+xml"/>
  <Override PartName="/ppt/notesSlides/notesSlide88.xml" ContentType="application/vnd.openxmlformats-officedocument.presentationml.notesSlide+xml"/>
  <Override PartName="/ppt/slides/slide180.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notesSlides/notesSlide73.xml" ContentType="application/vnd.openxmlformats-officedocument.presentationml.notesSlide+xml"/>
  <Override PartName="/ppt/notesSlides/notesSlide32.xml" ContentType="application/vnd.openxmlformats-officedocument.presentationml.notesSlide+xml"/>
  <Override PartName="/ppt/slides/slide11.xml" ContentType="application/vnd.openxmlformats-officedocument.presentationml.slide+xml"/>
  <Override PartName="/ppt/slides/slide174.xml" ContentType="application/vnd.openxmlformats-officedocument.presentationml.slide+xml"/>
  <Override PartName="/ppt/slides/slide47.xml" ContentType="application/vnd.openxmlformats-officedocument.presentationml.slide+xml"/>
  <Override PartName="/ppt/slides/slide194.xml" ContentType="application/vnd.openxmlformats-officedocument.presentationml.slide+xml"/>
  <Override PartName="/ppt/slides/slide118.xml" ContentType="application/vnd.openxmlformats-officedocument.presentationml.slide+xml"/>
  <Override PartName="/ppt/slides/slide188.xml" ContentType="application/vnd.openxmlformats-officedocument.presentationml.slide+xml"/>
  <Override PartName="/ppt/slideLayouts/slideLayout3.xml" ContentType="application/vnd.openxmlformats-officedocument.presentationml.slideLayout+xml"/>
  <Override PartName="/ppt/slides/slide141.xml" ContentType="application/vnd.openxmlformats-officedocument.presentationml.slide+xml"/>
  <Override PartName="/ppt/notesSlides/notesSlide52.xml" ContentType="application/vnd.openxmlformats-officedocument.presentationml.notesSlide+xml"/>
  <Override PartName="/ppt/slides/slide153.xml" ContentType="application/vnd.openxmlformats-officedocument.presentationml.slide+xml"/>
  <Override PartName="/ppt/slides/slide1.xml" ContentType="application/vnd.openxmlformats-officedocument.presentationml.slide+xml"/>
  <Override PartName="/ppt/slides/slide97.xml" ContentType="application/vnd.openxmlformats-officedocument.presentationml.slide+xml"/>
  <Override PartName="/ppt/slides/slide161.xml" ContentType="application/vnd.openxmlformats-officedocument.presentationml.slide+xml"/>
  <Override PartName="/ppt/tableStyles.xml" ContentType="application/vnd.openxmlformats-officedocument.presentationml.tableStyles+xml"/>
  <Override PartName="/ppt/notesSlides/notesSlide15.xml" ContentType="application/vnd.openxmlformats-officedocument.presentationml.notesSlide+xml"/>
  <Default Extension="wmf" ContentType="image/x-wmf"/>
  <Override PartName="/ppt/slides/slide94.xml" ContentType="application/vnd.openxmlformats-officedocument.presentationml.slide+xml"/>
  <Override PartName="/ppt/notesSlides/notesSlide71.xml" ContentType="application/vnd.openxmlformats-officedocument.presentationml.notesSlide+xml"/>
  <Override PartName="/ppt/slides/slide92.xml" ContentType="application/vnd.openxmlformats-officedocument.presentationml.slide+xml"/>
  <Override PartName="/ppt/slides/slide124.xml" ContentType="application/vnd.openxmlformats-officedocument.presentationml.slide+xml"/>
  <Override PartName="/ppt/slides/slide167.xml" ContentType="application/vnd.openxmlformats-officedocument.presentationml.slide+xml"/>
  <Override PartName="/ppt/handoutMasters/handoutMaster1.xml" ContentType="application/vnd.openxmlformats-officedocument.presentationml.handoutMaster+xml"/>
  <Override PartName="/ppt/notesSlides/notesSlide23.xml" ContentType="application/vnd.openxmlformats-officedocument.presentationml.notesSlide+xml"/>
  <Override PartName="/ppt/notesSlides/notesSlide42.xml" ContentType="application/vnd.openxmlformats-officedocument.presentationml.notesSlide+xml"/>
  <Override PartName="/ppt/slides/slide182.xml" ContentType="application/vnd.openxmlformats-officedocument.presentationml.slide+xml"/>
  <Override PartName="/ppt/notesSlides/notesSlide35.xml" ContentType="application/vnd.openxmlformats-officedocument.presentationml.notesSlide+xml"/>
  <Default Extension="pict" ContentType="image/pict"/>
  <Override PartName="/ppt/slides/slide20.xml" ContentType="application/vnd.openxmlformats-officedocument.presentationml.slide+xml"/>
  <Override PartName="/ppt/slides/slide17.xml" ContentType="application/vnd.openxmlformats-officedocument.presentationml.slide+xml"/>
  <Override PartName="/ppt/notesSlides/notesSlide51.xml" ContentType="application/vnd.openxmlformats-officedocument.presentationml.notesSlide+xml"/>
  <Override PartName="/ppt/slides/slide115.xml" ContentType="application/vnd.openxmlformats-officedocument.presentationml.slide+xml"/>
  <Override PartName="/ppt/notesSlides/notesSlide13.xml" ContentType="application/vnd.openxmlformats-officedocument.presentationml.notesSlide+xml"/>
  <Override PartName="/ppt/slides/slide78.xml" ContentType="application/vnd.openxmlformats-officedocument.presentationml.slide+xml"/>
  <Override PartName="/ppt/notesSlides/notesSlide1.xml" ContentType="application/vnd.openxmlformats-officedocument.presentationml.notesSlide+xml"/>
  <Override PartName="/ppt/slides/slide61.xml" ContentType="application/vnd.openxmlformats-officedocument.presentationml.slide+xml"/>
  <Override PartName="/ppt/slides/slide43.xml" ContentType="application/vnd.openxmlformats-officedocument.presentationml.slide+xml"/>
  <Override PartName="/ppt/slides/slide37.xml" ContentType="application/vnd.openxmlformats-officedocument.presentationml.slide+xml"/>
  <Override PartName="/ppt/slides/slide104.xml" ContentType="application/vnd.openxmlformats-officedocument.presentationml.slide+xml"/>
  <Override PartName="/ppt/slides/slide10.xml" ContentType="application/vnd.openxmlformats-officedocument.presentationml.slide+xml"/>
  <Override PartName="/ppt/slides/slide133.xml" ContentType="application/vnd.openxmlformats-officedocument.presentationml.slide+xml"/>
  <Override PartName="/ppt/slides/slide33.xml" ContentType="application/vnd.openxmlformats-officedocument.presentationml.slide+xml"/>
  <Override PartName="/ppt/slides/slide148.xml" ContentType="application/vnd.openxmlformats-officedocument.presentationml.slide+xml"/>
  <Override PartName="/ppt/notesSlides/notesSlide45.xml" ContentType="application/vnd.openxmlformats-officedocument.presentationml.notesSlide+xml"/>
  <Default Extension="vml" ContentType="application/vnd.openxmlformats-officedocument.vmlDrawing"/>
  <Override PartName="/ppt/notesSlides/notesSlide48.xml" ContentType="application/vnd.openxmlformats-officedocument.presentationml.notesSlide+xml"/>
  <Override PartName="/ppt/notesSlides/notesSlide90.xml" ContentType="application/vnd.openxmlformats-officedocument.presentationml.notesSlide+xml"/>
  <Default Extension="png" ContentType="image/png"/>
  <Override PartName="/ppt/notesSlides/notesSlide84.xml" ContentType="application/vnd.openxmlformats-officedocument.presentationml.notesSlide+xml"/>
  <Override PartName="/ppt/slides/slide83.xml" ContentType="application/vnd.openxmlformats-officedocument.presentationml.slide+xml"/>
  <Override PartName="/ppt/slides/slide172.xml" ContentType="application/vnd.openxmlformats-officedocument.presentationml.slide+xml"/>
  <Override PartName="/ppt/notesSlides/notesSlide96.xml" ContentType="application/vnd.openxmlformats-officedocument.presentationml.notesSlide+xml"/>
  <Override PartName="/docProps/core.xml" ContentType="application/vnd.openxmlformats-package.core-properties+xml"/>
  <Override PartName="/ppt/slides/slide142.xml" ContentType="application/vnd.openxmlformats-officedocument.presentationml.slide+xml"/>
  <Override PartName="/ppt/slides/slide56.xml" ContentType="application/vnd.openxmlformats-officedocument.presentationml.slide+xml"/>
  <Override PartName="/ppt/slides/slide31.xml" ContentType="application/vnd.openxmlformats-officedocument.presentationml.slide+xml"/>
  <Override PartName="/ppt/slides/slide154.xml" ContentType="application/vnd.openxmlformats-officedocument.presentationml.slide+xml"/>
  <Default Extension="bin" ContentType="application/vnd.openxmlformats-officedocument.presentationml.printerSettings"/>
  <Override PartName="/ppt/slides/slide175.xml" ContentType="application/vnd.openxmlformats-officedocument.presentationml.slide+xml"/>
  <Override PartName="/ppt/slides/slide53.xml" ContentType="application/vnd.openxmlformats-officedocument.presentationml.slide+xml"/>
  <Override PartName="/ppt/slides/slide76.xml" ContentType="application/vnd.openxmlformats-officedocument.presentationml.slide+xml"/>
  <Override PartName="/ppt/slides/slide163.xml" ContentType="application/vnd.openxmlformats-officedocument.presentationml.slide+xml"/>
  <Override PartName="/ppt/slides/slide195.xml" ContentType="application/vnd.openxmlformats-officedocument.presentationml.slide+xml"/>
  <Override PartName="/ppt/notesSlides/notesSlide24.xml" ContentType="application/vnd.openxmlformats-officedocument.presentationml.notesSlide+xml"/>
  <Override PartName="/ppt/slides/slide55.xml" ContentType="application/vnd.openxmlformats-officedocument.presentationml.slide+xml"/>
  <Override PartName="/ppt/notesSlides/notesSlide47.xml" ContentType="application/vnd.openxmlformats-officedocument.presentationml.notesSlide+xml"/>
  <Override PartName="/ppt/notesSlides/notesSlide98.xml" ContentType="application/vnd.openxmlformats-officedocument.presentationml.notesSlide+xml"/>
  <Override PartName="/ppt/slides/slide19.xml" ContentType="application/vnd.openxmlformats-officedocument.presentationml.slide+xml"/>
  <Override PartName="/ppt/slides/slide41.xml" ContentType="application/vnd.openxmlformats-officedocument.presentationml.slide+xml"/>
  <Override PartName="/ppt/slides/slide132.xml" ContentType="application/vnd.openxmlformats-officedocument.presentationml.slide+xml"/>
  <Override PartName="/ppt/slides/slide199.xml" ContentType="application/vnd.openxmlformats-officedocument.presentationml.slide+xml"/>
  <Override PartName="/ppt/notesSlides/notesSlide2.xml" ContentType="application/vnd.openxmlformats-officedocument.presentationml.notesSlide+xml"/>
  <Override PartName="/ppt/slides/slide166.xml" ContentType="application/vnd.openxmlformats-officedocument.presentationml.slide+xml"/>
  <Override PartName="/ppt/notesSlides/notesSlide53.xml" ContentType="application/vnd.openxmlformats-officedocument.presentationml.notesSlide+xml"/>
  <Override PartName="/ppt/slides/slide155.xml" ContentType="application/vnd.openxmlformats-officedocument.presentationml.slide+xml"/>
  <Override PartName="/ppt/notesSlides/notesSlide14.xml" ContentType="application/vnd.openxmlformats-officedocument.presentationml.notesSlide+xml"/>
  <Override PartName="/ppt/slides/slide152.xml" ContentType="application/vnd.openxmlformats-officedocument.presentationml.slide+xml"/>
  <Override PartName="/ppt/theme/theme2.xml" ContentType="application/vnd.openxmlformats-officedocument.theme+xml"/>
  <Override PartName="/ppt/notesSlides/notesSlide75.xml" ContentType="application/vnd.openxmlformats-officedocument.presentationml.notesSlide+xml"/>
  <Override PartName="/ppt/slides/slide2.xml" ContentType="application/vnd.openxmlformats-officedocument.presentationml.slide+xml"/>
  <Override PartName="/ppt/slides/slide80.xml" ContentType="application/vnd.openxmlformats-officedocument.presentationml.slide+xml"/>
  <Override PartName="/ppt/notesSlides/notesSlide25.xml" ContentType="application/vnd.openxmlformats-officedocument.presentationml.notesSlide+xml"/>
  <Override PartName="/ppt/notesSlides/notesSlide69.xml" ContentType="application/vnd.openxmlformats-officedocument.presentationml.notesSlide+xml"/>
  <Override PartName="/ppt/slides/slide177.xml" ContentType="application/vnd.openxmlformats-officedocument.presentationml.slide+xml"/>
  <Override PartName="/ppt/slides/slide128.xml" ContentType="application/vnd.openxmlformats-officedocument.presentationml.slide+xml"/>
  <Override PartName="/ppt/notesSlides/notesSlide40.xml" ContentType="application/vnd.openxmlformats-officedocument.presentationml.notesSlide+xml"/>
  <Override PartName="/ppt/notesSlides/notesSlide65.xml" ContentType="application/vnd.openxmlformats-officedocument.presentationml.notesSlide+xml"/>
  <Override PartName="/ppt/slides/slide45.xml" ContentType="application/vnd.openxmlformats-officedocument.presentationml.slide+xml"/>
  <Override PartName="/ppt/slides/slide101.xml" ContentType="application/vnd.openxmlformats-officedocument.presentationml.slide+xml"/>
  <Override PartName="/ppt/slides/slide137.xml" ContentType="application/vnd.openxmlformats-officedocument.presentationml.slide+xml"/>
  <Override PartName="/ppt/slides/slide147.xml" ContentType="application/vnd.openxmlformats-officedocument.presentationml.slide+xml"/>
  <Override PartName="/ppt/slides/slide165.xml" ContentType="application/vnd.openxmlformats-officedocument.presentationml.slide+xml"/>
  <Override PartName="/ppt/notesSlides/notesSlide21.xml" ContentType="application/vnd.openxmlformats-officedocument.presentationml.notesSlide+xml"/>
  <Override PartName="/ppt/slideLayouts/slideLayout10.xml" ContentType="application/vnd.openxmlformats-officedocument.presentationml.slideLayout+xml"/>
  <Override PartName="/ppt/notesSlides/notesSlide38.xml" ContentType="application/vnd.openxmlformats-officedocument.presentationml.notesSlide+xml"/>
  <Override PartName="/ppt/slides/slide54.xml" ContentType="application/vnd.openxmlformats-officedocument.presentationml.slide+xml"/>
  <Override PartName="/ppt/notesSlides/notesSlide3.xml" ContentType="application/vnd.openxmlformats-officedocument.presentationml.notesSlide+xml"/>
  <Override PartName="/ppt/notesSlides/notesSlide36.xml" ContentType="application/vnd.openxmlformats-officedocument.presentationml.notesSlide+xml"/>
  <Override PartName="/ppt/slides/slide58.xml" ContentType="application/vnd.openxmlformats-officedocument.presentationml.slide+xml"/>
  <Default Extension="xml" ContentType="application/xml"/>
  <Override PartName="/ppt/slides/slide91.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slides/slide86.xml" ContentType="application/vnd.openxmlformats-officedocument.presentationml.slide+xml"/>
  <Override PartName="/ppt/notesSlides/notesSlide63.xml" ContentType="application/vnd.openxmlformats-officedocument.presentationml.notesSlide+xml"/>
  <Override PartName="/ppt/slides/slide81.xml" ContentType="application/vnd.openxmlformats-officedocument.presentationml.slide+xml"/>
  <Override PartName="/ppt/slides/slide25.xml" ContentType="application/vnd.openxmlformats-officedocument.presentationml.slide+xml"/>
  <Override PartName="/ppt/notesSlides/notesSlide19.xml" ContentType="application/vnd.openxmlformats-officedocument.presentationml.notesSlide+xml"/>
  <Override PartName="/ppt/notesSlides/notesSlide93.xml" ContentType="application/vnd.openxmlformats-officedocument.presentationml.notesSlide+xml"/>
  <Override PartName="/ppt/slides/slide93.xml" ContentType="application/vnd.openxmlformats-officedocument.presentationml.slide+xml"/>
  <Override PartName="/ppt/slides/slide14.xml" ContentType="application/vnd.openxmlformats-officedocument.presentationml.slide+xml"/>
  <Override PartName="/ppt/slides/slide40.xml" ContentType="application/vnd.openxmlformats-officedocument.presentationml.slide+xml"/>
  <Override PartName="/ppt/slides/slide105.xml" ContentType="application/vnd.openxmlformats-officedocument.presentationml.slide+xml"/>
  <Override PartName="/ppt/embeddings/oleObject1.bin" ContentType="application/vnd.openxmlformats-officedocument.oleObject"/>
  <Override PartName="/ppt/notesSlides/notesSlide50.xml" ContentType="application/vnd.openxmlformats-officedocument.presentationml.notesSlide+xml"/>
  <Override PartName="/ppt/notesSlides/notesSlide26.xml" ContentType="application/vnd.openxmlformats-officedocument.presentationml.notesSlide+xml"/>
  <Override PartName="/ppt/slides/slide44.xml" ContentType="application/vnd.openxmlformats-officedocument.presentationml.slide+xml"/>
  <Override PartName="/ppt/notesSlides/notesSlide37.xml" ContentType="application/vnd.openxmlformats-officedocument.presentationml.notesSlide+xml"/>
  <Override PartName="/ppt/notesSlides/notesSlide91.xml" ContentType="application/vnd.openxmlformats-officedocument.presentationml.notesSlide+xml"/>
  <Override PartName="/ppt/slides/slide103.xml" ContentType="application/vnd.openxmlformats-officedocument.presentationml.slide+xml"/>
  <Override PartName="/ppt/notesSlides/notesSlide60.xml" ContentType="application/vnd.openxmlformats-officedocument.presentationml.notesSlide+xml"/>
  <Override PartName="/ppt/slides/slide49.xml" ContentType="application/vnd.openxmlformats-officedocument.presentationml.slide+xml"/>
  <Override PartName="/ppt/slides/slide187.xml" ContentType="application/vnd.openxmlformats-officedocument.presentationml.slide+xml"/>
  <Override PartName="/ppt/slides/slide70.xml" ContentType="application/vnd.openxmlformats-officedocument.presentationml.slide+xml"/>
  <Override PartName="/ppt/slides/slide129.xml" ContentType="application/vnd.openxmlformats-officedocument.presentationml.slide+xml"/>
  <Override PartName="/ppt/slides/slide48.xml" ContentType="application/vnd.openxmlformats-officedocument.presentationml.slide+xml"/>
  <Override PartName="/ppt/slides/slide120.xml" ContentType="application/vnd.openxmlformats-officedocument.presentationml.slide+xml"/>
  <Override PartName="/ppt/slides/slide125.xml" ContentType="application/vnd.openxmlformats-officedocument.presentationml.slide+xml"/>
  <Override PartName="/ppt/presentation.xml" ContentType="application/vnd.openxmlformats-officedocument.presentationml.presentation.main+xml"/>
  <Override PartName="/ppt/slides/slide122.xml" ContentType="application/vnd.openxmlformats-officedocument.presentationml.slide+xml"/>
  <Override PartName="/ppt/slides/slide77.xml" ContentType="application/vnd.openxmlformats-officedocument.presentationml.slide+xml"/>
  <Override PartName="/ppt/notesSlides/notesSlide78.xml" ContentType="application/vnd.openxmlformats-officedocument.presentationml.notesSlide+xml"/>
  <Override PartName="/ppt/slides/slide173.xml" ContentType="application/vnd.openxmlformats-officedocument.presentationml.slide+xml"/>
  <Override PartName="/ppt/slides/slide79.xml" ContentType="application/vnd.openxmlformats-officedocument.presentationml.slide+xml"/>
  <Override PartName="/ppt/slides/slide95.xml" ContentType="application/vnd.openxmlformats-officedocument.presentationml.slide+xml"/>
  <Override PartName="/ppt/slides/slide159.xml" ContentType="application/vnd.openxmlformats-officedocument.presentationml.slide+xml"/>
  <Override PartName="/ppt/slides/slide193.xml" ContentType="application/vnd.openxmlformats-officedocument.presentationml.slide+xml"/>
  <Default Extension="jpeg" ContentType="image/jpeg"/>
  <Override PartName="/ppt/notesSlides/notesSlide95.xml" ContentType="application/vnd.openxmlformats-officedocument.presentationml.notesSlide+xml"/>
  <Override PartName="/ppt/notesSlides/notesSlide83.xml" ContentType="application/vnd.openxmlformats-officedocument.presentationml.notesSlide+xml"/>
  <Override PartName="/ppt/slides/slide3.xml" ContentType="application/vnd.openxmlformats-officedocument.presentationml.slide+xml"/>
  <Override PartName="/ppt/slides/slide144.xml" ContentType="application/vnd.openxmlformats-officedocument.presentationml.slide+xml"/>
  <Override PartName="/ppt/slides/slide181.xml" ContentType="application/vnd.openxmlformats-officedocument.presentationml.slide+xml"/>
  <Override PartName="/ppt/slideLayouts/slideLayout11.xml" ContentType="application/vnd.openxmlformats-officedocument.presentationml.slideLayout+xml"/>
  <Override PartName="/ppt/slides/slide96.xml" ContentType="application/vnd.openxmlformats-officedocument.presentationml.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slides/slide74.xml" ContentType="application/vnd.openxmlformats-officedocument.presentationml.slide+xml"/>
  <Override PartName="/ppt/slides/slide198.xml" ContentType="application/vnd.openxmlformats-officedocument.presentationml.slide+xml"/>
  <Override PartName="/ppt/slides/slide75.xml" ContentType="application/vnd.openxmlformats-officedocument.presentationml.slide+xml"/>
  <Override PartName="/ppt/slideLayouts/slideLayout13.xml" ContentType="application/vnd.openxmlformats-officedocument.presentationml.slideLayout+xml"/>
  <Override PartName="/ppt/notesSlides/notesSlide64.xml" ContentType="application/vnd.openxmlformats-officedocument.presentationml.notesSlide+xml"/>
  <Override PartName="/ppt/slides/slide15.xml" ContentType="application/vnd.openxmlformats-officedocument.presentationml.slide+xml"/>
  <Override PartName="/ppt/slides/slide140.xml" ContentType="application/vnd.openxmlformats-officedocument.presentationml.slide+xml"/>
  <Override PartName="/ppt/slides/slide143.xml" ContentType="application/vnd.openxmlformats-officedocument.presentationml.slide+xml"/>
  <Override PartName="/ppt/notesSlides/notesSlide49.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39.xml" ContentType="application/vnd.openxmlformats-officedocument.presentationml.slide+xml"/>
  <Override PartName="/ppt/slides/slide73.xml" ContentType="application/vnd.openxmlformats-officedocument.presentationml.slide+xml"/>
  <Override PartName="/ppt/slides/slide158.xml" ContentType="application/vnd.openxmlformats-officedocument.presentationml.slide+xml"/>
  <Override PartName="/ppt/slides/slide176.xml" ContentType="application/vnd.openxmlformats-officedocument.presentationml.slide+xml"/>
  <Override PartName="/ppt/slides/slide32.xml" ContentType="application/vnd.openxmlformats-officedocument.presentationml.slide+xml"/>
  <Override PartName="/ppt/slides/slide185.xml" ContentType="application/vnd.openxmlformats-officedocument.presentationml.slide+xml"/>
  <Override PartName="/ppt/slides/slide117.xml" ContentType="application/vnd.openxmlformats-officedocument.presentationml.slide+xml"/>
  <Override PartName="/ppt/slides/slide16.xml" ContentType="application/vnd.openxmlformats-officedocument.presentationml.slide+xml"/>
  <Override PartName="/ppt/slides/slide178.xml" ContentType="application/vnd.openxmlformats-officedocument.presentationml.slide+xml"/>
  <Override PartName="/ppt/slides/slide38.xml" ContentType="application/vnd.openxmlformats-officedocument.presentationml.slide+xml"/>
  <Override PartName="/ppt/slides/slide108.xml" ContentType="application/vnd.openxmlformats-officedocument.presentationml.slide+xml"/>
  <Override PartName="/ppt/slides/slide111.xml" ContentType="application/vnd.openxmlformats-officedocument.presentationml.slide+xml"/>
  <Override PartName="/ppt/slides/slide113.xml" ContentType="application/vnd.openxmlformats-officedocument.presentationml.slide+xml"/>
  <Override PartName="/ppt/slides/slide29.xml" ContentType="application/vnd.openxmlformats-officedocument.presentationml.slide+xml"/>
  <Override PartName="/ppt/slides/slide126.xml" ContentType="application/vnd.openxmlformats-officedocument.presentationml.slide+xml"/>
  <Override PartName="/ppt/notesSlides/notesSlide22.xml" ContentType="application/vnd.openxmlformats-officedocument.presentationml.notesSlide+xml"/>
  <Override PartName="/ppt/slides/slide22.xml" ContentType="application/vnd.openxmlformats-officedocument.presentationml.slide+xml"/>
  <Override PartName="/ppt/slides/slide85.xml" ContentType="application/vnd.openxmlformats-officedocument.presentationml.slide+xml"/>
  <Override PartName="/ppt/notesSlides/notesSlide11.xml" ContentType="application/vnd.openxmlformats-officedocument.presentationml.notesSlide+xml"/>
  <Override PartName="/ppt/notesSlides/notesSlide92.xml" ContentType="application/vnd.openxmlformats-officedocument.presentationml.notesSlide+xml"/>
  <Override PartName="/ppt/slides/slide30.xml" ContentType="application/vnd.openxmlformats-officedocument.presentationml.slide+xml"/>
  <Override PartName="/ppt/slides/slide36.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notesSlides/notesSlide61.xml" ContentType="application/vnd.openxmlformats-officedocument.presentationml.notesSlide+xml"/>
  <Override PartName="/ppt/notesSlides/notesSlide16.xml" ContentType="application/vnd.openxmlformats-officedocument.presentationml.notesSlide+xml"/>
  <Override PartName="/ppt/notesSlides/notesSlide56.xml" ContentType="application/vnd.openxmlformats-officedocument.presentationml.notesSlide+xml"/>
  <Override PartName="/ppt/slides/slide90.xml" ContentType="application/vnd.openxmlformats-officedocument.presentationml.slide+xml"/>
  <Override PartName="/ppt/slides/slide21.xml" ContentType="application/vnd.openxmlformats-officedocument.presentationml.slide+xml"/>
  <Override PartName="/ppt/slides/slide107.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slides/slide123.xml" ContentType="application/vnd.openxmlformats-officedocument.presentationml.slide+xml"/>
  <Override PartName="/ppt/embeddings/oleObject2.bin" ContentType="application/vnd.openxmlformats-officedocument.oleObject"/>
  <Override PartName="/ppt/slides/slide52.xml" ContentType="application/vnd.openxmlformats-officedocument.presentationml.slide+xml"/>
  <Override PartName="/ppt/slides/slide51.xml" ContentType="application/vnd.openxmlformats-officedocument.presentationml.slide+xml"/>
  <Override PartName="/ppt/slides/slide62.xml" ContentType="application/vnd.openxmlformats-officedocument.presentationml.slide+xml"/>
  <Override PartName="/ppt/slides/slide7.xml" ContentType="application/vnd.openxmlformats-officedocument.presentationml.slide+xml"/>
  <Override PartName="/ppt/slides/slide65.xml" ContentType="application/vnd.openxmlformats-officedocument.presentationml.slide+xml"/>
  <Override PartName="/ppt/slides/slide151.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41.xml" ContentType="application/vnd.openxmlformats-officedocument.presentationml.notesSlide+xml"/>
  <Override PartName="/ppt/notesSlides/notesSlide66.xml" ContentType="application/vnd.openxmlformats-officedocument.presentationml.notesSlide+xml"/>
  <Override PartName="/ppt/slides/slide13.xml" ContentType="application/vnd.openxmlformats-officedocument.presentationml.slide+xml"/>
  <Override PartName="/ppt/slides/slide121.xml" ContentType="application/vnd.openxmlformats-officedocument.presentationml.slide+xml"/>
  <Override PartName="/ppt/notesSlides/notesSlide17.xml" ContentType="application/vnd.openxmlformats-officedocument.presentationml.notesSlide+xml"/>
  <Override PartName="/ppt/notesSlides/notesSlide86.xml" ContentType="application/vnd.openxmlformats-officedocument.presentationml.notesSlide+xml"/>
  <Override PartName="/ppt/slides/slide87.xml" ContentType="application/vnd.openxmlformats-officedocument.presentationml.slide+xml"/>
  <Override PartName="/ppt/notesSlides/notesSlide6.xml" ContentType="application/vnd.openxmlformats-officedocument.presentationml.notesSlide+xml"/>
  <Override PartName="/ppt/notesSlides/notesSlide87.xml" ContentType="application/vnd.openxmlformats-officedocument.presentationml.notesSlide+xml"/>
  <Override PartName="/ppt/notesSlides/notesSlide57.xml" ContentType="application/vnd.openxmlformats-officedocument.presentationml.notesSlide+xml"/>
  <Override PartName="/ppt/notesSlides/notesSlide99.xml" ContentType="application/vnd.openxmlformats-officedocument.presentationml.notes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s/slide89.xml" ContentType="application/vnd.openxmlformats-officedocument.presentationml.slide+xml"/>
  <Override PartName="/ppt/slides/slide184.xml" ContentType="application/vnd.openxmlformats-officedocument.presentationml.slide+xml"/>
  <Override PartName="/ppt/notesSlides/notesSlide97.xml" ContentType="application/vnd.openxmlformats-officedocument.presentationml.notesSlide+xml"/>
  <Override PartName="/ppt/slideLayouts/slideLayout6.xml" ContentType="application/vnd.openxmlformats-officedocument.presentationml.slideLayout+xml"/>
  <Default Extension="emf" ContentType="image/x-emf"/>
  <Override PartName="/ppt/slides/slide131.xml" ContentType="application/vnd.openxmlformats-officedocument.presentationml.slide+xml"/>
  <Override PartName="/ppt/notesSlides/notesSlide43.xml" ContentType="application/vnd.openxmlformats-officedocument.presentationml.notesSlide+xml"/>
  <Override PartName="/ppt/slides/slide169.xml" ContentType="application/vnd.openxmlformats-officedocument.presentationml.slide+xml"/>
  <Override PartName="/ppt/presProps.xml" ContentType="application/vnd.openxmlformats-officedocument.presentationml.presProps+xml"/>
  <Override PartName="/ppt/notesSlides/notesSlide18.xml" ContentType="application/vnd.openxmlformats-officedocument.presentationml.notesSlide+xml"/>
  <Override PartName="/ppt/notesSlides/notesSlide79.xml" ContentType="application/vnd.openxmlformats-officedocument.presentationml.notesSlide+xml"/>
  <Override PartName="/ppt/slides/slide127.xml" ContentType="application/vnd.openxmlformats-officedocument.presentationml.slide+xml"/>
  <Override PartName="/ppt/slides/slide27.xml" ContentType="application/vnd.openxmlformats-officedocument.presentationml.slide+xml"/>
  <Override PartName="/ppt/notesSlides/notesSlide94.xml" ContentType="application/vnd.openxmlformats-officedocument.presentationml.notesSlide+xml"/>
  <Override PartName="/ppt/notesSlides/notesSlide101.xml" ContentType="application/vnd.openxmlformats-officedocument.presentationml.notesSlide+xml"/>
  <Override PartName="/ppt/slides/slide138.xml" ContentType="application/vnd.openxmlformats-officedocument.presentationml.slide+xml"/>
  <Override PartName="/ppt/slides/slide192.xml" ContentType="application/vnd.openxmlformats-officedocument.presentationml.slide+xml"/>
  <Override PartName="/ppt/slides/slide170.xml" ContentType="application/vnd.openxmlformats-officedocument.presentationml.slide+xml"/>
  <Override PartName="/ppt/slides/slide168.xml" ContentType="application/vnd.openxmlformats-officedocument.presentationml.slide+xml"/>
  <Override PartName="/ppt/notesSlides/notesSlide10.xml" ContentType="application/vnd.openxmlformats-officedocument.presentationml.notesSlide+xml"/>
  <Override PartName="/ppt/notesSlides/notesSlide39.xml" ContentType="application/vnd.openxmlformats-officedocument.presentationml.notesSlide+xml"/>
  <Override PartName="/ppt/notesSlides/notesSlide62.xml" ContentType="application/vnd.openxmlformats-officedocument.presentationml.notesSlide+xml"/>
  <Override PartName="/ppt/notesSlides/notesSlide55.xml" ContentType="application/vnd.openxmlformats-officedocument.presentationml.notesSlide+xml"/>
  <Override PartName="/ppt/slides/slide150.xml" ContentType="application/vnd.openxmlformats-officedocument.presentationml.slide+xml"/>
  <Override PartName="/ppt/notesSlides/notesSlide77.xml" ContentType="application/vnd.openxmlformats-officedocument.presentationml.notesSlide+xml"/>
  <Override PartName="/ppt/slides/slide67.xml" ContentType="application/vnd.openxmlformats-officedocument.presentationml.slide+xml"/>
  <Override PartName="/ppt/slides/slide100.xml" ContentType="application/vnd.openxmlformats-officedocument.presentationml.slide+xml"/>
  <Override PartName="/ppt/slides/slide12.xml" ContentType="application/vnd.openxmlformats-officedocument.presentationml.slide+xml"/>
  <Override PartName="/ppt/slides/slide46.xml" ContentType="application/vnd.openxmlformats-officedocument.presentationml.slide+xml"/>
  <Override PartName="/ppt/slides/slide191.xml" ContentType="application/vnd.openxmlformats-officedocument.presentationml.slide+xml"/>
  <Override PartName="/ppt/slides/slide190.xml" ContentType="application/vnd.openxmlformats-officedocument.presentationml.slide+xml"/>
  <Default Extension="xls" ContentType="application/vnd.ms-exce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slides/slide84.xml" ContentType="application/vnd.openxmlformats-officedocument.presentationml.slide+xml"/>
  <Override PartName="/ppt/slides/slide69.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s/slide130.xml" ContentType="application/vnd.openxmlformats-officedocument.presentationml.slide+xml"/>
  <Override PartName="/ppt/slides/slide134.xml" ContentType="application/vnd.openxmlformats-officedocument.presentationml.slide+xml"/>
  <Override PartName="/ppt/slides/slide145.xml" ContentType="application/vnd.openxmlformats-officedocument.presentationml.slide+xml"/>
  <Override PartName="/ppt/notesSlides/notesSlide34.xml" ContentType="application/vnd.openxmlformats-officedocument.presentationml.notesSlide+xml"/>
  <Override PartName="/ppt/slides/slide186.xml" ContentType="application/vnd.openxmlformats-officedocument.presentationml.slide+xml"/>
  <Override PartName="/ppt/slideLayouts/slideLayout5.xml" ContentType="application/vnd.openxmlformats-officedocument.presentationml.slideLayout+xml"/>
  <Override PartName="/ppt/slides/slide50.xml" ContentType="application/vnd.openxmlformats-officedocument.presentationml.slide+xml"/>
  <Override PartName="/ppt/slides/slide57.xml" ContentType="application/vnd.openxmlformats-officedocument.presentationml.slide+xml"/>
  <Override PartName="/ppt/slides/slide183.xml" ContentType="application/vnd.openxmlformats-officedocument.presentationml.slide+xml"/>
  <Override PartName="/ppt/notesSlides/notesSlide29.xml" ContentType="application/vnd.openxmlformats-officedocument.presentationml.notesSlide+xml"/>
  <Override PartName="/ppt/slides/slide116.xml" ContentType="application/vnd.openxmlformats-officedocument.presentationml.slide+xml"/>
  <Override PartName="/ppt/slides/slide119.xml" ContentType="application/vnd.openxmlformats-officedocument.presentationml.slide+xml"/>
  <Override PartName="/ppt/notesSlides/notesSlide7.xml" ContentType="application/vnd.openxmlformats-officedocument.presentationml.notesSlide+xml"/>
  <Override PartName="/ppt/slides/slide136.xml" ContentType="application/vnd.openxmlformats-officedocument.presentationml.slide+xml"/>
  <Override PartName="/ppt/slides/slide171.xml" ContentType="application/vnd.openxmlformats-officedocument.presentationml.slide+xml"/>
  <Override PartName="/ppt/embeddings/Microsoft_Equation2.bin" ContentType="application/vnd.openxmlformats-officedocument.oleObject"/>
  <Override PartName="/ppt/slides/slide63.xml" ContentType="application/vnd.openxmlformats-officedocument.presentationml.slide+xml"/>
  <Override PartName="/ppt/slides/slide139.xml" ContentType="application/vnd.openxmlformats-officedocument.presentationml.slide+xml"/>
  <Override PartName="/ppt/slides/slide82.xml" ContentType="application/vnd.openxmlformats-officedocument.presentationml.slide+xml"/>
  <Override PartName="/ppt/slides/slide34.xml" ContentType="application/vnd.openxmlformats-officedocument.presentationml.slide+xml"/>
  <Override PartName="/ppt/slides/slide112.xml" ContentType="application/vnd.openxmlformats-officedocument.presentationml.slide+xml"/>
  <Override PartName="/ppt/slides/slide106.xml" ContentType="application/vnd.openxmlformats-officedocument.presentationml.slide+xml"/>
  <Override PartName="/ppt/notesSlides/notesSlide12.xml" ContentType="application/vnd.openxmlformats-officedocument.presentationml.notesSlide+xml"/>
  <Override PartName="/ppt/notesSlides/notesSlide44.xml" ContentType="application/vnd.openxmlformats-officedocument.presentationml.notesSlide+xml"/>
  <Override PartName="/ppt/slides/slide179.xml" ContentType="application/vnd.openxmlformats-officedocument.presentationml.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s/slide88.xml" ContentType="application/vnd.openxmlformats-officedocument.presentationml.slide+xml"/>
  <Override PartName="/ppt/slides/slide156.xml" ContentType="application/vnd.openxmlformats-officedocument.presentationml.slide+xml"/>
  <Override PartName="/ppt/slides/slide99.xml" ContentType="application/vnd.openxmlformats-officedocument.presentationml.slide+xml"/>
  <Override PartName="/ppt/slides/slide189.xml" ContentType="application/vnd.openxmlformats-officedocument.presentationml.slide+xml"/>
  <Override PartName="/ppt/slides/slide109.xml" ContentType="application/vnd.openxmlformats-officedocument.presentationml.slide+xml"/>
  <Override PartName="/ppt/theme/theme1.xml" ContentType="application/vnd.openxmlformats-officedocument.theme+xml"/>
  <Override PartName="/ppt/notesSlides/notesSlide59.xml" ContentType="application/vnd.openxmlformats-officedocument.presentationml.notesSlide+xml"/>
  <Override PartName="/ppt/slides/slide5.xml" ContentType="application/vnd.openxmlformats-officedocument.presentationml.slide+xml"/>
  <Override PartName="/ppt/slides/slide160.xml" ContentType="application/vnd.openxmlformats-officedocument.presentationml.slide+xml"/>
  <Override PartName="/ppt/slides/slide59.xml" ContentType="application/vnd.openxmlformats-officedocument.presentationml.slide+xml"/>
  <Override PartName="/ppt/slides/slide114.xml" ContentType="application/vnd.openxmlformats-officedocument.presentationml.slide+xml"/>
  <Override PartName="/ppt/slides/slide197.xml" ContentType="application/vnd.openxmlformats-officedocument.presentationml.slide+xml"/>
  <Override PartName="/ppt/slideLayouts/slideLayout7.xml" ContentType="application/vnd.openxmlformats-officedocument.presentationml.slideLayout+xml"/>
  <Override PartName="/ppt/slides/slide64.xml" ContentType="application/vnd.openxmlformats-officedocument.presentationml.slide+xml"/>
  <Override PartName="/ppt/notesSlides/notesSlide33.xml" ContentType="application/vnd.openxmlformats-officedocument.presentationml.notesSlide+xml"/>
  <Override PartName="/ppt/notesSlides/notesSlide46.xml" ContentType="application/vnd.openxmlformats-officedocument.presentationml.notesSlide+xml"/>
  <Override PartName="/ppt/slides/slide110.xml" ContentType="application/vnd.openxmlformats-officedocument.presentationml.slide+xml"/>
  <Override PartName="/ppt/slides/slide4.xml" ContentType="application/vnd.openxmlformats-officedocument.presentationml.slide+xml"/>
  <Override PartName="/ppt/notesSlides/notesSlide89.xml" ContentType="application/vnd.openxmlformats-officedocument.presentationml.notesSlide+xml"/>
  <Override PartName="/ppt/notesSlides/notesSlide67.xml" ContentType="application/vnd.openxmlformats-officedocument.presentationml.notesSlide+xml"/>
  <Override PartName="/ppt/slides/slide157.xml" ContentType="application/vnd.openxmlformats-officedocument.presentationml.slide+xml"/>
  <Override PartName="/ppt/notesSlides/notesSlide72.xml" ContentType="application/vnd.openxmlformats-officedocument.presentationml.notesSlide+xml"/>
  <Override PartName="/ppt/notesSlides/notesSlide54.xml" ContentType="application/vnd.openxmlformats-officedocument.presentationml.notesSlide+xml"/>
  <Override PartName="/ppt/slides/slide149.xml" ContentType="application/vnd.openxmlformats-officedocument.presentationml.slide+xml"/>
  <Override PartName="/ppt/slides/slide72.xml" ContentType="application/vnd.openxmlformats-officedocument.presentationml.slide+xml"/>
  <Override PartName="/ppt/slides/slide98.xml" ContentType="application/vnd.openxmlformats-officedocument.presentationml.slide+xml"/>
  <Override PartName="/ppt/notesSlides/notesSlide81.xml" ContentType="application/vnd.openxmlformats-officedocument.presentationml.notesSlide+xml"/>
  <Override PartName="/ppt/notesSlides/notesSlide70.xml" ContentType="application/vnd.openxmlformats-officedocument.presentationml.notesSlide+xml"/>
  <Override PartName="/ppt/slides/slide8.xml" ContentType="application/vnd.openxmlformats-officedocument.presentationml.slide+xml"/>
  <Override PartName="/ppt/slides/slide102.xml" ContentType="application/vnd.openxmlformats-officedocument.presentationml.slide+xml"/>
  <Override PartName="/ppt/slides/slide146.xml" ContentType="application/vnd.openxmlformats-officedocument.presentationml.slide+xml"/>
  <Override PartName="/ppt/notesSlides/notesSlide82.xml" ContentType="application/vnd.openxmlformats-officedocument.presentationml.notesSlide+xml"/>
  <Override PartName="/ppt/notesSlides/notesSlide68.xml" ContentType="application/vnd.openxmlformats-officedocument.presentationml.notesSlide+xml"/>
  <Override PartName="/ppt/notesSlides/notesSlide85.xml" ContentType="application/vnd.openxmlformats-officedocument.presentationml.notesSlide+xml"/>
  <Override PartName="/ppt/slides/slide60.xml" ContentType="application/vnd.openxmlformats-officedocument.presentationml.slide+xml"/>
  <Override PartName="/ppt/slides/slide24.xml" ContentType="application/vnd.openxmlformats-officedocument.presentationml.slide+xml"/>
  <Override PartName="/ppt/tags/tag1.xml" ContentType="application/vnd.openxmlformats-officedocument.presentationml.tags+xml"/>
  <Override PartName="/ppt/slides/slide162.xml" ContentType="application/vnd.openxmlformats-officedocument.presentationml.slide+xml"/>
  <Override PartName="/ppt/slides/slide164.xml" ContentType="application/vnd.openxmlformats-officedocument.presentationml.slide+xml"/>
  <Override PartName="/ppt/notesSlides/notesSlide30.xml" ContentType="application/vnd.openxmlformats-officedocument.presentationml.notesSlide+xml"/>
  <Override PartName="/ppt/slides/slide71.xml" ContentType="application/vnd.openxmlformats-officedocument.presentationml.slide+xml"/>
  <Override PartName="/ppt/slides/slide6.xml" ContentType="application/vnd.openxmlformats-officedocument.presentationml.slide+xml"/>
  <Override PartName="/ppt/notesSlides/notesSlide20.xml" ContentType="application/vnd.openxmlformats-officedocument.presentationml.notesSlide+xml"/>
  <Override PartName="/ppt/slideLayouts/slideLayout12.xml" ContentType="application/vnd.openxmlformats-officedocument.presentationml.slideLayout+xml"/>
  <Override PartName="/ppt/notesSlides/notesSlide100.xml" ContentType="application/vnd.openxmlformats-officedocument.presentationml.notes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800" r:id="rId1"/>
  </p:sldMasterIdLst>
  <p:notesMasterIdLst>
    <p:notesMasterId r:id="rId201"/>
  </p:notesMasterIdLst>
  <p:handoutMasterIdLst>
    <p:handoutMasterId r:id="rId202"/>
  </p:handoutMasterIdLst>
  <p:sldIdLst>
    <p:sldId id="410" r:id="rId2"/>
    <p:sldId id="411" r:id="rId3"/>
    <p:sldId id="608" r:id="rId4"/>
    <p:sldId id="412" r:id="rId5"/>
    <p:sldId id="413" r:id="rId6"/>
    <p:sldId id="414" r:id="rId7"/>
    <p:sldId id="415" r:id="rId8"/>
    <p:sldId id="416" r:id="rId9"/>
    <p:sldId id="417" r:id="rId10"/>
    <p:sldId id="418" r:id="rId11"/>
    <p:sldId id="609" r:id="rId12"/>
    <p:sldId id="436" r:id="rId13"/>
    <p:sldId id="419" r:id="rId14"/>
    <p:sldId id="420" r:id="rId15"/>
    <p:sldId id="423" r:id="rId16"/>
    <p:sldId id="424" r:id="rId17"/>
    <p:sldId id="425" r:id="rId18"/>
    <p:sldId id="426" r:id="rId19"/>
    <p:sldId id="427" r:id="rId20"/>
    <p:sldId id="428" r:id="rId21"/>
    <p:sldId id="429" r:id="rId22"/>
    <p:sldId id="430" r:id="rId23"/>
    <p:sldId id="431" r:id="rId24"/>
    <p:sldId id="432" r:id="rId25"/>
    <p:sldId id="433" r:id="rId26"/>
    <p:sldId id="434" r:id="rId27"/>
    <p:sldId id="435" r:id="rId28"/>
    <p:sldId id="437" r:id="rId29"/>
    <p:sldId id="438" r:id="rId30"/>
    <p:sldId id="439" r:id="rId31"/>
    <p:sldId id="440" r:id="rId32"/>
    <p:sldId id="610" r:id="rId33"/>
    <p:sldId id="441" r:id="rId34"/>
    <p:sldId id="442" r:id="rId35"/>
    <p:sldId id="443" r:id="rId36"/>
    <p:sldId id="444" r:id="rId37"/>
    <p:sldId id="445" r:id="rId38"/>
    <p:sldId id="446" r:id="rId39"/>
    <p:sldId id="447" r:id="rId40"/>
    <p:sldId id="450" r:id="rId41"/>
    <p:sldId id="448" r:id="rId42"/>
    <p:sldId id="449" r:id="rId43"/>
    <p:sldId id="451" r:id="rId44"/>
    <p:sldId id="452" r:id="rId45"/>
    <p:sldId id="453" r:id="rId46"/>
    <p:sldId id="454" r:id="rId47"/>
    <p:sldId id="455" r:id="rId48"/>
    <p:sldId id="456" r:id="rId49"/>
    <p:sldId id="457" r:id="rId50"/>
    <p:sldId id="458" r:id="rId51"/>
    <p:sldId id="473" r:id="rId52"/>
    <p:sldId id="459" r:id="rId53"/>
    <p:sldId id="460" r:id="rId54"/>
    <p:sldId id="461" r:id="rId55"/>
    <p:sldId id="462" r:id="rId56"/>
    <p:sldId id="463" r:id="rId57"/>
    <p:sldId id="464" r:id="rId58"/>
    <p:sldId id="465" r:id="rId59"/>
    <p:sldId id="466" r:id="rId60"/>
    <p:sldId id="467" r:id="rId61"/>
    <p:sldId id="468" r:id="rId62"/>
    <p:sldId id="469" r:id="rId63"/>
    <p:sldId id="470" r:id="rId64"/>
    <p:sldId id="471" r:id="rId65"/>
    <p:sldId id="472" r:id="rId66"/>
    <p:sldId id="474" r:id="rId67"/>
    <p:sldId id="475" r:id="rId68"/>
    <p:sldId id="477" r:id="rId69"/>
    <p:sldId id="476" r:id="rId70"/>
    <p:sldId id="478" r:id="rId71"/>
    <p:sldId id="479" r:id="rId72"/>
    <p:sldId id="480" r:id="rId73"/>
    <p:sldId id="481" r:id="rId74"/>
    <p:sldId id="482" r:id="rId75"/>
    <p:sldId id="483" r:id="rId76"/>
    <p:sldId id="484" r:id="rId77"/>
    <p:sldId id="488" r:id="rId78"/>
    <p:sldId id="487" r:id="rId79"/>
    <p:sldId id="486" r:id="rId80"/>
    <p:sldId id="485" r:id="rId81"/>
    <p:sldId id="489" r:id="rId82"/>
    <p:sldId id="490" r:id="rId83"/>
    <p:sldId id="491" r:id="rId84"/>
    <p:sldId id="492" r:id="rId85"/>
    <p:sldId id="493" r:id="rId86"/>
    <p:sldId id="494" r:id="rId87"/>
    <p:sldId id="495" r:id="rId88"/>
    <p:sldId id="496" r:id="rId89"/>
    <p:sldId id="497" r:id="rId90"/>
    <p:sldId id="498" r:id="rId91"/>
    <p:sldId id="499" r:id="rId92"/>
    <p:sldId id="500" r:id="rId93"/>
    <p:sldId id="501" r:id="rId94"/>
    <p:sldId id="502" r:id="rId95"/>
    <p:sldId id="503" r:id="rId96"/>
    <p:sldId id="504" r:id="rId97"/>
    <p:sldId id="505" r:id="rId98"/>
    <p:sldId id="506" r:id="rId99"/>
    <p:sldId id="507" r:id="rId100"/>
    <p:sldId id="508" r:id="rId101"/>
    <p:sldId id="509" r:id="rId102"/>
    <p:sldId id="510" r:id="rId103"/>
    <p:sldId id="511" r:id="rId104"/>
    <p:sldId id="512" r:id="rId105"/>
    <p:sldId id="513" r:id="rId106"/>
    <p:sldId id="514" r:id="rId107"/>
    <p:sldId id="515" r:id="rId108"/>
    <p:sldId id="516" r:id="rId109"/>
    <p:sldId id="517" r:id="rId110"/>
    <p:sldId id="518" r:id="rId111"/>
    <p:sldId id="519" r:id="rId112"/>
    <p:sldId id="520" r:id="rId113"/>
    <p:sldId id="521" r:id="rId114"/>
    <p:sldId id="522" r:id="rId115"/>
    <p:sldId id="523" r:id="rId116"/>
    <p:sldId id="524" r:id="rId117"/>
    <p:sldId id="525" r:id="rId118"/>
    <p:sldId id="526" r:id="rId119"/>
    <p:sldId id="527" r:id="rId120"/>
    <p:sldId id="529" r:id="rId121"/>
    <p:sldId id="528" r:id="rId122"/>
    <p:sldId id="530" r:id="rId123"/>
    <p:sldId id="531" r:id="rId124"/>
    <p:sldId id="532" r:id="rId125"/>
    <p:sldId id="533" r:id="rId126"/>
    <p:sldId id="534" r:id="rId127"/>
    <p:sldId id="535" r:id="rId128"/>
    <p:sldId id="537" r:id="rId129"/>
    <p:sldId id="536" r:id="rId130"/>
    <p:sldId id="538" r:id="rId131"/>
    <p:sldId id="539" r:id="rId132"/>
    <p:sldId id="540" r:id="rId133"/>
    <p:sldId id="541" r:id="rId134"/>
    <p:sldId id="542" r:id="rId135"/>
    <p:sldId id="543" r:id="rId136"/>
    <p:sldId id="544" r:id="rId137"/>
    <p:sldId id="545" r:id="rId138"/>
    <p:sldId id="546" r:id="rId139"/>
    <p:sldId id="547" r:id="rId140"/>
    <p:sldId id="548" r:id="rId141"/>
    <p:sldId id="549" r:id="rId142"/>
    <p:sldId id="550" r:id="rId143"/>
    <p:sldId id="551" r:id="rId144"/>
    <p:sldId id="555" r:id="rId145"/>
    <p:sldId id="552" r:id="rId146"/>
    <p:sldId id="553" r:id="rId147"/>
    <p:sldId id="554" r:id="rId148"/>
    <p:sldId id="556" r:id="rId149"/>
    <p:sldId id="557" r:id="rId150"/>
    <p:sldId id="567" r:id="rId151"/>
    <p:sldId id="558" r:id="rId152"/>
    <p:sldId id="564" r:id="rId153"/>
    <p:sldId id="565" r:id="rId154"/>
    <p:sldId id="566" r:id="rId155"/>
    <p:sldId id="559" r:id="rId156"/>
    <p:sldId id="560" r:id="rId157"/>
    <p:sldId id="561" r:id="rId158"/>
    <p:sldId id="562" r:id="rId159"/>
    <p:sldId id="563" r:id="rId160"/>
    <p:sldId id="568" r:id="rId161"/>
    <p:sldId id="569" r:id="rId162"/>
    <p:sldId id="570" r:id="rId163"/>
    <p:sldId id="571" r:id="rId164"/>
    <p:sldId id="572" r:id="rId165"/>
    <p:sldId id="573" r:id="rId166"/>
    <p:sldId id="574" r:id="rId167"/>
    <p:sldId id="575" r:id="rId168"/>
    <p:sldId id="576" r:id="rId169"/>
    <p:sldId id="577" r:id="rId170"/>
    <p:sldId id="578" r:id="rId171"/>
    <p:sldId id="579" r:id="rId172"/>
    <p:sldId id="580" r:id="rId173"/>
    <p:sldId id="581" r:id="rId174"/>
    <p:sldId id="582" r:id="rId175"/>
    <p:sldId id="583" r:id="rId176"/>
    <p:sldId id="584" r:id="rId177"/>
    <p:sldId id="585" r:id="rId178"/>
    <p:sldId id="586" r:id="rId179"/>
    <p:sldId id="587" r:id="rId180"/>
    <p:sldId id="588" r:id="rId181"/>
    <p:sldId id="589" r:id="rId182"/>
    <p:sldId id="590" r:id="rId183"/>
    <p:sldId id="591" r:id="rId184"/>
    <p:sldId id="592" r:id="rId185"/>
    <p:sldId id="593" r:id="rId186"/>
    <p:sldId id="594" r:id="rId187"/>
    <p:sldId id="595" r:id="rId188"/>
    <p:sldId id="596" r:id="rId189"/>
    <p:sldId id="597" r:id="rId190"/>
    <p:sldId id="598" r:id="rId191"/>
    <p:sldId id="599" r:id="rId192"/>
    <p:sldId id="600" r:id="rId193"/>
    <p:sldId id="601" r:id="rId194"/>
    <p:sldId id="602" r:id="rId195"/>
    <p:sldId id="603" r:id="rId196"/>
    <p:sldId id="604" r:id="rId197"/>
    <p:sldId id="605" r:id="rId198"/>
    <p:sldId id="606" r:id="rId199"/>
    <p:sldId id="607" r:id="rId200"/>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4" hiddenSlides="1" frameSlides="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86589" autoAdjust="0"/>
  </p:normalViewPr>
  <p:slideViewPr>
    <p:cSldViewPr>
      <p:cViewPr varScale="1">
        <p:scale>
          <a:sx n="140" d="100"/>
          <a:sy n="140" d="100"/>
        </p:scale>
        <p:origin x="-1432" y="-104"/>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133" Type="http://schemas.openxmlformats.org/officeDocument/2006/relationships/slide" Target="slides/slide132.xml"/><Relationship Id="rId121" Type="http://schemas.openxmlformats.org/officeDocument/2006/relationships/slide" Target="slides/slide120.xml"/><Relationship Id="rId178" Type="http://schemas.openxmlformats.org/officeDocument/2006/relationships/slide" Target="slides/slide177.xml"/><Relationship Id="rId70" Type="http://schemas.openxmlformats.org/officeDocument/2006/relationships/slide" Target="slides/slide69.xml"/><Relationship Id="rId94" Type="http://schemas.openxmlformats.org/officeDocument/2006/relationships/slide" Target="slides/slide93.xml"/><Relationship Id="rId7" Type="http://schemas.openxmlformats.org/officeDocument/2006/relationships/slide" Target="slides/slide6.xml"/><Relationship Id="rId74" Type="http://schemas.openxmlformats.org/officeDocument/2006/relationships/slide" Target="slides/slide73.xml"/><Relationship Id="rId102" Type="http://schemas.openxmlformats.org/officeDocument/2006/relationships/slide" Target="slides/slide101.xml"/><Relationship Id="rId169" Type="http://schemas.openxmlformats.org/officeDocument/2006/relationships/slide" Target="slides/slide168.xml"/><Relationship Id="rId106" Type="http://schemas.openxmlformats.org/officeDocument/2006/relationships/slide" Target="slides/slide105.xml"/><Relationship Id="rId119" Type="http://schemas.openxmlformats.org/officeDocument/2006/relationships/slide" Target="slides/slide118.xml"/><Relationship Id="rId138" Type="http://schemas.openxmlformats.org/officeDocument/2006/relationships/slide" Target="slides/slide137.xml"/><Relationship Id="rId181" Type="http://schemas.openxmlformats.org/officeDocument/2006/relationships/slide" Target="slides/slide180.xml"/><Relationship Id="rId128" Type="http://schemas.openxmlformats.org/officeDocument/2006/relationships/slide" Target="slides/slide127.xml"/><Relationship Id="rId17" Type="http://schemas.openxmlformats.org/officeDocument/2006/relationships/slide" Target="slides/slide16.xml"/><Relationship Id="rId107" Type="http://schemas.openxmlformats.org/officeDocument/2006/relationships/slide" Target="slides/slide106.xml"/><Relationship Id="rId71" Type="http://schemas.openxmlformats.org/officeDocument/2006/relationships/slide" Target="slides/slide70.xml"/><Relationship Id="rId142" Type="http://schemas.openxmlformats.org/officeDocument/2006/relationships/slide" Target="slides/slide141.xml"/><Relationship Id="rId4" Type="http://schemas.openxmlformats.org/officeDocument/2006/relationships/slide" Target="slides/slide3.xml"/><Relationship Id="rId205" Type="http://schemas.openxmlformats.org/officeDocument/2006/relationships/viewProps" Target="viewProps.xml"/><Relationship Id="rId89" Type="http://schemas.openxmlformats.org/officeDocument/2006/relationships/slide" Target="slides/slide88.xml"/><Relationship Id="rId114" Type="http://schemas.openxmlformats.org/officeDocument/2006/relationships/slide" Target="slides/slide113.xml"/><Relationship Id="rId185" Type="http://schemas.openxmlformats.org/officeDocument/2006/relationships/slide" Target="slides/slide184.xml"/><Relationship Id="rId195" Type="http://schemas.openxmlformats.org/officeDocument/2006/relationships/slide" Target="slides/slide194.xml"/><Relationship Id="rId88" Type="http://schemas.openxmlformats.org/officeDocument/2006/relationships/slide" Target="slides/slide87.xml"/><Relationship Id="rId38" Type="http://schemas.openxmlformats.org/officeDocument/2006/relationships/slide" Target="slides/slide37.xml"/><Relationship Id="rId176" Type="http://schemas.openxmlformats.org/officeDocument/2006/relationships/slide" Target="slides/slide175.xml"/><Relationship Id="rId2" Type="http://schemas.openxmlformats.org/officeDocument/2006/relationships/slide" Target="slides/slide1.xml"/><Relationship Id="rId144" Type="http://schemas.openxmlformats.org/officeDocument/2006/relationships/slide" Target="slides/slide143.xml"/><Relationship Id="rId75" Type="http://schemas.openxmlformats.org/officeDocument/2006/relationships/slide" Target="slides/slide74.xml"/><Relationship Id="rId97" Type="http://schemas.openxmlformats.org/officeDocument/2006/relationships/slide" Target="slides/slide96.xml"/><Relationship Id="rId111" Type="http://schemas.openxmlformats.org/officeDocument/2006/relationships/slide" Target="slides/slide110.xml"/><Relationship Id="rId194" Type="http://schemas.openxmlformats.org/officeDocument/2006/relationships/slide" Target="slides/slide193.xml"/><Relationship Id="rId79" Type="http://schemas.openxmlformats.org/officeDocument/2006/relationships/slide" Target="slides/slide78.xml"/><Relationship Id="rId152" Type="http://schemas.openxmlformats.org/officeDocument/2006/relationships/slide" Target="slides/slide151.xml"/><Relationship Id="rId98" Type="http://schemas.openxmlformats.org/officeDocument/2006/relationships/slide" Target="slides/slide97.xml"/><Relationship Id="rId157" Type="http://schemas.openxmlformats.org/officeDocument/2006/relationships/slide" Target="slides/slide156.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177" Type="http://schemas.openxmlformats.org/officeDocument/2006/relationships/slide" Target="slides/slide176.xml"/><Relationship Id="rId48" Type="http://schemas.openxmlformats.org/officeDocument/2006/relationships/slide" Target="slides/slide47.xml"/><Relationship Id="rId52" Type="http://schemas.openxmlformats.org/officeDocument/2006/relationships/slide" Target="slides/slide51.xml"/><Relationship Id="rId170" Type="http://schemas.openxmlformats.org/officeDocument/2006/relationships/slide" Target="slides/slide169.xml"/><Relationship Id="rId190" Type="http://schemas.openxmlformats.org/officeDocument/2006/relationships/slide" Target="slides/slide189.xml"/><Relationship Id="rId192" Type="http://schemas.openxmlformats.org/officeDocument/2006/relationships/slide" Target="slides/slide191.xml"/><Relationship Id="rId163" Type="http://schemas.openxmlformats.org/officeDocument/2006/relationships/slide" Target="slides/slide162.xml"/><Relationship Id="rId23" Type="http://schemas.openxmlformats.org/officeDocument/2006/relationships/slide" Target="slides/slide22.xml"/><Relationship Id="rId136" Type="http://schemas.openxmlformats.org/officeDocument/2006/relationships/slide" Target="slides/slide135.xml"/><Relationship Id="rId61" Type="http://schemas.openxmlformats.org/officeDocument/2006/relationships/slide" Target="slides/slide60.xml"/><Relationship Id="rId146" Type="http://schemas.openxmlformats.org/officeDocument/2006/relationships/slide" Target="slides/slide145.xml"/><Relationship Id="rId30" Type="http://schemas.openxmlformats.org/officeDocument/2006/relationships/slide" Target="slides/slide29.xml"/><Relationship Id="rId202" Type="http://schemas.openxmlformats.org/officeDocument/2006/relationships/handoutMaster" Target="handoutMasters/handoutMaster1.xml"/><Relationship Id="rId29" Type="http://schemas.openxmlformats.org/officeDocument/2006/relationships/slide" Target="slides/slide28.xml"/><Relationship Id="rId184" Type="http://schemas.openxmlformats.org/officeDocument/2006/relationships/slide" Target="slides/slide183.xml"/><Relationship Id="rId171" Type="http://schemas.openxmlformats.org/officeDocument/2006/relationships/slide" Target="slides/slide170.xml"/><Relationship Id="rId41" Type="http://schemas.openxmlformats.org/officeDocument/2006/relationships/slide" Target="slides/slide40.xml"/><Relationship Id="rId5" Type="http://schemas.openxmlformats.org/officeDocument/2006/relationships/slide" Target="slides/slide4.xml"/><Relationship Id="rId172" Type="http://schemas.openxmlformats.org/officeDocument/2006/relationships/slide" Target="slides/slide171.xml"/><Relationship Id="rId130" Type="http://schemas.openxmlformats.org/officeDocument/2006/relationships/slide" Target="slides/slide129.xml"/><Relationship Id="rId156" Type="http://schemas.openxmlformats.org/officeDocument/2006/relationships/slide" Target="slides/slide155.xml"/><Relationship Id="rId199" Type="http://schemas.openxmlformats.org/officeDocument/2006/relationships/slide" Target="slides/slide198.xml"/><Relationship Id="rId153" Type="http://schemas.openxmlformats.org/officeDocument/2006/relationships/slide" Target="slides/slide152.xml"/><Relationship Id="rId77" Type="http://schemas.openxmlformats.org/officeDocument/2006/relationships/slide" Target="slides/slide76.xml"/><Relationship Id="rId63" Type="http://schemas.openxmlformats.org/officeDocument/2006/relationships/slide" Target="slides/slide62.xml"/><Relationship Id="rId105" Type="http://schemas.openxmlformats.org/officeDocument/2006/relationships/slide" Target="slides/slide104.xml"/><Relationship Id="rId127" Type="http://schemas.openxmlformats.org/officeDocument/2006/relationships/slide" Target="slides/slide126.xml"/><Relationship Id="rId158" Type="http://schemas.openxmlformats.org/officeDocument/2006/relationships/slide" Target="slides/slide157.xml"/><Relationship Id="rId42" Type="http://schemas.openxmlformats.org/officeDocument/2006/relationships/slide" Target="slides/slide41.xml"/><Relationship Id="rId161" Type="http://schemas.openxmlformats.org/officeDocument/2006/relationships/slide" Target="slides/slide160.xml"/><Relationship Id="rId87" Type="http://schemas.openxmlformats.org/officeDocument/2006/relationships/slide" Target="slides/slide86.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117" Type="http://schemas.openxmlformats.org/officeDocument/2006/relationships/slide" Target="slides/slide116.xml"/><Relationship Id="rId134" Type="http://schemas.openxmlformats.org/officeDocument/2006/relationships/slide" Target="slides/slide133.xml"/><Relationship Id="rId182" Type="http://schemas.openxmlformats.org/officeDocument/2006/relationships/slide" Target="slides/slide181.xml"/><Relationship Id="rId112" Type="http://schemas.openxmlformats.org/officeDocument/2006/relationships/slide" Target="slides/slide111.xml"/><Relationship Id="rId197" Type="http://schemas.openxmlformats.org/officeDocument/2006/relationships/slide" Target="slides/slide196.xml"/><Relationship Id="rId57" Type="http://schemas.openxmlformats.org/officeDocument/2006/relationships/slide" Target="slides/slide56.xml"/><Relationship Id="rId55" Type="http://schemas.openxmlformats.org/officeDocument/2006/relationships/slide" Target="slides/slide54.xml"/><Relationship Id="rId36" Type="http://schemas.openxmlformats.org/officeDocument/2006/relationships/slide" Target="slides/slide35.xml"/><Relationship Id="rId125" Type="http://schemas.openxmlformats.org/officeDocument/2006/relationships/slide" Target="slides/slide124.xml"/><Relationship Id="rId76" Type="http://schemas.openxmlformats.org/officeDocument/2006/relationships/slide" Target="slides/slide75.xml"/><Relationship Id="rId193" Type="http://schemas.openxmlformats.org/officeDocument/2006/relationships/slide" Target="slides/slide192.xml"/><Relationship Id="rId8" Type="http://schemas.openxmlformats.org/officeDocument/2006/relationships/slide" Target="slides/slide7.xml"/><Relationship Id="rId67" Type="http://schemas.openxmlformats.org/officeDocument/2006/relationships/slide" Target="slides/slide66.xml"/><Relationship Id="rId37" Type="http://schemas.openxmlformats.org/officeDocument/2006/relationships/slide" Target="slides/slide36.xml"/><Relationship Id="rId110" Type="http://schemas.openxmlformats.org/officeDocument/2006/relationships/slide" Target="slides/slide109.xml"/><Relationship Id="rId113" Type="http://schemas.openxmlformats.org/officeDocument/2006/relationships/slide" Target="slides/slide112.xml"/><Relationship Id="rId108" Type="http://schemas.openxmlformats.org/officeDocument/2006/relationships/slide" Target="slides/slide107.xml"/><Relationship Id="rId151" Type="http://schemas.openxmlformats.org/officeDocument/2006/relationships/slide" Target="slides/slide150.xml"/><Relationship Id="rId26" Type="http://schemas.openxmlformats.org/officeDocument/2006/relationships/slide" Target="slides/slide25.xml"/><Relationship Id="rId143" Type="http://schemas.openxmlformats.org/officeDocument/2006/relationships/slide" Target="slides/slide142.xml"/><Relationship Id="rId204" Type="http://schemas.openxmlformats.org/officeDocument/2006/relationships/presProps" Target="presProps.xml"/><Relationship Id="rId68" Type="http://schemas.openxmlformats.org/officeDocument/2006/relationships/slide" Target="slides/slide67.xml"/><Relationship Id="rId198" Type="http://schemas.openxmlformats.org/officeDocument/2006/relationships/slide" Target="slides/slide197.xml"/><Relationship Id="rId93" Type="http://schemas.openxmlformats.org/officeDocument/2006/relationships/slide" Target="slides/slide92.xml"/><Relationship Id="rId162" Type="http://schemas.openxmlformats.org/officeDocument/2006/relationships/slide" Target="slides/slide161.xml"/><Relationship Id="rId78" Type="http://schemas.openxmlformats.org/officeDocument/2006/relationships/slide" Target="slides/slide77.xml"/><Relationship Id="rId154" Type="http://schemas.openxmlformats.org/officeDocument/2006/relationships/slide" Target="slides/slide153.xml"/><Relationship Id="rId168" Type="http://schemas.openxmlformats.org/officeDocument/2006/relationships/slide" Target="slides/slide167.xml"/><Relationship Id="rId175" Type="http://schemas.openxmlformats.org/officeDocument/2006/relationships/slide" Target="slides/slide174.xml"/><Relationship Id="rId21" Type="http://schemas.openxmlformats.org/officeDocument/2006/relationships/slide" Target="slides/slide20.xml"/><Relationship Id="rId64" Type="http://schemas.openxmlformats.org/officeDocument/2006/relationships/slide" Target="slides/slide63.xml"/><Relationship Id="rId60" Type="http://schemas.openxmlformats.org/officeDocument/2006/relationships/slide" Target="slides/slide59.xml"/><Relationship Id="rId188" Type="http://schemas.openxmlformats.org/officeDocument/2006/relationships/slide" Target="slides/slide187.xml"/><Relationship Id="rId25" Type="http://schemas.openxmlformats.org/officeDocument/2006/relationships/slide" Target="slides/slide24.xml"/><Relationship Id="rId122" Type="http://schemas.openxmlformats.org/officeDocument/2006/relationships/slide" Target="slides/slide121.xml"/><Relationship Id="rId116" Type="http://schemas.openxmlformats.org/officeDocument/2006/relationships/slide" Target="slides/slide115.xml"/><Relationship Id="rId183" Type="http://schemas.openxmlformats.org/officeDocument/2006/relationships/slide" Target="slides/slide182.xml"/><Relationship Id="rId96" Type="http://schemas.openxmlformats.org/officeDocument/2006/relationships/slide" Target="slides/slide95.xml"/><Relationship Id="rId189" Type="http://schemas.openxmlformats.org/officeDocument/2006/relationships/slide" Target="slides/slide188.xml"/><Relationship Id="rId10" Type="http://schemas.openxmlformats.org/officeDocument/2006/relationships/slide" Target="slides/slide9.xml"/><Relationship Id="rId50" Type="http://schemas.openxmlformats.org/officeDocument/2006/relationships/slide" Target="slides/slide49.xml"/><Relationship Id="rId118" Type="http://schemas.openxmlformats.org/officeDocument/2006/relationships/slide" Target="slides/slide117.xml"/><Relationship Id="rId180" Type="http://schemas.openxmlformats.org/officeDocument/2006/relationships/slide" Target="slides/slide179.xml"/><Relationship Id="rId160" Type="http://schemas.openxmlformats.org/officeDocument/2006/relationships/slide" Target="slides/slide159.xml"/><Relationship Id="rId28" Type="http://schemas.openxmlformats.org/officeDocument/2006/relationships/slide" Target="slides/slide27.xml"/><Relationship Id="rId82" Type="http://schemas.openxmlformats.org/officeDocument/2006/relationships/slide" Target="slides/slide81.xml"/><Relationship Id="rId124" Type="http://schemas.openxmlformats.org/officeDocument/2006/relationships/slide" Target="slides/slide123.xml"/><Relationship Id="rId69" Type="http://schemas.openxmlformats.org/officeDocument/2006/relationships/slide" Target="slides/slide68.xml"/><Relationship Id="rId148" Type="http://schemas.openxmlformats.org/officeDocument/2006/relationships/slide" Target="slides/slide147.xml"/><Relationship Id="rId147" Type="http://schemas.openxmlformats.org/officeDocument/2006/relationships/slide" Target="slides/slide146.xml"/><Relationship Id="rId159" Type="http://schemas.openxmlformats.org/officeDocument/2006/relationships/slide" Target="slides/slide158.xml"/><Relationship Id="rId20" Type="http://schemas.openxmlformats.org/officeDocument/2006/relationships/slide" Target="slides/slide19.xml"/><Relationship Id="rId140" Type="http://schemas.openxmlformats.org/officeDocument/2006/relationships/slide" Target="slides/slide139.xml"/><Relationship Id="rId72" Type="http://schemas.openxmlformats.org/officeDocument/2006/relationships/slide" Target="slides/slide71.xml"/><Relationship Id="rId35" Type="http://schemas.openxmlformats.org/officeDocument/2006/relationships/slide" Target="slides/slide34.xml"/><Relationship Id="rId80" Type="http://schemas.openxmlformats.org/officeDocument/2006/relationships/slide" Target="slides/slide79.xml"/><Relationship Id="rId31" Type="http://schemas.openxmlformats.org/officeDocument/2006/relationships/slide" Target="slides/slide30.xml"/><Relationship Id="rId62" Type="http://schemas.openxmlformats.org/officeDocument/2006/relationships/slide" Target="slides/slide61.xml"/><Relationship Id="rId206" Type="http://schemas.openxmlformats.org/officeDocument/2006/relationships/theme" Target="theme/theme1.xml"/><Relationship Id="rId56" Type="http://schemas.openxmlformats.org/officeDocument/2006/relationships/slide" Target="slides/slide55.xml"/><Relationship Id="rId132" Type="http://schemas.openxmlformats.org/officeDocument/2006/relationships/slide" Target="slides/slide131.xml"/><Relationship Id="rId32" Type="http://schemas.openxmlformats.org/officeDocument/2006/relationships/slide" Target="slides/slide31.xml"/><Relationship Id="rId13" Type="http://schemas.openxmlformats.org/officeDocument/2006/relationships/slide" Target="slides/slide12.xml"/><Relationship Id="rId191" Type="http://schemas.openxmlformats.org/officeDocument/2006/relationships/slide" Target="slides/slide190.xml"/><Relationship Id="rId54" Type="http://schemas.openxmlformats.org/officeDocument/2006/relationships/slide" Target="slides/slide53.xml"/><Relationship Id="rId101" Type="http://schemas.openxmlformats.org/officeDocument/2006/relationships/slide" Target="slides/slide100.xml"/><Relationship Id="rId155" Type="http://schemas.openxmlformats.org/officeDocument/2006/relationships/slide" Target="slides/slide154.xml"/><Relationship Id="rId203" Type="http://schemas.openxmlformats.org/officeDocument/2006/relationships/printerSettings" Target="printerSettings/printerSettings1.bin"/><Relationship Id="rId166" Type="http://schemas.openxmlformats.org/officeDocument/2006/relationships/slide" Target="slides/slide165.xml"/><Relationship Id="rId53" Type="http://schemas.openxmlformats.org/officeDocument/2006/relationships/slide" Target="slides/slide52.xml"/><Relationship Id="rId84" Type="http://schemas.openxmlformats.org/officeDocument/2006/relationships/slide" Target="slides/slide83.xml"/><Relationship Id="rId186" Type="http://schemas.openxmlformats.org/officeDocument/2006/relationships/slide" Target="slides/slide185.xml"/><Relationship Id="rId83" Type="http://schemas.openxmlformats.org/officeDocument/2006/relationships/slide" Target="slides/slide82.xml"/><Relationship Id="rId173" Type="http://schemas.openxmlformats.org/officeDocument/2006/relationships/slide" Target="slides/slide172.xml"/><Relationship Id="rId22" Type="http://schemas.openxmlformats.org/officeDocument/2006/relationships/slide" Target="slides/slide21.xml"/><Relationship Id="rId207" Type="http://schemas.openxmlformats.org/officeDocument/2006/relationships/tableStyles" Target="tableStyles.xml"/><Relationship Id="rId95" Type="http://schemas.openxmlformats.org/officeDocument/2006/relationships/slide" Target="slides/slide94.xml"/><Relationship Id="rId39" Type="http://schemas.openxmlformats.org/officeDocument/2006/relationships/slide" Target="slides/slide38.xml"/><Relationship Id="rId201" Type="http://schemas.openxmlformats.org/officeDocument/2006/relationships/notesMaster" Target="notesMasters/notesMaster1.xml"/><Relationship Id="rId43" Type="http://schemas.openxmlformats.org/officeDocument/2006/relationships/slide" Target="slides/slide42.xml"/><Relationship Id="rId179" Type="http://schemas.openxmlformats.org/officeDocument/2006/relationships/slide" Target="slides/slide178.xml"/><Relationship Id="rId104" Type="http://schemas.openxmlformats.org/officeDocument/2006/relationships/slide" Target="slides/slide103.xml"/><Relationship Id="rId165" Type="http://schemas.openxmlformats.org/officeDocument/2006/relationships/slide" Target="slides/slide164.xml"/><Relationship Id="rId187" Type="http://schemas.openxmlformats.org/officeDocument/2006/relationships/slide" Target="slides/slide186.xml"/><Relationship Id="rId90" Type="http://schemas.openxmlformats.org/officeDocument/2006/relationships/slide" Target="slides/slide89.xml"/><Relationship Id="rId85" Type="http://schemas.openxmlformats.org/officeDocument/2006/relationships/slide" Target="slides/slide84.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99" Type="http://schemas.openxmlformats.org/officeDocument/2006/relationships/slide" Target="slides/slide98.xml"/><Relationship Id="rId14" Type="http://schemas.openxmlformats.org/officeDocument/2006/relationships/slide" Target="slides/slide13.xml"/><Relationship Id="rId103" Type="http://schemas.openxmlformats.org/officeDocument/2006/relationships/slide" Target="slides/slide102.xml"/><Relationship Id="rId92" Type="http://schemas.openxmlformats.org/officeDocument/2006/relationships/slide" Target="slides/slide91.xml"/><Relationship Id="rId45" Type="http://schemas.openxmlformats.org/officeDocument/2006/relationships/slide" Target="slides/slide44.xml"/><Relationship Id="rId58" Type="http://schemas.openxmlformats.org/officeDocument/2006/relationships/slide" Target="slides/slide57.xml"/><Relationship Id="rId73" Type="http://schemas.openxmlformats.org/officeDocument/2006/relationships/slide" Target="slides/slide72.xml"/><Relationship Id="rId150" Type="http://schemas.openxmlformats.org/officeDocument/2006/relationships/slide" Target="slides/slide149.xml"/><Relationship Id="rId145" Type="http://schemas.openxmlformats.org/officeDocument/2006/relationships/slide" Target="slides/slide144.xml"/><Relationship Id="rId149" Type="http://schemas.openxmlformats.org/officeDocument/2006/relationships/slide" Target="slides/slide148.xml"/><Relationship Id="rId129" Type="http://schemas.openxmlformats.org/officeDocument/2006/relationships/slide" Target="slides/slide128.xml"/><Relationship Id="rId19" Type="http://schemas.openxmlformats.org/officeDocument/2006/relationships/slide" Target="slides/slide18.xml"/><Relationship Id="rId120" Type="http://schemas.openxmlformats.org/officeDocument/2006/relationships/slide" Target="slides/slide119.xml"/><Relationship Id="rId126" Type="http://schemas.openxmlformats.org/officeDocument/2006/relationships/slide" Target="slides/slide125.xml"/><Relationship Id="rId109" Type="http://schemas.openxmlformats.org/officeDocument/2006/relationships/slide" Target="slides/slide108.xml"/><Relationship Id="rId46" Type="http://schemas.openxmlformats.org/officeDocument/2006/relationships/slide" Target="slides/slide45.xml"/><Relationship Id="rId86" Type="http://schemas.openxmlformats.org/officeDocument/2006/relationships/slide" Target="slides/slide85.xml"/><Relationship Id="rId59" Type="http://schemas.openxmlformats.org/officeDocument/2006/relationships/slide" Target="slides/slide58.xml"/><Relationship Id="rId51" Type="http://schemas.openxmlformats.org/officeDocument/2006/relationships/slide" Target="slides/slide50.xml"/><Relationship Id="rId66" Type="http://schemas.openxmlformats.org/officeDocument/2006/relationships/slide" Target="slides/slide65.xml"/><Relationship Id="rId81" Type="http://schemas.openxmlformats.org/officeDocument/2006/relationships/slide" Target="slides/slide80.xml"/><Relationship Id="rId34" Type="http://schemas.openxmlformats.org/officeDocument/2006/relationships/slide" Target="slides/slide33.xml"/><Relationship Id="rId135" Type="http://schemas.openxmlformats.org/officeDocument/2006/relationships/slide" Target="slides/slide134.xml"/><Relationship Id="rId40" Type="http://schemas.openxmlformats.org/officeDocument/2006/relationships/slide" Target="slides/slide39.xml"/><Relationship Id="rId200" Type="http://schemas.openxmlformats.org/officeDocument/2006/relationships/slide" Target="slides/slide199.xml"/><Relationship Id="rId139" Type="http://schemas.openxmlformats.org/officeDocument/2006/relationships/slide" Target="slides/slide138.xml"/><Relationship Id="rId65" Type="http://schemas.openxmlformats.org/officeDocument/2006/relationships/slide" Target="slides/slide64.xml"/><Relationship Id="rId141" Type="http://schemas.openxmlformats.org/officeDocument/2006/relationships/slide" Target="slides/slide140.xml"/><Relationship Id="rId174" Type="http://schemas.openxmlformats.org/officeDocument/2006/relationships/slide" Target="slides/slide173.xml"/><Relationship Id="rId12" Type="http://schemas.openxmlformats.org/officeDocument/2006/relationships/slide" Target="slides/slide11.xml"/><Relationship Id="rId164" Type="http://schemas.openxmlformats.org/officeDocument/2006/relationships/slide" Target="slides/slide163.xml"/><Relationship Id="rId137" Type="http://schemas.openxmlformats.org/officeDocument/2006/relationships/slide" Target="slides/slide136.xml"/><Relationship Id="rId3" Type="http://schemas.openxmlformats.org/officeDocument/2006/relationships/slide" Target="slides/slide2.xml"/><Relationship Id="rId196" Type="http://schemas.openxmlformats.org/officeDocument/2006/relationships/slide" Target="slides/slide195.xml"/><Relationship Id="rId123" Type="http://schemas.openxmlformats.org/officeDocument/2006/relationships/slide" Target="slides/slide122.xml"/><Relationship Id="rId100" Type="http://schemas.openxmlformats.org/officeDocument/2006/relationships/slide" Target="slides/slide99.xml"/><Relationship Id="rId11" Type="http://schemas.openxmlformats.org/officeDocument/2006/relationships/slide" Target="slides/slide10.xml"/><Relationship Id="rId115" Type="http://schemas.openxmlformats.org/officeDocument/2006/relationships/slide" Target="slides/slide114.xml"/><Relationship Id="rId16" Type="http://schemas.openxmlformats.org/officeDocument/2006/relationships/slide" Target="slides/slide15.xml"/><Relationship Id="rId33" Type="http://schemas.openxmlformats.org/officeDocument/2006/relationships/slide" Target="slides/slide32.xml"/><Relationship Id="rId91" Type="http://schemas.openxmlformats.org/officeDocument/2006/relationships/slide" Target="slides/slide90.xml"/><Relationship Id="rId131" Type="http://schemas.openxmlformats.org/officeDocument/2006/relationships/slide" Target="slides/slide130.xml"/><Relationship Id="rId167" Type="http://schemas.openxmlformats.org/officeDocument/2006/relationships/slide" Target="slides/slide166.xml"/><Relationship Id="rId15" Type="http://schemas.openxmlformats.org/officeDocument/2006/relationships/slide" Target="slides/slide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9.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fld id="{58D92826-2821-AE44-8339-921A4073BFE8}" type="datetimeFigureOut">
              <a:rPr lang="en-US" smtClean="0"/>
              <a:t>5/7/09</a:t>
            </a:fld>
            <a:endParaRPr lang="en-US"/>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fld id="{0CABB6C6-C288-2740-BF6F-7BBCF0DBB37D}"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EE4EF078-8C60-4F1F-BF94-84BF097D947E}" type="datetimeFigureOut">
              <a:rPr lang="en-US" smtClean="0"/>
              <a:pPr/>
              <a:t>5/7/09</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E562AC01-5D10-4856-8121-C9B953CE69C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2860F4-A45F-AF45-A651-45A3B176FF10}" type="slidenum">
              <a:rPr lang="en-US"/>
              <a:pPr/>
              <a:t>4</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6A38CA-8BAD-8D4B-B5B9-8EB9CB38C869}" type="slidenum">
              <a:rPr lang="en-US"/>
              <a:pPr/>
              <a:t>17</a:t>
            </a:fld>
            <a:endParaRPr lang="en-US"/>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A03566EC-EB0D-A34F-9291-1059E0CF0F0D}" type="slidenum">
              <a:rPr lang="en-US">
                <a:latin typeface="Arial" charset="0"/>
              </a:rPr>
              <a:pPr/>
              <a:t>189</a:t>
            </a:fld>
            <a:endParaRPr lang="en-US">
              <a:latin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C24104-81DE-7746-A43B-2D329FF67BC5}" type="slidenum">
              <a:rPr lang="zh-CN" altLang="en-US"/>
              <a:pPr/>
              <a:t>199</a:t>
            </a:fld>
            <a:endParaRPr lang="en-US" altLang="zh-CN"/>
          </a:p>
        </p:txBody>
      </p:sp>
      <p:sp>
        <p:nvSpPr>
          <p:cNvPr id="820226" name="Rectangle 2"/>
          <p:cNvSpPr>
            <a:spLocks noGrp="1" noRot="1" noChangeAspect="1" noChangeArrowheads="1" noTextEdit="1"/>
          </p:cNvSpPr>
          <p:nvPr>
            <p:ph type="sldImg"/>
          </p:nvPr>
        </p:nvSpPr>
        <p:spPr>
          <a:ln/>
        </p:spPr>
      </p:sp>
      <p:sp>
        <p:nvSpPr>
          <p:cNvPr id="8202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BF906-B355-AE42-B5B6-699976390D8F}" type="slidenum">
              <a:rPr lang="en-US"/>
              <a:pPr/>
              <a:t>18</a:t>
            </a:fld>
            <a:endParaRPr lang="en-US"/>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7A7549-10D2-BE4E-8387-17C36B6CA4CD}" type="slidenum">
              <a:rPr lang="en-US"/>
              <a:pPr/>
              <a:t>19</a:t>
            </a:fld>
            <a:endParaRPr lang="en-US"/>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70A5CF-5693-074E-83D1-5627D791A4C8}" type="slidenum">
              <a:rPr lang="en-US"/>
              <a:pPr/>
              <a:t>20</a:t>
            </a:fld>
            <a:endParaRPr lang="en-US"/>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CD7A72-8DC5-444F-8049-BE5A0F7BF1B3}" type="slidenum">
              <a:rPr lang="en-US"/>
              <a:pPr/>
              <a:t>21</a:t>
            </a:fld>
            <a:endParaRPr 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06399B-84A1-E944-ACED-1BAAC3C91069}" type="slidenum">
              <a:rPr lang="en-US"/>
              <a:pPr/>
              <a:t>22</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A9F60E-3D36-9949-B117-9887F7E75B6A}" type="slidenum">
              <a:rPr lang="en-US"/>
              <a:pPr/>
              <a:t>23</a:t>
            </a:fld>
            <a:endParaRPr 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7CD0F5-D809-DC4A-8208-8C4CCB819D2C}" type="slidenum">
              <a:rPr lang="en-US"/>
              <a:pPr/>
              <a:t>24</a:t>
            </a:fld>
            <a:endParaRPr lang="en-US"/>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76C01A-2653-DD40-B21B-00AFDB4BA718}" type="slidenum">
              <a:rPr lang="en-US"/>
              <a:pPr/>
              <a:t>25</a:t>
            </a:fld>
            <a:endParaRPr lang="en-US"/>
          </a:p>
        </p:txBody>
      </p:sp>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859341-225B-4748-8F0A-8E0B7C3BD032}" type="slidenum">
              <a:rPr lang="en-US"/>
              <a:pPr/>
              <a:t>26</a:t>
            </a:fld>
            <a:endParaRPr lang="en-US"/>
          </a:p>
        </p:txBody>
      </p:sp>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endParaRPr lang="en-US">
              <a:latin typeface="Times New Roman" pitchFamily="-65" charset="0"/>
              <a:cs typeface="Times New Roman" pitchFamily="-65"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5F6885-53FB-A842-A090-B77D23D3D244}" type="slidenum">
              <a:rPr lang="en-US"/>
              <a:pPr/>
              <a:t>27</a:t>
            </a:fld>
            <a:endParaRPr 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5FD38D-216C-7F49-ACE3-28278142501D}" type="slidenum">
              <a:rPr lang="en-US"/>
              <a:pPr/>
              <a:t>28</a:t>
            </a:fld>
            <a:endParaRPr lang="en-US"/>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C5E5D9-5D7F-6842-8DDD-C1A85868D6F1}" type="slidenum">
              <a:rPr lang="en-US"/>
              <a:pPr/>
              <a:t>29</a:t>
            </a:fld>
            <a:endParaRPr lang="en-US"/>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6A5412-A88C-2A41-98D8-5A1AD234E5C9}" type="slidenum">
              <a:rPr lang="en-US"/>
              <a:pPr/>
              <a:t>30</a:t>
            </a:fld>
            <a:endParaRPr lang="en-US"/>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183B56-A809-2C48-8A41-D57EFCAA18C1}" type="slidenum">
              <a:rPr lang="en-US"/>
              <a:pPr/>
              <a:t>34</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729492-3828-DA4F-9AF2-08E419797430}" type="slidenum">
              <a:rPr lang="en-US"/>
              <a:pPr/>
              <a:t>39</a:t>
            </a:fld>
            <a:endParaRPr 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1C4E12-EFA6-0746-AFCF-3D1B23AC5E5D}" type="slidenum">
              <a:rPr lang="en-US"/>
              <a:pPr/>
              <a:t>40</a:t>
            </a:fld>
            <a:endParaRPr 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05A645-A001-0740-AC12-41BFBD4ED956}" type="slidenum">
              <a:rPr lang="en-US"/>
              <a:pPr/>
              <a:t>41</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6577FE-1872-6144-9881-FC0709E5D1BD}" type="slidenum">
              <a:rPr lang="en-US"/>
              <a:pPr/>
              <a:t>42</a:t>
            </a:fld>
            <a:endParaRPr lang="en-US"/>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0009B4-BD7D-CC4C-8F0C-ED38060197C7}" type="slidenum">
              <a:rPr lang="en-US"/>
              <a:pPr/>
              <a:t>46</a:t>
            </a:fld>
            <a:endParaRPr lang="en-US"/>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48C030-445C-1945-9CE7-C636C32BDDC0}" type="slidenum">
              <a:rPr lang="en-US"/>
              <a:pPr/>
              <a:t>7</a:t>
            </a:fld>
            <a:endParaRPr 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5A1B22-6A59-5C4E-AB03-53CF478F60FB}" type="slidenum">
              <a:rPr lang="en-US"/>
              <a:pPr/>
              <a:t>47</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D6295C-47F2-664C-B7EC-3477FCF29C1A}" type="slidenum">
              <a:rPr lang="en-US"/>
              <a:pPr/>
              <a:t>51</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4D5BBC-D074-9C49-B54B-6057D3DA53F3}" type="slidenum">
              <a:rPr lang="en-US"/>
              <a:pPr/>
              <a:t>52</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4EEF60-2FA7-0A40-BFE2-1898ECB139FD}" type="slidenum">
              <a:rPr lang="en-US"/>
              <a:pPr/>
              <a:t>53</a:t>
            </a:fld>
            <a:endParaRPr lang="en-US"/>
          </a:p>
        </p:txBody>
      </p:sp>
      <p:sp>
        <p:nvSpPr>
          <p:cNvPr id="90114" name="Rectangle 1026"/>
          <p:cNvSpPr>
            <a:spLocks noGrp="1" noRot="1" noChangeAspect="1" noChangeArrowheads="1" noTextEdit="1"/>
          </p:cNvSpPr>
          <p:nvPr>
            <p:ph type="sldImg"/>
          </p:nvPr>
        </p:nvSpPr>
        <p:spPr bwMode="auto">
          <a:xfrm>
            <a:off x="3005138" y="685800"/>
            <a:ext cx="3133725" cy="2351088"/>
          </a:xfrm>
          <a:prstGeom prst="rect">
            <a:avLst/>
          </a:prstGeom>
          <a:solidFill>
            <a:srgbClr val="FFFFFF"/>
          </a:solidFill>
          <a:ln>
            <a:solidFill>
              <a:srgbClr val="000000"/>
            </a:solidFill>
            <a:miter lim="800000"/>
            <a:headEnd/>
            <a:tailEnd/>
          </a:ln>
        </p:spPr>
      </p:sp>
      <p:sp>
        <p:nvSpPr>
          <p:cNvPr id="90115" name="Text Box 1027"/>
          <p:cNvSpPr txBox="1">
            <a:spLocks noGrp="1" noChangeArrowheads="1"/>
          </p:cNvSpPr>
          <p:nvPr>
            <p:ph type="body" idx="1"/>
          </p:nvPr>
        </p:nvSpPr>
        <p:spPr bwMode="auto">
          <a:xfrm>
            <a:off x="1394885" y="3264694"/>
            <a:ext cx="6360583" cy="2609850"/>
          </a:xfrm>
          <a:prstGeom prst="rect">
            <a:avLst/>
          </a:prstGeom>
          <a:noFill/>
          <a:ln>
            <a:miter lim="800000"/>
            <a:headEnd/>
            <a:tailEnd/>
          </a:ln>
        </p:spPr>
        <p:txBody>
          <a:bodyPr wrap="none" lIns="82058" tIns="41029" rIns="82058" bIns="41029" anchor="ctr">
            <a:prstTxWarp prst="textNoShape">
              <a:avLst/>
            </a:prstTxWarp>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67C469-B1A8-544E-ADFA-CB695FDEBCF5}" type="slidenum">
              <a:rPr lang="en-US"/>
              <a:pPr/>
              <a:t>54</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r>
              <a:rPr lang="en-US"/>
              <a:t>STATFS: attributes like block size, total # blocks,  #free blocks, optimal transfer size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715BCF-C567-AD4F-A83B-E0166A97403C}" type="slidenum">
              <a:rPr lang="en-US"/>
              <a:pPr/>
              <a:t>55</a:t>
            </a:fld>
            <a:endParaRPr lang="en-US"/>
          </a:p>
        </p:txBody>
      </p:sp>
      <p:sp>
        <p:nvSpPr>
          <p:cNvPr id="110594" name="Rectangle 2"/>
          <p:cNvSpPr>
            <a:spLocks noGrp="1" noRot="1" noChangeAspect="1" noChangeArrowheads="1" noTextEdit="1"/>
          </p:cNvSpPr>
          <p:nvPr>
            <p:ph type="sldImg"/>
          </p:nvPr>
        </p:nvSpPr>
        <p:spPr bwMode="auto">
          <a:xfrm>
            <a:off x="3005138" y="685800"/>
            <a:ext cx="3133725" cy="2351088"/>
          </a:xfrm>
          <a:prstGeom prst="rect">
            <a:avLst/>
          </a:prstGeom>
          <a:solidFill>
            <a:srgbClr val="FFFFFF"/>
          </a:solidFill>
          <a:ln>
            <a:solidFill>
              <a:srgbClr val="000000"/>
            </a:solidFill>
            <a:miter lim="800000"/>
            <a:headEnd/>
            <a:tailEnd/>
          </a:ln>
        </p:spPr>
      </p:sp>
      <p:sp>
        <p:nvSpPr>
          <p:cNvPr id="110595" name="Text Box 3"/>
          <p:cNvSpPr txBox="1">
            <a:spLocks noGrp="1" noChangeArrowheads="1"/>
          </p:cNvSpPr>
          <p:nvPr>
            <p:ph type="body" idx="1"/>
          </p:nvPr>
        </p:nvSpPr>
        <p:spPr bwMode="auto">
          <a:xfrm>
            <a:off x="1394885" y="3264694"/>
            <a:ext cx="6360583" cy="2609850"/>
          </a:xfrm>
          <a:prstGeom prst="rect">
            <a:avLst/>
          </a:prstGeom>
          <a:noFill/>
          <a:ln>
            <a:miter lim="800000"/>
            <a:headEnd/>
            <a:tailEnd/>
          </a:ln>
        </p:spPr>
        <p:txBody>
          <a:bodyPr wrap="none" lIns="82058" tIns="41029" rIns="82058" bIns="41029" anchor="ctr">
            <a:prstTxWarp prst="textNoShape">
              <a:avLst/>
            </a:prstTxWarp>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F08712-E8B0-D746-818E-A8CA2EB644ED}" type="slidenum">
              <a:rPr lang="en-US"/>
              <a:pPr/>
              <a:t>56</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n-US"/>
              <a:t>Vol_id identifies a vol of files stored on a single server</a:t>
            </a:r>
          </a:p>
          <a:p>
            <a:r>
              <a:rPr lang="en-US"/>
              <a:t>Vnode # provides and index into an array on the server; the array entry contains information about how to access the files</a:t>
            </a:r>
          </a:p>
          <a:p>
            <a:endParaRPr lang="en-US"/>
          </a:p>
          <a:p>
            <a:r>
              <a:rPr lang="en-US"/>
              <a:t>Uniquifier ensures that no fid-triplet is ever used more than once in the history of the file system; this allows vnode #’s to be reused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768D42-2BC2-D04E-83B0-90F87981F718}" type="slidenum">
              <a:rPr lang="en-US"/>
              <a:pPr/>
              <a:t>57</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5E9C28-A806-4841-8856-021FC6CFE4C7}" type="slidenum">
              <a:rPr lang="en-US"/>
              <a:pPr/>
              <a:t>58</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en-US"/>
              <a:t>K</a:t>
            </a:r>
            <a:r>
              <a:rPr lang="en-US" baseline="-25000"/>
              <a:t>client</a:t>
            </a:r>
            <a:r>
              <a:rPr lang="en-US"/>
              <a:t>[S] means encrypt S using client’s private key</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B84E73-BBE6-0E49-9E06-7184B9577C41}" type="slidenum">
              <a:rPr lang="en-US"/>
              <a:pPr/>
              <a:t>59</a:t>
            </a:fld>
            <a:endParaRPr lang="en-US"/>
          </a:p>
        </p:txBody>
      </p:sp>
      <p:sp>
        <p:nvSpPr>
          <p:cNvPr id="118786" name="Rectangle 2"/>
          <p:cNvSpPr>
            <a:spLocks noGrp="1" noRot="1" noChangeAspect="1" noChangeArrowheads="1" noTextEdit="1"/>
          </p:cNvSpPr>
          <p:nvPr>
            <p:ph type="sldImg"/>
          </p:nvPr>
        </p:nvSpPr>
        <p:spPr bwMode="auto">
          <a:xfrm>
            <a:off x="3005138" y="685800"/>
            <a:ext cx="3133725" cy="2351088"/>
          </a:xfrm>
          <a:prstGeom prst="rect">
            <a:avLst/>
          </a:prstGeom>
          <a:solidFill>
            <a:srgbClr val="FFFFFF"/>
          </a:solidFill>
          <a:ln>
            <a:solidFill>
              <a:srgbClr val="000000"/>
            </a:solidFill>
            <a:miter lim="800000"/>
            <a:headEnd/>
            <a:tailEnd/>
          </a:ln>
        </p:spPr>
      </p:sp>
      <p:sp>
        <p:nvSpPr>
          <p:cNvPr id="118787" name="Text Box 3"/>
          <p:cNvSpPr txBox="1">
            <a:spLocks noGrp="1" noChangeArrowheads="1"/>
          </p:cNvSpPr>
          <p:nvPr>
            <p:ph type="body" idx="1"/>
          </p:nvPr>
        </p:nvSpPr>
        <p:spPr bwMode="auto">
          <a:xfrm>
            <a:off x="1394885" y="3264694"/>
            <a:ext cx="6360583" cy="2609850"/>
          </a:xfrm>
          <a:prstGeom prst="rect">
            <a:avLst/>
          </a:prstGeom>
          <a:noFill/>
          <a:ln>
            <a:miter lim="800000"/>
            <a:headEnd/>
            <a:tailEnd/>
          </a:ln>
        </p:spPr>
        <p:txBody>
          <a:bodyPr wrap="none" lIns="82058" tIns="41029" rIns="82058" bIns="41029" anchor="ctr">
            <a:prstTxWarp prst="textNoShape">
              <a:avLst/>
            </a:prstTxWarp>
          </a:bodyPr>
          <a:lstStyle/>
          <a:p>
            <a:r>
              <a:rPr lang="en-GB"/>
              <a:t>ACLs apply to </a:t>
            </a:r>
            <a:r>
              <a:rPr lang="en-GB" b="1" i="1">
                <a:solidFill>
                  <a:srgbClr val="FF00FF"/>
                </a:solidFill>
              </a:rPr>
              <a:t>directories</a:t>
            </a:r>
          </a:p>
          <a:p>
            <a:pPr lvl="1"/>
            <a:r>
              <a:rPr lang="en-GB"/>
              <a:t>“Makes sense” if files will inherit from directories</a:t>
            </a:r>
          </a:p>
          <a:p>
            <a:pPr lvl="2"/>
            <a:r>
              <a:rPr lang="en-GB"/>
              <a:t>Not always true</a:t>
            </a:r>
          </a:p>
          <a:p>
            <a:pPr lvl="1"/>
            <a:r>
              <a:rPr lang="en-GB"/>
              <a:t>Confuses users</a:t>
            </a:r>
          </a:p>
          <a:p>
            <a:r>
              <a:rPr lang="en-GB"/>
              <a:t>Directories inherit ACLs</a:t>
            </a:r>
          </a:p>
          <a:p>
            <a:pPr lvl="1"/>
            <a:r>
              <a:rPr lang="en-GB"/>
              <a:t>Easy to expose a whole tree accidentally</a:t>
            </a:r>
          </a:p>
          <a:p>
            <a:pPr lvl="1"/>
            <a:r>
              <a:rPr lang="en-GB"/>
              <a:t>What else to do?</a:t>
            </a:r>
          </a:p>
          <a:p>
            <a:pPr lvl="2"/>
            <a:r>
              <a:rPr lang="en-GB"/>
              <a:t>No good solution known</a:t>
            </a:r>
          </a:p>
          <a:p>
            <a:pPr lvl="2"/>
            <a:r>
              <a:rPr lang="en-GB"/>
              <a:t>DFS horror</a:t>
            </a:r>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C874DE-C90B-9444-A954-094158C5603D}" type="slidenum">
              <a:rPr lang="en-US"/>
              <a:pPr/>
              <a:t>8</a:t>
            </a:fld>
            <a:endParaRPr lang="en-US"/>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541EA7-08E2-EC44-A590-4FAEA69EE46E}" type="slidenum">
              <a:rPr lang="en-US"/>
              <a:pPr/>
              <a:t>60</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CD4626-ACC7-0D4A-BDB6-733E9BEBF129}" type="slidenum">
              <a:rPr lang="en-US"/>
              <a:pPr/>
              <a:t>61</a:t>
            </a:fld>
            <a:endParaRPr lang="en-US"/>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D874F3-0F1A-964E-9BFD-E11F58D71F5D}" type="slidenum">
              <a:rPr lang="en-US"/>
              <a:pPr/>
              <a:t>62</a:t>
            </a:fld>
            <a:endParaRPr 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73EF3C-5DEC-3B41-A3C5-8D82762E5847}" type="slidenum">
              <a:rPr lang="en-US"/>
              <a:pPr/>
              <a:t>63</a:t>
            </a:fld>
            <a:endParaRPr lang="en-US"/>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23CC91-A3F6-204F-997E-78F4C2D35C1C}" type="slidenum">
              <a:rPr lang="en-US"/>
              <a:pPr/>
              <a:t>64</a:t>
            </a:fld>
            <a:endParaRPr 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FD0616-6791-414C-87C5-398D64847C76}" type="slidenum">
              <a:rPr lang="en-US"/>
              <a:pPr/>
              <a:t>65</a:t>
            </a:fld>
            <a:endParaRPr 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r>
              <a:rPr lang="en-GB"/>
              <a:t>Chunk-based I/O</a:t>
            </a:r>
          </a:p>
          <a:p>
            <a:pPr lvl="1"/>
            <a:r>
              <a:rPr lang="en-GB"/>
              <a:t>No real consistency guarantees</a:t>
            </a:r>
          </a:p>
          <a:p>
            <a:pPr lvl="1"/>
            <a:r>
              <a:rPr lang="en-GB"/>
              <a:t>close() failures surprising to many Unix programs</a:t>
            </a:r>
          </a:p>
          <a:p>
            <a:pPr lvl="2"/>
            <a:r>
              <a:rPr lang="en-GB"/>
              <a:t>...and to early Linux kernels!</a:t>
            </a:r>
          </a:p>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F12066-B89C-CD4C-BDD8-0DE927FBAAE7}" type="slidenum">
              <a:rPr lang="en-US"/>
              <a:pPr/>
              <a:t>66</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C45ACB-A676-1E4C-960F-BEF417B26230}" type="slidenum">
              <a:rPr lang="en-US"/>
              <a:pPr/>
              <a:t>67</a:t>
            </a:fld>
            <a:endParaRPr lang="en-US"/>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FB748C-903D-A44D-B728-08A7BBB142D9}" type="slidenum">
              <a:rPr lang="en-US"/>
              <a:pPr/>
              <a:t>83</a:t>
            </a:fld>
            <a:endParaRPr 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847725-D561-FD4E-93E6-702E4967679A}" type="slidenum">
              <a:rPr lang="en-US"/>
              <a:pPr/>
              <a:t>84</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BFC12AF-20E4-F24A-B8D2-A9D5C7295E50}" type="slidenum">
              <a:rPr lang="en-US"/>
              <a:pPr/>
              <a:t>9</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pPr>
              <a:buFontTx/>
              <a:buChar char="•"/>
            </a:pPr>
            <a:r>
              <a:rPr lang="en-US">
                <a:latin typeface="Courier New" pitchFamily="-65" charset="0"/>
                <a:ea typeface="Courier New" pitchFamily="-65" charset="0"/>
                <a:cs typeface="Courier New" pitchFamily="-65" charset="0"/>
              </a:rPr>
              <a:t>Attack may result for example, in a disproportionate share of resources allocated to the attacker(s) or privacy violations.</a:t>
            </a:r>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8BE4F6-F5DC-6949-8922-9E8120227784}" type="slidenum">
              <a:rPr lang="en-US"/>
              <a:pPr/>
              <a:t>85</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6E6BE3-8B50-4D4F-8DB4-294BFB024517}" type="slidenum">
              <a:rPr lang="en-US"/>
              <a:pPr/>
              <a:t>86</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AABDCE-381B-964C-B6FA-C0FE745C844F}" type="slidenum">
              <a:rPr lang="en-US"/>
              <a:pPr/>
              <a:t>87</a:t>
            </a:fld>
            <a:endParaRPr lang="en-US"/>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BC3046-6074-7843-9FF1-95D5DF66AAB6}" type="slidenum">
              <a:rPr lang="en-US"/>
              <a:pPr/>
              <a:t>88</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FDFEC4-B775-8E4D-BA1E-CD88206E75A0}" type="slidenum">
              <a:rPr lang="en-US"/>
              <a:pPr/>
              <a:t>89</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1AD788-0BE8-7D4F-ACB4-4744088A3376}" type="slidenum">
              <a:rPr lang="en-US"/>
              <a:pPr/>
              <a:t>90</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73FF6A-315E-F449-9C10-BF83CFAE066C}" type="slidenum">
              <a:rPr lang="en-US"/>
              <a:pPr/>
              <a:t>91</a:t>
            </a:fld>
            <a:endParaRPr 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936EA6-6222-504E-B43B-5D3CAA1F6657}" type="slidenum">
              <a:rPr lang="en-US"/>
              <a:pPr/>
              <a:t>92</a:t>
            </a:fld>
            <a:endParaRPr lang="en-US"/>
          </a:p>
        </p:txBody>
      </p:sp>
      <p:sp>
        <p:nvSpPr>
          <p:cNvPr id="69634" name="Rectangle 2"/>
          <p:cNvSpPr>
            <a:spLocks noGrp="1" noRot="1" noChangeAspect="1" noChangeArrowheads="1" noTextEdit="1"/>
          </p:cNvSpPr>
          <p:nvPr>
            <p:ph type="sldImg"/>
          </p:nvPr>
        </p:nvSpPr>
        <p:spPr bwMode="auto">
          <a:xfrm>
            <a:off x="2857500" y="514350"/>
            <a:ext cx="3429000" cy="2571750"/>
          </a:xfrm>
          <a:prstGeom prst="rect">
            <a:avLst/>
          </a:prstGeom>
          <a:solidFill>
            <a:srgbClr val="FFFFFF"/>
          </a:solidFill>
          <a:ln>
            <a:solidFill>
              <a:srgbClr val="000000"/>
            </a:solidFill>
            <a:miter lim="800000"/>
            <a:headEnd/>
            <a:tailEnd/>
          </a:ln>
        </p:spPr>
      </p:sp>
      <p:sp>
        <p:nvSpPr>
          <p:cNvPr id="69635" name="Rectangle 3"/>
          <p:cNvSpPr>
            <a:spLocks noGrp="1" noChangeArrowheads="1"/>
          </p:cNvSpPr>
          <p:nvPr>
            <p:ph type="body" idx="1"/>
          </p:nvPr>
        </p:nvSpPr>
        <p:spPr bwMode="auto">
          <a:xfrm>
            <a:off x="1219200" y="3257550"/>
            <a:ext cx="6705600" cy="3086100"/>
          </a:xfrm>
          <a:prstGeom prst="rect">
            <a:avLst/>
          </a:prstGeom>
          <a:solidFill>
            <a:srgbClr val="FFFFFF"/>
          </a:solidFill>
          <a:ln>
            <a:solidFill>
              <a:srgbClr val="000000"/>
            </a:solidFill>
            <a:miter lim="800000"/>
            <a:headEnd/>
            <a:tailEnd/>
          </a:ln>
        </p:spPr>
        <p:txBody>
          <a:bodyPr>
            <a:prstTxWarp prst="textNoShape">
              <a:avLst/>
            </a:prstTxWarp>
          </a:bodyPr>
          <a:lstStyle/>
          <a:p>
            <a:r>
              <a:rPr lang="en-US"/>
              <a:t>Small tables, but multi-hop lookup. Table entries: IP address and Chord ID.</a:t>
            </a:r>
          </a:p>
          <a:p>
            <a:r>
              <a:rPr lang="en-US"/>
              <a:t>Navigate in ID space, route queries closer to successor. Log(n) tables, log(n) hops.</a:t>
            </a:r>
          </a:p>
          <a:p>
            <a:r>
              <a:rPr lang="en-US"/>
              <a:t>Route to a document between </a:t>
            </a:r>
            <a:r>
              <a:rPr lang="en-US" sz="2400">
                <a:latin typeface="Helvetica" charset="0"/>
                <a:ea typeface="Times New Roman" charset="0"/>
                <a:cs typeface="Times New Roman" charset="0"/>
              </a:rPr>
              <a:t>¼</a:t>
            </a:r>
            <a:r>
              <a:rPr lang="en-US"/>
              <a:t> and </a:t>
            </a:r>
            <a:r>
              <a:rPr lang="en-US" sz="2400">
                <a:latin typeface="Helvetica" charset="0"/>
                <a:ea typeface="Times New Roman" charset="0"/>
                <a:cs typeface="Times New Roman" charset="0"/>
              </a:rPr>
              <a:t>½</a:t>
            </a:r>
            <a:r>
              <a:rPr lang="en-US"/>
              <a:t> …</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879DE5-01E9-A747-8AD7-1F352C5BCDF9}" type="slidenum">
              <a:rPr lang="en-US"/>
              <a:pPr/>
              <a:t>93</a:t>
            </a:fld>
            <a:endParaRPr lang="en-US"/>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D7445A-2F10-4A44-886D-6A70C331F420}" type="slidenum">
              <a:rPr lang="en-US"/>
              <a:pPr/>
              <a:t>94</a:t>
            </a:fld>
            <a:endParaRPr 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186919-A9DD-BF42-8B3A-C8425D3D76DC}" type="slidenum">
              <a:rPr lang="en-US"/>
              <a:pPr/>
              <a:t>13</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DAF12A-3D69-DE49-8746-DC9D189DB16C}" type="slidenum">
              <a:rPr lang="en-US"/>
              <a:pPr/>
              <a:t>95</a:t>
            </a:fld>
            <a:endParaRPr 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EFAA4B0E-D4BC-7F4E-83EB-9138E113A4FF}" type="slidenum">
              <a:rPr lang="en-US"/>
              <a:pPr/>
              <a:t>96</a:t>
            </a:fld>
            <a:endParaRPr lang="en-US"/>
          </a:p>
        </p:txBody>
      </p:sp>
      <p:sp>
        <p:nvSpPr>
          <p:cNvPr id="54275" name="Rectangle 2"/>
          <p:cNvSpPr>
            <a:spLocks noGrp="1" noRot="1" noChangeAspect="1" noChangeArrowheads="1" noTextEdit="1"/>
          </p:cNvSpPr>
          <p:nvPr>
            <p:ph type="sldImg"/>
          </p:nvPr>
        </p:nvSpPr>
        <p:spPr>
          <a:xfrm>
            <a:off x="2860675" y="515938"/>
            <a:ext cx="3424238" cy="2568575"/>
          </a:xfrm>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E18997-2E8D-804F-A7C0-029AD53BE0A5}" type="slidenum">
              <a:rPr lang="en-US"/>
              <a:pPr/>
              <a:t>108</a:t>
            </a:fld>
            <a:endParaRPr lang="en-US"/>
          </a:p>
        </p:txBody>
      </p:sp>
      <p:sp>
        <p:nvSpPr>
          <p:cNvPr id="112642" name="Rectangle 2"/>
          <p:cNvSpPr>
            <a:spLocks noGrp="1" noRot="1" noChangeAspect="1" noChangeArrowheads="1"/>
          </p:cNvSpPr>
          <p:nvPr>
            <p:ph type="sldImg"/>
          </p:nvPr>
        </p:nvSpPr>
        <p:spPr bwMode="auto">
          <a:xfrm>
            <a:off x="2857500" y="512763"/>
            <a:ext cx="3430588" cy="2573337"/>
          </a:xfrm>
          <a:prstGeom prst="rect">
            <a:avLst/>
          </a:prstGeom>
          <a:solidFill>
            <a:srgbClr val="FFFFFF"/>
          </a:solidFill>
          <a:ln>
            <a:solidFill>
              <a:srgbClr val="000000"/>
            </a:solidFill>
            <a:miter lim="800000"/>
            <a:headEnd/>
            <a:tailEnd/>
          </a:ln>
        </p:spPr>
      </p:sp>
      <p:sp>
        <p:nvSpPr>
          <p:cNvPr id="112643" name="Rectangle 3"/>
          <p:cNvSpPr>
            <a:spLocks noGrp="1" noChangeArrowheads="1"/>
          </p:cNvSpPr>
          <p:nvPr>
            <p:ph type="body" idx="1"/>
          </p:nvPr>
        </p:nvSpPr>
        <p:spPr bwMode="auto">
          <a:xfrm>
            <a:off x="1214438" y="3257550"/>
            <a:ext cx="6715125" cy="3087688"/>
          </a:xfrm>
          <a:prstGeom prst="rect">
            <a:avLst/>
          </a:prstGeom>
          <a:solidFill>
            <a:srgbClr val="FFFFFF"/>
          </a:solidFill>
          <a:ln>
            <a:solidFill>
              <a:srgbClr val="000000"/>
            </a:solidFill>
            <a:miter lim="800000"/>
            <a:headEnd/>
            <a:tailEnd/>
          </a:ln>
        </p:spPr>
        <p:txBody>
          <a:bodyPr lIns="86658" tIns="43329" rIns="86658" bIns="43329">
            <a:prstTxWarp prst="textNoShape">
              <a:avLst/>
            </a:prstTxWarp>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640F48-A50C-7741-837E-BB9F31838664}" type="slidenum">
              <a:rPr lang="en-US"/>
              <a:pPr/>
              <a:t>109</a:t>
            </a:fld>
            <a:endParaRPr lang="en-US"/>
          </a:p>
        </p:txBody>
      </p:sp>
      <p:sp>
        <p:nvSpPr>
          <p:cNvPr id="128002" name="Rectangle 2"/>
          <p:cNvSpPr>
            <a:spLocks noGrp="1" noRot="1" noChangeAspect="1" noChangeArrowheads="1"/>
          </p:cNvSpPr>
          <p:nvPr>
            <p:ph type="sldImg"/>
          </p:nvPr>
        </p:nvSpPr>
        <p:spPr bwMode="auto">
          <a:xfrm>
            <a:off x="2857500" y="512763"/>
            <a:ext cx="3430588" cy="2573337"/>
          </a:xfrm>
          <a:prstGeom prst="rect">
            <a:avLst/>
          </a:prstGeom>
          <a:solidFill>
            <a:srgbClr val="FFFFFF"/>
          </a:solidFill>
          <a:ln>
            <a:solidFill>
              <a:srgbClr val="000000"/>
            </a:solidFill>
            <a:miter lim="800000"/>
            <a:headEnd/>
            <a:tailEnd/>
          </a:ln>
        </p:spPr>
      </p:sp>
      <p:sp>
        <p:nvSpPr>
          <p:cNvPr id="128003" name="Rectangle 3"/>
          <p:cNvSpPr>
            <a:spLocks noGrp="1" noChangeArrowheads="1"/>
          </p:cNvSpPr>
          <p:nvPr>
            <p:ph type="body" idx="1"/>
          </p:nvPr>
        </p:nvSpPr>
        <p:spPr bwMode="auto">
          <a:xfrm>
            <a:off x="1214438" y="3257550"/>
            <a:ext cx="6715125" cy="3087688"/>
          </a:xfrm>
          <a:prstGeom prst="rect">
            <a:avLst/>
          </a:prstGeom>
          <a:solidFill>
            <a:srgbClr val="FFFFFF"/>
          </a:solidFill>
          <a:ln>
            <a:solidFill>
              <a:srgbClr val="000000"/>
            </a:solidFill>
            <a:miter lim="800000"/>
            <a:headEnd/>
            <a:tailEnd/>
          </a:ln>
        </p:spPr>
        <p:txBody>
          <a:bodyPr lIns="86658" tIns="43329" rIns="86658" bIns="43329">
            <a:prstTxWarp prst="textNoShape">
              <a:avLst/>
            </a:prstTxWarp>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AD64CB44-C63D-634C-BDA3-BFC64B0C64C4}" type="slidenum">
              <a:rPr lang="en-US"/>
              <a:pPr/>
              <a:t>113</a:t>
            </a:fld>
            <a:endParaRPr lang="en-US"/>
          </a:p>
        </p:txBody>
      </p:sp>
      <p:sp>
        <p:nvSpPr>
          <p:cNvPr id="233474" name="Rectangle 2"/>
          <p:cNvSpPr>
            <a:spLocks noGrp="1" noRot="1" noChangeAspect="1" noChangeArrowheads="1" noTextEdit="1"/>
          </p:cNvSpPr>
          <p:nvPr>
            <p:ph type="sldImg"/>
          </p:nvPr>
        </p:nvSpPr>
        <p:spPr>
          <a:xfrm>
            <a:off x="2846388" y="504825"/>
            <a:ext cx="3436937" cy="2578100"/>
          </a:xfrm>
          <a:ln/>
        </p:spPr>
      </p:sp>
      <p:sp>
        <p:nvSpPr>
          <p:cNvPr id="233475" name="Rectangle 3"/>
          <p:cNvSpPr>
            <a:spLocks noGrp="1" noChangeArrowheads="1"/>
          </p:cNvSpPr>
          <p:nvPr>
            <p:ph type="body" idx="1"/>
          </p:nvPr>
        </p:nvSpPr>
        <p:spPr>
          <a:xfrm>
            <a:off x="1217613" y="3251200"/>
            <a:ext cx="6694487" cy="3086100"/>
          </a:xfrm>
        </p:spPr>
        <p:txBody>
          <a:bodyPr/>
          <a:lstStyle/>
          <a:p>
            <a:r>
              <a:rPr lang="en-US"/>
              <a:t>In the hourglass Internet architecture, </a:t>
            </a:r>
          </a:p>
          <a:p>
            <a:pPr>
              <a:buFontTx/>
              <a:buChar char="-"/>
            </a:pPr>
            <a:r>
              <a:rPr lang="en-US"/>
              <a:t>IP is the compatibility layer in the Internet architecture.  </a:t>
            </a:r>
          </a:p>
          <a:p>
            <a:pPr>
              <a:buFontTx/>
              <a:buChar char="-"/>
            </a:pPr>
            <a:r>
              <a:rPr lang="en-US"/>
              <a:t>All hosts must implement IP</a:t>
            </a:r>
          </a:p>
          <a:p>
            <a:pPr>
              <a:buFontTx/>
              <a:buChar char="-"/>
            </a:pPr>
            <a:r>
              <a:rPr lang="en-US"/>
              <a:t>Two choices</a:t>
            </a:r>
          </a:p>
          <a:p>
            <a:pPr>
              <a:buFontTx/>
              <a:buChar char="-"/>
            </a:pPr>
            <a:r>
              <a:rPr lang="en-US"/>
              <a:t>multicast at IP</a:t>
            </a:r>
          </a:p>
          <a:p>
            <a:pPr>
              <a:buFontTx/>
              <a:buChar char="-"/>
            </a:pPr>
            <a:r>
              <a:rPr lang="en-US"/>
              <a:t>or application: only a subset, customizability  </a:t>
            </a:r>
          </a:p>
          <a:p>
            <a:endParaRPr lang="en-US"/>
          </a:p>
          <a:p>
            <a:r>
              <a:rPr lang="en-US"/>
              <a:t>One important architecture question is, at which layer should multicast be implemented.</a:t>
            </a:r>
          </a:p>
          <a:p>
            <a:endParaRPr lang="en-US"/>
          </a:p>
          <a:p>
            <a:r>
              <a:rPr lang="en-US"/>
              <a:t>The convention wisdom has been to support multicast in the IP layer for efficiency and performance reasons.  However, more than 10 years since this is proposed, it still has not been widely deployed.</a:t>
            </a:r>
          </a:p>
          <a:p>
            <a:endParaRPr lang="en-US"/>
          </a:p>
          <a:p>
            <a:r>
              <a:rPr lang="en-US"/>
              <a:t>This paper revisits this question with emphasis on Internet evaluation.  In particular, we show that multicast at the application layer can be efficient compared to IP Multicast.</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B35CD826-E1C7-634A-830D-701B1DF546CA}" type="slidenum">
              <a:rPr lang="en-US"/>
              <a:pPr/>
              <a:t>114</a:t>
            </a:fld>
            <a:endParaRPr lang="en-US"/>
          </a:p>
        </p:txBody>
      </p:sp>
      <p:sp>
        <p:nvSpPr>
          <p:cNvPr id="235522" name="Rectangle 2"/>
          <p:cNvSpPr>
            <a:spLocks noGrp="1" noRot="1" noChangeAspect="1" noChangeArrowheads="1" noTextEdit="1"/>
          </p:cNvSpPr>
          <p:nvPr>
            <p:ph type="sldImg"/>
          </p:nvPr>
        </p:nvSpPr>
        <p:spPr>
          <a:xfrm>
            <a:off x="2846388" y="504825"/>
            <a:ext cx="3436937" cy="2578100"/>
          </a:xfrm>
          <a:ln/>
        </p:spPr>
      </p:sp>
      <p:sp>
        <p:nvSpPr>
          <p:cNvPr id="235523" name="Rectangle 3"/>
          <p:cNvSpPr>
            <a:spLocks noGrp="1" noChangeArrowheads="1"/>
          </p:cNvSpPr>
          <p:nvPr>
            <p:ph type="body" idx="1"/>
          </p:nvPr>
        </p:nvSpPr>
        <p:spPr>
          <a:xfrm>
            <a:off x="1217613" y="3251200"/>
            <a:ext cx="6694487" cy="3086100"/>
          </a:xfrm>
        </p:spPr>
        <p:txBody>
          <a:bodyPr/>
          <a:lstStyle/>
          <a:p>
            <a:r>
              <a:rPr lang="en-US"/>
              <a:t>In the IP Multicast architecture, </a:t>
            </a:r>
          </a:p>
          <a:p>
            <a:r>
              <a:rPr lang="en-US"/>
              <a:t>- routers replicate multicast pkts inside the network to all receivers</a:t>
            </a:r>
          </a:p>
          <a:p>
            <a:r>
              <a:rPr lang="en-US"/>
              <a:t>- motivation: highly efficiency</a:t>
            </a:r>
          </a:p>
          <a:p>
            <a:r>
              <a:rPr lang="en-US"/>
              <a:t>- highly efficient: single pkt that traverse each physical link</a:t>
            </a:r>
          </a:p>
          <a:p>
            <a:r>
              <a:rPr lang="en-US"/>
              <a:t>- delay is good from source to all receivers</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46E1B3E4-9DB2-1E4C-8F7E-662E19CF8FAB}" type="slidenum">
              <a:rPr lang="en-US"/>
              <a:pPr/>
              <a:t>115</a:t>
            </a:fld>
            <a:endParaRPr lang="en-US"/>
          </a:p>
        </p:txBody>
      </p:sp>
      <p:sp>
        <p:nvSpPr>
          <p:cNvPr id="237570" name="Rectangle 2"/>
          <p:cNvSpPr>
            <a:spLocks noGrp="1" noRot="1" noChangeAspect="1" noChangeArrowheads="1" noTextEdit="1"/>
          </p:cNvSpPr>
          <p:nvPr>
            <p:ph type="sldImg"/>
          </p:nvPr>
        </p:nvSpPr>
        <p:spPr>
          <a:xfrm>
            <a:off x="2860675" y="512763"/>
            <a:ext cx="3430588" cy="2573337"/>
          </a:xfrm>
          <a:ln/>
        </p:spPr>
      </p:sp>
      <p:sp>
        <p:nvSpPr>
          <p:cNvPr id="237571" name="Rectangle 3"/>
          <p:cNvSpPr>
            <a:spLocks noGrp="1" noChangeArrowheads="1"/>
          </p:cNvSpPr>
          <p:nvPr>
            <p:ph type="body" idx="1"/>
          </p:nvPr>
        </p:nvSpPr>
        <p:spPr>
          <a:xfrm>
            <a:off x="1219200" y="3255963"/>
            <a:ext cx="6705600" cy="3090862"/>
          </a:xfrm>
        </p:spPr>
        <p:txBody>
          <a:bodyPr/>
          <a:lstStyle/>
          <a:p>
            <a:r>
              <a:rPr lang="en-US"/>
              <a:t>Recently, we and others have advocated for an alternative architecture, where all multicast functionality, including pkt replication and group management are pushed to end systems.</a:t>
            </a:r>
          </a:p>
          <a:p>
            <a:r>
              <a:rPr lang="en-US"/>
              <a:t>- We call this architecture End System Multicast</a:t>
            </a:r>
          </a:p>
          <a:p>
            <a:r>
              <a:rPr lang="en-US"/>
              <a:t>- In this architecture, end system organize themselves into an overlay tree root at the source</a:t>
            </a:r>
          </a:p>
          <a:p>
            <a:r>
              <a:rPr lang="en-US"/>
              <a:t>- data is sent along the overlay tree.</a:t>
            </a:r>
          </a:p>
          <a:p>
            <a:r>
              <a:rPr lang="en-US"/>
              <a:t>- It is an overlay in the sense that each link in the overlay tree corresponds to a physical path in the underlying network</a:t>
            </a:r>
          </a:p>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2854325" y="506413"/>
            <a:ext cx="3451225" cy="2589212"/>
          </a:xfrm>
          <a:ln/>
        </p:spPr>
      </p:sp>
      <p:sp>
        <p:nvSpPr>
          <p:cNvPr id="57347" name="Rectangle 3"/>
          <p:cNvSpPr>
            <a:spLocks noGrp="1" noChangeArrowheads="1"/>
          </p:cNvSpPr>
          <p:nvPr>
            <p:ph type="body" idx="1"/>
          </p:nvPr>
        </p:nvSpPr>
        <p:spPr>
          <a:xfrm>
            <a:off x="1194405" y="3265289"/>
            <a:ext cx="6771822" cy="3095625"/>
          </a:xfrm>
          <a:noFill/>
          <a:ln/>
        </p:spPr>
        <p:txBody>
          <a:bodyPr/>
          <a:lstStyle/>
          <a:p>
            <a:r>
              <a:rPr lang="en-US"/>
              <a:t>In sensor nets, power is the primary metric, rather than tradtional measures such as throughput or latency</a:t>
            </a:r>
          </a:p>
          <a:p>
            <a:r>
              <a:rPr lang="en-US"/>
              <a:t>Must schedule computation to enable sleeping</a:t>
            </a:r>
          </a:p>
          <a:p>
            <a:r>
              <a:rPr lang="en-US"/>
              <a:t>Primary component of power consumption is communication, because it takes about 30ms to transmit</a:t>
            </a:r>
          </a:p>
          <a:p>
            <a:r>
              <a:rPr lang="en-US"/>
              <a:t>A single message, and the computations were considering are generally simple (&lt;&lt; 30 ms).</a:t>
            </a:r>
          </a:p>
          <a:p>
            <a:r>
              <a:rPr lang="en-US"/>
              <a:t>Therefore, to a first approximation, a good metric of power consumption is the amount of communication,</a:t>
            </a:r>
          </a:p>
          <a:p>
            <a:r>
              <a:rPr lang="en-US"/>
              <a:t>Which is what I use throughout this talk</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AD68524D-E0AC-7742-96E6-24EB2F51D202}" type="slidenum">
              <a:rPr lang="en-US"/>
              <a:pPr/>
              <a:t>132</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FBF9A792-508A-C047-B3B4-571ECE3AFE70}" type="slidenum">
              <a:rPr lang="en-US"/>
              <a:pPr/>
              <a:t>133</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07A152-2FCC-9D45-AFB6-6C35CA11EBA5}" type="slidenum">
              <a:rPr lang="en-US"/>
              <a:pPr/>
              <a:t>14</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4A28C8-8098-4162-9309-28666FE145C6}" type="slidenum">
              <a:rPr lang="en-US" smtClean="0"/>
              <a:pPr/>
              <a:t>135</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4A28C8-8098-4162-9309-28666FE145C6}" type="slidenum">
              <a:rPr lang="en-US" smtClean="0"/>
              <a:pPr/>
              <a:t>136</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4A28C8-8098-4162-9309-28666FE145C6}" type="slidenum">
              <a:rPr lang="en-US" smtClean="0"/>
              <a:pPr/>
              <a:t>137</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4A28C8-8098-4162-9309-28666FE145C6}" type="slidenum">
              <a:rPr lang="en-US" smtClean="0"/>
              <a:pPr/>
              <a:t>138</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A33FCD-1D41-4445-A37A-FC8A4F1AAA5D}" type="slidenum">
              <a:rPr lang="en-US" smtClean="0"/>
              <a:pPr/>
              <a:t>140</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4A28C8-8098-4162-9309-28666FE145C6}" type="slidenum">
              <a:rPr lang="en-US" smtClean="0"/>
              <a:pPr/>
              <a:t>141</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C60696-705E-4D8A-BA90-5CFE78F55B0E}" type="slidenum">
              <a:rPr lang="en-US" smtClean="0"/>
              <a:pPr/>
              <a:t>142</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4A28C8-8098-4162-9309-28666FE145C6}" type="slidenum">
              <a:rPr lang="en-US" smtClean="0"/>
              <a:pPr/>
              <a:t>143</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C60696-705E-4D8A-BA90-5CFE78F55B0E}" type="slidenum">
              <a:rPr lang="en-US" smtClean="0"/>
              <a:pPr/>
              <a:t>144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76109-281B-B542-BEAA-FF0FD9934AD1}" type="slidenum">
              <a:rPr lang="en-US"/>
              <a:pPr/>
              <a:t>15</a:t>
            </a:fld>
            <a:endParaRPr lang="en-US"/>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4A28C8-8098-4162-9309-28666FE145C6}" type="slidenum">
              <a:rPr lang="en-US" smtClean="0"/>
              <a:pPr/>
              <a:t>145</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C60696-705E-4D8A-BA90-5CFE78F55B0E}" type="slidenum">
              <a:rPr lang="en-US" smtClean="0"/>
              <a:pPr/>
              <a:t>146</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C60696-705E-4D8A-BA90-5CFE78F55B0E}" type="slidenum">
              <a:rPr lang="en-US" smtClean="0"/>
              <a:pPr/>
              <a:t>147</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491D99-092C-FC4A-A987-B0DC03F0D6F9}" type="slidenum">
              <a:rPr lang="en-US"/>
              <a:pPr/>
              <a:t>150</a:t>
            </a:fld>
            <a:endParaRPr lang="en-US"/>
          </a:p>
        </p:txBody>
      </p:sp>
      <p:sp>
        <p:nvSpPr>
          <p:cNvPr id="240642" name="Rectangle 1026"/>
          <p:cNvSpPr>
            <a:spLocks noGrp="1" noRot="1" noChangeAspect="1" noChangeArrowheads="1" noTextEdit="1"/>
          </p:cNvSpPr>
          <p:nvPr>
            <p:ph type="sldImg"/>
          </p:nvPr>
        </p:nvSpPr>
        <p:spPr>
          <a:ln/>
        </p:spPr>
      </p:sp>
      <p:sp>
        <p:nvSpPr>
          <p:cNvPr id="240643" name="Rectangle 1027"/>
          <p:cNvSpPr>
            <a:spLocks noGrp="1" noChangeArrowheads="1"/>
          </p:cNvSpPr>
          <p:nvPr>
            <p:ph type="body" idx="1"/>
          </p:nvPr>
        </p:nvSpPr>
        <p:spPr/>
        <p:txBody>
          <a:bodyPr/>
          <a:lstStyle/>
          <a:p>
            <a:r>
              <a:rPr lang="en-US"/>
              <a:t>it would be good to have strong words to say about why measurement is fundamental to the internet -- why not just have a better network hand you the measurements you need? sounds silly to network folk, but is a natural question to people in other areas.</a:t>
            </a:r>
            <a:br>
              <a:rPr lang="en-US"/>
            </a:br>
            <a:r>
              <a:rPr lang="en-US"/>
              <a:t/>
            </a:r>
            <a:br>
              <a:rPr lang="en-US"/>
            </a:br>
            <a:r>
              <a:rPr lang="en-US"/>
              <a:t>Layer hides info – layering is good for implementation, preserve layers but communicate info across layers</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929131-E842-2348-B0BE-18750D68E7BE}" type="slidenum">
              <a:rPr lang="en-US"/>
              <a:pPr/>
              <a:t>152</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C1E130-47C3-F841-A540-D4D2AF23CF94}" type="slidenum">
              <a:rPr lang="en-US"/>
              <a:pPr/>
              <a:t>153</a:t>
            </a:fld>
            <a:endParaRPr lang="en-US"/>
          </a:p>
        </p:txBody>
      </p:sp>
      <p:sp>
        <p:nvSpPr>
          <p:cNvPr id="141314" name="Rectangle 2"/>
          <p:cNvSpPr>
            <a:spLocks noGrp="1" noRot="1" noChangeAspect="1" noChangeArrowheads="1"/>
          </p:cNvSpPr>
          <p:nvPr>
            <p:ph type="sldImg"/>
          </p:nvPr>
        </p:nvSpPr>
        <p:spPr bwMode="auto">
          <a:xfrm>
            <a:off x="2857500" y="514350"/>
            <a:ext cx="3429000" cy="2571750"/>
          </a:xfrm>
          <a:prstGeom prst="rect">
            <a:avLst/>
          </a:prstGeom>
          <a:solidFill>
            <a:srgbClr val="FFFFFF"/>
          </a:solidFill>
          <a:ln>
            <a:solidFill>
              <a:srgbClr val="000000"/>
            </a:solidFill>
            <a:miter lim="800000"/>
            <a:headEnd/>
            <a:tailEnd/>
          </a:ln>
        </p:spPr>
      </p:sp>
      <p:sp>
        <p:nvSpPr>
          <p:cNvPr id="141315" name="Rectangle 3"/>
          <p:cNvSpPr>
            <a:spLocks noGrp="1" noChangeArrowheads="1"/>
          </p:cNvSpPr>
          <p:nvPr>
            <p:ph type="body" idx="1"/>
          </p:nvPr>
        </p:nvSpPr>
        <p:spPr bwMode="auto">
          <a:xfrm>
            <a:off x="1219200" y="3257550"/>
            <a:ext cx="6705600" cy="3086100"/>
          </a:xfrm>
          <a:prstGeom prst="rect">
            <a:avLst/>
          </a:prstGeom>
          <a:solidFill>
            <a:srgbClr val="FFFFFF"/>
          </a:solidFill>
          <a:ln>
            <a:solidFill>
              <a:srgbClr val="000000"/>
            </a:solidFill>
            <a:miter lim="800000"/>
            <a:headEnd/>
            <a:tailEnd/>
          </a:ln>
        </p:spPr>
        <p:txBody>
          <a:bodyPr>
            <a:prstTxWarp prst="textNoShape">
              <a:avLst/>
            </a:prstTxWarp>
          </a:bodyPr>
          <a:lstStyle/>
          <a:p>
            <a:r>
              <a:rPr lang="en-US"/>
              <a:t>End with “Refer to paper for details on choosing among candidate paths.</a:t>
            </a:r>
          </a:p>
          <a:p>
            <a:r>
              <a:rPr lang="en-US"/>
              <a:t>I will demonstrate in a couple of slides that our approach works”</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60B845C5-9EF8-3142-9034-31464458F551}" type="slidenum">
              <a:rPr lang="en-US"/>
              <a:pPr/>
              <a:t>162</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8AF93114-9DD6-C942-BB19-5B4015587E93}" type="slidenum">
              <a:rPr lang="en-US"/>
              <a:pPr/>
              <a:t>163</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Rectangle 2"/>
          <p:cNvSpPr>
            <a:spLocks noGrp="1" noRot="1" noChangeAspect="1" noChangeArrowheads="1"/>
          </p:cNvSpPr>
          <p:nvPr>
            <p:ph type="sldImg"/>
          </p:nvPr>
        </p:nvSpPr>
        <p:spPr bwMode="auto">
          <a:xfrm>
            <a:off x="2857500" y="514350"/>
            <a:ext cx="3429000" cy="2571750"/>
          </a:xfrm>
          <a:prstGeom prst="rect">
            <a:avLst/>
          </a:prstGeom>
          <a:solidFill>
            <a:srgbClr val="FFFFFF"/>
          </a:solidFill>
          <a:ln>
            <a:solidFill>
              <a:srgbClr val="000000"/>
            </a:solidFill>
            <a:miter lim="800000"/>
            <a:headEnd/>
            <a:tailEnd/>
          </a:ln>
        </p:spPr>
      </p:sp>
      <p:sp>
        <p:nvSpPr>
          <p:cNvPr id="104451" name="Rectangle 3"/>
          <p:cNvSpPr>
            <a:spLocks noGrp="1" noChangeArrowheads="1"/>
          </p:cNvSpPr>
          <p:nvPr>
            <p:ph type="body" idx="1"/>
          </p:nvPr>
        </p:nvSpPr>
        <p:spPr bwMode="auto">
          <a:xfrm>
            <a:off x="914400" y="3257550"/>
            <a:ext cx="7315200" cy="30861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7A67E362-EE66-B74F-A542-182525D10DB3}" type="slidenum">
              <a:rPr lang="en-US"/>
              <a:pPr/>
              <a:t>165</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11D7A1-D5FA-6A46-986E-D055A44F49F3}" type="slidenum">
              <a:rPr lang="en-US"/>
              <a:pPr/>
              <a:t>16</a:t>
            </a:fld>
            <a:endParaRPr lang="en-US"/>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A0AFD5F8-C656-AD42-97AA-924381201ADF}" type="slidenum">
              <a:rPr lang="en-US"/>
              <a:pPr/>
              <a:t>166</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52193028-D43F-2047-BDC1-614B5A8D5472}" type="slidenum">
              <a:rPr lang="en-US"/>
              <a:pPr/>
              <a:t>167</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DA5CA867-128F-8E4C-BF39-600E7DB3828E}" type="slidenum">
              <a:rPr lang="en-US"/>
              <a:pPr/>
              <a:t>168</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D38A5F12-0E5C-7E43-89B5-F1841885A53A}" type="slidenum">
              <a:rPr lang="en-US"/>
              <a:pPr/>
              <a:t>169</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A68735A7-E4E4-1143-8352-5C503B81BB8D}" type="slidenum">
              <a:rPr lang="en-US"/>
              <a:pPr/>
              <a:t>170</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0B93D2E6-E8FF-754A-988A-BF62A794AF7D}" type="slidenum">
              <a:rPr lang="en-US"/>
              <a:pPr/>
              <a:t>171</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a:lstStyle/>
          <a:p>
            <a:pPr>
              <a:spcBef>
                <a:spcPct val="0"/>
              </a:spcBef>
            </a:pPr>
            <a:endParaRPr lang="en-US"/>
          </a:p>
        </p:txBody>
      </p:sp>
      <p:sp>
        <p:nvSpPr>
          <p:cNvPr id="64516" name="Slide Number Placeholder 3"/>
          <p:cNvSpPr>
            <a:spLocks noGrp="1"/>
          </p:cNvSpPr>
          <p:nvPr>
            <p:ph type="sldNum" sz="quarter" idx="5"/>
          </p:nvPr>
        </p:nvSpPr>
        <p:spPr bwMode="auto">
          <a:noFill/>
          <a:ln>
            <a:miter lim="800000"/>
            <a:headEnd/>
            <a:tailEnd/>
          </a:ln>
        </p:spPr>
        <p:txBody>
          <a:bodyPr/>
          <a:lstStyle/>
          <a:p>
            <a:fld id="{B190C855-6B9C-E848-93F2-FBCBD0280C19}" type="slidenum">
              <a:rPr lang="en-US"/>
              <a:pPr/>
              <a:t>173</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a:lstStyle/>
          <a:p>
            <a:pPr>
              <a:spcBef>
                <a:spcPct val="0"/>
              </a:spcBef>
            </a:pPr>
            <a:endParaRPr lang="en-US"/>
          </a:p>
        </p:txBody>
      </p:sp>
      <p:sp>
        <p:nvSpPr>
          <p:cNvPr id="65540" name="Slide Number Placeholder 3"/>
          <p:cNvSpPr>
            <a:spLocks noGrp="1"/>
          </p:cNvSpPr>
          <p:nvPr>
            <p:ph type="sldNum" sz="quarter" idx="5"/>
          </p:nvPr>
        </p:nvSpPr>
        <p:spPr bwMode="auto">
          <a:noFill/>
          <a:ln>
            <a:miter lim="800000"/>
            <a:headEnd/>
            <a:tailEnd/>
          </a:ln>
        </p:spPr>
        <p:txBody>
          <a:bodyPr/>
          <a:lstStyle/>
          <a:p>
            <a:fld id="{AEC35C0D-842A-2A44-AF88-B45D696F7942}" type="slidenum">
              <a:rPr lang="en-US"/>
              <a:pPr/>
              <a:t>174</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a:lstStyle/>
          <a:p>
            <a:pPr>
              <a:spcBef>
                <a:spcPct val="0"/>
              </a:spcBef>
            </a:pPr>
            <a:endParaRPr lang="en-US"/>
          </a:p>
        </p:txBody>
      </p:sp>
      <p:sp>
        <p:nvSpPr>
          <p:cNvPr id="62468" name="Slide Number Placeholder 3"/>
          <p:cNvSpPr>
            <a:spLocks noGrp="1"/>
          </p:cNvSpPr>
          <p:nvPr>
            <p:ph type="sldNum" sz="quarter" idx="5"/>
          </p:nvPr>
        </p:nvSpPr>
        <p:spPr bwMode="auto">
          <a:noFill/>
          <a:ln>
            <a:miter lim="800000"/>
            <a:headEnd/>
            <a:tailEnd/>
          </a:ln>
        </p:spPr>
        <p:txBody>
          <a:bodyPr/>
          <a:lstStyle/>
          <a:p>
            <a:fld id="{58AA9CE8-E997-B241-9002-9F735EA4BB26}" type="slidenum">
              <a:rPr lang="en-US"/>
              <a:pPr/>
              <a:t>175</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1" name="Rectangle 7"/>
          <p:cNvSpPr>
            <a:spLocks noGrp="1" noChangeArrowheads="1"/>
          </p:cNvSpPr>
          <p:nvPr>
            <p:ph type="sldNum"/>
          </p:nvPr>
        </p:nvSpPr>
        <p:spPr>
          <a:ln/>
        </p:spPr>
        <p:txBody>
          <a:bodyPr/>
          <a:lstStyle/>
          <a:p>
            <a:fld id="{D51DE31B-E47E-CB43-9265-36CEA82426FA}" type="slidenum">
              <a:rPr lang="en-GB"/>
              <a:pPr/>
              <a:t>187</a:t>
            </a:fld>
            <a:endParaRPr lang="en-GB"/>
          </a:p>
        </p:txBody>
      </p:sp>
      <p:sp>
        <p:nvSpPr>
          <p:cNvPr id="51201" name="Text Box 1"/>
          <p:cNvSpPr txBox="1">
            <a:spLocks noChangeArrowheads="1"/>
          </p:cNvSpPr>
          <p:nvPr/>
        </p:nvSpPr>
        <p:spPr bwMode="auto">
          <a:xfrm>
            <a:off x="5175251" y="6514884"/>
            <a:ext cx="3966882" cy="343116"/>
          </a:xfrm>
          <a:prstGeom prst="rect">
            <a:avLst/>
          </a:prstGeom>
          <a:noFill/>
          <a:ln w="9525">
            <a:noFill/>
            <a:round/>
            <a:headEnd/>
            <a:tailEnd/>
          </a:ln>
          <a:effectLst/>
        </p:spPr>
        <p:txBody>
          <a:bodyPr lIns="0" tIns="0" rIns="0" bIns="0" anchor="b">
            <a:prstTxWarp prst="textNoShape">
              <a:avLst/>
            </a:prstTxWarp>
          </a:bodyPr>
          <a:lstStyle/>
          <a:p>
            <a:pPr algn="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FDCD2D9A-6B5D-7245-A30C-36FF09B59F32}" type="slidenum">
              <a:rPr lang="en-GB" sz="1400">
                <a:solidFill>
                  <a:srgbClr val="000000"/>
                </a:solidFill>
                <a:latin typeface="Times New Roman" charset="0"/>
                <a:ea typeface="Lucida Sans Unicode" charset="-52"/>
                <a:cs typeface="Lucida Sans Unicode" charset="-52"/>
              </a:rPr>
              <a:pPr algn="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187</a:t>
            </a:fld>
            <a:endParaRPr lang="en-GB" sz="1400">
              <a:solidFill>
                <a:srgbClr val="000000"/>
              </a:solidFill>
              <a:latin typeface="Times New Roman" charset="0"/>
              <a:ea typeface="Lucida Sans Unicode" charset="-52"/>
              <a:cs typeface="Lucida Sans Unicode" charset="-52"/>
            </a:endParaRPr>
          </a:p>
        </p:txBody>
      </p:sp>
      <p:sp>
        <p:nvSpPr>
          <p:cNvPr id="51202" name="Text Box 2"/>
          <p:cNvSpPr txBox="1">
            <a:spLocks noChangeArrowheads="1"/>
          </p:cNvSpPr>
          <p:nvPr/>
        </p:nvSpPr>
        <p:spPr bwMode="auto">
          <a:xfrm>
            <a:off x="0" y="6514884"/>
            <a:ext cx="3966882" cy="343116"/>
          </a:xfrm>
          <a:prstGeom prst="rect">
            <a:avLst/>
          </a:prstGeom>
          <a:noFill/>
          <a:ln w="9525">
            <a:noFill/>
            <a:round/>
            <a:headEnd/>
            <a:tailEnd/>
          </a:ln>
          <a:effectLst/>
        </p:spPr>
        <p:txBody>
          <a:bodyPr lIns="0" tIns="0" rIns="0" bIns="0" anchor="b">
            <a:prstTxWarp prst="textNoShape">
              <a:avLst/>
            </a:prstTxWarp>
          </a:bodyPr>
          <a:lstStyle/>
          <a:p>
            <a: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1400">
              <a:solidFill>
                <a:srgbClr val="000000"/>
              </a:solidFill>
              <a:latin typeface="Times New Roman" charset="0"/>
              <a:ea typeface="Lucida Sans Unicode" charset="-52"/>
              <a:cs typeface="Lucida Sans Unicode" charset="-52"/>
            </a:endParaRPr>
          </a:p>
        </p:txBody>
      </p:sp>
      <p:sp>
        <p:nvSpPr>
          <p:cNvPr id="51203" name="Text Box 3"/>
          <p:cNvSpPr txBox="1">
            <a:spLocks noChangeArrowheads="1"/>
          </p:cNvSpPr>
          <p:nvPr/>
        </p:nvSpPr>
        <p:spPr bwMode="auto">
          <a:xfrm>
            <a:off x="0" y="0"/>
            <a:ext cx="3966882" cy="342034"/>
          </a:xfrm>
          <a:prstGeom prst="rect">
            <a:avLst/>
          </a:prstGeom>
          <a:noFill/>
          <a:ln w="9525">
            <a:noFill/>
            <a:round/>
            <a:headEnd/>
            <a:tailEnd/>
          </a:ln>
          <a:effectLst/>
        </p:spPr>
        <p:txBody>
          <a:bodyPr lIns="0" tIns="0" rIns="0" bIns="0">
            <a:prstTxWarp prst="textNoShape">
              <a:avLst/>
            </a:prstTxWarp>
          </a:bodyPr>
          <a:lstStyle/>
          <a:p>
            <a: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1400">
              <a:solidFill>
                <a:srgbClr val="000000"/>
              </a:solidFill>
              <a:latin typeface="Times New Roman" charset="0"/>
              <a:ea typeface="Lucida Sans Unicode" charset="-52"/>
              <a:cs typeface="Lucida Sans Unicode" charset="-52"/>
            </a:endParaRPr>
          </a:p>
        </p:txBody>
      </p:sp>
      <p:sp>
        <p:nvSpPr>
          <p:cNvPr id="51204" name="Text Box 4"/>
          <p:cNvSpPr txBox="1">
            <a:spLocks noChangeArrowheads="1"/>
          </p:cNvSpPr>
          <p:nvPr/>
        </p:nvSpPr>
        <p:spPr bwMode="auto">
          <a:xfrm>
            <a:off x="5175251" y="0"/>
            <a:ext cx="3966882" cy="342034"/>
          </a:xfrm>
          <a:prstGeom prst="rect">
            <a:avLst/>
          </a:prstGeom>
          <a:noFill/>
          <a:ln w="9525">
            <a:noFill/>
            <a:round/>
            <a:headEnd/>
            <a:tailEnd/>
          </a:ln>
          <a:effectLst/>
        </p:spPr>
        <p:txBody>
          <a:bodyPr lIns="0" tIns="0" rIns="0" bIns="0">
            <a:prstTxWarp prst="textNoShape">
              <a:avLst/>
            </a:prstTxWarp>
          </a:bodyPr>
          <a:lstStyle/>
          <a:p>
            <a:pPr algn="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1400">
              <a:solidFill>
                <a:srgbClr val="000000"/>
              </a:solidFill>
              <a:latin typeface="Times New Roman" charset="0"/>
              <a:ea typeface="Lucida Sans Unicode" charset="-52"/>
              <a:cs typeface="Lucida Sans Unicode" charset="-52"/>
            </a:endParaRPr>
          </a:p>
        </p:txBody>
      </p:sp>
      <p:sp>
        <p:nvSpPr>
          <p:cNvPr id="51205" name="Text Box 5"/>
          <p:cNvSpPr txBox="1">
            <a:spLocks noChangeArrowheads="1"/>
          </p:cNvSpPr>
          <p:nvPr/>
        </p:nvSpPr>
        <p:spPr bwMode="auto">
          <a:xfrm>
            <a:off x="1613647" y="514134"/>
            <a:ext cx="5916706" cy="2571750"/>
          </a:xfrm>
          <a:prstGeom prst="rect">
            <a:avLst/>
          </a:prstGeom>
          <a:solidFill>
            <a:srgbClr val="FFFFFF"/>
          </a:solidFill>
          <a:ln w="9525">
            <a:solidFill>
              <a:srgbClr val="000000"/>
            </a:solidFill>
            <a:miter lim="800000"/>
            <a:headEnd/>
            <a:tailEnd/>
          </a:ln>
          <a:effectLst/>
        </p:spPr>
        <p:txBody>
          <a:bodyPr wrap="none" anchor="ctr">
            <a:prstTxWarp prst="textNoShape">
              <a:avLst/>
            </a:prstTxWarp>
          </a:bodyPr>
          <a:lstStyle/>
          <a:p>
            <a:endParaRPr lang="en-US"/>
          </a:p>
        </p:txBody>
      </p:sp>
      <p:sp>
        <p:nvSpPr>
          <p:cNvPr id="51206" name="Text Box 6"/>
          <p:cNvSpPr txBox="1">
            <a:spLocks noGrp="1" noChangeArrowheads="1"/>
          </p:cNvSpPr>
          <p:nvPr>
            <p:ph type="body"/>
          </p:nvPr>
        </p:nvSpPr>
        <p:spPr bwMode="auto">
          <a:xfrm>
            <a:off x="915147" y="3257983"/>
            <a:ext cx="7313706" cy="3085884"/>
          </a:xfrm>
          <a:prstGeom prst="rect">
            <a:avLst/>
          </a:prstGeom>
          <a:noFill/>
          <a:ln>
            <a:round/>
            <a:headEnd/>
            <a:tailEnd/>
          </a:ln>
        </p:spPr>
        <p:txBody>
          <a:bodyPr lIns="0" tIns="0" rIns="0" bIns="0">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ea typeface="宋体" charset="-122"/>
                <a:cs typeface="宋体" charset="-122"/>
              </a:rPr>
              <a:t>There are two disk power management schemes, one is called oracle scheme, the other is practical scheme. The oracle scheme is an offline scheme, which know ahead of time the length of upcoming idle period. If the idle time is larger than the breakeven time, the disk will spindown and spinup right in time before the next request. The practical scheme has no such future knowledge.  If the disk is idle for a threshold of time, then the disk will spin down and spin up upon the arrival of next request.  The previous work show if we set the threshold to be the breakeven time, the practical scheme is 2-comp</a:t>
            </a:r>
            <a:r>
              <a:rPr lang="en-GB" altLang="zh-CN">
                <a:cs typeface="宋体" charset="-122"/>
              </a:rPr>
              <a:t>i</a:t>
            </a:r>
            <a:r>
              <a:rPr lang="en-GB">
                <a:ea typeface="宋体" charset="-122"/>
                <a:cs typeface="宋体" charset="-122"/>
              </a:rPr>
              <a:t>tative compared to the oracle scheme.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457200" y="853440"/>
            <a:ext cx="8229600" cy="3108960"/>
          </a:xfrm>
        </p:spPr>
        <p:txBody>
          <a:bodyPr anchor="t" anchorCtr="0">
            <a:noAutofit/>
          </a:bodyPr>
          <a:lstStyle>
            <a:lvl1pPr algn="ctr">
              <a:lnSpc>
                <a:spcPct val="100000"/>
              </a:lnSpc>
              <a:defRPr lang="en-US" sz="5400" b="1" cap="none" spc="0" dirty="0" smtClean="0">
                <a:ln w="1905"/>
                <a:gradFill>
                  <a:gsLst>
                    <a:gs pos="0">
                      <a:schemeClr val="tx2">
                        <a:shade val="30000"/>
                        <a:satMod val="255000"/>
                      </a:schemeClr>
                    </a:gs>
                    <a:gs pos="58000">
                      <a:schemeClr val="tx2">
                        <a:tint val="90000"/>
                        <a:satMod val="300000"/>
                      </a:schemeClr>
                    </a:gs>
                    <a:gs pos="100000">
                      <a:schemeClr val="tx2">
                        <a:tint val="80000"/>
                        <a:satMod val="255000"/>
                      </a:schemeClr>
                    </a:gs>
                  </a:gsLst>
                  <a:lin ang="5400000"/>
                </a:gradFill>
                <a:effectLst>
                  <a:innerShdw blurRad="69850" dist="43180" dir="5400000">
                    <a:srgbClr val="000000">
                      <a:alpha val="65000"/>
                    </a:srgbClr>
                  </a:innerShdw>
                </a:effectLst>
              </a:defRPr>
            </a:lvl1pPr>
          </a:lstStyle>
          <a:p>
            <a:r>
              <a:rPr lang="en-US" dirty="0" smtClean="0"/>
              <a:t>Click to edit Master title style</a:t>
            </a:r>
            <a:endParaRPr lang="en-US" dirty="0"/>
          </a:p>
        </p:txBody>
      </p:sp>
      <p:sp>
        <p:nvSpPr>
          <p:cNvPr id="24" name="Rectangle 26"/>
          <p:cNvSpPr>
            <a:spLocks noGrp="1"/>
          </p:cNvSpPr>
          <p:nvPr>
            <p:ph type="subTitle" idx="1"/>
          </p:nvPr>
        </p:nvSpPr>
        <p:spPr>
          <a:xfrm>
            <a:off x="457200" y="4282440"/>
            <a:ext cx="8229600" cy="1508760"/>
          </a:xfrm>
        </p:spPr>
        <p:txBody>
          <a:bodyPr anchor="b">
            <a:normAutofit/>
          </a:bodyPr>
          <a:lstStyle>
            <a:lvl1pPr marL="0" indent="0" algn="ctr">
              <a:buNone/>
              <a:defRPr lang="en-US" sz="2200" b="0">
                <a:solidFill>
                  <a:schemeClr val="tx2">
                    <a:shade val="55000"/>
                  </a:schemeClr>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8" name="Rectangle 6"/>
          <p:cNvSpPr>
            <a:spLocks noGrp="1"/>
          </p:cNvSpPr>
          <p:nvPr>
            <p:ph type="dt" sz="half" idx="10"/>
          </p:nvPr>
        </p:nvSpPr>
        <p:spPr/>
        <p:txBody>
          <a:bodyPr/>
          <a:lstStyle>
            <a:lvl1pPr>
              <a:defRPr lang="en-US" smtClean="0"/>
            </a:lvl1pPr>
          </a:lstStyle>
          <a:p>
            <a:endParaRPr lang="en-US"/>
          </a:p>
        </p:txBody>
      </p:sp>
      <p:sp>
        <p:nvSpPr>
          <p:cNvPr id="9" name="Rectangle 14"/>
          <p:cNvSpPr>
            <a:spLocks noGrp="1"/>
          </p:cNvSpPr>
          <p:nvPr>
            <p:ph type="sldNum" sz="quarter" idx="11"/>
          </p:nvPr>
        </p:nvSpPr>
        <p:spPr/>
        <p:txBody>
          <a:bodyPr/>
          <a:lstStyle>
            <a:lvl1pPr>
              <a:defRPr lang="en-US" smtClean="0"/>
            </a:lvl1pPr>
          </a:lstStyle>
          <a:p>
            <a:fld id="{B6F15528-21DE-4FAA-801E-634DDDAF4B2B}" type="slidenum">
              <a:rPr lang="en-US" smtClean="0"/>
              <a:pPr/>
              <a:t>‹#›</a:t>
            </a:fld>
            <a:endParaRPr lang="en-US"/>
          </a:p>
        </p:txBody>
      </p:sp>
      <p:sp>
        <p:nvSpPr>
          <p:cNvPr id="25" name="Rectangle 27"/>
          <p:cNvSpPr>
            <a:spLocks noGrp="1"/>
          </p:cNvSpPr>
          <p:nvPr>
            <p:ph type="ftr" sz="quarter" idx="12"/>
          </p:nvPr>
        </p:nvSpPr>
        <p:spPr/>
        <p:txBody>
          <a:bodyPr/>
          <a:lstStyle>
            <a:lvl1pPr>
              <a:defRPr lang="en-US" smtClean="0"/>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46138" y="209550"/>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393825"/>
            <a:ext cx="3883025" cy="470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1225" y="1393825"/>
            <a:ext cx="3883025" cy="470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4600"/>
            <a:ext cx="1905000" cy="457200"/>
          </a:xfrm>
        </p:spPr>
        <p:txBody>
          <a:bodyPr/>
          <a:lstStyle>
            <a:lvl1pPr>
              <a:defRPr/>
            </a:lvl1pPr>
          </a:lstStyle>
          <a:p>
            <a:r>
              <a:rPr lang="en-US"/>
              <a:t>Place Lab</a:t>
            </a:r>
          </a:p>
        </p:txBody>
      </p:sp>
      <p:sp>
        <p:nvSpPr>
          <p:cNvPr id="6" name="Footer Placeholder 5"/>
          <p:cNvSpPr>
            <a:spLocks noGrp="1"/>
          </p:cNvSpPr>
          <p:nvPr>
            <p:ph type="ftr" sz="quarter" idx="11"/>
          </p:nvPr>
        </p:nvSpPr>
        <p:spPr>
          <a:xfrm>
            <a:off x="3175000" y="63246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623050" y="6324600"/>
            <a:ext cx="1905000" cy="457200"/>
          </a:xfrm>
        </p:spPr>
        <p:txBody>
          <a:bodyPr/>
          <a:lstStyle>
            <a:lvl1pPr>
              <a:defRPr/>
            </a:lvl1pPr>
          </a:lstStyle>
          <a:p>
            <a:fld id="{BC2B8BDE-A90A-4937-B23B-D66FFDEBA2CA}"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182688" y="2017713"/>
            <a:ext cx="3810000" cy="4114800"/>
          </a:xfrm>
        </p:spPr>
        <p:txBody>
          <a:bodyPr/>
          <a:lstStyle/>
          <a:p>
            <a:endParaRPr lang="en-US"/>
          </a:p>
        </p:txBody>
      </p:sp>
      <p:sp>
        <p:nvSpPr>
          <p:cNvPr id="4" name="Text Placeholder 3"/>
          <p:cNvSpPr>
            <a:spLocks noGrp="1"/>
          </p:cNvSpPr>
          <p:nvPr>
            <p:ph type="body"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324600"/>
            <a:ext cx="1905000" cy="457200"/>
          </a:xfrm>
        </p:spPr>
        <p:txBody>
          <a:bodyPr/>
          <a:lstStyle>
            <a:lvl1pPr>
              <a:defRPr/>
            </a:lvl1pPr>
          </a:lstStyle>
          <a:p>
            <a:r>
              <a:rPr lang="en-US" smtClean="0"/>
              <a:t>02-25-03</a:t>
            </a:r>
            <a:endParaRPr lang="en-US"/>
          </a:p>
        </p:txBody>
      </p:sp>
      <p:sp>
        <p:nvSpPr>
          <p:cNvPr id="6" name="Footer Placeholder 5"/>
          <p:cNvSpPr>
            <a:spLocks noGrp="1"/>
          </p:cNvSpPr>
          <p:nvPr>
            <p:ph type="ftr" sz="quarter" idx="11"/>
          </p:nvPr>
        </p:nvSpPr>
        <p:spPr>
          <a:xfrm>
            <a:off x="3352800" y="6324600"/>
            <a:ext cx="2895600" cy="457200"/>
          </a:xfrm>
        </p:spPr>
        <p:txBody>
          <a:bodyPr/>
          <a:lstStyle>
            <a:lvl1pPr>
              <a:defRPr/>
            </a:lvl1pPr>
          </a:lstStyle>
          <a:p>
            <a:r>
              <a:rPr lang="en-US" smtClean="0"/>
              <a:t>Lecture #13</a:t>
            </a:r>
            <a:endParaRPr lang="en-US"/>
          </a:p>
        </p:txBody>
      </p:sp>
      <p:sp>
        <p:nvSpPr>
          <p:cNvPr id="7" name="Slide Number Placeholder 6"/>
          <p:cNvSpPr>
            <a:spLocks noGrp="1"/>
          </p:cNvSpPr>
          <p:nvPr>
            <p:ph type="sldNum" sz="quarter" idx="12"/>
          </p:nvPr>
        </p:nvSpPr>
        <p:spPr>
          <a:xfrm>
            <a:off x="6781800" y="6324600"/>
            <a:ext cx="1905000" cy="457200"/>
          </a:xfrm>
        </p:spPr>
        <p:txBody>
          <a:bodyPr/>
          <a:lstStyle>
            <a:lvl1pPr>
              <a:defRPr smtClean="0"/>
            </a:lvl1pPr>
          </a:lstStyle>
          <a:p>
            <a:fld id="{843FF234-38E6-8748-ADD2-A207D2F9508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dirty="0" smtClean="0"/>
              <a:t>Click to edit Master title style</a:t>
            </a:r>
            <a:endParaRPr lang="en-US" dirty="0"/>
          </a:p>
        </p:txBody>
      </p:sp>
      <p:sp>
        <p:nvSpPr>
          <p:cNvPr id="3" name="Rectangle 3"/>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p:cNvSpPr>
          <p:nvPr>
            <p:ph type="dt" sz="half" idx="10"/>
          </p:nvPr>
        </p:nvSpPr>
        <p:spPr/>
        <p:txBody>
          <a:bodyPr/>
          <a:lstStyle/>
          <a:p>
            <a:endParaRPr lang="en-US"/>
          </a:p>
        </p:txBody>
      </p:sp>
      <p:sp>
        <p:nvSpPr>
          <p:cNvPr id="5" name="Rectangle 5"/>
          <p:cNvSpPr>
            <a:spLocks noGrp="1"/>
          </p:cNvSpPr>
          <p:nvPr>
            <p:ph type="ftr" sz="quarter" idx="11"/>
          </p:nvPr>
        </p:nvSpPr>
        <p:spPr/>
        <p:txBody>
          <a:bodyPr/>
          <a:lstStyle/>
          <a:p>
            <a:endParaRPr lang="en-US"/>
          </a:p>
        </p:txBody>
      </p:sp>
      <p:sp>
        <p:nvSpPr>
          <p:cNvPr id="6" name="Rectangle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2">
        <a:schemeClr val="bg2"/>
      </p:bgRef>
    </p:bg>
    <p:spTree>
      <p:nvGrpSpPr>
        <p:cNvPr id="1" name=""/>
        <p:cNvGrpSpPr/>
        <p:nvPr/>
      </p:nvGrpSpPr>
      <p:grpSpPr>
        <a:xfrm>
          <a:off x="0" y="0"/>
          <a:ext cx="0" cy="0"/>
          <a:chOff x="0" y="0"/>
          <a:chExt cx="0" cy="0"/>
        </a:xfrm>
      </p:grpSpPr>
      <p:sp>
        <p:nvSpPr>
          <p:cNvPr id="8" name="Rounded Rectangle 7"/>
          <p:cNvSpPr/>
          <p:nvPr/>
        </p:nvSpPr>
        <p:spPr>
          <a:xfrm>
            <a:off x="690563" y="491696"/>
            <a:ext cx="7762875" cy="5874608"/>
          </a:xfrm>
          <a:prstGeom prst="roundRect">
            <a:avLst>
              <a:gd name="adj" fmla="val 2238"/>
            </a:avLst>
          </a:prstGeom>
          <a:gradFill rotWithShape="1">
            <a:gsLst>
              <a:gs pos="0">
                <a:schemeClr val="bg1">
                  <a:satMod val="300000"/>
                  <a:alpha val="50000"/>
                </a:schemeClr>
              </a:gs>
              <a:gs pos="35000">
                <a:schemeClr val="bg1">
                  <a:satMod val="300000"/>
                  <a:alpha val="87000"/>
                </a:schemeClr>
              </a:gs>
              <a:gs pos="50000">
                <a:schemeClr val="bg1">
                  <a:satMod val="300000"/>
                  <a:alpha val="92000"/>
                </a:schemeClr>
              </a:gs>
              <a:gs pos="60000">
                <a:schemeClr val="bg1">
                  <a:satMod val="300000"/>
                  <a:alpha val="89000"/>
                </a:schemeClr>
              </a:gs>
              <a:gs pos="100000">
                <a:schemeClr val="bg1">
                  <a:satMod val="300000"/>
                  <a:alpha val="55000"/>
                </a:schemeClr>
              </a:gs>
            </a:gsLst>
            <a:lin ang="5400000" scaled="1"/>
          </a:gradFill>
          <a:ln>
            <a:noFill/>
          </a:ln>
          <a:effectLst>
            <a:outerShdw blurRad="63500" dist="45720" dir="5400000" algn="t" rotWithShape="0">
              <a:schemeClr val="bg2">
                <a:shade val="30000"/>
                <a:satMod val="250000"/>
                <a:alpha val="90000"/>
              </a:schemeClr>
            </a:outerShdw>
          </a:effectLst>
          <a:scene3d>
            <a:camera prst="orthographicFront">
              <a:rot lat="0" lon="0" rev="0"/>
            </a:camera>
            <a:lightRig rig="contrasting" dir="t">
              <a:rot lat="0" lon="0" rev="7500000"/>
            </a:lightRig>
          </a:scene3d>
          <a:sp3d contourW="6350" prstMaterial="powder">
            <a:bevelT w="50800" h="63500"/>
            <a:contourClr>
              <a:schemeClr val="bg2">
                <a:shade val="90000"/>
                <a:lumMod val="55000"/>
              </a:scheme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orbel"/>
              <a:ea typeface="+mn-ea"/>
              <a:cs typeface="+mn-cs"/>
            </a:endParaRPr>
          </a:p>
        </p:txBody>
      </p:sp>
      <p:sp>
        <p:nvSpPr>
          <p:cNvPr id="2" name="Rectangle 2"/>
          <p:cNvSpPr>
            <a:spLocks noGrp="1"/>
          </p:cNvSpPr>
          <p:nvPr>
            <p:ph type="title"/>
          </p:nvPr>
        </p:nvSpPr>
        <p:spPr>
          <a:xfrm>
            <a:off x="777240" y="795996"/>
            <a:ext cx="7589520" cy="3112843"/>
          </a:xfrm>
        </p:spPr>
        <p:txBody>
          <a:bodyPr anchor="b">
            <a:normAutofit/>
          </a:bodyPr>
          <a:lstStyle>
            <a:lvl1pPr algn="ctr">
              <a:buNone/>
              <a:defRPr lang="en-US" sz="6200" b="1" cap="none" spc="0" dirty="0">
                <a:ln w="1905"/>
                <a:gradFill>
                  <a:gsLst>
                    <a:gs pos="0">
                      <a:schemeClr val="tx2">
                        <a:shade val="30000"/>
                        <a:satMod val="255000"/>
                      </a:schemeClr>
                    </a:gs>
                    <a:gs pos="58000">
                      <a:schemeClr val="tx2">
                        <a:tint val="90000"/>
                        <a:satMod val="300000"/>
                      </a:schemeClr>
                    </a:gs>
                    <a:gs pos="100000">
                      <a:schemeClr val="tx2">
                        <a:tint val="80000"/>
                        <a:satMod val="255000"/>
                      </a:schemeClr>
                    </a:gs>
                  </a:gsLst>
                  <a:lin ang="5400000"/>
                </a:gradFill>
                <a:effectLst>
                  <a:innerShdw blurRad="69850" dist="43180" dir="5400000">
                    <a:srgbClr val="000000">
                      <a:alpha val="65000"/>
                    </a:srgbClr>
                  </a:innerShdw>
                </a:effectLst>
              </a:defRPr>
            </a:lvl1pPr>
          </a:lstStyle>
          <a:p>
            <a:r>
              <a:rPr lang="en-US" smtClean="0"/>
              <a:t>Click to edit Master title style</a:t>
            </a:r>
            <a:endParaRPr lang="en-US" dirty="0"/>
          </a:p>
        </p:txBody>
      </p:sp>
      <p:sp>
        <p:nvSpPr>
          <p:cNvPr id="3" name="Rectangle 3"/>
          <p:cNvSpPr>
            <a:spLocks noGrp="1"/>
          </p:cNvSpPr>
          <p:nvPr>
            <p:ph type="body" idx="1"/>
          </p:nvPr>
        </p:nvSpPr>
        <p:spPr>
          <a:xfrm>
            <a:off x="777240" y="3948552"/>
            <a:ext cx="7589520" cy="1509712"/>
          </a:xfrm>
        </p:spPr>
        <p:txBody>
          <a:bodyPr anchor="t">
            <a:normAutofit/>
          </a:bodyPr>
          <a:lstStyle>
            <a:lvl1pPr indent="0" algn="ctr">
              <a:buNone/>
              <a:defRPr lang="en-US" sz="22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Rectangle 4"/>
          <p:cNvSpPr>
            <a:spLocks noGrp="1"/>
          </p:cNvSpPr>
          <p:nvPr>
            <p:ph type="dt" sz="half" idx="10"/>
          </p:nvPr>
        </p:nvSpPr>
        <p:spPr>
          <a:xfrm>
            <a:off x="762000" y="5958840"/>
            <a:ext cx="2133600" cy="365760"/>
          </a:xfrm>
        </p:spPr>
        <p:txBody>
          <a:bodyPr/>
          <a:lstStyle/>
          <a:p>
            <a:endParaRPr lang="en-US"/>
          </a:p>
        </p:txBody>
      </p:sp>
      <p:sp>
        <p:nvSpPr>
          <p:cNvPr id="5" name="Rectangle 5"/>
          <p:cNvSpPr>
            <a:spLocks noGrp="1"/>
          </p:cNvSpPr>
          <p:nvPr>
            <p:ph type="ftr" sz="quarter" idx="11"/>
          </p:nvPr>
        </p:nvSpPr>
        <p:spPr>
          <a:xfrm>
            <a:off x="3124200" y="5958840"/>
            <a:ext cx="2895600" cy="365760"/>
          </a:xfrm>
        </p:spPr>
        <p:txBody>
          <a:bodyPr/>
          <a:lstStyle/>
          <a:p>
            <a:endParaRPr lang="en-US"/>
          </a:p>
        </p:txBody>
      </p:sp>
      <p:sp>
        <p:nvSpPr>
          <p:cNvPr id="6" name="Rectangle 6"/>
          <p:cNvSpPr>
            <a:spLocks noGrp="1"/>
          </p:cNvSpPr>
          <p:nvPr>
            <p:ph type="sldNum" sz="quarter" idx="12"/>
          </p:nvPr>
        </p:nvSpPr>
        <p:spPr>
          <a:xfrm>
            <a:off x="6248400" y="5958840"/>
            <a:ext cx="2133600" cy="36576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dt" sz="half" idx="10"/>
          </p:nvPr>
        </p:nvSpPr>
        <p:spPr/>
        <p:txBody>
          <a:bodyPr/>
          <a:lstStyle/>
          <a:p>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a:xfrm rot="16200000">
            <a:off x="-1965960" y="2785402"/>
            <a:ext cx="5760720" cy="914400"/>
          </a:xfrm>
        </p:spPr>
        <p:txBody>
          <a:bodyPr lIns="91440" rIns="91440" anchor="ctr">
            <a:noAutofit/>
          </a:bodyPr>
          <a:lstStyle>
            <a:lvl1pPr algn="ctr">
              <a:defRPr sz="3500"/>
            </a:lvl1pPr>
          </a:lstStyle>
          <a:p>
            <a:r>
              <a:rPr lang="en-US" smtClean="0"/>
              <a:t>Click to edit Master title style</a:t>
            </a:r>
            <a:endParaRPr lang="en-US" dirty="0"/>
          </a:p>
        </p:txBody>
      </p:sp>
      <p:sp>
        <p:nvSpPr>
          <p:cNvPr id="3" name="Rectangle 2"/>
          <p:cNvSpPr>
            <a:spLocks noGrp="1"/>
          </p:cNvSpPr>
          <p:nvPr>
            <p:ph type="body" idx="1"/>
          </p:nvPr>
        </p:nvSpPr>
        <p:spPr>
          <a:xfrm>
            <a:off x="1600200" y="547468"/>
            <a:ext cx="3383280" cy="639762"/>
          </a:xfrm>
          <a:prstGeom prst="roundRect">
            <a:avLst>
              <a:gd name="adj" fmla="val 6772"/>
            </a:avLst>
          </a:prstGeom>
          <a:solidFill>
            <a:schemeClr val="bg1">
              <a:alpha val="55000"/>
            </a:schemeClr>
          </a:solidFill>
          <a:ln w="12700">
            <a:solidFill>
              <a:schemeClr val="bg1"/>
            </a:solidFill>
          </a:ln>
        </p:spPr>
        <p:txBody>
          <a:bodyPr lIns="91440" tIns="91440" rIns="91440" bIns="91440" anchor="ctr">
            <a:noAutofit/>
          </a:bodyPr>
          <a:lstStyle>
            <a:lvl1pPr marL="0" indent="0" algn="l">
              <a:buNone/>
              <a:defRPr sz="16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1600200" y="1322362"/>
            <a:ext cx="3383280" cy="4800600"/>
          </a:xfrm>
        </p:spPr>
        <p:txBody>
          <a:bodyPr/>
          <a:lstStyle>
            <a:lvl1pPr>
              <a:defRPr sz="20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body" sz="quarter" idx="3"/>
          </p:nvPr>
        </p:nvSpPr>
        <p:spPr>
          <a:xfrm>
            <a:off x="5128846" y="547468"/>
            <a:ext cx="3383280" cy="639762"/>
          </a:xfrm>
          <a:prstGeom prst="roundRect">
            <a:avLst>
              <a:gd name="adj" fmla="val 5673"/>
            </a:avLst>
          </a:prstGeom>
          <a:solidFill>
            <a:schemeClr val="bg1">
              <a:alpha val="55000"/>
            </a:schemeClr>
          </a:solidFill>
          <a:ln w="12700">
            <a:solidFill>
              <a:schemeClr val="bg1"/>
            </a:solidFill>
          </a:ln>
        </p:spPr>
        <p:txBody>
          <a:bodyPr lIns="91440" tIns="91440" rIns="91440" bIns="91440" anchor="ctr">
            <a:noAutofit/>
          </a:bodyPr>
          <a:lstStyle>
            <a:lvl1pPr marL="0" indent="0" algn="l">
              <a:buNone/>
              <a:defRPr sz="16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5128846" y="1322362"/>
            <a:ext cx="3383280" cy="4800600"/>
          </a:xfrm>
        </p:spPr>
        <p:txBody>
          <a:bodyPr/>
          <a:lstStyle>
            <a:lvl1pPr>
              <a:defRPr sz="20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a:spLocks noGrp="1"/>
          </p:cNvSpPr>
          <p:nvPr>
            <p:ph type="dt" sz="half" idx="10"/>
          </p:nvPr>
        </p:nvSpPr>
        <p:spPr/>
        <p:txBody>
          <a:bodyPr/>
          <a:lstStyle/>
          <a:p>
            <a:endParaRPr lang="en-US"/>
          </a:p>
        </p:txBody>
      </p:sp>
      <p:sp>
        <p:nvSpPr>
          <p:cNvPr id="8" name="Rectangle 7"/>
          <p:cNvSpPr>
            <a:spLocks noGrp="1"/>
          </p:cNvSpPr>
          <p:nvPr>
            <p:ph type="ftr" sz="quarter" idx="11"/>
          </p:nvPr>
        </p:nvSpPr>
        <p:spPr/>
        <p:txBody>
          <a:bodyPr/>
          <a:lstStyle/>
          <a:p>
            <a:endParaRPr lang="en-US"/>
          </a:p>
        </p:txBody>
      </p:sp>
      <p:sp>
        <p:nvSpPr>
          <p:cNvPr id="9" name="Rectangle 8"/>
          <p:cNvSpPr>
            <a:spLocks noGrp="1"/>
          </p:cNvSpPr>
          <p:nvPr>
            <p:ph type="sldNum" sz="quarter" idx="12"/>
          </p:nvPr>
        </p:nvSpPr>
        <p:spPr>
          <a:xfrm>
            <a:off x="6553200" y="6214404"/>
            <a:ext cx="2133600" cy="365760"/>
          </a:xfr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3"/>
          <p:cNvSpPr>
            <a:spLocks noGrp="1"/>
          </p:cNvSpPr>
          <p:nvPr>
            <p:ph type="dt" sz="half" idx="10"/>
          </p:nvPr>
        </p:nvSpPr>
        <p:spPr/>
        <p:txBody>
          <a:bodyPr/>
          <a:lstStyle/>
          <a:p>
            <a:endParaRPr lang="en-US"/>
          </a:p>
        </p:txBody>
      </p:sp>
      <p:sp>
        <p:nvSpPr>
          <p:cNvPr id="4" name="Rectangle 4"/>
          <p:cNvSpPr>
            <a:spLocks noGrp="1"/>
          </p:cNvSpPr>
          <p:nvPr>
            <p:ph type="ftr" sz="quarter" idx="11"/>
          </p:nvPr>
        </p:nvSpPr>
        <p:spPr/>
        <p:txBody>
          <a:bodyPr/>
          <a:lstStyle/>
          <a:p>
            <a:endParaRPr lang="en-US"/>
          </a:p>
        </p:txBody>
      </p:sp>
      <p:sp>
        <p:nvSpPr>
          <p:cNvPr id="5" name="Rectangle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endParaRPr lang="en-US"/>
          </a:p>
        </p:txBody>
      </p:sp>
      <p:sp>
        <p:nvSpPr>
          <p:cNvPr id="3" name="Rectangle 3"/>
          <p:cNvSpPr>
            <a:spLocks noGrp="1"/>
          </p:cNvSpPr>
          <p:nvPr>
            <p:ph type="ftr" sz="quarter" idx="11"/>
          </p:nvPr>
        </p:nvSpPr>
        <p:spPr/>
        <p:txBody>
          <a:bodyPr/>
          <a:lstStyle/>
          <a:p>
            <a:endParaRPr lang="en-US"/>
          </a:p>
        </p:txBody>
      </p:sp>
      <p:sp>
        <p:nvSpPr>
          <p:cNvPr id="4" name="Rectangle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rot="16200000">
            <a:off x="-1828801" y="2888565"/>
            <a:ext cx="5486400" cy="914400"/>
          </a:xfrm>
        </p:spPr>
        <p:txBody>
          <a:bodyPr anchor="b">
            <a:normAutofit/>
            <a:scene3d>
              <a:camera prst="orthographicFront"/>
              <a:lightRig rig="soft" dir="t">
                <a:rot lat="0" lon="0" rev="2100000"/>
              </a:lightRig>
            </a:scene3d>
            <a:sp3d prstMaterial="matte"/>
          </a:bodyPr>
          <a:lstStyle>
            <a:lvl1pPr algn="l">
              <a:defRPr sz="2800" b="1">
                <a:solidFill>
                  <a:schemeClr val="tx2"/>
                </a:solidFill>
                <a:effectLst/>
              </a:defRPr>
            </a:lvl1pPr>
          </a:lstStyle>
          <a:p>
            <a:r>
              <a:rPr lang="en-US" smtClean="0"/>
              <a:t>Click to edit Master title style</a:t>
            </a:r>
            <a:endParaRPr lang="en-US" dirty="0"/>
          </a:p>
        </p:txBody>
      </p:sp>
      <p:sp>
        <p:nvSpPr>
          <p:cNvPr id="3" name="Rectangle 2"/>
          <p:cNvSpPr>
            <a:spLocks noGrp="1"/>
          </p:cNvSpPr>
          <p:nvPr>
            <p:ph idx="1"/>
          </p:nvPr>
        </p:nvSpPr>
        <p:spPr>
          <a:xfrm>
            <a:off x="2590800" y="602566"/>
            <a:ext cx="5943600" cy="5486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p:cNvSpPr>
          <p:nvPr>
            <p:ph type="body" sz="half" idx="2"/>
          </p:nvPr>
        </p:nvSpPr>
        <p:spPr>
          <a:xfrm rot="16200000">
            <a:off x="-859303" y="2888566"/>
            <a:ext cx="5486400" cy="914400"/>
          </a:xfrm>
        </p:spPr>
        <p:txBody>
          <a:bodyPr lIns="91440" rIns="91440"/>
          <a:lstStyle>
            <a:lvl1pPr marL="0" indent="0" algn="l">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p:cNvSpPr>
          <p:nvPr>
            <p:ph type="dt" sz="half" idx="10"/>
          </p:nvPr>
        </p:nvSpPr>
        <p:spPr/>
        <p:txBody>
          <a:bodyPr/>
          <a:lstStyle/>
          <a:p>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a:xfrm>
            <a:off x="6553200" y="6214404"/>
            <a:ext cx="2133600" cy="365760"/>
          </a:xfr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8" name="Rounded Rectangle 7"/>
          <p:cNvSpPr/>
          <p:nvPr/>
        </p:nvSpPr>
        <p:spPr>
          <a:xfrm>
            <a:off x="4740812" y="794822"/>
            <a:ext cx="3960051" cy="5294376"/>
          </a:xfrm>
          <a:prstGeom prst="roundRect">
            <a:avLst>
              <a:gd name="adj" fmla="val 3541"/>
            </a:avLst>
          </a:prstGeom>
          <a:solidFill>
            <a:srgbClr val="FFFFFF">
              <a:alpha val="40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Grp="1"/>
          </p:cNvSpPr>
          <p:nvPr>
            <p:ph type="title"/>
          </p:nvPr>
        </p:nvSpPr>
        <p:spPr>
          <a:xfrm>
            <a:off x="5277728" y="3501743"/>
            <a:ext cx="3200400" cy="1143000"/>
          </a:xfrm>
        </p:spPr>
        <p:txBody>
          <a:bodyPr anchor="t">
            <a:noAutofit/>
            <a:scene3d>
              <a:camera prst="orthographicFront"/>
              <a:lightRig rig="soft" dir="t">
                <a:rot lat="0" lon="0" rev="2100000"/>
              </a:lightRig>
            </a:scene3d>
            <a:sp3d prstMaterial="matte"/>
          </a:bodyPr>
          <a:lstStyle>
            <a:lvl1pPr algn="ctr">
              <a:buNone/>
              <a:defRPr sz="2600" b="1">
                <a:solidFill>
                  <a:schemeClr val="tx2"/>
                </a:solidFill>
                <a:effectLst/>
              </a:defRPr>
            </a:lvl1pPr>
          </a:lstStyle>
          <a:p>
            <a:r>
              <a:rPr lang="en-US" smtClean="0"/>
              <a:t>Click to edit Master title style</a:t>
            </a:r>
            <a:endParaRPr lang="en-US" dirty="0"/>
          </a:p>
        </p:txBody>
      </p:sp>
      <p:sp>
        <p:nvSpPr>
          <p:cNvPr id="3" name="Rectangle 3"/>
          <p:cNvSpPr>
            <a:spLocks noGrp="1"/>
          </p:cNvSpPr>
          <p:nvPr>
            <p:ph type="pic" idx="1"/>
          </p:nvPr>
        </p:nvSpPr>
        <p:spPr>
          <a:xfrm>
            <a:off x="527537" y="821202"/>
            <a:ext cx="4550899" cy="5215597"/>
          </a:xfrm>
          <a:prstGeom prst="roundRect">
            <a:avLst>
              <a:gd name="adj" fmla="val 622"/>
            </a:avLst>
          </a:prstGeom>
          <a:solidFill>
            <a:schemeClr val="bg1">
              <a:lumMod val="85000"/>
            </a:schemeClr>
          </a:solidFill>
          <a:ln w="101600">
            <a:solidFill>
              <a:srgbClr val="FFFFFF"/>
            </a:solidFill>
            <a:miter lim="800000"/>
          </a:ln>
          <a:effectLst>
            <a:outerShdw blurRad="65000" dist="25000" dir="5400000" algn="t" rotWithShape="0">
              <a:schemeClr val="bg2">
                <a:shade val="30000"/>
                <a:satMod val="250000"/>
                <a:alpha val="85000"/>
              </a:schemeClr>
            </a:outerShdw>
          </a:effectLst>
          <a:scene3d>
            <a:camera prst="orthographicFront"/>
            <a:lightRig rig="soft" dir="t">
              <a:rot lat="0" lon="0" rev="20100000"/>
            </a:lightRig>
          </a:scene3d>
          <a:sp3d contourW="3810">
            <a:bevelT w="95250" h="25400"/>
            <a:contourClr>
              <a:schemeClr val="bg2">
                <a:shade val="45000"/>
                <a:satMod val="145000"/>
              </a:schemeClr>
            </a:contourClr>
          </a:sp3d>
        </p:spPr>
        <p:style>
          <a:lnRef idx="3">
            <a:schemeClr val="lt1"/>
          </a:lnRef>
          <a:fillRef idx="1">
            <a:schemeClr val="accent6"/>
          </a:fillRef>
          <a:effectRef idx="1">
            <a:schemeClr val="accent6"/>
          </a:effectRef>
          <a:fontRef idx="minor">
            <a:schemeClr val="lt1"/>
          </a:fontRef>
        </p:style>
        <p:txBody>
          <a:bodyPr/>
          <a:lstStyle>
            <a:lvl1pPr>
              <a:buNone/>
              <a:defRPr sz="3200">
                <a:solidFill>
                  <a:schemeClr val="tx1"/>
                </a:solidFill>
              </a:defRPr>
            </a:lvl1pPr>
          </a:lstStyle>
          <a:p>
            <a:r>
              <a:rPr lang="en-US" sz="2000" smtClean="0"/>
              <a:t>Click icon to add picture</a:t>
            </a:r>
            <a:endParaRPr lang="en-US" sz="2000" dirty="0"/>
          </a:p>
        </p:txBody>
      </p:sp>
      <p:sp>
        <p:nvSpPr>
          <p:cNvPr id="4" name="Rectangle 4"/>
          <p:cNvSpPr>
            <a:spLocks noGrp="1"/>
          </p:cNvSpPr>
          <p:nvPr>
            <p:ph type="body" sz="half" idx="2"/>
          </p:nvPr>
        </p:nvSpPr>
        <p:spPr>
          <a:xfrm>
            <a:off x="5277728" y="1600200"/>
            <a:ext cx="3200400" cy="1825343"/>
          </a:xfrm>
        </p:spPr>
        <p:txBody>
          <a:bodyPr bIns="0" anchor="b">
            <a:normAutofit/>
          </a:bodyPr>
          <a:lstStyle>
            <a:lvl1pPr marL="0" marR="0" indent="0" algn="ctr">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smtClean="0"/>
              <a:t>Click to edit Master text styles</a:t>
            </a:r>
          </a:p>
        </p:txBody>
      </p:sp>
      <p:sp>
        <p:nvSpPr>
          <p:cNvPr id="5" name="Rectangle 5"/>
          <p:cNvSpPr>
            <a:spLocks noGrp="1"/>
          </p:cNvSpPr>
          <p:nvPr>
            <p:ph type="dt" sz="half" idx="10"/>
          </p:nvPr>
        </p:nvSpPr>
        <p:spPr/>
        <p:txBody>
          <a:bodyPr/>
          <a:lstStyle/>
          <a:p>
            <a:endParaRPr lang="en-US"/>
          </a:p>
        </p:txBody>
      </p:sp>
      <p:sp>
        <p:nvSpPr>
          <p:cNvPr id="6" name="Rectangle 6"/>
          <p:cNvSpPr>
            <a:spLocks noGrp="1"/>
          </p:cNvSpPr>
          <p:nvPr>
            <p:ph type="ftr" sz="quarter" idx="11"/>
          </p:nvPr>
        </p:nvSpPr>
        <p:spPr/>
        <p:txBody>
          <a:bodyPr/>
          <a:lstStyle/>
          <a:p>
            <a:endParaRPr lang="en-US"/>
          </a:p>
        </p:txBody>
      </p:sp>
      <p:sp>
        <p:nvSpPr>
          <p:cNvPr id="7" name="Rectangle 7"/>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theme" Target="../theme/theme1.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9" name="Rounded Rectangle 8"/>
          <p:cNvSpPr/>
          <p:nvPr/>
        </p:nvSpPr>
        <p:spPr>
          <a:xfrm>
            <a:off x="152400" y="152400"/>
            <a:ext cx="8839200" cy="6553200"/>
          </a:xfrm>
          <a:prstGeom prst="roundRect">
            <a:avLst>
              <a:gd name="adj" fmla="val 2238"/>
            </a:avLst>
          </a:prstGeom>
          <a:gradFill rotWithShape="1">
            <a:gsLst>
              <a:gs pos="0">
                <a:schemeClr val="bg1">
                  <a:satMod val="300000"/>
                  <a:alpha val="50000"/>
                </a:schemeClr>
              </a:gs>
              <a:gs pos="35000">
                <a:schemeClr val="bg1">
                  <a:satMod val="300000"/>
                  <a:alpha val="87000"/>
                </a:schemeClr>
              </a:gs>
              <a:gs pos="50000">
                <a:schemeClr val="bg1">
                  <a:satMod val="300000"/>
                  <a:alpha val="92000"/>
                </a:schemeClr>
              </a:gs>
              <a:gs pos="60000">
                <a:schemeClr val="bg1">
                  <a:satMod val="300000"/>
                  <a:alpha val="89000"/>
                </a:schemeClr>
              </a:gs>
              <a:gs pos="100000">
                <a:schemeClr val="bg1">
                  <a:satMod val="300000"/>
                  <a:alpha val="55000"/>
                </a:schemeClr>
              </a:gs>
            </a:gsLst>
            <a:lin ang="5400000" scaled="1"/>
          </a:gradFill>
          <a:ln>
            <a:noFill/>
          </a:ln>
          <a:effectLst>
            <a:outerShdw blurRad="63500" dist="45720" dir="5400000" algn="t" rotWithShape="0">
              <a:schemeClr val="bg2">
                <a:shade val="30000"/>
                <a:satMod val="250000"/>
                <a:alpha val="90000"/>
              </a:schemeClr>
            </a:outerShdw>
          </a:effectLst>
          <a:scene3d>
            <a:camera prst="orthographicFront">
              <a:rot lat="0" lon="0" rev="0"/>
            </a:camera>
            <a:lightRig rig="contrasting" dir="t">
              <a:rot lat="0" lon="0" rev="7500000"/>
            </a:lightRig>
          </a:scene3d>
          <a:sp3d contourW="6350" prstMaterial="powder">
            <a:bevelT w="50800" h="63500"/>
            <a:contourClr>
              <a:schemeClr val="bg2">
                <a:shade val="90000"/>
                <a:lumMod val="55000"/>
              </a:scheme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orbel"/>
              <a:ea typeface="+mn-ea"/>
              <a:cs typeface="+mn-cs"/>
            </a:endParaRPr>
          </a:p>
        </p:txBody>
      </p:sp>
      <p:sp>
        <p:nvSpPr>
          <p:cNvPr id="2" name="Rectangle 10"/>
          <p:cNvSpPr>
            <a:spLocks noGrp="1"/>
          </p:cNvSpPr>
          <p:nvPr>
            <p:ph type="title"/>
          </p:nvPr>
        </p:nvSpPr>
        <p:spPr>
          <a:xfrm>
            <a:off x="304800" y="228600"/>
            <a:ext cx="8534400" cy="1066800"/>
          </a:xfrm>
          <a:prstGeom prst="rect">
            <a:avLst/>
          </a:prstGeom>
        </p:spPr>
        <p:txBody>
          <a:bodyPr anchor="t" anchorCtr="0">
            <a:normAutofit/>
            <a:scene3d>
              <a:camera prst="orthographicFront"/>
              <a:lightRig rig="soft" dir="t">
                <a:rot lat="0" lon="0" rev="2100000"/>
              </a:lightRig>
            </a:scene3d>
            <a:sp3d prstMaterial="matte"/>
          </a:bodyPr>
          <a:lstStyle/>
          <a:p>
            <a:r>
              <a:rPr lang="en-US" dirty="0" smtClean="0"/>
              <a:t>Click to edit Master title style</a:t>
            </a:r>
            <a:endParaRPr lang="en-US" dirty="0"/>
          </a:p>
        </p:txBody>
      </p:sp>
      <p:sp>
        <p:nvSpPr>
          <p:cNvPr id="5" name="Rectangle 11"/>
          <p:cNvSpPr>
            <a:spLocks noGrp="1"/>
          </p:cNvSpPr>
          <p:nvPr>
            <p:ph type="body" idx="1"/>
          </p:nvPr>
        </p:nvSpPr>
        <p:spPr>
          <a:xfrm>
            <a:off x="304800" y="1447800"/>
            <a:ext cx="8534400" cy="4678363"/>
          </a:xfrm>
          <a:prstGeom prst="rect">
            <a:avLst/>
          </a:prstGeom>
        </p:spPr>
        <p:txBody>
          <a:bodyPr lIns="45720" rIns="4572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7" name="Rectangle 22"/>
          <p:cNvSpPr>
            <a:spLocks noGrp="1"/>
          </p:cNvSpPr>
          <p:nvPr>
            <p:ph type="dt" sz="half" idx="2"/>
          </p:nvPr>
        </p:nvSpPr>
        <p:spPr>
          <a:xfrm>
            <a:off x="457200" y="6214404"/>
            <a:ext cx="2133600" cy="365760"/>
          </a:xfrm>
          <a:prstGeom prst="rect">
            <a:avLst/>
          </a:prstGeom>
        </p:spPr>
        <p:txBody>
          <a:bodyPr anchor="b" anchorCtr="0"/>
          <a:lstStyle>
            <a:lvl1pPr>
              <a:defRPr lang="en-US" sz="1000" b="0" smtClean="0">
                <a:solidFill>
                  <a:schemeClr val="tx2">
                    <a:tint val="75000"/>
                    <a:satMod val="150000"/>
                  </a:schemeClr>
                </a:solidFill>
                <a:latin typeface="+mn-lt"/>
                <a:ea typeface="+mn-lt"/>
                <a:cs typeface="+mn-lt"/>
              </a:defRPr>
            </a:lvl1pPr>
          </a:lstStyle>
          <a:p>
            <a:endParaRPr lang="en-US"/>
          </a:p>
        </p:txBody>
      </p:sp>
      <p:sp>
        <p:nvSpPr>
          <p:cNvPr id="18" name="Rectangle 18"/>
          <p:cNvSpPr>
            <a:spLocks noGrp="1"/>
          </p:cNvSpPr>
          <p:nvPr>
            <p:ph type="ftr" sz="quarter" idx="3"/>
          </p:nvPr>
        </p:nvSpPr>
        <p:spPr>
          <a:xfrm>
            <a:off x="3124200" y="6214404"/>
            <a:ext cx="2895600" cy="365760"/>
          </a:xfrm>
          <a:prstGeom prst="rect">
            <a:avLst/>
          </a:prstGeom>
        </p:spPr>
        <p:txBody>
          <a:bodyPr anchor="b" anchorCtr="0"/>
          <a:lstStyle>
            <a:lvl1pPr algn="ctr">
              <a:defRPr lang="en-US" sz="1000" b="0" smtClean="0">
                <a:solidFill>
                  <a:schemeClr val="tx2">
                    <a:tint val="75000"/>
                    <a:satMod val="150000"/>
                  </a:schemeClr>
                </a:solidFill>
                <a:latin typeface="+mn-lt"/>
                <a:ea typeface="+mn-lt"/>
                <a:cs typeface="+mn-lt"/>
              </a:defRPr>
            </a:lvl1pPr>
          </a:lstStyle>
          <a:p>
            <a:endParaRPr lang="en-US"/>
          </a:p>
        </p:txBody>
      </p:sp>
      <p:sp>
        <p:nvSpPr>
          <p:cNvPr id="13" name="Rectangle 15"/>
          <p:cNvSpPr>
            <a:spLocks noGrp="1"/>
          </p:cNvSpPr>
          <p:nvPr>
            <p:ph type="sldNum" sz="quarter" idx="4"/>
          </p:nvPr>
        </p:nvSpPr>
        <p:spPr>
          <a:xfrm>
            <a:off x="6553200" y="6214404"/>
            <a:ext cx="2133600" cy="365760"/>
          </a:xfrm>
          <a:prstGeom prst="rect">
            <a:avLst/>
          </a:prstGeom>
        </p:spPr>
        <p:txBody>
          <a:bodyPr anchor="b" anchorCtr="0"/>
          <a:lstStyle>
            <a:lvl1pPr algn="r">
              <a:defRPr lang="en-US" sz="1000" b="0" smtClean="0">
                <a:solidFill>
                  <a:schemeClr val="tx2">
                    <a:tint val="75000"/>
                    <a:satMod val="150000"/>
                  </a:schemeClr>
                </a:solidFill>
                <a:latin typeface="+mn-lt"/>
                <a:ea typeface="+mn-lt"/>
                <a:cs typeface="+mn-lt"/>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Lst>
  <p:hf hdr="0" ftr="0" dt="0"/>
  <p:txStyles>
    <p:titleStyle>
      <a:defPPr>
        <a:defRPr sz="4400">
          <a:solidFill>
            <a:schemeClr val="tx2">
              <a:shade val="80000"/>
              <a:satMod val="150000"/>
            </a:schemeClr>
          </a:solidFill>
          <a:latin typeface="+mj-lt"/>
          <a:ea typeface="+mj-ea"/>
          <a:cs typeface="+mj-cs"/>
        </a:defRPr>
      </a:defPPr>
      <a:lvl1pPr algn="ctr" eaLnBrk="1" hangingPunct="1">
        <a:lnSpc>
          <a:spcPts val="4000"/>
        </a:lnSpc>
        <a:buNone/>
        <a:defRPr lang="en-US" sz="4400" b="1" strike="noStrike" kern="1200" baseline="0" dirty="0" smtClean="0">
          <a:solidFill>
            <a:schemeClr val="tx2">
              <a:shade val="85000"/>
              <a:satMod val="150000"/>
            </a:schemeClr>
          </a:solidFill>
          <a:effectLst/>
          <a:latin typeface="+mj-lt"/>
          <a:ea typeface="+mj-lt"/>
          <a:cs typeface="+mj-lt"/>
        </a:defRPr>
      </a:lvl1pPr>
    </p:titleStyle>
    <p:bodyStyle>
      <a:defPPr>
        <a:defRPr>
          <a:solidFill>
            <a:schemeClr val="tx1"/>
          </a:solidFill>
          <a:latin typeface="+mn-lt"/>
          <a:ea typeface="+mn-ea"/>
          <a:cs typeface="+mn-cs"/>
        </a:defRPr>
      </a:defPPr>
      <a:lvl1pPr marL="45720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758952" indent="-228600" algn="l" eaLnBrk="1" hangingPunct="1">
        <a:buClr>
          <a:schemeClr val="accent2"/>
        </a:buClr>
        <a:buFont typeface="Wingdings 2" pitchFamily="18" charset="2"/>
        <a:buChar char=""/>
        <a:defRPr sz="2200">
          <a:solidFill>
            <a:schemeClr val="tx1"/>
          </a:solidFill>
          <a:latin typeface="+mn-lt"/>
          <a:ea typeface="+mn-lt"/>
          <a:cs typeface="+mn-lt"/>
        </a:defRPr>
      </a:lvl2pPr>
      <a:lvl3pPr marL="1033272" indent="-228600" algn="l" eaLnBrk="1" hangingPunct="1">
        <a:buClr>
          <a:schemeClr val="accent3"/>
        </a:buClr>
        <a:buFont typeface="Wingdings 2" pitchFamily="18" charset="2"/>
        <a:buChar char=""/>
        <a:defRPr sz="2000">
          <a:solidFill>
            <a:schemeClr val="tx1"/>
          </a:solidFill>
          <a:latin typeface="+mn-lt"/>
          <a:ea typeface="+mn-lt"/>
          <a:cs typeface="+mn-lt"/>
        </a:defRPr>
      </a:lvl3pPr>
      <a:lvl4pPr marL="1298448" indent="-228600" algn="l" eaLnBrk="1" hangingPunct="1">
        <a:buClr>
          <a:schemeClr val="accent4"/>
        </a:buClr>
        <a:buFont typeface="Wingdings 2" pitchFamily="18" charset="2"/>
        <a:buChar char=""/>
        <a:defRPr sz="1800">
          <a:solidFill>
            <a:schemeClr val="tx1"/>
          </a:solidFill>
          <a:latin typeface="+mn-lt"/>
          <a:ea typeface="+mn-lt"/>
          <a:cs typeface="+mn-lt"/>
        </a:defRPr>
      </a:lvl4pPr>
      <a:lvl5pPr marL="1554480" indent="-228600" algn="l" eaLnBrk="1" hangingPunct="1">
        <a:buClr>
          <a:schemeClr val="accent5"/>
        </a:buClr>
        <a:buFont typeface="Wingdings 2" pitchFamily="18" charset="2"/>
        <a:buChar char=""/>
        <a:defRPr sz="1800">
          <a:solidFill>
            <a:schemeClr val="tx1"/>
          </a:solidFill>
          <a:latin typeface="+mn-lt"/>
          <a:ea typeface="+mn-lt"/>
          <a:cs typeface="+mn-lt"/>
        </a:defRPr>
      </a:lvl5pPr>
      <a:lvl6pPr marL="1810512" indent="-228600" algn="l" eaLnBrk="1" hangingPunct="1">
        <a:buClr>
          <a:schemeClr val="accent6"/>
        </a:buClr>
        <a:buFont typeface="Wingdings 2" pitchFamily="18" charset="2"/>
        <a:buChar char=""/>
        <a:defRPr lang="en-US" sz="1600" baseline="0" smtClean="0">
          <a:latin typeface="+mn-lt"/>
        </a:defRPr>
      </a:lvl6pPr>
      <a:lvl7pPr marL="2075688" indent="-228600" algn="l" eaLnBrk="1" hangingPunct="1">
        <a:buClr>
          <a:schemeClr val="tx2"/>
        </a:buClr>
        <a:buFont typeface="Wingdings 2" pitchFamily="18" charset="2"/>
        <a:buChar char=""/>
        <a:defRPr lang="en-US" sz="1600" baseline="0" smtClean="0">
          <a:latin typeface="+mn-lt"/>
        </a:defRPr>
      </a:lvl7pPr>
      <a:lvl8pPr marL="2340864" indent="-228600" algn="l" eaLnBrk="1" hangingPunct="1">
        <a:buClr>
          <a:schemeClr val="accent2"/>
        </a:buClr>
        <a:buFont typeface="Wingdings 2" pitchFamily="18" charset="2"/>
        <a:buChar char=""/>
        <a:defRPr sz="1600" baseline="0">
          <a:latin typeface="+mn-lt"/>
        </a:defRPr>
      </a:lvl8pPr>
      <a:lvl9pPr marL="2596896"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4" Type="http://schemas.openxmlformats.org/officeDocument/2006/relationships/oleObject" Target="../embeddings/Microsoft_Excel_97_-_2004_Worksheet1.xls"/><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6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5.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18.jpeg"/></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69.xml"/><Relationship Id="rId3" Type="http://schemas.openxmlformats.org/officeDocument/2006/relationships/image" Target="../media/image18.jpeg"/><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71.xml"/><Relationship Id="rId3" Type="http://schemas.openxmlformats.org/officeDocument/2006/relationships/image" Target="../media/image20.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72.xml"/><Relationship Id="rId3" Type="http://schemas.openxmlformats.org/officeDocument/2006/relationships/image" Target="../media/image21.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6.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4" Type="http://schemas.openxmlformats.org/officeDocument/2006/relationships/image" Target="../media/image23.png"/><Relationship Id="rId5" Type="http://schemas.openxmlformats.org/officeDocument/2006/relationships/hyperlink" Target="%5C%5Cslashdot.org%5Csearch.pl" TargetMode="External"/><Relationship Id="rId7" Type="http://schemas.openxmlformats.org/officeDocument/2006/relationships/image" Target="../media/image25.jpeg"/><Relationship Id="rId1" Type="http://schemas.openxmlformats.org/officeDocument/2006/relationships/slideLayout" Target="../slideLayouts/slideLayout12.xml"/><Relationship Id="rId2" Type="http://schemas.openxmlformats.org/officeDocument/2006/relationships/notesSlide" Target="../notesSlides/notesSlide75.xml"/><Relationship Id="rId3" Type="http://schemas.openxmlformats.org/officeDocument/2006/relationships/image" Target="../media/image22.png"/><Relationship Id="rId6" Type="http://schemas.openxmlformats.org/officeDocument/2006/relationships/image" Target="../media/image24.png"/></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embeddings/oleObject2.bin"/><Relationship Id="rId1" Type="http://schemas.openxmlformats.org/officeDocument/2006/relationships/vmlDrawing" Target="../drawings/vmlDrawing3.v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87.xml"/><Relationship Id="rId3" Type="http://schemas.openxmlformats.org/officeDocument/2006/relationships/image" Target="../media/image28.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90.xml"/><Relationship Id="rId3" Type="http://schemas.openxmlformats.org/officeDocument/2006/relationships/image" Target="../media/image29.png"/><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96.xml"/><Relationship Id="rId3" Type="http://schemas.openxmlformats.org/officeDocument/2006/relationships/image" Target="../media/image30.png"/><Relationship Id="rId1" Type="http://schemas.openxmlformats.org/officeDocument/2006/relationships/slideLayout" Target="../slideLayouts/slideLayout6.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97.xml"/><Relationship Id="rId3" Type="http://schemas.openxmlformats.org/officeDocument/2006/relationships/image" Target="../media/image31.png"/><Relationship Id="rId1" Type="http://schemas.openxmlformats.org/officeDocument/2006/relationships/slideLayout" Target="../slideLayouts/slideLayout6.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98.xml"/><Relationship Id="rId3" Type="http://schemas.openxmlformats.org/officeDocument/2006/relationships/image" Target="../media/image32.png"/><Relationship Id="rId1" Type="http://schemas.openxmlformats.org/officeDocument/2006/relationships/slideLayout" Target="../slideLayouts/slideLayout6.xml"/></Relationships>
</file>

<file path=ppt/slides/_rels/slide17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00.xml"/><Relationship Id="rId3" Type="http://schemas.openxmlformats.org/officeDocument/2006/relationships/image" Target="../media/image3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4" Type="http://schemas.openxmlformats.org/officeDocument/2006/relationships/oleObject" Target="../embeddings/Microsoft_Equation2.bin"/><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notesSlide" Target="../notesSlides/notesSlide10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3" Type="http://schemas.openxmlformats.org/officeDocument/2006/relationships/image" Target="../media/image8.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3"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3" Type="http://schemas.openxmlformats.org/officeDocument/2006/relationships/image" Target="../media/image1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4.xml"/><Relationship Id="rId3" Type="http://schemas.openxmlformats.org/officeDocument/2006/relationships/image" Target="../media/image1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3" Type="http://schemas.openxmlformats.org/officeDocument/2006/relationships/image" Target="../media/image1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4" Type="http://schemas.openxmlformats.org/officeDocument/2006/relationships/image" Target="../media/image15.jpeg"/><Relationship Id="rId1" Type="http://schemas.openxmlformats.org/officeDocument/2006/relationships/slideLayout" Target="../slideLayouts/slideLayout6.xml"/><Relationship Id="rId2" Type="http://schemas.openxmlformats.org/officeDocument/2006/relationships/notesSlide" Target="../notesSlides/notesSlide49.xml"/><Relationship Id="rId3" Type="http://schemas.openxmlformats.org/officeDocument/2006/relationships/image" Target="../media/image14.png"/><Relationship Id="rId5" Type="http://schemas.openxmlformats.org/officeDocument/2006/relationships/image" Target="../media/image16.wmf"/></Relationships>
</file>

<file path=ppt/slides/_rels/slide85.xml.rels><?xml version="1.0" encoding="UTF-8" standalone="yes"?>
<Relationships xmlns="http://schemas.openxmlformats.org/package/2006/relationships"><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15.jpeg"/><Relationship Id="rId5" Type="http://schemas.openxmlformats.org/officeDocument/2006/relationships/image" Target="../media/image16.wmf"/></Relationships>
</file>

<file path=ppt/slides/_rels/slide86.xml.rels><?xml version="1.0" encoding="UTF-8" standalone="yes"?>
<Relationships xmlns="http://schemas.openxmlformats.org/package/2006/relationships"><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15.jpeg"/></Relationships>
</file>

<file path=ppt/slides/_rels/slide87.xml.rels><?xml version="1.0" encoding="UTF-8" standalone="yes"?>
<Relationships xmlns="http://schemas.openxmlformats.org/package/2006/relationships"><Relationship Id="rId4"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notesSlide" Target="../notesSlides/notesSlide52.xml"/><Relationship Id="rId3" Type="http://schemas.openxmlformats.org/officeDocument/2006/relationships/image" Target="../media/image15.jpeg"/></Relationships>
</file>

<file path=ppt/slides/_rels/slide88.xml.rels><?xml version="1.0" encoding="UTF-8" standalone="yes"?>
<Relationships xmlns="http://schemas.openxmlformats.org/package/2006/relationships"><Relationship Id="rId4"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notesSlide" Target="../notesSlides/notesSlide53.xml"/><Relationship Id="rId3" Type="http://schemas.openxmlformats.org/officeDocument/2006/relationships/image" Target="../media/image15.jpeg"/></Relationships>
</file>

<file path=ppt/slides/_rels/slide89.xml.rels><?xml version="1.0" encoding="UTF-8" standalone="yes"?>
<Relationships xmlns="http://schemas.openxmlformats.org/package/2006/relationships"><Relationship Id="rId4"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notesSlide" Target="../notesSlides/notesSlide54.xml"/><Relationship Id="rId3"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4"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notesSlide" Target="../notesSlides/notesSlide55.xml"/><Relationship Id="rId3" Type="http://schemas.openxmlformats.org/officeDocument/2006/relationships/image" Target="../media/image15.jpe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6.xml"/><Relationship Id="rId3" Type="http://schemas.openxmlformats.org/officeDocument/2006/relationships/image" Target="../media/image15.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7.xml"/><Relationship Id="rId3" Type="http://schemas.openxmlformats.org/officeDocument/2006/relationships/image" Target="../media/image15.jpe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8.xml"/><Relationship Id="rId3" Type="http://schemas.openxmlformats.org/officeDocument/2006/relationships/image" Target="../media/image15.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9.xml"/><Relationship Id="rId3" Type="http://schemas.openxmlformats.org/officeDocument/2006/relationships/image" Target="../media/image15.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0.xml"/><Relationship Id="rId3" Type="http://schemas.openxmlformats.org/officeDocument/2006/relationships/image" Target="../media/image15.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notesSlide" Target="../notesSlides/notesSlide61.xml"/><Relationship Id="rId1" Type="http://schemas.openxmlformats.org/officeDocument/2006/relationships/tags" Target="../tags/tag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sz="4800" dirty="0"/>
              <a:t>15-446 Distributed Systems</a:t>
            </a:r>
            <a:br>
              <a:rPr sz="4800" dirty="0"/>
            </a:br>
            <a:r>
              <a:rPr sz="4800" dirty="0"/>
              <a:t>Spring 2009</a:t>
            </a:r>
          </a:p>
        </p:txBody>
      </p:sp>
      <p:sp>
        <p:nvSpPr>
          <p:cNvPr id="4099" name="Rectangle 3"/>
          <p:cNvSpPr>
            <a:spLocks noGrp="1" noChangeArrowheads="1"/>
          </p:cNvSpPr>
          <p:nvPr>
            <p:ph type="subTitle" idx="1"/>
          </p:nvPr>
        </p:nvSpPr>
        <p:spPr/>
        <p:txBody>
          <a:bodyPr/>
          <a:lstStyle/>
          <a:p>
            <a:r>
              <a:rPr sz="2400" dirty="0" smtClean="0"/>
              <a:t>Final Review</a:t>
            </a:r>
            <a:endParaRPr lang="en-US" dirty="0"/>
          </a:p>
        </p:txBody>
      </p:sp>
      <p:grpSp>
        <p:nvGrpSpPr>
          <p:cNvPr id="51" name="Group 443"/>
          <p:cNvGrpSpPr>
            <a:grpSpLocks/>
          </p:cNvGrpSpPr>
          <p:nvPr/>
        </p:nvGrpSpPr>
        <p:grpSpPr bwMode="auto">
          <a:xfrm>
            <a:off x="3733800" y="3236463"/>
            <a:ext cx="1524000" cy="1481587"/>
            <a:chOff x="3216" y="2448"/>
            <a:chExt cx="1979" cy="1729"/>
          </a:xfrm>
        </p:grpSpPr>
        <p:sp>
          <p:nvSpPr>
            <p:cNvPr id="52" name="Line 444"/>
            <p:cNvSpPr>
              <a:spLocks noChangeShapeType="1"/>
            </p:cNvSpPr>
            <p:nvPr/>
          </p:nvSpPr>
          <p:spPr bwMode="auto">
            <a:xfrm flipV="1">
              <a:off x="3888" y="3360"/>
              <a:ext cx="144" cy="144"/>
            </a:xfrm>
            <a:prstGeom prst="line">
              <a:avLst/>
            </a:prstGeom>
            <a:noFill/>
            <a:ln w="9525">
              <a:solidFill>
                <a:schemeClr val="tx1"/>
              </a:solidFill>
              <a:round/>
              <a:headEnd/>
              <a:tailEnd/>
            </a:ln>
            <a:effectLst/>
          </p:spPr>
          <p:txBody>
            <a:bodyPr wrap="none" anchor="ctr"/>
            <a:lstStyle/>
            <a:p>
              <a:endParaRPr lang="en-US"/>
            </a:p>
          </p:txBody>
        </p:sp>
        <p:sp>
          <p:nvSpPr>
            <p:cNvPr id="53" name="Freeform 445"/>
            <p:cNvSpPr>
              <a:spLocks/>
            </p:cNvSpPr>
            <p:nvPr/>
          </p:nvSpPr>
          <p:spPr bwMode="auto">
            <a:xfrm>
              <a:off x="3290" y="4065"/>
              <a:ext cx="115" cy="112"/>
            </a:xfrm>
            <a:custGeom>
              <a:avLst/>
              <a:gdLst/>
              <a:ahLst/>
              <a:cxnLst>
                <a:cxn ang="0">
                  <a:pos x="112" y="112"/>
                </a:cxn>
                <a:cxn ang="0">
                  <a:pos x="115" y="0"/>
                </a:cxn>
                <a:cxn ang="0">
                  <a:pos x="0" y="0"/>
                </a:cxn>
                <a:cxn ang="0">
                  <a:pos x="0" y="112"/>
                </a:cxn>
                <a:cxn ang="0">
                  <a:pos x="115" y="112"/>
                </a:cxn>
                <a:cxn ang="0">
                  <a:pos x="115" y="112"/>
                </a:cxn>
              </a:cxnLst>
              <a:rect l="0" t="0" r="r" b="b"/>
              <a:pathLst>
                <a:path w="115" h="112">
                  <a:moveTo>
                    <a:pt x="112" y="112"/>
                  </a:moveTo>
                  <a:lnTo>
                    <a:pt x="115" y="0"/>
                  </a:lnTo>
                  <a:lnTo>
                    <a:pt x="0" y="0"/>
                  </a:lnTo>
                  <a:lnTo>
                    <a:pt x="0" y="112"/>
                  </a:lnTo>
                  <a:lnTo>
                    <a:pt x="115" y="112"/>
                  </a:lnTo>
                  <a:lnTo>
                    <a:pt x="115" y="112"/>
                  </a:lnTo>
                </a:path>
              </a:pathLst>
            </a:custGeom>
            <a:solidFill>
              <a:srgbClr val="FF0066">
                <a:alpha val="50000"/>
              </a:srgbClr>
            </a:solidFill>
            <a:ln w="7938">
              <a:solidFill>
                <a:schemeClr val="tx1"/>
              </a:solidFill>
              <a:prstDash val="solid"/>
              <a:round/>
              <a:headEnd/>
              <a:tailEnd/>
            </a:ln>
          </p:spPr>
          <p:txBody>
            <a:bodyPr/>
            <a:lstStyle/>
            <a:p>
              <a:endParaRPr lang="en-US"/>
            </a:p>
          </p:txBody>
        </p:sp>
        <p:sp>
          <p:nvSpPr>
            <p:cNvPr id="54" name="Freeform 446"/>
            <p:cNvSpPr>
              <a:spLocks/>
            </p:cNvSpPr>
            <p:nvPr/>
          </p:nvSpPr>
          <p:spPr bwMode="auto">
            <a:xfrm>
              <a:off x="3948" y="4065"/>
              <a:ext cx="115" cy="112"/>
            </a:xfrm>
            <a:custGeom>
              <a:avLst/>
              <a:gdLst/>
              <a:ahLst/>
              <a:cxnLst>
                <a:cxn ang="0">
                  <a:pos x="112" y="112"/>
                </a:cxn>
                <a:cxn ang="0">
                  <a:pos x="115" y="0"/>
                </a:cxn>
                <a:cxn ang="0">
                  <a:pos x="0" y="0"/>
                </a:cxn>
                <a:cxn ang="0">
                  <a:pos x="0" y="112"/>
                </a:cxn>
                <a:cxn ang="0">
                  <a:pos x="115" y="112"/>
                </a:cxn>
                <a:cxn ang="0">
                  <a:pos x="115" y="112"/>
                </a:cxn>
              </a:cxnLst>
              <a:rect l="0" t="0" r="r" b="b"/>
              <a:pathLst>
                <a:path w="115" h="112">
                  <a:moveTo>
                    <a:pt x="112" y="112"/>
                  </a:moveTo>
                  <a:lnTo>
                    <a:pt x="115" y="0"/>
                  </a:lnTo>
                  <a:lnTo>
                    <a:pt x="0" y="0"/>
                  </a:lnTo>
                  <a:lnTo>
                    <a:pt x="0" y="112"/>
                  </a:lnTo>
                  <a:lnTo>
                    <a:pt x="115" y="112"/>
                  </a:lnTo>
                  <a:lnTo>
                    <a:pt x="115" y="112"/>
                  </a:lnTo>
                </a:path>
              </a:pathLst>
            </a:custGeom>
            <a:solidFill>
              <a:schemeClr val="accent1">
                <a:alpha val="50000"/>
              </a:schemeClr>
            </a:solidFill>
            <a:ln w="7938">
              <a:solidFill>
                <a:schemeClr val="tx1"/>
              </a:solidFill>
              <a:prstDash val="solid"/>
              <a:round/>
              <a:headEnd/>
              <a:tailEnd/>
            </a:ln>
          </p:spPr>
          <p:txBody>
            <a:bodyPr/>
            <a:lstStyle/>
            <a:p>
              <a:endParaRPr lang="en-US"/>
            </a:p>
          </p:txBody>
        </p:sp>
        <p:sp>
          <p:nvSpPr>
            <p:cNvPr id="55" name="Freeform 447"/>
            <p:cNvSpPr>
              <a:spLocks/>
            </p:cNvSpPr>
            <p:nvPr/>
          </p:nvSpPr>
          <p:spPr bwMode="auto">
            <a:xfrm>
              <a:off x="4151" y="2448"/>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1">
                <a:alpha val="50000"/>
              </a:schemeClr>
            </a:solidFill>
            <a:ln w="7938">
              <a:solidFill>
                <a:srgbClr val="000000"/>
              </a:solidFill>
              <a:prstDash val="solid"/>
              <a:round/>
              <a:headEnd/>
              <a:tailEnd/>
            </a:ln>
          </p:spPr>
          <p:txBody>
            <a:bodyPr/>
            <a:lstStyle/>
            <a:p>
              <a:endParaRPr lang="en-US"/>
            </a:p>
          </p:txBody>
        </p:sp>
        <p:sp>
          <p:nvSpPr>
            <p:cNvPr id="56" name="Freeform 448"/>
            <p:cNvSpPr>
              <a:spLocks/>
            </p:cNvSpPr>
            <p:nvPr/>
          </p:nvSpPr>
          <p:spPr bwMode="auto">
            <a:xfrm>
              <a:off x="3605" y="2756"/>
              <a:ext cx="114" cy="112"/>
            </a:xfrm>
            <a:custGeom>
              <a:avLst/>
              <a:gdLst/>
              <a:ahLst/>
              <a:cxnLst>
                <a:cxn ang="0">
                  <a:pos x="112" y="112"/>
                </a:cxn>
                <a:cxn ang="0">
                  <a:pos x="114" y="0"/>
                </a:cxn>
                <a:cxn ang="0">
                  <a:pos x="0" y="0"/>
                </a:cxn>
                <a:cxn ang="0">
                  <a:pos x="0" y="112"/>
                </a:cxn>
                <a:cxn ang="0">
                  <a:pos x="114" y="112"/>
                </a:cxn>
                <a:cxn ang="0">
                  <a:pos x="114" y="112"/>
                </a:cxn>
              </a:cxnLst>
              <a:rect l="0" t="0" r="r" b="b"/>
              <a:pathLst>
                <a:path w="114" h="112">
                  <a:moveTo>
                    <a:pt x="112" y="112"/>
                  </a:moveTo>
                  <a:lnTo>
                    <a:pt x="114" y="0"/>
                  </a:lnTo>
                  <a:lnTo>
                    <a:pt x="0" y="0"/>
                  </a:lnTo>
                  <a:lnTo>
                    <a:pt x="0" y="112"/>
                  </a:lnTo>
                  <a:lnTo>
                    <a:pt x="114" y="112"/>
                  </a:lnTo>
                  <a:lnTo>
                    <a:pt x="114" y="112"/>
                  </a:lnTo>
                </a:path>
              </a:pathLst>
            </a:custGeom>
            <a:solidFill>
              <a:schemeClr val="accent2">
                <a:alpha val="50000"/>
              </a:schemeClr>
            </a:solidFill>
            <a:ln w="7938">
              <a:solidFill>
                <a:srgbClr val="000000"/>
              </a:solidFill>
              <a:prstDash val="solid"/>
              <a:round/>
              <a:headEnd/>
              <a:tailEnd/>
            </a:ln>
          </p:spPr>
          <p:txBody>
            <a:bodyPr/>
            <a:lstStyle/>
            <a:p>
              <a:endParaRPr lang="en-US"/>
            </a:p>
          </p:txBody>
        </p:sp>
        <p:sp>
          <p:nvSpPr>
            <p:cNvPr id="57" name="Freeform 449"/>
            <p:cNvSpPr>
              <a:spLocks/>
            </p:cNvSpPr>
            <p:nvPr/>
          </p:nvSpPr>
          <p:spPr bwMode="auto">
            <a:xfrm>
              <a:off x="4704" y="2753"/>
              <a:ext cx="114" cy="115"/>
            </a:xfrm>
            <a:custGeom>
              <a:avLst/>
              <a:gdLst/>
              <a:ahLst/>
              <a:cxnLst>
                <a:cxn ang="0">
                  <a:pos x="0" y="112"/>
                </a:cxn>
                <a:cxn ang="0">
                  <a:pos x="114" y="115"/>
                </a:cxn>
                <a:cxn ang="0">
                  <a:pos x="114" y="0"/>
                </a:cxn>
                <a:cxn ang="0">
                  <a:pos x="2" y="0"/>
                </a:cxn>
                <a:cxn ang="0">
                  <a:pos x="2" y="115"/>
                </a:cxn>
                <a:cxn ang="0">
                  <a:pos x="2" y="115"/>
                </a:cxn>
              </a:cxnLst>
              <a:rect l="0" t="0" r="r" b="b"/>
              <a:pathLst>
                <a:path w="114" h="115">
                  <a:moveTo>
                    <a:pt x="0" y="112"/>
                  </a:moveTo>
                  <a:lnTo>
                    <a:pt x="114" y="115"/>
                  </a:lnTo>
                  <a:lnTo>
                    <a:pt x="114" y="0"/>
                  </a:lnTo>
                  <a:lnTo>
                    <a:pt x="2" y="0"/>
                  </a:lnTo>
                  <a:lnTo>
                    <a:pt x="2" y="115"/>
                  </a:lnTo>
                  <a:lnTo>
                    <a:pt x="2" y="115"/>
                  </a:lnTo>
                </a:path>
              </a:pathLst>
            </a:custGeom>
            <a:solidFill>
              <a:srgbClr val="996633">
                <a:alpha val="50000"/>
              </a:srgbClr>
            </a:solidFill>
            <a:ln w="7938">
              <a:solidFill>
                <a:srgbClr val="000000"/>
              </a:solidFill>
              <a:prstDash val="solid"/>
              <a:round/>
              <a:headEnd/>
              <a:tailEnd/>
            </a:ln>
          </p:spPr>
          <p:txBody>
            <a:bodyPr/>
            <a:lstStyle/>
            <a:p>
              <a:endParaRPr lang="en-US"/>
            </a:p>
          </p:txBody>
        </p:sp>
        <p:sp>
          <p:nvSpPr>
            <p:cNvPr id="58" name="Freeform 450"/>
            <p:cNvSpPr>
              <a:spLocks/>
            </p:cNvSpPr>
            <p:nvPr/>
          </p:nvSpPr>
          <p:spPr bwMode="auto">
            <a:xfrm>
              <a:off x="5083" y="3333"/>
              <a:ext cx="112" cy="114"/>
            </a:xfrm>
            <a:custGeom>
              <a:avLst/>
              <a:gdLst/>
              <a:ahLst/>
              <a:cxnLst>
                <a:cxn ang="0">
                  <a:pos x="0" y="112"/>
                </a:cxn>
                <a:cxn ang="0">
                  <a:pos x="112" y="114"/>
                </a:cxn>
                <a:cxn ang="0">
                  <a:pos x="112" y="0"/>
                </a:cxn>
                <a:cxn ang="0">
                  <a:pos x="0" y="0"/>
                </a:cxn>
                <a:cxn ang="0">
                  <a:pos x="0" y="114"/>
                </a:cxn>
                <a:cxn ang="0">
                  <a:pos x="0" y="114"/>
                </a:cxn>
              </a:cxnLst>
              <a:rect l="0" t="0" r="r" b="b"/>
              <a:pathLst>
                <a:path w="112" h="114">
                  <a:moveTo>
                    <a:pt x="0" y="112"/>
                  </a:moveTo>
                  <a:lnTo>
                    <a:pt x="112" y="114"/>
                  </a:lnTo>
                  <a:lnTo>
                    <a:pt x="112" y="0"/>
                  </a:lnTo>
                  <a:lnTo>
                    <a:pt x="0" y="0"/>
                  </a:lnTo>
                  <a:lnTo>
                    <a:pt x="0" y="114"/>
                  </a:lnTo>
                  <a:lnTo>
                    <a:pt x="0" y="114"/>
                  </a:lnTo>
                </a:path>
              </a:pathLst>
            </a:custGeom>
            <a:solidFill>
              <a:srgbClr val="FF0066">
                <a:alpha val="50000"/>
              </a:srgbClr>
            </a:solidFill>
            <a:ln w="7938">
              <a:solidFill>
                <a:srgbClr val="000000"/>
              </a:solidFill>
              <a:prstDash val="solid"/>
              <a:round/>
              <a:headEnd/>
              <a:tailEnd/>
            </a:ln>
          </p:spPr>
          <p:txBody>
            <a:bodyPr/>
            <a:lstStyle/>
            <a:p>
              <a:endParaRPr lang="en-US"/>
            </a:p>
          </p:txBody>
        </p:sp>
        <p:sp>
          <p:nvSpPr>
            <p:cNvPr id="59" name="Freeform 451"/>
            <p:cNvSpPr>
              <a:spLocks/>
            </p:cNvSpPr>
            <p:nvPr/>
          </p:nvSpPr>
          <p:spPr bwMode="auto">
            <a:xfrm>
              <a:off x="3216" y="3335"/>
              <a:ext cx="115" cy="112"/>
            </a:xfrm>
            <a:custGeom>
              <a:avLst/>
              <a:gdLst/>
              <a:ahLst/>
              <a:cxnLst>
                <a:cxn ang="0">
                  <a:pos x="115" y="112"/>
                </a:cxn>
                <a:cxn ang="0">
                  <a:pos x="115" y="0"/>
                </a:cxn>
                <a:cxn ang="0">
                  <a:pos x="0" y="0"/>
                </a:cxn>
                <a:cxn ang="0">
                  <a:pos x="0" y="112"/>
                </a:cxn>
                <a:cxn ang="0">
                  <a:pos x="115" y="112"/>
                </a:cxn>
                <a:cxn ang="0">
                  <a:pos x="115" y="112"/>
                </a:cxn>
              </a:cxnLst>
              <a:rect l="0" t="0" r="r" b="b"/>
              <a:pathLst>
                <a:path w="115" h="112">
                  <a:moveTo>
                    <a:pt x="115" y="112"/>
                  </a:moveTo>
                  <a:lnTo>
                    <a:pt x="115" y="0"/>
                  </a:lnTo>
                  <a:lnTo>
                    <a:pt x="0" y="0"/>
                  </a:lnTo>
                  <a:lnTo>
                    <a:pt x="0" y="112"/>
                  </a:lnTo>
                  <a:lnTo>
                    <a:pt x="115" y="112"/>
                  </a:lnTo>
                  <a:lnTo>
                    <a:pt x="115" y="112"/>
                  </a:lnTo>
                </a:path>
              </a:pathLst>
            </a:custGeom>
            <a:solidFill>
              <a:srgbClr val="996633">
                <a:alpha val="50000"/>
              </a:srgbClr>
            </a:solidFill>
            <a:ln w="7938">
              <a:solidFill>
                <a:srgbClr val="000000"/>
              </a:solidFill>
              <a:prstDash val="solid"/>
              <a:round/>
              <a:headEnd/>
              <a:tailEnd/>
            </a:ln>
          </p:spPr>
          <p:txBody>
            <a:bodyPr/>
            <a:lstStyle/>
            <a:p>
              <a:endParaRPr lang="en-US"/>
            </a:p>
          </p:txBody>
        </p:sp>
        <p:grpSp>
          <p:nvGrpSpPr>
            <p:cNvPr id="60" name="Group 452"/>
            <p:cNvGrpSpPr>
              <a:grpSpLocks/>
            </p:cNvGrpSpPr>
            <p:nvPr/>
          </p:nvGrpSpPr>
          <p:grpSpPr bwMode="auto">
            <a:xfrm>
              <a:off x="3891" y="2677"/>
              <a:ext cx="632" cy="470"/>
              <a:chOff x="3891" y="2677"/>
              <a:chExt cx="632" cy="470"/>
            </a:xfrm>
          </p:grpSpPr>
          <p:sp>
            <p:nvSpPr>
              <p:cNvPr id="92" name="Freeform 453"/>
              <p:cNvSpPr>
                <a:spLocks/>
              </p:cNvSpPr>
              <p:nvPr/>
            </p:nvSpPr>
            <p:spPr bwMode="auto">
              <a:xfrm>
                <a:off x="4246" y="2687"/>
                <a:ext cx="277" cy="228"/>
              </a:xfrm>
              <a:custGeom>
                <a:avLst/>
                <a:gdLst/>
                <a:ahLst/>
                <a:cxnLst>
                  <a:cxn ang="0">
                    <a:pos x="0" y="23"/>
                  </a:cxn>
                  <a:cxn ang="0">
                    <a:pos x="5" y="23"/>
                  </a:cxn>
                  <a:cxn ang="0">
                    <a:pos x="10" y="19"/>
                  </a:cxn>
                  <a:cxn ang="0">
                    <a:pos x="17" y="14"/>
                  </a:cxn>
                  <a:cxn ang="0">
                    <a:pos x="26" y="9"/>
                  </a:cxn>
                  <a:cxn ang="0">
                    <a:pos x="36" y="4"/>
                  </a:cxn>
                  <a:cxn ang="0">
                    <a:pos x="50" y="2"/>
                  </a:cxn>
                  <a:cxn ang="0">
                    <a:pos x="65" y="0"/>
                  </a:cxn>
                  <a:cxn ang="0">
                    <a:pos x="79" y="0"/>
                  </a:cxn>
                  <a:cxn ang="0">
                    <a:pos x="96" y="4"/>
                  </a:cxn>
                  <a:cxn ang="0">
                    <a:pos x="110" y="11"/>
                  </a:cxn>
                  <a:cxn ang="0">
                    <a:pos x="124" y="23"/>
                  </a:cxn>
                  <a:cxn ang="0">
                    <a:pos x="134" y="33"/>
                  </a:cxn>
                  <a:cxn ang="0">
                    <a:pos x="143" y="42"/>
                  </a:cxn>
                  <a:cxn ang="0">
                    <a:pos x="148" y="52"/>
                  </a:cxn>
                  <a:cxn ang="0">
                    <a:pos x="150" y="59"/>
                  </a:cxn>
                  <a:cxn ang="0">
                    <a:pos x="153" y="66"/>
                  </a:cxn>
                  <a:cxn ang="0">
                    <a:pos x="153" y="73"/>
                  </a:cxn>
                  <a:cxn ang="0">
                    <a:pos x="153" y="78"/>
                  </a:cxn>
                  <a:cxn ang="0">
                    <a:pos x="153" y="81"/>
                  </a:cxn>
                  <a:cxn ang="0">
                    <a:pos x="153" y="81"/>
                  </a:cxn>
                  <a:cxn ang="0">
                    <a:pos x="153" y="81"/>
                  </a:cxn>
                  <a:cxn ang="0">
                    <a:pos x="155" y="78"/>
                  </a:cxn>
                  <a:cxn ang="0">
                    <a:pos x="160" y="76"/>
                  </a:cxn>
                  <a:cxn ang="0">
                    <a:pos x="167" y="73"/>
                  </a:cxn>
                  <a:cxn ang="0">
                    <a:pos x="174" y="71"/>
                  </a:cxn>
                  <a:cxn ang="0">
                    <a:pos x="181" y="69"/>
                  </a:cxn>
                  <a:cxn ang="0">
                    <a:pos x="191" y="69"/>
                  </a:cxn>
                  <a:cxn ang="0">
                    <a:pos x="200" y="71"/>
                  </a:cxn>
                  <a:cxn ang="0">
                    <a:pos x="210" y="73"/>
                  </a:cxn>
                  <a:cxn ang="0">
                    <a:pos x="219" y="81"/>
                  </a:cxn>
                  <a:cxn ang="0">
                    <a:pos x="229" y="90"/>
                  </a:cxn>
                  <a:cxn ang="0">
                    <a:pos x="234" y="97"/>
                  </a:cxn>
                  <a:cxn ang="0">
                    <a:pos x="236" y="107"/>
                  </a:cxn>
                  <a:cxn ang="0">
                    <a:pos x="239" y="116"/>
                  </a:cxn>
                  <a:cxn ang="0">
                    <a:pos x="239" y="124"/>
                  </a:cxn>
                  <a:cxn ang="0">
                    <a:pos x="236" y="131"/>
                  </a:cxn>
                  <a:cxn ang="0">
                    <a:pos x="236" y="138"/>
                  </a:cxn>
                  <a:cxn ang="0">
                    <a:pos x="234" y="143"/>
                  </a:cxn>
                  <a:cxn ang="0">
                    <a:pos x="234" y="145"/>
                  </a:cxn>
                  <a:cxn ang="0">
                    <a:pos x="231" y="145"/>
                  </a:cxn>
                  <a:cxn ang="0">
                    <a:pos x="234" y="147"/>
                  </a:cxn>
                  <a:cxn ang="0">
                    <a:pos x="236" y="147"/>
                  </a:cxn>
                  <a:cxn ang="0">
                    <a:pos x="241" y="152"/>
                  </a:cxn>
                  <a:cxn ang="0">
                    <a:pos x="248" y="157"/>
                  </a:cxn>
                  <a:cxn ang="0">
                    <a:pos x="253" y="164"/>
                  </a:cxn>
                  <a:cxn ang="0">
                    <a:pos x="260" y="174"/>
                  </a:cxn>
                  <a:cxn ang="0">
                    <a:pos x="267" y="183"/>
                  </a:cxn>
                  <a:cxn ang="0">
                    <a:pos x="272" y="195"/>
                  </a:cxn>
                  <a:cxn ang="0">
                    <a:pos x="274" y="212"/>
                  </a:cxn>
                  <a:cxn ang="0">
                    <a:pos x="277" y="228"/>
                  </a:cxn>
                </a:cxnLst>
                <a:rect l="0" t="0" r="r" b="b"/>
                <a:pathLst>
                  <a:path w="277" h="228">
                    <a:moveTo>
                      <a:pt x="0" y="23"/>
                    </a:moveTo>
                    <a:lnTo>
                      <a:pt x="5" y="23"/>
                    </a:lnTo>
                    <a:lnTo>
                      <a:pt x="10" y="19"/>
                    </a:lnTo>
                    <a:lnTo>
                      <a:pt x="17" y="14"/>
                    </a:lnTo>
                    <a:lnTo>
                      <a:pt x="26" y="9"/>
                    </a:lnTo>
                    <a:lnTo>
                      <a:pt x="36" y="4"/>
                    </a:lnTo>
                    <a:lnTo>
                      <a:pt x="50" y="2"/>
                    </a:lnTo>
                    <a:lnTo>
                      <a:pt x="65" y="0"/>
                    </a:lnTo>
                    <a:lnTo>
                      <a:pt x="79" y="0"/>
                    </a:lnTo>
                    <a:lnTo>
                      <a:pt x="96" y="4"/>
                    </a:lnTo>
                    <a:lnTo>
                      <a:pt x="110" y="11"/>
                    </a:lnTo>
                    <a:lnTo>
                      <a:pt x="124" y="23"/>
                    </a:lnTo>
                    <a:lnTo>
                      <a:pt x="134" y="33"/>
                    </a:lnTo>
                    <a:lnTo>
                      <a:pt x="143" y="42"/>
                    </a:lnTo>
                    <a:lnTo>
                      <a:pt x="148" y="52"/>
                    </a:lnTo>
                    <a:lnTo>
                      <a:pt x="150" y="59"/>
                    </a:lnTo>
                    <a:lnTo>
                      <a:pt x="153" y="66"/>
                    </a:lnTo>
                    <a:lnTo>
                      <a:pt x="153" y="73"/>
                    </a:lnTo>
                    <a:lnTo>
                      <a:pt x="153" y="78"/>
                    </a:lnTo>
                    <a:lnTo>
                      <a:pt x="153" y="81"/>
                    </a:lnTo>
                    <a:lnTo>
                      <a:pt x="153" y="81"/>
                    </a:lnTo>
                    <a:lnTo>
                      <a:pt x="153" y="81"/>
                    </a:lnTo>
                    <a:lnTo>
                      <a:pt x="155" y="78"/>
                    </a:lnTo>
                    <a:lnTo>
                      <a:pt x="160" y="76"/>
                    </a:lnTo>
                    <a:lnTo>
                      <a:pt x="167" y="73"/>
                    </a:lnTo>
                    <a:lnTo>
                      <a:pt x="174" y="71"/>
                    </a:lnTo>
                    <a:lnTo>
                      <a:pt x="181" y="69"/>
                    </a:lnTo>
                    <a:lnTo>
                      <a:pt x="191" y="69"/>
                    </a:lnTo>
                    <a:lnTo>
                      <a:pt x="200" y="71"/>
                    </a:lnTo>
                    <a:lnTo>
                      <a:pt x="210" y="73"/>
                    </a:lnTo>
                    <a:lnTo>
                      <a:pt x="219" y="81"/>
                    </a:lnTo>
                    <a:lnTo>
                      <a:pt x="229" y="90"/>
                    </a:lnTo>
                    <a:lnTo>
                      <a:pt x="234" y="97"/>
                    </a:lnTo>
                    <a:lnTo>
                      <a:pt x="236" y="107"/>
                    </a:lnTo>
                    <a:lnTo>
                      <a:pt x="239" y="116"/>
                    </a:lnTo>
                    <a:lnTo>
                      <a:pt x="239" y="124"/>
                    </a:lnTo>
                    <a:lnTo>
                      <a:pt x="236" y="131"/>
                    </a:lnTo>
                    <a:lnTo>
                      <a:pt x="236" y="138"/>
                    </a:lnTo>
                    <a:lnTo>
                      <a:pt x="234" y="143"/>
                    </a:lnTo>
                    <a:lnTo>
                      <a:pt x="234" y="145"/>
                    </a:lnTo>
                    <a:lnTo>
                      <a:pt x="231" y="145"/>
                    </a:lnTo>
                    <a:lnTo>
                      <a:pt x="234" y="147"/>
                    </a:lnTo>
                    <a:lnTo>
                      <a:pt x="236" y="147"/>
                    </a:lnTo>
                    <a:lnTo>
                      <a:pt x="241" y="152"/>
                    </a:lnTo>
                    <a:lnTo>
                      <a:pt x="248" y="157"/>
                    </a:lnTo>
                    <a:lnTo>
                      <a:pt x="253" y="164"/>
                    </a:lnTo>
                    <a:lnTo>
                      <a:pt x="260" y="174"/>
                    </a:lnTo>
                    <a:lnTo>
                      <a:pt x="267" y="183"/>
                    </a:lnTo>
                    <a:lnTo>
                      <a:pt x="272" y="195"/>
                    </a:lnTo>
                    <a:lnTo>
                      <a:pt x="274" y="212"/>
                    </a:lnTo>
                    <a:lnTo>
                      <a:pt x="277" y="228"/>
                    </a:lnTo>
                  </a:path>
                </a:pathLst>
              </a:custGeom>
              <a:noFill/>
              <a:ln w="12700" cmpd="sng">
                <a:solidFill>
                  <a:srgbClr val="FF9900"/>
                </a:solidFill>
                <a:prstDash val="solid"/>
                <a:round/>
                <a:headEnd/>
                <a:tailEnd/>
              </a:ln>
            </p:spPr>
            <p:txBody>
              <a:bodyPr/>
              <a:lstStyle/>
              <a:p>
                <a:endParaRPr lang="en-US"/>
              </a:p>
            </p:txBody>
          </p:sp>
          <p:sp>
            <p:nvSpPr>
              <p:cNvPr id="93" name="Freeform 454"/>
              <p:cNvSpPr>
                <a:spLocks/>
              </p:cNvSpPr>
              <p:nvPr/>
            </p:nvSpPr>
            <p:spPr bwMode="auto">
              <a:xfrm>
                <a:off x="3891" y="2677"/>
                <a:ext cx="358" cy="236"/>
              </a:xfrm>
              <a:custGeom>
                <a:avLst/>
                <a:gdLst/>
                <a:ahLst/>
                <a:cxnLst>
                  <a:cxn ang="0">
                    <a:pos x="2" y="219"/>
                  </a:cxn>
                  <a:cxn ang="0">
                    <a:pos x="9" y="193"/>
                  </a:cxn>
                  <a:cxn ang="0">
                    <a:pos x="21" y="174"/>
                  </a:cxn>
                  <a:cxn ang="0">
                    <a:pos x="33" y="162"/>
                  </a:cxn>
                  <a:cxn ang="0">
                    <a:pos x="43" y="155"/>
                  </a:cxn>
                  <a:cxn ang="0">
                    <a:pos x="43" y="155"/>
                  </a:cxn>
                  <a:cxn ang="0">
                    <a:pos x="40" y="145"/>
                  </a:cxn>
                  <a:cxn ang="0">
                    <a:pos x="38" y="134"/>
                  </a:cxn>
                  <a:cxn ang="0">
                    <a:pos x="38" y="117"/>
                  </a:cxn>
                  <a:cxn ang="0">
                    <a:pos x="48" y="98"/>
                  </a:cxn>
                  <a:cxn ang="0">
                    <a:pos x="67" y="83"/>
                  </a:cxn>
                  <a:cxn ang="0">
                    <a:pos x="83" y="79"/>
                  </a:cxn>
                  <a:cxn ang="0">
                    <a:pos x="102" y="81"/>
                  </a:cxn>
                  <a:cxn ang="0">
                    <a:pos x="114" y="86"/>
                  </a:cxn>
                  <a:cxn ang="0">
                    <a:pos x="121" y="91"/>
                  </a:cxn>
                  <a:cxn ang="0">
                    <a:pos x="124" y="88"/>
                  </a:cxn>
                  <a:cxn ang="0">
                    <a:pos x="121" y="81"/>
                  </a:cxn>
                  <a:cxn ang="0">
                    <a:pos x="124" y="69"/>
                  </a:cxn>
                  <a:cxn ang="0">
                    <a:pos x="133" y="52"/>
                  </a:cxn>
                  <a:cxn ang="0">
                    <a:pos x="152" y="31"/>
                  </a:cxn>
                  <a:cxn ang="0">
                    <a:pos x="181" y="14"/>
                  </a:cxn>
                  <a:cxn ang="0">
                    <a:pos x="212" y="10"/>
                  </a:cxn>
                  <a:cxn ang="0">
                    <a:pos x="238" y="14"/>
                  </a:cxn>
                  <a:cxn ang="0">
                    <a:pos x="260" y="24"/>
                  </a:cxn>
                  <a:cxn ang="0">
                    <a:pos x="272" y="31"/>
                  </a:cxn>
                  <a:cxn ang="0">
                    <a:pos x="274" y="31"/>
                  </a:cxn>
                  <a:cxn ang="0">
                    <a:pos x="274" y="26"/>
                  </a:cxn>
                  <a:cxn ang="0">
                    <a:pos x="279" y="17"/>
                  </a:cxn>
                  <a:cxn ang="0">
                    <a:pos x="288" y="7"/>
                  </a:cxn>
                  <a:cxn ang="0">
                    <a:pos x="305" y="2"/>
                  </a:cxn>
                  <a:cxn ang="0">
                    <a:pos x="327" y="2"/>
                  </a:cxn>
                  <a:cxn ang="0">
                    <a:pos x="343" y="7"/>
                  </a:cxn>
                  <a:cxn ang="0">
                    <a:pos x="350" y="17"/>
                  </a:cxn>
                  <a:cxn ang="0">
                    <a:pos x="355" y="26"/>
                  </a:cxn>
                  <a:cxn ang="0">
                    <a:pos x="358" y="31"/>
                  </a:cxn>
                </a:cxnLst>
                <a:rect l="0" t="0" r="r" b="b"/>
                <a:pathLst>
                  <a:path w="358" h="236">
                    <a:moveTo>
                      <a:pt x="0" y="236"/>
                    </a:moveTo>
                    <a:lnTo>
                      <a:pt x="2" y="219"/>
                    </a:lnTo>
                    <a:lnTo>
                      <a:pt x="5" y="205"/>
                    </a:lnTo>
                    <a:lnTo>
                      <a:pt x="9" y="193"/>
                    </a:lnTo>
                    <a:lnTo>
                      <a:pt x="14" y="181"/>
                    </a:lnTo>
                    <a:lnTo>
                      <a:pt x="21" y="174"/>
                    </a:lnTo>
                    <a:lnTo>
                      <a:pt x="29" y="167"/>
                    </a:lnTo>
                    <a:lnTo>
                      <a:pt x="33" y="162"/>
                    </a:lnTo>
                    <a:lnTo>
                      <a:pt x="38" y="157"/>
                    </a:lnTo>
                    <a:lnTo>
                      <a:pt x="43" y="155"/>
                    </a:lnTo>
                    <a:lnTo>
                      <a:pt x="43" y="155"/>
                    </a:lnTo>
                    <a:lnTo>
                      <a:pt x="43" y="155"/>
                    </a:lnTo>
                    <a:lnTo>
                      <a:pt x="40" y="150"/>
                    </a:lnTo>
                    <a:lnTo>
                      <a:pt x="40" y="145"/>
                    </a:lnTo>
                    <a:lnTo>
                      <a:pt x="38" y="141"/>
                    </a:lnTo>
                    <a:lnTo>
                      <a:pt x="38" y="134"/>
                    </a:lnTo>
                    <a:lnTo>
                      <a:pt x="38" y="124"/>
                    </a:lnTo>
                    <a:lnTo>
                      <a:pt x="38" y="117"/>
                    </a:lnTo>
                    <a:lnTo>
                      <a:pt x="43" y="107"/>
                    </a:lnTo>
                    <a:lnTo>
                      <a:pt x="48" y="98"/>
                    </a:lnTo>
                    <a:lnTo>
                      <a:pt x="55" y="91"/>
                    </a:lnTo>
                    <a:lnTo>
                      <a:pt x="67" y="83"/>
                    </a:lnTo>
                    <a:lnTo>
                      <a:pt x="76" y="81"/>
                    </a:lnTo>
                    <a:lnTo>
                      <a:pt x="83" y="79"/>
                    </a:lnTo>
                    <a:lnTo>
                      <a:pt x="93" y="79"/>
                    </a:lnTo>
                    <a:lnTo>
                      <a:pt x="102" y="81"/>
                    </a:lnTo>
                    <a:lnTo>
                      <a:pt x="110" y="83"/>
                    </a:lnTo>
                    <a:lnTo>
                      <a:pt x="114" y="86"/>
                    </a:lnTo>
                    <a:lnTo>
                      <a:pt x="119" y="88"/>
                    </a:lnTo>
                    <a:lnTo>
                      <a:pt x="121" y="91"/>
                    </a:lnTo>
                    <a:lnTo>
                      <a:pt x="124" y="91"/>
                    </a:lnTo>
                    <a:lnTo>
                      <a:pt x="124" y="88"/>
                    </a:lnTo>
                    <a:lnTo>
                      <a:pt x="121" y="86"/>
                    </a:lnTo>
                    <a:lnTo>
                      <a:pt x="121" y="81"/>
                    </a:lnTo>
                    <a:lnTo>
                      <a:pt x="124" y="76"/>
                    </a:lnTo>
                    <a:lnTo>
                      <a:pt x="124" y="69"/>
                    </a:lnTo>
                    <a:lnTo>
                      <a:pt x="129" y="60"/>
                    </a:lnTo>
                    <a:lnTo>
                      <a:pt x="133" y="52"/>
                    </a:lnTo>
                    <a:lnTo>
                      <a:pt x="141" y="43"/>
                    </a:lnTo>
                    <a:lnTo>
                      <a:pt x="152" y="31"/>
                    </a:lnTo>
                    <a:lnTo>
                      <a:pt x="164" y="21"/>
                    </a:lnTo>
                    <a:lnTo>
                      <a:pt x="181" y="14"/>
                    </a:lnTo>
                    <a:lnTo>
                      <a:pt x="195" y="10"/>
                    </a:lnTo>
                    <a:lnTo>
                      <a:pt x="212" y="10"/>
                    </a:lnTo>
                    <a:lnTo>
                      <a:pt x="226" y="10"/>
                    </a:lnTo>
                    <a:lnTo>
                      <a:pt x="238" y="14"/>
                    </a:lnTo>
                    <a:lnTo>
                      <a:pt x="250" y="19"/>
                    </a:lnTo>
                    <a:lnTo>
                      <a:pt x="260" y="24"/>
                    </a:lnTo>
                    <a:lnTo>
                      <a:pt x="267" y="29"/>
                    </a:lnTo>
                    <a:lnTo>
                      <a:pt x="272" y="31"/>
                    </a:lnTo>
                    <a:lnTo>
                      <a:pt x="274" y="33"/>
                    </a:lnTo>
                    <a:lnTo>
                      <a:pt x="274" y="31"/>
                    </a:lnTo>
                    <a:lnTo>
                      <a:pt x="274" y="29"/>
                    </a:lnTo>
                    <a:lnTo>
                      <a:pt x="274" y="26"/>
                    </a:lnTo>
                    <a:lnTo>
                      <a:pt x="276" y="21"/>
                    </a:lnTo>
                    <a:lnTo>
                      <a:pt x="279" y="17"/>
                    </a:lnTo>
                    <a:lnTo>
                      <a:pt x="284" y="12"/>
                    </a:lnTo>
                    <a:lnTo>
                      <a:pt x="288" y="7"/>
                    </a:lnTo>
                    <a:lnTo>
                      <a:pt x="296" y="5"/>
                    </a:lnTo>
                    <a:lnTo>
                      <a:pt x="305" y="2"/>
                    </a:lnTo>
                    <a:lnTo>
                      <a:pt x="315" y="0"/>
                    </a:lnTo>
                    <a:lnTo>
                      <a:pt x="327" y="2"/>
                    </a:lnTo>
                    <a:lnTo>
                      <a:pt x="336" y="5"/>
                    </a:lnTo>
                    <a:lnTo>
                      <a:pt x="343" y="7"/>
                    </a:lnTo>
                    <a:lnTo>
                      <a:pt x="348" y="12"/>
                    </a:lnTo>
                    <a:lnTo>
                      <a:pt x="350" y="17"/>
                    </a:lnTo>
                    <a:lnTo>
                      <a:pt x="355" y="21"/>
                    </a:lnTo>
                    <a:lnTo>
                      <a:pt x="355" y="26"/>
                    </a:lnTo>
                    <a:lnTo>
                      <a:pt x="358" y="29"/>
                    </a:lnTo>
                    <a:lnTo>
                      <a:pt x="358" y="31"/>
                    </a:lnTo>
                    <a:lnTo>
                      <a:pt x="358" y="33"/>
                    </a:lnTo>
                  </a:path>
                </a:pathLst>
              </a:custGeom>
              <a:noFill/>
              <a:ln w="12700" cmpd="sng">
                <a:solidFill>
                  <a:srgbClr val="FF9900"/>
                </a:solidFill>
                <a:prstDash val="solid"/>
                <a:round/>
                <a:headEnd/>
                <a:tailEnd/>
              </a:ln>
            </p:spPr>
            <p:txBody>
              <a:bodyPr/>
              <a:lstStyle/>
              <a:p>
                <a:endParaRPr lang="en-US"/>
              </a:p>
            </p:txBody>
          </p:sp>
          <p:sp>
            <p:nvSpPr>
              <p:cNvPr id="94" name="Freeform 455"/>
              <p:cNvSpPr>
                <a:spLocks/>
              </p:cNvSpPr>
              <p:nvPr/>
            </p:nvSpPr>
            <p:spPr bwMode="auto">
              <a:xfrm>
                <a:off x="3891" y="2911"/>
                <a:ext cx="272" cy="229"/>
              </a:xfrm>
              <a:custGeom>
                <a:avLst/>
                <a:gdLst/>
                <a:ahLst/>
                <a:cxnLst>
                  <a:cxn ang="0">
                    <a:pos x="272" y="202"/>
                  </a:cxn>
                  <a:cxn ang="0">
                    <a:pos x="272" y="205"/>
                  </a:cxn>
                  <a:cxn ang="0">
                    <a:pos x="267" y="207"/>
                  </a:cxn>
                  <a:cxn ang="0">
                    <a:pos x="260" y="212"/>
                  </a:cxn>
                  <a:cxn ang="0">
                    <a:pos x="250" y="217"/>
                  </a:cxn>
                  <a:cxn ang="0">
                    <a:pos x="238" y="221"/>
                  </a:cxn>
                  <a:cxn ang="0">
                    <a:pos x="226" y="226"/>
                  </a:cxn>
                  <a:cxn ang="0">
                    <a:pos x="212" y="229"/>
                  </a:cxn>
                  <a:cxn ang="0">
                    <a:pos x="195" y="226"/>
                  </a:cxn>
                  <a:cxn ang="0">
                    <a:pos x="181" y="224"/>
                  </a:cxn>
                  <a:cxn ang="0">
                    <a:pos x="164" y="214"/>
                  </a:cxn>
                  <a:cxn ang="0">
                    <a:pos x="152" y="205"/>
                  </a:cxn>
                  <a:cxn ang="0">
                    <a:pos x="141" y="195"/>
                  </a:cxn>
                  <a:cxn ang="0">
                    <a:pos x="133" y="186"/>
                  </a:cxn>
                  <a:cxn ang="0">
                    <a:pos x="129" y="176"/>
                  </a:cxn>
                  <a:cxn ang="0">
                    <a:pos x="124" y="167"/>
                  </a:cxn>
                  <a:cxn ang="0">
                    <a:pos x="124" y="159"/>
                  </a:cxn>
                  <a:cxn ang="0">
                    <a:pos x="121" y="155"/>
                  </a:cxn>
                  <a:cxn ang="0">
                    <a:pos x="121" y="150"/>
                  </a:cxn>
                  <a:cxn ang="0">
                    <a:pos x="124" y="148"/>
                  </a:cxn>
                  <a:cxn ang="0">
                    <a:pos x="124" y="145"/>
                  </a:cxn>
                  <a:cxn ang="0">
                    <a:pos x="121" y="148"/>
                  </a:cxn>
                  <a:cxn ang="0">
                    <a:pos x="119" y="150"/>
                  </a:cxn>
                  <a:cxn ang="0">
                    <a:pos x="114" y="152"/>
                  </a:cxn>
                  <a:cxn ang="0">
                    <a:pos x="110" y="155"/>
                  </a:cxn>
                  <a:cxn ang="0">
                    <a:pos x="102" y="157"/>
                  </a:cxn>
                  <a:cxn ang="0">
                    <a:pos x="93" y="157"/>
                  </a:cxn>
                  <a:cxn ang="0">
                    <a:pos x="83" y="157"/>
                  </a:cxn>
                  <a:cxn ang="0">
                    <a:pos x="76" y="157"/>
                  </a:cxn>
                  <a:cxn ang="0">
                    <a:pos x="67" y="152"/>
                  </a:cxn>
                  <a:cxn ang="0">
                    <a:pos x="55" y="145"/>
                  </a:cxn>
                  <a:cxn ang="0">
                    <a:pos x="48" y="138"/>
                  </a:cxn>
                  <a:cxn ang="0">
                    <a:pos x="43" y="128"/>
                  </a:cxn>
                  <a:cxn ang="0">
                    <a:pos x="38" y="121"/>
                  </a:cxn>
                  <a:cxn ang="0">
                    <a:pos x="38" y="112"/>
                  </a:cxn>
                  <a:cxn ang="0">
                    <a:pos x="38" y="105"/>
                  </a:cxn>
                  <a:cxn ang="0">
                    <a:pos x="38" y="97"/>
                  </a:cxn>
                  <a:cxn ang="0">
                    <a:pos x="40" y="90"/>
                  </a:cxn>
                  <a:cxn ang="0">
                    <a:pos x="40" y="86"/>
                  </a:cxn>
                  <a:cxn ang="0">
                    <a:pos x="43" y="83"/>
                  </a:cxn>
                  <a:cxn ang="0">
                    <a:pos x="43" y="81"/>
                  </a:cxn>
                  <a:cxn ang="0">
                    <a:pos x="43" y="81"/>
                  </a:cxn>
                  <a:cxn ang="0">
                    <a:pos x="38" y="78"/>
                  </a:cxn>
                  <a:cxn ang="0">
                    <a:pos x="33" y="76"/>
                  </a:cxn>
                  <a:cxn ang="0">
                    <a:pos x="29" y="71"/>
                  </a:cxn>
                  <a:cxn ang="0">
                    <a:pos x="21" y="64"/>
                  </a:cxn>
                  <a:cxn ang="0">
                    <a:pos x="14" y="55"/>
                  </a:cxn>
                  <a:cxn ang="0">
                    <a:pos x="9" y="45"/>
                  </a:cxn>
                  <a:cxn ang="0">
                    <a:pos x="5" y="31"/>
                  </a:cxn>
                  <a:cxn ang="0">
                    <a:pos x="2" y="16"/>
                  </a:cxn>
                  <a:cxn ang="0">
                    <a:pos x="0" y="0"/>
                  </a:cxn>
                </a:cxnLst>
                <a:rect l="0" t="0" r="r" b="b"/>
                <a:pathLst>
                  <a:path w="272" h="229">
                    <a:moveTo>
                      <a:pt x="272" y="202"/>
                    </a:moveTo>
                    <a:lnTo>
                      <a:pt x="272" y="205"/>
                    </a:lnTo>
                    <a:lnTo>
                      <a:pt x="267" y="207"/>
                    </a:lnTo>
                    <a:lnTo>
                      <a:pt x="260" y="212"/>
                    </a:lnTo>
                    <a:lnTo>
                      <a:pt x="250" y="217"/>
                    </a:lnTo>
                    <a:lnTo>
                      <a:pt x="238" y="221"/>
                    </a:lnTo>
                    <a:lnTo>
                      <a:pt x="226" y="226"/>
                    </a:lnTo>
                    <a:lnTo>
                      <a:pt x="212" y="229"/>
                    </a:lnTo>
                    <a:lnTo>
                      <a:pt x="195" y="226"/>
                    </a:lnTo>
                    <a:lnTo>
                      <a:pt x="181" y="224"/>
                    </a:lnTo>
                    <a:lnTo>
                      <a:pt x="164" y="214"/>
                    </a:lnTo>
                    <a:lnTo>
                      <a:pt x="152" y="205"/>
                    </a:lnTo>
                    <a:lnTo>
                      <a:pt x="141" y="195"/>
                    </a:lnTo>
                    <a:lnTo>
                      <a:pt x="133" y="186"/>
                    </a:lnTo>
                    <a:lnTo>
                      <a:pt x="129" y="176"/>
                    </a:lnTo>
                    <a:lnTo>
                      <a:pt x="124" y="167"/>
                    </a:lnTo>
                    <a:lnTo>
                      <a:pt x="124" y="159"/>
                    </a:lnTo>
                    <a:lnTo>
                      <a:pt x="121" y="155"/>
                    </a:lnTo>
                    <a:lnTo>
                      <a:pt x="121" y="150"/>
                    </a:lnTo>
                    <a:lnTo>
                      <a:pt x="124" y="148"/>
                    </a:lnTo>
                    <a:lnTo>
                      <a:pt x="124" y="145"/>
                    </a:lnTo>
                    <a:lnTo>
                      <a:pt x="121" y="148"/>
                    </a:lnTo>
                    <a:lnTo>
                      <a:pt x="119" y="150"/>
                    </a:lnTo>
                    <a:lnTo>
                      <a:pt x="114" y="152"/>
                    </a:lnTo>
                    <a:lnTo>
                      <a:pt x="110" y="155"/>
                    </a:lnTo>
                    <a:lnTo>
                      <a:pt x="102" y="157"/>
                    </a:lnTo>
                    <a:lnTo>
                      <a:pt x="93" y="157"/>
                    </a:lnTo>
                    <a:lnTo>
                      <a:pt x="83" y="157"/>
                    </a:lnTo>
                    <a:lnTo>
                      <a:pt x="76" y="157"/>
                    </a:lnTo>
                    <a:lnTo>
                      <a:pt x="67" y="152"/>
                    </a:lnTo>
                    <a:lnTo>
                      <a:pt x="55" y="145"/>
                    </a:lnTo>
                    <a:lnTo>
                      <a:pt x="48" y="138"/>
                    </a:lnTo>
                    <a:lnTo>
                      <a:pt x="43" y="128"/>
                    </a:lnTo>
                    <a:lnTo>
                      <a:pt x="38" y="121"/>
                    </a:lnTo>
                    <a:lnTo>
                      <a:pt x="38" y="112"/>
                    </a:lnTo>
                    <a:lnTo>
                      <a:pt x="38" y="105"/>
                    </a:lnTo>
                    <a:lnTo>
                      <a:pt x="38" y="97"/>
                    </a:lnTo>
                    <a:lnTo>
                      <a:pt x="40" y="90"/>
                    </a:lnTo>
                    <a:lnTo>
                      <a:pt x="40" y="86"/>
                    </a:lnTo>
                    <a:lnTo>
                      <a:pt x="43" y="83"/>
                    </a:lnTo>
                    <a:lnTo>
                      <a:pt x="43" y="81"/>
                    </a:lnTo>
                    <a:lnTo>
                      <a:pt x="43" y="81"/>
                    </a:lnTo>
                    <a:lnTo>
                      <a:pt x="38" y="78"/>
                    </a:lnTo>
                    <a:lnTo>
                      <a:pt x="33" y="76"/>
                    </a:lnTo>
                    <a:lnTo>
                      <a:pt x="29" y="71"/>
                    </a:lnTo>
                    <a:lnTo>
                      <a:pt x="21" y="64"/>
                    </a:lnTo>
                    <a:lnTo>
                      <a:pt x="14" y="55"/>
                    </a:lnTo>
                    <a:lnTo>
                      <a:pt x="9" y="45"/>
                    </a:lnTo>
                    <a:lnTo>
                      <a:pt x="5" y="31"/>
                    </a:lnTo>
                    <a:lnTo>
                      <a:pt x="2" y="16"/>
                    </a:lnTo>
                    <a:lnTo>
                      <a:pt x="0" y="0"/>
                    </a:lnTo>
                  </a:path>
                </a:pathLst>
              </a:custGeom>
              <a:noFill/>
              <a:ln w="12700" cmpd="sng">
                <a:solidFill>
                  <a:srgbClr val="FF9900"/>
                </a:solidFill>
                <a:prstDash val="solid"/>
                <a:round/>
                <a:headEnd/>
                <a:tailEnd/>
              </a:ln>
            </p:spPr>
            <p:txBody>
              <a:bodyPr/>
              <a:lstStyle/>
              <a:p>
                <a:endParaRPr lang="en-US"/>
              </a:p>
            </p:txBody>
          </p:sp>
          <p:sp>
            <p:nvSpPr>
              <p:cNvPr id="95" name="Freeform 456"/>
              <p:cNvSpPr>
                <a:spLocks/>
              </p:cNvSpPr>
              <p:nvPr/>
            </p:nvSpPr>
            <p:spPr bwMode="auto">
              <a:xfrm>
                <a:off x="4165" y="2911"/>
                <a:ext cx="355" cy="236"/>
              </a:xfrm>
              <a:custGeom>
                <a:avLst/>
                <a:gdLst/>
                <a:ahLst/>
                <a:cxnLst>
                  <a:cxn ang="0">
                    <a:pos x="355" y="16"/>
                  </a:cxn>
                  <a:cxn ang="0">
                    <a:pos x="348" y="45"/>
                  </a:cxn>
                  <a:cxn ang="0">
                    <a:pos x="334" y="64"/>
                  </a:cxn>
                  <a:cxn ang="0">
                    <a:pos x="322" y="76"/>
                  </a:cxn>
                  <a:cxn ang="0">
                    <a:pos x="315" y="81"/>
                  </a:cxn>
                  <a:cxn ang="0">
                    <a:pos x="315" y="83"/>
                  </a:cxn>
                  <a:cxn ang="0">
                    <a:pos x="317" y="90"/>
                  </a:cxn>
                  <a:cxn ang="0">
                    <a:pos x="320" y="105"/>
                  </a:cxn>
                  <a:cxn ang="0">
                    <a:pos x="317" y="121"/>
                  </a:cxn>
                  <a:cxn ang="0">
                    <a:pos x="310" y="138"/>
                  </a:cxn>
                  <a:cxn ang="0">
                    <a:pos x="291" y="152"/>
                  </a:cxn>
                  <a:cxn ang="0">
                    <a:pos x="272" y="159"/>
                  </a:cxn>
                  <a:cxn ang="0">
                    <a:pos x="255" y="157"/>
                  </a:cxn>
                  <a:cxn ang="0">
                    <a:pos x="241" y="152"/>
                  </a:cxn>
                  <a:cxn ang="0">
                    <a:pos x="234" y="148"/>
                  </a:cxn>
                  <a:cxn ang="0">
                    <a:pos x="234" y="148"/>
                  </a:cxn>
                  <a:cxn ang="0">
                    <a:pos x="234" y="155"/>
                  </a:cxn>
                  <a:cxn ang="0">
                    <a:pos x="231" y="169"/>
                  </a:cxn>
                  <a:cxn ang="0">
                    <a:pos x="224" y="186"/>
                  </a:cxn>
                  <a:cxn ang="0">
                    <a:pos x="205" y="205"/>
                  </a:cxn>
                  <a:cxn ang="0">
                    <a:pos x="177" y="224"/>
                  </a:cxn>
                  <a:cxn ang="0">
                    <a:pos x="146" y="229"/>
                  </a:cxn>
                  <a:cxn ang="0">
                    <a:pos x="117" y="224"/>
                  </a:cxn>
                  <a:cxn ang="0">
                    <a:pos x="98" y="214"/>
                  </a:cxn>
                  <a:cxn ang="0">
                    <a:pos x="86" y="205"/>
                  </a:cxn>
                  <a:cxn ang="0">
                    <a:pos x="84" y="205"/>
                  </a:cxn>
                  <a:cxn ang="0">
                    <a:pos x="81" y="212"/>
                  </a:cxn>
                  <a:cxn ang="0">
                    <a:pos x="76" y="219"/>
                  </a:cxn>
                  <a:cxn ang="0">
                    <a:pos x="69" y="229"/>
                  </a:cxn>
                  <a:cxn ang="0">
                    <a:pos x="53" y="236"/>
                  </a:cxn>
                  <a:cxn ang="0">
                    <a:pos x="31" y="236"/>
                  </a:cxn>
                  <a:cxn ang="0">
                    <a:pos x="14" y="229"/>
                  </a:cxn>
                  <a:cxn ang="0">
                    <a:pos x="5" y="219"/>
                  </a:cxn>
                  <a:cxn ang="0">
                    <a:pos x="0" y="212"/>
                  </a:cxn>
                  <a:cxn ang="0">
                    <a:pos x="0" y="205"/>
                  </a:cxn>
                </a:cxnLst>
                <a:rect l="0" t="0" r="r" b="b"/>
                <a:pathLst>
                  <a:path w="355" h="236">
                    <a:moveTo>
                      <a:pt x="355" y="0"/>
                    </a:moveTo>
                    <a:lnTo>
                      <a:pt x="355" y="16"/>
                    </a:lnTo>
                    <a:lnTo>
                      <a:pt x="353" y="33"/>
                    </a:lnTo>
                    <a:lnTo>
                      <a:pt x="348" y="45"/>
                    </a:lnTo>
                    <a:lnTo>
                      <a:pt x="341" y="55"/>
                    </a:lnTo>
                    <a:lnTo>
                      <a:pt x="334" y="64"/>
                    </a:lnTo>
                    <a:lnTo>
                      <a:pt x="329" y="71"/>
                    </a:lnTo>
                    <a:lnTo>
                      <a:pt x="322" y="76"/>
                    </a:lnTo>
                    <a:lnTo>
                      <a:pt x="317" y="78"/>
                    </a:lnTo>
                    <a:lnTo>
                      <a:pt x="315" y="81"/>
                    </a:lnTo>
                    <a:lnTo>
                      <a:pt x="312" y="83"/>
                    </a:lnTo>
                    <a:lnTo>
                      <a:pt x="315" y="83"/>
                    </a:lnTo>
                    <a:lnTo>
                      <a:pt x="315" y="86"/>
                    </a:lnTo>
                    <a:lnTo>
                      <a:pt x="317" y="90"/>
                    </a:lnTo>
                    <a:lnTo>
                      <a:pt x="317" y="97"/>
                    </a:lnTo>
                    <a:lnTo>
                      <a:pt x="320" y="105"/>
                    </a:lnTo>
                    <a:lnTo>
                      <a:pt x="320" y="112"/>
                    </a:lnTo>
                    <a:lnTo>
                      <a:pt x="317" y="121"/>
                    </a:lnTo>
                    <a:lnTo>
                      <a:pt x="315" y="131"/>
                    </a:lnTo>
                    <a:lnTo>
                      <a:pt x="310" y="138"/>
                    </a:lnTo>
                    <a:lnTo>
                      <a:pt x="300" y="148"/>
                    </a:lnTo>
                    <a:lnTo>
                      <a:pt x="291" y="152"/>
                    </a:lnTo>
                    <a:lnTo>
                      <a:pt x="281" y="157"/>
                    </a:lnTo>
                    <a:lnTo>
                      <a:pt x="272" y="159"/>
                    </a:lnTo>
                    <a:lnTo>
                      <a:pt x="262" y="159"/>
                    </a:lnTo>
                    <a:lnTo>
                      <a:pt x="255" y="157"/>
                    </a:lnTo>
                    <a:lnTo>
                      <a:pt x="248" y="155"/>
                    </a:lnTo>
                    <a:lnTo>
                      <a:pt x="241" y="152"/>
                    </a:lnTo>
                    <a:lnTo>
                      <a:pt x="236" y="150"/>
                    </a:lnTo>
                    <a:lnTo>
                      <a:pt x="234" y="148"/>
                    </a:lnTo>
                    <a:lnTo>
                      <a:pt x="234" y="148"/>
                    </a:lnTo>
                    <a:lnTo>
                      <a:pt x="234" y="148"/>
                    </a:lnTo>
                    <a:lnTo>
                      <a:pt x="234" y="150"/>
                    </a:lnTo>
                    <a:lnTo>
                      <a:pt x="234" y="155"/>
                    </a:lnTo>
                    <a:lnTo>
                      <a:pt x="234" y="162"/>
                    </a:lnTo>
                    <a:lnTo>
                      <a:pt x="231" y="169"/>
                    </a:lnTo>
                    <a:lnTo>
                      <a:pt x="229" y="176"/>
                    </a:lnTo>
                    <a:lnTo>
                      <a:pt x="224" y="186"/>
                    </a:lnTo>
                    <a:lnTo>
                      <a:pt x="215" y="195"/>
                    </a:lnTo>
                    <a:lnTo>
                      <a:pt x="205" y="205"/>
                    </a:lnTo>
                    <a:lnTo>
                      <a:pt x="191" y="217"/>
                    </a:lnTo>
                    <a:lnTo>
                      <a:pt x="177" y="224"/>
                    </a:lnTo>
                    <a:lnTo>
                      <a:pt x="160" y="229"/>
                    </a:lnTo>
                    <a:lnTo>
                      <a:pt x="146" y="229"/>
                    </a:lnTo>
                    <a:lnTo>
                      <a:pt x="131" y="226"/>
                    </a:lnTo>
                    <a:lnTo>
                      <a:pt x="117" y="224"/>
                    </a:lnTo>
                    <a:lnTo>
                      <a:pt x="107" y="219"/>
                    </a:lnTo>
                    <a:lnTo>
                      <a:pt x="98" y="214"/>
                    </a:lnTo>
                    <a:lnTo>
                      <a:pt x="91" y="209"/>
                    </a:lnTo>
                    <a:lnTo>
                      <a:pt x="86" y="205"/>
                    </a:lnTo>
                    <a:lnTo>
                      <a:pt x="84" y="205"/>
                    </a:lnTo>
                    <a:lnTo>
                      <a:pt x="84" y="205"/>
                    </a:lnTo>
                    <a:lnTo>
                      <a:pt x="84" y="207"/>
                    </a:lnTo>
                    <a:lnTo>
                      <a:pt x="81" y="212"/>
                    </a:lnTo>
                    <a:lnTo>
                      <a:pt x="81" y="214"/>
                    </a:lnTo>
                    <a:lnTo>
                      <a:pt x="76" y="219"/>
                    </a:lnTo>
                    <a:lnTo>
                      <a:pt x="74" y="224"/>
                    </a:lnTo>
                    <a:lnTo>
                      <a:pt x="69" y="229"/>
                    </a:lnTo>
                    <a:lnTo>
                      <a:pt x="62" y="233"/>
                    </a:lnTo>
                    <a:lnTo>
                      <a:pt x="53" y="236"/>
                    </a:lnTo>
                    <a:lnTo>
                      <a:pt x="41" y="236"/>
                    </a:lnTo>
                    <a:lnTo>
                      <a:pt x="31" y="236"/>
                    </a:lnTo>
                    <a:lnTo>
                      <a:pt x="22" y="233"/>
                    </a:lnTo>
                    <a:lnTo>
                      <a:pt x="14" y="229"/>
                    </a:lnTo>
                    <a:lnTo>
                      <a:pt x="10" y="224"/>
                    </a:lnTo>
                    <a:lnTo>
                      <a:pt x="5" y="219"/>
                    </a:lnTo>
                    <a:lnTo>
                      <a:pt x="2" y="214"/>
                    </a:lnTo>
                    <a:lnTo>
                      <a:pt x="0" y="212"/>
                    </a:lnTo>
                    <a:lnTo>
                      <a:pt x="0" y="207"/>
                    </a:lnTo>
                    <a:lnTo>
                      <a:pt x="0" y="205"/>
                    </a:lnTo>
                    <a:lnTo>
                      <a:pt x="0" y="205"/>
                    </a:lnTo>
                  </a:path>
                </a:pathLst>
              </a:custGeom>
              <a:noFill/>
              <a:ln w="12700" cmpd="sng">
                <a:solidFill>
                  <a:srgbClr val="FF9900"/>
                </a:solidFill>
                <a:prstDash val="solid"/>
                <a:round/>
                <a:headEnd/>
                <a:tailEnd/>
              </a:ln>
            </p:spPr>
            <p:txBody>
              <a:bodyPr/>
              <a:lstStyle/>
              <a:p>
                <a:endParaRPr lang="en-US"/>
              </a:p>
            </p:txBody>
          </p:sp>
        </p:grpSp>
        <p:grpSp>
          <p:nvGrpSpPr>
            <p:cNvPr id="61" name="Group 457"/>
            <p:cNvGrpSpPr>
              <a:grpSpLocks/>
            </p:cNvGrpSpPr>
            <p:nvPr/>
          </p:nvGrpSpPr>
          <p:grpSpPr bwMode="auto">
            <a:xfrm>
              <a:off x="4411" y="3428"/>
              <a:ext cx="631" cy="470"/>
              <a:chOff x="4411" y="3428"/>
              <a:chExt cx="631" cy="470"/>
            </a:xfrm>
          </p:grpSpPr>
          <p:sp>
            <p:nvSpPr>
              <p:cNvPr id="88" name="Freeform 458"/>
              <p:cNvSpPr>
                <a:spLocks/>
              </p:cNvSpPr>
              <p:nvPr/>
            </p:nvSpPr>
            <p:spPr bwMode="auto">
              <a:xfrm>
                <a:off x="4768" y="3438"/>
                <a:ext cx="274" cy="228"/>
              </a:xfrm>
              <a:custGeom>
                <a:avLst/>
                <a:gdLst/>
                <a:ahLst/>
                <a:cxnLst>
                  <a:cxn ang="0">
                    <a:pos x="0" y="23"/>
                  </a:cxn>
                  <a:cxn ang="0">
                    <a:pos x="3" y="21"/>
                  </a:cxn>
                  <a:cxn ang="0">
                    <a:pos x="7" y="19"/>
                  </a:cxn>
                  <a:cxn ang="0">
                    <a:pos x="15" y="14"/>
                  </a:cxn>
                  <a:cxn ang="0">
                    <a:pos x="24" y="9"/>
                  </a:cxn>
                  <a:cxn ang="0">
                    <a:pos x="36" y="4"/>
                  </a:cxn>
                  <a:cxn ang="0">
                    <a:pos x="48" y="0"/>
                  </a:cxn>
                  <a:cxn ang="0">
                    <a:pos x="62" y="0"/>
                  </a:cxn>
                  <a:cxn ang="0">
                    <a:pos x="77" y="0"/>
                  </a:cxn>
                  <a:cxn ang="0">
                    <a:pos x="93" y="4"/>
                  </a:cxn>
                  <a:cxn ang="0">
                    <a:pos x="108" y="12"/>
                  </a:cxn>
                  <a:cxn ang="0">
                    <a:pos x="122" y="21"/>
                  </a:cxn>
                  <a:cxn ang="0">
                    <a:pos x="134" y="33"/>
                  </a:cxn>
                  <a:cxn ang="0">
                    <a:pos x="141" y="43"/>
                  </a:cxn>
                  <a:cxn ang="0">
                    <a:pos x="146" y="52"/>
                  </a:cxn>
                  <a:cxn ang="0">
                    <a:pos x="148" y="59"/>
                  </a:cxn>
                  <a:cxn ang="0">
                    <a:pos x="151" y="66"/>
                  </a:cxn>
                  <a:cxn ang="0">
                    <a:pos x="151" y="71"/>
                  </a:cxn>
                  <a:cxn ang="0">
                    <a:pos x="151" y="76"/>
                  </a:cxn>
                  <a:cxn ang="0">
                    <a:pos x="151" y="78"/>
                  </a:cxn>
                  <a:cxn ang="0">
                    <a:pos x="151" y="81"/>
                  </a:cxn>
                  <a:cxn ang="0">
                    <a:pos x="151" y="81"/>
                  </a:cxn>
                  <a:cxn ang="0">
                    <a:pos x="155" y="78"/>
                  </a:cxn>
                  <a:cxn ang="0">
                    <a:pos x="160" y="76"/>
                  </a:cxn>
                  <a:cxn ang="0">
                    <a:pos x="165" y="74"/>
                  </a:cxn>
                  <a:cxn ang="0">
                    <a:pos x="172" y="71"/>
                  </a:cxn>
                  <a:cxn ang="0">
                    <a:pos x="182" y="69"/>
                  </a:cxn>
                  <a:cxn ang="0">
                    <a:pos x="189" y="69"/>
                  </a:cxn>
                  <a:cxn ang="0">
                    <a:pos x="198" y="71"/>
                  </a:cxn>
                  <a:cxn ang="0">
                    <a:pos x="208" y="74"/>
                  </a:cxn>
                  <a:cxn ang="0">
                    <a:pos x="217" y="81"/>
                  </a:cxn>
                  <a:cxn ang="0">
                    <a:pos x="227" y="88"/>
                  </a:cxn>
                  <a:cxn ang="0">
                    <a:pos x="232" y="97"/>
                  </a:cxn>
                  <a:cxn ang="0">
                    <a:pos x="234" y="107"/>
                  </a:cxn>
                  <a:cxn ang="0">
                    <a:pos x="236" y="114"/>
                  </a:cxn>
                  <a:cxn ang="0">
                    <a:pos x="236" y="124"/>
                  </a:cxn>
                  <a:cxn ang="0">
                    <a:pos x="236" y="131"/>
                  </a:cxn>
                  <a:cxn ang="0">
                    <a:pos x="234" y="135"/>
                  </a:cxn>
                  <a:cxn ang="0">
                    <a:pos x="232" y="140"/>
                  </a:cxn>
                  <a:cxn ang="0">
                    <a:pos x="232" y="145"/>
                  </a:cxn>
                  <a:cxn ang="0">
                    <a:pos x="232" y="145"/>
                  </a:cxn>
                  <a:cxn ang="0">
                    <a:pos x="232" y="145"/>
                  </a:cxn>
                  <a:cxn ang="0">
                    <a:pos x="236" y="147"/>
                  </a:cxn>
                  <a:cxn ang="0">
                    <a:pos x="241" y="152"/>
                  </a:cxn>
                  <a:cxn ang="0">
                    <a:pos x="246" y="157"/>
                  </a:cxn>
                  <a:cxn ang="0">
                    <a:pos x="253" y="164"/>
                  </a:cxn>
                  <a:cxn ang="0">
                    <a:pos x="258" y="171"/>
                  </a:cxn>
                  <a:cxn ang="0">
                    <a:pos x="265" y="183"/>
                  </a:cxn>
                  <a:cxn ang="0">
                    <a:pos x="270" y="195"/>
                  </a:cxn>
                  <a:cxn ang="0">
                    <a:pos x="272" y="209"/>
                  </a:cxn>
                  <a:cxn ang="0">
                    <a:pos x="274" y="228"/>
                  </a:cxn>
                </a:cxnLst>
                <a:rect l="0" t="0" r="r" b="b"/>
                <a:pathLst>
                  <a:path w="274" h="228">
                    <a:moveTo>
                      <a:pt x="0" y="23"/>
                    </a:moveTo>
                    <a:lnTo>
                      <a:pt x="3" y="21"/>
                    </a:lnTo>
                    <a:lnTo>
                      <a:pt x="7" y="19"/>
                    </a:lnTo>
                    <a:lnTo>
                      <a:pt x="15" y="14"/>
                    </a:lnTo>
                    <a:lnTo>
                      <a:pt x="24" y="9"/>
                    </a:lnTo>
                    <a:lnTo>
                      <a:pt x="36" y="4"/>
                    </a:lnTo>
                    <a:lnTo>
                      <a:pt x="48" y="0"/>
                    </a:lnTo>
                    <a:lnTo>
                      <a:pt x="62" y="0"/>
                    </a:lnTo>
                    <a:lnTo>
                      <a:pt x="77" y="0"/>
                    </a:lnTo>
                    <a:lnTo>
                      <a:pt x="93" y="4"/>
                    </a:lnTo>
                    <a:lnTo>
                      <a:pt x="108" y="12"/>
                    </a:lnTo>
                    <a:lnTo>
                      <a:pt x="122" y="21"/>
                    </a:lnTo>
                    <a:lnTo>
                      <a:pt x="134" y="33"/>
                    </a:lnTo>
                    <a:lnTo>
                      <a:pt x="141" y="43"/>
                    </a:lnTo>
                    <a:lnTo>
                      <a:pt x="146" y="52"/>
                    </a:lnTo>
                    <a:lnTo>
                      <a:pt x="148" y="59"/>
                    </a:lnTo>
                    <a:lnTo>
                      <a:pt x="151" y="66"/>
                    </a:lnTo>
                    <a:lnTo>
                      <a:pt x="151" y="71"/>
                    </a:lnTo>
                    <a:lnTo>
                      <a:pt x="151" y="76"/>
                    </a:lnTo>
                    <a:lnTo>
                      <a:pt x="151" y="78"/>
                    </a:lnTo>
                    <a:lnTo>
                      <a:pt x="151" y="81"/>
                    </a:lnTo>
                    <a:lnTo>
                      <a:pt x="151" y="81"/>
                    </a:lnTo>
                    <a:lnTo>
                      <a:pt x="155" y="78"/>
                    </a:lnTo>
                    <a:lnTo>
                      <a:pt x="160" y="76"/>
                    </a:lnTo>
                    <a:lnTo>
                      <a:pt x="165" y="74"/>
                    </a:lnTo>
                    <a:lnTo>
                      <a:pt x="172" y="71"/>
                    </a:lnTo>
                    <a:lnTo>
                      <a:pt x="182" y="69"/>
                    </a:lnTo>
                    <a:lnTo>
                      <a:pt x="189" y="69"/>
                    </a:lnTo>
                    <a:lnTo>
                      <a:pt x="198" y="71"/>
                    </a:lnTo>
                    <a:lnTo>
                      <a:pt x="208" y="74"/>
                    </a:lnTo>
                    <a:lnTo>
                      <a:pt x="217" y="81"/>
                    </a:lnTo>
                    <a:lnTo>
                      <a:pt x="227" y="88"/>
                    </a:lnTo>
                    <a:lnTo>
                      <a:pt x="232" y="97"/>
                    </a:lnTo>
                    <a:lnTo>
                      <a:pt x="234" y="107"/>
                    </a:lnTo>
                    <a:lnTo>
                      <a:pt x="236" y="114"/>
                    </a:lnTo>
                    <a:lnTo>
                      <a:pt x="236" y="124"/>
                    </a:lnTo>
                    <a:lnTo>
                      <a:pt x="236" y="131"/>
                    </a:lnTo>
                    <a:lnTo>
                      <a:pt x="234" y="135"/>
                    </a:lnTo>
                    <a:lnTo>
                      <a:pt x="232" y="140"/>
                    </a:lnTo>
                    <a:lnTo>
                      <a:pt x="232" y="145"/>
                    </a:lnTo>
                    <a:lnTo>
                      <a:pt x="232" y="145"/>
                    </a:lnTo>
                    <a:lnTo>
                      <a:pt x="232" y="145"/>
                    </a:lnTo>
                    <a:lnTo>
                      <a:pt x="236" y="147"/>
                    </a:lnTo>
                    <a:lnTo>
                      <a:pt x="241" y="152"/>
                    </a:lnTo>
                    <a:lnTo>
                      <a:pt x="246" y="157"/>
                    </a:lnTo>
                    <a:lnTo>
                      <a:pt x="253" y="164"/>
                    </a:lnTo>
                    <a:lnTo>
                      <a:pt x="258" y="171"/>
                    </a:lnTo>
                    <a:lnTo>
                      <a:pt x="265" y="183"/>
                    </a:lnTo>
                    <a:lnTo>
                      <a:pt x="270" y="195"/>
                    </a:lnTo>
                    <a:lnTo>
                      <a:pt x="272" y="209"/>
                    </a:lnTo>
                    <a:lnTo>
                      <a:pt x="274" y="228"/>
                    </a:lnTo>
                  </a:path>
                </a:pathLst>
              </a:custGeom>
              <a:noFill/>
              <a:ln w="12700" cmpd="sng">
                <a:solidFill>
                  <a:srgbClr val="FF9900"/>
                </a:solidFill>
                <a:prstDash val="solid"/>
                <a:round/>
                <a:headEnd/>
                <a:tailEnd/>
              </a:ln>
            </p:spPr>
            <p:txBody>
              <a:bodyPr/>
              <a:lstStyle/>
              <a:p>
                <a:endParaRPr lang="en-US"/>
              </a:p>
            </p:txBody>
          </p:sp>
          <p:sp>
            <p:nvSpPr>
              <p:cNvPr id="89" name="Freeform 459"/>
              <p:cNvSpPr>
                <a:spLocks/>
              </p:cNvSpPr>
              <p:nvPr/>
            </p:nvSpPr>
            <p:spPr bwMode="auto">
              <a:xfrm>
                <a:off x="4411" y="3428"/>
                <a:ext cx="357" cy="236"/>
              </a:xfrm>
              <a:custGeom>
                <a:avLst/>
                <a:gdLst/>
                <a:ahLst/>
                <a:cxnLst>
                  <a:cxn ang="0">
                    <a:pos x="2" y="219"/>
                  </a:cxn>
                  <a:cxn ang="0">
                    <a:pos x="9" y="191"/>
                  </a:cxn>
                  <a:cxn ang="0">
                    <a:pos x="21" y="172"/>
                  </a:cxn>
                  <a:cxn ang="0">
                    <a:pos x="33" y="160"/>
                  </a:cxn>
                  <a:cxn ang="0">
                    <a:pos x="43" y="155"/>
                  </a:cxn>
                  <a:cxn ang="0">
                    <a:pos x="43" y="153"/>
                  </a:cxn>
                  <a:cxn ang="0">
                    <a:pos x="40" y="145"/>
                  </a:cxn>
                  <a:cxn ang="0">
                    <a:pos x="38" y="131"/>
                  </a:cxn>
                  <a:cxn ang="0">
                    <a:pos x="40" y="114"/>
                  </a:cxn>
                  <a:cxn ang="0">
                    <a:pos x="47" y="98"/>
                  </a:cxn>
                  <a:cxn ang="0">
                    <a:pos x="66" y="84"/>
                  </a:cxn>
                  <a:cxn ang="0">
                    <a:pos x="85" y="79"/>
                  </a:cxn>
                  <a:cxn ang="0">
                    <a:pos x="102" y="79"/>
                  </a:cxn>
                  <a:cxn ang="0">
                    <a:pos x="114" y="84"/>
                  </a:cxn>
                  <a:cxn ang="0">
                    <a:pos x="124" y="88"/>
                  </a:cxn>
                  <a:cxn ang="0">
                    <a:pos x="124" y="88"/>
                  </a:cxn>
                  <a:cxn ang="0">
                    <a:pos x="124" y="81"/>
                  </a:cxn>
                  <a:cxn ang="0">
                    <a:pos x="126" y="69"/>
                  </a:cxn>
                  <a:cxn ang="0">
                    <a:pos x="133" y="50"/>
                  </a:cxn>
                  <a:cxn ang="0">
                    <a:pos x="152" y="31"/>
                  </a:cxn>
                  <a:cxn ang="0">
                    <a:pos x="181" y="12"/>
                  </a:cxn>
                  <a:cxn ang="0">
                    <a:pos x="212" y="7"/>
                  </a:cxn>
                  <a:cxn ang="0">
                    <a:pos x="238" y="14"/>
                  </a:cxn>
                  <a:cxn ang="0">
                    <a:pos x="260" y="24"/>
                  </a:cxn>
                  <a:cxn ang="0">
                    <a:pos x="271" y="31"/>
                  </a:cxn>
                  <a:cxn ang="0">
                    <a:pos x="274" y="31"/>
                  </a:cxn>
                  <a:cxn ang="0">
                    <a:pos x="274" y="26"/>
                  </a:cxn>
                  <a:cxn ang="0">
                    <a:pos x="279" y="17"/>
                  </a:cxn>
                  <a:cxn ang="0">
                    <a:pos x="288" y="7"/>
                  </a:cxn>
                  <a:cxn ang="0">
                    <a:pos x="305" y="2"/>
                  </a:cxn>
                  <a:cxn ang="0">
                    <a:pos x="326" y="2"/>
                  </a:cxn>
                  <a:cxn ang="0">
                    <a:pos x="343" y="7"/>
                  </a:cxn>
                  <a:cxn ang="0">
                    <a:pos x="353" y="17"/>
                  </a:cxn>
                  <a:cxn ang="0">
                    <a:pos x="357" y="26"/>
                  </a:cxn>
                  <a:cxn ang="0">
                    <a:pos x="357" y="31"/>
                  </a:cxn>
                </a:cxnLst>
                <a:rect l="0" t="0" r="r" b="b"/>
                <a:pathLst>
                  <a:path w="357" h="236">
                    <a:moveTo>
                      <a:pt x="0" y="236"/>
                    </a:moveTo>
                    <a:lnTo>
                      <a:pt x="2" y="219"/>
                    </a:lnTo>
                    <a:lnTo>
                      <a:pt x="4" y="205"/>
                    </a:lnTo>
                    <a:lnTo>
                      <a:pt x="9" y="191"/>
                    </a:lnTo>
                    <a:lnTo>
                      <a:pt x="16" y="181"/>
                    </a:lnTo>
                    <a:lnTo>
                      <a:pt x="21" y="172"/>
                    </a:lnTo>
                    <a:lnTo>
                      <a:pt x="28" y="165"/>
                    </a:lnTo>
                    <a:lnTo>
                      <a:pt x="33" y="160"/>
                    </a:lnTo>
                    <a:lnTo>
                      <a:pt x="38" y="157"/>
                    </a:lnTo>
                    <a:lnTo>
                      <a:pt x="43" y="155"/>
                    </a:lnTo>
                    <a:lnTo>
                      <a:pt x="43" y="155"/>
                    </a:lnTo>
                    <a:lnTo>
                      <a:pt x="43" y="153"/>
                    </a:lnTo>
                    <a:lnTo>
                      <a:pt x="43" y="150"/>
                    </a:lnTo>
                    <a:lnTo>
                      <a:pt x="40" y="145"/>
                    </a:lnTo>
                    <a:lnTo>
                      <a:pt x="38" y="138"/>
                    </a:lnTo>
                    <a:lnTo>
                      <a:pt x="38" y="131"/>
                    </a:lnTo>
                    <a:lnTo>
                      <a:pt x="38" y="124"/>
                    </a:lnTo>
                    <a:lnTo>
                      <a:pt x="40" y="114"/>
                    </a:lnTo>
                    <a:lnTo>
                      <a:pt x="43" y="107"/>
                    </a:lnTo>
                    <a:lnTo>
                      <a:pt x="47" y="98"/>
                    </a:lnTo>
                    <a:lnTo>
                      <a:pt x="57" y="91"/>
                    </a:lnTo>
                    <a:lnTo>
                      <a:pt x="66" y="84"/>
                    </a:lnTo>
                    <a:lnTo>
                      <a:pt x="76" y="79"/>
                    </a:lnTo>
                    <a:lnTo>
                      <a:pt x="85" y="79"/>
                    </a:lnTo>
                    <a:lnTo>
                      <a:pt x="93" y="79"/>
                    </a:lnTo>
                    <a:lnTo>
                      <a:pt x="102" y="79"/>
                    </a:lnTo>
                    <a:lnTo>
                      <a:pt x="109" y="81"/>
                    </a:lnTo>
                    <a:lnTo>
                      <a:pt x="114" y="84"/>
                    </a:lnTo>
                    <a:lnTo>
                      <a:pt x="119" y="86"/>
                    </a:lnTo>
                    <a:lnTo>
                      <a:pt x="124" y="88"/>
                    </a:lnTo>
                    <a:lnTo>
                      <a:pt x="124" y="91"/>
                    </a:lnTo>
                    <a:lnTo>
                      <a:pt x="124" y="88"/>
                    </a:lnTo>
                    <a:lnTo>
                      <a:pt x="124" y="86"/>
                    </a:lnTo>
                    <a:lnTo>
                      <a:pt x="124" y="81"/>
                    </a:lnTo>
                    <a:lnTo>
                      <a:pt x="124" y="76"/>
                    </a:lnTo>
                    <a:lnTo>
                      <a:pt x="126" y="69"/>
                    </a:lnTo>
                    <a:lnTo>
                      <a:pt x="128" y="60"/>
                    </a:lnTo>
                    <a:lnTo>
                      <a:pt x="133" y="50"/>
                    </a:lnTo>
                    <a:lnTo>
                      <a:pt x="140" y="41"/>
                    </a:lnTo>
                    <a:lnTo>
                      <a:pt x="152" y="31"/>
                    </a:lnTo>
                    <a:lnTo>
                      <a:pt x="167" y="22"/>
                    </a:lnTo>
                    <a:lnTo>
                      <a:pt x="181" y="12"/>
                    </a:lnTo>
                    <a:lnTo>
                      <a:pt x="198" y="10"/>
                    </a:lnTo>
                    <a:lnTo>
                      <a:pt x="212" y="7"/>
                    </a:lnTo>
                    <a:lnTo>
                      <a:pt x="226" y="10"/>
                    </a:lnTo>
                    <a:lnTo>
                      <a:pt x="238" y="14"/>
                    </a:lnTo>
                    <a:lnTo>
                      <a:pt x="250" y="19"/>
                    </a:lnTo>
                    <a:lnTo>
                      <a:pt x="260" y="24"/>
                    </a:lnTo>
                    <a:lnTo>
                      <a:pt x="267" y="29"/>
                    </a:lnTo>
                    <a:lnTo>
                      <a:pt x="271" y="31"/>
                    </a:lnTo>
                    <a:lnTo>
                      <a:pt x="274" y="33"/>
                    </a:lnTo>
                    <a:lnTo>
                      <a:pt x="274" y="31"/>
                    </a:lnTo>
                    <a:lnTo>
                      <a:pt x="274" y="29"/>
                    </a:lnTo>
                    <a:lnTo>
                      <a:pt x="274" y="26"/>
                    </a:lnTo>
                    <a:lnTo>
                      <a:pt x="276" y="22"/>
                    </a:lnTo>
                    <a:lnTo>
                      <a:pt x="279" y="17"/>
                    </a:lnTo>
                    <a:lnTo>
                      <a:pt x="283" y="12"/>
                    </a:lnTo>
                    <a:lnTo>
                      <a:pt x="288" y="7"/>
                    </a:lnTo>
                    <a:lnTo>
                      <a:pt x="295" y="5"/>
                    </a:lnTo>
                    <a:lnTo>
                      <a:pt x="305" y="2"/>
                    </a:lnTo>
                    <a:lnTo>
                      <a:pt x="317" y="0"/>
                    </a:lnTo>
                    <a:lnTo>
                      <a:pt x="326" y="2"/>
                    </a:lnTo>
                    <a:lnTo>
                      <a:pt x="336" y="5"/>
                    </a:lnTo>
                    <a:lnTo>
                      <a:pt x="343" y="7"/>
                    </a:lnTo>
                    <a:lnTo>
                      <a:pt x="348" y="12"/>
                    </a:lnTo>
                    <a:lnTo>
                      <a:pt x="353" y="17"/>
                    </a:lnTo>
                    <a:lnTo>
                      <a:pt x="355" y="22"/>
                    </a:lnTo>
                    <a:lnTo>
                      <a:pt x="357" y="26"/>
                    </a:lnTo>
                    <a:lnTo>
                      <a:pt x="357" y="29"/>
                    </a:lnTo>
                    <a:lnTo>
                      <a:pt x="357" y="31"/>
                    </a:lnTo>
                    <a:lnTo>
                      <a:pt x="357" y="33"/>
                    </a:lnTo>
                  </a:path>
                </a:pathLst>
              </a:custGeom>
              <a:noFill/>
              <a:ln w="12700" cmpd="sng">
                <a:solidFill>
                  <a:srgbClr val="FF9900"/>
                </a:solidFill>
                <a:prstDash val="solid"/>
                <a:round/>
                <a:headEnd/>
                <a:tailEnd/>
              </a:ln>
            </p:spPr>
            <p:txBody>
              <a:bodyPr/>
              <a:lstStyle/>
              <a:p>
                <a:endParaRPr lang="en-US"/>
              </a:p>
            </p:txBody>
          </p:sp>
          <p:sp>
            <p:nvSpPr>
              <p:cNvPr id="90" name="Freeform 460"/>
              <p:cNvSpPr>
                <a:spLocks/>
              </p:cNvSpPr>
              <p:nvPr/>
            </p:nvSpPr>
            <p:spPr bwMode="auto">
              <a:xfrm>
                <a:off x="4411" y="3659"/>
                <a:ext cx="274" cy="229"/>
              </a:xfrm>
              <a:custGeom>
                <a:avLst/>
                <a:gdLst/>
                <a:ahLst/>
                <a:cxnLst>
                  <a:cxn ang="0">
                    <a:pos x="274" y="205"/>
                  </a:cxn>
                  <a:cxn ang="0">
                    <a:pos x="271" y="208"/>
                  </a:cxn>
                  <a:cxn ang="0">
                    <a:pos x="267" y="210"/>
                  </a:cxn>
                  <a:cxn ang="0">
                    <a:pos x="260" y="215"/>
                  </a:cxn>
                  <a:cxn ang="0">
                    <a:pos x="250" y="220"/>
                  </a:cxn>
                  <a:cxn ang="0">
                    <a:pos x="238" y="224"/>
                  </a:cxn>
                  <a:cxn ang="0">
                    <a:pos x="226" y="229"/>
                  </a:cxn>
                  <a:cxn ang="0">
                    <a:pos x="212" y="229"/>
                  </a:cxn>
                  <a:cxn ang="0">
                    <a:pos x="198" y="229"/>
                  </a:cxn>
                  <a:cxn ang="0">
                    <a:pos x="181" y="224"/>
                  </a:cxn>
                  <a:cxn ang="0">
                    <a:pos x="167" y="217"/>
                  </a:cxn>
                  <a:cxn ang="0">
                    <a:pos x="152" y="208"/>
                  </a:cxn>
                  <a:cxn ang="0">
                    <a:pos x="140" y="196"/>
                  </a:cxn>
                  <a:cxn ang="0">
                    <a:pos x="133" y="186"/>
                  </a:cxn>
                  <a:cxn ang="0">
                    <a:pos x="128" y="179"/>
                  </a:cxn>
                  <a:cxn ang="0">
                    <a:pos x="126" y="170"/>
                  </a:cxn>
                  <a:cxn ang="0">
                    <a:pos x="124" y="162"/>
                  </a:cxn>
                  <a:cxn ang="0">
                    <a:pos x="124" y="158"/>
                  </a:cxn>
                  <a:cxn ang="0">
                    <a:pos x="124" y="153"/>
                  </a:cxn>
                  <a:cxn ang="0">
                    <a:pos x="124" y="151"/>
                  </a:cxn>
                  <a:cxn ang="0">
                    <a:pos x="124" y="148"/>
                  </a:cxn>
                  <a:cxn ang="0">
                    <a:pos x="124" y="148"/>
                  </a:cxn>
                  <a:cxn ang="0">
                    <a:pos x="119" y="151"/>
                  </a:cxn>
                  <a:cxn ang="0">
                    <a:pos x="114" y="153"/>
                  </a:cxn>
                  <a:cxn ang="0">
                    <a:pos x="109" y="155"/>
                  </a:cxn>
                  <a:cxn ang="0">
                    <a:pos x="102" y="158"/>
                  </a:cxn>
                  <a:cxn ang="0">
                    <a:pos x="93" y="160"/>
                  </a:cxn>
                  <a:cxn ang="0">
                    <a:pos x="85" y="160"/>
                  </a:cxn>
                  <a:cxn ang="0">
                    <a:pos x="76" y="158"/>
                  </a:cxn>
                  <a:cxn ang="0">
                    <a:pos x="66" y="155"/>
                  </a:cxn>
                  <a:cxn ang="0">
                    <a:pos x="57" y="148"/>
                  </a:cxn>
                  <a:cxn ang="0">
                    <a:pos x="47" y="141"/>
                  </a:cxn>
                  <a:cxn ang="0">
                    <a:pos x="43" y="131"/>
                  </a:cxn>
                  <a:cxn ang="0">
                    <a:pos x="40" y="122"/>
                  </a:cxn>
                  <a:cxn ang="0">
                    <a:pos x="38" y="115"/>
                  </a:cxn>
                  <a:cxn ang="0">
                    <a:pos x="38" y="105"/>
                  </a:cxn>
                  <a:cxn ang="0">
                    <a:pos x="38" y="98"/>
                  </a:cxn>
                  <a:cxn ang="0">
                    <a:pos x="40" y="93"/>
                  </a:cxn>
                  <a:cxn ang="0">
                    <a:pos x="43" y="89"/>
                  </a:cxn>
                  <a:cxn ang="0">
                    <a:pos x="43" y="84"/>
                  </a:cxn>
                  <a:cxn ang="0">
                    <a:pos x="43" y="84"/>
                  </a:cxn>
                  <a:cxn ang="0">
                    <a:pos x="43" y="84"/>
                  </a:cxn>
                  <a:cxn ang="0">
                    <a:pos x="38" y="81"/>
                  </a:cxn>
                  <a:cxn ang="0">
                    <a:pos x="33" y="77"/>
                  </a:cxn>
                  <a:cxn ang="0">
                    <a:pos x="28" y="72"/>
                  </a:cxn>
                  <a:cxn ang="0">
                    <a:pos x="21" y="65"/>
                  </a:cxn>
                  <a:cxn ang="0">
                    <a:pos x="16" y="58"/>
                  </a:cxn>
                  <a:cxn ang="0">
                    <a:pos x="9" y="46"/>
                  </a:cxn>
                  <a:cxn ang="0">
                    <a:pos x="4" y="34"/>
                  </a:cxn>
                  <a:cxn ang="0">
                    <a:pos x="2" y="19"/>
                  </a:cxn>
                  <a:cxn ang="0">
                    <a:pos x="0" y="0"/>
                  </a:cxn>
                </a:cxnLst>
                <a:rect l="0" t="0" r="r" b="b"/>
                <a:pathLst>
                  <a:path w="274" h="229">
                    <a:moveTo>
                      <a:pt x="274" y="205"/>
                    </a:moveTo>
                    <a:lnTo>
                      <a:pt x="271" y="208"/>
                    </a:lnTo>
                    <a:lnTo>
                      <a:pt x="267" y="210"/>
                    </a:lnTo>
                    <a:lnTo>
                      <a:pt x="260" y="215"/>
                    </a:lnTo>
                    <a:lnTo>
                      <a:pt x="250" y="220"/>
                    </a:lnTo>
                    <a:lnTo>
                      <a:pt x="238" y="224"/>
                    </a:lnTo>
                    <a:lnTo>
                      <a:pt x="226" y="229"/>
                    </a:lnTo>
                    <a:lnTo>
                      <a:pt x="212" y="229"/>
                    </a:lnTo>
                    <a:lnTo>
                      <a:pt x="198" y="229"/>
                    </a:lnTo>
                    <a:lnTo>
                      <a:pt x="181" y="224"/>
                    </a:lnTo>
                    <a:lnTo>
                      <a:pt x="167" y="217"/>
                    </a:lnTo>
                    <a:lnTo>
                      <a:pt x="152" y="208"/>
                    </a:lnTo>
                    <a:lnTo>
                      <a:pt x="140" y="196"/>
                    </a:lnTo>
                    <a:lnTo>
                      <a:pt x="133" y="186"/>
                    </a:lnTo>
                    <a:lnTo>
                      <a:pt x="128" y="179"/>
                    </a:lnTo>
                    <a:lnTo>
                      <a:pt x="126" y="170"/>
                    </a:lnTo>
                    <a:lnTo>
                      <a:pt x="124" y="162"/>
                    </a:lnTo>
                    <a:lnTo>
                      <a:pt x="124" y="158"/>
                    </a:lnTo>
                    <a:lnTo>
                      <a:pt x="124" y="153"/>
                    </a:lnTo>
                    <a:lnTo>
                      <a:pt x="124" y="151"/>
                    </a:lnTo>
                    <a:lnTo>
                      <a:pt x="124" y="148"/>
                    </a:lnTo>
                    <a:lnTo>
                      <a:pt x="124" y="148"/>
                    </a:lnTo>
                    <a:lnTo>
                      <a:pt x="119" y="151"/>
                    </a:lnTo>
                    <a:lnTo>
                      <a:pt x="114" y="153"/>
                    </a:lnTo>
                    <a:lnTo>
                      <a:pt x="109" y="155"/>
                    </a:lnTo>
                    <a:lnTo>
                      <a:pt x="102" y="158"/>
                    </a:lnTo>
                    <a:lnTo>
                      <a:pt x="93" y="160"/>
                    </a:lnTo>
                    <a:lnTo>
                      <a:pt x="85" y="160"/>
                    </a:lnTo>
                    <a:lnTo>
                      <a:pt x="76" y="158"/>
                    </a:lnTo>
                    <a:lnTo>
                      <a:pt x="66" y="155"/>
                    </a:lnTo>
                    <a:lnTo>
                      <a:pt x="57" y="148"/>
                    </a:lnTo>
                    <a:lnTo>
                      <a:pt x="47" y="141"/>
                    </a:lnTo>
                    <a:lnTo>
                      <a:pt x="43" y="131"/>
                    </a:lnTo>
                    <a:lnTo>
                      <a:pt x="40" y="122"/>
                    </a:lnTo>
                    <a:lnTo>
                      <a:pt x="38" y="115"/>
                    </a:lnTo>
                    <a:lnTo>
                      <a:pt x="38" y="105"/>
                    </a:lnTo>
                    <a:lnTo>
                      <a:pt x="38" y="98"/>
                    </a:lnTo>
                    <a:lnTo>
                      <a:pt x="40" y="93"/>
                    </a:lnTo>
                    <a:lnTo>
                      <a:pt x="43" y="89"/>
                    </a:lnTo>
                    <a:lnTo>
                      <a:pt x="43" y="84"/>
                    </a:lnTo>
                    <a:lnTo>
                      <a:pt x="43" y="84"/>
                    </a:lnTo>
                    <a:lnTo>
                      <a:pt x="43" y="84"/>
                    </a:lnTo>
                    <a:lnTo>
                      <a:pt x="38" y="81"/>
                    </a:lnTo>
                    <a:lnTo>
                      <a:pt x="33" y="77"/>
                    </a:lnTo>
                    <a:lnTo>
                      <a:pt x="28" y="72"/>
                    </a:lnTo>
                    <a:lnTo>
                      <a:pt x="21" y="65"/>
                    </a:lnTo>
                    <a:lnTo>
                      <a:pt x="16" y="58"/>
                    </a:lnTo>
                    <a:lnTo>
                      <a:pt x="9" y="46"/>
                    </a:lnTo>
                    <a:lnTo>
                      <a:pt x="4" y="34"/>
                    </a:lnTo>
                    <a:lnTo>
                      <a:pt x="2" y="19"/>
                    </a:lnTo>
                    <a:lnTo>
                      <a:pt x="0" y="0"/>
                    </a:lnTo>
                  </a:path>
                </a:pathLst>
              </a:custGeom>
              <a:noFill/>
              <a:ln w="12700" cmpd="sng">
                <a:solidFill>
                  <a:srgbClr val="FF9900"/>
                </a:solidFill>
                <a:prstDash val="solid"/>
                <a:round/>
                <a:headEnd/>
                <a:tailEnd/>
              </a:ln>
            </p:spPr>
            <p:txBody>
              <a:bodyPr/>
              <a:lstStyle/>
              <a:p>
                <a:endParaRPr lang="en-US"/>
              </a:p>
            </p:txBody>
          </p:sp>
          <p:sp>
            <p:nvSpPr>
              <p:cNvPr id="91" name="Freeform 461"/>
              <p:cNvSpPr>
                <a:spLocks/>
              </p:cNvSpPr>
              <p:nvPr/>
            </p:nvSpPr>
            <p:spPr bwMode="auto">
              <a:xfrm>
                <a:off x="4685" y="3659"/>
                <a:ext cx="355" cy="239"/>
              </a:xfrm>
              <a:custGeom>
                <a:avLst/>
                <a:gdLst/>
                <a:ahLst/>
                <a:cxnLst>
                  <a:cxn ang="0">
                    <a:pos x="355" y="19"/>
                  </a:cxn>
                  <a:cxn ang="0">
                    <a:pos x="348" y="48"/>
                  </a:cxn>
                  <a:cxn ang="0">
                    <a:pos x="336" y="67"/>
                  </a:cxn>
                  <a:cxn ang="0">
                    <a:pos x="324" y="79"/>
                  </a:cxn>
                  <a:cxn ang="0">
                    <a:pos x="315" y="84"/>
                  </a:cxn>
                  <a:cxn ang="0">
                    <a:pos x="315" y="86"/>
                  </a:cxn>
                  <a:cxn ang="0">
                    <a:pos x="317" y="93"/>
                  </a:cxn>
                  <a:cxn ang="0">
                    <a:pos x="319" y="108"/>
                  </a:cxn>
                  <a:cxn ang="0">
                    <a:pos x="317" y="124"/>
                  </a:cxn>
                  <a:cxn ang="0">
                    <a:pos x="310" y="141"/>
                  </a:cxn>
                  <a:cxn ang="0">
                    <a:pos x="291" y="155"/>
                  </a:cxn>
                  <a:cxn ang="0">
                    <a:pos x="272" y="160"/>
                  </a:cxn>
                  <a:cxn ang="0">
                    <a:pos x="255" y="160"/>
                  </a:cxn>
                  <a:cxn ang="0">
                    <a:pos x="243" y="155"/>
                  </a:cxn>
                  <a:cxn ang="0">
                    <a:pos x="234" y="151"/>
                  </a:cxn>
                  <a:cxn ang="0">
                    <a:pos x="234" y="151"/>
                  </a:cxn>
                  <a:cxn ang="0">
                    <a:pos x="234" y="158"/>
                  </a:cxn>
                  <a:cxn ang="0">
                    <a:pos x="231" y="170"/>
                  </a:cxn>
                  <a:cxn ang="0">
                    <a:pos x="224" y="189"/>
                  </a:cxn>
                  <a:cxn ang="0">
                    <a:pos x="205" y="208"/>
                  </a:cxn>
                  <a:cxn ang="0">
                    <a:pos x="176" y="227"/>
                  </a:cxn>
                  <a:cxn ang="0">
                    <a:pos x="145" y="232"/>
                  </a:cxn>
                  <a:cxn ang="0">
                    <a:pos x="119" y="224"/>
                  </a:cxn>
                  <a:cxn ang="0">
                    <a:pos x="98" y="215"/>
                  </a:cxn>
                  <a:cxn ang="0">
                    <a:pos x="86" y="208"/>
                  </a:cxn>
                  <a:cxn ang="0">
                    <a:pos x="83" y="208"/>
                  </a:cxn>
                  <a:cxn ang="0">
                    <a:pos x="83" y="213"/>
                  </a:cxn>
                  <a:cxn ang="0">
                    <a:pos x="79" y="222"/>
                  </a:cxn>
                  <a:cxn ang="0">
                    <a:pos x="69" y="232"/>
                  </a:cxn>
                  <a:cxn ang="0">
                    <a:pos x="52" y="236"/>
                  </a:cxn>
                  <a:cxn ang="0">
                    <a:pos x="31" y="236"/>
                  </a:cxn>
                  <a:cxn ang="0">
                    <a:pos x="14" y="232"/>
                  </a:cxn>
                  <a:cxn ang="0">
                    <a:pos x="5" y="222"/>
                  </a:cxn>
                  <a:cxn ang="0">
                    <a:pos x="0" y="213"/>
                  </a:cxn>
                  <a:cxn ang="0">
                    <a:pos x="0" y="208"/>
                  </a:cxn>
                </a:cxnLst>
                <a:rect l="0" t="0" r="r" b="b"/>
                <a:pathLst>
                  <a:path w="355" h="239">
                    <a:moveTo>
                      <a:pt x="355" y="0"/>
                    </a:moveTo>
                    <a:lnTo>
                      <a:pt x="355" y="19"/>
                    </a:lnTo>
                    <a:lnTo>
                      <a:pt x="353" y="34"/>
                    </a:lnTo>
                    <a:lnTo>
                      <a:pt x="348" y="48"/>
                    </a:lnTo>
                    <a:lnTo>
                      <a:pt x="341" y="58"/>
                    </a:lnTo>
                    <a:lnTo>
                      <a:pt x="336" y="67"/>
                    </a:lnTo>
                    <a:lnTo>
                      <a:pt x="329" y="74"/>
                    </a:lnTo>
                    <a:lnTo>
                      <a:pt x="324" y="79"/>
                    </a:lnTo>
                    <a:lnTo>
                      <a:pt x="319" y="81"/>
                    </a:lnTo>
                    <a:lnTo>
                      <a:pt x="315" y="84"/>
                    </a:lnTo>
                    <a:lnTo>
                      <a:pt x="315" y="84"/>
                    </a:lnTo>
                    <a:lnTo>
                      <a:pt x="315" y="86"/>
                    </a:lnTo>
                    <a:lnTo>
                      <a:pt x="315" y="89"/>
                    </a:lnTo>
                    <a:lnTo>
                      <a:pt x="317" y="93"/>
                    </a:lnTo>
                    <a:lnTo>
                      <a:pt x="319" y="100"/>
                    </a:lnTo>
                    <a:lnTo>
                      <a:pt x="319" y="108"/>
                    </a:lnTo>
                    <a:lnTo>
                      <a:pt x="319" y="115"/>
                    </a:lnTo>
                    <a:lnTo>
                      <a:pt x="317" y="124"/>
                    </a:lnTo>
                    <a:lnTo>
                      <a:pt x="315" y="131"/>
                    </a:lnTo>
                    <a:lnTo>
                      <a:pt x="310" y="141"/>
                    </a:lnTo>
                    <a:lnTo>
                      <a:pt x="300" y="151"/>
                    </a:lnTo>
                    <a:lnTo>
                      <a:pt x="291" y="155"/>
                    </a:lnTo>
                    <a:lnTo>
                      <a:pt x="281" y="160"/>
                    </a:lnTo>
                    <a:lnTo>
                      <a:pt x="272" y="160"/>
                    </a:lnTo>
                    <a:lnTo>
                      <a:pt x="265" y="160"/>
                    </a:lnTo>
                    <a:lnTo>
                      <a:pt x="255" y="160"/>
                    </a:lnTo>
                    <a:lnTo>
                      <a:pt x="248" y="158"/>
                    </a:lnTo>
                    <a:lnTo>
                      <a:pt x="243" y="155"/>
                    </a:lnTo>
                    <a:lnTo>
                      <a:pt x="238" y="153"/>
                    </a:lnTo>
                    <a:lnTo>
                      <a:pt x="234" y="151"/>
                    </a:lnTo>
                    <a:lnTo>
                      <a:pt x="234" y="151"/>
                    </a:lnTo>
                    <a:lnTo>
                      <a:pt x="234" y="151"/>
                    </a:lnTo>
                    <a:lnTo>
                      <a:pt x="234" y="153"/>
                    </a:lnTo>
                    <a:lnTo>
                      <a:pt x="234" y="158"/>
                    </a:lnTo>
                    <a:lnTo>
                      <a:pt x="234" y="162"/>
                    </a:lnTo>
                    <a:lnTo>
                      <a:pt x="231" y="170"/>
                    </a:lnTo>
                    <a:lnTo>
                      <a:pt x="229" y="179"/>
                    </a:lnTo>
                    <a:lnTo>
                      <a:pt x="224" y="189"/>
                    </a:lnTo>
                    <a:lnTo>
                      <a:pt x="217" y="198"/>
                    </a:lnTo>
                    <a:lnTo>
                      <a:pt x="205" y="208"/>
                    </a:lnTo>
                    <a:lnTo>
                      <a:pt x="191" y="217"/>
                    </a:lnTo>
                    <a:lnTo>
                      <a:pt x="176" y="227"/>
                    </a:lnTo>
                    <a:lnTo>
                      <a:pt x="160" y="229"/>
                    </a:lnTo>
                    <a:lnTo>
                      <a:pt x="145" y="232"/>
                    </a:lnTo>
                    <a:lnTo>
                      <a:pt x="131" y="229"/>
                    </a:lnTo>
                    <a:lnTo>
                      <a:pt x="119" y="224"/>
                    </a:lnTo>
                    <a:lnTo>
                      <a:pt x="107" y="220"/>
                    </a:lnTo>
                    <a:lnTo>
                      <a:pt x="98" y="215"/>
                    </a:lnTo>
                    <a:lnTo>
                      <a:pt x="90" y="210"/>
                    </a:lnTo>
                    <a:lnTo>
                      <a:pt x="86" y="208"/>
                    </a:lnTo>
                    <a:lnTo>
                      <a:pt x="83" y="208"/>
                    </a:lnTo>
                    <a:lnTo>
                      <a:pt x="83" y="208"/>
                    </a:lnTo>
                    <a:lnTo>
                      <a:pt x="83" y="210"/>
                    </a:lnTo>
                    <a:lnTo>
                      <a:pt x="83" y="213"/>
                    </a:lnTo>
                    <a:lnTo>
                      <a:pt x="81" y="217"/>
                    </a:lnTo>
                    <a:lnTo>
                      <a:pt x="79" y="222"/>
                    </a:lnTo>
                    <a:lnTo>
                      <a:pt x="74" y="227"/>
                    </a:lnTo>
                    <a:lnTo>
                      <a:pt x="69" y="232"/>
                    </a:lnTo>
                    <a:lnTo>
                      <a:pt x="62" y="234"/>
                    </a:lnTo>
                    <a:lnTo>
                      <a:pt x="52" y="236"/>
                    </a:lnTo>
                    <a:lnTo>
                      <a:pt x="43" y="239"/>
                    </a:lnTo>
                    <a:lnTo>
                      <a:pt x="31" y="236"/>
                    </a:lnTo>
                    <a:lnTo>
                      <a:pt x="21" y="234"/>
                    </a:lnTo>
                    <a:lnTo>
                      <a:pt x="14" y="232"/>
                    </a:lnTo>
                    <a:lnTo>
                      <a:pt x="9" y="227"/>
                    </a:lnTo>
                    <a:lnTo>
                      <a:pt x="5" y="222"/>
                    </a:lnTo>
                    <a:lnTo>
                      <a:pt x="2" y="217"/>
                    </a:lnTo>
                    <a:lnTo>
                      <a:pt x="0" y="213"/>
                    </a:lnTo>
                    <a:lnTo>
                      <a:pt x="0" y="210"/>
                    </a:lnTo>
                    <a:lnTo>
                      <a:pt x="0" y="208"/>
                    </a:lnTo>
                    <a:lnTo>
                      <a:pt x="0" y="208"/>
                    </a:lnTo>
                  </a:path>
                </a:pathLst>
              </a:custGeom>
              <a:noFill/>
              <a:ln w="12700" cmpd="sng">
                <a:solidFill>
                  <a:srgbClr val="FF9900"/>
                </a:solidFill>
                <a:prstDash val="solid"/>
                <a:round/>
                <a:headEnd/>
                <a:tailEnd/>
              </a:ln>
            </p:spPr>
            <p:txBody>
              <a:bodyPr/>
              <a:lstStyle/>
              <a:p>
                <a:endParaRPr lang="en-US"/>
              </a:p>
            </p:txBody>
          </p:sp>
        </p:grpSp>
        <p:grpSp>
          <p:nvGrpSpPr>
            <p:cNvPr id="62" name="Group 462"/>
            <p:cNvGrpSpPr>
              <a:grpSpLocks/>
            </p:cNvGrpSpPr>
            <p:nvPr/>
          </p:nvGrpSpPr>
          <p:grpSpPr bwMode="auto">
            <a:xfrm>
              <a:off x="3366" y="3430"/>
              <a:ext cx="632" cy="470"/>
              <a:chOff x="3366" y="3430"/>
              <a:chExt cx="632" cy="470"/>
            </a:xfrm>
          </p:grpSpPr>
          <p:sp>
            <p:nvSpPr>
              <p:cNvPr id="84" name="Freeform 463"/>
              <p:cNvSpPr>
                <a:spLocks/>
              </p:cNvSpPr>
              <p:nvPr/>
            </p:nvSpPr>
            <p:spPr bwMode="auto">
              <a:xfrm>
                <a:off x="3722" y="3440"/>
                <a:ext cx="276" cy="229"/>
              </a:xfrm>
              <a:custGeom>
                <a:avLst/>
                <a:gdLst/>
                <a:ahLst/>
                <a:cxnLst>
                  <a:cxn ang="0">
                    <a:pos x="0" y="24"/>
                  </a:cxn>
                  <a:cxn ang="0">
                    <a:pos x="4" y="24"/>
                  </a:cxn>
                  <a:cxn ang="0">
                    <a:pos x="7" y="19"/>
                  </a:cxn>
                  <a:cxn ang="0">
                    <a:pos x="16" y="14"/>
                  </a:cxn>
                  <a:cxn ang="0">
                    <a:pos x="26" y="10"/>
                  </a:cxn>
                  <a:cxn ang="0">
                    <a:pos x="35" y="5"/>
                  </a:cxn>
                  <a:cxn ang="0">
                    <a:pos x="50" y="2"/>
                  </a:cxn>
                  <a:cxn ang="0">
                    <a:pos x="64" y="0"/>
                  </a:cxn>
                  <a:cxn ang="0">
                    <a:pos x="78" y="0"/>
                  </a:cxn>
                  <a:cxn ang="0">
                    <a:pos x="95" y="5"/>
                  </a:cxn>
                  <a:cxn ang="0">
                    <a:pos x="109" y="12"/>
                  </a:cxn>
                  <a:cxn ang="0">
                    <a:pos x="124" y="24"/>
                  </a:cxn>
                  <a:cxn ang="0">
                    <a:pos x="133" y="33"/>
                  </a:cxn>
                  <a:cxn ang="0">
                    <a:pos x="143" y="43"/>
                  </a:cxn>
                  <a:cxn ang="0">
                    <a:pos x="147" y="52"/>
                  </a:cxn>
                  <a:cxn ang="0">
                    <a:pos x="150" y="60"/>
                  </a:cxn>
                  <a:cxn ang="0">
                    <a:pos x="152" y="67"/>
                  </a:cxn>
                  <a:cxn ang="0">
                    <a:pos x="152" y="74"/>
                  </a:cxn>
                  <a:cxn ang="0">
                    <a:pos x="152" y="79"/>
                  </a:cxn>
                  <a:cxn ang="0">
                    <a:pos x="152" y="81"/>
                  </a:cxn>
                  <a:cxn ang="0">
                    <a:pos x="152" y="81"/>
                  </a:cxn>
                  <a:cxn ang="0">
                    <a:pos x="152" y="81"/>
                  </a:cxn>
                  <a:cxn ang="0">
                    <a:pos x="155" y="79"/>
                  </a:cxn>
                  <a:cxn ang="0">
                    <a:pos x="159" y="76"/>
                  </a:cxn>
                  <a:cxn ang="0">
                    <a:pos x="167" y="74"/>
                  </a:cxn>
                  <a:cxn ang="0">
                    <a:pos x="174" y="72"/>
                  </a:cxn>
                  <a:cxn ang="0">
                    <a:pos x="181" y="69"/>
                  </a:cxn>
                  <a:cxn ang="0">
                    <a:pos x="190" y="69"/>
                  </a:cxn>
                  <a:cxn ang="0">
                    <a:pos x="200" y="72"/>
                  </a:cxn>
                  <a:cxn ang="0">
                    <a:pos x="209" y="74"/>
                  </a:cxn>
                  <a:cxn ang="0">
                    <a:pos x="219" y="81"/>
                  </a:cxn>
                  <a:cxn ang="0">
                    <a:pos x="229" y="91"/>
                  </a:cxn>
                  <a:cxn ang="0">
                    <a:pos x="233" y="98"/>
                  </a:cxn>
                  <a:cxn ang="0">
                    <a:pos x="236" y="107"/>
                  </a:cxn>
                  <a:cxn ang="0">
                    <a:pos x="238" y="117"/>
                  </a:cxn>
                  <a:cxn ang="0">
                    <a:pos x="238" y="124"/>
                  </a:cxn>
                  <a:cxn ang="0">
                    <a:pos x="236" y="131"/>
                  </a:cxn>
                  <a:cxn ang="0">
                    <a:pos x="236" y="138"/>
                  </a:cxn>
                  <a:cxn ang="0">
                    <a:pos x="233" y="143"/>
                  </a:cxn>
                  <a:cxn ang="0">
                    <a:pos x="233" y="145"/>
                  </a:cxn>
                  <a:cxn ang="0">
                    <a:pos x="231" y="145"/>
                  </a:cxn>
                  <a:cxn ang="0">
                    <a:pos x="233" y="148"/>
                  </a:cxn>
                  <a:cxn ang="0">
                    <a:pos x="236" y="148"/>
                  </a:cxn>
                  <a:cxn ang="0">
                    <a:pos x="240" y="153"/>
                  </a:cxn>
                  <a:cxn ang="0">
                    <a:pos x="248" y="157"/>
                  </a:cxn>
                  <a:cxn ang="0">
                    <a:pos x="252" y="164"/>
                  </a:cxn>
                  <a:cxn ang="0">
                    <a:pos x="259" y="174"/>
                  </a:cxn>
                  <a:cxn ang="0">
                    <a:pos x="267" y="184"/>
                  </a:cxn>
                  <a:cxn ang="0">
                    <a:pos x="271" y="195"/>
                  </a:cxn>
                  <a:cxn ang="0">
                    <a:pos x="274" y="212"/>
                  </a:cxn>
                  <a:cxn ang="0">
                    <a:pos x="276" y="229"/>
                  </a:cxn>
                </a:cxnLst>
                <a:rect l="0" t="0" r="r" b="b"/>
                <a:pathLst>
                  <a:path w="276" h="229">
                    <a:moveTo>
                      <a:pt x="0" y="24"/>
                    </a:moveTo>
                    <a:lnTo>
                      <a:pt x="4" y="24"/>
                    </a:lnTo>
                    <a:lnTo>
                      <a:pt x="7" y="19"/>
                    </a:lnTo>
                    <a:lnTo>
                      <a:pt x="16" y="14"/>
                    </a:lnTo>
                    <a:lnTo>
                      <a:pt x="26" y="10"/>
                    </a:lnTo>
                    <a:lnTo>
                      <a:pt x="35" y="5"/>
                    </a:lnTo>
                    <a:lnTo>
                      <a:pt x="50" y="2"/>
                    </a:lnTo>
                    <a:lnTo>
                      <a:pt x="64" y="0"/>
                    </a:lnTo>
                    <a:lnTo>
                      <a:pt x="78" y="0"/>
                    </a:lnTo>
                    <a:lnTo>
                      <a:pt x="95" y="5"/>
                    </a:lnTo>
                    <a:lnTo>
                      <a:pt x="109" y="12"/>
                    </a:lnTo>
                    <a:lnTo>
                      <a:pt x="124" y="24"/>
                    </a:lnTo>
                    <a:lnTo>
                      <a:pt x="133" y="33"/>
                    </a:lnTo>
                    <a:lnTo>
                      <a:pt x="143" y="43"/>
                    </a:lnTo>
                    <a:lnTo>
                      <a:pt x="147" y="52"/>
                    </a:lnTo>
                    <a:lnTo>
                      <a:pt x="150" y="60"/>
                    </a:lnTo>
                    <a:lnTo>
                      <a:pt x="152" y="67"/>
                    </a:lnTo>
                    <a:lnTo>
                      <a:pt x="152" y="74"/>
                    </a:lnTo>
                    <a:lnTo>
                      <a:pt x="152" y="79"/>
                    </a:lnTo>
                    <a:lnTo>
                      <a:pt x="152" y="81"/>
                    </a:lnTo>
                    <a:lnTo>
                      <a:pt x="152" y="81"/>
                    </a:lnTo>
                    <a:lnTo>
                      <a:pt x="152" y="81"/>
                    </a:lnTo>
                    <a:lnTo>
                      <a:pt x="155" y="79"/>
                    </a:lnTo>
                    <a:lnTo>
                      <a:pt x="159" y="76"/>
                    </a:lnTo>
                    <a:lnTo>
                      <a:pt x="167" y="74"/>
                    </a:lnTo>
                    <a:lnTo>
                      <a:pt x="174" y="72"/>
                    </a:lnTo>
                    <a:lnTo>
                      <a:pt x="181" y="69"/>
                    </a:lnTo>
                    <a:lnTo>
                      <a:pt x="190" y="69"/>
                    </a:lnTo>
                    <a:lnTo>
                      <a:pt x="200" y="72"/>
                    </a:lnTo>
                    <a:lnTo>
                      <a:pt x="209" y="74"/>
                    </a:lnTo>
                    <a:lnTo>
                      <a:pt x="219" y="81"/>
                    </a:lnTo>
                    <a:lnTo>
                      <a:pt x="229" y="91"/>
                    </a:lnTo>
                    <a:lnTo>
                      <a:pt x="233" y="98"/>
                    </a:lnTo>
                    <a:lnTo>
                      <a:pt x="236" y="107"/>
                    </a:lnTo>
                    <a:lnTo>
                      <a:pt x="238" y="117"/>
                    </a:lnTo>
                    <a:lnTo>
                      <a:pt x="238" y="124"/>
                    </a:lnTo>
                    <a:lnTo>
                      <a:pt x="236" y="131"/>
                    </a:lnTo>
                    <a:lnTo>
                      <a:pt x="236" y="138"/>
                    </a:lnTo>
                    <a:lnTo>
                      <a:pt x="233" y="143"/>
                    </a:lnTo>
                    <a:lnTo>
                      <a:pt x="233" y="145"/>
                    </a:lnTo>
                    <a:lnTo>
                      <a:pt x="231" y="145"/>
                    </a:lnTo>
                    <a:lnTo>
                      <a:pt x="233" y="148"/>
                    </a:lnTo>
                    <a:lnTo>
                      <a:pt x="236" y="148"/>
                    </a:lnTo>
                    <a:lnTo>
                      <a:pt x="240" y="153"/>
                    </a:lnTo>
                    <a:lnTo>
                      <a:pt x="248" y="157"/>
                    </a:lnTo>
                    <a:lnTo>
                      <a:pt x="252" y="164"/>
                    </a:lnTo>
                    <a:lnTo>
                      <a:pt x="259" y="174"/>
                    </a:lnTo>
                    <a:lnTo>
                      <a:pt x="267" y="184"/>
                    </a:lnTo>
                    <a:lnTo>
                      <a:pt x="271" y="195"/>
                    </a:lnTo>
                    <a:lnTo>
                      <a:pt x="274" y="212"/>
                    </a:lnTo>
                    <a:lnTo>
                      <a:pt x="276" y="229"/>
                    </a:lnTo>
                  </a:path>
                </a:pathLst>
              </a:custGeom>
              <a:noFill/>
              <a:ln w="12700" cmpd="sng">
                <a:solidFill>
                  <a:srgbClr val="FF9900"/>
                </a:solidFill>
                <a:prstDash val="solid"/>
                <a:round/>
                <a:headEnd/>
                <a:tailEnd/>
              </a:ln>
            </p:spPr>
            <p:txBody>
              <a:bodyPr/>
              <a:lstStyle/>
              <a:p>
                <a:endParaRPr lang="en-US"/>
              </a:p>
            </p:txBody>
          </p:sp>
          <p:sp>
            <p:nvSpPr>
              <p:cNvPr id="85" name="Freeform 464"/>
              <p:cNvSpPr>
                <a:spLocks/>
              </p:cNvSpPr>
              <p:nvPr/>
            </p:nvSpPr>
            <p:spPr bwMode="auto">
              <a:xfrm>
                <a:off x="3366" y="3430"/>
                <a:ext cx="358" cy="236"/>
              </a:xfrm>
              <a:custGeom>
                <a:avLst/>
                <a:gdLst/>
                <a:ahLst/>
                <a:cxnLst>
                  <a:cxn ang="0">
                    <a:pos x="3" y="220"/>
                  </a:cxn>
                  <a:cxn ang="0">
                    <a:pos x="10" y="194"/>
                  </a:cxn>
                  <a:cxn ang="0">
                    <a:pos x="22" y="174"/>
                  </a:cxn>
                  <a:cxn ang="0">
                    <a:pos x="34" y="163"/>
                  </a:cxn>
                  <a:cxn ang="0">
                    <a:pos x="43" y="155"/>
                  </a:cxn>
                  <a:cxn ang="0">
                    <a:pos x="43" y="155"/>
                  </a:cxn>
                  <a:cxn ang="0">
                    <a:pos x="41" y="146"/>
                  </a:cxn>
                  <a:cxn ang="0">
                    <a:pos x="39" y="134"/>
                  </a:cxn>
                  <a:cxn ang="0">
                    <a:pos x="39" y="117"/>
                  </a:cxn>
                  <a:cxn ang="0">
                    <a:pos x="48" y="98"/>
                  </a:cxn>
                  <a:cxn ang="0">
                    <a:pos x="65" y="84"/>
                  </a:cxn>
                  <a:cxn ang="0">
                    <a:pos x="84" y="79"/>
                  </a:cxn>
                  <a:cxn ang="0">
                    <a:pos x="103" y="82"/>
                  </a:cxn>
                  <a:cxn ang="0">
                    <a:pos x="115" y="86"/>
                  </a:cxn>
                  <a:cxn ang="0">
                    <a:pos x="122" y="91"/>
                  </a:cxn>
                  <a:cxn ang="0">
                    <a:pos x="124" y="89"/>
                  </a:cxn>
                  <a:cxn ang="0">
                    <a:pos x="122" y="82"/>
                  </a:cxn>
                  <a:cxn ang="0">
                    <a:pos x="124" y="70"/>
                  </a:cxn>
                  <a:cxn ang="0">
                    <a:pos x="134" y="53"/>
                  </a:cxn>
                  <a:cxn ang="0">
                    <a:pos x="153" y="31"/>
                  </a:cxn>
                  <a:cxn ang="0">
                    <a:pos x="182" y="15"/>
                  </a:cxn>
                  <a:cxn ang="0">
                    <a:pos x="213" y="10"/>
                  </a:cxn>
                  <a:cxn ang="0">
                    <a:pos x="239" y="15"/>
                  </a:cxn>
                  <a:cxn ang="0">
                    <a:pos x="260" y="24"/>
                  </a:cxn>
                  <a:cxn ang="0">
                    <a:pos x="272" y="31"/>
                  </a:cxn>
                  <a:cxn ang="0">
                    <a:pos x="275" y="31"/>
                  </a:cxn>
                  <a:cxn ang="0">
                    <a:pos x="275" y="27"/>
                  </a:cxn>
                  <a:cxn ang="0">
                    <a:pos x="279" y="17"/>
                  </a:cxn>
                  <a:cxn ang="0">
                    <a:pos x="289" y="8"/>
                  </a:cxn>
                  <a:cxn ang="0">
                    <a:pos x="306" y="3"/>
                  </a:cxn>
                  <a:cxn ang="0">
                    <a:pos x="327" y="3"/>
                  </a:cxn>
                  <a:cxn ang="0">
                    <a:pos x="344" y="8"/>
                  </a:cxn>
                  <a:cxn ang="0">
                    <a:pos x="351" y="17"/>
                  </a:cxn>
                  <a:cxn ang="0">
                    <a:pos x="356" y="27"/>
                  </a:cxn>
                  <a:cxn ang="0">
                    <a:pos x="358" y="31"/>
                  </a:cxn>
                </a:cxnLst>
                <a:rect l="0" t="0" r="r" b="b"/>
                <a:pathLst>
                  <a:path w="358" h="236">
                    <a:moveTo>
                      <a:pt x="0" y="236"/>
                    </a:moveTo>
                    <a:lnTo>
                      <a:pt x="3" y="220"/>
                    </a:lnTo>
                    <a:lnTo>
                      <a:pt x="5" y="205"/>
                    </a:lnTo>
                    <a:lnTo>
                      <a:pt x="10" y="194"/>
                    </a:lnTo>
                    <a:lnTo>
                      <a:pt x="15" y="182"/>
                    </a:lnTo>
                    <a:lnTo>
                      <a:pt x="22" y="174"/>
                    </a:lnTo>
                    <a:lnTo>
                      <a:pt x="29" y="167"/>
                    </a:lnTo>
                    <a:lnTo>
                      <a:pt x="34" y="163"/>
                    </a:lnTo>
                    <a:lnTo>
                      <a:pt x="39" y="158"/>
                    </a:lnTo>
                    <a:lnTo>
                      <a:pt x="43" y="155"/>
                    </a:lnTo>
                    <a:lnTo>
                      <a:pt x="43" y="155"/>
                    </a:lnTo>
                    <a:lnTo>
                      <a:pt x="43" y="155"/>
                    </a:lnTo>
                    <a:lnTo>
                      <a:pt x="41" y="151"/>
                    </a:lnTo>
                    <a:lnTo>
                      <a:pt x="41" y="146"/>
                    </a:lnTo>
                    <a:lnTo>
                      <a:pt x="39" y="141"/>
                    </a:lnTo>
                    <a:lnTo>
                      <a:pt x="39" y="134"/>
                    </a:lnTo>
                    <a:lnTo>
                      <a:pt x="39" y="124"/>
                    </a:lnTo>
                    <a:lnTo>
                      <a:pt x="39" y="117"/>
                    </a:lnTo>
                    <a:lnTo>
                      <a:pt x="43" y="108"/>
                    </a:lnTo>
                    <a:lnTo>
                      <a:pt x="48" y="98"/>
                    </a:lnTo>
                    <a:lnTo>
                      <a:pt x="55" y="91"/>
                    </a:lnTo>
                    <a:lnTo>
                      <a:pt x="65" y="84"/>
                    </a:lnTo>
                    <a:lnTo>
                      <a:pt x="77" y="82"/>
                    </a:lnTo>
                    <a:lnTo>
                      <a:pt x="84" y="79"/>
                    </a:lnTo>
                    <a:lnTo>
                      <a:pt x="93" y="79"/>
                    </a:lnTo>
                    <a:lnTo>
                      <a:pt x="103" y="82"/>
                    </a:lnTo>
                    <a:lnTo>
                      <a:pt x="110" y="84"/>
                    </a:lnTo>
                    <a:lnTo>
                      <a:pt x="115" y="86"/>
                    </a:lnTo>
                    <a:lnTo>
                      <a:pt x="120" y="89"/>
                    </a:lnTo>
                    <a:lnTo>
                      <a:pt x="122" y="91"/>
                    </a:lnTo>
                    <a:lnTo>
                      <a:pt x="124" y="91"/>
                    </a:lnTo>
                    <a:lnTo>
                      <a:pt x="124" y="89"/>
                    </a:lnTo>
                    <a:lnTo>
                      <a:pt x="122" y="86"/>
                    </a:lnTo>
                    <a:lnTo>
                      <a:pt x="122" y="82"/>
                    </a:lnTo>
                    <a:lnTo>
                      <a:pt x="124" y="77"/>
                    </a:lnTo>
                    <a:lnTo>
                      <a:pt x="124" y="70"/>
                    </a:lnTo>
                    <a:lnTo>
                      <a:pt x="129" y="60"/>
                    </a:lnTo>
                    <a:lnTo>
                      <a:pt x="134" y="53"/>
                    </a:lnTo>
                    <a:lnTo>
                      <a:pt x="141" y="43"/>
                    </a:lnTo>
                    <a:lnTo>
                      <a:pt x="153" y="31"/>
                    </a:lnTo>
                    <a:lnTo>
                      <a:pt x="165" y="22"/>
                    </a:lnTo>
                    <a:lnTo>
                      <a:pt x="182" y="15"/>
                    </a:lnTo>
                    <a:lnTo>
                      <a:pt x="196" y="10"/>
                    </a:lnTo>
                    <a:lnTo>
                      <a:pt x="213" y="10"/>
                    </a:lnTo>
                    <a:lnTo>
                      <a:pt x="227" y="10"/>
                    </a:lnTo>
                    <a:lnTo>
                      <a:pt x="239" y="15"/>
                    </a:lnTo>
                    <a:lnTo>
                      <a:pt x="251" y="20"/>
                    </a:lnTo>
                    <a:lnTo>
                      <a:pt x="260" y="24"/>
                    </a:lnTo>
                    <a:lnTo>
                      <a:pt x="267" y="29"/>
                    </a:lnTo>
                    <a:lnTo>
                      <a:pt x="272" y="31"/>
                    </a:lnTo>
                    <a:lnTo>
                      <a:pt x="275" y="34"/>
                    </a:lnTo>
                    <a:lnTo>
                      <a:pt x="275" y="31"/>
                    </a:lnTo>
                    <a:lnTo>
                      <a:pt x="275" y="29"/>
                    </a:lnTo>
                    <a:lnTo>
                      <a:pt x="275" y="27"/>
                    </a:lnTo>
                    <a:lnTo>
                      <a:pt x="277" y="22"/>
                    </a:lnTo>
                    <a:lnTo>
                      <a:pt x="279" y="17"/>
                    </a:lnTo>
                    <a:lnTo>
                      <a:pt x="284" y="12"/>
                    </a:lnTo>
                    <a:lnTo>
                      <a:pt x="289" y="8"/>
                    </a:lnTo>
                    <a:lnTo>
                      <a:pt x="296" y="5"/>
                    </a:lnTo>
                    <a:lnTo>
                      <a:pt x="306" y="3"/>
                    </a:lnTo>
                    <a:lnTo>
                      <a:pt x="315" y="0"/>
                    </a:lnTo>
                    <a:lnTo>
                      <a:pt x="327" y="3"/>
                    </a:lnTo>
                    <a:lnTo>
                      <a:pt x="337" y="5"/>
                    </a:lnTo>
                    <a:lnTo>
                      <a:pt x="344" y="8"/>
                    </a:lnTo>
                    <a:lnTo>
                      <a:pt x="348" y="12"/>
                    </a:lnTo>
                    <a:lnTo>
                      <a:pt x="351" y="17"/>
                    </a:lnTo>
                    <a:lnTo>
                      <a:pt x="356" y="22"/>
                    </a:lnTo>
                    <a:lnTo>
                      <a:pt x="356" y="27"/>
                    </a:lnTo>
                    <a:lnTo>
                      <a:pt x="358" y="29"/>
                    </a:lnTo>
                    <a:lnTo>
                      <a:pt x="358" y="31"/>
                    </a:lnTo>
                    <a:lnTo>
                      <a:pt x="358" y="34"/>
                    </a:lnTo>
                  </a:path>
                </a:pathLst>
              </a:custGeom>
              <a:noFill/>
              <a:ln w="12700" cmpd="sng">
                <a:solidFill>
                  <a:srgbClr val="FF9900"/>
                </a:solidFill>
                <a:prstDash val="solid"/>
                <a:round/>
                <a:headEnd/>
                <a:tailEnd/>
              </a:ln>
            </p:spPr>
            <p:txBody>
              <a:bodyPr/>
              <a:lstStyle/>
              <a:p>
                <a:endParaRPr lang="en-US"/>
              </a:p>
            </p:txBody>
          </p:sp>
          <p:sp>
            <p:nvSpPr>
              <p:cNvPr id="86" name="Freeform 465"/>
              <p:cNvSpPr>
                <a:spLocks/>
              </p:cNvSpPr>
              <p:nvPr/>
            </p:nvSpPr>
            <p:spPr bwMode="auto">
              <a:xfrm>
                <a:off x="3366" y="3664"/>
                <a:ext cx="272" cy="229"/>
              </a:xfrm>
              <a:custGeom>
                <a:avLst/>
                <a:gdLst/>
                <a:ahLst/>
                <a:cxnLst>
                  <a:cxn ang="0">
                    <a:pos x="272" y="203"/>
                  </a:cxn>
                  <a:cxn ang="0">
                    <a:pos x="272" y="205"/>
                  </a:cxn>
                  <a:cxn ang="0">
                    <a:pos x="267" y="208"/>
                  </a:cxn>
                  <a:cxn ang="0">
                    <a:pos x="260" y="212"/>
                  </a:cxn>
                  <a:cxn ang="0">
                    <a:pos x="251" y="217"/>
                  </a:cxn>
                  <a:cxn ang="0">
                    <a:pos x="239" y="222"/>
                  </a:cxn>
                  <a:cxn ang="0">
                    <a:pos x="227" y="227"/>
                  </a:cxn>
                  <a:cxn ang="0">
                    <a:pos x="213" y="229"/>
                  </a:cxn>
                  <a:cxn ang="0">
                    <a:pos x="196" y="227"/>
                  </a:cxn>
                  <a:cxn ang="0">
                    <a:pos x="182" y="224"/>
                  </a:cxn>
                  <a:cxn ang="0">
                    <a:pos x="165" y="215"/>
                  </a:cxn>
                  <a:cxn ang="0">
                    <a:pos x="153" y="205"/>
                  </a:cxn>
                  <a:cxn ang="0">
                    <a:pos x="141" y="196"/>
                  </a:cxn>
                  <a:cxn ang="0">
                    <a:pos x="134" y="186"/>
                  </a:cxn>
                  <a:cxn ang="0">
                    <a:pos x="129" y="177"/>
                  </a:cxn>
                  <a:cxn ang="0">
                    <a:pos x="124" y="167"/>
                  </a:cxn>
                  <a:cxn ang="0">
                    <a:pos x="124" y="160"/>
                  </a:cxn>
                  <a:cxn ang="0">
                    <a:pos x="122" y="155"/>
                  </a:cxn>
                  <a:cxn ang="0">
                    <a:pos x="122" y="150"/>
                  </a:cxn>
                  <a:cxn ang="0">
                    <a:pos x="124" y="148"/>
                  </a:cxn>
                  <a:cxn ang="0">
                    <a:pos x="124" y="146"/>
                  </a:cxn>
                  <a:cxn ang="0">
                    <a:pos x="122" y="148"/>
                  </a:cxn>
                  <a:cxn ang="0">
                    <a:pos x="120" y="150"/>
                  </a:cxn>
                  <a:cxn ang="0">
                    <a:pos x="115" y="153"/>
                  </a:cxn>
                  <a:cxn ang="0">
                    <a:pos x="110" y="155"/>
                  </a:cxn>
                  <a:cxn ang="0">
                    <a:pos x="103" y="157"/>
                  </a:cxn>
                  <a:cxn ang="0">
                    <a:pos x="93" y="157"/>
                  </a:cxn>
                  <a:cxn ang="0">
                    <a:pos x="84" y="157"/>
                  </a:cxn>
                  <a:cxn ang="0">
                    <a:pos x="77" y="157"/>
                  </a:cxn>
                  <a:cxn ang="0">
                    <a:pos x="65" y="153"/>
                  </a:cxn>
                  <a:cxn ang="0">
                    <a:pos x="55" y="146"/>
                  </a:cxn>
                  <a:cxn ang="0">
                    <a:pos x="48" y="138"/>
                  </a:cxn>
                  <a:cxn ang="0">
                    <a:pos x="43" y="129"/>
                  </a:cxn>
                  <a:cxn ang="0">
                    <a:pos x="39" y="122"/>
                  </a:cxn>
                  <a:cxn ang="0">
                    <a:pos x="39" y="112"/>
                  </a:cxn>
                  <a:cxn ang="0">
                    <a:pos x="39" y="105"/>
                  </a:cxn>
                  <a:cxn ang="0">
                    <a:pos x="39" y="98"/>
                  </a:cxn>
                  <a:cxn ang="0">
                    <a:pos x="41" y="91"/>
                  </a:cxn>
                  <a:cxn ang="0">
                    <a:pos x="41" y="86"/>
                  </a:cxn>
                  <a:cxn ang="0">
                    <a:pos x="43" y="84"/>
                  </a:cxn>
                  <a:cxn ang="0">
                    <a:pos x="43" y="81"/>
                  </a:cxn>
                  <a:cxn ang="0">
                    <a:pos x="43" y="81"/>
                  </a:cxn>
                  <a:cxn ang="0">
                    <a:pos x="39" y="79"/>
                  </a:cxn>
                  <a:cxn ang="0">
                    <a:pos x="34" y="76"/>
                  </a:cxn>
                  <a:cxn ang="0">
                    <a:pos x="29" y="72"/>
                  </a:cxn>
                  <a:cxn ang="0">
                    <a:pos x="22" y="64"/>
                  </a:cxn>
                  <a:cxn ang="0">
                    <a:pos x="15" y="55"/>
                  </a:cxn>
                  <a:cxn ang="0">
                    <a:pos x="10" y="45"/>
                  </a:cxn>
                  <a:cxn ang="0">
                    <a:pos x="5" y="31"/>
                  </a:cxn>
                  <a:cxn ang="0">
                    <a:pos x="3" y="17"/>
                  </a:cxn>
                  <a:cxn ang="0">
                    <a:pos x="0" y="0"/>
                  </a:cxn>
                </a:cxnLst>
                <a:rect l="0" t="0" r="r" b="b"/>
                <a:pathLst>
                  <a:path w="272" h="229">
                    <a:moveTo>
                      <a:pt x="272" y="203"/>
                    </a:moveTo>
                    <a:lnTo>
                      <a:pt x="272" y="205"/>
                    </a:lnTo>
                    <a:lnTo>
                      <a:pt x="267" y="208"/>
                    </a:lnTo>
                    <a:lnTo>
                      <a:pt x="260" y="212"/>
                    </a:lnTo>
                    <a:lnTo>
                      <a:pt x="251" y="217"/>
                    </a:lnTo>
                    <a:lnTo>
                      <a:pt x="239" y="222"/>
                    </a:lnTo>
                    <a:lnTo>
                      <a:pt x="227" y="227"/>
                    </a:lnTo>
                    <a:lnTo>
                      <a:pt x="213" y="229"/>
                    </a:lnTo>
                    <a:lnTo>
                      <a:pt x="196" y="227"/>
                    </a:lnTo>
                    <a:lnTo>
                      <a:pt x="182" y="224"/>
                    </a:lnTo>
                    <a:lnTo>
                      <a:pt x="165" y="215"/>
                    </a:lnTo>
                    <a:lnTo>
                      <a:pt x="153" y="205"/>
                    </a:lnTo>
                    <a:lnTo>
                      <a:pt x="141" y="196"/>
                    </a:lnTo>
                    <a:lnTo>
                      <a:pt x="134" y="186"/>
                    </a:lnTo>
                    <a:lnTo>
                      <a:pt x="129" y="177"/>
                    </a:lnTo>
                    <a:lnTo>
                      <a:pt x="124" y="167"/>
                    </a:lnTo>
                    <a:lnTo>
                      <a:pt x="124" y="160"/>
                    </a:lnTo>
                    <a:lnTo>
                      <a:pt x="122" y="155"/>
                    </a:lnTo>
                    <a:lnTo>
                      <a:pt x="122" y="150"/>
                    </a:lnTo>
                    <a:lnTo>
                      <a:pt x="124" y="148"/>
                    </a:lnTo>
                    <a:lnTo>
                      <a:pt x="124" y="146"/>
                    </a:lnTo>
                    <a:lnTo>
                      <a:pt x="122" y="148"/>
                    </a:lnTo>
                    <a:lnTo>
                      <a:pt x="120" y="150"/>
                    </a:lnTo>
                    <a:lnTo>
                      <a:pt x="115" y="153"/>
                    </a:lnTo>
                    <a:lnTo>
                      <a:pt x="110" y="155"/>
                    </a:lnTo>
                    <a:lnTo>
                      <a:pt x="103" y="157"/>
                    </a:lnTo>
                    <a:lnTo>
                      <a:pt x="93" y="157"/>
                    </a:lnTo>
                    <a:lnTo>
                      <a:pt x="84" y="157"/>
                    </a:lnTo>
                    <a:lnTo>
                      <a:pt x="77" y="157"/>
                    </a:lnTo>
                    <a:lnTo>
                      <a:pt x="65" y="153"/>
                    </a:lnTo>
                    <a:lnTo>
                      <a:pt x="55" y="146"/>
                    </a:lnTo>
                    <a:lnTo>
                      <a:pt x="48" y="138"/>
                    </a:lnTo>
                    <a:lnTo>
                      <a:pt x="43" y="129"/>
                    </a:lnTo>
                    <a:lnTo>
                      <a:pt x="39" y="122"/>
                    </a:lnTo>
                    <a:lnTo>
                      <a:pt x="39" y="112"/>
                    </a:lnTo>
                    <a:lnTo>
                      <a:pt x="39" y="105"/>
                    </a:lnTo>
                    <a:lnTo>
                      <a:pt x="39" y="98"/>
                    </a:lnTo>
                    <a:lnTo>
                      <a:pt x="41" y="91"/>
                    </a:lnTo>
                    <a:lnTo>
                      <a:pt x="41" y="86"/>
                    </a:lnTo>
                    <a:lnTo>
                      <a:pt x="43" y="84"/>
                    </a:lnTo>
                    <a:lnTo>
                      <a:pt x="43" y="81"/>
                    </a:lnTo>
                    <a:lnTo>
                      <a:pt x="43" y="81"/>
                    </a:lnTo>
                    <a:lnTo>
                      <a:pt x="39" y="79"/>
                    </a:lnTo>
                    <a:lnTo>
                      <a:pt x="34" y="76"/>
                    </a:lnTo>
                    <a:lnTo>
                      <a:pt x="29" y="72"/>
                    </a:lnTo>
                    <a:lnTo>
                      <a:pt x="22" y="64"/>
                    </a:lnTo>
                    <a:lnTo>
                      <a:pt x="15" y="55"/>
                    </a:lnTo>
                    <a:lnTo>
                      <a:pt x="10" y="45"/>
                    </a:lnTo>
                    <a:lnTo>
                      <a:pt x="5" y="31"/>
                    </a:lnTo>
                    <a:lnTo>
                      <a:pt x="3" y="17"/>
                    </a:lnTo>
                    <a:lnTo>
                      <a:pt x="0" y="0"/>
                    </a:lnTo>
                  </a:path>
                </a:pathLst>
              </a:custGeom>
              <a:noFill/>
              <a:ln w="12700" cmpd="sng">
                <a:solidFill>
                  <a:srgbClr val="FF9900"/>
                </a:solidFill>
                <a:prstDash val="solid"/>
                <a:round/>
                <a:headEnd/>
                <a:tailEnd/>
              </a:ln>
            </p:spPr>
            <p:txBody>
              <a:bodyPr/>
              <a:lstStyle/>
              <a:p>
                <a:endParaRPr lang="en-US"/>
              </a:p>
            </p:txBody>
          </p:sp>
          <p:sp>
            <p:nvSpPr>
              <p:cNvPr id="87" name="Freeform 466"/>
              <p:cNvSpPr>
                <a:spLocks/>
              </p:cNvSpPr>
              <p:nvPr/>
            </p:nvSpPr>
            <p:spPr bwMode="auto">
              <a:xfrm>
                <a:off x="3638" y="3664"/>
                <a:ext cx="360" cy="236"/>
              </a:xfrm>
              <a:custGeom>
                <a:avLst/>
                <a:gdLst/>
                <a:ahLst/>
                <a:cxnLst>
                  <a:cxn ang="0">
                    <a:pos x="3" y="205"/>
                  </a:cxn>
                  <a:cxn ang="0">
                    <a:pos x="3" y="212"/>
                  </a:cxn>
                  <a:cxn ang="0">
                    <a:pos x="7" y="219"/>
                  </a:cxn>
                  <a:cxn ang="0">
                    <a:pos x="17" y="229"/>
                  </a:cxn>
                  <a:cxn ang="0">
                    <a:pos x="34" y="236"/>
                  </a:cxn>
                  <a:cxn ang="0">
                    <a:pos x="55" y="236"/>
                  </a:cxn>
                  <a:cxn ang="0">
                    <a:pos x="72" y="229"/>
                  </a:cxn>
                  <a:cxn ang="0">
                    <a:pos x="79" y="219"/>
                  </a:cxn>
                  <a:cxn ang="0">
                    <a:pos x="84" y="212"/>
                  </a:cxn>
                  <a:cxn ang="0">
                    <a:pos x="86" y="205"/>
                  </a:cxn>
                  <a:cxn ang="0">
                    <a:pos x="88" y="205"/>
                  </a:cxn>
                  <a:cxn ang="0">
                    <a:pos x="100" y="215"/>
                  </a:cxn>
                  <a:cxn ang="0">
                    <a:pos x="119" y="224"/>
                  </a:cxn>
                  <a:cxn ang="0">
                    <a:pos x="148" y="229"/>
                  </a:cxn>
                  <a:cxn ang="0">
                    <a:pos x="179" y="224"/>
                  </a:cxn>
                  <a:cxn ang="0">
                    <a:pos x="208" y="205"/>
                  </a:cxn>
                  <a:cxn ang="0">
                    <a:pos x="227" y="186"/>
                  </a:cxn>
                  <a:cxn ang="0">
                    <a:pos x="234" y="169"/>
                  </a:cxn>
                  <a:cxn ang="0">
                    <a:pos x="236" y="155"/>
                  </a:cxn>
                  <a:cxn ang="0">
                    <a:pos x="236" y="148"/>
                  </a:cxn>
                  <a:cxn ang="0">
                    <a:pos x="236" y="148"/>
                  </a:cxn>
                  <a:cxn ang="0">
                    <a:pos x="243" y="153"/>
                  </a:cxn>
                  <a:cxn ang="0">
                    <a:pos x="258" y="157"/>
                  </a:cxn>
                  <a:cxn ang="0">
                    <a:pos x="274" y="160"/>
                  </a:cxn>
                  <a:cxn ang="0">
                    <a:pos x="293" y="153"/>
                  </a:cxn>
                  <a:cxn ang="0">
                    <a:pos x="313" y="138"/>
                  </a:cxn>
                  <a:cxn ang="0">
                    <a:pos x="320" y="122"/>
                  </a:cxn>
                  <a:cxn ang="0">
                    <a:pos x="322" y="105"/>
                  </a:cxn>
                  <a:cxn ang="0">
                    <a:pos x="320" y="91"/>
                  </a:cxn>
                  <a:cxn ang="0">
                    <a:pos x="317" y="84"/>
                  </a:cxn>
                  <a:cxn ang="0">
                    <a:pos x="317" y="81"/>
                  </a:cxn>
                  <a:cxn ang="0">
                    <a:pos x="324" y="76"/>
                  </a:cxn>
                  <a:cxn ang="0">
                    <a:pos x="336" y="64"/>
                  </a:cxn>
                  <a:cxn ang="0">
                    <a:pos x="351" y="45"/>
                  </a:cxn>
                  <a:cxn ang="0">
                    <a:pos x="358" y="17"/>
                  </a:cxn>
                </a:cxnLst>
                <a:rect l="0" t="0" r="r" b="b"/>
                <a:pathLst>
                  <a:path w="360" h="236">
                    <a:moveTo>
                      <a:pt x="0" y="203"/>
                    </a:moveTo>
                    <a:lnTo>
                      <a:pt x="3" y="205"/>
                    </a:lnTo>
                    <a:lnTo>
                      <a:pt x="3" y="208"/>
                    </a:lnTo>
                    <a:lnTo>
                      <a:pt x="3" y="212"/>
                    </a:lnTo>
                    <a:lnTo>
                      <a:pt x="5" y="215"/>
                    </a:lnTo>
                    <a:lnTo>
                      <a:pt x="7" y="219"/>
                    </a:lnTo>
                    <a:lnTo>
                      <a:pt x="12" y="224"/>
                    </a:lnTo>
                    <a:lnTo>
                      <a:pt x="17" y="229"/>
                    </a:lnTo>
                    <a:lnTo>
                      <a:pt x="24" y="234"/>
                    </a:lnTo>
                    <a:lnTo>
                      <a:pt x="34" y="236"/>
                    </a:lnTo>
                    <a:lnTo>
                      <a:pt x="43" y="236"/>
                    </a:lnTo>
                    <a:lnTo>
                      <a:pt x="55" y="236"/>
                    </a:lnTo>
                    <a:lnTo>
                      <a:pt x="65" y="234"/>
                    </a:lnTo>
                    <a:lnTo>
                      <a:pt x="72" y="229"/>
                    </a:lnTo>
                    <a:lnTo>
                      <a:pt x="76" y="224"/>
                    </a:lnTo>
                    <a:lnTo>
                      <a:pt x="79" y="219"/>
                    </a:lnTo>
                    <a:lnTo>
                      <a:pt x="84" y="215"/>
                    </a:lnTo>
                    <a:lnTo>
                      <a:pt x="84" y="212"/>
                    </a:lnTo>
                    <a:lnTo>
                      <a:pt x="86" y="208"/>
                    </a:lnTo>
                    <a:lnTo>
                      <a:pt x="86" y="205"/>
                    </a:lnTo>
                    <a:lnTo>
                      <a:pt x="86" y="205"/>
                    </a:lnTo>
                    <a:lnTo>
                      <a:pt x="88" y="205"/>
                    </a:lnTo>
                    <a:lnTo>
                      <a:pt x="91" y="210"/>
                    </a:lnTo>
                    <a:lnTo>
                      <a:pt x="100" y="215"/>
                    </a:lnTo>
                    <a:lnTo>
                      <a:pt x="110" y="219"/>
                    </a:lnTo>
                    <a:lnTo>
                      <a:pt x="119" y="224"/>
                    </a:lnTo>
                    <a:lnTo>
                      <a:pt x="134" y="227"/>
                    </a:lnTo>
                    <a:lnTo>
                      <a:pt x="148" y="229"/>
                    </a:lnTo>
                    <a:lnTo>
                      <a:pt x="162" y="229"/>
                    </a:lnTo>
                    <a:lnTo>
                      <a:pt x="179" y="224"/>
                    </a:lnTo>
                    <a:lnTo>
                      <a:pt x="193" y="217"/>
                    </a:lnTo>
                    <a:lnTo>
                      <a:pt x="208" y="205"/>
                    </a:lnTo>
                    <a:lnTo>
                      <a:pt x="217" y="196"/>
                    </a:lnTo>
                    <a:lnTo>
                      <a:pt x="227" y="186"/>
                    </a:lnTo>
                    <a:lnTo>
                      <a:pt x="231" y="177"/>
                    </a:lnTo>
                    <a:lnTo>
                      <a:pt x="234" y="169"/>
                    </a:lnTo>
                    <a:lnTo>
                      <a:pt x="236" y="162"/>
                    </a:lnTo>
                    <a:lnTo>
                      <a:pt x="236" y="155"/>
                    </a:lnTo>
                    <a:lnTo>
                      <a:pt x="236" y="150"/>
                    </a:lnTo>
                    <a:lnTo>
                      <a:pt x="236" y="148"/>
                    </a:lnTo>
                    <a:lnTo>
                      <a:pt x="236" y="148"/>
                    </a:lnTo>
                    <a:lnTo>
                      <a:pt x="236" y="148"/>
                    </a:lnTo>
                    <a:lnTo>
                      <a:pt x="239" y="150"/>
                    </a:lnTo>
                    <a:lnTo>
                      <a:pt x="243" y="153"/>
                    </a:lnTo>
                    <a:lnTo>
                      <a:pt x="251" y="155"/>
                    </a:lnTo>
                    <a:lnTo>
                      <a:pt x="258" y="157"/>
                    </a:lnTo>
                    <a:lnTo>
                      <a:pt x="265" y="160"/>
                    </a:lnTo>
                    <a:lnTo>
                      <a:pt x="274" y="160"/>
                    </a:lnTo>
                    <a:lnTo>
                      <a:pt x="284" y="157"/>
                    </a:lnTo>
                    <a:lnTo>
                      <a:pt x="293" y="153"/>
                    </a:lnTo>
                    <a:lnTo>
                      <a:pt x="303" y="148"/>
                    </a:lnTo>
                    <a:lnTo>
                      <a:pt x="313" y="138"/>
                    </a:lnTo>
                    <a:lnTo>
                      <a:pt x="317" y="131"/>
                    </a:lnTo>
                    <a:lnTo>
                      <a:pt x="320" y="122"/>
                    </a:lnTo>
                    <a:lnTo>
                      <a:pt x="322" y="112"/>
                    </a:lnTo>
                    <a:lnTo>
                      <a:pt x="322" y="105"/>
                    </a:lnTo>
                    <a:lnTo>
                      <a:pt x="320" y="98"/>
                    </a:lnTo>
                    <a:lnTo>
                      <a:pt x="320" y="91"/>
                    </a:lnTo>
                    <a:lnTo>
                      <a:pt x="317" y="86"/>
                    </a:lnTo>
                    <a:lnTo>
                      <a:pt x="317" y="84"/>
                    </a:lnTo>
                    <a:lnTo>
                      <a:pt x="315" y="84"/>
                    </a:lnTo>
                    <a:lnTo>
                      <a:pt x="317" y="81"/>
                    </a:lnTo>
                    <a:lnTo>
                      <a:pt x="320" y="79"/>
                    </a:lnTo>
                    <a:lnTo>
                      <a:pt x="324" y="76"/>
                    </a:lnTo>
                    <a:lnTo>
                      <a:pt x="332" y="72"/>
                    </a:lnTo>
                    <a:lnTo>
                      <a:pt x="336" y="64"/>
                    </a:lnTo>
                    <a:lnTo>
                      <a:pt x="343" y="55"/>
                    </a:lnTo>
                    <a:lnTo>
                      <a:pt x="351" y="45"/>
                    </a:lnTo>
                    <a:lnTo>
                      <a:pt x="355" y="33"/>
                    </a:lnTo>
                    <a:lnTo>
                      <a:pt x="358" y="17"/>
                    </a:lnTo>
                    <a:lnTo>
                      <a:pt x="360" y="0"/>
                    </a:lnTo>
                  </a:path>
                </a:pathLst>
              </a:custGeom>
              <a:noFill/>
              <a:ln w="12700" cmpd="sng">
                <a:solidFill>
                  <a:srgbClr val="FF9900"/>
                </a:solidFill>
                <a:prstDash val="solid"/>
                <a:round/>
                <a:headEnd/>
                <a:tailEnd/>
              </a:ln>
            </p:spPr>
            <p:txBody>
              <a:bodyPr/>
              <a:lstStyle/>
              <a:p>
                <a:endParaRPr lang="en-US"/>
              </a:p>
            </p:txBody>
          </p:sp>
        </p:grpSp>
        <p:sp>
          <p:nvSpPr>
            <p:cNvPr id="63" name="Freeform 467"/>
            <p:cNvSpPr>
              <a:spLocks/>
            </p:cNvSpPr>
            <p:nvPr/>
          </p:nvSpPr>
          <p:spPr bwMode="auto">
            <a:xfrm>
              <a:off x="4346" y="4062"/>
              <a:ext cx="115" cy="115"/>
            </a:xfrm>
            <a:custGeom>
              <a:avLst/>
              <a:gdLst/>
              <a:ahLst/>
              <a:cxnLst>
                <a:cxn ang="0">
                  <a:pos x="112" y="112"/>
                </a:cxn>
                <a:cxn ang="0">
                  <a:pos x="115" y="0"/>
                </a:cxn>
                <a:cxn ang="0">
                  <a:pos x="0" y="0"/>
                </a:cxn>
                <a:cxn ang="0">
                  <a:pos x="0" y="115"/>
                </a:cxn>
                <a:cxn ang="0">
                  <a:pos x="115" y="115"/>
                </a:cxn>
                <a:cxn ang="0">
                  <a:pos x="115" y="115"/>
                </a:cxn>
              </a:cxnLst>
              <a:rect l="0" t="0" r="r" b="b"/>
              <a:pathLst>
                <a:path w="115" h="115">
                  <a:moveTo>
                    <a:pt x="112" y="112"/>
                  </a:moveTo>
                  <a:lnTo>
                    <a:pt x="115" y="0"/>
                  </a:lnTo>
                  <a:lnTo>
                    <a:pt x="0" y="0"/>
                  </a:lnTo>
                  <a:lnTo>
                    <a:pt x="0" y="115"/>
                  </a:lnTo>
                  <a:lnTo>
                    <a:pt x="115" y="115"/>
                  </a:lnTo>
                  <a:lnTo>
                    <a:pt x="115" y="115"/>
                  </a:lnTo>
                </a:path>
              </a:pathLst>
            </a:custGeom>
            <a:solidFill>
              <a:schemeClr val="accent2">
                <a:alpha val="50000"/>
              </a:schemeClr>
            </a:solidFill>
            <a:ln w="7938">
              <a:solidFill>
                <a:srgbClr val="000000"/>
              </a:solidFill>
              <a:prstDash val="solid"/>
              <a:round/>
              <a:headEnd/>
              <a:tailEnd/>
            </a:ln>
          </p:spPr>
          <p:txBody>
            <a:bodyPr/>
            <a:lstStyle/>
            <a:p>
              <a:endParaRPr lang="en-US"/>
            </a:p>
          </p:txBody>
        </p:sp>
        <p:sp>
          <p:nvSpPr>
            <p:cNvPr id="64" name="Freeform 468"/>
            <p:cNvSpPr>
              <a:spLocks/>
            </p:cNvSpPr>
            <p:nvPr/>
          </p:nvSpPr>
          <p:spPr bwMode="auto">
            <a:xfrm>
              <a:off x="4985" y="4062"/>
              <a:ext cx="112" cy="115"/>
            </a:xfrm>
            <a:custGeom>
              <a:avLst/>
              <a:gdLst/>
              <a:ahLst/>
              <a:cxnLst>
                <a:cxn ang="0">
                  <a:pos x="112" y="112"/>
                </a:cxn>
                <a:cxn ang="0">
                  <a:pos x="112" y="0"/>
                </a:cxn>
                <a:cxn ang="0">
                  <a:pos x="0" y="0"/>
                </a:cxn>
                <a:cxn ang="0">
                  <a:pos x="0" y="115"/>
                </a:cxn>
                <a:cxn ang="0">
                  <a:pos x="112" y="115"/>
                </a:cxn>
                <a:cxn ang="0">
                  <a:pos x="112" y="115"/>
                </a:cxn>
              </a:cxnLst>
              <a:rect l="0" t="0" r="r" b="b"/>
              <a:pathLst>
                <a:path w="112" h="115">
                  <a:moveTo>
                    <a:pt x="112" y="112"/>
                  </a:moveTo>
                  <a:lnTo>
                    <a:pt x="112" y="0"/>
                  </a:lnTo>
                  <a:lnTo>
                    <a:pt x="0" y="0"/>
                  </a:lnTo>
                  <a:lnTo>
                    <a:pt x="0" y="115"/>
                  </a:lnTo>
                  <a:lnTo>
                    <a:pt x="112" y="115"/>
                  </a:lnTo>
                  <a:lnTo>
                    <a:pt x="112" y="115"/>
                  </a:lnTo>
                </a:path>
              </a:pathLst>
            </a:custGeom>
            <a:solidFill>
              <a:schemeClr val="accent1">
                <a:alpha val="50000"/>
              </a:schemeClr>
            </a:solidFill>
            <a:ln w="7938">
              <a:solidFill>
                <a:srgbClr val="000000"/>
              </a:solidFill>
              <a:prstDash val="solid"/>
              <a:round/>
              <a:headEnd/>
              <a:tailEnd/>
            </a:ln>
          </p:spPr>
          <p:txBody>
            <a:bodyPr/>
            <a:lstStyle/>
            <a:p>
              <a:endParaRPr lang="en-US"/>
            </a:p>
          </p:txBody>
        </p:sp>
        <p:sp>
          <p:nvSpPr>
            <p:cNvPr id="65" name="Line 469"/>
            <p:cNvSpPr>
              <a:spLocks noChangeShapeType="1"/>
            </p:cNvSpPr>
            <p:nvPr/>
          </p:nvSpPr>
          <p:spPr bwMode="auto">
            <a:xfrm>
              <a:off x="4206" y="2558"/>
              <a:ext cx="1" cy="119"/>
            </a:xfrm>
            <a:prstGeom prst="line">
              <a:avLst/>
            </a:prstGeom>
            <a:noFill/>
            <a:ln w="7938">
              <a:solidFill>
                <a:srgbClr val="000000"/>
              </a:solidFill>
              <a:round/>
              <a:headEnd/>
              <a:tailEnd/>
            </a:ln>
          </p:spPr>
          <p:txBody>
            <a:bodyPr/>
            <a:lstStyle/>
            <a:p>
              <a:endParaRPr lang="en-US"/>
            </a:p>
          </p:txBody>
        </p:sp>
        <p:sp>
          <p:nvSpPr>
            <p:cNvPr id="66" name="Line 470"/>
            <p:cNvSpPr>
              <a:spLocks noChangeShapeType="1"/>
            </p:cNvSpPr>
            <p:nvPr/>
          </p:nvSpPr>
          <p:spPr bwMode="auto">
            <a:xfrm flipH="1" flipV="1">
              <a:off x="3719" y="2813"/>
              <a:ext cx="172" cy="95"/>
            </a:xfrm>
            <a:prstGeom prst="line">
              <a:avLst/>
            </a:prstGeom>
            <a:noFill/>
            <a:ln w="7938">
              <a:solidFill>
                <a:srgbClr val="000000"/>
              </a:solidFill>
              <a:round/>
              <a:headEnd/>
              <a:tailEnd/>
            </a:ln>
          </p:spPr>
          <p:txBody>
            <a:bodyPr/>
            <a:lstStyle/>
            <a:p>
              <a:endParaRPr lang="en-US"/>
            </a:p>
          </p:txBody>
        </p:sp>
        <p:sp>
          <p:nvSpPr>
            <p:cNvPr id="67" name="Line 471"/>
            <p:cNvSpPr>
              <a:spLocks noChangeShapeType="1"/>
            </p:cNvSpPr>
            <p:nvPr/>
          </p:nvSpPr>
          <p:spPr bwMode="auto">
            <a:xfrm flipV="1">
              <a:off x="4520" y="2811"/>
              <a:ext cx="184" cy="102"/>
            </a:xfrm>
            <a:prstGeom prst="line">
              <a:avLst/>
            </a:prstGeom>
            <a:noFill/>
            <a:ln w="7938">
              <a:solidFill>
                <a:srgbClr val="000000"/>
              </a:solidFill>
              <a:round/>
              <a:headEnd/>
              <a:tailEnd/>
            </a:ln>
          </p:spPr>
          <p:txBody>
            <a:bodyPr/>
            <a:lstStyle/>
            <a:p>
              <a:endParaRPr lang="en-US"/>
            </a:p>
          </p:txBody>
        </p:sp>
        <p:sp>
          <p:nvSpPr>
            <p:cNvPr id="68" name="Line 472"/>
            <p:cNvSpPr>
              <a:spLocks noChangeShapeType="1"/>
            </p:cNvSpPr>
            <p:nvPr/>
          </p:nvSpPr>
          <p:spPr bwMode="auto">
            <a:xfrm flipH="1">
              <a:off x="3683" y="3049"/>
              <a:ext cx="253" cy="379"/>
            </a:xfrm>
            <a:prstGeom prst="line">
              <a:avLst/>
            </a:prstGeom>
            <a:noFill/>
            <a:ln w="7938">
              <a:solidFill>
                <a:srgbClr val="000000"/>
              </a:solidFill>
              <a:round/>
              <a:headEnd/>
              <a:tailEnd/>
            </a:ln>
          </p:spPr>
          <p:txBody>
            <a:bodyPr/>
            <a:lstStyle/>
            <a:p>
              <a:endParaRPr lang="en-US"/>
            </a:p>
          </p:txBody>
        </p:sp>
        <p:sp>
          <p:nvSpPr>
            <p:cNvPr id="69" name="Freeform 473"/>
            <p:cNvSpPr>
              <a:spLocks/>
            </p:cNvSpPr>
            <p:nvPr/>
          </p:nvSpPr>
          <p:spPr bwMode="auto">
            <a:xfrm>
              <a:off x="3745" y="3199"/>
              <a:ext cx="113" cy="115"/>
            </a:xfrm>
            <a:custGeom>
              <a:avLst/>
              <a:gdLst/>
              <a:ahLst/>
              <a:cxnLst>
                <a:cxn ang="0">
                  <a:pos x="113" y="112"/>
                </a:cxn>
                <a:cxn ang="0">
                  <a:pos x="113" y="0"/>
                </a:cxn>
                <a:cxn ang="0">
                  <a:pos x="0" y="0"/>
                </a:cxn>
                <a:cxn ang="0">
                  <a:pos x="0" y="115"/>
                </a:cxn>
                <a:cxn ang="0">
                  <a:pos x="113" y="115"/>
                </a:cxn>
                <a:cxn ang="0">
                  <a:pos x="113" y="115"/>
                </a:cxn>
                <a:cxn ang="0">
                  <a:pos x="113" y="112"/>
                </a:cxn>
              </a:cxnLst>
              <a:rect l="0" t="0" r="r" b="b"/>
              <a:pathLst>
                <a:path w="113" h="115">
                  <a:moveTo>
                    <a:pt x="113" y="112"/>
                  </a:moveTo>
                  <a:lnTo>
                    <a:pt x="113" y="0"/>
                  </a:lnTo>
                  <a:lnTo>
                    <a:pt x="0" y="0"/>
                  </a:lnTo>
                  <a:lnTo>
                    <a:pt x="0" y="115"/>
                  </a:lnTo>
                  <a:lnTo>
                    <a:pt x="113" y="115"/>
                  </a:lnTo>
                  <a:lnTo>
                    <a:pt x="113" y="115"/>
                  </a:lnTo>
                  <a:lnTo>
                    <a:pt x="113" y="112"/>
                  </a:lnTo>
                  <a:close/>
                </a:path>
              </a:pathLst>
            </a:custGeom>
            <a:solidFill>
              <a:srgbClr val="FFFF66">
                <a:alpha val="50000"/>
              </a:srgbClr>
            </a:solidFill>
            <a:ln w="9525">
              <a:solidFill>
                <a:schemeClr val="tx1"/>
              </a:solidFill>
              <a:round/>
              <a:headEnd/>
              <a:tailEnd/>
            </a:ln>
          </p:spPr>
          <p:txBody>
            <a:bodyPr/>
            <a:lstStyle/>
            <a:p>
              <a:endParaRPr lang="en-US"/>
            </a:p>
          </p:txBody>
        </p:sp>
        <p:sp>
          <p:nvSpPr>
            <p:cNvPr id="70" name="Freeform 474"/>
            <p:cNvSpPr>
              <a:spLocks/>
            </p:cNvSpPr>
            <p:nvPr/>
          </p:nvSpPr>
          <p:spPr bwMode="auto">
            <a:xfrm>
              <a:off x="3984" y="3264"/>
              <a:ext cx="113" cy="115"/>
            </a:xfrm>
            <a:custGeom>
              <a:avLst/>
              <a:gdLst/>
              <a:ahLst/>
              <a:cxnLst>
                <a:cxn ang="0">
                  <a:pos x="113" y="112"/>
                </a:cxn>
                <a:cxn ang="0">
                  <a:pos x="113" y="0"/>
                </a:cxn>
                <a:cxn ang="0">
                  <a:pos x="0" y="0"/>
                </a:cxn>
                <a:cxn ang="0">
                  <a:pos x="0" y="115"/>
                </a:cxn>
                <a:cxn ang="0">
                  <a:pos x="113" y="115"/>
                </a:cxn>
                <a:cxn ang="0">
                  <a:pos x="113" y="115"/>
                </a:cxn>
              </a:cxnLst>
              <a:rect l="0" t="0" r="r" b="b"/>
              <a:pathLst>
                <a:path w="113" h="115">
                  <a:moveTo>
                    <a:pt x="113" y="112"/>
                  </a:moveTo>
                  <a:lnTo>
                    <a:pt x="113" y="0"/>
                  </a:lnTo>
                  <a:lnTo>
                    <a:pt x="0" y="0"/>
                  </a:lnTo>
                  <a:lnTo>
                    <a:pt x="0" y="115"/>
                  </a:lnTo>
                  <a:lnTo>
                    <a:pt x="113" y="115"/>
                  </a:lnTo>
                  <a:lnTo>
                    <a:pt x="113" y="115"/>
                  </a:lnTo>
                </a:path>
              </a:pathLst>
            </a:custGeom>
            <a:solidFill>
              <a:srgbClr val="FF0066">
                <a:alpha val="50000"/>
              </a:srgbClr>
            </a:solidFill>
            <a:ln w="7938">
              <a:solidFill>
                <a:srgbClr val="000000"/>
              </a:solidFill>
              <a:prstDash val="solid"/>
              <a:round/>
              <a:headEnd/>
              <a:tailEnd/>
            </a:ln>
          </p:spPr>
          <p:txBody>
            <a:bodyPr/>
            <a:lstStyle/>
            <a:p>
              <a:endParaRPr lang="en-US"/>
            </a:p>
          </p:txBody>
        </p:sp>
        <p:sp>
          <p:nvSpPr>
            <p:cNvPr id="71" name="Line 475"/>
            <p:cNvSpPr>
              <a:spLocks noChangeShapeType="1"/>
            </p:cNvSpPr>
            <p:nvPr/>
          </p:nvSpPr>
          <p:spPr bwMode="auto">
            <a:xfrm>
              <a:off x="4468" y="3054"/>
              <a:ext cx="260" cy="374"/>
            </a:xfrm>
            <a:prstGeom prst="line">
              <a:avLst/>
            </a:prstGeom>
            <a:noFill/>
            <a:ln w="7938">
              <a:solidFill>
                <a:srgbClr val="000000"/>
              </a:solidFill>
              <a:round/>
              <a:headEnd/>
              <a:tailEnd/>
            </a:ln>
          </p:spPr>
          <p:txBody>
            <a:bodyPr/>
            <a:lstStyle/>
            <a:p>
              <a:endParaRPr lang="en-US"/>
            </a:p>
          </p:txBody>
        </p:sp>
        <p:sp>
          <p:nvSpPr>
            <p:cNvPr id="72" name="Freeform 476"/>
            <p:cNvSpPr>
              <a:spLocks/>
            </p:cNvSpPr>
            <p:nvPr/>
          </p:nvSpPr>
          <p:spPr bwMode="auto">
            <a:xfrm>
              <a:off x="4554" y="320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close/>
                </a:path>
              </a:pathLst>
            </a:custGeom>
            <a:solidFill>
              <a:schemeClr val="accent1">
                <a:alpha val="50000"/>
              </a:schemeClr>
            </a:solidFill>
            <a:ln w="9525">
              <a:noFill/>
              <a:round/>
              <a:headEnd/>
              <a:tailEnd/>
            </a:ln>
          </p:spPr>
          <p:txBody>
            <a:bodyPr/>
            <a:lstStyle/>
            <a:p>
              <a:endParaRPr lang="en-US"/>
            </a:p>
          </p:txBody>
        </p:sp>
        <p:sp>
          <p:nvSpPr>
            <p:cNvPr id="73" name="Freeform 477"/>
            <p:cNvSpPr>
              <a:spLocks/>
            </p:cNvSpPr>
            <p:nvPr/>
          </p:nvSpPr>
          <p:spPr bwMode="auto">
            <a:xfrm>
              <a:off x="4554" y="320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1">
                <a:alpha val="50000"/>
              </a:schemeClr>
            </a:solidFill>
            <a:ln w="7938">
              <a:solidFill>
                <a:srgbClr val="000000"/>
              </a:solidFill>
              <a:prstDash val="solid"/>
              <a:round/>
              <a:headEnd/>
              <a:tailEnd/>
            </a:ln>
          </p:spPr>
          <p:txBody>
            <a:bodyPr/>
            <a:lstStyle/>
            <a:p>
              <a:endParaRPr lang="en-US"/>
            </a:p>
          </p:txBody>
        </p:sp>
        <p:sp>
          <p:nvSpPr>
            <p:cNvPr id="74" name="Line 478"/>
            <p:cNvSpPr>
              <a:spLocks noChangeShapeType="1"/>
            </p:cNvSpPr>
            <p:nvPr/>
          </p:nvSpPr>
          <p:spPr bwMode="auto">
            <a:xfrm flipH="1" flipV="1">
              <a:off x="3273" y="3447"/>
              <a:ext cx="141" cy="79"/>
            </a:xfrm>
            <a:prstGeom prst="line">
              <a:avLst/>
            </a:prstGeom>
            <a:noFill/>
            <a:ln w="7938">
              <a:solidFill>
                <a:srgbClr val="000000"/>
              </a:solidFill>
              <a:round/>
              <a:headEnd/>
              <a:tailEnd/>
            </a:ln>
          </p:spPr>
          <p:txBody>
            <a:bodyPr/>
            <a:lstStyle/>
            <a:p>
              <a:endParaRPr lang="en-US"/>
            </a:p>
          </p:txBody>
        </p:sp>
        <p:sp>
          <p:nvSpPr>
            <p:cNvPr id="75" name="Line 479"/>
            <p:cNvSpPr>
              <a:spLocks noChangeShapeType="1"/>
            </p:cNvSpPr>
            <p:nvPr/>
          </p:nvSpPr>
          <p:spPr bwMode="auto">
            <a:xfrm flipV="1">
              <a:off x="4990" y="3447"/>
              <a:ext cx="148" cy="74"/>
            </a:xfrm>
            <a:prstGeom prst="line">
              <a:avLst/>
            </a:prstGeom>
            <a:noFill/>
            <a:ln w="7938">
              <a:solidFill>
                <a:srgbClr val="000000"/>
              </a:solidFill>
              <a:round/>
              <a:headEnd/>
              <a:tailEnd/>
            </a:ln>
          </p:spPr>
          <p:txBody>
            <a:bodyPr/>
            <a:lstStyle/>
            <a:p>
              <a:endParaRPr lang="en-US"/>
            </a:p>
          </p:txBody>
        </p:sp>
        <p:sp>
          <p:nvSpPr>
            <p:cNvPr id="76" name="Line 480"/>
            <p:cNvSpPr>
              <a:spLocks noChangeShapeType="1"/>
            </p:cNvSpPr>
            <p:nvPr/>
          </p:nvSpPr>
          <p:spPr bwMode="auto">
            <a:xfrm flipH="1">
              <a:off x="3347" y="3876"/>
              <a:ext cx="181" cy="186"/>
            </a:xfrm>
            <a:prstGeom prst="line">
              <a:avLst/>
            </a:prstGeom>
            <a:noFill/>
            <a:ln w="7938">
              <a:solidFill>
                <a:srgbClr val="000000"/>
              </a:solidFill>
              <a:round/>
              <a:headEnd/>
              <a:tailEnd/>
            </a:ln>
          </p:spPr>
          <p:txBody>
            <a:bodyPr/>
            <a:lstStyle/>
            <a:p>
              <a:endParaRPr lang="en-US"/>
            </a:p>
          </p:txBody>
        </p:sp>
        <p:sp>
          <p:nvSpPr>
            <p:cNvPr id="77" name="Line 481"/>
            <p:cNvSpPr>
              <a:spLocks noChangeShapeType="1"/>
            </p:cNvSpPr>
            <p:nvPr/>
          </p:nvSpPr>
          <p:spPr bwMode="auto">
            <a:xfrm>
              <a:off x="3822" y="3883"/>
              <a:ext cx="183" cy="182"/>
            </a:xfrm>
            <a:prstGeom prst="line">
              <a:avLst/>
            </a:prstGeom>
            <a:noFill/>
            <a:ln w="7938">
              <a:solidFill>
                <a:srgbClr val="000000"/>
              </a:solidFill>
              <a:round/>
              <a:headEnd/>
              <a:tailEnd/>
            </a:ln>
          </p:spPr>
          <p:txBody>
            <a:bodyPr/>
            <a:lstStyle/>
            <a:p>
              <a:endParaRPr lang="en-US"/>
            </a:p>
          </p:txBody>
        </p:sp>
        <p:sp>
          <p:nvSpPr>
            <p:cNvPr id="78" name="Line 482"/>
            <p:cNvSpPr>
              <a:spLocks noChangeShapeType="1"/>
            </p:cNvSpPr>
            <p:nvPr/>
          </p:nvSpPr>
          <p:spPr bwMode="auto">
            <a:xfrm flipH="1">
              <a:off x="4404" y="3881"/>
              <a:ext cx="178" cy="181"/>
            </a:xfrm>
            <a:prstGeom prst="line">
              <a:avLst/>
            </a:prstGeom>
            <a:noFill/>
            <a:ln w="7938">
              <a:solidFill>
                <a:srgbClr val="000000"/>
              </a:solidFill>
              <a:round/>
              <a:headEnd/>
              <a:tailEnd/>
            </a:ln>
          </p:spPr>
          <p:txBody>
            <a:bodyPr/>
            <a:lstStyle/>
            <a:p>
              <a:endParaRPr lang="en-US"/>
            </a:p>
          </p:txBody>
        </p:sp>
        <p:sp>
          <p:nvSpPr>
            <p:cNvPr id="79" name="Line 483"/>
            <p:cNvSpPr>
              <a:spLocks noChangeShapeType="1"/>
            </p:cNvSpPr>
            <p:nvPr/>
          </p:nvSpPr>
          <p:spPr bwMode="auto">
            <a:xfrm>
              <a:off x="4883" y="3872"/>
              <a:ext cx="157" cy="190"/>
            </a:xfrm>
            <a:prstGeom prst="line">
              <a:avLst/>
            </a:prstGeom>
            <a:noFill/>
            <a:ln w="7938">
              <a:solidFill>
                <a:srgbClr val="000000"/>
              </a:solidFill>
              <a:round/>
              <a:headEnd/>
              <a:tailEnd/>
            </a:ln>
          </p:spPr>
          <p:txBody>
            <a:bodyPr/>
            <a:lstStyle/>
            <a:p>
              <a:endParaRPr lang="en-US"/>
            </a:p>
          </p:txBody>
        </p:sp>
        <p:sp>
          <p:nvSpPr>
            <p:cNvPr id="80" name="Line 484"/>
            <p:cNvSpPr>
              <a:spLocks noChangeShapeType="1"/>
            </p:cNvSpPr>
            <p:nvPr/>
          </p:nvSpPr>
          <p:spPr bwMode="auto">
            <a:xfrm>
              <a:off x="3996" y="3666"/>
              <a:ext cx="415" cy="1"/>
            </a:xfrm>
            <a:prstGeom prst="line">
              <a:avLst/>
            </a:prstGeom>
            <a:noFill/>
            <a:ln w="7938">
              <a:solidFill>
                <a:srgbClr val="000000"/>
              </a:solidFill>
              <a:round/>
              <a:headEnd/>
              <a:tailEnd/>
            </a:ln>
          </p:spPr>
          <p:txBody>
            <a:bodyPr/>
            <a:lstStyle/>
            <a:p>
              <a:endParaRPr lang="en-US"/>
            </a:p>
          </p:txBody>
        </p:sp>
        <p:sp>
          <p:nvSpPr>
            <p:cNvPr id="81" name="Freeform 485"/>
            <p:cNvSpPr>
              <a:spLocks/>
            </p:cNvSpPr>
            <p:nvPr/>
          </p:nvSpPr>
          <p:spPr bwMode="auto">
            <a:xfrm>
              <a:off x="4160" y="361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close/>
                </a:path>
              </a:pathLst>
            </a:custGeom>
            <a:solidFill>
              <a:schemeClr val="accent1">
                <a:alpha val="50000"/>
              </a:schemeClr>
            </a:solidFill>
            <a:ln w="9525">
              <a:noFill/>
              <a:round/>
              <a:headEnd/>
              <a:tailEnd/>
            </a:ln>
          </p:spPr>
          <p:txBody>
            <a:bodyPr/>
            <a:lstStyle/>
            <a:p>
              <a:endParaRPr lang="en-US"/>
            </a:p>
          </p:txBody>
        </p:sp>
        <p:sp>
          <p:nvSpPr>
            <p:cNvPr id="82" name="Freeform 486"/>
            <p:cNvSpPr>
              <a:spLocks/>
            </p:cNvSpPr>
            <p:nvPr/>
          </p:nvSpPr>
          <p:spPr bwMode="auto">
            <a:xfrm>
              <a:off x="4160" y="361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2">
                <a:alpha val="50000"/>
              </a:schemeClr>
            </a:solidFill>
            <a:ln w="7938">
              <a:solidFill>
                <a:srgbClr val="000000"/>
              </a:solidFill>
              <a:prstDash val="solid"/>
              <a:round/>
              <a:headEnd/>
              <a:tailEnd/>
            </a:ln>
          </p:spPr>
          <p:txBody>
            <a:bodyPr/>
            <a:lstStyle/>
            <a:p>
              <a:endParaRPr lang="en-US"/>
            </a:p>
          </p:txBody>
        </p:sp>
        <p:sp>
          <p:nvSpPr>
            <p:cNvPr id="83" name="Line 487"/>
            <p:cNvSpPr>
              <a:spLocks noChangeShapeType="1"/>
            </p:cNvSpPr>
            <p:nvPr/>
          </p:nvSpPr>
          <p:spPr bwMode="auto">
            <a:xfrm flipH="1" flipV="1">
              <a:off x="3984" y="3072"/>
              <a:ext cx="48" cy="192"/>
            </a:xfrm>
            <a:prstGeom prst="line">
              <a:avLst/>
            </a:prstGeom>
            <a:noFill/>
            <a:ln w="9525">
              <a:solidFill>
                <a:schemeClr val="tx1"/>
              </a:solidFill>
              <a:round/>
              <a:headEnd/>
              <a:tailEnd/>
            </a:ln>
            <a:effectLst/>
          </p:spPr>
          <p:txBody>
            <a:bodyPr wrap="none" anchor="ctr"/>
            <a:lstStyle/>
            <a:p>
              <a:endParaRPr lang="en-US"/>
            </a:p>
          </p:txBody>
        </p:sp>
      </p:gr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sz="4800" dirty="0"/>
              <a:t>15-446 Distributed Systems</a:t>
            </a:r>
            <a:br>
              <a:rPr sz="4800" dirty="0"/>
            </a:br>
            <a:r>
              <a:rPr sz="4800" dirty="0"/>
              <a:t>Spring 2009</a:t>
            </a:r>
          </a:p>
        </p:txBody>
      </p:sp>
      <p:sp>
        <p:nvSpPr>
          <p:cNvPr id="4099" name="Rectangle 3"/>
          <p:cNvSpPr>
            <a:spLocks noGrp="1" noChangeArrowheads="1"/>
          </p:cNvSpPr>
          <p:nvPr>
            <p:ph type="subTitle" idx="1"/>
          </p:nvPr>
        </p:nvSpPr>
        <p:spPr/>
        <p:txBody>
          <a:bodyPr/>
          <a:lstStyle/>
          <a:p>
            <a:r>
              <a:rPr sz="2400" dirty="0" smtClean="0"/>
              <a:t>L-20 Multicast</a:t>
            </a:r>
            <a:endParaRPr lang="en-US" dirty="0"/>
          </a:p>
        </p:txBody>
      </p:sp>
      <p:grpSp>
        <p:nvGrpSpPr>
          <p:cNvPr id="2" name="Group 443"/>
          <p:cNvGrpSpPr>
            <a:grpSpLocks/>
          </p:cNvGrpSpPr>
          <p:nvPr/>
        </p:nvGrpSpPr>
        <p:grpSpPr bwMode="auto">
          <a:xfrm>
            <a:off x="3733800" y="3236463"/>
            <a:ext cx="1524000" cy="1481587"/>
            <a:chOff x="3216" y="2448"/>
            <a:chExt cx="1979" cy="1729"/>
          </a:xfrm>
        </p:grpSpPr>
        <p:sp>
          <p:nvSpPr>
            <p:cNvPr id="52" name="Line 444"/>
            <p:cNvSpPr>
              <a:spLocks noChangeShapeType="1"/>
            </p:cNvSpPr>
            <p:nvPr/>
          </p:nvSpPr>
          <p:spPr bwMode="auto">
            <a:xfrm flipV="1">
              <a:off x="3888" y="3360"/>
              <a:ext cx="144" cy="144"/>
            </a:xfrm>
            <a:prstGeom prst="line">
              <a:avLst/>
            </a:prstGeom>
            <a:noFill/>
            <a:ln w="9525">
              <a:solidFill>
                <a:schemeClr val="tx1"/>
              </a:solidFill>
              <a:round/>
              <a:headEnd/>
              <a:tailEnd/>
            </a:ln>
            <a:effectLst/>
          </p:spPr>
          <p:txBody>
            <a:bodyPr wrap="none" anchor="ctr"/>
            <a:lstStyle/>
            <a:p>
              <a:endParaRPr lang="en-US"/>
            </a:p>
          </p:txBody>
        </p:sp>
        <p:sp>
          <p:nvSpPr>
            <p:cNvPr id="53" name="Freeform 445"/>
            <p:cNvSpPr>
              <a:spLocks/>
            </p:cNvSpPr>
            <p:nvPr/>
          </p:nvSpPr>
          <p:spPr bwMode="auto">
            <a:xfrm>
              <a:off x="3290" y="4065"/>
              <a:ext cx="115" cy="112"/>
            </a:xfrm>
            <a:custGeom>
              <a:avLst/>
              <a:gdLst/>
              <a:ahLst/>
              <a:cxnLst>
                <a:cxn ang="0">
                  <a:pos x="112" y="112"/>
                </a:cxn>
                <a:cxn ang="0">
                  <a:pos x="115" y="0"/>
                </a:cxn>
                <a:cxn ang="0">
                  <a:pos x="0" y="0"/>
                </a:cxn>
                <a:cxn ang="0">
                  <a:pos x="0" y="112"/>
                </a:cxn>
                <a:cxn ang="0">
                  <a:pos x="115" y="112"/>
                </a:cxn>
                <a:cxn ang="0">
                  <a:pos x="115" y="112"/>
                </a:cxn>
              </a:cxnLst>
              <a:rect l="0" t="0" r="r" b="b"/>
              <a:pathLst>
                <a:path w="115" h="112">
                  <a:moveTo>
                    <a:pt x="112" y="112"/>
                  </a:moveTo>
                  <a:lnTo>
                    <a:pt x="115" y="0"/>
                  </a:lnTo>
                  <a:lnTo>
                    <a:pt x="0" y="0"/>
                  </a:lnTo>
                  <a:lnTo>
                    <a:pt x="0" y="112"/>
                  </a:lnTo>
                  <a:lnTo>
                    <a:pt x="115" y="112"/>
                  </a:lnTo>
                  <a:lnTo>
                    <a:pt x="115" y="112"/>
                  </a:lnTo>
                </a:path>
              </a:pathLst>
            </a:custGeom>
            <a:solidFill>
              <a:srgbClr val="FF0066">
                <a:alpha val="50000"/>
              </a:srgbClr>
            </a:solidFill>
            <a:ln w="7938">
              <a:solidFill>
                <a:schemeClr val="tx1"/>
              </a:solidFill>
              <a:prstDash val="solid"/>
              <a:round/>
              <a:headEnd/>
              <a:tailEnd/>
            </a:ln>
          </p:spPr>
          <p:txBody>
            <a:bodyPr/>
            <a:lstStyle/>
            <a:p>
              <a:endParaRPr lang="en-US"/>
            </a:p>
          </p:txBody>
        </p:sp>
        <p:sp>
          <p:nvSpPr>
            <p:cNvPr id="54" name="Freeform 446"/>
            <p:cNvSpPr>
              <a:spLocks/>
            </p:cNvSpPr>
            <p:nvPr/>
          </p:nvSpPr>
          <p:spPr bwMode="auto">
            <a:xfrm>
              <a:off x="3948" y="4065"/>
              <a:ext cx="115" cy="112"/>
            </a:xfrm>
            <a:custGeom>
              <a:avLst/>
              <a:gdLst/>
              <a:ahLst/>
              <a:cxnLst>
                <a:cxn ang="0">
                  <a:pos x="112" y="112"/>
                </a:cxn>
                <a:cxn ang="0">
                  <a:pos x="115" y="0"/>
                </a:cxn>
                <a:cxn ang="0">
                  <a:pos x="0" y="0"/>
                </a:cxn>
                <a:cxn ang="0">
                  <a:pos x="0" y="112"/>
                </a:cxn>
                <a:cxn ang="0">
                  <a:pos x="115" y="112"/>
                </a:cxn>
                <a:cxn ang="0">
                  <a:pos x="115" y="112"/>
                </a:cxn>
              </a:cxnLst>
              <a:rect l="0" t="0" r="r" b="b"/>
              <a:pathLst>
                <a:path w="115" h="112">
                  <a:moveTo>
                    <a:pt x="112" y="112"/>
                  </a:moveTo>
                  <a:lnTo>
                    <a:pt x="115" y="0"/>
                  </a:lnTo>
                  <a:lnTo>
                    <a:pt x="0" y="0"/>
                  </a:lnTo>
                  <a:lnTo>
                    <a:pt x="0" y="112"/>
                  </a:lnTo>
                  <a:lnTo>
                    <a:pt x="115" y="112"/>
                  </a:lnTo>
                  <a:lnTo>
                    <a:pt x="115" y="112"/>
                  </a:lnTo>
                </a:path>
              </a:pathLst>
            </a:custGeom>
            <a:solidFill>
              <a:schemeClr val="accent1">
                <a:alpha val="50000"/>
              </a:schemeClr>
            </a:solidFill>
            <a:ln w="7938">
              <a:solidFill>
                <a:schemeClr val="tx1"/>
              </a:solidFill>
              <a:prstDash val="solid"/>
              <a:round/>
              <a:headEnd/>
              <a:tailEnd/>
            </a:ln>
          </p:spPr>
          <p:txBody>
            <a:bodyPr/>
            <a:lstStyle/>
            <a:p>
              <a:endParaRPr lang="en-US"/>
            </a:p>
          </p:txBody>
        </p:sp>
        <p:sp>
          <p:nvSpPr>
            <p:cNvPr id="55" name="Freeform 447"/>
            <p:cNvSpPr>
              <a:spLocks/>
            </p:cNvSpPr>
            <p:nvPr/>
          </p:nvSpPr>
          <p:spPr bwMode="auto">
            <a:xfrm>
              <a:off x="4151" y="2448"/>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1">
                <a:alpha val="50000"/>
              </a:schemeClr>
            </a:solidFill>
            <a:ln w="7938">
              <a:solidFill>
                <a:srgbClr val="000000"/>
              </a:solidFill>
              <a:prstDash val="solid"/>
              <a:round/>
              <a:headEnd/>
              <a:tailEnd/>
            </a:ln>
          </p:spPr>
          <p:txBody>
            <a:bodyPr/>
            <a:lstStyle/>
            <a:p>
              <a:endParaRPr lang="en-US"/>
            </a:p>
          </p:txBody>
        </p:sp>
        <p:sp>
          <p:nvSpPr>
            <p:cNvPr id="56" name="Freeform 448"/>
            <p:cNvSpPr>
              <a:spLocks/>
            </p:cNvSpPr>
            <p:nvPr/>
          </p:nvSpPr>
          <p:spPr bwMode="auto">
            <a:xfrm>
              <a:off x="3605" y="2756"/>
              <a:ext cx="114" cy="112"/>
            </a:xfrm>
            <a:custGeom>
              <a:avLst/>
              <a:gdLst/>
              <a:ahLst/>
              <a:cxnLst>
                <a:cxn ang="0">
                  <a:pos x="112" y="112"/>
                </a:cxn>
                <a:cxn ang="0">
                  <a:pos x="114" y="0"/>
                </a:cxn>
                <a:cxn ang="0">
                  <a:pos x="0" y="0"/>
                </a:cxn>
                <a:cxn ang="0">
                  <a:pos x="0" y="112"/>
                </a:cxn>
                <a:cxn ang="0">
                  <a:pos x="114" y="112"/>
                </a:cxn>
                <a:cxn ang="0">
                  <a:pos x="114" y="112"/>
                </a:cxn>
              </a:cxnLst>
              <a:rect l="0" t="0" r="r" b="b"/>
              <a:pathLst>
                <a:path w="114" h="112">
                  <a:moveTo>
                    <a:pt x="112" y="112"/>
                  </a:moveTo>
                  <a:lnTo>
                    <a:pt x="114" y="0"/>
                  </a:lnTo>
                  <a:lnTo>
                    <a:pt x="0" y="0"/>
                  </a:lnTo>
                  <a:lnTo>
                    <a:pt x="0" y="112"/>
                  </a:lnTo>
                  <a:lnTo>
                    <a:pt x="114" y="112"/>
                  </a:lnTo>
                  <a:lnTo>
                    <a:pt x="114" y="112"/>
                  </a:lnTo>
                </a:path>
              </a:pathLst>
            </a:custGeom>
            <a:solidFill>
              <a:schemeClr val="accent2">
                <a:alpha val="50000"/>
              </a:schemeClr>
            </a:solidFill>
            <a:ln w="7938">
              <a:solidFill>
                <a:srgbClr val="000000"/>
              </a:solidFill>
              <a:prstDash val="solid"/>
              <a:round/>
              <a:headEnd/>
              <a:tailEnd/>
            </a:ln>
          </p:spPr>
          <p:txBody>
            <a:bodyPr/>
            <a:lstStyle/>
            <a:p>
              <a:endParaRPr lang="en-US"/>
            </a:p>
          </p:txBody>
        </p:sp>
        <p:sp>
          <p:nvSpPr>
            <p:cNvPr id="57" name="Freeform 449"/>
            <p:cNvSpPr>
              <a:spLocks/>
            </p:cNvSpPr>
            <p:nvPr/>
          </p:nvSpPr>
          <p:spPr bwMode="auto">
            <a:xfrm>
              <a:off x="4704" y="2753"/>
              <a:ext cx="114" cy="115"/>
            </a:xfrm>
            <a:custGeom>
              <a:avLst/>
              <a:gdLst/>
              <a:ahLst/>
              <a:cxnLst>
                <a:cxn ang="0">
                  <a:pos x="0" y="112"/>
                </a:cxn>
                <a:cxn ang="0">
                  <a:pos x="114" y="115"/>
                </a:cxn>
                <a:cxn ang="0">
                  <a:pos x="114" y="0"/>
                </a:cxn>
                <a:cxn ang="0">
                  <a:pos x="2" y="0"/>
                </a:cxn>
                <a:cxn ang="0">
                  <a:pos x="2" y="115"/>
                </a:cxn>
                <a:cxn ang="0">
                  <a:pos x="2" y="115"/>
                </a:cxn>
              </a:cxnLst>
              <a:rect l="0" t="0" r="r" b="b"/>
              <a:pathLst>
                <a:path w="114" h="115">
                  <a:moveTo>
                    <a:pt x="0" y="112"/>
                  </a:moveTo>
                  <a:lnTo>
                    <a:pt x="114" y="115"/>
                  </a:lnTo>
                  <a:lnTo>
                    <a:pt x="114" y="0"/>
                  </a:lnTo>
                  <a:lnTo>
                    <a:pt x="2" y="0"/>
                  </a:lnTo>
                  <a:lnTo>
                    <a:pt x="2" y="115"/>
                  </a:lnTo>
                  <a:lnTo>
                    <a:pt x="2" y="115"/>
                  </a:lnTo>
                </a:path>
              </a:pathLst>
            </a:custGeom>
            <a:solidFill>
              <a:srgbClr val="996633">
                <a:alpha val="50000"/>
              </a:srgbClr>
            </a:solidFill>
            <a:ln w="7938">
              <a:solidFill>
                <a:srgbClr val="000000"/>
              </a:solidFill>
              <a:prstDash val="solid"/>
              <a:round/>
              <a:headEnd/>
              <a:tailEnd/>
            </a:ln>
          </p:spPr>
          <p:txBody>
            <a:bodyPr/>
            <a:lstStyle/>
            <a:p>
              <a:endParaRPr lang="en-US"/>
            </a:p>
          </p:txBody>
        </p:sp>
        <p:sp>
          <p:nvSpPr>
            <p:cNvPr id="58" name="Freeform 450"/>
            <p:cNvSpPr>
              <a:spLocks/>
            </p:cNvSpPr>
            <p:nvPr/>
          </p:nvSpPr>
          <p:spPr bwMode="auto">
            <a:xfrm>
              <a:off x="5083" y="3333"/>
              <a:ext cx="112" cy="114"/>
            </a:xfrm>
            <a:custGeom>
              <a:avLst/>
              <a:gdLst/>
              <a:ahLst/>
              <a:cxnLst>
                <a:cxn ang="0">
                  <a:pos x="0" y="112"/>
                </a:cxn>
                <a:cxn ang="0">
                  <a:pos x="112" y="114"/>
                </a:cxn>
                <a:cxn ang="0">
                  <a:pos x="112" y="0"/>
                </a:cxn>
                <a:cxn ang="0">
                  <a:pos x="0" y="0"/>
                </a:cxn>
                <a:cxn ang="0">
                  <a:pos x="0" y="114"/>
                </a:cxn>
                <a:cxn ang="0">
                  <a:pos x="0" y="114"/>
                </a:cxn>
              </a:cxnLst>
              <a:rect l="0" t="0" r="r" b="b"/>
              <a:pathLst>
                <a:path w="112" h="114">
                  <a:moveTo>
                    <a:pt x="0" y="112"/>
                  </a:moveTo>
                  <a:lnTo>
                    <a:pt x="112" y="114"/>
                  </a:lnTo>
                  <a:lnTo>
                    <a:pt x="112" y="0"/>
                  </a:lnTo>
                  <a:lnTo>
                    <a:pt x="0" y="0"/>
                  </a:lnTo>
                  <a:lnTo>
                    <a:pt x="0" y="114"/>
                  </a:lnTo>
                  <a:lnTo>
                    <a:pt x="0" y="114"/>
                  </a:lnTo>
                </a:path>
              </a:pathLst>
            </a:custGeom>
            <a:solidFill>
              <a:srgbClr val="FF0066">
                <a:alpha val="50000"/>
              </a:srgbClr>
            </a:solidFill>
            <a:ln w="7938">
              <a:solidFill>
                <a:srgbClr val="000000"/>
              </a:solidFill>
              <a:prstDash val="solid"/>
              <a:round/>
              <a:headEnd/>
              <a:tailEnd/>
            </a:ln>
          </p:spPr>
          <p:txBody>
            <a:bodyPr/>
            <a:lstStyle/>
            <a:p>
              <a:endParaRPr lang="en-US"/>
            </a:p>
          </p:txBody>
        </p:sp>
        <p:sp>
          <p:nvSpPr>
            <p:cNvPr id="59" name="Freeform 451"/>
            <p:cNvSpPr>
              <a:spLocks/>
            </p:cNvSpPr>
            <p:nvPr/>
          </p:nvSpPr>
          <p:spPr bwMode="auto">
            <a:xfrm>
              <a:off x="3216" y="3335"/>
              <a:ext cx="115" cy="112"/>
            </a:xfrm>
            <a:custGeom>
              <a:avLst/>
              <a:gdLst/>
              <a:ahLst/>
              <a:cxnLst>
                <a:cxn ang="0">
                  <a:pos x="115" y="112"/>
                </a:cxn>
                <a:cxn ang="0">
                  <a:pos x="115" y="0"/>
                </a:cxn>
                <a:cxn ang="0">
                  <a:pos x="0" y="0"/>
                </a:cxn>
                <a:cxn ang="0">
                  <a:pos x="0" y="112"/>
                </a:cxn>
                <a:cxn ang="0">
                  <a:pos x="115" y="112"/>
                </a:cxn>
                <a:cxn ang="0">
                  <a:pos x="115" y="112"/>
                </a:cxn>
              </a:cxnLst>
              <a:rect l="0" t="0" r="r" b="b"/>
              <a:pathLst>
                <a:path w="115" h="112">
                  <a:moveTo>
                    <a:pt x="115" y="112"/>
                  </a:moveTo>
                  <a:lnTo>
                    <a:pt x="115" y="0"/>
                  </a:lnTo>
                  <a:lnTo>
                    <a:pt x="0" y="0"/>
                  </a:lnTo>
                  <a:lnTo>
                    <a:pt x="0" y="112"/>
                  </a:lnTo>
                  <a:lnTo>
                    <a:pt x="115" y="112"/>
                  </a:lnTo>
                  <a:lnTo>
                    <a:pt x="115" y="112"/>
                  </a:lnTo>
                </a:path>
              </a:pathLst>
            </a:custGeom>
            <a:solidFill>
              <a:srgbClr val="996633">
                <a:alpha val="50000"/>
              </a:srgbClr>
            </a:solidFill>
            <a:ln w="7938">
              <a:solidFill>
                <a:srgbClr val="000000"/>
              </a:solidFill>
              <a:prstDash val="solid"/>
              <a:round/>
              <a:headEnd/>
              <a:tailEnd/>
            </a:ln>
          </p:spPr>
          <p:txBody>
            <a:bodyPr/>
            <a:lstStyle/>
            <a:p>
              <a:endParaRPr lang="en-US"/>
            </a:p>
          </p:txBody>
        </p:sp>
        <p:grpSp>
          <p:nvGrpSpPr>
            <p:cNvPr id="3" name="Group 452"/>
            <p:cNvGrpSpPr>
              <a:grpSpLocks/>
            </p:cNvGrpSpPr>
            <p:nvPr/>
          </p:nvGrpSpPr>
          <p:grpSpPr bwMode="auto">
            <a:xfrm>
              <a:off x="3891" y="2677"/>
              <a:ext cx="632" cy="470"/>
              <a:chOff x="3891" y="2677"/>
              <a:chExt cx="632" cy="470"/>
            </a:xfrm>
          </p:grpSpPr>
          <p:sp>
            <p:nvSpPr>
              <p:cNvPr id="92" name="Freeform 453"/>
              <p:cNvSpPr>
                <a:spLocks/>
              </p:cNvSpPr>
              <p:nvPr/>
            </p:nvSpPr>
            <p:spPr bwMode="auto">
              <a:xfrm>
                <a:off x="4246" y="2687"/>
                <a:ext cx="277" cy="228"/>
              </a:xfrm>
              <a:custGeom>
                <a:avLst/>
                <a:gdLst/>
                <a:ahLst/>
                <a:cxnLst>
                  <a:cxn ang="0">
                    <a:pos x="0" y="23"/>
                  </a:cxn>
                  <a:cxn ang="0">
                    <a:pos x="5" y="23"/>
                  </a:cxn>
                  <a:cxn ang="0">
                    <a:pos x="10" y="19"/>
                  </a:cxn>
                  <a:cxn ang="0">
                    <a:pos x="17" y="14"/>
                  </a:cxn>
                  <a:cxn ang="0">
                    <a:pos x="26" y="9"/>
                  </a:cxn>
                  <a:cxn ang="0">
                    <a:pos x="36" y="4"/>
                  </a:cxn>
                  <a:cxn ang="0">
                    <a:pos x="50" y="2"/>
                  </a:cxn>
                  <a:cxn ang="0">
                    <a:pos x="65" y="0"/>
                  </a:cxn>
                  <a:cxn ang="0">
                    <a:pos x="79" y="0"/>
                  </a:cxn>
                  <a:cxn ang="0">
                    <a:pos x="96" y="4"/>
                  </a:cxn>
                  <a:cxn ang="0">
                    <a:pos x="110" y="11"/>
                  </a:cxn>
                  <a:cxn ang="0">
                    <a:pos x="124" y="23"/>
                  </a:cxn>
                  <a:cxn ang="0">
                    <a:pos x="134" y="33"/>
                  </a:cxn>
                  <a:cxn ang="0">
                    <a:pos x="143" y="42"/>
                  </a:cxn>
                  <a:cxn ang="0">
                    <a:pos x="148" y="52"/>
                  </a:cxn>
                  <a:cxn ang="0">
                    <a:pos x="150" y="59"/>
                  </a:cxn>
                  <a:cxn ang="0">
                    <a:pos x="153" y="66"/>
                  </a:cxn>
                  <a:cxn ang="0">
                    <a:pos x="153" y="73"/>
                  </a:cxn>
                  <a:cxn ang="0">
                    <a:pos x="153" y="78"/>
                  </a:cxn>
                  <a:cxn ang="0">
                    <a:pos x="153" y="81"/>
                  </a:cxn>
                  <a:cxn ang="0">
                    <a:pos x="153" y="81"/>
                  </a:cxn>
                  <a:cxn ang="0">
                    <a:pos x="153" y="81"/>
                  </a:cxn>
                  <a:cxn ang="0">
                    <a:pos x="155" y="78"/>
                  </a:cxn>
                  <a:cxn ang="0">
                    <a:pos x="160" y="76"/>
                  </a:cxn>
                  <a:cxn ang="0">
                    <a:pos x="167" y="73"/>
                  </a:cxn>
                  <a:cxn ang="0">
                    <a:pos x="174" y="71"/>
                  </a:cxn>
                  <a:cxn ang="0">
                    <a:pos x="181" y="69"/>
                  </a:cxn>
                  <a:cxn ang="0">
                    <a:pos x="191" y="69"/>
                  </a:cxn>
                  <a:cxn ang="0">
                    <a:pos x="200" y="71"/>
                  </a:cxn>
                  <a:cxn ang="0">
                    <a:pos x="210" y="73"/>
                  </a:cxn>
                  <a:cxn ang="0">
                    <a:pos x="219" y="81"/>
                  </a:cxn>
                  <a:cxn ang="0">
                    <a:pos x="229" y="90"/>
                  </a:cxn>
                  <a:cxn ang="0">
                    <a:pos x="234" y="97"/>
                  </a:cxn>
                  <a:cxn ang="0">
                    <a:pos x="236" y="107"/>
                  </a:cxn>
                  <a:cxn ang="0">
                    <a:pos x="239" y="116"/>
                  </a:cxn>
                  <a:cxn ang="0">
                    <a:pos x="239" y="124"/>
                  </a:cxn>
                  <a:cxn ang="0">
                    <a:pos x="236" y="131"/>
                  </a:cxn>
                  <a:cxn ang="0">
                    <a:pos x="236" y="138"/>
                  </a:cxn>
                  <a:cxn ang="0">
                    <a:pos x="234" y="143"/>
                  </a:cxn>
                  <a:cxn ang="0">
                    <a:pos x="234" y="145"/>
                  </a:cxn>
                  <a:cxn ang="0">
                    <a:pos x="231" y="145"/>
                  </a:cxn>
                  <a:cxn ang="0">
                    <a:pos x="234" y="147"/>
                  </a:cxn>
                  <a:cxn ang="0">
                    <a:pos x="236" y="147"/>
                  </a:cxn>
                  <a:cxn ang="0">
                    <a:pos x="241" y="152"/>
                  </a:cxn>
                  <a:cxn ang="0">
                    <a:pos x="248" y="157"/>
                  </a:cxn>
                  <a:cxn ang="0">
                    <a:pos x="253" y="164"/>
                  </a:cxn>
                  <a:cxn ang="0">
                    <a:pos x="260" y="174"/>
                  </a:cxn>
                  <a:cxn ang="0">
                    <a:pos x="267" y="183"/>
                  </a:cxn>
                  <a:cxn ang="0">
                    <a:pos x="272" y="195"/>
                  </a:cxn>
                  <a:cxn ang="0">
                    <a:pos x="274" y="212"/>
                  </a:cxn>
                  <a:cxn ang="0">
                    <a:pos x="277" y="228"/>
                  </a:cxn>
                </a:cxnLst>
                <a:rect l="0" t="0" r="r" b="b"/>
                <a:pathLst>
                  <a:path w="277" h="228">
                    <a:moveTo>
                      <a:pt x="0" y="23"/>
                    </a:moveTo>
                    <a:lnTo>
                      <a:pt x="5" y="23"/>
                    </a:lnTo>
                    <a:lnTo>
                      <a:pt x="10" y="19"/>
                    </a:lnTo>
                    <a:lnTo>
                      <a:pt x="17" y="14"/>
                    </a:lnTo>
                    <a:lnTo>
                      <a:pt x="26" y="9"/>
                    </a:lnTo>
                    <a:lnTo>
                      <a:pt x="36" y="4"/>
                    </a:lnTo>
                    <a:lnTo>
                      <a:pt x="50" y="2"/>
                    </a:lnTo>
                    <a:lnTo>
                      <a:pt x="65" y="0"/>
                    </a:lnTo>
                    <a:lnTo>
                      <a:pt x="79" y="0"/>
                    </a:lnTo>
                    <a:lnTo>
                      <a:pt x="96" y="4"/>
                    </a:lnTo>
                    <a:lnTo>
                      <a:pt x="110" y="11"/>
                    </a:lnTo>
                    <a:lnTo>
                      <a:pt x="124" y="23"/>
                    </a:lnTo>
                    <a:lnTo>
                      <a:pt x="134" y="33"/>
                    </a:lnTo>
                    <a:lnTo>
                      <a:pt x="143" y="42"/>
                    </a:lnTo>
                    <a:lnTo>
                      <a:pt x="148" y="52"/>
                    </a:lnTo>
                    <a:lnTo>
                      <a:pt x="150" y="59"/>
                    </a:lnTo>
                    <a:lnTo>
                      <a:pt x="153" y="66"/>
                    </a:lnTo>
                    <a:lnTo>
                      <a:pt x="153" y="73"/>
                    </a:lnTo>
                    <a:lnTo>
                      <a:pt x="153" y="78"/>
                    </a:lnTo>
                    <a:lnTo>
                      <a:pt x="153" y="81"/>
                    </a:lnTo>
                    <a:lnTo>
                      <a:pt x="153" y="81"/>
                    </a:lnTo>
                    <a:lnTo>
                      <a:pt x="153" y="81"/>
                    </a:lnTo>
                    <a:lnTo>
                      <a:pt x="155" y="78"/>
                    </a:lnTo>
                    <a:lnTo>
                      <a:pt x="160" y="76"/>
                    </a:lnTo>
                    <a:lnTo>
                      <a:pt x="167" y="73"/>
                    </a:lnTo>
                    <a:lnTo>
                      <a:pt x="174" y="71"/>
                    </a:lnTo>
                    <a:lnTo>
                      <a:pt x="181" y="69"/>
                    </a:lnTo>
                    <a:lnTo>
                      <a:pt x="191" y="69"/>
                    </a:lnTo>
                    <a:lnTo>
                      <a:pt x="200" y="71"/>
                    </a:lnTo>
                    <a:lnTo>
                      <a:pt x="210" y="73"/>
                    </a:lnTo>
                    <a:lnTo>
                      <a:pt x="219" y="81"/>
                    </a:lnTo>
                    <a:lnTo>
                      <a:pt x="229" y="90"/>
                    </a:lnTo>
                    <a:lnTo>
                      <a:pt x="234" y="97"/>
                    </a:lnTo>
                    <a:lnTo>
                      <a:pt x="236" y="107"/>
                    </a:lnTo>
                    <a:lnTo>
                      <a:pt x="239" y="116"/>
                    </a:lnTo>
                    <a:lnTo>
                      <a:pt x="239" y="124"/>
                    </a:lnTo>
                    <a:lnTo>
                      <a:pt x="236" y="131"/>
                    </a:lnTo>
                    <a:lnTo>
                      <a:pt x="236" y="138"/>
                    </a:lnTo>
                    <a:lnTo>
                      <a:pt x="234" y="143"/>
                    </a:lnTo>
                    <a:lnTo>
                      <a:pt x="234" y="145"/>
                    </a:lnTo>
                    <a:lnTo>
                      <a:pt x="231" y="145"/>
                    </a:lnTo>
                    <a:lnTo>
                      <a:pt x="234" y="147"/>
                    </a:lnTo>
                    <a:lnTo>
                      <a:pt x="236" y="147"/>
                    </a:lnTo>
                    <a:lnTo>
                      <a:pt x="241" y="152"/>
                    </a:lnTo>
                    <a:lnTo>
                      <a:pt x="248" y="157"/>
                    </a:lnTo>
                    <a:lnTo>
                      <a:pt x="253" y="164"/>
                    </a:lnTo>
                    <a:lnTo>
                      <a:pt x="260" y="174"/>
                    </a:lnTo>
                    <a:lnTo>
                      <a:pt x="267" y="183"/>
                    </a:lnTo>
                    <a:lnTo>
                      <a:pt x="272" y="195"/>
                    </a:lnTo>
                    <a:lnTo>
                      <a:pt x="274" y="212"/>
                    </a:lnTo>
                    <a:lnTo>
                      <a:pt x="277" y="228"/>
                    </a:lnTo>
                  </a:path>
                </a:pathLst>
              </a:custGeom>
              <a:noFill/>
              <a:ln w="12700" cmpd="sng">
                <a:solidFill>
                  <a:srgbClr val="FF9900"/>
                </a:solidFill>
                <a:prstDash val="solid"/>
                <a:round/>
                <a:headEnd/>
                <a:tailEnd/>
              </a:ln>
            </p:spPr>
            <p:txBody>
              <a:bodyPr/>
              <a:lstStyle/>
              <a:p>
                <a:endParaRPr lang="en-US"/>
              </a:p>
            </p:txBody>
          </p:sp>
          <p:sp>
            <p:nvSpPr>
              <p:cNvPr id="93" name="Freeform 454"/>
              <p:cNvSpPr>
                <a:spLocks/>
              </p:cNvSpPr>
              <p:nvPr/>
            </p:nvSpPr>
            <p:spPr bwMode="auto">
              <a:xfrm>
                <a:off x="3891" y="2677"/>
                <a:ext cx="358" cy="236"/>
              </a:xfrm>
              <a:custGeom>
                <a:avLst/>
                <a:gdLst/>
                <a:ahLst/>
                <a:cxnLst>
                  <a:cxn ang="0">
                    <a:pos x="2" y="219"/>
                  </a:cxn>
                  <a:cxn ang="0">
                    <a:pos x="9" y="193"/>
                  </a:cxn>
                  <a:cxn ang="0">
                    <a:pos x="21" y="174"/>
                  </a:cxn>
                  <a:cxn ang="0">
                    <a:pos x="33" y="162"/>
                  </a:cxn>
                  <a:cxn ang="0">
                    <a:pos x="43" y="155"/>
                  </a:cxn>
                  <a:cxn ang="0">
                    <a:pos x="43" y="155"/>
                  </a:cxn>
                  <a:cxn ang="0">
                    <a:pos x="40" y="145"/>
                  </a:cxn>
                  <a:cxn ang="0">
                    <a:pos x="38" y="134"/>
                  </a:cxn>
                  <a:cxn ang="0">
                    <a:pos x="38" y="117"/>
                  </a:cxn>
                  <a:cxn ang="0">
                    <a:pos x="48" y="98"/>
                  </a:cxn>
                  <a:cxn ang="0">
                    <a:pos x="67" y="83"/>
                  </a:cxn>
                  <a:cxn ang="0">
                    <a:pos x="83" y="79"/>
                  </a:cxn>
                  <a:cxn ang="0">
                    <a:pos x="102" y="81"/>
                  </a:cxn>
                  <a:cxn ang="0">
                    <a:pos x="114" y="86"/>
                  </a:cxn>
                  <a:cxn ang="0">
                    <a:pos x="121" y="91"/>
                  </a:cxn>
                  <a:cxn ang="0">
                    <a:pos x="124" y="88"/>
                  </a:cxn>
                  <a:cxn ang="0">
                    <a:pos x="121" y="81"/>
                  </a:cxn>
                  <a:cxn ang="0">
                    <a:pos x="124" y="69"/>
                  </a:cxn>
                  <a:cxn ang="0">
                    <a:pos x="133" y="52"/>
                  </a:cxn>
                  <a:cxn ang="0">
                    <a:pos x="152" y="31"/>
                  </a:cxn>
                  <a:cxn ang="0">
                    <a:pos x="181" y="14"/>
                  </a:cxn>
                  <a:cxn ang="0">
                    <a:pos x="212" y="10"/>
                  </a:cxn>
                  <a:cxn ang="0">
                    <a:pos x="238" y="14"/>
                  </a:cxn>
                  <a:cxn ang="0">
                    <a:pos x="260" y="24"/>
                  </a:cxn>
                  <a:cxn ang="0">
                    <a:pos x="272" y="31"/>
                  </a:cxn>
                  <a:cxn ang="0">
                    <a:pos x="274" y="31"/>
                  </a:cxn>
                  <a:cxn ang="0">
                    <a:pos x="274" y="26"/>
                  </a:cxn>
                  <a:cxn ang="0">
                    <a:pos x="279" y="17"/>
                  </a:cxn>
                  <a:cxn ang="0">
                    <a:pos x="288" y="7"/>
                  </a:cxn>
                  <a:cxn ang="0">
                    <a:pos x="305" y="2"/>
                  </a:cxn>
                  <a:cxn ang="0">
                    <a:pos x="327" y="2"/>
                  </a:cxn>
                  <a:cxn ang="0">
                    <a:pos x="343" y="7"/>
                  </a:cxn>
                  <a:cxn ang="0">
                    <a:pos x="350" y="17"/>
                  </a:cxn>
                  <a:cxn ang="0">
                    <a:pos x="355" y="26"/>
                  </a:cxn>
                  <a:cxn ang="0">
                    <a:pos x="358" y="31"/>
                  </a:cxn>
                </a:cxnLst>
                <a:rect l="0" t="0" r="r" b="b"/>
                <a:pathLst>
                  <a:path w="358" h="236">
                    <a:moveTo>
                      <a:pt x="0" y="236"/>
                    </a:moveTo>
                    <a:lnTo>
                      <a:pt x="2" y="219"/>
                    </a:lnTo>
                    <a:lnTo>
                      <a:pt x="5" y="205"/>
                    </a:lnTo>
                    <a:lnTo>
                      <a:pt x="9" y="193"/>
                    </a:lnTo>
                    <a:lnTo>
                      <a:pt x="14" y="181"/>
                    </a:lnTo>
                    <a:lnTo>
                      <a:pt x="21" y="174"/>
                    </a:lnTo>
                    <a:lnTo>
                      <a:pt x="29" y="167"/>
                    </a:lnTo>
                    <a:lnTo>
                      <a:pt x="33" y="162"/>
                    </a:lnTo>
                    <a:lnTo>
                      <a:pt x="38" y="157"/>
                    </a:lnTo>
                    <a:lnTo>
                      <a:pt x="43" y="155"/>
                    </a:lnTo>
                    <a:lnTo>
                      <a:pt x="43" y="155"/>
                    </a:lnTo>
                    <a:lnTo>
                      <a:pt x="43" y="155"/>
                    </a:lnTo>
                    <a:lnTo>
                      <a:pt x="40" y="150"/>
                    </a:lnTo>
                    <a:lnTo>
                      <a:pt x="40" y="145"/>
                    </a:lnTo>
                    <a:lnTo>
                      <a:pt x="38" y="141"/>
                    </a:lnTo>
                    <a:lnTo>
                      <a:pt x="38" y="134"/>
                    </a:lnTo>
                    <a:lnTo>
                      <a:pt x="38" y="124"/>
                    </a:lnTo>
                    <a:lnTo>
                      <a:pt x="38" y="117"/>
                    </a:lnTo>
                    <a:lnTo>
                      <a:pt x="43" y="107"/>
                    </a:lnTo>
                    <a:lnTo>
                      <a:pt x="48" y="98"/>
                    </a:lnTo>
                    <a:lnTo>
                      <a:pt x="55" y="91"/>
                    </a:lnTo>
                    <a:lnTo>
                      <a:pt x="67" y="83"/>
                    </a:lnTo>
                    <a:lnTo>
                      <a:pt x="76" y="81"/>
                    </a:lnTo>
                    <a:lnTo>
                      <a:pt x="83" y="79"/>
                    </a:lnTo>
                    <a:lnTo>
                      <a:pt x="93" y="79"/>
                    </a:lnTo>
                    <a:lnTo>
                      <a:pt x="102" y="81"/>
                    </a:lnTo>
                    <a:lnTo>
                      <a:pt x="110" y="83"/>
                    </a:lnTo>
                    <a:lnTo>
                      <a:pt x="114" y="86"/>
                    </a:lnTo>
                    <a:lnTo>
                      <a:pt x="119" y="88"/>
                    </a:lnTo>
                    <a:lnTo>
                      <a:pt x="121" y="91"/>
                    </a:lnTo>
                    <a:lnTo>
                      <a:pt x="124" y="91"/>
                    </a:lnTo>
                    <a:lnTo>
                      <a:pt x="124" y="88"/>
                    </a:lnTo>
                    <a:lnTo>
                      <a:pt x="121" y="86"/>
                    </a:lnTo>
                    <a:lnTo>
                      <a:pt x="121" y="81"/>
                    </a:lnTo>
                    <a:lnTo>
                      <a:pt x="124" y="76"/>
                    </a:lnTo>
                    <a:lnTo>
                      <a:pt x="124" y="69"/>
                    </a:lnTo>
                    <a:lnTo>
                      <a:pt x="129" y="60"/>
                    </a:lnTo>
                    <a:lnTo>
                      <a:pt x="133" y="52"/>
                    </a:lnTo>
                    <a:lnTo>
                      <a:pt x="141" y="43"/>
                    </a:lnTo>
                    <a:lnTo>
                      <a:pt x="152" y="31"/>
                    </a:lnTo>
                    <a:lnTo>
                      <a:pt x="164" y="21"/>
                    </a:lnTo>
                    <a:lnTo>
                      <a:pt x="181" y="14"/>
                    </a:lnTo>
                    <a:lnTo>
                      <a:pt x="195" y="10"/>
                    </a:lnTo>
                    <a:lnTo>
                      <a:pt x="212" y="10"/>
                    </a:lnTo>
                    <a:lnTo>
                      <a:pt x="226" y="10"/>
                    </a:lnTo>
                    <a:lnTo>
                      <a:pt x="238" y="14"/>
                    </a:lnTo>
                    <a:lnTo>
                      <a:pt x="250" y="19"/>
                    </a:lnTo>
                    <a:lnTo>
                      <a:pt x="260" y="24"/>
                    </a:lnTo>
                    <a:lnTo>
                      <a:pt x="267" y="29"/>
                    </a:lnTo>
                    <a:lnTo>
                      <a:pt x="272" y="31"/>
                    </a:lnTo>
                    <a:lnTo>
                      <a:pt x="274" y="33"/>
                    </a:lnTo>
                    <a:lnTo>
                      <a:pt x="274" y="31"/>
                    </a:lnTo>
                    <a:lnTo>
                      <a:pt x="274" y="29"/>
                    </a:lnTo>
                    <a:lnTo>
                      <a:pt x="274" y="26"/>
                    </a:lnTo>
                    <a:lnTo>
                      <a:pt x="276" y="21"/>
                    </a:lnTo>
                    <a:lnTo>
                      <a:pt x="279" y="17"/>
                    </a:lnTo>
                    <a:lnTo>
                      <a:pt x="284" y="12"/>
                    </a:lnTo>
                    <a:lnTo>
                      <a:pt x="288" y="7"/>
                    </a:lnTo>
                    <a:lnTo>
                      <a:pt x="296" y="5"/>
                    </a:lnTo>
                    <a:lnTo>
                      <a:pt x="305" y="2"/>
                    </a:lnTo>
                    <a:lnTo>
                      <a:pt x="315" y="0"/>
                    </a:lnTo>
                    <a:lnTo>
                      <a:pt x="327" y="2"/>
                    </a:lnTo>
                    <a:lnTo>
                      <a:pt x="336" y="5"/>
                    </a:lnTo>
                    <a:lnTo>
                      <a:pt x="343" y="7"/>
                    </a:lnTo>
                    <a:lnTo>
                      <a:pt x="348" y="12"/>
                    </a:lnTo>
                    <a:lnTo>
                      <a:pt x="350" y="17"/>
                    </a:lnTo>
                    <a:lnTo>
                      <a:pt x="355" y="21"/>
                    </a:lnTo>
                    <a:lnTo>
                      <a:pt x="355" y="26"/>
                    </a:lnTo>
                    <a:lnTo>
                      <a:pt x="358" y="29"/>
                    </a:lnTo>
                    <a:lnTo>
                      <a:pt x="358" y="31"/>
                    </a:lnTo>
                    <a:lnTo>
                      <a:pt x="358" y="33"/>
                    </a:lnTo>
                  </a:path>
                </a:pathLst>
              </a:custGeom>
              <a:noFill/>
              <a:ln w="12700" cmpd="sng">
                <a:solidFill>
                  <a:srgbClr val="FF9900"/>
                </a:solidFill>
                <a:prstDash val="solid"/>
                <a:round/>
                <a:headEnd/>
                <a:tailEnd/>
              </a:ln>
            </p:spPr>
            <p:txBody>
              <a:bodyPr/>
              <a:lstStyle/>
              <a:p>
                <a:endParaRPr lang="en-US"/>
              </a:p>
            </p:txBody>
          </p:sp>
          <p:sp>
            <p:nvSpPr>
              <p:cNvPr id="94" name="Freeform 455"/>
              <p:cNvSpPr>
                <a:spLocks/>
              </p:cNvSpPr>
              <p:nvPr/>
            </p:nvSpPr>
            <p:spPr bwMode="auto">
              <a:xfrm>
                <a:off x="3891" y="2911"/>
                <a:ext cx="272" cy="229"/>
              </a:xfrm>
              <a:custGeom>
                <a:avLst/>
                <a:gdLst/>
                <a:ahLst/>
                <a:cxnLst>
                  <a:cxn ang="0">
                    <a:pos x="272" y="202"/>
                  </a:cxn>
                  <a:cxn ang="0">
                    <a:pos x="272" y="205"/>
                  </a:cxn>
                  <a:cxn ang="0">
                    <a:pos x="267" y="207"/>
                  </a:cxn>
                  <a:cxn ang="0">
                    <a:pos x="260" y="212"/>
                  </a:cxn>
                  <a:cxn ang="0">
                    <a:pos x="250" y="217"/>
                  </a:cxn>
                  <a:cxn ang="0">
                    <a:pos x="238" y="221"/>
                  </a:cxn>
                  <a:cxn ang="0">
                    <a:pos x="226" y="226"/>
                  </a:cxn>
                  <a:cxn ang="0">
                    <a:pos x="212" y="229"/>
                  </a:cxn>
                  <a:cxn ang="0">
                    <a:pos x="195" y="226"/>
                  </a:cxn>
                  <a:cxn ang="0">
                    <a:pos x="181" y="224"/>
                  </a:cxn>
                  <a:cxn ang="0">
                    <a:pos x="164" y="214"/>
                  </a:cxn>
                  <a:cxn ang="0">
                    <a:pos x="152" y="205"/>
                  </a:cxn>
                  <a:cxn ang="0">
                    <a:pos x="141" y="195"/>
                  </a:cxn>
                  <a:cxn ang="0">
                    <a:pos x="133" y="186"/>
                  </a:cxn>
                  <a:cxn ang="0">
                    <a:pos x="129" y="176"/>
                  </a:cxn>
                  <a:cxn ang="0">
                    <a:pos x="124" y="167"/>
                  </a:cxn>
                  <a:cxn ang="0">
                    <a:pos x="124" y="159"/>
                  </a:cxn>
                  <a:cxn ang="0">
                    <a:pos x="121" y="155"/>
                  </a:cxn>
                  <a:cxn ang="0">
                    <a:pos x="121" y="150"/>
                  </a:cxn>
                  <a:cxn ang="0">
                    <a:pos x="124" y="148"/>
                  </a:cxn>
                  <a:cxn ang="0">
                    <a:pos x="124" y="145"/>
                  </a:cxn>
                  <a:cxn ang="0">
                    <a:pos x="121" y="148"/>
                  </a:cxn>
                  <a:cxn ang="0">
                    <a:pos x="119" y="150"/>
                  </a:cxn>
                  <a:cxn ang="0">
                    <a:pos x="114" y="152"/>
                  </a:cxn>
                  <a:cxn ang="0">
                    <a:pos x="110" y="155"/>
                  </a:cxn>
                  <a:cxn ang="0">
                    <a:pos x="102" y="157"/>
                  </a:cxn>
                  <a:cxn ang="0">
                    <a:pos x="93" y="157"/>
                  </a:cxn>
                  <a:cxn ang="0">
                    <a:pos x="83" y="157"/>
                  </a:cxn>
                  <a:cxn ang="0">
                    <a:pos x="76" y="157"/>
                  </a:cxn>
                  <a:cxn ang="0">
                    <a:pos x="67" y="152"/>
                  </a:cxn>
                  <a:cxn ang="0">
                    <a:pos x="55" y="145"/>
                  </a:cxn>
                  <a:cxn ang="0">
                    <a:pos x="48" y="138"/>
                  </a:cxn>
                  <a:cxn ang="0">
                    <a:pos x="43" y="128"/>
                  </a:cxn>
                  <a:cxn ang="0">
                    <a:pos x="38" y="121"/>
                  </a:cxn>
                  <a:cxn ang="0">
                    <a:pos x="38" y="112"/>
                  </a:cxn>
                  <a:cxn ang="0">
                    <a:pos x="38" y="105"/>
                  </a:cxn>
                  <a:cxn ang="0">
                    <a:pos x="38" y="97"/>
                  </a:cxn>
                  <a:cxn ang="0">
                    <a:pos x="40" y="90"/>
                  </a:cxn>
                  <a:cxn ang="0">
                    <a:pos x="40" y="86"/>
                  </a:cxn>
                  <a:cxn ang="0">
                    <a:pos x="43" y="83"/>
                  </a:cxn>
                  <a:cxn ang="0">
                    <a:pos x="43" y="81"/>
                  </a:cxn>
                  <a:cxn ang="0">
                    <a:pos x="43" y="81"/>
                  </a:cxn>
                  <a:cxn ang="0">
                    <a:pos x="38" y="78"/>
                  </a:cxn>
                  <a:cxn ang="0">
                    <a:pos x="33" y="76"/>
                  </a:cxn>
                  <a:cxn ang="0">
                    <a:pos x="29" y="71"/>
                  </a:cxn>
                  <a:cxn ang="0">
                    <a:pos x="21" y="64"/>
                  </a:cxn>
                  <a:cxn ang="0">
                    <a:pos x="14" y="55"/>
                  </a:cxn>
                  <a:cxn ang="0">
                    <a:pos x="9" y="45"/>
                  </a:cxn>
                  <a:cxn ang="0">
                    <a:pos x="5" y="31"/>
                  </a:cxn>
                  <a:cxn ang="0">
                    <a:pos x="2" y="16"/>
                  </a:cxn>
                  <a:cxn ang="0">
                    <a:pos x="0" y="0"/>
                  </a:cxn>
                </a:cxnLst>
                <a:rect l="0" t="0" r="r" b="b"/>
                <a:pathLst>
                  <a:path w="272" h="229">
                    <a:moveTo>
                      <a:pt x="272" y="202"/>
                    </a:moveTo>
                    <a:lnTo>
                      <a:pt x="272" y="205"/>
                    </a:lnTo>
                    <a:lnTo>
                      <a:pt x="267" y="207"/>
                    </a:lnTo>
                    <a:lnTo>
                      <a:pt x="260" y="212"/>
                    </a:lnTo>
                    <a:lnTo>
                      <a:pt x="250" y="217"/>
                    </a:lnTo>
                    <a:lnTo>
                      <a:pt x="238" y="221"/>
                    </a:lnTo>
                    <a:lnTo>
                      <a:pt x="226" y="226"/>
                    </a:lnTo>
                    <a:lnTo>
                      <a:pt x="212" y="229"/>
                    </a:lnTo>
                    <a:lnTo>
                      <a:pt x="195" y="226"/>
                    </a:lnTo>
                    <a:lnTo>
                      <a:pt x="181" y="224"/>
                    </a:lnTo>
                    <a:lnTo>
                      <a:pt x="164" y="214"/>
                    </a:lnTo>
                    <a:lnTo>
                      <a:pt x="152" y="205"/>
                    </a:lnTo>
                    <a:lnTo>
                      <a:pt x="141" y="195"/>
                    </a:lnTo>
                    <a:lnTo>
                      <a:pt x="133" y="186"/>
                    </a:lnTo>
                    <a:lnTo>
                      <a:pt x="129" y="176"/>
                    </a:lnTo>
                    <a:lnTo>
                      <a:pt x="124" y="167"/>
                    </a:lnTo>
                    <a:lnTo>
                      <a:pt x="124" y="159"/>
                    </a:lnTo>
                    <a:lnTo>
                      <a:pt x="121" y="155"/>
                    </a:lnTo>
                    <a:lnTo>
                      <a:pt x="121" y="150"/>
                    </a:lnTo>
                    <a:lnTo>
                      <a:pt x="124" y="148"/>
                    </a:lnTo>
                    <a:lnTo>
                      <a:pt x="124" y="145"/>
                    </a:lnTo>
                    <a:lnTo>
                      <a:pt x="121" y="148"/>
                    </a:lnTo>
                    <a:lnTo>
                      <a:pt x="119" y="150"/>
                    </a:lnTo>
                    <a:lnTo>
                      <a:pt x="114" y="152"/>
                    </a:lnTo>
                    <a:lnTo>
                      <a:pt x="110" y="155"/>
                    </a:lnTo>
                    <a:lnTo>
                      <a:pt x="102" y="157"/>
                    </a:lnTo>
                    <a:lnTo>
                      <a:pt x="93" y="157"/>
                    </a:lnTo>
                    <a:lnTo>
                      <a:pt x="83" y="157"/>
                    </a:lnTo>
                    <a:lnTo>
                      <a:pt x="76" y="157"/>
                    </a:lnTo>
                    <a:lnTo>
                      <a:pt x="67" y="152"/>
                    </a:lnTo>
                    <a:lnTo>
                      <a:pt x="55" y="145"/>
                    </a:lnTo>
                    <a:lnTo>
                      <a:pt x="48" y="138"/>
                    </a:lnTo>
                    <a:lnTo>
                      <a:pt x="43" y="128"/>
                    </a:lnTo>
                    <a:lnTo>
                      <a:pt x="38" y="121"/>
                    </a:lnTo>
                    <a:lnTo>
                      <a:pt x="38" y="112"/>
                    </a:lnTo>
                    <a:lnTo>
                      <a:pt x="38" y="105"/>
                    </a:lnTo>
                    <a:lnTo>
                      <a:pt x="38" y="97"/>
                    </a:lnTo>
                    <a:lnTo>
                      <a:pt x="40" y="90"/>
                    </a:lnTo>
                    <a:lnTo>
                      <a:pt x="40" y="86"/>
                    </a:lnTo>
                    <a:lnTo>
                      <a:pt x="43" y="83"/>
                    </a:lnTo>
                    <a:lnTo>
                      <a:pt x="43" y="81"/>
                    </a:lnTo>
                    <a:lnTo>
                      <a:pt x="43" y="81"/>
                    </a:lnTo>
                    <a:lnTo>
                      <a:pt x="38" y="78"/>
                    </a:lnTo>
                    <a:lnTo>
                      <a:pt x="33" y="76"/>
                    </a:lnTo>
                    <a:lnTo>
                      <a:pt x="29" y="71"/>
                    </a:lnTo>
                    <a:lnTo>
                      <a:pt x="21" y="64"/>
                    </a:lnTo>
                    <a:lnTo>
                      <a:pt x="14" y="55"/>
                    </a:lnTo>
                    <a:lnTo>
                      <a:pt x="9" y="45"/>
                    </a:lnTo>
                    <a:lnTo>
                      <a:pt x="5" y="31"/>
                    </a:lnTo>
                    <a:lnTo>
                      <a:pt x="2" y="16"/>
                    </a:lnTo>
                    <a:lnTo>
                      <a:pt x="0" y="0"/>
                    </a:lnTo>
                  </a:path>
                </a:pathLst>
              </a:custGeom>
              <a:noFill/>
              <a:ln w="12700" cmpd="sng">
                <a:solidFill>
                  <a:srgbClr val="FF9900"/>
                </a:solidFill>
                <a:prstDash val="solid"/>
                <a:round/>
                <a:headEnd/>
                <a:tailEnd/>
              </a:ln>
            </p:spPr>
            <p:txBody>
              <a:bodyPr/>
              <a:lstStyle/>
              <a:p>
                <a:endParaRPr lang="en-US"/>
              </a:p>
            </p:txBody>
          </p:sp>
          <p:sp>
            <p:nvSpPr>
              <p:cNvPr id="95" name="Freeform 456"/>
              <p:cNvSpPr>
                <a:spLocks/>
              </p:cNvSpPr>
              <p:nvPr/>
            </p:nvSpPr>
            <p:spPr bwMode="auto">
              <a:xfrm>
                <a:off x="4165" y="2911"/>
                <a:ext cx="355" cy="236"/>
              </a:xfrm>
              <a:custGeom>
                <a:avLst/>
                <a:gdLst/>
                <a:ahLst/>
                <a:cxnLst>
                  <a:cxn ang="0">
                    <a:pos x="355" y="16"/>
                  </a:cxn>
                  <a:cxn ang="0">
                    <a:pos x="348" y="45"/>
                  </a:cxn>
                  <a:cxn ang="0">
                    <a:pos x="334" y="64"/>
                  </a:cxn>
                  <a:cxn ang="0">
                    <a:pos x="322" y="76"/>
                  </a:cxn>
                  <a:cxn ang="0">
                    <a:pos x="315" y="81"/>
                  </a:cxn>
                  <a:cxn ang="0">
                    <a:pos x="315" y="83"/>
                  </a:cxn>
                  <a:cxn ang="0">
                    <a:pos x="317" y="90"/>
                  </a:cxn>
                  <a:cxn ang="0">
                    <a:pos x="320" y="105"/>
                  </a:cxn>
                  <a:cxn ang="0">
                    <a:pos x="317" y="121"/>
                  </a:cxn>
                  <a:cxn ang="0">
                    <a:pos x="310" y="138"/>
                  </a:cxn>
                  <a:cxn ang="0">
                    <a:pos x="291" y="152"/>
                  </a:cxn>
                  <a:cxn ang="0">
                    <a:pos x="272" y="159"/>
                  </a:cxn>
                  <a:cxn ang="0">
                    <a:pos x="255" y="157"/>
                  </a:cxn>
                  <a:cxn ang="0">
                    <a:pos x="241" y="152"/>
                  </a:cxn>
                  <a:cxn ang="0">
                    <a:pos x="234" y="148"/>
                  </a:cxn>
                  <a:cxn ang="0">
                    <a:pos x="234" y="148"/>
                  </a:cxn>
                  <a:cxn ang="0">
                    <a:pos x="234" y="155"/>
                  </a:cxn>
                  <a:cxn ang="0">
                    <a:pos x="231" y="169"/>
                  </a:cxn>
                  <a:cxn ang="0">
                    <a:pos x="224" y="186"/>
                  </a:cxn>
                  <a:cxn ang="0">
                    <a:pos x="205" y="205"/>
                  </a:cxn>
                  <a:cxn ang="0">
                    <a:pos x="177" y="224"/>
                  </a:cxn>
                  <a:cxn ang="0">
                    <a:pos x="146" y="229"/>
                  </a:cxn>
                  <a:cxn ang="0">
                    <a:pos x="117" y="224"/>
                  </a:cxn>
                  <a:cxn ang="0">
                    <a:pos x="98" y="214"/>
                  </a:cxn>
                  <a:cxn ang="0">
                    <a:pos x="86" y="205"/>
                  </a:cxn>
                  <a:cxn ang="0">
                    <a:pos x="84" y="205"/>
                  </a:cxn>
                  <a:cxn ang="0">
                    <a:pos x="81" y="212"/>
                  </a:cxn>
                  <a:cxn ang="0">
                    <a:pos x="76" y="219"/>
                  </a:cxn>
                  <a:cxn ang="0">
                    <a:pos x="69" y="229"/>
                  </a:cxn>
                  <a:cxn ang="0">
                    <a:pos x="53" y="236"/>
                  </a:cxn>
                  <a:cxn ang="0">
                    <a:pos x="31" y="236"/>
                  </a:cxn>
                  <a:cxn ang="0">
                    <a:pos x="14" y="229"/>
                  </a:cxn>
                  <a:cxn ang="0">
                    <a:pos x="5" y="219"/>
                  </a:cxn>
                  <a:cxn ang="0">
                    <a:pos x="0" y="212"/>
                  </a:cxn>
                  <a:cxn ang="0">
                    <a:pos x="0" y="205"/>
                  </a:cxn>
                </a:cxnLst>
                <a:rect l="0" t="0" r="r" b="b"/>
                <a:pathLst>
                  <a:path w="355" h="236">
                    <a:moveTo>
                      <a:pt x="355" y="0"/>
                    </a:moveTo>
                    <a:lnTo>
                      <a:pt x="355" y="16"/>
                    </a:lnTo>
                    <a:lnTo>
                      <a:pt x="353" y="33"/>
                    </a:lnTo>
                    <a:lnTo>
                      <a:pt x="348" y="45"/>
                    </a:lnTo>
                    <a:lnTo>
                      <a:pt x="341" y="55"/>
                    </a:lnTo>
                    <a:lnTo>
                      <a:pt x="334" y="64"/>
                    </a:lnTo>
                    <a:lnTo>
                      <a:pt x="329" y="71"/>
                    </a:lnTo>
                    <a:lnTo>
                      <a:pt x="322" y="76"/>
                    </a:lnTo>
                    <a:lnTo>
                      <a:pt x="317" y="78"/>
                    </a:lnTo>
                    <a:lnTo>
                      <a:pt x="315" y="81"/>
                    </a:lnTo>
                    <a:lnTo>
                      <a:pt x="312" y="83"/>
                    </a:lnTo>
                    <a:lnTo>
                      <a:pt x="315" y="83"/>
                    </a:lnTo>
                    <a:lnTo>
                      <a:pt x="315" y="86"/>
                    </a:lnTo>
                    <a:lnTo>
                      <a:pt x="317" y="90"/>
                    </a:lnTo>
                    <a:lnTo>
                      <a:pt x="317" y="97"/>
                    </a:lnTo>
                    <a:lnTo>
                      <a:pt x="320" y="105"/>
                    </a:lnTo>
                    <a:lnTo>
                      <a:pt x="320" y="112"/>
                    </a:lnTo>
                    <a:lnTo>
                      <a:pt x="317" y="121"/>
                    </a:lnTo>
                    <a:lnTo>
                      <a:pt x="315" y="131"/>
                    </a:lnTo>
                    <a:lnTo>
                      <a:pt x="310" y="138"/>
                    </a:lnTo>
                    <a:lnTo>
                      <a:pt x="300" y="148"/>
                    </a:lnTo>
                    <a:lnTo>
                      <a:pt x="291" y="152"/>
                    </a:lnTo>
                    <a:lnTo>
                      <a:pt x="281" y="157"/>
                    </a:lnTo>
                    <a:lnTo>
                      <a:pt x="272" y="159"/>
                    </a:lnTo>
                    <a:lnTo>
                      <a:pt x="262" y="159"/>
                    </a:lnTo>
                    <a:lnTo>
                      <a:pt x="255" y="157"/>
                    </a:lnTo>
                    <a:lnTo>
                      <a:pt x="248" y="155"/>
                    </a:lnTo>
                    <a:lnTo>
                      <a:pt x="241" y="152"/>
                    </a:lnTo>
                    <a:lnTo>
                      <a:pt x="236" y="150"/>
                    </a:lnTo>
                    <a:lnTo>
                      <a:pt x="234" y="148"/>
                    </a:lnTo>
                    <a:lnTo>
                      <a:pt x="234" y="148"/>
                    </a:lnTo>
                    <a:lnTo>
                      <a:pt x="234" y="148"/>
                    </a:lnTo>
                    <a:lnTo>
                      <a:pt x="234" y="150"/>
                    </a:lnTo>
                    <a:lnTo>
                      <a:pt x="234" y="155"/>
                    </a:lnTo>
                    <a:lnTo>
                      <a:pt x="234" y="162"/>
                    </a:lnTo>
                    <a:lnTo>
                      <a:pt x="231" y="169"/>
                    </a:lnTo>
                    <a:lnTo>
                      <a:pt x="229" y="176"/>
                    </a:lnTo>
                    <a:lnTo>
                      <a:pt x="224" y="186"/>
                    </a:lnTo>
                    <a:lnTo>
                      <a:pt x="215" y="195"/>
                    </a:lnTo>
                    <a:lnTo>
                      <a:pt x="205" y="205"/>
                    </a:lnTo>
                    <a:lnTo>
                      <a:pt x="191" y="217"/>
                    </a:lnTo>
                    <a:lnTo>
                      <a:pt x="177" y="224"/>
                    </a:lnTo>
                    <a:lnTo>
                      <a:pt x="160" y="229"/>
                    </a:lnTo>
                    <a:lnTo>
                      <a:pt x="146" y="229"/>
                    </a:lnTo>
                    <a:lnTo>
                      <a:pt x="131" y="226"/>
                    </a:lnTo>
                    <a:lnTo>
                      <a:pt x="117" y="224"/>
                    </a:lnTo>
                    <a:lnTo>
                      <a:pt x="107" y="219"/>
                    </a:lnTo>
                    <a:lnTo>
                      <a:pt x="98" y="214"/>
                    </a:lnTo>
                    <a:lnTo>
                      <a:pt x="91" y="209"/>
                    </a:lnTo>
                    <a:lnTo>
                      <a:pt x="86" y="205"/>
                    </a:lnTo>
                    <a:lnTo>
                      <a:pt x="84" y="205"/>
                    </a:lnTo>
                    <a:lnTo>
                      <a:pt x="84" y="205"/>
                    </a:lnTo>
                    <a:lnTo>
                      <a:pt x="84" y="207"/>
                    </a:lnTo>
                    <a:lnTo>
                      <a:pt x="81" y="212"/>
                    </a:lnTo>
                    <a:lnTo>
                      <a:pt x="81" y="214"/>
                    </a:lnTo>
                    <a:lnTo>
                      <a:pt x="76" y="219"/>
                    </a:lnTo>
                    <a:lnTo>
                      <a:pt x="74" y="224"/>
                    </a:lnTo>
                    <a:lnTo>
                      <a:pt x="69" y="229"/>
                    </a:lnTo>
                    <a:lnTo>
                      <a:pt x="62" y="233"/>
                    </a:lnTo>
                    <a:lnTo>
                      <a:pt x="53" y="236"/>
                    </a:lnTo>
                    <a:lnTo>
                      <a:pt x="41" y="236"/>
                    </a:lnTo>
                    <a:lnTo>
                      <a:pt x="31" y="236"/>
                    </a:lnTo>
                    <a:lnTo>
                      <a:pt x="22" y="233"/>
                    </a:lnTo>
                    <a:lnTo>
                      <a:pt x="14" y="229"/>
                    </a:lnTo>
                    <a:lnTo>
                      <a:pt x="10" y="224"/>
                    </a:lnTo>
                    <a:lnTo>
                      <a:pt x="5" y="219"/>
                    </a:lnTo>
                    <a:lnTo>
                      <a:pt x="2" y="214"/>
                    </a:lnTo>
                    <a:lnTo>
                      <a:pt x="0" y="212"/>
                    </a:lnTo>
                    <a:lnTo>
                      <a:pt x="0" y="207"/>
                    </a:lnTo>
                    <a:lnTo>
                      <a:pt x="0" y="205"/>
                    </a:lnTo>
                    <a:lnTo>
                      <a:pt x="0" y="205"/>
                    </a:lnTo>
                  </a:path>
                </a:pathLst>
              </a:custGeom>
              <a:noFill/>
              <a:ln w="12700" cmpd="sng">
                <a:solidFill>
                  <a:srgbClr val="FF9900"/>
                </a:solidFill>
                <a:prstDash val="solid"/>
                <a:round/>
                <a:headEnd/>
                <a:tailEnd/>
              </a:ln>
            </p:spPr>
            <p:txBody>
              <a:bodyPr/>
              <a:lstStyle/>
              <a:p>
                <a:endParaRPr lang="en-US"/>
              </a:p>
            </p:txBody>
          </p:sp>
        </p:grpSp>
        <p:grpSp>
          <p:nvGrpSpPr>
            <p:cNvPr id="4" name="Group 457"/>
            <p:cNvGrpSpPr>
              <a:grpSpLocks/>
            </p:cNvGrpSpPr>
            <p:nvPr/>
          </p:nvGrpSpPr>
          <p:grpSpPr bwMode="auto">
            <a:xfrm>
              <a:off x="4411" y="3428"/>
              <a:ext cx="631" cy="470"/>
              <a:chOff x="4411" y="3428"/>
              <a:chExt cx="631" cy="470"/>
            </a:xfrm>
          </p:grpSpPr>
          <p:sp>
            <p:nvSpPr>
              <p:cNvPr id="88" name="Freeform 458"/>
              <p:cNvSpPr>
                <a:spLocks/>
              </p:cNvSpPr>
              <p:nvPr/>
            </p:nvSpPr>
            <p:spPr bwMode="auto">
              <a:xfrm>
                <a:off x="4768" y="3438"/>
                <a:ext cx="274" cy="228"/>
              </a:xfrm>
              <a:custGeom>
                <a:avLst/>
                <a:gdLst/>
                <a:ahLst/>
                <a:cxnLst>
                  <a:cxn ang="0">
                    <a:pos x="0" y="23"/>
                  </a:cxn>
                  <a:cxn ang="0">
                    <a:pos x="3" y="21"/>
                  </a:cxn>
                  <a:cxn ang="0">
                    <a:pos x="7" y="19"/>
                  </a:cxn>
                  <a:cxn ang="0">
                    <a:pos x="15" y="14"/>
                  </a:cxn>
                  <a:cxn ang="0">
                    <a:pos x="24" y="9"/>
                  </a:cxn>
                  <a:cxn ang="0">
                    <a:pos x="36" y="4"/>
                  </a:cxn>
                  <a:cxn ang="0">
                    <a:pos x="48" y="0"/>
                  </a:cxn>
                  <a:cxn ang="0">
                    <a:pos x="62" y="0"/>
                  </a:cxn>
                  <a:cxn ang="0">
                    <a:pos x="77" y="0"/>
                  </a:cxn>
                  <a:cxn ang="0">
                    <a:pos x="93" y="4"/>
                  </a:cxn>
                  <a:cxn ang="0">
                    <a:pos x="108" y="12"/>
                  </a:cxn>
                  <a:cxn ang="0">
                    <a:pos x="122" y="21"/>
                  </a:cxn>
                  <a:cxn ang="0">
                    <a:pos x="134" y="33"/>
                  </a:cxn>
                  <a:cxn ang="0">
                    <a:pos x="141" y="43"/>
                  </a:cxn>
                  <a:cxn ang="0">
                    <a:pos x="146" y="52"/>
                  </a:cxn>
                  <a:cxn ang="0">
                    <a:pos x="148" y="59"/>
                  </a:cxn>
                  <a:cxn ang="0">
                    <a:pos x="151" y="66"/>
                  </a:cxn>
                  <a:cxn ang="0">
                    <a:pos x="151" y="71"/>
                  </a:cxn>
                  <a:cxn ang="0">
                    <a:pos x="151" y="76"/>
                  </a:cxn>
                  <a:cxn ang="0">
                    <a:pos x="151" y="78"/>
                  </a:cxn>
                  <a:cxn ang="0">
                    <a:pos x="151" y="81"/>
                  </a:cxn>
                  <a:cxn ang="0">
                    <a:pos x="151" y="81"/>
                  </a:cxn>
                  <a:cxn ang="0">
                    <a:pos x="155" y="78"/>
                  </a:cxn>
                  <a:cxn ang="0">
                    <a:pos x="160" y="76"/>
                  </a:cxn>
                  <a:cxn ang="0">
                    <a:pos x="165" y="74"/>
                  </a:cxn>
                  <a:cxn ang="0">
                    <a:pos x="172" y="71"/>
                  </a:cxn>
                  <a:cxn ang="0">
                    <a:pos x="182" y="69"/>
                  </a:cxn>
                  <a:cxn ang="0">
                    <a:pos x="189" y="69"/>
                  </a:cxn>
                  <a:cxn ang="0">
                    <a:pos x="198" y="71"/>
                  </a:cxn>
                  <a:cxn ang="0">
                    <a:pos x="208" y="74"/>
                  </a:cxn>
                  <a:cxn ang="0">
                    <a:pos x="217" y="81"/>
                  </a:cxn>
                  <a:cxn ang="0">
                    <a:pos x="227" y="88"/>
                  </a:cxn>
                  <a:cxn ang="0">
                    <a:pos x="232" y="97"/>
                  </a:cxn>
                  <a:cxn ang="0">
                    <a:pos x="234" y="107"/>
                  </a:cxn>
                  <a:cxn ang="0">
                    <a:pos x="236" y="114"/>
                  </a:cxn>
                  <a:cxn ang="0">
                    <a:pos x="236" y="124"/>
                  </a:cxn>
                  <a:cxn ang="0">
                    <a:pos x="236" y="131"/>
                  </a:cxn>
                  <a:cxn ang="0">
                    <a:pos x="234" y="135"/>
                  </a:cxn>
                  <a:cxn ang="0">
                    <a:pos x="232" y="140"/>
                  </a:cxn>
                  <a:cxn ang="0">
                    <a:pos x="232" y="145"/>
                  </a:cxn>
                  <a:cxn ang="0">
                    <a:pos x="232" y="145"/>
                  </a:cxn>
                  <a:cxn ang="0">
                    <a:pos x="232" y="145"/>
                  </a:cxn>
                  <a:cxn ang="0">
                    <a:pos x="236" y="147"/>
                  </a:cxn>
                  <a:cxn ang="0">
                    <a:pos x="241" y="152"/>
                  </a:cxn>
                  <a:cxn ang="0">
                    <a:pos x="246" y="157"/>
                  </a:cxn>
                  <a:cxn ang="0">
                    <a:pos x="253" y="164"/>
                  </a:cxn>
                  <a:cxn ang="0">
                    <a:pos x="258" y="171"/>
                  </a:cxn>
                  <a:cxn ang="0">
                    <a:pos x="265" y="183"/>
                  </a:cxn>
                  <a:cxn ang="0">
                    <a:pos x="270" y="195"/>
                  </a:cxn>
                  <a:cxn ang="0">
                    <a:pos x="272" y="209"/>
                  </a:cxn>
                  <a:cxn ang="0">
                    <a:pos x="274" y="228"/>
                  </a:cxn>
                </a:cxnLst>
                <a:rect l="0" t="0" r="r" b="b"/>
                <a:pathLst>
                  <a:path w="274" h="228">
                    <a:moveTo>
                      <a:pt x="0" y="23"/>
                    </a:moveTo>
                    <a:lnTo>
                      <a:pt x="3" y="21"/>
                    </a:lnTo>
                    <a:lnTo>
                      <a:pt x="7" y="19"/>
                    </a:lnTo>
                    <a:lnTo>
                      <a:pt x="15" y="14"/>
                    </a:lnTo>
                    <a:lnTo>
                      <a:pt x="24" y="9"/>
                    </a:lnTo>
                    <a:lnTo>
                      <a:pt x="36" y="4"/>
                    </a:lnTo>
                    <a:lnTo>
                      <a:pt x="48" y="0"/>
                    </a:lnTo>
                    <a:lnTo>
                      <a:pt x="62" y="0"/>
                    </a:lnTo>
                    <a:lnTo>
                      <a:pt x="77" y="0"/>
                    </a:lnTo>
                    <a:lnTo>
                      <a:pt x="93" y="4"/>
                    </a:lnTo>
                    <a:lnTo>
                      <a:pt x="108" y="12"/>
                    </a:lnTo>
                    <a:lnTo>
                      <a:pt x="122" y="21"/>
                    </a:lnTo>
                    <a:lnTo>
                      <a:pt x="134" y="33"/>
                    </a:lnTo>
                    <a:lnTo>
                      <a:pt x="141" y="43"/>
                    </a:lnTo>
                    <a:lnTo>
                      <a:pt x="146" y="52"/>
                    </a:lnTo>
                    <a:lnTo>
                      <a:pt x="148" y="59"/>
                    </a:lnTo>
                    <a:lnTo>
                      <a:pt x="151" y="66"/>
                    </a:lnTo>
                    <a:lnTo>
                      <a:pt x="151" y="71"/>
                    </a:lnTo>
                    <a:lnTo>
                      <a:pt x="151" y="76"/>
                    </a:lnTo>
                    <a:lnTo>
                      <a:pt x="151" y="78"/>
                    </a:lnTo>
                    <a:lnTo>
                      <a:pt x="151" y="81"/>
                    </a:lnTo>
                    <a:lnTo>
                      <a:pt x="151" y="81"/>
                    </a:lnTo>
                    <a:lnTo>
                      <a:pt x="155" y="78"/>
                    </a:lnTo>
                    <a:lnTo>
                      <a:pt x="160" y="76"/>
                    </a:lnTo>
                    <a:lnTo>
                      <a:pt x="165" y="74"/>
                    </a:lnTo>
                    <a:lnTo>
                      <a:pt x="172" y="71"/>
                    </a:lnTo>
                    <a:lnTo>
                      <a:pt x="182" y="69"/>
                    </a:lnTo>
                    <a:lnTo>
                      <a:pt x="189" y="69"/>
                    </a:lnTo>
                    <a:lnTo>
                      <a:pt x="198" y="71"/>
                    </a:lnTo>
                    <a:lnTo>
                      <a:pt x="208" y="74"/>
                    </a:lnTo>
                    <a:lnTo>
                      <a:pt x="217" y="81"/>
                    </a:lnTo>
                    <a:lnTo>
                      <a:pt x="227" y="88"/>
                    </a:lnTo>
                    <a:lnTo>
                      <a:pt x="232" y="97"/>
                    </a:lnTo>
                    <a:lnTo>
                      <a:pt x="234" y="107"/>
                    </a:lnTo>
                    <a:lnTo>
                      <a:pt x="236" y="114"/>
                    </a:lnTo>
                    <a:lnTo>
                      <a:pt x="236" y="124"/>
                    </a:lnTo>
                    <a:lnTo>
                      <a:pt x="236" y="131"/>
                    </a:lnTo>
                    <a:lnTo>
                      <a:pt x="234" y="135"/>
                    </a:lnTo>
                    <a:lnTo>
                      <a:pt x="232" y="140"/>
                    </a:lnTo>
                    <a:lnTo>
                      <a:pt x="232" y="145"/>
                    </a:lnTo>
                    <a:lnTo>
                      <a:pt x="232" y="145"/>
                    </a:lnTo>
                    <a:lnTo>
                      <a:pt x="232" y="145"/>
                    </a:lnTo>
                    <a:lnTo>
                      <a:pt x="236" y="147"/>
                    </a:lnTo>
                    <a:lnTo>
                      <a:pt x="241" y="152"/>
                    </a:lnTo>
                    <a:lnTo>
                      <a:pt x="246" y="157"/>
                    </a:lnTo>
                    <a:lnTo>
                      <a:pt x="253" y="164"/>
                    </a:lnTo>
                    <a:lnTo>
                      <a:pt x="258" y="171"/>
                    </a:lnTo>
                    <a:lnTo>
                      <a:pt x="265" y="183"/>
                    </a:lnTo>
                    <a:lnTo>
                      <a:pt x="270" y="195"/>
                    </a:lnTo>
                    <a:lnTo>
                      <a:pt x="272" y="209"/>
                    </a:lnTo>
                    <a:lnTo>
                      <a:pt x="274" y="228"/>
                    </a:lnTo>
                  </a:path>
                </a:pathLst>
              </a:custGeom>
              <a:noFill/>
              <a:ln w="12700" cmpd="sng">
                <a:solidFill>
                  <a:srgbClr val="FF9900"/>
                </a:solidFill>
                <a:prstDash val="solid"/>
                <a:round/>
                <a:headEnd/>
                <a:tailEnd/>
              </a:ln>
            </p:spPr>
            <p:txBody>
              <a:bodyPr/>
              <a:lstStyle/>
              <a:p>
                <a:endParaRPr lang="en-US"/>
              </a:p>
            </p:txBody>
          </p:sp>
          <p:sp>
            <p:nvSpPr>
              <p:cNvPr id="89" name="Freeform 459"/>
              <p:cNvSpPr>
                <a:spLocks/>
              </p:cNvSpPr>
              <p:nvPr/>
            </p:nvSpPr>
            <p:spPr bwMode="auto">
              <a:xfrm>
                <a:off x="4411" y="3428"/>
                <a:ext cx="357" cy="236"/>
              </a:xfrm>
              <a:custGeom>
                <a:avLst/>
                <a:gdLst/>
                <a:ahLst/>
                <a:cxnLst>
                  <a:cxn ang="0">
                    <a:pos x="2" y="219"/>
                  </a:cxn>
                  <a:cxn ang="0">
                    <a:pos x="9" y="191"/>
                  </a:cxn>
                  <a:cxn ang="0">
                    <a:pos x="21" y="172"/>
                  </a:cxn>
                  <a:cxn ang="0">
                    <a:pos x="33" y="160"/>
                  </a:cxn>
                  <a:cxn ang="0">
                    <a:pos x="43" y="155"/>
                  </a:cxn>
                  <a:cxn ang="0">
                    <a:pos x="43" y="153"/>
                  </a:cxn>
                  <a:cxn ang="0">
                    <a:pos x="40" y="145"/>
                  </a:cxn>
                  <a:cxn ang="0">
                    <a:pos x="38" y="131"/>
                  </a:cxn>
                  <a:cxn ang="0">
                    <a:pos x="40" y="114"/>
                  </a:cxn>
                  <a:cxn ang="0">
                    <a:pos x="47" y="98"/>
                  </a:cxn>
                  <a:cxn ang="0">
                    <a:pos x="66" y="84"/>
                  </a:cxn>
                  <a:cxn ang="0">
                    <a:pos x="85" y="79"/>
                  </a:cxn>
                  <a:cxn ang="0">
                    <a:pos x="102" y="79"/>
                  </a:cxn>
                  <a:cxn ang="0">
                    <a:pos x="114" y="84"/>
                  </a:cxn>
                  <a:cxn ang="0">
                    <a:pos x="124" y="88"/>
                  </a:cxn>
                  <a:cxn ang="0">
                    <a:pos x="124" y="88"/>
                  </a:cxn>
                  <a:cxn ang="0">
                    <a:pos x="124" y="81"/>
                  </a:cxn>
                  <a:cxn ang="0">
                    <a:pos x="126" y="69"/>
                  </a:cxn>
                  <a:cxn ang="0">
                    <a:pos x="133" y="50"/>
                  </a:cxn>
                  <a:cxn ang="0">
                    <a:pos x="152" y="31"/>
                  </a:cxn>
                  <a:cxn ang="0">
                    <a:pos x="181" y="12"/>
                  </a:cxn>
                  <a:cxn ang="0">
                    <a:pos x="212" y="7"/>
                  </a:cxn>
                  <a:cxn ang="0">
                    <a:pos x="238" y="14"/>
                  </a:cxn>
                  <a:cxn ang="0">
                    <a:pos x="260" y="24"/>
                  </a:cxn>
                  <a:cxn ang="0">
                    <a:pos x="271" y="31"/>
                  </a:cxn>
                  <a:cxn ang="0">
                    <a:pos x="274" y="31"/>
                  </a:cxn>
                  <a:cxn ang="0">
                    <a:pos x="274" y="26"/>
                  </a:cxn>
                  <a:cxn ang="0">
                    <a:pos x="279" y="17"/>
                  </a:cxn>
                  <a:cxn ang="0">
                    <a:pos x="288" y="7"/>
                  </a:cxn>
                  <a:cxn ang="0">
                    <a:pos x="305" y="2"/>
                  </a:cxn>
                  <a:cxn ang="0">
                    <a:pos x="326" y="2"/>
                  </a:cxn>
                  <a:cxn ang="0">
                    <a:pos x="343" y="7"/>
                  </a:cxn>
                  <a:cxn ang="0">
                    <a:pos x="353" y="17"/>
                  </a:cxn>
                  <a:cxn ang="0">
                    <a:pos x="357" y="26"/>
                  </a:cxn>
                  <a:cxn ang="0">
                    <a:pos x="357" y="31"/>
                  </a:cxn>
                </a:cxnLst>
                <a:rect l="0" t="0" r="r" b="b"/>
                <a:pathLst>
                  <a:path w="357" h="236">
                    <a:moveTo>
                      <a:pt x="0" y="236"/>
                    </a:moveTo>
                    <a:lnTo>
                      <a:pt x="2" y="219"/>
                    </a:lnTo>
                    <a:lnTo>
                      <a:pt x="4" y="205"/>
                    </a:lnTo>
                    <a:lnTo>
                      <a:pt x="9" y="191"/>
                    </a:lnTo>
                    <a:lnTo>
                      <a:pt x="16" y="181"/>
                    </a:lnTo>
                    <a:lnTo>
                      <a:pt x="21" y="172"/>
                    </a:lnTo>
                    <a:lnTo>
                      <a:pt x="28" y="165"/>
                    </a:lnTo>
                    <a:lnTo>
                      <a:pt x="33" y="160"/>
                    </a:lnTo>
                    <a:lnTo>
                      <a:pt x="38" y="157"/>
                    </a:lnTo>
                    <a:lnTo>
                      <a:pt x="43" y="155"/>
                    </a:lnTo>
                    <a:lnTo>
                      <a:pt x="43" y="155"/>
                    </a:lnTo>
                    <a:lnTo>
                      <a:pt x="43" y="153"/>
                    </a:lnTo>
                    <a:lnTo>
                      <a:pt x="43" y="150"/>
                    </a:lnTo>
                    <a:lnTo>
                      <a:pt x="40" y="145"/>
                    </a:lnTo>
                    <a:lnTo>
                      <a:pt x="38" y="138"/>
                    </a:lnTo>
                    <a:lnTo>
                      <a:pt x="38" y="131"/>
                    </a:lnTo>
                    <a:lnTo>
                      <a:pt x="38" y="124"/>
                    </a:lnTo>
                    <a:lnTo>
                      <a:pt x="40" y="114"/>
                    </a:lnTo>
                    <a:lnTo>
                      <a:pt x="43" y="107"/>
                    </a:lnTo>
                    <a:lnTo>
                      <a:pt x="47" y="98"/>
                    </a:lnTo>
                    <a:lnTo>
                      <a:pt x="57" y="91"/>
                    </a:lnTo>
                    <a:lnTo>
                      <a:pt x="66" y="84"/>
                    </a:lnTo>
                    <a:lnTo>
                      <a:pt x="76" y="79"/>
                    </a:lnTo>
                    <a:lnTo>
                      <a:pt x="85" y="79"/>
                    </a:lnTo>
                    <a:lnTo>
                      <a:pt x="93" y="79"/>
                    </a:lnTo>
                    <a:lnTo>
                      <a:pt x="102" y="79"/>
                    </a:lnTo>
                    <a:lnTo>
                      <a:pt x="109" y="81"/>
                    </a:lnTo>
                    <a:lnTo>
                      <a:pt x="114" y="84"/>
                    </a:lnTo>
                    <a:lnTo>
                      <a:pt x="119" y="86"/>
                    </a:lnTo>
                    <a:lnTo>
                      <a:pt x="124" y="88"/>
                    </a:lnTo>
                    <a:lnTo>
                      <a:pt x="124" y="91"/>
                    </a:lnTo>
                    <a:lnTo>
                      <a:pt x="124" y="88"/>
                    </a:lnTo>
                    <a:lnTo>
                      <a:pt x="124" y="86"/>
                    </a:lnTo>
                    <a:lnTo>
                      <a:pt x="124" y="81"/>
                    </a:lnTo>
                    <a:lnTo>
                      <a:pt x="124" y="76"/>
                    </a:lnTo>
                    <a:lnTo>
                      <a:pt x="126" y="69"/>
                    </a:lnTo>
                    <a:lnTo>
                      <a:pt x="128" y="60"/>
                    </a:lnTo>
                    <a:lnTo>
                      <a:pt x="133" y="50"/>
                    </a:lnTo>
                    <a:lnTo>
                      <a:pt x="140" y="41"/>
                    </a:lnTo>
                    <a:lnTo>
                      <a:pt x="152" y="31"/>
                    </a:lnTo>
                    <a:lnTo>
                      <a:pt x="167" y="22"/>
                    </a:lnTo>
                    <a:lnTo>
                      <a:pt x="181" y="12"/>
                    </a:lnTo>
                    <a:lnTo>
                      <a:pt x="198" y="10"/>
                    </a:lnTo>
                    <a:lnTo>
                      <a:pt x="212" y="7"/>
                    </a:lnTo>
                    <a:lnTo>
                      <a:pt x="226" y="10"/>
                    </a:lnTo>
                    <a:lnTo>
                      <a:pt x="238" y="14"/>
                    </a:lnTo>
                    <a:lnTo>
                      <a:pt x="250" y="19"/>
                    </a:lnTo>
                    <a:lnTo>
                      <a:pt x="260" y="24"/>
                    </a:lnTo>
                    <a:lnTo>
                      <a:pt x="267" y="29"/>
                    </a:lnTo>
                    <a:lnTo>
                      <a:pt x="271" y="31"/>
                    </a:lnTo>
                    <a:lnTo>
                      <a:pt x="274" y="33"/>
                    </a:lnTo>
                    <a:lnTo>
                      <a:pt x="274" y="31"/>
                    </a:lnTo>
                    <a:lnTo>
                      <a:pt x="274" y="29"/>
                    </a:lnTo>
                    <a:lnTo>
                      <a:pt x="274" y="26"/>
                    </a:lnTo>
                    <a:lnTo>
                      <a:pt x="276" y="22"/>
                    </a:lnTo>
                    <a:lnTo>
                      <a:pt x="279" y="17"/>
                    </a:lnTo>
                    <a:lnTo>
                      <a:pt x="283" y="12"/>
                    </a:lnTo>
                    <a:lnTo>
                      <a:pt x="288" y="7"/>
                    </a:lnTo>
                    <a:lnTo>
                      <a:pt x="295" y="5"/>
                    </a:lnTo>
                    <a:lnTo>
                      <a:pt x="305" y="2"/>
                    </a:lnTo>
                    <a:lnTo>
                      <a:pt x="317" y="0"/>
                    </a:lnTo>
                    <a:lnTo>
                      <a:pt x="326" y="2"/>
                    </a:lnTo>
                    <a:lnTo>
                      <a:pt x="336" y="5"/>
                    </a:lnTo>
                    <a:lnTo>
                      <a:pt x="343" y="7"/>
                    </a:lnTo>
                    <a:lnTo>
                      <a:pt x="348" y="12"/>
                    </a:lnTo>
                    <a:lnTo>
                      <a:pt x="353" y="17"/>
                    </a:lnTo>
                    <a:lnTo>
                      <a:pt x="355" y="22"/>
                    </a:lnTo>
                    <a:lnTo>
                      <a:pt x="357" y="26"/>
                    </a:lnTo>
                    <a:lnTo>
                      <a:pt x="357" y="29"/>
                    </a:lnTo>
                    <a:lnTo>
                      <a:pt x="357" y="31"/>
                    </a:lnTo>
                    <a:lnTo>
                      <a:pt x="357" y="33"/>
                    </a:lnTo>
                  </a:path>
                </a:pathLst>
              </a:custGeom>
              <a:noFill/>
              <a:ln w="12700" cmpd="sng">
                <a:solidFill>
                  <a:srgbClr val="FF9900"/>
                </a:solidFill>
                <a:prstDash val="solid"/>
                <a:round/>
                <a:headEnd/>
                <a:tailEnd/>
              </a:ln>
            </p:spPr>
            <p:txBody>
              <a:bodyPr/>
              <a:lstStyle/>
              <a:p>
                <a:endParaRPr lang="en-US"/>
              </a:p>
            </p:txBody>
          </p:sp>
          <p:sp>
            <p:nvSpPr>
              <p:cNvPr id="90" name="Freeform 460"/>
              <p:cNvSpPr>
                <a:spLocks/>
              </p:cNvSpPr>
              <p:nvPr/>
            </p:nvSpPr>
            <p:spPr bwMode="auto">
              <a:xfrm>
                <a:off x="4411" y="3659"/>
                <a:ext cx="274" cy="229"/>
              </a:xfrm>
              <a:custGeom>
                <a:avLst/>
                <a:gdLst/>
                <a:ahLst/>
                <a:cxnLst>
                  <a:cxn ang="0">
                    <a:pos x="274" y="205"/>
                  </a:cxn>
                  <a:cxn ang="0">
                    <a:pos x="271" y="208"/>
                  </a:cxn>
                  <a:cxn ang="0">
                    <a:pos x="267" y="210"/>
                  </a:cxn>
                  <a:cxn ang="0">
                    <a:pos x="260" y="215"/>
                  </a:cxn>
                  <a:cxn ang="0">
                    <a:pos x="250" y="220"/>
                  </a:cxn>
                  <a:cxn ang="0">
                    <a:pos x="238" y="224"/>
                  </a:cxn>
                  <a:cxn ang="0">
                    <a:pos x="226" y="229"/>
                  </a:cxn>
                  <a:cxn ang="0">
                    <a:pos x="212" y="229"/>
                  </a:cxn>
                  <a:cxn ang="0">
                    <a:pos x="198" y="229"/>
                  </a:cxn>
                  <a:cxn ang="0">
                    <a:pos x="181" y="224"/>
                  </a:cxn>
                  <a:cxn ang="0">
                    <a:pos x="167" y="217"/>
                  </a:cxn>
                  <a:cxn ang="0">
                    <a:pos x="152" y="208"/>
                  </a:cxn>
                  <a:cxn ang="0">
                    <a:pos x="140" y="196"/>
                  </a:cxn>
                  <a:cxn ang="0">
                    <a:pos x="133" y="186"/>
                  </a:cxn>
                  <a:cxn ang="0">
                    <a:pos x="128" y="179"/>
                  </a:cxn>
                  <a:cxn ang="0">
                    <a:pos x="126" y="170"/>
                  </a:cxn>
                  <a:cxn ang="0">
                    <a:pos x="124" y="162"/>
                  </a:cxn>
                  <a:cxn ang="0">
                    <a:pos x="124" y="158"/>
                  </a:cxn>
                  <a:cxn ang="0">
                    <a:pos x="124" y="153"/>
                  </a:cxn>
                  <a:cxn ang="0">
                    <a:pos x="124" y="151"/>
                  </a:cxn>
                  <a:cxn ang="0">
                    <a:pos x="124" y="148"/>
                  </a:cxn>
                  <a:cxn ang="0">
                    <a:pos x="124" y="148"/>
                  </a:cxn>
                  <a:cxn ang="0">
                    <a:pos x="119" y="151"/>
                  </a:cxn>
                  <a:cxn ang="0">
                    <a:pos x="114" y="153"/>
                  </a:cxn>
                  <a:cxn ang="0">
                    <a:pos x="109" y="155"/>
                  </a:cxn>
                  <a:cxn ang="0">
                    <a:pos x="102" y="158"/>
                  </a:cxn>
                  <a:cxn ang="0">
                    <a:pos x="93" y="160"/>
                  </a:cxn>
                  <a:cxn ang="0">
                    <a:pos x="85" y="160"/>
                  </a:cxn>
                  <a:cxn ang="0">
                    <a:pos x="76" y="158"/>
                  </a:cxn>
                  <a:cxn ang="0">
                    <a:pos x="66" y="155"/>
                  </a:cxn>
                  <a:cxn ang="0">
                    <a:pos x="57" y="148"/>
                  </a:cxn>
                  <a:cxn ang="0">
                    <a:pos x="47" y="141"/>
                  </a:cxn>
                  <a:cxn ang="0">
                    <a:pos x="43" y="131"/>
                  </a:cxn>
                  <a:cxn ang="0">
                    <a:pos x="40" y="122"/>
                  </a:cxn>
                  <a:cxn ang="0">
                    <a:pos x="38" y="115"/>
                  </a:cxn>
                  <a:cxn ang="0">
                    <a:pos x="38" y="105"/>
                  </a:cxn>
                  <a:cxn ang="0">
                    <a:pos x="38" y="98"/>
                  </a:cxn>
                  <a:cxn ang="0">
                    <a:pos x="40" y="93"/>
                  </a:cxn>
                  <a:cxn ang="0">
                    <a:pos x="43" y="89"/>
                  </a:cxn>
                  <a:cxn ang="0">
                    <a:pos x="43" y="84"/>
                  </a:cxn>
                  <a:cxn ang="0">
                    <a:pos x="43" y="84"/>
                  </a:cxn>
                  <a:cxn ang="0">
                    <a:pos x="43" y="84"/>
                  </a:cxn>
                  <a:cxn ang="0">
                    <a:pos x="38" y="81"/>
                  </a:cxn>
                  <a:cxn ang="0">
                    <a:pos x="33" y="77"/>
                  </a:cxn>
                  <a:cxn ang="0">
                    <a:pos x="28" y="72"/>
                  </a:cxn>
                  <a:cxn ang="0">
                    <a:pos x="21" y="65"/>
                  </a:cxn>
                  <a:cxn ang="0">
                    <a:pos x="16" y="58"/>
                  </a:cxn>
                  <a:cxn ang="0">
                    <a:pos x="9" y="46"/>
                  </a:cxn>
                  <a:cxn ang="0">
                    <a:pos x="4" y="34"/>
                  </a:cxn>
                  <a:cxn ang="0">
                    <a:pos x="2" y="19"/>
                  </a:cxn>
                  <a:cxn ang="0">
                    <a:pos x="0" y="0"/>
                  </a:cxn>
                </a:cxnLst>
                <a:rect l="0" t="0" r="r" b="b"/>
                <a:pathLst>
                  <a:path w="274" h="229">
                    <a:moveTo>
                      <a:pt x="274" y="205"/>
                    </a:moveTo>
                    <a:lnTo>
                      <a:pt x="271" y="208"/>
                    </a:lnTo>
                    <a:lnTo>
                      <a:pt x="267" y="210"/>
                    </a:lnTo>
                    <a:lnTo>
                      <a:pt x="260" y="215"/>
                    </a:lnTo>
                    <a:lnTo>
                      <a:pt x="250" y="220"/>
                    </a:lnTo>
                    <a:lnTo>
                      <a:pt x="238" y="224"/>
                    </a:lnTo>
                    <a:lnTo>
                      <a:pt x="226" y="229"/>
                    </a:lnTo>
                    <a:lnTo>
                      <a:pt x="212" y="229"/>
                    </a:lnTo>
                    <a:lnTo>
                      <a:pt x="198" y="229"/>
                    </a:lnTo>
                    <a:lnTo>
                      <a:pt x="181" y="224"/>
                    </a:lnTo>
                    <a:lnTo>
                      <a:pt x="167" y="217"/>
                    </a:lnTo>
                    <a:lnTo>
                      <a:pt x="152" y="208"/>
                    </a:lnTo>
                    <a:lnTo>
                      <a:pt x="140" y="196"/>
                    </a:lnTo>
                    <a:lnTo>
                      <a:pt x="133" y="186"/>
                    </a:lnTo>
                    <a:lnTo>
                      <a:pt x="128" y="179"/>
                    </a:lnTo>
                    <a:lnTo>
                      <a:pt x="126" y="170"/>
                    </a:lnTo>
                    <a:lnTo>
                      <a:pt x="124" y="162"/>
                    </a:lnTo>
                    <a:lnTo>
                      <a:pt x="124" y="158"/>
                    </a:lnTo>
                    <a:lnTo>
                      <a:pt x="124" y="153"/>
                    </a:lnTo>
                    <a:lnTo>
                      <a:pt x="124" y="151"/>
                    </a:lnTo>
                    <a:lnTo>
                      <a:pt x="124" y="148"/>
                    </a:lnTo>
                    <a:lnTo>
                      <a:pt x="124" y="148"/>
                    </a:lnTo>
                    <a:lnTo>
                      <a:pt x="119" y="151"/>
                    </a:lnTo>
                    <a:lnTo>
                      <a:pt x="114" y="153"/>
                    </a:lnTo>
                    <a:lnTo>
                      <a:pt x="109" y="155"/>
                    </a:lnTo>
                    <a:lnTo>
                      <a:pt x="102" y="158"/>
                    </a:lnTo>
                    <a:lnTo>
                      <a:pt x="93" y="160"/>
                    </a:lnTo>
                    <a:lnTo>
                      <a:pt x="85" y="160"/>
                    </a:lnTo>
                    <a:lnTo>
                      <a:pt x="76" y="158"/>
                    </a:lnTo>
                    <a:lnTo>
                      <a:pt x="66" y="155"/>
                    </a:lnTo>
                    <a:lnTo>
                      <a:pt x="57" y="148"/>
                    </a:lnTo>
                    <a:lnTo>
                      <a:pt x="47" y="141"/>
                    </a:lnTo>
                    <a:lnTo>
                      <a:pt x="43" y="131"/>
                    </a:lnTo>
                    <a:lnTo>
                      <a:pt x="40" y="122"/>
                    </a:lnTo>
                    <a:lnTo>
                      <a:pt x="38" y="115"/>
                    </a:lnTo>
                    <a:lnTo>
                      <a:pt x="38" y="105"/>
                    </a:lnTo>
                    <a:lnTo>
                      <a:pt x="38" y="98"/>
                    </a:lnTo>
                    <a:lnTo>
                      <a:pt x="40" y="93"/>
                    </a:lnTo>
                    <a:lnTo>
                      <a:pt x="43" y="89"/>
                    </a:lnTo>
                    <a:lnTo>
                      <a:pt x="43" y="84"/>
                    </a:lnTo>
                    <a:lnTo>
                      <a:pt x="43" y="84"/>
                    </a:lnTo>
                    <a:lnTo>
                      <a:pt x="43" y="84"/>
                    </a:lnTo>
                    <a:lnTo>
                      <a:pt x="38" y="81"/>
                    </a:lnTo>
                    <a:lnTo>
                      <a:pt x="33" y="77"/>
                    </a:lnTo>
                    <a:lnTo>
                      <a:pt x="28" y="72"/>
                    </a:lnTo>
                    <a:lnTo>
                      <a:pt x="21" y="65"/>
                    </a:lnTo>
                    <a:lnTo>
                      <a:pt x="16" y="58"/>
                    </a:lnTo>
                    <a:lnTo>
                      <a:pt x="9" y="46"/>
                    </a:lnTo>
                    <a:lnTo>
                      <a:pt x="4" y="34"/>
                    </a:lnTo>
                    <a:lnTo>
                      <a:pt x="2" y="19"/>
                    </a:lnTo>
                    <a:lnTo>
                      <a:pt x="0" y="0"/>
                    </a:lnTo>
                  </a:path>
                </a:pathLst>
              </a:custGeom>
              <a:noFill/>
              <a:ln w="12700" cmpd="sng">
                <a:solidFill>
                  <a:srgbClr val="FF9900"/>
                </a:solidFill>
                <a:prstDash val="solid"/>
                <a:round/>
                <a:headEnd/>
                <a:tailEnd/>
              </a:ln>
            </p:spPr>
            <p:txBody>
              <a:bodyPr/>
              <a:lstStyle/>
              <a:p>
                <a:endParaRPr lang="en-US"/>
              </a:p>
            </p:txBody>
          </p:sp>
          <p:sp>
            <p:nvSpPr>
              <p:cNvPr id="91" name="Freeform 461"/>
              <p:cNvSpPr>
                <a:spLocks/>
              </p:cNvSpPr>
              <p:nvPr/>
            </p:nvSpPr>
            <p:spPr bwMode="auto">
              <a:xfrm>
                <a:off x="4685" y="3659"/>
                <a:ext cx="355" cy="239"/>
              </a:xfrm>
              <a:custGeom>
                <a:avLst/>
                <a:gdLst/>
                <a:ahLst/>
                <a:cxnLst>
                  <a:cxn ang="0">
                    <a:pos x="355" y="19"/>
                  </a:cxn>
                  <a:cxn ang="0">
                    <a:pos x="348" y="48"/>
                  </a:cxn>
                  <a:cxn ang="0">
                    <a:pos x="336" y="67"/>
                  </a:cxn>
                  <a:cxn ang="0">
                    <a:pos x="324" y="79"/>
                  </a:cxn>
                  <a:cxn ang="0">
                    <a:pos x="315" y="84"/>
                  </a:cxn>
                  <a:cxn ang="0">
                    <a:pos x="315" y="86"/>
                  </a:cxn>
                  <a:cxn ang="0">
                    <a:pos x="317" y="93"/>
                  </a:cxn>
                  <a:cxn ang="0">
                    <a:pos x="319" y="108"/>
                  </a:cxn>
                  <a:cxn ang="0">
                    <a:pos x="317" y="124"/>
                  </a:cxn>
                  <a:cxn ang="0">
                    <a:pos x="310" y="141"/>
                  </a:cxn>
                  <a:cxn ang="0">
                    <a:pos x="291" y="155"/>
                  </a:cxn>
                  <a:cxn ang="0">
                    <a:pos x="272" y="160"/>
                  </a:cxn>
                  <a:cxn ang="0">
                    <a:pos x="255" y="160"/>
                  </a:cxn>
                  <a:cxn ang="0">
                    <a:pos x="243" y="155"/>
                  </a:cxn>
                  <a:cxn ang="0">
                    <a:pos x="234" y="151"/>
                  </a:cxn>
                  <a:cxn ang="0">
                    <a:pos x="234" y="151"/>
                  </a:cxn>
                  <a:cxn ang="0">
                    <a:pos x="234" y="158"/>
                  </a:cxn>
                  <a:cxn ang="0">
                    <a:pos x="231" y="170"/>
                  </a:cxn>
                  <a:cxn ang="0">
                    <a:pos x="224" y="189"/>
                  </a:cxn>
                  <a:cxn ang="0">
                    <a:pos x="205" y="208"/>
                  </a:cxn>
                  <a:cxn ang="0">
                    <a:pos x="176" y="227"/>
                  </a:cxn>
                  <a:cxn ang="0">
                    <a:pos x="145" y="232"/>
                  </a:cxn>
                  <a:cxn ang="0">
                    <a:pos x="119" y="224"/>
                  </a:cxn>
                  <a:cxn ang="0">
                    <a:pos x="98" y="215"/>
                  </a:cxn>
                  <a:cxn ang="0">
                    <a:pos x="86" y="208"/>
                  </a:cxn>
                  <a:cxn ang="0">
                    <a:pos x="83" y="208"/>
                  </a:cxn>
                  <a:cxn ang="0">
                    <a:pos x="83" y="213"/>
                  </a:cxn>
                  <a:cxn ang="0">
                    <a:pos x="79" y="222"/>
                  </a:cxn>
                  <a:cxn ang="0">
                    <a:pos x="69" y="232"/>
                  </a:cxn>
                  <a:cxn ang="0">
                    <a:pos x="52" y="236"/>
                  </a:cxn>
                  <a:cxn ang="0">
                    <a:pos x="31" y="236"/>
                  </a:cxn>
                  <a:cxn ang="0">
                    <a:pos x="14" y="232"/>
                  </a:cxn>
                  <a:cxn ang="0">
                    <a:pos x="5" y="222"/>
                  </a:cxn>
                  <a:cxn ang="0">
                    <a:pos x="0" y="213"/>
                  </a:cxn>
                  <a:cxn ang="0">
                    <a:pos x="0" y="208"/>
                  </a:cxn>
                </a:cxnLst>
                <a:rect l="0" t="0" r="r" b="b"/>
                <a:pathLst>
                  <a:path w="355" h="239">
                    <a:moveTo>
                      <a:pt x="355" y="0"/>
                    </a:moveTo>
                    <a:lnTo>
                      <a:pt x="355" y="19"/>
                    </a:lnTo>
                    <a:lnTo>
                      <a:pt x="353" y="34"/>
                    </a:lnTo>
                    <a:lnTo>
                      <a:pt x="348" y="48"/>
                    </a:lnTo>
                    <a:lnTo>
                      <a:pt x="341" y="58"/>
                    </a:lnTo>
                    <a:lnTo>
                      <a:pt x="336" y="67"/>
                    </a:lnTo>
                    <a:lnTo>
                      <a:pt x="329" y="74"/>
                    </a:lnTo>
                    <a:lnTo>
                      <a:pt x="324" y="79"/>
                    </a:lnTo>
                    <a:lnTo>
                      <a:pt x="319" y="81"/>
                    </a:lnTo>
                    <a:lnTo>
                      <a:pt x="315" y="84"/>
                    </a:lnTo>
                    <a:lnTo>
                      <a:pt x="315" y="84"/>
                    </a:lnTo>
                    <a:lnTo>
                      <a:pt x="315" y="86"/>
                    </a:lnTo>
                    <a:lnTo>
                      <a:pt x="315" y="89"/>
                    </a:lnTo>
                    <a:lnTo>
                      <a:pt x="317" y="93"/>
                    </a:lnTo>
                    <a:lnTo>
                      <a:pt x="319" y="100"/>
                    </a:lnTo>
                    <a:lnTo>
                      <a:pt x="319" y="108"/>
                    </a:lnTo>
                    <a:lnTo>
                      <a:pt x="319" y="115"/>
                    </a:lnTo>
                    <a:lnTo>
                      <a:pt x="317" y="124"/>
                    </a:lnTo>
                    <a:lnTo>
                      <a:pt x="315" y="131"/>
                    </a:lnTo>
                    <a:lnTo>
                      <a:pt x="310" y="141"/>
                    </a:lnTo>
                    <a:lnTo>
                      <a:pt x="300" y="151"/>
                    </a:lnTo>
                    <a:lnTo>
                      <a:pt x="291" y="155"/>
                    </a:lnTo>
                    <a:lnTo>
                      <a:pt x="281" y="160"/>
                    </a:lnTo>
                    <a:lnTo>
                      <a:pt x="272" y="160"/>
                    </a:lnTo>
                    <a:lnTo>
                      <a:pt x="265" y="160"/>
                    </a:lnTo>
                    <a:lnTo>
                      <a:pt x="255" y="160"/>
                    </a:lnTo>
                    <a:lnTo>
                      <a:pt x="248" y="158"/>
                    </a:lnTo>
                    <a:lnTo>
                      <a:pt x="243" y="155"/>
                    </a:lnTo>
                    <a:lnTo>
                      <a:pt x="238" y="153"/>
                    </a:lnTo>
                    <a:lnTo>
                      <a:pt x="234" y="151"/>
                    </a:lnTo>
                    <a:lnTo>
                      <a:pt x="234" y="151"/>
                    </a:lnTo>
                    <a:lnTo>
                      <a:pt x="234" y="151"/>
                    </a:lnTo>
                    <a:lnTo>
                      <a:pt x="234" y="153"/>
                    </a:lnTo>
                    <a:lnTo>
                      <a:pt x="234" y="158"/>
                    </a:lnTo>
                    <a:lnTo>
                      <a:pt x="234" y="162"/>
                    </a:lnTo>
                    <a:lnTo>
                      <a:pt x="231" y="170"/>
                    </a:lnTo>
                    <a:lnTo>
                      <a:pt x="229" y="179"/>
                    </a:lnTo>
                    <a:lnTo>
                      <a:pt x="224" y="189"/>
                    </a:lnTo>
                    <a:lnTo>
                      <a:pt x="217" y="198"/>
                    </a:lnTo>
                    <a:lnTo>
                      <a:pt x="205" y="208"/>
                    </a:lnTo>
                    <a:lnTo>
                      <a:pt x="191" y="217"/>
                    </a:lnTo>
                    <a:lnTo>
                      <a:pt x="176" y="227"/>
                    </a:lnTo>
                    <a:lnTo>
                      <a:pt x="160" y="229"/>
                    </a:lnTo>
                    <a:lnTo>
                      <a:pt x="145" y="232"/>
                    </a:lnTo>
                    <a:lnTo>
                      <a:pt x="131" y="229"/>
                    </a:lnTo>
                    <a:lnTo>
                      <a:pt x="119" y="224"/>
                    </a:lnTo>
                    <a:lnTo>
                      <a:pt x="107" y="220"/>
                    </a:lnTo>
                    <a:lnTo>
                      <a:pt x="98" y="215"/>
                    </a:lnTo>
                    <a:lnTo>
                      <a:pt x="90" y="210"/>
                    </a:lnTo>
                    <a:lnTo>
                      <a:pt x="86" y="208"/>
                    </a:lnTo>
                    <a:lnTo>
                      <a:pt x="83" y="208"/>
                    </a:lnTo>
                    <a:lnTo>
                      <a:pt x="83" y="208"/>
                    </a:lnTo>
                    <a:lnTo>
                      <a:pt x="83" y="210"/>
                    </a:lnTo>
                    <a:lnTo>
                      <a:pt x="83" y="213"/>
                    </a:lnTo>
                    <a:lnTo>
                      <a:pt x="81" y="217"/>
                    </a:lnTo>
                    <a:lnTo>
                      <a:pt x="79" y="222"/>
                    </a:lnTo>
                    <a:lnTo>
                      <a:pt x="74" y="227"/>
                    </a:lnTo>
                    <a:lnTo>
                      <a:pt x="69" y="232"/>
                    </a:lnTo>
                    <a:lnTo>
                      <a:pt x="62" y="234"/>
                    </a:lnTo>
                    <a:lnTo>
                      <a:pt x="52" y="236"/>
                    </a:lnTo>
                    <a:lnTo>
                      <a:pt x="43" y="239"/>
                    </a:lnTo>
                    <a:lnTo>
                      <a:pt x="31" y="236"/>
                    </a:lnTo>
                    <a:lnTo>
                      <a:pt x="21" y="234"/>
                    </a:lnTo>
                    <a:lnTo>
                      <a:pt x="14" y="232"/>
                    </a:lnTo>
                    <a:lnTo>
                      <a:pt x="9" y="227"/>
                    </a:lnTo>
                    <a:lnTo>
                      <a:pt x="5" y="222"/>
                    </a:lnTo>
                    <a:lnTo>
                      <a:pt x="2" y="217"/>
                    </a:lnTo>
                    <a:lnTo>
                      <a:pt x="0" y="213"/>
                    </a:lnTo>
                    <a:lnTo>
                      <a:pt x="0" y="210"/>
                    </a:lnTo>
                    <a:lnTo>
                      <a:pt x="0" y="208"/>
                    </a:lnTo>
                    <a:lnTo>
                      <a:pt x="0" y="208"/>
                    </a:lnTo>
                  </a:path>
                </a:pathLst>
              </a:custGeom>
              <a:noFill/>
              <a:ln w="12700" cmpd="sng">
                <a:solidFill>
                  <a:srgbClr val="FF9900"/>
                </a:solidFill>
                <a:prstDash val="solid"/>
                <a:round/>
                <a:headEnd/>
                <a:tailEnd/>
              </a:ln>
            </p:spPr>
            <p:txBody>
              <a:bodyPr/>
              <a:lstStyle/>
              <a:p>
                <a:endParaRPr lang="en-US"/>
              </a:p>
            </p:txBody>
          </p:sp>
        </p:grpSp>
        <p:grpSp>
          <p:nvGrpSpPr>
            <p:cNvPr id="5" name="Group 462"/>
            <p:cNvGrpSpPr>
              <a:grpSpLocks/>
            </p:cNvGrpSpPr>
            <p:nvPr/>
          </p:nvGrpSpPr>
          <p:grpSpPr bwMode="auto">
            <a:xfrm>
              <a:off x="3366" y="3430"/>
              <a:ext cx="632" cy="470"/>
              <a:chOff x="3366" y="3430"/>
              <a:chExt cx="632" cy="470"/>
            </a:xfrm>
          </p:grpSpPr>
          <p:sp>
            <p:nvSpPr>
              <p:cNvPr id="84" name="Freeform 463"/>
              <p:cNvSpPr>
                <a:spLocks/>
              </p:cNvSpPr>
              <p:nvPr/>
            </p:nvSpPr>
            <p:spPr bwMode="auto">
              <a:xfrm>
                <a:off x="3722" y="3440"/>
                <a:ext cx="276" cy="229"/>
              </a:xfrm>
              <a:custGeom>
                <a:avLst/>
                <a:gdLst/>
                <a:ahLst/>
                <a:cxnLst>
                  <a:cxn ang="0">
                    <a:pos x="0" y="24"/>
                  </a:cxn>
                  <a:cxn ang="0">
                    <a:pos x="4" y="24"/>
                  </a:cxn>
                  <a:cxn ang="0">
                    <a:pos x="7" y="19"/>
                  </a:cxn>
                  <a:cxn ang="0">
                    <a:pos x="16" y="14"/>
                  </a:cxn>
                  <a:cxn ang="0">
                    <a:pos x="26" y="10"/>
                  </a:cxn>
                  <a:cxn ang="0">
                    <a:pos x="35" y="5"/>
                  </a:cxn>
                  <a:cxn ang="0">
                    <a:pos x="50" y="2"/>
                  </a:cxn>
                  <a:cxn ang="0">
                    <a:pos x="64" y="0"/>
                  </a:cxn>
                  <a:cxn ang="0">
                    <a:pos x="78" y="0"/>
                  </a:cxn>
                  <a:cxn ang="0">
                    <a:pos x="95" y="5"/>
                  </a:cxn>
                  <a:cxn ang="0">
                    <a:pos x="109" y="12"/>
                  </a:cxn>
                  <a:cxn ang="0">
                    <a:pos x="124" y="24"/>
                  </a:cxn>
                  <a:cxn ang="0">
                    <a:pos x="133" y="33"/>
                  </a:cxn>
                  <a:cxn ang="0">
                    <a:pos x="143" y="43"/>
                  </a:cxn>
                  <a:cxn ang="0">
                    <a:pos x="147" y="52"/>
                  </a:cxn>
                  <a:cxn ang="0">
                    <a:pos x="150" y="60"/>
                  </a:cxn>
                  <a:cxn ang="0">
                    <a:pos x="152" y="67"/>
                  </a:cxn>
                  <a:cxn ang="0">
                    <a:pos x="152" y="74"/>
                  </a:cxn>
                  <a:cxn ang="0">
                    <a:pos x="152" y="79"/>
                  </a:cxn>
                  <a:cxn ang="0">
                    <a:pos x="152" y="81"/>
                  </a:cxn>
                  <a:cxn ang="0">
                    <a:pos x="152" y="81"/>
                  </a:cxn>
                  <a:cxn ang="0">
                    <a:pos x="152" y="81"/>
                  </a:cxn>
                  <a:cxn ang="0">
                    <a:pos x="155" y="79"/>
                  </a:cxn>
                  <a:cxn ang="0">
                    <a:pos x="159" y="76"/>
                  </a:cxn>
                  <a:cxn ang="0">
                    <a:pos x="167" y="74"/>
                  </a:cxn>
                  <a:cxn ang="0">
                    <a:pos x="174" y="72"/>
                  </a:cxn>
                  <a:cxn ang="0">
                    <a:pos x="181" y="69"/>
                  </a:cxn>
                  <a:cxn ang="0">
                    <a:pos x="190" y="69"/>
                  </a:cxn>
                  <a:cxn ang="0">
                    <a:pos x="200" y="72"/>
                  </a:cxn>
                  <a:cxn ang="0">
                    <a:pos x="209" y="74"/>
                  </a:cxn>
                  <a:cxn ang="0">
                    <a:pos x="219" y="81"/>
                  </a:cxn>
                  <a:cxn ang="0">
                    <a:pos x="229" y="91"/>
                  </a:cxn>
                  <a:cxn ang="0">
                    <a:pos x="233" y="98"/>
                  </a:cxn>
                  <a:cxn ang="0">
                    <a:pos x="236" y="107"/>
                  </a:cxn>
                  <a:cxn ang="0">
                    <a:pos x="238" y="117"/>
                  </a:cxn>
                  <a:cxn ang="0">
                    <a:pos x="238" y="124"/>
                  </a:cxn>
                  <a:cxn ang="0">
                    <a:pos x="236" y="131"/>
                  </a:cxn>
                  <a:cxn ang="0">
                    <a:pos x="236" y="138"/>
                  </a:cxn>
                  <a:cxn ang="0">
                    <a:pos x="233" y="143"/>
                  </a:cxn>
                  <a:cxn ang="0">
                    <a:pos x="233" y="145"/>
                  </a:cxn>
                  <a:cxn ang="0">
                    <a:pos x="231" y="145"/>
                  </a:cxn>
                  <a:cxn ang="0">
                    <a:pos x="233" y="148"/>
                  </a:cxn>
                  <a:cxn ang="0">
                    <a:pos x="236" y="148"/>
                  </a:cxn>
                  <a:cxn ang="0">
                    <a:pos x="240" y="153"/>
                  </a:cxn>
                  <a:cxn ang="0">
                    <a:pos x="248" y="157"/>
                  </a:cxn>
                  <a:cxn ang="0">
                    <a:pos x="252" y="164"/>
                  </a:cxn>
                  <a:cxn ang="0">
                    <a:pos x="259" y="174"/>
                  </a:cxn>
                  <a:cxn ang="0">
                    <a:pos x="267" y="184"/>
                  </a:cxn>
                  <a:cxn ang="0">
                    <a:pos x="271" y="195"/>
                  </a:cxn>
                  <a:cxn ang="0">
                    <a:pos x="274" y="212"/>
                  </a:cxn>
                  <a:cxn ang="0">
                    <a:pos x="276" y="229"/>
                  </a:cxn>
                </a:cxnLst>
                <a:rect l="0" t="0" r="r" b="b"/>
                <a:pathLst>
                  <a:path w="276" h="229">
                    <a:moveTo>
                      <a:pt x="0" y="24"/>
                    </a:moveTo>
                    <a:lnTo>
                      <a:pt x="4" y="24"/>
                    </a:lnTo>
                    <a:lnTo>
                      <a:pt x="7" y="19"/>
                    </a:lnTo>
                    <a:lnTo>
                      <a:pt x="16" y="14"/>
                    </a:lnTo>
                    <a:lnTo>
                      <a:pt x="26" y="10"/>
                    </a:lnTo>
                    <a:lnTo>
                      <a:pt x="35" y="5"/>
                    </a:lnTo>
                    <a:lnTo>
                      <a:pt x="50" y="2"/>
                    </a:lnTo>
                    <a:lnTo>
                      <a:pt x="64" y="0"/>
                    </a:lnTo>
                    <a:lnTo>
                      <a:pt x="78" y="0"/>
                    </a:lnTo>
                    <a:lnTo>
                      <a:pt x="95" y="5"/>
                    </a:lnTo>
                    <a:lnTo>
                      <a:pt x="109" y="12"/>
                    </a:lnTo>
                    <a:lnTo>
                      <a:pt x="124" y="24"/>
                    </a:lnTo>
                    <a:lnTo>
                      <a:pt x="133" y="33"/>
                    </a:lnTo>
                    <a:lnTo>
                      <a:pt x="143" y="43"/>
                    </a:lnTo>
                    <a:lnTo>
                      <a:pt x="147" y="52"/>
                    </a:lnTo>
                    <a:lnTo>
                      <a:pt x="150" y="60"/>
                    </a:lnTo>
                    <a:lnTo>
                      <a:pt x="152" y="67"/>
                    </a:lnTo>
                    <a:lnTo>
                      <a:pt x="152" y="74"/>
                    </a:lnTo>
                    <a:lnTo>
                      <a:pt x="152" y="79"/>
                    </a:lnTo>
                    <a:lnTo>
                      <a:pt x="152" y="81"/>
                    </a:lnTo>
                    <a:lnTo>
                      <a:pt x="152" y="81"/>
                    </a:lnTo>
                    <a:lnTo>
                      <a:pt x="152" y="81"/>
                    </a:lnTo>
                    <a:lnTo>
                      <a:pt x="155" y="79"/>
                    </a:lnTo>
                    <a:lnTo>
                      <a:pt x="159" y="76"/>
                    </a:lnTo>
                    <a:lnTo>
                      <a:pt x="167" y="74"/>
                    </a:lnTo>
                    <a:lnTo>
                      <a:pt x="174" y="72"/>
                    </a:lnTo>
                    <a:lnTo>
                      <a:pt x="181" y="69"/>
                    </a:lnTo>
                    <a:lnTo>
                      <a:pt x="190" y="69"/>
                    </a:lnTo>
                    <a:lnTo>
                      <a:pt x="200" y="72"/>
                    </a:lnTo>
                    <a:lnTo>
                      <a:pt x="209" y="74"/>
                    </a:lnTo>
                    <a:lnTo>
                      <a:pt x="219" y="81"/>
                    </a:lnTo>
                    <a:lnTo>
                      <a:pt x="229" y="91"/>
                    </a:lnTo>
                    <a:lnTo>
                      <a:pt x="233" y="98"/>
                    </a:lnTo>
                    <a:lnTo>
                      <a:pt x="236" y="107"/>
                    </a:lnTo>
                    <a:lnTo>
                      <a:pt x="238" y="117"/>
                    </a:lnTo>
                    <a:lnTo>
                      <a:pt x="238" y="124"/>
                    </a:lnTo>
                    <a:lnTo>
                      <a:pt x="236" y="131"/>
                    </a:lnTo>
                    <a:lnTo>
                      <a:pt x="236" y="138"/>
                    </a:lnTo>
                    <a:lnTo>
                      <a:pt x="233" y="143"/>
                    </a:lnTo>
                    <a:lnTo>
                      <a:pt x="233" y="145"/>
                    </a:lnTo>
                    <a:lnTo>
                      <a:pt x="231" y="145"/>
                    </a:lnTo>
                    <a:lnTo>
                      <a:pt x="233" y="148"/>
                    </a:lnTo>
                    <a:lnTo>
                      <a:pt x="236" y="148"/>
                    </a:lnTo>
                    <a:lnTo>
                      <a:pt x="240" y="153"/>
                    </a:lnTo>
                    <a:lnTo>
                      <a:pt x="248" y="157"/>
                    </a:lnTo>
                    <a:lnTo>
                      <a:pt x="252" y="164"/>
                    </a:lnTo>
                    <a:lnTo>
                      <a:pt x="259" y="174"/>
                    </a:lnTo>
                    <a:lnTo>
                      <a:pt x="267" y="184"/>
                    </a:lnTo>
                    <a:lnTo>
                      <a:pt x="271" y="195"/>
                    </a:lnTo>
                    <a:lnTo>
                      <a:pt x="274" y="212"/>
                    </a:lnTo>
                    <a:lnTo>
                      <a:pt x="276" y="229"/>
                    </a:lnTo>
                  </a:path>
                </a:pathLst>
              </a:custGeom>
              <a:noFill/>
              <a:ln w="12700" cmpd="sng">
                <a:solidFill>
                  <a:srgbClr val="FF9900"/>
                </a:solidFill>
                <a:prstDash val="solid"/>
                <a:round/>
                <a:headEnd/>
                <a:tailEnd/>
              </a:ln>
            </p:spPr>
            <p:txBody>
              <a:bodyPr/>
              <a:lstStyle/>
              <a:p>
                <a:endParaRPr lang="en-US"/>
              </a:p>
            </p:txBody>
          </p:sp>
          <p:sp>
            <p:nvSpPr>
              <p:cNvPr id="85" name="Freeform 464"/>
              <p:cNvSpPr>
                <a:spLocks/>
              </p:cNvSpPr>
              <p:nvPr/>
            </p:nvSpPr>
            <p:spPr bwMode="auto">
              <a:xfrm>
                <a:off x="3366" y="3430"/>
                <a:ext cx="358" cy="236"/>
              </a:xfrm>
              <a:custGeom>
                <a:avLst/>
                <a:gdLst/>
                <a:ahLst/>
                <a:cxnLst>
                  <a:cxn ang="0">
                    <a:pos x="3" y="220"/>
                  </a:cxn>
                  <a:cxn ang="0">
                    <a:pos x="10" y="194"/>
                  </a:cxn>
                  <a:cxn ang="0">
                    <a:pos x="22" y="174"/>
                  </a:cxn>
                  <a:cxn ang="0">
                    <a:pos x="34" y="163"/>
                  </a:cxn>
                  <a:cxn ang="0">
                    <a:pos x="43" y="155"/>
                  </a:cxn>
                  <a:cxn ang="0">
                    <a:pos x="43" y="155"/>
                  </a:cxn>
                  <a:cxn ang="0">
                    <a:pos x="41" y="146"/>
                  </a:cxn>
                  <a:cxn ang="0">
                    <a:pos x="39" y="134"/>
                  </a:cxn>
                  <a:cxn ang="0">
                    <a:pos x="39" y="117"/>
                  </a:cxn>
                  <a:cxn ang="0">
                    <a:pos x="48" y="98"/>
                  </a:cxn>
                  <a:cxn ang="0">
                    <a:pos x="65" y="84"/>
                  </a:cxn>
                  <a:cxn ang="0">
                    <a:pos x="84" y="79"/>
                  </a:cxn>
                  <a:cxn ang="0">
                    <a:pos x="103" y="82"/>
                  </a:cxn>
                  <a:cxn ang="0">
                    <a:pos x="115" y="86"/>
                  </a:cxn>
                  <a:cxn ang="0">
                    <a:pos x="122" y="91"/>
                  </a:cxn>
                  <a:cxn ang="0">
                    <a:pos x="124" y="89"/>
                  </a:cxn>
                  <a:cxn ang="0">
                    <a:pos x="122" y="82"/>
                  </a:cxn>
                  <a:cxn ang="0">
                    <a:pos x="124" y="70"/>
                  </a:cxn>
                  <a:cxn ang="0">
                    <a:pos x="134" y="53"/>
                  </a:cxn>
                  <a:cxn ang="0">
                    <a:pos x="153" y="31"/>
                  </a:cxn>
                  <a:cxn ang="0">
                    <a:pos x="182" y="15"/>
                  </a:cxn>
                  <a:cxn ang="0">
                    <a:pos x="213" y="10"/>
                  </a:cxn>
                  <a:cxn ang="0">
                    <a:pos x="239" y="15"/>
                  </a:cxn>
                  <a:cxn ang="0">
                    <a:pos x="260" y="24"/>
                  </a:cxn>
                  <a:cxn ang="0">
                    <a:pos x="272" y="31"/>
                  </a:cxn>
                  <a:cxn ang="0">
                    <a:pos x="275" y="31"/>
                  </a:cxn>
                  <a:cxn ang="0">
                    <a:pos x="275" y="27"/>
                  </a:cxn>
                  <a:cxn ang="0">
                    <a:pos x="279" y="17"/>
                  </a:cxn>
                  <a:cxn ang="0">
                    <a:pos x="289" y="8"/>
                  </a:cxn>
                  <a:cxn ang="0">
                    <a:pos x="306" y="3"/>
                  </a:cxn>
                  <a:cxn ang="0">
                    <a:pos x="327" y="3"/>
                  </a:cxn>
                  <a:cxn ang="0">
                    <a:pos x="344" y="8"/>
                  </a:cxn>
                  <a:cxn ang="0">
                    <a:pos x="351" y="17"/>
                  </a:cxn>
                  <a:cxn ang="0">
                    <a:pos x="356" y="27"/>
                  </a:cxn>
                  <a:cxn ang="0">
                    <a:pos x="358" y="31"/>
                  </a:cxn>
                </a:cxnLst>
                <a:rect l="0" t="0" r="r" b="b"/>
                <a:pathLst>
                  <a:path w="358" h="236">
                    <a:moveTo>
                      <a:pt x="0" y="236"/>
                    </a:moveTo>
                    <a:lnTo>
                      <a:pt x="3" y="220"/>
                    </a:lnTo>
                    <a:lnTo>
                      <a:pt x="5" y="205"/>
                    </a:lnTo>
                    <a:lnTo>
                      <a:pt x="10" y="194"/>
                    </a:lnTo>
                    <a:lnTo>
                      <a:pt x="15" y="182"/>
                    </a:lnTo>
                    <a:lnTo>
                      <a:pt x="22" y="174"/>
                    </a:lnTo>
                    <a:lnTo>
                      <a:pt x="29" y="167"/>
                    </a:lnTo>
                    <a:lnTo>
                      <a:pt x="34" y="163"/>
                    </a:lnTo>
                    <a:lnTo>
                      <a:pt x="39" y="158"/>
                    </a:lnTo>
                    <a:lnTo>
                      <a:pt x="43" y="155"/>
                    </a:lnTo>
                    <a:lnTo>
                      <a:pt x="43" y="155"/>
                    </a:lnTo>
                    <a:lnTo>
                      <a:pt x="43" y="155"/>
                    </a:lnTo>
                    <a:lnTo>
                      <a:pt x="41" y="151"/>
                    </a:lnTo>
                    <a:lnTo>
                      <a:pt x="41" y="146"/>
                    </a:lnTo>
                    <a:lnTo>
                      <a:pt x="39" y="141"/>
                    </a:lnTo>
                    <a:lnTo>
                      <a:pt x="39" y="134"/>
                    </a:lnTo>
                    <a:lnTo>
                      <a:pt x="39" y="124"/>
                    </a:lnTo>
                    <a:lnTo>
                      <a:pt x="39" y="117"/>
                    </a:lnTo>
                    <a:lnTo>
                      <a:pt x="43" y="108"/>
                    </a:lnTo>
                    <a:lnTo>
                      <a:pt x="48" y="98"/>
                    </a:lnTo>
                    <a:lnTo>
                      <a:pt x="55" y="91"/>
                    </a:lnTo>
                    <a:lnTo>
                      <a:pt x="65" y="84"/>
                    </a:lnTo>
                    <a:lnTo>
                      <a:pt x="77" y="82"/>
                    </a:lnTo>
                    <a:lnTo>
                      <a:pt x="84" y="79"/>
                    </a:lnTo>
                    <a:lnTo>
                      <a:pt x="93" y="79"/>
                    </a:lnTo>
                    <a:lnTo>
                      <a:pt x="103" y="82"/>
                    </a:lnTo>
                    <a:lnTo>
                      <a:pt x="110" y="84"/>
                    </a:lnTo>
                    <a:lnTo>
                      <a:pt x="115" y="86"/>
                    </a:lnTo>
                    <a:lnTo>
                      <a:pt x="120" y="89"/>
                    </a:lnTo>
                    <a:lnTo>
                      <a:pt x="122" y="91"/>
                    </a:lnTo>
                    <a:lnTo>
                      <a:pt x="124" y="91"/>
                    </a:lnTo>
                    <a:lnTo>
                      <a:pt x="124" y="89"/>
                    </a:lnTo>
                    <a:lnTo>
                      <a:pt x="122" y="86"/>
                    </a:lnTo>
                    <a:lnTo>
                      <a:pt x="122" y="82"/>
                    </a:lnTo>
                    <a:lnTo>
                      <a:pt x="124" y="77"/>
                    </a:lnTo>
                    <a:lnTo>
                      <a:pt x="124" y="70"/>
                    </a:lnTo>
                    <a:lnTo>
                      <a:pt x="129" y="60"/>
                    </a:lnTo>
                    <a:lnTo>
                      <a:pt x="134" y="53"/>
                    </a:lnTo>
                    <a:lnTo>
                      <a:pt x="141" y="43"/>
                    </a:lnTo>
                    <a:lnTo>
                      <a:pt x="153" y="31"/>
                    </a:lnTo>
                    <a:lnTo>
                      <a:pt x="165" y="22"/>
                    </a:lnTo>
                    <a:lnTo>
                      <a:pt x="182" y="15"/>
                    </a:lnTo>
                    <a:lnTo>
                      <a:pt x="196" y="10"/>
                    </a:lnTo>
                    <a:lnTo>
                      <a:pt x="213" y="10"/>
                    </a:lnTo>
                    <a:lnTo>
                      <a:pt x="227" y="10"/>
                    </a:lnTo>
                    <a:lnTo>
                      <a:pt x="239" y="15"/>
                    </a:lnTo>
                    <a:lnTo>
                      <a:pt x="251" y="20"/>
                    </a:lnTo>
                    <a:lnTo>
                      <a:pt x="260" y="24"/>
                    </a:lnTo>
                    <a:lnTo>
                      <a:pt x="267" y="29"/>
                    </a:lnTo>
                    <a:lnTo>
                      <a:pt x="272" y="31"/>
                    </a:lnTo>
                    <a:lnTo>
                      <a:pt x="275" y="34"/>
                    </a:lnTo>
                    <a:lnTo>
                      <a:pt x="275" y="31"/>
                    </a:lnTo>
                    <a:lnTo>
                      <a:pt x="275" y="29"/>
                    </a:lnTo>
                    <a:lnTo>
                      <a:pt x="275" y="27"/>
                    </a:lnTo>
                    <a:lnTo>
                      <a:pt x="277" y="22"/>
                    </a:lnTo>
                    <a:lnTo>
                      <a:pt x="279" y="17"/>
                    </a:lnTo>
                    <a:lnTo>
                      <a:pt x="284" y="12"/>
                    </a:lnTo>
                    <a:lnTo>
                      <a:pt x="289" y="8"/>
                    </a:lnTo>
                    <a:lnTo>
                      <a:pt x="296" y="5"/>
                    </a:lnTo>
                    <a:lnTo>
                      <a:pt x="306" y="3"/>
                    </a:lnTo>
                    <a:lnTo>
                      <a:pt x="315" y="0"/>
                    </a:lnTo>
                    <a:lnTo>
                      <a:pt x="327" y="3"/>
                    </a:lnTo>
                    <a:lnTo>
                      <a:pt x="337" y="5"/>
                    </a:lnTo>
                    <a:lnTo>
                      <a:pt x="344" y="8"/>
                    </a:lnTo>
                    <a:lnTo>
                      <a:pt x="348" y="12"/>
                    </a:lnTo>
                    <a:lnTo>
                      <a:pt x="351" y="17"/>
                    </a:lnTo>
                    <a:lnTo>
                      <a:pt x="356" y="22"/>
                    </a:lnTo>
                    <a:lnTo>
                      <a:pt x="356" y="27"/>
                    </a:lnTo>
                    <a:lnTo>
                      <a:pt x="358" y="29"/>
                    </a:lnTo>
                    <a:lnTo>
                      <a:pt x="358" y="31"/>
                    </a:lnTo>
                    <a:lnTo>
                      <a:pt x="358" y="34"/>
                    </a:lnTo>
                  </a:path>
                </a:pathLst>
              </a:custGeom>
              <a:noFill/>
              <a:ln w="12700" cmpd="sng">
                <a:solidFill>
                  <a:srgbClr val="FF9900"/>
                </a:solidFill>
                <a:prstDash val="solid"/>
                <a:round/>
                <a:headEnd/>
                <a:tailEnd/>
              </a:ln>
            </p:spPr>
            <p:txBody>
              <a:bodyPr/>
              <a:lstStyle/>
              <a:p>
                <a:endParaRPr lang="en-US"/>
              </a:p>
            </p:txBody>
          </p:sp>
          <p:sp>
            <p:nvSpPr>
              <p:cNvPr id="86" name="Freeform 465"/>
              <p:cNvSpPr>
                <a:spLocks/>
              </p:cNvSpPr>
              <p:nvPr/>
            </p:nvSpPr>
            <p:spPr bwMode="auto">
              <a:xfrm>
                <a:off x="3366" y="3664"/>
                <a:ext cx="272" cy="229"/>
              </a:xfrm>
              <a:custGeom>
                <a:avLst/>
                <a:gdLst/>
                <a:ahLst/>
                <a:cxnLst>
                  <a:cxn ang="0">
                    <a:pos x="272" y="203"/>
                  </a:cxn>
                  <a:cxn ang="0">
                    <a:pos x="272" y="205"/>
                  </a:cxn>
                  <a:cxn ang="0">
                    <a:pos x="267" y="208"/>
                  </a:cxn>
                  <a:cxn ang="0">
                    <a:pos x="260" y="212"/>
                  </a:cxn>
                  <a:cxn ang="0">
                    <a:pos x="251" y="217"/>
                  </a:cxn>
                  <a:cxn ang="0">
                    <a:pos x="239" y="222"/>
                  </a:cxn>
                  <a:cxn ang="0">
                    <a:pos x="227" y="227"/>
                  </a:cxn>
                  <a:cxn ang="0">
                    <a:pos x="213" y="229"/>
                  </a:cxn>
                  <a:cxn ang="0">
                    <a:pos x="196" y="227"/>
                  </a:cxn>
                  <a:cxn ang="0">
                    <a:pos x="182" y="224"/>
                  </a:cxn>
                  <a:cxn ang="0">
                    <a:pos x="165" y="215"/>
                  </a:cxn>
                  <a:cxn ang="0">
                    <a:pos x="153" y="205"/>
                  </a:cxn>
                  <a:cxn ang="0">
                    <a:pos x="141" y="196"/>
                  </a:cxn>
                  <a:cxn ang="0">
                    <a:pos x="134" y="186"/>
                  </a:cxn>
                  <a:cxn ang="0">
                    <a:pos x="129" y="177"/>
                  </a:cxn>
                  <a:cxn ang="0">
                    <a:pos x="124" y="167"/>
                  </a:cxn>
                  <a:cxn ang="0">
                    <a:pos x="124" y="160"/>
                  </a:cxn>
                  <a:cxn ang="0">
                    <a:pos x="122" y="155"/>
                  </a:cxn>
                  <a:cxn ang="0">
                    <a:pos x="122" y="150"/>
                  </a:cxn>
                  <a:cxn ang="0">
                    <a:pos x="124" y="148"/>
                  </a:cxn>
                  <a:cxn ang="0">
                    <a:pos x="124" y="146"/>
                  </a:cxn>
                  <a:cxn ang="0">
                    <a:pos x="122" y="148"/>
                  </a:cxn>
                  <a:cxn ang="0">
                    <a:pos x="120" y="150"/>
                  </a:cxn>
                  <a:cxn ang="0">
                    <a:pos x="115" y="153"/>
                  </a:cxn>
                  <a:cxn ang="0">
                    <a:pos x="110" y="155"/>
                  </a:cxn>
                  <a:cxn ang="0">
                    <a:pos x="103" y="157"/>
                  </a:cxn>
                  <a:cxn ang="0">
                    <a:pos x="93" y="157"/>
                  </a:cxn>
                  <a:cxn ang="0">
                    <a:pos x="84" y="157"/>
                  </a:cxn>
                  <a:cxn ang="0">
                    <a:pos x="77" y="157"/>
                  </a:cxn>
                  <a:cxn ang="0">
                    <a:pos x="65" y="153"/>
                  </a:cxn>
                  <a:cxn ang="0">
                    <a:pos x="55" y="146"/>
                  </a:cxn>
                  <a:cxn ang="0">
                    <a:pos x="48" y="138"/>
                  </a:cxn>
                  <a:cxn ang="0">
                    <a:pos x="43" y="129"/>
                  </a:cxn>
                  <a:cxn ang="0">
                    <a:pos x="39" y="122"/>
                  </a:cxn>
                  <a:cxn ang="0">
                    <a:pos x="39" y="112"/>
                  </a:cxn>
                  <a:cxn ang="0">
                    <a:pos x="39" y="105"/>
                  </a:cxn>
                  <a:cxn ang="0">
                    <a:pos x="39" y="98"/>
                  </a:cxn>
                  <a:cxn ang="0">
                    <a:pos x="41" y="91"/>
                  </a:cxn>
                  <a:cxn ang="0">
                    <a:pos x="41" y="86"/>
                  </a:cxn>
                  <a:cxn ang="0">
                    <a:pos x="43" y="84"/>
                  </a:cxn>
                  <a:cxn ang="0">
                    <a:pos x="43" y="81"/>
                  </a:cxn>
                  <a:cxn ang="0">
                    <a:pos x="43" y="81"/>
                  </a:cxn>
                  <a:cxn ang="0">
                    <a:pos x="39" y="79"/>
                  </a:cxn>
                  <a:cxn ang="0">
                    <a:pos x="34" y="76"/>
                  </a:cxn>
                  <a:cxn ang="0">
                    <a:pos x="29" y="72"/>
                  </a:cxn>
                  <a:cxn ang="0">
                    <a:pos x="22" y="64"/>
                  </a:cxn>
                  <a:cxn ang="0">
                    <a:pos x="15" y="55"/>
                  </a:cxn>
                  <a:cxn ang="0">
                    <a:pos x="10" y="45"/>
                  </a:cxn>
                  <a:cxn ang="0">
                    <a:pos x="5" y="31"/>
                  </a:cxn>
                  <a:cxn ang="0">
                    <a:pos x="3" y="17"/>
                  </a:cxn>
                  <a:cxn ang="0">
                    <a:pos x="0" y="0"/>
                  </a:cxn>
                </a:cxnLst>
                <a:rect l="0" t="0" r="r" b="b"/>
                <a:pathLst>
                  <a:path w="272" h="229">
                    <a:moveTo>
                      <a:pt x="272" y="203"/>
                    </a:moveTo>
                    <a:lnTo>
                      <a:pt x="272" y="205"/>
                    </a:lnTo>
                    <a:lnTo>
                      <a:pt x="267" y="208"/>
                    </a:lnTo>
                    <a:lnTo>
                      <a:pt x="260" y="212"/>
                    </a:lnTo>
                    <a:lnTo>
                      <a:pt x="251" y="217"/>
                    </a:lnTo>
                    <a:lnTo>
                      <a:pt x="239" y="222"/>
                    </a:lnTo>
                    <a:lnTo>
                      <a:pt x="227" y="227"/>
                    </a:lnTo>
                    <a:lnTo>
                      <a:pt x="213" y="229"/>
                    </a:lnTo>
                    <a:lnTo>
                      <a:pt x="196" y="227"/>
                    </a:lnTo>
                    <a:lnTo>
                      <a:pt x="182" y="224"/>
                    </a:lnTo>
                    <a:lnTo>
                      <a:pt x="165" y="215"/>
                    </a:lnTo>
                    <a:lnTo>
                      <a:pt x="153" y="205"/>
                    </a:lnTo>
                    <a:lnTo>
                      <a:pt x="141" y="196"/>
                    </a:lnTo>
                    <a:lnTo>
                      <a:pt x="134" y="186"/>
                    </a:lnTo>
                    <a:lnTo>
                      <a:pt x="129" y="177"/>
                    </a:lnTo>
                    <a:lnTo>
                      <a:pt x="124" y="167"/>
                    </a:lnTo>
                    <a:lnTo>
                      <a:pt x="124" y="160"/>
                    </a:lnTo>
                    <a:lnTo>
                      <a:pt x="122" y="155"/>
                    </a:lnTo>
                    <a:lnTo>
                      <a:pt x="122" y="150"/>
                    </a:lnTo>
                    <a:lnTo>
                      <a:pt x="124" y="148"/>
                    </a:lnTo>
                    <a:lnTo>
                      <a:pt x="124" y="146"/>
                    </a:lnTo>
                    <a:lnTo>
                      <a:pt x="122" y="148"/>
                    </a:lnTo>
                    <a:lnTo>
                      <a:pt x="120" y="150"/>
                    </a:lnTo>
                    <a:lnTo>
                      <a:pt x="115" y="153"/>
                    </a:lnTo>
                    <a:lnTo>
                      <a:pt x="110" y="155"/>
                    </a:lnTo>
                    <a:lnTo>
                      <a:pt x="103" y="157"/>
                    </a:lnTo>
                    <a:lnTo>
                      <a:pt x="93" y="157"/>
                    </a:lnTo>
                    <a:lnTo>
                      <a:pt x="84" y="157"/>
                    </a:lnTo>
                    <a:lnTo>
                      <a:pt x="77" y="157"/>
                    </a:lnTo>
                    <a:lnTo>
                      <a:pt x="65" y="153"/>
                    </a:lnTo>
                    <a:lnTo>
                      <a:pt x="55" y="146"/>
                    </a:lnTo>
                    <a:lnTo>
                      <a:pt x="48" y="138"/>
                    </a:lnTo>
                    <a:lnTo>
                      <a:pt x="43" y="129"/>
                    </a:lnTo>
                    <a:lnTo>
                      <a:pt x="39" y="122"/>
                    </a:lnTo>
                    <a:lnTo>
                      <a:pt x="39" y="112"/>
                    </a:lnTo>
                    <a:lnTo>
                      <a:pt x="39" y="105"/>
                    </a:lnTo>
                    <a:lnTo>
                      <a:pt x="39" y="98"/>
                    </a:lnTo>
                    <a:lnTo>
                      <a:pt x="41" y="91"/>
                    </a:lnTo>
                    <a:lnTo>
                      <a:pt x="41" y="86"/>
                    </a:lnTo>
                    <a:lnTo>
                      <a:pt x="43" y="84"/>
                    </a:lnTo>
                    <a:lnTo>
                      <a:pt x="43" y="81"/>
                    </a:lnTo>
                    <a:lnTo>
                      <a:pt x="43" y="81"/>
                    </a:lnTo>
                    <a:lnTo>
                      <a:pt x="39" y="79"/>
                    </a:lnTo>
                    <a:lnTo>
                      <a:pt x="34" y="76"/>
                    </a:lnTo>
                    <a:lnTo>
                      <a:pt x="29" y="72"/>
                    </a:lnTo>
                    <a:lnTo>
                      <a:pt x="22" y="64"/>
                    </a:lnTo>
                    <a:lnTo>
                      <a:pt x="15" y="55"/>
                    </a:lnTo>
                    <a:lnTo>
                      <a:pt x="10" y="45"/>
                    </a:lnTo>
                    <a:lnTo>
                      <a:pt x="5" y="31"/>
                    </a:lnTo>
                    <a:lnTo>
                      <a:pt x="3" y="17"/>
                    </a:lnTo>
                    <a:lnTo>
                      <a:pt x="0" y="0"/>
                    </a:lnTo>
                  </a:path>
                </a:pathLst>
              </a:custGeom>
              <a:noFill/>
              <a:ln w="12700" cmpd="sng">
                <a:solidFill>
                  <a:srgbClr val="FF9900"/>
                </a:solidFill>
                <a:prstDash val="solid"/>
                <a:round/>
                <a:headEnd/>
                <a:tailEnd/>
              </a:ln>
            </p:spPr>
            <p:txBody>
              <a:bodyPr/>
              <a:lstStyle/>
              <a:p>
                <a:endParaRPr lang="en-US"/>
              </a:p>
            </p:txBody>
          </p:sp>
          <p:sp>
            <p:nvSpPr>
              <p:cNvPr id="87" name="Freeform 466"/>
              <p:cNvSpPr>
                <a:spLocks/>
              </p:cNvSpPr>
              <p:nvPr/>
            </p:nvSpPr>
            <p:spPr bwMode="auto">
              <a:xfrm>
                <a:off x="3638" y="3664"/>
                <a:ext cx="360" cy="236"/>
              </a:xfrm>
              <a:custGeom>
                <a:avLst/>
                <a:gdLst/>
                <a:ahLst/>
                <a:cxnLst>
                  <a:cxn ang="0">
                    <a:pos x="3" y="205"/>
                  </a:cxn>
                  <a:cxn ang="0">
                    <a:pos x="3" y="212"/>
                  </a:cxn>
                  <a:cxn ang="0">
                    <a:pos x="7" y="219"/>
                  </a:cxn>
                  <a:cxn ang="0">
                    <a:pos x="17" y="229"/>
                  </a:cxn>
                  <a:cxn ang="0">
                    <a:pos x="34" y="236"/>
                  </a:cxn>
                  <a:cxn ang="0">
                    <a:pos x="55" y="236"/>
                  </a:cxn>
                  <a:cxn ang="0">
                    <a:pos x="72" y="229"/>
                  </a:cxn>
                  <a:cxn ang="0">
                    <a:pos x="79" y="219"/>
                  </a:cxn>
                  <a:cxn ang="0">
                    <a:pos x="84" y="212"/>
                  </a:cxn>
                  <a:cxn ang="0">
                    <a:pos x="86" y="205"/>
                  </a:cxn>
                  <a:cxn ang="0">
                    <a:pos x="88" y="205"/>
                  </a:cxn>
                  <a:cxn ang="0">
                    <a:pos x="100" y="215"/>
                  </a:cxn>
                  <a:cxn ang="0">
                    <a:pos x="119" y="224"/>
                  </a:cxn>
                  <a:cxn ang="0">
                    <a:pos x="148" y="229"/>
                  </a:cxn>
                  <a:cxn ang="0">
                    <a:pos x="179" y="224"/>
                  </a:cxn>
                  <a:cxn ang="0">
                    <a:pos x="208" y="205"/>
                  </a:cxn>
                  <a:cxn ang="0">
                    <a:pos x="227" y="186"/>
                  </a:cxn>
                  <a:cxn ang="0">
                    <a:pos x="234" y="169"/>
                  </a:cxn>
                  <a:cxn ang="0">
                    <a:pos x="236" y="155"/>
                  </a:cxn>
                  <a:cxn ang="0">
                    <a:pos x="236" y="148"/>
                  </a:cxn>
                  <a:cxn ang="0">
                    <a:pos x="236" y="148"/>
                  </a:cxn>
                  <a:cxn ang="0">
                    <a:pos x="243" y="153"/>
                  </a:cxn>
                  <a:cxn ang="0">
                    <a:pos x="258" y="157"/>
                  </a:cxn>
                  <a:cxn ang="0">
                    <a:pos x="274" y="160"/>
                  </a:cxn>
                  <a:cxn ang="0">
                    <a:pos x="293" y="153"/>
                  </a:cxn>
                  <a:cxn ang="0">
                    <a:pos x="313" y="138"/>
                  </a:cxn>
                  <a:cxn ang="0">
                    <a:pos x="320" y="122"/>
                  </a:cxn>
                  <a:cxn ang="0">
                    <a:pos x="322" y="105"/>
                  </a:cxn>
                  <a:cxn ang="0">
                    <a:pos x="320" y="91"/>
                  </a:cxn>
                  <a:cxn ang="0">
                    <a:pos x="317" y="84"/>
                  </a:cxn>
                  <a:cxn ang="0">
                    <a:pos x="317" y="81"/>
                  </a:cxn>
                  <a:cxn ang="0">
                    <a:pos x="324" y="76"/>
                  </a:cxn>
                  <a:cxn ang="0">
                    <a:pos x="336" y="64"/>
                  </a:cxn>
                  <a:cxn ang="0">
                    <a:pos x="351" y="45"/>
                  </a:cxn>
                  <a:cxn ang="0">
                    <a:pos x="358" y="17"/>
                  </a:cxn>
                </a:cxnLst>
                <a:rect l="0" t="0" r="r" b="b"/>
                <a:pathLst>
                  <a:path w="360" h="236">
                    <a:moveTo>
                      <a:pt x="0" y="203"/>
                    </a:moveTo>
                    <a:lnTo>
                      <a:pt x="3" y="205"/>
                    </a:lnTo>
                    <a:lnTo>
                      <a:pt x="3" y="208"/>
                    </a:lnTo>
                    <a:lnTo>
                      <a:pt x="3" y="212"/>
                    </a:lnTo>
                    <a:lnTo>
                      <a:pt x="5" y="215"/>
                    </a:lnTo>
                    <a:lnTo>
                      <a:pt x="7" y="219"/>
                    </a:lnTo>
                    <a:lnTo>
                      <a:pt x="12" y="224"/>
                    </a:lnTo>
                    <a:lnTo>
                      <a:pt x="17" y="229"/>
                    </a:lnTo>
                    <a:lnTo>
                      <a:pt x="24" y="234"/>
                    </a:lnTo>
                    <a:lnTo>
                      <a:pt x="34" y="236"/>
                    </a:lnTo>
                    <a:lnTo>
                      <a:pt x="43" y="236"/>
                    </a:lnTo>
                    <a:lnTo>
                      <a:pt x="55" y="236"/>
                    </a:lnTo>
                    <a:lnTo>
                      <a:pt x="65" y="234"/>
                    </a:lnTo>
                    <a:lnTo>
                      <a:pt x="72" y="229"/>
                    </a:lnTo>
                    <a:lnTo>
                      <a:pt x="76" y="224"/>
                    </a:lnTo>
                    <a:lnTo>
                      <a:pt x="79" y="219"/>
                    </a:lnTo>
                    <a:lnTo>
                      <a:pt x="84" y="215"/>
                    </a:lnTo>
                    <a:lnTo>
                      <a:pt x="84" y="212"/>
                    </a:lnTo>
                    <a:lnTo>
                      <a:pt x="86" y="208"/>
                    </a:lnTo>
                    <a:lnTo>
                      <a:pt x="86" y="205"/>
                    </a:lnTo>
                    <a:lnTo>
                      <a:pt x="86" y="205"/>
                    </a:lnTo>
                    <a:lnTo>
                      <a:pt x="88" y="205"/>
                    </a:lnTo>
                    <a:lnTo>
                      <a:pt x="91" y="210"/>
                    </a:lnTo>
                    <a:lnTo>
                      <a:pt x="100" y="215"/>
                    </a:lnTo>
                    <a:lnTo>
                      <a:pt x="110" y="219"/>
                    </a:lnTo>
                    <a:lnTo>
                      <a:pt x="119" y="224"/>
                    </a:lnTo>
                    <a:lnTo>
                      <a:pt x="134" y="227"/>
                    </a:lnTo>
                    <a:lnTo>
                      <a:pt x="148" y="229"/>
                    </a:lnTo>
                    <a:lnTo>
                      <a:pt x="162" y="229"/>
                    </a:lnTo>
                    <a:lnTo>
                      <a:pt x="179" y="224"/>
                    </a:lnTo>
                    <a:lnTo>
                      <a:pt x="193" y="217"/>
                    </a:lnTo>
                    <a:lnTo>
                      <a:pt x="208" y="205"/>
                    </a:lnTo>
                    <a:lnTo>
                      <a:pt x="217" y="196"/>
                    </a:lnTo>
                    <a:lnTo>
                      <a:pt x="227" y="186"/>
                    </a:lnTo>
                    <a:lnTo>
                      <a:pt x="231" y="177"/>
                    </a:lnTo>
                    <a:lnTo>
                      <a:pt x="234" y="169"/>
                    </a:lnTo>
                    <a:lnTo>
                      <a:pt x="236" y="162"/>
                    </a:lnTo>
                    <a:lnTo>
                      <a:pt x="236" y="155"/>
                    </a:lnTo>
                    <a:lnTo>
                      <a:pt x="236" y="150"/>
                    </a:lnTo>
                    <a:lnTo>
                      <a:pt x="236" y="148"/>
                    </a:lnTo>
                    <a:lnTo>
                      <a:pt x="236" y="148"/>
                    </a:lnTo>
                    <a:lnTo>
                      <a:pt x="236" y="148"/>
                    </a:lnTo>
                    <a:lnTo>
                      <a:pt x="239" y="150"/>
                    </a:lnTo>
                    <a:lnTo>
                      <a:pt x="243" y="153"/>
                    </a:lnTo>
                    <a:lnTo>
                      <a:pt x="251" y="155"/>
                    </a:lnTo>
                    <a:lnTo>
                      <a:pt x="258" y="157"/>
                    </a:lnTo>
                    <a:lnTo>
                      <a:pt x="265" y="160"/>
                    </a:lnTo>
                    <a:lnTo>
                      <a:pt x="274" y="160"/>
                    </a:lnTo>
                    <a:lnTo>
                      <a:pt x="284" y="157"/>
                    </a:lnTo>
                    <a:lnTo>
                      <a:pt x="293" y="153"/>
                    </a:lnTo>
                    <a:lnTo>
                      <a:pt x="303" y="148"/>
                    </a:lnTo>
                    <a:lnTo>
                      <a:pt x="313" y="138"/>
                    </a:lnTo>
                    <a:lnTo>
                      <a:pt x="317" y="131"/>
                    </a:lnTo>
                    <a:lnTo>
                      <a:pt x="320" y="122"/>
                    </a:lnTo>
                    <a:lnTo>
                      <a:pt x="322" y="112"/>
                    </a:lnTo>
                    <a:lnTo>
                      <a:pt x="322" y="105"/>
                    </a:lnTo>
                    <a:lnTo>
                      <a:pt x="320" y="98"/>
                    </a:lnTo>
                    <a:lnTo>
                      <a:pt x="320" y="91"/>
                    </a:lnTo>
                    <a:lnTo>
                      <a:pt x="317" y="86"/>
                    </a:lnTo>
                    <a:lnTo>
                      <a:pt x="317" y="84"/>
                    </a:lnTo>
                    <a:lnTo>
                      <a:pt x="315" y="84"/>
                    </a:lnTo>
                    <a:lnTo>
                      <a:pt x="317" y="81"/>
                    </a:lnTo>
                    <a:lnTo>
                      <a:pt x="320" y="79"/>
                    </a:lnTo>
                    <a:lnTo>
                      <a:pt x="324" y="76"/>
                    </a:lnTo>
                    <a:lnTo>
                      <a:pt x="332" y="72"/>
                    </a:lnTo>
                    <a:lnTo>
                      <a:pt x="336" y="64"/>
                    </a:lnTo>
                    <a:lnTo>
                      <a:pt x="343" y="55"/>
                    </a:lnTo>
                    <a:lnTo>
                      <a:pt x="351" y="45"/>
                    </a:lnTo>
                    <a:lnTo>
                      <a:pt x="355" y="33"/>
                    </a:lnTo>
                    <a:lnTo>
                      <a:pt x="358" y="17"/>
                    </a:lnTo>
                    <a:lnTo>
                      <a:pt x="360" y="0"/>
                    </a:lnTo>
                  </a:path>
                </a:pathLst>
              </a:custGeom>
              <a:noFill/>
              <a:ln w="12700" cmpd="sng">
                <a:solidFill>
                  <a:srgbClr val="FF9900"/>
                </a:solidFill>
                <a:prstDash val="solid"/>
                <a:round/>
                <a:headEnd/>
                <a:tailEnd/>
              </a:ln>
            </p:spPr>
            <p:txBody>
              <a:bodyPr/>
              <a:lstStyle/>
              <a:p>
                <a:endParaRPr lang="en-US"/>
              </a:p>
            </p:txBody>
          </p:sp>
        </p:grpSp>
        <p:sp>
          <p:nvSpPr>
            <p:cNvPr id="63" name="Freeform 467"/>
            <p:cNvSpPr>
              <a:spLocks/>
            </p:cNvSpPr>
            <p:nvPr/>
          </p:nvSpPr>
          <p:spPr bwMode="auto">
            <a:xfrm>
              <a:off x="4346" y="4062"/>
              <a:ext cx="115" cy="115"/>
            </a:xfrm>
            <a:custGeom>
              <a:avLst/>
              <a:gdLst/>
              <a:ahLst/>
              <a:cxnLst>
                <a:cxn ang="0">
                  <a:pos x="112" y="112"/>
                </a:cxn>
                <a:cxn ang="0">
                  <a:pos x="115" y="0"/>
                </a:cxn>
                <a:cxn ang="0">
                  <a:pos x="0" y="0"/>
                </a:cxn>
                <a:cxn ang="0">
                  <a:pos x="0" y="115"/>
                </a:cxn>
                <a:cxn ang="0">
                  <a:pos x="115" y="115"/>
                </a:cxn>
                <a:cxn ang="0">
                  <a:pos x="115" y="115"/>
                </a:cxn>
              </a:cxnLst>
              <a:rect l="0" t="0" r="r" b="b"/>
              <a:pathLst>
                <a:path w="115" h="115">
                  <a:moveTo>
                    <a:pt x="112" y="112"/>
                  </a:moveTo>
                  <a:lnTo>
                    <a:pt x="115" y="0"/>
                  </a:lnTo>
                  <a:lnTo>
                    <a:pt x="0" y="0"/>
                  </a:lnTo>
                  <a:lnTo>
                    <a:pt x="0" y="115"/>
                  </a:lnTo>
                  <a:lnTo>
                    <a:pt x="115" y="115"/>
                  </a:lnTo>
                  <a:lnTo>
                    <a:pt x="115" y="115"/>
                  </a:lnTo>
                </a:path>
              </a:pathLst>
            </a:custGeom>
            <a:solidFill>
              <a:schemeClr val="accent2">
                <a:alpha val="50000"/>
              </a:schemeClr>
            </a:solidFill>
            <a:ln w="7938">
              <a:solidFill>
                <a:srgbClr val="000000"/>
              </a:solidFill>
              <a:prstDash val="solid"/>
              <a:round/>
              <a:headEnd/>
              <a:tailEnd/>
            </a:ln>
          </p:spPr>
          <p:txBody>
            <a:bodyPr/>
            <a:lstStyle/>
            <a:p>
              <a:endParaRPr lang="en-US"/>
            </a:p>
          </p:txBody>
        </p:sp>
        <p:sp>
          <p:nvSpPr>
            <p:cNvPr id="64" name="Freeform 468"/>
            <p:cNvSpPr>
              <a:spLocks/>
            </p:cNvSpPr>
            <p:nvPr/>
          </p:nvSpPr>
          <p:spPr bwMode="auto">
            <a:xfrm>
              <a:off x="4985" y="4062"/>
              <a:ext cx="112" cy="115"/>
            </a:xfrm>
            <a:custGeom>
              <a:avLst/>
              <a:gdLst/>
              <a:ahLst/>
              <a:cxnLst>
                <a:cxn ang="0">
                  <a:pos x="112" y="112"/>
                </a:cxn>
                <a:cxn ang="0">
                  <a:pos x="112" y="0"/>
                </a:cxn>
                <a:cxn ang="0">
                  <a:pos x="0" y="0"/>
                </a:cxn>
                <a:cxn ang="0">
                  <a:pos x="0" y="115"/>
                </a:cxn>
                <a:cxn ang="0">
                  <a:pos x="112" y="115"/>
                </a:cxn>
                <a:cxn ang="0">
                  <a:pos x="112" y="115"/>
                </a:cxn>
              </a:cxnLst>
              <a:rect l="0" t="0" r="r" b="b"/>
              <a:pathLst>
                <a:path w="112" h="115">
                  <a:moveTo>
                    <a:pt x="112" y="112"/>
                  </a:moveTo>
                  <a:lnTo>
                    <a:pt x="112" y="0"/>
                  </a:lnTo>
                  <a:lnTo>
                    <a:pt x="0" y="0"/>
                  </a:lnTo>
                  <a:lnTo>
                    <a:pt x="0" y="115"/>
                  </a:lnTo>
                  <a:lnTo>
                    <a:pt x="112" y="115"/>
                  </a:lnTo>
                  <a:lnTo>
                    <a:pt x="112" y="115"/>
                  </a:lnTo>
                </a:path>
              </a:pathLst>
            </a:custGeom>
            <a:solidFill>
              <a:schemeClr val="accent1">
                <a:alpha val="50000"/>
              </a:schemeClr>
            </a:solidFill>
            <a:ln w="7938">
              <a:solidFill>
                <a:srgbClr val="000000"/>
              </a:solidFill>
              <a:prstDash val="solid"/>
              <a:round/>
              <a:headEnd/>
              <a:tailEnd/>
            </a:ln>
          </p:spPr>
          <p:txBody>
            <a:bodyPr/>
            <a:lstStyle/>
            <a:p>
              <a:endParaRPr lang="en-US"/>
            </a:p>
          </p:txBody>
        </p:sp>
        <p:sp>
          <p:nvSpPr>
            <p:cNvPr id="65" name="Line 469"/>
            <p:cNvSpPr>
              <a:spLocks noChangeShapeType="1"/>
            </p:cNvSpPr>
            <p:nvPr/>
          </p:nvSpPr>
          <p:spPr bwMode="auto">
            <a:xfrm>
              <a:off x="4206" y="2558"/>
              <a:ext cx="1" cy="119"/>
            </a:xfrm>
            <a:prstGeom prst="line">
              <a:avLst/>
            </a:prstGeom>
            <a:noFill/>
            <a:ln w="7938">
              <a:solidFill>
                <a:srgbClr val="000000"/>
              </a:solidFill>
              <a:round/>
              <a:headEnd/>
              <a:tailEnd/>
            </a:ln>
          </p:spPr>
          <p:txBody>
            <a:bodyPr/>
            <a:lstStyle/>
            <a:p>
              <a:endParaRPr lang="en-US"/>
            </a:p>
          </p:txBody>
        </p:sp>
        <p:sp>
          <p:nvSpPr>
            <p:cNvPr id="66" name="Line 470"/>
            <p:cNvSpPr>
              <a:spLocks noChangeShapeType="1"/>
            </p:cNvSpPr>
            <p:nvPr/>
          </p:nvSpPr>
          <p:spPr bwMode="auto">
            <a:xfrm flipH="1" flipV="1">
              <a:off x="3719" y="2813"/>
              <a:ext cx="172" cy="95"/>
            </a:xfrm>
            <a:prstGeom prst="line">
              <a:avLst/>
            </a:prstGeom>
            <a:noFill/>
            <a:ln w="7938">
              <a:solidFill>
                <a:srgbClr val="000000"/>
              </a:solidFill>
              <a:round/>
              <a:headEnd/>
              <a:tailEnd/>
            </a:ln>
          </p:spPr>
          <p:txBody>
            <a:bodyPr/>
            <a:lstStyle/>
            <a:p>
              <a:endParaRPr lang="en-US"/>
            </a:p>
          </p:txBody>
        </p:sp>
        <p:sp>
          <p:nvSpPr>
            <p:cNvPr id="67" name="Line 471"/>
            <p:cNvSpPr>
              <a:spLocks noChangeShapeType="1"/>
            </p:cNvSpPr>
            <p:nvPr/>
          </p:nvSpPr>
          <p:spPr bwMode="auto">
            <a:xfrm flipV="1">
              <a:off x="4520" y="2811"/>
              <a:ext cx="184" cy="102"/>
            </a:xfrm>
            <a:prstGeom prst="line">
              <a:avLst/>
            </a:prstGeom>
            <a:noFill/>
            <a:ln w="7938">
              <a:solidFill>
                <a:srgbClr val="000000"/>
              </a:solidFill>
              <a:round/>
              <a:headEnd/>
              <a:tailEnd/>
            </a:ln>
          </p:spPr>
          <p:txBody>
            <a:bodyPr/>
            <a:lstStyle/>
            <a:p>
              <a:endParaRPr lang="en-US"/>
            </a:p>
          </p:txBody>
        </p:sp>
        <p:sp>
          <p:nvSpPr>
            <p:cNvPr id="68" name="Line 472"/>
            <p:cNvSpPr>
              <a:spLocks noChangeShapeType="1"/>
            </p:cNvSpPr>
            <p:nvPr/>
          </p:nvSpPr>
          <p:spPr bwMode="auto">
            <a:xfrm flipH="1">
              <a:off x="3683" y="3049"/>
              <a:ext cx="253" cy="379"/>
            </a:xfrm>
            <a:prstGeom prst="line">
              <a:avLst/>
            </a:prstGeom>
            <a:noFill/>
            <a:ln w="7938">
              <a:solidFill>
                <a:srgbClr val="000000"/>
              </a:solidFill>
              <a:round/>
              <a:headEnd/>
              <a:tailEnd/>
            </a:ln>
          </p:spPr>
          <p:txBody>
            <a:bodyPr/>
            <a:lstStyle/>
            <a:p>
              <a:endParaRPr lang="en-US"/>
            </a:p>
          </p:txBody>
        </p:sp>
        <p:sp>
          <p:nvSpPr>
            <p:cNvPr id="69" name="Freeform 473"/>
            <p:cNvSpPr>
              <a:spLocks/>
            </p:cNvSpPr>
            <p:nvPr/>
          </p:nvSpPr>
          <p:spPr bwMode="auto">
            <a:xfrm>
              <a:off x="3745" y="3199"/>
              <a:ext cx="113" cy="115"/>
            </a:xfrm>
            <a:custGeom>
              <a:avLst/>
              <a:gdLst/>
              <a:ahLst/>
              <a:cxnLst>
                <a:cxn ang="0">
                  <a:pos x="113" y="112"/>
                </a:cxn>
                <a:cxn ang="0">
                  <a:pos x="113" y="0"/>
                </a:cxn>
                <a:cxn ang="0">
                  <a:pos x="0" y="0"/>
                </a:cxn>
                <a:cxn ang="0">
                  <a:pos x="0" y="115"/>
                </a:cxn>
                <a:cxn ang="0">
                  <a:pos x="113" y="115"/>
                </a:cxn>
                <a:cxn ang="0">
                  <a:pos x="113" y="115"/>
                </a:cxn>
                <a:cxn ang="0">
                  <a:pos x="113" y="112"/>
                </a:cxn>
              </a:cxnLst>
              <a:rect l="0" t="0" r="r" b="b"/>
              <a:pathLst>
                <a:path w="113" h="115">
                  <a:moveTo>
                    <a:pt x="113" y="112"/>
                  </a:moveTo>
                  <a:lnTo>
                    <a:pt x="113" y="0"/>
                  </a:lnTo>
                  <a:lnTo>
                    <a:pt x="0" y="0"/>
                  </a:lnTo>
                  <a:lnTo>
                    <a:pt x="0" y="115"/>
                  </a:lnTo>
                  <a:lnTo>
                    <a:pt x="113" y="115"/>
                  </a:lnTo>
                  <a:lnTo>
                    <a:pt x="113" y="115"/>
                  </a:lnTo>
                  <a:lnTo>
                    <a:pt x="113" y="112"/>
                  </a:lnTo>
                  <a:close/>
                </a:path>
              </a:pathLst>
            </a:custGeom>
            <a:solidFill>
              <a:srgbClr val="FFFF66">
                <a:alpha val="50000"/>
              </a:srgbClr>
            </a:solidFill>
            <a:ln w="9525">
              <a:solidFill>
                <a:schemeClr val="tx1"/>
              </a:solidFill>
              <a:round/>
              <a:headEnd/>
              <a:tailEnd/>
            </a:ln>
          </p:spPr>
          <p:txBody>
            <a:bodyPr/>
            <a:lstStyle/>
            <a:p>
              <a:endParaRPr lang="en-US"/>
            </a:p>
          </p:txBody>
        </p:sp>
        <p:sp>
          <p:nvSpPr>
            <p:cNvPr id="70" name="Freeform 474"/>
            <p:cNvSpPr>
              <a:spLocks/>
            </p:cNvSpPr>
            <p:nvPr/>
          </p:nvSpPr>
          <p:spPr bwMode="auto">
            <a:xfrm>
              <a:off x="3984" y="3264"/>
              <a:ext cx="113" cy="115"/>
            </a:xfrm>
            <a:custGeom>
              <a:avLst/>
              <a:gdLst/>
              <a:ahLst/>
              <a:cxnLst>
                <a:cxn ang="0">
                  <a:pos x="113" y="112"/>
                </a:cxn>
                <a:cxn ang="0">
                  <a:pos x="113" y="0"/>
                </a:cxn>
                <a:cxn ang="0">
                  <a:pos x="0" y="0"/>
                </a:cxn>
                <a:cxn ang="0">
                  <a:pos x="0" y="115"/>
                </a:cxn>
                <a:cxn ang="0">
                  <a:pos x="113" y="115"/>
                </a:cxn>
                <a:cxn ang="0">
                  <a:pos x="113" y="115"/>
                </a:cxn>
              </a:cxnLst>
              <a:rect l="0" t="0" r="r" b="b"/>
              <a:pathLst>
                <a:path w="113" h="115">
                  <a:moveTo>
                    <a:pt x="113" y="112"/>
                  </a:moveTo>
                  <a:lnTo>
                    <a:pt x="113" y="0"/>
                  </a:lnTo>
                  <a:lnTo>
                    <a:pt x="0" y="0"/>
                  </a:lnTo>
                  <a:lnTo>
                    <a:pt x="0" y="115"/>
                  </a:lnTo>
                  <a:lnTo>
                    <a:pt x="113" y="115"/>
                  </a:lnTo>
                  <a:lnTo>
                    <a:pt x="113" y="115"/>
                  </a:lnTo>
                </a:path>
              </a:pathLst>
            </a:custGeom>
            <a:solidFill>
              <a:srgbClr val="FF0066">
                <a:alpha val="50000"/>
              </a:srgbClr>
            </a:solidFill>
            <a:ln w="7938">
              <a:solidFill>
                <a:srgbClr val="000000"/>
              </a:solidFill>
              <a:prstDash val="solid"/>
              <a:round/>
              <a:headEnd/>
              <a:tailEnd/>
            </a:ln>
          </p:spPr>
          <p:txBody>
            <a:bodyPr/>
            <a:lstStyle/>
            <a:p>
              <a:endParaRPr lang="en-US"/>
            </a:p>
          </p:txBody>
        </p:sp>
        <p:sp>
          <p:nvSpPr>
            <p:cNvPr id="71" name="Line 475"/>
            <p:cNvSpPr>
              <a:spLocks noChangeShapeType="1"/>
            </p:cNvSpPr>
            <p:nvPr/>
          </p:nvSpPr>
          <p:spPr bwMode="auto">
            <a:xfrm>
              <a:off x="4468" y="3054"/>
              <a:ext cx="260" cy="374"/>
            </a:xfrm>
            <a:prstGeom prst="line">
              <a:avLst/>
            </a:prstGeom>
            <a:noFill/>
            <a:ln w="7938">
              <a:solidFill>
                <a:srgbClr val="000000"/>
              </a:solidFill>
              <a:round/>
              <a:headEnd/>
              <a:tailEnd/>
            </a:ln>
          </p:spPr>
          <p:txBody>
            <a:bodyPr/>
            <a:lstStyle/>
            <a:p>
              <a:endParaRPr lang="en-US"/>
            </a:p>
          </p:txBody>
        </p:sp>
        <p:sp>
          <p:nvSpPr>
            <p:cNvPr id="72" name="Freeform 476"/>
            <p:cNvSpPr>
              <a:spLocks/>
            </p:cNvSpPr>
            <p:nvPr/>
          </p:nvSpPr>
          <p:spPr bwMode="auto">
            <a:xfrm>
              <a:off x="4554" y="320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close/>
                </a:path>
              </a:pathLst>
            </a:custGeom>
            <a:solidFill>
              <a:schemeClr val="accent1">
                <a:alpha val="50000"/>
              </a:schemeClr>
            </a:solidFill>
            <a:ln w="9525">
              <a:noFill/>
              <a:round/>
              <a:headEnd/>
              <a:tailEnd/>
            </a:ln>
          </p:spPr>
          <p:txBody>
            <a:bodyPr/>
            <a:lstStyle/>
            <a:p>
              <a:endParaRPr lang="en-US"/>
            </a:p>
          </p:txBody>
        </p:sp>
        <p:sp>
          <p:nvSpPr>
            <p:cNvPr id="73" name="Freeform 477"/>
            <p:cNvSpPr>
              <a:spLocks/>
            </p:cNvSpPr>
            <p:nvPr/>
          </p:nvSpPr>
          <p:spPr bwMode="auto">
            <a:xfrm>
              <a:off x="4554" y="320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1">
                <a:alpha val="50000"/>
              </a:schemeClr>
            </a:solidFill>
            <a:ln w="7938">
              <a:solidFill>
                <a:srgbClr val="000000"/>
              </a:solidFill>
              <a:prstDash val="solid"/>
              <a:round/>
              <a:headEnd/>
              <a:tailEnd/>
            </a:ln>
          </p:spPr>
          <p:txBody>
            <a:bodyPr/>
            <a:lstStyle/>
            <a:p>
              <a:endParaRPr lang="en-US"/>
            </a:p>
          </p:txBody>
        </p:sp>
        <p:sp>
          <p:nvSpPr>
            <p:cNvPr id="74" name="Line 478"/>
            <p:cNvSpPr>
              <a:spLocks noChangeShapeType="1"/>
            </p:cNvSpPr>
            <p:nvPr/>
          </p:nvSpPr>
          <p:spPr bwMode="auto">
            <a:xfrm flipH="1" flipV="1">
              <a:off x="3273" y="3447"/>
              <a:ext cx="141" cy="79"/>
            </a:xfrm>
            <a:prstGeom prst="line">
              <a:avLst/>
            </a:prstGeom>
            <a:noFill/>
            <a:ln w="7938">
              <a:solidFill>
                <a:srgbClr val="000000"/>
              </a:solidFill>
              <a:round/>
              <a:headEnd/>
              <a:tailEnd/>
            </a:ln>
          </p:spPr>
          <p:txBody>
            <a:bodyPr/>
            <a:lstStyle/>
            <a:p>
              <a:endParaRPr lang="en-US"/>
            </a:p>
          </p:txBody>
        </p:sp>
        <p:sp>
          <p:nvSpPr>
            <p:cNvPr id="75" name="Line 479"/>
            <p:cNvSpPr>
              <a:spLocks noChangeShapeType="1"/>
            </p:cNvSpPr>
            <p:nvPr/>
          </p:nvSpPr>
          <p:spPr bwMode="auto">
            <a:xfrm flipV="1">
              <a:off x="4990" y="3447"/>
              <a:ext cx="148" cy="74"/>
            </a:xfrm>
            <a:prstGeom prst="line">
              <a:avLst/>
            </a:prstGeom>
            <a:noFill/>
            <a:ln w="7938">
              <a:solidFill>
                <a:srgbClr val="000000"/>
              </a:solidFill>
              <a:round/>
              <a:headEnd/>
              <a:tailEnd/>
            </a:ln>
          </p:spPr>
          <p:txBody>
            <a:bodyPr/>
            <a:lstStyle/>
            <a:p>
              <a:endParaRPr lang="en-US"/>
            </a:p>
          </p:txBody>
        </p:sp>
        <p:sp>
          <p:nvSpPr>
            <p:cNvPr id="76" name="Line 480"/>
            <p:cNvSpPr>
              <a:spLocks noChangeShapeType="1"/>
            </p:cNvSpPr>
            <p:nvPr/>
          </p:nvSpPr>
          <p:spPr bwMode="auto">
            <a:xfrm flipH="1">
              <a:off x="3347" y="3876"/>
              <a:ext cx="181" cy="186"/>
            </a:xfrm>
            <a:prstGeom prst="line">
              <a:avLst/>
            </a:prstGeom>
            <a:noFill/>
            <a:ln w="7938">
              <a:solidFill>
                <a:srgbClr val="000000"/>
              </a:solidFill>
              <a:round/>
              <a:headEnd/>
              <a:tailEnd/>
            </a:ln>
          </p:spPr>
          <p:txBody>
            <a:bodyPr/>
            <a:lstStyle/>
            <a:p>
              <a:endParaRPr lang="en-US"/>
            </a:p>
          </p:txBody>
        </p:sp>
        <p:sp>
          <p:nvSpPr>
            <p:cNvPr id="77" name="Line 481"/>
            <p:cNvSpPr>
              <a:spLocks noChangeShapeType="1"/>
            </p:cNvSpPr>
            <p:nvPr/>
          </p:nvSpPr>
          <p:spPr bwMode="auto">
            <a:xfrm>
              <a:off x="3822" y="3883"/>
              <a:ext cx="183" cy="182"/>
            </a:xfrm>
            <a:prstGeom prst="line">
              <a:avLst/>
            </a:prstGeom>
            <a:noFill/>
            <a:ln w="7938">
              <a:solidFill>
                <a:srgbClr val="000000"/>
              </a:solidFill>
              <a:round/>
              <a:headEnd/>
              <a:tailEnd/>
            </a:ln>
          </p:spPr>
          <p:txBody>
            <a:bodyPr/>
            <a:lstStyle/>
            <a:p>
              <a:endParaRPr lang="en-US"/>
            </a:p>
          </p:txBody>
        </p:sp>
        <p:sp>
          <p:nvSpPr>
            <p:cNvPr id="78" name="Line 482"/>
            <p:cNvSpPr>
              <a:spLocks noChangeShapeType="1"/>
            </p:cNvSpPr>
            <p:nvPr/>
          </p:nvSpPr>
          <p:spPr bwMode="auto">
            <a:xfrm flipH="1">
              <a:off x="4404" y="3881"/>
              <a:ext cx="178" cy="181"/>
            </a:xfrm>
            <a:prstGeom prst="line">
              <a:avLst/>
            </a:prstGeom>
            <a:noFill/>
            <a:ln w="7938">
              <a:solidFill>
                <a:srgbClr val="000000"/>
              </a:solidFill>
              <a:round/>
              <a:headEnd/>
              <a:tailEnd/>
            </a:ln>
          </p:spPr>
          <p:txBody>
            <a:bodyPr/>
            <a:lstStyle/>
            <a:p>
              <a:endParaRPr lang="en-US"/>
            </a:p>
          </p:txBody>
        </p:sp>
        <p:sp>
          <p:nvSpPr>
            <p:cNvPr id="79" name="Line 483"/>
            <p:cNvSpPr>
              <a:spLocks noChangeShapeType="1"/>
            </p:cNvSpPr>
            <p:nvPr/>
          </p:nvSpPr>
          <p:spPr bwMode="auto">
            <a:xfrm>
              <a:off x="4883" y="3872"/>
              <a:ext cx="157" cy="190"/>
            </a:xfrm>
            <a:prstGeom prst="line">
              <a:avLst/>
            </a:prstGeom>
            <a:noFill/>
            <a:ln w="7938">
              <a:solidFill>
                <a:srgbClr val="000000"/>
              </a:solidFill>
              <a:round/>
              <a:headEnd/>
              <a:tailEnd/>
            </a:ln>
          </p:spPr>
          <p:txBody>
            <a:bodyPr/>
            <a:lstStyle/>
            <a:p>
              <a:endParaRPr lang="en-US"/>
            </a:p>
          </p:txBody>
        </p:sp>
        <p:sp>
          <p:nvSpPr>
            <p:cNvPr id="80" name="Line 484"/>
            <p:cNvSpPr>
              <a:spLocks noChangeShapeType="1"/>
            </p:cNvSpPr>
            <p:nvPr/>
          </p:nvSpPr>
          <p:spPr bwMode="auto">
            <a:xfrm>
              <a:off x="3996" y="3666"/>
              <a:ext cx="415" cy="1"/>
            </a:xfrm>
            <a:prstGeom prst="line">
              <a:avLst/>
            </a:prstGeom>
            <a:noFill/>
            <a:ln w="7938">
              <a:solidFill>
                <a:srgbClr val="000000"/>
              </a:solidFill>
              <a:round/>
              <a:headEnd/>
              <a:tailEnd/>
            </a:ln>
          </p:spPr>
          <p:txBody>
            <a:bodyPr/>
            <a:lstStyle/>
            <a:p>
              <a:endParaRPr lang="en-US"/>
            </a:p>
          </p:txBody>
        </p:sp>
        <p:sp>
          <p:nvSpPr>
            <p:cNvPr id="81" name="Freeform 485"/>
            <p:cNvSpPr>
              <a:spLocks/>
            </p:cNvSpPr>
            <p:nvPr/>
          </p:nvSpPr>
          <p:spPr bwMode="auto">
            <a:xfrm>
              <a:off x="4160" y="361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close/>
                </a:path>
              </a:pathLst>
            </a:custGeom>
            <a:solidFill>
              <a:schemeClr val="accent1">
                <a:alpha val="50000"/>
              </a:schemeClr>
            </a:solidFill>
            <a:ln w="9525">
              <a:noFill/>
              <a:round/>
              <a:headEnd/>
              <a:tailEnd/>
            </a:ln>
          </p:spPr>
          <p:txBody>
            <a:bodyPr/>
            <a:lstStyle/>
            <a:p>
              <a:endParaRPr lang="en-US"/>
            </a:p>
          </p:txBody>
        </p:sp>
        <p:sp>
          <p:nvSpPr>
            <p:cNvPr id="82" name="Freeform 486"/>
            <p:cNvSpPr>
              <a:spLocks/>
            </p:cNvSpPr>
            <p:nvPr/>
          </p:nvSpPr>
          <p:spPr bwMode="auto">
            <a:xfrm>
              <a:off x="4160" y="361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2">
                <a:alpha val="50000"/>
              </a:schemeClr>
            </a:solidFill>
            <a:ln w="7938">
              <a:solidFill>
                <a:srgbClr val="000000"/>
              </a:solidFill>
              <a:prstDash val="solid"/>
              <a:round/>
              <a:headEnd/>
              <a:tailEnd/>
            </a:ln>
          </p:spPr>
          <p:txBody>
            <a:bodyPr/>
            <a:lstStyle/>
            <a:p>
              <a:endParaRPr lang="en-US"/>
            </a:p>
          </p:txBody>
        </p:sp>
        <p:sp>
          <p:nvSpPr>
            <p:cNvPr id="83" name="Line 487"/>
            <p:cNvSpPr>
              <a:spLocks noChangeShapeType="1"/>
            </p:cNvSpPr>
            <p:nvPr/>
          </p:nvSpPr>
          <p:spPr bwMode="auto">
            <a:xfrm flipH="1" flipV="1">
              <a:off x="3984" y="3072"/>
              <a:ext cx="48" cy="192"/>
            </a:xfrm>
            <a:prstGeom prst="line">
              <a:avLst/>
            </a:prstGeom>
            <a:noFill/>
            <a:ln w="9525">
              <a:solidFill>
                <a:schemeClr val="tx1"/>
              </a:solidFill>
              <a:round/>
              <a:headEnd/>
              <a:tailEnd/>
            </a:ln>
            <a:effectLst/>
          </p:spPr>
          <p:txBody>
            <a:bodyPr wrap="none" anchor="ctr"/>
            <a:lstStyle/>
            <a:p>
              <a:endParaRPr lang="en-US"/>
            </a:p>
          </p:txBody>
        </p:sp>
      </p:gr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 name="Slide Number Placeholder 5"/>
          <p:cNvSpPr>
            <a:spLocks noGrp="1"/>
          </p:cNvSpPr>
          <p:nvPr>
            <p:ph type="sldNum" sz="quarter" idx="12"/>
          </p:nvPr>
        </p:nvSpPr>
        <p:spPr/>
        <p:txBody>
          <a:bodyPr/>
          <a:lstStyle/>
          <a:p>
            <a:fld id="{C3FE9048-5035-3742-9019-207720E37A81}" type="slidenum">
              <a:rPr lang="en-US"/>
              <a:pPr/>
              <a:t>101</a:t>
            </a:fld>
            <a:endParaRPr lang="en-US"/>
          </a:p>
        </p:txBody>
      </p:sp>
      <p:sp>
        <p:nvSpPr>
          <p:cNvPr id="67622" name="Rectangle 38"/>
          <p:cNvSpPr>
            <a:spLocks noChangeArrowheads="1"/>
          </p:cNvSpPr>
          <p:nvPr/>
        </p:nvSpPr>
        <p:spPr bwMode="auto">
          <a:xfrm>
            <a:off x="457200" y="1371600"/>
            <a:ext cx="8229600" cy="4953000"/>
          </a:xfrm>
          <a:prstGeom prst="rect">
            <a:avLst/>
          </a:prstGeom>
          <a:solidFill>
            <a:srgbClr val="FFFFFF"/>
          </a:solidFill>
          <a:ln w="9525">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67586" name="Rectangle 2"/>
          <p:cNvSpPr>
            <a:spLocks noGrp="1" noChangeArrowheads="1"/>
          </p:cNvSpPr>
          <p:nvPr>
            <p:ph type="title"/>
          </p:nvPr>
        </p:nvSpPr>
        <p:spPr>
          <a:noFill/>
          <a:ln/>
        </p:spPr>
        <p:txBody>
          <a:bodyPr lIns="90488" tIns="44450" rIns="90488" bIns="44450"/>
          <a:lstStyle/>
          <a:p>
            <a:r>
              <a:rPr lang="en-US"/>
              <a:t>IP Multicast Architecture</a:t>
            </a:r>
          </a:p>
        </p:txBody>
      </p:sp>
      <p:sp>
        <p:nvSpPr>
          <p:cNvPr id="67587" name="Rectangle 3"/>
          <p:cNvSpPr>
            <a:spLocks noChangeArrowheads="1"/>
          </p:cNvSpPr>
          <p:nvPr/>
        </p:nvSpPr>
        <p:spPr bwMode="auto">
          <a:xfrm>
            <a:off x="5149850" y="1828800"/>
            <a:ext cx="431800" cy="43180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67588" name="Rectangle 4"/>
          <p:cNvSpPr>
            <a:spLocks noChangeArrowheads="1"/>
          </p:cNvSpPr>
          <p:nvPr/>
        </p:nvSpPr>
        <p:spPr bwMode="auto">
          <a:xfrm>
            <a:off x="7283450" y="1828800"/>
            <a:ext cx="431800" cy="43180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67589" name="Line 5"/>
          <p:cNvSpPr>
            <a:spLocks noChangeShapeType="1"/>
          </p:cNvSpPr>
          <p:nvPr/>
        </p:nvSpPr>
        <p:spPr bwMode="auto">
          <a:xfrm>
            <a:off x="5149850" y="2120900"/>
            <a:ext cx="43180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67590" name="Line 6"/>
          <p:cNvSpPr>
            <a:spLocks noChangeShapeType="1"/>
          </p:cNvSpPr>
          <p:nvPr/>
        </p:nvSpPr>
        <p:spPr bwMode="auto">
          <a:xfrm>
            <a:off x="7283450" y="2120900"/>
            <a:ext cx="43180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67591" name="Line 7"/>
          <p:cNvSpPr>
            <a:spLocks noChangeShapeType="1"/>
          </p:cNvSpPr>
          <p:nvPr/>
        </p:nvSpPr>
        <p:spPr bwMode="auto">
          <a:xfrm>
            <a:off x="5365750" y="2286000"/>
            <a:ext cx="0" cy="50800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67592" name="Line 8"/>
          <p:cNvSpPr>
            <a:spLocks noChangeShapeType="1"/>
          </p:cNvSpPr>
          <p:nvPr/>
        </p:nvSpPr>
        <p:spPr bwMode="auto">
          <a:xfrm>
            <a:off x="7499350" y="2286000"/>
            <a:ext cx="0" cy="50800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67593" name="Line 9"/>
          <p:cNvSpPr>
            <a:spLocks noChangeShapeType="1"/>
          </p:cNvSpPr>
          <p:nvPr/>
        </p:nvSpPr>
        <p:spPr bwMode="auto">
          <a:xfrm>
            <a:off x="5022850" y="2806700"/>
            <a:ext cx="2819400" cy="0"/>
          </a:xfrm>
          <a:prstGeom prst="line">
            <a:avLst/>
          </a:prstGeom>
          <a:noFill/>
          <a:ln w="76200">
            <a:solidFill>
              <a:schemeClr val="tx1"/>
            </a:solidFill>
            <a:round/>
            <a:headEnd/>
            <a:tailEnd/>
          </a:ln>
          <a:effectLst/>
        </p:spPr>
        <p:txBody>
          <a:bodyPr wrap="none" anchor="ctr">
            <a:prstTxWarp prst="textNoShape">
              <a:avLst/>
            </a:prstTxWarp>
          </a:bodyPr>
          <a:lstStyle/>
          <a:p>
            <a:endParaRPr lang="en-US"/>
          </a:p>
        </p:txBody>
      </p:sp>
      <p:sp>
        <p:nvSpPr>
          <p:cNvPr id="67594" name="Line 10"/>
          <p:cNvSpPr>
            <a:spLocks noChangeShapeType="1"/>
          </p:cNvSpPr>
          <p:nvPr/>
        </p:nvSpPr>
        <p:spPr bwMode="auto">
          <a:xfrm>
            <a:off x="5594350" y="2819400"/>
            <a:ext cx="0" cy="35560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67595" name="Line 11"/>
          <p:cNvSpPr>
            <a:spLocks noChangeShapeType="1"/>
          </p:cNvSpPr>
          <p:nvPr/>
        </p:nvSpPr>
        <p:spPr bwMode="auto">
          <a:xfrm>
            <a:off x="7270750" y="2819400"/>
            <a:ext cx="0" cy="35560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67596" name="Rectangle 12"/>
          <p:cNvSpPr>
            <a:spLocks noChangeArrowheads="1"/>
          </p:cNvSpPr>
          <p:nvPr/>
        </p:nvSpPr>
        <p:spPr bwMode="auto">
          <a:xfrm>
            <a:off x="6016625" y="1847850"/>
            <a:ext cx="830263"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eaLnBrk="0" hangingPunct="0"/>
            <a:r>
              <a:rPr lang="en-US" sz="2000">
                <a:solidFill>
                  <a:srgbClr val="000000"/>
                </a:solidFill>
                <a:latin typeface="Arial" charset="0"/>
              </a:rPr>
              <a:t>Hosts</a:t>
            </a:r>
          </a:p>
        </p:txBody>
      </p:sp>
      <p:sp>
        <p:nvSpPr>
          <p:cNvPr id="67597" name="Rectangle 13"/>
          <p:cNvSpPr>
            <a:spLocks noChangeArrowheads="1"/>
          </p:cNvSpPr>
          <p:nvPr/>
        </p:nvSpPr>
        <p:spPr bwMode="auto">
          <a:xfrm>
            <a:off x="5897563" y="3295650"/>
            <a:ext cx="1069975"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eaLnBrk="0" hangingPunct="0"/>
            <a:r>
              <a:rPr lang="en-US" sz="2000">
                <a:solidFill>
                  <a:srgbClr val="000000"/>
                </a:solidFill>
                <a:latin typeface="Arial" charset="0"/>
              </a:rPr>
              <a:t>Routers</a:t>
            </a:r>
          </a:p>
        </p:txBody>
      </p:sp>
      <p:sp>
        <p:nvSpPr>
          <p:cNvPr id="67598" name="Line 14"/>
          <p:cNvSpPr>
            <a:spLocks noChangeShapeType="1"/>
          </p:cNvSpPr>
          <p:nvPr/>
        </p:nvSpPr>
        <p:spPr bwMode="auto">
          <a:xfrm flipH="1">
            <a:off x="6800850" y="3429000"/>
            <a:ext cx="482600" cy="149860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67599" name="Line 15"/>
          <p:cNvSpPr>
            <a:spLocks noChangeShapeType="1"/>
          </p:cNvSpPr>
          <p:nvPr/>
        </p:nvSpPr>
        <p:spPr bwMode="auto">
          <a:xfrm>
            <a:off x="5607050" y="3429000"/>
            <a:ext cx="1193800" cy="149860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67600" name="Line 16"/>
          <p:cNvSpPr>
            <a:spLocks noChangeShapeType="1"/>
          </p:cNvSpPr>
          <p:nvPr/>
        </p:nvSpPr>
        <p:spPr bwMode="auto">
          <a:xfrm flipH="1">
            <a:off x="5124450" y="3429000"/>
            <a:ext cx="482600" cy="1422400"/>
          </a:xfrm>
          <a:prstGeom prst="line">
            <a:avLst/>
          </a:prstGeom>
          <a:noFill/>
          <a:ln w="25400">
            <a:solidFill>
              <a:schemeClr val="tx1"/>
            </a:solidFill>
            <a:prstDash val="dash"/>
            <a:round/>
            <a:headEnd/>
            <a:tailEnd/>
          </a:ln>
          <a:effectLst/>
        </p:spPr>
        <p:txBody>
          <a:bodyPr wrap="none" anchor="ctr">
            <a:prstTxWarp prst="textNoShape">
              <a:avLst/>
            </a:prstTxWarp>
          </a:bodyPr>
          <a:lstStyle/>
          <a:p>
            <a:endParaRPr lang="en-US"/>
          </a:p>
        </p:txBody>
      </p:sp>
      <p:sp>
        <p:nvSpPr>
          <p:cNvPr id="67601" name="Line 17"/>
          <p:cNvSpPr>
            <a:spLocks noChangeShapeType="1"/>
          </p:cNvSpPr>
          <p:nvPr/>
        </p:nvSpPr>
        <p:spPr bwMode="auto">
          <a:xfrm flipH="1">
            <a:off x="6496050" y="4953000"/>
            <a:ext cx="330200" cy="889000"/>
          </a:xfrm>
          <a:prstGeom prst="line">
            <a:avLst/>
          </a:prstGeom>
          <a:noFill/>
          <a:ln w="25400">
            <a:solidFill>
              <a:schemeClr val="tx1"/>
            </a:solidFill>
            <a:prstDash val="dash"/>
            <a:round/>
            <a:headEnd/>
            <a:tailEnd/>
          </a:ln>
          <a:effectLst/>
        </p:spPr>
        <p:txBody>
          <a:bodyPr wrap="none" anchor="ctr">
            <a:prstTxWarp prst="textNoShape">
              <a:avLst/>
            </a:prstTxWarp>
          </a:bodyPr>
          <a:lstStyle/>
          <a:p>
            <a:endParaRPr lang="en-US"/>
          </a:p>
        </p:txBody>
      </p:sp>
      <p:sp>
        <p:nvSpPr>
          <p:cNvPr id="67602" name="Line 18"/>
          <p:cNvSpPr>
            <a:spLocks noChangeShapeType="1"/>
          </p:cNvSpPr>
          <p:nvPr/>
        </p:nvSpPr>
        <p:spPr bwMode="auto">
          <a:xfrm>
            <a:off x="6826250" y="4953000"/>
            <a:ext cx="488950" cy="838200"/>
          </a:xfrm>
          <a:prstGeom prst="line">
            <a:avLst/>
          </a:prstGeom>
          <a:noFill/>
          <a:ln w="25400">
            <a:solidFill>
              <a:schemeClr val="tx1"/>
            </a:solidFill>
            <a:prstDash val="dash"/>
            <a:round/>
            <a:headEnd/>
            <a:tailEnd/>
          </a:ln>
          <a:effectLst/>
        </p:spPr>
        <p:txBody>
          <a:bodyPr wrap="none" anchor="ctr">
            <a:prstTxWarp prst="textNoShape">
              <a:avLst/>
            </a:prstTxWarp>
          </a:bodyPr>
          <a:lstStyle/>
          <a:p>
            <a:endParaRPr lang="en-US"/>
          </a:p>
        </p:txBody>
      </p:sp>
      <p:sp>
        <p:nvSpPr>
          <p:cNvPr id="67603" name="Rectangle 19"/>
          <p:cNvSpPr>
            <a:spLocks noChangeArrowheads="1"/>
          </p:cNvSpPr>
          <p:nvPr/>
        </p:nvSpPr>
        <p:spPr bwMode="auto">
          <a:xfrm>
            <a:off x="1416050" y="1676400"/>
            <a:ext cx="2247900"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eaLnBrk="0" hangingPunct="0"/>
            <a:r>
              <a:rPr lang="en-US" b="1" i="1">
                <a:solidFill>
                  <a:srgbClr val="000000"/>
                </a:solidFill>
                <a:latin typeface="Arial" charset="0"/>
              </a:rPr>
              <a:t>Service model</a:t>
            </a:r>
          </a:p>
        </p:txBody>
      </p:sp>
      <p:sp>
        <p:nvSpPr>
          <p:cNvPr id="67604" name="Line 20"/>
          <p:cNvSpPr>
            <a:spLocks noChangeShapeType="1"/>
          </p:cNvSpPr>
          <p:nvPr/>
        </p:nvSpPr>
        <p:spPr bwMode="auto">
          <a:xfrm>
            <a:off x="3708400" y="1919288"/>
            <a:ext cx="1168400" cy="0"/>
          </a:xfrm>
          <a:prstGeom prst="line">
            <a:avLst/>
          </a:prstGeom>
          <a:noFill/>
          <a:ln w="50800">
            <a:solidFill>
              <a:srgbClr val="FF3300"/>
            </a:solidFill>
            <a:round/>
            <a:headEnd/>
            <a:tailEnd type="triangle" w="med" len="med"/>
          </a:ln>
          <a:effectLst/>
        </p:spPr>
        <p:txBody>
          <a:bodyPr wrap="none" anchor="ctr">
            <a:prstTxWarp prst="textNoShape">
              <a:avLst/>
            </a:prstTxWarp>
          </a:bodyPr>
          <a:lstStyle/>
          <a:p>
            <a:endParaRPr lang="en-US"/>
          </a:p>
        </p:txBody>
      </p:sp>
      <p:sp>
        <p:nvSpPr>
          <p:cNvPr id="67617" name="Rectangle 33"/>
          <p:cNvSpPr>
            <a:spLocks noChangeArrowheads="1"/>
          </p:cNvSpPr>
          <p:nvPr/>
        </p:nvSpPr>
        <p:spPr bwMode="auto">
          <a:xfrm>
            <a:off x="1082675" y="2563813"/>
            <a:ext cx="3232150" cy="819150"/>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eaLnBrk="0" hangingPunct="0"/>
            <a:r>
              <a:rPr lang="en-US">
                <a:solidFill>
                  <a:srgbClr val="000000"/>
                </a:solidFill>
                <a:latin typeface="Arial" charset="0"/>
              </a:rPr>
              <a:t>Host-to-router protocol</a:t>
            </a:r>
            <a:br>
              <a:rPr lang="en-US">
                <a:solidFill>
                  <a:srgbClr val="000000"/>
                </a:solidFill>
                <a:latin typeface="Arial" charset="0"/>
              </a:rPr>
            </a:br>
            <a:r>
              <a:rPr lang="en-US">
                <a:solidFill>
                  <a:srgbClr val="000000"/>
                </a:solidFill>
                <a:latin typeface="Arial" charset="0"/>
              </a:rPr>
              <a:t>(IGMP)</a:t>
            </a:r>
          </a:p>
        </p:txBody>
      </p:sp>
      <p:sp>
        <p:nvSpPr>
          <p:cNvPr id="67618" name="Rectangle 34"/>
          <p:cNvSpPr>
            <a:spLocks noChangeArrowheads="1"/>
          </p:cNvSpPr>
          <p:nvPr/>
        </p:nvSpPr>
        <p:spPr bwMode="auto">
          <a:xfrm>
            <a:off x="533400" y="4392613"/>
            <a:ext cx="3724275" cy="819150"/>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eaLnBrk="0" hangingPunct="0"/>
            <a:r>
              <a:rPr lang="en-US">
                <a:solidFill>
                  <a:srgbClr val="000000"/>
                </a:solidFill>
                <a:latin typeface="Arial" charset="0"/>
              </a:rPr>
              <a:t>Multicast routing protocols</a:t>
            </a:r>
            <a:br>
              <a:rPr lang="en-US">
                <a:solidFill>
                  <a:srgbClr val="000000"/>
                </a:solidFill>
                <a:latin typeface="Arial" charset="0"/>
              </a:rPr>
            </a:br>
            <a:r>
              <a:rPr lang="en-US">
                <a:solidFill>
                  <a:srgbClr val="000000"/>
                </a:solidFill>
                <a:latin typeface="Arial" charset="0"/>
              </a:rPr>
              <a:t>(various)</a:t>
            </a:r>
          </a:p>
        </p:txBody>
      </p:sp>
      <p:sp>
        <p:nvSpPr>
          <p:cNvPr id="67619" name="Oval 35"/>
          <p:cNvSpPr>
            <a:spLocks noChangeArrowheads="1"/>
          </p:cNvSpPr>
          <p:nvPr/>
        </p:nvSpPr>
        <p:spPr bwMode="auto">
          <a:xfrm>
            <a:off x="5378450" y="3200400"/>
            <a:ext cx="431800" cy="431800"/>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endParaRPr lang="en-US"/>
          </a:p>
        </p:txBody>
      </p:sp>
      <p:sp>
        <p:nvSpPr>
          <p:cNvPr id="67620" name="Oval 36"/>
          <p:cNvSpPr>
            <a:spLocks noChangeArrowheads="1"/>
          </p:cNvSpPr>
          <p:nvPr/>
        </p:nvSpPr>
        <p:spPr bwMode="auto">
          <a:xfrm>
            <a:off x="7054850" y="3200400"/>
            <a:ext cx="431800" cy="431800"/>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endParaRPr lang="en-US"/>
          </a:p>
        </p:txBody>
      </p:sp>
      <p:sp>
        <p:nvSpPr>
          <p:cNvPr id="67621" name="Oval 37"/>
          <p:cNvSpPr>
            <a:spLocks noChangeArrowheads="1"/>
          </p:cNvSpPr>
          <p:nvPr/>
        </p:nvSpPr>
        <p:spPr bwMode="auto">
          <a:xfrm>
            <a:off x="6597650" y="4724400"/>
            <a:ext cx="431800" cy="431800"/>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endParaRPr lang="en-US"/>
          </a:p>
        </p:txBody>
      </p:sp>
      <p:sp>
        <p:nvSpPr>
          <p:cNvPr id="67623" name="Line 39"/>
          <p:cNvSpPr>
            <a:spLocks noChangeShapeType="1"/>
          </p:cNvSpPr>
          <p:nvPr/>
        </p:nvSpPr>
        <p:spPr bwMode="auto">
          <a:xfrm>
            <a:off x="4572000" y="3505200"/>
            <a:ext cx="0" cy="2209800"/>
          </a:xfrm>
          <a:prstGeom prst="line">
            <a:avLst/>
          </a:prstGeom>
          <a:noFill/>
          <a:ln w="38100">
            <a:solidFill>
              <a:srgbClr val="FF3300"/>
            </a:solidFill>
            <a:round/>
            <a:headEnd/>
            <a:tailEnd/>
          </a:ln>
          <a:effectLst/>
        </p:spPr>
        <p:txBody>
          <a:bodyPr wrap="none">
            <a:prstTxWarp prst="textNoShape">
              <a:avLst/>
            </a:prstTxWarp>
          </a:bodyPr>
          <a:lstStyle/>
          <a:p>
            <a:endParaRPr lang="en-US"/>
          </a:p>
        </p:txBody>
      </p:sp>
      <p:sp>
        <p:nvSpPr>
          <p:cNvPr id="67624" name="Line 40"/>
          <p:cNvSpPr>
            <a:spLocks noChangeShapeType="1"/>
          </p:cNvSpPr>
          <p:nvPr/>
        </p:nvSpPr>
        <p:spPr bwMode="auto">
          <a:xfrm>
            <a:off x="4572000" y="3352800"/>
            <a:ext cx="304800" cy="0"/>
          </a:xfrm>
          <a:prstGeom prst="line">
            <a:avLst/>
          </a:prstGeom>
          <a:noFill/>
          <a:ln w="38100">
            <a:solidFill>
              <a:srgbClr val="FF3300"/>
            </a:solidFill>
            <a:round/>
            <a:headEnd/>
            <a:tailEnd/>
          </a:ln>
          <a:effectLst/>
        </p:spPr>
        <p:txBody>
          <a:bodyPr wrap="none">
            <a:prstTxWarp prst="textNoShape">
              <a:avLst/>
            </a:prstTxWarp>
          </a:bodyPr>
          <a:lstStyle/>
          <a:p>
            <a:endParaRPr lang="en-US"/>
          </a:p>
        </p:txBody>
      </p:sp>
      <p:sp>
        <p:nvSpPr>
          <p:cNvPr id="67625" name="Line 41"/>
          <p:cNvSpPr>
            <a:spLocks noChangeShapeType="1"/>
          </p:cNvSpPr>
          <p:nvPr/>
        </p:nvSpPr>
        <p:spPr bwMode="auto">
          <a:xfrm>
            <a:off x="4572000" y="5715000"/>
            <a:ext cx="304800" cy="0"/>
          </a:xfrm>
          <a:prstGeom prst="line">
            <a:avLst/>
          </a:prstGeom>
          <a:noFill/>
          <a:ln w="38100">
            <a:solidFill>
              <a:srgbClr val="FF3300"/>
            </a:solidFill>
            <a:round/>
            <a:headEnd/>
            <a:tailEnd/>
          </a:ln>
          <a:effectLst/>
        </p:spPr>
        <p:txBody>
          <a:bodyPr wrap="none">
            <a:prstTxWarp prst="textNoShape">
              <a:avLst/>
            </a:prstTxWarp>
          </a:bodyPr>
          <a:lstStyle/>
          <a:p>
            <a:endParaRPr lang="en-US"/>
          </a:p>
        </p:txBody>
      </p:sp>
      <p:sp>
        <p:nvSpPr>
          <p:cNvPr id="67626" name="Line 42"/>
          <p:cNvSpPr>
            <a:spLocks noChangeShapeType="1"/>
          </p:cNvSpPr>
          <p:nvPr/>
        </p:nvSpPr>
        <p:spPr bwMode="auto">
          <a:xfrm>
            <a:off x="4572000" y="2133600"/>
            <a:ext cx="0" cy="1219200"/>
          </a:xfrm>
          <a:prstGeom prst="line">
            <a:avLst/>
          </a:prstGeom>
          <a:noFill/>
          <a:ln w="38100">
            <a:solidFill>
              <a:srgbClr val="FF3300"/>
            </a:solidFill>
            <a:round/>
            <a:headEnd/>
            <a:tailEnd/>
          </a:ln>
          <a:effectLst/>
        </p:spPr>
        <p:txBody>
          <a:bodyPr wrap="none">
            <a:prstTxWarp prst="textNoShape">
              <a:avLst/>
            </a:prstTxWarp>
          </a:bodyPr>
          <a:lstStyle/>
          <a:p>
            <a:endParaRPr lang="en-US"/>
          </a:p>
        </p:txBody>
      </p:sp>
      <p:sp>
        <p:nvSpPr>
          <p:cNvPr id="67627" name="Line 43"/>
          <p:cNvSpPr>
            <a:spLocks noChangeShapeType="1"/>
          </p:cNvSpPr>
          <p:nvPr/>
        </p:nvSpPr>
        <p:spPr bwMode="auto">
          <a:xfrm>
            <a:off x="4572000" y="2133600"/>
            <a:ext cx="304800" cy="0"/>
          </a:xfrm>
          <a:prstGeom prst="line">
            <a:avLst/>
          </a:prstGeom>
          <a:noFill/>
          <a:ln w="38100">
            <a:solidFill>
              <a:srgbClr val="FF3300"/>
            </a:solidFill>
            <a:round/>
            <a:headEnd/>
            <a:tailEnd/>
          </a:ln>
          <a:effectLst/>
        </p:spPr>
        <p:txBody>
          <a:bodyPr wrap="none">
            <a:prstTxWarp prst="textNoShape">
              <a:avLst/>
            </a:prstTxWarp>
          </a:bodyPr>
          <a:lstStyle/>
          <a:p>
            <a:endParaRPr lang="en-US"/>
          </a:p>
        </p:txBody>
      </p:sp>
      <p:sp>
        <p:nvSpPr>
          <p:cNvPr id="67628" name="Line 44"/>
          <p:cNvSpPr>
            <a:spLocks noChangeShapeType="1"/>
          </p:cNvSpPr>
          <p:nvPr/>
        </p:nvSpPr>
        <p:spPr bwMode="auto">
          <a:xfrm>
            <a:off x="4572000" y="3505200"/>
            <a:ext cx="304800" cy="0"/>
          </a:xfrm>
          <a:prstGeom prst="line">
            <a:avLst/>
          </a:prstGeom>
          <a:noFill/>
          <a:ln w="38100">
            <a:solidFill>
              <a:srgbClr val="FF3300"/>
            </a:solidFill>
            <a:round/>
            <a:headEnd/>
            <a:tailEnd/>
          </a:ln>
          <a:effectLst/>
        </p:spPr>
        <p:txBody>
          <a:bodyPr wrap="none">
            <a:prstTxWarp prst="textNoShape">
              <a:avLst/>
            </a:prstTxWarp>
          </a:bodyPr>
          <a:lstStyle/>
          <a:p>
            <a:endParaRPr lang="en-US"/>
          </a:p>
        </p:txBody>
      </p:sp>
      <p:sp>
        <p:nvSpPr>
          <p:cNvPr id="67630" name="Line 46"/>
          <p:cNvSpPr>
            <a:spLocks noChangeShapeType="1"/>
          </p:cNvSpPr>
          <p:nvPr/>
        </p:nvSpPr>
        <p:spPr bwMode="auto">
          <a:xfrm>
            <a:off x="4572000" y="2133600"/>
            <a:ext cx="304800" cy="0"/>
          </a:xfrm>
          <a:prstGeom prst="line">
            <a:avLst/>
          </a:prstGeom>
          <a:noFill/>
          <a:ln w="38100">
            <a:solidFill>
              <a:srgbClr val="FF3300"/>
            </a:solidFill>
            <a:round/>
            <a:headEnd/>
            <a:tailEnd/>
          </a:ln>
          <a:effectLst/>
        </p:spPr>
        <p:txBody>
          <a:bodyPr wrap="none">
            <a:prstTxWarp prst="textNoShape">
              <a:avLst/>
            </a:prstTxWarp>
          </a:bodyPr>
          <a:lstStyle/>
          <a:p>
            <a:endParaRPr lang="en-US"/>
          </a:p>
        </p:txBody>
      </p:sp>
      <p:sp>
        <p:nvSpPr>
          <p:cNvPr id="67631" name="Line 47"/>
          <p:cNvSpPr>
            <a:spLocks noChangeShapeType="1"/>
          </p:cNvSpPr>
          <p:nvPr/>
        </p:nvSpPr>
        <p:spPr bwMode="auto">
          <a:xfrm>
            <a:off x="4572000" y="2133600"/>
            <a:ext cx="304800" cy="0"/>
          </a:xfrm>
          <a:prstGeom prst="line">
            <a:avLst/>
          </a:prstGeom>
          <a:noFill/>
          <a:ln w="38100">
            <a:solidFill>
              <a:srgbClr val="FF3300"/>
            </a:solidFill>
            <a:round/>
            <a:headEnd/>
            <a:tailEnd/>
          </a:ln>
          <a:effectLst/>
        </p:spPr>
        <p:txBody>
          <a:bodyPr wrap="none">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 name="Slide Number Placeholder 4"/>
          <p:cNvSpPr>
            <a:spLocks noGrp="1"/>
          </p:cNvSpPr>
          <p:nvPr>
            <p:ph type="sldNum" sz="quarter" idx="12"/>
          </p:nvPr>
        </p:nvSpPr>
        <p:spPr/>
        <p:txBody>
          <a:bodyPr/>
          <a:lstStyle/>
          <a:p>
            <a:fld id="{EE5B56C5-A2E2-924C-A3E5-BF9CA16B968C}" type="slidenum">
              <a:rPr lang="en-US"/>
              <a:pPr/>
              <a:t>102</a:t>
            </a:fld>
            <a:endParaRPr lang="en-US"/>
          </a:p>
        </p:txBody>
      </p:sp>
      <p:sp>
        <p:nvSpPr>
          <p:cNvPr id="45090" name="Rectangle 34"/>
          <p:cNvSpPr>
            <a:spLocks noChangeArrowheads="1"/>
          </p:cNvSpPr>
          <p:nvPr/>
        </p:nvSpPr>
        <p:spPr bwMode="auto">
          <a:xfrm>
            <a:off x="304800" y="1371600"/>
            <a:ext cx="3810000" cy="5105400"/>
          </a:xfrm>
          <a:prstGeom prst="rect">
            <a:avLst/>
          </a:prstGeom>
          <a:solidFill>
            <a:srgbClr val="FFFFFF"/>
          </a:solidFill>
          <a:ln w="9525">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45058" name="Rectangle 2"/>
          <p:cNvSpPr>
            <a:spLocks noGrp="1" noChangeArrowheads="1"/>
          </p:cNvSpPr>
          <p:nvPr>
            <p:ph type="title"/>
          </p:nvPr>
        </p:nvSpPr>
        <p:spPr/>
        <p:txBody>
          <a:bodyPr>
            <a:normAutofit fontScale="90000"/>
          </a:bodyPr>
          <a:lstStyle/>
          <a:p>
            <a:r>
              <a:rPr lang="en-US"/>
              <a:t>Multicast – Efficient Data Distribution</a:t>
            </a:r>
          </a:p>
        </p:txBody>
      </p:sp>
      <p:sp>
        <p:nvSpPr>
          <p:cNvPr id="45059" name="Line 3"/>
          <p:cNvSpPr>
            <a:spLocks noChangeShapeType="1"/>
          </p:cNvSpPr>
          <p:nvPr/>
        </p:nvSpPr>
        <p:spPr bwMode="auto">
          <a:xfrm flipH="1" flipV="1">
            <a:off x="2209800" y="5486400"/>
            <a:ext cx="533400" cy="381000"/>
          </a:xfrm>
          <a:prstGeom prst="line">
            <a:avLst/>
          </a:prstGeom>
          <a:noFill/>
          <a:ln w="3175">
            <a:solidFill>
              <a:schemeClr val="tx1"/>
            </a:solidFill>
            <a:round/>
            <a:headEnd/>
            <a:tailEnd/>
          </a:ln>
          <a:effectLst/>
        </p:spPr>
        <p:txBody>
          <a:bodyPr wrap="none" anchor="ctr">
            <a:prstTxWarp prst="textNoShape">
              <a:avLst/>
            </a:prstTxWarp>
          </a:bodyPr>
          <a:lstStyle/>
          <a:p>
            <a:endParaRPr lang="en-US"/>
          </a:p>
        </p:txBody>
      </p:sp>
      <p:sp>
        <p:nvSpPr>
          <p:cNvPr id="45060" name="Line 4"/>
          <p:cNvSpPr>
            <a:spLocks noChangeShapeType="1"/>
          </p:cNvSpPr>
          <p:nvPr/>
        </p:nvSpPr>
        <p:spPr bwMode="auto">
          <a:xfrm flipH="1">
            <a:off x="1643063" y="5481638"/>
            <a:ext cx="533400" cy="381000"/>
          </a:xfrm>
          <a:prstGeom prst="line">
            <a:avLst/>
          </a:prstGeom>
          <a:noFill/>
          <a:ln w="3175">
            <a:solidFill>
              <a:schemeClr val="tx1"/>
            </a:solidFill>
            <a:round/>
            <a:headEnd/>
            <a:tailEnd/>
          </a:ln>
          <a:effectLst/>
        </p:spPr>
        <p:txBody>
          <a:bodyPr wrap="none" anchor="ctr">
            <a:prstTxWarp prst="textNoShape">
              <a:avLst/>
            </a:prstTxWarp>
          </a:bodyPr>
          <a:lstStyle/>
          <a:p>
            <a:endParaRPr lang="en-US"/>
          </a:p>
        </p:txBody>
      </p:sp>
      <p:sp>
        <p:nvSpPr>
          <p:cNvPr id="45061" name="Line 5"/>
          <p:cNvSpPr>
            <a:spLocks noChangeShapeType="1"/>
          </p:cNvSpPr>
          <p:nvPr/>
        </p:nvSpPr>
        <p:spPr bwMode="auto">
          <a:xfrm flipH="1">
            <a:off x="2209800" y="4419600"/>
            <a:ext cx="0" cy="6096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45062" name="Line 6"/>
          <p:cNvSpPr>
            <a:spLocks noChangeShapeType="1"/>
          </p:cNvSpPr>
          <p:nvPr/>
        </p:nvSpPr>
        <p:spPr bwMode="auto">
          <a:xfrm>
            <a:off x="2209800" y="2514600"/>
            <a:ext cx="0" cy="1676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45063" name="Oval 7"/>
          <p:cNvSpPr>
            <a:spLocks noChangeArrowheads="1"/>
          </p:cNvSpPr>
          <p:nvPr/>
        </p:nvSpPr>
        <p:spPr bwMode="auto">
          <a:xfrm>
            <a:off x="1981200" y="2057400"/>
            <a:ext cx="457200" cy="4572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45064" name="Oval 8"/>
          <p:cNvSpPr>
            <a:spLocks noChangeArrowheads="1"/>
          </p:cNvSpPr>
          <p:nvPr/>
        </p:nvSpPr>
        <p:spPr bwMode="auto">
          <a:xfrm>
            <a:off x="1981200" y="3962400"/>
            <a:ext cx="457200" cy="4572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45065" name="Oval 9"/>
          <p:cNvSpPr>
            <a:spLocks noChangeArrowheads="1"/>
          </p:cNvSpPr>
          <p:nvPr/>
        </p:nvSpPr>
        <p:spPr bwMode="auto">
          <a:xfrm>
            <a:off x="1981200" y="3124200"/>
            <a:ext cx="457200" cy="4572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45066" name="Oval 10"/>
          <p:cNvSpPr>
            <a:spLocks noChangeArrowheads="1"/>
          </p:cNvSpPr>
          <p:nvPr/>
        </p:nvSpPr>
        <p:spPr bwMode="auto">
          <a:xfrm>
            <a:off x="1981200" y="5029200"/>
            <a:ext cx="457200" cy="4572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45067" name="AutoShape 11"/>
          <p:cNvSpPr>
            <a:spLocks noChangeArrowheads="1"/>
          </p:cNvSpPr>
          <p:nvPr/>
        </p:nvSpPr>
        <p:spPr bwMode="auto">
          <a:xfrm>
            <a:off x="1524000" y="5867400"/>
            <a:ext cx="228600" cy="304800"/>
          </a:xfrm>
          <a:prstGeom prst="triangle">
            <a:avLst>
              <a:gd name="adj" fmla="val 58333"/>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US"/>
          </a:p>
        </p:txBody>
      </p:sp>
      <p:sp>
        <p:nvSpPr>
          <p:cNvPr id="45068" name="Rectangle 12"/>
          <p:cNvSpPr>
            <a:spLocks noChangeArrowheads="1"/>
          </p:cNvSpPr>
          <p:nvPr/>
        </p:nvSpPr>
        <p:spPr bwMode="auto">
          <a:xfrm>
            <a:off x="1905000" y="1598613"/>
            <a:ext cx="641350" cy="457200"/>
          </a:xfrm>
          <a:prstGeom prst="rect">
            <a:avLst/>
          </a:prstGeom>
          <a:noFill/>
          <a:ln w="9525">
            <a:noFill/>
            <a:miter lim="800000"/>
            <a:headEnd/>
            <a:tailEnd/>
          </a:ln>
          <a:effectLst/>
        </p:spPr>
        <p:txBody>
          <a:bodyPr wrap="none">
            <a:prstTxWarp prst="textNoShape">
              <a:avLst/>
            </a:prstTxWarp>
            <a:spAutoFit/>
          </a:bodyPr>
          <a:lstStyle/>
          <a:p>
            <a:pPr eaLnBrk="0" hangingPunct="0"/>
            <a:r>
              <a:rPr lang="en-US">
                <a:solidFill>
                  <a:srgbClr val="000000"/>
                </a:solidFill>
                <a:latin typeface="Arial" charset="0"/>
              </a:rPr>
              <a:t>Src</a:t>
            </a:r>
          </a:p>
        </p:txBody>
      </p:sp>
      <p:sp>
        <p:nvSpPr>
          <p:cNvPr id="45069" name="AutoShape 13"/>
          <p:cNvSpPr>
            <a:spLocks noChangeArrowheads="1"/>
          </p:cNvSpPr>
          <p:nvPr/>
        </p:nvSpPr>
        <p:spPr bwMode="auto">
          <a:xfrm flipH="1">
            <a:off x="2638425" y="5886450"/>
            <a:ext cx="228600" cy="304800"/>
          </a:xfrm>
          <a:prstGeom prst="triangle">
            <a:avLst>
              <a:gd name="adj" fmla="val 50000"/>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US"/>
          </a:p>
        </p:txBody>
      </p:sp>
      <p:sp>
        <p:nvSpPr>
          <p:cNvPr id="45070" name="Line 14"/>
          <p:cNvSpPr>
            <a:spLocks noChangeShapeType="1"/>
          </p:cNvSpPr>
          <p:nvPr/>
        </p:nvSpPr>
        <p:spPr bwMode="auto">
          <a:xfrm flipH="1">
            <a:off x="1447800" y="5181600"/>
            <a:ext cx="533400" cy="381000"/>
          </a:xfrm>
          <a:prstGeom prst="line">
            <a:avLst/>
          </a:prstGeom>
          <a:noFill/>
          <a:ln w="3175">
            <a:solidFill>
              <a:schemeClr val="tx1"/>
            </a:solidFill>
            <a:round/>
            <a:headEnd/>
            <a:tailEnd/>
          </a:ln>
          <a:effectLst/>
        </p:spPr>
        <p:txBody>
          <a:bodyPr wrap="none" anchor="ctr">
            <a:prstTxWarp prst="textNoShape">
              <a:avLst/>
            </a:prstTxWarp>
          </a:bodyPr>
          <a:lstStyle/>
          <a:p>
            <a:endParaRPr lang="en-US"/>
          </a:p>
        </p:txBody>
      </p:sp>
      <p:sp>
        <p:nvSpPr>
          <p:cNvPr id="45071" name="AutoShape 15"/>
          <p:cNvSpPr>
            <a:spLocks noChangeArrowheads="1"/>
          </p:cNvSpPr>
          <p:nvPr/>
        </p:nvSpPr>
        <p:spPr bwMode="auto">
          <a:xfrm>
            <a:off x="1328738" y="5567363"/>
            <a:ext cx="228600" cy="304800"/>
          </a:xfrm>
          <a:prstGeom prst="triangle">
            <a:avLst>
              <a:gd name="adj" fmla="val 58333"/>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US"/>
          </a:p>
        </p:txBody>
      </p:sp>
      <p:sp>
        <p:nvSpPr>
          <p:cNvPr id="45072" name="Line 16"/>
          <p:cNvSpPr>
            <a:spLocks noChangeShapeType="1"/>
          </p:cNvSpPr>
          <p:nvPr/>
        </p:nvSpPr>
        <p:spPr bwMode="auto">
          <a:xfrm flipH="1" flipV="1">
            <a:off x="2362200" y="5105400"/>
            <a:ext cx="533400" cy="381000"/>
          </a:xfrm>
          <a:prstGeom prst="line">
            <a:avLst/>
          </a:prstGeom>
          <a:noFill/>
          <a:ln w="3175">
            <a:solidFill>
              <a:schemeClr val="tx1"/>
            </a:solidFill>
            <a:round/>
            <a:headEnd/>
            <a:tailEnd/>
          </a:ln>
          <a:effectLst/>
        </p:spPr>
        <p:txBody>
          <a:bodyPr wrap="none" anchor="ctr">
            <a:prstTxWarp prst="textNoShape">
              <a:avLst/>
            </a:prstTxWarp>
          </a:bodyPr>
          <a:lstStyle/>
          <a:p>
            <a:endParaRPr lang="en-US"/>
          </a:p>
        </p:txBody>
      </p:sp>
      <p:sp>
        <p:nvSpPr>
          <p:cNvPr id="45073" name="AutoShape 17"/>
          <p:cNvSpPr>
            <a:spLocks noChangeArrowheads="1"/>
          </p:cNvSpPr>
          <p:nvPr/>
        </p:nvSpPr>
        <p:spPr bwMode="auto">
          <a:xfrm flipH="1">
            <a:off x="2790825" y="5505450"/>
            <a:ext cx="228600" cy="304800"/>
          </a:xfrm>
          <a:prstGeom prst="triangle">
            <a:avLst>
              <a:gd name="adj" fmla="val 50000"/>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US"/>
          </a:p>
        </p:txBody>
      </p:sp>
      <p:sp>
        <p:nvSpPr>
          <p:cNvPr id="45074" name="Line 18"/>
          <p:cNvSpPr>
            <a:spLocks noChangeShapeType="1"/>
          </p:cNvSpPr>
          <p:nvPr/>
        </p:nvSpPr>
        <p:spPr bwMode="auto">
          <a:xfrm>
            <a:off x="2362200" y="2665413"/>
            <a:ext cx="0" cy="228600"/>
          </a:xfrm>
          <a:prstGeom prst="line">
            <a:avLst/>
          </a:prstGeom>
          <a:noFill/>
          <a:ln w="44450">
            <a:solidFill>
              <a:srgbClr val="FF3300"/>
            </a:solidFill>
            <a:round/>
            <a:headEnd/>
            <a:tailEnd type="triangle" w="sm" len="sm"/>
          </a:ln>
          <a:effectLst/>
        </p:spPr>
        <p:txBody>
          <a:bodyPr wrap="none" anchor="ctr">
            <a:prstTxWarp prst="textNoShape">
              <a:avLst/>
            </a:prstTxWarp>
          </a:bodyPr>
          <a:lstStyle/>
          <a:p>
            <a:endParaRPr lang="en-US"/>
          </a:p>
        </p:txBody>
      </p:sp>
      <p:sp>
        <p:nvSpPr>
          <p:cNvPr id="45075" name="Line 19"/>
          <p:cNvSpPr>
            <a:spLocks noChangeShapeType="1"/>
          </p:cNvSpPr>
          <p:nvPr/>
        </p:nvSpPr>
        <p:spPr bwMode="auto">
          <a:xfrm>
            <a:off x="2514600" y="2667000"/>
            <a:ext cx="0" cy="228600"/>
          </a:xfrm>
          <a:prstGeom prst="line">
            <a:avLst/>
          </a:prstGeom>
          <a:noFill/>
          <a:ln w="44450">
            <a:solidFill>
              <a:srgbClr val="FF3300"/>
            </a:solidFill>
            <a:round/>
            <a:headEnd/>
            <a:tailEnd type="triangle" w="sm" len="sm"/>
          </a:ln>
          <a:effectLst/>
        </p:spPr>
        <p:txBody>
          <a:bodyPr wrap="none" anchor="ctr">
            <a:prstTxWarp prst="textNoShape">
              <a:avLst/>
            </a:prstTxWarp>
          </a:bodyPr>
          <a:lstStyle/>
          <a:p>
            <a:endParaRPr lang="en-US"/>
          </a:p>
        </p:txBody>
      </p:sp>
      <p:sp>
        <p:nvSpPr>
          <p:cNvPr id="45076" name="Line 20"/>
          <p:cNvSpPr>
            <a:spLocks noChangeShapeType="1"/>
          </p:cNvSpPr>
          <p:nvPr/>
        </p:nvSpPr>
        <p:spPr bwMode="auto">
          <a:xfrm>
            <a:off x="1905000" y="2667000"/>
            <a:ext cx="0" cy="228600"/>
          </a:xfrm>
          <a:prstGeom prst="line">
            <a:avLst/>
          </a:prstGeom>
          <a:noFill/>
          <a:ln w="44450">
            <a:solidFill>
              <a:srgbClr val="FF3300"/>
            </a:solidFill>
            <a:round/>
            <a:headEnd/>
            <a:tailEnd type="triangle" w="sm" len="sm"/>
          </a:ln>
          <a:effectLst/>
        </p:spPr>
        <p:txBody>
          <a:bodyPr wrap="none" anchor="ctr">
            <a:prstTxWarp prst="textNoShape">
              <a:avLst/>
            </a:prstTxWarp>
          </a:bodyPr>
          <a:lstStyle/>
          <a:p>
            <a:endParaRPr lang="en-US"/>
          </a:p>
        </p:txBody>
      </p:sp>
      <p:sp>
        <p:nvSpPr>
          <p:cNvPr id="45077" name="Line 21"/>
          <p:cNvSpPr>
            <a:spLocks noChangeShapeType="1"/>
          </p:cNvSpPr>
          <p:nvPr/>
        </p:nvSpPr>
        <p:spPr bwMode="auto">
          <a:xfrm>
            <a:off x="2057400" y="2668588"/>
            <a:ext cx="0" cy="228600"/>
          </a:xfrm>
          <a:prstGeom prst="line">
            <a:avLst/>
          </a:prstGeom>
          <a:noFill/>
          <a:ln w="44450">
            <a:solidFill>
              <a:srgbClr val="FF3300"/>
            </a:solidFill>
            <a:round/>
            <a:headEnd/>
            <a:tailEnd type="triangle" w="sm" len="sm"/>
          </a:ln>
          <a:effectLst/>
        </p:spPr>
        <p:txBody>
          <a:bodyPr wrap="none" anchor="ctr">
            <a:prstTxWarp prst="textNoShape">
              <a:avLst/>
            </a:prstTxWarp>
          </a:bodyPr>
          <a:lstStyle/>
          <a:p>
            <a:endParaRPr lang="en-US"/>
          </a:p>
        </p:txBody>
      </p:sp>
      <p:sp>
        <p:nvSpPr>
          <p:cNvPr id="45078" name="Line 22"/>
          <p:cNvSpPr>
            <a:spLocks noChangeShapeType="1"/>
          </p:cNvSpPr>
          <p:nvPr/>
        </p:nvSpPr>
        <p:spPr bwMode="auto">
          <a:xfrm>
            <a:off x="2362200" y="3654425"/>
            <a:ext cx="0" cy="228600"/>
          </a:xfrm>
          <a:prstGeom prst="line">
            <a:avLst/>
          </a:prstGeom>
          <a:noFill/>
          <a:ln w="44450">
            <a:solidFill>
              <a:srgbClr val="FF3300"/>
            </a:solidFill>
            <a:round/>
            <a:headEnd/>
            <a:tailEnd type="triangle" w="sm" len="sm"/>
          </a:ln>
          <a:effectLst/>
        </p:spPr>
        <p:txBody>
          <a:bodyPr wrap="none" anchor="ctr">
            <a:prstTxWarp prst="textNoShape">
              <a:avLst/>
            </a:prstTxWarp>
          </a:bodyPr>
          <a:lstStyle/>
          <a:p>
            <a:endParaRPr lang="en-US"/>
          </a:p>
        </p:txBody>
      </p:sp>
      <p:sp>
        <p:nvSpPr>
          <p:cNvPr id="45079" name="Line 23"/>
          <p:cNvSpPr>
            <a:spLocks noChangeShapeType="1"/>
          </p:cNvSpPr>
          <p:nvPr/>
        </p:nvSpPr>
        <p:spPr bwMode="auto">
          <a:xfrm>
            <a:off x="2514600" y="3656013"/>
            <a:ext cx="0" cy="228600"/>
          </a:xfrm>
          <a:prstGeom prst="line">
            <a:avLst/>
          </a:prstGeom>
          <a:noFill/>
          <a:ln w="44450">
            <a:solidFill>
              <a:srgbClr val="FF3300"/>
            </a:solidFill>
            <a:round/>
            <a:headEnd/>
            <a:tailEnd type="triangle" w="sm" len="sm"/>
          </a:ln>
          <a:effectLst/>
        </p:spPr>
        <p:txBody>
          <a:bodyPr wrap="none" anchor="ctr">
            <a:prstTxWarp prst="textNoShape">
              <a:avLst/>
            </a:prstTxWarp>
          </a:bodyPr>
          <a:lstStyle/>
          <a:p>
            <a:endParaRPr lang="en-US"/>
          </a:p>
        </p:txBody>
      </p:sp>
      <p:sp>
        <p:nvSpPr>
          <p:cNvPr id="45080" name="Line 24"/>
          <p:cNvSpPr>
            <a:spLocks noChangeShapeType="1"/>
          </p:cNvSpPr>
          <p:nvPr/>
        </p:nvSpPr>
        <p:spPr bwMode="auto">
          <a:xfrm>
            <a:off x="1905000" y="3656013"/>
            <a:ext cx="0" cy="228600"/>
          </a:xfrm>
          <a:prstGeom prst="line">
            <a:avLst/>
          </a:prstGeom>
          <a:noFill/>
          <a:ln w="44450">
            <a:solidFill>
              <a:srgbClr val="FF3300"/>
            </a:solidFill>
            <a:round/>
            <a:headEnd/>
            <a:tailEnd type="triangle" w="sm" len="sm"/>
          </a:ln>
          <a:effectLst/>
        </p:spPr>
        <p:txBody>
          <a:bodyPr wrap="none" anchor="ctr">
            <a:prstTxWarp prst="textNoShape">
              <a:avLst/>
            </a:prstTxWarp>
          </a:bodyPr>
          <a:lstStyle/>
          <a:p>
            <a:endParaRPr lang="en-US"/>
          </a:p>
        </p:txBody>
      </p:sp>
      <p:sp>
        <p:nvSpPr>
          <p:cNvPr id="45081" name="Line 25"/>
          <p:cNvSpPr>
            <a:spLocks noChangeShapeType="1"/>
          </p:cNvSpPr>
          <p:nvPr/>
        </p:nvSpPr>
        <p:spPr bwMode="auto">
          <a:xfrm>
            <a:off x="2057400" y="3657600"/>
            <a:ext cx="0" cy="228600"/>
          </a:xfrm>
          <a:prstGeom prst="line">
            <a:avLst/>
          </a:prstGeom>
          <a:noFill/>
          <a:ln w="44450">
            <a:solidFill>
              <a:srgbClr val="FF3300"/>
            </a:solidFill>
            <a:round/>
            <a:headEnd/>
            <a:tailEnd type="triangle" w="sm" len="sm"/>
          </a:ln>
          <a:effectLst/>
        </p:spPr>
        <p:txBody>
          <a:bodyPr wrap="none" anchor="ctr">
            <a:prstTxWarp prst="textNoShape">
              <a:avLst/>
            </a:prstTxWarp>
          </a:bodyPr>
          <a:lstStyle/>
          <a:p>
            <a:endParaRPr lang="en-US"/>
          </a:p>
        </p:txBody>
      </p:sp>
      <p:sp>
        <p:nvSpPr>
          <p:cNvPr id="45082" name="Line 26"/>
          <p:cNvSpPr>
            <a:spLocks noChangeShapeType="1"/>
          </p:cNvSpPr>
          <p:nvPr/>
        </p:nvSpPr>
        <p:spPr bwMode="auto">
          <a:xfrm>
            <a:off x="2362200" y="4568825"/>
            <a:ext cx="0" cy="228600"/>
          </a:xfrm>
          <a:prstGeom prst="line">
            <a:avLst/>
          </a:prstGeom>
          <a:noFill/>
          <a:ln w="44450">
            <a:solidFill>
              <a:srgbClr val="FF3300"/>
            </a:solidFill>
            <a:round/>
            <a:headEnd/>
            <a:tailEnd type="triangle" w="sm" len="sm"/>
          </a:ln>
          <a:effectLst/>
        </p:spPr>
        <p:txBody>
          <a:bodyPr wrap="none" anchor="ctr">
            <a:prstTxWarp prst="textNoShape">
              <a:avLst/>
            </a:prstTxWarp>
          </a:bodyPr>
          <a:lstStyle/>
          <a:p>
            <a:endParaRPr lang="en-US"/>
          </a:p>
        </p:txBody>
      </p:sp>
      <p:sp>
        <p:nvSpPr>
          <p:cNvPr id="45083" name="Line 27"/>
          <p:cNvSpPr>
            <a:spLocks noChangeShapeType="1"/>
          </p:cNvSpPr>
          <p:nvPr/>
        </p:nvSpPr>
        <p:spPr bwMode="auto">
          <a:xfrm>
            <a:off x="2514600" y="4570413"/>
            <a:ext cx="0" cy="228600"/>
          </a:xfrm>
          <a:prstGeom prst="line">
            <a:avLst/>
          </a:prstGeom>
          <a:noFill/>
          <a:ln w="44450">
            <a:solidFill>
              <a:srgbClr val="FF3300"/>
            </a:solidFill>
            <a:round/>
            <a:headEnd/>
            <a:tailEnd type="triangle" w="sm" len="sm"/>
          </a:ln>
          <a:effectLst/>
        </p:spPr>
        <p:txBody>
          <a:bodyPr wrap="none" anchor="ctr">
            <a:prstTxWarp prst="textNoShape">
              <a:avLst/>
            </a:prstTxWarp>
          </a:bodyPr>
          <a:lstStyle/>
          <a:p>
            <a:endParaRPr lang="en-US"/>
          </a:p>
        </p:txBody>
      </p:sp>
      <p:sp>
        <p:nvSpPr>
          <p:cNvPr id="45084" name="Line 28"/>
          <p:cNvSpPr>
            <a:spLocks noChangeShapeType="1"/>
          </p:cNvSpPr>
          <p:nvPr/>
        </p:nvSpPr>
        <p:spPr bwMode="auto">
          <a:xfrm>
            <a:off x="1905000" y="4570413"/>
            <a:ext cx="0" cy="228600"/>
          </a:xfrm>
          <a:prstGeom prst="line">
            <a:avLst/>
          </a:prstGeom>
          <a:noFill/>
          <a:ln w="44450">
            <a:solidFill>
              <a:srgbClr val="FF3300"/>
            </a:solidFill>
            <a:round/>
            <a:headEnd/>
            <a:tailEnd type="triangle" w="sm" len="sm"/>
          </a:ln>
          <a:effectLst/>
        </p:spPr>
        <p:txBody>
          <a:bodyPr wrap="none" anchor="ctr">
            <a:prstTxWarp prst="textNoShape">
              <a:avLst/>
            </a:prstTxWarp>
          </a:bodyPr>
          <a:lstStyle/>
          <a:p>
            <a:endParaRPr lang="en-US"/>
          </a:p>
        </p:txBody>
      </p:sp>
      <p:sp>
        <p:nvSpPr>
          <p:cNvPr id="45085" name="Line 29"/>
          <p:cNvSpPr>
            <a:spLocks noChangeShapeType="1"/>
          </p:cNvSpPr>
          <p:nvPr/>
        </p:nvSpPr>
        <p:spPr bwMode="auto">
          <a:xfrm>
            <a:off x="2057400" y="4572000"/>
            <a:ext cx="0" cy="228600"/>
          </a:xfrm>
          <a:prstGeom prst="line">
            <a:avLst/>
          </a:prstGeom>
          <a:noFill/>
          <a:ln w="44450">
            <a:solidFill>
              <a:srgbClr val="FF3300"/>
            </a:solidFill>
            <a:round/>
            <a:headEnd/>
            <a:tailEnd type="triangle" w="sm" len="sm"/>
          </a:ln>
          <a:effectLst/>
        </p:spPr>
        <p:txBody>
          <a:bodyPr wrap="none" anchor="ctr">
            <a:prstTxWarp prst="textNoShape">
              <a:avLst/>
            </a:prstTxWarp>
          </a:bodyPr>
          <a:lstStyle/>
          <a:p>
            <a:endParaRPr lang="en-US"/>
          </a:p>
        </p:txBody>
      </p:sp>
      <p:sp>
        <p:nvSpPr>
          <p:cNvPr id="45086" name="Line 30"/>
          <p:cNvSpPr>
            <a:spLocks noChangeShapeType="1"/>
          </p:cNvSpPr>
          <p:nvPr/>
        </p:nvSpPr>
        <p:spPr bwMode="auto">
          <a:xfrm>
            <a:off x="2590800" y="5181600"/>
            <a:ext cx="228600" cy="152400"/>
          </a:xfrm>
          <a:prstGeom prst="line">
            <a:avLst/>
          </a:prstGeom>
          <a:noFill/>
          <a:ln w="44450">
            <a:solidFill>
              <a:srgbClr val="FF3300"/>
            </a:solidFill>
            <a:round/>
            <a:headEnd/>
            <a:tailEnd type="triangle" w="sm" len="sm"/>
          </a:ln>
          <a:effectLst/>
        </p:spPr>
        <p:txBody>
          <a:bodyPr wrap="none" anchor="ctr">
            <a:prstTxWarp prst="textNoShape">
              <a:avLst/>
            </a:prstTxWarp>
          </a:bodyPr>
          <a:lstStyle/>
          <a:p>
            <a:endParaRPr lang="en-US"/>
          </a:p>
        </p:txBody>
      </p:sp>
      <p:sp>
        <p:nvSpPr>
          <p:cNvPr id="45087" name="Line 31"/>
          <p:cNvSpPr>
            <a:spLocks noChangeShapeType="1"/>
          </p:cNvSpPr>
          <p:nvPr/>
        </p:nvSpPr>
        <p:spPr bwMode="auto">
          <a:xfrm flipH="1">
            <a:off x="1524000" y="5257800"/>
            <a:ext cx="228600" cy="152400"/>
          </a:xfrm>
          <a:prstGeom prst="line">
            <a:avLst/>
          </a:prstGeom>
          <a:noFill/>
          <a:ln w="44450">
            <a:solidFill>
              <a:srgbClr val="FF3300"/>
            </a:solidFill>
            <a:round/>
            <a:headEnd/>
            <a:tailEnd type="triangle" w="sm" len="sm"/>
          </a:ln>
          <a:effectLst/>
        </p:spPr>
        <p:txBody>
          <a:bodyPr wrap="none" anchor="ctr">
            <a:prstTxWarp prst="textNoShape">
              <a:avLst/>
            </a:prstTxWarp>
          </a:bodyPr>
          <a:lstStyle/>
          <a:p>
            <a:endParaRPr lang="en-US"/>
          </a:p>
        </p:txBody>
      </p:sp>
      <p:sp>
        <p:nvSpPr>
          <p:cNvPr id="45088" name="Line 32"/>
          <p:cNvSpPr>
            <a:spLocks noChangeShapeType="1"/>
          </p:cNvSpPr>
          <p:nvPr/>
        </p:nvSpPr>
        <p:spPr bwMode="auto">
          <a:xfrm>
            <a:off x="2362200" y="5486400"/>
            <a:ext cx="228600" cy="152400"/>
          </a:xfrm>
          <a:prstGeom prst="line">
            <a:avLst/>
          </a:prstGeom>
          <a:noFill/>
          <a:ln w="44450">
            <a:solidFill>
              <a:srgbClr val="FF3300"/>
            </a:solidFill>
            <a:round/>
            <a:headEnd/>
            <a:tailEnd type="triangle" w="sm" len="sm"/>
          </a:ln>
          <a:effectLst/>
        </p:spPr>
        <p:txBody>
          <a:bodyPr wrap="none" anchor="ctr">
            <a:prstTxWarp prst="textNoShape">
              <a:avLst/>
            </a:prstTxWarp>
          </a:bodyPr>
          <a:lstStyle/>
          <a:p>
            <a:endParaRPr lang="en-US"/>
          </a:p>
        </p:txBody>
      </p:sp>
      <p:sp>
        <p:nvSpPr>
          <p:cNvPr id="45089" name="Line 33"/>
          <p:cNvSpPr>
            <a:spLocks noChangeShapeType="1"/>
          </p:cNvSpPr>
          <p:nvPr/>
        </p:nvSpPr>
        <p:spPr bwMode="auto">
          <a:xfrm flipH="1">
            <a:off x="1676400" y="5562600"/>
            <a:ext cx="228600" cy="152400"/>
          </a:xfrm>
          <a:prstGeom prst="line">
            <a:avLst/>
          </a:prstGeom>
          <a:noFill/>
          <a:ln w="44450">
            <a:solidFill>
              <a:srgbClr val="FF3300"/>
            </a:solidFill>
            <a:round/>
            <a:headEnd/>
            <a:tailEnd type="triangle" w="sm" len="sm"/>
          </a:ln>
          <a:effectLst/>
        </p:spPr>
        <p:txBody>
          <a:bodyPr wrap="none" anchor="ctr">
            <a:prstTxWarp prst="textNoShape">
              <a:avLst/>
            </a:prstTxWarp>
          </a:bodyPr>
          <a:lstStyle/>
          <a:p>
            <a:endParaRPr lang="en-US"/>
          </a:p>
        </p:txBody>
      </p:sp>
      <p:sp>
        <p:nvSpPr>
          <p:cNvPr id="45091" name="Rectangle 35"/>
          <p:cNvSpPr>
            <a:spLocks noChangeArrowheads="1"/>
          </p:cNvSpPr>
          <p:nvPr/>
        </p:nvSpPr>
        <p:spPr bwMode="auto">
          <a:xfrm>
            <a:off x="4953000" y="1371600"/>
            <a:ext cx="3810000" cy="5105400"/>
          </a:xfrm>
          <a:prstGeom prst="rect">
            <a:avLst/>
          </a:prstGeom>
          <a:solidFill>
            <a:srgbClr val="FFFFFF"/>
          </a:solidFill>
          <a:ln w="9525">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45092" name="Line 36"/>
          <p:cNvSpPr>
            <a:spLocks noChangeShapeType="1"/>
          </p:cNvSpPr>
          <p:nvPr/>
        </p:nvSpPr>
        <p:spPr bwMode="auto">
          <a:xfrm flipH="1" flipV="1">
            <a:off x="6810375" y="5486400"/>
            <a:ext cx="533400" cy="381000"/>
          </a:xfrm>
          <a:prstGeom prst="line">
            <a:avLst/>
          </a:prstGeom>
          <a:noFill/>
          <a:ln w="3175">
            <a:solidFill>
              <a:schemeClr val="tx1"/>
            </a:solidFill>
            <a:round/>
            <a:headEnd/>
            <a:tailEnd/>
          </a:ln>
          <a:effectLst/>
        </p:spPr>
        <p:txBody>
          <a:bodyPr wrap="none" anchor="ctr">
            <a:prstTxWarp prst="textNoShape">
              <a:avLst/>
            </a:prstTxWarp>
          </a:bodyPr>
          <a:lstStyle/>
          <a:p>
            <a:endParaRPr lang="en-US"/>
          </a:p>
        </p:txBody>
      </p:sp>
      <p:sp>
        <p:nvSpPr>
          <p:cNvPr id="45093" name="Line 37"/>
          <p:cNvSpPr>
            <a:spLocks noChangeShapeType="1"/>
          </p:cNvSpPr>
          <p:nvPr/>
        </p:nvSpPr>
        <p:spPr bwMode="auto">
          <a:xfrm flipH="1">
            <a:off x="6243638" y="5481638"/>
            <a:ext cx="533400" cy="381000"/>
          </a:xfrm>
          <a:prstGeom prst="line">
            <a:avLst/>
          </a:prstGeom>
          <a:noFill/>
          <a:ln w="3175">
            <a:solidFill>
              <a:schemeClr val="tx1"/>
            </a:solidFill>
            <a:round/>
            <a:headEnd/>
            <a:tailEnd/>
          </a:ln>
          <a:effectLst/>
        </p:spPr>
        <p:txBody>
          <a:bodyPr wrap="none" anchor="ctr">
            <a:prstTxWarp prst="textNoShape">
              <a:avLst/>
            </a:prstTxWarp>
          </a:bodyPr>
          <a:lstStyle/>
          <a:p>
            <a:endParaRPr lang="en-US"/>
          </a:p>
        </p:txBody>
      </p:sp>
      <p:sp>
        <p:nvSpPr>
          <p:cNvPr id="45094" name="Line 38"/>
          <p:cNvSpPr>
            <a:spLocks noChangeShapeType="1"/>
          </p:cNvSpPr>
          <p:nvPr/>
        </p:nvSpPr>
        <p:spPr bwMode="auto">
          <a:xfrm flipH="1">
            <a:off x="6810375" y="4419600"/>
            <a:ext cx="0" cy="6096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45095" name="Line 39"/>
          <p:cNvSpPr>
            <a:spLocks noChangeShapeType="1"/>
          </p:cNvSpPr>
          <p:nvPr/>
        </p:nvSpPr>
        <p:spPr bwMode="auto">
          <a:xfrm>
            <a:off x="6810375" y="2514600"/>
            <a:ext cx="0" cy="1676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45096" name="Oval 40"/>
          <p:cNvSpPr>
            <a:spLocks noChangeArrowheads="1"/>
          </p:cNvSpPr>
          <p:nvPr/>
        </p:nvSpPr>
        <p:spPr bwMode="auto">
          <a:xfrm>
            <a:off x="6581775" y="2057400"/>
            <a:ext cx="457200" cy="4572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45097" name="Oval 41"/>
          <p:cNvSpPr>
            <a:spLocks noChangeArrowheads="1"/>
          </p:cNvSpPr>
          <p:nvPr/>
        </p:nvSpPr>
        <p:spPr bwMode="auto">
          <a:xfrm>
            <a:off x="6581775" y="3962400"/>
            <a:ext cx="457200" cy="4572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45098" name="Oval 42"/>
          <p:cNvSpPr>
            <a:spLocks noChangeArrowheads="1"/>
          </p:cNvSpPr>
          <p:nvPr/>
        </p:nvSpPr>
        <p:spPr bwMode="auto">
          <a:xfrm>
            <a:off x="6581775" y="3124200"/>
            <a:ext cx="457200" cy="4572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45099" name="Oval 43"/>
          <p:cNvSpPr>
            <a:spLocks noChangeArrowheads="1"/>
          </p:cNvSpPr>
          <p:nvPr/>
        </p:nvSpPr>
        <p:spPr bwMode="auto">
          <a:xfrm>
            <a:off x="6581775" y="5029200"/>
            <a:ext cx="457200" cy="4572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45100" name="AutoShape 44"/>
          <p:cNvSpPr>
            <a:spLocks noChangeArrowheads="1"/>
          </p:cNvSpPr>
          <p:nvPr/>
        </p:nvSpPr>
        <p:spPr bwMode="auto">
          <a:xfrm>
            <a:off x="6124575" y="5867400"/>
            <a:ext cx="228600" cy="304800"/>
          </a:xfrm>
          <a:prstGeom prst="triangle">
            <a:avLst>
              <a:gd name="adj" fmla="val 58333"/>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US"/>
          </a:p>
        </p:txBody>
      </p:sp>
      <p:sp>
        <p:nvSpPr>
          <p:cNvPr id="45101" name="Rectangle 45"/>
          <p:cNvSpPr>
            <a:spLocks noChangeArrowheads="1"/>
          </p:cNvSpPr>
          <p:nvPr/>
        </p:nvSpPr>
        <p:spPr bwMode="auto">
          <a:xfrm>
            <a:off x="6505575" y="1598613"/>
            <a:ext cx="641350" cy="457200"/>
          </a:xfrm>
          <a:prstGeom prst="rect">
            <a:avLst/>
          </a:prstGeom>
          <a:noFill/>
          <a:ln w="9525">
            <a:noFill/>
            <a:miter lim="800000"/>
            <a:headEnd/>
            <a:tailEnd/>
          </a:ln>
          <a:effectLst/>
        </p:spPr>
        <p:txBody>
          <a:bodyPr wrap="none">
            <a:prstTxWarp prst="textNoShape">
              <a:avLst/>
            </a:prstTxWarp>
            <a:spAutoFit/>
          </a:bodyPr>
          <a:lstStyle/>
          <a:p>
            <a:pPr eaLnBrk="0" hangingPunct="0"/>
            <a:r>
              <a:rPr lang="en-US">
                <a:solidFill>
                  <a:srgbClr val="000000"/>
                </a:solidFill>
                <a:latin typeface="Arial" charset="0"/>
              </a:rPr>
              <a:t>Src</a:t>
            </a:r>
          </a:p>
        </p:txBody>
      </p:sp>
      <p:sp>
        <p:nvSpPr>
          <p:cNvPr id="45102" name="AutoShape 46"/>
          <p:cNvSpPr>
            <a:spLocks noChangeArrowheads="1"/>
          </p:cNvSpPr>
          <p:nvPr/>
        </p:nvSpPr>
        <p:spPr bwMode="auto">
          <a:xfrm flipH="1">
            <a:off x="7239000" y="5886450"/>
            <a:ext cx="228600" cy="304800"/>
          </a:xfrm>
          <a:prstGeom prst="triangle">
            <a:avLst>
              <a:gd name="adj" fmla="val 50000"/>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US"/>
          </a:p>
        </p:txBody>
      </p:sp>
      <p:sp>
        <p:nvSpPr>
          <p:cNvPr id="45103" name="Line 47"/>
          <p:cNvSpPr>
            <a:spLocks noChangeShapeType="1"/>
          </p:cNvSpPr>
          <p:nvPr/>
        </p:nvSpPr>
        <p:spPr bwMode="auto">
          <a:xfrm flipH="1">
            <a:off x="6048375" y="5181600"/>
            <a:ext cx="533400" cy="381000"/>
          </a:xfrm>
          <a:prstGeom prst="line">
            <a:avLst/>
          </a:prstGeom>
          <a:noFill/>
          <a:ln w="3175">
            <a:solidFill>
              <a:schemeClr val="tx1"/>
            </a:solidFill>
            <a:round/>
            <a:headEnd/>
            <a:tailEnd/>
          </a:ln>
          <a:effectLst/>
        </p:spPr>
        <p:txBody>
          <a:bodyPr wrap="none" anchor="ctr">
            <a:prstTxWarp prst="textNoShape">
              <a:avLst/>
            </a:prstTxWarp>
          </a:bodyPr>
          <a:lstStyle/>
          <a:p>
            <a:endParaRPr lang="en-US"/>
          </a:p>
        </p:txBody>
      </p:sp>
      <p:sp>
        <p:nvSpPr>
          <p:cNvPr id="45104" name="AutoShape 48"/>
          <p:cNvSpPr>
            <a:spLocks noChangeArrowheads="1"/>
          </p:cNvSpPr>
          <p:nvPr/>
        </p:nvSpPr>
        <p:spPr bwMode="auto">
          <a:xfrm>
            <a:off x="5929313" y="5567363"/>
            <a:ext cx="228600" cy="304800"/>
          </a:xfrm>
          <a:prstGeom prst="triangle">
            <a:avLst>
              <a:gd name="adj" fmla="val 58333"/>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US"/>
          </a:p>
        </p:txBody>
      </p:sp>
      <p:sp>
        <p:nvSpPr>
          <p:cNvPr id="45105" name="Line 49"/>
          <p:cNvSpPr>
            <a:spLocks noChangeShapeType="1"/>
          </p:cNvSpPr>
          <p:nvPr/>
        </p:nvSpPr>
        <p:spPr bwMode="auto">
          <a:xfrm flipH="1" flipV="1">
            <a:off x="6962775" y="5105400"/>
            <a:ext cx="533400" cy="381000"/>
          </a:xfrm>
          <a:prstGeom prst="line">
            <a:avLst/>
          </a:prstGeom>
          <a:noFill/>
          <a:ln w="3175">
            <a:solidFill>
              <a:schemeClr val="tx1"/>
            </a:solidFill>
            <a:round/>
            <a:headEnd/>
            <a:tailEnd/>
          </a:ln>
          <a:effectLst/>
        </p:spPr>
        <p:txBody>
          <a:bodyPr wrap="none" anchor="ctr">
            <a:prstTxWarp prst="textNoShape">
              <a:avLst/>
            </a:prstTxWarp>
          </a:bodyPr>
          <a:lstStyle/>
          <a:p>
            <a:endParaRPr lang="en-US"/>
          </a:p>
        </p:txBody>
      </p:sp>
      <p:sp>
        <p:nvSpPr>
          <p:cNvPr id="45106" name="AutoShape 50"/>
          <p:cNvSpPr>
            <a:spLocks noChangeArrowheads="1"/>
          </p:cNvSpPr>
          <p:nvPr/>
        </p:nvSpPr>
        <p:spPr bwMode="auto">
          <a:xfrm flipH="1">
            <a:off x="7391400" y="5505450"/>
            <a:ext cx="228600" cy="304800"/>
          </a:xfrm>
          <a:prstGeom prst="triangle">
            <a:avLst>
              <a:gd name="adj" fmla="val 50000"/>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US"/>
          </a:p>
        </p:txBody>
      </p:sp>
      <p:sp>
        <p:nvSpPr>
          <p:cNvPr id="45107" name="Line 51"/>
          <p:cNvSpPr>
            <a:spLocks noChangeShapeType="1"/>
          </p:cNvSpPr>
          <p:nvPr/>
        </p:nvSpPr>
        <p:spPr bwMode="auto">
          <a:xfrm>
            <a:off x="6962775" y="2665413"/>
            <a:ext cx="0" cy="228600"/>
          </a:xfrm>
          <a:prstGeom prst="line">
            <a:avLst/>
          </a:prstGeom>
          <a:noFill/>
          <a:ln w="44450">
            <a:solidFill>
              <a:srgbClr val="FF3300"/>
            </a:solidFill>
            <a:round/>
            <a:headEnd/>
            <a:tailEnd type="triangle" w="sm" len="sm"/>
          </a:ln>
          <a:effectLst/>
        </p:spPr>
        <p:txBody>
          <a:bodyPr wrap="none" anchor="ctr">
            <a:prstTxWarp prst="textNoShape">
              <a:avLst/>
            </a:prstTxWarp>
          </a:bodyPr>
          <a:lstStyle/>
          <a:p>
            <a:endParaRPr lang="en-US"/>
          </a:p>
        </p:txBody>
      </p:sp>
      <p:sp>
        <p:nvSpPr>
          <p:cNvPr id="45108" name="Line 52"/>
          <p:cNvSpPr>
            <a:spLocks noChangeShapeType="1"/>
          </p:cNvSpPr>
          <p:nvPr/>
        </p:nvSpPr>
        <p:spPr bwMode="auto">
          <a:xfrm>
            <a:off x="6962775" y="3657600"/>
            <a:ext cx="0" cy="228600"/>
          </a:xfrm>
          <a:prstGeom prst="line">
            <a:avLst/>
          </a:prstGeom>
          <a:noFill/>
          <a:ln w="44450">
            <a:solidFill>
              <a:srgbClr val="FF3300"/>
            </a:solidFill>
            <a:round/>
            <a:headEnd/>
            <a:tailEnd type="triangle" w="sm" len="sm"/>
          </a:ln>
          <a:effectLst/>
        </p:spPr>
        <p:txBody>
          <a:bodyPr wrap="none" anchor="ctr">
            <a:prstTxWarp prst="textNoShape">
              <a:avLst/>
            </a:prstTxWarp>
          </a:bodyPr>
          <a:lstStyle/>
          <a:p>
            <a:endParaRPr lang="en-US"/>
          </a:p>
        </p:txBody>
      </p:sp>
      <p:sp>
        <p:nvSpPr>
          <p:cNvPr id="45109" name="Line 53"/>
          <p:cNvSpPr>
            <a:spLocks noChangeShapeType="1"/>
          </p:cNvSpPr>
          <p:nvPr/>
        </p:nvSpPr>
        <p:spPr bwMode="auto">
          <a:xfrm>
            <a:off x="6962775" y="4648200"/>
            <a:ext cx="0" cy="228600"/>
          </a:xfrm>
          <a:prstGeom prst="line">
            <a:avLst/>
          </a:prstGeom>
          <a:noFill/>
          <a:ln w="44450">
            <a:solidFill>
              <a:srgbClr val="FF3300"/>
            </a:solidFill>
            <a:round/>
            <a:headEnd/>
            <a:tailEnd type="triangle" w="sm" len="sm"/>
          </a:ln>
          <a:effectLst/>
        </p:spPr>
        <p:txBody>
          <a:bodyPr wrap="none" anchor="ctr">
            <a:prstTxWarp prst="textNoShape">
              <a:avLst/>
            </a:prstTxWarp>
          </a:bodyPr>
          <a:lstStyle/>
          <a:p>
            <a:endParaRPr lang="en-US"/>
          </a:p>
        </p:txBody>
      </p:sp>
      <p:sp>
        <p:nvSpPr>
          <p:cNvPr id="45110" name="Line 54"/>
          <p:cNvSpPr>
            <a:spLocks noChangeShapeType="1"/>
          </p:cNvSpPr>
          <p:nvPr/>
        </p:nvSpPr>
        <p:spPr bwMode="auto">
          <a:xfrm>
            <a:off x="7191375" y="5181600"/>
            <a:ext cx="228600" cy="152400"/>
          </a:xfrm>
          <a:prstGeom prst="line">
            <a:avLst/>
          </a:prstGeom>
          <a:noFill/>
          <a:ln w="44450">
            <a:solidFill>
              <a:srgbClr val="FF3300"/>
            </a:solidFill>
            <a:round/>
            <a:headEnd/>
            <a:tailEnd type="triangle" w="sm" len="sm"/>
          </a:ln>
          <a:effectLst/>
        </p:spPr>
        <p:txBody>
          <a:bodyPr wrap="none" anchor="ctr">
            <a:prstTxWarp prst="textNoShape">
              <a:avLst/>
            </a:prstTxWarp>
          </a:bodyPr>
          <a:lstStyle/>
          <a:p>
            <a:endParaRPr lang="en-US"/>
          </a:p>
        </p:txBody>
      </p:sp>
      <p:sp>
        <p:nvSpPr>
          <p:cNvPr id="45111" name="Line 55"/>
          <p:cNvSpPr>
            <a:spLocks noChangeShapeType="1"/>
          </p:cNvSpPr>
          <p:nvPr/>
        </p:nvSpPr>
        <p:spPr bwMode="auto">
          <a:xfrm flipH="1">
            <a:off x="6124575" y="5257800"/>
            <a:ext cx="228600" cy="152400"/>
          </a:xfrm>
          <a:prstGeom prst="line">
            <a:avLst/>
          </a:prstGeom>
          <a:noFill/>
          <a:ln w="44450">
            <a:solidFill>
              <a:srgbClr val="FF3300"/>
            </a:solidFill>
            <a:round/>
            <a:headEnd/>
            <a:tailEnd type="triangle" w="sm" len="sm"/>
          </a:ln>
          <a:effectLst/>
        </p:spPr>
        <p:txBody>
          <a:bodyPr wrap="none" anchor="ctr">
            <a:prstTxWarp prst="textNoShape">
              <a:avLst/>
            </a:prstTxWarp>
          </a:bodyPr>
          <a:lstStyle/>
          <a:p>
            <a:endParaRPr lang="en-US"/>
          </a:p>
        </p:txBody>
      </p:sp>
      <p:sp>
        <p:nvSpPr>
          <p:cNvPr id="45112" name="Line 56"/>
          <p:cNvSpPr>
            <a:spLocks noChangeShapeType="1"/>
          </p:cNvSpPr>
          <p:nvPr/>
        </p:nvSpPr>
        <p:spPr bwMode="auto">
          <a:xfrm>
            <a:off x="6962775" y="5486400"/>
            <a:ext cx="228600" cy="152400"/>
          </a:xfrm>
          <a:prstGeom prst="line">
            <a:avLst/>
          </a:prstGeom>
          <a:noFill/>
          <a:ln w="44450">
            <a:solidFill>
              <a:srgbClr val="FF3300"/>
            </a:solidFill>
            <a:round/>
            <a:headEnd/>
            <a:tailEnd type="triangle" w="sm" len="sm"/>
          </a:ln>
          <a:effectLst/>
        </p:spPr>
        <p:txBody>
          <a:bodyPr wrap="none" anchor="ctr">
            <a:prstTxWarp prst="textNoShape">
              <a:avLst/>
            </a:prstTxWarp>
          </a:bodyPr>
          <a:lstStyle/>
          <a:p>
            <a:endParaRPr lang="en-US"/>
          </a:p>
        </p:txBody>
      </p:sp>
      <p:sp>
        <p:nvSpPr>
          <p:cNvPr id="45113" name="Line 57"/>
          <p:cNvSpPr>
            <a:spLocks noChangeShapeType="1"/>
          </p:cNvSpPr>
          <p:nvPr/>
        </p:nvSpPr>
        <p:spPr bwMode="auto">
          <a:xfrm flipH="1">
            <a:off x="6276975" y="5562600"/>
            <a:ext cx="228600" cy="152400"/>
          </a:xfrm>
          <a:prstGeom prst="line">
            <a:avLst/>
          </a:prstGeom>
          <a:noFill/>
          <a:ln w="44450">
            <a:solidFill>
              <a:srgbClr val="FF3300"/>
            </a:solidFill>
            <a:round/>
            <a:headEnd/>
            <a:tailEnd type="triangle" w="sm" len="sm"/>
          </a:ln>
          <a:effectLst/>
        </p:spPr>
        <p:txBody>
          <a:bodyPr wrap="none" anchor="ctr">
            <a:prstTxWarp prst="textNoShape">
              <a:avLst/>
            </a:prstTxWarp>
          </a:bodyPr>
          <a:lstStyle/>
          <a:p>
            <a:endParaRPr lang="en-US"/>
          </a:p>
        </p:txBody>
      </p:sp>
      <p:sp>
        <p:nvSpPr>
          <p:cNvPr id="45114" name="AutoShape 58"/>
          <p:cNvSpPr>
            <a:spLocks noChangeArrowheads="1"/>
          </p:cNvSpPr>
          <p:nvPr/>
        </p:nvSpPr>
        <p:spPr bwMode="auto">
          <a:xfrm>
            <a:off x="4305300" y="3124200"/>
            <a:ext cx="533400" cy="914400"/>
          </a:xfrm>
          <a:prstGeom prst="rightArrow">
            <a:avLst>
              <a:gd name="adj1" fmla="val 50000"/>
              <a:gd name="adj2" fmla="val 25000"/>
            </a:avLst>
          </a:prstGeom>
          <a:solidFill>
            <a:schemeClr val="folHlink"/>
          </a:solidFill>
          <a:ln w="9525">
            <a:solidFill>
              <a:schemeClr val="tx1"/>
            </a:solidFill>
            <a:miter lim="800000"/>
            <a:headEnd/>
            <a:tailEnd/>
          </a:ln>
          <a:effectLst/>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 name="Slide Number Placeholder 5"/>
          <p:cNvSpPr>
            <a:spLocks noGrp="1"/>
          </p:cNvSpPr>
          <p:nvPr>
            <p:ph type="sldNum" sz="quarter" idx="12"/>
          </p:nvPr>
        </p:nvSpPr>
        <p:spPr/>
        <p:txBody>
          <a:bodyPr/>
          <a:lstStyle/>
          <a:p>
            <a:fld id="{BEEC296E-FEF3-3E45-8EFC-90B851A286F4}" type="slidenum">
              <a:rPr lang="en-US"/>
              <a:pPr/>
              <a:t>103</a:t>
            </a:fld>
            <a:endParaRPr lang="en-US"/>
          </a:p>
        </p:txBody>
      </p:sp>
      <p:sp>
        <p:nvSpPr>
          <p:cNvPr id="179240" name="Rectangle 40"/>
          <p:cNvSpPr>
            <a:spLocks noChangeArrowheads="1"/>
          </p:cNvSpPr>
          <p:nvPr/>
        </p:nvSpPr>
        <p:spPr bwMode="auto">
          <a:xfrm>
            <a:off x="457200" y="2514600"/>
            <a:ext cx="8229600" cy="3810000"/>
          </a:xfrm>
          <a:prstGeom prst="rect">
            <a:avLst/>
          </a:prstGeom>
          <a:solidFill>
            <a:srgbClr val="FFFFFF"/>
          </a:solidFill>
          <a:ln w="9525">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179202" name="Rectangle 2"/>
          <p:cNvSpPr>
            <a:spLocks noGrp="1" noChangeArrowheads="1"/>
          </p:cNvSpPr>
          <p:nvPr>
            <p:ph type="title"/>
          </p:nvPr>
        </p:nvSpPr>
        <p:spPr/>
        <p:txBody>
          <a:bodyPr>
            <a:normAutofit fontScale="90000"/>
          </a:bodyPr>
          <a:lstStyle/>
          <a:p>
            <a:r>
              <a:rPr lang="en-US"/>
              <a:t>Multicast Scope Control – Small TTLs</a:t>
            </a:r>
          </a:p>
        </p:txBody>
      </p:sp>
      <p:sp>
        <p:nvSpPr>
          <p:cNvPr id="179203" name="Rectangle 3"/>
          <p:cNvSpPr>
            <a:spLocks noGrp="1" noChangeArrowheads="1"/>
          </p:cNvSpPr>
          <p:nvPr>
            <p:ph type="body" idx="1"/>
          </p:nvPr>
        </p:nvSpPr>
        <p:spPr/>
        <p:txBody>
          <a:bodyPr/>
          <a:lstStyle/>
          <a:p>
            <a:r>
              <a:rPr lang="en-US"/>
              <a:t>TTL expanding-ring search to reach or find a nearby subset of a group</a:t>
            </a:r>
          </a:p>
        </p:txBody>
      </p:sp>
      <p:sp>
        <p:nvSpPr>
          <p:cNvPr id="179204" name="Arc 4"/>
          <p:cNvSpPr>
            <a:spLocks/>
          </p:cNvSpPr>
          <p:nvPr/>
        </p:nvSpPr>
        <p:spPr bwMode="auto">
          <a:xfrm rot="10800000">
            <a:off x="4586288" y="3138488"/>
            <a:ext cx="901700" cy="901700"/>
          </a:xfrm>
          <a:custGeom>
            <a:avLst/>
            <a:gdLst>
              <a:gd name="G0" fmla="+- 21600 0 0"/>
              <a:gd name="G1" fmla="+- 21600 0 0"/>
              <a:gd name="G2" fmla="+- 21600 0 0"/>
              <a:gd name="T0" fmla="*/ 0 w 21600"/>
              <a:gd name="T1" fmla="*/ 21600 h 21600"/>
              <a:gd name="T2" fmla="*/ 21562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1" y="21599"/>
                </a:moveTo>
                <a:cubicBezTo>
                  <a:pt x="-1" y="9685"/>
                  <a:pt x="9647" y="20"/>
                  <a:pt x="21562" y="0"/>
                </a:cubicBezTo>
              </a:path>
              <a:path w="21600" h="21600" stroke="0" extrusionOk="0">
                <a:moveTo>
                  <a:pt x="-1" y="21599"/>
                </a:moveTo>
                <a:cubicBezTo>
                  <a:pt x="-1" y="9685"/>
                  <a:pt x="9647" y="20"/>
                  <a:pt x="21562" y="0"/>
                </a:cubicBezTo>
                <a:lnTo>
                  <a:pt x="21600" y="21600"/>
                </a:lnTo>
                <a:close/>
              </a:path>
            </a:pathLst>
          </a:custGeom>
          <a:noFill/>
          <a:ln w="25400" cap="rnd">
            <a:solidFill>
              <a:schemeClr val="tx1"/>
            </a:solidFill>
            <a:prstDash val="dash"/>
            <a:round/>
            <a:headEnd/>
            <a:tailEnd/>
          </a:ln>
          <a:effectLst/>
        </p:spPr>
        <p:txBody>
          <a:bodyPr wrap="none" anchor="ctr">
            <a:prstTxWarp prst="textNoShape">
              <a:avLst/>
            </a:prstTxWarp>
          </a:bodyPr>
          <a:lstStyle/>
          <a:p>
            <a:endParaRPr lang="en-US"/>
          </a:p>
        </p:txBody>
      </p:sp>
      <p:sp>
        <p:nvSpPr>
          <p:cNvPr id="179205" name="Arc 5"/>
          <p:cNvSpPr>
            <a:spLocks/>
          </p:cNvSpPr>
          <p:nvPr/>
        </p:nvSpPr>
        <p:spPr bwMode="auto">
          <a:xfrm rot="10800000">
            <a:off x="3657600" y="3138488"/>
            <a:ext cx="903288" cy="901700"/>
          </a:xfrm>
          <a:custGeom>
            <a:avLst/>
            <a:gdLst>
              <a:gd name="G0" fmla="+- 38 0 0"/>
              <a:gd name="G1" fmla="+- 21600 0 0"/>
              <a:gd name="G2" fmla="+- 21600 0 0"/>
              <a:gd name="T0" fmla="*/ 0 w 21638"/>
              <a:gd name="T1" fmla="*/ 0 h 21600"/>
              <a:gd name="T2" fmla="*/ 21638 w 21638"/>
              <a:gd name="T3" fmla="*/ 21600 h 21600"/>
              <a:gd name="T4" fmla="*/ 38 w 21638"/>
              <a:gd name="T5" fmla="*/ 21600 h 21600"/>
            </a:gdLst>
            <a:ahLst/>
            <a:cxnLst>
              <a:cxn ang="0">
                <a:pos x="T0" y="T1"/>
              </a:cxn>
              <a:cxn ang="0">
                <a:pos x="T2" y="T3"/>
              </a:cxn>
              <a:cxn ang="0">
                <a:pos x="T4" y="T5"/>
              </a:cxn>
            </a:cxnLst>
            <a:rect l="0" t="0" r="r" b="b"/>
            <a:pathLst>
              <a:path w="21638" h="21600" fill="none" extrusionOk="0">
                <a:moveTo>
                  <a:pt x="0" y="0"/>
                </a:moveTo>
                <a:cubicBezTo>
                  <a:pt x="12" y="0"/>
                  <a:pt x="25" y="-1"/>
                  <a:pt x="38" y="-1"/>
                </a:cubicBezTo>
                <a:cubicBezTo>
                  <a:pt x="11967" y="-1"/>
                  <a:pt x="21638" y="9670"/>
                  <a:pt x="21638" y="21600"/>
                </a:cubicBezTo>
              </a:path>
              <a:path w="21638" h="21600" stroke="0" extrusionOk="0">
                <a:moveTo>
                  <a:pt x="0" y="0"/>
                </a:moveTo>
                <a:cubicBezTo>
                  <a:pt x="12" y="0"/>
                  <a:pt x="25" y="-1"/>
                  <a:pt x="38" y="-1"/>
                </a:cubicBezTo>
                <a:cubicBezTo>
                  <a:pt x="11967" y="-1"/>
                  <a:pt x="21638" y="9670"/>
                  <a:pt x="21638" y="21600"/>
                </a:cubicBezTo>
                <a:lnTo>
                  <a:pt x="38" y="21600"/>
                </a:lnTo>
                <a:close/>
              </a:path>
            </a:pathLst>
          </a:custGeom>
          <a:noFill/>
          <a:ln w="25400" cap="rnd">
            <a:solidFill>
              <a:schemeClr val="tx1"/>
            </a:solidFill>
            <a:prstDash val="dash"/>
            <a:round/>
            <a:headEnd/>
            <a:tailEnd/>
          </a:ln>
          <a:effectLst/>
        </p:spPr>
        <p:txBody>
          <a:bodyPr wrap="none" anchor="ctr">
            <a:prstTxWarp prst="textNoShape">
              <a:avLst/>
            </a:prstTxWarp>
          </a:bodyPr>
          <a:lstStyle/>
          <a:p>
            <a:endParaRPr lang="en-US"/>
          </a:p>
        </p:txBody>
      </p:sp>
      <p:sp>
        <p:nvSpPr>
          <p:cNvPr id="179206" name="Arc 6"/>
          <p:cNvSpPr>
            <a:spLocks/>
          </p:cNvSpPr>
          <p:nvPr/>
        </p:nvSpPr>
        <p:spPr bwMode="auto">
          <a:xfrm rot="10800000">
            <a:off x="4586288" y="3138488"/>
            <a:ext cx="1816100" cy="1816100"/>
          </a:xfrm>
          <a:custGeom>
            <a:avLst/>
            <a:gdLst>
              <a:gd name="G0" fmla="+- 21600 0 0"/>
              <a:gd name="G1" fmla="+- 21600 0 0"/>
              <a:gd name="G2" fmla="+- 21600 0 0"/>
              <a:gd name="T0" fmla="*/ 0 w 21600"/>
              <a:gd name="T1" fmla="*/ 21600 h 21600"/>
              <a:gd name="T2" fmla="*/ 21581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1" y="21599"/>
                </a:moveTo>
                <a:cubicBezTo>
                  <a:pt x="-1" y="9678"/>
                  <a:pt x="9659" y="10"/>
                  <a:pt x="21581" y="0"/>
                </a:cubicBezTo>
              </a:path>
              <a:path w="21600" h="21600" stroke="0" extrusionOk="0">
                <a:moveTo>
                  <a:pt x="-1" y="21599"/>
                </a:moveTo>
                <a:cubicBezTo>
                  <a:pt x="-1" y="9678"/>
                  <a:pt x="9659" y="10"/>
                  <a:pt x="21581" y="0"/>
                </a:cubicBezTo>
                <a:lnTo>
                  <a:pt x="21600" y="21600"/>
                </a:lnTo>
                <a:close/>
              </a:path>
            </a:pathLst>
          </a:custGeom>
          <a:noFill/>
          <a:ln w="25400" cap="rnd">
            <a:solidFill>
              <a:schemeClr val="tx1"/>
            </a:solidFill>
            <a:prstDash val="dash"/>
            <a:round/>
            <a:headEnd/>
            <a:tailEnd/>
          </a:ln>
          <a:effectLst/>
        </p:spPr>
        <p:txBody>
          <a:bodyPr wrap="none" anchor="ctr">
            <a:prstTxWarp prst="textNoShape">
              <a:avLst/>
            </a:prstTxWarp>
          </a:bodyPr>
          <a:lstStyle/>
          <a:p>
            <a:endParaRPr lang="en-US"/>
          </a:p>
        </p:txBody>
      </p:sp>
      <p:sp>
        <p:nvSpPr>
          <p:cNvPr id="179207" name="Arc 7"/>
          <p:cNvSpPr>
            <a:spLocks/>
          </p:cNvSpPr>
          <p:nvPr/>
        </p:nvSpPr>
        <p:spPr bwMode="auto">
          <a:xfrm rot="10800000">
            <a:off x="4586288" y="3138488"/>
            <a:ext cx="2730500" cy="2730500"/>
          </a:xfrm>
          <a:custGeom>
            <a:avLst/>
            <a:gdLst>
              <a:gd name="G0" fmla="+- 21600 0 0"/>
              <a:gd name="G1" fmla="+- 21600 0 0"/>
              <a:gd name="G2" fmla="+- 21600 0 0"/>
              <a:gd name="T0" fmla="*/ 0 w 21600"/>
              <a:gd name="T1" fmla="*/ 21600 h 21600"/>
              <a:gd name="T2" fmla="*/ 21587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1" y="21599"/>
                </a:moveTo>
                <a:cubicBezTo>
                  <a:pt x="-1" y="9675"/>
                  <a:pt x="9662" y="7"/>
                  <a:pt x="21587" y="0"/>
                </a:cubicBezTo>
              </a:path>
              <a:path w="21600" h="21600" stroke="0" extrusionOk="0">
                <a:moveTo>
                  <a:pt x="-1" y="21599"/>
                </a:moveTo>
                <a:cubicBezTo>
                  <a:pt x="-1" y="9675"/>
                  <a:pt x="9662" y="7"/>
                  <a:pt x="21587" y="0"/>
                </a:cubicBezTo>
                <a:lnTo>
                  <a:pt x="21600" y="21600"/>
                </a:lnTo>
                <a:close/>
              </a:path>
            </a:pathLst>
          </a:custGeom>
          <a:noFill/>
          <a:ln w="25400" cap="rnd">
            <a:solidFill>
              <a:schemeClr val="tx1"/>
            </a:solidFill>
            <a:prstDash val="dash"/>
            <a:round/>
            <a:headEnd/>
            <a:tailEnd/>
          </a:ln>
          <a:effectLst/>
        </p:spPr>
        <p:txBody>
          <a:bodyPr wrap="none" anchor="ctr">
            <a:prstTxWarp prst="textNoShape">
              <a:avLst/>
            </a:prstTxWarp>
          </a:bodyPr>
          <a:lstStyle/>
          <a:p>
            <a:endParaRPr lang="en-US"/>
          </a:p>
        </p:txBody>
      </p:sp>
      <p:sp>
        <p:nvSpPr>
          <p:cNvPr id="179208" name="Arc 8"/>
          <p:cNvSpPr>
            <a:spLocks/>
          </p:cNvSpPr>
          <p:nvPr/>
        </p:nvSpPr>
        <p:spPr bwMode="auto">
          <a:xfrm rot="10800000">
            <a:off x="2741613" y="3138488"/>
            <a:ext cx="1817687" cy="1816100"/>
          </a:xfrm>
          <a:custGeom>
            <a:avLst/>
            <a:gdLst>
              <a:gd name="G0" fmla="+- 19 0 0"/>
              <a:gd name="G1" fmla="+- 21600 0 0"/>
              <a:gd name="G2" fmla="+- 21600 0 0"/>
              <a:gd name="T0" fmla="*/ 0 w 21619"/>
              <a:gd name="T1" fmla="*/ 0 h 21600"/>
              <a:gd name="T2" fmla="*/ 21619 w 21619"/>
              <a:gd name="T3" fmla="*/ 21600 h 21600"/>
              <a:gd name="T4" fmla="*/ 19 w 21619"/>
              <a:gd name="T5" fmla="*/ 21600 h 21600"/>
            </a:gdLst>
            <a:ahLst/>
            <a:cxnLst>
              <a:cxn ang="0">
                <a:pos x="T0" y="T1"/>
              </a:cxn>
              <a:cxn ang="0">
                <a:pos x="T2" y="T3"/>
              </a:cxn>
              <a:cxn ang="0">
                <a:pos x="T4" y="T5"/>
              </a:cxn>
            </a:cxnLst>
            <a:rect l="0" t="0" r="r" b="b"/>
            <a:pathLst>
              <a:path w="21619" h="21600" fill="none" extrusionOk="0">
                <a:moveTo>
                  <a:pt x="0" y="0"/>
                </a:moveTo>
                <a:cubicBezTo>
                  <a:pt x="6" y="0"/>
                  <a:pt x="12" y="-1"/>
                  <a:pt x="19" y="-1"/>
                </a:cubicBezTo>
                <a:cubicBezTo>
                  <a:pt x="11948" y="-1"/>
                  <a:pt x="21619" y="9670"/>
                  <a:pt x="21619" y="21600"/>
                </a:cubicBezTo>
              </a:path>
              <a:path w="21619" h="21600" stroke="0" extrusionOk="0">
                <a:moveTo>
                  <a:pt x="0" y="0"/>
                </a:moveTo>
                <a:cubicBezTo>
                  <a:pt x="6" y="0"/>
                  <a:pt x="12" y="-1"/>
                  <a:pt x="19" y="-1"/>
                </a:cubicBezTo>
                <a:cubicBezTo>
                  <a:pt x="11948" y="-1"/>
                  <a:pt x="21619" y="9670"/>
                  <a:pt x="21619" y="21600"/>
                </a:cubicBezTo>
                <a:lnTo>
                  <a:pt x="19" y="21600"/>
                </a:lnTo>
                <a:close/>
              </a:path>
            </a:pathLst>
          </a:custGeom>
          <a:noFill/>
          <a:ln w="25400" cap="rnd">
            <a:solidFill>
              <a:schemeClr val="tx1"/>
            </a:solidFill>
            <a:prstDash val="dash"/>
            <a:round/>
            <a:headEnd/>
            <a:tailEnd/>
          </a:ln>
          <a:effectLst/>
        </p:spPr>
        <p:txBody>
          <a:bodyPr wrap="none" anchor="ctr">
            <a:prstTxWarp prst="textNoShape">
              <a:avLst/>
            </a:prstTxWarp>
          </a:bodyPr>
          <a:lstStyle/>
          <a:p>
            <a:endParaRPr lang="en-US"/>
          </a:p>
        </p:txBody>
      </p:sp>
      <p:sp>
        <p:nvSpPr>
          <p:cNvPr id="179209" name="Arc 9"/>
          <p:cNvSpPr>
            <a:spLocks/>
          </p:cNvSpPr>
          <p:nvPr/>
        </p:nvSpPr>
        <p:spPr bwMode="auto">
          <a:xfrm rot="10800000">
            <a:off x="1827213" y="3138488"/>
            <a:ext cx="2732087" cy="2730500"/>
          </a:xfrm>
          <a:custGeom>
            <a:avLst/>
            <a:gdLst>
              <a:gd name="G0" fmla="+- 13 0 0"/>
              <a:gd name="G1" fmla="+- 21600 0 0"/>
              <a:gd name="G2" fmla="+- 21600 0 0"/>
              <a:gd name="T0" fmla="*/ 0 w 21613"/>
              <a:gd name="T1" fmla="*/ 0 h 21600"/>
              <a:gd name="T2" fmla="*/ 21613 w 21613"/>
              <a:gd name="T3" fmla="*/ 21600 h 21600"/>
              <a:gd name="T4" fmla="*/ 13 w 21613"/>
              <a:gd name="T5" fmla="*/ 21600 h 21600"/>
            </a:gdLst>
            <a:ahLst/>
            <a:cxnLst>
              <a:cxn ang="0">
                <a:pos x="T0" y="T1"/>
              </a:cxn>
              <a:cxn ang="0">
                <a:pos x="T2" y="T3"/>
              </a:cxn>
              <a:cxn ang="0">
                <a:pos x="T4" y="T5"/>
              </a:cxn>
            </a:cxnLst>
            <a:rect l="0" t="0" r="r" b="b"/>
            <a:pathLst>
              <a:path w="21613" h="21600" fill="none" extrusionOk="0">
                <a:moveTo>
                  <a:pt x="0" y="0"/>
                </a:moveTo>
                <a:cubicBezTo>
                  <a:pt x="4" y="0"/>
                  <a:pt x="8" y="-1"/>
                  <a:pt x="13" y="-1"/>
                </a:cubicBezTo>
                <a:cubicBezTo>
                  <a:pt x="11942" y="-1"/>
                  <a:pt x="21613" y="9670"/>
                  <a:pt x="21613" y="21600"/>
                </a:cubicBezTo>
              </a:path>
              <a:path w="21613" h="21600" stroke="0" extrusionOk="0">
                <a:moveTo>
                  <a:pt x="0" y="0"/>
                </a:moveTo>
                <a:cubicBezTo>
                  <a:pt x="4" y="0"/>
                  <a:pt x="8" y="-1"/>
                  <a:pt x="13" y="-1"/>
                </a:cubicBezTo>
                <a:cubicBezTo>
                  <a:pt x="11942" y="-1"/>
                  <a:pt x="21613" y="9670"/>
                  <a:pt x="21613" y="21600"/>
                </a:cubicBezTo>
                <a:lnTo>
                  <a:pt x="13" y="21600"/>
                </a:lnTo>
                <a:close/>
              </a:path>
            </a:pathLst>
          </a:custGeom>
          <a:noFill/>
          <a:ln w="25400" cap="rnd">
            <a:solidFill>
              <a:schemeClr val="tx1"/>
            </a:solidFill>
            <a:prstDash val="dash"/>
            <a:round/>
            <a:headEnd/>
            <a:tailEnd/>
          </a:ln>
          <a:effectLst/>
        </p:spPr>
        <p:txBody>
          <a:bodyPr wrap="none" anchor="ctr">
            <a:prstTxWarp prst="textNoShape">
              <a:avLst/>
            </a:prstTxWarp>
          </a:bodyPr>
          <a:lstStyle/>
          <a:p>
            <a:endParaRPr lang="en-US"/>
          </a:p>
        </p:txBody>
      </p:sp>
      <p:sp>
        <p:nvSpPr>
          <p:cNvPr id="179210" name="Line 10"/>
          <p:cNvSpPr>
            <a:spLocks noChangeShapeType="1"/>
          </p:cNvSpPr>
          <p:nvPr/>
        </p:nvSpPr>
        <p:spPr bwMode="auto">
          <a:xfrm>
            <a:off x="3987800" y="3657600"/>
            <a:ext cx="1016000" cy="0"/>
          </a:xfrm>
          <a:prstGeom prst="line">
            <a:avLst/>
          </a:prstGeom>
          <a:noFill/>
          <a:ln w="50800">
            <a:solidFill>
              <a:schemeClr val="tx1"/>
            </a:solidFill>
            <a:round/>
            <a:headEnd/>
            <a:tailEnd/>
          </a:ln>
          <a:effectLst/>
        </p:spPr>
        <p:txBody>
          <a:bodyPr wrap="none" anchor="ctr">
            <a:prstTxWarp prst="textNoShape">
              <a:avLst/>
            </a:prstTxWarp>
          </a:bodyPr>
          <a:lstStyle/>
          <a:p>
            <a:endParaRPr lang="en-US"/>
          </a:p>
        </p:txBody>
      </p:sp>
      <p:sp>
        <p:nvSpPr>
          <p:cNvPr id="179211" name="Line 11"/>
          <p:cNvSpPr>
            <a:spLocks noChangeShapeType="1"/>
          </p:cNvSpPr>
          <p:nvPr/>
        </p:nvSpPr>
        <p:spPr bwMode="auto">
          <a:xfrm>
            <a:off x="4343400" y="3670300"/>
            <a:ext cx="0" cy="20320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79212" name="Oval 12"/>
          <p:cNvSpPr>
            <a:spLocks noChangeArrowheads="1"/>
          </p:cNvSpPr>
          <p:nvPr/>
        </p:nvSpPr>
        <p:spPr bwMode="auto">
          <a:xfrm>
            <a:off x="4203700" y="3898900"/>
            <a:ext cx="279400" cy="279400"/>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endParaRPr lang="en-US"/>
          </a:p>
        </p:txBody>
      </p:sp>
      <p:sp>
        <p:nvSpPr>
          <p:cNvPr id="179213" name="Rectangle 13"/>
          <p:cNvSpPr>
            <a:spLocks noChangeArrowheads="1"/>
          </p:cNvSpPr>
          <p:nvPr/>
        </p:nvSpPr>
        <p:spPr bwMode="auto">
          <a:xfrm>
            <a:off x="4584700" y="3136900"/>
            <a:ext cx="279400" cy="279400"/>
          </a:xfrm>
          <a:prstGeom prst="rect">
            <a:avLst/>
          </a:prstGeom>
          <a:solidFill>
            <a:schemeClr val="bg1"/>
          </a:solidFill>
          <a:ln w="25400">
            <a:solidFill>
              <a:schemeClr val="tx1"/>
            </a:solidFill>
            <a:miter lim="800000"/>
            <a:headEnd/>
            <a:tailEnd/>
          </a:ln>
          <a:effectLst/>
        </p:spPr>
        <p:txBody>
          <a:bodyPr wrap="none" lIns="90488" tIns="44450" rIns="90488" bIns="44450" anchor="ctr">
            <a:prstTxWarp prst="textNoShape">
              <a:avLst/>
            </a:prstTxWarp>
          </a:bodyPr>
          <a:lstStyle/>
          <a:p>
            <a:pPr algn="ctr" eaLnBrk="0" hangingPunct="0"/>
            <a:r>
              <a:rPr lang="en-US" sz="2000">
                <a:solidFill>
                  <a:srgbClr val="000000"/>
                </a:solidFill>
                <a:latin typeface="Arial" charset="0"/>
              </a:rPr>
              <a:t>s</a:t>
            </a:r>
          </a:p>
        </p:txBody>
      </p:sp>
      <p:sp>
        <p:nvSpPr>
          <p:cNvPr id="179214" name="Line 14"/>
          <p:cNvSpPr>
            <a:spLocks noChangeShapeType="1"/>
          </p:cNvSpPr>
          <p:nvPr/>
        </p:nvSpPr>
        <p:spPr bwMode="auto">
          <a:xfrm>
            <a:off x="4724400" y="3441700"/>
            <a:ext cx="0" cy="20320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79215" name="Oval 15"/>
          <p:cNvSpPr>
            <a:spLocks noChangeArrowheads="1"/>
          </p:cNvSpPr>
          <p:nvPr/>
        </p:nvSpPr>
        <p:spPr bwMode="auto">
          <a:xfrm>
            <a:off x="4965700" y="4660900"/>
            <a:ext cx="279400" cy="279400"/>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endParaRPr lang="en-US"/>
          </a:p>
        </p:txBody>
      </p:sp>
      <p:sp>
        <p:nvSpPr>
          <p:cNvPr id="179216" name="Line 16"/>
          <p:cNvSpPr>
            <a:spLocks noChangeShapeType="1"/>
          </p:cNvSpPr>
          <p:nvPr/>
        </p:nvSpPr>
        <p:spPr bwMode="auto">
          <a:xfrm>
            <a:off x="3454400" y="4419600"/>
            <a:ext cx="2082800" cy="0"/>
          </a:xfrm>
          <a:prstGeom prst="line">
            <a:avLst/>
          </a:prstGeom>
          <a:noFill/>
          <a:ln w="50800">
            <a:solidFill>
              <a:schemeClr val="tx1"/>
            </a:solidFill>
            <a:round/>
            <a:headEnd/>
            <a:tailEnd/>
          </a:ln>
          <a:effectLst/>
        </p:spPr>
        <p:txBody>
          <a:bodyPr wrap="none" anchor="ctr">
            <a:prstTxWarp prst="textNoShape">
              <a:avLst/>
            </a:prstTxWarp>
          </a:bodyPr>
          <a:lstStyle/>
          <a:p>
            <a:endParaRPr lang="en-US"/>
          </a:p>
        </p:txBody>
      </p:sp>
      <p:sp>
        <p:nvSpPr>
          <p:cNvPr id="179217" name="Line 17"/>
          <p:cNvSpPr>
            <a:spLocks noChangeShapeType="1"/>
          </p:cNvSpPr>
          <p:nvPr/>
        </p:nvSpPr>
        <p:spPr bwMode="auto">
          <a:xfrm>
            <a:off x="3810000" y="4432300"/>
            <a:ext cx="0" cy="20320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79218" name="Line 18"/>
          <p:cNvSpPr>
            <a:spLocks noChangeShapeType="1"/>
          </p:cNvSpPr>
          <p:nvPr/>
        </p:nvSpPr>
        <p:spPr bwMode="auto">
          <a:xfrm>
            <a:off x="4343400" y="4203700"/>
            <a:ext cx="0" cy="20320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79219" name="Line 19"/>
          <p:cNvSpPr>
            <a:spLocks noChangeShapeType="1"/>
          </p:cNvSpPr>
          <p:nvPr/>
        </p:nvSpPr>
        <p:spPr bwMode="auto">
          <a:xfrm>
            <a:off x="5105400" y="4432300"/>
            <a:ext cx="0" cy="20320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79220" name="Line 20"/>
          <p:cNvSpPr>
            <a:spLocks noChangeShapeType="1"/>
          </p:cNvSpPr>
          <p:nvPr/>
        </p:nvSpPr>
        <p:spPr bwMode="auto">
          <a:xfrm>
            <a:off x="5105400" y="4965700"/>
            <a:ext cx="0" cy="20320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79221" name="Line 21"/>
          <p:cNvSpPr>
            <a:spLocks noChangeShapeType="1"/>
          </p:cNvSpPr>
          <p:nvPr/>
        </p:nvSpPr>
        <p:spPr bwMode="auto">
          <a:xfrm>
            <a:off x="3987800" y="5181600"/>
            <a:ext cx="2082800" cy="0"/>
          </a:xfrm>
          <a:prstGeom prst="line">
            <a:avLst/>
          </a:prstGeom>
          <a:noFill/>
          <a:ln w="50800">
            <a:solidFill>
              <a:schemeClr val="tx1"/>
            </a:solidFill>
            <a:round/>
            <a:headEnd/>
            <a:tailEnd/>
          </a:ln>
          <a:effectLst/>
        </p:spPr>
        <p:txBody>
          <a:bodyPr wrap="none" anchor="ctr">
            <a:prstTxWarp prst="textNoShape">
              <a:avLst/>
            </a:prstTxWarp>
          </a:bodyPr>
          <a:lstStyle/>
          <a:p>
            <a:endParaRPr lang="en-US"/>
          </a:p>
        </p:txBody>
      </p:sp>
      <p:sp>
        <p:nvSpPr>
          <p:cNvPr id="179222" name="Line 22"/>
          <p:cNvSpPr>
            <a:spLocks noChangeShapeType="1"/>
          </p:cNvSpPr>
          <p:nvPr/>
        </p:nvSpPr>
        <p:spPr bwMode="auto">
          <a:xfrm>
            <a:off x="4267200" y="5194300"/>
            <a:ext cx="0" cy="20320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79223" name="Rectangle 23"/>
          <p:cNvSpPr>
            <a:spLocks noChangeArrowheads="1"/>
          </p:cNvSpPr>
          <p:nvPr/>
        </p:nvSpPr>
        <p:spPr bwMode="auto">
          <a:xfrm>
            <a:off x="4127500" y="5422900"/>
            <a:ext cx="279400" cy="279400"/>
          </a:xfrm>
          <a:prstGeom prst="rect">
            <a:avLst/>
          </a:prstGeom>
          <a:solidFill>
            <a:schemeClr val="bg2"/>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79224" name="Line 24"/>
          <p:cNvSpPr>
            <a:spLocks noChangeShapeType="1"/>
          </p:cNvSpPr>
          <p:nvPr/>
        </p:nvSpPr>
        <p:spPr bwMode="auto">
          <a:xfrm>
            <a:off x="4876800" y="5194300"/>
            <a:ext cx="0" cy="20320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79225" name="Rectangle 25"/>
          <p:cNvSpPr>
            <a:spLocks noChangeArrowheads="1"/>
          </p:cNvSpPr>
          <p:nvPr/>
        </p:nvSpPr>
        <p:spPr bwMode="auto">
          <a:xfrm>
            <a:off x="4737100" y="5422900"/>
            <a:ext cx="279400" cy="279400"/>
          </a:xfrm>
          <a:prstGeom prst="rect">
            <a:avLst/>
          </a:prstGeom>
          <a:solidFill>
            <a:schemeClr val="bg2"/>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79226" name="Line 26"/>
          <p:cNvSpPr>
            <a:spLocks noChangeShapeType="1"/>
          </p:cNvSpPr>
          <p:nvPr/>
        </p:nvSpPr>
        <p:spPr bwMode="auto">
          <a:xfrm>
            <a:off x="5791200" y="5194300"/>
            <a:ext cx="0" cy="20320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79227" name="Oval 27"/>
          <p:cNvSpPr>
            <a:spLocks noChangeArrowheads="1"/>
          </p:cNvSpPr>
          <p:nvPr/>
        </p:nvSpPr>
        <p:spPr bwMode="auto">
          <a:xfrm>
            <a:off x="5651500" y="5422900"/>
            <a:ext cx="279400" cy="279400"/>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endParaRPr lang="en-US"/>
          </a:p>
        </p:txBody>
      </p:sp>
      <p:sp>
        <p:nvSpPr>
          <p:cNvPr id="179228" name="Line 28"/>
          <p:cNvSpPr>
            <a:spLocks noChangeShapeType="1"/>
          </p:cNvSpPr>
          <p:nvPr/>
        </p:nvSpPr>
        <p:spPr bwMode="auto">
          <a:xfrm>
            <a:off x="5435600" y="5943600"/>
            <a:ext cx="2082800" cy="0"/>
          </a:xfrm>
          <a:prstGeom prst="line">
            <a:avLst/>
          </a:prstGeom>
          <a:noFill/>
          <a:ln w="50800">
            <a:solidFill>
              <a:schemeClr val="tx1"/>
            </a:solidFill>
            <a:round/>
            <a:headEnd/>
            <a:tailEnd/>
          </a:ln>
          <a:effectLst/>
        </p:spPr>
        <p:txBody>
          <a:bodyPr wrap="none" anchor="ctr">
            <a:prstTxWarp prst="textNoShape">
              <a:avLst/>
            </a:prstTxWarp>
          </a:bodyPr>
          <a:lstStyle/>
          <a:p>
            <a:endParaRPr lang="en-US"/>
          </a:p>
        </p:txBody>
      </p:sp>
      <p:sp>
        <p:nvSpPr>
          <p:cNvPr id="179229" name="Line 29"/>
          <p:cNvSpPr>
            <a:spLocks noChangeShapeType="1"/>
          </p:cNvSpPr>
          <p:nvPr/>
        </p:nvSpPr>
        <p:spPr bwMode="auto">
          <a:xfrm>
            <a:off x="5791200" y="5727700"/>
            <a:ext cx="0" cy="20320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79230" name="Rectangle 30"/>
          <p:cNvSpPr>
            <a:spLocks noChangeArrowheads="1"/>
          </p:cNvSpPr>
          <p:nvPr/>
        </p:nvSpPr>
        <p:spPr bwMode="auto">
          <a:xfrm>
            <a:off x="6870700" y="5422900"/>
            <a:ext cx="279400" cy="279400"/>
          </a:xfrm>
          <a:prstGeom prst="rect">
            <a:avLst/>
          </a:prstGeom>
          <a:solidFill>
            <a:schemeClr val="bg2"/>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79231" name="Line 31"/>
          <p:cNvSpPr>
            <a:spLocks noChangeShapeType="1"/>
          </p:cNvSpPr>
          <p:nvPr/>
        </p:nvSpPr>
        <p:spPr bwMode="auto">
          <a:xfrm>
            <a:off x="7010400" y="5727700"/>
            <a:ext cx="0" cy="20320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79232" name="Line 32"/>
          <p:cNvSpPr>
            <a:spLocks noChangeShapeType="1"/>
          </p:cNvSpPr>
          <p:nvPr/>
        </p:nvSpPr>
        <p:spPr bwMode="auto">
          <a:xfrm flipH="1">
            <a:off x="3111500" y="4813300"/>
            <a:ext cx="711200" cy="58420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79233" name="Line 33"/>
          <p:cNvSpPr>
            <a:spLocks noChangeShapeType="1"/>
          </p:cNvSpPr>
          <p:nvPr/>
        </p:nvSpPr>
        <p:spPr bwMode="auto">
          <a:xfrm flipH="1">
            <a:off x="2273300" y="5422900"/>
            <a:ext cx="863600" cy="43180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79234" name="Rectangle 34"/>
          <p:cNvSpPr>
            <a:spLocks noChangeArrowheads="1"/>
          </p:cNvSpPr>
          <p:nvPr/>
        </p:nvSpPr>
        <p:spPr bwMode="auto">
          <a:xfrm>
            <a:off x="5326063" y="3613150"/>
            <a:ext cx="322262"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eaLnBrk="0" hangingPunct="0"/>
            <a:r>
              <a:rPr lang="en-US" sz="2000">
                <a:solidFill>
                  <a:srgbClr val="000000"/>
                </a:solidFill>
                <a:latin typeface="Arial" charset="0"/>
              </a:rPr>
              <a:t>1</a:t>
            </a:r>
          </a:p>
        </p:txBody>
      </p:sp>
      <p:sp>
        <p:nvSpPr>
          <p:cNvPr id="179235" name="Rectangle 35"/>
          <p:cNvSpPr>
            <a:spLocks noChangeArrowheads="1"/>
          </p:cNvSpPr>
          <p:nvPr/>
        </p:nvSpPr>
        <p:spPr bwMode="auto">
          <a:xfrm>
            <a:off x="5935663" y="4298950"/>
            <a:ext cx="322262"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eaLnBrk="0" hangingPunct="0"/>
            <a:r>
              <a:rPr lang="en-US" sz="2000">
                <a:solidFill>
                  <a:srgbClr val="000000"/>
                </a:solidFill>
                <a:latin typeface="Arial" charset="0"/>
              </a:rPr>
              <a:t>2</a:t>
            </a:r>
          </a:p>
        </p:txBody>
      </p:sp>
      <p:sp>
        <p:nvSpPr>
          <p:cNvPr id="179236" name="Rectangle 36"/>
          <p:cNvSpPr>
            <a:spLocks noChangeArrowheads="1"/>
          </p:cNvSpPr>
          <p:nvPr/>
        </p:nvSpPr>
        <p:spPr bwMode="auto">
          <a:xfrm>
            <a:off x="6621463" y="4984750"/>
            <a:ext cx="322262"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eaLnBrk="0" hangingPunct="0"/>
            <a:r>
              <a:rPr lang="en-US" sz="2000">
                <a:solidFill>
                  <a:srgbClr val="000000"/>
                </a:solidFill>
                <a:latin typeface="Arial" charset="0"/>
              </a:rPr>
              <a:t>3</a:t>
            </a:r>
          </a:p>
        </p:txBody>
      </p:sp>
      <p:sp>
        <p:nvSpPr>
          <p:cNvPr id="179237" name="Rectangle 37"/>
          <p:cNvSpPr>
            <a:spLocks noChangeArrowheads="1"/>
          </p:cNvSpPr>
          <p:nvPr/>
        </p:nvSpPr>
        <p:spPr bwMode="auto">
          <a:xfrm>
            <a:off x="1993900" y="5727700"/>
            <a:ext cx="279400" cy="279400"/>
          </a:xfrm>
          <a:prstGeom prst="rect">
            <a:avLst/>
          </a:prstGeom>
          <a:solidFill>
            <a:schemeClr val="bg2"/>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79238" name="Oval 38"/>
          <p:cNvSpPr>
            <a:spLocks noChangeArrowheads="1"/>
          </p:cNvSpPr>
          <p:nvPr/>
        </p:nvSpPr>
        <p:spPr bwMode="auto">
          <a:xfrm>
            <a:off x="2984500" y="5270500"/>
            <a:ext cx="279400" cy="279400"/>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endParaRPr lang="en-US"/>
          </a:p>
        </p:txBody>
      </p:sp>
      <p:sp>
        <p:nvSpPr>
          <p:cNvPr id="179239" name="Oval 39"/>
          <p:cNvSpPr>
            <a:spLocks noChangeArrowheads="1"/>
          </p:cNvSpPr>
          <p:nvPr/>
        </p:nvSpPr>
        <p:spPr bwMode="auto">
          <a:xfrm>
            <a:off x="3670300" y="4660900"/>
            <a:ext cx="279400" cy="279400"/>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 name="Slide Number Placeholder 5"/>
          <p:cNvSpPr>
            <a:spLocks noGrp="1"/>
          </p:cNvSpPr>
          <p:nvPr>
            <p:ph type="sldNum" sz="quarter" idx="12"/>
          </p:nvPr>
        </p:nvSpPr>
        <p:spPr/>
        <p:txBody>
          <a:bodyPr/>
          <a:lstStyle/>
          <a:p>
            <a:fld id="{42BAD491-B4A1-FD4F-AA66-D0CCC678778C}" type="slidenum">
              <a:rPr lang="en-US"/>
              <a:pPr/>
              <a:t>104</a:t>
            </a:fld>
            <a:endParaRPr lang="en-US"/>
          </a:p>
        </p:txBody>
      </p:sp>
      <p:sp>
        <p:nvSpPr>
          <p:cNvPr id="107561" name="Rectangle 41"/>
          <p:cNvSpPr>
            <a:spLocks noChangeArrowheads="1"/>
          </p:cNvSpPr>
          <p:nvPr/>
        </p:nvSpPr>
        <p:spPr bwMode="auto">
          <a:xfrm>
            <a:off x="457200" y="1371600"/>
            <a:ext cx="8153400" cy="5105400"/>
          </a:xfrm>
          <a:prstGeom prst="rect">
            <a:avLst/>
          </a:prstGeom>
          <a:solidFill>
            <a:srgbClr val="FFFFFF"/>
          </a:solidFill>
          <a:ln w="9525">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107522" name="Rectangle 2"/>
          <p:cNvSpPr>
            <a:spLocks noGrp="1" noChangeArrowheads="1"/>
          </p:cNvSpPr>
          <p:nvPr>
            <p:ph type="title"/>
          </p:nvPr>
        </p:nvSpPr>
        <p:spPr>
          <a:xfrm>
            <a:off x="304800" y="461963"/>
            <a:ext cx="8085138" cy="447675"/>
          </a:xfrm>
          <a:noFill/>
          <a:ln/>
        </p:spPr>
        <p:txBody>
          <a:bodyPr lIns="90488" tIns="44450" rIns="90488" bIns="44450">
            <a:normAutofit fontScale="90000"/>
          </a:bodyPr>
          <a:lstStyle/>
          <a:p>
            <a:r>
              <a:rPr lang="en-US"/>
              <a:t>Prune</a:t>
            </a:r>
          </a:p>
        </p:txBody>
      </p:sp>
      <p:sp>
        <p:nvSpPr>
          <p:cNvPr id="107523" name="Line 3"/>
          <p:cNvSpPr>
            <a:spLocks noChangeShapeType="1"/>
          </p:cNvSpPr>
          <p:nvPr/>
        </p:nvSpPr>
        <p:spPr bwMode="auto">
          <a:xfrm flipV="1">
            <a:off x="5915025" y="2730500"/>
            <a:ext cx="454025" cy="479425"/>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07524" name="Line 4"/>
          <p:cNvSpPr>
            <a:spLocks noChangeShapeType="1"/>
          </p:cNvSpPr>
          <p:nvPr/>
        </p:nvSpPr>
        <p:spPr bwMode="auto">
          <a:xfrm>
            <a:off x="5610225" y="4114800"/>
            <a:ext cx="454025" cy="454025"/>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07525" name="Line 5"/>
          <p:cNvSpPr>
            <a:spLocks noChangeShapeType="1"/>
          </p:cNvSpPr>
          <p:nvPr/>
        </p:nvSpPr>
        <p:spPr bwMode="auto">
          <a:xfrm>
            <a:off x="4791075" y="4972050"/>
            <a:ext cx="415925" cy="415925"/>
          </a:xfrm>
          <a:prstGeom prst="line">
            <a:avLst/>
          </a:prstGeom>
          <a:noFill/>
          <a:ln w="50800">
            <a:solidFill>
              <a:schemeClr val="accent2"/>
            </a:solidFill>
            <a:round/>
            <a:headEnd/>
            <a:tailEnd type="triangle" w="med" len="med"/>
          </a:ln>
          <a:effectLst/>
        </p:spPr>
        <p:txBody>
          <a:bodyPr wrap="none" anchor="ctr">
            <a:prstTxWarp prst="textNoShape">
              <a:avLst/>
            </a:prstTxWarp>
          </a:bodyPr>
          <a:lstStyle/>
          <a:p>
            <a:endParaRPr lang="en-US"/>
          </a:p>
        </p:txBody>
      </p:sp>
      <p:sp>
        <p:nvSpPr>
          <p:cNvPr id="107526" name="Line 6"/>
          <p:cNvSpPr>
            <a:spLocks noChangeShapeType="1"/>
          </p:cNvSpPr>
          <p:nvPr/>
        </p:nvSpPr>
        <p:spPr bwMode="auto">
          <a:xfrm>
            <a:off x="5781675" y="4895850"/>
            <a:ext cx="339725" cy="339725"/>
          </a:xfrm>
          <a:prstGeom prst="line">
            <a:avLst/>
          </a:prstGeom>
          <a:noFill/>
          <a:ln w="50800">
            <a:solidFill>
              <a:schemeClr val="accent2"/>
            </a:solidFill>
            <a:round/>
            <a:headEnd/>
            <a:tailEnd type="triangle" w="med" len="med"/>
          </a:ln>
          <a:effectLst/>
        </p:spPr>
        <p:txBody>
          <a:bodyPr wrap="none" anchor="ctr">
            <a:prstTxWarp prst="textNoShape">
              <a:avLst/>
            </a:prstTxWarp>
          </a:bodyPr>
          <a:lstStyle/>
          <a:p>
            <a:endParaRPr lang="en-US"/>
          </a:p>
        </p:txBody>
      </p:sp>
      <p:sp>
        <p:nvSpPr>
          <p:cNvPr id="107527" name="Line 7"/>
          <p:cNvSpPr>
            <a:spLocks noChangeShapeType="1"/>
          </p:cNvSpPr>
          <p:nvPr/>
        </p:nvSpPr>
        <p:spPr bwMode="auto">
          <a:xfrm>
            <a:off x="6238875" y="5353050"/>
            <a:ext cx="415925" cy="415925"/>
          </a:xfrm>
          <a:prstGeom prst="line">
            <a:avLst/>
          </a:prstGeom>
          <a:noFill/>
          <a:ln w="50800">
            <a:solidFill>
              <a:schemeClr val="accent2"/>
            </a:solidFill>
            <a:round/>
            <a:headEnd/>
            <a:tailEnd type="triangle" w="med" len="med"/>
          </a:ln>
          <a:effectLst/>
        </p:spPr>
        <p:txBody>
          <a:bodyPr wrap="none" anchor="ctr">
            <a:prstTxWarp prst="textNoShape">
              <a:avLst/>
            </a:prstTxWarp>
          </a:bodyPr>
          <a:lstStyle/>
          <a:p>
            <a:endParaRPr lang="en-US"/>
          </a:p>
        </p:txBody>
      </p:sp>
      <p:sp>
        <p:nvSpPr>
          <p:cNvPr id="107528" name="Line 8"/>
          <p:cNvSpPr>
            <a:spLocks noChangeShapeType="1"/>
          </p:cNvSpPr>
          <p:nvPr/>
        </p:nvSpPr>
        <p:spPr bwMode="auto">
          <a:xfrm>
            <a:off x="6848475" y="5724525"/>
            <a:ext cx="273050" cy="273050"/>
          </a:xfrm>
          <a:prstGeom prst="line">
            <a:avLst/>
          </a:prstGeom>
          <a:noFill/>
          <a:ln w="50800">
            <a:solidFill>
              <a:schemeClr val="accent2"/>
            </a:solidFill>
            <a:round/>
            <a:headEnd/>
            <a:tailEnd type="triangle" w="med" len="med"/>
          </a:ln>
          <a:effectLst/>
        </p:spPr>
        <p:txBody>
          <a:bodyPr wrap="none" anchor="ctr">
            <a:prstTxWarp prst="textNoShape">
              <a:avLst/>
            </a:prstTxWarp>
          </a:bodyPr>
          <a:lstStyle/>
          <a:p>
            <a:endParaRPr lang="en-US"/>
          </a:p>
        </p:txBody>
      </p:sp>
      <p:sp>
        <p:nvSpPr>
          <p:cNvPr id="107529" name="Rectangle 9"/>
          <p:cNvSpPr>
            <a:spLocks noChangeArrowheads="1"/>
          </p:cNvSpPr>
          <p:nvPr/>
        </p:nvSpPr>
        <p:spPr bwMode="auto">
          <a:xfrm>
            <a:off x="3638550" y="1600200"/>
            <a:ext cx="292100" cy="292100"/>
          </a:xfrm>
          <a:prstGeom prst="rect">
            <a:avLst/>
          </a:prstGeom>
          <a:noFill/>
          <a:ln w="28575">
            <a:solidFill>
              <a:schemeClr val="tx1"/>
            </a:solidFill>
            <a:miter lim="800000"/>
            <a:headEnd/>
            <a:tailEnd/>
          </a:ln>
          <a:effectLst/>
        </p:spPr>
        <p:txBody>
          <a:bodyPr wrap="none" lIns="90488" tIns="44450" rIns="90488" bIns="44450" anchor="ctr">
            <a:prstTxWarp prst="textNoShape">
              <a:avLst/>
            </a:prstTxWarp>
          </a:bodyPr>
          <a:lstStyle/>
          <a:p>
            <a:pPr algn="ctr" eaLnBrk="0" hangingPunct="0"/>
            <a:r>
              <a:rPr lang="en-US" sz="2000">
                <a:solidFill>
                  <a:srgbClr val="000000"/>
                </a:solidFill>
                <a:latin typeface="Arial" charset="0"/>
              </a:rPr>
              <a:t>G</a:t>
            </a:r>
          </a:p>
        </p:txBody>
      </p:sp>
      <p:sp>
        <p:nvSpPr>
          <p:cNvPr id="107530" name="Line 10"/>
          <p:cNvSpPr>
            <a:spLocks noChangeShapeType="1"/>
          </p:cNvSpPr>
          <p:nvPr/>
        </p:nvSpPr>
        <p:spPr bwMode="auto">
          <a:xfrm>
            <a:off x="3429000" y="2355850"/>
            <a:ext cx="1473200" cy="0"/>
          </a:xfrm>
          <a:prstGeom prst="line">
            <a:avLst/>
          </a:prstGeom>
          <a:noFill/>
          <a:ln w="50800">
            <a:solidFill>
              <a:schemeClr val="accent2"/>
            </a:solidFill>
            <a:round/>
            <a:headEnd/>
            <a:tailEnd/>
          </a:ln>
          <a:effectLst/>
        </p:spPr>
        <p:txBody>
          <a:bodyPr wrap="none" anchor="ctr">
            <a:prstTxWarp prst="textNoShape">
              <a:avLst/>
            </a:prstTxWarp>
          </a:bodyPr>
          <a:lstStyle/>
          <a:p>
            <a:endParaRPr lang="en-US"/>
          </a:p>
        </p:txBody>
      </p:sp>
      <p:sp>
        <p:nvSpPr>
          <p:cNvPr id="107531" name="Oval 11"/>
          <p:cNvSpPr>
            <a:spLocks noChangeArrowheads="1"/>
          </p:cNvSpPr>
          <p:nvPr/>
        </p:nvSpPr>
        <p:spPr bwMode="auto">
          <a:xfrm>
            <a:off x="4025900" y="2825750"/>
            <a:ext cx="279400" cy="279400"/>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endParaRPr lang="en-US"/>
          </a:p>
        </p:txBody>
      </p:sp>
      <p:sp>
        <p:nvSpPr>
          <p:cNvPr id="107532" name="Rectangle 12"/>
          <p:cNvSpPr>
            <a:spLocks noChangeArrowheads="1"/>
          </p:cNvSpPr>
          <p:nvPr/>
        </p:nvSpPr>
        <p:spPr bwMode="auto">
          <a:xfrm>
            <a:off x="4400550" y="1600200"/>
            <a:ext cx="292100" cy="292100"/>
          </a:xfrm>
          <a:prstGeom prst="rect">
            <a:avLst/>
          </a:prstGeom>
          <a:noFill/>
          <a:ln w="28575">
            <a:solidFill>
              <a:schemeClr val="tx1"/>
            </a:solidFill>
            <a:miter lim="800000"/>
            <a:headEnd/>
            <a:tailEnd/>
          </a:ln>
          <a:effectLst/>
        </p:spPr>
        <p:txBody>
          <a:bodyPr wrap="none" lIns="90488" tIns="44450" rIns="90488" bIns="44450" anchor="ctr">
            <a:prstTxWarp prst="textNoShape">
              <a:avLst/>
            </a:prstTxWarp>
          </a:bodyPr>
          <a:lstStyle/>
          <a:p>
            <a:pPr algn="ctr" eaLnBrk="0" hangingPunct="0"/>
            <a:r>
              <a:rPr lang="en-US" sz="2000">
                <a:solidFill>
                  <a:srgbClr val="000000"/>
                </a:solidFill>
                <a:latin typeface="Arial" charset="0"/>
              </a:rPr>
              <a:t>G</a:t>
            </a:r>
          </a:p>
        </p:txBody>
      </p:sp>
      <p:sp>
        <p:nvSpPr>
          <p:cNvPr id="107533" name="Line 13"/>
          <p:cNvSpPr>
            <a:spLocks noChangeShapeType="1"/>
          </p:cNvSpPr>
          <p:nvPr/>
        </p:nvSpPr>
        <p:spPr bwMode="auto">
          <a:xfrm flipV="1">
            <a:off x="4165600" y="2330450"/>
            <a:ext cx="0" cy="508000"/>
          </a:xfrm>
          <a:prstGeom prst="line">
            <a:avLst/>
          </a:prstGeom>
          <a:noFill/>
          <a:ln w="50800">
            <a:solidFill>
              <a:schemeClr val="accent2"/>
            </a:solidFill>
            <a:round/>
            <a:headEnd/>
            <a:tailEnd type="triangle" w="med" len="med"/>
          </a:ln>
          <a:effectLst/>
        </p:spPr>
        <p:txBody>
          <a:bodyPr wrap="none" anchor="ctr">
            <a:prstTxWarp prst="textNoShape">
              <a:avLst/>
            </a:prstTxWarp>
          </a:bodyPr>
          <a:lstStyle/>
          <a:p>
            <a:endParaRPr lang="en-US"/>
          </a:p>
        </p:txBody>
      </p:sp>
      <p:sp>
        <p:nvSpPr>
          <p:cNvPr id="107534" name="Line 14"/>
          <p:cNvSpPr>
            <a:spLocks noChangeShapeType="1"/>
          </p:cNvSpPr>
          <p:nvPr/>
        </p:nvSpPr>
        <p:spPr bwMode="auto">
          <a:xfrm flipV="1">
            <a:off x="4165600" y="3092450"/>
            <a:ext cx="0" cy="431800"/>
          </a:xfrm>
          <a:prstGeom prst="line">
            <a:avLst/>
          </a:prstGeom>
          <a:noFill/>
          <a:ln w="50800">
            <a:solidFill>
              <a:schemeClr val="accent2"/>
            </a:solidFill>
            <a:round/>
            <a:headEnd/>
            <a:tailEnd type="triangle" w="med" len="med"/>
          </a:ln>
          <a:effectLst/>
        </p:spPr>
        <p:txBody>
          <a:bodyPr wrap="none" anchor="ctr">
            <a:prstTxWarp prst="textNoShape">
              <a:avLst/>
            </a:prstTxWarp>
          </a:bodyPr>
          <a:lstStyle/>
          <a:p>
            <a:endParaRPr lang="en-US"/>
          </a:p>
        </p:txBody>
      </p:sp>
      <p:sp>
        <p:nvSpPr>
          <p:cNvPr id="107535" name="Line 15"/>
          <p:cNvSpPr>
            <a:spLocks noChangeShapeType="1"/>
          </p:cNvSpPr>
          <p:nvPr/>
        </p:nvSpPr>
        <p:spPr bwMode="auto">
          <a:xfrm flipV="1">
            <a:off x="3124200" y="3702050"/>
            <a:ext cx="863600" cy="736600"/>
          </a:xfrm>
          <a:prstGeom prst="line">
            <a:avLst/>
          </a:prstGeom>
          <a:noFill/>
          <a:ln w="50800">
            <a:solidFill>
              <a:schemeClr val="accent2"/>
            </a:solidFill>
            <a:round/>
            <a:headEnd/>
            <a:tailEnd type="triangle" w="med" len="med"/>
          </a:ln>
          <a:effectLst/>
        </p:spPr>
        <p:txBody>
          <a:bodyPr wrap="none" anchor="ctr">
            <a:prstTxWarp prst="textNoShape">
              <a:avLst/>
            </a:prstTxWarp>
          </a:bodyPr>
          <a:lstStyle/>
          <a:p>
            <a:endParaRPr lang="en-US"/>
          </a:p>
        </p:txBody>
      </p:sp>
      <p:sp>
        <p:nvSpPr>
          <p:cNvPr id="107536" name="Line 16"/>
          <p:cNvSpPr>
            <a:spLocks noChangeShapeType="1"/>
          </p:cNvSpPr>
          <p:nvPr/>
        </p:nvSpPr>
        <p:spPr bwMode="auto">
          <a:xfrm>
            <a:off x="3124200" y="4438650"/>
            <a:ext cx="1473200" cy="406400"/>
          </a:xfrm>
          <a:prstGeom prst="line">
            <a:avLst/>
          </a:prstGeom>
          <a:noFill/>
          <a:ln w="50800">
            <a:solidFill>
              <a:schemeClr val="accent2"/>
            </a:solidFill>
            <a:round/>
            <a:headEnd/>
            <a:tailEnd type="triangle" w="med" len="med"/>
          </a:ln>
          <a:effectLst/>
        </p:spPr>
        <p:txBody>
          <a:bodyPr wrap="none" anchor="ctr">
            <a:prstTxWarp prst="textNoShape">
              <a:avLst/>
            </a:prstTxWarp>
          </a:bodyPr>
          <a:lstStyle/>
          <a:p>
            <a:endParaRPr lang="en-US"/>
          </a:p>
        </p:txBody>
      </p:sp>
      <p:sp>
        <p:nvSpPr>
          <p:cNvPr id="107537" name="Line 17"/>
          <p:cNvSpPr>
            <a:spLocks noChangeShapeType="1"/>
          </p:cNvSpPr>
          <p:nvPr/>
        </p:nvSpPr>
        <p:spPr bwMode="auto">
          <a:xfrm>
            <a:off x="4330700" y="3740150"/>
            <a:ext cx="1270000" cy="355600"/>
          </a:xfrm>
          <a:prstGeom prst="line">
            <a:avLst/>
          </a:prstGeom>
          <a:noFill/>
          <a:ln w="25400">
            <a:solidFill>
              <a:schemeClr val="hlink"/>
            </a:solidFill>
            <a:round/>
            <a:headEnd type="triangle" w="med" len="med"/>
            <a:tailEnd/>
          </a:ln>
          <a:effectLst/>
        </p:spPr>
        <p:txBody>
          <a:bodyPr wrap="none" anchor="ctr">
            <a:prstTxWarp prst="textNoShape">
              <a:avLst/>
            </a:prstTxWarp>
          </a:bodyPr>
          <a:lstStyle/>
          <a:p>
            <a:endParaRPr lang="en-US"/>
          </a:p>
        </p:txBody>
      </p:sp>
      <p:sp>
        <p:nvSpPr>
          <p:cNvPr id="107538" name="Line 18"/>
          <p:cNvSpPr>
            <a:spLocks noChangeShapeType="1"/>
          </p:cNvSpPr>
          <p:nvPr/>
        </p:nvSpPr>
        <p:spPr bwMode="auto">
          <a:xfrm flipV="1">
            <a:off x="5638800" y="3181350"/>
            <a:ext cx="266700" cy="781050"/>
          </a:xfrm>
          <a:prstGeom prst="line">
            <a:avLst/>
          </a:prstGeom>
          <a:noFill/>
          <a:ln w="25400">
            <a:solidFill>
              <a:schemeClr val="hlink"/>
            </a:solidFill>
            <a:round/>
            <a:headEnd type="triangle" w="med" len="med"/>
            <a:tailEnd/>
          </a:ln>
          <a:effectLst/>
        </p:spPr>
        <p:txBody>
          <a:bodyPr wrap="none" anchor="ctr">
            <a:prstTxWarp prst="textNoShape">
              <a:avLst/>
            </a:prstTxWarp>
          </a:bodyPr>
          <a:lstStyle/>
          <a:p>
            <a:endParaRPr lang="en-US"/>
          </a:p>
        </p:txBody>
      </p:sp>
      <p:sp>
        <p:nvSpPr>
          <p:cNvPr id="107539" name="Line 19"/>
          <p:cNvSpPr>
            <a:spLocks noChangeShapeType="1"/>
          </p:cNvSpPr>
          <p:nvPr/>
        </p:nvSpPr>
        <p:spPr bwMode="auto">
          <a:xfrm>
            <a:off x="2438400" y="4413250"/>
            <a:ext cx="482600" cy="0"/>
          </a:xfrm>
          <a:prstGeom prst="line">
            <a:avLst/>
          </a:prstGeom>
          <a:noFill/>
          <a:ln w="50800">
            <a:solidFill>
              <a:schemeClr val="accent2"/>
            </a:solidFill>
            <a:round/>
            <a:headEnd/>
            <a:tailEnd type="triangle" w="med" len="med"/>
          </a:ln>
          <a:effectLst/>
        </p:spPr>
        <p:txBody>
          <a:bodyPr wrap="none" anchor="ctr">
            <a:prstTxWarp prst="textNoShape">
              <a:avLst/>
            </a:prstTxWarp>
          </a:bodyPr>
          <a:lstStyle/>
          <a:p>
            <a:endParaRPr lang="en-US"/>
          </a:p>
        </p:txBody>
      </p:sp>
      <p:sp>
        <p:nvSpPr>
          <p:cNvPr id="107540" name="Line 20"/>
          <p:cNvSpPr>
            <a:spLocks noChangeShapeType="1"/>
          </p:cNvSpPr>
          <p:nvPr/>
        </p:nvSpPr>
        <p:spPr bwMode="auto">
          <a:xfrm>
            <a:off x="2413000" y="3752850"/>
            <a:ext cx="0" cy="1168400"/>
          </a:xfrm>
          <a:prstGeom prst="line">
            <a:avLst/>
          </a:prstGeom>
          <a:noFill/>
          <a:ln w="50800">
            <a:solidFill>
              <a:schemeClr val="accent2"/>
            </a:solidFill>
            <a:round/>
            <a:headEnd/>
            <a:tailEnd/>
          </a:ln>
          <a:effectLst/>
        </p:spPr>
        <p:txBody>
          <a:bodyPr wrap="none" anchor="ctr">
            <a:prstTxWarp prst="textNoShape">
              <a:avLst/>
            </a:prstTxWarp>
          </a:bodyPr>
          <a:lstStyle/>
          <a:p>
            <a:endParaRPr lang="en-US"/>
          </a:p>
        </p:txBody>
      </p:sp>
      <p:sp>
        <p:nvSpPr>
          <p:cNvPr id="107541" name="Line 21"/>
          <p:cNvSpPr>
            <a:spLocks noChangeShapeType="1"/>
          </p:cNvSpPr>
          <p:nvPr/>
        </p:nvSpPr>
        <p:spPr bwMode="auto">
          <a:xfrm>
            <a:off x="1981200" y="4260850"/>
            <a:ext cx="406400" cy="0"/>
          </a:xfrm>
          <a:prstGeom prst="line">
            <a:avLst/>
          </a:prstGeom>
          <a:noFill/>
          <a:ln w="50800">
            <a:solidFill>
              <a:schemeClr val="accent2"/>
            </a:solidFill>
            <a:round/>
            <a:headEnd/>
            <a:tailEnd type="triangle" w="med" len="med"/>
          </a:ln>
          <a:effectLst/>
        </p:spPr>
        <p:txBody>
          <a:bodyPr wrap="none" anchor="ctr">
            <a:prstTxWarp prst="textNoShape">
              <a:avLst/>
            </a:prstTxWarp>
          </a:bodyPr>
          <a:lstStyle/>
          <a:p>
            <a:endParaRPr lang="en-US"/>
          </a:p>
        </p:txBody>
      </p:sp>
      <p:sp>
        <p:nvSpPr>
          <p:cNvPr id="107542" name="Rectangle 22"/>
          <p:cNvSpPr>
            <a:spLocks noChangeArrowheads="1"/>
          </p:cNvSpPr>
          <p:nvPr/>
        </p:nvSpPr>
        <p:spPr bwMode="auto">
          <a:xfrm>
            <a:off x="1663700" y="4121150"/>
            <a:ext cx="279400" cy="279400"/>
          </a:xfrm>
          <a:prstGeom prst="rect">
            <a:avLst/>
          </a:prstGeom>
          <a:solidFill>
            <a:schemeClr val="bg1"/>
          </a:solidFill>
          <a:ln w="25400">
            <a:solidFill>
              <a:schemeClr val="tx1"/>
            </a:solidFill>
            <a:miter lim="800000"/>
            <a:headEnd/>
            <a:tailEnd/>
          </a:ln>
          <a:effectLst/>
        </p:spPr>
        <p:txBody>
          <a:bodyPr wrap="none" lIns="90488" tIns="44450" rIns="90488" bIns="44450" anchor="ctr">
            <a:prstTxWarp prst="textNoShape">
              <a:avLst/>
            </a:prstTxWarp>
          </a:bodyPr>
          <a:lstStyle/>
          <a:p>
            <a:pPr algn="ctr" eaLnBrk="0" hangingPunct="0"/>
            <a:r>
              <a:rPr lang="en-US" sz="2000">
                <a:solidFill>
                  <a:srgbClr val="000000"/>
                </a:solidFill>
                <a:latin typeface="Arial" charset="0"/>
              </a:rPr>
              <a:t>S</a:t>
            </a:r>
          </a:p>
        </p:txBody>
      </p:sp>
      <p:sp>
        <p:nvSpPr>
          <p:cNvPr id="107543" name="Line 23"/>
          <p:cNvSpPr>
            <a:spLocks noChangeShapeType="1"/>
          </p:cNvSpPr>
          <p:nvPr/>
        </p:nvSpPr>
        <p:spPr bwMode="auto">
          <a:xfrm>
            <a:off x="6019800" y="2381250"/>
            <a:ext cx="635000" cy="635000"/>
          </a:xfrm>
          <a:prstGeom prst="line">
            <a:avLst/>
          </a:prstGeom>
          <a:noFill/>
          <a:ln w="50800">
            <a:solidFill>
              <a:schemeClr val="tx1"/>
            </a:solidFill>
            <a:round/>
            <a:headEnd/>
            <a:tailEnd/>
          </a:ln>
          <a:effectLst/>
        </p:spPr>
        <p:txBody>
          <a:bodyPr wrap="none" anchor="ctr">
            <a:prstTxWarp prst="textNoShape">
              <a:avLst/>
            </a:prstTxWarp>
          </a:bodyPr>
          <a:lstStyle/>
          <a:p>
            <a:endParaRPr lang="en-US"/>
          </a:p>
        </p:txBody>
      </p:sp>
      <p:sp>
        <p:nvSpPr>
          <p:cNvPr id="107544" name="Line 24"/>
          <p:cNvSpPr>
            <a:spLocks noChangeShapeType="1"/>
          </p:cNvSpPr>
          <p:nvPr/>
        </p:nvSpPr>
        <p:spPr bwMode="auto">
          <a:xfrm flipH="1">
            <a:off x="4902200" y="4362450"/>
            <a:ext cx="1422400" cy="1320800"/>
          </a:xfrm>
          <a:prstGeom prst="line">
            <a:avLst/>
          </a:prstGeom>
          <a:noFill/>
          <a:ln w="50800">
            <a:solidFill>
              <a:schemeClr val="accent2"/>
            </a:solidFill>
            <a:round/>
            <a:headEnd/>
            <a:tailEnd/>
          </a:ln>
          <a:effectLst/>
        </p:spPr>
        <p:txBody>
          <a:bodyPr wrap="none" anchor="ctr">
            <a:prstTxWarp prst="textNoShape">
              <a:avLst/>
            </a:prstTxWarp>
          </a:bodyPr>
          <a:lstStyle/>
          <a:p>
            <a:endParaRPr lang="en-US"/>
          </a:p>
        </p:txBody>
      </p:sp>
      <p:sp>
        <p:nvSpPr>
          <p:cNvPr id="107545" name="Line 25"/>
          <p:cNvSpPr>
            <a:spLocks noChangeShapeType="1"/>
          </p:cNvSpPr>
          <p:nvPr/>
        </p:nvSpPr>
        <p:spPr bwMode="auto">
          <a:xfrm flipH="1">
            <a:off x="6350000" y="5429250"/>
            <a:ext cx="736600" cy="635000"/>
          </a:xfrm>
          <a:prstGeom prst="line">
            <a:avLst/>
          </a:prstGeom>
          <a:noFill/>
          <a:ln w="50800">
            <a:solidFill>
              <a:schemeClr val="accent2"/>
            </a:solidFill>
            <a:round/>
            <a:headEnd/>
            <a:tailEnd/>
          </a:ln>
          <a:effectLst/>
        </p:spPr>
        <p:txBody>
          <a:bodyPr wrap="none" anchor="ctr">
            <a:prstTxWarp prst="textNoShape">
              <a:avLst/>
            </a:prstTxWarp>
          </a:bodyPr>
          <a:lstStyle/>
          <a:p>
            <a:endParaRPr lang="en-US"/>
          </a:p>
        </p:txBody>
      </p:sp>
      <p:sp>
        <p:nvSpPr>
          <p:cNvPr id="107546" name="Oval 26"/>
          <p:cNvSpPr>
            <a:spLocks noChangeArrowheads="1"/>
          </p:cNvSpPr>
          <p:nvPr/>
        </p:nvSpPr>
        <p:spPr bwMode="auto">
          <a:xfrm>
            <a:off x="4025900" y="3511550"/>
            <a:ext cx="279400" cy="279400"/>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endParaRPr lang="en-US"/>
          </a:p>
        </p:txBody>
      </p:sp>
      <p:sp>
        <p:nvSpPr>
          <p:cNvPr id="107547" name="Oval 27"/>
          <p:cNvSpPr>
            <a:spLocks noChangeArrowheads="1"/>
          </p:cNvSpPr>
          <p:nvPr/>
        </p:nvSpPr>
        <p:spPr bwMode="auto">
          <a:xfrm>
            <a:off x="2959100" y="4273550"/>
            <a:ext cx="279400" cy="279400"/>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endParaRPr lang="en-US"/>
          </a:p>
        </p:txBody>
      </p:sp>
      <p:sp>
        <p:nvSpPr>
          <p:cNvPr id="107548" name="Oval 28"/>
          <p:cNvSpPr>
            <a:spLocks noChangeArrowheads="1"/>
          </p:cNvSpPr>
          <p:nvPr/>
        </p:nvSpPr>
        <p:spPr bwMode="auto">
          <a:xfrm>
            <a:off x="5473700" y="3968750"/>
            <a:ext cx="279400" cy="279400"/>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endParaRPr lang="en-US"/>
          </a:p>
        </p:txBody>
      </p:sp>
      <p:sp>
        <p:nvSpPr>
          <p:cNvPr id="107549" name="Oval 29"/>
          <p:cNvSpPr>
            <a:spLocks noChangeArrowheads="1"/>
          </p:cNvSpPr>
          <p:nvPr/>
        </p:nvSpPr>
        <p:spPr bwMode="auto">
          <a:xfrm>
            <a:off x="5778500" y="3054350"/>
            <a:ext cx="279400" cy="279400"/>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endParaRPr lang="en-US"/>
          </a:p>
        </p:txBody>
      </p:sp>
      <p:sp>
        <p:nvSpPr>
          <p:cNvPr id="107550" name="Oval 30"/>
          <p:cNvSpPr>
            <a:spLocks noChangeArrowheads="1"/>
          </p:cNvSpPr>
          <p:nvPr/>
        </p:nvSpPr>
        <p:spPr bwMode="auto">
          <a:xfrm>
            <a:off x="4635500" y="4806950"/>
            <a:ext cx="279400" cy="279400"/>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endParaRPr lang="en-US"/>
          </a:p>
        </p:txBody>
      </p:sp>
      <p:sp>
        <p:nvSpPr>
          <p:cNvPr id="107551" name="Oval 31"/>
          <p:cNvSpPr>
            <a:spLocks noChangeArrowheads="1"/>
          </p:cNvSpPr>
          <p:nvPr/>
        </p:nvSpPr>
        <p:spPr bwMode="auto">
          <a:xfrm>
            <a:off x="6083300" y="5187950"/>
            <a:ext cx="279400" cy="279400"/>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endParaRPr lang="en-US"/>
          </a:p>
        </p:txBody>
      </p:sp>
      <p:sp>
        <p:nvSpPr>
          <p:cNvPr id="107552" name="Line 32"/>
          <p:cNvSpPr>
            <a:spLocks noChangeShapeType="1"/>
          </p:cNvSpPr>
          <p:nvPr/>
        </p:nvSpPr>
        <p:spPr bwMode="auto">
          <a:xfrm flipV="1">
            <a:off x="3784600" y="1873250"/>
            <a:ext cx="0" cy="508000"/>
          </a:xfrm>
          <a:prstGeom prst="line">
            <a:avLst/>
          </a:prstGeom>
          <a:noFill/>
          <a:ln w="50800">
            <a:solidFill>
              <a:schemeClr val="accent2"/>
            </a:solidFill>
            <a:round/>
            <a:headEnd/>
            <a:tailEnd type="triangle" w="med" len="med"/>
          </a:ln>
          <a:effectLst/>
        </p:spPr>
        <p:txBody>
          <a:bodyPr wrap="none" anchor="ctr">
            <a:prstTxWarp prst="textNoShape">
              <a:avLst/>
            </a:prstTxWarp>
          </a:bodyPr>
          <a:lstStyle/>
          <a:p>
            <a:endParaRPr lang="en-US"/>
          </a:p>
        </p:txBody>
      </p:sp>
      <p:sp>
        <p:nvSpPr>
          <p:cNvPr id="107553" name="Line 33"/>
          <p:cNvSpPr>
            <a:spLocks noChangeShapeType="1"/>
          </p:cNvSpPr>
          <p:nvPr/>
        </p:nvSpPr>
        <p:spPr bwMode="auto">
          <a:xfrm flipV="1">
            <a:off x="4546600" y="1873250"/>
            <a:ext cx="0" cy="508000"/>
          </a:xfrm>
          <a:prstGeom prst="line">
            <a:avLst/>
          </a:prstGeom>
          <a:noFill/>
          <a:ln w="50800">
            <a:solidFill>
              <a:schemeClr val="accent2"/>
            </a:solidFill>
            <a:round/>
            <a:headEnd/>
            <a:tailEnd type="triangle" w="med" len="med"/>
          </a:ln>
          <a:effectLst/>
        </p:spPr>
        <p:txBody>
          <a:bodyPr wrap="none" anchor="ctr">
            <a:prstTxWarp prst="textNoShape">
              <a:avLst/>
            </a:prstTxWarp>
          </a:bodyPr>
          <a:lstStyle/>
          <a:p>
            <a:endParaRPr lang="en-US"/>
          </a:p>
        </p:txBody>
      </p:sp>
      <p:sp>
        <p:nvSpPr>
          <p:cNvPr id="107554" name="Rectangle 34"/>
          <p:cNvSpPr>
            <a:spLocks noChangeArrowheads="1"/>
          </p:cNvSpPr>
          <p:nvPr/>
        </p:nvSpPr>
        <p:spPr bwMode="auto">
          <a:xfrm>
            <a:off x="5827713" y="3476625"/>
            <a:ext cx="1311275" cy="363538"/>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0" hangingPunct="0"/>
            <a:r>
              <a:rPr lang="en-US" sz="1800" i="1">
                <a:solidFill>
                  <a:srgbClr val="FF9900"/>
                </a:solidFill>
                <a:latin typeface="Arial" charset="0"/>
              </a:rPr>
              <a:t>Prune (s,g)</a:t>
            </a:r>
          </a:p>
        </p:txBody>
      </p:sp>
      <p:sp>
        <p:nvSpPr>
          <p:cNvPr id="107555" name="Rectangle 35"/>
          <p:cNvSpPr>
            <a:spLocks noChangeArrowheads="1"/>
          </p:cNvSpPr>
          <p:nvPr/>
        </p:nvSpPr>
        <p:spPr bwMode="auto">
          <a:xfrm>
            <a:off x="4191000" y="4010025"/>
            <a:ext cx="1311275" cy="363538"/>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0" hangingPunct="0"/>
            <a:r>
              <a:rPr lang="en-US" sz="1800" i="1">
                <a:solidFill>
                  <a:srgbClr val="FF9900"/>
                </a:solidFill>
                <a:latin typeface="Arial" charset="0"/>
              </a:rPr>
              <a:t>Prune (s,g)</a:t>
            </a:r>
          </a:p>
        </p:txBody>
      </p:sp>
      <p:sp>
        <p:nvSpPr>
          <p:cNvPr id="107556" name="Rectangle 36"/>
          <p:cNvSpPr>
            <a:spLocks noChangeArrowheads="1"/>
          </p:cNvSpPr>
          <p:nvPr/>
        </p:nvSpPr>
        <p:spPr bwMode="auto">
          <a:xfrm>
            <a:off x="7143750" y="6019800"/>
            <a:ext cx="292100" cy="292100"/>
          </a:xfrm>
          <a:prstGeom prst="rect">
            <a:avLst/>
          </a:prstGeom>
          <a:noFill/>
          <a:ln w="28575">
            <a:solidFill>
              <a:schemeClr val="tx1"/>
            </a:solidFill>
            <a:miter lim="800000"/>
            <a:headEnd/>
            <a:tailEnd/>
          </a:ln>
          <a:effectLst/>
        </p:spPr>
        <p:txBody>
          <a:bodyPr wrap="none" lIns="90488" tIns="44450" rIns="90488" bIns="44450" anchor="ctr">
            <a:prstTxWarp prst="textNoShape">
              <a:avLst/>
            </a:prstTxWarp>
          </a:bodyPr>
          <a:lstStyle/>
          <a:p>
            <a:pPr algn="ctr" eaLnBrk="0" hangingPunct="0"/>
            <a:r>
              <a:rPr lang="en-US" sz="2000">
                <a:solidFill>
                  <a:srgbClr val="000000"/>
                </a:solidFill>
                <a:latin typeface="Arial" charset="0"/>
              </a:rPr>
              <a:t>G</a:t>
            </a:r>
          </a:p>
        </p:txBody>
      </p:sp>
      <p:sp>
        <p:nvSpPr>
          <p:cNvPr id="107557" name="Rectangle 37"/>
          <p:cNvSpPr>
            <a:spLocks noChangeArrowheads="1"/>
          </p:cNvSpPr>
          <p:nvPr/>
        </p:nvSpPr>
        <p:spPr bwMode="auto">
          <a:xfrm>
            <a:off x="4248150" y="3657600"/>
            <a:ext cx="63500" cy="63500"/>
          </a:xfrm>
          <a:prstGeom prst="rect">
            <a:avLst/>
          </a:prstGeom>
          <a:solidFill>
            <a:schemeClr val="hlink"/>
          </a:solidFill>
          <a:ln w="12700">
            <a:solidFill>
              <a:schemeClr val="tx1"/>
            </a:solidFill>
            <a:miter lim="800000"/>
            <a:headEnd/>
            <a:tailEnd/>
          </a:ln>
          <a:effectLst/>
        </p:spPr>
        <p:txBody>
          <a:bodyPr wrap="none" anchor="ctr">
            <a:prstTxWarp prst="textNoShape">
              <a:avLst/>
            </a:prstTxWarp>
          </a:bodyPr>
          <a:lstStyle/>
          <a:p>
            <a:endParaRPr lang="en-US"/>
          </a:p>
        </p:txBody>
      </p:sp>
      <p:sp>
        <p:nvSpPr>
          <p:cNvPr id="107558" name="Rectangle 38"/>
          <p:cNvSpPr>
            <a:spLocks noChangeArrowheads="1"/>
          </p:cNvSpPr>
          <p:nvPr/>
        </p:nvSpPr>
        <p:spPr bwMode="auto">
          <a:xfrm>
            <a:off x="5619750" y="3962400"/>
            <a:ext cx="63500" cy="63500"/>
          </a:xfrm>
          <a:prstGeom prst="rect">
            <a:avLst/>
          </a:prstGeom>
          <a:solidFill>
            <a:schemeClr val="hlink"/>
          </a:solidFill>
          <a:ln w="12700">
            <a:solidFill>
              <a:schemeClr val="tx1"/>
            </a:solidFill>
            <a:miter lim="800000"/>
            <a:headEnd/>
            <a:tailEnd/>
          </a:ln>
          <a:effectLst/>
        </p:spPr>
        <p:txBody>
          <a:bodyPr wrap="none" anchor="ctr">
            <a:prstTxWarp prst="textNoShape">
              <a:avLst/>
            </a:prstTxWarp>
          </a:bodyPr>
          <a:lstStyle/>
          <a:p>
            <a:endParaRPr lang="en-US"/>
          </a:p>
        </p:txBody>
      </p:sp>
      <p:sp>
        <p:nvSpPr>
          <p:cNvPr id="107559" name="Rectangle 39"/>
          <p:cNvSpPr>
            <a:spLocks noChangeArrowheads="1"/>
          </p:cNvSpPr>
          <p:nvPr/>
        </p:nvSpPr>
        <p:spPr bwMode="auto">
          <a:xfrm>
            <a:off x="5848350" y="3276600"/>
            <a:ext cx="63500" cy="63500"/>
          </a:xfrm>
          <a:prstGeom prst="rect">
            <a:avLst/>
          </a:prstGeom>
          <a:solidFill>
            <a:schemeClr val="hlink"/>
          </a:solidFill>
          <a:ln w="12700">
            <a:solidFill>
              <a:schemeClr val="tx1"/>
            </a:solidFill>
            <a:miter lim="800000"/>
            <a:headEnd/>
            <a:tailEnd/>
          </a:ln>
          <a:effectLst/>
        </p:spPr>
        <p:txBody>
          <a:bodyPr wrap="none" anchor="ctr">
            <a:prstTxWarp prst="textNoShape">
              <a:avLst/>
            </a:prstTxWarp>
          </a:bodyPr>
          <a:lstStyle/>
          <a:p>
            <a:endParaRPr lang="en-US"/>
          </a:p>
        </p:txBody>
      </p:sp>
      <p:sp>
        <p:nvSpPr>
          <p:cNvPr id="107560" name="Rectangle 40"/>
          <p:cNvSpPr>
            <a:spLocks noChangeArrowheads="1"/>
          </p:cNvSpPr>
          <p:nvPr/>
        </p:nvSpPr>
        <p:spPr bwMode="auto">
          <a:xfrm>
            <a:off x="5467350" y="4038600"/>
            <a:ext cx="63500" cy="63500"/>
          </a:xfrm>
          <a:prstGeom prst="rect">
            <a:avLst/>
          </a:prstGeom>
          <a:solidFill>
            <a:schemeClr val="hlink"/>
          </a:solidFill>
          <a:ln w="12700">
            <a:solidFill>
              <a:schemeClr val="tx1"/>
            </a:solidFill>
            <a:miter lim="800000"/>
            <a:headEnd/>
            <a:tailEnd/>
          </a:ln>
          <a:effectLst/>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 name="Slide Number Placeholder 4"/>
          <p:cNvSpPr>
            <a:spLocks noGrp="1"/>
          </p:cNvSpPr>
          <p:nvPr>
            <p:ph type="sldNum" sz="quarter" idx="12"/>
          </p:nvPr>
        </p:nvSpPr>
        <p:spPr/>
        <p:txBody>
          <a:bodyPr/>
          <a:lstStyle/>
          <a:p>
            <a:fld id="{E328B981-DCBC-5E4D-BDC7-04C6D4863AFE}" type="slidenum">
              <a:rPr lang="en-US"/>
              <a:pPr/>
              <a:t>105</a:t>
            </a:fld>
            <a:endParaRPr lang="en-US"/>
          </a:p>
        </p:txBody>
      </p:sp>
      <p:sp>
        <p:nvSpPr>
          <p:cNvPr id="260098" name="Rectangle 2"/>
          <p:cNvSpPr>
            <a:spLocks noChangeArrowheads="1"/>
          </p:cNvSpPr>
          <p:nvPr/>
        </p:nvSpPr>
        <p:spPr bwMode="auto">
          <a:xfrm>
            <a:off x="228600" y="1828800"/>
            <a:ext cx="4114800" cy="4572000"/>
          </a:xfrm>
          <a:prstGeom prst="rect">
            <a:avLst/>
          </a:prstGeom>
          <a:solidFill>
            <a:srgbClr val="FFFFFF"/>
          </a:solidFill>
          <a:ln w="9525">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260099" name="Rectangle 3"/>
          <p:cNvSpPr>
            <a:spLocks noChangeArrowheads="1"/>
          </p:cNvSpPr>
          <p:nvPr/>
        </p:nvSpPr>
        <p:spPr bwMode="auto">
          <a:xfrm>
            <a:off x="838200" y="3367088"/>
            <a:ext cx="457200" cy="457200"/>
          </a:xfrm>
          <a:prstGeom prst="rect">
            <a:avLst/>
          </a:prstGeom>
          <a:solidFill>
            <a:schemeClr val="hlink"/>
          </a:solidFill>
          <a:ln w="9525">
            <a:solidFill>
              <a:schemeClr val="tx1"/>
            </a:solidFill>
            <a:miter lim="800000"/>
            <a:headEnd/>
            <a:tailEnd/>
          </a:ln>
          <a:effectLst/>
        </p:spPr>
        <p:txBody>
          <a:bodyPr wrap="none" anchor="ctr">
            <a:prstTxWarp prst="textNoShape">
              <a:avLst/>
            </a:prstTxWarp>
          </a:bodyPr>
          <a:lstStyle/>
          <a:p>
            <a:pPr algn="ctr"/>
            <a:r>
              <a:rPr lang="en-US">
                <a:solidFill>
                  <a:srgbClr val="000000"/>
                </a:solidFill>
                <a:latin typeface="Arial" charset="0"/>
              </a:rPr>
              <a:t>R1</a:t>
            </a:r>
          </a:p>
        </p:txBody>
      </p:sp>
      <p:sp>
        <p:nvSpPr>
          <p:cNvPr id="260100" name="Line 4"/>
          <p:cNvSpPr>
            <a:spLocks noChangeShapeType="1"/>
          </p:cNvSpPr>
          <p:nvPr/>
        </p:nvSpPr>
        <p:spPr bwMode="auto">
          <a:xfrm flipH="1">
            <a:off x="1295400" y="3581400"/>
            <a:ext cx="762000" cy="0"/>
          </a:xfrm>
          <a:prstGeom prst="line">
            <a:avLst/>
          </a:prstGeom>
          <a:noFill/>
          <a:ln w="9525">
            <a:solidFill>
              <a:schemeClr val="tx1"/>
            </a:solidFill>
            <a:round/>
            <a:headEnd/>
            <a:tailEnd/>
          </a:ln>
          <a:effectLst/>
        </p:spPr>
        <p:txBody>
          <a:bodyPr wrap="none">
            <a:prstTxWarp prst="textNoShape">
              <a:avLst/>
            </a:prstTxWarp>
          </a:bodyPr>
          <a:lstStyle/>
          <a:p>
            <a:endParaRPr lang="en-US"/>
          </a:p>
        </p:txBody>
      </p:sp>
      <p:sp>
        <p:nvSpPr>
          <p:cNvPr id="260101" name="Rectangle 5"/>
          <p:cNvSpPr>
            <a:spLocks noGrp="1" noChangeArrowheads="1"/>
          </p:cNvSpPr>
          <p:nvPr>
            <p:ph type="title"/>
          </p:nvPr>
        </p:nvSpPr>
        <p:spPr/>
        <p:txBody>
          <a:bodyPr/>
          <a:lstStyle/>
          <a:p>
            <a:r>
              <a:rPr lang="en-US"/>
              <a:t>Implosion</a:t>
            </a:r>
          </a:p>
        </p:txBody>
      </p:sp>
      <p:sp>
        <p:nvSpPr>
          <p:cNvPr id="260102" name="Line 6"/>
          <p:cNvSpPr>
            <a:spLocks noChangeShapeType="1"/>
          </p:cNvSpPr>
          <p:nvPr/>
        </p:nvSpPr>
        <p:spPr bwMode="auto">
          <a:xfrm flipH="1" flipV="1">
            <a:off x="3152775" y="5467350"/>
            <a:ext cx="533400" cy="381000"/>
          </a:xfrm>
          <a:prstGeom prst="line">
            <a:avLst/>
          </a:prstGeom>
          <a:noFill/>
          <a:ln w="3175">
            <a:solidFill>
              <a:schemeClr val="tx1"/>
            </a:solidFill>
            <a:round/>
            <a:headEnd/>
            <a:tailEnd/>
          </a:ln>
          <a:effectLst/>
        </p:spPr>
        <p:txBody>
          <a:bodyPr wrap="none" anchor="ctr">
            <a:prstTxWarp prst="textNoShape">
              <a:avLst/>
            </a:prstTxWarp>
          </a:bodyPr>
          <a:lstStyle/>
          <a:p>
            <a:endParaRPr lang="en-US"/>
          </a:p>
        </p:txBody>
      </p:sp>
      <p:sp>
        <p:nvSpPr>
          <p:cNvPr id="260103" name="Line 7"/>
          <p:cNvSpPr>
            <a:spLocks noChangeShapeType="1"/>
          </p:cNvSpPr>
          <p:nvPr/>
        </p:nvSpPr>
        <p:spPr bwMode="auto">
          <a:xfrm flipH="1">
            <a:off x="790575" y="5467350"/>
            <a:ext cx="533400" cy="381000"/>
          </a:xfrm>
          <a:prstGeom prst="line">
            <a:avLst/>
          </a:prstGeom>
          <a:noFill/>
          <a:ln w="3175">
            <a:solidFill>
              <a:schemeClr val="tx1"/>
            </a:solidFill>
            <a:round/>
            <a:headEnd/>
            <a:tailEnd/>
          </a:ln>
          <a:effectLst/>
        </p:spPr>
        <p:txBody>
          <a:bodyPr wrap="none" anchor="ctr">
            <a:prstTxWarp prst="textNoShape">
              <a:avLst/>
            </a:prstTxWarp>
          </a:bodyPr>
          <a:lstStyle/>
          <a:p>
            <a:endParaRPr lang="en-US"/>
          </a:p>
        </p:txBody>
      </p:sp>
      <p:sp>
        <p:nvSpPr>
          <p:cNvPr id="260104" name="Line 8"/>
          <p:cNvSpPr>
            <a:spLocks noChangeShapeType="1"/>
          </p:cNvSpPr>
          <p:nvPr/>
        </p:nvSpPr>
        <p:spPr bwMode="auto">
          <a:xfrm flipH="1" flipV="1">
            <a:off x="2238375" y="4781550"/>
            <a:ext cx="609600" cy="4572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60105" name="Line 9"/>
          <p:cNvSpPr>
            <a:spLocks noChangeShapeType="1"/>
          </p:cNvSpPr>
          <p:nvPr/>
        </p:nvSpPr>
        <p:spPr bwMode="auto">
          <a:xfrm flipH="1">
            <a:off x="1628775" y="4781550"/>
            <a:ext cx="609600" cy="4572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60106" name="Line 10"/>
          <p:cNvSpPr>
            <a:spLocks noChangeShapeType="1"/>
          </p:cNvSpPr>
          <p:nvPr/>
        </p:nvSpPr>
        <p:spPr bwMode="auto">
          <a:xfrm>
            <a:off x="2238375" y="2438400"/>
            <a:ext cx="0" cy="19050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60107" name="Oval 11"/>
          <p:cNvSpPr>
            <a:spLocks noChangeArrowheads="1"/>
          </p:cNvSpPr>
          <p:nvPr/>
        </p:nvSpPr>
        <p:spPr bwMode="auto">
          <a:xfrm>
            <a:off x="2009775" y="3352800"/>
            <a:ext cx="457200" cy="4572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260108" name="Oval 12"/>
          <p:cNvSpPr>
            <a:spLocks noChangeArrowheads="1"/>
          </p:cNvSpPr>
          <p:nvPr/>
        </p:nvSpPr>
        <p:spPr bwMode="auto">
          <a:xfrm>
            <a:off x="1247775" y="5114925"/>
            <a:ext cx="457200" cy="4572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260109" name="Oval 13"/>
          <p:cNvSpPr>
            <a:spLocks noChangeArrowheads="1"/>
          </p:cNvSpPr>
          <p:nvPr/>
        </p:nvSpPr>
        <p:spPr bwMode="auto">
          <a:xfrm>
            <a:off x="2790825" y="5143500"/>
            <a:ext cx="457200" cy="4572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260110" name="Rectangle 14"/>
          <p:cNvSpPr>
            <a:spLocks noChangeArrowheads="1"/>
          </p:cNvSpPr>
          <p:nvPr/>
        </p:nvSpPr>
        <p:spPr bwMode="auto">
          <a:xfrm>
            <a:off x="1981200" y="1981200"/>
            <a:ext cx="457200" cy="457200"/>
          </a:xfrm>
          <a:prstGeom prst="rect">
            <a:avLst/>
          </a:prstGeom>
          <a:solidFill>
            <a:schemeClr val="hlink"/>
          </a:solidFill>
          <a:ln w="9525">
            <a:solidFill>
              <a:schemeClr val="tx1"/>
            </a:solidFill>
            <a:miter lim="800000"/>
            <a:headEnd/>
            <a:tailEnd/>
          </a:ln>
          <a:effectLst/>
        </p:spPr>
        <p:txBody>
          <a:bodyPr wrap="none" anchor="ctr">
            <a:prstTxWarp prst="textNoShape">
              <a:avLst/>
            </a:prstTxWarp>
          </a:bodyPr>
          <a:lstStyle/>
          <a:p>
            <a:pPr algn="ctr"/>
            <a:r>
              <a:rPr lang="en-US">
                <a:solidFill>
                  <a:srgbClr val="000000"/>
                </a:solidFill>
                <a:latin typeface="Arial" charset="0"/>
              </a:rPr>
              <a:t>S</a:t>
            </a:r>
          </a:p>
        </p:txBody>
      </p:sp>
      <p:sp>
        <p:nvSpPr>
          <p:cNvPr id="260111" name="Rectangle 15"/>
          <p:cNvSpPr>
            <a:spLocks noChangeArrowheads="1"/>
          </p:cNvSpPr>
          <p:nvPr/>
        </p:nvSpPr>
        <p:spPr bwMode="auto">
          <a:xfrm>
            <a:off x="381000" y="5791200"/>
            <a:ext cx="457200" cy="457200"/>
          </a:xfrm>
          <a:prstGeom prst="rect">
            <a:avLst/>
          </a:prstGeom>
          <a:solidFill>
            <a:schemeClr val="hlink"/>
          </a:solidFill>
          <a:ln w="9525">
            <a:solidFill>
              <a:schemeClr val="tx1"/>
            </a:solidFill>
            <a:miter lim="800000"/>
            <a:headEnd/>
            <a:tailEnd/>
          </a:ln>
          <a:effectLst/>
        </p:spPr>
        <p:txBody>
          <a:bodyPr wrap="none" anchor="ctr">
            <a:prstTxWarp prst="textNoShape">
              <a:avLst/>
            </a:prstTxWarp>
          </a:bodyPr>
          <a:lstStyle/>
          <a:p>
            <a:pPr algn="ctr"/>
            <a:r>
              <a:rPr lang="en-US">
                <a:solidFill>
                  <a:srgbClr val="000000"/>
                </a:solidFill>
                <a:latin typeface="Arial" charset="0"/>
              </a:rPr>
              <a:t>R3</a:t>
            </a:r>
          </a:p>
        </p:txBody>
      </p:sp>
      <p:sp>
        <p:nvSpPr>
          <p:cNvPr id="260112" name="Rectangle 16"/>
          <p:cNvSpPr>
            <a:spLocks noChangeArrowheads="1"/>
          </p:cNvSpPr>
          <p:nvPr/>
        </p:nvSpPr>
        <p:spPr bwMode="auto">
          <a:xfrm>
            <a:off x="3657600" y="5791200"/>
            <a:ext cx="457200" cy="457200"/>
          </a:xfrm>
          <a:prstGeom prst="rect">
            <a:avLst/>
          </a:prstGeom>
          <a:solidFill>
            <a:schemeClr val="hlink"/>
          </a:solidFill>
          <a:ln w="9525">
            <a:solidFill>
              <a:schemeClr val="tx1"/>
            </a:solidFill>
            <a:miter lim="800000"/>
            <a:headEnd/>
            <a:tailEnd/>
          </a:ln>
          <a:effectLst/>
        </p:spPr>
        <p:txBody>
          <a:bodyPr wrap="none" anchor="ctr">
            <a:prstTxWarp prst="textNoShape">
              <a:avLst/>
            </a:prstTxWarp>
          </a:bodyPr>
          <a:lstStyle/>
          <a:p>
            <a:pPr algn="ctr"/>
            <a:r>
              <a:rPr lang="en-US">
                <a:solidFill>
                  <a:srgbClr val="000000"/>
                </a:solidFill>
                <a:latin typeface="Arial" charset="0"/>
              </a:rPr>
              <a:t>R4</a:t>
            </a:r>
          </a:p>
        </p:txBody>
      </p:sp>
      <p:sp>
        <p:nvSpPr>
          <p:cNvPr id="260113" name="Rectangle 17"/>
          <p:cNvSpPr>
            <a:spLocks noChangeArrowheads="1"/>
          </p:cNvSpPr>
          <p:nvPr/>
        </p:nvSpPr>
        <p:spPr bwMode="auto">
          <a:xfrm>
            <a:off x="3200400" y="4343400"/>
            <a:ext cx="457200" cy="457200"/>
          </a:xfrm>
          <a:prstGeom prst="rect">
            <a:avLst/>
          </a:prstGeom>
          <a:solidFill>
            <a:schemeClr val="hlink"/>
          </a:solidFill>
          <a:ln w="9525">
            <a:solidFill>
              <a:schemeClr val="tx1"/>
            </a:solidFill>
            <a:miter lim="800000"/>
            <a:headEnd/>
            <a:tailEnd/>
          </a:ln>
          <a:effectLst/>
        </p:spPr>
        <p:txBody>
          <a:bodyPr wrap="none" anchor="ctr">
            <a:prstTxWarp prst="textNoShape">
              <a:avLst/>
            </a:prstTxWarp>
          </a:bodyPr>
          <a:lstStyle/>
          <a:p>
            <a:pPr algn="ctr"/>
            <a:r>
              <a:rPr lang="en-US">
                <a:solidFill>
                  <a:srgbClr val="000000"/>
                </a:solidFill>
                <a:latin typeface="Arial" charset="0"/>
              </a:rPr>
              <a:t>R2</a:t>
            </a:r>
          </a:p>
        </p:txBody>
      </p:sp>
      <p:sp>
        <p:nvSpPr>
          <p:cNvPr id="260114" name="Rectangle 18"/>
          <p:cNvSpPr>
            <a:spLocks noChangeArrowheads="1"/>
          </p:cNvSpPr>
          <p:nvPr/>
        </p:nvSpPr>
        <p:spPr bwMode="auto">
          <a:xfrm>
            <a:off x="2819400" y="2514600"/>
            <a:ext cx="152400" cy="304800"/>
          </a:xfrm>
          <a:prstGeom prst="rect">
            <a:avLst/>
          </a:prstGeom>
          <a:solidFill>
            <a:schemeClr val="tx1"/>
          </a:solidFill>
          <a:ln w="9525">
            <a:solidFill>
              <a:schemeClr val="tx1"/>
            </a:solidFill>
            <a:miter lim="800000"/>
            <a:headEnd/>
            <a:tailEnd/>
          </a:ln>
          <a:effectLst/>
        </p:spPr>
        <p:txBody>
          <a:bodyPr wrap="none" anchor="ctr">
            <a:prstTxWarp prst="textNoShape">
              <a:avLst/>
            </a:prstTxWarp>
          </a:bodyPr>
          <a:lstStyle/>
          <a:p>
            <a:pPr algn="ctr"/>
            <a:r>
              <a:rPr lang="en-US" sz="2000">
                <a:solidFill>
                  <a:srgbClr val="000000"/>
                </a:solidFill>
                <a:latin typeface="Arial" charset="0"/>
              </a:rPr>
              <a:t>2</a:t>
            </a:r>
          </a:p>
        </p:txBody>
      </p:sp>
      <p:sp>
        <p:nvSpPr>
          <p:cNvPr id="260115" name="Rectangle 19"/>
          <p:cNvSpPr>
            <a:spLocks noChangeArrowheads="1"/>
          </p:cNvSpPr>
          <p:nvPr/>
        </p:nvSpPr>
        <p:spPr bwMode="auto">
          <a:xfrm>
            <a:off x="2514600" y="2514600"/>
            <a:ext cx="152400" cy="304800"/>
          </a:xfrm>
          <a:prstGeom prst="rect">
            <a:avLst/>
          </a:prstGeom>
          <a:solidFill>
            <a:schemeClr val="tx1"/>
          </a:solidFill>
          <a:ln w="9525">
            <a:solidFill>
              <a:schemeClr val="tx1"/>
            </a:solidFill>
            <a:miter lim="800000"/>
            <a:headEnd/>
            <a:tailEnd/>
          </a:ln>
          <a:effectLst/>
        </p:spPr>
        <p:txBody>
          <a:bodyPr wrap="none" anchor="ctr">
            <a:prstTxWarp prst="textNoShape">
              <a:avLst/>
            </a:prstTxWarp>
          </a:bodyPr>
          <a:lstStyle/>
          <a:p>
            <a:pPr algn="ctr"/>
            <a:r>
              <a:rPr lang="en-US" sz="2000">
                <a:solidFill>
                  <a:srgbClr val="000000"/>
                </a:solidFill>
                <a:latin typeface="Arial" charset="0"/>
              </a:rPr>
              <a:t>1</a:t>
            </a:r>
          </a:p>
        </p:txBody>
      </p:sp>
      <p:sp>
        <p:nvSpPr>
          <p:cNvPr id="260116" name="Line 20"/>
          <p:cNvSpPr>
            <a:spLocks noChangeShapeType="1"/>
          </p:cNvSpPr>
          <p:nvPr/>
        </p:nvSpPr>
        <p:spPr bwMode="auto">
          <a:xfrm>
            <a:off x="2362200" y="2590800"/>
            <a:ext cx="381000" cy="228600"/>
          </a:xfrm>
          <a:prstGeom prst="lin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260117" name="Line 21"/>
          <p:cNvSpPr>
            <a:spLocks noChangeShapeType="1"/>
          </p:cNvSpPr>
          <p:nvPr/>
        </p:nvSpPr>
        <p:spPr bwMode="auto">
          <a:xfrm flipV="1">
            <a:off x="2362200" y="2590800"/>
            <a:ext cx="381000" cy="228600"/>
          </a:xfrm>
          <a:prstGeom prst="lin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260118" name="Line 22"/>
          <p:cNvSpPr>
            <a:spLocks noChangeShapeType="1"/>
          </p:cNvSpPr>
          <p:nvPr/>
        </p:nvSpPr>
        <p:spPr bwMode="auto">
          <a:xfrm flipH="1">
            <a:off x="2438400" y="4572000"/>
            <a:ext cx="762000" cy="0"/>
          </a:xfrm>
          <a:prstGeom prst="line">
            <a:avLst/>
          </a:prstGeom>
          <a:noFill/>
          <a:ln w="9525">
            <a:solidFill>
              <a:schemeClr val="tx1"/>
            </a:solidFill>
            <a:round/>
            <a:headEnd/>
            <a:tailEnd/>
          </a:ln>
          <a:effectLst/>
        </p:spPr>
        <p:txBody>
          <a:bodyPr wrap="none">
            <a:prstTxWarp prst="textNoShape">
              <a:avLst/>
            </a:prstTxWarp>
          </a:bodyPr>
          <a:lstStyle/>
          <a:p>
            <a:endParaRPr lang="en-US"/>
          </a:p>
        </p:txBody>
      </p:sp>
      <p:sp>
        <p:nvSpPr>
          <p:cNvPr id="260119" name="Rectangle 23"/>
          <p:cNvSpPr>
            <a:spLocks noChangeArrowheads="1"/>
          </p:cNvSpPr>
          <p:nvPr/>
        </p:nvSpPr>
        <p:spPr bwMode="auto">
          <a:xfrm>
            <a:off x="4800600" y="1828800"/>
            <a:ext cx="4114800" cy="4572000"/>
          </a:xfrm>
          <a:prstGeom prst="rect">
            <a:avLst/>
          </a:prstGeom>
          <a:solidFill>
            <a:srgbClr val="FFFFFF"/>
          </a:solidFill>
          <a:ln w="9525">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260120" name="Rectangle 24"/>
          <p:cNvSpPr>
            <a:spLocks noChangeArrowheads="1"/>
          </p:cNvSpPr>
          <p:nvPr/>
        </p:nvSpPr>
        <p:spPr bwMode="auto">
          <a:xfrm>
            <a:off x="5410200" y="3367088"/>
            <a:ext cx="457200" cy="457200"/>
          </a:xfrm>
          <a:prstGeom prst="rect">
            <a:avLst/>
          </a:prstGeom>
          <a:solidFill>
            <a:schemeClr val="hlink"/>
          </a:solidFill>
          <a:ln w="9525">
            <a:solidFill>
              <a:schemeClr val="tx1"/>
            </a:solidFill>
            <a:miter lim="800000"/>
            <a:headEnd/>
            <a:tailEnd/>
          </a:ln>
          <a:effectLst/>
        </p:spPr>
        <p:txBody>
          <a:bodyPr wrap="none" anchor="ctr">
            <a:prstTxWarp prst="textNoShape">
              <a:avLst/>
            </a:prstTxWarp>
          </a:bodyPr>
          <a:lstStyle/>
          <a:p>
            <a:pPr algn="ctr"/>
            <a:r>
              <a:rPr lang="en-US">
                <a:solidFill>
                  <a:srgbClr val="000000"/>
                </a:solidFill>
                <a:latin typeface="Arial" charset="0"/>
              </a:rPr>
              <a:t>R1</a:t>
            </a:r>
          </a:p>
        </p:txBody>
      </p:sp>
      <p:sp>
        <p:nvSpPr>
          <p:cNvPr id="260121" name="Line 25"/>
          <p:cNvSpPr>
            <a:spLocks noChangeShapeType="1"/>
          </p:cNvSpPr>
          <p:nvPr/>
        </p:nvSpPr>
        <p:spPr bwMode="auto">
          <a:xfrm flipH="1">
            <a:off x="5867400" y="3581400"/>
            <a:ext cx="762000" cy="0"/>
          </a:xfrm>
          <a:prstGeom prst="line">
            <a:avLst/>
          </a:prstGeom>
          <a:noFill/>
          <a:ln w="9525">
            <a:solidFill>
              <a:schemeClr val="tx1"/>
            </a:solidFill>
            <a:round/>
            <a:headEnd/>
            <a:tailEnd/>
          </a:ln>
          <a:effectLst/>
        </p:spPr>
        <p:txBody>
          <a:bodyPr wrap="none">
            <a:prstTxWarp prst="textNoShape">
              <a:avLst/>
            </a:prstTxWarp>
          </a:bodyPr>
          <a:lstStyle/>
          <a:p>
            <a:endParaRPr lang="en-US"/>
          </a:p>
        </p:txBody>
      </p:sp>
      <p:sp>
        <p:nvSpPr>
          <p:cNvPr id="260122" name="Line 26"/>
          <p:cNvSpPr>
            <a:spLocks noChangeShapeType="1"/>
          </p:cNvSpPr>
          <p:nvPr/>
        </p:nvSpPr>
        <p:spPr bwMode="auto">
          <a:xfrm flipH="1" flipV="1">
            <a:off x="7724775" y="5467350"/>
            <a:ext cx="533400" cy="381000"/>
          </a:xfrm>
          <a:prstGeom prst="line">
            <a:avLst/>
          </a:prstGeom>
          <a:noFill/>
          <a:ln w="3175">
            <a:solidFill>
              <a:schemeClr val="tx1"/>
            </a:solidFill>
            <a:round/>
            <a:headEnd/>
            <a:tailEnd/>
          </a:ln>
          <a:effectLst/>
        </p:spPr>
        <p:txBody>
          <a:bodyPr wrap="none" anchor="ctr">
            <a:prstTxWarp prst="textNoShape">
              <a:avLst/>
            </a:prstTxWarp>
          </a:bodyPr>
          <a:lstStyle/>
          <a:p>
            <a:endParaRPr lang="en-US"/>
          </a:p>
        </p:txBody>
      </p:sp>
      <p:sp>
        <p:nvSpPr>
          <p:cNvPr id="260123" name="Line 27"/>
          <p:cNvSpPr>
            <a:spLocks noChangeShapeType="1"/>
          </p:cNvSpPr>
          <p:nvPr/>
        </p:nvSpPr>
        <p:spPr bwMode="auto">
          <a:xfrm flipH="1">
            <a:off x="5362575" y="5467350"/>
            <a:ext cx="533400" cy="381000"/>
          </a:xfrm>
          <a:prstGeom prst="line">
            <a:avLst/>
          </a:prstGeom>
          <a:noFill/>
          <a:ln w="3175">
            <a:solidFill>
              <a:schemeClr val="tx1"/>
            </a:solidFill>
            <a:round/>
            <a:headEnd/>
            <a:tailEnd/>
          </a:ln>
          <a:effectLst/>
        </p:spPr>
        <p:txBody>
          <a:bodyPr wrap="none" anchor="ctr">
            <a:prstTxWarp prst="textNoShape">
              <a:avLst/>
            </a:prstTxWarp>
          </a:bodyPr>
          <a:lstStyle/>
          <a:p>
            <a:endParaRPr lang="en-US"/>
          </a:p>
        </p:txBody>
      </p:sp>
      <p:sp>
        <p:nvSpPr>
          <p:cNvPr id="260124" name="Line 28"/>
          <p:cNvSpPr>
            <a:spLocks noChangeShapeType="1"/>
          </p:cNvSpPr>
          <p:nvPr/>
        </p:nvSpPr>
        <p:spPr bwMode="auto">
          <a:xfrm flipH="1" flipV="1">
            <a:off x="6810375" y="4781550"/>
            <a:ext cx="609600" cy="4572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60125" name="Line 29"/>
          <p:cNvSpPr>
            <a:spLocks noChangeShapeType="1"/>
          </p:cNvSpPr>
          <p:nvPr/>
        </p:nvSpPr>
        <p:spPr bwMode="auto">
          <a:xfrm flipH="1">
            <a:off x="6200775" y="4781550"/>
            <a:ext cx="609600" cy="4572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60126" name="Line 30"/>
          <p:cNvSpPr>
            <a:spLocks noChangeShapeType="1"/>
          </p:cNvSpPr>
          <p:nvPr/>
        </p:nvSpPr>
        <p:spPr bwMode="auto">
          <a:xfrm>
            <a:off x="6810375" y="2438400"/>
            <a:ext cx="0" cy="19050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60127" name="Oval 31"/>
          <p:cNvSpPr>
            <a:spLocks noChangeArrowheads="1"/>
          </p:cNvSpPr>
          <p:nvPr/>
        </p:nvSpPr>
        <p:spPr bwMode="auto">
          <a:xfrm>
            <a:off x="6581775" y="3352800"/>
            <a:ext cx="457200" cy="4572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260128" name="Oval 32"/>
          <p:cNvSpPr>
            <a:spLocks noChangeArrowheads="1"/>
          </p:cNvSpPr>
          <p:nvPr/>
        </p:nvSpPr>
        <p:spPr bwMode="auto">
          <a:xfrm>
            <a:off x="5819775" y="5114925"/>
            <a:ext cx="457200" cy="4572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260129" name="Oval 33"/>
          <p:cNvSpPr>
            <a:spLocks noChangeArrowheads="1"/>
          </p:cNvSpPr>
          <p:nvPr/>
        </p:nvSpPr>
        <p:spPr bwMode="auto">
          <a:xfrm>
            <a:off x="7362825" y="5143500"/>
            <a:ext cx="457200" cy="4572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260130" name="Rectangle 34"/>
          <p:cNvSpPr>
            <a:spLocks noChangeArrowheads="1"/>
          </p:cNvSpPr>
          <p:nvPr/>
        </p:nvSpPr>
        <p:spPr bwMode="auto">
          <a:xfrm>
            <a:off x="6553200" y="1981200"/>
            <a:ext cx="457200" cy="457200"/>
          </a:xfrm>
          <a:prstGeom prst="rect">
            <a:avLst/>
          </a:prstGeom>
          <a:solidFill>
            <a:schemeClr val="hlink"/>
          </a:solidFill>
          <a:ln w="9525">
            <a:solidFill>
              <a:schemeClr val="tx1"/>
            </a:solidFill>
            <a:miter lim="800000"/>
            <a:headEnd/>
            <a:tailEnd/>
          </a:ln>
          <a:effectLst/>
        </p:spPr>
        <p:txBody>
          <a:bodyPr wrap="none" anchor="ctr">
            <a:prstTxWarp prst="textNoShape">
              <a:avLst/>
            </a:prstTxWarp>
          </a:bodyPr>
          <a:lstStyle/>
          <a:p>
            <a:pPr algn="ctr"/>
            <a:r>
              <a:rPr lang="en-US">
                <a:solidFill>
                  <a:srgbClr val="000000"/>
                </a:solidFill>
                <a:latin typeface="Arial" charset="0"/>
              </a:rPr>
              <a:t>S</a:t>
            </a:r>
          </a:p>
        </p:txBody>
      </p:sp>
      <p:sp>
        <p:nvSpPr>
          <p:cNvPr id="260131" name="Rectangle 35"/>
          <p:cNvSpPr>
            <a:spLocks noChangeArrowheads="1"/>
          </p:cNvSpPr>
          <p:nvPr/>
        </p:nvSpPr>
        <p:spPr bwMode="auto">
          <a:xfrm>
            <a:off x="4953000" y="5791200"/>
            <a:ext cx="457200" cy="457200"/>
          </a:xfrm>
          <a:prstGeom prst="rect">
            <a:avLst/>
          </a:prstGeom>
          <a:solidFill>
            <a:schemeClr val="hlink"/>
          </a:solidFill>
          <a:ln w="9525">
            <a:solidFill>
              <a:schemeClr val="tx1"/>
            </a:solidFill>
            <a:miter lim="800000"/>
            <a:headEnd/>
            <a:tailEnd/>
          </a:ln>
          <a:effectLst/>
        </p:spPr>
        <p:txBody>
          <a:bodyPr wrap="none" anchor="ctr">
            <a:prstTxWarp prst="textNoShape">
              <a:avLst/>
            </a:prstTxWarp>
          </a:bodyPr>
          <a:lstStyle/>
          <a:p>
            <a:pPr algn="ctr"/>
            <a:r>
              <a:rPr lang="en-US">
                <a:solidFill>
                  <a:srgbClr val="000000"/>
                </a:solidFill>
                <a:latin typeface="Arial" charset="0"/>
              </a:rPr>
              <a:t>R3</a:t>
            </a:r>
          </a:p>
        </p:txBody>
      </p:sp>
      <p:sp>
        <p:nvSpPr>
          <p:cNvPr id="260132" name="Rectangle 36"/>
          <p:cNvSpPr>
            <a:spLocks noChangeArrowheads="1"/>
          </p:cNvSpPr>
          <p:nvPr/>
        </p:nvSpPr>
        <p:spPr bwMode="auto">
          <a:xfrm>
            <a:off x="8229600" y="5791200"/>
            <a:ext cx="457200" cy="457200"/>
          </a:xfrm>
          <a:prstGeom prst="rect">
            <a:avLst/>
          </a:prstGeom>
          <a:solidFill>
            <a:schemeClr val="hlink"/>
          </a:solidFill>
          <a:ln w="9525">
            <a:solidFill>
              <a:schemeClr val="tx1"/>
            </a:solidFill>
            <a:miter lim="800000"/>
            <a:headEnd/>
            <a:tailEnd/>
          </a:ln>
          <a:effectLst/>
        </p:spPr>
        <p:txBody>
          <a:bodyPr wrap="none" anchor="ctr">
            <a:prstTxWarp prst="textNoShape">
              <a:avLst/>
            </a:prstTxWarp>
          </a:bodyPr>
          <a:lstStyle/>
          <a:p>
            <a:pPr algn="ctr"/>
            <a:r>
              <a:rPr lang="en-US">
                <a:solidFill>
                  <a:srgbClr val="000000"/>
                </a:solidFill>
                <a:latin typeface="Arial" charset="0"/>
              </a:rPr>
              <a:t>R4</a:t>
            </a:r>
          </a:p>
        </p:txBody>
      </p:sp>
      <p:sp>
        <p:nvSpPr>
          <p:cNvPr id="260133" name="Rectangle 37"/>
          <p:cNvSpPr>
            <a:spLocks noChangeArrowheads="1"/>
          </p:cNvSpPr>
          <p:nvPr/>
        </p:nvSpPr>
        <p:spPr bwMode="auto">
          <a:xfrm>
            <a:off x="7772400" y="4343400"/>
            <a:ext cx="457200" cy="457200"/>
          </a:xfrm>
          <a:prstGeom prst="rect">
            <a:avLst/>
          </a:prstGeom>
          <a:solidFill>
            <a:schemeClr val="hlink"/>
          </a:solidFill>
          <a:ln w="9525">
            <a:solidFill>
              <a:schemeClr val="tx1"/>
            </a:solidFill>
            <a:miter lim="800000"/>
            <a:headEnd/>
            <a:tailEnd/>
          </a:ln>
          <a:effectLst/>
        </p:spPr>
        <p:txBody>
          <a:bodyPr wrap="none" anchor="ctr">
            <a:prstTxWarp prst="textNoShape">
              <a:avLst/>
            </a:prstTxWarp>
          </a:bodyPr>
          <a:lstStyle/>
          <a:p>
            <a:pPr algn="ctr"/>
            <a:r>
              <a:rPr lang="en-US">
                <a:solidFill>
                  <a:srgbClr val="000000"/>
                </a:solidFill>
                <a:latin typeface="Arial" charset="0"/>
              </a:rPr>
              <a:t>R2</a:t>
            </a:r>
          </a:p>
        </p:txBody>
      </p:sp>
      <p:sp>
        <p:nvSpPr>
          <p:cNvPr id="260134" name="Line 38"/>
          <p:cNvSpPr>
            <a:spLocks noChangeShapeType="1"/>
          </p:cNvSpPr>
          <p:nvPr/>
        </p:nvSpPr>
        <p:spPr bwMode="auto">
          <a:xfrm flipH="1">
            <a:off x="7010400" y="4572000"/>
            <a:ext cx="762000" cy="0"/>
          </a:xfrm>
          <a:prstGeom prst="line">
            <a:avLst/>
          </a:prstGeom>
          <a:noFill/>
          <a:ln w="9525">
            <a:solidFill>
              <a:schemeClr val="tx1"/>
            </a:solidFill>
            <a:round/>
            <a:headEnd/>
            <a:tailEnd/>
          </a:ln>
          <a:effectLst/>
        </p:spPr>
        <p:txBody>
          <a:bodyPr wrap="none">
            <a:prstTxWarp prst="textNoShape">
              <a:avLst/>
            </a:prstTxWarp>
          </a:bodyPr>
          <a:lstStyle/>
          <a:p>
            <a:endParaRPr lang="en-US"/>
          </a:p>
        </p:txBody>
      </p:sp>
      <p:sp>
        <p:nvSpPr>
          <p:cNvPr id="260135" name="Oval 39"/>
          <p:cNvSpPr>
            <a:spLocks noChangeArrowheads="1"/>
          </p:cNvSpPr>
          <p:nvPr/>
        </p:nvSpPr>
        <p:spPr bwMode="auto">
          <a:xfrm>
            <a:off x="2009775" y="4324350"/>
            <a:ext cx="457200" cy="4572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260136" name="Oval 40"/>
          <p:cNvSpPr>
            <a:spLocks noChangeArrowheads="1"/>
          </p:cNvSpPr>
          <p:nvPr/>
        </p:nvSpPr>
        <p:spPr bwMode="auto">
          <a:xfrm>
            <a:off x="6581775" y="4324350"/>
            <a:ext cx="457200" cy="4572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260137" name="Text Box 41"/>
          <p:cNvSpPr txBox="1">
            <a:spLocks noChangeArrowheads="1"/>
          </p:cNvSpPr>
          <p:nvPr/>
        </p:nvSpPr>
        <p:spPr bwMode="auto">
          <a:xfrm>
            <a:off x="304800" y="1343025"/>
            <a:ext cx="1890713" cy="396875"/>
          </a:xfrm>
          <a:prstGeom prst="rect">
            <a:avLst/>
          </a:prstGeom>
          <a:noFill/>
          <a:ln w="9525">
            <a:noFill/>
            <a:miter lim="800000"/>
            <a:headEnd/>
            <a:tailEnd/>
          </a:ln>
          <a:effectLst/>
        </p:spPr>
        <p:txBody>
          <a:bodyPr wrap="none">
            <a:prstTxWarp prst="textNoShape">
              <a:avLst/>
            </a:prstTxWarp>
            <a:spAutoFit/>
          </a:bodyPr>
          <a:lstStyle/>
          <a:p>
            <a:r>
              <a:rPr lang="en-US" sz="2000">
                <a:solidFill>
                  <a:srgbClr val="FF9900"/>
                </a:solidFill>
                <a:latin typeface="Arial" charset="0"/>
              </a:rPr>
              <a:t>Packet 1 is lost</a:t>
            </a:r>
          </a:p>
        </p:txBody>
      </p:sp>
      <p:sp>
        <p:nvSpPr>
          <p:cNvPr id="260138" name="Text Box 42"/>
          <p:cNvSpPr txBox="1">
            <a:spLocks noChangeArrowheads="1"/>
          </p:cNvSpPr>
          <p:nvPr/>
        </p:nvSpPr>
        <p:spPr bwMode="auto">
          <a:xfrm>
            <a:off x="4724400" y="1343025"/>
            <a:ext cx="3752850" cy="396875"/>
          </a:xfrm>
          <a:prstGeom prst="rect">
            <a:avLst/>
          </a:prstGeom>
          <a:noFill/>
          <a:ln w="9525">
            <a:noFill/>
            <a:miter lim="800000"/>
            <a:headEnd/>
            <a:tailEnd/>
          </a:ln>
          <a:effectLst/>
        </p:spPr>
        <p:txBody>
          <a:bodyPr wrap="none">
            <a:prstTxWarp prst="textNoShape">
              <a:avLst/>
            </a:prstTxWarp>
            <a:spAutoFit/>
          </a:bodyPr>
          <a:lstStyle/>
          <a:p>
            <a:r>
              <a:rPr lang="en-US" sz="2000">
                <a:solidFill>
                  <a:srgbClr val="FF9900"/>
                </a:solidFill>
                <a:latin typeface="Arial" charset="0"/>
              </a:rPr>
              <a:t>All 4 receivers request a resend</a:t>
            </a:r>
          </a:p>
        </p:txBody>
      </p:sp>
      <p:sp>
        <p:nvSpPr>
          <p:cNvPr id="260139" name="Line 43"/>
          <p:cNvSpPr>
            <a:spLocks noChangeShapeType="1"/>
          </p:cNvSpPr>
          <p:nvPr/>
        </p:nvSpPr>
        <p:spPr bwMode="auto">
          <a:xfrm>
            <a:off x="6019800" y="3429000"/>
            <a:ext cx="533400" cy="0"/>
          </a:xfrm>
          <a:prstGeom prst="line">
            <a:avLst/>
          </a:prstGeom>
          <a:noFill/>
          <a:ln w="28575">
            <a:solidFill>
              <a:srgbClr val="FF9900"/>
            </a:solidFill>
            <a:round/>
            <a:headEnd/>
            <a:tailEnd type="triangle" w="med" len="med"/>
          </a:ln>
          <a:effectLst/>
        </p:spPr>
        <p:txBody>
          <a:bodyPr wrap="none">
            <a:prstTxWarp prst="textNoShape">
              <a:avLst/>
            </a:prstTxWarp>
          </a:bodyPr>
          <a:lstStyle/>
          <a:p>
            <a:endParaRPr lang="en-US"/>
          </a:p>
        </p:txBody>
      </p:sp>
      <p:sp>
        <p:nvSpPr>
          <p:cNvPr id="260140" name="Line 44"/>
          <p:cNvSpPr>
            <a:spLocks noChangeShapeType="1"/>
          </p:cNvSpPr>
          <p:nvPr/>
        </p:nvSpPr>
        <p:spPr bwMode="auto">
          <a:xfrm flipV="1">
            <a:off x="6705600" y="2514600"/>
            <a:ext cx="0" cy="762000"/>
          </a:xfrm>
          <a:prstGeom prst="line">
            <a:avLst/>
          </a:prstGeom>
          <a:noFill/>
          <a:ln w="28575">
            <a:solidFill>
              <a:srgbClr val="FF9900"/>
            </a:solidFill>
            <a:round/>
            <a:headEnd/>
            <a:tailEnd type="triangle" w="med" len="med"/>
          </a:ln>
          <a:effectLst/>
        </p:spPr>
        <p:txBody>
          <a:bodyPr wrap="none">
            <a:prstTxWarp prst="textNoShape">
              <a:avLst/>
            </a:prstTxWarp>
          </a:bodyPr>
          <a:lstStyle/>
          <a:p>
            <a:endParaRPr lang="en-US"/>
          </a:p>
        </p:txBody>
      </p:sp>
      <p:sp>
        <p:nvSpPr>
          <p:cNvPr id="260141" name="Line 45"/>
          <p:cNvSpPr>
            <a:spLocks noChangeShapeType="1"/>
          </p:cNvSpPr>
          <p:nvPr/>
        </p:nvSpPr>
        <p:spPr bwMode="auto">
          <a:xfrm flipV="1">
            <a:off x="5334000" y="5410200"/>
            <a:ext cx="381000" cy="304800"/>
          </a:xfrm>
          <a:prstGeom prst="line">
            <a:avLst/>
          </a:prstGeom>
          <a:noFill/>
          <a:ln w="28575">
            <a:solidFill>
              <a:srgbClr val="FF9900"/>
            </a:solidFill>
            <a:round/>
            <a:headEnd/>
            <a:tailEnd type="triangle" w="med" len="med"/>
          </a:ln>
          <a:effectLst/>
        </p:spPr>
        <p:txBody>
          <a:bodyPr wrap="none">
            <a:prstTxWarp prst="textNoShape">
              <a:avLst/>
            </a:prstTxWarp>
          </a:bodyPr>
          <a:lstStyle/>
          <a:p>
            <a:endParaRPr lang="en-US"/>
          </a:p>
        </p:txBody>
      </p:sp>
      <p:sp>
        <p:nvSpPr>
          <p:cNvPr id="260142" name="Line 46"/>
          <p:cNvSpPr>
            <a:spLocks noChangeShapeType="1"/>
          </p:cNvSpPr>
          <p:nvPr/>
        </p:nvSpPr>
        <p:spPr bwMode="auto">
          <a:xfrm flipH="1" flipV="1">
            <a:off x="7010400" y="4800600"/>
            <a:ext cx="381000" cy="304800"/>
          </a:xfrm>
          <a:prstGeom prst="line">
            <a:avLst/>
          </a:prstGeom>
          <a:noFill/>
          <a:ln w="28575">
            <a:solidFill>
              <a:srgbClr val="FF9900"/>
            </a:solidFill>
            <a:round/>
            <a:headEnd/>
            <a:tailEnd type="triangle" w="med" len="med"/>
          </a:ln>
          <a:effectLst/>
        </p:spPr>
        <p:txBody>
          <a:bodyPr wrap="none">
            <a:prstTxWarp prst="textNoShape">
              <a:avLst/>
            </a:prstTxWarp>
          </a:bodyPr>
          <a:lstStyle/>
          <a:p>
            <a:endParaRPr lang="en-US"/>
          </a:p>
        </p:txBody>
      </p:sp>
      <p:sp>
        <p:nvSpPr>
          <p:cNvPr id="260143" name="Line 47"/>
          <p:cNvSpPr>
            <a:spLocks noChangeShapeType="1"/>
          </p:cNvSpPr>
          <p:nvPr/>
        </p:nvSpPr>
        <p:spPr bwMode="auto">
          <a:xfrm flipH="1" flipV="1">
            <a:off x="7848600" y="5410200"/>
            <a:ext cx="381000" cy="304800"/>
          </a:xfrm>
          <a:prstGeom prst="line">
            <a:avLst/>
          </a:prstGeom>
          <a:noFill/>
          <a:ln w="28575">
            <a:solidFill>
              <a:srgbClr val="FF9900"/>
            </a:solidFill>
            <a:round/>
            <a:headEnd/>
            <a:tailEnd type="triangle" w="med" len="med"/>
          </a:ln>
          <a:effectLst/>
        </p:spPr>
        <p:txBody>
          <a:bodyPr wrap="none">
            <a:prstTxWarp prst="textNoShape">
              <a:avLst/>
            </a:prstTxWarp>
          </a:bodyPr>
          <a:lstStyle/>
          <a:p>
            <a:endParaRPr lang="en-US"/>
          </a:p>
        </p:txBody>
      </p:sp>
      <p:sp>
        <p:nvSpPr>
          <p:cNvPr id="260144" name="Line 48"/>
          <p:cNvSpPr>
            <a:spLocks noChangeShapeType="1"/>
          </p:cNvSpPr>
          <p:nvPr/>
        </p:nvSpPr>
        <p:spPr bwMode="auto">
          <a:xfrm flipV="1">
            <a:off x="6172200" y="4800600"/>
            <a:ext cx="381000" cy="304800"/>
          </a:xfrm>
          <a:prstGeom prst="line">
            <a:avLst/>
          </a:prstGeom>
          <a:noFill/>
          <a:ln w="28575">
            <a:solidFill>
              <a:srgbClr val="FF9900"/>
            </a:solidFill>
            <a:round/>
            <a:headEnd/>
            <a:tailEnd type="triangle" w="med" len="med"/>
          </a:ln>
          <a:effectLst/>
        </p:spPr>
        <p:txBody>
          <a:bodyPr wrap="none">
            <a:prstTxWarp prst="textNoShape">
              <a:avLst/>
            </a:prstTxWarp>
          </a:bodyPr>
          <a:lstStyle/>
          <a:p>
            <a:endParaRPr lang="en-US"/>
          </a:p>
        </p:txBody>
      </p:sp>
      <p:sp>
        <p:nvSpPr>
          <p:cNvPr id="260145" name="Line 49"/>
          <p:cNvSpPr>
            <a:spLocks noChangeShapeType="1"/>
          </p:cNvSpPr>
          <p:nvPr/>
        </p:nvSpPr>
        <p:spPr bwMode="auto">
          <a:xfrm flipH="1">
            <a:off x="7086600" y="4495800"/>
            <a:ext cx="609600" cy="0"/>
          </a:xfrm>
          <a:prstGeom prst="line">
            <a:avLst/>
          </a:prstGeom>
          <a:noFill/>
          <a:ln w="28575">
            <a:solidFill>
              <a:srgbClr val="FF9900"/>
            </a:solidFill>
            <a:round/>
            <a:headEnd/>
            <a:tailEnd type="triangle" w="med" len="med"/>
          </a:ln>
          <a:effectLst/>
        </p:spPr>
        <p:txBody>
          <a:bodyPr wrap="none">
            <a:prstTxWarp prst="textNoShape">
              <a:avLst/>
            </a:prstTxWarp>
          </a:bodyPr>
          <a:lstStyle/>
          <a:p>
            <a:endParaRPr lang="en-US"/>
          </a:p>
        </p:txBody>
      </p:sp>
      <p:sp>
        <p:nvSpPr>
          <p:cNvPr id="260146" name="Line 50"/>
          <p:cNvSpPr>
            <a:spLocks noChangeShapeType="1"/>
          </p:cNvSpPr>
          <p:nvPr/>
        </p:nvSpPr>
        <p:spPr bwMode="auto">
          <a:xfrm flipV="1">
            <a:off x="6705600" y="3886200"/>
            <a:ext cx="0" cy="381000"/>
          </a:xfrm>
          <a:prstGeom prst="line">
            <a:avLst/>
          </a:prstGeom>
          <a:noFill/>
          <a:ln w="28575">
            <a:solidFill>
              <a:srgbClr val="FF9900"/>
            </a:solidFill>
            <a:round/>
            <a:headEnd/>
            <a:tailEnd type="triangle" w="med" len="med"/>
          </a:ln>
          <a:effectLst/>
        </p:spPr>
        <p:txBody>
          <a:bodyPr wrap="none">
            <a:prstTxWarp prst="textNoShape">
              <a:avLst/>
            </a:prstTxWarp>
          </a:bodyPr>
          <a:lstStyle/>
          <a:p>
            <a:endParaRPr lang="en-US"/>
          </a:p>
        </p:txBody>
      </p:sp>
      <p:sp>
        <p:nvSpPr>
          <p:cNvPr id="260147" name="Line 51"/>
          <p:cNvSpPr>
            <a:spLocks noChangeShapeType="1"/>
          </p:cNvSpPr>
          <p:nvPr/>
        </p:nvSpPr>
        <p:spPr bwMode="auto">
          <a:xfrm>
            <a:off x="4992688" y="1981200"/>
            <a:ext cx="533400" cy="0"/>
          </a:xfrm>
          <a:prstGeom prst="line">
            <a:avLst/>
          </a:prstGeom>
          <a:noFill/>
          <a:ln w="28575">
            <a:solidFill>
              <a:srgbClr val="FF9900"/>
            </a:solidFill>
            <a:round/>
            <a:headEnd/>
            <a:tailEnd type="triangle" w="med" len="med"/>
          </a:ln>
          <a:effectLst/>
        </p:spPr>
        <p:txBody>
          <a:bodyPr wrap="none">
            <a:prstTxWarp prst="textNoShape">
              <a:avLst/>
            </a:prstTxWarp>
          </a:bodyPr>
          <a:lstStyle/>
          <a:p>
            <a:endParaRPr lang="en-US"/>
          </a:p>
        </p:txBody>
      </p:sp>
      <p:sp>
        <p:nvSpPr>
          <p:cNvPr id="260148" name="Text Box 52"/>
          <p:cNvSpPr txBox="1">
            <a:spLocks noChangeArrowheads="1"/>
          </p:cNvSpPr>
          <p:nvPr/>
        </p:nvSpPr>
        <p:spPr bwMode="auto">
          <a:xfrm>
            <a:off x="4916488" y="1981200"/>
            <a:ext cx="1255712" cy="274638"/>
          </a:xfrm>
          <a:prstGeom prst="rect">
            <a:avLst/>
          </a:prstGeom>
          <a:noFill/>
          <a:ln w="9525">
            <a:noFill/>
            <a:miter lim="800000"/>
            <a:headEnd/>
            <a:tailEnd/>
          </a:ln>
          <a:effectLst/>
        </p:spPr>
        <p:txBody>
          <a:bodyPr wrap="none">
            <a:prstTxWarp prst="textNoShape">
              <a:avLst/>
            </a:prstTxWarp>
            <a:spAutoFit/>
          </a:bodyPr>
          <a:lstStyle/>
          <a:p>
            <a:r>
              <a:rPr lang="en-US" sz="1200">
                <a:solidFill>
                  <a:srgbClr val="000000"/>
                </a:solidFill>
                <a:latin typeface="Arial" charset="0"/>
              </a:rPr>
              <a:t>Resend request</a:t>
            </a:r>
          </a:p>
        </p:txBody>
      </p:sp>
      <p:sp>
        <p:nvSpPr>
          <p:cNvPr id="260149" name="Line 53"/>
          <p:cNvSpPr>
            <a:spLocks noChangeShapeType="1"/>
          </p:cNvSpPr>
          <p:nvPr/>
        </p:nvSpPr>
        <p:spPr bwMode="auto">
          <a:xfrm flipV="1">
            <a:off x="6629400" y="2514600"/>
            <a:ext cx="0" cy="762000"/>
          </a:xfrm>
          <a:prstGeom prst="line">
            <a:avLst/>
          </a:prstGeom>
          <a:noFill/>
          <a:ln w="28575">
            <a:solidFill>
              <a:srgbClr val="FF9900"/>
            </a:solidFill>
            <a:round/>
            <a:headEnd/>
            <a:tailEnd type="triangle" w="med" len="med"/>
          </a:ln>
          <a:effectLst/>
        </p:spPr>
        <p:txBody>
          <a:bodyPr wrap="none">
            <a:prstTxWarp prst="textNoShape">
              <a:avLst/>
            </a:prstTxWarp>
          </a:bodyPr>
          <a:lstStyle/>
          <a:p>
            <a:endParaRPr lang="en-US"/>
          </a:p>
        </p:txBody>
      </p:sp>
      <p:sp>
        <p:nvSpPr>
          <p:cNvPr id="260150" name="Line 54"/>
          <p:cNvSpPr>
            <a:spLocks noChangeShapeType="1"/>
          </p:cNvSpPr>
          <p:nvPr/>
        </p:nvSpPr>
        <p:spPr bwMode="auto">
          <a:xfrm flipV="1">
            <a:off x="6934200" y="2514600"/>
            <a:ext cx="0" cy="762000"/>
          </a:xfrm>
          <a:prstGeom prst="line">
            <a:avLst/>
          </a:prstGeom>
          <a:noFill/>
          <a:ln w="28575">
            <a:solidFill>
              <a:srgbClr val="FF9900"/>
            </a:solidFill>
            <a:round/>
            <a:headEnd/>
            <a:tailEnd type="triangle" w="med" len="med"/>
          </a:ln>
          <a:effectLst/>
        </p:spPr>
        <p:txBody>
          <a:bodyPr wrap="none">
            <a:prstTxWarp prst="textNoShape">
              <a:avLst/>
            </a:prstTxWarp>
          </a:bodyPr>
          <a:lstStyle/>
          <a:p>
            <a:endParaRPr lang="en-US"/>
          </a:p>
        </p:txBody>
      </p:sp>
      <p:sp>
        <p:nvSpPr>
          <p:cNvPr id="260151" name="Line 55"/>
          <p:cNvSpPr>
            <a:spLocks noChangeShapeType="1"/>
          </p:cNvSpPr>
          <p:nvPr/>
        </p:nvSpPr>
        <p:spPr bwMode="auto">
          <a:xfrm flipV="1">
            <a:off x="6858000" y="2514600"/>
            <a:ext cx="0" cy="762000"/>
          </a:xfrm>
          <a:prstGeom prst="line">
            <a:avLst/>
          </a:prstGeom>
          <a:noFill/>
          <a:ln w="28575">
            <a:solidFill>
              <a:srgbClr val="FF9900"/>
            </a:solidFill>
            <a:round/>
            <a:headEnd/>
            <a:tailEnd type="triangle" w="med" len="med"/>
          </a:ln>
          <a:effectLst/>
        </p:spPr>
        <p:txBody>
          <a:bodyPr wrap="none">
            <a:prstTxWarp prst="textNoShape">
              <a:avLst/>
            </a:prstTxWarp>
          </a:bodyPr>
          <a:lstStyle/>
          <a:p>
            <a:endParaRPr lang="en-US"/>
          </a:p>
        </p:txBody>
      </p:sp>
      <p:sp>
        <p:nvSpPr>
          <p:cNvPr id="260152" name="Line 56"/>
          <p:cNvSpPr>
            <a:spLocks noChangeShapeType="1"/>
          </p:cNvSpPr>
          <p:nvPr/>
        </p:nvSpPr>
        <p:spPr bwMode="auto">
          <a:xfrm flipV="1">
            <a:off x="6934200" y="3886200"/>
            <a:ext cx="0" cy="381000"/>
          </a:xfrm>
          <a:prstGeom prst="line">
            <a:avLst/>
          </a:prstGeom>
          <a:noFill/>
          <a:ln w="28575">
            <a:solidFill>
              <a:srgbClr val="FF9900"/>
            </a:solidFill>
            <a:round/>
            <a:headEnd/>
            <a:tailEnd type="triangle" w="med" len="med"/>
          </a:ln>
          <a:effectLst/>
        </p:spPr>
        <p:txBody>
          <a:bodyPr wrap="none">
            <a:prstTxWarp prst="textNoShape">
              <a:avLst/>
            </a:prstTxWarp>
          </a:bodyPr>
          <a:lstStyle/>
          <a:p>
            <a:endParaRPr lang="en-US"/>
          </a:p>
        </p:txBody>
      </p:sp>
      <p:sp>
        <p:nvSpPr>
          <p:cNvPr id="260153" name="Line 57"/>
          <p:cNvSpPr>
            <a:spLocks noChangeShapeType="1"/>
          </p:cNvSpPr>
          <p:nvPr/>
        </p:nvSpPr>
        <p:spPr bwMode="auto">
          <a:xfrm flipV="1">
            <a:off x="7010400" y="3886200"/>
            <a:ext cx="0" cy="381000"/>
          </a:xfrm>
          <a:prstGeom prst="line">
            <a:avLst/>
          </a:prstGeom>
          <a:noFill/>
          <a:ln w="28575">
            <a:solidFill>
              <a:srgbClr val="FF9900"/>
            </a:solidFill>
            <a:round/>
            <a:headEnd/>
            <a:tailEnd type="triangle" w="med" len="med"/>
          </a:ln>
          <a:effectLst/>
        </p:spPr>
        <p:txBody>
          <a:bodyPr wrap="none">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 name="Slide Number Placeholder 4"/>
          <p:cNvSpPr>
            <a:spLocks noGrp="1"/>
          </p:cNvSpPr>
          <p:nvPr>
            <p:ph type="sldNum" sz="quarter" idx="12"/>
          </p:nvPr>
        </p:nvSpPr>
        <p:spPr/>
        <p:txBody>
          <a:bodyPr/>
          <a:lstStyle/>
          <a:p>
            <a:fld id="{B706C1ED-D161-4540-93CD-D57DF3846EDB}" type="slidenum">
              <a:rPr lang="en-US"/>
              <a:pPr/>
              <a:t>106</a:t>
            </a:fld>
            <a:endParaRPr lang="en-US"/>
          </a:p>
        </p:txBody>
      </p:sp>
      <p:sp>
        <p:nvSpPr>
          <p:cNvPr id="263170" name="Rectangle 2"/>
          <p:cNvSpPr>
            <a:spLocks noChangeArrowheads="1"/>
          </p:cNvSpPr>
          <p:nvPr/>
        </p:nvSpPr>
        <p:spPr bwMode="auto">
          <a:xfrm>
            <a:off x="228600" y="1828800"/>
            <a:ext cx="4114800" cy="4572000"/>
          </a:xfrm>
          <a:prstGeom prst="rect">
            <a:avLst/>
          </a:prstGeom>
          <a:solidFill>
            <a:srgbClr val="FFFFFF"/>
          </a:solidFill>
          <a:ln w="9525">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pPr algn="ctr"/>
            <a:endParaRPr lang="en-US"/>
          </a:p>
        </p:txBody>
      </p:sp>
      <p:sp>
        <p:nvSpPr>
          <p:cNvPr id="263171" name="Rectangle 3"/>
          <p:cNvSpPr>
            <a:spLocks noChangeArrowheads="1"/>
          </p:cNvSpPr>
          <p:nvPr/>
        </p:nvSpPr>
        <p:spPr bwMode="auto">
          <a:xfrm>
            <a:off x="838200" y="3367088"/>
            <a:ext cx="457200" cy="457200"/>
          </a:xfrm>
          <a:prstGeom prst="rect">
            <a:avLst/>
          </a:prstGeom>
          <a:solidFill>
            <a:schemeClr val="hlink"/>
          </a:solidFill>
          <a:ln w="9525">
            <a:solidFill>
              <a:schemeClr val="tx1"/>
            </a:solidFill>
            <a:miter lim="800000"/>
            <a:headEnd/>
            <a:tailEnd/>
          </a:ln>
          <a:effectLst/>
        </p:spPr>
        <p:txBody>
          <a:bodyPr wrap="none" anchor="ctr">
            <a:prstTxWarp prst="textNoShape">
              <a:avLst/>
            </a:prstTxWarp>
          </a:bodyPr>
          <a:lstStyle/>
          <a:p>
            <a:pPr algn="ctr"/>
            <a:r>
              <a:rPr lang="en-US">
                <a:solidFill>
                  <a:srgbClr val="000000"/>
                </a:solidFill>
                <a:latin typeface="Arial" charset="0"/>
              </a:rPr>
              <a:t>R1</a:t>
            </a:r>
          </a:p>
        </p:txBody>
      </p:sp>
      <p:sp>
        <p:nvSpPr>
          <p:cNvPr id="263172" name="Line 4"/>
          <p:cNvSpPr>
            <a:spLocks noChangeShapeType="1"/>
          </p:cNvSpPr>
          <p:nvPr/>
        </p:nvSpPr>
        <p:spPr bwMode="auto">
          <a:xfrm flipH="1">
            <a:off x="1295400" y="3581400"/>
            <a:ext cx="762000" cy="0"/>
          </a:xfrm>
          <a:prstGeom prst="line">
            <a:avLst/>
          </a:prstGeom>
          <a:noFill/>
          <a:ln w="9525">
            <a:solidFill>
              <a:schemeClr val="tx1"/>
            </a:solidFill>
            <a:round/>
            <a:headEnd/>
            <a:tailEnd/>
          </a:ln>
          <a:effectLst/>
        </p:spPr>
        <p:txBody>
          <a:bodyPr wrap="none">
            <a:prstTxWarp prst="textNoShape">
              <a:avLst/>
            </a:prstTxWarp>
          </a:bodyPr>
          <a:lstStyle/>
          <a:p>
            <a:endParaRPr lang="en-US"/>
          </a:p>
        </p:txBody>
      </p:sp>
      <p:sp>
        <p:nvSpPr>
          <p:cNvPr id="263173" name="Rectangle 5"/>
          <p:cNvSpPr>
            <a:spLocks noGrp="1" noChangeArrowheads="1"/>
          </p:cNvSpPr>
          <p:nvPr>
            <p:ph type="title"/>
          </p:nvPr>
        </p:nvSpPr>
        <p:spPr/>
        <p:txBody>
          <a:bodyPr/>
          <a:lstStyle/>
          <a:p>
            <a:r>
              <a:rPr lang="en-US"/>
              <a:t>Exposure</a:t>
            </a:r>
          </a:p>
        </p:txBody>
      </p:sp>
      <p:sp>
        <p:nvSpPr>
          <p:cNvPr id="263174" name="Line 6"/>
          <p:cNvSpPr>
            <a:spLocks noChangeShapeType="1"/>
          </p:cNvSpPr>
          <p:nvPr/>
        </p:nvSpPr>
        <p:spPr bwMode="auto">
          <a:xfrm flipH="1" flipV="1">
            <a:off x="3152775" y="5467350"/>
            <a:ext cx="533400" cy="381000"/>
          </a:xfrm>
          <a:prstGeom prst="line">
            <a:avLst/>
          </a:prstGeom>
          <a:noFill/>
          <a:ln w="3175">
            <a:solidFill>
              <a:schemeClr val="tx1"/>
            </a:solidFill>
            <a:round/>
            <a:headEnd/>
            <a:tailEnd/>
          </a:ln>
          <a:effectLst/>
        </p:spPr>
        <p:txBody>
          <a:bodyPr wrap="none" anchor="ctr">
            <a:prstTxWarp prst="textNoShape">
              <a:avLst/>
            </a:prstTxWarp>
          </a:bodyPr>
          <a:lstStyle/>
          <a:p>
            <a:endParaRPr lang="en-US"/>
          </a:p>
        </p:txBody>
      </p:sp>
      <p:sp>
        <p:nvSpPr>
          <p:cNvPr id="263175" name="Line 7"/>
          <p:cNvSpPr>
            <a:spLocks noChangeShapeType="1"/>
          </p:cNvSpPr>
          <p:nvPr/>
        </p:nvSpPr>
        <p:spPr bwMode="auto">
          <a:xfrm flipH="1">
            <a:off x="790575" y="5467350"/>
            <a:ext cx="533400" cy="381000"/>
          </a:xfrm>
          <a:prstGeom prst="line">
            <a:avLst/>
          </a:prstGeom>
          <a:noFill/>
          <a:ln w="3175">
            <a:solidFill>
              <a:schemeClr val="tx1"/>
            </a:solidFill>
            <a:round/>
            <a:headEnd/>
            <a:tailEnd/>
          </a:ln>
          <a:effectLst/>
        </p:spPr>
        <p:txBody>
          <a:bodyPr wrap="none" anchor="ctr">
            <a:prstTxWarp prst="textNoShape">
              <a:avLst/>
            </a:prstTxWarp>
          </a:bodyPr>
          <a:lstStyle/>
          <a:p>
            <a:endParaRPr lang="en-US"/>
          </a:p>
        </p:txBody>
      </p:sp>
      <p:sp>
        <p:nvSpPr>
          <p:cNvPr id="263176" name="Line 8"/>
          <p:cNvSpPr>
            <a:spLocks noChangeShapeType="1"/>
          </p:cNvSpPr>
          <p:nvPr/>
        </p:nvSpPr>
        <p:spPr bwMode="auto">
          <a:xfrm flipH="1" flipV="1">
            <a:off x="2238375" y="4781550"/>
            <a:ext cx="609600" cy="4572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63177" name="Line 9"/>
          <p:cNvSpPr>
            <a:spLocks noChangeShapeType="1"/>
          </p:cNvSpPr>
          <p:nvPr/>
        </p:nvSpPr>
        <p:spPr bwMode="auto">
          <a:xfrm flipH="1">
            <a:off x="1628775" y="4781550"/>
            <a:ext cx="609600" cy="4572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63178" name="Line 10"/>
          <p:cNvSpPr>
            <a:spLocks noChangeShapeType="1"/>
          </p:cNvSpPr>
          <p:nvPr/>
        </p:nvSpPr>
        <p:spPr bwMode="auto">
          <a:xfrm>
            <a:off x="2238375" y="2438400"/>
            <a:ext cx="0" cy="19050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63179" name="Oval 11"/>
          <p:cNvSpPr>
            <a:spLocks noChangeArrowheads="1"/>
          </p:cNvSpPr>
          <p:nvPr/>
        </p:nvSpPr>
        <p:spPr bwMode="auto">
          <a:xfrm>
            <a:off x="2009775" y="3352800"/>
            <a:ext cx="457200" cy="4572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263180" name="Oval 12"/>
          <p:cNvSpPr>
            <a:spLocks noChangeArrowheads="1"/>
          </p:cNvSpPr>
          <p:nvPr/>
        </p:nvSpPr>
        <p:spPr bwMode="auto">
          <a:xfrm>
            <a:off x="1247775" y="5114925"/>
            <a:ext cx="457200" cy="4572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263181" name="Oval 13"/>
          <p:cNvSpPr>
            <a:spLocks noChangeArrowheads="1"/>
          </p:cNvSpPr>
          <p:nvPr/>
        </p:nvSpPr>
        <p:spPr bwMode="auto">
          <a:xfrm>
            <a:off x="2790825" y="5143500"/>
            <a:ext cx="457200" cy="4572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263182" name="Rectangle 14"/>
          <p:cNvSpPr>
            <a:spLocks noChangeArrowheads="1"/>
          </p:cNvSpPr>
          <p:nvPr/>
        </p:nvSpPr>
        <p:spPr bwMode="auto">
          <a:xfrm>
            <a:off x="1981200" y="1981200"/>
            <a:ext cx="457200" cy="457200"/>
          </a:xfrm>
          <a:prstGeom prst="rect">
            <a:avLst/>
          </a:prstGeom>
          <a:solidFill>
            <a:schemeClr val="hlink"/>
          </a:solidFill>
          <a:ln w="9525">
            <a:solidFill>
              <a:schemeClr val="tx1"/>
            </a:solidFill>
            <a:miter lim="800000"/>
            <a:headEnd/>
            <a:tailEnd/>
          </a:ln>
          <a:effectLst/>
        </p:spPr>
        <p:txBody>
          <a:bodyPr wrap="none" anchor="ctr">
            <a:prstTxWarp prst="textNoShape">
              <a:avLst/>
            </a:prstTxWarp>
          </a:bodyPr>
          <a:lstStyle/>
          <a:p>
            <a:pPr algn="ctr"/>
            <a:r>
              <a:rPr lang="en-US">
                <a:solidFill>
                  <a:srgbClr val="000000"/>
                </a:solidFill>
                <a:latin typeface="Arial" charset="0"/>
              </a:rPr>
              <a:t>S</a:t>
            </a:r>
          </a:p>
        </p:txBody>
      </p:sp>
      <p:sp>
        <p:nvSpPr>
          <p:cNvPr id="263183" name="Rectangle 15"/>
          <p:cNvSpPr>
            <a:spLocks noChangeArrowheads="1"/>
          </p:cNvSpPr>
          <p:nvPr/>
        </p:nvSpPr>
        <p:spPr bwMode="auto">
          <a:xfrm>
            <a:off x="381000" y="5791200"/>
            <a:ext cx="457200" cy="457200"/>
          </a:xfrm>
          <a:prstGeom prst="rect">
            <a:avLst/>
          </a:prstGeom>
          <a:solidFill>
            <a:schemeClr val="hlink"/>
          </a:solidFill>
          <a:ln w="9525">
            <a:solidFill>
              <a:schemeClr val="tx1"/>
            </a:solidFill>
            <a:miter lim="800000"/>
            <a:headEnd/>
            <a:tailEnd/>
          </a:ln>
          <a:effectLst/>
        </p:spPr>
        <p:txBody>
          <a:bodyPr wrap="none" anchor="ctr">
            <a:prstTxWarp prst="textNoShape">
              <a:avLst/>
            </a:prstTxWarp>
          </a:bodyPr>
          <a:lstStyle/>
          <a:p>
            <a:pPr algn="ctr"/>
            <a:r>
              <a:rPr lang="en-US">
                <a:solidFill>
                  <a:srgbClr val="000000"/>
                </a:solidFill>
                <a:latin typeface="Arial" charset="0"/>
              </a:rPr>
              <a:t>R3</a:t>
            </a:r>
          </a:p>
        </p:txBody>
      </p:sp>
      <p:sp>
        <p:nvSpPr>
          <p:cNvPr id="263184" name="Rectangle 16"/>
          <p:cNvSpPr>
            <a:spLocks noChangeArrowheads="1"/>
          </p:cNvSpPr>
          <p:nvPr/>
        </p:nvSpPr>
        <p:spPr bwMode="auto">
          <a:xfrm>
            <a:off x="3657600" y="5791200"/>
            <a:ext cx="457200" cy="457200"/>
          </a:xfrm>
          <a:prstGeom prst="rect">
            <a:avLst/>
          </a:prstGeom>
          <a:solidFill>
            <a:schemeClr val="hlink"/>
          </a:solidFill>
          <a:ln w="9525">
            <a:solidFill>
              <a:schemeClr val="tx1"/>
            </a:solidFill>
            <a:miter lim="800000"/>
            <a:headEnd/>
            <a:tailEnd/>
          </a:ln>
          <a:effectLst/>
        </p:spPr>
        <p:txBody>
          <a:bodyPr wrap="none" anchor="ctr">
            <a:prstTxWarp prst="textNoShape">
              <a:avLst/>
            </a:prstTxWarp>
          </a:bodyPr>
          <a:lstStyle/>
          <a:p>
            <a:pPr algn="ctr"/>
            <a:r>
              <a:rPr lang="en-US">
                <a:solidFill>
                  <a:srgbClr val="000000"/>
                </a:solidFill>
                <a:latin typeface="Arial" charset="0"/>
              </a:rPr>
              <a:t>R4</a:t>
            </a:r>
          </a:p>
        </p:txBody>
      </p:sp>
      <p:sp>
        <p:nvSpPr>
          <p:cNvPr id="263185" name="Rectangle 17"/>
          <p:cNvSpPr>
            <a:spLocks noChangeArrowheads="1"/>
          </p:cNvSpPr>
          <p:nvPr/>
        </p:nvSpPr>
        <p:spPr bwMode="auto">
          <a:xfrm>
            <a:off x="3200400" y="4343400"/>
            <a:ext cx="457200" cy="457200"/>
          </a:xfrm>
          <a:prstGeom prst="rect">
            <a:avLst/>
          </a:prstGeom>
          <a:solidFill>
            <a:schemeClr val="hlink"/>
          </a:solidFill>
          <a:ln w="9525">
            <a:solidFill>
              <a:schemeClr val="tx1"/>
            </a:solidFill>
            <a:miter lim="800000"/>
            <a:headEnd/>
            <a:tailEnd/>
          </a:ln>
          <a:effectLst/>
        </p:spPr>
        <p:txBody>
          <a:bodyPr wrap="none" anchor="ctr">
            <a:prstTxWarp prst="textNoShape">
              <a:avLst/>
            </a:prstTxWarp>
          </a:bodyPr>
          <a:lstStyle/>
          <a:p>
            <a:pPr algn="ctr"/>
            <a:r>
              <a:rPr lang="en-US">
                <a:solidFill>
                  <a:srgbClr val="000000"/>
                </a:solidFill>
                <a:latin typeface="Arial" charset="0"/>
              </a:rPr>
              <a:t>R2</a:t>
            </a:r>
          </a:p>
        </p:txBody>
      </p:sp>
      <p:sp>
        <p:nvSpPr>
          <p:cNvPr id="263186" name="Rectangle 18"/>
          <p:cNvSpPr>
            <a:spLocks noChangeArrowheads="1"/>
          </p:cNvSpPr>
          <p:nvPr/>
        </p:nvSpPr>
        <p:spPr bwMode="auto">
          <a:xfrm>
            <a:off x="2819400" y="2514600"/>
            <a:ext cx="152400" cy="304800"/>
          </a:xfrm>
          <a:prstGeom prst="rect">
            <a:avLst/>
          </a:prstGeom>
          <a:solidFill>
            <a:schemeClr val="tx1"/>
          </a:solidFill>
          <a:ln w="9525">
            <a:solidFill>
              <a:schemeClr val="tx1"/>
            </a:solidFill>
            <a:miter lim="800000"/>
            <a:headEnd/>
            <a:tailEnd/>
          </a:ln>
          <a:effectLst/>
        </p:spPr>
        <p:txBody>
          <a:bodyPr wrap="none" anchor="ctr">
            <a:prstTxWarp prst="textNoShape">
              <a:avLst/>
            </a:prstTxWarp>
          </a:bodyPr>
          <a:lstStyle/>
          <a:p>
            <a:pPr algn="ctr"/>
            <a:r>
              <a:rPr lang="en-US" sz="2000">
                <a:solidFill>
                  <a:srgbClr val="000000"/>
                </a:solidFill>
                <a:latin typeface="Arial" charset="0"/>
              </a:rPr>
              <a:t>2</a:t>
            </a:r>
          </a:p>
        </p:txBody>
      </p:sp>
      <p:sp>
        <p:nvSpPr>
          <p:cNvPr id="263187" name="Rectangle 19"/>
          <p:cNvSpPr>
            <a:spLocks noChangeArrowheads="1"/>
          </p:cNvSpPr>
          <p:nvPr/>
        </p:nvSpPr>
        <p:spPr bwMode="auto">
          <a:xfrm>
            <a:off x="2514600" y="2514600"/>
            <a:ext cx="152400" cy="304800"/>
          </a:xfrm>
          <a:prstGeom prst="rect">
            <a:avLst/>
          </a:prstGeom>
          <a:solidFill>
            <a:schemeClr val="tx1"/>
          </a:solidFill>
          <a:ln w="9525">
            <a:solidFill>
              <a:schemeClr val="tx1"/>
            </a:solidFill>
            <a:miter lim="800000"/>
            <a:headEnd/>
            <a:tailEnd/>
          </a:ln>
          <a:effectLst/>
        </p:spPr>
        <p:txBody>
          <a:bodyPr wrap="none" anchor="ctr">
            <a:prstTxWarp prst="textNoShape">
              <a:avLst/>
            </a:prstTxWarp>
          </a:bodyPr>
          <a:lstStyle/>
          <a:p>
            <a:pPr algn="ctr"/>
            <a:r>
              <a:rPr lang="en-US" sz="2000">
                <a:solidFill>
                  <a:srgbClr val="000000"/>
                </a:solidFill>
                <a:latin typeface="Arial" charset="0"/>
              </a:rPr>
              <a:t>1</a:t>
            </a:r>
          </a:p>
        </p:txBody>
      </p:sp>
      <p:sp>
        <p:nvSpPr>
          <p:cNvPr id="263188" name="Line 20"/>
          <p:cNvSpPr>
            <a:spLocks noChangeShapeType="1"/>
          </p:cNvSpPr>
          <p:nvPr/>
        </p:nvSpPr>
        <p:spPr bwMode="auto">
          <a:xfrm flipH="1">
            <a:off x="2438400" y="4572000"/>
            <a:ext cx="762000" cy="0"/>
          </a:xfrm>
          <a:prstGeom prst="line">
            <a:avLst/>
          </a:prstGeom>
          <a:noFill/>
          <a:ln w="9525">
            <a:solidFill>
              <a:schemeClr val="tx1"/>
            </a:solidFill>
            <a:round/>
            <a:headEnd/>
            <a:tailEnd/>
          </a:ln>
          <a:effectLst/>
        </p:spPr>
        <p:txBody>
          <a:bodyPr wrap="none">
            <a:prstTxWarp prst="textNoShape">
              <a:avLst/>
            </a:prstTxWarp>
          </a:bodyPr>
          <a:lstStyle/>
          <a:p>
            <a:endParaRPr lang="en-US"/>
          </a:p>
        </p:txBody>
      </p:sp>
      <p:sp>
        <p:nvSpPr>
          <p:cNvPr id="263189" name="Rectangle 21"/>
          <p:cNvSpPr>
            <a:spLocks noChangeArrowheads="1"/>
          </p:cNvSpPr>
          <p:nvPr/>
        </p:nvSpPr>
        <p:spPr bwMode="auto">
          <a:xfrm>
            <a:off x="4800600" y="1828800"/>
            <a:ext cx="4114800" cy="4572000"/>
          </a:xfrm>
          <a:prstGeom prst="rect">
            <a:avLst/>
          </a:prstGeom>
          <a:solidFill>
            <a:srgbClr val="FFFFFF"/>
          </a:solidFill>
          <a:ln w="9525">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263190" name="Rectangle 22"/>
          <p:cNvSpPr>
            <a:spLocks noChangeArrowheads="1"/>
          </p:cNvSpPr>
          <p:nvPr/>
        </p:nvSpPr>
        <p:spPr bwMode="auto">
          <a:xfrm>
            <a:off x="5410200" y="3367088"/>
            <a:ext cx="457200" cy="457200"/>
          </a:xfrm>
          <a:prstGeom prst="rect">
            <a:avLst/>
          </a:prstGeom>
          <a:solidFill>
            <a:schemeClr val="hlink"/>
          </a:solidFill>
          <a:ln w="9525">
            <a:solidFill>
              <a:schemeClr val="tx1"/>
            </a:solidFill>
            <a:miter lim="800000"/>
            <a:headEnd/>
            <a:tailEnd/>
          </a:ln>
          <a:effectLst/>
        </p:spPr>
        <p:txBody>
          <a:bodyPr wrap="none" anchor="ctr">
            <a:prstTxWarp prst="textNoShape">
              <a:avLst/>
            </a:prstTxWarp>
          </a:bodyPr>
          <a:lstStyle/>
          <a:p>
            <a:pPr algn="ctr"/>
            <a:r>
              <a:rPr lang="en-US">
                <a:solidFill>
                  <a:srgbClr val="000000"/>
                </a:solidFill>
                <a:latin typeface="Arial" charset="0"/>
              </a:rPr>
              <a:t>R1</a:t>
            </a:r>
          </a:p>
        </p:txBody>
      </p:sp>
      <p:sp>
        <p:nvSpPr>
          <p:cNvPr id="263191" name="Line 23"/>
          <p:cNvSpPr>
            <a:spLocks noChangeShapeType="1"/>
          </p:cNvSpPr>
          <p:nvPr/>
        </p:nvSpPr>
        <p:spPr bwMode="auto">
          <a:xfrm flipH="1">
            <a:off x="5867400" y="3581400"/>
            <a:ext cx="762000" cy="0"/>
          </a:xfrm>
          <a:prstGeom prst="line">
            <a:avLst/>
          </a:prstGeom>
          <a:noFill/>
          <a:ln w="9525">
            <a:solidFill>
              <a:schemeClr val="tx1"/>
            </a:solidFill>
            <a:round/>
            <a:headEnd/>
            <a:tailEnd/>
          </a:ln>
          <a:effectLst/>
        </p:spPr>
        <p:txBody>
          <a:bodyPr wrap="none">
            <a:prstTxWarp prst="textNoShape">
              <a:avLst/>
            </a:prstTxWarp>
          </a:bodyPr>
          <a:lstStyle/>
          <a:p>
            <a:endParaRPr lang="en-US"/>
          </a:p>
        </p:txBody>
      </p:sp>
      <p:sp>
        <p:nvSpPr>
          <p:cNvPr id="263192" name="Line 24"/>
          <p:cNvSpPr>
            <a:spLocks noChangeShapeType="1"/>
          </p:cNvSpPr>
          <p:nvPr/>
        </p:nvSpPr>
        <p:spPr bwMode="auto">
          <a:xfrm flipH="1" flipV="1">
            <a:off x="7724775" y="5467350"/>
            <a:ext cx="533400" cy="381000"/>
          </a:xfrm>
          <a:prstGeom prst="line">
            <a:avLst/>
          </a:prstGeom>
          <a:noFill/>
          <a:ln w="3175">
            <a:solidFill>
              <a:schemeClr val="tx1"/>
            </a:solidFill>
            <a:round/>
            <a:headEnd/>
            <a:tailEnd/>
          </a:ln>
          <a:effectLst/>
        </p:spPr>
        <p:txBody>
          <a:bodyPr wrap="none" anchor="ctr">
            <a:prstTxWarp prst="textNoShape">
              <a:avLst/>
            </a:prstTxWarp>
          </a:bodyPr>
          <a:lstStyle/>
          <a:p>
            <a:endParaRPr lang="en-US"/>
          </a:p>
        </p:txBody>
      </p:sp>
      <p:sp>
        <p:nvSpPr>
          <p:cNvPr id="263193" name="Line 25"/>
          <p:cNvSpPr>
            <a:spLocks noChangeShapeType="1"/>
          </p:cNvSpPr>
          <p:nvPr/>
        </p:nvSpPr>
        <p:spPr bwMode="auto">
          <a:xfrm flipH="1">
            <a:off x="5362575" y="5467350"/>
            <a:ext cx="533400" cy="381000"/>
          </a:xfrm>
          <a:prstGeom prst="line">
            <a:avLst/>
          </a:prstGeom>
          <a:noFill/>
          <a:ln w="3175">
            <a:solidFill>
              <a:schemeClr val="tx1"/>
            </a:solidFill>
            <a:round/>
            <a:headEnd/>
            <a:tailEnd/>
          </a:ln>
          <a:effectLst/>
        </p:spPr>
        <p:txBody>
          <a:bodyPr wrap="none" anchor="ctr">
            <a:prstTxWarp prst="textNoShape">
              <a:avLst/>
            </a:prstTxWarp>
          </a:bodyPr>
          <a:lstStyle/>
          <a:p>
            <a:endParaRPr lang="en-US"/>
          </a:p>
        </p:txBody>
      </p:sp>
      <p:sp>
        <p:nvSpPr>
          <p:cNvPr id="263194" name="Line 26"/>
          <p:cNvSpPr>
            <a:spLocks noChangeShapeType="1"/>
          </p:cNvSpPr>
          <p:nvPr/>
        </p:nvSpPr>
        <p:spPr bwMode="auto">
          <a:xfrm flipH="1" flipV="1">
            <a:off x="6810375" y="4781550"/>
            <a:ext cx="609600" cy="4572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63195" name="Line 27"/>
          <p:cNvSpPr>
            <a:spLocks noChangeShapeType="1"/>
          </p:cNvSpPr>
          <p:nvPr/>
        </p:nvSpPr>
        <p:spPr bwMode="auto">
          <a:xfrm flipH="1">
            <a:off x="6200775" y="4781550"/>
            <a:ext cx="609600" cy="4572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63196" name="Line 28"/>
          <p:cNvSpPr>
            <a:spLocks noChangeShapeType="1"/>
          </p:cNvSpPr>
          <p:nvPr/>
        </p:nvSpPr>
        <p:spPr bwMode="auto">
          <a:xfrm>
            <a:off x="6810375" y="2438400"/>
            <a:ext cx="0" cy="19050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63197" name="Oval 29"/>
          <p:cNvSpPr>
            <a:spLocks noChangeArrowheads="1"/>
          </p:cNvSpPr>
          <p:nvPr/>
        </p:nvSpPr>
        <p:spPr bwMode="auto">
          <a:xfrm>
            <a:off x="6581775" y="3352800"/>
            <a:ext cx="457200" cy="4572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263198" name="Oval 30"/>
          <p:cNvSpPr>
            <a:spLocks noChangeArrowheads="1"/>
          </p:cNvSpPr>
          <p:nvPr/>
        </p:nvSpPr>
        <p:spPr bwMode="auto">
          <a:xfrm>
            <a:off x="5819775" y="5114925"/>
            <a:ext cx="457200" cy="4572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263199" name="Oval 31"/>
          <p:cNvSpPr>
            <a:spLocks noChangeArrowheads="1"/>
          </p:cNvSpPr>
          <p:nvPr/>
        </p:nvSpPr>
        <p:spPr bwMode="auto">
          <a:xfrm>
            <a:off x="7362825" y="5143500"/>
            <a:ext cx="457200" cy="4572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263200" name="Rectangle 32"/>
          <p:cNvSpPr>
            <a:spLocks noChangeArrowheads="1"/>
          </p:cNvSpPr>
          <p:nvPr/>
        </p:nvSpPr>
        <p:spPr bwMode="auto">
          <a:xfrm>
            <a:off x="6553200" y="1981200"/>
            <a:ext cx="457200" cy="457200"/>
          </a:xfrm>
          <a:prstGeom prst="rect">
            <a:avLst/>
          </a:prstGeom>
          <a:solidFill>
            <a:schemeClr val="hlink"/>
          </a:solidFill>
          <a:ln w="9525">
            <a:solidFill>
              <a:schemeClr val="tx1"/>
            </a:solidFill>
            <a:miter lim="800000"/>
            <a:headEnd/>
            <a:tailEnd/>
          </a:ln>
          <a:effectLst/>
        </p:spPr>
        <p:txBody>
          <a:bodyPr wrap="none" anchor="ctr">
            <a:prstTxWarp prst="textNoShape">
              <a:avLst/>
            </a:prstTxWarp>
          </a:bodyPr>
          <a:lstStyle/>
          <a:p>
            <a:pPr algn="ctr"/>
            <a:r>
              <a:rPr lang="en-US">
                <a:solidFill>
                  <a:srgbClr val="000000"/>
                </a:solidFill>
                <a:latin typeface="Arial" charset="0"/>
              </a:rPr>
              <a:t>S</a:t>
            </a:r>
          </a:p>
        </p:txBody>
      </p:sp>
      <p:sp>
        <p:nvSpPr>
          <p:cNvPr id="263201" name="Rectangle 33"/>
          <p:cNvSpPr>
            <a:spLocks noChangeArrowheads="1"/>
          </p:cNvSpPr>
          <p:nvPr/>
        </p:nvSpPr>
        <p:spPr bwMode="auto">
          <a:xfrm>
            <a:off x="4953000" y="5791200"/>
            <a:ext cx="457200" cy="457200"/>
          </a:xfrm>
          <a:prstGeom prst="rect">
            <a:avLst/>
          </a:prstGeom>
          <a:solidFill>
            <a:schemeClr val="hlink"/>
          </a:solidFill>
          <a:ln w="9525">
            <a:solidFill>
              <a:schemeClr val="tx1"/>
            </a:solidFill>
            <a:miter lim="800000"/>
            <a:headEnd/>
            <a:tailEnd/>
          </a:ln>
          <a:effectLst/>
        </p:spPr>
        <p:txBody>
          <a:bodyPr wrap="none" anchor="ctr">
            <a:prstTxWarp prst="textNoShape">
              <a:avLst/>
            </a:prstTxWarp>
          </a:bodyPr>
          <a:lstStyle/>
          <a:p>
            <a:pPr algn="ctr"/>
            <a:r>
              <a:rPr lang="en-US">
                <a:solidFill>
                  <a:srgbClr val="000000"/>
                </a:solidFill>
                <a:latin typeface="Arial" charset="0"/>
              </a:rPr>
              <a:t>R3</a:t>
            </a:r>
          </a:p>
        </p:txBody>
      </p:sp>
      <p:sp>
        <p:nvSpPr>
          <p:cNvPr id="263202" name="Rectangle 34"/>
          <p:cNvSpPr>
            <a:spLocks noChangeArrowheads="1"/>
          </p:cNvSpPr>
          <p:nvPr/>
        </p:nvSpPr>
        <p:spPr bwMode="auto">
          <a:xfrm>
            <a:off x="8229600" y="5791200"/>
            <a:ext cx="457200" cy="457200"/>
          </a:xfrm>
          <a:prstGeom prst="rect">
            <a:avLst/>
          </a:prstGeom>
          <a:solidFill>
            <a:schemeClr val="hlink"/>
          </a:solidFill>
          <a:ln w="9525">
            <a:solidFill>
              <a:schemeClr val="tx1"/>
            </a:solidFill>
            <a:miter lim="800000"/>
            <a:headEnd/>
            <a:tailEnd/>
          </a:ln>
          <a:effectLst/>
        </p:spPr>
        <p:txBody>
          <a:bodyPr wrap="none" anchor="ctr">
            <a:prstTxWarp prst="textNoShape">
              <a:avLst/>
            </a:prstTxWarp>
          </a:bodyPr>
          <a:lstStyle/>
          <a:p>
            <a:pPr algn="ctr"/>
            <a:r>
              <a:rPr lang="en-US">
                <a:solidFill>
                  <a:srgbClr val="000000"/>
                </a:solidFill>
                <a:latin typeface="Arial" charset="0"/>
              </a:rPr>
              <a:t>R4</a:t>
            </a:r>
          </a:p>
        </p:txBody>
      </p:sp>
      <p:sp>
        <p:nvSpPr>
          <p:cNvPr id="263203" name="Rectangle 35"/>
          <p:cNvSpPr>
            <a:spLocks noChangeArrowheads="1"/>
          </p:cNvSpPr>
          <p:nvPr/>
        </p:nvSpPr>
        <p:spPr bwMode="auto">
          <a:xfrm>
            <a:off x="7772400" y="4343400"/>
            <a:ext cx="457200" cy="457200"/>
          </a:xfrm>
          <a:prstGeom prst="rect">
            <a:avLst/>
          </a:prstGeom>
          <a:solidFill>
            <a:schemeClr val="hlink"/>
          </a:solidFill>
          <a:ln w="9525">
            <a:solidFill>
              <a:schemeClr val="tx1"/>
            </a:solidFill>
            <a:miter lim="800000"/>
            <a:headEnd/>
            <a:tailEnd/>
          </a:ln>
          <a:effectLst/>
        </p:spPr>
        <p:txBody>
          <a:bodyPr wrap="none" anchor="ctr">
            <a:prstTxWarp prst="textNoShape">
              <a:avLst/>
            </a:prstTxWarp>
          </a:bodyPr>
          <a:lstStyle/>
          <a:p>
            <a:pPr algn="ctr"/>
            <a:r>
              <a:rPr lang="en-US">
                <a:solidFill>
                  <a:srgbClr val="000000"/>
                </a:solidFill>
                <a:latin typeface="Arial" charset="0"/>
              </a:rPr>
              <a:t>R2</a:t>
            </a:r>
          </a:p>
        </p:txBody>
      </p:sp>
      <p:sp>
        <p:nvSpPr>
          <p:cNvPr id="263204" name="Line 36"/>
          <p:cNvSpPr>
            <a:spLocks noChangeShapeType="1"/>
          </p:cNvSpPr>
          <p:nvPr/>
        </p:nvSpPr>
        <p:spPr bwMode="auto">
          <a:xfrm flipH="1">
            <a:off x="7010400" y="4572000"/>
            <a:ext cx="762000" cy="0"/>
          </a:xfrm>
          <a:prstGeom prst="line">
            <a:avLst/>
          </a:prstGeom>
          <a:noFill/>
          <a:ln w="9525">
            <a:solidFill>
              <a:schemeClr val="tx1"/>
            </a:solidFill>
            <a:round/>
            <a:headEnd/>
            <a:tailEnd/>
          </a:ln>
          <a:effectLst/>
        </p:spPr>
        <p:txBody>
          <a:bodyPr wrap="none">
            <a:prstTxWarp prst="textNoShape">
              <a:avLst/>
            </a:prstTxWarp>
          </a:bodyPr>
          <a:lstStyle/>
          <a:p>
            <a:endParaRPr lang="en-US"/>
          </a:p>
        </p:txBody>
      </p:sp>
      <p:sp>
        <p:nvSpPr>
          <p:cNvPr id="263205" name="Oval 37"/>
          <p:cNvSpPr>
            <a:spLocks noChangeArrowheads="1"/>
          </p:cNvSpPr>
          <p:nvPr/>
        </p:nvSpPr>
        <p:spPr bwMode="auto">
          <a:xfrm>
            <a:off x="2009775" y="4324350"/>
            <a:ext cx="457200" cy="4572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263206" name="Oval 38"/>
          <p:cNvSpPr>
            <a:spLocks noChangeArrowheads="1"/>
          </p:cNvSpPr>
          <p:nvPr/>
        </p:nvSpPr>
        <p:spPr bwMode="auto">
          <a:xfrm>
            <a:off x="6581775" y="4324350"/>
            <a:ext cx="457200" cy="4572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263207" name="Text Box 39"/>
          <p:cNvSpPr txBox="1">
            <a:spLocks noChangeArrowheads="1"/>
          </p:cNvSpPr>
          <p:nvPr/>
        </p:nvSpPr>
        <p:spPr bwMode="auto">
          <a:xfrm>
            <a:off x="209550" y="1143000"/>
            <a:ext cx="3498850" cy="701675"/>
          </a:xfrm>
          <a:prstGeom prst="rect">
            <a:avLst/>
          </a:prstGeom>
          <a:noFill/>
          <a:ln w="9525">
            <a:noFill/>
            <a:miter lim="800000"/>
            <a:headEnd/>
            <a:tailEnd/>
          </a:ln>
          <a:effectLst/>
        </p:spPr>
        <p:txBody>
          <a:bodyPr wrap="none">
            <a:prstTxWarp prst="textNoShape">
              <a:avLst/>
            </a:prstTxWarp>
            <a:spAutoFit/>
          </a:bodyPr>
          <a:lstStyle/>
          <a:p>
            <a:r>
              <a:rPr lang="en-US" sz="2000">
                <a:solidFill>
                  <a:srgbClr val="FF9900"/>
                </a:solidFill>
                <a:latin typeface="Arial" charset="0"/>
              </a:rPr>
              <a:t>Packet 1 does not reach R1;</a:t>
            </a:r>
          </a:p>
          <a:p>
            <a:r>
              <a:rPr lang="en-US" sz="2000">
                <a:solidFill>
                  <a:srgbClr val="FF9900"/>
                </a:solidFill>
                <a:latin typeface="Arial" charset="0"/>
              </a:rPr>
              <a:t>Receiver 1 requests a resend</a:t>
            </a:r>
          </a:p>
        </p:txBody>
      </p:sp>
      <p:sp>
        <p:nvSpPr>
          <p:cNvPr id="263208" name="Text Box 40"/>
          <p:cNvSpPr txBox="1">
            <a:spLocks noChangeArrowheads="1"/>
          </p:cNvSpPr>
          <p:nvPr/>
        </p:nvSpPr>
        <p:spPr bwMode="auto">
          <a:xfrm>
            <a:off x="4724400" y="1219200"/>
            <a:ext cx="3863975" cy="396875"/>
          </a:xfrm>
          <a:prstGeom prst="rect">
            <a:avLst/>
          </a:prstGeom>
          <a:noFill/>
          <a:ln w="9525">
            <a:noFill/>
            <a:miter lim="800000"/>
            <a:headEnd/>
            <a:tailEnd/>
          </a:ln>
          <a:effectLst/>
        </p:spPr>
        <p:txBody>
          <a:bodyPr wrap="none">
            <a:prstTxWarp prst="textNoShape">
              <a:avLst/>
            </a:prstTxWarp>
            <a:spAutoFit/>
          </a:bodyPr>
          <a:lstStyle/>
          <a:p>
            <a:r>
              <a:rPr lang="en-US" sz="2000">
                <a:solidFill>
                  <a:srgbClr val="FF9900"/>
                </a:solidFill>
                <a:latin typeface="Arial" charset="0"/>
              </a:rPr>
              <a:t>Packet 1 resent to all 4 receivers</a:t>
            </a:r>
          </a:p>
        </p:txBody>
      </p:sp>
      <p:sp>
        <p:nvSpPr>
          <p:cNvPr id="263209" name="Rectangle 41"/>
          <p:cNvSpPr>
            <a:spLocks noChangeArrowheads="1"/>
          </p:cNvSpPr>
          <p:nvPr/>
        </p:nvSpPr>
        <p:spPr bwMode="auto">
          <a:xfrm>
            <a:off x="1600200" y="3276600"/>
            <a:ext cx="152400" cy="304800"/>
          </a:xfrm>
          <a:prstGeom prst="rect">
            <a:avLst/>
          </a:prstGeom>
          <a:solidFill>
            <a:schemeClr val="tx1"/>
          </a:solidFill>
          <a:ln w="9525">
            <a:solidFill>
              <a:schemeClr val="tx1"/>
            </a:solidFill>
            <a:miter lim="800000"/>
            <a:headEnd/>
            <a:tailEnd/>
          </a:ln>
          <a:effectLst/>
        </p:spPr>
        <p:txBody>
          <a:bodyPr wrap="none" anchor="ctr">
            <a:prstTxWarp prst="textNoShape">
              <a:avLst/>
            </a:prstTxWarp>
          </a:bodyPr>
          <a:lstStyle/>
          <a:p>
            <a:pPr algn="ctr"/>
            <a:r>
              <a:rPr lang="en-US" sz="2000">
                <a:solidFill>
                  <a:srgbClr val="000000"/>
                </a:solidFill>
                <a:latin typeface="Arial" charset="0"/>
              </a:rPr>
              <a:t>1</a:t>
            </a:r>
          </a:p>
        </p:txBody>
      </p:sp>
      <p:sp>
        <p:nvSpPr>
          <p:cNvPr id="263210" name="Line 42"/>
          <p:cNvSpPr>
            <a:spLocks noChangeShapeType="1"/>
          </p:cNvSpPr>
          <p:nvPr/>
        </p:nvSpPr>
        <p:spPr bwMode="auto">
          <a:xfrm>
            <a:off x="1447800" y="3352800"/>
            <a:ext cx="381000" cy="228600"/>
          </a:xfrm>
          <a:prstGeom prst="lin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263211" name="Line 43"/>
          <p:cNvSpPr>
            <a:spLocks noChangeShapeType="1"/>
          </p:cNvSpPr>
          <p:nvPr/>
        </p:nvSpPr>
        <p:spPr bwMode="auto">
          <a:xfrm flipV="1">
            <a:off x="1447800" y="3352800"/>
            <a:ext cx="381000" cy="228600"/>
          </a:xfrm>
          <a:prstGeom prst="lin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263212" name="Rectangle 44"/>
          <p:cNvSpPr>
            <a:spLocks noChangeArrowheads="1"/>
          </p:cNvSpPr>
          <p:nvPr/>
        </p:nvSpPr>
        <p:spPr bwMode="auto">
          <a:xfrm>
            <a:off x="7010400" y="2514600"/>
            <a:ext cx="152400" cy="304800"/>
          </a:xfrm>
          <a:prstGeom prst="rect">
            <a:avLst/>
          </a:prstGeom>
          <a:solidFill>
            <a:schemeClr val="tx1"/>
          </a:solidFill>
          <a:ln w="9525">
            <a:solidFill>
              <a:schemeClr val="tx1"/>
            </a:solidFill>
            <a:miter lim="800000"/>
            <a:headEnd/>
            <a:tailEnd/>
          </a:ln>
          <a:effectLst/>
        </p:spPr>
        <p:txBody>
          <a:bodyPr wrap="none" anchor="ctr">
            <a:prstTxWarp prst="textNoShape">
              <a:avLst/>
            </a:prstTxWarp>
          </a:bodyPr>
          <a:lstStyle/>
          <a:p>
            <a:pPr algn="ctr"/>
            <a:r>
              <a:rPr lang="en-US" sz="2000">
                <a:solidFill>
                  <a:srgbClr val="000000"/>
                </a:solidFill>
                <a:latin typeface="Arial" charset="0"/>
              </a:rPr>
              <a:t>1</a:t>
            </a:r>
          </a:p>
        </p:txBody>
      </p:sp>
      <p:sp>
        <p:nvSpPr>
          <p:cNvPr id="263213" name="Line 45"/>
          <p:cNvSpPr>
            <a:spLocks noChangeShapeType="1"/>
          </p:cNvSpPr>
          <p:nvPr/>
        </p:nvSpPr>
        <p:spPr bwMode="auto">
          <a:xfrm>
            <a:off x="304800" y="1981200"/>
            <a:ext cx="533400" cy="0"/>
          </a:xfrm>
          <a:prstGeom prst="line">
            <a:avLst/>
          </a:prstGeom>
          <a:noFill/>
          <a:ln w="28575">
            <a:solidFill>
              <a:srgbClr val="FF9900"/>
            </a:solidFill>
            <a:round/>
            <a:headEnd/>
            <a:tailEnd type="triangle" w="med" len="med"/>
          </a:ln>
          <a:effectLst/>
        </p:spPr>
        <p:txBody>
          <a:bodyPr wrap="none">
            <a:prstTxWarp prst="textNoShape">
              <a:avLst/>
            </a:prstTxWarp>
          </a:bodyPr>
          <a:lstStyle/>
          <a:p>
            <a:endParaRPr lang="en-US"/>
          </a:p>
        </p:txBody>
      </p:sp>
      <p:sp>
        <p:nvSpPr>
          <p:cNvPr id="263214" name="Text Box 46"/>
          <p:cNvSpPr txBox="1">
            <a:spLocks noChangeArrowheads="1"/>
          </p:cNvSpPr>
          <p:nvPr/>
        </p:nvSpPr>
        <p:spPr bwMode="auto">
          <a:xfrm>
            <a:off x="228600" y="1981200"/>
            <a:ext cx="1255713" cy="274638"/>
          </a:xfrm>
          <a:prstGeom prst="rect">
            <a:avLst/>
          </a:prstGeom>
          <a:noFill/>
          <a:ln w="9525">
            <a:noFill/>
            <a:miter lim="800000"/>
            <a:headEnd/>
            <a:tailEnd/>
          </a:ln>
          <a:effectLst/>
        </p:spPr>
        <p:txBody>
          <a:bodyPr wrap="none">
            <a:prstTxWarp prst="textNoShape">
              <a:avLst/>
            </a:prstTxWarp>
            <a:spAutoFit/>
          </a:bodyPr>
          <a:lstStyle/>
          <a:p>
            <a:r>
              <a:rPr lang="en-US" sz="1200">
                <a:solidFill>
                  <a:srgbClr val="000000"/>
                </a:solidFill>
                <a:latin typeface="Arial" charset="0"/>
              </a:rPr>
              <a:t>Resend request</a:t>
            </a:r>
          </a:p>
        </p:txBody>
      </p:sp>
      <p:sp>
        <p:nvSpPr>
          <p:cNvPr id="263215" name="Line 47"/>
          <p:cNvSpPr>
            <a:spLocks noChangeShapeType="1"/>
          </p:cNvSpPr>
          <p:nvPr/>
        </p:nvSpPr>
        <p:spPr bwMode="auto">
          <a:xfrm>
            <a:off x="1371600" y="3733800"/>
            <a:ext cx="533400" cy="0"/>
          </a:xfrm>
          <a:prstGeom prst="line">
            <a:avLst/>
          </a:prstGeom>
          <a:noFill/>
          <a:ln w="28575">
            <a:solidFill>
              <a:srgbClr val="FF9900"/>
            </a:solidFill>
            <a:round/>
            <a:headEnd/>
            <a:tailEnd type="triangle" w="med" len="med"/>
          </a:ln>
          <a:effectLst/>
        </p:spPr>
        <p:txBody>
          <a:bodyPr wrap="none">
            <a:prstTxWarp prst="textNoShape">
              <a:avLst/>
            </a:prstTxWarp>
          </a:bodyPr>
          <a:lstStyle/>
          <a:p>
            <a:endParaRPr lang="en-US"/>
          </a:p>
        </p:txBody>
      </p:sp>
      <p:sp>
        <p:nvSpPr>
          <p:cNvPr id="263216" name="Line 48"/>
          <p:cNvSpPr>
            <a:spLocks noChangeShapeType="1"/>
          </p:cNvSpPr>
          <p:nvPr/>
        </p:nvSpPr>
        <p:spPr bwMode="auto">
          <a:xfrm flipV="1">
            <a:off x="2133600" y="2438400"/>
            <a:ext cx="0" cy="838200"/>
          </a:xfrm>
          <a:prstGeom prst="line">
            <a:avLst/>
          </a:prstGeom>
          <a:noFill/>
          <a:ln w="28575">
            <a:solidFill>
              <a:srgbClr val="FF9900"/>
            </a:solidFill>
            <a:round/>
            <a:headEnd/>
            <a:tailEnd type="triangle" w="med" len="med"/>
          </a:ln>
          <a:effectLst/>
        </p:spPr>
        <p:txBody>
          <a:bodyPr wrap="none">
            <a:prstTxWarp prst="textNoShape">
              <a:avLst/>
            </a:prstTxWarp>
          </a:bodyPr>
          <a:lstStyle/>
          <a:p>
            <a:endParaRPr lang="en-US"/>
          </a:p>
        </p:txBody>
      </p:sp>
      <p:sp>
        <p:nvSpPr>
          <p:cNvPr id="263217" name="Line 49"/>
          <p:cNvSpPr>
            <a:spLocks noChangeShapeType="1"/>
          </p:cNvSpPr>
          <p:nvPr/>
        </p:nvSpPr>
        <p:spPr bwMode="auto">
          <a:xfrm>
            <a:off x="6705600" y="2514600"/>
            <a:ext cx="0" cy="762000"/>
          </a:xfrm>
          <a:prstGeom prst="line">
            <a:avLst/>
          </a:prstGeom>
          <a:noFill/>
          <a:ln w="28575">
            <a:solidFill>
              <a:schemeClr val="folHlink"/>
            </a:solidFill>
            <a:round/>
            <a:headEnd/>
            <a:tailEnd type="triangle" w="med" len="med"/>
          </a:ln>
          <a:effectLst/>
        </p:spPr>
        <p:txBody>
          <a:bodyPr wrap="none">
            <a:prstTxWarp prst="textNoShape">
              <a:avLst/>
            </a:prstTxWarp>
          </a:bodyPr>
          <a:lstStyle/>
          <a:p>
            <a:endParaRPr lang="en-US"/>
          </a:p>
        </p:txBody>
      </p:sp>
      <p:sp>
        <p:nvSpPr>
          <p:cNvPr id="263218" name="Line 50"/>
          <p:cNvSpPr>
            <a:spLocks noChangeShapeType="1"/>
          </p:cNvSpPr>
          <p:nvPr/>
        </p:nvSpPr>
        <p:spPr bwMode="auto">
          <a:xfrm flipH="1">
            <a:off x="6019800" y="3429000"/>
            <a:ext cx="533400" cy="0"/>
          </a:xfrm>
          <a:prstGeom prst="line">
            <a:avLst/>
          </a:prstGeom>
          <a:noFill/>
          <a:ln w="28575">
            <a:solidFill>
              <a:schemeClr val="folHlink"/>
            </a:solidFill>
            <a:round/>
            <a:headEnd/>
            <a:tailEnd type="triangle" w="med" len="med"/>
          </a:ln>
          <a:effectLst/>
        </p:spPr>
        <p:txBody>
          <a:bodyPr wrap="none">
            <a:prstTxWarp prst="textNoShape">
              <a:avLst/>
            </a:prstTxWarp>
          </a:bodyPr>
          <a:lstStyle/>
          <a:p>
            <a:endParaRPr lang="en-US"/>
          </a:p>
        </p:txBody>
      </p:sp>
      <p:sp>
        <p:nvSpPr>
          <p:cNvPr id="263219" name="Line 51"/>
          <p:cNvSpPr>
            <a:spLocks noChangeShapeType="1"/>
          </p:cNvSpPr>
          <p:nvPr/>
        </p:nvSpPr>
        <p:spPr bwMode="auto">
          <a:xfrm>
            <a:off x="6705600" y="3810000"/>
            <a:ext cx="0" cy="457200"/>
          </a:xfrm>
          <a:prstGeom prst="line">
            <a:avLst/>
          </a:prstGeom>
          <a:noFill/>
          <a:ln w="28575">
            <a:solidFill>
              <a:schemeClr val="folHlink"/>
            </a:solidFill>
            <a:round/>
            <a:headEnd/>
            <a:tailEnd type="triangle" w="med" len="med"/>
          </a:ln>
          <a:effectLst/>
        </p:spPr>
        <p:txBody>
          <a:bodyPr wrap="none">
            <a:prstTxWarp prst="textNoShape">
              <a:avLst/>
            </a:prstTxWarp>
          </a:bodyPr>
          <a:lstStyle/>
          <a:p>
            <a:endParaRPr lang="en-US"/>
          </a:p>
        </p:txBody>
      </p:sp>
      <p:sp>
        <p:nvSpPr>
          <p:cNvPr id="263220" name="Line 52"/>
          <p:cNvSpPr>
            <a:spLocks noChangeShapeType="1"/>
          </p:cNvSpPr>
          <p:nvPr/>
        </p:nvSpPr>
        <p:spPr bwMode="auto">
          <a:xfrm>
            <a:off x="7086600" y="4495800"/>
            <a:ext cx="609600" cy="0"/>
          </a:xfrm>
          <a:prstGeom prst="line">
            <a:avLst/>
          </a:prstGeom>
          <a:noFill/>
          <a:ln w="28575">
            <a:solidFill>
              <a:schemeClr val="folHlink"/>
            </a:solidFill>
            <a:round/>
            <a:headEnd/>
            <a:tailEnd type="triangle" w="med" len="med"/>
          </a:ln>
          <a:effectLst/>
        </p:spPr>
        <p:txBody>
          <a:bodyPr wrap="none">
            <a:prstTxWarp prst="textNoShape">
              <a:avLst/>
            </a:prstTxWarp>
          </a:bodyPr>
          <a:lstStyle/>
          <a:p>
            <a:endParaRPr lang="en-US"/>
          </a:p>
        </p:txBody>
      </p:sp>
      <p:sp>
        <p:nvSpPr>
          <p:cNvPr id="263221" name="Line 53"/>
          <p:cNvSpPr>
            <a:spLocks noChangeShapeType="1"/>
          </p:cNvSpPr>
          <p:nvPr/>
        </p:nvSpPr>
        <p:spPr bwMode="auto">
          <a:xfrm flipH="1">
            <a:off x="6172200" y="4724400"/>
            <a:ext cx="457200" cy="381000"/>
          </a:xfrm>
          <a:prstGeom prst="line">
            <a:avLst/>
          </a:prstGeom>
          <a:noFill/>
          <a:ln w="28575">
            <a:solidFill>
              <a:schemeClr val="folHlink"/>
            </a:solidFill>
            <a:round/>
            <a:headEnd/>
            <a:tailEnd type="triangle" w="med" len="med"/>
          </a:ln>
          <a:effectLst/>
        </p:spPr>
        <p:txBody>
          <a:bodyPr wrap="none">
            <a:prstTxWarp prst="textNoShape">
              <a:avLst/>
            </a:prstTxWarp>
          </a:bodyPr>
          <a:lstStyle/>
          <a:p>
            <a:endParaRPr lang="en-US"/>
          </a:p>
        </p:txBody>
      </p:sp>
      <p:sp>
        <p:nvSpPr>
          <p:cNvPr id="263222" name="Line 54"/>
          <p:cNvSpPr>
            <a:spLocks noChangeShapeType="1"/>
          </p:cNvSpPr>
          <p:nvPr/>
        </p:nvSpPr>
        <p:spPr bwMode="auto">
          <a:xfrm flipH="1">
            <a:off x="5334000" y="5410200"/>
            <a:ext cx="381000" cy="304800"/>
          </a:xfrm>
          <a:prstGeom prst="line">
            <a:avLst/>
          </a:prstGeom>
          <a:noFill/>
          <a:ln w="28575">
            <a:solidFill>
              <a:schemeClr val="folHlink"/>
            </a:solidFill>
            <a:round/>
            <a:headEnd/>
            <a:tailEnd type="triangle" w="med" len="med"/>
          </a:ln>
          <a:effectLst/>
        </p:spPr>
        <p:txBody>
          <a:bodyPr wrap="none">
            <a:prstTxWarp prst="textNoShape">
              <a:avLst/>
            </a:prstTxWarp>
          </a:bodyPr>
          <a:lstStyle/>
          <a:p>
            <a:endParaRPr lang="en-US"/>
          </a:p>
        </p:txBody>
      </p:sp>
      <p:sp>
        <p:nvSpPr>
          <p:cNvPr id="263223" name="Line 55"/>
          <p:cNvSpPr>
            <a:spLocks noChangeShapeType="1"/>
          </p:cNvSpPr>
          <p:nvPr/>
        </p:nvSpPr>
        <p:spPr bwMode="auto">
          <a:xfrm>
            <a:off x="7010400" y="4800600"/>
            <a:ext cx="457200" cy="304800"/>
          </a:xfrm>
          <a:prstGeom prst="line">
            <a:avLst/>
          </a:prstGeom>
          <a:noFill/>
          <a:ln w="28575">
            <a:solidFill>
              <a:schemeClr val="folHlink"/>
            </a:solidFill>
            <a:round/>
            <a:headEnd/>
            <a:tailEnd type="triangle" w="med" len="med"/>
          </a:ln>
          <a:effectLst/>
        </p:spPr>
        <p:txBody>
          <a:bodyPr wrap="none">
            <a:prstTxWarp prst="textNoShape">
              <a:avLst/>
            </a:prstTxWarp>
          </a:bodyPr>
          <a:lstStyle/>
          <a:p>
            <a:endParaRPr lang="en-US"/>
          </a:p>
        </p:txBody>
      </p:sp>
      <p:sp>
        <p:nvSpPr>
          <p:cNvPr id="263224" name="Line 56"/>
          <p:cNvSpPr>
            <a:spLocks noChangeShapeType="1"/>
          </p:cNvSpPr>
          <p:nvPr/>
        </p:nvSpPr>
        <p:spPr bwMode="auto">
          <a:xfrm>
            <a:off x="7848600" y="5410200"/>
            <a:ext cx="457200" cy="304800"/>
          </a:xfrm>
          <a:prstGeom prst="line">
            <a:avLst/>
          </a:prstGeom>
          <a:noFill/>
          <a:ln w="28575">
            <a:solidFill>
              <a:schemeClr val="folHlink"/>
            </a:solidFill>
            <a:round/>
            <a:headEnd/>
            <a:tailEnd type="triangle" w="med" len="med"/>
          </a:ln>
          <a:effectLst/>
        </p:spPr>
        <p:txBody>
          <a:bodyPr wrap="none">
            <a:prstTxWarp prst="textNoShape">
              <a:avLst/>
            </a:prstTxWarp>
          </a:bodyPr>
          <a:lstStyle/>
          <a:p>
            <a:endParaRPr lang="en-US"/>
          </a:p>
        </p:txBody>
      </p:sp>
      <p:sp>
        <p:nvSpPr>
          <p:cNvPr id="263225" name="Line 57"/>
          <p:cNvSpPr>
            <a:spLocks noChangeShapeType="1"/>
          </p:cNvSpPr>
          <p:nvPr/>
        </p:nvSpPr>
        <p:spPr bwMode="auto">
          <a:xfrm>
            <a:off x="5029200" y="2057400"/>
            <a:ext cx="533400" cy="0"/>
          </a:xfrm>
          <a:prstGeom prst="line">
            <a:avLst/>
          </a:prstGeom>
          <a:noFill/>
          <a:ln w="28575">
            <a:solidFill>
              <a:schemeClr val="folHlink"/>
            </a:solidFill>
            <a:round/>
            <a:headEnd/>
            <a:tailEnd type="triangle" w="med" len="med"/>
          </a:ln>
          <a:effectLst/>
        </p:spPr>
        <p:txBody>
          <a:bodyPr wrap="none">
            <a:prstTxWarp prst="textNoShape">
              <a:avLst/>
            </a:prstTxWarp>
          </a:bodyPr>
          <a:lstStyle/>
          <a:p>
            <a:endParaRPr lang="en-US"/>
          </a:p>
        </p:txBody>
      </p:sp>
      <p:sp>
        <p:nvSpPr>
          <p:cNvPr id="263226" name="Text Box 58"/>
          <p:cNvSpPr txBox="1">
            <a:spLocks noChangeArrowheads="1"/>
          </p:cNvSpPr>
          <p:nvPr/>
        </p:nvSpPr>
        <p:spPr bwMode="auto">
          <a:xfrm>
            <a:off x="4953000" y="2057400"/>
            <a:ext cx="1155700" cy="274638"/>
          </a:xfrm>
          <a:prstGeom prst="rect">
            <a:avLst/>
          </a:prstGeom>
          <a:noFill/>
          <a:ln w="9525">
            <a:noFill/>
            <a:miter lim="800000"/>
            <a:headEnd/>
            <a:tailEnd/>
          </a:ln>
          <a:effectLst/>
        </p:spPr>
        <p:txBody>
          <a:bodyPr wrap="none">
            <a:prstTxWarp prst="textNoShape">
              <a:avLst/>
            </a:prstTxWarp>
            <a:spAutoFit/>
          </a:bodyPr>
          <a:lstStyle/>
          <a:p>
            <a:r>
              <a:rPr lang="en-US" sz="1200">
                <a:solidFill>
                  <a:srgbClr val="000000"/>
                </a:solidFill>
                <a:latin typeface="Arial" charset="0"/>
              </a:rPr>
              <a:t>Resent packet</a:t>
            </a:r>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 name="Slide Number Placeholder 4"/>
          <p:cNvSpPr>
            <a:spLocks noGrp="1"/>
          </p:cNvSpPr>
          <p:nvPr>
            <p:ph type="sldNum" sz="quarter" idx="12"/>
          </p:nvPr>
        </p:nvSpPr>
        <p:spPr/>
        <p:txBody>
          <a:bodyPr/>
          <a:lstStyle/>
          <a:p>
            <a:fld id="{841040DA-B924-A44D-A735-EC7B95FE8AC7}" type="slidenum">
              <a:rPr lang="en-US"/>
              <a:pPr/>
              <a:t>107</a:t>
            </a:fld>
            <a:endParaRPr lang="en-US"/>
          </a:p>
        </p:txBody>
      </p:sp>
      <p:sp>
        <p:nvSpPr>
          <p:cNvPr id="259074" name="Rectangle 1026"/>
          <p:cNvSpPr>
            <a:spLocks noChangeArrowheads="1"/>
          </p:cNvSpPr>
          <p:nvPr/>
        </p:nvSpPr>
        <p:spPr bwMode="auto">
          <a:xfrm>
            <a:off x="228600" y="1828800"/>
            <a:ext cx="4114800" cy="4572000"/>
          </a:xfrm>
          <a:prstGeom prst="rect">
            <a:avLst/>
          </a:prstGeom>
          <a:solidFill>
            <a:srgbClr val="FFFFFF"/>
          </a:solidFill>
          <a:ln w="9525">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pPr algn="ctr"/>
            <a:endParaRPr lang="en-US" sz="2400"/>
          </a:p>
        </p:txBody>
      </p:sp>
      <p:sp>
        <p:nvSpPr>
          <p:cNvPr id="259075" name="Rectangle 1027"/>
          <p:cNvSpPr>
            <a:spLocks noChangeArrowheads="1"/>
          </p:cNvSpPr>
          <p:nvPr/>
        </p:nvSpPr>
        <p:spPr bwMode="auto">
          <a:xfrm>
            <a:off x="838200" y="3367088"/>
            <a:ext cx="457200" cy="457200"/>
          </a:xfrm>
          <a:prstGeom prst="rect">
            <a:avLst/>
          </a:prstGeom>
          <a:solidFill>
            <a:schemeClr val="hlink"/>
          </a:solidFill>
          <a:ln w="9525">
            <a:solidFill>
              <a:schemeClr val="tx1"/>
            </a:solidFill>
            <a:miter lim="800000"/>
            <a:headEnd/>
            <a:tailEnd/>
          </a:ln>
          <a:effectLst/>
        </p:spPr>
        <p:txBody>
          <a:bodyPr wrap="none" anchor="ctr">
            <a:prstTxWarp prst="textNoShape">
              <a:avLst/>
            </a:prstTxWarp>
          </a:bodyPr>
          <a:lstStyle/>
          <a:p>
            <a:pPr algn="ctr"/>
            <a:r>
              <a:rPr lang="en-US" sz="2400">
                <a:solidFill>
                  <a:srgbClr val="000000"/>
                </a:solidFill>
                <a:latin typeface="Arial" charset="0"/>
              </a:rPr>
              <a:t>R1</a:t>
            </a:r>
          </a:p>
        </p:txBody>
      </p:sp>
      <p:sp>
        <p:nvSpPr>
          <p:cNvPr id="259076" name="Line 1028"/>
          <p:cNvSpPr>
            <a:spLocks noChangeShapeType="1"/>
          </p:cNvSpPr>
          <p:nvPr/>
        </p:nvSpPr>
        <p:spPr bwMode="auto">
          <a:xfrm flipH="1">
            <a:off x="1295400" y="3581400"/>
            <a:ext cx="762000" cy="0"/>
          </a:xfrm>
          <a:prstGeom prst="line">
            <a:avLst/>
          </a:prstGeom>
          <a:noFill/>
          <a:ln w="9525">
            <a:solidFill>
              <a:schemeClr val="tx1"/>
            </a:solidFill>
            <a:round/>
            <a:headEnd/>
            <a:tailEnd/>
          </a:ln>
          <a:effectLst/>
        </p:spPr>
        <p:txBody>
          <a:bodyPr wrap="none">
            <a:prstTxWarp prst="textNoShape">
              <a:avLst/>
            </a:prstTxWarp>
          </a:bodyPr>
          <a:lstStyle/>
          <a:p>
            <a:endParaRPr lang="en-US"/>
          </a:p>
        </p:txBody>
      </p:sp>
      <p:sp>
        <p:nvSpPr>
          <p:cNvPr id="259077" name="Rectangle 1029"/>
          <p:cNvSpPr>
            <a:spLocks noGrp="1" noChangeArrowheads="1"/>
          </p:cNvSpPr>
          <p:nvPr>
            <p:ph type="title"/>
          </p:nvPr>
        </p:nvSpPr>
        <p:spPr/>
        <p:txBody>
          <a:bodyPr/>
          <a:lstStyle/>
          <a:p>
            <a:r>
              <a:rPr lang="en-US"/>
              <a:t>SRM Request Suppression</a:t>
            </a:r>
          </a:p>
        </p:txBody>
      </p:sp>
      <p:sp>
        <p:nvSpPr>
          <p:cNvPr id="259079" name="Line 1031"/>
          <p:cNvSpPr>
            <a:spLocks noChangeShapeType="1"/>
          </p:cNvSpPr>
          <p:nvPr/>
        </p:nvSpPr>
        <p:spPr bwMode="auto">
          <a:xfrm flipH="1">
            <a:off x="790575" y="5467350"/>
            <a:ext cx="533400" cy="381000"/>
          </a:xfrm>
          <a:prstGeom prst="line">
            <a:avLst/>
          </a:prstGeom>
          <a:noFill/>
          <a:ln w="3175">
            <a:solidFill>
              <a:schemeClr val="tx1"/>
            </a:solidFill>
            <a:round/>
            <a:headEnd/>
            <a:tailEnd/>
          </a:ln>
          <a:effectLst/>
        </p:spPr>
        <p:txBody>
          <a:bodyPr wrap="none" anchor="ctr">
            <a:prstTxWarp prst="textNoShape">
              <a:avLst/>
            </a:prstTxWarp>
          </a:bodyPr>
          <a:lstStyle/>
          <a:p>
            <a:endParaRPr lang="en-US"/>
          </a:p>
        </p:txBody>
      </p:sp>
      <p:sp>
        <p:nvSpPr>
          <p:cNvPr id="259081" name="Line 1033"/>
          <p:cNvSpPr>
            <a:spLocks noChangeShapeType="1"/>
          </p:cNvSpPr>
          <p:nvPr/>
        </p:nvSpPr>
        <p:spPr bwMode="auto">
          <a:xfrm flipH="1">
            <a:off x="1628775" y="4781550"/>
            <a:ext cx="609600" cy="4572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59082" name="Line 1034"/>
          <p:cNvSpPr>
            <a:spLocks noChangeShapeType="1"/>
          </p:cNvSpPr>
          <p:nvPr/>
        </p:nvSpPr>
        <p:spPr bwMode="auto">
          <a:xfrm>
            <a:off x="2238375" y="2438400"/>
            <a:ext cx="0" cy="19050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59083" name="Oval 1035"/>
          <p:cNvSpPr>
            <a:spLocks noChangeArrowheads="1"/>
          </p:cNvSpPr>
          <p:nvPr/>
        </p:nvSpPr>
        <p:spPr bwMode="auto">
          <a:xfrm>
            <a:off x="2009775" y="3352800"/>
            <a:ext cx="457200" cy="4572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259084" name="Oval 1036"/>
          <p:cNvSpPr>
            <a:spLocks noChangeArrowheads="1"/>
          </p:cNvSpPr>
          <p:nvPr/>
        </p:nvSpPr>
        <p:spPr bwMode="auto">
          <a:xfrm>
            <a:off x="1247775" y="5114925"/>
            <a:ext cx="457200" cy="4572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259086" name="Rectangle 1038"/>
          <p:cNvSpPr>
            <a:spLocks noChangeArrowheads="1"/>
          </p:cNvSpPr>
          <p:nvPr/>
        </p:nvSpPr>
        <p:spPr bwMode="auto">
          <a:xfrm>
            <a:off x="1981200" y="1981200"/>
            <a:ext cx="457200" cy="457200"/>
          </a:xfrm>
          <a:prstGeom prst="rect">
            <a:avLst/>
          </a:prstGeom>
          <a:solidFill>
            <a:schemeClr val="hlink"/>
          </a:solidFill>
          <a:ln w="9525">
            <a:solidFill>
              <a:schemeClr val="tx1"/>
            </a:solidFill>
            <a:miter lim="800000"/>
            <a:headEnd/>
            <a:tailEnd/>
          </a:ln>
          <a:effectLst/>
        </p:spPr>
        <p:txBody>
          <a:bodyPr wrap="none" anchor="ctr">
            <a:prstTxWarp prst="textNoShape">
              <a:avLst/>
            </a:prstTxWarp>
          </a:bodyPr>
          <a:lstStyle/>
          <a:p>
            <a:pPr algn="ctr"/>
            <a:r>
              <a:rPr lang="en-US" sz="2400">
                <a:solidFill>
                  <a:srgbClr val="000000"/>
                </a:solidFill>
                <a:latin typeface="Arial" charset="0"/>
              </a:rPr>
              <a:t>S</a:t>
            </a:r>
          </a:p>
        </p:txBody>
      </p:sp>
      <p:sp>
        <p:nvSpPr>
          <p:cNvPr id="259087" name="Rectangle 1039"/>
          <p:cNvSpPr>
            <a:spLocks noChangeArrowheads="1"/>
          </p:cNvSpPr>
          <p:nvPr/>
        </p:nvSpPr>
        <p:spPr bwMode="auto">
          <a:xfrm>
            <a:off x="381000" y="5791200"/>
            <a:ext cx="457200" cy="457200"/>
          </a:xfrm>
          <a:prstGeom prst="rect">
            <a:avLst/>
          </a:prstGeom>
          <a:solidFill>
            <a:schemeClr val="hlink"/>
          </a:solidFill>
          <a:ln w="9525">
            <a:solidFill>
              <a:schemeClr val="tx1"/>
            </a:solidFill>
            <a:miter lim="800000"/>
            <a:headEnd/>
            <a:tailEnd/>
          </a:ln>
          <a:effectLst/>
        </p:spPr>
        <p:txBody>
          <a:bodyPr wrap="none" anchor="ctr">
            <a:prstTxWarp prst="textNoShape">
              <a:avLst/>
            </a:prstTxWarp>
          </a:bodyPr>
          <a:lstStyle/>
          <a:p>
            <a:pPr algn="ctr"/>
            <a:r>
              <a:rPr lang="en-US" sz="2400">
                <a:solidFill>
                  <a:srgbClr val="000000"/>
                </a:solidFill>
                <a:latin typeface="Arial" charset="0"/>
              </a:rPr>
              <a:t>R3</a:t>
            </a:r>
          </a:p>
        </p:txBody>
      </p:sp>
      <p:sp>
        <p:nvSpPr>
          <p:cNvPr id="259089" name="Rectangle 1041"/>
          <p:cNvSpPr>
            <a:spLocks noChangeArrowheads="1"/>
          </p:cNvSpPr>
          <p:nvPr/>
        </p:nvSpPr>
        <p:spPr bwMode="auto">
          <a:xfrm>
            <a:off x="3200400" y="4343400"/>
            <a:ext cx="457200" cy="457200"/>
          </a:xfrm>
          <a:prstGeom prst="rect">
            <a:avLst/>
          </a:prstGeom>
          <a:solidFill>
            <a:schemeClr val="hlink"/>
          </a:solidFill>
          <a:ln w="9525">
            <a:solidFill>
              <a:schemeClr val="tx1"/>
            </a:solidFill>
            <a:miter lim="800000"/>
            <a:headEnd/>
            <a:tailEnd/>
          </a:ln>
          <a:effectLst/>
        </p:spPr>
        <p:txBody>
          <a:bodyPr wrap="none" anchor="ctr">
            <a:prstTxWarp prst="textNoShape">
              <a:avLst/>
            </a:prstTxWarp>
          </a:bodyPr>
          <a:lstStyle/>
          <a:p>
            <a:pPr algn="ctr"/>
            <a:r>
              <a:rPr lang="en-US" sz="2400">
                <a:solidFill>
                  <a:srgbClr val="000000"/>
                </a:solidFill>
                <a:latin typeface="Arial" charset="0"/>
              </a:rPr>
              <a:t>R2</a:t>
            </a:r>
          </a:p>
        </p:txBody>
      </p:sp>
      <p:sp>
        <p:nvSpPr>
          <p:cNvPr id="259090" name="Rectangle 1042"/>
          <p:cNvSpPr>
            <a:spLocks noChangeArrowheads="1"/>
          </p:cNvSpPr>
          <p:nvPr/>
        </p:nvSpPr>
        <p:spPr bwMode="auto">
          <a:xfrm>
            <a:off x="2819400" y="2514600"/>
            <a:ext cx="152400" cy="304800"/>
          </a:xfrm>
          <a:prstGeom prst="rect">
            <a:avLst/>
          </a:prstGeom>
          <a:solidFill>
            <a:schemeClr val="tx1"/>
          </a:solidFill>
          <a:ln w="9525">
            <a:solidFill>
              <a:schemeClr val="tx1"/>
            </a:solidFill>
            <a:miter lim="800000"/>
            <a:headEnd/>
            <a:tailEnd/>
          </a:ln>
          <a:effectLst/>
        </p:spPr>
        <p:txBody>
          <a:bodyPr wrap="none" anchor="ctr">
            <a:prstTxWarp prst="textNoShape">
              <a:avLst/>
            </a:prstTxWarp>
          </a:bodyPr>
          <a:lstStyle/>
          <a:p>
            <a:pPr algn="ctr"/>
            <a:r>
              <a:rPr lang="en-US" sz="2000">
                <a:solidFill>
                  <a:srgbClr val="000000"/>
                </a:solidFill>
                <a:latin typeface="Arial" charset="0"/>
              </a:rPr>
              <a:t>2</a:t>
            </a:r>
          </a:p>
        </p:txBody>
      </p:sp>
      <p:sp>
        <p:nvSpPr>
          <p:cNvPr id="259091" name="Rectangle 1043"/>
          <p:cNvSpPr>
            <a:spLocks noChangeArrowheads="1"/>
          </p:cNvSpPr>
          <p:nvPr/>
        </p:nvSpPr>
        <p:spPr bwMode="auto">
          <a:xfrm>
            <a:off x="2514600" y="2514600"/>
            <a:ext cx="152400" cy="304800"/>
          </a:xfrm>
          <a:prstGeom prst="rect">
            <a:avLst/>
          </a:prstGeom>
          <a:solidFill>
            <a:schemeClr val="tx1"/>
          </a:solidFill>
          <a:ln w="9525">
            <a:solidFill>
              <a:schemeClr val="tx1"/>
            </a:solidFill>
            <a:miter lim="800000"/>
            <a:headEnd/>
            <a:tailEnd/>
          </a:ln>
          <a:effectLst/>
        </p:spPr>
        <p:txBody>
          <a:bodyPr wrap="none" anchor="ctr">
            <a:prstTxWarp prst="textNoShape">
              <a:avLst/>
            </a:prstTxWarp>
          </a:bodyPr>
          <a:lstStyle/>
          <a:p>
            <a:pPr algn="ctr"/>
            <a:r>
              <a:rPr lang="en-US" sz="2000">
                <a:solidFill>
                  <a:srgbClr val="000000"/>
                </a:solidFill>
                <a:latin typeface="Arial" charset="0"/>
              </a:rPr>
              <a:t>1</a:t>
            </a:r>
          </a:p>
        </p:txBody>
      </p:sp>
      <p:sp>
        <p:nvSpPr>
          <p:cNvPr id="259092" name="Line 1044"/>
          <p:cNvSpPr>
            <a:spLocks noChangeShapeType="1"/>
          </p:cNvSpPr>
          <p:nvPr/>
        </p:nvSpPr>
        <p:spPr bwMode="auto">
          <a:xfrm flipH="1">
            <a:off x="2438400" y="4572000"/>
            <a:ext cx="762000" cy="0"/>
          </a:xfrm>
          <a:prstGeom prst="line">
            <a:avLst/>
          </a:prstGeom>
          <a:noFill/>
          <a:ln w="9525">
            <a:solidFill>
              <a:schemeClr val="tx1"/>
            </a:solidFill>
            <a:round/>
            <a:headEnd/>
            <a:tailEnd/>
          </a:ln>
          <a:effectLst/>
        </p:spPr>
        <p:txBody>
          <a:bodyPr wrap="none">
            <a:prstTxWarp prst="textNoShape">
              <a:avLst/>
            </a:prstTxWarp>
          </a:bodyPr>
          <a:lstStyle/>
          <a:p>
            <a:endParaRPr lang="en-US"/>
          </a:p>
        </p:txBody>
      </p:sp>
      <p:sp>
        <p:nvSpPr>
          <p:cNvPr id="259093" name="Rectangle 1045"/>
          <p:cNvSpPr>
            <a:spLocks noChangeArrowheads="1"/>
          </p:cNvSpPr>
          <p:nvPr/>
        </p:nvSpPr>
        <p:spPr bwMode="auto">
          <a:xfrm>
            <a:off x="4800600" y="1828800"/>
            <a:ext cx="4114800" cy="4572000"/>
          </a:xfrm>
          <a:prstGeom prst="rect">
            <a:avLst/>
          </a:prstGeom>
          <a:solidFill>
            <a:srgbClr val="FFFFFF"/>
          </a:solidFill>
          <a:ln w="9525">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259094" name="Rectangle 1046"/>
          <p:cNvSpPr>
            <a:spLocks noChangeArrowheads="1"/>
          </p:cNvSpPr>
          <p:nvPr/>
        </p:nvSpPr>
        <p:spPr bwMode="auto">
          <a:xfrm>
            <a:off x="5410200" y="3367088"/>
            <a:ext cx="457200" cy="457200"/>
          </a:xfrm>
          <a:prstGeom prst="rect">
            <a:avLst/>
          </a:prstGeom>
          <a:solidFill>
            <a:schemeClr val="hlink"/>
          </a:solidFill>
          <a:ln w="9525">
            <a:solidFill>
              <a:schemeClr val="tx1"/>
            </a:solidFill>
            <a:miter lim="800000"/>
            <a:headEnd/>
            <a:tailEnd/>
          </a:ln>
          <a:effectLst/>
        </p:spPr>
        <p:txBody>
          <a:bodyPr wrap="none" anchor="ctr">
            <a:prstTxWarp prst="textNoShape">
              <a:avLst/>
            </a:prstTxWarp>
          </a:bodyPr>
          <a:lstStyle/>
          <a:p>
            <a:pPr algn="ctr"/>
            <a:r>
              <a:rPr lang="en-US" sz="2400">
                <a:solidFill>
                  <a:srgbClr val="000000"/>
                </a:solidFill>
                <a:latin typeface="Arial" charset="0"/>
              </a:rPr>
              <a:t>R1</a:t>
            </a:r>
          </a:p>
        </p:txBody>
      </p:sp>
      <p:sp>
        <p:nvSpPr>
          <p:cNvPr id="259095" name="Line 1047"/>
          <p:cNvSpPr>
            <a:spLocks noChangeShapeType="1"/>
          </p:cNvSpPr>
          <p:nvPr/>
        </p:nvSpPr>
        <p:spPr bwMode="auto">
          <a:xfrm flipH="1">
            <a:off x="5867400" y="3581400"/>
            <a:ext cx="762000" cy="0"/>
          </a:xfrm>
          <a:prstGeom prst="line">
            <a:avLst/>
          </a:prstGeom>
          <a:noFill/>
          <a:ln w="9525">
            <a:solidFill>
              <a:schemeClr val="tx1"/>
            </a:solidFill>
            <a:round/>
            <a:headEnd/>
            <a:tailEnd/>
          </a:ln>
          <a:effectLst/>
        </p:spPr>
        <p:txBody>
          <a:bodyPr wrap="none">
            <a:prstTxWarp prst="textNoShape">
              <a:avLst/>
            </a:prstTxWarp>
          </a:bodyPr>
          <a:lstStyle/>
          <a:p>
            <a:endParaRPr lang="en-US"/>
          </a:p>
        </p:txBody>
      </p:sp>
      <p:sp>
        <p:nvSpPr>
          <p:cNvPr id="259097" name="Line 1049"/>
          <p:cNvSpPr>
            <a:spLocks noChangeShapeType="1"/>
          </p:cNvSpPr>
          <p:nvPr/>
        </p:nvSpPr>
        <p:spPr bwMode="auto">
          <a:xfrm flipH="1">
            <a:off x="5362575" y="5467350"/>
            <a:ext cx="533400" cy="381000"/>
          </a:xfrm>
          <a:prstGeom prst="line">
            <a:avLst/>
          </a:prstGeom>
          <a:noFill/>
          <a:ln w="3175">
            <a:solidFill>
              <a:schemeClr val="tx1"/>
            </a:solidFill>
            <a:round/>
            <a:headEnd/>
            <a:tailEnd/>
          </a:ln>
          <a:effectLst/>
        </p:spPr>
        <p:txBody>
          <a:bodyPr wrap="none" anchor="ctr">
            <a:prstTxWarp prst="textNoShape">
              <a:avLst/>
            </a:prstTxWarp>
          </a:bodyPr>
          <a:lstStyle/>
          <a:p>
            <a:endParaRPr lang="en-US"/>
          </a:p>
        </p:txBody>
      </p:sp>
      <p:sp>
        <p:nvSpPr>
          <p:cNvPr id="259099" name="Line 1051"/>
          <p:cNvSpPr>
            <a:spLocks noChangeShapeType="1"/>
          </p:cNvSpPr>
          <p:nvPr/>
        </p:nvSpPr>
        <p:spPr bwMode="auto">
          <a:xfrm flipH="1">
            <a:off x="6200775" y="4781550"/>
            <a:ext cx="609600" cy="4572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59100" name="Line 1052"/>
          <p:cNvSpPr>
            <a:spLocks noChangeShapeType="1"/>
          </p:cNvSpPr>
          <p:nvPr/>
        </p:nvSpPr>
        <p:spPr bwMode="auto">
          <a:xfrm>
            <a:off x="6810375" y="2438400"/>
            <a:ext cx="0" cy="19050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59101" name="Oval 1053"/>
          <p:cNvSpPr>
            <a:spLocks noChangeArrowheads="1"/>
          </p:cNvSpPr>
          <p:nvPr/>
        </p:nvSpPr>
        <p:spPr bwMode="auto">
          <a:xfrm>
            <a:off x="6581775" y="3352800"/>
            <a:ext cx="457200" cy="4572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259102" name="Oval 1054"/>
          <p:cNvSpPr>
            <a:spLocks noChangeArrowheads="1"/>
          </p:cNvSpPr>
          <p:nvPr/>
        </p:nvSpPr>
        <p:spPr bwMode="auto">
          <a:xfrm>
            <a:off x="5819775" y="5114925"/>
            <a:ext cx="457200" cy="4572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259104" name="Rectangle 1056"/>
          <p:cNvSpPr>
            <a:spLocks noChangeArrowheads="1"/>
          </p:cNvSpPr>
          <p:nvPr/>
        </p:nvSpPr>
        <p:spPr bwMode="auto">
          <a:xfrm>
            <a:off x="6553200" y="1981200"/>
            <a:ext cx="457200" cy="457200"/>
          </a:xfrm>
          <a:prstGeom prst="rect">
            <a:avLst/>
          </a:prstGeom>
          <a:solidFill>
            <a:schemeClr val="hlink"/>
          </a:solidFill>
          <a:ln w="9525">
            <a:solidFill>
              <a:schemeClr val="tx1"/>
            </a:solidFill>
            <a:miter lim="800000"/>
            <a:headEnd/>
            <a:tailEnd/>
          </a:ln>
          <a:effectLst/>
        </p:spPr>
        <p:txBody>
          <a:bodyPr wrap="none" anchor="ctr">
            <a:prstTxWarp prst="textNoShape">
              <a:avLst/>
            </a:prstTxWarp>
          </a:bodyPr>
          <a:lstStyle/>
          <a:p>
            <a:pPr algn="ctr"/>
            <a:r>
              <a:rPr lang="en-US" sz="2400">
                <a:solidFill>
                  <a:srgbClr val="000000"/>
                </a:solidFill>
                <a:latin typeface="Arial" charset="0"/>
              </a:rPr>
              <a:t>S</a:t>
            </a:r>
          </a:p>
        </p:txBody>
      </p:sp>
      <p:sp>
        <p:nvSpPr>
          <p:cNvPr id="259105" name="Rectangle 1057"/>
          <p:cNvSpPr>
            <a:spLocks noChangeArrowheads="1"/>
          </p:cNvSpPr>
          <p:nvPr/>
        </p:nvSpPr>
        <p:spPr bwMode="auto">
          <a:xfrm>
            <a:off x="4953000" y="5791200"/>
            <a:ext cx="457200" cy="457200"/>
          </a:xfrm>
          <a:prstGeom prst="rect">
            <a:avLst/>
          </a:prstGeom>
          <a:solidFill>
            <a:schemeClr val="hlink"/>
          </a:solidFill>
          <a:ln w="9525">
            <a:solidFill>
              <a:schemeClr val="tx1"/>
            </a:solidFill>
            <a:miter lim="800000"/>
            <a:headEnd/>
            <a:tailEnd/>
          </a:ln>
          <a:effectLst/>
        </p:spPr>
        <p:txBody>
          <a:bodyPr wrap="none" anchor="ctr">
            <a:prstTxWarp prst="textNoShape">
              <a:avLst/>
            </a:prstTxWarp>
          </a:bodyPr>
          <a:lstStyle/>
          <a:p>
            <a:pPr algn="ctr"/>
            <a:r>
              <a:rPr lang="en-US" sz="2400">
                <a:solidFill>
                  <a:srgbClr val="000000"/>
                </a:solidFill>
                <a:latin typeface="Arial" charset="0"/>
              </a:rPr>
              <a:t>R3</a:t>
            </a:r>
          </a:p>
        </p:txBody>
      </p:sp>
      <p:sp>
        <p:nvSpPr>
          <p:cNvPr id="259107" name="Rectangle 1059"/>
          <p:cNvSpPr>
            <a:spLocks noChangeArrowheads="1"/>
          </p:cNvSpPr>
          <p:nvPr/>
        </p:nvSpPr>
        <p:spPr bwMode="auto">
          <a:xfrm>
            <a:off x="7772400" y="4343400"/>
            <a:ext cx="457200" cy="457200"/>
          </a:xfrm>
          <a:prstGeom prst="rect">
            <a:avLst/>
          </a:prstGeom>
          <a:solidFill>
            <a:schemeClr val="hlink"/>
          </a:solidFill>
          <a:ln w="9525">
            <a:solidFill>
              <a:schemeClr val="tx1"/>
            </a:solidFill>
            <a:miter lim="800000"/>
            <a:headEnd/>
            <a:tailEnd/>
          </a:ln>
          <a:effectLst/>
        </p:spPr>
        <p:txBody>
          <a:bodyPr wrap="none" anchor="ctr">
            <a:prstTxWarp prst="textNoShape">
              <a:avLst/>
            </a:prstTxWarp>
          </a:bodyPr>
          <a:lstStyle/>
          <a:p>
            <a:pPr algn="ctr"/>
            <a:r>
              <a:rPr lang="en-US" sz="2400">
                <a:solidFill>
                  <a:srgbClr val="000000"/>
                </a:solidFill>
                <a:latin typeface="Arial" charset="0"/>
              </a:rPr>
              <a:t>R2</a:t>
            </a:r>
          </a:p>
        </p:txBody>
      </p:sp>
      <p:sp>
        <p:nvSpPr>
          <p:cNvPr id="259108" name="Line 1060"/>
          <p:cNvSpPr>
            <a:spLocks noChangeShapeType="1"/>
          </p:cNvSpPr>
          <p:nvPr/>
        </p:nvSpPr>
        <p:spPr bwMode="auto">
          <a:xfrm flipH="1">
            <a:off x="7010400" y="4572000"/>
            <a:ext cx="762000" cy="0"/>
          </a:xfrm>
          <a:prstGeom prst="line">
            <a:avLst/>
          </a:prstGeom>
          <a:noFill/>
          <a:ln w="9525">
            <a:solidFill>
              <a:schemeClr val="tx1"/>
            </a:solidFill>
            <a:round/>
            <a:headEnd/>
            <a:tailEnd/>
          </a:ln>
          <a:effectLst/>
        </p:spPr>
        <p:txBody>
          <a:bodyPr wrap="none">
            <a:prstTxWarp prst="textNoShape">
              <a:avLst/>
            </a:prstTxWarp>
          </a:bodyPr>
          <a:lstStyle/>
          <a:p>
            <a:endParaRPr lang="en-US"/>
          </a:p>
        </p:txBody>
      </p:sp>
      <p:sp>
        <p:nvSpPr>
          <p:cNvPr id="259109" name="Oval 1061"/>
          <p:cNvSpPr>
            <a:spLocks noChangeArrowheads="1"/>
          </p:cNvSpPr>
          <p:nvPr/>
        </p:nvSpPr>
        <p:spPr bwMode="auto">
          <a:xfrm>
            <a:off x="2009775" y="4324350"/>
            <a:ext cx="457200" cy="4572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259110" name="Oval 1062"/>
          <p:cNvSpPr>
            <a:spLocks noChangeArrowheads="1"/>
          </p:cNvSpPr>
          <p:nvPr/>
        </p:nvSpPr>
        <p:spPr bwMode="auto">
          <a:xfrm>
            <a:off x="6581775" y="4324350"/>
            <a:ext cx="457200" cy="4572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259111" name="Text Box 1063"/>
          <p:cNvSpPr txBox="1">
            <a:spLocks noChangeArrowheads="1"/>
          </p:cNvSpPr>
          <p:nvPr/>
        </p:nvSpPr>
        <p:spPr bwMode="auto">
          <a:xfrm>
            <a:off x="304800" y="1143000"/>
            <a:ext cx="4038600" cy="701675"/>
          </a:xfrm>
          <a:prstGeom prst="rect">
            <a:avLst/>
          </a:prstGeom>
          <a:noFill/>
          <a:ln w="9525">
            <a:noFill/>
            <a:miter lim="800000"/>
            <a:headEnd/>
            <a:tailEnd/>
          </a:ln>
          <a:effectLst/>
        </p:spPr>
        <p:txBody>
          <a:bodyPr>
            <a:prstTxWarp prst="textNoShape">
              <a:avLst/>
            </a:prstTxWarp>
            <a:spAutoFit/>
          </a:bodyPr>
          <a:lstStyle/>
          <a:p>
            <a:r>
              <a:rPr lang="en-US" sz="2000">
                <a:solidFill>
                  <a:srgbClr val="FF9900"/>
                </a:solidFill>
                <a:latin typeface="Arial" charset="0"/>
              </a:rPr>
              <a:t>Packet 1 is lost; R1 requests resend to Source </a:t>
            </a:r>
            <a:r>
              <a:rPr lang="en-US" sz="2000" u="sng">
                <a:solidFill>
                  <a:srgbClr val="FF9900"/>
                </a:solidFill>
                <a:latin typeface="Arial" charset="0"/>
              </a:rPr>
              <a:t>and</a:t>
            </a:r>
            <a:r>
              <a:rPr lang="en-US" sz="2000">
                <a:solidFill>
                  <a:srgbClr val="FF9900"/>
                </a:solidFill>
                <a:latin typeface="Arial" charset="0"/>
              </a:rPr>
              <a:t> Receivers</a:t>
            </a:r>
          </a:p>
        </p:txBody>
      </p:sp>
      <p:sp>
        <p:nvSpPr>
          <p:cNvPr id="259112" name="Text Box 1064"/>
          <p:cNvSpPr txBox="1">
            <a:spLocks noChangeArrowheads="1"/>
          </p:cNvSpPr>
          <p:nvPr/>
        </p:nvSpPr>
        <p:spPr bwMode="auto">
          <a:xfrm>
            <a:off x="4648200" y="1143000"/>
            <a:ext cx="4191000" cy="701675"/>
          </a:xfrm>
          <a:prstGeom prst="rect">
            <a:avLst/>
          </a:prstGeom>
          <a:noFill/>
          <a:ln w="9525">
            <a:noFill/>
            <a:miter lim="800000"/>
            <a:headEnd/>
            <a:tailEnd/>
          </a:ln>
          <a:effectLst/>
        </p:spPr>
        <p:txBody>
          <a:bodyPr>
            <a:prstTxWarp prst="textNoShape">
              <a:avLst/>
            </a:prstTxWarp>
            <a:spAutoFit/>
          </a:bodyPr>
          <a:lstStyle/>
          <a:p>
            <a:r>
              <a:rPr lang="en-US" sz="2000">
                <a:solidFill>
                  <a:srgbClr val="FF9900"/>
                </a:solidFill>
                <a:latin typeface="Arial" charset="0"/>
              </a:rPr>
              <a:t>Packet 1 is resent; R2 and R3 no longer have to request a resend</a:t>
            </a:r>
          </a:p>
        </p:txBody>
      </p:sp>
      <p:sp>
        <p:nvSpPr>
          <p:cNvPr id="259117" name="Rectangle 1069"/>
          <p:cNvSpPr>
            <a:spLocks noChangeArrowheads="1"/>
          </p:cNvSpPr>
          <p:nvPr/>
        </p:nvSpPr>
        <p:spPr bwMode="auto">
          <a:xfrm>
            <a:off x="7162800" y="2514600"/>
            <a:ext cx="152400" cy="304800"/>
          </a:xfrm>
          <a:prstGeom prst="rect">
            <a:avLst/>
          </a:prstGeom>
          <a:solidFill>
            <a:schemeClr val="tx1"/>
          </a:solidFill>
          <a:ln w="9525">
            <a:solidFill>
              <a:schemeClr val="tx1"/>
            </a:solidFill>
            <a:miter lim="800000"/>
            <a:headEnd/>
            <a:tailEnd/>
          </a:ln>
          <a:effectLst/>
        </p:spPr>
        <p:txBody>
          <a:bodyPr wrap="none" anchor="ctr">
            <a:prstTxWarp prst="textNoShape">
              <a:avLst/>
            </a:prstTxWarp>
          </a:bodyPr>
          <a:lstStyle/>
          <a:p>
            <a:pPr algn="ctr"/>
            <a:r>
              <a:rPr lang="en-US" sz="2000">
                <a:solidFill>
                  <a:srgbClr val="000000"/>
                </a:solidFill>
                <a:latin typeface="Arial" charset="0"/>
              </a:rPr>
              <a:t>1</a:t>
            </a:r>
          </a:p>
        </p:txBody>
      </p:sp>
      <p:sp>
        <p:nvSpPr>
          <p:cNvPr id="259118" name="Oval 1070"/>
          <p:cNvSpPr>
            <a:spLocks noChangeArrowheads="1"/>
          </p:cNvSpPr>
          <p:nvPr/>
        </p:nvSpPr>
        <p:spPr bwMode="auto">
          <a:xfrm>
            <a:off x="8305800" y="4343400"/>
            <a:ext cx="457200" cy="4572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59119" name="Line 1071"/>
          <p:cNvSpPr>
            <a:spLocks noChangeShapeType="1"/>
          </p:cNvSpPr>
          <p:nvPr/>
        </p:nvSpPr>
        <p:spPr bwMode="auto">
          <a:xfrm flipV="1">
            <a:off x="8534400" y="4343400"/>
            <a:ext cx="0" cy="22860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259120" name="Line 1072"/>
          <p:cNvSpPr>
            <a:spLocks noChangeShapeType="1"/>
          </p:cNvSpPr>
          <p:nvPr/>
        </p:nvSpPr>
        <p:spPr bwMode="auto">
          <a:xfrm flipV="1">
            <a:off x="8534400" y="4419600"/>
            <a:ext cx="228600" cy="15240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259121" name="Oval 1073"/>
          <p:cNvSpPr>
            <a:spLocks noChangeArrowheads="1"/>
          </p:cNvSpPr>
          <p:nvPr/>
        </p:nvSpPr>
        <p:spPr bwMode="auto">
          <a:xfrm>
            <a:off x="4876800" y="3352800"/>
            <a:ext cx="457200" cy="4572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59122" name="Line 1074"/>
          <p:cNvSpPr>
            <a:spLocks noChangeShapeType="1"/>
          </p:cNvSpPr>
          <p:nvPr/>
        </p:nvSpPr>
        <p:spPr bwMode="auto">
          <a:xfrm flipV="1">
            <a:off x="5105400" y="3352800"/>
            <a:ext cx="0" cy="22860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259124" name="Oval 1076"/>
          <p:cNvSpPr>
            <a:spLocks noChangeArrowheads="1"/>
          </p:cNvSpPr>
          <p:nvPr/>
        </p:nvSpPr>
        <p:spPr bwMode="auto">
          <a:xfrm>
            <a:off x="5638800" y="5791200"/>
            <a:ext cx="457200" cy="4572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59125" name="Line 1077"/>
          <p:cNvSpPr>
            <a:spLocks noChangeShapeType="1"/>
          </p:cNvSpPr>
          <p:nvPr/>
        </p:nvSpPr>
        <p:spPr bwMode="auto">
          <a:xfrm flipV="1">
            <a:off x="5867400" y="5791200"/>
            <a:ext cx="0" cy="22860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259126" name="Line 1078"/>
          <p:cNvSpPr>
            <a:spLocks noChangeShapeType="1"/>
          </p:cNvSpPr>
          <p:nvPr/>
        </p:nvSpPr>
        <p:spPr bwMode="auto">
          <a:xfrm>
            <a:off x="5867400" y="6019800"/>
            <a:ext cx="152400"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259127" name="Line 1079"/>
          <p:cNvSpPr>
            <a:spLocks noChangeShapeType="1"/>
          </p:cNvSpPr>
          <p:nvPr/>
        </p:nvSpPr>
        <p:spPr bwMode="auto">
          <a:xfrm>
            <a:off x="1371600" y="3429000"/>
            <a:ext cx="533400" cy="0"/>
          </a:xfrm>
          <a:prstGeom prst="line">
            <a:avLst/>
          </a:prstGeom>
          <a:noFill/>
          <a:ln w="28575">
            <a:solidFill>
              <a:srgbClr val="FF9900"/>
            </a:solidFill>
            <a:round/>
            <a:headEnd/>
            <a:tailEnd type="triangle" w="med" len="med"/>
          </a:ln>
          <a:effectLst/>
        </p:spPr>
        <p:txBody>
          <a:bodyPr wrap="none">
            <a:prstTxWarp prst="textNoShape">
              <a:avLst/>
            </a:prstTxWarp>
          </a:bodyPr>
          <a:lstStyle/>
          <a:p>
            <a:endParaRPr lang="en-US"/>
          </a:p>
        </p:txBody>
      </p:sp>
      <p:sp>
        <p:nvSpPr>
          <p:cNvPr id="259128" name="Line 1080"/>
          <p:cNvSpPr>
            <a:spLocks noChangeShapeType="1"/>
          </p:cNvSpPr>
          <p:nvPr/>
        </p:nvSpPr>
        <p:spPr bwMode="auto">
          <a:xfrm flipV="1">
            <a:off x="2133600" y="2514600"/>
            <a:ext cx="0" cy="762000"/>
          </a:xfrm>
          <a:prstGeom prst="line">
            <a:avLst/>
          </a:prstGeom>
          <a:noFill/>
          <a:ln w="28575">
            <a:solidFill>
              <a:srgbClr val="FF9900"/>
            </a:solidFill>
            <a:round/>
            <a:headEnd/>
            <a:tailEnd type="triangle" w="med" len="med"/>
          </a:ln>
          <a:effectLst/>
        </p:spPr>
        <p:txBody>
          <a:bodyPr wrap="none">
            <a:prstTxWarp prst="textNoShape">
              <a:avLst/>
            </a:prstTxWarp>
          </a:bodyPr>
          <a:lstStyle/>
          <a:p>
            <a:endParaRPr lang="en-US"/>
          </a:p>
        </p:txBody>
      </p:sp>
      <p:sp>
        <p:nvSpPr>
          <p:cNvPr id="259135" name="Line 1087"/>
          <p:cNvSpPr>
            <a:spLocks noChangeShapeType="1"/>
          </p:cNvSpPr>
          <p:nvPr/>
        </p:nvSpPr>
        <p:spPr bwMode="auto">
          <a:xfrm>
            <a:off x="2057400" y="3810000"/>
            <a:ext cx="0" cy="533400"/>
          </a:xfrm>
          <a:prstGeom prst="line">
            <a:avLst/>
          </a:prstGeom>
          <a:noFill/>
          <a:ln w="28575">
            <a:solidFill>
              <a:srgbClr val="FF9900"/>
            </a:solidFill>
            <a:round/>
            <a:headEnd/>
            <a:tailEnd type="triangle" w="med" len="med"/>
          </a:ln>
          <a:effectLst/>
        </p:spPr>
        <p:txBody>
          <a:bodyPr wrap="none">
            <a:prstTxWarp prst="textNoShape">
              <a:avLst/>
            </a:prstTxWarp>
          </a:bodyPr>
          <a:lstStyle/>
          <a:p>
            <a:endParaRPr lang="en-US"/>
          </a:p>
        </p:txBody>
      </p:sp>
      <p:sp>
        <p:nvSpPr>
          <p:cNvPr id="259136" name="Line 1088"/>
          <p:cNvSpPr>
            <a:spLocks noChangeShapeType="1"/>
          </p:cNvSpPr>
          <p:nvPr/>
        </p:nvSpPr>
        <p:spPr bwMode="auto">
          <a:xfrm flipH="1">
            <a:off x="1600200" y="4724400"/>
            <a:ext cx="381000" cy="304800"/>
          </a:xfrm>
          <a:prstGeom prst="line">
            <a:avLst/>
          </a:prstGeom>
          <a:noFill/>
          <a:ln w="28575">
            <a:solidFill>
              <a:srgbClr val="FF9900"/>
            </a:solidFill>
            <a:round/>
            <a:headEnd/>
            <a:tailEnd type="triangle" w="med" len="med"/>
          </a:ln>
          <a:effectLst/>
        </p:spPr>
        <p:txBody>
          <a:bodyPr wrap="none">
            <a:prstTxWarp prst="textNoShape">
              <a:avLst/>
            </a:prstTxWarp>
          </a:bodyPr>
          <a:lstStyle/>
          <a:p>
            <a:endParaRPr lang="en-US"/>
          </a:p>
        </p:txBody>
      </p:sp>
      <p:sp>
        <p:nvSpPr>
          <p:cNvPr id="259137" name="Line 1089"/>
          <p:cNvSpPr>
            <a:spLocks noChangeShapeType="1"/>
          </p:cNvSpPr>
          <p:nvPr/>
        </p:nvSpPr>
        <p:spPr bwMode="auto">
          <a:xfrm flipH="1">
            <a:off x="685800" y="5410200"/>
            <a:ext cx="457200" cy="263525"/>
          </a:xfrm>
          <a:prstGeom prst="line">
            <a:avLst/>
          </a:prstGeom>
          <a:noFill/>
          <a:ln w="28575">
            <a:solidFill>
              <a:srgbClr val="FF9900"/>
            </a:solidFill>
            <a:round/>
            <a:headEnd/>
            <a:tailEnd type="triangle" w="med" len="med"/>
          </a:ln>
          <a:effectLst/>
        </p:spPr>
        <p:txBody>
          <a:bodyPr wrap="none">
            <a:prstTxWarp prst="textNoShape">
              <a:avLst/>
            </a:prstTxWarp>
          </a:bodyPr>
          <a:lstStyle/>
          <a:p>
            <a:endParaRPr lang="en-US"/>
          </a:p>
        </p:txBody>
      </p:sp>
      <p:sp>
        <p:nvSpPr>
          <p:cNvPr id="259138" name="Line 1090"/>
          <p:cNvSpPr>
            <a:spLocks noChangeShapeType="1"/>
          </p:cNvSpPr>
          <p:nvPr/>
        </p:nvSpPr>
        <p:spPr bwMode="auto">
          <a:xfrm>
            <a:off x="2514600" y="4419600"/>
            <a:ext cx="609600" cy="0"/>
          </a:xfrm>
          <a:prstGeom prst="line">
            <a:avLst/>
          </a:prstGeom>
          <a:noFill/>
          <a:ln w="28575">
            <a:solidFill>
              <a:srgbClr val="FF9900"/>
            </a:solidFill>
            <a:round/>
            <a:headEnd/>
            <a:tailEnd type="triangle" w="med" len="med"/>
          </a:ln>
          <a:effectLst/>
        </p:spPr>
        <p:txBody>
          <a:bodyPr wrap="none">
            <a:prstTxWarp prst="textNoShape">
              <a:avLst/>
            </a:prstTxWarp>
          </a:bodyPr>
          <a:lstStyle/>
          <a:p>
            <a:endParaRPr lang="en-US"/>
          </a:p>
        </p:txBody>
      </p:sp>
      <p:sp>
        <p:nvSpPr>
          <p:cNvPr id="259146" name="Oval 1098"/>
          <p:cNvSpPr>
            <a:spLocks noChangeArrowheads="1"/>
          </p:cNvSpPr>
          <p:nvPr/>
        </p:nvSpPr>
        <p:spPr bwMode="auto">
          <a:xfrm>
            <a:off x="304800" y="3352800"/>
            <a:ext cx="457200" cy="4572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59147" name="Line 1099"/>
          <p:cNvSpPr>
            <a:spLocks noChangeShapeType="1"/>
          </p:cNvSpPr>
          <p:nvPr/>
        </p:nvSpPr>
        <p:spPr bwMode="auto">
          <a:xfrm flipV="1">
            <a:off x="533400" y="3352800"/>
            <a:ext cx="0" cy="22860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259148" name="Oval 1100"/>
          <p:cNvSpPr>
            <a:spLocks noChangeArrowheads="1"/>
          </p:cNvSpPr>
          <p:nvPr/>
        </p:nvSpPr>
        <p:spPr bwMode="auto">
          <a:xfrm>
            <a:off x="3733800" y="4343400"/>
            <a:ext cx="457200" cy="4572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59149" name="Line 1101"/>
          <p:cNvSpPr>
            <a:spLocks noChangeShapeType="1"/>
          </p:cNvSpPr>
          <p:nvPr/>
        </p:nvSpPr>
        <p:spPr bwMode="auto">
          <a:xfrm flipV="1">
            <a:off x="3962400" y="4343400"/>
            <a:ext cx="0" cy="22860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259150" name="Line 1102"/>
          <p:cNvSpPr>
            <a:spLocks noChangeShapeType="1"/>
          </p:cNvSpPr>
          <p:nvPr/>
        </p:nvSpPr>
        <p:spPr bwMode="auto">
          <a:xfrm flipV="1">
            <a:off x="3962400" y="4572000"/>
            <a:ext cx="228600"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259151" name="Oval 1103"/>
          <p:cNvSpPr>
            <a:spLocks noChangeArrowheads="1"/>
          </p:cNvSpPr>
          <p:nvPr/>
        </p:nvSpPr>
        <p:spPr bwMode="auto">
          <a:xfrm>
            <a:off x="990600" y="5791200"/>
            <a:ext cx="457200" cy="4572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59152" name="Line 1104"/>
          <p:cNvSpPr>
            <a:spLocks noChangeShapeType="1"/>
          </p:cNvSpPr>
          <p:nvPr/>
        </p:nvSpPr>
        <p:spPr bwMode="auto">
          <a:xfrm flipV="1">
            <a:off x="1219200" y="5791200"/>
            <a:ext cx="0" cy="22860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259153" name="Line 1105"/>
          <p:cNvSpPr>
            <a:spLocks noChangeShapeType="1"/>
          </p:cNvSpPr>
          <p:nvPr/>
        </p:nvSpPr>
        <p:spPr bwMode="auto">
          <a:xfrm>
            <a:off x="1219200" y="6019800"/>
            <a:ext cx="152400" cy="15240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259154" name="Text Box 1106"/>
          <p:cNvSpPr txBox="1">
            <a:spLocks noChangeArrowheads="1"/>
          </p:cNvSpPr>
          <p:nvPr/>
        </p:nvSpPr>
        <p:spPr bwMode="auto">
          <a:xfrm>
            <a:off x="8229600" y="4038600"/>
            <a:ext cx="676275" cy="1006475"/>
          </a:xfrm>
          <a:prstGeom prst="rect">
            <a:avLst/>
          </a:prstGeom>
          <a:noFill/>
          <a:ln w="9525">
            <a:noFill/>
            <a:miter lim="800000"/>
            <a:headEnd/>
            <a:tailEnd/>
          </a:ln>
          <a:effectLst/>
        </p:spPr>
        <p:txBody>
          <a:bodyPr>
            <a:prstTxWarp prst="textNoShape">
              <a:avLst/>
            </a:prstTxWarp>
            <a:spAutoFit/>
          </a:bodyPr>
          <a:lstStyle/>
          <a:p>
            <a:r>
              <a:rPr lang="en-US" sz="6000">
                <a:solidFill>
                  <a:srgbClr val="FF3300"/>
                </a:solidFill>
                <a:latin typeface="Arial Narrow" charset="0"/>
              </a:rPr>
              <a:t>X</a:t>
            </a:r>
          </a:p>
        </p:txBody>
      </p:sp>
      <p:sp>
        <p:nvSpPr>
          <p:cNvPr id="259155" name="Text Box 1107"/>
          <p:cNvSpPr txBox="1">
            <a:spLocks noChangeArrowheads="1"/>
          </p:cNvSpPr>
          <p:nvPr/>
        </p:nvSpPr>
        <p:spPr bwMode="auto">
          <a:xfrm>
            <a:off x="5562600" y="5486400"/>
            <a:ext cx="676275" cy="1006475"/>
          </a:xfrm>
          <a:prstGeom prst="rect">
            <a:avLst/>
          </a:prstGeom>
          <a:noFill/>
          <a:ln w="9525">
            <a:noFill/>
            <a:miter lim="800000"/>
            <a:headEnd/>
            <a:tailEnd/>
          </a:ln>
          <a:effectLst/>
        </p:spPr>
        <p:txBody>
          <a:bodyPr>
            <a:prstTxWarp prst="textNoShape">
              <a:avLst/>
            </a:prstTxWarp>
            <a:spAutoFit/>
          </a:bodyPr>
          <a:lstStyle/>
          <a:p>
            <a:r>
              <a:rPr lang="en-US" sz="6000">
                <a:solidFill>
                  <a:srgbClr val="FF3300"/>
                </a:solidFill>
                <a:latin typeface="Arial Narrow" charset="0"/>
              </a:rPr>
              <a:t>X</a:t>
            </a:r>
          </a:p>
        </p:txBody>
      </p:sp>
      <p:sp>
        <p:nvSpPr>
          <p:cNvPr id="259158" name="Text Box 1110"/>
          <p:cNvSpPr txBox="1">
            <a:spLocks noChangeArrowheads="1"/>
          </p:cNvSpPr>
          <p:nvPr/>
        </p:nvSpPr>
        <p:spPr bwMode="auto">
          <a:xfrm>
            <a:off x="2514600" y="5578475"/>
            <a:ext cx="1981200" cy="822325"/>
          </a:xfrm>
          <a:prstGeom prst="rect">
            <a:avLst/>
          </a:prstGeom>
          <a:noFill/>
          <a:ln w="9525">
            <a:noFill/>
            <a:miter lim="800000"/>
            <a:headEnd/>
            <a:tailEnd/>
          </a:ln>
          <a:effectLst/>
        </p:spPr>
        <p:txBody>
          <a:bodyPr>
            <a:prstTxWarp prst="textNoShape">
              <a:avLst/>
            </a:prstTxWarp>
            <a:spAutoFit/>
          </a:bodyPr>
          <a:lstStyle/>
          <a:p>
            <a:r>
              <a:rPr lang="en-US" sz="2400">
                <a:solidFill>
                  <a:srgbClr val="000000"/>
                </a:solidFill>
                <a:latin typeface="Arial" charset="0"/>
              </a:rPr>
              <a:t>Delay varies by distance</a:t>
            </a:r>
          </a:p>
        </p:txBody>
      </p:sp>
      <p:sp>
        <p:nvSpPr>
          <p:cNvPr id="259159" name="Arc 1111"/>
          <p:cNvSpPr>
            <a:spLocks/>
          </p:cNvSpPr>
          <p:nvPr/>
        </p:nvSpPr>
        <p:spPr bwMode="auto">
          <a:xfrm rot="19459416" flipV="1">
            <a:off x="1371600" y="5791200"/>
            <a:ext cx="152400" cy="3048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9050">
            <a:solidFill>
              <a:srgbClr val="FF3300"/>
            </a:solidFill>
            <a:prstDash val="sysDot"/>
            <a:round/>
            <a:headEnd/>
            <a:tailEnd type="arrow" w="med" len="med"/>
          </a:ln>
          <a:effectLst/>
        </p:spPr>
        <p:txBody>
          <a:bodyPr wrap="none" anchor="ctr">
            <a:prstTxWarp prst="textNoShape">
              <a:avLst/>
            </a:prstTxWarp>
          </a:bodyPr>
          <a:lstStyle/>
          <a:p>
            <a:endParaRPr lang="en-US"/>
          </a:p>
        </p:txBody>
      </p:sp>
      <p:sp>
        <p:nvSpPr>
          <p:cNvPr id="259160" name="Arc 1112"/>
          <p:cNvSpPr>
            <a:spLocks/>
          </p:cNvSpPr>
          <p:nvPr/>
        </p:nvSpPr>
        <p:spPr bwMode="auto">
          <a:xfrm rot="17801858" flipV="1">
            <a:off x="4038600" y="4267200"/>
            <a:ext cx="152400" cy="3048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9050">
            <a:solidFill>
              <a:srgbClr val="FF3300"/>
            </a:solidFill>
            <a:prstDash val="sysDot"/>
            <a:round/>
            <a:headEnd/>
            <a:tailEnd type="arrow" w="med" len="med"/>
          </a:ln>
          <a:effectLst/>
        </p:spPr>
        <p:txBody>
          <a:bodyPr wrap="none" anchor="ctr">
            <a:prstTxWarp prst="textNoShape">
              <a:avLst/>
            </a:prstTxWarp>
          </a:bodyPr>
          <a:lstStyle/>
          <a:p>
            <a:endParaRPr lang="en-US"/>
          </a:p>
        </p:txBody>
      </p:sp>
      <p:sp>
        <p:nvSpPr>
          <p:cNvPr id="259161" name="Text Box 1113"/>
          <p:cNvSpPr txBox="1">
            <a:spLocks noChangeArrowheads="1"/>
          </p:cNvSpPr>
          <p:nvPr/>
        </p:nvSpPr>
        <p:spPr bwMode="auto">
          <a:xfrm>
            <a:off x="2362200" y="2468563"/>
            <a:ext cx="295275" cy="579437"/>
          </a:xfrm>
          <a:prstGeom prst="rect">
            <a:avLst/>
          </a:prstGeom>
          <a:noFill/>
          <a:ln w="9525">
            <a:noFill/>
            <a:miter lim="800000"/>
            <a:headEnd/>
            <a:tailEnd/>
          </a:ln>
          <a:effectLst/>
        </p:spPr>
        <p:txBody>
          <a:bodyPr>
            <a:prstTxWarp prst="textNoShape">
              <a:avLst/>
            </a:prstTxWarp>
            <a:spAutoFit/>
          </a:bodyPr>
          <a:lstStyle/>
          <a:p>
            <a:r>
              <a:rPr lang="en-US" sz="3200">
                <a:solidFill>
                  <a:srgbClr val="FF3300"/>
                </a:solidFill>
                <a:latin typeface="Arial Narrow" charset="0"/>
              </a:rPr>
              <a:t>X</a:t>
            </a:r>
          </a:p>
        </p:txBody>
      </p:sp>
      <p:sp>
        <p:nvSpPr>
          <p:cNvPr id="259162" name="Line 1114"/>
          <p:cNvSpPr>
            <a:spLocks noChangeShapeType="1"/>
          </p:cNvSpPr>
          <p:nvPr/>
        </p:nvSpPr>
        <p:spPr bwMode="auto">
          <a:xfrm>
            <a:off x="304800" y="1981200"/>
            <a:ext cx="533400" cy="0"/>
          </a:xfrm>
          <a:prstGeom prst="line">
            <a:avLst/>
          </a:prstGeom>
          <a:noFill/>
          <a:ln w="28575">
            <a:solidFill>
              <a:srgbClr val="FF9900"/>
            </a:solidFill>
            <a:round/>
            <a:headEnd/>
            <a:tailEnd type="triangle" w="med" len="med"/>
          </a:ln>
          <a:effectLst/>
        </p:spPr>
        <p:txBody>
          <a:bodyPr wrap="none">
            <a:prstTxWarp prst="textNoShape">
              <a:avLst/>
            </a:prstTxWarp>
          </a:bodyPr>
          <a:lstStyle/>
          <a:p>
            <a:endParaRPr lang="en-US"/>
          </a:p>
        </p:txBody>
      </p:sp>
      <p:sp>
        <p:nvSpPr>
          <p:cNvPr id="259163" name="Text Box 1115"/>
          <p:cNvSpPr txBox="1">
            <a:spLocks noChangeArrowheads="1"/>
          </p:cNvSpPr>
          <p:nvPr/>
        </p:nvSpPr>
        <p:spPr bwMode="auto">
          <a:xfrm>
            <a:off x="228600" y="1981200"/>
            <a:ext cx="1255713" cy="274638"/>
          </a:xfrm>
          <a:prstGeom prst="rect">
            <a:avLst/>
          </a:prstGeom>
          <a:noFill/>
          <a:ln w="9525">
            <a:noFill/>
            <a:miter lim="800000"/>
            <a:headEnd/>
            <a:tailEnd/>
          </a:ln>
          <a:effectLst/>
        </p:spPr>
        <p:txBody>
          <a:bodyPr wrap="none">
            <a:prstTxWarp prst="textNoShape">
              <a:avLst/>
            </a:prstTxWarp>
            <a:spAutoFit/>
          </a:bodyPr>
          <a:lstStyle/>
          <a:p>
            <a:r>
              <a:rPr lang="en-US" sz="1200">
                <a:solidFill>
                  <a:srgbClr val="000000"/>
                </a:solidFill>
                <a:latin typeface="Arial" charset="0"/>
              </a:rPr>
              <a:t>Resend request</a:t>
            </a:r>
          </a:p>
        </p:txBody>
      </p:sp>
      <p:sp>
        <p:nvSpPr>
          <p:cNvPr id="259164" name="Line 1116"/>
          <p:cNvSpPr>
            <a:spLocks noChangeShapeType="1"/>
          </p:cNvSpPr>
          <p:nvPr/>
        </p:nvSpPr>
        <p:spPr bwMode="auto">
          <a:xfrm>
            <a:off x="6705600" y="3810000"/>
            <a:ext cx="0" cy="457200"/>
          </a:xfrm>
          <a:prstGeom prst="line">
            <a:avLst/>
          </a:prstGeom>
          <a:noFill/>
          <a:ln w="28575">
            <a:solidFill>
              <a:schemeClr val="folHlink"/>
            </a:solidFill>
            <a:round/>
            <a:headEnd/>
            <a:tailEnd type="triangle" w="med" len="med"/>
          </a:ln>
          <a:effectLst/>
        </p:spPr>
        <p:txBody>
          <a:bodyPr wrap="none">
            <a:prstTxWarp prst="textNoShape">
              <a:avLst/>
            </a:prstTxWarp>
          </a:bodyPr>
          <a:lstStyle/>
          <a:p>
            <a:endParaRPr lang="en-US"/>
          </a:p>
        </p:txBody>
      </p:sp>
      <p:sp>
        <p:nvSpPr>
          <p:cNvPr id="259165" name="Line 1117"/>
          <p:cNvSpPr>
            <a:spLocks noChangeShapeType="1"/>
          </p:cNvSpPr>
          <p:nvPr/>
        </p:nvSpPr>
        <p:spPr bwMode="auto">
          <a:xfrm>
            <a:off x="7086600" y="4495800"/>
            <a:ext cx="609600" cy="0"/>
          </a:xfrm>
          <a:prstGeom prst="line">
            <a:avLst/>
          </a:prstGeom>
          <a:noFill/>
          <a:ln w="28575">
            <a:solidFill>
              <a:schemeClr val="folHlink"/>
            </a:solidFill>
            <a:round/>
            <a:headEnd/>
            <a:tailEnd type="triangle" w="med" len="med"/>
          </a:ln>
          <a:effectLst/>
        </p:spPr>
        <p:txBody>
          <a:bodyPr wrap="none">
            <a:prstTxWarp prst="textNoShape">
              <a:avLst/>
            </a:prstTxWarp>
          </a:bodyPr>
          <a:lstStyle/>
          <a:p>
            <a:endParaRPr lang="en-US"/>
          </a:p>
        </p:txBody>
      </p:sp>
      <p:sp>
        <p:nvSpPr>
          <p:cNvPr id="259166" name="Line 1118"/>
          <p:cNvSpPr>
            <a:spLocks noChangeShapeType="1"/>
          </p:cNvSpPr>
          <p:nvPr/>
        </p:nvSpPr>
        <p:spPr bwMode="auto">
          <a:xfrm flipH="1">
            <a:off x="6172200" y="4724400"/>
            <a:ext cx="457200" cy="381000"/>
          </a:xfrm>
          <a:prstGeom prst="line">
            <a:avLst/>
          </a:prstGeom>
          <a:noFill/>
          <a:ln w="28575">
            <a:solidFill>
              <a:schemeClr val="folHlink"/>
            </a:solidFill>
            <a:round/>
            <a:headEnd/>
            <a:tailEnd type="triangle" w="med" len="med"/>
          </a:ln>
          <a:effectLst/>
        </p:spPr>
        <p:txBody>
          <a:bodyPr wrap="none">
            <a:prstTxWarp prst="textNoShape">
              <a:avLst/>
            </a:prstTxWarp>
          </a:bodyPr>
          <a:lstStyle/>
          <a:p>
            <a:endParaRPr lang="en-US"/>
          </a:p>
        </p:txBody>
      </p:sp>
      <p:sp>
        <p:nvSpPr>
          <p:cNvPr id="259167" name="Line 1119"/>
          <p:cNvSpPr>
            <a:spLocks noChangeShapeType="1"/>
          </p:cNvSpPr>
          <p:nvPr/>
        </p:nvSpPr>
        <p:spPr bwMode="auto">
          <a:xfrm flipH="1">
            <a:off x="5334000" y="5410200"/>
            <a:ext cx="381000" cy="304800"/>
          </a:xfrm>
          <a:prstGeom prst="line">
            <a:avLst/>
          </a:prstGeom>
          <a:noFill/>
          <a:ln w="28575">
            <a:solidFill>
              <a:schemeClr val="folHlink"/>
            </a:solidFill>
            <a:round/>
            <a:headEnd/>
            <a:tailEnd type="triangle" w="med" len="med"/>
          </a:ln>
          <a:effectLst/>
        </p:spPr>
        <p:txBody>
          <a:bodyPr wrap="none">
            <a:prstTxWarp prst="textNoShape">
              <a:avLst/>
            </a:prstTxWarp>
          </a:bodyPr>
          <a:lstStyle/>
          <a:p>
            <a:endParaRPr lang="en-US"/>
          </a:p>
        </p:txBody>
      </p:sp>
      <p:sp>
        <p:nvSpPr>
          <p:cNvPr id="259168" name="Line 1120"/>
          <p:cNvSpPr>
            <a:spLocks noChangeShapeType="1"/>
          </p:cNvSpPr>
          <p:nvPr/>
        </p:nvSpPr>
        <p:spPr bwMode="auto">
          <a:xfrm>
            <a:off x="6705600" y="2514600"/>
            <a:ext cx="0" cy="685800"/>
          </a:xfrm>
          <a:prstGeom prst="line">
            <a:avLst/>
          </a:prstGeom>
          <a:noFill/>
          <a:ln w="28575">
            <a:solidFill>
              <a:schemeClr val="folHlink"/>
            </a:solidFill>
            <a:round/>
            <a:headEnd/>
            <a:tailEnd type="triangle" w="med" len="med"/>
          </a:ln>
          <a:effectLst/>
        </p:spPr>
        <p:txBody>
          <a:bodyPr wrap="none">
            <a:prstTxWarp prst="textNoShape">
              <a:avLst/>
            </a:prstTxWarp>
          </a:bodyPr>
          <a:lstStyle/>
          <a:p>
            <a:endParaRPr lang="en-US"/>
          </a:p>
        </p:txBody>
      </p:sp>
      <p:sp>
        <p:nvSpPr>
          <p:cNvPr id="259169" name="Line 1121"/>
          <p:cNvSpPr>
            <a:spLocks noChangeShapeType="1"/>
          </p:cNvSpPr>
          <p:nvPr/>
        </p:nvSpPr>
        <p:spPr bwMode="auto">
          <a:xfrm flipH="1">
            <a:off x="6019800" y="3429000"/>
            <a:ext cx="533400" cy="0"/>
          </a:xfrm>
          <a:prstGeom prst="line">
            <a:avLst/>
          </a:prstGeom>
          <a:noFill/>
          <a:ln w="28575">
            <a:solidFill>
              <a:schemeClr val="folHlink"/>
            </a:solidFill>
            <a:round/>
            <a:headEnd/>
            <a:tailEnd type="triangle" w="med" len="med"/>
          </a:ln>
          <a:effectLst/>
        </p:spPr>
        <p:txBody>
          <a:bodyPr wrap="none">
            <a:prstTxWarp prst="textNoShape">
              <a:avLst/>
            </a:prstTxWarp>
          </a:bodyPr>
          <a:lstStyle/>
          <a:p>
            <a:endParaRPr lang="en-US"/>
          </a:p>
        </p:txBody>
      </p:sp>
      <p:sp>
        <p:nvSpPr>
          <p:cNvPr id="259170" name="Line 1122"/>
          <p:cNvSpPr>
            <a:spLocks noChangeShapeType="1"/>
          </p:cNvSpPr>
          <p:nvPr/>
        </p:nvSpPr>
        <p:spPr bwMode="auto">
          <a:xfrm>
            <a:off x="5029200" y="1981200"/>
            <a:ext cx="533400" cy="0"/>
          </a:xfrm>
          <a:prstGeom prst="line">
            <a:avLst/>
          </a:prstGeom>
          <a:noFill/>
          <a:ln w="28575">
            <a:solidFill>
              <a:schemeClr val="folHlink"/>
            </a:solidFill>
            <a:round/>
            <a:headEnd/>
            <a:tailEnd type="triangle" w="med" len="med"/>
          </a:ln>
          <a:effectLst/>
        </p:spPr>
        <p:txBody>
          <a:bodyPr wrap="none">
            <a:prstTxWarp prst="textNoShape">
              <a:avLst/>
            </a:prstTxWarp>
          </a:bodyPr>
          <a:lstStyle/>
          <a:p>
            <a:endParaRPr lang="en-US"/>
          </a:p>
        </p:txBody>
      </p:sp>
      <p:sp>
        <p:nvSpPr>
          <p:cNvPr id="259171" name="Text Box 1123"/>
          <p:cNvSpPr txBox="1">
            <a:spLocks noChangeArrowheads="1"/>
          </p:cNvSpPr>
          <p:nvPr/>
        </p:nvSpPr>
        <p:spPr bwMode="auto">
          <a:xfrm>
            <a:off x="4940300" y="2011363"/>
            <a:ext cx="1155700" cy="274637"/>
          </a:xfrm>
          <a:prstGeom prst="rect">
            <a:avLst/>
          </a:prstGeom>
          <a:noFill/>
          <a:ln w="9525">
            <a:noFill/>
            <a:miter lim="800000"/>
            <a:headEnd/>
            <a:tailEnd/>
          </a:ln>
          <a:effectLst/>
        </p:spPr>
        <p:txBody>
          <a:bodyPr wrap="none">
            <a:prstTxWarp prst="textNoShape">
              <a:avLst/>
            </a:prstTxWarp>
            <a:spAutoFit/>
          </a:bodyPr>
          <a:lstStyle/>
          <a:p>
            <a:r>
              <a:rPr lang="en-US" sz="1200">
                <a:solidFill>
                  <a:srgbClr val="000000"/>
                </a:solidFill>
                <a:latin typeface="Arial" charset="0"/>
              </a:rPr>
              <a:t>Resent packet</a:t>
            </a:r>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 name="Slide Number Placeholder 5"/>
          <p:cNvSpPr>
            <a:spLocks noGrp="1"/>
          </p:cNvSpPr>
          <p:nvPr>
            <p:ph type="sldNum" sz="quarter" idx="12"/>
          </p:nvPr>
        </p:nvSpPr>
        <p:spPr/>
        <p:txBody>
          <a:bodyPr/>
          <a:lstStyle/>
          <a:p>
            <a:fld id="{75331C12-7EB1-E24A-ACE7-76334D45DBA7}" type="slidenum">
              <a:rPr lang="en-US"/>
              <a:pPr/>
              <a:t>108</a:t>
            </a:fld>
            <a:endParaRPr lang="en-US"/>
          </a:p>
        </p:txBody>
      </p:sp>
      <p:sp>
        <p:nvSpPr>
          <p:cNvPr id="111685" name="Rectangle 69"/>
          <p:cNvSpPr>
            <a:spLocks noChangeArrowheads="1"/>
          </p:cNvSpPr>
          <p:nvPr/>
        </p:nvSpPr>
        <p:spPr bwMode="auto">
          <a:xfrm>
            <a:off x="304800" y="1295400"/>
            <a:ext cx="8610600" cy="5105400"/>
          </a:xfrm>
          <a:prstGeom prst="rect">
            <a:avLst/>
          </a:prstGeom>
          <a:solidFill>
            <a:srgbClr val="FFFFFF"/>
          </a:solidFill>
          <a:ln w="9525">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111618" name="Line 2"/>
          <p:cNvSpPr>
            <a:spLocks noChangeShapeType="1"/>
          </p:cNvSpPr>
          <p:nvPr/>
        </p:nvSpPr>
        <p:spPr bwMode="auto">
          <a:xfrm>
            <a:off x="2197100" y="1992313"/>
            <a:ext cx="831850" cy="2008187"/>
          </a:xfrm>
          <a:prstGeom prst="line">
            <a:avLst/>
          </a:prstGeom>
          <a:noFill/>
          <a:ln w="9525">
            <a:solidFill>
              <a:schemeClr val="tx2"/>
            </a:solidFill>
            <a:round/>
            <a:headEnd/>
            <a:tailEnd type="triangle" w="med" len="med"/>
          </a:ln>
          <a:effectLst/>
        </p:spPr>
        <p:txBody>
          <a:bodyPr wrap="none" anchor="ctr">
            <a:prstTxWarp prst="textNoShape">
              <a:avLst/>
            </a:prstTxWarp>
          </a:bodyPr>
          <a:lstStyle/>
          <a:p>
            <a:endParaRPr lang="en-US"/>
          </a:p>
        </p:txBody>
      </p:sp>
      <p:sp>
        <p:nvSpPr>
          <p:cNvPr id="111619" name="Rectangle 3"/>
          <p:cNvSpPr>
            <a:spLocks noGrp="1" noChangeArrowheads="1"/>
          </p:cNvSpPr>
          <p:nvPr>
            <p:ph type="title"/>
          </p:nvPr>
        </p:nvSpPr>
        <p:spPr>
          <a:xfrm>
            <a:off x="406400" y="228600"/>
            <a:ext cx="8516938" cy="1143000"/>
          </a:xfrm>
        </p:spPr>
        <p:txBody>
          <a:bodyPr/>
          <a:lstStyle/>
          <a:p>
            <a:r>
              <a:rPr lang="en-US"/>
              <a:t>Deterministic Suppression</a:t>
            </a:r>
          </a:p>
        </p:txBody>
      </p:sp>
      <p:sp>
        <p:nvSpPr>
          <p:cNvPr id="111620" name="Line 4"/>
          <p:cNvSpPr>
            <a:spLocks noChangeShapeType="1"/>
          </p:cNvSpPr>
          <p:nvPr/>
        </p:nvSpPr>
        <p:spPr bwMode="auto">
          <a:xfrm flipH="1">
            <a:off x="1173163" y="4387850"/>
            <a:ext cx="0" cy="723900"/>
          </a:xfrm>
          <a:prstGeom prst="line">
            <a:avLst/>
          </a:prstGeom>
          <a:noFill/>
          <a:ln w="19050">
            <a:solidFill>
              <a:schemeClr val="tx1"/>
            </a:solidFill>
            <a:round/>
            <a:headEnd/>
            <a:tailEnd/>
          </a:ln>
          <a:effectLst/>
        </p:spPr>
        <p:txBody>
          <a:bodyPr wrap="none" anchor="ctr">
            <a:prstTxWarp prst="textNoShape">
              <a:avLst/>
            </a:prstTxWarp>
          </a:bodyPr>
          <a:lstStyle/>
          <a:p>
            <a:endParaRPr lang="en-US"/>
          </a:p>
        </p:txBody>
      </p:sp>
      <p:sp>
        <p:nvSpPr>
          <p:cNvPr id="111621" name="Line 5"/>
          <p:cNvSpPr>
            <a:spLocks noChangeShapeType="1"/>
          </p:cNvSpPr>
          <p:nvPr/>
        </p:nvSpPr>
        <p:spPr bwMode="auto">
          <a:xfrm>
            <a:off x="1160463" y="2974975"/>
            <a:ext cx="4762" cy="646113"/>
          </a:xfrm>
          <a:prstGeom prst="line">
            <a:avLst/>
          </a:prstGeom>
          <a:noFill/>
          <a:ln w="19050">
            <a:solidFill>
              <a:schemeClr val="tx1"/>
            </a:solidFill>
            <a:round/>
            <a:headEnd/>
            <a:tailEnd/>
          </a:ln>
          <a:effectLst/>
        </p:spPr>
        <p:txBody>
          <a:bodyPr wrap="none" anchor="ctr">
            <a:prstTxWarp prst="textNoShape">
              <a:avLst/>
            </a:prstTxWarp>
          </a:bodyPr>
          <a:lstStyle/>
          <a:p>
            <a:endParaRPr lang="en-US"/>
          </a:p>
        </p:txBody>
      </p:sp>
      <p:sp>
        <p:nvSpPr>
          <p:cNvPr id="111622" name="Line 6"/>
          <p:cNvSpPr>
            <a:spLocks noChangeShapeType="1"/>
          </p:cNvSpPr>
          <p:nvPr/>
        </p:nvSpPr>
        <p:spPr bwMode="auto">
          <a:xfrm>
            <a:off x="1160463" y="3778250"/>
            <a:ext cx="6350" cy="509588"/>
          </a:xfrm>
          <a:prstGeom prst="line">
            <a:avLst/>
          </a:prstGeom>
          <a:noFill/>
          <a:ln w="19050">
            <a:solidFill>
              <a:srgbClr val="FF3300"/>
            </a:solidFill>
            <a:prstDash val="dash"/>
            <a:round/>
            <a:headEnd/>
            <a:tailEnd/>
          </a:ln>
          <a:effectLst/>
        </p:spPr>
        <p:txBody>
          <a:bodyPr wrap="none" anchor="ctr">
            <a:prstTxWarp prst="textNoShape">
              <a:avLst/>
            </a:prstTxWarp>
          </a:bodyPr>
          <a:lstStyle/>
          <a:p>
            <a:endParaRPr lang="en-US"/>
          </a:p>
        </p:txBody>
      </p:sp>
      <p:sp>
        <p:nvSpPr>
          <p:cNvPr id="111623" name="Line 7"/>
          <p:cNvSpPr>
            <a:spLocks noChangeShapeType="1"/>
          </p:cNvSpPr>
          <p:nvPr/>
        </p:nvSpPr>
        <p:spPr bwMode="auto">
          <a:xfrm flipV="1">
            <a:off x="1162050" y="2070100"/>
            <a:ext cx="3175" cy="700088"/>
          </a:xfrm>
          <a:prstGeom prst="line">
            <a:avLst/>
          </a:prstGeom>
          <a:noFill/>
          <a:ln w="19050">
            <a:solidFill>
              <a:schemeClr val="tx1"/>
            </a:solidFill>
            <a:round/>
            <a:headEnd/>
            <a:tailEnd/>
          </a:ln>
          <a:effectLst/>
        </p:spPr>
        <p:txBody>
          <a:bodyPr wrap="none" anchor="ctr">
            <a:prstTxWarp prst="textNoShape">
              <a:avLst/>
            </a:prstTxWarp>
          </a:bodyPr>
          <a:lstStyle/>
          <a:p>
            <a:endParaRPr lang="en-US"/>
          </a:p>
        </p:txBody>
      </p:sp>
      <p:sp>
        <p:nvSpPr>
          <p:cNvPr id="111624" name="Oval 8"/>
          <p:cNvSpPr>
            <a:spLocks noChangeArrowheads="1"/>
          </p:cNvSpPr>
          <p:nvPr/>
        </p:nvSpPr>
        <p:spPr bwMode="auto">
          <a:xfrm>
            <a:off x="962025" y="1882775"/>
            <a:ext cx="381000" cy="304800"/>
          </a:xfrm>
          <a:prstGeom prst="ellipse">
            <a:avLst/>
          </a:prstGeom>
          <a:solidFill>
            <a:srgbClr val="0000FF"/>
          </a:solidFill>
          <a:ln w="9525">
            <a:solidFill>
              <a:schemeClr val="tx1"/>
            </a:solidFill>
            <a:round/>
            <a:headEnd/>
            <a:tailEnd/>
          </a:ln>
          <a:effectLst/>
        </p:spPr>
        <p:txBody>
          <a:bodyPr wrap="none" anchor="ctr">
            <a:prstTxWarp prst="textNoShape">
              <a:avLst/>
            </a:prstTxWarp>
          </a:bodyPr>
          <a:lstStyle/>
          <a:p>
            <a:pPr algn="ctr" eaLnBrk="0" hangingPunct="0"/>
            <a:endParaRPr lang="en-US" sz="2400">
              <a:solidFill>
                <a:srgbClr val="000000"/>
              </a:solidFill>
              <a:latin typeface="Arial" charset="0"/>
            </a:endParaRPr>
          </a:p>
        </p:txBody>
      </p:sp>
      <p:sp>
        <p:nvSpPr>
          <p:cNvPr id="111625" name="Oval 9"/>
          <p:cNvSpPr>
            <a:spLocks noChangeArrowheads="1"/>
          </p:cNvSpPr>
          <p:nvPr/>
        </p:nvSpPr>
        <p:spPr bwMode="auto">
          <a:xfrm>
            <a:off x="962025" y="2690813"/>
            <a:ext cx="381000" cy="304800"/>
          </a:xfrm>
          <a:prstGeom prst="ellipse">
            <a:avLst/>
          </a:prstGeom>
          <a:solidFill>
            <a:srgbClr val="FF3300"/>
          </a:solidFill>
          <a:ln w="9525">
            <a:solidFill>
              <a:schemeClr val="tx1"/>
            </a:solidFill>
            <a:round/>
            <a:headEnd/>
            <a:tailEnd/>
          </a:ln>
          <a:effectLst/>
        </p:spPr>
        <p:txBody>
          <a:bodyPr wrap="none" anchor="ctr">
            <a:prstTxWarp prst="textNoShape">
              <a:avLst/>
            </a:prstTxWarp>
          </a:bodyPr>
          <a:lstStyle/>
          <a:p>
            <a:endParaRPr lang="en-US"/>
          </a:p>
        </p:txBody>
      </p:sp>
      <p:sp>
        <p:nvSpPr>
          <p:cNvPr id="111626" name="Oval 10"/>
          <p:cNvSpPr>
            <a:spLocks noChangeArrowheads="1"/>
          </p:cNvSpPr>
          <p:nvPr/>
        </p:nvSpPr>
        <p:spPr bwMode="auto">
          <a:xfrm>
            <a:off x="962025" y="3443288"/>
            <a:ext cx="381000" cy="304800"/>
          </a:xfrm>
          <a:prstGeom prst="ellipse">
            <a:avLst/>
          </a:prstGeom>
          <a:solidFill>
            <a:srgbClr val="FF3300"/>
          </a:solidFill>
          <a:ln w="9525">
            <a:solidFill>
              <a:schemeClr val="tx1"/>
            </a:solidFill>
            <a:round/>
            <a:headEnd/>
            <a:tailEnd/>
          </a:ln>
          <a:effectLst/>
        </p:spPr>
        <p:txBody>
          <a:bodyPr wrap="none" anchor="ctr">
            <a:prstTxWarp prst="textNoShape">
              <a:avLst/>
            </a:prstTxWarp>
          </a:bodyPr>
          <a:lstStyle/>
          <a:p>
            <a:endParaRPr lang="en-US"/>
          </a:p>
        </p:txBody>
      </p:sp>
      <p:sp>
        <p:nvSpPr>
          <p:cNvPr id="111627" name="Oval 11"/>
          <p:cNvSpPr>
            <a:spLocks noChangeArrowheads="1"/>
          </p:cNvSpPr>
          <p:nvPr/>
        </p:nvSpPr>
        <p:spPr bwMode="auto">
          <a:xfrm>
            <a:off x="963613" y="4205288"/>
            <a:ext cx="381000" cy="304800"/>
          </a:xfrm>
          <a:prstGeom prst="ellipse">
            <a:avLst/>
          </a:prstGeom>
          <a:solidFill>
            <a:srgbClr val="99CC00"/>
          </a:solidFill>
          <a:ln w="9525">
            <a:solidFill>
              <a:schemeClr val="tx1"/>
            </a:solidFill>
            <a:round/>
            <a:headEnd/>
            <a:tailEnd/>
          </a:ln>
          <a:effectLst/>
        </p:spPr>
        <p:txBody>
          <a:bodyPr wrap="none" anchor="ctr">
            <a:prstTxWarp prst="textNoShape">
              <a:avLst/>
            </a:prstTxWarp>
          </a:bodyPr>
          <a:lstStyle/>
          <a:p>
            <a:endParaRPr lang="en-US"/>
          </a:p>
        </p:txBody>
      </p:sp>
      <p:sp>
        <p:nvSpPr>
          <p:cNvPr id="111628" name="Oval 12"/>
          <p:cNvSpPr>
            <a:spLocks noChangeArrowheads="1"/>
          </p:cNvSpPr>
          <p:nvPr/>
        </p:nvSpPr>
        <p:spPr bwMode="auto">
          <a:xfrm>
            <a:off x="963613" y="5060950"/>
            <a:ext cx="381000" cy="304800"/>
          </a:xfrm>
          <a:prstGeom prst="ellipse">
            <a:avLst/>
          </a:prstGeom>
          <a:solidFill>
            <a:srgbClr val="99CC00"/>
          </a:solidFill>
          <a:ln w="9525">
            <a:solidFill>
              <a:schemeClr val="tx1"/>
            </a:solidFill>
            <a:round/>
            <a:headEnd/>
            <a:tailEnd/>
          </a:ln>
          <a:effectLst/>
        </p:spPr>
        <p:txBody>
          <a:bodyPr wrap="none" anchor="ctr">
            <a:prstTxWarp prst="textNoShape">
              <a:avLst/>
            </a:prstTxWarp>
          </a:bodyPr>
          <a:lstStyle/>
          <a:p>
            <a:endParaRPr lang="en-US"/>
          </a:p>
        </p:txBody>
      </p:sp>
      <p:sp>
        <p:nvSpPr>
          <p:cNvPr id="111629" name="Text Box 13"/>
          <p:cNvSpPr txBox="1">
            <a:spLocks noChangeArrowheads="1"/>
          </p:cNvSpPr>
          <p:nvPr/>
        </p:nvSpPr>
        <p:spPr bwMode="auto">
          <a:xfrm>
            <a:off x="822325" y="2257425"/>
            <a:ext cx="296863" cy="336550"/>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a:solidFill>
                  <a:srgbClr val="000000"/>
                </a:solidFill>
                <a:latin typeface="Arial" charset="0"/>
              </a:rPr>
              <a:t>d</a:t>
            </a:r>
          </a:p>
        </p:txBody>
      </p:sp>
      <p:sp>
        <p:nvSpPr>
          <p:cNvPr id="111630" name="Text Box 14"/>
          <p:cNvSpPr txBox="1">
            <a:spLocks noChangeArrowheads="1"/>
          </p:cNvSpPr>
          <p:nvPr/>
        </p:nvSpPr>
        <p:spPr bwMode="auto">
          <a:xfrm>
            <a:off x="822325" y="3006725"/>
            <a:ext cx="296863" cy="336550"/>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a:solidFill>
                  <a:srgbClr val="000000"/>
                </a:solidFill>
                <a:latin typeface="Arial" charset="0"/>
              </a:rPr>
              <a:t>d</a:t>
            </a:r>
          </a:p>
        </p:txBody>
      </p:sp>
      <p:sp>
        <p:nvSpPr>
          <p:cNvPr id="111631" name="Text Box 15"/>
          <p:cNvSpPr txBox="1">
            <a:spLocks noChangeArrowheads="1"/>
          </p:cNvSpPr>
          <p:nvPr/>
        </p:nvSpPr>
        <p:spPr bwMode="auto">
          <a:xfrm>
            <a:off x="822325" y="3800475"/>
            <a:ext cx="296863" cy="336550"/>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a:solidFill>
                  <a:srgbClr val="000000"/>
                </a:solidFill>
                <a:latin typeface="Arial" charset="0"/>
              </a:rPr>
              <a:t>d</a:t>
            </a:r>
          </a:p>
        </p:txBody>
      </p:sp>
      <p:sp>
        <p:nvSpPr>
          <p:cNvPr id="111632" name="Text Box 16"/>
          <p:cNvSpPr txBox="1">
            <a:spLocks noChangeArrowheads="1"/>
          </p:cNvSpPr>
          <p:nvPr/>
        </p:nvSpPr>
        <p:spPr bwMode="auto">
          <a:xfrm>
            <a:off x="822325" y="4587875"/>
            <a:ext cx="296863" cy="336550"/>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a:solidFill>
                  <a:srgbClr val="000000"/>
                </a:solidFill>
                <a:latin typeface="Arial" charset="0"/>
              </a:rPr>
              <a:t>d</a:t>
            </a:r>
          </a:p>
        </p:txBody>
      </p:sp>
      <p:sp>
        <p:nvSpPr>
          <p:cNvPr id="111633" name="Rectangle 17" descr="50%"/>
          <p:cNvSpPr>
            <a:spLocks noChangeArrowheads="1"/>
          </p:cNvSpPr>
          <p:nvPr/>
        </p:nvSpPr>
        <p:spPr bwMode="auto">
          <a:xfrm>
            <a:off x="5359400" y="1898650"/>
            <a:ext cx="914400" cy="177800"/>
          </a:xfrm>
          <a:prstGeom prst="rect">
            <a:avLst/>
          </a:prstGeom>
          <a:pattFill prst="pct50">
            <a:fgClr>
              <a:srgbClr val="FF3300"/>
            </a:fgClr>
            <a:bgClr>
              <a:srgbClr val="FFFFFF"/>
            </a:bgClr>
          </a:pattFill>
          <a:ln w="9525">
            <a:noFill/>
            <a:miter lim="800000"/>
            <a:headEnd/>
            <a:tailEnd/>
          </a:ln>
          <a:effectLst/>
        </p:spPr>
        <p:txBody>
          <a:bodyPr wrap="none" anchor="ctr">
            <a:prstTxWarp prst="textNoShape">
              <a:avLst/>
            </a:prstTxWarp>
          </a:bodyPr>
          <a:lstStyle/>
          <a:p>
            <a:endParaRPr lang="en-US"/>
          </a:p>
        </p:txBody>
      </p:sp>
      <p:sp>
        <p:nvSpPr>
          <p:cNvPr id="111634" name="Rectangle 18" descr="50%"/>
          <p:cNvSpPr>
            <a:spLocks noChangeArrowheads="1"/>
          </p:cNvSpPr>
          <p:nvPr/>
        </p:nvSpPr>
        <p:spPr bwMode="auto">
          <a:xfrm>
            <a:off x="4675188" y="3505200"/>
            <a:ext cx="314325" cy="177800"/>
          </a:xfrm>
          <a:prstGeom prst="rect">
            <a:avLst/>
          </a:prstGeom>
          <a:pattFill prst="pct50">
            <a:fgClr>
              <a:srgbClr val="FF3300"/>
            </a:fgClr>
            <a:bgClr>
              <a:srgbClr val="FFFFFF"/>
            </a:bgClr>
          </a:pattFill>
          <a:ln w="9525">
            <a:noFill/>
            <a:miter lim="800000"/>
            <a:headEnd/>
            <a:tailEnd/>
          </a:ln>
          <a:effectLst/>
        </p:spPr>
        <p:txBody>
          <a:bodyPr wrap="none" anchor="ctr">
            <a:prstTxWarp prst="textNoShape">
              <a:avLst/>
            </a:prstTxWarp>
          </a:bodyPr>
          <a:lstStyle/>
          <a:p>
            <a:endParaRPr lang="en-US"/>
          </a:p>
        </p:txBody>
      </p:sp>
      <p:sp>
        <p:nvSpPr>
          <p:cNvPr id="111635" name="Rectangle 19" descr="50%"/>
          <p:cNvSpPr>
            <a:spLocks noChangeArrowheads="1"/>
          </p:cNvSpPr>
          <p:nvPr/>
        </p:nvSpPr>
        <p:spPr bwMode="auto">
          <a:xfrm>
            <a:off x="5021263" y="2686050"/>
            <a:ext cx="601662" cy="177800"/>
          </a:xfrm>
          <a:prstGeom prst="rect">
            <a:avLst/>
          </a:prstGeom>
          <a:pattFill prst="pct50">
            <a:fgClr>
              <a:srgbClr val="FF3300"/>
            </a:fgClr>
            <a:bgClr>
              <a:srgbClr val="FFFFFF"/>
            </a:bgClr>
          </a:pattFill>
          <a:ln w="9525">
            <a:noFill/>
            <a:miter lim="800000"/>
            <a:headEnd/>
            <a:tailEnd/>
          </a:ln>
          <a:effectLst/>
        </p:spPr>
        <p:txBody>
          <a:bodyPr wrap="none" anchor="ctr">
            <a:prstTxWarp prst="textNoShape">
              <a:avLst/>
            </a:prstTxWarp>
          </a:bodyPr>
          <a:lstStyle/>
          <a:p>
            <a:endParaRPr lang="en-US"/>
          </a:p>
        </p:txBody>
      </p:sp>
      <p:sp>
        <p:nvSpPr>
          <p:cNvPr id="111636" name="Text Box 20"/>
          <p:cNvSpPr txBox="1">
            <a:spLocks noChangeArrowheads="1"/>
          </p:cNvSpPr>
          <p:nvPr/>
        </p:nvSpPr>
        <p:spPr bwMode="auto">
          <a:xfrm>
            <a:off x="3502025" y="4003675"/>
            <a:ext cx="409575" cy="336550"/>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a:solidFill>
                  <a:srgbClr val="000000"/>
                </a:solidFill>
                <a:latin typeface="Arial" charset="0"/>
              </a:rPr>
              <a:t>3d</a:t>
            </a:r>
          </a:p>
        </p:txBody>
      </p:sp>
      <p:sp>
        <p:nvSpPr>
          <p:cNvPr id="111637" name="Rectangle 21" descr="50%"/>
          <p:cNvSpPr>
            <a:spLocks noChangeArrowheads="1"/>
          </p:cNvSpPr>
          <p:nvPr/>
        </p:nvSpPr>
        <p:spPr bwMode="auto">
          <a:xfrm>
            <a:off x="3406775" y="4279900"/>
            <a:ext cx="931863" cy="177800"/>
          </a:xfrm>
          <a:prstGeom prst="rect">
            <a:avLst/>
          </a:prstGeom>
          <a:pattFill prst="pct50">
            <a:fgClr>
              <a:srgbClr val="9933FF"/>
            </a:fgClr>
            <a:bgClr>
              <a:srgbClr val="FFFFFF"/>
            </a:bgClr>
          </a:pattFill>
          <a:ln w="9525">
            <a:noFill/>
            <a:miter lim="800000"/>
            <a:headEnd/>
            <a:tailEnd/>
          </a:ln>
          <a:effectLst/>
        </p:spPr>
        <p:txBody>
          <a:bodyPr wrap="none" anchor="ctr">
            <a:prstTxWarp prst="textNoShape">
              <a:avLst/>
            </a:prstTxWarp>
          </a:bodyPr>
          <a:lstStyle/>
          <a:p>
            <a:endParaRPr lang="en-US"/>
          </a:p>
        </p:txBody>
      </p:sp>
      <p:sp>
        <p:nvSpPr>
          <p:cNvPr id="111638" name="Rectangle 22" descr="50%"/>
          <p:cNvSpPr>
            <a:spLocks noChangeArrowheads="1"/>
          </p:cNvSpPr>
          <p:nvPr/>
        </p:nvSpPr>
        <p:spPr bwMode="auto">
          <a:xfrm>
            <a:off x="3744913" y="5111750"/>
            <a:ext cx="1252537" cy="177800"/>
          </a:xfrm>
          <a:prstGeom prst="rect">
            <a:avLst/>
          </a:prstGeom>
          <a:pattFill prst="pct50">
            <a:fgClr>
              <a:srgbClr val="9933FF"/>
            </a:fgClr>
            <a:bgClr>
              <a:srgbClr val="FFFFFF"/>
            </a:bgClr>
          </a:pattFill>
          <a:ln w="9525">
            <a:noFill/>
            <a:miter lim="800000"/>
            <a:headEnd/>
            <a:tailEnd/>
          </a:ln>
          <a:effectLst/>
        </p:spPr>
        <p:txBody>
          <a:bodyPr wrap="none" anchor="ctr">
            <a:prstTxWarp prst="textNoShape">
              <a:avLst/>
            </a:prstTxWarp>
          </a:bodyPr>
          <a:lstStyle/>
          <a:p>
            <a:endParaRPr lang="en-US"/>
          </a:p>
        </p:txBody>
      </p:sp>
      <p:sp>
        <p:nvSpPr>
          <p:cNvPr id="111639" name="Text Box 23"/>
          <p:cNvSpPr txBox="1">
            <a:spLocks noChangeArrowheads="1"/>
          </p:cNvSpPr>
          <p:nvPr/>
        </p:nvSpPr>
        <p:spPr bwMode="auto">
          <a:xfrm>
            <a:off x="6819900" y="1782763"/>
            <a:ext cx="692150" cy="366712"/>
          </a:xfrm>
          <a:prstGeom prst="rect">
            <a:avLst/>
          </a:prstGeom>
          <a:noFill/>
          <a:ln w="9525">
            <a:noFill/>
            <a:miter lim="800000"/>
            <a:headEnd/>
            <a:tailEnd/>
          </a:ln>
          <a:effectLst/>
        </p:spPr>
        <p:txBody>
          <a:bodyPr wrap="none">
            <a:prstTxWarp prst="textNoShape">
              <a:avLst/>
            </a:prstTxWarp>
            <a:spAutoFit/>
          </a:bodyPr>
          <a:lstStyle/>
          <a:p>
            <a:pPr eaLnBrk="0" hangingPunct="0"/>
            <a:r>
              <a:rPr lang="en-US">
                <a:solidFill>
                  <a:srgbClr val="000000"/>
                </a:solidFill>
                <a:latin typeface="Arial" charset="0"/>
              </a:rPr>
              <a:t>Time</a:t>
            </a:r>
          </a:p>
        </p:txBody>
      </p:sp>
      <p:sp>
        <p:nvSpPr>
          <p:cNvPr id="111640" name="Text Box 24"/>
          <p:cNvSpPr txBox="1">
            <a:spLocks noChangeArrowheads="1"/>
          </p:cNvSpPr>
          <p:nvPr/>
        </p:nvSpPr>
        <p:spPr bwMode="auto">
          <a:xfrm>
            <a:off x="1649413" y="2333625"/>
            <a:ext cx="579437" cy="336550"/>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a:solidFill>
                  <a:srgbClr val="000000"/>
                </a:solidFill>
                <a:latin typeface="Arial" charset="0"/>
              </a:rPr>
              <a:t>data</a:t>
            </a:r>
            <a:endParaRPr lang="en-US">
              <a:solidFill>
                <a:srgbClr val="000000"/>
              </a:solidFill>
              <a:latin typeface="Arial" charset="0"/>
            </a:endParaRPr>
          </a:p>
        </p:txBody>
      </p:sp>
      <p:sp>
        <p:nvSpPr>
          <p:cNvPr id="111641" name="Text Box 25"/>
          <p:cNvSpPr txBox="1">
            <a:spLocks noChangeArrowheads="1"/>
          </p:cNvSpPr>
          <p:nvPr/>
        </p:nvSpPr>
        <p:spPr bwMode="auto">
          <a:xfrm>
            <a:off x="4378325" y="3862388"/>
            <a:ext cx="612775" cy="336550"/>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a:solidFill>
                  <a:srgbClr val="000000"/>
                </a:solidFill>
                <a:latin typeface="Arial" charset="0"/>
              </a:rPr>
              <a:t>nack</a:t>
            </a:r>
            <a:endParaRPr lang="en-US">
              <a:solidFill>
                <a:srgbClr val="000000"/>
              </a:solidFill>
              <a:latin typeface="Arial" charset="0"/>
            </a:endParaRPr>
          </a:p>
        </p:txBody>
      </p:sp>
      <p:sp>
        <p:nvSpPr>
          <p:cNvPr id="111642" name="Line 26"/>
          <p:cNvSpPr>
            <a:spLocks noChangeShapeType="1"/>
          </p:cNvSpPr>
          <p:nvPr/>
        </p:nvSpPr>
        <p:spPr bwMode="auto">
          <a:xfrm flipV="1">
            <a:off x="4992688" y="2776538"/>
            <a:ext cx="363537" cy="804862"/>
          </a:xfrm>
          <a:prstGeom prst="line">
            <a:avLst/>
          </a:prstGeom>
          <a:noFill/>
          <a:ln w="9525">
            <a:solidFill>
              <a:srgbClr val="FF3300"/>
            </a:solidFill>
            <a:round/>
            <a:headEnd/>
            <a:tailEnd type="triangle" w="med" len="med"/>
          </a:ln>
          <a:effectLst/>
        </p:spPr>
        <p:txBody>
          <a:bodyPr wrap="none" anchor="ctr">
            <a:prstTxWarp prst="textNoShape">
              <a:avLst/>
            </a:prstTxWarp>
          </a:bodyPr>
          <a:lstStyle/>
          <a:p>
            <a:endParaRPr lang="en-US"/>
          </a:p>
        </p:txBody>
      </p:sp>
      <p:sp>
        <p:nvSpPr>
          <p:cNvPr id="111643" name="Text Box 27"/>
          <p:cNvSpPr txBox="1">
            <a:spLocks noChangeArrowheads="1"/>
          </p:cNvSpPr>
          <p:nvPr/>
        </p:nvSpPr>
        <p:spPr bwMode="auto">
          <a:xfrm>
            <a:off x="5141913" y="3849688"/>
            <a:ext cx="703262" cy="336550"/>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a:solidFill>
                  <a:srgbClr val="000000"/>
                </a:solidFill>
                <a:latin typeface="Arial" charset="0"/>
              </a:rPr>
              <a:t>repair</a:t>
            </a:r>
            <a:endParaRPr lang="en-US">
              <a:solidFill>
                <a:srgbClr val="000000"/>
              </a:solidFill>
              <a:latin typeface="Arial" charset="0"/>
            </a:endParaRPr>
          </a:p>
        </p:txBody>
      </p:sp>
      <p:grpSp>
        <p:nvGrpSpPr>
          <p:cNvPr id="2" name="Group 28"/>
          <p:cNvGrpSpPr>
            <a:grpSpLocks/>
          </p:cNvGrpSpPr>
          <p:nvPr/>
        </p:nvGrpSpPr>
        <p:grpSpPr bwMode="auto">
          <a:xfrm>
            <a:off x="2079625" y="1978025"/>
            <a:ext cx="4681538" cy="3219450"/>
            <a:chOff x="1310" y="1246"/>
            <a:chExt cx="2949" cy="2028"/>
          </a:xfrm>
        </p:grpSpPr>
        <p:sp>
          <p:nvSpPr>
            <p:cNvPr id="111645" name="Line 29"/>
            <p:cNvSpPr>
              <a:spLocks noChangeShapeType="1"/>
            </p:cNvSpPr>
            <p:nvPr/>
          </p:nvSpPr>
          <p:spPr bwMode="auto">
            <a:xfrm>
              <a:off x="1310" y="1246"/>
              <a:ext cx="2937" cy="0"/>
            </a:xfrm>
            <a:prstGeom prst="line">
              <a:avLst/>
            </a:prstGeom>
            <a:noFill/>
            <a:ln w="9525">
              <a:solidFill>
                <a:schemeClr val="tx1"/>
              </a:solidFill>
              <a:round/>
              <a:headEnd/>
              <a:tailEnd type="arrow" w="med" len="med"/>
            </a:ln>
            <a:effectLst/>
          </p:spPr>
          <p:txBody>
            <a:bodyPr wrap="none" anchor="ctr">
              <a:prstTxWarp prst="textNoShape">
                <a:avLst/>
              </a:prstTxWarp>
            </a:bodyPr>
            <a:lstStyle/>
            <a:p>
              <a:endParaRPr lang="en-US"/>
            </a:p>
          </p:txBody>
        </p:sp>
        <p:sp>
          <p:nvSpPr>
            <p:cNvPr id="111646" name="Line 30"/>
            <p:cNvSpPr>
              <a:spLocks noChangeShapeType="1"/>
            </p:cNvSpPr>
            <p:nvPr/>
          </p:nvSpPr>
          <p:spPr bwMode="auto">
            <a:xfrm>
              <a:off x="1322" y="1750"/>
              <a:ext cx="2937" cy="0"/>
            </a:xfrm>
            <a:prstGeom prst="line">
              <a:avLst/>
            </a:prstGeom>
            <a:noFill/>
            <a:ln w="9525">
              <a:solidFill>
                <a:schemeClr val="tx1"/>
              </a:solidFill>
              <a:round/>
              <a:headEnd/>
              <a:tailEnd type="arrow" w="med" len="med"/>
            </a:ln>
            <a:effectLst/>
          </p:spPr>
          <p:txBody>
            <a:bodyPr wrap="none" anchor="ctr">
              <a:prstTxWarp prst="textNoShape">
                <a:avLst/>
              </a:prstTxWarp>
            </a:bodyPr>
            <a:lstStyle/>
            <a:p>
              <a:endParaRPr lang="en-US"/>
            </a:p>
          </p:txBody>
        </p:sp>
        <p:sp>
          <p:nvSpPr>
            <p:cNvPr id="111647" name="Line 31"/>
            <p:cNvSpPr>
              <a:spLocks noChangeShapeType="1"/>
            </p:cNvSpPr>
            <p:nvPr/>
          </p:nvSpPr>
          <p:spPr bwMode="auto">
            <a:xfrm>
              <a:off x="1316" y="3274"/>
              <a:ext cx="2937" cy="0"/>
            </a:xfrm>
            <a:prstGeom prst="line">
              <a:avLst/>
            </a:prstGeom>
            <a:noFill/>
            <a:ln w="9525">
              <a:solidFill>
                <a:schemeClr val="tx1"/>
              </a:solidFill>
              <a:round/>
              <a:headEnd/>
              <a:tailEnd type="arrow" w="med" len="med"/>
            </a:ln>
            <a:effectLst/>
          </p:spPr>
          <p:txBody>
            <a:bodyPr wrap="none" anchor="ctr">
              <a:prstTxWarp prst="textNoShape">
                <a:avLst/>
              </a:prstTxWarp>
            </a:bodyPr>
            <a:lstStyle/>
            <a:p>
              <a:endParaRPr lang="en-US"/>
            </a:p>
          </p:txBody>
        </p:sp>
        <p:sp>
          <p:nvSpPr>
            <p:cNvPr id="111648" name="Line 32"/>
            <p:cNvSpPr>
              <a:spLocks noChangeShapeType="1"/>
            </p:cNvSpPr>
            <p:nvPr/>
          </p:nvSpPr>
          <p:spPr bwMode="auto">
            <a:xfrm>
              <a:off x="1322" y="2266"/>
              <a:ext cx="2937" cy="0"/>
            </a:xfrm>
            <a:prstGeom prst="line">
              <a:avLst/>
            </a:prstGeom>
            <a:noFill/>
            <a:ln w="9525">
              <a:solidFill>
                <a:schemeClr val="tx1"/>
              </a:solidFill>
              <a:round/>
              <a:headEnd/>
              <a:tailEnd type="arrow" w="med" len="med"/>
            </a:ln>
            <a:effectLst/>
          </p:spPr>
          <p:txBody>
            <a:bodyPr wrap="none" anchor="ctr">
              <a:prstTxWarp prst="textNoShape">
                <a:avLst/>
              </a:prstTxWarp>
            </a:bodyPr>
            <a:lstStyle/>
            <a:p>
              <a:endParaRPr lang="en-US"/>
            </a:p>
          </p:txBody>
        </p:sp>
        <p:sp>
          <p:nvSpPr>
            <p:cNvPr id="111649" name="Line 33"/>
            <p:cNvSpPr>
              <a:spLocks noChangeShapeType="1"/>
            </p:cNvSpPr>
            <p:nvPr/>
          </p:nvSpPr>
          <p:spPr bwMode="auto">
            <a:xfrm>
              <a:off x="1316" y="2746"/>
              <a:ext cx="2937" cy="0"/>
            </a:xfrm>
            <a:prstGeom prst="line">
              <a:avLst/>
            </a:prstGeom>
            <a:noFill/>
            <a:ln w="9525">
              <a:solidFill>
                <a:schemeClr val="tx1"/>
              </a:solidFill>
              <a:round/>
              <a:headEnd/>
              <a:tailEnd type="arrow" w="med" len="med"/>
            </a:ln>
            <a:effectLst/>
          </p:spPr>
          <p:txBody>
            <a:bodyPr wrap="none" anchor="ctr">
              <a:prstTxWarp prst="textNoShape">
                <a:avLst/>
              </a:prstTxWarp>
            </a:bodyPr>
            <a:lstStyle/>
            <a:p>
              <a:endParaRPr lang="en-US"/>
            </a:p>
          </p:txBody>
        </p:sp>
      </p:grpSp>
      <p:sp>
        <p:nvSpPr>
          <p:cNvPr id="111650" name="Line 34"/>
          <p:cNvSpPr>
            <a:spLocks noChangeShapeType="1"/>
          </p:cNvSpPr>
          <p:nvPr/>
        </p:nvSpPr>
        <p:spPr bwMode="auto">
          <a:xfrm>
            <a:off x="2197100" y="1981200"/>
            <a:ext cx="346075" cy="814388"/>
          </a:xfrm>
          <a:prstGeom prst="line">
            <a:avLst/>
          </a:prstGeom>
          <a:noFill/>
          <a:ln w="9525">
            <a:solidFill>
              <a:schemeClr val="tx2"/>
            </a:solidFill>
            <a:round/>
            <a:headEnd/>
            <a:tailEnd type="triangle" w="med" len="med"/>
          </a:ln>
          <a:effectLst/>
        </p:spPr>
        <p:txBody>
          <a:bodyPr wrap="none" anchor="ctr">
            <a:prstTxWarp prst="textNoShape">
              <a:avLst/>
            </a:prstTxWarp>
          </a:bodyPr>
          <a:lstStyle/>
          <a:p>
            <a:endParaRPr lang="en-US"/>
          </a:p>
        </p:txBody>
      </p:sp>
      <p:grpSp>
        <p:nvGrpSpPr>
          <p:cNvPr id="3" name="Group 35"/>
          <p:cNvGrpSpPr>
            <a:grpSpLocks/>
          </p:cNvGrpSpPr>
          <p:nvPr/>
        </p:nvGrpSpPr>
        <p:grpSpPr bwMode="auto">
          <a:xfrm rot="900000">
            <a:off x="2759075" y="3838575"/>
            <a:ext cx="511175" cy="334963"/>
            <a:chOff x="643" y="1858"/>
            <a:chExt cx="259" cy="211"/>
          </a:xfrm>
        </p:grpSpPr>
        <p:sp>
          <p:nvSpPr>
            <p:cNvPr id="111652" name="Line 36"/>
            <p:cNvSpPr>
              <a:spLocks noChangeShapeType="1"/>
            </p:cNvSpPr>
            <p:nvPr/>
          </p:nvSpPr>
          <p:spPr bwMode="auto">
            <a:xfrm>
              <a:off x="643" y="1958"/>
              <a:ext cx="259" cy="23"/>
            </a:xfrm>
            <a:prstGeom prst="line">
              <a:avLst/>
            </a:prstGeom>
            <a:noFill/>
            <a:ln w="12700">
              <a:solidFill>
                <a:srgbClr val="FF3300"/>
              </a:solidFill>
              <a:round/>
              <a:headEnd/>
              <a:tailEnd/>
            </a:ln>
            <a:effectLst/>
          </p:spPr>
          <p:txBody>
            <a:bodyPr wrap="none" anchor="ctr">
              <a:prstTxWarp prst="textNoShape">
                <a:avLst/>
              </a:prstTxWarp>
            </a:bodyPr>
            <a:lstStyle/>
            <a:p>
              <a:endParaRPr lang="en-US"/>
            </a:p>
          </p:txBody>
        </p:sp>
        <p:sp>
          <p:nvSpPr>
            <p:cNvPr id="111653" name="Line 37"/>
            <p:cNvSpPr>
              <a:spLocks noChangeShapeType="1"/>
            </p:cNvSpPr>
            <p:nvPr/>
          </p:nvSpPr>
          <p:spPr bwMode="auto">
            <a:xfrm flipH="1">
              <a:off x="702" y="1858"/>
              <a:ext cx="140" cy="211"/>
            </a:xfrm>
            <a:prstGeom prst="line">
              <a:avLst/>
            </a:prstGeom>
            <a:noFill/>
            <a:ln w="12700">
              <a:solidFill>
                <a:srgbClr val="FF3300"/>
              </a:solidFill>
              <a:round/>
              <a:headEnd/>
              <a:tailEnd/>
            </a:ln>
            <a:effectLst/>
          </p:spPr>
          <p:txBody>
            <a:bodyPr wrap="none" anchor="ctr">
              <a:prstTxWarp prst="textNoShape">
                <a:avLst/>
              </a:prstTxWarp>
            </a:bodyPr>
            <a:lstStyle/>
            <a:p>
              <a:endParaRPr lang="en-US"/>
            </a:p>
          </p:txBody>
        </p:sp>
      </p:grpSp>
      <p:sp>
        <p:nvSpPr>
          <p:cNvPr id="111654" name="Line 38"/>
          <p:cNvSpPr>
            <a:spLocks noChangeShapeType="1"/>
          </p:cNvSpPr>
          <p:nvPr/>
        </p:nvSpPr>
        <p:spPr bwMode="auto">
          <a:xfrm>
            <a:off x="2205038" y="1992313"/>
            <a:ext cx="676275" cy="1639887"/>
          </a:xfrm>
          <a:prstGeom prst="line">
            <a:avLst/>
          </a:prstGeom>
          <a:noFill/>
          <a:ln w="9525">
            <a:solidFill>
              <a:schemeClr val="tx2"/>
            </a:solidFill>
            <a:round/>
            <a:headEnd/>
            <a:tailEnd type="triangle" w="med" len="med"/>
          </a:ln>
          <a:effectLst/>
        </p:spPr>
        <p:txBody>
          <a:bodyPr wrap="none" anchor="ctr">
            <a:prstTxWarp prst="textNoShape">
              <a:avLst/>
            </a:prstTxWarp>
          </a:bodyPr>
          <a:lstStyle/>
          <a:p>
            <a:endParaRPr lang="en-US"/>
          </a:p>
        </p:txBody>
      </p:sp>
      <p:sp>
        <p:nvSpPr>
          <p:cNvPr id="111655" name="Line 39"/>
          <p:cNvSpPr>
            <a:spLocks noChangeShapeType="1"/>
          </p:cNvSpPr>
          <p:nvPr/>
        </p:nvSpPr>
        <p:spPr bwMode="auto">
          <a:xfrm flipV="1">
            <a:off x="4333875" y="3587750"/>
            <a:ext cx="330200" cy="758825"/>
          </a:xfrm>
          <a:prstGeom prst="line">
            <a:avLst/>
          </a:prstGeom>
          <a:noFill/>
          <a:ln w="9525">
            <a:solidFill>
              <a:srgbClr val="9933FF"/>
            </a:solidFill>
            <a:round/>
            <a:headEnd/>
            <a:tailEnd type="triangle" w="med" len="med"/>
          </a:ln>
          <a:effectLst/>
        </p:spPr>
        <p:txBody>
          <a:bodyPr wrap="none" anchor="ctr">
            <a:prstTxWarp prst="textNoShape">
              <a:avLst/>
            </a:prstTxWarp>
          </a:bodyPr>
          <a:lstStyle/>
          <a:p>
            <a:endParaRPr lang="en-US"/>
          </a:p>
        </p:txBody>
      </p:sp>
      <p:sp>
        <p:nvSpPr>
          <p:cNvPr id="111656" name="Line 40"/>
          <p:cNvSpPr>
            <a:spLocks noChangeShapeType="1"/>
          </p:cNvSpPr>
          <p:nvPr/>
        </p:nvSpPr>
        <p:spPr bwMode="auto">
          <a:xfrm>
            <a:off x="4333875" y="4364038"/>
            <a:ext cx="320675" cy="820737"/>
          </a:xfrm>
          <a:prstGeom prst="line">
            <a:avLst/>
          </a:prstGeom>
          <a:noFill/>
          <a:ln w="9525">
            <a:solidFill>
              <a:schemeClr val="hlink"/>
            </a:solidFill>
            <a:round/>
            <a:headEnd/>
            <a:tailEnd type="triangle" w="med" len="med"/>
          </a:ln>
          <a:effectLst/>
        </p:spPr>
        <p:txBody>
          <a:bodyPr wrap="none" anchor="ctr">
            <a:prstTxWarp prst="textNoShape">
              <a:avLst/>
            </a:prstTxWarp>
          </a:bodyPr>
          <a:lstStyle/>
          <a:p>
            <a:endParaRPr lang="en-US"/>
          </a:p>
        </p:txBody>
      </p:sp>
      <p:grpSp>
        <p:nvGrpSpPr>
          <p:cNvPr id="4" name="Group 41"/>
          <p:cNvGrpSpPr>
            <a:grpSpLocks/>
          </p:cNvGrpSpPr>
          <p:nvPr/>
        </p:nvGrpSpPr>
        <p:grpSpPr bwMode="auto">
          <a:xfrm>
            <a:off x="2505075" y="1857375"/>
            <a:ext cx="349250" cy="3638550"/>
            <a:chOff x="1262" y="1182"/>
            <a:chExt cx="170" cy="2292"/>
          </a:xfrm>
        </p:grpSpPr>
        <p:grpSp>
          <p:nvGrpSpPr>
            <p:cNvPr id="5" name="Group 42"/>
            <p:cNvGrpSpPr>
              <a:grpSpLocks/>
            </p:cNvGrpSpPr>
            <p:nvPr/>
          </p:nvGrpSpPr>
          <p:grpSpPr bwMode="auto">
            <a:xfrm>
              <a:off x="1272" y="1182"/>
              <a:ext cx="160" cy="2242"/>
              <a:chOff x="1568" y="1190"/>
              <a:chExt cx="160" cy="2242"/>
            </a:xfrm>
          </p:grpSpPr>
          <p:sp>
            <p:nvSpPr>
              <p:cNvPr id="111659" name="Line 43"/>
              <p:cNvSpPr>
                <a:spLocks noChangeShapeType="1"/>
              </p:cNvSpPr>
              <p:nvPr/>
            </p:nvSpPr>
            <p:spPr bwMode="auto">
              <a:xfrm>
                <a:off x="1568" y="1190"/>
                <a:ext cx="0" cy="2238"/>
              </a:xfrm>
              <a:prstGeom prst="line">
                <a:avLst/>
              </a:prstGeom>
              <a:noFill/>
              <a:ln w="3175" cap="rnd">
                <a:solidFill>
                  <a:schemeClr val="tx1"/>
                </a:solidFill>
                <a:prstDash val="sysDot"/>
                <a:round/>
                <a:headEnd/>
                <a:tailEnd/>
              </a:ln>
              <a:effectLst/>
            </p:spPr>
            <p:txBody>
              <a:bodyPr wrap="none" anchor="ctr">
                <a:prstTxWarp prst="textNoShape">
                  <a:avLst/>
                </a:prstTxWarp>
              </a:bodyPr>
              <a:lstStyle/>
              <a:p>
                <a:endParaRPr lang="en-US"/>
              </a:p>
            </p:txBody>
          </p:sp>
          <p:sp>
            <p:nvSpPr>
              <p:cNvPr id="111660" name="Line 44"/>
              <p:cNvSpPr>
                <a:spLocks noChangeShapeType="1"/>
              </p:cNvSpPr>
              <p:nvPr/>
            </p:nvSpPr>
            <p:spPr bwMode="auto">
              <a:xfrm>
                <a:off x="1728" y="1194"/>
                <a:ext cx="0" cy="2238"/>
              </a:xfrm>
              <a:prstGeom prst="line">
                <a:avLst/>
              </a:prstGeom>
              <a:noFill/>
              <a:ln w="3175" cap="rnd">
                <a:solidFill>
                  <a:schemeClr val="tx1"/>
                </a:solidFill>
                <a:prstDash val="sysDot"/>
                <a:round/>
                <a:headEnd/>
                <a:tailEnd/>
              </a:ln>
              <a:effectLst/>
            </p:spPr>
            <p:txBody>
              <a:bodyPr wrap="none" anchor="ctr">
                <a:prstTxWarp prst="textNoShape">
                  <a:avLst/>
                </a:prstTxWarp>
              </a:bodyPr>
              <a:lstStyle/>
              <a:p>
                <a:endParaRPr lang="en-US"/>
              </a:p>
            </p:txBody>
          </p:sp>
        </p:grpSp>
        <p:sp>
          <p:nvSpPr>
            <p:cNvPr id="111661" name="Text Box 45"/>
            <p:cNvSpPr txBox="1">
              <a:spLocks noChangeArrowheads="1"/>
            </p:cNvSpPr>
            <p:nvPr/>
          </p:nvSpPr>
          <p:spPr bwMode="auto">
            <a:xfrm>
              <a:off x="1262" y="3262"/>
              <a:ext cx="145" cy="212"/>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a:solidFill>
                    <a:srgbClr val="000000"/>
                  </a:solidFill>
                  <a:latin typeface="Arial" charset="0"/>
                </a:rPr>
                <a:t>d</a:t>
              </a:r>
            </a:p>
          </p:txBody>
        </p:sp>
      </p:grpSp>
      <p:sp>
        <p:nvSpPr>
          <p:cNvPr id="111663" name="Line 47"/>
          <p:cNvSpPr>
            <a:spLocks noChangeShapeType="1"/>
          </p:cNvSpPr>
          <p:nvPr/>
        </p:nvSpPr>
        <p:spPr bwMode="auto">
          <a:xfrm>
            <a:off x="3101975" y="3598863"/>
            <a:ext cx="304800" cy="757237"/>
          </a:xfrm>
          <a:prstGeom prst="line">
            <a:avLst/>
          </a:prstGeom>
          <a:noFill/>
          <a:ln w="9525">
            <a:solidFill>
              <a:schemeClr val="bg2"/>
            </a:solidFill>
            <a:round/>
            <a:headEnd/>
            <a:tailEnd type="triangle" w="med" len="med"/>
          </a:ln>
          <a:effectLst/>
        </p:spPr>
        <p:txBody>
          <a:bodyPr wrap="none" anchor="ctr">
            <a:prstTxWarp prst="textNoShape">
              <a:avLst/>
            </a:prstTxWarp>
          </a:bodyPr>
          <a:lstStyle/>
          <a:p>
            <a:endParaRPr lang="en-US"/>
          </a:p>
        </p:txBody>
      </p:sp>
      <p:sp>
        <p:nvSpPr>
          <p:cNvPr id="111664" name="Line 48"/>
          <p:cNvSpPr>
            <a:spLocks noChangeShapeType="1"/>
          </p:cNvSpPr>
          <p:nvPr/>
        </p:nvSpPr>
        <p:spPr bwMode="auto">
          <a:xfrm>
            <a:off x="3094038" y="3592513"/>
            <a:ext cx="650875" cy="1595437"/>
          </a:xfrm>
          <a:prstGeom prst="line">
            <a:avLst/>
          </a:prstGeom>
          <a:noFill/>
          <a:ln w="9525">
            <a:solidFill>
              <a:schemeClr val="bg2"/>
            </a:solidFill>
            <a:round/>
            <a:headEnd/>
            <a:tailEnd type="triangle" w="med" len="med"/>
          </a:ln>
          <a:effectLst/>
        </p:spPr>
        <p:txBody>
          <a:bodyPr wrap="none" anchor="ctr">
            <a:prstTxWarp prst="textNoShape">
              <a:avLst/>
            </a:prstTxWarp>
          </a:bodyPr>
          <a:lstStyle/>
          <a:p>
            <a:endParaRPr lang="en-US"/>
          </a:p>
        </p:txBody>
      </p:sp>
      <p:sp>
        <p:nvSpPr>
          <p:cNvPr id="111666" name="Text Box 50"/>
          <p:cNvSpPr txBox="1">
            <a:spLocks noChangeArrowheads="1"/>
          </p:cNvSpPr>
          <p:nvPr/>
        </p:nvSpPr>
        <p:spPr bwMode="auto">
          <a:xfrm>
            <a:off x="3905250" y="4835525"/>
            <a:ext cx="409575" cy="336550"/>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a:solidFill>
                  <a:srgbClr val="000000"/>
                </a:solidFill>
                <a:latin typeface="Arial" charset="0"/>
              </a:rPr>
              <a:t>4d</a:t>
            </a:r>
          </a:p>
        </p:txBody>
      </p:sp>
      <p:sp>
        <p:nvSpPr>
          <p:cNvPr id="111667" name="Line 51"/>
          <p:cNvSpPr>
            <a:spLocks noChangeShapeType="1"/>
          </p:cNvSpPr>
          <p:nvPr/>
        </p:nvSpPr>
        <p:spPr bwMode="auto">
          <a:xfrm flipV="1">
            <a:off x="4333875" y="2795588"/>
            <a:ext cx="681038" cy="1544637"/>
          </a:xfrm>
          <a:prstGeom prst="line">
            <a:avLst/>
          </a:prstGeom>
          <a:noFill/>
          <a:ln w="9525">
            <a:solidFill>
              <a:srgbClr val="9933FF"/>
            </a:solidFill>
            <a:round/>
            <a:headEnd/>
            <a:tailEnd type="triangle" w="med" len="med"/>
          </a:ln>
          <a:effectLst/>
        </p:spPr>
        <p:txBody>
          <a:bodyPr wrap="none" anchor="ctr">
            <a:prstTxWarp prst="textNoShape">
              <a:avLst/>
            </a:prstTxWarp>
          </a:bodyPr>
          <a:lstStyle/>
          <a:p>
            <a:endParaRPr lang="en-US"/>
          </a:p>
        </p:txBody>
      </p:sp>
      <p:sp>
        <p:nvSpPr>
          <p:cNvPr id="111668" name="Line 52"/>
          <p:cNvSpPr>
            <a:spLocks noChangeShapeType="1"/>
          </p:cNvSpPr>
          <p:nvPr/>
        </p:nvSpPr>
        <p:spPr bwMode="auto">
          <a:xfrm flipH="1" flipV="1">
            <a:off x="2514600" y="1981200"/>
            <a:ext cx="579438" cy="1612900"/>
          </a:xfrm>
          <a:prstGeom prst="line">
            <a:avLst/>
          </a:prstGeom>
          <a:noFill/>
          <a:ln w="9525">
            <a:solidFill>
              <a:schemeClr val="bg2"/>
            </a:solidFill>
            <a:round/>
            <a:headEnd type="triangle" w="med" len="med"/>
            <a:tailEnd/>
          </a:ln>
          <a:effectLst/>
        </p:spPr>
        <p:txBody>
          <a:bodyPr wrap="none" anchor="ctr">
            <a:prstTxWarp prst="textNoShape">
              <a:avLst/>
            </a:prstTxWarp>
          </a:bodyPr>
          <a:lstStyle/>
          <a:p>
            <a:endParaRPr lang="en-US"/>
          </a:p>
        </p:txBody>
      </p:sp>
      <p:sp>
        <p:nvSpPr>
          <p:cNvPr id="111669" name="Line 53"/>
          <p:cNvSpPr>
            <a:spLocks noChangeShapeType="1"/>
          </p:cNvSpPr>
          <p:nvPr/>
        </p:nvSpPr>
        <p:spPr bwMode="auto">
          <a:xfrm flipV="1">
            <a:off x="4333875" y="1976438"/>
            <a:ext cx="1046163" cy="2363787"/>
          </a:xfrm>
          <a:prstGeom prst="line">
            <a:avLst/>
          </a:prstGeom>
          <a:noFill/>
          <a:ln w="9525">
            <a:solidFill>
              <a:schemeClr val="hlink"/>
            </a:solidFill>
            <a:round/>
            <a:headEnd/>
            <a:tailEnd type="triangle" w="med" len="med"/>
          </a:ln>
          <a:effectLst/>
        </p:spPr>
        <p:txBody>
          <a:bodyPr wrap="none" anchor="ctr">
            <a:prstTxWarp prst="textNoShape">
              <a:avLst/>
            </a:prstTxWarp>
          </a:bodyPr>
          <a:lstStyle/>
          <a:p>
            <a:endParaRPr lang="en-US"/>
          </a:p>
        </p:txBody>
      </p:sp>
      <p:sp>
        <p:nvSpPr>
          <p:cNvPr id="111670" name="Line 54"/>
          <p:cNvSpPr>
            <a:spLocks noChangeShapeType="1"/>
          </p:cNvSpPr>
          <p:nvPr/>
        </p:nvSpPr>
        <p:spPr bwMode="auto">
          <a:xfrm flipV="1">
            <a:off x="4992688" y="1982788"/>
            <a:ext cx="700087" cy="1598612"/>
          </a:xfrm>
          <a:prstGeom prst="line">
            <a:avLst/>
          </a:prstGeom>
          <a:noFill/>
          <a:ln w="9525">
            <a:solidFill>
              <a:srgbClr val="FF3300"/>
            </a:solidFill>
            <a:round/>
            <a:headEnd/>
            <a:tailEnd type="triangle" w="med" len="med"/>
          </a:ln>
          <a:effectLst/>
        </p:spPr>
        <p:txBody>
          <a:bodyPr wrap="none" anchor="ctr">
            <a:prstTxWarp prst="textNoShape">
              <a:avLst/>
            </a:prstTxWarp>
          </a:bodyPr>
          <a:lstStyle/>
          <a:p>
            <a:endParaRPr lang="en-US"/>
          </a:p>
        </p:txBody>
      </p:sp>
      <p:sp>
        <p:nvSpPr>
          <p:cNvPr id="111671" name="Line 55"/>
          <p:cNvSpPr>
            <a:spLocks noChangeShapeType="1"/>
          </p:cNvSpPr>
          <p:nvPr/>
        </p:nvSpPr>
        <p:spPr bwMode="auto">
          <a:xfrm>
            <a:off x="4992688" y="3602038"/>
            <a:ext cx="371475" cy="760412"/>
          </a:xfrm>
          <a:prstGeom prst="line">
            <a:avLst/>
          </a:prstGeom>
          <a:noFill/>
          <a:ln w="9525">
            <a:solidFill>
              <a:srgbClr val="FF3300"/>
            </a:solidFill>
            <a:round/>
            <a:headEnd/>
            <a:tailEnd type="triangle" w="med" len="med"/>
          </a:ln>
          <a:effectLst/>
        </p:spPr>
        <p:txBody>
          <a:bodyPr wrap="none" anchor="ctr">
            <a:prstTxWarp prst="textNoShape">
              <a:avLst/>
            </a:prstTxWarp>
          </a:bodyPr>
          <a:lstStyle/>
          <a:p>
            <a:endParaRPr lang="en-US"/>
          </a:p>
        </p:txBody>
      </p:sp>
      <p:sp>
        <p:nvSpPr>
          <p:cNvPr id="111672" name="Line 56"/>
          <p:cNvSpPr>
            <a:spLocks noChangeShapeType="1"/>
          </p:cNvSpPr>
          <p:nvPr/>
        </p:nvSpPr>
        <p:spPr bwMode="auto">
          <a:xfrm>
            <a:off x="4992688" y="3602038"/>
            <a:ext cx="750887" cy="1598612"/>
          </a:xfrm>
          <a:prstGeom prst="line">
            <a:avLst/>
          </a:prstGeom>
          <a:noFill/>
          <a:ln w="9525">
            <a:solidFill>
              <a:srgbClr val="FF3300"/>
            </a:solidFill>
            <a:round/>
            <a:headEnd/>
            <a:tailEnd type="triangle" w="med" len="med"/>
          </a:ln>
          <a:effectLst/>
        </p:spPr>
        <p:txBody>
          <a:bodyPr wrap="none" anchor="ctr">
            <a:prstTxWarp prst="textNoShape">
              <a:avLst/>
            </a:prstTxWarp>
          </a:bodyPr>
          <a:lstStyle/>
          <a:p>
            <a:endParaRPr lang="en-US"/>
          </a:p>
        </p:txBody>
      </p:sp>
      <p:sp>
        <p:nvSpPr>
          <p:cNvPr id="111673" name="Text Box 57"/>
          <p:cNvSpPr txBox="1">
            <a:spLocks noChangeArrowheads="1"/>
          </p:cNvSpPr>
          <p:nvPr/>
        </p:nvSpPr>
        <p:spPr bwMode="auto">
          <a:xfrm>
            <a:off x="5018088" y="3257550"/>
            <a:ext cx="296862" cy="336550"/>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a:solidFill>
                  <a:srgbClr val="000000"/>
                </a:solidFill>
                <a:latin typeface="Arial" charset="0"/>
              </a:rPr>
              <a:t>d</a:t>
            </a:r>
          </a:p>
        </p:txBody>
      </p:sp>
      <p:sp>
        <p:nvSpPr>
          <p:cNvPr id="111674" name="Text Box 58"/>
          <p:cNvSpPr txBox="1">
            <a:spLocks noChangeArrowheads="1"/>
          </p:cNvSpPr>
          <p:nvPr/>
        </p:nvSpPr>
        <p:spPr bwMode="auto">
          <a:xfrm>
            <a:off x="5557838" y="2400300"/>
            <a:ext cx="409575" cy="336550"/>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a:solidFill>
                  <a:srgbClr val="000000"/>
                </a:solidFill>
                <a:latin typeface="Arial" charset="0"/>
              </a:rPr>
              <a:t>2d</a:t>
            </a:r>
          </a:p>
        </p:txBody>
      </p:sp>
      <p:sp>
        <p:nvSpPr>
          <p:cNvPr id="111675" name="Text Box 59"/>
          <p:cNvSpPr txBox="1">
            <a:spLocks noChangeArrowheads="1"/>
          </p:cNvSpPr>
          <p:nvPr/>
        </p:nvSpPr>
        <p:spPr bwMode="auto">
          <a:xfrm>
            <a:off x="5772150" y="1614488"/>
            <a:ext cx="409575" cy="336550"/>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a:solidFill>
                  <a:srgbClr val="000000"/>
                </a:solidFill>
                <a:latin typeface="Arial" charset="0"/>
              </a:rPr>
              <a:t>3d</a:t>
            </a:r>
          </a:p>
        </p:txBody>
      </p:sp>
      <p:grpSp>
        <p:nvGrpSpPr>
          <p:cNvPr id="6" name="Group 60"/>
          <p:cNvGrpSpPr>
            <a:grpSpLocks/>
          </p:cNvGrpSpPr>
          <p:nvPr/>
        </p:nvGrpSpPr>
        <p:grpSpPr bwMode="auto">
          <a:xfrm>
            <a:off x="7208838" y="3900488"/>
            <a:ext cx="1384300" cy="336550"/>
            <a:chOff x="983" y="3616"/>
            <a:chExt cx="872" cy="212"/>
          </a:xfrm>
        </p:grpSpPr>
        <p:sp>
          <p:nvSpPr>
            <p:cNvPr id="111677" name="Oval 61"/>
            <p:cNvSpPr>
              <a:spLocks noChangeArrowheads="1"/>
            </p:cNvSpPr>
            <p:nvPr/>
          </p:nvSpPr>
          <p:spPr bwMode="auto">
            <a:xfrm>
              <a:off x="983" y="3625"/>
              <a:ext cx="240" cy="192"/>
            </a:xfrm>
            <a:prstGeom prst="ellipse">
              <a:avLst/>
            </a:prstGeom>
            <a:solidFill>
              <a:srgbClr val="0000FF"/>
            </a:solidFill>
            <a:ln w="9525">
              <a:solidFill>
                <a:schemeClr val="tx1"/>
              </a:solidFill>
              <a:round/>
              <a:headEnd/>
              <a:tailEnd/>
            </a:ln>
            <a:effectLst/>
          </p:spPr>
          <p:txBody>
            <a:bodyPr wrap="none" anchor="ctr">
              <a:prstTxWarp prst="textNoShape">
                <a:avLst/>
              </a:prstTxWarp>
            </a:bodyPr>
            <a:lstStyle/>
            <a:p>
              <a:pPr algn="ctr" eaLnBrk="0" hangingPunct="0"/>
              <a:endParaRPr lang="en-US" sz="2400">
                <a:solidFill>
                  <a:srgbClr val="000000"/>
                </a:solidFill>
                <a:latin typeface="Arial" charset="0"/>
              </a:endParaRPr>
            </a:p>
          </p:txBody>
        </p:sp>
        <p:sp>
          <p:nvSpPr>
            <p:cNvPr id="111678" name="Text Box 62"/>
            <p:cNvSpPr txBox="1">
              <a:spLocks noChangeArrowheads="1"/>
            </p:cNvSpPr>
            <p:nvPr/>
          </p:nvSpPr>
          <p:spPr bwMode="auto">
            <a:xfrm>
              <a:off x="1216" y="3616"/>
              <a:ext cx="639" cy="212"/>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a:solidFill>
                    <a:srgbClr val="000000"/>
                  </a:solidFill>
                  <a:latin typeface="Arial" charset="0"/>
                </a:rPr>
                <a:t>= Sender</a:t>
              </a:r>
            </a:p>
          </p:txBody>
        </p:sp>
      </p:grpSp>
      <p:grpSp>
        <p:nvGrpSpPr>
          <p:cNvPr id="7" name="Group 63"/>
          <p:cNvGrpSpPr>
            <a:grpSpLocks/>
          </p:cNvGrpSpPr>
          <p:nvPr/>
        </p:nvGrpSpPr>
        <p:grpSpPr bwMode="auto">
          <a:xfrm>
            <a:off x="7219950" y="4457700"/>
            <a:ext cx="1487488" cy="336550"/>
            <a:chOff x="2161" y="3641"/>
            <a:chExt cx="937" cy="212"/>
          </a:xfrm>
        </p:grpSpPr>
        <p:sp>
          <p:nvSpPr>
            <p:cNvPr id="111680" name="Oval 64"/>
            <p:cNvSpPr>
              <a:spLocks noChangeArrowheads="1"/>
            </p:cNvSpPr>
            <p:nvPr/>
          </p:nvSpPr>
          <p:spPr bwMode="auto">
            <a:xfrm>
              <a:off x="2161" y="3654"/>
              <a:ext cx="240" cy="192"/>
            </a:xfrm>
            <a:prstGeom prst="ellipse">
              <a:avLst/>
            </a:prstGeom>
            <a:solidFill>
              <a:srgbClr val="FF3300"/>
            </a:solidFill>
            <a:ln w="9525">
              <a:solidFill>
                <a:schemeClr val="tx1"/>
              </a:solidFill>
              <a:round/>
              <a:headEnd/>
              <a:tailEnd/>
            </a:ln>
            <a:effectLst/>
          </p:spPr>
          <p:txBody>
            <a:bodyPr wrap="none" anchor="ctr">
              <a:prstTxWarp prst="textNoShape">
                <a:avLst/>
              </a:prstTxWarp>
            </a:bodyPr>
            <a:lstStyle/>
            <a:p>
              <a:endParaRPr lang="en-US"/>
            </a:p>
          </p:txBody>
        </p:sp>
        <p:sp>
          <p:nvSpPr>
            <p:cNvPr id="111681" name="Text Box 65"/>
            <p:cNvSpPr txBox="1">
              <a:spLocks noChangeArrowheads="1"/>
            </p:cNvSpPr>
            <p:nvPr/>
          </p:nvSpPr>
          <p:spPr bwMode="auto">
            <a:xfrm>
              <a:off x="2381" y="3641"/>
              <a:ext cx="717" cy="212"/>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a:solidFill>
                    <a:srgbClr val="000000"/>
                  </a:solidFill>
                  <a:latin typeface="Arial" charset="0"/>
                </a:rPr>
                <a:t>= Repairer</a:t>
              </a:r>
            </a:p>
          </p:txBody>
        </p:sp>
      </p:grpSp>
      <p:sp>
        <p:nvSpPr>
          <p:cNvPr id="111682" name="Oval 66"/>
          <p:cNvSpPr>
            <a:spLocks noChangeArrowheads="1"/>
          </p:cNvSpPr>
          <p:nvPr/>
        </p:nvSpPr>
        <p:spPr bwMode="auto">
          <a:xfrm>
            <a:off x="7210425" y="5037138"/>
            <a:ext cx="381000" cy="304800"/>
          </a:xfrm>
          <a:prstGeom prst="ellipse">
            <a:avLst/>
          </a:prstGeom>
          <a:solidFill>
            <a:srgbClr val="99CC00"/>
          </a:solidFill>
          <a:ln w="9525">
            <a:solidFill>
              <a:schemeClr val="tx1"/>
            </a:solidFill>
            <a:round/>
            <a:headEnd/>
            <a:tailEnd/>
          </a:ln>
          <a:effectLst/>
        </p:spPr>
        <p:txBody>
          <a:bodyPr wrap="none" anchor="ctr">
            <a:prstTxWarp prst="textNoShape">
              <a:avLst/>
            </a:prstTxWarp>
          </a:bodyPr>
          <a:lstStyle/>
          <a:p>
            <a:endParaRPr lang="en-US"/>
          </a:p>
        </p:txBody>
      </p:sp>
      <p:sp>
        <p:nvSpPr>
          <p:cNvPr id="111683" name="Text Box 67"/>
          <p:cNvSpPr txBox="1">
            <a:spLocks noChangeArrowheads="1"/>
          </p:cNvSpPr>
          <p:nvPr/>
        </p:nvSpPr>
        <p:spPr bwMode="auto">
          <a:xfrm>
            <a:off x="7569200" y="5014913"/>
            <a:ext cx="1296988" cy="336550"/>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a:solidFill>
                  <a:srgbClr val="000000"/>
                </a:solidFill>
                <a:latin typeface="Arial" charset="0"/>
              </a:rPr>
              <a:t>= Requestor</a:t>
            </a:r>
          </a:p>
        </p:txBody>
      </p:sp>
      <p:sp>
        <p:nvSpPr>
          <p:cNvPr id="111684" name="Text Box 68"/>
          <p:cNvSpPr txBox="1">
            <a:spLocks noChangeArrowheads="1"/>
          </p:cNvSpPr>
          <p:nvPr/>
        </p:nvSpPr>
        <p:spPr bwMode="auto">
          <a:xfrm>
            <a:off x="3128963" y="5467350"/>
            <a:ext cx="2890837" cy="457200"/>
          </a:xfrm>
          <a:prstGeom prst="rect">
            <a:avLst/>
          </a:prstGeom>
          <a:noFill/>
          <a:ln w="9525">
            <a:noFill/>
            <a:miter lim="800000"/>
            <a:headEnd/>
            <a:tailEnd/>
          </a:ln>
          <a:effectLst/>
        </p:spPr>
        <p:txBody>
          <a:bodyPr>
            <a:prstTxWarp prst="textNoShape">
              <a:avLst/>
            </a:prstTxWarp>
            <a:spAutoFit/>
          </a:bodyPr>
          <a:lstStyle/>
          <a:p>
            <a:pPr eaLnBrk="0" hangingPunct="0"/>
            <a:r>
              <a:rPr lang="en-US" sz="2400">
                <a:solidFill>
                  <a:srgbClr val="000000"/>
                </a:solidFill>
                <a:latin typeface="Arial" charset="0"/>
              </a:rPr>
              <a:t>Delay = C</a:t>
            </a:r>
            <a:r>
              <a:rPr lang="en-US" sz="2400" baseline="-25000">
                <a:solidFill>
                  <a:srgbClr val="000000"/>
                </a:solidFill>
                <a:latin typeface="Arial" charset="0"/>
              </a:rPr>
              <a:t>1</a:t>
            </a:r>
            <a:r>
              <a:rPr lang="en-US" sz="2400">
                <a:solidFill>
                  <a:srgbClr val="000000"/>
                </a:solidFill>
                <a:latin typeface="Arial" charset="0"/>
                <a:sym typeface="Symbol" charset="2"/>
              </a:rPr>
              <a:t>d</a:t>
            </a:r>
            <a:r>
              <a:rPr lang="en-US" sz="2400" baseline="-25000">
                <a:solidFill>
                  <a:srgbClr val="000000"/>
                </a:solidFill>
                <a:latin typeface="Arial" charset="0"/>
                <a:sym typeface="Symbol" charset="2"/>
              </a:rPr>
              <a:t>S,R </a:t>
            </a:r>
            <a:endParaRPr lang="en-US" sz="2400">
              <a:solidFill>
                <a:srgbClr val="000000"/>
              </a:solidFill>
              <a:latin typeface="Arial" charset="0"/>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 name="Slide Number Placeholder 5"/>
          <p:cNvSpPr>
            <a:spLocks noGrp="1"/>
          </p:cNvSpPr>
          <p:nvPr>
            <p:ph type="sldNum" sz="quarter" idx="12"/>
          </p:nvPr>
        </p:nvSpPr>
        <p:spPr/>
        <p:txBody>
          <a:bodyPr/>
          <a:lstStyle/>
          <a:p>
            <a:fld id="{05B57DD2-7F51-814D-9B40-B7170B7F3D36}" type="slidenum">
              <a:rPr lang="en-US"/>
              <a:pPr/>
              <a:t>109</a:t>
            </a:fld>
            <a:endParaRPr lang="en-US"/>
          </a:p>
        </p:txBody>
      </p:sp>
      <p:sp>
        <p:nvSpPr>
          <p:cNvPr id="127038" name="Rectangle 62"/>
          <p:cNvSpPr>
            <a:spLocks noChangeArrowheads="1"/>
          </p:cNvSpPr>
          <p:nvPr/>
        </p:nvSpPr>
        <p:spPr bwMode="auto">
          <a:xfrm>
            <a:off x="304800" y="1295400"/>
            <a:ext cx="8610600" cy="5105400"/>
          </a:xfrm>
          <a:prstGeom prst="rect">
            <a:avLst/>
          </a:prstGeom>
          <a:solidFill>
            <a:srgbClr val="FFFFFF"/>
          </a:solidFill>
          <a:ln w="9525">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126978" name="Rectangle 2"/>
          <p:cNvSpPr>
            <a:spLocks noGrp="1" noChangeArrowheads="1"/>
          </p:cNvSpPr>
          <p:nvPr>
            <p:ph type="title"/>
          </p:nvPr>
        </p:nvSpPr>
        <p:spPr>
          <a:xfrm>
            <a:off x="406400" y="228600"/>
            <a:ext cx="8350250" cy="1143000"/>
          </a:xfrm>
        </p:spPr>
        <p:txBody>
          <a:bodyPr/>
          <a:lstStyle/>
          <a:p>
            <a:r>
              <a:rPr lang="en-US"/>
              <a:t>SRM: Stochastic Suppression</a:t>
            </a:r>
          </a:p>
        </p:txBody>
      </p:sp>
      <p:sp>
        <p:nvSpPr>
          <p:cNvPr id="126979" name="Text Box 3"/>
          <p:cNvSpPr txBox="1">
            <a:spLocks noChangeArrowheads="1"/>
          </p:cNvSpPr>
          <p:nvPr/>
        </p:nvSpPr>
        <p:spPr bwMode="auto">
          <a:xfrm>
            <a:off x="2605088" y="2254250"/>
            <a:ext cx="579437" cy="336550"/>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a:solidFill>
                  <a:srgbClr val="000000"/>
                </a:solidFill>
                <a:latin typeface="Arial" charset="0"/>
              </a:rPr>
              <a:t>data</a:t>
            </a:r>
            <a:endParaRPr lang="en-US">
              <a:solidFill>
                <a:srgbClr val="000000"/>
              </a:solidFill>
              <a:latin typeface="Arial" charset="0"/>
            </a:endParaRPr>
          </a:p>
        </p:txBody>
      </p:sp>
      <p:sp>
        <p:nvSpPr>
          <p:cNvPr id="126980" name="Line 4"/>
          <p:cNvSpPr>
            <a:spLocks noChangeShapeType="1"/>
          </p:cNvSpPr>
          <p:nvPr/>
        </p:nvSpPr>
        <p:spPr bwMode="auto">
          <a:xfrm>
            <a:off x="854075" y="3365500"/>
            <a:ext cx="933450" cy="1235075"/>
          </a:xfrm>
          <a:prstGeom prst="line">
            <a:avLst/>
          </a:prstGeom>
          <a:noFill/>
          <a:ln w="19050">
            <a:solidFill>
              <a:srgbClr val="FF3300"/>
            </a:solidFill>
            <a:prstDash val="dash"/>
            <a:round/>
            <a:headEnd/>
            <a:tailEnd/>
          </a:ln>
          <a:effectLst/>
        </p:spPr>
        <p:txBody>
          <a:bodyPr wrap="none" anchor="ctr">
            <a:prstTxWarp prst="textNoShape">
              <a:avLst/>
            </a:prstTxWarp>
          </a:bodyPr>
          <a:lstStyle/>
          <a:p>
            <a:endParaRPr lang="en-US"/>
          </a:p>
        </p:txBody>
      </p:sp>
      <p:sp>
        <p:nvSpPr>
          <p:cNvPr id="126981" name="Line 5"/>
          <p:cNvSpPr>
            <a:spLocks noChangeShapeType="1"/>
          </p:cNvSpPr>
          <p:nvPr/>
        </p:nvSpPr>
        <p:spPr bwMode="auto">
          <a:xfrm>
            <a:off x="882650" y="3303588"/>
            <a:ext cx="968375" cy="476250"/>
          </a:xfrm>
          <a:prstGeom prst="line">
            <a:avLst/>
          </a:prstGeom>
          <a:noFill/>
          <a:ln w="19050">
            <a:solidFill>
              <a:schemeClr val="tx1"/>
            </a:solidFill>
            <a:round/>
            <a:headEnd/>
            <a:tailEnd/>
          </a:ln>
          <a:effectLst/>
        </p:spPr>
        <p:txBody>
          <a:bodyPr wrap="none" anchor="ctr">
            <a:prstTxWarp prst="textNoShape">
              <a:avLst/>
            </a:prstTxWarp>
          </a:bodyPr>
          <a:lstStyle/>
          <a:p>
            <a:endParaRPr lang="en-US"/>
          </a:p>
        </p:txBody>
      </p:sp>
      <p:sp>
        <p:nvSpPr>
          <p:cNvPr id="126982" name="Line 6"/>
          <p:cNvSpPr>
            <a:spLocks noChangeShapeType="1"/>
          </p:cNvSpPr>
          <p:nvPr/>
        </p:nvSpPr>
        <p:spPr bwMode="auto">
          <a:xfrm flipV="1">
            <a:off x="892175" y="2816225"/>
            <a:ext cx="939800" cy="436563"/>
          </a:xfrm>
          <a:prstGeom prst="line">
            <a:avLst/>
          </a:prstGeom>
          <a:noFill/>
          <a:ln w="19050">
            <a:solidFill>
              <a:schemeClr val="tx1"/>
            </a:solidFill>
            <a:round/>
            <a:headEnd/>
            <a:tailEnd/>
          </a:ln>
          <a:effectLst/>
        </p:spPr>
        <p:txBody>
          <a:bodyPr wrap="none" anchor="ctr">
            <a:prstTxWarp prst="textNoShape">
              <a:avLst/>
            </a:prstTxWarp>
          </a:bodyPr>
          <a:lstStyle/>
          <a:p>
            <a:endParaRPr lang="en-US"/>
          </a:p>
        </p:txBody>
      </p:sp>
      <p:sp>
        <p:nvSpPr>
          <p:cNvPr id="126983" name="Line 7"/>
          <p:cNvSpPr>
            <a:spLocks noChangeShapeType="1"/>
          </p:cNvSpPr>
          <p:nvPr/>
        </p:nvSpPr>
        <p:spPr bwMode="auto">
          <a:xfrm flipV="1">
            <a:off x="811213" y="1914525"/>
            <a:ext cx="1033462" cy="1381125"/>
          </a:xfrm>
          <a:prstGeom prst="line">
            <a:avLst/>
          </a:prstGeom>
          <a:noFill/>
          <a:ln w="19050">
            <a:solidFill>
              <a:schemeClr val="tx1"/>
            </a:solidFill>
            <a:round/>
            <a:headEnd/>
            <a:tailEnd/>
          </a:ln>
          <a:effectLst/>
        </p:spPr>
        <p:txBody>
          <a:bodyPr wrap="none" anchor="ctr">
            <a:prstTxWarp prst="textNoShape">
              <a:avLst/>
            </a:prstTxWarp>
          </a:bodyPr>
          <a:lstStyle/>
          <a:p>
            <a:endParaRPr lang="en-US"/>
          </a:p>
        </p:txBody>
      </p:sp>
      <p:sp>
        <p:nvSpPr>
          <p:cNvPr id="126984" name="Oval 8"/>
          <p:cNvSpPr>
            <a:spLocks noChangeArrowheads="1"/>
          </p:cNvSpPr>
          <p:nvPr/>
        </p:nvSpPr>
        <p:spPr bwMode="auto">
          <a:xfrm>
            <a:off x="550863" y="3127375"/>
            <a:ext cx="381000" cy="333375"/>
          </a:xfrm>
          <a:prstGeom prst="ellipse">
            <a:avLst/>
          </a:prstGeom>
          <a:solidFill>
            <a:srgbClr val="CCCCFF"/>
          </a:solidFill>
          <a:ln w="9525">
            <a:solidFill>
              <a:schemeClr val="tx1"/>
            </a:solidFill>
            <a:round/>
            <a:headEnd/>
            <a:tailEnd/>
          </a:ln>
          <a:effectLst/>
        </p:spPr>
        <p:txBody>
          <a:bodyPr wrap="none" anchor="ctr">
            <a:prstTxWarp prst="textNoShape">
              <a:avLst/>
            </a:prstTxWarp>
          </a:bodyPr>
          <a:lstStyle/>
          <a:p>
            <a:pPr algn="ctr" eaLnBrk="0" hangingPunct="0"/>
            <a:endParaRPr lang="en-US" sz="2400">
              <a:solidFill>
                <a:srgbClr val="000000"/>
              </a:solidFill>
              <a:latin typeface="Arial" charset="0"/>
            </a:endParaRPr>
          </a:p>
        </p:txBody>
      </p:sp>
      <p:sp>
        <p:nvSpPr>
          <p:cNvPr id="126985" name="Oval 9"/>
          <p:cNvSpPr>
            <a:spLocks noChangeArrowheads="1"/>
          </p:cNvSpPr>
          <p:nvPr/>
        </p:nvSpPr>
        <p:spPr bwMode="auto">
          <a:xfrm>
            <a:off x="1682750" y="2627313"/>
            <a:ext cx="381000" cy="331787"/>
          </a:xfrm>
          <a:prstGeom prst="ellipse">
            <a:avLst/>
          </a:prstGeom>
          <a:solidFill>
            <a:srgbClr val="FF3300"/>
          </a:solidFill>
          <a:ln w="9525">
            <a:solidFill>
              <a:schemeClr val="tx1"/>
            </a:solidFill>
            <a:round/>
            <a:headEnd/>
            <a:tailEnd/>
          </a:ln>
          <a:effectLst/>
        </p:spPr>
        <p:txBody>
          <a:bodyPr wrap="none" anchor="ctr">
            <a:prstTxWarp prst="textNoShape">
              <a:avLst/>
            </a:prstTxWarp>
          </a:bodyPr>
          <a:lstStyle/>
          <a:p>
            <a:endParaRPr lang="en-US"/>
          </a:p>
        </p:txBody>
      </p:sp>
      <p:sp>
        <p:nvSpPr>
          <p:cNvPr id="126986" name="Oval 10"/>
          <p:cNvSpPr>
            <a:spLocks noChangeArrowheads="1"/>
          </p:cNvSpPr>
          <p:nvPr/>
        </p:nvSpPr>
        <p:spPr bwMode="auto">
          <a:xfrm>
            <a:off x="1682750" y="1701800"/>
            <a:ext cx="381000" cy="333375"/>
          </a:xfrm>
          <a:prstGeom prst="ellipse">
            <a:avLst/>
          </a:prstGeom>
          <a:solidFill>
            <a:srgbClr val="0000FF"/>
          </a:solidFill>
          <a:ln w="9525">
            <a:solidFill>
              <a:schemeClr val="tx1"/>
            </a:solidFill>
            <a:round/>
            <a:headEnd/>
            <a:tailEnd/>
          </a:ln>
          <a:effectLst/>
        </p:spPr>
        <p:txBody>
          <a:bodyPr wrap="none" anchor="ctr">
            <a:prstTxWarp prst="textNoShape">
              <a:avLst/>
            </a:prstTxWarp>
          </a:bodyPr>
          <a:lstStyle/>
          <a:p>
            <a:endParaRPr lang="en-US"/>
          </a:p>
        </p:txBody>
      </p:sp>
      <p:sp>
        <p:nvSpPr>
          <p:cNvPr id="126987" name="Oval 11"/>
          <p:cNvSpPr>
            <a:spLocks noChangeArrowheads="1"/>
          </p:cNvSpPr>
          <p:nvPr/>
        </p:nvSpPr>
        <p:spPr bwMode="auto">
          <a:xfrm>
            <a:off x="1684338" y="3594100"/>
            <a:ext cx="381000" cy="333375"/>
          </a:xfrm>
          <a:prstGeom prst="ellipse">
            <a:avLst/>
          </a:prstGeom>
          <a:solidFill>
            <a:srgbClr val="FF3300"/>
          </a:solidFill>
          <a:ln w="9525">
            <a:solidFill>
              <a:schemeClr val="tx1"/>
            </a:solidFill>
            <a:round/>
            <a:headEnd/>
            <a:tailEnd/>
          </a:ln>
          <a:effectLst/>
        </p:spPr>
        <p:txBody>
          <a:bodyPr wrap="none" anchor="ctr">
            <a:prstTxWarp prst="textNoShape">
              <a:avLst/>
            </a:prstTxWarp>
          </a:bodyPr>
          <a:lstStyle/>
          <a:p>
            <a:endParaRPr lang="en-US"/>
          </a:p>
        </p:txBody>
      </p:sp>
      <p:sp>
        <p:nvSpPr>
          <p:cNvPr id="126988" name="Oval 12"/>
          <p:cNvSpPr>
            <a:spLocks noChangeArrowheads="1"/>
          </p:cNvSpPr>
          <p:nvPr/>
        </p:nvSpPr>
        <p:spPr bwMode="auto">
          <a:xfrm>
            <a:off x="1697038" y="4365625"/>
            <a:ext cx="381000" cy="333375"/>
          </a:xfrm>
          <a:prstGeom prst="ellipse">
            <a:avLst/>
          </a:prstGeom>
          <a:solidFill>
            <a:srgbClr val="99CC00"/>
          </a:solidFill>
          <a:ln w="9525">
            <a:solidFill>
              <a:schemeClr val="tx1"/>
            </a:solidFill>
            <a:round/>
            <a:headEnd/>
            <a:tailEnd/>
          </a:ln>
          <a:effectLst/>
        </p:spPr>
        <p:txBody>
          <a:bodyPr wrap="none" anchor="ctr">
            <a:prstTxWarp prst="textNoShape">
              <a:avLst/>
            </a:prstTxWarp>
          </a:bodyPr>
          <a:lstStyle/>
          <a:p>
            <a:endParaRPr lang="en-US"/>
          </a:p>
        </p:txBody>
      </p:sp>
      <p:sp>
        <p:nvSpPr>
          <p:cNvPr id="126989" name="Text Box 13"/>
          <p:cNvSpPr txBox="1">
            <a:spLocks noChangeArrowheads="1"/>
          </p:cNvSpPr>
          <p:nvPr/>
        </p:nvSpPr>
        <p:spPr bwMode="auto">
          <a:xfrm>
            <a:off x="1257300" y="2168525"/>
            <a:ext cx="296863" cy="336550"/>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a:solidFill>
                  <a:srgbClr val="000000"/>
                </a:solidFill>
                <a:latin typeface="Arial" charset="0"/>
              </a:rPr>
              <a:t>d</a:t>
            </a:r>
          </a:p>
        </p:txBody>
      </p:sp>
      <p:sp>
        <p:nvSpPr>
          <p:cNvPr id="126990" name="Text Box 14"/>
          <p:cNvSpPr txBox="1">
            <a:spLocks noChangeArrowheads="1"/>
          </p:cNvSpPr>
          <p:nvPr/>
        </p:nvSpPr>
        <p:spPr bwMode="auto">
          <a:xfrm>
            <a:off x="1257300" y="2789238"/>
            <a:ext cx="296863" cy="336550"/>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a:solidFill>
                  <a:srgbClr val="000000"/>
                </a:solidFill>
                <a:latin typeface="Arial" charset="0"/>
              </a:rPr>
              <a:t>d</a:t>
            </a:r>
          </a:p>
        </p:txBody>
      </p:sp>
      <p:sp>
        <p:nvSpPr>
          <p:cNvPr id="126991" name="Text Box 15"/>
          <p:cNvSpPr txBox="1">
            <a:spLocks noChangeArrowheads="1"/>
          </p:cNvSpPr>
          <p:nvPr/>
        </p:nvSpPr>
        <p:spPr bwMode="auto">
          <a:xfrm>
            <a:off x="1257300" y="3554413"/>
            <a:ext cx="296863" cy="336550"/>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a:solidFill>
                  <a:srgbClr val="000000"/>
                </a:solidFill>
                <a:latin typeface="Arial" charset="0"/>
              </a:rPr>
              <a:t>d</a:t>
            </a:r>
          </a:p>
        </p:txBody>
      </p:sp>
      <p:sp>
        <p:nvSpPr>
          <p:cNvPr id="126992" name="Text Box 16"/>
          <p:cNvSpPr txBox="1">
            <a:spLocks noChangeArrowheads="1"/>
          </p:cNvSpPr>
          <p:nvPr/>
        </p:nvSpPr>
        <p:spPr bwMode="auto">
          <a:xfrm>
            <a:off x="1257300" y="4103688"/>
            <a:ext cx="296863" cy="336550"/>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a:solidFill>
                  <a:srgbClr val="000000"/>
                </a:solidFill>
                <a:latin typeface="Arial" charset="0"/>
              </a:rPr>
              <a:t>d</a:t>
            </a:r>
          </a:p>
        </p:txBody>
      </p:sp>
      <p:sp>
        <p:nvSpPr>
          <p:cNvPr id="126993" name="Rectangle 17" descr="50%"/>
          <p:cNvSpPr>
            <a:spLocks noChangeArrowheads="1"/>
          </p:cNvSpPr>
          <p:nvPr/>
        </p:nvSpPr>
        <p:spPr bwMode="auto">
          <a:xfrm>
            <a:off x="5505450" y="1814513"/>
            <a:ext cx="628650" cy="193675"/>
          </a:xfrm>
          <a:prstGeom prst="rect">
            <a:avLst/>
          </a:prstGeom>
          <a:pattFill prst="pct50">
            <a:fgClr>
              <a:srgbClr val="FF3300"/>
            </a:fgClr>
            <a:bgClr>
              <a:srgbClr val="FFFFFF"/>
            </a:bgClr>
          </a:pattFill>
          <a:ln w="9525">
            <a:noFill/>
            <a:miter lim="800000"/>
            <a:headEnd/>
            <a:tailEnd/>
          </a:ln>
          <a:effectLst/>
        </p:spPr>
        <p:txBody>
          <a:bodyPr wrap="none" anchor="ctr">
            <a:prstTxWarp prst="textNoShape">
              <a:avLst/>
            </a:prstTxWarp>
          </a:bodyPr>
          <a:lstStyle/>
          <a:p>
            <a:endParaRPr lang="en-US"/>
          </a:p>
        </p:txBody>
      </p:sp>
      <p:sp>
        <p:nvSpPr>
          <p:cNvPr id="126994" name="Rectangle 18" descr="50%"/>
          <p:cNvSpPr>
            <a:spLocks noChangeArrowheads="1"/>
          </p:cNvSpPr>
          <p:nvPr/>
        </p:nvSpPr>
        <p:spPr bwMode="auto">
          <a:xfrm>
            <a:off x="5516563" y="3557588"/>
            <a:ext cx="733425" cy="157162"/>
          </a:xfrm>
          <a:prstGeom prst="rect">
            <a:avLst/>
          </a:prstGeom>
          <a:pattFill prst="pct50">
            <a:fgClr>
              <a:srgbClr val="FF3300"/>
            </a:fgClr>
            <a:bgClr>
              <a:srgbClr val="FFFFFF"/>
            </a:bgClr>
          </a:pattFill>
          <a:ln w="9525">
            <a:noFill/>
            <a:miter lim="800000"/>
            <a:headEnd/>
            <a:tailEnd/>
          </a:ln>
          <a:effectLst/>
        </p:spPr>
        <p:txBody>
          <a:bodyPr wrap="none" anchor="ctr">
            <a:prstTxWarp prst="textNoShape">
              <a:avLst/>
            </a:prstTxWarp>
          </a:bodyPr>
          <a:lstStyle/>
          <a:p>
            <a:endParaRPr lang="en-US"/>
          </a:p>
        </p:txBody>
      </p:sp>
      <p:sp>
        <p:nvSpPr>
          <p:cNvPr id="126995" name="Rectangle 19" descr="50%"/>
          <p:cNvSpPr>
            <a:spLocks noChangeArrowheads="1"/>
          </p:cNvSpPr>
          <p:nvPr/>
        </p:nvSpPr>
        <p:spPr bwMode="auto">
          <a:xfrm>
            <a:off x="5472113" y="2673350"/>
            <a:ext cx="290512" cy="193675"/>
          </a:xfrm>
          <a:prstGeom prst="rect">
            <a:avLst/>
          </a:prstGeom>
          <a:pattFill prst="pct50">
            <a:fgClr>
              <a:srgbClr val="FF3300"/>
            </a:fgClr>
            <a:bgClr>
              <a:srgbClr val="FFFFFF"/>
            </a:bgClr>
          </a:pattFill>
          <a:ln w="9525">
            <a:noFill/>
            <a:miter lim="800000"/>
            <a:headEnd/>
            <a:tailEnd/>
          </a:ln>
          <a:effectLst/>
        </p:spPr>
        <p:txBody>
          <a:bodyPr wrap="none" anchor="ctr">
            <a:prstTxWarp prst="textNoShape">
              <a:avLst/>
            </a:prstTxWarp>
          </a:bodyPr>
          <a:lstStyle/>
          <a:p>
            <a:endParaRPr lang="en-US"/>
          </a:p>
        </p:txBody>
      </p:sp>
      <p:sp>
        <p:nvSpPr>
          <p:cNvPr id="126996" name="Rectangle 20" descr="50%"/>
          <p:cNvSpPr>
            <a:spLocks noChangeArrowheads="1"/>
          </p:cNvSpPr>
          <p:nvPr/>
        </p:nvSpPr>
        <p:spPr bwMode="auto">
          <a:xfrm>
            <a:off x="4248150" y="4403725"/>
            <a:ext cx="931863" cy="193675"/>
          </a:xfrm>
          <a:prstGeom prst="rect">
            <a:avLst/>
          </a:prstGeom>
          <a:pattFill prst="pct50">
            <a:fgClr>
              <a:srgbClr val="9933FF"/>
            </a:fgClr>
            <a:bgClr>
              <a:srgbClr val="FFFFFF"/>
            </a:bgClr>
          </a:pattFill>
          <a:ln w="9525">
            <a:noFill/>
            <a:miter lim="800000"/>
            <a:headEnd/>
            <a:tailEnd/>
          </a:ln>
          <a:effectLst/>
        </p:spPr>
        <p:txBody>
          <a:bodyPr wrap="none" anchor="ctr">
            <a:prstTxWarp prst="textNoShape">
              <a:avLst/>
            </a:prstTxWarp>
          </a:bodyPr>
          <a:lstStyle/>
          <a:p>
            <a:endParaRPr lang="en-US"/>
          </a:p>
        </p:txBody>
      </p:sp>
      <p:sp>
        <p:nvSpPr>
          <p:cNvPr id="126997" name="Text Box 21"/>
          <p:cNvSpPr txBox="1">
            <a:spLocks noChangeArrowheads="1"/>
          </p:cNvSpPr>
          <p:nvPr/>
        </p:nvSpPr>
        <p:spPr bwMode="auto">
          <a:xfrm>
            <a:off x="7661275" y="1677988"/>
            <a:ext cx="692150" cy="366712"/>
          </a:xfrm>
          <a:prstGeom prst="rect">
            <a:avLst/>
          </a:prstGeom>
          <a:noFill/>
          <a:ln w="9525">
            <a:noFill/>
            <a:miter lim="800000"/>
            <a:headEnd/>
            <a:tailEnd/>
          </a:ln>
          <a:effectLst/>
        </p:spPr>
        <p:txBody>
          <a:bodyPr wrap="none">
            <a:prstTxWarp prst="textNoShape">
              <a:avLst/>
            </a:prstTxWarp>
            <a:spAutoFit/>
          </a:bodyPr>
          <a:lstStyle/>
          <a:p>
            <a:pPr eaLnBrk="0" hangingPunct="0"/>
            <a:r>
              <a:rPr lang="en-US">
                <a:solidFill>
                  <a:srgbClr val="000000"/>
                </a:solidFill>
                <a:latin typeface="Arial" charset="0"/>
              </a:rPr>
              <a:t>Time</a:t>
            </a:r>
          </a:p>
        </p:txBody>
      </p:sp>
      <p:sp>
        <p:nvSpPr>
          <p:cNvPr id="126998" name="Text Box 22"/>
          <p:cNvSpPr txBox="1">
            <a:spLocks noChangeArrowheads="1"/>
          </p:cNvSpPr>
          <p:nvPr/>
        </p:nvSpPr>
        <p:spPr bwMode="auto">
          <a:xfrm>
            <a:off x="5219700" y="3948113"/>
            <a:ext cx="746125" cy="336550"/>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a:solidFill>
                  <a:srgbClr val="000000"/>
                </a:solidFill>
                <a:latin typeface="Arial" charset="0"/>
              </a:rPr>
              <a:t>NACK</a:t>
            </a:r>
            <a:endParaRPr lang="en-US">
              <a:solidFill>
                <a:srgbClr val="000000"/>
              </a:solidFill>
              <a:latin typeface="Arial" charset="0"/>
            </a:endParaRPr>
          </a:p>
        </p:txBody>
      </p:sp>
      <p:sp>
        <p:nvSpPr>
          <p:cNvPr id="126999" name="Text Box 23"/>
          <p:cNvSpPr txBox="1">
            <a:spLocks noChangeArrowheads="1"/>
          </p:cNvSpPr>
          <p:nvPr/>
        </p:nvSpPr>
        <p:spPr bwMode="auto">
          <a:xfrm>
            <a:off x="5872163" y="3059113"/>
            <a:ext cx="768350" cy="366712"/>
          </a:xfrm>
          <a:prstGeom prst="rect">
            <a:avLst/>
          </a:prstGeom>
          <a:noFill/>
          <a:ln w="9525">
            <a:noFill/>
            <a:miter lim="800000"/>
            <a:headEnd/>
            <a:tailEnd/>
          </a:ln>
          <a:effectLst/>
        </p:spPr>
        <p:txBody>
          <a:bodyPr wrap="none">
            <a:prstTxWarp prst="textNoShape">
              <a:avLst/>
            </a:prstTxWarp>
            <a:spAutoFit/>
          </a:bodyPr>
          <a:lstStyle/>
          <a:p>
            <a:pPr eaLnBrk="0" hangingPunct="0"/>
            <a:r>
              <a:rPr lang="en-US">
                <a:solidFill>
                  <a:srgbClr val="000000"/>
                </a:solidFill>
                <a:latin typeface="Arial" charset="0"/>
              </a:rPr>
              <a:t>repair</a:t>
            </a:r>
          </a:p>
        </p:txBody>
      </p:sp>
      <p:sp>
        <p:nvSpPr>
          <p:cNvPr id="127000" name="Line 24"/>
          <p:cNvSpPr>
            <a:spLocks noChangeShapeType="1"/>
          </p:cNvSpPr>
          <p:nvPr/>
        </p:nvSpPr>
        <p:spPr bwMode="auto">
          <a:xfrm>
            <a:off x="2921000" y="1890713"/>
            <a:ext cx="4662488" cy="0"/>
          </a:xfrm>
          <a:prstGeom prst="line">
            <a:avLst/>
          </a:prstGeom>
          <a:noFill/>
          <a:ln w="9525">
            <a:solidFill>
              <a:schemeClr val="tx1"/>
            </a:solidFill>
            <a:round/>
            <a:headEnd/>
            <a:tailEnd type="arrow" w="med" len="med"/>
          </a:ln>
          <a:effectLst/>
        </p:spPr>
        <p:txBody>
          <a:bodyPr wrap="none" anchor="ctr">
            <a:prstTxWarp prst="textNoShape">
              <a:avLst/>
            </a:prstTxWarp>
          </a:bodyPr>
          <a:lstStyle/>
          <a:p>
            <a:endParaRPr lang="en-US"/>
          </a:p>
        </p:txBody>
      </p:sp>
      <p:sp>
        <p:nvSpPr>
          <p:cNvPr id="127001" name="Line 25"/>
          <p:cNvSpPr>
            <a:spLocks noChangeShapeType="1"/>
          </p:cNvSpPr>
          <p:nvPr/>
        </p:nvSpPr>
        <p:spPr bwMode="auto">
          <a:xfrm>
            <a:off x="2940050" y="2763838"/>
            <a:ext cx="4662488" cy="0"/>
          </a:xfrm>
          <a:prstGeom prst="line">
            <a:avLst/>
          </a:prstGeom>
          <a:noFill/>
          <a:ln w="9525">
            <a:solidFill>
              <a:schemeClr val="tx1"/>
            </a:solidFill>
            <a:round/>
            <a:headEnd/>
            <a:tailEnd type="arrow" w="med" len="med"/>
          </a:ln>
          <a:effectLst/>
        </p:spPr>
        <p:txBody>
          <a:bodyPr wrap="none" anchor="ctr">
            <a:prstTxWarp prst="textNoShape">
              <a:avLst/>
            </a:prstTxWarp>
          </a:bodyPr>
          <a:lstStyle/>
          <a:p>
            <a:endParaRPr lang="en-US"/>
          </a:p>
        </p:txBody>
      </p:sp>
      <p:sp>
        <p:nvSpPr>
          <p:cNvPr id="127002" name="Line 26"/>
          <p:cNvSpPr>
            <a:spLocks noChangeShapeType="1"/>
          </p:cNvSpPr>
          <p:nvPr/>
        </p:nvSpPr>
        <p:spPr bwMode="auto">
          <a:xfrm>
            <a:off x="2940050" y="3659188"/>
            <a:ext cx="4662488" cy="0"/>
          </a:xfrm>
          <a:prstGeom prst="line">
            <a:avLst/>
          </a:prstGeom>
          <a:noFill/>
          <a:ln w="9525">
            <a:solidFill>
              <a:schemeClr val="tx1"/>
            </a:solidFill>
            <a:round/>
            <a:headEnd/>
            <a:tailEnd type="arrow" w="med" len="med"/>
          </a:ln>
          <a:effectLst/>
        </p:spPr>
        <p:txBody>
          <a:bodyPr wrap="none" anchor="ctr">
            <a:prstTxWarp prst="textNoShape">
              <a:avLst/>
            </a:prstTxWarp>
          </a:bodyPr>
          <a:lstStyle/>
          <a:p>
            <a:endParaRPr lang="en-US"/>
          </a:p>
        </p:txBody>
      </p:sp>
      <p:sp>
        <p:nvSpPr>
          <p:cNvPr id="127003" name="Line 27"/>
          <p:cNvSpPr>
            <a:spLocks noChangeShapeType="1"/>
          </p:cNvSpPr>
          <p:nvPr/>
        </p:nvSpPr>
        <p:spPr bwMode="auto">
          <a:xfrm>
            <a:off x="2930525" y="4491038"/>
            <a:ext cx="4662488" cy="0"/>
          </a:xfrm>
          <a:prstGeom prst="line">
            <a:avLst/>
          </a:prstGeom>
          <a:noFill/>
          <a:ln w="9525">
            <a:solidFill>
              <a:schemeClr val="tx1"/>
            </a:solidFill>
            <a:round/>
            <a:headEnd/>
            <a:tailEnd type="arrow" w="med" len="med"/>
          </a:ln>
          <a:effectLst/>
        </p:spPr>
        <p:txBody>
          <a:bodyPr wrap="none" anchor="ctr">
            <a:prstTxWarp prst="textNoShape">
              <a:avLst/>
            </a:prstTxWarp>
          </a:bodyPr>
          <a:lstStyle/>
          <a:p>
            <a:endParaRPr lang="en-US"/>
          </a:p>
        </p:txBody>
      </p:sp>
      <p:sp>
        <p:nvSpPr>
          <p:cNvPr id="127004" name="Line 28"/>
          <p:cNvSpPr>
            <a:spLocks noChangeShapeType="1"/>
          </p:cNvSpPr>
          <p:nvPr/>
        </p:nvSpPr>
        <p:spPr bwMode="auto">
          <a:xfrm flipV="1">
            <a:off x="5175250" y="3657600"/>
            <a:ext cx="333375" cy="819150"/>
          </a:xfrm>
          <a:prstGeom prst="line">
            <a:avLst/>
          </a:prstGeom>
          <a:noFill/>
          <a:ln w="9525">
            <a:solidFill>
              <a:schemeClr val="hlink"/>
            </a:solidFill>
            <a:round/>
            <a:headEnd/>
            <a:tailEnd type="triangle" w="med" len="med"/>
          </a:ln>
          <a:effectLst/>
        </p:spPr>
        <p:txBody>
          <a:bodyPr wrap="none" anchor="ctr">
            <a:prstTxWarp prst="textNoShape">
              <a:avLst/>
            </a:prstTxWarp>
          </a:bodyPr>
          <a:lstStyle/>
          <a:p>
            <a:endParaRPr lang="en-US"/>
          </a:p>
        </p:txBody>
      </p:sp>
      <p:grpSp>
        <p:nvGrpSpPr>
          <p:cNvPr id="2" name="Group 29"/>
          <p:cNvGrpSpPr>
            <a:grpSpLocks/>
          </p:cNvGrpSpPr>
          <p:nvPr/>
        </p:nvGrpSpPr>
        <p:grpSpPr bwMode="auto">
          <a:xfrm>
            <a:off x="3346450" y="1758950"/>
            <a:ext cx="409575" cy="3059113"/>
            <a:chOff x="1262" y="1182"/>
            <a:chExt cx="199" cy="2336"/>
          </a:xfrm>
        </p:grpSpPr>
        <p:grpSp>
          <p:nvGrpSpPr>
            <p:cNvPr id="3" name="Group 30"/>
            <p:cNvGrpSpPr>
              <a:grpSpLocks/>
            </p:cNvGrpSpPr>
            <p:nvPr/>
          </p:nvGrpSpPr>
          <p:grpSpPr bwMode="auto">
            <a:xfrm>
              <a:off x="1272" y="1182"/>
              <a:ext cx="160" cy="2242"/>
              <a:chOff x="1568" y="1190"/>
              <a:chExt cx="160" cy="2242"/>
            </a:xfrm>
          </p:grpSpPr>
          <p:sp>
            <p:nvSpPr>
              <p:cNvPr id="127007" name="Line 31"/>
              <p:cNvSpPr>
                <a:spLocks noChangeShapeType="1"/>
              </p:cNvSpPr>
              <p:nvPr/>
            </p:nvSpPr>
            <p:spPr bwMode="auto">
              <a:xfrm>
                <a:off x="1568" y="1190"/>
                <a:ext cx="0" cy="2238"/>
              </a:xfrm>
              <a:prstGeom prst="line">
                <a:avLst/>
              </a:prstGeom>
              <a:noFill/>
              <a:ln w="3175" cap="rnd">
                <a:solidFill>
                  <a:schemeClr val="tx1"/>
                </a:solidFill>
                <a:prstDash val="sysDot"/>
                <a:round/>
                <a:headEnd/>
                <a:tailEnd/>
              </a:ln>
              <a:effectLst/>
            </p:spPr>
            <p:txBody>
              <a:bodyPr wrap="none" anchor="ctr">
                <a:prstTxWarp prst="textNoShape">
                  <a:avLst/>
                </a:prstTxWarp>
              </a:bodyPr>
              <a:lstStyle/>
              <a:p>
                <a:endParaRPr lang="en-US"/>
              </a:p>
            </p:txBody>
          </p:sp>
          <p:sp>
            <p:nvSpPr>
              <p:cNvPr id="127008" name="Line 32"/>
              <p:cNvSpPr>
                <a:spLocks noChangeShapeType="1"/>
              </p:cNvSpPr>
              <p:nvPr/>
            </p:nvSpPr>
            <p:spPr bwMode="auto">
              <a:xfrm>
                <a:off x="1728" y="1194"/>
                <a:ext cx="0" cy="2238"/>
              </a:xfrm>
              <a:prstGeom prst="line">
                <a:avLst/>
              </a:prstGeom>
              <a:noFill/>
              <a:ln w="3175" cap="rnd">
                <a:solidFill>
                  <a:schemeClr val="tx1"/>
                </a:solidFill>
                <a:prstDash val="sysDot"/>
                <a:round/>
                <a:headEnd/>
                <a:tailEnd/>
              </a:ln>
              <a:effectLst/>
            </p:spPr>
            <p:txBody>
              <a:bodyPr wrap="none" anchor="ctr">
                <a:prstTxWarp prst="textNoShape">
                  <a:avLst/>
                </a:prstTxWarp>
              </a:bodyPr>
              <a:lstStyle/>
              <a:p>
                <a:endParaRPr lang="en-US"/>
              </a:p>
            </p:txBody>
          </p:sp>
        </p:grpSp>
        <p:sp>
          <p:nvSpPr>
            <p:cNvPr id="127009" name="Text Box 33"/>
            <p:cNvSpPr txBox="1">
              <a:spLocks noChangeArrowheads="1"/>
            </p:cNvSpPr>
            <p:nvPr/>
          </p:nvSpPr>
          <p:spPr bwMode="auto">
            <a:xfrm>
              <a:off x="1262" y="3261"/>
              <a:ext cx="199" cy="257"/>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a:solidFill>
                    <a:srgbClr val="000000"/>
                  </a:solidFill>
                  <a:latin typeface="Arial" charset="0"/>
                </a:rPr>
                <a:t>2d</a:t>
              </a:r>
            </a:p>
          </p:txBody>
        </p:sp>
      </p:grpSp>
      <p:sp>
        <p:nvSpPr>
          <p:cNvPr id="127010" name="Text Box 34"/>
          <p:cNvSpPr txBox="1">
            <a:spLocks noChangeArrowheads="1"/>
          </p:cNvSpPr>
          <p:nvPr/>
        </p:nvSpPr>
        <p:spPr bwMode="auto">
          <a:xfrm>
            <a:off x="3963988" y="3146425"/>
            <a:ext cx="1312862" cy="336550"/>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a:solidFill>
                  <a:srgbClr val="000000"/>
                </a:solidFill>
                <a:latin typeface="Arial" charset="0"/>
              </a:rPr>
              <a:t>session msg</a:t>
            </a:r>
          </a:p>
        </p:txBody>
      </p:sp>
      <p:sp>
        <p:nvSpPr>
          <p:cNvPr id="127011" name="Line 35"/>
          <p:cNvSpPr>
            <a:spLocks noChangeShapeType="1"/>
          </p:cNvSpPr>
          <p:nvPr/>
        </p:nvSpPr>
        <p:spPr bwMode="auto">
          <a:xfrm>
            <a:off x="3943350" y="3660775"/>
            <a:ext cx="304800" cy="825500"/>
          </a:xfrm>
          <a:prstGeom prst="line">
            <a:avLst/>
          </a:prstGeom>
          <a:noFill/>
          <a:ln w="9525">
            <a:solidFill>
              <a:schemeClr val="bg2"/>
            </a:solidFill>
            <a:round/>
            <a:headEnd/>
            <a:tailEnd type="triangle" w="med" len="med"/>
          </a:ln>
          <a:effectLst/>
        </p:spPr>
        <p:txBody>
          <a:bodyPr wrap="none" anchor="ctr">
            <a:prstTxWarp prst="textNoShape">
              <a:avLst/>
            </a:prstTxWarp>
          </a:bodyPr>
          <a:lstStyle/>
          <a:p>
            <a:endParaRPr lang="en-US"/>
          </a:p>
        </p:txBody>
      </p:sp>
      <p:sp>
        <p:nvSpPr>
          <p:cNvPr id="127012" name="Line 36"/>
          <p:cNvSpPr>
            <a:spLocks noChangeShapeType="1"/>
          </p:cNvSpPr>
          <p:nvPr/>
        </p:nvSpPr>
        <p:spPr bwMode="auto">
          <a:xfrm flipV="1">
            <a:off x="3935413" y="2765425"/>
            <a:ext cx="369887" cy="889000"/>
          </a:xfrm>
          <a:prstGeom prst="line">
            <a:avLst/>
          </a:prstGeom>
          <a:noFill/>
          <a:ln w="9525">
            <a:solidFill>
              <a:schemeClr val="bg2"/>
            </a:solidFill>
            <a:round/>
            <a:headEnd/>
            <a:tailEnd type="triangle" w="med" len="med"/>
          </a:ln>
          <a:effectLst/>
        </p:spPr>
        <p:txBody>
          <a:bodyPr wrap="none" anchor="ctr">
            <a:prstTxWarp prst="textNoShape">
              <a:avLst/>
            </a:prstTxWarp>
          </a:bodyPr>
          <a:lstStyle/>
          <a:p>
            <a:endParaRPr lang="en-US"/>
          </a:p>
        </p:txBody>
      </p:sp>
      <p:sp>
        <p:nvSpPr>
          <p:cNvPr id="127013" name="Line 37"/>
          <p:cNvSpPr>
            <a:spLocks noChangeShapeType="1"/>
          </p:cNvSpPr>
          <p:nvPr/>
        </p:nvSpPr>
        <p:spPr bwMode="auto">
          <a:xfrm flipV="1">
            <a:off x="5175250" y="2779713"/>
            <a:ext cx="292100" cy="1689100"/>
          </a:xfrm>
          <a:prstGeom prst="line">
            <a:avLst/>
          </a:prstGeom>
          <a:noFill/>
          <a:ln w="9525">
            <a:solidFill>
              <a:schemeClr val="hlink"/>
            </a:solidFill>
            <a:round/>
            <a:headEnd/>
            <a:tailEnd type="triangle" w="med" len="med"/>
          </a:ln>
          <a:effectLst/>
        </p:spPr>
        <p:txBody>
          <a:bodyPr wrap="none" anchor="ctr">
            <a:prstTxWarp prst="textNoShape">
              <a:avLst/>
            </a:prstTxWarp>
          </a:bodyPr>
          <a:lstStyle/>
          <a:p>
            <a:endParaRPr lang="en-US"/>
          </a:p>
        </p:txBody>
      </p:sp>
      <p:sp>
        <p:nvSpPr>
          <p:cNvPr id="127014" name="Line 38"/>
          <p:cNvSpPr>
            <a:spLocks noChangeShapeType="1"/>
          </p:cNvSpPr>
          <p:nvPr/>
        </p:nvSpPr>
        <p:spPr bwMode="auto">
          <a:xfrm flipV="1">
            <a:off x="3935413" y="1882775"/>
            <a:ext cx="314325" cy="1771650"/>
          </a:xfrm>
          <a:prstGeom prst="line">
            <a:avLst/>
          </a:prstGeom>
          <a:noFill/>
          <a:ln w="9525">
            <a:solidFill>
              <a:schemeClr val="bg2"/>
            </a:solidFill>
            <a:round/>
            <a:headEnd/>
            <a:tailEnd type="triangle" w="med" len="med"/>
          </a:ln>
          <a:effectLst/>
        </p:spPr>
        <p:txBody>
          <a:bodyPr wrap="none" anchor="ctr">
            <a:prstTxWarp prst="textNoShape">
              <a:avLst/>
            </a:prstTxWarp>
          </a:bodyPr>
          <a:lstStyle/>
          <a:p>
            <a:endParaRPr lang="en-US"/>
          </a:p>
        </p:txBody>
      </p:sp>
      <p:sp>
        <p:nvSpPr>
          <p:cNvPr id="127015" name="Line 39"/>
          <p:cNvSpPr>
            <a:spLocks noChangeShapeType="1"/>
          </p:cNvSpPr>
          <p:nvPr/>
        </p:nvSpPr>
        <p:spPr bwMode="auto">
          <a:xfrm flipV="1">
            <a:off x="5175250" y="1898650"/>
            <a:ext cx="331788" cy="2570163"/>
          </a:xfrm>
          <a:prstGeom prst="line">
            <a:avLst/>
          </a:prstGeom>
          <a:noFill/>
          <a:ln w="9525">
            <a:solidFill>
              <a:schemeClr val="hlink"/>
            </a:solidFill>
            <a:round/>
            <a:headEnd/>
            <a:tailEnd type="triangle" w="med" len="med"/>
          </a:ln>
          <a:effectLst/>
        </p:spPr>
        <p:txBody>
          <a:bodyPr wrap="none" anchor="ctr">
            <a:prstTxWarp prst="textNoShape">
              <a:avLst/>
            </a:prstTxWarp>
          </a:bodyPr>
          <a:lstStyle/>
          <a:p>
            <a:endParaRPr lang="en-US"/>
          </a:p>
        </p:txBody>
      </p:sp>
      <p:sp>
        <p:nvSpPr>
          <p:cNvPr id="127016" name="Line 40"/>
          <p:cNvSpPr>
            <a:spLocks noChangeShapeType="1"/>
          </p:cNvSpPr>
          <p:nvPr/>
        </p:nvSpPr>
        <p:spPr bwMode="auto">
          <a:xfrm flipV="1">
            <a:off x="5761038" y="1882775"/>
            <a:ext cx="350837" cy="863600"/>
          </a:xfrm>
          <a:prstGeom prst="line">
            <a:avLst/>
          </a:prstGeom>
          <a:noFill/>
          <a:ln w="9525">
            <a:solidFill>
              <a:srgbClr val="FF3300"/>
            </a:solidFill>
            <a:round/>
            <a:headEnd/>
            <a:tailEnd type="triangle" w="med" len="med"/>
          </a:ln>
          <a:effectLst/>
        </p:spPr>
        <p:txBody>
          <a:bodyPr wrap="none" anchor="ctr">
            <a:prstTxWarp prst="textNoShape">
              <a:avLst/>
            </a:prstTxWarp>
          </a:bodyPr>
          <a:lstStyle/>
          <a:p>
            <a:endParaRPr lang="en-US"/>
          </a:p>
        </p:txBody>
      </p:sp>
      <p:sp>
        <p:nvSpPr>
          <p:cNvPr id="127017" name="Line 41"/>
          <p:cNvSpPr>
            <a:spLocks noChangeShapeType="1"/>
          </p:cNvSpPr>
          <p:nvPr/>
        </p:nvSpPr>
        <p:spPr bwMode="auto">
          <a:xfrm>
            <a:off x="5754688" y="2781300"/>
            <a:ext cx="366712" cy="1717675"/>
          </a:xfrm>
          <a:prstGeom prst="line">
            <a:avLst/>
          </a:prstGeom>
          <a:noFill/>
          <a:ln w="9525">
            <a:solidFill>
              <a:srgbClr val="FF3300"/>
            </a:solidFill>
            <a:round/>
            <a:headEnd/>
            <a:tailEnd type="triangle" w="med" len="med"/>
          </a:ln>
          <a:effectLst/>
        </p:spPr>
        <p:txBody>
          <a:bodyPr wrap="none" anchor="ctr">
            <a:prstTxWarp prst="textNoShape">
              <a:avLst/>
            </a:prstTxWarp>
          </a:bodyPr>
          <a:lstStyle/>
          <a:p>
            <a:endParaRPr lang="en-US"/>
          </a:p>
        </p:txBody>
      </p:sp>
      <p:sp>
        <p:nvSpPr>
          <p:cNvPr id="127018" name="Line 42"/>
          <p:cNvSpPr>
            <a:spLocks noChangeShapeType="1"/>
          </p:cNvSpPr>
          <p:nvPr/>
        </p:nvSpPr>
        <p:spPr bwMode="auto">
          <a:xfrm>
            <a:off x="5761038" y="2779713"/>
            <a:ext cx="346075" cy="892175"/>
          </a:xfrm>
          <a:prstGeom prst="line">
            <a:avLst/>
          </a:prstGeom>
          <a:noFill/>
          <a:ln w="9525">
            <a:solidFill>
              <a:srgbClr val="FF3300"/>
            </a:solidFill>
            <a:round/>
            <a:headEnd/>
            <a:tailEnd type="triangle" w="med" len="med"/>
          </a:ln>
          <a:effectLst/>
        </p:spPr>
        <p:txBody>
          <a:bodyPr wrap="none" anchor="ctr">
            <a:prstTxWarp prst="textNoShape">
              <a:avLst/>
            </a:prstTxWarp>
          </a:bodyPr>
          <a:lstStyle/>
          <a:p>
            <a:endParaRPr lang="en-US"/>
          </a:p>
        </p:txBody>
      </p:sp>
      <p:grpSp>
        <p:nvGrpSpPr>
          <p:cNvPr id="4" name="Group 43"/>
          <p:cNvGrpSpPr>
            <a:grpSpLocks/>
          </p:cNvGrpSpPr>
          <p:nvPr/>
        </p:nvGrpSpPr>
        <p:grpSpPr bwMode="auto">
          <a:xfrm rot="19800000">
            <a:off x="3127375" y="4116388"/>
            <a:ext cx="325438" cy="0"/>
            <a:chOff x="1367" y="3393"/>
            <a:chExt cx="205" cy="0"/>
          </a:xfrm>
        </p:grpSpPr>
        <p:sp>
          <p:nvSpPr>
            <p:cNvPr id="127020" name="Line 44"/>
            <p:cNvSpPr>
              <a:spLocks noChangeShapeType="1"/>
            </p:cNvSpPr>
            <p:nvPr/>
          </p:nvSpPr>
          <p:spPr bwMode="auto">
            <a:xfrm rot="2700000">
              <a:off x="1465" y="3295"/>
              <a:ext cx="0" cy="195"/>
            </a:xfrm>
            <a:prstGeom prst="line">
              <a:avLst/>
            </a:prstGeom>
            <a:noFill/>
            <a:ln w="19050">
              <a:solidFill>
                <a:srgbClr val="FF3300"/>
              </a:solidFill>
              <a:round/>
              <a:headEnd/>
              <a:tailEnd/>
            </a:ln>
            <a:effectLst/>
          </p:spPr>
          <p:txBody>
            <a:bodyPr wrap="none" anchor="ctr">
              <a:prstTxWarp prst="textNoShape">
                <a:avLst/>
              </a:prstTxWarp>
            </a:bodyPr>
            <a:lstStyle/>
            <a:p>
              <a:endParaRPr lang="en-US"/>
            </a:p>
          </p:txBody>
        </p:sp>
        <p:sp>
          <p:nvSpPr>
            <p:cNvPr id="127021" name="Line 45"/>
            <p:cNvSpPr>
              <a:spLocks noChangeShapeType="1"/>
            </p:cNvSpPr>
            <p:nvPr/>
          </p:nvSpPr>
          <p:spPr bwMode="auto">
            <a:xfrm rot="18900000" flipH="1">
              <a:off x="1475" y="3295"/>
              <a:ext cx="0" cy="195"/>
            </a:xfrm>
            <a:prstGeom prst="line">
              <a:avLst/>
            </a:prstGeom>
            <a:noFill/>
            <a:ln w="19050">
              <a:solidFill>
                <a:srgbClr val="FF3300"/>
              </a:solidFill>
              <a:round/>
              <a:headEnd/>
              <a:tailEnd/>
            </a:ln>
            <a:effectLst/>
          </p:spPr>
          <p:txBody>
            <a:bodyPr wrap="none" anchor="ctr">
              <a:prstTxWarp prst="textNoShape">
                <a:avLst/>
              </a:prstTxWarp>
            </a:bodyPr>
            <a:lstStyle/>
            <a:p>
              <a:endParaRPr lang="en-US"/>
            </a:p>
          </p:txBody>
        </p:sp>
      </p:grpSp>
      <p:sp>
        <p:nvSpPr>
          <p:cNvPr id="127022" name="Line 46"/>
          <p:cNvSpPr>
            <a:spLocks noChangeShapeType="1"/>
          </p:cNvSpPr>
          <p:nvPr/>
        </p:nvSpPr>
        <p:spPr bwMode="auto">
          <a:xfrm>
            <a:off x="3021013" y="1895475"/>
            <a:ext cx="346075" cy="889000"/>
          </a:xfrm>
          <a:prstGeom prst="line">
            <a:avLst/>
          </a:prstGeom>
          <a:noFill/>
          <a:ln w="9525">
            <a:solidFill>
              <a:schemeClr val="tx2"/>
            </a:solidFill>
            <a:round/>
            <a:headEnd/>
            <a:tailEnd type="triangle" w="med" len="med"/>
          </a:ln>
          <a:effectLst/>
        </p:spPr>
        <p:txBody>
          <a:bodyPr wrap="none" anchor="ctr">
            <a:prstTxWarp prst="textNoShape">
              <a:avLst/>
            </a:prstTxWarp>
          </a:bodyPr>
          <a:lstStyle/>
          <a:p>
            <a:endParaRPr lang="en-US"/>
          </a:p>
        </p:txBody>
      </p:sp>
      <p:sp>
        <p:nvSpPr>
          <p:cNvPr id="127023" name="Line 47"/>
          <p:cNvSpPr>
            <a:spLocks noChangeShapeType="1"/>
          </p:cNvSpPr>
          <p:nvPr/>
        </p:nvSpPr>
        <p:spPr bwMode="auto">
          <a:xfrm>
            <a:off x="3028950" y="1908175"/>
            <a:ext cx="342900" cy="1752600"/>
          </a:xfrm>
          <a:prstGeom prst="line">
            <a:avLst/>
          </a:prstGeom>
          <a:noFill/>
          <a:ln w="9525">
            <a:solidFill>
              <a:schemeClr val="tx2"/>
            </a:solidFill>
            <a:round/>
            <a:headEnd/>
            <a:tailEnd type="triangle" w="med" len="med"/>
          </a:ln>
          <a:effectLst/>
        </p:spPr>
        <p:txBody>
          <a:bodyPr wrap="none" anchor="ctr">
            <a:prstTxWarp prst="textNoShape">
              <a:avLst/>
            </a:prstTxWarp>
          </a:bodyPr>
          <a:lstStyle/>
          <a:p>
            <a:endParaRPr lang="en-US"/>
          </a:p>
        </p:txBody>
      </p:sp>
      <p:sp>
        <p:nvSpPr>
          <p:cNvPr id="127024" name="Line 48"/>
          <p:cNvSpPr>
            <a:spLocks noChangeShapeType="1"/>
          </p:cNvSpPr>
          <p:nvPr/>
        </p:nvSpPr>
        <p:spPr bwMode="auto">
          <a:xfrm>
            <a:off x="3021013" y="1908175"/>
            <a:ext cx="250825" cy="2192338"/>
          </a:xfrm>
          <a:prstGeom prst="line">
            <a:avLst/>
          </a:prstGeom>
          <a:noFill/>
          <a:ln w="9525">
            <a:solidFill>
              <a:schemeClr val="tx2"/>
            </a:solidFill>
            <a:round/>
            <a:headEnd/>
            <a:tailEnd type="triangle" w="med" len="med"/>
          </a:ln>
          <a:effectLst/>
        </p:spPr>
        <p:txBody>
          <a:bodyPr wrap="none" anchor="ctr">
            <a:prstTxWarp prst="textNoShape">
              <a:avLst/>
            </a:prstTxWarp>
          </a:bodyPr>
          <a:lstStyle/>
          <a:p>
            <a:endParaRPr lang="en-US"/>
          </a:p>
        </p:txBody>
      </p:sp>
      <p:sp>
        <p:nvSpPr>
          <p:cNvPr id="127025" name="Text Box 49"/>
          <p:cNvSpPr txBox="1">
            <a:spLocks noChangeArrowheads="1"/>
          </p:cNvSpPr>
          <p:nvPr/>
        </p:nvSpPr>
        <p:spPr bwMode="auto">
          <a:xfrm>
            <a:off x="1736725" y="1676400"/>
            <a:ext cx="296863" cy="336550"/>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a:solidFill>
                  <a:srgbClr val="000000"/>
                </a:solidFill>
                <a:latin typeface="Arial" charset="0"/>
              </a:rPr>
              <a:t>0</a:t>
            </a:r>
          </a:p>
        </p:txBody>
      </p:sp>
      <p:sp>
        <p:nvSpPr>
          <p:cNvPr id="127026" name="Text Box 50"/>
          <p:cNvSpPr txBox="1">
            <a:spLocks noChangeArrowheads="1"/>
          </p:cNvSpPr>
          <p:nvPr/>
        </p:nvSpPr>
        <p:spPr bwMode="auto">
          <a:xfrm>
            <a:off x="1736725" y="2628900"/>
            <a:ext cx="296863" cy="336550"/>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a:solidFill>
                  <a:srgbClr val="000000"/>
                </a:solidFill>
                <a:latin typeface="Arial" charset="0"/>
              </a:rPr>
              <a:t>1</a:t>
            </a:r>
          </a:p>
        </p:txBody>
      </p:sp>
      <p:sp>
        <p:nvSpPr>
          <p:cNvPr id="127027" name="Text Box 51"/>
          <p:cNvSpPr txBox="1">
            <a:spLocks noChangeArrowheads="1"/>
          </p:cNvSpPr>
          <p:nvPr/>
        </p:nvSpPr>
        <p:spPr bwMode="auto">
          <a:xfrm>
            <a:off x="1727200" y="3590925"/>
            <a:ext cx="296863" cy="336550"/>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a:solidFill>
                  <a:srgbClr val="000000"/>
                </a:solidFill>
                <a:latin typeface="Arial" charset="0"/>
              </a:rPr>
              <a:t>2</a:t>
            </a:r>
          </a:p>
        </p:txBody>
      </p:sp>
      <p:sp>
        <p:nvSpPr>
          <p:cNvPr id="127028" name="Text Box 52"/>
          <p:cNvSpPr txBox="1">
            <a:spLocks noChangeArrowheads="1"/>
          </p:cNvSpPr>
          <p:nvPr/>
        </p:nvSpPr>
        <p:spPr bwMode="auto">
          <a:xfrm>
            <a:off x="1689100" y="4391025"/>
            <a:ext cx="296863" cy="336550"/>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a:solidFill>
                  <a:srgbClr val="000000"/>
                </a:solidFill>
                <a:latin typeface="Arial" charset="0"/>
              </a:rPr>
              <a:t>3</a:t>
            </a:r>
          </a:p>
        </p:txBody>
      </p:sp>
      <p:sp>
        <p:nvSpPr>
          <p:cNvPr id="127029" name="Text Box 53"/>
          <p:cNvSpPr txBox="1">
            <a:spLocks noChangeArrowheads="1"/>
          </p:cNvSpPr>
          <p:nvPr/>
        </p:nvSpPr>
        <p:spPr bwMode="auto">
          <a:xfrm>
            <a:off x="2863850" y="5051425"/>
            <a:ext cx="3046413" cy="457200"/>
          </a:xfrm>
          <a:prstGeom prst="rect">
            <a:avLst/>
          </a:prstGeom>
          <a:noFill/>
          <a:ln w="9525">
            <a:noFill/>
            <a:miter lim="800000"/>
            <a:headEnd/>
            <a:tailEnd/>
          </a:ln>
          <a:effectLst/>
        </p:spPr>
        <p:txBody>
          <a:bodyPr>
            <a:prstTxWarp prst="textNoShape">
              <a:avLst/>
            </a:prstTxWarp>
            <a:spAutoFit/>
          </a:bodyPr>
          <a:lstStyle/>
          <a:p>
            <a:pPr eaLnBrk="0" hangingPunct="0"/>
            <a:r>
              <a:rPr lang="en-US" sz="2400">
                <a:solidFill>
                  <a:srgbClr val="000000"/>
                </a:solidFill>
                <a:latin typeface="Arial" charset="0"/>
              </a:rPr>
              <a:t>Delay = U[0,D</a:t>
            </a:r>
            <a:r>
              <a:rPr lang="en-US" sz="2400" baseline="-25000">
                <a:solidFill>
                  <a:srgbClr val="000000"/>
                </a:solidFill>
                <a:latin typeface="Arial" charset="0"/>
              </a:rPr>
              <a:t>2</a:t>
            </a:r>
            <a:r>
              <a:rPr lang="en-US" sz="2400">
                <a:solidFill>
                  <a:srgbClr val="000000"/>
                </a:solidFill>
                <a:latin typeface="Arial" charset="0"/>
              </a:rPr>
              <a:t>] </a:t>
            </a:r>
            <a:r>
              <a:rPr lang="en-US" sz="2400">
                <a:solidFill>
                  <a:srgbClr val="000000"/>
                </a:solidFill>
                <a:latin typeface="Arial" charset="0"/>
                <a:sym typeface="Symbol" charset="2"/>
              </a:rPr>
              <a:t>d</a:t>
            </a:r>
            <a:r>
              <a:rPr lang="en-US" sz="2400" baseline="-25000">
                <a:solidFill>
                  <a:srgbClr val="000000"/>
                </a:solidFill>
                <a:latin typeface="Arial" charset="0"/>
                <a:sym typeface="Symbol" charset="2"/>
              </a:rPr>
              <a:t>S,R</a:t>
            </a:r>
            <a:endParaRPr lang="en-US" sz="2400">
              <a:solidFill>
                <a:srgbClr val="000000"/>
              </a:solidFill>
              <a:latin typeface="Arial" charset="0"/>
            </a:endParaRPr>
          </a:p>
        </p:txBody>
      </p:sp>
      <p:grpSp>
        <p:nvGrpSpPr>
          <p:cNvPr id="5" name="Group 54"/>
          <p:cNvGrpSpPr>
            <a:grpSpLocks/>
          </p:cNvGrpSpPr>
          <p:nvPr/>
        </p:nvGrpSpPr>
        <p:grpSpPr bwMode="auto">
          <a:xfrm>
            <a:off x="6626225" y="4762500"/>
            <a:ext cx="1384300" cy="336550"/>
            <a:chOff x="983" y="3616"/>
            <a:chExt cx="872" cy="212"/>
          </a:xfrm>
        </p:grpSpPr>
        <p:sp>
          <p:nvSpPr>
            <p:cNvPr id="127031" name="Oval 55"/>
            <p:cNvSpPr>
              <a:spLocks noChangeArrowheads="1"/>
            </p:cNvSpPr>
            <p:nvPr/>
          </p:nvSpPr>
          <p:spPr bwMode="auto">
            <a:xfrm>
              <a:off x="983" y="3625"/>
              <a:ext cx="240" cy="192"/>
            </a:xfrm>
            <a:prstGeom prst="ellipse">
              <a:avLst/>
            </a:prstGeom>
            <a:solidFill>
              <a:srgbClr val="0000FF"/>
            </a:solidFill>
            <a:ln w="9525">
              <a:solidFill>
                <a:schemeClr val="tx1"/>
              </a:solidFill>
              <a:round/>
              <a:headEnd/>
              <a:tailEnd/>
            </a:ln>
            <a:effectLst/>
          </p:spPr>
          <p:txBody>
            <a:bodyPr wrap="none" anchor="ctr">
              <a:prstTxWarp prst="textNoShape">
                <a:avLst/>
              </a:prstTxWarp>
            </a:bodyPr>
            <a:lstStyle/>
            <a:p>
              <a:pPr algn="ctr" eaLnBrk="0" hangingPunct="0"/>
              <a:endParaRPr lang="en-US" sz="2400">
                <a:solidFill>
                  <a:srgbClr val="000000"/>
                </a:solidFill>
                <a:latin typeface="Arial" charset="0"/>
              </a:endParaRPr>
            </a:p>
          </p:txBody>
        </p:sp>
        <p:sp>
          <p:nvSpPr>
            <p:cNvPr id="127032" name="Text Box 56"/>
            <p:cNvSpPr txBox="1">
              <a:spLocks noChangeArrowheads="1"/>
            </p:cNvSpPr>
            <p:nvPr/>
          </p:nvSpPr>
          <p:spPr bwMode="auto">
            <a:xfrm>
              <a:off x="1216" y="3616"/>
              <a:ext cx="639" cy="212"/>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a:solidFill>
                    <a:srgbClr val="000000"/>
                  </a:solidFill>
                  <a:latin typeface="Arial" charset="0"/>
                </a:rPr>
                <a:t>= Sender</a:t>
              </a:r>
            </a:p>
          </p:txBody>
        </p:sp>
      </p:grpSp>
      <p:grpSp>
        <p:nvGrpSpPr>
          <p:cNvPr id="6" name="Group 57"/>
          <p:cNvGrpSpPr>
            <a:grpSpLocks/>
          </p:cNvGrpSpPr>
          <p:nvPr/>
        </p:nvGrpSpPr>
        <p:grpSpPr bwMode="auto">
          <a:xfrm>
            <a:off x="6637338" y="5319713"/>
            <a:ext cx="1487487" cy="336550"/>
            <a:chOff x="2161" y="3641"/>
            <a:chExt cx="937" cy="212"/>
          </a:xfrm>
        </p:grpSpPr>
        <p:sp>
          <p:nvSpPr>
            <p:cNvPr id="127034" name="Oval 58"/>
            <p:cNvSpPr>
              <a:spLocks noChangeArrowheads="1"/>
            </p:cNvSpPr>
            <p:nvPr/>
          </p:nvSpPr>
          <p:spPr bwMode="auto">
            <a:xfrm>
              <a:off x="2161" y="3654"/>
              <a:ext cx="240" cy="192"/>
            </a:xfrm>
            <a:prstGeom prst="ellipse">
              <a:avLst/>
            </a:prstGeom>
            <a:solidFill>
              <a:srgbClr val="FF3300"/>
            </a:solidFill>
            <a:ln w="9525">
              <a:solidFill>
                <a:schemeClr val="tx1"/>
              </a:solidFill>
              <a:round/>
              <a:headEnd/>
              <a:tailEnd/>
            </a:ln>
            <a:effectLst/>
          </p:spPr>
          <p:txBody>
            <a:bodyPr wrap="none" anchor="ctr">
              <a:prstTxWarp prst="textNoShape">
                <a:avLst/>
              </a:prstTxWarp>
            </a:bodyPr>
            <a:lstStyle/>
            <a:p>
              <a:endParaRPr lang="en-US"/>
            </a:p>
          </p:txBody>
        </p:sp>
        <p:sp>
          <p:nvSpPr>
            <p:cNvPr id="127035" name="Text Box 59"/>
            <p:cNvSpPr txBox="1">
              <a:spLocks noChangeArrowheads="1"/>
            </p:cNvSpPr>
            <p:nvPr/>
          </p:nvSpPr>
          <p:spPr bwMode="auto">
            <a:xfrm>
              <a:off x="2381" y="3641"/>
              <a:ext cx="717" cy="212"/>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a:solidFill>
                    <a:srgbClr val="000000"/>
                  </a:solidFill>
                  <a:latin typeface="Arial" charset="0"/>
                </a:rPr>
                <a:t>= Repairer</a:t>
              </a:r>
            </a:p>
          </p:txBody>
        </p:sp>
      </p:grpSp>
      <p:sp>
        <p:nvSpPr>
          <p:cNvPr id="127036" name="Oval 60"/>
          <p:cNvSpPr>
            <a:spLocks noChangeArrowheads="1"/>
          </p:cNvSpPr>
          <p:nvPr/>
        </p:nvSpPr>
        <p:spPr bwMode="auto">
          <a:xfrm>
            <a:off x="6627813" y="5899150"/>
            <a:ext cx="381000" cy="304800"/>
          </a:xfrm>
          <a:prstGeom prst="ellipse">
            <a:avLst/>
          </a:prstGeom>
          <a:solidFill>
            <a:srgbClr val="99CC00"/>
          </a:solidFill>
          <a:ln w="9525">
            <a:solidFill>
              <a:schemeClr val="tx1"/>
            </a:solidFill>
            <a:round/>
            <a:headEnd/>
            <a:tailEnd/>
          </a:ln>
          <a:effectLst/>
        </p:spPr>
        <p:txBody>
          <a:bodyPr wrap="none" anchor="ctr">
            <a:prstTxWarp prst="textNoShape">
              <a:avLst/>
            </a:prstTxWarp>
          </a:bodyPr>
          <a:lstStyle/>
          <a:p>
            <a:endParaRPr lang="en-US"/>
          </a:p>
        </p:txBody>
      </p:sp>
      <p:sp>
        <p:nvSpPr>
          <p:cNvPr id="127037" name="Text Box 61"/>
          <p:cNvSpPr txBox="1">
            <a:spLocks noChangeArrowheads="1"/>
          </p:cNvSpPr>
          <p:nvPr/>
        </p:nvSpPr>
        <p:spPr bwMode="auto">
          <a:xfrm>
            <a:off x="6986588" y="5876925"/>
            <a:ext cx="1296987" cy="336550"/>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a:solidFill>
                  <a:srgbClr val="000000"/>
                </a:solidFill>
                <a:latin typeface="Arial" charset="0"/>
              </a:rPr>
              <a:t>= Requestor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sz="4800" dirty="0"/>
              <a:t>15-446 Distributed Systems</a:t>
            </a:r>
            <a:br>
              <a:rPr sz="4800" dirty="0"/>
            </a:br>
            <a:r>
              <a:rPr sz="4800" dirty="0"/>
              <a:t>Spring 2009</a:t>
            </a:r>
          </a:p>
        </p:txBody>
      </p:sp>
      <p:sp>
        <p:nvSpPr>
          <p:cNvPr id="4099" name="Rectangle 3"/>
          <p:cNvSpPr>
            <a:spLocks noGrp="1" noChangeArrowheads="1"/>
          </p:cNvSpPr>
          <p:nvPr>
            <p:ph type="subTitle" idx="1"/>
          </p:nvPr>
        </p:nvSpPr>
        <p:spPr/>
        <p:txBody>
          <a:bodyPr/>
          <a:lstStyle/>
          <a:p>
            <a:r>
              <a:rPr sz="2400" smtClean="0"/>
              <a:t>L-15 Fault Tolerance</a:t>
            </a:r>
            <a:endParaRPr lang="en-US" dirty="0"/>
          </a:p>
        </p:txBody>
      </p:sp>
      <p:grpSp>
        <p:nvGrpSpPr>
          <p:cNvPr id="2" name="Group 443"/>
          <p:cNvGrpSpPr>
            <a:grpSpLocks/>
          </p:cNvGrpSpPr>
          <p:nvPr/>
        </p:nvGrpSpPr>
        <p:grpSpPr bwMode="auto">
          <a:xfrm>
            <a:off x="3733800" y="3236463"/>
            <a:ext cx="1524000" cy="1481587"/>
            <a:chOff x="3216" y="2448"/>
            <a:chExt cx="1979" cy="1729"/>
          </a:xfrm>
        </p:grpSpPr>
        <p:sp>
          <p:nvSpPr>
            <p:cNvPr id="52" name="Line 444"/>
            <p:cNvSpPr>
              <a:spLocks noChangeShapeType="1"/>
            </p:cNvSpPr>
            <p:nvPr/>
          </p:nvSpPr>
          <p:spPr bwMode="auto">
            <a:xfrm flipV="1">
              <a:off x="3888" y="3360"/>
              <a:ext cx="144" cy="144"/>
            </a:xfrm>
            <a:prstGeom prst="line">
              <a:avLst/>
            </a:prstGeom>
            <a:noFill/>
            <a:ln w="9525">
              <a:solidFill>
                <a:schemeClr val="tx1"/>
              </a:solidFill>
              <a:round/>
              <a:headEnd/>
              <a:tailEnd/>
            </a:ln>
            <a:effectLst/>
          </p:spPr>
          <p:txBody>
            <a:bodyPr wrap="none" anchor="ctr"/>
            <a:lstStyle/>
            <a:p>
              <a:endParaRPr lang="en-US"/>
            </a:p>
          </p:txBody>
        </p:sp>
        <p:sp>
          <p:nvSpPr>
            <p:cNvPr id="53" name="Freeform 445"/>
            <p:cNvSpPr>
              <a:spLocks/>
            </p:cNvSpPr>
            <p:nvPr/>
          </p:nvSpPr>
          <p:spPr bwMode="auto">
            <a:xfrm>
              <a:off x="3290" y="4065"/>
              <a:ext cx="115" cy="112"/>
            </a:xfrm>
            <a:custGeom>
              <a:avLst/>
              <a:gdLst/>
              <a:ahLst/>
              <a:cxnLst>
                <a:cxn ang="0">
                  <a:pos x="112" y="112"/>
                </a:cxn>
                <a:cxn ang="0">
                  <a:pos x="115" y="0"/>
                </a:cxn>
                <a:cxn ang="0">
                  <a:pos x="0" y="0"/>
                </a:cxn>
                <a:cxn ang="0">
                  <a:pos x="0" y="112"/>
                </a:cxn>
                <a:cxn ang="0">
                  <a:pos x="115" y="112"/>
                </a:cxn>
                <a:cxn ang="0">
                  <a:pos x="115" y="112"/>
                </a:cxn>
              </a:cxnLst>
              <a:rect l="0" t="0" r="r" b="b"/>
              <a:pathLst>
                <a:path w="115" h="112">
                  <a:moveTo>
                    <a:pt x="112" y="112"/>
                  </a:moveTo>
                  <a:lnTo>
                    <a:pt x="115" y="0"/>
                  </a:lnTo>
                  <a:lnTo>
                    <a:pt x="0" y="0"/>
                  </a:lnTo>
                  <a:lnTo>
                    <a:pt x="0" y="112"/>
                  </a:lnTo>
                  <a:lnTo>
                    <a:pt x="115" y="112"/>
                  </a:lnTo>
                  <a:lnTo>
                    <a:pt x="115" y="112"/>
                  </a:lnTo>
                </a:path>
              </a:pathLst>
            </a:custGeom>
            <a:solidFill>
              <a:srgbClr val="FF0066">
                <a:alpha val="50000"/>
              </a:srgbClr>
            </a:solidFill>
            <a:ln w="7938">
              <a:solidFill>
                <a:schemeClr val="tx1"/>
              </a:solidFill>
              <a:prstDash val="solid"/>
              <a:round/>
              <a:headEnd/>
              <a:tailEnd/>
            </a:ln>
          </p:spPr>
          <p:txBody>
            <a:bodyPr/>
            <a:lstStyle/>
            <a:p>
              <a:endParaRPr lang="en-US"/>
            </a:p>
          </p:txBody>
        </p:sp>
        <p:sp>
          <p:nvSpPr>
            <p:cNvPr id="54" name="Freeform 446"/>
            <p:cNvSpPr>
              <a:spLocks/>
            </p:cNvSpPr>
            <p:nvPr/>
          </p:nvSpPr>
          <p:spPr bwMode="auto">
            <a:xfrm>
              <a:off x="3948" y="4065"/>
              <a:ext cx="115" cy="112"/>
            </a:xfrm>
            <a:custGeom>
              <a:avLst/>
              <a:gdLst/>
              <a:ahLst/>
              <a:cxnLst>
                <a:cxn ang="0">
                  <a:pos x="112" y="112"/>
                </a:cxn>
                <a:cxn ang="0">
                  <a:pos x="115" y="0"/>
                </a:cxn>
                <a:cxn ang="0">
                  <a:pos x="0" y="0"/>
                </a:cxn>
                <a:cxn ang="0">
                  <a:pos x="0" y="112"/>
                </a:cxn>
                <a:cxn ang="0">
                  <a:pos x="115" y="112"/>
                </a:cxn>
                <a:cxn ang="0">
                  <a:pos x="115" y="112"/>
                </a:cxn>
              </a:cxnLst>
              <a:rect l="0" t="0" r="r" b="b"/>
              <a:pathLst>
                <a:path w="115" h="112">
                  <a:moveTo>
                    <a:pt x="112" y="112"/>
                  </a:moveTo>
                  <a:lnTo>
                    <a:pt x="115" y="0"/>
                  </a:lnTo>
                  <a:lnTo>
                    <a:pt x="0" y="0"/>
                  </a:lnTo>
                  <a:lnTo>
                    <a:pt x="0" y="112"/>
                  </a:lnTo>
                  <a:lnTo>
                    <a:pt x="115" y="112"/>
                  </a:lnTo>
                  <a:lnTo>
                    <a:pt x="115" y="112"/>
                  </a:lnTo>
                </a:path>
              </a:pathLst>
            </a:custGeom>
            <a:solidFill>
              <a:schemeClr val="accent1">
                <a:alpha val="50000"/>
              </a:schemeClr>
            </a:solidFill>
            <a:ln w="7938">
              <a:solidFill>
                <a:schemeClr val="tx1"/>
              </a:solidFill>
              <a:prstDash val="solid"/>
              <a:round/>
              <a:headEnd/>
              <a:tailEnd/>
            </a:ln>
          </p:spPr>
          <p:txBody>
            <a:bodyPr/>
            <a:lstStyle/>
            <a:p>
              <a:endParaRPr lang="en-US"/>
            </a:p>
          </p:txBody>
        </p:sp>
        <p:sp>
          <p:nvSpPr>
            <p:cNvPr id="55" name="Freeform 447"/>
            <p:cNvSpPr>
              <a:spLocks/>
            </p:cNvSpPr>
            <p:nvPr/>
          </p:nvSpPr>
          <p:spPr bwMode="auto">
            <a:xfrm>
              <a:off x="4151" y="2448"/>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1">
                <a:alpha val="50000"/>
              </a:schemeClr>
            </a:solidFill>
            <a:ln w="7938">
              <a:solidFill>
                <a:srgbClr val="000000"/>
              </a:solidFill>
              <a:prstDash val="solid"/>
              <a:round/>
              <a:headEnd/>
              <a:tailEnd/>
            </a:ln>
          </p:spPr>
          <p:txBody>
            <a:bodyPr/>
            <a:lstStyle/>
            <a:p>
              <a:endParaRPr lang="en-US"/>
            </a:p>
          </p:txBody>
        </p:sp>
        <p:sp>
          <p:nvSpPr>
            <p:cNvPr id="56" name="Freeform 448"/>
            <p:cNvSpPr>
              <a:spLocks/>
            </p:cNvSpPr>
            <p:nvPr/>
          </p:nvSpPr>
          <p:spPr bwMode="auto">
            <a:xfrm>
              <a:off x="3605" y="2756"/>
              <a:ext cx="114" cy="112"/>
            </a:xfrm>
            <a:custGeom>
              <a:avLst/>
              <a:gdLst/>
              <a:ahLst/>
              <a:cxnLst>
                <a:cxn ang="0">
                  <a:pos x="112" y="112"/>
                </a:cxn>
                <a:cxn ang="0">
                  <a:pos x="114" y="0"/>
                </a:cxn>
                <a:cxn ang="0">
                  <a:pos x="0" y="0"/>
                </a:cxn>
                <a:cxn ang="0">
                  <a:pos x="0" y="112"/>
                </a:cxn>
                <a:cxn ang="0">
                  <a:pos x="114" y="112"/>
                </a:cxn>
                <a:cxn ang="0">
                  <a:pos x="114" y="112"/>
                </a:cxn>
              </a:cxnLst>
              <a:rect l="0" t="0" r="r" b="b"/>
              <a:pathLst>
                <a:path w="114" h="112">
                  <a:moveTo>
                    <a:pt x="112" y="112"/>
                  </a:moveTo>
                  <a:lnTo>
                    <a:pt x="114" y="0"/>
                  </a:lnTo>
                  <a:lnTo>
                    <a:pt x="0" y="0"/>
                  </a:lnTo>
                  <a:lnTo>
                    <a:pt x="0" y="112"/>
                  </a:lnTo>
                  <a:lnTo>
                    <a:pt x="114" y="112"/>
                  </a:lnTo>
                  <a:lnTo>
                    <a:pt x="114" y="112"/>
                  </a:lnTo>
                </a:path>
              </a:pathLst>
            </a:custGeom>
            <a:solidFill>
              <a:schemeClr val="accent2">
                <a:alpha val="50000"/>
              </a:schemeClr>
            </a:solidFill>
            <a:ln w="7938">
              <a:solidFill>
                <a:srgbClr val="000000"/>
              </a:solidFill>
              <a:prstDash val="solid"/>
              <a:round/>
              <a:headEnd/>
              <a:tailEnd/>
            </a:ln>
          </p:spPr>
          <p:txBody>
            <a:bodyPr/>
            <a:lstStyle/>
            <a:p>
              <a:endParaRPr lang="en-US"/>
            </a:p>
          </p:txBody>
        </p:sp>
        <p:sp>
          <p:nvSpPr>
            <p:cNvPr id="57" name="Freeform 449"/>
            <p:cNvSpPr>
              <a:spLocks/>
            </p:cNvSpPr>
            <p:nvPr/>
          </p:nvSpPr>
          <p:spPr bwMode="auto">
            <a:xfrm>
              <a:off x="4704" y="2753"/>
              <a:ext cx="114" cy="115"/>
            </a:xfrm>
            <a:custGeom>
              <a:avLst/>
              <a:gdLst/>
              <a:ahLst/>
              <a:cxnLst>
                <a:cxn ang="0">
                  <a:pos x="0" y="112"/>
                </a:cxn>
                <a:cxn ang="0">
                  <a:pos x="114" y="115"/>
                </a:cxn>
                <a:cxn ang="0">
                  <a:pos x="114" y="0"/>
                </a:cxn>
                <a:cxn ang="0">
                  <a:pos x="2" y="0"/>
                </a:cxn>
                <a:cxn ang="0">
                  <a:pos x="2" y="115"/>
                </a:cxn>
                <a:cxn ang="0">
                  <a:pos x="2" y="115"/>
                </a:cxn>
              </a:cxnLst>
              <a:rect l="0" t="0" r="r" b="b"/>
              <a:pathLst>
                <a:path w="114" h="115">
                  <a:moveTo>
                    <a:pt x="0" y="112"/>
                  </a:moveTo>
                  <a:lnTo>
                    <a:pt x="114" y="115"/>
                  </a:lnTo>
                  <a:lnTo>
                    <a:pt x="114" y="0"/>
                  </a:lnTo>
                  <a:lnTo>
                    <a:pt x="2" y="0"/>
                  </a:lnTo>
                  <a:lnTo>
                    <a:pt x="2" y="115"/>
                  </a:lnTo>
                  <a:lnTo>
                    <a:pt x="2" y="115"/>
                  </a:lnTo>
                </a:path>
              </a:pathLst>
            </a:custGeom>
            <a:solidFill>
              <a:srgbClr val="996633">
                <a:alpha val="50000"/>
              </a:srgbClr>
            </a:solidFill>
            <a:ln w="7938">
              <a:solidFill>
                <a:srgbClr val="000000"/>
              </a:solidFill>
              <a:prstDash val="solid"/>
              <a:round/>
              <a:headEnd/>
              <a:tailEnd/>
            </a:ln>
          </p:spPr>
          <p:txBody>
            <a:bodyPr/>
            <a:lstStyle/>
            <a:p>
              <a:endParaRPr lang="en-US"/>
            </a:p>
          </p:txBody>
        </p:sp>
        <p:sp>
          <p:nvSpPr>
            <p:cNvPr id="58" name="Freeform 450"/>
            <p:cNvSpPr>
              <a:spLocks/>
            </p:cNvSpPr>
            <p:nvPr/>
          </p:nvSpPr>
          <p:spPr bwMode="auto">
            <a:xfrm>
              <a:off x="5083" y="3333"/>
              <a:ext cx="112" cy="114"/>
            </a:xfrm>
            <a:custGeom>
              <a:avLst/>
              <a:gdLst/>
              <a:ahLst/>
              <a:cxnLst>
                <a:cxn ang="0">
                  <a:pos x="0" y="112"/>
                </a:cxn>
                <a:cxn ang="0">
                  <a:pos x="112" y="114"/>
                </a:cxn>
                <a:cxn ang="0">
                  <a:pos x="112" y="0"/>
                </a:cxn>
                <a:cxn ang="0">
                  <a:pos x="0" y="0"/>
                </a:cxn>
                <a:cxn ang="0">
                  <a:pos x="0" y="114"/>
                </a:cxn>
                <a:cxn ang="0">
                  <a:pos x="0" y="114"/>
                </a:cxn>
              </a:cxnLst>
              <a:rect l="0" t="0" r="r" b="b"/>
              <a:pathLst>
                <a:path w="112" h="114">
                  <a:moveTo>
                    <a:pt x="0" y="112"/>
                  </a:moveTo>
                  <a:lnTo>
                    <a:pt x="112" y="114"/>
                  </a:lnTo>
                  <a:lnTo>
                    <a:pt x="112" y="0"/>
                  </a:lnTo>
                  <a:lnTo>
                    <a:pt x="0" y="0"/>
                  </a:lnTo>
                  <a:lnTo>
                    <a:pt x="0" y="114"/>
                  </a:lnTo>
                  <a:lnTo>
                    <a:pt x="0" y="114"/>
                  </a:lnTo>
                </a:path>
              </a:pathLst>
            </a:custGeom>
            <a:solidFill>
              <a:srgbClr val="FF0066">
                <a:alpha val="50000"/>
              </a:srgbClr>
            </a:solidFill>
            <a:ln w="7938">
              <a:solidFill>
                <a:srgbClr val="000000"/>
              </a:solidFill>
              <a:prstDash val="solid"/>
              <a:round/>
              <a:headEnd/>
              <a:tailEnd/>
            </a:ln>
          </p:spPr>
          <p:txBody>
            <a:bodyPr/>
            <a:lstStyle/>
            <a:p>
              <a:endParaRPr lang="en-US"/>
            </a:p>
          </p:txBody>
        </p:sp>
        <p:sp>
          <p:nvSpPr>
            <p:cNvPr id="59" name="Freeform 451"/>
            <p:cNvSpPr>
              <a:spLocks/>
            </p:cNvSpPr>
            <p:nvPr/>
          </p:nvSpPr>
          <p:spPr bwMode="auto">
            <a:xfrm>
              <a:off x="3216" y="3335"/>
              <a:ext cx="115" cy="112"/>
            </a:xfrm>
            <a:custGeom>
              <a:avLst/>
              <a:gdLst/>
              <a:ahLst/>
              <a:cxnLst>
                <a:cxn ang="0">
                  <a:pos x="115" y="112"/>
                </a:cxn>
                <a:cxn ang="0">
                  <a:pos x="115" y="0"/>
                </a:cxn>
                <a:cxn ang="0">
                  <a:pos x="0" y="0"/>
                </a:cxn>
                <a:cxn ang="0">
                  <a:pos x="0" y="112"/>
                </a:cxn>
                <a:cxn ang="0">
                  <a:pos x="115" y="112"/>
                </a:cxn>
                <a:cxn ang="0">
                  <a:pos x="115" y="112"/>
                </a:cxn>
              </a:cxnLst>
              <a:rect l="0" t="0" r="r" b="b"/>
              <a:pathLst>
                <a:path w="115" h="112">
                  <a:moveTo>
                    <a:pt x="115" y="112"/>
                  </a:moveTo>
                  <a:lnTo>
                    <a:pt x="115" y="0"/>
                  </a:lnTo>
                  <a:lnTo>
                    <a:pt x="0" y="0"/>
                  </a:lnTo>
                  <a:lnTo>
                    <a:pt x="0" y="112"/>
                  </a:lnTo>
                  <a:lnTo>
                    <a:pt x="115" y="112"/>
                  </a:lnTo>
                  <a:lnTo>
                    <a:pt x="115" y="112"/>
                  </a:lnTo>
                </a:path>
              </a:pathLst>
            </a:custGeom>
            <a:solidFill>
              <a:srgbClr val="996633">
                <a:alpha val="50000"/>
              </a:srgbClr>
            </a:solidFill>
            <a:ln w="7938">
              <a:solidFill>
                <a:srgbClr val="000000"/>
              </a:solidFill>
              <a:prstDash val="solid"/>
              <a:round/>
              <a:headEnd/>
              <a:tailEnd/>
            </a:ln>
          </p:spPr>
          <p:txBody>
            <a:bodyPr/>
            <a:lstStyle/>
            <a:p>
              <a:endParaRPr lang="en-US"/>
            </a:p>
          </p:txBody>
        </p:sp>
        <p:grpSp>
          <p:nvGrpSpPr>
            <p:cNvPr id="3" name="Group 452"/>
            <p:cNvGrpSpPr>
              <a:grpSpLocks/>
            </p:cNvGrpSpPr>
            <p:nvPr/>
          </p:nvGrpSpPr>
          <p:grpSpPr bwMode="auto">
            <a:xfrm>
              <a:off x="3891" y="2677"/>
              <a:ext cx="632" cy="470"/>
              <a:chOff x="3891" y="2677"/>
              <a:chExt cx="632" cy="470"/>
            </a:xfrm>
          </p:grpSpPr>
          <p:sp>
            <p:nvSpPr>
              <p:cNvPr id="92" name="Freeform 453"/>
              <p:cNvSpPr>
                <a:spLocks/>
              </p:cNvSpPr>
              <p:nvPr/>
            </p:nvSpPr>
            <p:spPr bwMode="auto">
              <a:xfrm>
                <a:off x="4246" y="2687"/>
                <a:ext cx="277" cy="228"/>
              </a:xfrm>
              <a:custGeom>
                <a:avLst/>
                <a:gdLst/>
                <a:ahLst/>
                <a:cxnLst>
                  <a:cxn ang="0">
                    <a:pos x="0" y="23"/>
                  </a:cxn>
                  <a:cxn ang="0">
                    <a:pos x="5" y="23"/>
                  </a:cxn>
                  <a:cxn ang="0">
                    <a:pos x="10" y="19"/>
                  </a:cxn>
                  <a:cxn ang="0">
                    <a:pos x="17" y="14"/>
                  </a:cxn>
                  <a:cxn ang="0">
                    <a:pos x="26" y="9"/>
                  </a:cxn>
                  <a:cxn ang="0">
                    <a:pos x="36" y="4"/>
                  </a:cxn>
                  <a:cxn ang="0">
                    <a:pos x="50" y="2"/>
                  </a:cxn>
                  <a:cxn ang="0">
                    <a:pos x="65" y="0"/>
                  </a:cxn>
                  <a:cxn ang="0">
                    <a:pos x="79" y="0"/>
                  </a:cxn>
                  <a:cxn ang="0">
                    <a:pos x="96" y="4"/>
                  </a:cxn>
                  <a:cxn ang="0">
                    <a:pos x="110" y="11"/>
                  </a:cxn>
                  <a:cxn ang="0">
                    <a:pos x="124" y="23"/>
                  </a:cxn>
                  <a:cxn ang="0">
                    <a:pos x="134" y="33"/>
                  </a:cxn>
                  <a:cxn ang="0">
                    <a:pos x="143" y="42"/>
                  </a:cxn>
                  <a:cxn ang="0">
                    <a:pos x="148" y="52"/>
                  </a:cxn>
                  <a:cxn ang="0">
                    <a:pos x="150" y="59"/>
                  </a:cxn>
                  <a:cxn ang="0">
                    <a:pos x="153" y="66"/>
                  </a:cxn>
                  <a:cxn ang="0">
                    <a:pos x="153" y="73"/>
                  </a:cxn>
                  <a:cxn ang="0">
                    <a:pos x="153" y="78"/>
                  </a:cxn>
                  <a:cxn ang="0">
                    <a:pos x="153" y="81"/>
                  </a:cxn>
                  <a:cxn ang="0">
                    <a:pos x="153" y="81"/>
                  </a:cxn>
                  <a:cxn ang="0">
                    <a:pos x="153" y="81"/>
                  </a:cxn>
                  <a:cxn ang="0">
                    <a:pos x="155" y="78"/>
                  </a:cxn>
                  <a:cxn ang="0">
                    <a:pos x="160" y="76"/>
                  </a:cxn>
                  <a:cxn ang="0">
                    <a:pos x="167" y="73"/>
                  </a:cxn>
                  <a:cxn ang="0">
                    <a:pos x="174" y="71"/>
                  </a:cxn>
                  <a:cxn ang="0">
                    <a:pos x="181" y="69"/>
                  </a:cxn>
                  <a:cxn ang="0">
                    <a:pos x="191" y="69"/>
                  </a:cxn>
                  <a:cxn ang="0">
                    <a:pos x="200" y="71"/>
                  </a:cxn>
                  <a:cxn ang="0">
                    <a:pos x="210" y="73"/>
                  </a:cxn>
                  <a:cxn ang="0">
                    <a:pos x="219" y="81"/>
                  </a:cxn>
                  <a:cxn ang="0">
                    <a:pos x="229" y="90"/>
                  </a:cxn>
                  <a:cxn ang="0">
                    <a:pos x="234" y="97"/>
                  </a:cxn>
                  <a:cxn ang="0">
                    <a:pos x="236" y="107"/>
                  </a:cxn>
                  <a:cxn ang="0">
                    <a:pos x="239" y="116"/>
                  </a:cxn>
                  <a:cxn ang="0">
                    <a:pos x="239" y="124"/>
                  </a:cxn>
                  <a:cxn ang="0">
                    <a:pos x="236" y="131"/>
                  </a:cxn>
                  <a:cxn ang="0">
                    <a:pos x="236" y="138"/>
                  </a:cxn>
                  <a:cxn ang="0">
                    <a:pos x="234" y="143"/>
                  </a:cxn>
                  <a:cxn ang="0">
                    <a:pos x="234" y="145"/>
                  </a:cxn>
                  <a:cxn ang="0">
                    <a:pos x="231" y="145"/>
                  </a:cxn>
                  <a:cxn ang="0">
                    <a:pos x="234" y="147"/>
                  </a:cxn>
                  <a:cxn ang="0">
                    <a:pos x="236" y="147"/>
                  </a:cxn>
                  <a:cxn ang="0">
                    <a:pos x="241" y="152"/>
                  </a:cxn>
                  <a:cxn ang="0">
                    <a:pos x="248" y="157"/>
                  </a:cxn>
                  <a:cxn ang="0">
                    <a:pos x="253" y="164"/>
                  </a:cxn>
                  <a:cxn ang="0">
                    <a:pos x="260" y="174"/>
                  </a:cxn>
                  <a:cxn ang="0">
                    <a:pos x="267" y="183"/>
                  </a:cxn>
                  <a:cxn ang="0">
                    <a:pos x="272" y="195"/>
                  </a:cxn>
                  <a:cxn ang="0">
                    <a:pos x="274" y="212"/>
                  </a:cxn>
                  <a:cxn ang="0">
                    <a:pos x="277" y="228"/>
                  </a:cxn>
                </a:cxnLst>
                <a:rect l="0" t="0" r="r" b="b"/>
                <a:pathLst>
                  <a:path w="277" h="228">
                    <a:moveTo>
                      <a:pt x="0" y="23"/>
                    </a:moveTo>
                    <a:lnTo>
                      <a:pt x="5" y="23"/>
                    </a:lnTo>
                    <a:lnTo>
                      <a:pt x="10" y="19"/>
                    </a:lnTo>
                    <a:lnTo>
                      <a:pt x="17" y="14"/>
                    </a:lnTo>
                    <a:lnTo>
                      <a:pt x="26" y="9"/>
                    </a:lnTo>
                    <a:lnTo>
                      <a:pt x="36" y="4"/>
                    </a:lnTo>
                    <a:lnTo>
                      <a:pt x="50" y="2"/>
                    </a:lnTo>
                    <a:lnTo>
                      <a:pt x="65" y="0"/>
                    </a:lnTo>
                    <a:lnTo>
                      <a:pt x="79" y="0"/>
                    </a:lnTo>
                    <a:lnTo>
                      <a:pt x="96" y="4"/>
                    </a:lnTo>
                    <a:lnTo>
                      <a:pt x="110" y="11"/>
                    </a:lnTo>
                    <a:lnTo>
                      <a:pt x="124" y="23"/>
                    </a:lnTo>
                    <a:lnTo>
                      <a:pt x="134" y="33"/>
                    </a:lnTo>
                    <a:lnTo>
                      <a:pt x="143" y="42"/>
                    </a:lnTo>
                    <a:lnTo>
                      <a:pt x="148" y="52"/>
                    </a:lnTo>
                    <a:lnTo>
                      <a:pt x="150" y="59"/>
                    </a:lnTo>
                    <a:lnTo>
                      <a:pt x="153" y="66"/>
                    </a:lnTo>
                    <a:lnTo>
                      <a:pt x="153" y="73"/>
                    </a:lnTo>
                    <a:lnTo>
                      <a:pt x="153" y="78"/>
                    </a:lnTo>
                    <a:lnTo>
                      <a:pt x="153" y="81"/>
                    </a:lnTo>
                    <a:lnTo>
                      <a:pt x="153" y="81"/>
                    </a:lnTo>
                    <a:lnTo>
                      <a:pt x="153" y="81"/>
                    </a:lnTo>
                    <a:lnTo>
                      <a:pt x="155" y="78"/>
                    </a:lnTo>
                    <a:lnTo>
                      <a:pt x="160" y="76"/>
                    </a:lnTo>
                    <a:lnTo>
                      <a:pt x="167" y="73"/>
                    </a:lnTo>
                    <a:lnTo>
                      <a:pt x="174" y="71"/>
                    </a:lnTo>
                    <a:lnTo>
                      <a:pt x="181" y="69"/>
                    </a:lnTo>
                    <a:lnTo>
                      <a:pt x="191" y="69"/>
                    </a:lnTo>
                    <a:lnTo>
                      <a:pt x="200" y="71"/>
                    </a:lnTo>
                    <a:lnTo>
                      <a:pt x="210" y="73"/>
                    </a:lnTo>
                    <a:lnTo>
                      <a:pt x="219" y="81"/>
                    </a:lnTo>
                    <a:lnTo>
                      <a:pt x="229" y="90"/>
                    </a:lnTo>
                    <a:lnTo>
                      <a:pt x="234" y="97"/>
                    </a:lnTo>
                    <a:lnTo>
                      <a:pt x="236" y="107"/>
                    </a:lnTo>
                    <a:lnTo>
                      <a:pt x="239" y="116"/>
                    </a:lnTo>
                    <a:lnTo>
                      <a:pt x="239" y="124"/>
                    </a:lnTo>
                    <a:lnTo>
                      <a:pt x="236" y="131"/>
                    </a:lnTo>
                    <a:lnTo>
                      <a:pt x="236" y="138"/>
                    </a:lnTo>
                    <a:lnTo>
                      <a:pt x="234" y="143"/>
                    </a:lnTo>
                    <a:lnTo>
                      <a:pt x="234" y="145"/>
                    </a:lnTo>
                    <a:lnTo>
                      <a:pt x="231" y="145"/>
                    </a:lnTo>
                    <a:lnTo>
                      <a:pt x="234" y="147"/>
                    </a:lnTo>
                    <a:lnTo>
                      <a:pt x="236" y="147"/>
                    </a:lnTo>
                    <a:lnTo>
                      <a:pt x="241" y="152"/>
                    </a:lnTo>
                    <a:lnTo>
                      <a:pt x="248" y="157"/>
                    </a:lnTo>
                    <a:lnTo>
                      <a:pt x="253" y="164"/>
                    </a:lnTo>
                    <a:lnTo>
                      <a:pt x="260" y="174"/>
                    </a:lnTo>
                    <a:lnTo>
                      <a:pt x="267" y="183"/>
                    </a:lnTo>
                    <a:lnTo>
                      <a:pt x="272" y="195"/>
                    </a:lnTo>
                    <a:lnTo>
                      <a:pt x="274" y="212"/>
                    </a:lnTo>
                    <a:lnTo>
                      <a:pt x="277" y="228"/>
                    </a:lnTo>
                  </a:path>
                </a:pathLst>
              </a:custGeom>
              <a:noFill/>
              <a:ln w="12700" cmpd="sng">
                <a:solidFill>
                  <a:srgbClr val="FF9900"/>
                </a:solidFill>
                <a:prstDash val="solid"/>
                <a:round/>
                <a:headEnd/>
                <a:tailEnd/>
              </a:ln>
            </p:spPr>
            <p:txBody>
              <a:bodyPr/>
              <a:lstStyle/>
              <a:p>
                <a:endParaRPr lang="en-US"/>
              </a:p>
            </p:txBody>
          </p:sp>
          <p:sp>
            <p:nvSpPr>
              <p:cNvPr id="93" name="Freeform 454"/>
              <p:cNvSpPr>
                <a:spLocks/>
              </p:cNvSpPr>
              <p:nvPr/>
            </p:nvSpPr>
            <p:spPr bwMode="auto">
              <a:xfrm>
                <a:off x="3891" y="2677"/>
                <a:ext cx="358" cy="236"/>
              </a:xfrm>
              <a:custGeom>
                <a:avLst/>
                <a:gdLst/>
                <a:ahLst/>
                <a:cxnLst>
                  <a:cxn ang="0">
                    <a:pos x="2" y="219"/>
                  </a:cxn>
                  <a:cxn ang="0">
                    <a:pos x="9" y="193"/>
                  </a:cxn>
                  <a:cxn ang="0">
                    <a:pos x="21" y="174"/>
                  </a:cxn>
                  <a:cxn ang="0">
                    <a:pos x="33" y="162"/>
                  </a:cxn>
                  <a:cxn ang="0">
                    <a:pos x="43" y="155"/>
                  </a:cxn>
                  <a:cxn ang="0">
                    <a:pos x="43" y="155"/>
                  </a:cxn>
                  <a:cxn ang="0">
                    <a:pos x="40" y="145"/>
                  </a:cxn>
                  <a:cxn ang="0">
                    <a:pos x="38" y="134"/>
                  </a:cxn>
                  <a:cxn ang="0">
                    <a:pos x="38" y="117"/>
                  </a:cxn>
                  <a:cxn ang="0">
                    <a:pos x="48" y="98"/>
                  </a:cxn>
                  <a:cxn ang="0">
                    <a:pos x="67" y="83"/>
                  </a:cxn>
                  <a:cxn ang="0">
                    <a:pos x="83" y="79"/>
                  </a:cxn>
                  <a:cxn ang="0">
                    <a:pos x="102" y="81"/>
                  </a:cxn>
                  <a:cxn ang="0">
                    <a:pos x="114" y="86"/>
                  </a:cxn>
                  <a:cxn ang="0">
                    <a:pos x="121" y="91"/>
                  </a:cxn>
                  <a:cxn ang="0">
                    <a:pos x="124" y="88"/>
                  </a:cxn>
                  <a:cxn ang="0">
                    <a:pos x="121" y="81"/>
                  </a:cxn>
                  <a:cxn ang="0">
                    <a:pos x="124" y="69"/>
                  </a:cxn>
                  <a:cxn ang="0">
                    <a:pos x="133" y="52"/>
                  </a:cxn>
                  <a:cxn ang="0">
                    <a:pos x="152" y="31"/>
                  </a:cxn>
                  <a:cxn ang="0">
                    <a:pos x="181" y="14"/>
                  </a:cxn>
                  <a:cxn ang="0">
                    <a:pos x="212" y="10"/>
                  </a:cxn>
                  <a:cxn ang="0">
                    <a:pos x="238" y="14"/>
                  </a:cxn>
                  <a:cxn ang="0">
                    <a:pos x="260" y="24"/>
                  </a:cxn>
                  <a:cxn ang="0">
                    <a:pos x="272" y="31"/>
                  </a:cxn>
                  <a:cxn ang="0">
                    <a:pos x="274" y="31"/>
                  </a:cxn>
                  <a:cxn ang="0">
                    <a:pos x="274" y="26"/>
                  </a:cxn>
                  <a:cxn ang="0">
                    <a:pos x="279" y="17"/>
                  </a:cxn>
                  <a:cxn ang="0">
                    <a:pos x="288" y="7"/>
                  </a:cxn>
                  <a:cxn ang="0">
                    <a:pos x="305" y="2"/>
                  </a:cxn>
                  <a:cxn ang="0">
                    <a:pos x="327" y="2"/>
                  </a:cxn>
                  <a:cxn ang="0">
                    <a:pos x="343" y="7"/>
                  </a:cxn>
                  <a:cxn ang="0">
                    <a:pos x="350" y="17"/>
                  </a:cxn>
                  <a:cxn ang="0">
                    <a:pos x="355" y="26"/>
                  </a:cxn>
                  <a:cxn ang="0">
                    <a:pos x="358" y="31"/>
                  </a:cxn>
                </a:cxnLst>
                <a:rect l="0" t="0" r="r" b="b"/>
                <a:pathLst>
                  <a:path w="358" h="236">
                    <a:moveTo>
                      <a:pt x="0" y="236"/>
                    </a:moveTo>
                    <a:lnTo>
                      <a:pt x="2" y="219"/>
                    </a:lnTo>
                    <a:lnTo>
                      <a:pt x="5" y="205"/>
                    </a:lnTo>
                    <a:lnTo>
                      <a:pt x="9" y="193"/>
                    </a:lnTo>
                    <a:lnTo>
                      <a:pt x="14" y="181"/>
                    </a:lnTo>
                    <a:lnTo>
                      <a:pt x="21" y="174"/>
                    </a:lnTo>
                    <a:lnTo>
                      <a:pt x="29" y="167"/>
                    </a:lnTo>
                    <a:lnTo>
                      <a:pt x="33" y="162"/>
                    </a:lnTo>
                    <a:lnTo>
                      <a:pt x="38" y="157"/>
                    </a:lnTo>
                    <a:lnTo>
                      <a:pt x="43" y="155"/>
                    </a:lnTo>
                    <a:lnTo>
                      <a:pt x="43" y="155"/>
                    </a:lnTo>
                    <a:lnTo>
                      <a:pt x="43" y="155"/>
                    </a:lnTo>
                    <a:lnTo>
                      <a:pt x="40" y="150"/>
                    </a:lnTo>
                    <a:lnTo>
                      <a:pt x="40" y="145"/>
                    </a:lnTo>
                    <a:lnTo>
                      <a:pt x="38" y="141"/>
                    </a:lnTo>
                    <a:lnTo>
                      <a:pt x="38" y="134"/>
                    </a:lnTo>
                    <a:lnTo>
                      <a:pt x="38" y="124"/>
                    </a:lnTo>
                    <a:lnTo>
                      <a:pt x="38" y="117"/>
                    </a:lnTo>
                    <a:lnTo>
                      <a:pt x="43" y="107"/>
                    </a:lnTo>
                    <a:lnTo>
                      <a:pt x="48" y="98"/>
                    </a:lnTo>
                    <a:lnTo>
                      <a:pt x="55" y="91"/>
                    </a:lnTo>
                    <a:lnTo>
                      <a:pt x="67" y="83"/>
                    </a:lnTo>
                    <a:lnTo>
                      <a:pt x="76" y="81"/>
                    </a:lnTo>
                    <a:lnTo>
                      <a:pt x="83" y="79"/>
                    </a:lnTo>
                    <a:lnTo>
                      <a:pt x="93" y="79"/>
                    </a:lnTo>
                    <a:lnTo>
                      <a:pt x="102" y="81"/>
                    </a:lnTo>
                    <a:lnTo>
                      <a:pt x="110" y="83"/>
                    </a:lnTo>
                    <a:lnTo>
                      <a:pt x="114" y="86"/>
                    </a:lnTo>
                    <a:lnTo>
                      <a:pt x="119" y="88"/>
                    </a:lnTo>
                    <a:lnTo>
                      <a:pt x="121" y="91"/>
                    </a:lnTo>
                    <a:lnTo>
                      <a:pt x="124" y="91"/>
                    </a:lnTo>
                    <a:lnTo>
                      <a:pt x="124" y="88"/>
                    </a:lnTo>
                    <a:lnTo>
                      <a:pt x="121" y="86"/>
                    </a:lnTo>
                    <a:lnTo>
                      <a:pt x="121" y="81"/>
                    </a:lnTo>
                    <a:lnTo>
                      <a:pt x="124" y="76"/>
                    </a:lnTo>
                    <a:lnTo>
                      <a:pt x="124" y="69"/>
                    </a:lnTo>
                    <a:lnTo>
                      <a:pt x="129" y="60"/>
                    </a:lnTo>
                    <a:lnTo>
                      <a:pt x="133" y="52"/>
                    </a:lnTo>
                    <a:lnTo>
                      <a:pt x="141" y="43"/>
                    </a:lnTo>
                    <a:lnTo>
                      <a:pt x="152" y="31"/>
                    </a:lnTo>
                    <a:lnTo>
                      <a:pt x="164" y="21"/>
                    </a:lnTo>
                    <a:lnTo>
                      <a:pt x="181" y="14"/>
                    </a:lnTo>
                    <a:lnTo>
                      <a:pt x="195" y="10"/>
                    </a:lnTo>
                    <a:lnTo>
                      <a:pt x="212" y="10"/>
                    </a:lnTo>
                    <a:lnTo>
                      <a:pt x="226" y="10"/>
                    </a:lnTo>
                    <a:lnTo>
                      <a:pt x="238" y="14"/>
                    </a:lnTo>
                    <a:lnTo>
                      <a:pt x="250" y="19"/>
                    </a:lnTo>
                    <a:lnTo>
                      <a:pt x="260" y="24"/>
                    </a:lnTo>
                    <a:lnTo>
                      <a:pt x="267" y="29"/>
                    </a:lnTo>
                    <a:lnTo>
                      <a:pt x="272" y="31"/>
                    </a:lnTo>
                    <a:lnTo>
                      <a:pt x="274" y="33"/>
                    </a:lnTo>
                    <a:lnTo>
                      <a:pt x="274" y="31"/>
                    </a:lnTo>
                    <a:lnTo>
                      <a:pt x="274" y="29"/>
                    </a:lnTo>
                    <a:lnTo>
                      <a:pt x="274" y="26"/>
                    </a:lnTo>
                    <a:lnTo>
                      <a:pt x="276" y="21"/>
                    </a:lnTo>
                    <a:lnTo>
                      <a:pt x="279" y="17"/>
                    </a:lnTo>
                    <a:lnTo>
                      <a:pt x="284" y="12"/>
                    </a:lnTo>
                    <a:lnTo>
                      <a:pt x="288" y="7"/>
                    </a:lnTo>
                    <a:lnTo>
                      <a:pt x="296" y="5"/>
                    </a:lnTo>
                    <a:lnTo>
                      <a:pt x="305" y="2"/>
                    </a:lnTo>
                    <a:lnTo>
                      <a:pt x="315" y="0"/>
                    </a:lnTo>
                    <a:lnTo>
                      <a:pt x="327" y="2"/>
                    </a:lnTo>
                    <a:lnTo>
                      <a:pt x="336" y="5"/>
                    </a:lnTo>
                    <a:lnTo>
                      <a:pt x="343" y="7"/>
                    </a:lnTo>
                    <a:lnTo>
                      <a:pt x="348" y="12"/>
                    </a:lnTo>
                    <a:lnTo>
                      <a:pt x="350" y="17"/>
                    </a:lnTo>
                    <a:lnTo>
                      <a:pt x="355" y="21"/>
                    </a:lnTo>
                    <a:lnTo>
                      <a:pt x="355" y="26"/>
                    </a:lnTo>
                    <a:lnTo>
                      <a:pt x="358" y="29"/>
                    </a:lnTo>
                    <a:lnTo>
                      <a:pt x="358" y="31"/>
                    </a:lnTo>
                    <a:lnTo>
                      <a:pt x="358" y="33"/>
                    </a:lnTo>
                  </a:path>
                </a:pathLst>
              </a:custGeom>
              <a:noFill/>
              <a:ln w="12700" cmpd="sng">
                <a:solidFill>
                  <a:srgbClr val="FF9900"/>
                </a:solidFill>
                <a:prstDash val="solid"/>
                <a:round/>
                <a:headEnd/>
                <a:tailEnd/>
              </a:ln>
            </p:spPr>
            <p:txBody>
              <a:bodyPr/>
              <a:lstStyle/>
              <a:p>
                <a:endParaRPr lang="en-US"/>
              </a:p>
            </p:txBody>
          </p:sp>
          <p:sp>
            <p:nvSpPr>
              <p:cNvPr id="94" name="Freeform 455"/>
              <p:cNvSpPr>
                <a:spLocks/>
              </p:cNvSpPr>
              <p:nvPr/>
            </p:nvSpPr>
            <p:spPr bwMode="auto">
              <a:xfrm>
                <a:off x="3891" y="2911"/>
                <a:ext cx="272" cy="229"/>
              </a:xfrm>
              <a:custGeom>
                <a:avLst/>
                <a:gdLst/>
                <a:ahLst/>
                <a:cxnLst>
                  <a:cxn ang="0">
                    <a:pos x="272" y="202"/>
                  </a:cxn>
                  <a:cxn ang="0">
                    <a:pos x="272" y="205"/>
                  </a:cxn>
                  <a:cxn ang="0">
                    <a:pos x="267" y="207"/>
                  </a:cxn>
                  <a:cxn ang="0">
                    <a:pos x="260" y="212"/>
                  </a:cxn>
                  <a:cxn ang="0">
                    <a:pos x="250" y="217"/>
                  </a:cxn>
                  <a:cxn ang="0">
                    <a:pos x="238" y="221"/>
                  </a:cxn>
                  <a:cxn ang="0">
                    <a:pos x="226" y="226"/>
                  </a:cxn>
                  <a:cxn ang="0">
                    <a:pos x="212" y="229"/>
                  </a:cxn>
                  <a:cxn ang="0">
                    <a:pos x="195" y="226"/>
                  </a:cxn>
                  <a:cxn ang="0">
                    <a:pos x="181" y="224"/>
                  </a:cxn>
                  <a:cxn ang="0">
                    <a:pos x="164" y="214"/>
                  </a:cxn>
                  <a:cxn ang="0">
                    <a:pos x="152" y="205"/>
                  </a:cxn>
                  <a:cxn ang="0">
                    <a:pos x="141" y="195"/>
                  </a:cxn>
                  <a:cxn ang="0">
                    <a:pos x="133" y="186"/>
                  </a:cxn>
                  <a:cxn ang="0">
                    <a:pos x="129" y="176"/>
                  </a:cxn>
                  <a:cxn ang="0">
                    <a:pos x="124" y="167"/>
                  </a:cxn>
                  <a:cxn ang="0">
                    <a:pos x="124" y="159"/>
                  </a:cxn>
                  <a:cxn ang="0">
                    <a:pos x="121" y="155"/>
                  </a:cxn>
                  <a:cxn ang="0">
                    <a:pos x="121" y="150"/>
                  </a:cxn>
                  <a:cxn ang="0">
                    <a:pos x="124" y="148"/>
                  </a:cxn>
                  <a:cxn ang="0">
                    <a:pos x="124" y="145"/>
                  </a:cxn>
                  <a:cxn ang="0">
                    <a:pos x="121" y="148"/>
                  </a:cxn>
                  <a:cxn ang="0">
                    <a:pos x="119" y="150"/>
                  </a:cxn>
                  <a:cxn ang="0">
                    <a:pos x="114" y="152"/>
                  </a:cxn>
                  <a:cxn ang="0">
                    <a:pos x="110" y="155"/>
                  </a:cxn>
                  <a:cxn ang="0">
                    <a:pos x="102" y="157"/>
                  </a:cxn>
                  <a:cxn ang="0">
                    <a:pos x="93" y="157"/>
                  </a:cxn>
                  <a:cxn ang="0">
                    <a:pos x="83" y="157"/>
                  </a:cxn>
                  <a:cxn ang="0">
                    <a:pos x="76" y="157"/>
                  </a:cxn>
                  <a:cxn ang="0">
                    <a:pos x="67" y="152"/>
                  </a:cxn>
                  <a:cxn ang="0">
                    <a:pos x="55" y="145"/>
                  </a:cxn>
                  <a:cxn ang="0">
                    <a:pos x="48" y="138"/>
                  </a:cxn>
                  <a:cxn ang="0">
                    <a:pos x="43" y="128"/>
                  </a:cxn>
                  <a:cxn ang="0">
                    <a:pos x="38" y="121"/>
                  </a:cxn>
                  <a:cxn ang="0">
                    <a:pos x="38" y="112"/>
                  </a:cxn>
                  <a:cxn ang="0">
                    <a:pos x="38" y="105"/>
                  </a:cxn>
                  <a:cxn ang="0">
                    <a:pos x="38" y="97"/>
                  </a:cxn>
                  <a:cxn ang="0">
                    <a:pos x="40" y="90"/>
                  </a:cxn>
                  <a:cxn ang="0">
                    <a:pos x="40" y="86"/>
                  </a:cxn>
                  <a:cxn ang="0">
                    <a:pos x="43" y="83"/>
                  </a:cxn>
                  <a:cxn ang="0">
                    <a:pos x="43" y="81"/>
                  </a:cxn>
                  <a:cxn ang="0">
                    <a:pos x="43" y="81"/>
                  </a:cxn>
                  <a:cxn ang="0">
                    <a:pos x="38" y="78"/>
                  </a:cxn>
                  <a:cxn ang="0">
                    <a:pos x="33" y="76"/>
                  </a:cxn>
                  <a:cxn ang="0">
                    <a:pos x="29" y="71"/>
                  </a:cxn>
                  <a:cxn ang="0">
                    <a:pos x="21" y="64"/>
                  </a:cxn>
                  <a:cxn ang="0">
                    <a:pos x="14" y="55"/>
                  </a:cxn>
                  <a:cxn ang="0">
                    <a:pos x="9" y="45"/>
                  </a:cxn>
                  <a:cxn ang="0">
                    <a:pos x="5" y="31"/>
                  </a:cxn>
                  <a:cxn ang="0">
                    <a:pos x="2" y="16"/>
                  </a:cxn>
                  <a:cxn ang="0">
                    <a:pos x="0" y="0"/>
                  </a:cxn>
                </a:cxnLst>
                <a:rect l="0" t="0" r="r" b="b"/>
                <a:pathLst>
                  <a:path w="272" h="229">
                    <a:moveTo>
                      <a:pt x="272" y="202"/>
                    </a:moveTo>
                    <a:lnTo>
                      <a:pt x="272" y="205"/>
                    </a:lnTo>
                    <a:lnTo>
                      <a:pt x="267" y="207"/>
                    </a:lnTo>
                    <a:lnTo>
                      <a:pt x="260" y="212"/>
                    </a:lnTo>
                    <a:lnTo>
                      <a:pt x="250" y="217"/>
                    </a:lnTo>
                    <a:lnTo>
                      <a:pt x="238" y="221"/>
                    </a:lnTo>
                    <a:lnTo>
                      <a:pt x="226" y="226"/>
                    </a:lnTo>
                    <a:lnTo>
                      <a:pt x="212" y="229"/>
                    </a:lnTo>
                    <a:lnTo>
                      <a:pt x="195" y="226"/>
                    </a:lnTo>
                    <a:lnTo>
                      <a:pt x="181" y="224"/>
                    </a:lnTo>
                    <a:lnTo>
                      <a:pt x="164" y="214"/>
                    </a:lnTo>
                    <a:lnTo>
                      <a:pt x="152" y="205"/>
                    </a:lnTo>
                    <a:lnTo>
                      <a:pt x="141" y="195"/>
                    </a:lnTo>
                    <a:lnTo>
                      <a:pt x="133" y="186"/>
                    </a:lnTo>
                    <a:lnTo>
                      <a:pt x="129" y="176"/>
                    </a:lnTo>
                    <a:lnTo>
                      <a:pt x="124" y="167"/>
                    </a:lnTo>
                    <a:lnTo>
                      <a:pt x="124" y="159"/>
                    </a:lnTo>
                    <a:lnTo>
                      <a:pt x="121" y="155"/>
                    </a:lnTo>
                    <a:lnTo>
                      <a:pt x="121" y="150"/>
                    </a:lnTo>
                    <a:lnTo>
                      <a:pt x="124" y="148"/>
                    </a:lnTo>
                    <a:lnTo>
                      <a:pt x="124" y="145"/>
                    </a:lnTo>
                    <a:lnTo>
                      <a:pt x="121" y="148"/>
                    </a:lnTo>
                    <a:lnTo>
                      <a:pt x="119" y="150"/>
                    </a:lnTo>
                    <a:lnTo>
                      <a:pt x="114" y="152"/>
                    </a:lnTo>
                    <a:lnTo>
                      <a:pt x="110" y="155"/>
                    </a:lnTo>
                    <a:lnTo>
                      <a:pt x="102" y="157"/>
                    </a:lnTo>
                    <a:lnTo>
                      <a:pt x="93" y="157"/>
                    </a:lnTo>
                    <a:lnTo>
                      <a:pt x="83" y="157"/>
                    </a:lnTo>
                    <a:lnTo>
                      <a:pt x="76" y="157"/>
                    </a:lnTo>
                    <a:lnTo>
                      <a:pt x="67" y="152"/>
                    </a:lnTo>
                    <a:lnTo>
                      <a:pt x="55" y="145"/>
                    </a:lnTo>
                    <a:lnTo>
                      <a:pt x="48" y="138"/>
                    </a:lnTo>
                    <a:lnTo>
                      <a:pt x="43" y="128"/>
                    </a:lnTo>
                    <a:lnTo>
                      <a:pt x="38" y="121"/>
                    </a:lnTo>
                    <a:lnTo>
                      <a:pt x="38" y="112"/>
                    </a:lnTo>
                    <a:lnTo>
                      <a:pt x="38" y="105"/>
                    </a:lnTo>
                    <a:lnTo>
                      <a:pt x="38" y="97"/>
                    </a:lnTo>
                    <a:lnTo>
                      <a:pt x="40" y="90"/>
                    </a:lnTo>
                    <a:lnTo>
                      <a:pt x="40" y="86"/>
                    </a:lnTo>
                    <a:lnTo>
                      <a:pt x="43" y="83"/>
                    </a:lnTo>
                    <a:lnTo>
                      <a:pt x="43" y="81"/>
                    </a:lnTo>
                    <a:lnTo>
                      <a:pt x="43" y="81"/>
                    </a:lnTo>
                    <a:lnTo>
                      <a:pt x="38" y="78"/>
                    </a:lnTo>
                    <a:lnTo>
                      <a:pt x="33" y="76"/>
                    </a:lnTo>
                    <a:lnTo>
                      <a:pt x="29" y="71"/>
                    </a:lnTo>
                    <a:lnTo>
                      <a:pt x="21" y="64"/>
                    </a:lnTo>
                    <a:lnTo>
                      <a:pt x="14" y="55"/>
                    </a:lnTo>
                    <a:lnTo>
                      <a:pt x="9" y="45"/>
                    </a:lnTo>
                    <a:lnTo>
                      <a:pt x="5" y="31"/>
                    </a:lnTo>
                    <a:lnTo>
                      <a:pt x="2" y="16"/>
                    </a:lnTo>
                    <a:lnTo>
                      <a:pt x="0" y="0"/>
                    </a:lnTo>
                  </a:path>
                </a:pathLst>
              </a:custGeom>
              <a:noFill/>
              <a:ln w="12700" cmpd="sng">
                <a:solidFill>
                  <a:srgbClr val="FF9900"/>
                </a:solidFill>
                <a:prstDash val="solid"/>
                <a:round/>
                <a:headEnd/>
                <a:tailEnd/>
              </a:ln>
            </p:spPr>
            <p:txBody>
              <a:bodyPr/>
              <a:lstStyle/>
              <a:p>
                <a:endParaRPr lang="en-US"/>
              </a:p>
            </p:txBody>
          </p:sp>
          <p:sp>
            <p:nvSpPr>
              <p:cNvPr id="95" name="Freeform 456"/>
              <p:cNvSpPr>
                <a:spLocks/>
              </p:cNvSpPr>
              <p:nvPr/>
            </p:nvSpPr>
            <p:spPr bwMode="auto">
              <a:xfrm>
                <a:off x="4165" y="2911"/>
                <a:ext cx="355" cy="236"/>
              </a:xfrm>
              <a:custGeom>
                <a:avLst/>
                <a:gdLst/>
                <a:ahLst/>
                <a:cxnLst>
                  <a:cxn ang="0">
                    <a:pos x="355" y="16"/>
                  </a:cxn>
                  <a:cxn ang="0">
                    <a:pos x="348" y="45"/>
                  </a:cxn>
                  <a:cxn ang="0">
                    <a:pos x="334" y="64"/>
                  </a:cxn>
                  <a:cxn ang="0">
                    <a:pos x="322" y="76"/>
                  </a:cxn>
                  <a:cxn ang="0">
                    <a:pos x="315" y="81"/>
                  </a:cxn>
                  <a:cxn ang="0">
                    <a:pos x="315" y="83"/>
                  </a:cxn>
                  <a:cxn ang="0">
                    <a:pos x="317" y="90"/>
                  </a:cxn>
                  <a:cxn ang="0">
                    <a:pos x="320" y="105"/>
                  </a:cxn>
                  <a:cxn ang="0">
                    <a:pos x="317" y="121"/>
                  </a:cxn>
                  <a:cxn ang="0">
                    <a:pos x="310" y="138"/>
                  </a:cxn>
                  <a:cxn ang="0">
                    <a:pos x="291" y="152"/>
                  </a:cxn>
                  <a:cxn ang="0">
                    <a:pos x="272" y="159"/>
                  </a:cxn>
                  <a:cxn ang="0">
                    <a:pos x="255" y="157"/>
                  </a:cxn>
                  <a:cxn ang="0">
                    <a:pos x="241" y="152"/>
                  </a:cxn>
                  <a:cxn ang="0">
                    <a:pos x="234" y="148"/>
                  </a:cxn>
                  <a:cxn ang="0">
                    <a:pos x="234" y="148"/>
                  </a:cxn>
                  <a:cxn ang="0">
                    <a:pos x="234" y="155"/>
                  </a:cxn>
                  <a:cxn ang="0">
                    <a:pos x="231" y="169"/>
                  </a:cxn>
                  <a:cxn ang="0">
                    <a:pos x="224" y="186"/>
                  </a:cxn>
                  <a:cxn ang="0">
                    <a:pos x="205" y="205"/>
                  </a:cxn>
                  <a:cxn ang="0">
                    <a:pos x="177" y="224"/>
                  </a:cxn>
                  <a:cxn ang="0">
                    <a:pos x="146" y="229"/>
                  </a:cxn>
                  <a:cxn ang="0">
                    <a:pos x="117" y="224"/>
                  </a:cxn>
                  <a:cxn ang="0">
                    <a:pos x="98" y="214"/>
                  </a:cxn>
                  <a:cxn ang="0">
                    <a:pos x="86" y="205"/>
                  </a:cxn>
                  <a:cxn ang="0">
                    <a:pos x="84" y="205"/>
                  </a:cxn>
                  <a:cxn ang="0">
                    <a:pos x="81" y="212"/>
                  </a:cxn>
                  <a:cxn ang="0">
                    <a:pos x="76" y="219"/>
                  </a:cxn>
                  <a:cxn ang="0">
                    <a:pos x="69" y="229"/>
                  </a:cxn>
                  <a:cxn ang="0">
                    <a:pos x="53" y="236"/>
                  </a:cxn>
                  <a:cxn ang="0">
                    <a:pos x="31" y="236"/>
                  </a:cxn>
                  <a:cxn ang="0">
                    <a:pos x="14" y="229"/>
                  </a:cxn>
                  <a:cxn ang="0">
                    <a:pos x="5" y="219"/>
                  </a:cxn>
                  <a:cxn ang="0">
                    <a:pos x="0" y="212"/>
                  </a:cxn>
                  <a:cxn ang="0">
                    <a:pos x="0" y="205"/>
                  </a:cxn>
                </a:cxnLst>
                <a:rect l="0" t="0" r="r" b="b"/>
                <a:pathLst>
                  <a:path w="355" h="236">
                    <a:moveTo>
                      <a:pt x="355" y="0"/>
                    </a:moveTo>
                    <a:lnTo>
                      <a:pt x="355" y="16"/>
                    </a:lnTo>
                    <a:lnTo>
                      <a:pt x="353" y="33"/>
                    </a:lnTo>
                    <a:lnTo>
                      <a:pt x="348" y="45"/>
                    </a:lnTo>
                    <a:lnTo>
                      <a:pt x="341" y="55"/>
                    </a:lnTo>
                    <a:lnTo>
                      <a:pt x="334" y="64"/>
                    </a:lnTo>
                    <a:lnTo>
                      <a:pt x="329" y="71"/>
                    </a:lnTo>
                    <a:lnTo>
                      <a:pt x="322" y="76"/>
                    </a:lnTo>
                    <a:lnTo>
                      <a:pt x="317" y="78"/>
                    </a:lnTo>
                    <a:lnTo>
                      <a:pt x="315" y="81"/>
                    </a:lnTo>
                    <a:lnTo>
                      <a:pt x="312" y="83"/>
                    </a:lnTo>
                    <a:lnTo>
                      <a:pt x="315" y="83"/>
                    </a:lnTo>
                    <a:lnTo>
                      <a:pt x="315" y="86"/>
                    </a:lnTo>
                    <a:lnTo>
                      <a:pt x="317" y="90"/>
                    </a:lnTo>
                    <a:lnTo>
                      <a:pt x="317" y="97"/>
                    </a:lnTo>
                    <a:lnTo>
                      <a:pt x="320" y="105"/>
                    </a:lnTo>
                    <a:lnTo>
                      <a:pt x="320" y="112"/>
                    </a:lnTo>
                    <a:lnTo>
                      <a:pt x="317" y="121"/>
                    </a:lnTo>
                    <a:lnTo>
                      <a:pt x="315" y="131"/>
                    </a:lnTo>
                    <a:lnTo>
                      <a:pt x="310" y="138"/>
                    </a:lnTo>
                    <a:lnTo>
                      <a:pt x="300" y="148"/>
                    </a:lnTo>
                    <a:lnTo>
                      <a:pt x="291" y="152"/>
                    </a:lnTo>
                    <a:lnTo>
                      <a:pt x="281" y="157"/>
                    </a:lnTo>
                    <a:lnTo>
                      <a:pt x="272" y="159"/>
                    </a:lnTo>
                    <a:lnTo>
                      <a:pt x="262" y="159"/>
                    </a:lnTo>
                    <a:lnTo>
                      <a:pt x="255" y="157"/>
                    </a:lnTo>
                    <a:lnTo>
                      <a:pt x="248" y="155"/>
                    </a:lnTo>
                    <a:lnTo>
                      <a:pt x="241" y="152"/>
                    </a:lnTo>
                    <a:lnTo>
                      <a:pt x="236" y="150"/>
                    </a:lnTo>
                    <a:lnTo>
                      <a:pt x="234" y="148"/>
                    </a:lnTo>
                    <a:lnTo>
                      <a:pt x="234" y="148"/>
                    </a:lnTo>
                    <a:lnTo>
                      <a:pt x="234" y="148"/>
                    </a:lnTo>
                    <a:lnTo>
                      <a:pt x="234" y="150"/>
                    </a:lnTo>
                    <a:lnTo>
                      <a:pt x="234" y="155"/>
                    </a:lnTo>
                    <a:lnTo>
                      <a:pt x="234" y="162"/>
                    </a:lnTo>
                    <a:lnTo>
                      <a:pt x="231" y="169"/>
                    </a:lnTo>
                    <a:lnTo>
                      <a:pt x="229" y="176"/>
                    </a:lnTo>
                    <a:lnTo>
                      <a:pt x="224" y="186"/>
                    </a:lnTo>
                    <a:lnTo>
                      <a:pt x="215" y="195"/>
                    </a:lnTo>
                    <a:lnTo>
                      <a:pt x="205" y="205"/>
                    </a:lnTo>
                    <a:lnTo>
                      <a:pt x="191" y="217"/>
                    </a:lnTo>
                    <a:lnTo>
                      <a:pt x="177" y="224"/>
                    </a:lnTo>
                    <a:lnTo>
                      <a:pt x="160" y="229"/>
                    </a:lnTo>
                    <a:lnTo>
                      <a:pt x="146" y="229"/>
                    </a:lnTo>
                    <a:lnTo>
                      <a:pt x="131" y="226"/>
                    </a:lnTo>
                    <a:lnTo>
                      <a:pt x="117" y="224"/>
                    </a:lnTo>
                    <a:lnTo>
                      <a:pt x="107" y="219"/>
                    </a:lnTo>
                    <a:lnTo>
                      <a:pt x="98" y="214"/>
                    </a:lnTo>
                    <a:lnTo>
                      <a:pt x="91" y="209"/>
                    </a:lnTo>
                    <a:lnTo>
                      <a:pt x="86" y="205"/>
                    </a:lnTo>
                    <a:lnTo>
                      <a:pt x="84" y="205"/>
                    </a:lnTo>
                    <a:lnTo>
                      <a:pt x="84" y="205"/>
                    </a:lnTo>
                    <a:lnTo>
                      <a:pt x="84" y="207"/>
                    </a:lnTo>
                    <a:lnTo>
                      <a:pt x="81" y="212"/>
                    </a:lnTo>
                    <a:lnTo>
                      <a:pt x="81" y="214"/>
                    </a:lnTo>
                    <a:lnTo>
                      <a:pt x="76" y="219"/>
                    </a:lnTo>
                    <a:lnTo>
                      <a:pt x="74" y="224"/>
                    </a:lnTo>
                    <a:lnTo>
                      <a:pt x="69" y="229"/>
                    </a:lnTo>
                    <a:lnTo>
                      <a:pt x="62" y="233"/>
                    </a:lnTo>
                    <a:lnTo>
                      <a:pt x="53" y="236"/>
                    </a:lnTo>
                    <a:lnTo>
                      <a:pt x="41" y="236"/>
                    </a:lnTo>
                    <a:lnTo>
                      <a:pt x="31" y="236"/>
                    </a:lnTo>
                    <a:lnTo>
                      <a:pt x="22" y="233"/>
                    </a:lnTo>
                    <a:lnTo>
                      <a:pt x="14" y="229"/>
                    </a:lnTo>
                    <a:lnTo>
                      <a:pt x="10" y="224"/>
                    </a:lnTo>
                    <a:lnTo>
                      <a:pt x="5" y="219"/>
                    </a:lnTo>
                    <a:lnTo>
                      <a:pt x="2" y="214"/>
                    </a:lnTo>
                    <a:lnTo>
                      <a:pt x="0" y="212"/>
                    </a:lnTo>
                    <a:lnTo>
                      <a:pt x="0" y="207"/>
                    </a:lnTo>
                    <a:lnTo>
                      <a:pt x="0" y="205"/>
                    </a:lnTo>
                    <a:lnTo>
                      <a:pt x="0" y="205"/>
                    </a:lnTo>
                  </a:path>
                </a:pathLst>
              </a:custGeom>
              <a:noFill/>
              <a:ln w="12700" cmpd="sng">
                <a:solidFill>
                  <a:srgbClr val="FF9900"/>
                </a:solidFill>
                <a:prstDash val="solid"/>
                <a:round/>
                <a:headEnd/>
                <a:tailEnd/>
              </a:ln>
            </p:spPr>
            <p:txBody>
              <a:bodyPr/>
              <a:lstStyle/>
              <a:p>
                <a:endParaRPr lang="en-US"/>
              </a:p>
            </p:txBody>
          </p:sp>
        </p:grpSp>
        <p:grpSp>
          <p:nvGrpSpPr>
            <p:cNvPr id="4" name="Group 457"/>
            <p:cNvGrpSpPr>
              <a:grpSpLocks/>
            </p:cNvGrpSpPr>
            <p:nvPr/>
          </p:nvGrpSpPr>
          <p:grpSpPr bwMode="auto">
            <a:xfrm>
              <a:off x="4411" y="3428"/>
              <a:ext cx="631" cy="470"/>
              <a:chOff x="4411" y="3428"/>
              <a:chExt cx="631" cy="470"/>
            </a:xfrm>
          </p:grpSpPr>
          <p:sp>
            <p:nvSpPr>
              <p:cNvPr id="88" name="Freeform 458"/>
              <p:cNvSpPr>
                <a:spLocks/>
              </p:cNvSpPr>
              <p:nvPr/>
            </p:nvSpPr>
            <p:spPr bwMode="auto">
              <a:xfrm>
                <a:off x="4768" y="3438"/>
                <a:ext cx="274" cy="228"/>
              </a:xfrm>
              <a:custGeom>
                <a:avLst/>
                <a:gdLst/>
                <a:ahLst/>
                <a:cxnLst>
                  <a:cxn ang="0">
                    <a:pos x="0" y="23"/>
                  </a:cxn>
                  <a:cxn ang="0">
                    <a:pos x="3" y="21"/>
                  </a:cxn>
                  <a:cxn ang="0">
                    <a:pos x="7" y="19"/>
                  </a:cxn>
                  <a:cxn ang="0">
                    <a:pos x="15" y="14"/>
                  </a:cxn>
                  <a:cxn ang="0">
                    <a:pos x="24" y="9"/>
                  </a:cxn>
                  <a:cxn ang="0">
                    <a:pos x="36" y="4"/>
                  </a:cxn>
                  <a:cxn ang="0">
                    <a:pos x="48" y="0"/>
                  </a:cxn>
                  <a:cxn ang="0">
                    <a:pos x="62" y="0"/>
                  </a:cxn>
                  <a:cxn ang="0">
                    <a:pos x="77" y="0"/>
                  </a:cxn>
                  <a:cxn ang="0">
                    <a:pos x="93" y="4"/>
                  </a:cxn>
                  <a:cxn ang="0">
                    <a:pos x="108" y="12"/>
                  </a:cxn>
                  <a:cxn ang="0">
                    <a:pos x="122" y="21"/>
                  </a:cxn>
                  <a:cxn ang="0">
                    <a:pos x="134" y="33"/>
                  </a:cxn>
                  <a:cxn ang="0">
                    <a:pos x="141" y="43"/>
                  </a:cxn>
                  <a:cxn ang="0">
                    <a:pos x="146" y="52"/>
                  </a:cxn>
                  <a:cxn ang="0">
                    <a:pos x="148" y="59"/>
                  </a:cxn>
                  <a:cxn ang="0">
                    <a:pos x="151" y="66"/>
                  </a:cxn>
                  <a:cxn ang="0">
                    <a:pos x="151" y="71"/>
                  </a:cxn>
                  <a:cxn ang="0">
                    <a:pos x="151" y="76"/>
                  </a:cxn>
                  <a:cxn ang="0">
                    <a:pos x="151" y="78"/>
                  </a:cxn>
                  <a:cxn ang="0">
                    <a:pos x="151" y="81"/>
                  </a:cxn>
                  <a:cxn ang="0">
                    <a:pos x="151" y="81"/>
                  </a:cxn>
                  <a:cxn ang="0">
                    <a:pos x="155" y="78"/>
                  </a:cxn>
                  <a:cxn ang="0">
                    <a:pos x="160" y="76"/>
                  </a:cxn>
                  <a:cxn ang="0">
                    <a:pos x="165" y="74"/>
                  </a:cxn>
                  <a:cxn ang="0">
                    <a:pos x="172" y="71"/>
                  </a:cxn>
                  <a:cxn ang="0">
                    <a:pos x="182" y="69"/>
                  </a:cxn>
                  <a:cxn ang="0">
                    <a:pos x="189" y="69"/>
                  </a:cxn>
                  <a:cxn ang="0">
                    <a:pos x="198" y="71"/>
                  </a:cxn>
                  <a:cxn ang="0">
                    <a:pos x="208" y="74"/>
                  </a:cxn>
                  <a:cxn ang="0">
                    <a:pos x="217" y="81"/>
                  </a:cxn>
                  <a:cxn ang="0">
                    <a:pos x="227" y="88"/>
                  </a:cxn>
                  <a:cxn ang="0">
                    <a:pos x="232" y="97"/>
                  </a:cxn>
                  <a:cxn ang="0">
                    <a:pos x="234" y="107"/>
                  </a:cxn>
                  <a:cxn ang="0">
                    <a:pos x="236" y="114"/>
                  </a:cxn>
                  <a:cxn ang="0">
                    <a:pos x="236" y="124"/>
                  </a:cxn>
                  <a:cxn ang="0">
                    <a:pos x="236" y="131"/>
                  </a:cxn>
                  <a:cxn ang="0">
                    <a:pos x="234" y="135"/>
                  </a:cxn>
                  <a:cxn ang="0">
                    <a:pos x="232" y="140"/>
                  </a:cxn>
                  <a:cxn ang="0">
                    <a:pos x="232" y="145"/>
                  </a:cxn>
                  <a:cxn ang="0">
                    <a:pos x="232" y="145"/>
                  </a:cxn>
                  <a:cxn ang="0">
                    <a:pos x="232" y="145"/>
                  </a:cxn>
                  <a:cxn ang="0">
                    <a:pos x="236" y="147"/>
                  </a:cxn>
                  <a:cxn ang="0">
                    <a:pos x="241" y="152"/>
                  </a:cxn>
                  <a:cxn ang="0">
                    <a:pos x="246" y="157"/>
                  </a:cxn>
                  <a:cxn ang="0">
                    <a:pos x="253" y="164"/>
                  </a:cxn>
                  <a:cxn ang="0">
                    <a:pos x="258" y="171"/>
                  </a:cxn>
                  <a:cxn ang="0">
                    <a:pos x="265" y="183"/>
                  </a:cxn>
                  <a:cxn ang="0">
                    <a:pos x="270" y="195"/>
                  </a:cxn>
                  <a:cxn ang="0">
                    <a:pos x="272" y="209"/>
                  </a:cxn>
                  <a:cxn ang="0">
                    <a:pos x="274" y="228"/>
                  </a:cxn>
                </a:cxnLst>
                <a:rect l="0" t="0" r="r" b="b"/>
                <a:pathLst>
                  <a:path w="274" h="228">
                    <a:moveTo>
                      <a:pt x="0" y="23"/>
                    </a:moveTo>
                    <a:lnTo>
                      <a:pt x="3" y="21"/>
                    </a:lnTo>
                    <a:lnTo>
                      <a:pt x="7" y="19"/>
                    </a:lnTo>
                    <a:lnTo>
                      <a:pt x="15" y="14"/>
                    </a:lnTo>
                    <a:lnTo>
                      <a:pt x="24" y="9"/>
                    </a:lnTo>
                    <a:lnTo>
                      <a:pt x="36" y="4"/>
                    </a:lnTo>
                    <a:lnTo>
                      <a:pt x="48" y="0"/>
                    </a:lnTo>
                    <a:lnTo>
                      <a:pt x="62" y="0"/>
                    </a:lnTo>
                    <a:lnTo>
                      <a:pt x="77" y="0"/>
                    </a:lnTo>
                    <a:lnTo>
                      <a:pt x="93" y="4"/>
                    </a:lnTo>
                    <a:lnTo>
                      <a:pt x="108" y="12"/>
                    </a:lnTo>
                    <a:lnTo>
                      <a:pt x="122" y="21"/>
                    </a:lnTo>
                    <a:lnTo>
                      <a:pt x="134" y="33"/>
                    </a:lnTo>
                    <a:lnTo>
                      <a:pt x="141" y="43"/>
                    </a:lnTo>
                    <a:lnTo>
                      <a:pt x="146" y="52"/>
                    </a:lnTo>
                    <a:lnTo>
                      <a:pt x="148" y="59"/>
                    </a:lnTo>
                    <a:lnTo>
                      <a:pt x="151" y="66"/>
                    </a:lnTo>
                    <a:lnTo>
                      <a:pt x="151" y="71"/>
                    </a:lnTo>
                    <a:lnTo>
                      <a:pt x="151" y="76"/>
                    </a:lnTo>
                    <a:lnTo>
                      <a:pt x="151" y="78"/>
                    </a:lnTo>
                    <a:lnTo>
                      <a:pt x="151" y="81"/>
                    </a:lnTo>
                    <a:lnTo>
                      <a:pt x="151" y="81"/>
                    </a:lnTo>
                    <a:lnTo>
                      <a:pt x="155" y="78"/>
                    </a:lnTo>
                    <a:lnTo>
                      <a:pt x="160" y="76"/>
                    </a:lnTo>
                    <a:lnTo>
                      <a:pt x="165" y="74"/>
                    </a:lnTo>
                    <a:lnTo>
                      <a:pt x="172" y="71"/>
                    </a:lnTo>
                    <a:lnTo>
                      <a:pt x="182" y="69"/>
                    </a:lnTo>
                    <a:lnTo>
                      <a:pt x="189" y="69"/>
                    </a:lnTo>
                    <a:lnTo>
                      <a:pt x="198" y="71"/>
                    </a:lnTo>
                    <a:lnTo>
                      <a:pt x="208" y="74"/>
                    </a:lnTo>
                    <a:lnTo>
                      <a:pt x="217" y="81"/>
                    </a:lnTo>
                    <a:lnTo>
                      <a:pt x="227" y="88"/>
                    </a:lnTo>
                    <a:lnTo>
                      <a:pt x="232" y="97"/>
                    </a:lnTo>
                    <a:lnTo>
                      <a:pt x="234" y="107"/>
                    </a:lnTo>
                    <a:lnTo>
                      <a:pt x="236" y="114"/>
                    </a:lnTo>
                    <a:lnTo>
                      <a:pt x="236" y="124"/>
                    </a:lnTo>
                    <a:lnTo>
                      <a:pt x="236" y="131"/>
                    </a:lnTo>
                    <a:lnTo>
                      <a:pt x="234" y="135"/>
                    </a:lnTo>
                    <a:lnTo>
                      <a:pt x="232" y="140"/>
                    </a:lnTo>
                    <a:lnTo>
                      <a:pt x="232" y="145"/>
                    </a:lnTo>
                    <a:lnTo>
                      <a:pt x="232" y="145"/>
                    </a:lnTo>
                    <a:lnTo>
                      <a:pt x="232" y="145"/>
                    </a:lnTo>
                    <a:lnTo>
                      <a:pt x="236" y="147"/>
                    </a:lnTo>
                    <a:lnTo>
                      <a:pt x="241" y="152"/>
                    </a:lnTo>
                    <a:lnTo>
                      <a:pt x="246" y="157"/>
                    </a:lnTo>
                    <a:lnTo>
                      <a:pt x="253" y="164"/>
                    </a:lnTo>
                    <a:lnTo>
                      <a:pt x="258" y="171"/>
                    </a:lnTo>
                    <a:lnTo>
                      <a:pt x="265" y="183"/>
                    </a:lnTo>
                    <a:lnTo>
                      <a:pt x="270" y="195"/>
                    </a:lnTo>
                    <a:lnTo>
                      <a:pt x="272" y="209"/>
                    </a:lnTo>
                    <a:lnTo>
                      <a:pt x="274" y="228"/>
                    </a:lnTo>
                  </a:path>
                </a:pathLst>
              </a:custGeom>
              <a:noFill/>
              <a:ln w="12700" cmpd="sng">
                <a:solidFill>
                  <a:srgbClr val="FF9900"/>
                </a:solidFill>
                <a:prstDash val="solid"/>
                <a:round/>
                <a:headEnd/>
                <a:tailEnd/>
              </a:ln>
            </p:spPr>
            <p:txBody>
              <a:bodyPr/>
              <a:lstStyle/>
              <a:p>
                <a:endParaRPr lang="en-US"/>
              </a:p>
            </p:txBody>
          </p:sp>
          <p:sp>
            <p:nvSpPr>
              <p:cNvPr id="89" name="Freeform 459"/>
              <p:cNvSpPr>
                <a:spLocks/>
              </p:cNvSpPr>
              <p:nvPr/>
            </p:nvSpPr>
            <p:spPr bwMode="auto">
              <a:xfrm>
                <a:off x="4411" y="3428"/>
                <a:ext cx="357" cy="236"/>
              </a:xfrm>
              <a:custGeom>
                <a:avLst/>
                <a:gdLst/>
                <a:ahLst/>
                <a:cxnLst>
                  <a:cxn ang="0">
                    <a:pos x="2" y="219"/>
                  </a:cxn>
                  <a:cxn ang="0">
                    <a:pos x="9" y="191"/>
                  </a:cxn>
                  <a:cxn ang="0">
                    <a:pos x="21" y="172"/>
                  </a:cxn>
                  <a:cxn ang="0">
                    <a:pos x="33" y="160"/>
                  </a:cxn>
                  <a:cxn ang="0">
                    <a:pos x="43" y="155"/>
                  </a:cxn>
                  <a:cxn ang="0">
                    <a:pos x="43" y="153"/>
                  </a:cxn>
                  <a:cxn ang="0">
                    <a:pos x="40" y="145"/>
                  </a:cxn>
                  <a:cxn ang="0">
                    <a:pos x="38" y="131"/>
                  </a:cxn>
                  <a:cxn ang="0">
                    <a:pos x="40" y="114"/>
                  </a:cxn>
                  <a:cxn ang="0">
                    <a:pos x="47" y="98"/>
                  </a:cxn>
                  <a:cxn ang="0">
                    <a:pos x="66" y="84"/>
                  </a:cxn>
                  <a:cxn ang="0">
                    <a:pos x="85" y="79"/>
                  </a:cxn>
                  <a:cxn ang="0">
                    <a:pos x="102" y="79"/>
                  </a:cxn>
                  <a:cxn ang="0">
                    <a:pos x="114" y="84"/>
                  </a:cxn>
                  <a:cxn ang="0">
                    <a:pos x="124" y="88"/>
                  </a:cxn>
                  <a:cxn ang="0">
                    <a:pos x="124" y="88"/>
                  </a:cxn>
                  <a:cxn ang="0">
                    <a:pos x="124" y="81"/>
                  </a:cxn>
                  <a:cxn ang="0">
                    <a:pos x="126" y="69"/>
                  </a:cxn>
                  <a:cxn ang="0">
                    <a:pos x="133" y="50"/>
                  </a:cxn>
                  <a:cxn ang="0">
                    <a:pos x="152" y="31"/>
                  </a:cxn>
                  <a:cxn ang="0">
                    <a:pos x="181" y="12"/>
                  </a:cxn>
                  <a:cxn ang="0">
                    <a:pos x="212" y="7"/>
                  </a:cxn>
                  <a:cxn ang="0">
                    <a:pos x="238" y="14"/>
                  </a:cxn>
                  <a:cxn ang="0">
                    <a:pos x="260" y="24"/>
                  </a:cxn>
                  <a:cxn ang="0">
                    <a:pos x="271" y="31"/>
                  </a:cxn>
                  <a:cxn ang="0">
                    <a:pos x="274" y="31"/>
                  </a:cxn>
                  <a:cxn ang="0">
                    <a:pos x="274" y="26"/>
                  </a:cxn>
                  <a:cxn ang="0">
                    <a:pos x="279" y="17"/>
                  </a:cxn>
                  <a:cxn ang="0">
                    <a:pos x="288" y="7"/>
                  </a:cxn>
                  <a:cxn ang="0">
                    <a:pos x="305" y="2"/>
                  </a:cxn>
                  <a:cxn ang="0">
                    <a:pos x="326" y="2"/>
                  </a:cxn>
                  <a:cxn ang="0">
                    <a:pos x="343" y="7"/>
                  </a:cxn>
                  <a:cxn ang="0">
                    <a:pos x="353" y="17"/>
                  </a:cxn>
                  <a:cxn ang="0">
                    <a:pos x="357" y="26"/>
                  </a:cxn>
                  <a:cxn ang="0">
                    <a:pos x="357" y="31"/>
                  </a:cxn>
                </a:cxnLst>
                <a:rect l="0" t="0" r="r" b="b"/>
                <a:pathLst>
                  <a:path w="357" h="236">
                    <a:moveTo>
                      <a:pt x="0" y="236"/>
                    </a:moveTo>
                    <a:lnTo>
                      <a:pt x="2" y="219"/>
                    </a:lnTo>
                    <a:lnTo>
                      <a:pt x="4" y="205"/>
                    </a:lnTo>
                    <a:lnTo>
                      <a:pt x="9" y="191"/>
                    </a:lnTo>
                    <a:lnTo>
                      <a:pt x="16" y="181"/>
                    </a:lnTo>
                    <a:lnTo>
                      <a:pt x="21" y="172"/>
                    </a:lnTo>
                    <a:lnTo>
                      <a:pt x="28" y="165"/>
                    </a:lnTo>
                    <a:lnTo>
                      <a:pt x="33" y="160"/>
                    </a:lnTo>
                    <a:lnTo>
                      <a:pt x="38" y="157"/>
                    </a:lnTo>
                    <a:lnTo>
                      <a:pt x="43" y="155"/>
                    </a:lnTo>
                    <a:lnTo>
                      <a:pt x="43" y="155"/>
                    </a:lnTo>
                    <a:lnTo>
                      <a:pt x="43" y="153"/>
                    </a:lnTo>
                    <a:lnTo>
                      <a:pt x="43" y="150"/>
                    </a:lnTo>
                    <a:lnTo>
                      <a:pt x="40" y="145"/>
                    </a:lnTo>
                    <a:lnTo>
                      <a:pt x="38" y="138"/>
                    </a:lnTo>
                    <a:lnTo>
                      <a:pt x="38" y="131"/>
                    </a:lnTo>
                    <a:lnTo>
                      <a:pt x="38" y="124"/>
                    </a:lnTo>
                    <a:lnTo>
                      <a:pt x="40" y="114"/>
                    </a:lnTo>
                    <a:lnTo>
                      <a:pt x="43" y="107"/>
                    </a:lnTo>
                    <a:lnTo>
                      <a:pt x="47" y="98"/>
                    </a:lnTo>
                    <a:lnTo>
                      <a:pt x="57" y="91"/>
                    </a:lnTo>
                    <a:lnTo>
                      <a:pt x="66" y="84"/>
                    </a:lnTo>
                    <a:lnTo>
                      <a:pt x="76" y="79"/>
                    </a:lnTo>
                    <a:lnTo>
                      <a:pt x="85" y="79"/>
                    </a:lnTo>
                    <a:lnTo>
                      <a:pt x="93" y="79"/>
                    </a:lnTo>
                    <a:lnTo>
                      <a:pt x="102" y="79"/>
                    </a:lnTo>
                    <a:lnTo>
                      <a:pt x="109" y="81"/>
                    </a:lnTo>
                    <a:lnTo>
                      <a:pt x="114" y="84"/>
                    </a:lnTo>
                    <a:lnTo>
                      <a:pt x="119" y="86"/>
                    </a:lnTo>
                    <a:lnTo>
                      <a:pt x="124" y="88"/>
                    </a:lnTo>
                    <a:lnTo>
                      <a:pt x="124" y="91"/>
                    </a:lnTo>
                    <a:lnTo>
                      <a:pt x="124" y="88"/>
                    </a:lnTo>
                    <a:lnTo>
                      <a:pt x="124" y="86"/>
                    </a:lnTo>
                    <a:lnTo>
                      <a:pt x="124" y="81"/>
                    </a:lnTo>
                    <a:lnTo>
                      <a:pt x="124" y="76"/>
                    </a:lnTo>
                    <a:lnTo>
                      <a:pt x="126" y="69"/>
                    </a:lnTo>
                    <a:lnTo>
                      <a:pt x="128" y="60"/>
                    </a:lnTo>
                    <a:lnTo>
                      <a:pt x="133" y="50"/>
                    </a:lnTo>
                    <a:lnTo>
                      <a:pt x="140" y="41"/>
                    </a:lnTo>
                    <a:lnTo>
                      <a:pt x="152" y="31"/>
                    </a:lnTo>
                    <a:lnTo>
                      <a:pt x="167" y="22"/>
                    </a:lnTo>
                    <a:lnTo>
                      <a:pt x="181" y="12"/>
                    </a:lnTo>
                    <a:lnTo>
                      <a:pt x="198" y="10"/>
                    </a:lnTo>
                    <a:lnTo>
                      <a:pt x="212" y="7"/>
                    </a:lnTo>
                    <a:lnTo>
                      <a:pt x="226" y="10"/>
                    </a:lnTo>
                    <a:lnTo>
                      <a:pt x="238" y="14"/>
                    </a:lnTo>
                    <a:lnTo>
                      <a:pt x="250" y="19"/>
                    </a:lnTo>
                    <a:lnTo>
                      <a:pt x="260" y="24"/>
                    </a:lnTo>
                    <a:lnTo>
                      <a:pt x="267" y="29"/>
                    </a:lnTo>
                    <a:lnTo>
                      <a:pt x="271" y="31"/>
                    </a:lnTo>
                    <a:lnTo>
                      <a:pt x="274" y="33"/>
                    </a:lnTo>
                    <a:lnTo>
                      <a:pt x="274" y="31"/>
                    </a:lnTo>
                    <a:lnTo>
                      <a:pt x="274" y="29"/>
                    </a:lnTo>
                    <a:lnTo>
                      <a:pt x="274" y="26"/>
                    </a:lnTo>
                    <a:lnTo>
                      <a:pt x="276" y="22"/>
                    </a:lnTo>
                    <a:lnTo>
                      <a:pt x="279" y="17"/>
                    </a:lnTo>
                    <a:lnTo>
                      <a:pt x="283" y="12"/>
                    </a:lnTo>
                    <a:lnTo>
                      <a:pt x="288" y="7"/>
                    </a:lnTo>
                    <a:lnTo>
                      <a:pt x="295" y="5"/>
                    </a:lnTo>
                    <a:lnTo>
                      <a:pt x="305" y="2"/>
                    </a:lnTo>
                    <a:lnTo>
                      <a:pt x="317" y="0"/>
                    </a:lnTo>
                    <a:lnTo>
                      <a:pt x="326" y="2"/>
                    </a:lnTo>
                    <a:lnTo>
                      <a:pt x="336" y="5"/>
                    </a:lnTo>
                    <a:lnTo>
                      <a:pt x="343" y="7"/>
                    </a:lnTo>
                    <a:lnTo>
                      <a:pt x="348" y="12"/>
                    </a:lnTo>
                    <a:lnTo>
                      <a:pt x="353" y="17"/>
                    </a:lnTo>
                    <a:lnTo>
                      <a:pt x="355" y="22"/>
                    </a:lnTo>
                    <a:lnTo>
                      <a:pt x="357" y="26"/>
                    </a:lnTo>
                    <a:lnTo>
                      <a:pt x="357" y="29"/>
                    </a:lnTo>
                    <a:lnTo>
                      <a:pt x="357" y="31"/>
                    </a:lnTo>
                    <a:lnTo>
                      <a:pt x="357" y="33"/>
                    </a:lnTo>
                  </a:path>
                </a:pathLst>
              </a:custGeom>
              <a:noFill/>
              <a:ln w="12700" cmpd="sng">
                <a:solidFill>
                  <a:srgbClr val="FF9900"/>
                </a:solidFill>
                <a:prstDash val="solid"/>
                <a:round/>
                <a:headEnd/>
                <a:tailEnd/>
              </a:ln>
            </p:spPr>
            <p:txBody>
              <a:bodyPr/>
              <a:lstStyle/>
              <a:p>
                <a:endParaRPr lang="en-US"/>
              </a:p>
            </p:txBody>
          </p:sp>
          <p:sp>
            <p:nvSpPr>
              <p:cNvPr id="90" name="Freeform 460"/>
              <p:cNvSpPr>
                <a:spLocks/>
              </p:cNvSpPr>
              <p:nvPr/>
            </p:nvSpPr>
            <p:spPr bwMode="auto">
              <a:xfrm>
                <a:off x="4411" y="3659"/>
                <a:ext cx="274" cy="229"/>
              </a:xfrm>
              <a:custGeom>
                <a:avLst/>
                <a:gdLst/>
                <a:ahLst/>
                <a:cxnLst>
                  <a:cxn ang="0">
                    <a:pos x="274" y="205"/>
                  </a:cxn>
                  <a:cxn ang="0">
                    <a:pos x="271" y="208"/>
                  </a:cxn>
                  <a:cxn ang="0">
                    <a:pos x="267" y="210"/>
                  </a:cxn>
                  <a:cxn ang="0">
                    <a:pos x="260" y="215"/>
                  </a:cxn>
                  <a:cxn ang="0">
                    <a:pos x="250" y="220"/>
                  </a:cxn>
                  <a:cxn ang="0">
                    <a:pos x="238" y="224"/>
                  </a:cxn>
                  <a:cxn ang="0">
                    <a:pos x="226" y="229"/>
                  </a:cxn>
                  <a:cxn ang="0">
                    <a:pos x="212" y="229"/>
                  </a:cxn>
                  <a:cxn ang="0">
                    <a:pos x="198" y="229"/>
                  </a:cxn>
                  <a:cxn ang="0">
                    <a:pos x="181" y="224"/>
                  </a:cxn>
                  <a:cxn ang="0">
                    <a:pos x="167" y="217"/>
                  </a:cxn>
                  <a:cxn ang="0">
                    <a:pos x="152" y="208"/>
                  </a:cxn>
                  <a:cxn ang="0">
                    <a:pos x="140" y="196"/>
                  </a:cxn>
                  <a:cxn ang="0">
                    <a:pos x="133" y="186"/>
                  </a:cxn>
                  <a:cxn ang="0">
                    <a:pos x="128" y="179"/>
                  </a:cxn>
                  <a:cxn ang="0">
                    <a:pos x="126" y="170"/>
                  </a:cxn>
                  <a:cxn ang="0">
                    <a:pos x="124" y="162"/>
                  </a:cxn>
                  <a:cxn ang="0">
                    <a:pos x="124" y="158"/>
                  </a:cxn>
                  <a:cxn ang="0">
                    <a:pos x="124" y="153"/>
                  </a:cxn>
                  <a:cxn ang="0">
                    <a:pos x="124" y="151"/>
                  </a:cxn>
                  <a:cxn ang="0">
                    <a:pos x="124" y="148"/>
                  </a:cxn>
                  <a:cxn ang="0">
                    <a:pos x="124" y="148"/>
                  </a:cxn>
                  <a:cxn ang="0">
                    <a:pos x="119" y="151"/>
                  </a:cxn>
                  <a:cxn ang="0">
                    <a:pos x="114" y="153"/>
                  </a:cxn>
                  <a:cxn ang="0">
                    <a:pos x="109" y="155"/>
                  </a:cxn>
                  <a:cxn ang="0">
                    <a:pos x="102" y="158"/>
                  </a:cxn>
                  <a:cxn ang="0">
                    <a:pos x="93" y="160"/>
                  </a:cxn>
                  <a:cxn ang="0">
                    <a:pos x="85" y="160"/>
                  </a:cxn>
                  <a:cxn ang="0">
                    <a:pos x="76" y="158"/>
                  </a:cxn>
                  <a:cxn ang="0">
                    <a:pos x="66" y="155"/>
                  </a:cxn>
                  <a:cxn ang="0">
                    <a:pos x="57" y="148"/>
                  </a:cxn>
                  <a:cxn ang="0">
                    <a:pos x="47" y="141"/>
                  </a:cxn>
                  <a:cxn ang="0">
                    <a:pos x="43" y="131"/>
                  </a:cxn>
                  <a:cxn ang="0">
                    <a:pos x="40" y="122"/>
                  </a:cxn>
                  <a:cxn ang="0">
                    <a:pos x="38" y="115"/>
                  </a:cxn>
                  <a:cxn ang="0">
                    <a:pos x="38" y="105"/>
                  </a:cxn>
                  <a:cxn ang="0">
                    <a:pos x="38" y="98"/>
                  </a:cxn>
                  <a:cxn ang="0">
                    <a:pos x="40" y="93"/>
                  </a:cxn>
                  <a:cxn ang="0">
                    <a:pos x="43" y="89"/>
                  </a:cxn>
                  <a:cxn ang="0">
                    <a:pos x="43" y="84"/>
                  </a:cxn>
                  <a:cxn ang="0">
                    <a:pos x="43" y="84"/>
                  </a:cxn>
                  <a:cxn ang="0">
                    <a:pos x="43" y="84"/>
                  </a:cxn>
                  <a:cxn ang="0">
                    <a:pos x="38" y="81"/>
                  </a:cxn>
                  <a:cxn ang="0">
                    <a:pos x="33" y="77"/>
                  </a:cxn>
                  <a:cxn ang="0">
                    <a:pos x="28" y="72"/>
                  </a:cxn>
                  <a:cxn ang="0">
                    <a:pos x="21" y="65"/>
                  </a:cxn>
                  <a:cxn ang="0">
                    <a:pos x="16" y="58"/>
                  </a:cxn>
                  <a:cxn ang="0">
                    <a:pos x="9" y="46"/>
                  </a:cxn>
                  <a:cxn ang="0">
                    <a:pos x="4" y="34"/>
                  </a:cxn>
                  <a:cxn ang="0">
                    <a:pos x="2" y="19"/>
                  </a:cxn>
                  <a:cxn ang="0">
                    <a:pos x="0" y="0"/>
                  </a:cxn>
                </a:cxnLst>
                <a:rect l="0" t="0" r="r" b="b"/>
                <a:pathLst>
                  <a:path w="274" h="229">
                    <a:moveTo>
                      <a:pt x="274" y="205"/>
                    </a:moveTo>
                    <a:lnTo>
                      <a:pt x="271" y="208"/>
                    </a:lnTo>
                    <a:lnTo>
                      <a:pt x="267" y="210"/>
                    </a:lnTo>
                    <a:lnTo>
                      <a:pt x="260" y="215"/>
                    </a:lnTo>
                    <a:lnTo>
                      <a:pt x="250" y="220"/>
                    </a:lnTo>
                    <a:lnTo>
                      <a:pt x="238" y="224"/>
                    </a:lnTo>
                    <a:lnTo>
                      <a:pt x="226" y="229"/>
                    </a:lnTo>
                    <a:lnTo>
                      <a:pt x="212" y="229"/>
                    </a:lnTo>
                    <a:lnTo>
                      <a:pt x="198" y="229"/>
                    </a:lnTo>
                    <a:lnTo>
                      <a:pt x="181" y="224"/>
                    </a:lnTo>
                    <a:lnTo>
                      <a:pt x="167" y="217"/>
                    </a:lnTo>
                    <a:lnTo>
                      <a:pt x="152" y="208"/>
                    </a:lnTo>
                    <a:lnTo>
                      <a:pt x="140" y="196"/>
                    </a:lnTo>
                    <a:lnTo>
                      <a:pt x="133" y="186"/>
                    </a:lnTo>
                    <a:lnTo>
                      <a:pt x="128" y="179"/>
                    </a:lnTo>
                    <a:lnTo>
                      <a:pt x="126" y="170"/>
                    </a:lnTo>
                    <a:lnTo>
                      <a:pt x="124" y="162"/>
                    </a:lnTo>
                    <a:lnTo>
                      <a:pt x="124" y="158"/>
                    </a:lnTo>
                    <a:lnTo>
                      <a:pt x="124" y="153"/>
                    </a:lnTo>
                    <a:lnTo>
                      <a:pt x="124" y="151"/>
                    </a:lnTo>
                    <a:lnTo>
                      <a:pt x="124" y="148"/>
                    </a:lnTo>
                    <a:lnTo>
                      <a:pt x="124" y="148"/>
                    </a:lnTo>
                    <a:lnTo>
                      <a:pt x="119" y="151"/>
                    </a:lnTo>
                    <a:lnTo>
                      <a:pt x="114" y="153"/>
                    </a:lnTo>
                    <a:lnTo>
                      <a:pt x="109" y="155"/>
                    </a:lnTo>
                    <a:lnTo>
                      <a:pt x="102" y="158"/>
                    </a:lnTo>
                    <a:lnTo>
                      <a:pt x="93" y="160"/>
                    </a:lnTo>
                    <a:lnTo>
                      <a:pt x="85" y="160"/>
                    </a:lnTo>
                    <a:lnTo>
                      <a:pt x="76" y="158"/>
                    </a:lnTo>
                    <a:lnTo>
                      <a:pt x="66" y="155"/>
                    </a:lnTo>
                    <a:lnTo>
                      <a:pt x="57" y="148"/>
                    </a:lnTo>
                    <a:lnTo>
                      <a:pt x="47" y="141"/>
                    </a:lnTo>
                    <a:lnTo>
                      <a:pt x="43" y="131"/>
                    </a:lnTo>
                    <a:lnTo>
                      <a:pt x="40" y="122"/>
                    </a:lnTo>
                    <a:lnTo>
                      <a:pt x="38" y="115"/>
                    </a:lnTo>
                    <a:lnTo>
                      <a:pt x="38" y="105"/>
                    </a:lnTo>
                    <a:lnTo>
                      <a:pt x="38" y="98"/>
                    </a:lnTo>
                    <a:lnTo>
                      <a:pt x="40" y="93"/>
                    </a:lnTo>
                    <a:lnTo>
                      <a:pt x="43" y="89"/>
                    </a:lnTo>
                    <a:lnTo>
                      <a:pt x="43" y="84"/>
                    </a:lnTo>
                    <a:lnTo>
                      <a:pt x="43" y="84"/>
                    </a:lnTo>
                    <a:lnTo>
                      <a:pt x="43" y="84"/>
                    </a:lnTo>
                    <a:lnTo>
                      <a:pt x="38" y="81"/>
                    </a:lnTo>
                    <a:lnTo>
                      <a:pt x="33" y="77"/>
                    </a:lnTo>
                    <a:lnTo>
                      <a:pt x="28" y="72"/>
                    </a:lnTo>
                    <a:lnTo>
                      <a:pt x="21" y="65"/>
                    </a:lnTo>
                    <a:lnTo>
                      <a:pt x="16" y="58"/>
                    </a:lnTo>
                    <a:lnTo>
                      <a:pt x="9" y="46"/>
                    </a:lnTo>
                    <a:lnTo>
                      <a:pt x="4" y="34"/>
                    </a:lnTo>
                    <a:lnTo>
                      <a:pt x="2" y="19"/>
                    </a:lnTo>
                    <a:lnTo>
                      <a:pt x="0" y="0"/>
                    </a:lnTo>
                  </a:path>
                </a:pathLst>
              </a:custGeom>
              <a:noFill/>
              <a:ln w="12700" cmpd="sng">
                <a:solidFill>
                  <a:srgbClr val="FF9900"/>
                </a:solidFill>
                <a:prstDash val="solid"/>
                <a:round/>
                <a:headEnd/>
                <a:tailEnd/>
              </a:ln>
            </p:spPr>
            <p:txBody>
              <a:bodyPr/>
              <a:lstStyle/>
              <a:p>
                <a:endParaRPr lang="en-US"/>
              </a:p>
            </p:txBody>
          </p:sp>
          <p:sp>
            <p:nvSpPr>
              <p:cNvPr id="91" name="Freeform 461"/>
              <p:cNvSpPr>
                <a:spLocks/>
              </p:cNvSpPr>
              <p:nvPr/>
            </p:nvSpPr>
            <p:spPr bwMode="auto">
              <a:xfrm>
                <a:off x="4685" y="3659"/>
                <a:ext cx="355" cy="239"/>
              </a:xfrm>
              <a:custGeom>
                <a:avLst/>
                <a:gdLst/>
                <a:ahLst/>
                <a:cxnLst>
                  <a:cxn ang="0">
                    <a:pos x="355" y="19"/>
                  </a:cxn>
                  <a:cxn ang="0">
                    <a:pos x="348" y="48"/>
                  </a:cxn>
                  <a:cxn ang="0">
                    <a:pos x="336" y="67"/>
                  </a:cxn>
                  <a:cxn ang="0">
                    <a:pos x="324" y="79"/>
                  </a:cxn>
                  <a:cxn ang="0">
                    <a:pos x="315" y="84"/>
                  </a:cxn>
                  <a:cxn ang="0">
                    <a:pos x="315" y="86"/>
                  </a:cxn>
                  <a:cxn ang="0">
                    <a:pos x="317" y="93"/>
                  </a:cxn>
                  <a:cxn ang="0">
                    <a:pos x="319" y="108"/>
                  </a:cxn>
                  <a:cxn ang="0">
                    <a:pos x="317" y="124"/>
                  </a:cxn>
                  <a:cxn ang="0">
                    <a:pos x="310" y="141"/>
                  </a:cxn>
                  <a:cxn ang="0">
                    <a:pos x="291" y="155"/>
                  </a:cxn>
                  <a:cxn ang="0">
                    <a:pos x="272" y="160"/>
                  </a:cxn>
                  <a:cxn ang="0">
                    <a:pos x="255" y="160"/>
                  </a:cxn>
                  <a:cxn ang="0">
                    <a:pos x="243" y="155"/>
                  </a:cxn>
                  <a:cxn ang="0">
                    <a:pos x="234" y="151"/>
                  </a:cxn>
                  <a:cxn ang="0">
                    <a:pos x="234" y="151"/>
                  </a:cxn>
                  <a:cxn ang="0">
                    <a:pos x="234" y="158"/>
                  </a:cxn>
                  <a:cxn ang="0">
                    <a:pos x="231" y="170"/>
                  </a:cxn>
                  <a:cxn ang="0">
                    <a:pos x="224" y="189"/>
                  </a:cxn>
                  <a:cxn ang="0">
                    <a:pos x="205" y="208"/>
                  </a:cxn>
                  <a:cxn ang="0">
                    <a:pos x="176" y="227"/>
                  </a:cxn>
                  <a:cxn ang="0">
                    <a:pos x="145" y="232"/>
                  </a:cxn>
                  <a:cxn ang="0">
                    <a:pos x="119" y="224"/>
                  </a:cxn>
                  <a:cxn ang="0">
                    <a:pos x="98" y="215"/>
                  </a:cxn>
                  <a:cxn ang="0">
                    <a:pos x="86" y="208"/>
                  </a:cxn>
                  <a:cxn ang="0">
                    <a:pos x="83" y="208"/>
                  </a:cxn>
                  <a:cxn ang="0">
                    <a:pos x="83" y="213"/>
                  </a:cxn>
                  <a:cxn ang="0">
                    <a:pos x="79" y="222"/>
                  </a:cxn>
                  <a:cxn ang="0">
                    <a:pos x="69" y="232"/>
                  </a:cxn>
                  <a:cxn ang="0">
                    <a:pos x="52" y="236"/>
                  </a:cxn>
                  <a:cxn ang="0">
                    <a:pos x="31" y="236"/>
                  </a:cxn>
                  <a:cxn ang="0">
                    <a:pos x="14" y="232"/>
                  </a:cxn>
                  <a:cxn ang="0">
                    <a:pos x="5" y="222"/>
                  </a:cxn>
                  <a:cxn ang="0">
                    <a:pos x="0" y="213"/>
                  </a:cxn>
                  <a:cxn ang="0">
                    <a:pos x="0" y="208"/>
                  </a:cxn>
                </a:cxnLst>
                <a:rect l="0" t="0" r="r" b="b"/>
                <a:pathLst>
                  <a:path w="355" h="239">
                    <a:moveTo>
                      <a:pt x="355" y="0"/>
                    </a:moveTo>
                    <a:lnTo>
                      <a:pt x="355" y="19"/>
                    </a:lnTo>
                    <a:lnTo>
                      <a:pt x="353" y="34"/>
                    </a:lnTo>
                    <a:lnTo>
                      <a:pt x="348" y="48"/>
                    </a:lnTo>
                    <a:lnTo>
                      <a:pt x="341" y="58"/>
                    </a:lnTo>
                    <a:lnTo>
                      <a:pt x="336" y="67"/>
                    </a:lnTo>
                    <a:lnTo>
                      <a:pt x="329" y="74"/>
                    </a:lnTo>
                    <a:lnTo>
                      <a:pt x="324" y="79"/>
                    </a:lnTo>
                    <a:lnTo>
                      <a:pt x="319" y="81"/>
                    </a:lnTo>
                    <a:lnTo>
                      <a:pt x="315" y="84"/>
                    </a:lnTo>
                    <a:lnTo>
                      <a:pt x="315" y="84"/>
                    </a:lnTo>
                    <a:lnTo>
                      <a:pt x="315" y="86"/>
                    </a:lnTo>
                    <a:lnTo>
                      <a:pt x="315" y="89"/>
                    </a:lnTo>
                    <a:lnTo>
                      <a:pt x="317" y="93"/>
                    </a:lnTo>
                    <a:lnTo>
                      <a:pt x="319" y="100"/>
                    </a:lnTo>
                    <a:lnTo>
                      <a:pt x="319" y="108"/>
                    </a:lnTo>
                    <a:lnTo>
                      <a:pt x="319" y="115"/>
                    </a:lnTo>
                    <a:lnTo>
                      <a:pt x="317" y="124"/>
                    </a:lnTo>
                    <a:lnTo>
                      <a:pt x="315" y="131"/>
                    </a:lnTo>
                    <a:lnTo>
                      <a:pt x="310" y="141"/>
                    </a:lnTo>
                    <a:lnTo>
                      <a:pt x="300" y="151"/>
                    </a:lnTo>
                    <a:lnTo>
                      <a:pt x="291" y="155"/>
                    </a:lnTo>
                    <a:lnTo>
                      <a:pt x="281" y="160"/>
                    </a:lnTo>
                    <a:lnTo>
                      <a:pt x="272" y="160"/>
                    </a:lnTo>
                    <a:lnTo>
                      <a:pt x="265" y="160"/>
                    </a:lnTo>
                    <a:lnTo>
                      <a:pt x="255" y="160"/>
                    </a:lnTo>
                    <a:lnTo>
                      <a:pt x="248" y="158"/>
                    </a:lnTo>
                    <a:lnTo>
                      <a:pt x="243" y="155"/>
                    </a:lnTo>
                    <a:lnTo>
                      <a:pt x="238" y="153"/>
                    </a:lnTo>
                    <a:lnTo>
                      <a:pt x="234" y="151"/>
                    </a:lnTo>
                    <a:lnTo>
                      <a:pt x="234" y="151"/>
                    </a:lnTo>
                    <a:lnTo>
                      <a:pt x="234" y="151"/>
                    </a:lnTo>
                    <a:lnTo>
                      <a:pt x="234" y="153"/>
                    </a:lnTo>
                    <a:lnTo>
                      <a:pt x="234" y="158"/>
                    </a:lnTo>
                    <a:lnTo>
                      <a:pt x="234" y="162"/>
                    </a:lnTo>
                    <a:lnTo>
                      <a:pt x="231" y="170"/>
                    </a:lnTo>
                    <a:lnTo>
                      <a:pt x="229" y="179"/>
                    </a:lnTo>
                    <a:lnTo>
                      <a:pt x="224" y="189"/>
                    </a:lnTo>
                    <a:lnTo>
                      <a:pt x="217" y="198"/>
                    </a:lnTo>
                    <a:lnTo>
                      <a:pt x="205" y="208"/>
                    </a:lnTo>
                    <a:lnTo>
                      <a:pt x="191" y="217"/>
                    </a:lnTo>
                    <a:lnTo>
                      <a:pt x="176" y="227"/>
                    </a:lnTo>
                    <a:lnTo>
                      <a:pt x="160" y="229"/>
                    </a:lnTo>
                    <a:lnTo>
                      <a:pt x="145" y="232"/>
                    </a:lnTo>
                    <a:lnTo>
                      <a:pt x="131" y="229"/>
                    </a:lnTo>
                    <a:lnTo>
                      <a:pt x="119" y="224"/>
                    </a:lnTo>
                    <a:lnTo>
                      <a:pt x="107" y="220"/>
                    </a:lnTo>
                    <a:lnTo>
                      <a:pt x="98" y="215"/>
                    </a:lnTo>
                    <a:lnTo>
                      <a:pt x="90" y="210"/>
                    </a:lnTo>
                    <a:lnTo>
                      <a:pt x="86" y="208"/>
                    </a:lnTo>
                    <a:lnTo>
                      <a:pt x="83" y="208"/>
                    </a:lnTo>
                    <a:lnTo>
                      <a:pt x="83" y="208"/>
                    </a:lnTo>
                    <a:lnTo>
                      <a:pt x="83" y="210"/>
                    </a:lnTo>
                    <a:lnTo>
                      <a:pt x="83" y="213"/>
                    </a:lnTo>
                    <a:lnTo>
                      <a:pt x="81" y="217"/>
                    </a:lnTo>
                    <a:lnTo>
                      <a:pt x="79" y="222"/>
                    </a:lnTo>
                    <a:lnTo>
                      <a:pt x="74" y="227"/>
                    </a:lnTo>
                    <a:lnTo>
                      <a:pt x="69" y="232"/>
                    </a:lnTo>
                    <a:lnTo>
                      <a:pt x="62" y="234"/>
                    </a:lnTo>
                    <a:lnTo>
                      <a:pt x="52" y="236"/>
                    </a:lnTo>
                    <a:lnTo>
                      <a:pt x="43" y="239"/>
                    </a:lnTo>
                    <a:lnTo>
                      <a:pt x="31" y="236"/>
                    </a:lnTo>
                    <a:lnTo>
                      <a:pt x="21" y="234"/>
                    </a:lnTo>
                    <a:lnTo>
                      <a:pt x="14" y="232"/>
                    </a:lnTo>
                    <a:lnTo>
                      <a:pt x="9" y="227"/>
                    </a:lnTo>
                    <a:lnTo>
                      <a:pt x="5" y="222"/>
                    </a:lnTo>
                    <a:lnTo>
                      <a:pt x="2" y="217"/>
                    </a:lnTo>
                    <a:lnTo>
                      <a:pt x="0" y="213"/>
                    </a:lnTo>
                    <a:lnTo>
                      <a:pt x="0" y="210"/>
                    </a:lnTo>
                    <a:lnTo>
                      <a:pt x="0" y="208"/>
                    </a:lnTo>
                    <a:lnTo>
                      <a:pt x="0" y="208"/>
                    </a:lnTo>
                  </a:path>
                </a:pathLst>
              </a:custGeom>
              <a:noFill/>
              <a:ln w="12700" cmpd="sng">
                <a:solidFill>
                  <a:srgbClr val="FF9900"/>
                </a:solidFill>
                <a:prstDash val="solid"/>
                <a:round/>
                <a:headEnd/>
                <a:tailEnd/>
              </a:ln>
            </p:spPr>
            <p:txBody>
              <a:bodyPr/>
              <a:lstStyle/>
              <a:p>
                <a:endParaRPr lang="en-US"/>
              </a:p>
            </p:txBody>
          </p:sp>
        </p:grpSp>
        <p:grpSp>
          <p:nvGrpSpPr>
            <p:cNvPr id="5" name="Group 462"/>
            <p:cNvGrpSpPr>
              <a:grpSpLocks/>
            </p:cNvGrpSpPr>
            <p:nvPr/>
          </p:nvGrpSpPr>
          <p:grpSpPr bwMode="auto">
            <a:xfrm>
              <a:off x="3366" y="3430"/>
              <a:ext cx="632" cy="470"/>
              <a:chOff x="3366" y="3430"/>
              <a:chExt cx="632" cy="470"/>
            </a:xfrm>
          </p:grpSpPr>
          <p:sp>
            <p:nvSpPr>
              <p:cNvPr id="84" name="Freeform 463"/>
              <p:cNvSpPr>
                <a:spLocks/>
              </p:cNvSpPr>
              <p:nvPr/>
            </p:nvSpPr>
            <p:spPr bwMode="auto">
              <a:xfrm>
                <a:off x="3722" y="3440"/>
                <a:ext cx="276" cy="229"/>
              </a:xfrm>
              <a:custGeom>
                <a:avLst/>
                <a:gdLst/>
                <a:ahLst/>
                <a:cxnLst>
                  <a:cxn ang="0">
                    <a:pos x="0" y="24"/>
                  </a:cxn>
                  <a:cxn ang="0">
                    <a:pos x="4" y="24"/>
                  </a:cxn>
                  <a:cxn ang="0">
                    <a:pos x="7" y="19"/>
                  </a:cxn>
                  <a:cxn ang="0">
                    <a:pos x="16" y="14"/>
                  </a:cxn>
                  <a:cxn ang="0">
                    <a:pos x="26" y="10"/>
                  </a:cxn>
                  <a:cxn ang="0">
                    <a:pos x="35" y="5"/>
                  </a:cxn>
                  <a:cxn ang="0">
                    <a:pos x="50" y="2"/>
                  </a:cxn>
                  <a:cxn ang="0">
                    <a:pos x="64" y="0"/>
                  </a:cxn>
                  <a:cxn ang="0">
                    <a:pos x="78" y="0"/>
                  </a:cxn>
                  <a:cxn ang="0">
                    <a:pos x="95" y="5"/>
                  </a:cxn>
                  <a:cxn ang="0">
                    <a:pos x="109" y="12"/>
                  </a:cxn>
                  <a:cxn ang="0">
                    <a:pos x="124" y="24"/>
                  </a:cxn>
                  <a:cxn ang="0">
                    <a:pos x="133" y="33"/>
                  </a:cxn>
                  <a:cxn ang="0">
                    <a:pos x="143" y="43"/>
                  </a:cxn>
                  <a:cxn ang="0">
                    <a:pos x="147" y="52"/>
                  </a:cxn>
                  <a:cxn ang="0">
                    <a:pos x="150" y="60"/>
                  </a:cxn>
                  <a:cxn ang="0">
                    <a:pos x="152" y="67"/>
                  </a:cxn>
                  <a:cxn ang="0">
                    <a:pos x="152" y="74"/>
                  </a:cxn>
                  <a:cxn ang="0">
                    <a:pos x="152" y="79"/>
                  </a:cxn>
                  <a:cxn ang="0">
                    <a:pos x="152" y="81"/>
                  </a:cxn>
                  <a:cxn ang="0">
                    <a:pos x="152" y="81"/>
                  </a:cxn>
                  <a:cxn ang="0">
                    <a:pos x="152" y="81"/>
                  </a:cxn>
                  <a:cxn ang="0">
                    <a:pos x="155" y="79"/>
                  </a:cxn>
                  <a:cxn ang="0">
                    <a:pos x="159" y="76"/>
                  </a:cxn>
                  <a:cxn ang="0">
                    <a:pos x="167" y="74"/>
                  </a:cxn>
                  <a:cxn ang="0">
                    <a:pos x="174" y="72"/>
                  </a:cxn>
                  <a:cxn ang="0">
                    <a:pos x="181" y="69"/>
                  </a:cxn>
                  <a:cxn ang="0">
                    <a:pos x="190" y="69"/>
                  </a:cxn>
                  <a:cxn ang="0">
                    <a:pos x="200" y="72"/>
                  </a:cxn>
                  <a:cxn ang="0">
                    <a:pos x="209" y="74"/>
                  </a:cxn>
                  <a:cxn ang="0">
                    <a:pos x="219" y="81"/>
                  </a:cxn>
                  <a:cxn ang="0">
                    <a:pos x="229" y="91"/>
                  </a:cxn>
                  <a:cxn ang="0">
                    <a:pos x="233" y="98"/>
                  </a:cxn>
                  <a:cxn ang="0">
                    <a:pos x="236" y="107"/>
                  </a:cxn>
                  <a:cxn ang="0">
                    <a:pos x="238" y="117"/>
                  </a:cxn>
                  <a:cxn ang="0">
                    <a:pos x="238" y="124"/>
                  </a:cxn>
                  <a:cxn ang="0">
                    <a:pos x="236" y="131"/>
                  </a:cxn>
                  <a:cxn ang="0">
                    <a:pos x="236" y="138"/>
                  </a:cxn>
                  <a:cxn ang="0">
                    <a:pos x="233" y="143"/>
                  </a:cxn>
                  <a:cxn ang="0">
                    <a:pos x="233" y="145"/>
                  </a:cxn>
                  <a:cxn ang="0">
                    <a:pos x="231" y="145"/>
                  </a:cxn>
                  <a:cxn ang="0">
                    <a:pos x="233" y="148"/>
                  </a:cxn>
                  <a:cxn ang="0">
                    <a:pos x="236" y="148"/>
                  </a:cxn>
                  <a:cxn ang="0">
                    <a:pos x="240" y="153"/>
                  </a:cxn>
                  <a:cxn ang="0">
                    <a:pos x="248" y="157"/>
                  </a:cxn>
                  <a:cxn ang="0">
                    <a:pos x="252" y="164"/>
                  </a:cxn>
                  <a:cxn ang="0">
                    <a:pos x="259" y="174"/>
                  </a:cxn>
                  <a:cxn ang="0">
                    <a:pos x="267" y="184"/>
                  </a:cxn>
                  <a:cxn ang="0">
                    <a:pos x="271" y="195"/>
                  </a:cxn>
                  <a:cxn ang="0">
                    <a:pos x="274" y="212"/>
                  </a:cxn>
                  <a:cxn ang="0">
                    <a:pos x="276" y="229"/>
                  </a:cxn>
                </a:cxnLst>
                <a:rect l="0" t="0" r="r" b="b"/>
                <a:pathLst>
                  <a:path w="276" h="229">
                    <a:moveTo>
                      <a:pt x="0" y="24"/>
                    </a:moveTo>
                    <a:lnTo>
                      <a:pt x="4" y="24"/>
                    </a:lnTo>
                    <a:lnTo>
                      <a:pt x="7" y="19"/>
                    </a:lnTo>
                    <a:lnTo>
                      <a:pt x="16" y="14"/>
                    </a:lnTo>
                    <a:lnTo>
                      <a:pt x="26" y="10"/>
                    </a:lnTo>
                    <a:lnTo>
                      <a:pt x="35" y="5"/>
                    </a:lnTo>
                    <a:lnTo>
                      <a:pt x="50" y="2"/>
                    </a:lnTo>
                    <a:lnTo>
                      <a:pt x="64" y="0"/>
                    </a:lnTo>
                    <a:lnTo>
                      <a:pt x="78" y="0"/>
                    </a:lnTo>
                    <a:lnTo>
                      <a:pt x="95" y="5"/>
                    </a:lnTo>
                    <a:lnTo>
                      <a:pt x="109" y="12"/>
                    </a:lnTo>
                    <a:lnTo>
                      <a:pt x="124" y="24"/>
                    </a:lnTo>
                    <a:lnTo>
                      <a:pt x="133" y="33"/>
                    </a:lnTo>
                    <a:lnTo>
                      <a:pt x="143" y="43"/>
                    </a:lnTo>
                    <a:lnTo>
                      <a:pt x="147" y="52"/>
                    </a:lnTo>
                    <a:lnTo>
                      <a:pt x="150" y="60"/>
                    </a:lnTo>
                    <a:lnTo>
                      <a:pt x="152" y="67"/>
                    </a:lnTo>
                    <a:lnTo>
                      <a:pt x="152" y="74"/>
                    </a:lnTo>
                    <a:lnTo>
                      <a:pt x="152" y="79"/>
                    </a:lnTo>
                    <a:lnTo>
                      <a:pt x="152" y="81"/>
                    </a:lnTo>
                    <a:lnTo>
                      <a:pt x="152" y="81"/>
                    </a:lnTo>
                    <a:lnTo>
                      <a:pt x="152" y="81"/>
                    </a:lnTo>
                    <a:lnTo>
                      <a:pt x="155" y="79"/>
                    </a:lnTo>
                    <a:lnTo>
                      <a:pt x="159" y="76"/>
                    </a:lnTo>
                    <a:lnTo>
                      <a:pt x="167" y="74"/>
                    </a:lnTo>
                    <a:lnTo>
                      <a:pt x="174" y="72"/>
                    </a:lnTo>
                    <a:lnTo>
                      <a:pt x="181" y="69"/>
                    </a:lnTo>
                    <a:lnTo>
                      <a:pt x="190" y="69"/>
                    </a:lnTo>
                    <a:lnTo>
                      <a:pt x="200" y="72"/>
                    </a:lnTo>
                    <a:lnTo>
                      <a:pt x="209" y="74"/>
                    </a:lnTo>
                    <a:lnTo>
                      <a:pt x="219" y="81"/>
                    </a:lnTo>
                    <a:lnTo>
                      <a:pt x="229" y="91"/>
                    </a:lnTo>
                    <a:lnTo>
                      <a:pt x="233" y="98"/>
                    </a:lnTo>
                    <a:lnTo>
                      <a:pt x="236" y="107"/>
                    </a:lnTo>
                    <a:lnTo>
                      <a:pt x="238" y="117"/>
                    </a:lnTo>
                    <a:lnTo>
                      <a:pt x="238" y="124"/>
                    </a:lnTo>
                    <a:lnTo>
                      <a:pt x="236" y="131"/>
                    </a:lnTo>
                    <a:lnTo>
                      <a:pt x="236" y="138"/>
                    </a:lnTo>
                    <a:lnTo>
                      <a:pt x="233" y="143"/>
                    </a:lnTo>
                    <a:lnTo>
                      <a:pt x="233" y="145"/>
                    </a:lnTo>
                    <a:lnTo>
                      <a:pt x="231" y="145"/>
                    </a:lnTo>
                    <a:lnTo>
                      <a:pt x="233" y="148"/>
                    </a:lnTo>
                    <a:lnTo>
                      <a:pt x="236" y="148"/>
                    </a:lnTo>
                    <a:lnTo>
                      <a:pt x="240" y="153"/>
                    </a:lnTo>
                    <a:lnTo>
                      <a:pt x="248" y="157"/>
                    </a:lnTo>
                    <a:lnTo>
                      <a:pt x="252" y="164"/>
                    </a:lnTo>
                    <a:lnTo>
                      <a:pt x="259" y="174"/>
                    </a:lnTo>
                    <a:lnTo>
                      <a:pt x="267" y="184"/>
                    </a:lnTo>
                    <a:lnTo>
                      <a:pt x="271" y="195"/>
                    </a:lnTo>
                    <a:lnTo>
                      <a:pt x="274" y="212"/>
                    </a:lnTo>
                    <a:lnTo>
                      <a:pt x="276" y="229"/>
                    </a:lnTo>
                  </a:path>
                </a:pathLst>
              </a:custGeom>
              <a:noFill/>
              <a:ln w="12700" cmpd="sng">
                <a:solidFill>
                  <a:srgbClr val="FF9900"/>
                </a:solidFill>
                <a:prstDash val="solid"/>
                <a:round/>
                <a:headEnd/>
                <a:tailEnd/>
              </a:ln>
            </p:spPr>
            <p:txBody>
              <a:bodyPr/>
              <a:lstStyle/>
              <a:p>
                <a:endParaRPr lang="en-US"/>
              </a:p>
            </p:txBody>
          </p:sp>
          <p:sp>
            <p:nvSpPr>
              <p:cNvPr id="85" name="Freeform 464"/>
              <p:cNvSpPr>
                <a:spLocks/>
              </p:cNvSpPr>
              <p:nvPr/>
            </p:nvSpPr>
            <p:spPr bwMode="auto">
              <a:xfrm>
                <a:off x="3366" y="3430"/>
                <a:ext cx="358" cy="236"/>
              </a:xfrm>
              <a:custGeom>
                <a:avLst/>
                <a:gdLst/>
                <a:ahLst/>
                <a:cxnLst>
                  <a:cxn ang="0">
                    <a:pos x="3" y="220"/>
                  </a:cxn>
                  <a:cxn ang="0">
                    <a:pos x="10" y="194"/>
                  </a:cxn>
                  <a:cxn ang="0">
                    <a:pos x="22" y="174"/>
                  </a:cxn>
                  <a:cxn ang="0">
                    <a:pos x="34" y="163"/>
                  </a:cxn>
                  <a:cxn ang="0">
                    <a:pos x="43" y="155"/>
                  </a:cxn>
                  <a:cxn ang="0">
                    <a:pos x="43" y="155"/>
                  </a:cxn>
                  <a:cxn ang="0">
                    <a:pos x="41" y="146"/>
                  </a:cxn>
                  <a:cxn ang="0">
                    <a:pos x="39" y="134"/>
                  </a:cxn>
                  <a:cxn ang="0">
                    <a:pos x="39" y="117"/>
                  </a:cxn>
                  <a:cxn ang="0">
                    <a:pos x="48" y="98"/>
                  </a:cxn>
                  <a:cxn ang="0">
                    <a:pos x="65" y="84"/>
                  </a:cxn>
                  <a:cxn ang="0">
                    <a:pos x="84" y="79"/>
                  </a:cxn>
                  <a:cxn ang="0">
                    <a:pos x="103" y="82"/>
                  </a:cxn>
                  <a:cxn ang="0">
                    <a:pos x="115" y="86"/>
                  </a:cxn>
                  <a:cxn ang="0">
                    <a:pos x="122" y="91"/>
                  </a:cxn>
                  <a:cxn ang="0">
                    <a:pos x="124" y="89"/>
                  </a:cxn>
                  <a:cxn ang="0">
                    <a:pos x="122" y="82"/>
                  </a:cxn>
                  <a:cxn ang="0">
                    <a:pos x="124" y="70"/>
                  </a:cxn>
                  <a:cxn ang="0">
                    <a:pos x="134" y="53"/>
                  </a:cxn>
                  <a:cxn ang="0">
                    <a:pos x="153" y="31"/>
                  </a:cxn>
                  <a:cxn ang="0">
                    <a:pos x="182" y="15"/>
                  </a:cxn>
                  <a:cxn ang="0">
                    <a:pos x="213" y="10"/>
                  </a:cxn>
                  <a:cxn ang="0">
                    <a:pos x="239" y="15"/>
                  </a:cxn>
                  <a:cxn ang="0">
                    <a:pos x="260" y="24"/>
                  </a:cxn>
                  <a:cxn ang="0">
                    <a:pos x="272" y="31"/>
                  </a:cxn>
                  <a:cxn ang="0">
                    <a:pos x="275" y="31"/>
                  </a:cxn>
                  <a:cxn ang="0">
                    <a:pos x="275" y="27"/>
                  </a:cxn>
                  <a:cxn ang="0">
                    <a:pos x="279" y="17"/>
                  </a:cxn>
                  <a:cxn ang="0">
                    <a:pos x="289" y="8"/>
                  </a:cxn>
                  <a:cxn ang="0">
                    <a:pos x="306" y="3"/>
                  </a:cxn>
                  <a:cxn ang="0">
                    <a:pos x="327" y="3"/>
                  </a:cxn>
                  <a:cxn ang="0">
                    <a:pos x="344" y="8"/>
                  </a:cxn>
                  <a:cxn ang="0">
                    <a:pos x="351" y="17"/>
                  </a:cxn>
                  <a:cxn ang="0">
                    <a:pos x="356" y="27"/>
                  </a:cxn>
                  <a:cxn ang="0">
                    <a:pos x="358" y="31"/>
                  </a:cxn>
                </a:cxnLst>
                <a:rect l="0" t="0" r="r" b="b"/>
                <a:pathLst>
                  <a:path w="358" h="236">
                    <a:moveTo>
                      <a:pt x="0" y="236"/>
                    </a:moveTo>
                    <a:lnTo>
                      <a:pt x="3" y="220"/>
                    </a:lnTo>
                    <a:lnTo>
                      <a:pt x="5" y="205"/>
                    </a:lnTo>
                    <a:lnTo>
                      <a:pt x="10" y="194"/>
                    </a:lnTo>
                    <a:lnTo>
                      <a:pt x="15" y="182"/>
                    </a:lnTo>
                    <a:lnTo>
                      <a:pt x="22" y="174"/>
                    </a:lnTo>
                    <a:lnTo>
                      <a:pt x="29" y="167"/>
                    </a:lnTo>
                    <a:lnTo>
                      <a:pt x="34" y="163"/>
                    </a:lnTo>
                    <a:lnTo>
                      <a:pt x="39" y="158"/>
                    </a:lnTo>
                    <a:lnTo>
                      <a:pt x="43" y="155"/>
                    </a:lnTo>
                    <a:lnTo>
                      <a:pt x="43" y="155"/>
                    </a:lnTo>
                    <a:lnTo>
                      <a:pt x="43" y="155"/>
                    </a:lnTo>
                    <a:lnTo>
                      <a:pt x="41" y="151"/>
                    </a:lnTo>
                    <a:lnTo>
                      <a:pt x="41" y="146"/>
                    </a:lnTo>
                    <a:lnTo>
                      <a:pt x="39" y="141"/>
                    </a:lnTo>
                    <a:lnTo>
                      <a:pt x="39" y="134"/>
                    </a:lnTo>
                    <a:lnTo>
                      <a:pt x="39" y="124"/>
                    </a:lnTo>
                    <a:lnTo>
                      <a:pt x="39" y="117"/>
                    </a:lnTo>
                    <a:lnTo>
                      <a:pt x="43" y="108"/>
                    </a:lnTo>
                    <a:lnTo>
                      <a:pt x="48" y="98"/>
                    </a:lnTo>
                    <a:lnTo>
                      <a:pt x="55" y="91"/>
                    </a:lnTo>
                    <a:lnTo>
                      <a:pt x="65" y="84"/>
                    </a:lnTo>
                    <a:lnTo>
                      <a:pt x="77" y="82"/>
                    </a:lnTo>
                    <a:lnTo>
                      <a:pt x="84" y="79"/>
                    </a:lnTo>
                    <a:lnTo>
                      <a:pt x="93" y="79"/>
                    </a:lnTo>
                    <a:lnTo>
                      <a:pt x="103" y="82"/>
                    </a:lnTo>
                    <a:lnTo>
                      <a:pt x="110" y="84"/>
                    </a:lnTo>
                    <a:lnTo>
                      <a:pt x="115" y="86"/>
                    </a:lnTo>
                    <a:lnTo>
                      <a:pt x="120" y="89"/>
                    </a:lnTo>
                    <a:lnTo>
                      <a:pt x="122" y="91"/>
                    </a:lnTo>
                    <a:lnTo>
                      <a:pt x="124" y="91"/>
                    </a:lnTo>
                    <a:lnTo>
                      <a:pt x="124" y="89"/>
                    </a:lnTo>
                    <a:lnTo>
                      <a:pt x="122" y="86"/>
                    </a:lnTo>
                    <a:lnTo>
                      <a:pt x="122" y="82"/>
                    </a:lnTo>
                    <a:lnTo>
                      <a:pt x="124" y="77"/>
                    </a:lnTo>
                    <a:lnTo>
                      <a:pt x="124" y="70"/>
                    </a:lnTo>
                    <a:lnTo>
                      <a:pt x="129" y="60"/>
                    </a:lnTo>
                    <a:lnTo>
                      <a:pt x="134" y="53"/>
                    </a:lnTo>
                    <a:lnTo>
                      <a:pt x="141" y="43"/>
                    </a:lnTo>
                    <a:lnTo>
                      <a:pt x="153" y="31"/>
                    </a:lnTo>
                    <a:lnTo>
                      <a:pt x="165" y="22"/>
                    </a:lnTo>
                    <a:lnTo>
                      <a:pt x="182" y="15"/>
                    </a:lnTo>
                    <a:lnTo>
                      <a:pt x="196" y="10"/>
                    </a:lnTo>
                    <a:lnTo>
                      <a:pt x="213" y="10"/>
                    </a:lnTo>
                    <a:lnTo>
                      <a:pt x="227" y="10"/>
                    </a:lnTo>
                    <a:lnTo>
                      <a:pt x="239" y="15"/>
                    </a:lnTo>
                    <a:lnTo>
                      <a:pt x="251" y="20"/>
                    </a:lnTo>
                    <a:lnTo>
                      <a:pt x="260" y="24"/>
                    </a:lnTo>
                    <a:lnTo>
                      <a:pt x="267" y="29"/>
                    </a:lnTo>
                    <a:lnTo>
                      <a:pt x="272" y="31"/>
                    </a:lnTo>
                    <a:lnTo>
                      <a:pt x="275" y="34"/>
                    </a:lnTo>
                    <a:lnTo>
                      <a:pt x="275" y="31"/>
                    </a:lnTo>
                    <a:lnTo>
                      <a:pt x="275" y="29"/>
                    </a:lnTo>
                    <a:lnTo>
                      <a:pt x="275" y="27"/>
                    </a:lnTo>
                    <a:lnTo>
                      <a:pt x="277" y="22"/>
                    </a:lnTo>
                    <a:lnTo>
                      <a:pt x="279" y="17"/>
                    </a:lnTo>
                    <a:lnTo>
                      <a:pt x="284" y="12"/>
                    </a:lnTo>
                    <a:lnTo>
                      <a:pt x="289" y="8"/>
                    </a:lnTo>
                    <a:lnTo>
                      <a:pt x="296" y="5"/>
                    </a:lnTo>
                    <a:lnTo>
                      <a:pt x="306" y="3"/>
                    </a:lnTo>
                    <a:lnTo>
                      <a:pt x="315" y="0"/>
                    </a:lnTo>
                    <a:lnTo>
                      <a:pt x="327" y="3"/>
                    </a:lnTo>
                    <a:lnTo>
                      <a:pt x="337" y="5"/>
                    </a:lnTo>
                    <a:lnTo>
                      <a:pt x="344" y="8"/>
                    </a:lnTo>
                    <a:lnTo>
                      <a:pt x="348" y="12"/>
                    </a:lnTo>
                    <a:lnTo>
                      <a:pt x="351" y="17"/>
                    </a:lnTo>
                    <a:lnTo>
                      <a:pt x="356" y="22"/>
                    </a:lnTo>
                    <a:lnTo>
                      <a:pt x="356" y="27"/>
                    </a:lnTo>
                    <a:lnTo>
                      <a:pt x="358" y="29"/>
                    </a:lnTo>
                    <a:lnTo>
                      <a:pt x="358" y="31"/>
                    </a:lnTo>
                    <a:lnTo>
                      <a:pt x="358" y="34"/>
                    </a:lnTo>
                  </a:path>
                </a:pathLst>
              </a:custGeom>
              <a:noFill/>
              <a:ln w="12700" cmpd="sng">
                <a:solidFill>
                  <a:srgbClr val="FF9900"/>
                </a:solidFill>
                <a:prstDash val="solid"/>
                <a:round/>
                <a:headEnd/>
                <a:tailEnd/>
              </a:ln>
            </p:spPr>
            <p:txBody>
              <a:bodyPr/>
              <a:lstStyle/>
              <a:p>
                <a:endParaRPr lang="en-US"/>
              </a:p>
            </p:txBody>
          </p:sp>
          <p:sp>
            <p:nvSpPr>
              <p:cNvPr id="86" name="Freeform 465"/>
              <p:cNvSpPr>
                <a:spLocks/>
              </p:cNvSpPr>
              <p:nvPr/>
            </p:nvSpPr>
            <p:spPr bwMode="auto">
              <a:xfrm>
                <a:off x="3366" y="3664"/>
                <a:ext cx="272" cy="229"/>
              </a:xfrm>
              <a:custGeom>
                <a:avLst/>
                <a:gdLst/>
                <a:ahLst/>
                <a:cxnLst>
                  <a:cxn ang="0">
                    <a:pos x="272" y="203"/>
                  </a:cxn>
                  <a:cxn ang="0">
                    <a:pos x="272" y="205"/>
                  </a:cxn>
                  <a:cxn ang="0">
                    <a:pos x="267" y="208"/>
                  </a:cxn>
                  <a:cxn ang="0">
                    <a:pos x="260" y="212"/>
                  </a:cxn>
                  <a:cxn ang="0">
                    <a:pos x="251" y="217"/>
                  </a:cxn>
                  <a:cxn ang="0">
                    <a:pos x="239" y="222"/>
                  </a:cxn>
                  <a:cxn ang="0">
                    <a:pos x="227" y="227"/>
                  </a:cxn>
                  <a:cxn ang="0">
                    <a:pos x="213" y="229"/>
                  </a:cxn>
                  <a:cxn ang="0">
                    <a:pos x="196" y="227"/>
                  </a:cxn>
                  <a:cxn ang="0">
                    <a:pos x="182" y="224"/>
                  </a:cxn>
                  <a:cxn ang="0">
                    <a:pos x="165" y="215"/>
                  </a:cxn>
                  <a:cxn ang="0">
                    <a:pos x="153" y="205"/>
                  </a:cxn>
                  <a:cxn ang="0">
                    <a:pos x="141" y="196"/>
                  </a:cxn>
                  <a:cxn ang="0">
                    <a:pos x="134" y="186"/>
                  </a:cxn>
                  <a:cxn ang="0">
                    <a:pos x="129" y="177"/>
                  </a:cxn>
                  <a:cxn ang="0">
                    <a:pos x="124" y="167"/>
                  </a:cxn>
                  <a:cxn ang="0">
                    <a:pos x="124" y="160"/>
                  </a:cxn>
                  <a:cxn ang="0">
                    <a:pos x="122" y="155"/>
                  </a:cxn>
                  <a:cxn ang="0">
                    <a:pos x="122" y="150"/>
                  </a:cxn>
                  <a:cxn ang="0">
                    <a:pos x="124" y="148"/>
                  </a:cxn>
                  <a:cxn ang="0">
                    <a:pos x="124" y="146"/>
                  </a:cxn>
                  <a:cxn ang="0">
                    <a:pos x="122" y="148"/>
                  </a:cxn>
                  <a:cxn ang="0">
                    <a:pos x="120" y="150"/>
                  </a:cxn>
                  <a:cxn ang="0">
                    <a:pos x="115" y="153"/>
                  </a:cxn>
                  <a:cxn ang="0">
                    <a:pos x="110" y="155"/>
                  </a:cxn>
                  <a:cxn ang="0">
                    <a:pos x="103" y="157"/>
                  </a:cxn>
                  <a:cxn ang="0">
                    <a:pos x="93" y="157"/>
                  </a:cxn>
                  <a:cxn ang="0">
                    <a:pos x="84" y="157"/>
                  </a:cxn>
                  <a:cxn ang="0">
                    <a:pos x="77" y="157"/>
                  </a:cxn>
                  <a:cxn ang="0">
                    <a:pos x="65" y="153"/>
                  </a:cxn>
                  <a:cxn ang="0">
                    <a:pos x="55" y="146"/>
                  </a:cxn>
                  <a:cxn ang="0">
                    <a:pos x="48" y="138"/>
                  </a:cxn>
                  <a:cxn ang="0">
                    <a:pos x="43" y="129"/>
                  </a:cxn>
                  <a:cxn ang="0">
                    <a:pos x="39" y="122"/>
                  </a:cxn>
                  <a:cxn ang="0">
                    <a:pos x="39" y="112"/>
                  </a:cxn>
                  <a:cxn ang="0">
                    <a:pos x="39" y="105"/>
                  </a:cxn>
                  <a:cxn ang="0">
                    <a:pos x="39" y="98"/>
                  </a:cxn>
                  <a:cxn ang="0">
                    <a:pos x="41" y="91"/>
                  </a:cxn>
                  <a:cxn ang="0">
                    <a:pos x="41" y="86"/>
                  </a:cxn>
                  <a:cxn ang="0">
                    <a:pos x="43" y="84"/>
                  </a:cxn>
                  <a:cxn ang="0">
                    <a:pos x="43" y="81"/>
                  </a:cxn>
                  <a:cxn ang="0">
                    <a:pos x="43" y="81"/>
                  </a:cxn>
                  <a:cxn ang="0">
                    <a:pos x="39" y="79"/>
                  </a:cxn>
                  <a:cxn ang="0">
                    <a:pos x="34" y="76"/>
                  </a:cxn>
                  <a:cxn ang="0">
                    <a:pos x="29" y="72"/>
                  </a:cxn>
                  <a:cxn ang="0">
                    <a:pos x="22" y="64"/>
                  </a:cxn>
                  <a:cxn ang="0">
                    <a:pos x="15" y="55"/>
                  </a:cxn>
                  <a:cxn ang="0">
                    <a:pos x="10" y="45"/>
                  </a:cxn>
                  <a:cxn ang="0">
                    <a:pos x="5" y="31"/>
                  </a:cxn>
                  <a:cxn ang="0">
                    <a:pos x="3" y="17"/>
                  </a:cxn>
                  <a:cxn ang="0">
                    <a:pos x="0" y="0"/>
                  </a:cxn>
                </a:cxnLst>
                <a:rect l="0" t="0" r="r" b="b"/>
                <a:pathLst>
                  <a:path w="272" h="229">
                    <a:moveTo>
                      <a:pt x="272" y="203"/>
                    </a:moveTo>
                    <a:lnTo>
                      <a:pt x="272" y="205"/>
                    </a:lnTo>
                    <a:lnTo>
                      <a:pt x="267" y="208"/>
                    </a:lnTo>
                    <a:lnTo>
                      <a:pt x="260" y="212"/>
                    </a:lnTo>
                    <a:lnTo>
                      <a:pt x="251" y="217"/>
                    </a:lnTo>
                    <a:lnTo>
                      <a:pt x="239" y="222"/>
                    </a:lnTo>
                    <a:lnTo>
                      <a:pt x="227" y="227"/>
                    </a:lnTo>
                    <a:lnTo>
                      <a:pt x="213" y="229"/>
                    </a:lnTo>
                    <a:lnTo>
                      <a:pt x="196" y="227"/>
                    </a:lnTo>
                    <a:lnTo>
                      <a:pt x="182" y="224"/>
                    </a:lnTo>
                    <a:lnTo>
                      <a:pt x="165" y="215"/>
                    </a:lnTo>
                    <a:lnTo>
                      <a:pt x="153" y="205"/>
                    </a:lnTo>
                    <a:lnTo>
                      <a:pt x="141" y="196"/>
                    </a:lnTo>
                    <a:lnTo>
                      <a:pt x="134" y="186"/>
                    </a:lnTo>
                    <a:lnTo>
                      <a:pt x="129" y="177"/>
                    </a:lnTo>
                    <a:lnTo>
                      <a:pt x="124" y="167"/>
                    </a:lnTo>
                    <a:lnTo>
                      <a:pt x="124" y="160"/>
                    </a:lnTo>
                    <a:lnTo>
                      <a:pt x="122" y="155"/>
                    </a:lnTo>
                    <a:lnTo>
                      <a:pt x="122" y="150"/>
                    </a:lnTo>
                    <a:lnTo>
                      <a:pt x="124" y="148"/>
                    </a:lnTo>
                    <a:lnTo>
                      <a:pt x="124" y="146"/>
                    </a:lnTo>
                    <a:lnTo>
                      <a:pt x="122" y="148"/>
                    </a:lnTo>
                    <a:lnTo>
                      <a:pt x="120" y="150"/>
                    </a:lnTo>
                    <a:lnTo>
                      <a:pt x="115" y="153"/>
                    </a:lnTo>
                    <a:lnTo>
                      <a:pt x="110" y="155"/>
                    </a:lnTo>
                    <a:lnTo>
                      <a:pt x="103" y="157"/>
                    </a:lnTo>
                    <a:lnTo>
                      <a:pt x="93" y="157"/>
                    </a:lnTo>
                    <a:lnTo>
                      <a:pt x="84" y="157"/>
                    </a:lnTo>
                    <a:lnTo>
                      <a:pt x="77" y="157"/>
                    </a:lnTo>
                    <a:lnTo>
                      <a:pt x="65" y="153"/>
                    </a:lnTo>
                    <a:lnTo>
                      <a:pt x="55" y="146"/>
                    </a:lnTo>
                    <a:lnTo>
                      <a:pt x="48" y="138"/>
                    </a:lnTo>
                    <a:lnTo>
                      <a:pt x="43" y="129"/>
                    </a:lnTo>
                    <a:lnTo>
                      <a:pt x="39" y="122"/>
                    </a:lnTo>
                    <a:lnTo>
                      <a:pt x="39" y="112"/>
                    </a:lnTo>
                    <a:lnTo>
                      <a:pt x="39" y="105"/>
                    </a:lnTo>
                    <a:lnTo>
                      <a:pt x="39" y="98"/>
                    </a:lnTo>
                    <a:lnTo>
                      <a:pt x="41" y="91"/>
                    </a:lnTo>
                    <a:lnTo>
                      <a:pt x="41" y="86"/>
                    </a:lnTo>
                    <a:lnTo>
                      <a:pt x="43" y="84"/>
                    </a:lnTo>
                    <a:lnTo>
                      <a:pt x="43" y="81"/>
                    </a:lnTo>
                    <a:lnTo>
                      <a:pt x="43" y="81"/>
                    </a:lnTo>
                    <a:lnTo>
                      <a:pt x="39" y="79"/>
                    </a:lnTo>
                    <a:lnTo>
                      <a:pt x="34" y="76"/>
                    </a:lnTo>
                    <a:lnTo>
                      <a:pt x="29" y="72"/>
                    </a:lnTo>
                    <a:lnTo>
                      <a:pt x="22" y="64"/>
                    </a:lnTo>
                    <a:lnTo>
                      <a:pt x="15" y="55"/>
                    </a:lnTo>
                    <a:lnTo>
                      <a:pt x="10" y="45"/>
                    </a:lnTo>
                    <a:lnTo>
                      <a:pt x="5" y="31"/>
                    </a:lnTo>
                    <a:lnTo>
                      <a:pt x="3" y="17"/>
                    </a:lnTo>
                    <a:lnTo>
                      <a:pt x="0" y="0"/>
                    </a:lnTo>
                  </a:path>
                </a:pathLst>
              </a:custGeom>
              <a:noFill/>
              <a:ln w="12700" cmpd="sng">
                <a:solidFill>
                  <a:srgbClr val="FF9900"/>
                </a:solidFill>
                <a:prstDash val="solid"/>
                <a:round/>
                <a:headEnd/>
                <a:tailEnd/>
              </a:ln>
            </p:spPr>
            <p:txBody>
              <a:bodyPr/>
              <a:lstStyle/>
              <a:p>
                <a:endParaRPr lang="en-US"/>
              </a:p>
            </p:txBody>
          </p:sp>
          <p:sp>
            <p:nvSpPr>
              <p:cNvPr id="87" name="Freeform 466"/>
              <p:cNvSpPr>
                <a:spLocks/>
              </p:cNvSpPr>
              <p:nvPr/>
            </p:nvSpPr>
            <p:spPr bwMode="auto">
              <a:xfrm>
                <a:off x="3638" y="3664"/>
                <a:ext cx="360" cy="236"/>
              </a:xfrm>
              <a:custGeom>
                <a:avLst/>
                <a:gdLst/>
                <a:ahLst/>
                <a:cxnLst>
                  <a:cxn ang="0">
                    <a:pos x="3" y="205"/>
                  </a:cxn>
                  <a:cxn ang="0">
                    <a:pos x="3" y="212"/>
                  </a:cxn>
                  <a:cxn ang="0">
                    <a:pos x="7" y="219"/>
                  </a:cxn>
                  <a:cxn ang="0">
                    <a:pos x="17" y="229"/>
                  </a:cxn>
                  <a:cxn ang="0">
                    <a:pos x="34" y="236"/>
                  </a:cxn>
                  <a:cxn ang="0">
                    <a:pos x="55" y="236"/>
                  </a:cxn>
                  <a:cxn ang="0">
                    <a:pos x="72" y="229"/>
                  </a:cxn>
                  <a:cxn ang="0">
                    <a:pos x="79" y="219"/>
                  </a:cxn>
                  <a:cxn ang="0">
                    <a:pos x="84" y="212"/>
                  </a:cxn>
                  <a:cxn ang="0">
                    <a:pos x="86" y="205"/>
                  </a:cxn>
                  <a:cxn ang="0">
                    <a:pos x="88" y="205"/>
                  </a:cxn>
                  <a:cxn ang="0">
                    <a:pos x="100" y="215"/>
                  </a:cxn>
                  <a:cxn ang="0">
                    <a:pos x="119" y="224"/>
                  </a:cxn>
                  <a:cxn ang="0">
                    <a:pos x="148" y="229"/>
                  </a:cxn>
                  <a:cxn ang="0">
                    <a:pos x="179" y="224"/>
                  </a:cxn>
                  <a:cxn ang="0">
                    <a:pos x="208" y="205"/>
                  </a:cxn>
                  <a:cxn ang="0">
                    <a:pos x="227" y="186"/>
                  </a:cxn>
                  <a:cxn ang="0">
                    <a:pos x="234" y="169"/>
                  </a:cxn>
                  <a:cxn ang="0">
                    <a:pos x="236" y="155"/>
                  </a:cxn>
                  <a:cxn ang="0">
                    <a:pos x="236" y="148"/>
                  </a:cxn>
                  <a:cxn ang="0">
                    <a:pos x="236" y="148"/>
                  </a:cxn>
                  <a:cxn ang="0">
                    <a:pos x="243" y="153"/>
                  </a:cxn>
                  <a:cxn ang="0">
                    <a:pos x="258" y="157"/>
                  </a:cxn>
                  <a:cxn ang="0">
                    <a:pos x="274" y="160"/>
                  </a:cxn>
                  <a:cxn ang="0">
                    <a:pos x="293" y="153"/>
                  </a:cxn>
                  <a:cxn ang="0">
                    <a:pos x="313" y="138"/>
                  </a:cxn>
                  <a:cxn ang="0">
                    <a:pos x="320" y="122"/>
                  </a:cxn>
                  <a:cxn ang="0">
                    <a:pos x="322" y="105"/>
                  </a:cxn>
                  <a:cxn ang="0">
                    <a:pos x="320" y="91"/>
                  </a:cxn>
                  <a:cxn ang="0">
                    <a:pos x="317" y="84"/>
                  </a:cxn>
                  <a:cxn ang="0">
                    <a:pos x="317" y="81"/>
                  </a:cxn>
                  <a:cxn ang="0">
                    <a:pos x="324" y="76"/>
                  </a:cxn>
                  <a:cxn ang="0">
                    <a:pos x="336" y="64"/>
                  </a:cxn>
                  <a:cxn ang="0">
                    <a:pos x="351" y="45"/>
                  </a:cxn>
                  <a:cxn ang="0">
                    <a:pos x="358" y="17"/>
                  </a:cxn>
                </a:cxnLst>
                <a:rect l="0" t="0" r="r" b="b"/>
                <a:pathLst>
                  <a:path w="360" h="236">
                    <a:moveTo>
                      <a:pt x="0" y="203"/>
                    </a:moveTo>
                    <a:lnTo>
                      <a:pt x="3" y="205"/>
                    </a:lnTo>
                    <a:lnTo>
                      <a:pt x="3" y="208"/>
                    </a:lnTo>
                    <a:lnTo>
                      <a:pt x="3" y="212"/>
                    </a:lnTo>
                    <a:lnTo>
                      <a:pt x="5" y="215"/>
                    </a:lnTo>
                    <a:lnTo>
                      <a:pt x="7" y="219"/>
                    </a:lnTo>
                    <a:lnTo>
                      <a:pt x="12" y="224"/>
                    </a:lnTo>
                    <a:lnTo>
                      <a:pt x="17" y="229"/>
                    </a:lnTo>
                    <a:lnTo>
                      <a:pt x="24" y="234"/>
                    </a:lnTo>
                    <a:lnTo>
                      <a:pt x="34" y="236"/>
                    </a:lnTo>
                    <a:lnTo>
                      <a:pt x="43" y="236"/>
                    </a:lnTo>
                    <a:lnTo>
                      <a:pt x="55" y="236"/>
                    </a:lnTo>
                    <a:lnTo>
                      <a:pt x="65" y="234"/>
                    </a:lnTo>
                    <a:lnTo>
                      <a:pt x="72" y="229"/>
                    </a:lnTo>
                    <a:lnTo>
                      <a:pt x="76" y="224"/>
                    </a:lnTo>
                    <a:lnTo>
                      <a:pt x="79" y="219"/>
                    </a:lnTo>
                    <a:lnTo>
                      <a:pt x="84" y="215"/>
                    </a:lnTo>
                    <a:lnTo>
                      <a:pt x="84" y="212"/>
                    </a:lnTo>
                    <a:lnTo>
                      <a:pt x="86" y="208"/>
                    </a:lnTo>
                    <a:lnTo>
                      <a:pt x="86" y="205"/>
                    </a:lnTo>
                    <a:lnTo>
                      <a:pt x="86" y="205"/>
                    </a:lnTo>
                    <a:lnTo>
                      <a:pt x="88" y="205"/>
                    </a:lnTo>
                    <a:lnTo>
                      <a:pt x="91" y="210"/>
                    </a:lnTo>
                    <a:lnTo>
                      <a:pt x="100" y="215"/>
                    </a:lnTo>
                    <a:lnTo>
                      <a:pt x="110" y="219"/>
                    </a:lnTo>
                    <a:lnTo>
                      <a:pt x="119" y="224"/>
                    </a:lnTo>
                    <a:lnTo>
                      <a:pt x="134" y="227"/>
                    </a:lnTo>
                    <a:lnTo>
                      <a:pt x="148" y="229"/>
                    </a:lnTo>
                    <a:lnTo>
                      <a:pt x="162" y="229"/>
                    </a:lnTo>
                    <a:lnTo>
                      <a:pt x="179" y="224"/>
                    </a:lnTo>
                    <a:lnTo>
                      <a:pt x="193" y="217"/>
                    </a:lnTo>
                    <a:lnTo>
                      <a:pt x="208" y="205"/>
                    </a:lnTo>
                    <a:lnTo>
                      <a:pt x="217" y="196"/>
                    </a:lnTo>
                    <a:lnTo>
                      <a:pt x="227" y="186"/>
                    </a:lnTo>
                    <a:lnTo>
                      <a:pt x="231" y="177"/>
                    </a:lnTo>
                    <a:lnTo>
                      <a:pt x="234" y="169"/>
                    </a:lnTo>
                    <a:lnTo>
                      <a:pt x="236" y="162"/>
                    </a:lnTo>
                    <a:lnTo>
                      <a:pt x="236" y="155"/>
                    </a:lnTo>
                    <a:lnTo>
                      <a:pt x="236" y="150"/>
                    </a:lnTo>
                    <a:lnTo>
                      <a:pt x="236" y="148"/>
                    </a:lnTo>
                    <a:lnTo>
                      <a:pt x="236" y="148"/>
                    </a:lnTo>
                    <a:lnTo>
                      <a:pt x="236" y="148"/>
                    </a:lnTo>
                    <a:lnTo>
                      <a:pt x="239" y="150"/>
                    </a:lnTo>
                    <a:lnTo>
                      <a:pt x="243" y="153"/>
                    </a:lnTo>
                    <a:lnTo>
                      <a:pt x="251" y="155"/>
                    </a:lnTo>
                    <a:lnTo>
                      <a:pt x="258" y="157"/>
                    </a:lnTo>
                    <a:lnTo>
                      <a:pt x="265" y="160"/>
                    </a:lnTo>
                    <a:lnTo>
                      <a:pt x="274" y="160"/>
                    </a:lnTo>
                    <a:lnTo>
                      <a:pt x="284" y="157"/>
                    </a:lnTo>
                    <a:lnTo>
                      <a:pt x="293" y="153"/>
                    </a:lnTo>
                    <a:lnTo>
                      <a:pt x="303" y="148"/>
                    </a:lnTo>
                    <a:lnTo>
                      <a:pt x="313" y="138"/>
                    </a:lnTo>
                    <a:lnTo>
                      <a:pt x="317" y="131"/>
                    </a:lnTo>
                    <a:lnTo>
                      <a:pt x="320" y="122"/>
                    </a:lnTo>
                    <a:lnTo>
                      <a:pt x="322" y="112"/>
                    </a:lnTo>
                    <a:lnTo>
                      <a:pt x="322" y="105"/>
                    </a:lnTo>
                    <a:lnTo>
                      <a:pt x="320" y="98"/>
                    </a:lnTo>
                    <a:lnTo>
                      <a:pt x="320" y="91"/>
                    </a:lnTo>
                    <a:lnTo>
                      <a:pt x="317" y="86"/>
                    </a:lnTo>
                    <a:lnTo>
                      <a:pt x="317" y="84"/>
                    </a:lnTo>
                    <a:lnTo>
                      <a:pt x="315" y="84"/>
                    </a:lnTo>
                    <a:lnTo>
                      <a:pt x="317" y="81"/>
                    </a:lnTo>
                    <a:lnTo>
                      <a:pt x="320" y="79"/>
                    </a:lnTo>
                    <a:lnTo>
                      <a:pt x="324" y="76"/>
                    </a:lnTo>
                    <a:lnTo>
                      <a:pt x="332" y="72"/>
                    </a:lnTo>
                    <a:lnTo>
                      <a:pt x="336" y="64"/>
                    </a:lnTo>
                    <a:lnTo>
                      <a:pt x="343" y="55"/>
                    </a:lnTo>
                    <a:lnTo>
                      <a:pt x="351" y="45"/>
                    </a:lnTo>
                    <a:lnTo>
                      <a:pt x="355" y="33"/>
                    </a:lnTo>
                    <a:lnTo>
                      <a:pt x="358" y="17"/>
                    </a:lnTo>
                    <a:lnTo>
                      <a:pt x="360" y="0"/>
                    </a:lnTo>
                  </a:path>
                </a:pathLst>
              </a:custGeom>
              <a:noFill/>
              <a:ln w="12700" cmpd="sng">
                <a:solidFill>
                  <a:srgbClr val="FF9900"/>
                </a:solidFill>
                <a:prstDash val="solid"/>
                <a:round/>
                <a:headEnd/>
                <a:tailEnd/>
              </a:ln>
            </p:spPr>
            <p:txBody>
              <a:bodyPr/>
              <a:lstStyle/>
              <a:p>
                <a:endParaRPr lang="en-US"/>
              </a:p>
            </p:txBody>
          </p:sp>
        </p:grpSp>
        <p:sp>
          <p:nvSpPr>
            <p:cNvPr id="63" name="Freeform 467"/>
            <p:cNvSpPr>
              <a:spLocks/>
            </p:cNvSpPr>
            <p:nvPr/>
          </p:nvSpPr>
          <p:spPr bwMode="auto">
            <a:xfrm>
              <a:off x="4346" y="4062"/>
              <a:ext cx="115" cy="115"/>
            </a:xfrm>
            <a:custGeom>
              <a:avLst/>
              <a:gdLst/>
              <a:ahLst/>
              <a:cxnLst>
                <a:cxn ang="0">
                  <a:pos x="112" y="112"/>
                </a:cxn>
                <a:cxn ang="0">
                  <a:pos x="115" y="0"/>
                </a:cxn>
                <a:cxn ang="0">
                  <a:pos x="0" y="0"/>
                </a:cxn>
                <a:cxn ang="0">
                  <a:pos x="0" y="115"/>
                </a:cxn>
                <a:cxn ang="0">
                  <a:pos x="115" y="115"/>
                </a:cxn>
                <a:cxn ang="0">
                  <a:pos x="115" y="115"/>
                </a:cxn>
              </a:cxnLst>
              <a:rect l="0" t="0" r="r" b="b"/>
              <a:pathLst>
                <a:path w="115" h="115">
                  <a:moveTo>
                    <a:pt x="112" y="112"/>
                  </a:moveTo>
                  <a:lnTo>
                    <a:pt x="115" y="0"/>
                  </a:lnTo>
                  <a:lnTo>
                    <a:pt x="0" y="0"/>
                  </a:lnTo>
                  <a:lnTo>
                    <a:pt x="0" y="115"/>
                  </a:lnTo>
                  <a:lnTo>
                    <a:pt x="115" y="115"/>
                  </a:lnTo>
                  <a:lnTo>
                    <a:pt x="115" y="115"/>
                  </a:lnTo>
                </a:path>
              </a:pathLst>
            </a:custGeom>
            <a:solidFill>
              <a:schemeClr val="accent2">
                <a:alpha val="50000"/>
              </a:schemeClr>
            </a:solidFill>
            <a:ln w="7938">
              <a:solidFill>
                <a:srgbClr val="000000"/>
              </a:solidFill>
              <a:prstDash val="solid"/>
              <a:round/>
              <a:headEnd/>
              <a:tailEnd/>
            </a:ln>
          </p:spPr>
          <p:txBody>
            <a:bodyPr/>
            <a:lstStyle/>
            <a:p>
              <a:endParaRPr lang="en-US"/>
            </a:p>
          </p:txBody>
        </p:sp>
        <p:sp>
          <p:nvSpPr>
            <p:cNvPr id="64" name="Freeform 468"/>
            <p:cNvSpPr>
              <a:spLocks/>
            </p:cNvSpPr>
            <p:nvPr/>
          </p:nvSpPr>
          <p:spPr bwMode="auto">
            <a:xfrm>
              <a:off x="4985" y="4062"/>
              <a:ext cx="112" cy="115"/>
            </a:xfrm>
            <a:custGeom>
              <a:avLst/>
              <a:gdLst/>
              <a:ahLst/>
              <a:cxnLst>
                <a:cxn ang="0">
                  <a:pos x="112" y="112"/>
                </a:cxn>
                <a:cxn ang="0">
                  <a:pos x="112" y="0"/>
                </a:cxn>
                <a:cxn ang="0">
                  <a:pos x="0" y="0"/>
                </a:cxn>
                <a:cxn ang="0">
                  <a:pos x="0" y="115"/>
                </a:cxn>
                <a:cxn ang="0">
                  <a:pos x="112" y="115"/>
                </a:cxn>
                <a:cxn ang="0">
                  <a:pos x="112" y="115"/>
                </a:cxn>
              </a:cxnLst>
              <a:rect l="0" t="0" r="r" b="b"/>
              <a:pathLst>
                <a:path w="112" h="115">
                  <a:moveTo>
                    <a:pt x="112" y="112"/>
                  </a:moveTo>
                  <a:lnTo>
                    <a:pt x="112" y="0"/>
                  </a:lnTo>
                  <a:lnTo>
                    <a:pt x="0" y="0"/>
                  </a:lnTo>
                  <a:lnTo>
                    <a:pt x="0" y="115"/>
                  </a:lnTo>
                  <a:lnTo>
                    <a:pt x="112" y="115"/>
                  </a:lnTo>
                  <a:lnTo>
                    <a:pt x="112" y="115"/>
                  </a:lnTo>
                </a:path>
              </a:pathLst>
            </a:custGeom>
            <a:solidFill>
              <a:schemeClr val="accent1">
                <a:alpha val="50000"/>
              </a:schemeClr>
            </a:solidFill>
            <a:ln w="7938">
              <a:solidFill>
                <a:srgbClr val="000000"/>
              </a:solidFill>
              <a:prstDash val="solid"/>
              <a:round/>
              <a:headEnd/>
              <a:tailEnd/>
            </a:ln>
          </p:spPr>
          <p:txBody>
            <a:bodyPr/>
            <a:lstStyle/>
            <a:p>
              <a:endParaRPr lang="en-US"/>
            </a:p>
          </p:txBody>
        </p:sp>
        <p:sp>
          <p:nvSpPr>
            <p:cNvPr id="65" name="Line 469"/>
            <p:cNvSpPr>
              <a:spLocks noChangeShapeType="1"/>
            </p:cNvSpPr>
            <p:nvPr/>
          </p:nvSpPr>
          <p:spPr bwMode="auto">
            <a:xfrm>
              <a:off x="4206" y="2558"/>
              <a:ext cx="1" cy="119"/>
            </a:xfrm>
            <a:prstGeom prst="line">
              <a:avLst/>
            </a:prstGeom>
            <a:noFill/>
            <a:ln w="7938">
              <a:solidFill>
                <a:srgbClr val="000000"/>
              </a:solidFill>
              <a:round/>
              <a:headEnd/>
              <a:tailEnd/>
            </a:ln>
          </p:spPr>
          <p:txBody>
            <a:bodyPr/>
            <a:lstStyle/>
            <a:p>
              <a:endParaRPr lang="en-US"/>
            </a:p>
          </p:txBody>
        </p:sp>
        <p:sp>
          <p:nvSpPr>
            <p:cNvPr id="66" name="Line 470"/>
            <p:cNvSpPr>
              <a:spLocks noChangeShapeType="1"/>
            </p:cNvSpPr>
            <p:nvPr/>
          </p:nvSpPr>
          <p:spPr bwMode="auto">
            <a:xfrm flipH="1" flipV="1">
              <a:off x="3719" y="2813"/>
              <a:ext cx="172" cy="95"/>
            </a:xfrm>
            <a:prstGeom prst="line">
              <a:avLst/>
            </a:prstGeom>
            <a:noFill/>
            <a:ln w="7938">
              <a:solidFill>
                <a:srgbClr val="000000"/>
              </a:solidFill>
              <a:round/>
              <a:headEnd/>
              <a:tailEnd/>
            </a:ln>
          </p:spPr>
          <p:txBody>
            <a:bodyPr/>
            <a:lstStyle/>
            <a:p>
              <a:endParaRPr lang="en-US"/>
            </a:p>
          </p:txBody>
        </p:sp>
        <p:sp>
          <p:nvSpPr>
            <p:cNvPr id="67" name="Line 471"/>
            <p:cNvSpPr>
              <a:spLocks noChangeShapeType="1"/>
            </p:cNvSpPr>
            <p:nvPr/>
          </p:nvSpPr>
          <p:spPr bwMode="auto">
            <a:xfrm flipV="1">
              <a:off x="4520" y="2811"/>
              <a:ext cx="184" cy="102"/>
            </a:xfrm>
            <a:prstGeom prst="line">
              <a:avLst/>
            </a:prstGeom>
            <a:noFill/>
            <a:ln w="7938">
              <a:solidFill>
                <a:srgbClr val="000000"/>
              </a:solidFill>
              <a:round/>
              <a:headEnd/>
              <a:tailEnd/>
            </a:ln>
          </p:spPr>
          <p:txBody>
            <a:bodyPr/>
            <a:lstStyle/>
            <a:p>
              <a:endParaRPr lang="en-US"/>
            </a:p>
          </p:txBody>
        </p:sp>
        <p:sp>
          <p:nvSpPr>
            <p:cNvPr id="68" name="Line 472"/>
            <p:cNvSpPr>
              <a:spLocks noChangeShapeType="1"/>
            </p:cNvSpPr>
            <p:nvPr/>
          </p:nvSpPr>
          <p:spPr bwMode="auto">
            <a:xfrm flipH="1">
              <a:off x="3683" y="3049"/>
              <a:ext cx="253" cy="379"/>
            </a:xfrm>
            <a:prstGeom prst="line">
              <a:avLst/>
            </a:prstGeom>
            <a:noFill/>
            <a:ln w="7938">
              <a:solidFill>
                <a:srgbClr val="000000"/>
              </a:solidFill>
              <a:round/>
              <a:headEnd/>
              <a:tailEnd/>
            </a:ln>
          </p:spPr>
          <p:txBody>
            <a:bodyPr/>
            <a:lstStyle/>
            <a:p>
              <a:endParaRPr lang="en-US"/>
            </a:p>
          </p:txBody>
        </p:sp>
        <p:sp>
          <p:nvSpPr>
            <p:cNvPr id="69" name="Freeform 473"/>
            <p:cNvSpPr>
              <a:spLocks/>
            </p:cNvSpPr>
            <p:nvPr/>
          </p:nvSpPr>
          <p:spPr bwMode="auto">
            <a:xfrm>
              <a:off x="3745" y="3199"/>
              <a:ext cx="113" cy="115"/>
            </a:xfrm>
            <a:custGeom>
              <a:avLst/>
              <a:gdLst/>
              <a:ahLst/>
              <a:cxnLst>
                <a:cxn ang="0">
                  <a:pos x="113" y="112"/>
                </a:cxn>
                <a:cxn ang="0">
                  <a:pos x="113" y="0"/>
                </a:cxn>
                <a:cxn ang="0">
                  <a:pos x="0" y="0"/>
                </a:cxn>
                <a:cxn ang="0">
                  <a:pos x="0" y="115"/>
                </a:cxn>
                <a:cxn ang="0">
                  <a:pos x="113" y="115"/>
                </a:cxn>
                <a:cxn ang="0">
                  <a:pos x="113" y="115"/>
                </a:cxn>
                <a:cxn ang="0">
                  <a:pos x="113" y="112"/>
                </a:cxn>
              </a:cxnLst>
              <a:rect l="0" t="0" r="r" b="b"/>
              <a:pathLst>
                <a:path w="113" h="115">
                  <a:moveTo>
                    <a:pt x="113" y="112"/>
                  </a:moveTo>
                  <a:lnTo>
                    <a:pt x="113" y="0"/>
                  </a:lnTo>
                  <a:lnTo>
                    <a:pt x="0" y="0"/>
                  </a:lnTo>
                  <a:lnTo>
                    <a:pt x="0" y="115"/>
                  </a:lnTo>
                  <a:lnTo>
                    <a:pt x="113" y="115"/>
                  </a:lnTo>
                  <a:lnTo>
                    <a:pt x="113" y="115"/>
                  </a:lnTo>
                  <a:lnTo>
                    <a:pt x="113" y="112"/>
                  </a:lnTo>
                  <a:close/>
                </a:path>
              </a:pathLst>
            </a:custGeom>
            <a:solidFill>
              <a:srgbClr val="FFFF66">
                <a:alpha val="50000"/>
              </a:srgbClr>
            </a:solidFill>
            <a:ln w="9525">
              <a:solidFill>
                <a:schemeClr val="tx1"/>
              </a:solidFill>
              <a:round/>
              <a:headEnd/>
              <a:tailEnd/>
            </a:ln>
          </p:spPr>
          <p:txBody>
            <a:bodyPr/>
            <a:lstStyle/>
            <a:p>
              <a:endParaRPr lang="en-US"/>
            </a:p>
          </p:txBody>
        </p:sp>
        <p:sp>
          <p:nvSpPr>
            <p:cNvPr id="70" name="Freeform 474"/>
            <p:cNvSpPr>
              <a:spLocks/>
            </p:cNvSpPr>
            <p:nvPr/>
          </p:nvSpPr>
          <p:spPr bwMode="auto">
            <a:xfrm>
              <a:off x="3984" y="3264"/>
              <a:ext cx="113" cy="115"/>
            </a:xfrm>
            <a:custGeom>
              <a:avLst/>
              <a:gdLst/>
              <a:ahLst/>
              <a:cxnLst>
                <a:cxn ang="0">
                  <a:pos x="113" y="112"/>
                </a:cxn>
                <a:cxn ang="0">
                  <a:pos x="113" y="0"/>
                </a:cxn>
                <a:cxn ang="0">
                  <a:pos x="0" y="0"/>
                </a:cxn>
                <a:cxn ang="0">
                  <a:pos x="0" y="115"/>
                </a:cxn>
                <a:cxn ang="0">
                  <a:pos x="113" y="115"/>
                </a:cxn>
                <a:cxn ang="0">
                  <a:pos x="113" y="115"/>
                </a:cxn>
              </a:cxnLst>
              <a:rect l="0" t="0" r="r" b="b"/>
              <a:pathLst>
                <a:path w="113" h="115">
                  <a:moveTo>
                    <a:pt x="113" y="112"/>
                  </a:moveTo>
                  <a:lnTo>
                    <a:pt x="113" y="0"/>
                  </a:lnTo>
                  <a:lnTo>
                    <a:pt x="0" y="0"/>
                  </a:lnTo>
                  <a:lnTo>
                    <a:pt x="0" y="115"/>
                  </a:lnTo>
                  <a:lnTo>
                    <a:pt x="113" y="115"/>
                  </a:lnTo>
                  <a:lnTo>
                    <a:pt x="113" y="115"/>
                  </a:lnTo>
                </a:path>
              </a:pathLst>
            </a:custGeom>
            <a:solidFill>
              <a:srgbClr val="FF0066">
                <a:alpha val="50000"/>
              </a:srgbClr>
            </a:solidFill>
            <a:ln w="7938">
              <a:solidFill>
                <a:srgbClr val="000000"/>
              </a:solidFill>
              <a:prstDash val="solid"/>
              <a:round/>
              <a:headEnd/>
              <a:tailEnd/>
            </a:ln>
          </p:spPr>
          <p:txBody>
            <a:bodyPr/>
            <a:lstStyle/>
            <a:p>
              <a:endParaRPr lang="en-US"/>
            </a:p>
          </p:txBody>
        </p:sp>
        <p:sp>
          <p:nvSpPr>
            <p:cNvPr id="71" name="Line 475"/>
            <p:cNvSpPr>
              <a:spLocks noChangeShapeType="1"/>
            </p:cNvSpPr>
            <p:nvPr/>
          </p:nvSpPr>
          <p:spPr bwMode="auto">
            <a:xfrm>
              <a:off x="4468" y="3054"/>
              <a:ext cx="260" cy="374"/>
            </a:xfrm>
            <a:prstGeom prst="line">
              <a:avLst/>
            </a:prstGeom>
            <a:noFill/>
            <a:ln w="7938">
              <a:solidFill>
                <a:srgbClr val="000000"/>
              </a:solidFill>
              <a:round/>
              <a:headEnd/>
              <a:tailEnd/>
            </a:ln>
          </p:spPr>
          <p:txBody>
            <a:bodyPr/>
            <a:lstStyle/>
            <a:p>
              <a:endParaRPr lang="en-US"/>
            </a:p>
          </p:txBody>
        </p:sp>
        <p:sp>
          <p:nvSpPr>
            <p:cNvPr id="72" name="Freeform 476"/>
            <p:cNvSpPr>
              <a:spLocks/>
            </p:cNvSpPr>
            <p:nvPr/>
          </p:nvSpPr>
          <p:spPr bwMode="auto">
            <a:xfrm>
              <a:off x="4554" y="320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close/>
                </a:path>
              </a:pathLst>
            </a:custGeom>
            <a:solidFill>
              <a:schemeClr val="accent1">
                <a:alpha val="50000"/>
              </a:schemeClr>
            </a:solidFill>
            <a:ln w="9525">
              <a:noFill/>
              <a:round/>
              <a:headEnd/>
              <a:tailEnd/>
            </a:ln>
          </p:spPr>
          <p:txBody>
            <a:bodyPr/>
            <a:lstStyle/>
            <a:p>
              <a:endParaRPr lang="en-US"/>
            </a:p>
          </p:txBody>
        </p:sp>
        <p:sp>
          <p:nvSpPr>
            <p:cNvPr id="73" name="Freeform 477"/>
            <p:cNvSpPr>
              <a:spLocks/>
            </p:cNvSpPr>
            <p:nvPr/>
          </p:nvSpPr>
          <p:spPr bwMode="auto">
            <a:xfrm>
              <a:off x="4554" y="320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1">
                <a:alpha val="50000"/>
              </a:schemeClr>
            </a:solidFill>
            <a:ln w="7938">
              <a:solidFill>
                <a:srgbClr val="000000"/>
              </a:solidFill>
              <a:prstDash val="solid"/>
              <a:round/>
              <a:headEnd/>
              <a:tailEnd/>
            </a:ln>
          </p:spPr>
          <p:txBody>
            <a:bodyPr/>
            <a:lstStyle/>
            <a:p>
              <a:endParaRPr lang="en-US"/>
            </a:p>
          </p:txBody>
        </p:sp>
        <p:sp>
          <p:nvSpPr>
            <p:cNvPr id="74" name="Line 478"/>
            <p:cNvSpPr>
              <a:spLocks noChangeShapeType="1"/>
            </p:cNvSpPr>
            <p:nvPr/>
          </p:nvSpPr>
          <p:spPr bwMode="auto">
            <a:xfrm flipH="1" flipV="1">
              <a:off x="3273" y="3447"/>
              <a:ext cx="141" cy="79"/>
            </a:xfrm>
            <a:prstGeom prst="line">
              <a:avLst/>
            </a:prstGeom>
            <a:noFill/>
            <a:ln w="7938">
              <a:solidFill>
                <a:srgbClr val="000000"/>
              </a:solidFill>
              <a:round/>
              <a:headEnd/>
              <a:tailEnd/>
            </a:ln>
          </p:spPr>
          <p:txBody>
            <a:bodyPr/>
            <a:lstStyle/>
            <a:p>
              <a:endParaRPr lang="en-US"/>
            </a:p>
          </p:txBody>
        </p:sp>
        <p:sp>
          <p:nvSpPr>
            <p:cNvPr id="75" name="Line 479"/>
            <p:cNvSpPr>
              <a:spLocks noChangeShapeType="1"/>
            </p:cNvSpPr>
            <p:nvPr/>
          </p:nvSpPr>
          <p:spPr bwMode="auto">
            <a:xfrm flipV="1">
              <a:off x="4990" y="3447"/>
              <a:ext cx="148" cy="74"/>
            </a:xfrm>
            <a:prstGeom prst="line">
              <a:avLst/>
            </a:prstGeom>
            <a:noFill/>
            <a:ln w="7938">
              <a:solidFill>
                <a:srgbClr val="000000"/>
              </a:solidFill>
              <a:round/>
              <a:headEnd/>
              <a:tailEnd/>
            </a:ln>
          </p:spPr>
          <p:txBody>
            <a:bodyPr/>
            <a:lstStyle/>
            <a:p>
              <a:endParaRPr lang="en-US"/>
            </a:p>
          </p:txBody>
        </p:sp>
        <p:sp>
          <p:nvSpPr>
            <p:cNvPr id="76" name="Line 480"/>
            <p:cNvSpPr>
              <a:spLocks noChangeShapeType="1"/>
            </p:cNvSpPr>
            <p:nvPr/>
          </p:nvSpPr>
          <p:spPr bwMode="auto">
            <a:xfrm flipH="1">
              <a:off x="3347" y="3876"/>
              <a:ext cx="181" cy="186"/>
            </a:xfrm>
            <a:prstGeom prst="line">
              <a:avLst/>
            </a:prstGeom>
            <a:noFill/>
            <a:ln w="7938">
              <a:solidFill>
                <a:srgbClr val="000000"/>
              </a:solidFill>
              <a:round/>
              <a:headEnd/>
              <a:tailEnd/>
            </a:ln>
          </p:spPr>
          <p:txBody>
            <a:bodyPr/>
            <a:lstStyle/>
            <a:p>
              <a:endParaRPr lang="en-US"/>
            </a:p>
          </p:txBody>
        </p:sp>
        <p:sp>
          <p:nvSpPr>
            <p:cNvPr id="77" name="Line 481"/>
            <p:cNvSpPr>
              <a:spLocks noChangeShapeType="1"/>
            </p:cNvSpPr>
            <p:nvPr/>
          </p:nvSpPr>
          <p:spPr bwMode="auto">
            <a:xfrm>
              <a:off x="3822" y="3883"/>
              <a:ext cx="183" cy="182"/>
            </a:xfrm>
            <a:prstGeom prst="line">
              <a:avLst/>
            </a:prstGeom>
            <a:noFill/>
            <a:ln w="7938">
              <a:solidFill>
                <a:srgbClr val="000000"/>
              </a:solidFill>
              <a:round/>
              <a:headEnd/>
              <a:tailEnd/>
            </a:ln>
          </p:spPr>
          <p:txBody>
            <a:bodyPr/>
            <a:lstStyle/>
            <a:p>
              <a:endParaRPr lang="en-US"/>
            </a:p>
          </p:txBody>
        </p:sp>
        <p:sp>
          <p:nvSpPr>
            <p:cNvPr id="78" name="Line 482"/>
            <p:cNvSpPr>
              <a:spLocks noChangeShapeType="1"/>
            </p:cNvSpPr>
            <p:nvPr/>
          </p:nvSpPr>
          <p:spPr bwMode="auto">
            <a:xfrm flipH="1">
              <a:off x="4404" y="3881"/>
              <a:ext cx="178" cy="181"/>
            </a:xfrm>
            <a:prstGeom prst="line">
              <a:avLst/>
            </a:prstGeom>
            <a:noFill/>
            <a:ln w="7938">
              <a:solidFill>
                <a:srgbClr val="000000"/>
              </a:solidFill>
              <a:round/>
              <a:headEnd/>
              <a:tailEnd/>
            </a:ln>
          </p:spPr>
          <p:txBody>
            <a:bodyPr/>
            <a:lstStyle/>
            <a:p>
              <a:endParaRPr lang="en-US"/>
            </a:p>
          </p:txBody>
        </p:sp>
        <p:sp>
          <p:nvSpPr>
            <p:cNvPr id="79" name="Line 483"/>
            <p:cNvSpPr>
              <a:spLocks noChangeShapeType="1"/>
            </p:cNvSpPr>
            <p:nvPr/>
          </p:nvSpPr>
          <p:spPr bwMode="auto">
            <a:xfrm>
              <a:off x="4883" y="3872"/>
              <a:ext cx="157" cy="190"/>
            </a:xfrm>
            <a:prstGeom prst="line">
              <a:avLst/>
            </a:prstGeom>
            <a:noFill/>
            <a:ln w="7938">
              <a:solidFill>
                <a:srgbClr val="000000"/>
              </a:solidFill>
              <a:round/>
              <a:headEnd/>
              <a:tailEnd/>
            </a:ln>
          </p:spPr>
          <p:txBody>
            <a:bodyPr/>
            <a:lstStyle/>
            <a:p>
              <a:endParaRPr lang="en-US"/>
            </a:p>
          </p:txBody>
        </p:sp>
        <p:sp>
          <p:nvSpPr>
            <p:cNvPr id="80" name="Line 484"/>
            <p:cNvSpPr>
              <a:spLocks noChangeShapeType="1"/>
            </p:cNvSpPr>
            <p:nvPr/>
          </p:nvSpPr>
          <p:spPr bwMode="auto">
            <a:xfrm>
              <a:off x="3996" y="3666"/>
              <a:ext cx="415" cy="1"/>
            </a:xfrm>
            <a:prstGeom prst="line">
              <a:avLst/>
            </a:prstGeom>
            <a:noFill/>
            <a:ln w="7938">
              <a:solidFill>
                <a:srgbClr val="000000"/>
              </a:solidFill>
              <a:round/>
              <a:headEnd/>
              <a:tailEnd/>
            </a:ln>
          </p:spPr>
          <p:txBody>
            <a:bodyPr/>
            <a:lstStyle/>
            <a:p>
              <a:endParaRPr lang="en-US"/>
            </a:p>
          </p:txBody>
        </p:sp>
        <p:sp>
          <p:nvSpPr>
            <p:cNvPr id="81" name="Freeform 485"/>
            <p:cNvSpPr>
              <a:spLocks/>
            </p:cNvSpPr>
            <p:nvPr/>
          </p:nvSpPr>
          <p:spPr bwMode="auto">
            <a:xfrm>
              <a:off x="4160" y="361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close/>
                </a:path>
              </a:pathLst>
            </a:custGeom>
            <a:solidFill>
              <a:schemeClr val="accent1">
                <a:alpha val="50000"/>
              </a:schemeClr>
            </a:solidFill>
            <a:ln w="9525">
              <a:noFill/>
              <a:round/>
              <a:headEnd/>
              <a:tailEnd/>
            </a:ln>
          </p:spPr>
          <p:txBody>
            <a:bodyPr/>
            <a:lstStyle/>
            <a:p>
              <a:endParaRPr lang="en-US"/>
            </a:p>
          </p:txBody>
        </p:sp>
        <p:sp>
          <p:nvSpPr>
            <p:cNvPr id="82" name="Freeform 486"/>
            <p:cNvSpPr>
              <a:spLocks/>
            </p:cNvSpPr>
            <p:nvPr/>
          </p:nvSpPr>
          <p:spPr bwMode="auto">
            <a:xfrm>
              <a:off x="4160" y="361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2">
                <a:alpha val="50000"/>
              </a:schemeClr>
            </a:solidFill>
            <a:ln w="7938">
              <a:solidFill>
                <a:srgbClr val="000000"/>
              </a:solidFill>
              <a:prstDash val="solid"/>
              <a:round/>
              <a:headEnd/>
              <a:tailEnd/>
            </a:ln>
          </p:spPr>
          <p:txBody>
            <a:bodyPr/>
            <a:lstStyle/>
            <a:p>
              <a:endParaRPr lang="en-US"/>
            </a:p>
          </p:txBody>
        </p:sp>
        <p:sp>
          <p:nvSpPr>
            <p:cNvPr id="83" name="Line 487"/>
            <p:cNvSpPr>
              <a:spLocks noChangeShapeType="1"/>
            </p:cNvSpPr>
            <p:nvPr/>
          </p:nvSpPr>
          <p:spPr bwMode="auto">
            <a:xfrm flipH="1" flipV="1">
              <a:off x="3984" y="3072"/>
              <a:ext cx="48" cy="192"/>
            </a:xfrm>
            <a:prstGeom prst="line">
              <a:avLst/>
            </a:prstGeom>
            <a:noFill/>
            <a:ln w="9525">
              <a:solidFill>
                <a:schemeClr val="tx1"/>
              </a:solidFill>
              <a:round/>
              <a:headEnd/>
              <a:tailEnd/>
            </a:ln>
            <a:effectLst/>
          </p:spPr>
          <p:txBody>
            <a:bodyPr wrap="none" anchor="ctr"/>
            <a:lstStyle/>
            <a:p>
              <a:endParaRPr lang="en-US"/>
            </a:p>
          </p:txBody>
        </p:sp>
      </p:grpSp>
      <p:sp>
        <p:nvSpPr>
          <p:cNvPr id="49" name="Slide Number Placeholder 48"/>
          <p:cNvSpPr>
            <a:spLocks noGrp="1"/>
          </p:cNvSpPr>
          <p:nvPr>
            <p:ph type="sldNum" sz="quarter" idx="11"/>
          </p:nvPr>
        </p:nvSpPr>
        <p:spPr/>
        <p:txBody>
          <a:bodyPr/>
          <a:lstStyle/>
          <a:p>
            <a:fld id="{B6F15528-21DE-4FAA-801E-634DDDAF4B2B}" type="slidenum">
              <a:rPr lang="en-US" smtClean="0"/>
              <a:pPr/>
              <a:t>11</a:t>
            </a:fld>
            <a:endParaRPr lang="en-US"/>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 name="Slide Number Placeholder 5"/>
          <p:cNvSpPr>
            <a:spLocks noGrp="1"/>
          </p:cNvSpPr>
          <p:nvPr>
            <p:ph type="sldNum" sz="quarter" idx="12"/>
          </p:nvPr>
        </p:nvSpPr>
        <p:spPr/>
        <p:txBody>
          <a:bodyPr/>
          <a:lstStyle/>
          <a:p>
            <a:fld id="{2B5725CD-E715-FF40-BC5D-6261B87A1D0F}" type="slidenum">
              <a:rPr lang="en-US"/>
              <a:pPr/>
              <a:t>110</a:t>
            </a:fld>
            <a:endParaRPr lang="en-US"/>
          </a:p>
        </p:txBody>
      </p:sp>
      <p:sp>
        <p:nvSpPr>
          <p:cNvPr id="238632" name="Rectangle 40"/>
          <p:cNvSpPr>
            <a:spLocks noChangeArrowheads="1"/>
          </p:cNvSpPr>
          <p:nvPr/>
        </p:nvSpPr>
        <p:spPr bwMode="auto">
          <a:xfrm>
            <a:off x="3810000" y="1524000"/>
            <a:ext cx="5105400" cy="4876800"/>
          </a:xfrm>
          <a:prstGeom prst="rect">
            <a:avLst/>
          </a:prstGeom>
          <a:solidFill>
            <a:srgbClr val="FFFFFF"/>
          </a:solidFill>
          <a:ln w="9525">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238594" name="Rectangle 2"/>
          <p:cNvSpPr>
            <a:spLocks noGrp="1" noChangeArrowheads="1"/>
          </p:cNvSpPr>
          <p:nvPr>
            <p:ph type="title"/>
          </p:nvPr>
        </p:nvSpPr>
        <p:spPr/>
        <p:txBody>
          <a:bodyPr/>
          <a:lstStyle/>
          <a:p>
            <a:r>
              <a:rPr lang="en-US"/>
              <a:t>Multicast Congestion Control</a:t>
            </a:r>
          </a:p>
        </p:txBody>
      </p:sp>
      <p:sp>
        <p:nvSpPr>
          <p:cNvPr id="238595" name="Rectangle 3"/>
          <p:cNvSpPr>
            <a:spLocks noGrp="1" noChangeArrowheads="1"/>
          </p:cNvSpPr>
          <p:nvPr>
            <p:ph type="body" idx="1"/>
          </p:nvPr>
        </p:nvSpPr>
        <p:spPr>
          <a:xfrm>
            <a:off x="304800" y="1219200"/>
            <a:ext cx="3581400" cy="4876800"/>
          </a:xfrm>
        </p:spPr>
        <p:txBody>
          <a:bodyPr/>
          <a:lstStyle/>
          <a:p>
            <a:r>
              <a:rPr lang="en-US"/>
              <a:t>What if receivers have very different bandwidths?</a:t>
            </a:r>
          </a:p>
          <a:p>
            <a:r>
              <a:rPr lang="en-US"/>
              <a:t>Send at max?</a:t>
            </a:r>
          </a:p>
          <a:p>
            <a:r>
              <a:rPr lang="en-US"/>
              <a:t>Send at min?</a:t>
            </a:r>
          </a:p>
          <a:p>
            <a:r>
              <a:rPr lang="en-US"/>
              <a:t>Send at avg?</a:t>
            </a:r>
          </a:p>
        </p:txBody>
      </p:sp>
      <p:sp>
        <p:nvSpPr>
          <p:cNvPr id="238596" name="Oval 4"/>
          <p:cNvSpPr>
            <a:spLocks noChangeArrowheads="1"/>
          </p:cNvSpPr>
          <p:nvPr/>
        </p:nvSpPr>
        <p:spPr bwMode="auto">
          <a:xfrm>
            <a:off x="4144963" y="3525838"/>
            <a:ext cx="376237" cy="341312"/>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38597" name="Oval 5"/>
          <p:cNvSpPr>
            <a:spLocks noChangeArrowheads="1"/>
          </p:cNvSpPr>
          <p:nvPr/>
        </p:nvSpPr>
        <p:spPr bwMode="auto">
          <a:xfrm>
            <a:off x="5097463" y="3533775"/>
            <a:ext cx="376237" cy="341313"/>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38598" name="Oval 6"/>
          <p:cNvSpPr>
            <a:spLocks noChangeArrowheads="1"/>
          </p:cNvSpPr>
          <p:nvPr/>
        </p:nvSpPr>
        <p:spPr bwMode="auto">
          <a:xfrm>
            <a:off x="6532563" y="2782888"/>
            <a:ext cx="376237" cy="341312"/>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38599" name="Oval 7"/>
          <p:cNvSpPr>
            <a:spLocks noChangeArrowheads="1"/>
          </p:cNvSpPr>
          <p:nvPr/>
        </p:nvSpPr>
        <p:spPr bwMode="auto">
          <a:xfrm>
            <a:off x="6203950" y="4216400"/>
            <a:ext cx="376238" cy="341313"/>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38600" name="Oval 8"/>
          <p:cNvSpPr>
            <a:spLocks noChangeArrowheads="1"/>
          </p:cNvSpPr>
          <p:nvPr/>
        </p:nvSpPr>
        <p:spPr bwMode="auto">
          <a:xfrm>
            <a:off x="7072313" y="4838700"/>
            <a:ext cx="376237" cy="341313"/>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38601" name="Oval 9"/>
          <p:cNvSpPr>
            <a:spLocks noChangeArrowheads="1"/>
          </p:cNvSpPr>
          <p:nvPr/>
        </p:nvSpPr>
        <p:spPr bwMode="auto">
          <a:xfrm>
            <a:off x="7942263" y="4354513"/>
            <a:ext cx="376237" cy="341312"/>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38602" name="Oval 10"/>
          <p:cNvSpPr>
            <a:spLocks noChangeArrowheads="1"/>
          </p:cNvSpPr>
          <p:nvPr/>
        </p:nvSpPr>
        <p:spPr bwMode="auto">
          <a:xfrm>
            <a:off x="7753350" y="5367338"/>
            <a:ext cx="376238" cy="341312"/>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38603" name="Line 11"/>
          <p:cNvSpPr>
            <a:spLocks noChangeShapeType="1"/>
          </p:cNvSpPr>
          <p:nvPr/>
        </p:nvSpPr>
        <p:spPr bwMode="auto">
          <a:xfrm>
            <a:off x="4533900" y="3687763"/>
            <a:ext cx="552450" cy="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38604" name="Oval 12"/>
          <p:cNvSpPr>
            <a:spLocks noChangeArrowheads="1"/>
          </p:cNvSpPr>
          <p:nvPr/>
        </p:nvSpPr>
        <p:spPr bwMode="auto">
          <a:xfrm>
            <a:off x="7848600" y="2746375"/>
            <a:ext cx="376238" cy="341313"/>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38605" name="Line 13"/>
          <p:cNvSpPr>
            <a:spLocks noChangeShapeType="1"/>
          </p:cNvSpPr>
          <p:nvPr/>
        </p:nvSpPr>
        <p:spPr bwMode="auto">
          <a:xfrm flipV="1">
            <a:off x="5416550" y="3078163"/>
            <a:ext cx="1176338" cy="504825"/>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38606" name="Line 14"/>
          <p:cNvSpPr>
            <a:spLocks noChangeShapeType="1"/>
          </p:cNvSpPr>
          <p:nvPr/>
        </p:nvSpPr>
        <p:spPr bwMode="auto">
          <a:xfrm>
            <a:off x="5440363" y="3806825"/>
            <a:ext cx="787400" cy="506413"/>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38607" name="Line 15"/>
          <p:cNvSpPr>
            <a:spLocks noChangeShapeType="1"/>
          </p:cNvSpPr>
          <p:nvPr/>
        </p:nvSpPr>
        <p:spPr bwMode="auto">
          <a:xfrm>
            <a:off x="6556375" y="4500563"/>
            <a:ext cx="565150" cy="4000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38608" name="Line 16"/>
          <p:cNvSpPr>
            <a:spLocks noChangeShapeType="1"/>
          </p:cNvSpPr>
          <p:nvPr/>
        </p:nvSpPr>
        <p:spPr bwMode="auto">
          <a:xfrm flipV="1">
            <a:off x="7415213" y="4606925"/>
            <a:ext cx="541337" cy="293688"/>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38609" name="Line 17"/>
          <p:cNvSpPr>
            <a:spLocks noChangeShapeType="1"/>
          </p:cNvSpPr>
          <p:nvPr/>
        </p:nvSpPr>
        <p:spPr bwMode="auto">
          <a:xfrm>
            <a:off x="7380288" y="5148263"/>
            <a:ext cx="376237" cy="3048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38610" name="Line 18"/>
          <p:cNvSpPr>
            <a:spLocks noChangeShapeType="1"/>
          </p:cNvSpPr>
          <p:nvPr/>
        </p:nvSpPr>
        <p:spPr bwMode="auto">
          <a:xfrm>
            <a:off x="6910388" y="2913063"/>
            <a:ext cx="939800" cy="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38611" name="Text Box 19"/>
          <p:cNvSpPr txBox="1">
            <a:spLocks noChangeArrowheads="1"/>
          </p:cNvSpPr>
          <p:nvPr/>
        </p:nvSpPr>
        <p:spPr bwMode="auto">
          <a:xfrm>
            <a:off x="8072438" y="5413375"/>
            <a:ext cx="404812" cy="457200"/>
          </a:xfrm>
          <a:prstGeom prst="rect">
            <a:avLst/>
          </a:prstGeom>
          <a:noFill/>
          <a:ln w="12700">
            <a:noFill/>
            <a:miter lim="800000"/>
            <a:headEnd/>
            <a:tailEnd/>
          </a:ln>
          <a:effectLst/>
        </p:spPr>
        <p:txBody>
          <a:bodyPr wrap="none" anchor="ctr">
            <a:prstTxWarp prst="textNoShape">
              <a:avLst/>
            </a:prstTxWarp>
            <a:spAutoFit/>
          </a:bodyPr>
          <a:lstStyle/>
          <a:p>
            <a:pPr algn="ctr" eaLnBrk="0" hangingPunct="0"/>
            <a:r>
              <a:rPr lang="en-US" sz="2400">
                <a:solidFill>
                  <a:srgbClr val="000000"/>
                </a:solidFill>
                <a:latin typeface="Arial" charset="0"/>
              </a:rPr>
              <a:t>R</a:t>
            </a:r>
          </a:p>
        </p:txBody>
      </p:sp>
      <p:sp>
        <p:nvSpPr>
          <p:cNvPr id="238612" name="Text Box 20"/>
          <p:cNvSpPr txBox="1">
            <a:spLocks noChangeArrowheads="1"/>
          </p:cNvSpPr>
          <p:nvPr/>
        </p:nvSpPr>
        <p:spPr bwMode="auto">
          <a:xfrm>
            <a:off x="8235950" y="2767013"/>
            <a:ext cx="404813" cy="457200"/>
          </a:xfrm>
          <a:prstGeom prst="rect">
            <a:avLst/>
          </a:prstGeom>
          <a:noFill/>
          <a:ln w="12700">
            <a:noFill/>
            <a:miter lim="800000"/>
            <a:headEnd/>
            <a:tailEnd/>
          </a:ln>
          <a:effectLst/>
        </p:spPr>
        <p:txBody>
          <a:bodyPr wrap="none" anchor="ctr">
            <a:prstTxWarp prst="textNoShape">
              <a:avLst/>
            </a:prstTxWarp>
            <a:spAutoFit/>
          </a:bodyPr>
          <a:lstStyle/>
          <a:p>
            <a:pPr algn="ctr" eaLnBrk="0" hangingPunct="0"/>
            <a:r>
              <a:rPr lang="en-US" sz="2400">
                <a:solidFill>
                  <a:srgbClr val="000000"/>
                </a:solidFill>
                <a:latin typeface="Arial" charset="0"/>
              </a:rPr>
              <a:t>R</a:t>
            </a:r>
          </a:p>
        </p:txBody>
      </p:sp>
      <p:sp>
        <p:nvSpPr>
          <p:cNvPr id="238613" name="Text Box 21"/>
          <p:cNvSpPr txBox="1">
            <a:spLocks noChangeArrowheads="1"/>
          </p:cNvSpPr>
          <p:nvPr/>
        </p:nvSpPr>
        <p:spPr bwMode="auto">
          <a:xfrm>
            <a:off x="8377238" y="4270375"/>
            <a:ext cx="404812" cy="457200"/>
          </a:xfrm>
          <a:prstGeom prst="rect">
            <a:avLst/>
          </a:prstGeom>
          <a:noFill/>
          <a:ln w="12700">
            <a:noFill/>
            <a:miter lim="800000"/>
            <a:headEnd/>
            <a:tailEnd/>
          </a:ln>
          <a:effectLst/>
        </p:spPr>
        <p:txBody>
          <a:bodyPr wrap="none" anchor="ctr">
            <a:prstTxWarp prst="textNoShape">
              <a:avLst/>
            </a:prstTxWarp>
            <a:spAutoFit/>
          </a:bodyPr>
          <a:lstStyle/>
          <a:p>
            <a:pPr algn="ctr" eaLnBrk="0" hangingPunct="0"/>
            <a:r>
              <a:rPr lang="en-US" sz="2400">
                <a:solidFill>
                  <a:srgbClr val="000000"/>
                </a:solidFill>
                <a:latin typeface="Arial" charset="0"/>
              </a:rPr>
              <a:t>R</a:t>
            </a:r>
          </a:p>
        </p:txBody>
      </p:sp>
      <p:sp>
        <p:nvSpPr>
          <p:cNvPr id="238614" name="Text Box 22"/>
          <p:cNvSpPr txBox="1">
            <a:spLocks noChangeArrowheads="1"/>
          </p:cNvSpPr>
          <p:nvPr/>
        </p:nvSpPr>
        <p:spPr bwMode="auto">
          <a:xfrm>
            <a:off x="4152900" y="3024188"/>
            <a:ext cx="387350" cy="457200"/>
          </a:xfrm>
          <a:prstGeom prst="rect">
            <a:avLst/>
          </a:prstGeom>
          <a:noFill/>
          <a:ln w="12700">
            <a:noFill/>
            <a:miter lim="800000"/>
            <a:headEnd/>
            <a:tailEnd/>
          </a:ln>
          <a:effectLst/>
        </p:spPr>
        <p:txBody>
          <a:bodyPr wrap="none" anchor="ctr">
            <a:prstTxWarp prst="textNoShape">
              <a:avLst/>
            </a:prstTxWarp>
            <a:spAutoFit/>
          </a:bodyPr>
          <a:lstStyle/>
          <a:p>
            <a:pPr algn="ctr" eaLnBrk="0" hangingPunct="0"/>
            <a:r>
              <a:rPr lang="en-US" sz="2400">
                <a:solidFill>
                  <a:srgbClr val="000000"/>
                </a:solidFill>
                <a:latin typeface="Arial" charset="0"/>
              </a:rPr>
              <a:t>S</a:t>
            </a:r>
          </a:p>
        </p:txBody>
      </p:sp>
      <p:sp>
        <p:nvSpPr>
          <p:cNvPr id="238615" name="Line 23"/>
          <p:cNvSpPr>
            <a:spLocks noChangeShapeType="1"/>
          </p:cNvSpPr>
          <p:nvPr/>
        </p:nvSpPr>
        <p:spPr bwMode="auto">
          <a:xfrm>
            <a:off x="4570413" y="3794125"/>
            <a:ext cx="493712"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238616" name="Line 24"/>
          <p:cNvSpPr>
            <a:spLocks noChangeShapeType="1"/>
          </p:cNvSpPr>
          <p:nvPr/>
        </p:nvSpPr>
        <p:spPr bwMode="auto">
          <a:xfrm>
            <a:off x="5381625" y="3911600"/>
            <a:ext cx="682625" cy="446088"/>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238617" name="Line 25"/>
          <p:cNvSpPr>
            <a:spLocks noChangeShapeType="1"/>
          </p:cNvSpPr>
          <p:nvPr/>
        </p:nvSpPr>
        <p:spPr bwMode="auto">
          <a:xfrm>
            <a:off x="6521450" y="4616450"/>
            <a:ext cx="506413" cy="341313"/>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238618" name="Line 26"/>
          <p:cNvSpPr>
            <a:spLocks noChangeShapeType="1"/>
          </p:cNvSpPr>
          <p:nvPr/>
        </p:nvSpPr>
        <p:spPr bwMode="auto">
          <a:xfrm flipV="1">
            <a:off x="5487988" y="3005138"/>
            <a:ext cx="1011237" cy="41275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238619" name="Line 27"/>
          <p:cNvSpPr>
            <a:spLocks noChangeShapeType="1"/>
          </p:cNvSpPr>
          <p:nvPr/>
        </p:nvSpPr>
        <p:spPr bwMode="auto">
          <a:xfrm>
            <a:off x="6945313" y="2782888"/>
            <a:ext cx="893762"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238620" name="Line 28"/>
          <p:cNvSpPr>
            <a:spLocks noChangeShapeType="1"/>
          </p:cNvSpPr>
          <p:nvPr/>
        </p:nvSpPr>
        <p:spPr bwMode="auto">
          <a:xfrm flipV="1">
            <a:off x="7345363" y="4522788"/>
            <a:ext cx="563562" cy="246062"/>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238621" name="Line 29"/>
          <p:cNvSpPr>
            <a:spLocks noChangeShapeType="1"/>
          </p:cNvSpPr>
          <p:nvPr/>
        </p:nvSpPr>
        <p:spPr bwMode="auto">
          <a:xfrm>
            <a:off x="7286625" y="5264150"/>
            <a:ext cx="387350" cy="23495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238622" name="Text Box 30"/>
          <p:cNvSpPr txBox="1">
            <a:spLocks noChangeArrowheads="1"/>
          </p:cNvSpPr>
          <p:nvPr/>
        </p:nvSpPr>
        <p:spPr bwMode="auto">
          <a:xfrm>
            <a:off x="4092575" y="4008438"/>
            <a:ext cx="1060450" cy="366712"/>
          </a:xfrm>
          <a:prstGeom prst="rect">
            <a:avLst/>
          </a:prstGeom>
          <a:noFill/>
          <a:ln w="12700">
            <a:noFill/>
            <a:miter lim="800000"/>
            <a:headEnd/>
            <a:tailEnd/>
          </a:ln>
          <a:effectLst/>
        </p:spPr>
        <p:txBody>
          <a:bodyPr wrap="none" anchor="ctr">
            <a:prstTxWarp prst="textNoShape">
              <a:avLst/>
            </a:prstTxWarp>
            <a:spAutoFit/>
          </a:bodyPr>
          <a:lstStyle/>
          <a:p>
            <a:pPr algn="ctr" eaLnBrk="0" hangingPunct="0"/>
            <a:r>
              <a:rPr lang="en-US">
                <a:solidFill>
                  <a:srgbClr val="000000"/>
                </a:solidFill>
                <a:latin typeface="Arial" charset="0"/>
              </a:rPr>
              <a:t>???Mb/s</a:t>
            </a:r>
          </a:p>
        </p:txBody>
      </p:sp>
      <p:sp>
        <p:nvSpPr>
          <p:cNvPr id="238623" name="Text Box 31"/>
          <p:cNvSpPr txBox="1">
            <a:spLocks noChangeArrowheads="1"/>
          </p:cNvSpPr>
          <p:nvPr/>
        </p:nvSpPr>
        <p:spPr bwMode="auto">
          <a:xfrm>
            <a:off x="5303838" y="2773363"/>
            <a:ext cx="1060450" cy="366712"/>
          </a:xfrm>
          <a:prstGeom prst="rect">
            <a:avLst/>
          </a:prstGeom>
          <a:noFill/>
          <a:ln w="12700">
            <a:noFill/>
            <a:miter lim="800000"/>
            <a:headEnd/>
            <a:tailEnd/>
          </a:ln>
          <a:effectLst/>
        </p:spPr>
        <p:txBody>
          <a:bodyPr wrap="none" anchor="ctr">
            <a:prstTxWarp prst="textNoShape">
              <a:avLst/>
            </a:prstTxWarp>
            <a:spAutoFit/>
          </a:bodyPr>
          <a:lstStyle/>
          <a:p>
            <a:pPr algn="ctr" eaLnBrk="0" hangingPunct="0"/>
            <a:r>
              <a:rPr lang="en-US">
                <a:solidFill>
                  <a:srgbClr val="000000"/>
                </a:solidFill>
                <a:latin typeface="Arial" charset="0"/>
              </a:rPr>
              <a:t>100Mb/s</a:t>
            </a:r>
          </a:p>
        </p:txBody>
      </p:sp>
      <p:sp>
        <p:nvSpPr>
          <p:cNvPr id="238624" name="Text Box 32"/>
          <p:cNvSpPr txBox="1">
            <a:spLocks noChangeArrowheads="1"/>
          </p:cNvSpPr>
          <p:nvPr/>
        </p:nvSpPr>
        <p:spPr bwMode="auto">
          <a:xfrm>
            <a:off x="6865938" y="2362200"/>
            <a:ext cx="1060450" cy="366713"/>
          </a:xfrm>
          <a:prstGeom prst="rect">
            <a:avLst/>
          </a:prstGeom>
          <a:noFill/>
          <a:ln w="12700">
            <a:noFill/>
            <a:miter lim="800000"/>
            <a:headEnd/>
            <a:tailEnd/>
          </a:ln>
          <a:effectLst/>
        </p:spPr>
        <p:txBody>
          <a:bodyPr wrap="none" anchor="ctr">
            <a:prstTxWarp prst="textNoShape">
              <a:avLst/>
            </a:prstTxWarp>
            <a:spAutoFit/>
          </a:bodyPr>
          <a:lstStyle/>
          <a:p>
            <a:pPr algn="ctr" eaLnBrk="0" hangingPunct="0"/>
            <a:r>
              <a:rPr lang="en-US">
                <a:solidFill>
                  <a:srgbClr val="000000"/>
                </a:solidFill>
                <a:latin typeface="Arial" charset="0"/>
              </a:rPr>
              <a:t>100Mb/s</a:t>
            </a:r>
          </a:p>
        </p:txBody>
      </p:sp>
      <p:sp>
        <p:nvSpPr>
          <p:cNvPr id="238625" name="Text Box 33"/>
          <p:cNvSpPr txBox="1">
            <a:spLocks noChangeArrowheads="1"/>
          </p:cNvSpPr>
          <p:nvPr/>
        </p:nvSpPr>
        <p:spPr bwMode="auto">
          <a:xfrm>
            <a:off x="5818188" y="3760788"/>
            <a:ext cx="806450" cy="366712"/>
          </a:xfrm>
          <a:prstGeom prst="rect">
            <a:avLst/>
          </a:prstGeom>
          <a:noFill/>
          <a:ln w="12700">
            <a:noFill/>
            <a:miter lim="800000"/>
            <a:headEnd/>
            <a:tailEnd/>
          </a:ln>
          <a:effectLst/>
        </p:spPr>
        <p:txBody>
          <a:bodyPr wrap="none" anchor="ctr">
            <a:prstTxWarp prst="textNoShape">
              <a:avLst/>
            </a:prstTxWarp>
            <a:spAutoFit/>
          </a:bodyPr>
          <a:lstStyle/>
          <a:p>
            <a:pPr algn="ctr" eaLnBrk="0" hangingPunct="0"/>
            <a:r>
              <a:rPr lang="en-US">
                <a:solidFill>
                  <a:srgbClr val="000000"/>
                </a:solidFill>
                <a:latin typeface="Arial" charset="0"/>
              </a:rPr>
              <a:t>1Mb/s</a:t>
            </a:r>
          </a:p>
        </p:txBody>
      </p:sp>
      <p:sp>
        <p:nvSpPr>
          <p:cNvPr id="238626" name="Text Box 34"/>
          <p:cNvSpPr txBox="1">
            <a:spLocks noChangeArrowheads="1"/>
          </p:cNvSpPr>
          <p:nvPr/>
        </p:nvSpPr>
        <p:spPr bwMode="auto">
          <a:xfrm>
            <a:off x="6992938" y="4183063"/>
            <a:ext cx="806450" cy="366712"/>
          </a:xfrm>
          <a:prstGeom prst="rect">
            <a:avLst/>
          </a:prstGeom>
          <a:noFill/>
          <a:ln w="12700">
            <a:noFill/>
            <a:miter lim="800000"/>
            <a:headEnd/>
            <a:tailEnd/>
          </a:ln>
          <a:effectLst/>
        </p:spPr>
        <p:txBody>
          <a:bodyPr wrap="none" anchor="ctr">
            <a:prstTxWarp prst="textNoShape">
              <a:avLst/>
            </a:prstTxWarp>
            <a:spAutoFit/>
          </a:bodyPr>
          <a:lstStyle/>
          <a:p>
            <a:pPr algn="ctr" eaLnBrk="0" hangingPunct="0"/>
            <a:r>
              <a:rPr lang="en-US">
                <a:solidFill>
                  <a:srgbClr val="000000"/>
                </a:solidFill>
                <a:latin typeface="Arial" charset="0"/>
              </a:rPr>
              <a:t>1Mb/s</a:t>
            </a:r>
          </a:p>
        </p:txBody>
      </p:sp>
      <p:sp>
        <p:nvSpPr>
          <p:cNvPr id="238627" name="Text Box 35"/>
          <p:cNvSpPr txBox="1">
            <a:spLocks noChangeArrowheads="1"/>
          </p:cNvSpPr>
          <p:nvPr/>
        </p:nvSpPr>
        <p:spPr bwMode="auto">
          <a:xfrm>
            <a:off x="6900863" y="5510213"/>
            <a:ext cx="895350" cy="366712"/>
          </a:xfrm>
          <a:prstGeom prst="rect">
            <a:avLst/>
          </a:prstGeom>
          <a:noFill/>
          <a:ln w="12700">
            <a:noFill/>
            <a:miter lim="800000"/>
            <a:headEnd/>
            <a:tailEnd/>
          </a:ln>
          <a:effectLst/>
        </p:spPr>
        <p:txBody>
          <a:bodyPr wrap="none" anchor="ctr">
            <a:prstTxWarp prst="textNoShape">
              <a:avLst/>
            </a:prstTxWarp>
            <a:spAutoFit/>
          </a:bodyPr>
          <a:lstStyle/>
          <a:p>
            <a:pPr algn="ctr" eaLnBrk="0" hangingPunct="0"/>
            <a:r>
              <a:rPr lang="en-US">
                <a:solidFill>
                  <a:srgbClr val="000000"/>
                </a:solidFill>
                <a:latin typeface="Arial" charset="0"/>
              </a:rPr>
              <a:t>56Kb/s</a:t>
            </a:r>
          </a:p>
        </p:txBody>
      </p:sp>
      <p:sp>
        <p:nvSpPr>
          <p:cNvPr id="238628" name="Oval 36"/>
          <p:cNvSpPr>
            <a:spLocks noChangeArrowheads="1"/>
          </p:cNvSpPr>
          <p:nvPr/>
        </p:nvSpPr>
        <p:spPr bwMode="auto">
          <a:xfrm>
            <a:off x="7000875" y="3649663"/>
            <a:ext cx="376238" cy="341312"/>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38629" name="Line 37"/>
          <p:cNvSpPr>
            <a:spLocks noChangeShapeType="1"/>
          </p:cNvSpPr>
          <p:nvPr/>
        </p:nvSpPr>
        <p:spPr bwMode="auto">
          <a:xfrm flipV="1">
            <a:off x="6521450" y="3935413"/>
            <a:ext cx="530225" cy="3175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38630" name="Line 38"/>
          <p:cNvSpPr>
            <a:spLocks noChangeShapeType="1"/>
          </p:cNvSpPr>
          <p:nvPr/>
        </p:nvSpPr>
        <p:spPr bwMode="auto">
          <a:xfrm flipV="1">
            <a:off x="6638925" y="4052888"/>
            <a:ext cx="471488" cy="246062"/>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238631" name="Text Box 39"/>
          <p:cNvSpPr txBox="1">
            <a:spLocks noChangeArrowheads="1"/>
          </p:cNvSpPr>
          <p:nvPr/>
        </p:nvSpPr>
        <p:spPr bwMode="auto">
          <a:xfrm>
            <a:off x="7412038" y="3563938"/>
            <a:ext cx="404812" cy="457200"/>
          </a:xfrm>
          <a:prstGeom prst="rect">
            <a:avLst/>
          </a:prstGeom>
          <a:noFill/>
          <a:ln w="12700">
            <a:noFill/>
            <a:miter lim="800000"/>
            <a:headEnd/>
            <a:tailEnd/>
          </a:ln>
          <a:effectLst/>
        </p:spPr>
        <p:txBody>
          <a:bodyPr wrap="none" anchor="ctr">
            <a:prstTxWarp prst="textNoShape">
              <a:avLst/>
            </a:prstTxWarp>
            <a:spAutoFit/>
          </a:bodyPr>
          <a:lstStyle/>
          <a:p>
            <a:pPr algn="ctr" eaLnBrk="0" hangingPunct="0"/>
            <a:r>
              <a:rPr lang="en-US" sz="2400">
                <a:solidFill>
                  <a:srgbClr val="000000"/>
                </a:solidFill>
                <a:latin typeface="Arial" charset="0"/>
              </a:rPr>
              <a:t>R</a:t>
            </a: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 name="Slide Number Placeholder 4"/>
          <p:cNvSpPr>
            <a:spLocks noGrp="1"/>
          </p:cNvSpPr>
          <p:nvPr>
            <p:ph type="sldNum" sz="quarter" idx="12"/>
          </p:nvPr>
        </p:nvSpPr>
        <p:spPr/>
        <p:txBody>
          <a:bodyPr/>
          <a:lstStyle/>
          <a:p>
            <a:fld id="{D7E24B06-5663-3346-BEFA-C519A4E5F9FE}" type="slidenum">
              <a:rPr lang="en-US"/>
              <a:pPr/>
              <a:t>111</a:t>
            </a:fld>
            <a:endParaRPr lang="en-US"/>
          </a:p>
        </p:txBody>
      </p:sp>
      <p:sp>
        <p:nvSpPr>
          <p:cNvPr id="236569" name="Rectangle 25"/>
          <p:cNvSpPr>
            <a:spLocks noChangeArrowheads="1"/>
          </p:cNvSpPr>
          <p:nvPr/>
        </p:nvSpPr>
        <p:spPr bwMode="auto">
          <a:xfrm>
            <a:off x="381000" y="1524000"/>
            <a:ext cx="8534400" cy="4876800"/>
          </a:xfrm>
          <a:prstGeom prst="rect">
            <a:avLst/>
          </a:prstGeom>
          <a:solidFill>
            <a:srgbClr val="FFFFFF"/>
          </a:solidFill>
          <a:ln w="9525">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236546" name="Rectangle 2"/>
          <p:cNvSpPr>
            <a:spLocks noGrp="1" noChangeArrowheads="1"/>
          </p:cNvSpPr>
          <p:nvPr>
            <p:ph type="title"/>
          </p:nvPr>
        </p:nvSpPr>
        <p:spPr/>
        <p:txBody>
          <a:bodyPr/>
          <a:lstStyle/>
          <a:p>
            <a:r>
              <a:rPr lang="en-US"/>
              <a:t>Layered Media Streams</a:t>
            </a:r>
          </a:p>
        </p:txBody>
      </p:sp>
      <p:grpSp>
        <p:nvGrpSpPr>
          <p:cNvPr id="2" name="Group 26"/>
          <p:cNvGrpSpPr>
            <a:grpSpLocks/>
          </p:cNvGrpSpPr>
          <p:nvPr/>
        </p:nvGrpSpPr>
        <p:grpSpPr bwMode="auto">
          <a:xfrm>
            <a:off x="685800" y="2286000"/>
            <a:ext cx="5554663" cy="3200400"/>
            <a:chOff x="624" y="1584"/>
            <a:chExt cx="4232" cy="2016"/>
          </a:xfrm>
        </p:grpSpPr>
        <p:sp>
          <p:nvSpPr>
            <p:cNvPr id="236547" name="Rectangle 3"/>
            <p:cNvSpPr>
              <a:spLocks noChangeArrowheads="1"/>
            </p:cNvSpPr>
            <p:nvPr/>
          </p:nvSpPr>
          <p:spPr bwMode="auto">
            <a:xfrm>
              <a:off x="624" y="2496"/>
              <a:ext cx="288" cy="24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2400">
                  <a:solidFill>
                    <a:srgbClr val="000000"/>
                  </a:solidFill>
                  <a:latin typeface="Arial" charset="0"/>
                </a:rPr>
                <a:t>S</a:t>
              </a:r>
            </a:p>
          </p:txBody>
        </p:sp>
        <p:sp>
          <p:nvSpPr>
            <p:cNvPr id="236548" name="Oval 4"/>
            <p:cNvSpPr>
              <a:spLocks noChangeArrowheads="1"/>
            </p:cNvSpPr>
            <p:nvPr/>
          </p:nvSpPr>
          <p:spPr bwMode="auto">
            <a:xfrm>
              <a:off x="1680" y="2496"/>
              <a:ext cx="336" cy="336"/>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pPr algn="ctr" eaLnBrk="0" hangingPunct="0"/>
              <a:r>
                <a:rPr lang="en-US" sz="2400">
                  <a:solidFill>
                    <a:srgbClr val="000000"/>
                  </a:solidFill>
                  <a:latin typeface="Arial" charset="0"/>
                </a:rPr>
                <a:t>R</a:t>
              </a:r>
            </a:p>
          </p:txBody>
        </p:sp>
        <p:sp>
          <p:nvSpPr>
            <p:cNvPr id="236549" name="Rectangle 5"/>
            <p:cNvSpPr>
              <a:spLocks noChangeArrowheads="1"/>
            </p:cNvSpPr>
            <p:nvPr/>
          </p:nvSpPr>
          <p:spPr bwMode="auto">
            <a:xfrm>
              <a:off x="2592" y="1728"/>
              <a:ext cx="288" cy="24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2400">
                  <a:solidFill>
                    <a:srgbClr val="000000"/>
                  </a:solidFill>
                  <a:latin typeface="Arial" charset="0"/>
                </a:rPr>
                <a:t>R1</a:t>
              </a:r>
            </a:p>
          </p:txBody>
        </p:sp>
        <p:sp>
          <p:nvSpPr>
            <p:cNvPr id="236550" name="Rectangle 6"/>
            <p:cNvSpPr>
              <a:spLocks noChangeArrowheads="1"/>
            </p:cNvSpPr>
            <p:nvPr/>
          </p:nvSpPr>
          <p:spPr bwMode="auto">
            <a:xfrm>
              <a:off x="4272" y="1584"/>
              <a:ext cx="288" cy="24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2400">
                  <a:solidFill>
                    <a:srgbClr val="000000"/>
                  </a:solidFill>
                  <a:latin typeface="Arial" charset="0"/>
                </a:rPr>
                <a:t>R2</a:t>
              </a:r>
            </a:p>
          </p:txBody>
        </p:sp>
        <p:sp>
          <p:nvSpPr>
            <p:cNvPr id="236551" name="Rectangle 7"/>
            <p:cNvSpPr>
              <a:spLocks noChangeArrowheads="1"/>
            </p:cNvSpPr>
            <p:nvPr/>
          </p:nvSpPr>
          <p:spPr bwMode="auto">
            <a:xfrm>
              <a:off x="4224" y="3360"/>
              <a:ext cx="288" cy="24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2400">
                  <a:solidFill>
                    <a:srgbClr val="000000"/>
                  </a:solidFill>
                  <a:latin typeface="Arial" charset="0"/>
                </a:rPr>
                <a:t>R3</a:t>
              </a:r>
            </a:p>
          </p:txBody>
        </p:sp>
        <p:sp>
          <p:nvSpPr>
            <p:cNvPr id="236552" name="Oval 8"/>
            <p:cNvSpPr>
              <a:spLocks noChangeArrowheads="1"/>
            </p:cNvSpPr>
            <p:nvPr/>
          </p:nvSpPr>
          <p:spPr bwMode="auto">
            <a:xfrm>
              <a:off x="3120" y="2640"/>
              <a:ext cx="336" cy="336"/>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pPr algn="ctr" eaLnBrk="0" hangingPunct="0"/>
              <a:r>
                <a:rPr lang="en-US" sz="2400">
                  <a:solidFill>
                    <a:srgbClr val="000000"/>
                  </a:solidFill>
                  <a:latin typeface="Arial" charset="0"/>
                </a:rPr>
                <a:t>R</a:t>
              </a:r>
            </a:p>
          </p:txBody>
        </p:sp>
        <p:sp>
          <p:nvSpPr>
            <p:cNvPr id="236553" name="Line 9"/>
            <p:cNvSpPr>
              <a:spLocks noChangeShapeType="1"/>
            </p:cNvSpPr>
            <p:nvPr/>
          </p:nvSpPr>
          <p:spPr bwMode="auto">
            <a:xfrm>
              <a:off x="912" y="2592"/>
              <a:ext cx="768" cy="0"/>
            </a:xfrm>
            <a:prstGeom prst="line">
              <a:avLst/>
            </a:prstGeom>
            <a:noFill/>
            <a:ln w="28575">
              <a:solidFill>
                <a:srgbClr val="FF9900"/>
              </a:solidFill>
              <a:round/>
              <a:headEnd/>
              <a:tailEnd type="triangle" w="med" len="med"/>
            </a:ln>
            <a:effectLst/>
          </p:spPr>
          <p:txBody>
            <a:bodyPr wrap="none" anchor="ctr">
              <a:prstTxWarp prst="textNoShape">
                <a:avLst/>
              </a:prstTxWarp>
            </a:bodyPr>
            <a:lstStyle/>
            <a:p>
              <a:endParaRPr lang="en-US"/>
            </a:p>
          </p:txBody>
        </p:sp>
        <p:sp>
          <p:nvSpPr>
            <p:cNvPr id="236554" name="Line 10"/>
            <p:cNvSpPr>
              <a:spLocks noChangeShapeType="1"/>
            </p:cNvSpPr>
            <p:nvPr/>
          </p:nvSpPr>
          <p:spPr bwMode="auto">
            <a:xfrm>
              <a:off x="912" y="2640"/>
              <a:ext cx="768" cy="0"/>
            </a:xfrm>
            <a:prstGeom prst="line">
              <a:avLst/>
            </a:prstGeom>
            <a:noFill/>
            <a:ln w="9525">
              <a:solidFill>
                <a:schemeClr val="accent2"/>
              </a:solidFill>
              <a:round/>
              <a:headEnd/>
              <a:tailEnd type="triangle" w="med" len="med"/>
            </a:ln>
            <a:effectLst/>
          </p:spPr>
          <p:txBody>
            <a:bodyPr wrap="none" anchor="ctr">
              <a:prstTxWarp prst="textNoShape">
                <a:avLst/>
              </a:prstTxWarp>
            </a:bodyPr>
            <a:lstStyle/>
            <a:p>
              <a:endParaRPr lang="en-US"/>
            </a:p>
          </p:txBody>
        </p:sp>
        <p:sp>
          <p:nvSpPr>
            <p:cNvPr id="236555" name="Line 11"/>
            <p:cNvSpPr>
              <a:spLocks noChangeShapeType="1"/>
            </p:cNvSpPr>
            <p:nvPr/>
          </p:nvSpPr>
          <p:spPr bwMode="auto">
            <a:xfrm>
              <a:off x="912" y="2688"/>
              <a:ext cx="768"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236556" name="Line 12"/>
            <p:cNvSpPr>
              <a:spLocks noChangeShapeType="1"/>
            </p:cNvSpPr>
            <p:nvPr/>
          </p:nvSpPr>
          <p:spPr bwMode="auto">
            <a:xfrm flipV="1">
              <a:off x="1920" y="1920"/>
              <a:ext cx="624" cy="576"/>
            </a:xfrm>
            <a:prstGeom prst="line">
              <a:avLst/>
            </a:prstGeom>
            <a:noFill/>
            <a:ln w="28575">
              <a:solidFill>
                <a:srgbClr val="FF9900"/>
              </a:solidFill>
              <a:round/>
              <a:headEnd/>
              <a:tailEnd type="triangle" w="med" len="med"/>
            </a:ln>
            <a:effectLst/>
          </p:spPr>
          <p:txBody>
            <a:bodyPr wrap="none" anchor="ctr">
              <a:prstTxWarp prst="textNoShape">
                <a:avLst/>
              </a:prstTxWarp>
            </a:bodyPr>
            <a:lstStyle/>
            <a:p>
              <a:endParaRPr lang="en-US"/>
            </a:p>
          </p:txBody>
        </p:sp>
        <p:sp>
          <p:nvSpPr>
            <p:cNvPr id="236557" name="Line 13"/>
            <p:cNvSpPr>
              <a:spLocks noChangeShapeType="1"/>
            </p:cNvSpPr>
            <p:nvPr/>
          </p:nvSpPr>
          <p:spPr bwMode="auto">
            <a:xfrm flipV="1">
              <a:off x="1968" y="1968"/>
              <a:ext cx="624" cy="576"/>
            </a:xfrm>
            <a:prstGeom prst="line">
              <a:avLst/>
            </a:prstGeom>
            <a:noFill/>
            <a:ln w="9525">
              <a:solidFill>
                <a:schemeClr val="accent2"/>
              </a:solidFill>
              <a:round/>
              <a:headEnd/>
              <a:tailEnd type="triangle" w="med" len="med"/>
            </a:ln>
            <a:effectLst/>
          </p:spPr>
          <p:txBody>
            <a:bodyPr wrap="none" anchor="ctr">
              <a:prstTxWarp prst="textNoShape">
                <a:avLst/>
              </a:prstTxWarp>
            </a:bodyPr>
            <a:lstStyle/>
            <a:p>
              <a:endParaRPr lang="en-US"/>
            </a:p>
          </p:txBody>
        </p:sp>
        <p:sp>
          <p:nvSpPr>
            <p:cNvPr id="236558" name="Line 14"/>
            <p:cNvSpPr>
              <a:spLocks noChangeShapeType="1"/>
            </p:cNvSpPr>
            <p:nvPr/>
          </p:nvSpPr>
          <p:spPr bwMode="auto">
            <a:xfrm flipV="1">
              <a:off x="2016" y="2016"/>
              <a:ext cx="624" cy="576"/>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236559" name="Line 15"/>
            <p:cNvSpPr>
              <a:spLocks noChangeShapeType="1"/>
            </p:cNvSpPr>
            <p:nvPr/>
          </p:nvSpPr>
          <p:spPr bwMode="auto">
            <a:xfrm>
              <a:off x="2016" y="2640"/>
              <a:ext cx="1104" cy="144"/>
            </a:xfrm>
            <a:prstGeom prst="line">
              <a:avLst/>
            </a:prstGeom>
            <a:noFill/>
            <a:ln w="9525">
              <a:solidFill>
                <a:schemeClr val="accent2"/>
              </a:solidFill>
              <a:round/>
              <a:headEnd/>
              <a:tailEnd type="triangle" w="med" len="med"/>
            </a:ln>
            <a:effectLst/>
          </p:spPr>
          <p:txBody>
            <a:bodyPr wrap="none" anchor="ctr">
              <a:prstTxWarp prst="textNoShape">
                <a:avLst/>
              </a:prstTxWarp>
            </a:bodyPr>
            <a:lstStyle/>
            <a:p>
              <a:endParaRPr lang="en-US"/>
            </a:p>
          </p:txBody>
        </p:sp>
        <p:sp>
          <p:nvSpPr>
            <p:cNvPr id="236560" name="Line 16"/>
            <p:cNvSpPr>
              <a:spLocks noChangeShapeType="1"/>
            </p:cNvSpPr>
            <p:nvPr/>
          </p:nvSpPr>
          <p:spPr bwMode="auto">
            <a:xfrm>
              <a:off x="2016" y="2688"/>
              <a:ext cx="1104" cy="144"/>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236561" name="Line 17"/>
            <p:cNvSpPr>
              <a:spLocks noChangeShapeType="1"/>
            </p:cNvSpPr>
            <p:nvPr/>
          </p:nvSpPr>
          <p:spPr bwMode="auto">
            <a:xfrm flipV="1">
              <a:off x="3408" y="1776"/>
              <a:ext cx="816" cy="912"/>
            </a:xfrm>
            <a:prstGeom prst="line">
              <a:avLst/>
            </a:prstGeom>
            <a:noFill/>
            <a:ln w="9525">
              <a:solidFill>
                <a:schemeClr val="accent2"/>
              </a:solidFill>
              <a:round/>
              <a:headEnd/>
              <a:tailEnd type="triangle" w="med" len="med"/>
            </a:ln>
            <a:effectLst/>
          </p:spPr>
          <p:txBody>
            <a:bodyPr wrap="none" anchor="ctr">
              <a:prstTxWarp prst="textNoShape">
                <a:avLst/>
              </a:prstTxWarp>
            </a:bodyPr>
            <a:lstStyle/>
            <a:p>
              <a:endParaRPr lang="en-US"/>
            </a:p>
          </p:txBody>
        </p:sp>
        <p:sp>
          <p:nvSpPr>
            <p:cNvPr id="236562" name="Line 18"/>
            <p:cNvSpPr>
              <a:spLocks noChangeShapeType="1"/>
            </p:cNvSpPr>
            <p:nvPr/>
          </p:nvSpPr>
          <p:spPr bwMode="auto">
            <a:xfrm flipV="1">
              <a:off x="3456" y="1824"/>
              <a:ext cx="816" cy="912"/>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236563" name="Line 19"/>
            <p:cNvSpPr>
              <a:spLocks noChangeShapeType="1"/>
            </p:cNvSpPr>
            <p:nvPr/>
          </p:nvSpPr>
          <p:spPr bwMode="auto">
            <a:xfrm>
              <a:off x="3456" y="2880"/>
              <a:ext cx="768" cy="576"/>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236564" name="Text Box 20"/>
            <p:cNvSpPr txBox="1">
              <a:spLocks noChangeArrowheads="1"/>
            </p:cNvSpPr>
            <p:nvPr/>
          </p:nvSpPr>
          <p:spPr bwMode="auto">
            <a:xfrm>
              <a:off x="912" y="2687"/>
              <a:ext cx="967" cy="288"/>
            </a:xfrm>
            <a:prstGeom prst="rect">
              <a:avLst/>
            </a:prstGeom>
            <a:noFill/>
            <a:ln w="9525">
              <a:noFill/>
              <a:miter lim="800000"/>
              <a:headEnd/>
              <a:tailEnd/>
            </a:ln>
            <a:effectLst/>
          </p:spPr>
          <p:txBody>
            <a:bodyPr wrap="none">
              <a:prstTxWarp prst="textNoShape">
                <a:avLst/>
              </a:prstTxWarp>
              <a:spAutoFit/>
            </a:bodyPr>
            <a:lstStyle/>
            <a:p>
              <a:pPr eaLnBrk="0" hangingPunct="0"/>
              <a:r>
                <a:rPr lang="en-US" sz="2400">
                  <a:solidFill>
                    <a:srgbClr val="000000"/>
                  </a:solidFill>
                  <a:latin typeface="Arial" charset="0"/>
                </a:rPr>
                <a:t>10Mbps</a:t>
              </a:r>
            </a:p>
          </p:txBody>
        </p:sp>
        <p:sp>
          <p:nvSpPr>
            <p:cNvPr id="236565" name="Text Box 21"/>
            <p:cNvSpPr txBox="1">
              <a:spLocks noChangeArrowheads="1"/>
            </p:cNvSpPr>
            <p:nvPr/>
          </p:nvSpPr>
          <p:spPr bwMode="auto">
            <a:xfrm>
              <a:off x="1392" y="1919"/>
              <a:ext cx="968" cy="288"/>
            </a:xfrm>
            <a:prstGeom prst="rect">
              <a:avLst/>
            </a:prstGeom>
            <a:noFill/>
            <a:ln w="9525">
              <a:noFill/>
              <a:miter lim="800000"/>
              <a:headEnd/>
              <a:tailEnd/>
            </a:ln>
            <a:effectLst/>
          </p:spPr>
          <p:txBody>
            <a:bodyPr wrap="none">
              <a:prstTxWarp prst="textNoShape">
                <a:avLst/>
              </a:prstTxWarp>
              <a:spAutoFit/>
            </a:bodyPr>
            <a:lstStyle/>
            <a:p>
              <a:pPr eaLnBrk="0" hangingPunct="0"/>
              <a:r>
                <a:rPr lang="en-US" sz="2400">
                  <a:solidFill>
                    <a:srgbClr val="000000"/>
                  </a:solidFill>
                  <a:latin typeface="Arial" charset="0"/>
                </a:rPr>
                <a:t>10Mbps</a:t>
              </a:r>
            </a:p>
          </p:txBody>
        </p:sp>
        <p:sp>
          <p:nvSpPr>
            <p:cNvPr id="236566" name="Text Box 22"/>
            <p:cNvSpPr txBox="1">
              <a:spLocks noChangeArrowheads="1"/>
            </p:cNvSpPr>
            <p:nvPr/>
          </p:nvSpPr>
          <p:spPr bwMode="auto">
            <a:xfrm>
              <a:off x="2256" y="2447"/>
              <a:ext cx="1058" cy="288"/>
            </a:xfrm>
            <a:prstGeom prst="rect">
              <a:avLst/>
            </a:prstGeom>
            <a:noFill/>
            <a:ln w="9525">
              <a:noFill/>
              <a:miter lim="800000"/>
              <a:headEnd/>
              <a:tailEnd/>
            </a:ln>
            <a:effectLst/>
          </p:spPr>
          <p:txBody>
            <a:bodyPr wrap="none">
              <a:prstTxWarp prst="textNoShape">
                <a:avLst/>
              </a:prstTxWarp>
              <a:spAutoFit/>
            </a:bodyPr>
            <a:lstStyle/>
            <a:p>
              <a:pPr eaLnBrk="0" hangingPunct="0"/>
              <a:r>
                <a:rPr lang="en-US" sz="2400">
                  <a:solidFill>
                    <a:srgbClr val="000000"/>
                  </a:solidFill>
                  <a:latin typeface="Arial" charset="0"/>
                </a:rPr>
                <a:t>512Kbps</a:t>
              </a:r>
            </a:p>
          </p:txBody>
        </p:sp>
        <p:sp>
          <p:nvSpPr>
            <p:cNvPr id="236567" name="Text Box 23"/>
            <p:cNvSpPr txBox="1">
              <a:spLocks noChangeArrowheads="1"/>
            </p:cNvSpPr>
            <p:nvPr/>
          </p:nvSpPr>
          <p:spPr bwMode="auto">
            <a:xfrm>
              <a:off x="3120" y="3119"/>
              <a:ext cx="1059" cy="288"/>
            </a:xfrm>
            <a:prstGeom prst="rect">
              <a:avLst/>
            </a:prstGeom>
            <a:noFill/>
            <a:ln w="9525">
              <a:noFill/>
              <a:miter lim="800000"/>
              <a:headEnd/>
              <a:tailEnd/>
            </a:ln>
            <a:effectLst/>
          </p:spPr>
          <p:txBody>
            <a:bodyPr wrap="none">
              <a:prstTxWarp prst="textNoShape">
                <a:avLst/>
              </a:prstTxWarp>
              <a:spAutoFit/>
            </a:bodyPr>
            <a:lstStyle/>
            <a:p>
              <a:pPr eaLnBrk="0" hangingPunct="0"/>
              <a:r>
                <a:rPr lang="en-US" sz="2400">
                  <a:solidFill>
                    <a:srgbClr val="000000"/>
                  </a:solidFill>
                  <a:latin typeface="Arial" charset="0"/>
                </a:rPr>
                <a:t>128Kbps</a:t>
              </a:r>
            </a:p>
          </p:txBody>
        </p:sp>
        <p:sp>
          <p:nvSpPr>
            <p:cNvPr id="236568" name="Text Box 24"/>
            <p:cNvSpPr txBox="1">
              <a:spLocks noChangeArrowheads="1"/>
            </p:cNvSpPr>
            <p:nvPr/>
          </p:nvSpPr>
          <p:spPr bwMode="auto">
            <a:xfrm>
              <a:off x="3889" y="2111"/>
              <a:ext cx="967" cy="288"/>
            </a:xfrm>
            <a:prstGeom prst="rect">
              <a:avLst/>
            </a:prstGeom>
            <a:noFill/>
            <a:ln w="9525">
              <a:noFill/>
              <a:miter lim="800000"/>
              <a:headEnd/>
              <a:tailEnd/>
            </a:ln>
            <a:effectLst/>
          </p:spPr>
          <p:txBody>
            <a:bodyPr wrap="none">
              <a:prstTxWarp prst="textNoShape">
                <a:avLst/>
              </a:prstTxWarp>
              <a:spAutoFit/>
            </a:bodyPr>
            <a:lstStyle/>
            <a:p>
              <a:pPr eaLnBrk="0" hangingPunct="0"/>
              <a:r>
                <a:rPr lang="en-US" sz="2400">
                  <a:solidFill>
                    <a:srgbClr val="000000"/>
                  </a:solidFill>
                  <a:latin typeface="Arial" charset="0"/>
                </a:rPr>
                <a:t>10Mbps</a:t>
              </a:r>
            </a:p>
          </p:txBody>
        </p:sp>
      </p:grpSp>
      <p:sp>
        <p:nvSpPr>
          <p:cNvPr id="236571" name="Text Box 27"/>
          <p:cNvSpPr txBox="1">
            <a:spLocks noChangeArrowheads="1"/>
          </p:cNvSpPr>
          <p:nvPr/>
        </p:nvSpPr>
        <p:spPr bwMode="auto">
          <a:xfrm>
            <a:off x="6248400" y="5121275"/>
            <a:ext cx="2455863" cy="822325"/>
          </a:xfrm>
          <a:prstGeom prst="rect">
            <a:avLst/>
          </a:prstGeom>
          <a:noFill/>
          <a:ln w="12700">
            <a:noFill/>
            <a:miter lim="800000"/>
            <a:headEnd/>
            <a:tailEnd/>
          </a:ln>
          <a:effectLst/>
        </p:spPr>
        <p:txBody>
          <a:bodyPr wrap="none" anchor="ctr">
            <a:prstTxWarp prst="textNoShape">
              <a:avLst/>
            </a:prstTxWarp>
            <a:spAutoFit/>
          </a:bodyPr>
          <a:lstStyle/>
          <a:p>
            <a:pPr eaLnBrk="0" hangingPunct="0"/>
            <a:r>
              <a:rPr lang="en-US" sz="2400">
                <a:solidFill>
                  <a:srgbClr val="FF9900"/>
                </a:solidFill>
                <a:latin typeface="Arial" charset="0"/>
              </a:rPr>
              <a:t>R3 joins layer 1, </a:t>
            </a:r>
          </a:p>
          <a:p>
            <a:pPr eaLnBrk="0" hangingPunct="0"/>
            <a:r>
              <a:rPr lang="en-US" sz="2400">
                <a:solidFill>
                  <a:srgbClr val="FF9900"/>
                </a:solidFill>
                <a:latin typeface="Arial" charset="0"/>
              </a:rPr>
              <a:t>fails at layer 2</a:t>
            </a:r>
          </a:p>
        </p:txBody>
      </p:sp>
      <p:sp>
        <p:nvSpPr>
          <p:cNvPr id="236572" name="Text Box 28"/>
          <p:cNvSpPr txBox="1">
            <a:spLocks noChangeArrowheads="1"/>
          </p:cNvSpPr>
          <p:nvPr/>
        </p:nvSpPr>
        <p:spPr bwMode="auto">
          <a:xfrm>
            <a:off x="6248400" y="3429000"/>
            <a:ext cx="2219325" cy="1187450"/>
          </a:xfrm>
          <a:prstGeom prst="rect">
            <a:avLst/>
          </a:prstGeom>
          <a:noFill/>
          <a:ln w="12700">
            <a:noFill/>
            <a:miter lim="800000"/>
            <a:headEnd/>
            <a:tailEnd/>
          </a:ln>
          <a:effectLst/>
        </p:spPr>
        <p:txBody>
          <a:bodyPr wrap="none" anchor="ctr">
            <a:prstTxWarp prst="textNoShape">
              <a:avLst/>
            </a:prstTxWarp>
            <a:spAutoFit/>
          </a:bodyPr>
          <a:lstStyle/>
          <a:p>
            <a:pPr eaLnBrk="0" hangingPunct="0"/>
            <a:r>
              <a:rPr lang="en-US" sz="2400">
                <a:solidFill>
                  <a:srgbClr val="FF9900"/>
                </a:solidFill>
                <a:latin typeface="Arial" charset="0"/>
              </a:rPr>
              <a:t>R2 join layer 1,</a:t>
            </a:r>
          </a:p>
          <a:p>
            <a:pPr eaLnBrk="0" hangingPunct="0"/>
            <a:r>
              <a:rPr lang="en-US" sz="2400">
                <a:solidFill>
                  <a:srgbClr val="FF9900"/>
                </a:solidFill>
                <a:latin typeface="Arial" charset="0"/>
              </a:rPr>
              <a:t>join layer 2 </a:t>
            </a:r>
          </a:p>
          <a:p>
            <a:pPr eaLnBrk="0" hangingPunct="0"/>
            <a:r>
              <a:rPr lang="en-US" sz="2400">
                <a:solidFill>
                  <a:srgbClr val="FF9900"/>
                </a:solidFill>
                <a:latin typeface="Arial" charset="0"/>
              </a:rPr>
              <a:t>fails at layer 3</a:t>
            </a:r>
          </a:p>
        </p:txBody>
      </p:sp>
      <p:sp>
        <p:nvSpPr>
          <p:cNvPr id="236573" name="Text Box 29"/>
          <p:cNvSpPr txBox="1">
            <a:spLocks noChangeArrowheads="1"/>
          </p:cNvSpPr>
          <p:nvPr/>
        </p:nvSpPr>
        <p:spPr bwMode="auto">
          <a:xfrm>
            <a:off x="6248400" y="1768475"/>
            <a:ext cx="2371725" cy="1187450"/>
          </a:xfrm>
          <a:prstGeom prst="rect">
            <a:avLst/>
          </a:prstGeom>
          <a:noFill/>
          <a:ln w="12700">
            <a:noFill/>
            <a:miter lim="800000"/>
            <a:headEnd/>
            <a:tailEnd/>
          </a:ln>
          <a:effectLst/>
        </p:spPr>
        <p:txBody>
          <a:bodyPr wrap="none" anchor="ctr">
            <a:prstTxWarp prst="textNoShape">
              <a:avLst/>
            </a:prstTxWarp>
            <a:spAutoFit/>
          </a:bodyPr>
          <a:lstStyle/>
          <a:p>
            <a:pPr eaLnBrk="0" hangingPunct="0"/>
            <a:r>
              <a:rPr lang="en-US" sz="2400">
                <a:solidFill>
                  <a:srgbClr val="FF9900"/>
                </a:solidFill>
                <a:latin typeface="Arial" charset="0"/>
              </a:rPr>
              <a:t>R1 joins layer 1,</a:t>
            </a:r>
          </a:p>
          <a:p>
            <a:pPr eaLnBrk="0" hangingPunct="0"/>
            <a:r>
              <a:rPr lang="en-US" sz="2400">
                <a:solidFill>
                  <a:srgbClr val="FF9900"/>
                </a:solidFill>
                <a:latin typeface="Arial" charset="0"/>
              </a:rPr>
              <a:t>joins layer 2 </a:t>
            </a:r>
          </a:p>
          <a:p>
            <a:pPr eaLnBrk="0" hangingPunct="0"/>
            <a:r>
              <a:rPr lang="en-US" sz="2400">
                <a:solidFill>
                  <a:srgbClr val="FF9900"/>
                </a:solidFill>
                <a:latin typeface="Arial" charset="0"/>
              </a:rPr>
              <a:t>joins layer 3</a:t>
            </a: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Slide Number Placeholder 4"/>
          <p:cNvSpPr>
            <a:spLocks noGrp="1"/>
          </p:cNvSpPr>
          <p:nvPr>
            <p:ph type="sldNum" sz="quarter" idx="12"/>
          </p:nvPr>
        </p:nvSpPr>
        <p:spPr/>
        <p:txBody>
          <a:bodyPr/>
          <a:lstStyle/>
          <a:p>
            <a:fld id="{0DD10DDE-20AA-AD43-B134-39140D632DE8}" type="slidenum">
              <a:rPr lang="en-US"/>
              <a:pPr/>
              <a:t>112</a:t>
            </a:fld>
            <a:endParaRPr lang="en-US"/>
          </a:p>
        </p:txBody>
      </p:sp>
      <p:sp>
        <p:nvSpPr>
          <p:cNvPr id="237583" name="Rectangle 15"/>
          <p:cNvSpPr>
            <a:spLocks noChangeArrowheads="1"/>
          </p:cNvSpPr>
          <p:nvPr/>
        </p:nvSpPr>
        <p:spPr bwMode="auto">
          <a:xfrm>
            <a:off x="381000" y="1524000"/>
            <a:ext cx="8534400" cy="4876800"/>
          </a:xfrm>
          <a:prstGeom prst="rect">
            <a:avLst/>
          </a:prstGeom>
          <a:solidFill>
            <a:srgbClr val="FFFFFF"/>
          </a:solidFill>
          <a:ln w="9525">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237570" name="Rectangle 2"/>
          <p:cNvSpPr>
            <a:spLocks noGrp="1" noChangeArrowheads="1"/>
          </p:cNvSpPr>
          <p:nvPr>
            <p:ph type="title"/>
          </p:nvPr>
        </p:nvSpPr>
        <p:spPr/>
        <p:txBody>
          <a:bodyPr/>
          <a:lstStyle/>
          <a:p>
            <a:r>
              <a:rPr lang="en-US"/>
              <a:t>Join Experiments</a:t>
            </a:r>
          </a:p>
        </p:txBody>
      </p:sp>
      <p:sp>
        <p:nvSpPr>
          <p:cNvPr id="237571" name="Line 3"/>
          <p:cNvSpPr>
            <a:spLocks noChangeShapeType="1"/>
          </p:cNvSpPr>
          <p:nvPr/>
        </p:nvSpPr>
        <p:spPr bwMode="auto">
          <a:xfrm>
            <a:off x="1828800" y="5216525"/>
            <a:ext cx="6477000"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37572" name="Line 4"/>
          <p:cNvSpPr>
            <a:spLocks noChangeShapeType="1"/>
          </p:cNvSpPr>
          <p:nvPr/>
        </p:nvSpPr>
        <p:spPr bwMode="auto">
          <a:xfrm>
            <a:off x="1828800" y="4454525"/>
            <a:ext cx="6477000"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37573" name="Line 5"/>
          <p:cNvSpPr>
            <a:spLocks noChangeShapeType="1"/>
          </p:cNvSpPr>
          <p:nvPr/>
        </p:nvSpPr>
        <p:spPr bwMode="auto">
          <a:xfrm>
            <a:off x="1828800" y="3616325"/>
            <a:ext cx="6477000"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37574" name="Line 6"/>
          <p:cNvSpPr>
            <a:spLocks noChangeShapeType="1"/>
          </p:cNvSpPr>
          <p:nvPr/>
        </p:nvSpPr>
        <p:spPr bwMode="auto">
          <a:xfrm>
            <a:off x="1828800" y="2701925"/>
            <a:ext cx="6477000"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37575" name="Text Box 7"/>
          <p:cNvSpPr txBox="1">
            <a:spLocks noChangeArrowheads="1"/>
          </p:cNvSpPr>
          <p:nvPr/>
        </p:nvSpPr>
        <p:spPr bwMode="auto">
          <a:xfrm>
            <a:off x="1355725" y="4951413"/>
            <a:ext cx="354013" cy="457200"/>
          </a:xfrm>
          <a:prstGeom prst="rect">
            <a:avLst/>
          </a:prstGeom>
          <a:noFill/>
          <a:ln w="9525">
            <a:noFill/>
            <a:miter lim="800000"/>
            <a:headEnd/>
            <a:tailEnd/>
          </a:ln>
          <a:effectLst/>
        </p:spPr>
        <p:txBody>
          <a:bodyPr wrap="none">
            <a:prstTxWarp prst="textNoShape">
              <a:avLst/>
            </a:prstTxWarp>
            <a:spAutoFit/>
          </a:bodyPr>
          <a:lstStyle/>
          <a:p>
            <a:pPr eaLnBrk="0" hangingPunct="0"/>
            <a:r>
              <a:rPr lang="en-US" sz="2400">
                <a:solidFill>
                  <a:srgbClr val="000000"/>
                </a:solidFill>
                <a:latin typeface="Arial" charset="0"/>
              </a:rPr>
              <a:t>1</a:t>
            </a:r>
          </a:p>
        </p:txBody>
      </p:sp>
      <p:sp>
        <p:nvSpPr>
          <p:cNvPr id="237576" name="Text Box 8"/>
          <p:cNvSpPr txBox="1">
            <a:spLocks noChangeArrowheads="1"/>
          </p:cNvSpPr>
          <p:nvPr/>
        </p:nvSpPr>
        <p:spPr bwMode="auto">
          <a:xfrm>
            <a:off x="1371600" y="4224338"/>
            <a:ext cx="354013" cy="457200"/>
          </a:xfrm>
          <a:prstGeom prst="rect">
            <a:avLst/>
          </a:prstGeom>
          <a:noFill/>
          <a:ln w="9525">
            <a:noFill/>
            <a:miter lim="800000"/>
            <a:headEnd/>
            <a:tailEnd/>
          </a:ln>
          <a:effectLst/>
        </p:spPr>
        <p:txBody>
          <a:bodyPr wrap="none">
            <a:prstTxWarp prst="textNoShape">
              <a:avLst/>
            </a:prstTxWarp>
            <a:spAutoFit/>
          </a:bodyPr>
          <a:lstStyle/>
          <a:p>
            <a:pPr eaLnBrk="0" hangingPunct="0"/>
            <a:r>
              <a:rPr lang="en-US" sz="2400">
                <a:solidFill>
                  <a:srgbClr val="000000"/>
                </a:solidFill>
                <a:latin typeface="Arial" charset="0"/>
              </a:rPr>
              <a:t>2</a:t>
            </a:r>
          </a:p>
        </p:txBody>
      </p:sp>
      <p:sp>
        <p:nvSpPr>
          <p:cNvPr id="237577" name="Text Box 9"/>
          <p:cNvSpPr txBox="1">
            <a:spLocks noChangeArrowheads="1"/>
          </p:cNvSpPr>
          <p:nvPr/>
        </p:nvSpPr>
        <p:spPr bwMode="auto">
          <a:xfrm>
            <a:off x="1371600" y="3386138"/>
            <a:ext cx="354013" cy="457200"/>
          </a:xfrm>
          <a:prstGeom prst="rect">
            <a:avLst/>
          </a:prstGeom>
          <a:noFill/>
          <a:ln w="9525">
            <a:noFill/>
            <a:miter lim="800000"/>
            <a:headEnd/>
            <a:tailEnd/>
          </a:ln>
          <a:effectLst/>
        </p:spPr>
        <p:txBody>
          <a:bodyPr wrap="none">
            <a:prstTxWarp prst="textNoShape">
              <a:avLst/>
            </a:prstTxWarp>
            <a:spAutoFit/>
          </a:bodyPr>
          <a:lstStyle/>
          <a:p>
            <a:pPr eaLnBrk="0" hangingPunct="0"/>
            <a:r>
              <a:rPr lang="en-US" sz="2400">
                <a:solidFill>
                  <a:srgbClr val="000000"/>
                </a:solidFill>
                <a:latin typeface="Arial" charset="0"/>
              </a:rPr>
              <a:t>3</a:t>
            </a:r>
          </a:p>
        </p:txBody>
      </p:sp>
      <p:sp>
        <p:nvSpPr>
          <p:cNvPr id="237578" name="Text Box 10"/>
          <p:cNvSpPr txBox="1">
            <a:spLocks noChangeArrowheads="1"/>
          </p:cNvSpPr>
          <p:nvPr/>
        </p:nvSpPr>
        <p:spPr bwMode="auto">
          <a:xfrm>
            <a:off x="1371600" y="2471738"/>
            <a:ext cx="354013" cy="457200"/>
          </a:xfrm>
          <a:prstGeom prst="rect">
            <a:avLst/>
          </a:prstGeom>
          <a:noFill/>
          <a:ln w="9525">
            <a:noFill/>
            <a:miter lim="800000"/>
            <a:headEnd/>
            <a:tailEnd/>
          </a:ln>
          <a:effectLst/>
        </p:spPr>
        <p:txBody>
          <a:bodyPr wrap="none">
            <a:prstTxWarp prst="textNoShape">
              <a:avLst/>
            </a:prstTxWarp>
            <a:spAutoFit/>
          </a:bodyPr>
          <a:lstStyle/>
          <a:p>
            <a:pPr eaLnBrk="0" hangingPunct="0"/>
            <a:r>
              <a:rPr lang="en-US" sz="2400">
                <a:solidFill>
                  <a:srgbClr val="000000"/>
                </a:solidFill>
                <a:latin typeface="Arial" charset="0"/>
              </a:rPr>
              <a:t>4</a:t>
            </a:r>
          </a:p>
        </p:txBody>
      </p:sp>
      <p:sp>
        <p:nvSpPr>
          <p:cNvPr id="237579" name="Text Box 11"/>
          <p:cNvSpPr txBox="1">
            <a:spLocks noChangeArrowheads="1"/>
          </p:cNvSpPr>
          <p:nvPr/>
        </p:nvSpPr>
        <p:spPr bwMode="auto">
          <a:xfrm>
            <a:off x="5699125" y="5332413"/>
            <a:ext cx="862013" cy="457200"/>
          </a:xfrm>
          <a:prstGeom prst="rect">
            <a:avLst/>
          </a:prstGeom>
          <a:noFill/>
          <a:ln w="9525">
            <a:noFill/>
            <a:miter lim="800000"/>
            <a:headEnd/>
            <a:tailEnd/>
          </a:ln>
          <a:effectLst/>
        </p:spPr>
        <p:txBody>
          <a:bodyPr wrap="none">
            <a:prstTxWarp prst="textNoShape">
              <a:avLst/>
            </a:prstTxWarp>
            <a:spAutoFit/>
          </a:bodyPr>
          <a:lstStyle/>
          <a:p>
            <a:pPr eaLnBrk="0" hangingPunct="0"/>
            <a:r>
              <a:rPr lang="en-US" sz="2400">
                <a:solidFill>
                  <a:srgbClr val="000000"/>
                </a:solidFill>
                <a:latin typeface="Arial" charset="0"/>
              </a:rPr>
              <a:t>Time</a:t>
            </a:r>
          </a:p>
        </p:txBody>
      </p:sp>
      <p:sp>
        <p:nvSpPr>
          <p:cNvPr id="237580" name="Line 12"/>
          <p:cNvSpPr>
            <a:spLocks noChangeShapeType="1"/>
          </p:cNvSpPr>
          <p:nvPr/>
        </p:nvSpPr>
        <p:spPr bwMode="auto">
          <a:xfrm>
            <a:off x="6629400" y="5597525"/>
            <a:ext cx="1066800"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237581" name="Freeform 13"/>
          <p:cNvSpPr>
            <a:spLocks/>
          </p:cNvSpPr>
          <p:nvPr/>
        </p:nvSpPr>
        <p:spPr bwMode="auto">
          <a:xfrm>
            <a:off x="1828800" y="2701925"/>
            <a:ext cx="6248400" cy="2514600"/>
          </a:xfrm>
          <a:custGeom>
            <a:avLst/>
            <a:gdLst/>
            <a:ahLst/>
            <a:cxnLst>
              <a:cxn ang="0">
                <a:pos x="0" y="1584"/>
              </a:cxn>
              <a:cxn ang="0">
                <a:pos x="240" y="1584"/>
              </a:cxn>
              <a:cxn ang="0">
                <a:pos x="480" y="1104"/>
              </a:cxn>
              <a:cxn ang="0">
                <a:pos x="672" y="1104"/>
              </a:cxn>
              <a:cxn ang="0">
                <a:pos x="912" y="576"/>
              </a:cxn>
              <a:cxn ang="0">
                <a:pos x="1200" y="576"/>
              </a:cxn>
              <a:cxn ang="0">
                <a:pos x="1440" y="0"/>
              </a:cxn>
              <a:cxn ang="0">
                <a:pos x="1824" y="0"/>
              </a:cxn>
              <a:cxn ang="0">
                <a:pos x="1968" y="576"/>
              </a:cxn>
              <a:cxn ang="0">
                <a:pos x="2496" y="576"/>
              </a:cxn>
              <a:cxn ang="0">
                <a:pos x="2736" y="0"/>
              </a:cxn>
              <a:cxn ang="0">
                <a:pos x="3072" y="0"/>
              </a:cxn>
              <a:cxn ang="0">
                <a:pos x="3312" y="576"/>
              </a:cxn>
              <a:cxn ang="0">
                <a:pos x="3696" y="576"/>
              </a:cxn>
              <a:cxn ang="0">
                <a:pos x="3936" y="1104"/>
              </a:cxn>
            </a:cxnLst>
            <a:rect l="0" t="0" r="r" b="b"/>
            <a:pathLst>
              <a:path w="3936" h="1584">
                <a:moveTo>
                  <a:pt x="0" y="1584"/>
                </a:moveTo>
                <a:lnTo>
                  <a:pt x="240" y="1584"/>
                </a:lnTo>
                <a:lnTo>
                  <a:pt x="480" y="1104"/>
                </a:lnTo>
                <a:lnTo>
                  <a:pt x="672" y="1104"/>
                </a:lnTo>
                <a:lnTo>
                  <a:pt x="912" y="576"/>
                </a:lnTo>
                <a:lnTo>
                  <a:pt x="1200" y="576"/>
                </a:lnTo>
                <a:lnTo>
                  <a:pt x="1440" y="0"/>
                </a:lnTo>
                <a:lnTo>
                  <a:pt x="1824" y="0"/>
                </a:lnTo>
                <a:lnTo>
                  <a:pt x="1968" y="576"/>
                </a:lnTo>
                <a:lnTo>
                  <a:pt x="2496" y="576"/>
                </a:lnTo>
                <a:lnTo>
                  <a:pt x="2736" y="0"/>
                </a:lnTo>
                <a:lnTo>
                  <a:pt x="3072" y="0"/>
                </a:lnTo>
                <a:lnTo>
                  <a:pt x="3312" y="576"/>
                </a:lnTo>
                <a:lnTo>
                  <a:pt x="3696" y="576"/>
                </a:lnTo>
                <a:lnTo>
                  <a:pt x="3936" y="1104"/>
                </a:lnTo>
              </a:path>
            </a:pathLst>
          </a:custGeom>
          <a:noFill/>
          <a:ln w="38100" cmpd="sng">
            <a:solidFill>
              <a:srgbClr val="FF9900"/>
            </a:solidFill>
            <a:round/>
            <a:headEnd/>
            <a:tailEnd/>
          </a:ln>
          <a:effectLst/>
        </p:spPr>
        <p:txBody>
          <a:bodyPr wrap="none" anchor="ctr">
            <a:prstTxWarp prst="textNoShape">
              <a:avLst/>
            </a:prstTxWarp>
          </a:bodyPr>
          <a:lstStyle/>
          <a:p>
            <a:endParaRPr lang="en-US"/>
          </a:p>
        </p:txBody>
      </p:sp>
      <p:sp>
        <p:nvSpPr>
          <p:cNvPr id="237582" name="Text Box 14"/>
          <p:cNvSpPr txBox="1">
            <a:spLocks noChangeArrowheads="1"/>
          </p:cNvSpPr>
          <p:nvPr/>
        </p:nvSpPr>
        <p:spPr bwMode="auto">
          <a:xfrm>
            <a:off x="974725" y="1903413"/>
            <a:ext cx="947738" cy="457200"/>
          </a:xfrm>
          <a:prstGeom prst="rect">
            <a:avLst/>
          </a:prstGeom>
          <a:noFill/>
          <a:ln w="9525">
            <a:noFill/>
            <a:miter lim="800000"/>
            <a:headEnd/>
            <a:tailEnd/>
          </a:ln>
          <a:effectLst/>
        </p:spPr>
        <p:txBody>
          <a:bodyPr wrap="none">
            <a:prstTxWarp prst="textNoShape">
              <a:avLst/>
            </a:prstTxWarp>
            <a:spAutoFit/>
          </a:bodyPr>
          <a:lstStyle/>
          <a:p>
            <a:pPr eaLnBrk="0" hangingPunct="0"/>
            <a:r>
              <a:rPr lang="en-US" sz="2400">
                <a:solidFill>
                  <a:srgbClr val="000000"/>
                </a:solidFill>
                <a:latin typeface="Arial" charset="0"/>
              </a:rPr>
              <a:t>Layer</a:t>
            </a: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 name="Slide Number Placeholder 5"/>
          <p:cNvSpPr>
            <a:spLocks noGrp="1"/>
          </p:cNvSpPr>
          <p:nvPr>
            <p:ph type="sldNum" sz="quarter" idx="12"/>
          </p:nvPr>
        </p:nvSpPr>
        <p:spPr/>
        <p:txBody>
          <a:bodyPr/>
          <a:lstStyle/>
          <a:p>
            <a:fld id="{7B68447C-B64E-4A4B-8056-CACE11D54817}" type="slidenum">
              <a:rPr lang="en-US"/>
              <a:pPr/>
              <a:t>113</a:t>
            </a:fld>
            <a:endParaRPr lang="en-US"/>
          </a:p>
        </p:txBody>
      </p:sp>
      <p:sp>
        <p:nvSpPr>
          <p:cNvPr id="232450" name="Rectangle 2"/>
          <p:cNvSpPr>
            <a:spLocks noGrp="1" noChangeArrowheads="1"/>
          </p:cNvSpPr>
          <p:nvPr>
            <p:ph type="title"/>
          </p:nvPr>
        </p:nvSpPr>
        <p:spPr>
          <a:xfrm>
            <a:off x="228600" y="228600"/>
            <a:ext cx="8686800" cy="914400"/>
          </a:xfrm>
        </p:spPr>
        <p:txBody>
          <a:bodyPr>
            <a:normAutofit fontScale="90000"/>
          </a:bodyPr>
          <a:lstStyle/>
          <a:p>
            <a:r>
              <a:rPr lang="en-US"/>
              <a:t>Supporting Multicast on the Internet</a:t>
            </a:r>
          </a:p>
        </p:txBody>
      </p:sp>
      <p:sp>
        <p:nvSpPr>
          <p:cNvPr id="232451" name="Freeform 3"/>
          <p:cNvSpPr>
            <a:spLocks/>
          </p:cNvSpPr>
          <p:nvPr/>
        </p:nvSpPr>
        <p:spPr bwMode="auto">
          <a:xfrm>
            <a:off x="533400" y="1782763"/>
            <a:ext cx="914400" cy="3843337"/>
          </a:xfrm>
          <a:custGeom>
            <a:avLst/>
            <a:gdLst/>
            <a:ahLst/>
            <a:cxnLst>
              <a:cxn ang="0">
                <a:pos x="0" y="0"/>
              </a:cxn>
              <a:cxn ang="0">
                <a:pos x="276" y="480"/>
              </a:cxn>
              <a:cxn ang="0">
                <a:pos x="35" y="997"/>
              </a:cxn>
            </a:cxnLst>
            <a:rect l="0" t="0" r="r" b="b"/>
            <a:pathLst>
              <a:path w="282" h="997">
                <a:moveTo>
                  <a:pt x="0" y="0"/>
                </a:moveTo>
                <a:cubicBezTo>
                  <a:pt x="132" y="160"/>
                  <a:pt x="270" y="314"/>
                  <a:pt x="276" y="480"/>
                </a:cubicBezTo>
                <a:cubicBezTo>
                  <a:pt x="282" y="646"/>
                  <a:pt x="85" y="889"/>
                  <a:pt x="35" y="997"/>
                </a:cubicBezTo>
              </a:path>
            </a:pathLst>
          </a:custGeom>
          <a:noFill/>
          <a:ln w="38100" cap="flat" cmpd="sng">
            <a:solidFill>
              <a:schemeClr val="tx1"/>
            </a:solidFill>
            <a:prstDash val="solid"/>
            <a:round/>
            <a:headEnd type="none" w="med" len="med"/>
            <a:tailEnd type="none" w="med" len="med"/>
          </a:ln>
          <a:effectLst/>
        </p:spPr>
        <p:txBody>
          <a:bodyPr wrap="none" anchor="ctr">
            <a:prstTxWarp prst="textNoShape">
              <a:avLst/>
            </a:prstTxWarp>
          </a:bodyPr>
          <a:lstStyle/>
          <a:p>
            <a:endParaRPr lang="en-US"/>
          </a:p>
        </p:txBody>
      </p:sp>
      <p:sp>
        <p:nvSpPr>
          <p:cNvPr id="232452" name="Line 4"/>
          <p:cNvSpPr>
            <a:spLocks noChangeShapeType="1"/>
          </p:cNvSpPr>
          <p:nvPr/>
        </p:nvSpPr>
        <p:spPr bwMode="auto">
          <a:xfrm>
            <a:off x="609600" y="1820863"/>
            <a:ext cx="251460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32453" name="Line 5"/>
          <p:cNvSpPr>
            <a:spLocks noChangeShapeType="1"/>
          </p:cNvSpPr>
          <p:nvPr/>
        </p:nvSpPr>
        <p:spPr bwMode="auto">
          <a:xfrm>
            <a:off x="609600" y="5668963"/>
            <a:ext cx="251460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32454" name="Line 6"/>
          <p:cNvSpPr>
            <a:spLocks noChangeShapeType="1"/>
          </p:cNvSpPr>
          <p:nvPr/>
        </p:nvSpPr>
        <p:spPr bwMode="auto">
          <a:xfrm>
            <a:off x="1371600" y="3382963"/>
            <a:ext cx="91440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32455" name="Line 7"/>
          <p:cNvSpPr>
            <a:spLocks noChangeShapeType="1"/>
          </p:cNvSpPr>
          <p:nvPr/>
        </p:nvSpPr>
        <p:spPr bwMode="auto">
          <a:xfrm>
            <a:off x="1384300" y="4030663"/>
            <a:ext cx="91440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32456" name="Text Box 8"/>
          <p:cNvSpPr txBox="1">
            <a:spLocks noChangeArrowheads="1"/>
          </p:cNvSpPr>
          <p:nvPr/>
        </p:nvSpPr>
        <p:spPr bwMode="auto">
          <a:xfrm>
            <a:off x="1593850" y="3484563"/>
            <a:ext cx="471488" cy="457200"/>
          </a:xfrm>
          <a:prstGeom prst="rect">
            <a:avLst/>
          </a:prstGeom>
          <a:noFill/>
          <a:ln w="38100">
            <a:noFill/>
            <a:miter lim="800000"/>
            <a:headEnd/>
            <a:tailEnd/>
          </a:ln>
          <a:effectLst/>
        </p:spPr>
        <p:txBody>
          <a:bodyPr wrap="none" anchor="ctr">
            <a:prstTxWarp prst="textNoShape">
              <a:avLst/>
            </a:prstTxWarp>
            <a:spAutoFit/>
          </a:bodyPr>
          <a:lstStyle/>
          <a:p>
            <a:pPr algn="ctr" eaLnBrk="0" hangingPunct="0"/>
            <a:r>
              <a:rPr lang="en-US">
                <a:solidFill>
                  <a:srgbClr val="FF0000"/>
                </a:solidFill>
                <a:latin typeface="Arial" charset="0"/>
              </a:rPr>
              <a:t>IP</a:t>
            </a:r>
          </a:p>
        </p:txBody>
      </p:sp>
      <p:sp>
        <p:nvSpPr>
          <p:cNvPr id="232457" name="Freeform 9"/>
          <p:cNvSpPr>
            <a:spLocks/>
          </p:cNvSpPr>
          <p:nvPr/>
        </p:nvSpPr>
        <p:spPr bwMode="auto">
          <a:xfrm flipH="1">
            <a:off x="2247900" y="1812925"/>
            <a:ext cx="914400" cy="3843338"/>
          </a:xfrm>
          <a:custGeom>
            <a:avLst/>
            <a:gdLst/>
            <a:ahLst/>
            <a:cxnLst>
              <a:cxn ang="0">
                <a:pos x="0" y="0"/>
              </a:cxn>
              <a:cxn ang="0">
                <a:pos x="276" y="480"/>
              </a:cxn>
              <a:cxn ang="0">
                <a:pos x="35" y="997"/>
              </a:cxn>
            </a:cxnLst>
            <a:rect l="0" t="0" r="r" b="b"/>
            <a:pathLst>
              <a:path w="282" h="997">
                <a:moveTo>
                  <a:pt x="0" y="0"/>
                </a:moveTo>
                <a:cubicBezTo>
                  <a:pt x="132" y="160"/>
                  <a:pt x="270" y="314"/>
                  <a:pt x="276" y="480"/>
                </a:cubicBezTo>
                <a:cubicBezTo>
                  <a:pt x="282" y="646"/>
                  <a:pt x="85" y="889"/>
                  <a:pt x="35" y="997"/>
                </a:cubicBezTo>
              </a:path>
            </a:pathLst>
          </a:custGeom>
          <a:noFill/>
          <a:ln w="38100" cap="flat" cmpd="sng">
            <a:solidFill>
              <a:schemeClr val="tx1"/>
            </a:solidFill>
            <a:prstDash val="solid"/>
            <a:round/>
            <a:headEnd type="none" w="med" len="med"/>
            <a:tailEnd type="none" w="med" len="med"/>
          </a:ln>
          <a:effectLst/>
        </p:spPr>
        <p:txBody>
          <a:bodyPr wrap="none" anchor="ctr">
            <a:prstTxWarp prst="textNoShape">
              <a:avLst/>
            </a:prstTxWarp>
          </a:bodyPr>
          <a:lstStyle/>
          <a:p>
            <a:endParaRPr lang="en-US"/>
          </a:p>
        </p:txBody>
      </p:sp>
      <p:sp>
        <p:nvSpPr>
          <p:cNvPr id="232458" name="Text Box 10"/>
          <p:cNvSpPr txBox="1">
            <a:spLocks noChangeArrowheads="1"/>
          </p:cNvSpPr>
          <p:nvPr/>
        </p:nvSpPr>
        <p:spPr bwMode="auto">
          <a:xfrm>
            <a:off x="990600" y="2133600"/>
            <a:ext cx="1677988" cy="457200"/>
          </a:xfrm>
          <a:prstGeom prst="rect">
            <a:avLst/>
          </a:prstGeom>
          <a:noFill/>
          <a:ln w="38100">
            <a:noFill/>
            <a:miter lim="800000"/>
            <a:headEnd/>
            <a:tailEnd/>
          </a:ln>
          <a:effectLst/>
        </p:spPr>
        <p:txBody>
          <a:bodyPr wrap="none" anchor="ctr">
            <a:prstTxWarp prst="textNoShape">
              <a:avLst/>
            </a:prstTxWarp>
            <a:spAutoFit/>
          </a:bodyPr>
          <a:lstStyle/>
          <a:p>
            <a:pPr algn="ctr" eaLnBrk="0" hangingPunct="0"/>
            <a:r>
              <a:rPr lang="en-US">
                <a:latin typeface="Arial" charset="0"/>
              </a:rPr>
              <a:t>Application</a:t>
            </a:r>
          </a:p>
        </p:txBody>
      </p:sp>
      <p:sp>
        <p:nvSpPr>
          <p:cNvPr id="232459" name="Text Box 11"/>
          <p:cNvSpPr txBox="1">
            <a:spLocks noChangeArrowheads="1"/>
          </p:cNvSpPr>
          <p:nvPr/>
        </p:nvSpPr>
        <p:spPr bwMode="auto">
          <a:xfrm>
            <a:off x="409575" y="5821363"/>
            <a:ext cx="2895600" cy="457200"/>
          </a:xfrm>
          <a:prstGeom prst="rect">
            <a:avLst/>
          </a:prstGeom>
          <a:noFill/>
          <a:ln w="38100">
            <a:noFill/>
            <a:miter lim="800000"/>
            <a:headEnd/>
            <a:tailEnd/>
          </a:ln>
          <a:effectLst/>
        </p:spPr>
        <p:txBody>
          <a:bodyPr wrap="none" anchor="ctr">
            <a:prstTxWarp prst="textNoShape">
              <a:avLst/>
            </a:prstTxWarp>
            <a:spAutoFit/>
          </a:bodyPr>
          <a:lstStyle/>
          <a:p>
            <a:pPr algn="ctr" eaLnBrk="0" hangingPunct="0"/>
            <a:r>
              <a:rPr lang="en-US">
                <a:latin typeface="Arial" charset="0"/>
              </a:rPr>
              <a:t>Internet architecture</a:t>
            </a:r>
          </a:p>
        </p:txBody>
      </p:sp>
      <p:sp>
        <p:nvSpPr>
          <p:cNvPr id="232460" name="Text Box 12"/>
          <p:cNvSpPr txBox="1">
            <a:spLocks noChangeArrowheads="1"/>
          </p:cNvSpPr>
          <p:nvPr/>
        </p:nvSpPr>
        <p:spPr bwMode="auto">
          <a:xfrm>
            <a:off x="1222375" y="4846638"/>
            <a:ext cx="1303338" cy="457200"/>
          </a:xfrm>
          <a:prstGeom prst="rect">
            <a:avLst/>
          </a:prstGeom>
          <a:noFill/>
          <a:ln w="38100">
            <a:noFill/>
            <a:miter lim="800000"/>
            <a:headEnd/>
            <a:tailEnd/>
          </a:ln>
          <a:effectLst/>
        </p:spPr>
        <p:txBody>
          <a:bodyPr wrap="none" anchor="ctr">
            <a:prstTxWarp prst="textNoShape">
              <a:avLst/>
            </a:prstTxWarp>
            <a:spAutoFit/>
          </a:bodyPr>
          <a:lstStyle/>
          <a:p>
            <a:pPr algn="ctr" eaLnBrk="0" hangingPunct="0"/>
            <a:r>
              <a:rPr lang="en-US">
                <a:latin typeface="Arial" charset="0"/>
              </a:rPr>
              <a:t>Network</a:t>
            </a:r>
          </a:p>
        </p:txBody>
      </p:sp>
      <p:sp>
        <p:nvSpPr>
          <p:cNvPr id="232461" name="AutoShape 13"/>
          <p:cNvSpPr>
            <a:spLocks noChangeArrowheads="1"/>
          </p:cNvSpPr>
          <p:nvPr/>
        </p:nvSpPr>
        <p:spPr bwMode="auto">
          <a:xfrm>
            <a:off x="2819400" y="3429000"/>
            <a:ext cx="533400" cy="381000"/>
          </a:xfrm>
          <a:prstGeom prst="leftArrow">
            <a:avLst>
              <a:gd name="adj1" fmla="val 50000"/>
              <a:gd name="adj2" fmla="val 35000"/>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US"/>
          </a:p>
        </p:txBody>
      </p:sp>
      <p:sp>
        <p:nvSpPr>
          <p:cNvPr id="232462" name="AutoShape 14"/>
          <p:cNvSpPr>
            <a:spLocks noChangeArrowheads="1"/>
          </p:cNvSpPr>
          <p:nvPr/>
        </p:nvSpPr>
        <p:spPr bwMode="auto">
          <a:xfrm>
            <a:off x="2819400" y="2514600"/>
            <a:ext cx="533400" cy="381000"/>
          </a:xfrm>
          <a:prstGeom prst="leftArrow">
            <a:avLst>
              <a:gd name="adj1" fmla="val 50000"/>
              <a:gd name="adj2" fmla="val 35000"/>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US"/>
          </a:p>
        </p:txBody>
      </p:sp>
      <p:sp>
        <p:nvSpPr>
          <p:cNvPr id="232463" name="Rectangle 15"/>
          <p:cNvSpPr>
            <a:spLocks noChangeArrowheads="1"/>
          </p:cNvSpPr>
          <p:nvPr/>
        </p:nvSpPr>
        <p:spPr bwMode="auto">
          <a:xfrm>
            <a:off x="3429000" y="2436813"/>
            <a:ext cx="401638" cy="519112"/>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accent2"/>
                </a:solidFill>
                <a:latin typeface="Arial" charset="0"/>
              </a:rPr>
              <a:t>?</a:t>
            </a:r>
          </a:p>
        </p:txBody>
      </p:sp>
      <p:sp>
        <p:nvSpPr>
          <p:cNvPr id="232464" name="Rectangle 16"/>
          <p:cNvSpPr>
            <a:spLocks noChangeArrowheads="1"/>
          </p:cNvSpPr>
          <p:nvPr/>
        </p:nvSpPr>
        <p:spPr bwMode="auto">
          <a:xfrm>
            <a:off x="3448050" y="3365500"/>
            <a:ext cx="401638" cy="519113"/>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accent2"/>
                </a:solidFill>
                <a:latin typeface="Arial" charset="0"/>
              </a:rPr>
              <a:t>?</a:t>
            </a:r>
          </a:p>
        </p:txBody>
      </p:sp>
      <p:sp>
        <p:nvSpPr>
          <p:cNvPr id="232465" name="Rectangle 17"/>
          <p:cNvSpPr>
            <a:spLocks noGrp="1" noChangeArrowheads="1"/>
          </p:cNvSpPr>
          <p:nvPr>
            <p:ph type="body" idx="1"/>
          </p:nvPr>
        </p:nvSpPr>
        <p:spPr>
          <a:xfrm>
            <a:off x="4191000" y="2590800"/>
            <a:ext cx="4724400" cy="3810000"/>
          </a:xfrm>
        </p:spPr>
        <p:txBody>
          <a:bodyPr/>
          <a:lstStyle/>
          <a:p>
            <a:pPr marL="3175" indent="-3175">
              <a:spcBef>
                <a:spcPct val="0"/>
              </a:spcBef>
              <a:buFontTx/>
              <a:buNone/>
            </a:pPr>
            <a:r>
              <a:rPr lang="en-US"/>
              <a:t>At which layer should multicast be implemented?</a:t>
            </a:r>
          </a:p>
          <a:p>
            <a:pPr marL="3175" indent="-3175">
              <a:spcBef>
                <a:spcPct val="0"/>
              </a:spcBef>
              <a:buFontTx/>
              <a:buNone/>
            </a:pPr>
            <a:endParaRPr lang="en-US" sz="200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 name="Slide Number Placeholder 6"/>
          <p:cNvSpPr>
            <a:spLocks noGrp="1"/>
          </p:cNvSpPr>
          <p:nvPr>
            <p:ph type="sldNum" sz="quarter" idx="12"/>
          </p:nvPr>
        </p:nvSpPr>
        <p:spPr/>
        <p:txBody>
          <a:bodyPr/>
          <a:lstStyle/>
          <a:p>
            <a:fld id="{6A78DACA-00DE-B64C-A7EF-EDD53762D808}" type="slidenum">
              <a:rPr lang="en-US"/>
              <a:pPr/>
              <a:t>114</a:t>
            </a:fld>
            <a:endParaRPr lang="en-US"/>
          </a:p>
        </p:txBody>
      </p:sp>
      <p:sp>
        <p:nvSpPr>
          <p:cNvPr id="234498" name="Rectangle 2"/>
          <p:cNvSpPr>
            <a:spLocks noGrp="1" noChangeArrowheads="1"/>
          </p:cNvSpPr>
          <p:nvPr>
            <p:ph type="title"/>
          </p:nvPr>
        </p:nvSpPr>
        <p:spPr>
          <a:xfrm>
            <a:off x="304800" y="152400"/>
            <a:ext cx="8153400" cy="1066800"/>
          </a:xfrm>
        </p:spPr>
        <p:txBody>
          <a:bodyPr/>
          <a:lstStyle/>
          <a:p>
            <a:r>
              <a:rPr lang="en-US"/>
              <a:t>IP Multicast</a:t>
            </a:r>
            <a:endParaRPr lang="en-US" sz="2400"/>
          </a:p>
        </p:txBody>
      </p:sp>
      <p:sp>
        <p:nvSpPr>
          <p:cNvPr id="234499" name="Oval 3"/>
          <p:cNvSpPr>
            <a:spLocks noChangeArrowheads="1"/>
          </p:cNvSpPr>
          <p:nvPr/>
        </p:nvSpPr>
        <p:spPr bwMode="auto">
          <a:xfrm>
            <a:off x="2057400" y="1819275"/>
            <a:ext cx="5334000" cy="1700213"/>
          </a:xfrm>
          <a:prstGeom prst="ellipse">
            <a:avLst/>
          </a:prstGeom>
          <a:solidFill>
            <a:srgbClr val="CCECFF"/>
          </a:solidFill>
          <a:ln w="19050">
            <a:noFill/>
            <a:round/>
            <a:headEnd/>
            <a:tailEnd/>
          </a:ln>
          <a:effectLst/>
        </p:spPr>
        <p:txBody>
          <a:bodyPr wrap="none" anchor="ctr">
            <a:prstTxWarp prst="textNoShape">
              <a:avLst/>
            </a:prstTxWarp>
          </a:bodyPr>
          <a:lstStyle/>
          <a:p>
            <a:pPr algn="ctr" eaLnBrk="0" hangingPunct="0">
              <a:spcBef>
                <a:spcPct val="20000"/>
              </a:spcBef>
              <a:buFontTx/>
              <a:buChar char="•"/>
            </a:pPr>
            <a:endParaRPr lang="en-US" sz="2800">
              <a:latin typeface="Arial" charset="0"/>
            </a:endParaRPr>
          </a:p>
        </p:txBody>
      </p:sp>
      <p:sp>
        <p:nvSpPr>
          <p:cNvPr id="234500" name="Rectangle 4"/>
          <p:cNvSpPr>
            <a:spLocks noChangeArrowheads="1"/>
          </p:cNvSpPr>
          <p:nvPr/>
        </p:nvSpPr>
        <p:spPr bwMode="auto">
          <a:xfrm>
            <a:off x="2590800" y="2581275"/>
            <a:ext cx="533400" cy="219075"/>
          </a:xfrm>
          <a:prstGeom prst="rect">
            <a:avLst/>
          </a:prstGeom>
          <a:solidFill>
            <a:srgbClr val="996633"/>
          </a:solidFill>
          <a:ln w="19050">
            <a:solidFill>
              <a:schemeClr val="tx1"/>
            </a:solidFill>
            <a:miter lim="800000"/>
            <a:headEnd/>
            <a:tailEnd/>
          </a:ln>
          <a:effectLst/>
        </p:spPr>
        <p:txBody>
          <a:bodyPr anchor="ctr">
            <a:prstTxWarp prst="textNoShape">
              <a:avLst/>
            </a:prstTxWarp>
            <a:spAutoFit/>
          </a:bodyPr>
          <a:lstStyle/>
          <a:p>
            <a:endParaRPr lang="en-US"/>
          </a:p>
        </p:txBody>
      </p:sp>
      <p:sp>
        <p:nvSpPr>
          <p:cNvPr id="234501" name="Rectangle 5"/>
          <p:cNvSpPr>
            <a:spLocks noChangeArrowheads="1"/>
          </p:cNvSpPr>
          <p:nvPr/>
        </p:nvSpPr>
        <p:spPr bwMode="auto">
          <a:xfrm>
            <a:off x="4495800" y="2601913"/>
            <a:ext cx="517525" cy="219075"/>
          </a:xfrm>
          <a:prstGeom prst="rect">
            <a:avLst/>
          </a:prstGeom>
          <a:solidFill>
            <a:srgbClr val="996633"/>
          </a:solidFill>
          <a:ln w="19050">
            <a:solidFill>
              <a:schemeClr val="tx1"/>
            </a:solidFill>
            <a:miter lim="800000"/>
            <a:headEnd/>
            <a:tailEnd/>
          </a:ln>
          <a:effectLst/>
        </p:spPr>
        <p:txBody>
          <a:bodyPr anchor="ctr">
            <a:prstTxWarp prst="textNoShape">
              <a:avLst/>
            </a:prstTxWarp>
            <a:spAutoFit/>
          </a:bodyPr>
          <a:lstStyle/>
          <a:p>
            <a:endParaRPr lang="en-US"/>
          </a:p>
        </p:txBody>
      </p:sp>
      <p:sp>
        <p:nvSpPr>
          <p:cNvPr id="234502" name="Oval 6"/>
          <p:cNvSpPr>
            <a:spLocks noChangeArrowheads="1"/>
          </p:cNvSpPr>
          <p:nvPr/>
        </p:nvSpPr>
        <p:spPr bwMode="auto">
          <a:xfrm>
            <a:off x="2895600" y="1543050"/>
            <a:ext cx="566738" cy="215900"/>
          </a:xfrm>
          <a:prstGeom prst="ellipse">
            <a:avLst/>
          </a:prstGeom>
          <a:solidFill>
            <a:srgbClr val="3366FF"/>
          </a:solidFill>
          <a:ln w="19050">
            <a:solidFill>
              <a:schemeClr val="tx1"/>
            </a:solidFill>
            <a:round/>
            <a:headEnd/>
            <a:tailEnd/>
          </a:ln>
          <a:effectLst/>
        </p:spPr>
        <p:txBody>
          <a:bodyPr wrap="none" anchor="ctr">
            <a:prstTxWarp prst="textNoShape">
              <a:avLst/>
            </a:prstTxWarp>
          </a:bodyPr>
          <a:lstStyle/>
          <a:p>
            <a:endParaRPr lang="en-US"/>
          </a:p>
        </p:txBody>
      </p:sp>
      <p:sp>
        <p:nvSpPr>
          <p:cNvPr id="234503" name="Line 7"/>
          <p:cNvSpPr>
            <a:spLocks noChangeShapeType="1"/>
          </p:cNvSpPr>
          <p:nvPr/>
        </p:nvSpPr>
        <p:spPr bwMode="auto">
          <a:xfrm flipH="1">
            <a:off x="7442200" y="1401763"/>
            <a:ext cx="1588" cy="65881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grpSp>
        <p:nvGrpSpPr>
          <p:cNvPr id="2" name="Group 8"/>
          <p:cNvGrpSpPr>
            <a:grpSpLocks/>
          </p:cNvGrpSpPr>
          <p:nvPr/>
        </p:nvGrpSpPr>
        <p:grpSpPr bwMode="auto">
          <a:xfrm rot="10800000" flipH="1">
            <a:off x="7442200" y="1401763"/>
            <a:ext cx="947738" cy="650875"/>
            <a:chOff x="3648" y="937"/>
            <a:chExt cx="597" cy="647"/>
          </a:xfrm>
        </p:grpSpPr>
        <p:sp>
          <p:nvSpPr>
            <p:cNvPr id="234505" name="Line 9"/>
            <p:cNvSpPr>
              <a:spLocks noChangeShapeType="1"/>
            </p:cNvSpPr>
            <p:nvPr/>
          </p:nvSpPr>
          <p:spPr bwMode="auto">
            <a:xfrm>
              <a:off x="3648" y="1056"/>
              <a:ext cx="264" cy="0"/>
            </a:xfrm>
            <a:prstGeom prst="line">
              <a:avLst/>
            </a:prstGeom>
            <a:noFill/>
            <a:ln w="38100">
              <a:solidFill>
                <a:schemeClr val="tx1"/>
              </a:solidFill>
              <a:round/>
              <a:headEnd/>
              <a:tailEnd/>
            </a:ln>
            <a:effectLst/>
          </p:spPr>
          <p:txBody>
            <a:bodyPr wrap="none" anchor="ctr">
              <a:prstTxWarp prst="textNoShape">
                <a:avLst/>
              </a:prstTxWarp>
              <a:spAutoFit/>
            </a:bodyPr>
            <a:lstStyle/>
            <a:p>
              <a:endParaRPr lang="en-US"/>
            </a:p>
          </p:txBody>
        </p:sp>
        <p:sp>
          <p:nvSpPr>
            <p:cNvPr id="234506" name="Line 10"/>
            <p:cNvSpPr>
              <a:spLocks noChangeShapeType="1"/>
            </p:cNvSpPr>
            <p:nvPr/>
          </p:nvSpPr>
          <p:spPr bwMode="auto">
            <a:xfrm>
              <a:off x="3648" y="1488"/>
              <a:ext cx="264" cy="0"/>
            </a:xfrm>
            <a:prstGeom prst="line">
              <a:avLst/>
            </a:prstGeom>
            <a:noFill/>
            <a:ln w="38100">
              <a:solidFill>
                <a:schemeClr val="tx1"/>
              </a:solidFill>
              <a:round/>
              <a:headEnd/>
              <a:tailEnd/>
            </a:ln>
            <a:effectLst/>
          </p:spPr>
          <p:txBody>
            <a:bodyPr wrap="none" anchor="ctr">
              <a:prstTxWarp prst="textNoShape">
                <a:avLst/>
              </a:prstTxWarp>
              <a:spAutoFit/>
            </a:bodyPr>
            <a:lstStyle/>
            <a:p>
              <a:endParaRPr lang="en-US"/>
            </a:p>
          </p:txBody>
        </p:sp>
        <p:sp>
          <p:nvSpPr>
            <p:cNvPr id="234507" name="Oval 11"/>
            <p:cNvSpPr>
              <a:spLocks noChangeArrowheads="1"/>
            </p:cNvSpPr>
            <p:nvPr/>
          </p:nvSpPr>
          <p:spPr bwMode="auto">
            <a:xfrm>
              <a:off x="3888" y="937"/>
              <a:ext cx="357" cy="215"/>
            </a:xfrm>
            <a:prstGeom prst="ellipse">
              <a:avLst/>
            </a:prstGeom>
            <a:solidFill>
              <a:srgbClr val="3366FF"/>
            </a:solidFill>
            <a:ln w="19050">
              <a:solidFill>
                <a:schemeClr val="tx1"/>
              </a:solidFill>
              <a:round/>
              <a:headEnd/>
              <a:tailEnd/>
            </a:ln>
            <a:effectLst/>
          </p:spPr>
          <p:txBody>
            <a:bodyPr wrap="none" anchor="ctr">
              <a:prstTxWarp prst="textNoShape">
                <a:avLst/>
              </a:prstTxWarp>
            </a:bodyPr>
            <a:lstStyle/>
            <a:p>
              <a:endParaRPr lang="en-US"/>
            </a:p>
          </p:txBody>
        </p:sp>
        <p:sp>
          <p:nvSpPr>
            <p:cNvPr id="234508" name="Oval 12"/>
            <p:cNvSpPr>
              <a:spLocks noChangeArrowheads="1"/>
            </p:cNvSpPr>
            <p:nvPr/>
          </p:nvSpPr>
          <p:spPr bwMode="auto">
            <a:xfrm>
              <a:off x="3888" y="1369"/>
              <a:ext cx="357" cy="215"/>
            </a:xfrm>
            <a:prstGeom prst="ellipse">
              <a:avLst/>
            </a:prstGeom>
            <a:solidFill>
              <a:srgbClr val="3366FF"/>
            </a:solidFill>
            <a:ln w="19050">
              <a:solidFill>
                <a:schemeClr val="tx1"/>
              </a:solidFill>
              <a:round/>
              <a:headEnd/>
              <a:tailEnd/>
            </a:ln>
            <a:effectLst/>
          </p:spPr>
          <p:txBody>
            <a:bodyPr wrap="none" anchor="ctr">
              <a:prstTxWarp prst="textNoShape">
                <a:avLst/>
              </a:prstTxWarp>
            </a:bodyPr>
            <a:lstStyle/>
            <a:p>
              <a:endParaRPr lang="en-US"/>
            </a:p>
          </p:txBody>
        </p:sp>
      </p:grpSp>
      <p:grpSp>
        <p:nvGrpSpPr>
          <p:cNvPr id="3" name="Group 13"/>
          <p:cNvGrpSpPr>
            <a:grpSpLocks/>
          </p:cNvGrpSpPr>
          <p:nvPr/>
        </p:nvGrpSpPr>
        <p:grpSpPr bwMode="auto">
          <a:xfrm>
            <a:off x="7113588" y="3184525"/>
            <a:ext cx="1039812" cy="890588"/>
            <a:chOff x="4228" y="2857"/>
            <a:chExt cx="655" cy="886"/>
          </a:xfrm>
        </p:grpSpPr>
        <p:sp>
          <p:nvSpPr>
            <p:cNvPr id="234510" name="Text Box 14"/>
            <p:cNvSpPr txBox="1">
              <a:spLocks noChangeArrowheads="1"/>
            </p:cNvSpPr>
            <p:nvPr/>
          </p:nvSpPr>
          <p:spPr bwMode="auto">
            <a:xfrm>
              <a:off x="4767" y="3227"/>
              <a:ext cx="116" cy="516"/>
            </a:xfrm>
            <a:prstGeom prst="rect">
              <a:avLst/>
            </a:prstGeom>
            <a:noFill/>
            <a:ln w="12700">
              <a:noFill/>
              <a:miter lim="800000"/>
              <a:headEnd/>
              <a:tailEnd/>
            </a:ln>
            <a:effectLst/>
          </p:spPr>
          <p:txBody>
            <a:bodyPr wrap="none" anchor="ctr">
              <a:prstTxWarp prst="textNoShape">
                <a:avLst/>
              </a:prstTxWarp>
              <a:spAutoFit/>
            </a:bodyPr>
            <a:lstStyle/>
            <a:p>
              <a:pPr algn="ctr" eaLnBrk="0" hangingPunct="0">
                <a:spcBef>
                  <a:spcPct val="50000"/>
                </a:spcBef>
              </a:pPr>
              <a:endParaRPr lang="en-US" sz="2800">
                <a:latin typeface="Arial" charset="0"/>
              </a:endParaRPr>
            </a:p>
          </p:txBody>
        </p:sp>
        <p:sp>
          <p:nvSpPr>
            <p:cNvPr id="234511" name="Line 15"/>
            <p:cNvSpPr>
              <a:spLocks noChangeShapeType="1"/>
            </p:cNvSpPr>
            <p:nvPr/>
          </p:nvSpPr>
          <p:spPr bwMode="auto">
            <a:xfrm>
              <a:off x="4228" y="2890"/>
              <a:ext cx="0" cy="656"/>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34512" name="Line 16"/>
            <p:cNvSpPr>
              <a:spLocks noChangeShapeType="1"/>
            </p:cNvSpPr>
            <p:nvPr/>
          </p:nvSpPr>
          <p:spPr bwMode="auto">
            <a:xfrm>
              <a:off x="4228" y="2976"/>
              <a:ext cx="264" cy="0"/>
            </a:xfrm>
            <a:prstGeom prst="line">
              <a:avLst/>
            </a:prstGeom>
            <a:noFill/>
            <a:ln w="38100">
              <a:solidFill>
                <a:schemeClr val="tx1"/>
              </a:solidFill>
              <a:round/>
              <a:headEnd/>
              <a:tailEnd/>
            </a:ln>
            <a:effectLst/>
          </p:spPr>
          <p:txBody>
            <a:bodyPr wrap="none" anchor="ctr">
              <a:prstTxWarp prst="textNoShape">
                <a:avLst/>
              </a:prstTxWarp>
              <a:spAutoFit/>
            </a:bodyPr>
            <a:lstStyle/>
            <a:p>
              <a:endParaRPr lang="en-US"/>
            </a:p>
          </p:txBody>
        </p:sp>
        <p:sp>
          <p:nvSpPr>
            <p:cNvPr id="234513" name="Line 17"/>
            <p:cNvSpPr>
              <a:spLocks noChangeShapeType="1"/>
            </p:cNvSpPr>
            <p:nvPr/>
          </p:nvSpPr>
          <p:spPr bwMode="auto">
            <a:xfrm>
              <a:off x="4228" y="3408"/>
              <a:ext cx="264" cy="0"/>
            </a:xfrm>
            <a:prstGeom prst="line">
              <a:avLst/>
            </a:prstGeom>
            <a:noFill/>
            <a:ln w="38100">
              <a:solidFill>
                <a:schemeClr val="tx1"/>
              </a:solidFill>
              <a:round/>
              <a:headEnd/>
              <a:tailEnd/>
            </a:ln>
            <a:effectLst/>
          </p:spPr>
          <p:txBody>
            <a:bodyPr wrap="none" anchor="ctr">
              <a:prstTxWarp prst="textNoShape">
                <a:avLst/>
              </a:prstTxWarp>
              <a:spAutoFit/>
            </a:bodyPr>
            <a:lstStyle/>
            <a:p>
              <a:endParaRPr lang="en-US"/>
            </a:p>
          </p:txBody>
        </p:sp>
        <p:sp>
          <p:nvSpPr>
            <p:cNvPr id="234514" name="Oval 18"/>
            <p:cNvSpPr>
              <a:spLocks noChangeArrowheads="1"/>
            </p:cNvSpPr>
            <p:nvPr/>
          </p:nvSpPr>
          <p:spPr bwMode="auto">
            <a:xfrm>
              <a:off x="4464" y="2857"/>
              <a:ext cx="357" cy="215"/>
            </a:xfrm>
            <a:prstGeom prst="ellipse">
              <a:avLst/>
            </a:prstGeom>
            <a:solidFill>
              <a:srgbClr val="3366FF"/>
            </a:solidFill>
            <a:ln w="19050">
              <a:solidFill>
                <a:schemeClr val="tx1"/>
              </a:solidFill>
              <a:round/>
              <a:headEnd/>
              <a:tailEnd/>
            </a:ln>
            <a:effectLst/>
          </p:spPr>
          <p:txBody>
            <a:bodyPr wrap="none" anchor="ctr">
              <a:prstTxWarp prst="textNoShape">
                <a:avLst/>
              </a:prstTxWarp>
            </a:bodyPr>
            <a:lstStyle/>
            <a:p>
              <a:endParaRPr lang="en-US"/>
            </a:p>
          </p:txBody>
        </p:sp>
        <p:sp>
          <p:nvSpPr>
            <p:cNvPr id="234515" name="Oval 19"/>
            <p:cNvSpPr>
              <a:spLocks noChangeArrowheads="1"/>
            </p:cNvSpPr>
            <p:nvPr/>
          </p:nvSpPr>
          <p:spPr bwMode="auto">
            <a:xfrm>
              <a:off x="4464" y="3289"/>
              <a:ext cx="357" cy="215"/>
            </a:xfrm>
            <a:prstGeom prst="ellipse">
              <a:avLst/>
            </a:prstGeom>
            <a:solidFill>
              <a:srgbClr val="3366FF"/>
            </a:solidFill>
            <a:ln w="19050">
              <a:solidFill>
                <a:schemeClr val="tx1"/>
              </a:solidFill>
              <a:round/>
              <a:headEnd/>
              <a:tailEnd/>
            </a:ln>
            <a:effectLst/>
          </p:spPr>
          <p:txBody>
            <a:bodyPr wrap="none" anchor="ctr">
              <a:prstTxWarp prst="textNoShape">
                <a:avLst/>
              </a:prstTxWarp>
            </a:bodyPr>
            <a:lstStyle/>
            <a:p>
              <a:endParaRPr lang="en-US"/>
            </a:p>
          </p:txBody>
        </p:sp>
      </p:grpSp>
      <p:sp>
        <p:nvSpPr>
          <p:cNvPr id="234516" name="Text Box 20"/>
          <p:cNvSpPr txBox="1">
            <a:spLocks noChangeArrowheads="1"/>
          </p:cNvSpPr>
          <p:nvPr/>
        </p:nvSpPr>
        <p:spPr bwMode="auto">
          <a:xfrm>
            <a:off x="5867400" y="3402013"/>
            <a:ext cx="1100138" cy="396875"/>
          </a:xfrm>
          <a:prstGeom prst="rect">
            <a:avLst/>
          </a:prstGeom>
          <a:noFill/>
          <a:ln w="19050">
            <a:noFill/>
            <a:miter lim="800000"/>
            <a:headEnd/>
            <a:tailEnd/>
          </a:ln>
          <a:effectLst/>
        </p:spPr>
        <p:txBody>
          <a:bodyPr anchor="ctr">
            <a:prstTxWarp prst="textNoShape">
              <a:avLst/>
            </a:prstTxWarp>
            <a:spAutoFit/>
          </a:bodyPr>
          <a:lstStyle/>
          <a:p>
            <a:pPr algn="ctr" eaLnBrk="0" hangingPunct="0">
              <a:spcBef>
                <a:spcPct val="20000"/>
              </a:spcBef>
            </a:pPr>
            <a:r>
              <a:rPr lang="en-US" sz="2000">
                <a:latin typeface="Arial" charset="0"/>
              </a:rPr>
              <a:t>CMU</a:t>
            </a:r>
          </a:p>
        </p:txBody>
      </p:sp>
      <p:sp>
        <p:nvSpPr>
          <p:cNvPr id="234517" name="Text Box 21"/>
          <p:cNvSpPr txBox="1">
            <a:spLocks noChangeArrowheads="1"/>
          </p:cNvSpPr>
          <p:nvPr/>
        </p:nvSpPr>
        <p:spPr bwMode="auto">
          <a:xfrm>
            <a:off x="1792288" y="1585913"/>
            <a:ext cx="1173162" cy="396875"/>
          </a:xfrm>
          <a:prstGeom prst="rect">
            <a:avLst/>
          </a:prstGeom>
          <a:noFill/>
          <a:ln w="19050">
            <a:noFill/>
            <a:miter lim="800000"/>
            <a:headEnd/>
            <a:tailEnd/>
          </a:ln>
          <a:effectLst/>
        </p:spPr>
        <p:txBody>
          <a:bodyPr wrap="none" anchor="ctr">
            <a:prstTxWarp prst="textNoShape">
              <a:avLst/>
            </a:prstTxWarp>
            <a:spAutoFit/>
          </a:bodyPr>
          <a:lstStyle/>
          <a:p>
            <a:pPr algn="ctr" eaLnBrk="0" hangingPunct="0">
              <a:spcBef>
                <a:spcPct val="20000"/>
              </a:spcBef>
            </a:pPr>
            <a:r>
              <a:rPr lang="en-US" sz="2000">
                <a:latin typeface="Arial" charset="0"/>
              </a:rPr>
              <a:t>Berkeley</a:t>
            </a:r>
            <a:endParaRPr lang="en-US" sz="2000" b="1">
              <a:latin typeface="Arial" charset="0"/>
            </a:endParaRPr>
          </a:p>
        </p:txBody>
      </p:sp>
      <p:sp>
        <p:nvSpPr>
          <p:cNvPr id="234518" name="Rectangle 22"/>
          <p:cNvSpPr>
            <a:spLocks noChangeArrowheads="1"/>
          </p:cNvSpPr>
          <p:nvPr/>
        </p:nvSpPr>
        <p:spPr bwMode="auto">
          <a:xfrm>
            <a:off x="6186488" y="1268413"/>
            <a:ext cx="620712" cy="396875"/>
          </a:xfrm>
          <a:prstGeom prst="rect">
            <a:avLst/>
          </a:prstGeom>
          <a:noFill/>
          <a:ln w="19050">
            <a:noFill/>
            <a:miter lim="800000"/>
            <a:headEnd/>
            <a:tailEnd/>
          </a:ln>
          <a:effectLst/>
        </p:spPr>
        <p:txBody>
          <a:bodyPr wrap="none" anchor="ctr">
            <a:prstTxWarp prst="textNoShape">
              <a:avLst/>
            </a:prstTxWarp>
            <a:spAutoFit/>
          </a:bodyPr>
          <a:lstStyle/>
          <a:p>
            <a:pPr algn="ctr" eaLnBrk="0" hangingPunct="0">
              <a:spcBef>
                <a:spcPct val="20000"/>
              </a:spcBef>
            </a:pPr>
            <a:r>
              <a:rPr lang="en-US" sz="2000">
                <a:latin typeface="Arial" charset="0"/>
              </a:rPr>
              <a:t>MIT</a:t>
            </a:r>
          </a:p>
        </p:txBody>
      </p:sp>
      <p:sp>
        <p:nvSpPr>
          <p:cNvPr id="234519" name="Line 23"/>
          <p:cNvSpPr>
            <a:spLocks noChangeShapeType="1"/>
          </p:cNvSpPr>
          <p:nvPr/>
        </p:nvSpPr>
        <p:spPr bwMode="auto">
          <a:xfrm>
            <a:off x="6400800" y="3106738"/>
            <a:ext cx="685800" cy="460375"/>
          </a:xfrm>
          <a:prstGeom prst="line">
            <a:avLst/>
          </a:prstGeom>
          <a:noFill/>
          <a:ln w="38100">
            <a:solidFill>
              <a:srgbClr val="FF0000"/>
            </a:solidFill>
            <a:round/>
            <a:headEnd/>
            <a:tailEnd type="triangle" w="med" len="med"/>
          </a:ln>
          <a:effectLst/>
        </p:spPr>
        <p:txBody>
          <a:bodyPr anchor="ctr">
            <a:prstTxWarp prst="textNoShape">
              <a:avLst/>
            </a:prstTxWarp>
            <a:spAutoFit/>
          </a:bodyPr>
          <a:lstStyle/>
          <a:p>
            <a:endParaRPr lang="en-US"/>
          </a:p>
        </p:txBody>
      </p:sp>
      <p:sp>
        <p:nvSpPr>
          <p:cNvPr id="234520" name="Line 24"/>
          <p:cNvSpPr>
            <a:spLocks noChangeShapeType="1"/>
          </p:cNvSpPr>
          <p:nvPr/>
        </p:nvSpPr>
        <p:spPr bwMode="auto">
          <a:xfrm flipV="1">
            <a:off x="3124200" y="2286000"/>
            <a:ext cx="533400" cy="339725"/>
          </a:xfrm>
          <a:prstGeom prst="line">
            <a:avLst/>
          </a:prstGeom>
          <a:noFill/>
          <a:ln w="38100">
            <a:solidFill>
              <a:srgbClr val="FF0000"/>
            </a:solidFill>
            <a:round/>
            <a:headEnd/>
            <a:tailEnd type="triangle" w="med" len="med"/>
          </a:ln>
          <a:effectLst/>
        </p:spPr>
        <p:txBody>
          <a:bodyPr anchor="ctr">
            <a:prstTxWarp prst="textNoShape">
              <a:avLst/>
            </a:prstTxWarp>
            <a:spAutoFit/>
          </a:bodyPr>
          <a:lstStyle/>
          <a:p>
            <a:endParaRPr lang="en-US"/>
          </a:p>
        </p:txBody>
      </p:sp>
      <p:sp>
        <p:nvSpPr>
          <p:cNvPr id="234521" name="Line 25"/>
          <p:cNvSpPr>
            <a:spLocks noChangeShapeType="1"/>
          </p:cNvSpPr>
          <p:nvPr/>
        </p:nvSpPr>
        <p:spPr bwMode="auto">
          <a:xfrm flipH="1" flipV="1">
            <a:off x="3276600" y="1760538"/>
            <a:ext cx="685800" cy="401637"/>
          </a:xfrm>
          <a:prstGeom prst="line">
            <a:avLst/>
          </a:prstGeom>
          <a:noFill/>
          <a:ln w="38100">
            <a:solidFill>
              <a:srgbClr val="FF0000"/>
            </a:solidFill>
            <a:round/>
            <a:headEnd/>
            <a:tailEnd type="triangle" w="med" len="med"/>
          </a:ln>
          <a:effectLst/>
        </p:spPr>
        <p:txBody>
          <a:bodyPr anchor="ctr">
            <a:prstTxWarp prst="textNoShape">
              <a:avLst/>
            </a:prstTxWarp>
            <a:spAutoFit/>
          </a:bodyPr>
          <a:lstStyle/>
          <a:p>
            <a:endParaRPr lang="en-US"/>
          </a:p>
        </p:txBody>
      </p:sp>
      <p:sp>
        <p:nvSpPr>
          <p:cNvPr id="234522" name="Line 26"/>
          <p:cNvSpPr>
            <a:spLocks noChangeShapeType="1"/>
          </p:cNvSpPr>
          <p:nvPr/>
        </p:nvSpPr>
        <p:spPr bwMode="auto">
          <a:xfrm>
            <a:off x="1330325" y="2697163"/>
            <a:ext cx="1260475" cy="1587"/>
          </a:xfrm>
          <a:prstGeom prst="line">
            <a:avLst/>
          </a:prstGeom>
          <a:noFill/>
          <a:ln w="38100">
            <a:solidFill>
              <a:srgbClr val="FF0000"/>
            </a:solidFill>
            <a:round/>
            <a:headEnd/>
            <a:tailEnd type="triangle" w="med" len="med"/>
          </a:ln>
          <a:effectLst/>
        </p:spPr>
        <p:txBody>
          <a:bodyPr wrap="none" anchor="ctr">
            <a:prstTxWarp prst="textNoShape">
              <a:avLst/>
            </a:prstTxWarp>
            <a:spAutoFit/>
          </a:bodyPr>
          <a:lstStyle/>
          <a:p>
            <a:endParaRPr lang="en-US"/>
          </a:p>
        </p:txBody>
      </p:sp>
      <p:sp>
        <p:nvSpPr>
          <p:cNvPr id="234523" name="Line 27"/>
          <p:cNvSpPr>
            <a:spLocks noChangeShapeType="1"/>
          </p:cNvSpPr>
          <p:nvPr/>
        </p:nvSpPr>
        <p:spPr bwMode="auto">
          <a:xfrm>
            <a:off x="3124200" y="2697163"/>
            <a:ext cx="1376363" cy="12700"/>
          </a:xfrm>
          <a:prstGeom prst="line">
            <a:avLst/>
          </a:prstGeom>
          <a:noFill/>
          <a:ln w="38100">
            <a:solidFill>
              <a:srgbClr val="FF0000"/>
            </a:solidFill>
            <a:round/>
            <a:headEnd/>
            <a:tailEnd type="triangle" w="med" len="med"/>
          </a:ln>
          <a:effectLst/>
        </p:spPr>
        <p:txBody>
          <a:bodyPr anchor="ctr">
            <a:prstTxWarp prst="textNoShape">
              <a:avLst/>
            </a:prstTxWarp>
            <a:spAutoFit/>
          </a:bodyPr>
          <a:lstStyle/>
          <a:p>
            <a:endParaRPr lang="en-US"/>
          </a:p>
        </p:txBody>
      </p:sp>
      <p:sp>
        <p:nvSpPr>
          <p:cNvPr id="234524" name="Line 28"/>
          <p:cNvSpPr>
            <a:spLocks noChangeShapeType="1"/>
          </p:cNvSpPr>
          <p:nvPr/>
        </p:nvSpPr>
        <p:spPr bwMode="auto">
          <a:xfrm flipV="1">
            <a:off x="5029200" y="2254250"/>
            <a:ext cx="990600" cy="412750"/>
          </a:xfrm>
          <a:prstGeom prst="line">
            <a:avLst/>
          </a:prstGeom>
          <a:noFill/>
          <a:ln w="38100">
            <a:solidFill>
              <a:srgbClr val="FF0000"/>
            </a:solidFill>
            <a:round/>
            <a:headEnd/>
            <a:tailEnd type="triangle" w="med" len="med"/>
          </a:ln>
          <a:effectLst/>
        </p:spPr>
        <p:txBody>
          <a:bodyPr anchor="ctr">
            <a:prstTxWarp prst="textNoShape">
              <a:avLst/>
            </a:prstTxWarp>
            <a:spAutoFit/>
          </a:bodyPr>
          <a:lstStyle/>
          <a:p>
            <a:endParaRPr lang="en-US"/>
          </a:p>
        </p:txBody>
      </p:sp>
      <p:sp>
        <p:nvSpPr>
          <p:cNvPr id="234525" name="Line 29"/>
          <p:cNvSpPr>
            <a:spLocks noChangeShapeType="1"/>
          </p:cNvSpPr>
          <p:nvPr/>
        </p:nvSpPr>
        <p:spPr bwMode="auto">
          <a:xfrm>
            <a:off x="5029200" y="2743200"/>
            <a:ext cx="838200" cy="244475"/>
          </a:xfrm>
          <a:prstGeom prst="line">
            <a:avLst/>
          </a:prstGeom>
          <a:noFill/>
          <a:ln w="38100">
            <a:solidFill>
              <a:srgbClr val="FF0000"/>
            </a:solidFill>
            <a:round/>
            <a:headEnd/>
            <a:tailEnd type="triangle" w="med" len="med"/>
          </a:ln>
          <a:effectLst/>
        </p:spPr>
        <p:txBody>
          <a:bodyPr anchor="ctr">
            <a:prstTxWarp prst="textNoShape">
              <a:avLst/>
            </a:prstTxWarp>
            <a:spAutoFit/>
          </a:bodyPr>
          <a:lstStyle/>
          <a:p>
            <a:endParaRPr lang="en-US"/>
          </a:p>
        </p:txBody>
      </p:sp>
      <p:sp>
        <p:nvSpPr>
          <p:cNvPr id="234526" name="Line 30"/>
          <p:cNvSpPr>
            <a:spLocks noChangeShapeType="1"/>
          </p:cNvSpPr>
          <p:nvPr/>
        </p:nvSpPr>
        <p:spPr bwMode="auto">
          <a:xfrm flipV="1">
            <a:off x="6172200" y="1704975"/>
            <a:ext cx="1143000" cy="461963"/>
          </a:xfrm>
          <a:prstGeom prst="line">
            <a:avLst/>
          </a:prstGeom>
          <a:noFill/>
          <a:ln w="38100">
            <a:solidFill>
              <a:srgbClr val="FF0000"/>
            </a:solidFill>
            <a:round/>
            <a:headEnd/>
            <a:tailEnd type="triangle" w="med" len="med"/>
          </a:ln>
          <a:effectLst/>
        </p:spPr>
        <p:txBody>
          <a:bodyPr anchor="ctr">
            <a:prstTxWarp prst="textNoShape">
              <a:avLst/>
            </a:prstTxWarp>
            <a:spAutoFit/>
          </a:bodyPr>
          <a:lstStyle/>
          <a:p>
            <a:endParaRPr lang="en-US"/>
          </a:p>
        </p:txBody>
      </p:sp>
      <p:sp>
        <p:nvSpPr>
          <p:cNvPr id="234527" name="Line 31"/>
          <p:cNvSpPr>
            <a:spLocks noChangeShapeType="1"/>
          </p:cNvSpPr>
          <p:nvPr/>
        </p:nvSpPr>
        <p:spPr bwMode="auto">
          <a:xfrm>
            <a:off x="7518400" y="1498600"/>
            <a:ext cx="0" cy="403225"/>
          </a:xfrm>
          <a:prstGeom prst="line">
            <a:avLst/>
          </a:prstGeom>
          <a:noFill/>
          <a:ln w="38100">
            <a:solidFill>
              <a:srgbClr val="FF0000"/>
            </a:solidFill>
            <a:round/>
            <a:headEnd type="triangle" w="med" len="med"/>
            <a:tailEnd type="triangle" w="med" len="med"/>
          </a:ln>
          <a:effectLst/>
        </p:spPr>
        <p:txBody>
          <a:bodyPr anchor="ctr">
            <a:prstTxWarp prst="textNoShape">
              <a:avLst/>
            </a:prstTxWarp>
            <a:spAutoFit/>
          </a:bodyPr>
          <a:lstStyle/>
          <a:p>
            <a:endParaRPr lang="en-US"/>
          </a:p>
        </p:txBody>
      </p:sp>
      <p:sp>
        <p:nvSpPr>
          <p:cNvPr id="234528" name="Line 32"/>
          <p:cNvSpPr>
            <a:spLocks noChangeShapeType="1"/>
          </p:cNvSpPr>
          <p:nvPr/>
        </p:nvSpPr>
        <p:spPr bwMode="auto">
          <a:xfrm>
            <a:off x="7189788" y="3308350"/>
            <a:ext cx="0" cy="406400"/>
          </a:xfrm>
          <a:prstGeom prst="line">
            <a:avLst/>
          </a:prstGeom>
          <a:noFill/>
          <a:ln w="38100">
            <a:solidFill>
              <a:srgbClr val="FF0000"/>
            </a:solidFill>
            <a:round/>
            <a:headEnd type="triangle" w="med" len="med"/>
            <a:tailEnd type="triangle" w="med" len="med"/>
          </a:ln>
          <a:effectLst/>
        </p:spPr>
        <p:txBody>
          <a:bodyPr anchor="ctr">
            <a:prstTxWarp prst="textNoShape">
              <a:avLst/>
            </a:prstTxWarp>
            <a:spAutoFit/>
          </a:bodyPr>
          <a:lstStyle/>
          <a:p>
            <a:endParaRPr lang="en-US"/>
          </a:p>
        </p:txBody>
      </p:sp>
      <p:sp>
        <p:nvSpPr>
          <p:cNvPr id="234529" name="Line 33"/>
          <p:cNvSpPr>
            <a:spLocks noChangeShapeType="1"/>
          </p:cNvSpPr>
          <p:nvPr/>
        </p:nvSpPr>
        <p:spPr bwMode="auto">
          <a:xfrm flipV="1">
            <a:off x="7497763" y="1349375"/>
            <a:ext cx="576262" cy="11113"/>
          </a:xfrm>
          <a:prstGeom prst="line">
            <a:avLst/>
          </a:prstGeom>
          <a:noFill/>
          <a:ln w="38100">
            <a:solidFill>
              <a:srgbClr val="FF0000"/>
            </a:solidFill>
            <a:round/>
            <a:headEnd/>
            <a:tailEnd type="triangle" w="med" len="med"/>
          </a:ln>
          <a:effectLst/>
        </p:spPr>
        <p:txBody>
          <a:bodyPr anchor="ctr">
            <a:prstTxWarp prst="textNoShape">
              <a:avLst/>
            </a:prstTxWarp>
            <a:spAutoFit/>
          </a:bodyPr>
          <a:lstStyle/>
          <a:p>
            <a:endParaRPr lang="en-US"/>
          </a:p>
        </p:txBody>
      </p:sp>
      <p:sp>
        <p:nvSpPr>
          <p:cNvPr id="234530" name="Line 34"/>
          <p:cNvSpPr>
            <a:spLocks noChangeShapeType="1"/>
          </p:cNvSpPr>
          <p:nvPr/>
        </p:nvSpPr>
        <p:spPr bwMode="auto">
          <a:xfrm flipV="1">
            <a:off x="7443788" y="2082800"/>
            <a:ext cx="608012" cy="6350"/>
          </a:xfrm>
          <a:prstGeom prst="line">
            <a:avLst/>
          </a:prstGeom>
          <a:noFill/>
          <a:ln w="38100">
            <a:solidFill>
              <a:srgbClr val="FF0000"/>
            </a:solidFill>
            <a:round/>
            <a:headEnd/>
            <a:tailEnd type="triangle" w="med" len="med"/>
          </a:ln>
          <a:effectLst/>
        </p:spPr>
        <p:txBody>
          <a:bodyPr anchor="ctr">
            <a:prstTxWarp prst="textNoShape">
              <a:avLst/>
            </a:prstTxWarp>
            <a:spAutoFit/>
          </a:bodyPr>
          <a:lstStyle/>
          <a:p>
            <a:endParaRPr lang="en-US"/>
          </a:p>
        </p:txBody>
      </p:sp>
      <p:sp>
        <p:nvSpPr>
          <p:cNvPr id="234531" name="Line 35"/>
          <p:cNvSpPr>
            <a:spLocks noChangeShapeType="1"/>
          </p:cNvSpPr>
          <p:nvPr/>
        </p:nvSpPr>
        <p:spPr bwMode="auto">
          <a:xfrm flipV="1">
            <a:off x="7113588" y="3159125"/>
            <a:ext cx="520700" cy="1588"/>
          </a:xfrm>
          <a:prstGeom prst="line">
            <a:avLst/>
          </a:prstGeom>
          <a:noFill/>
          <a:ln w="38100">
            <a:solidFill>
              <a:srgbClr val="FF0000"/>
            </a:solidFill>
            <a:round/>
            <a:headEnd/>
            <a:tailEnd type="triangle" w="med" len="med"/>
          </a:ln>
          <a:effectLst/>
        </p:spPr>
        <p:txBody>
          <a:bodyPr anchor="ctr">
            <a:prstTxWarp prst="textNoShape">
              <a:avLst/>
            </a:prstTxWarp>
            <a:spAutoFit/>
          </a:bodyPr>
          <a:lstStyle/>
          <a:p>
            <a:endParaRPr lang="en-US"/>
          </a:p>
        </p:txBody>
      </p:sp>
      <p:sp>
        <p:nvSpPr>
          <p:cNvPr id="234532" name="Oval 36"/>
          <p:cNvSpPr>
            <a:spLocks noChangeArrowheads="1"/>
          </p:cNvSpPr>
          <p:nvPr/>
        </p:nvSpPr>
        <p:spPr bwMode="auto">
          <a:xfrm>
            <a:off x="804863" y="2597150"/>
            <a:ext cx="566737" cy="215900"/>
          </a:xfrm>
          <a:prstGeom prst="ellipse">
            <a:avLst/>
          </a:prstGeom>
          <a:solidFill>
            <a:srgbClr val="3366FF"/>
          </a:solidFill>
          <a:ln w="19050">
            <a:solidFill>
              <a:schemeClr val="tx1"/>
            </a:solidFill>
            <a:round/>
            <a:headEnd/>
            <a:tailEnd/>
          </a:ln>
          <a:effectLst/>
        </p:spPr>
        <p:txBody>
          <a:bodyPr wrap="none" anchor="ctr">
            <a:prstTxWarp prst="textNoShape">
              <a:avLst/>
            </a:prstTxWarp>
          </a:bodyPr>
          <a:lstStyle/>
          <a:p>
            <a:endParaRPr lang="en-US"/>
          </a:p>
        </p:txBody>
      </p:sp>
      <p:sp>
        <p:nvSpPr>
          <p:cNvPr id="234533" name="Text Box 37"/>
          <p:cNvSpPr txBox="1">
            <a:spLocks noChangeArrowheads="1"/>
          </p:cNvSpPr>
          <p:nvPr/>
        </p:nvSpPr>
        <p:spPr bwMode="auto">
          <a:xfrm>
            <a:off x="685800" y="2263775"/>
            <a:ext cx="990600" cy="396875"/>
          </a:xfrm>
          <a:prstGeom prst="rect">
            <a:avLst/>
          </a:prstGeom>
          <a:noFill/>
          <a:ln w="38100">
            <a:noFill/>
            <a:miter lim="800000"/>
            <a:headEnd/>
            <a:tailEnd/>
          </a:ln>
          <a:effectLst/>
        </p:spPr>
        <p:txBody>
          <a:bodyPr anchor="ctr">
            <a:prstTxWarp prst="textNoShape">
              <a:avLst/>
            </a:prstTxWarp>
            <a:spAutoFit/>
          </a:bodyPr>
          <a:lstStyle/>
          <a:p>
            <a:pPr algn="ctr" eaLnBrk="0" hangingPunct="0">
              <a:spcBef>
                <a:spcPct val="20000"/>
              </a:spcBef>
            </a:pPr>
            <a:r>
              <a:rPr lang="en-US" sz="2000">
                <a:latin typeface="Arial" charset="0"/>
              </a:rPr>
              <a:t>UCSD</a:t>
            </a:r>
            <a:endParaRPr lang="en-US" sz="2000" b="1">
              <a:latin typeface="Arial" charset="0"/>
            </a:endParaRPr>
          </a:p>
        </p:txBody>
      </p:sp>
      <p:sp>
        <p:nvSpPr>
          <p:cNvPr id="234534" name="Rectangle 38"/>
          <p:cNvSpPr>
            <a:spLocks noChangeArrowheads="1"/>
          </p:cNvSpPr>
          <p:nvPr/>
        </p:nvSpPr>
        <p:spPr bwMode="auto">
          <a:xfrm>
            <a:off x="3657600" y="2143125"/>
            <a:ext cx="517525" cy="217488"/>
          </a:xfrm>
          <a:prstGeom prst="rect">
            <a:avLst/>
          </a:prstGeom>
          <a:solidFill>
            <a:srgbClr val="996633"/>
          </a:solidFill>
          <a:ln w="19050">
            <a:solidFill>
              <a:schemeClr val="tx1"/>
            </a:solidFill>
            <a:miter lim="800000"/>
            <a:headEnd/>
            <a:tailEnd/>
          </a:ln>
          <a:effectLst/>
        </p:spPr>
        <p:txBody>
          <a:bodyPr anchor="ctr">
            <a:prstTxWarp prst="textNoShape">
              <a:avLst/>
            </a:prstTxWarp>
            <a:spAutoFit/>
          </a:bodyPr>
          <a:lstStyle/>
          <a:p>
            <a:endParaRPr lang="en-US"/>
          </a:p>
        </p:txBody>
      </p:sp>
      <p:sp>
        <p:nvSpPr>
          <p:cNvPr id="234535" name="Rectangle 39"/>
          <p:cNvSpPr>
            <a:spLocks noChangeArrowheads="1"/>
          </p:cNvSpPr>
          <p:nvPr/>
        </p:nvSpPr>
        <p:spPr bwMode="auto">
          <a:xfrm>
            <a:off x="6035675" y="2143125"/>
            <a:ext cx="517525" cy="217488"/>
          </a:xfrm>
          <a:prstGeom prst="rect">
            <a:avLst/>
          </a:prstGeom>
          <a:solidFill>
            <a:srgbClr val="996633"/>
          </a:solidFill>
          <a:ln w="19050">
            <a:solidFill>
              <a:schemeClr val="tx1"/>
            </a:solidFill>
            <a:miter lim="800000"/>
            <a:headEnd/>
            <a:tailEnd/>
          </a:ln>
          <a:effectLst/>
        </p:spPr>
        <p:txBody>
          <a:bodyPr anchor="ctr">
            <a:prstTxWarp prst="textNoShape">
              <a:avLst/>
            </a:prstTxWarp>
            <a:spAutoFit/>
          </a:bodyPr>
          <a:lstStyle/>
          <a:p>
            <a:endParaRPr lang="en-US"/>
          </a:p>
        </p:txBody>
      </p:sp>
      <p:sp>
        <p:nvSpPr>
          <p:cNvPr id="234536" name="Rectangle 40"/>
          <p:cNvSpPr>
            <a:spLocks noChangeArrowheads="1"/>
          </p:cNvSpPr>
          <p:nvPr/>
        </p:nvSpPr>
        <p:spPr bwMode="auto">
          <a:xfrm>
            <a:off x="5867400" y="2914650"/>
            <a:ext cx="517525" cy="219075"/>
          </a:xfrm>
          <a:prstGeom prst="rect">
            <a:avLst/>
          </a:prstGeom>
          <a:solidFill>
            <a:srgbClr val="996633"/>
          </a:solidFill>
          <a:ln w="19050">
            <a:solidFill>
              <a:schemeClr val="tx1"/>
            </a:solidFill>
            <a:miter lim="800000"/>
            <a:headEnd/>
            <a:tailEnd/>
          </a:ln>
          <a:effectLst/>
        </p:spPr>
        <p:txBody>
          <a:bodyPr anchor="ctr">
            <a:prstTxWarp prst="textNoShape">
              <a:avLst/>
            </a:prstTxWarp>
            <a:spAutoFit/>
          </a:bodyPr>
          <a:lstStyle/>
          <a:p>
            <a:endParaRPr lang="en-US"/>
          </a:p>
        </p:txBody>
      </p:sp>
      <p:sp>
        <p:nvSpPr>
          <p:cNvPr id="234537" name="Rectangle 41"/>
          <p:cNvSpPr>
            <a:spLocks noChangeArrowheads="1"/>
          </p:cNvSpPr>
          <p:nvPr/>
        </p:nvSpPr>
        <p:spPr bwMode="auto">
          <a:xfrm>
            <a:off x="1343025" y="3675063"/>
            <a:ext cx="357188" cy="169862"/>
          </a:xfrm>
          <a:prstGeom prst="rect">
            <a:avLst/>
          </a:prstGeom>
          <a:solidFill>
            <a:srgbClr val="996633"/>
          </a:solidFill>
          <a:ln w="19050">
            <a:solidFill>
              <a:schemeClr val="tx1"/>
            </a:solidFill>
            <a:miter lim="800000"/>
            <a:headEnd/>
            <a:tailEnd/>
          </a:ln>
          <a:effectLst/>
        </p:spPr>
        <p:txBody>
          <a:bodyPr anchor="ctr">
            <a:prstTxWarp prst="textNoShape">
              <a:avLst/>
            </a:prstTxWarp>
            <a:spAutoFit/>
          </a:bodyPr>
          <a:lstStyle/>
          <a:p>
            <a:endParaRPr lang="en-US"/>
          </a:p>
        </p:txBody>
      </p:sp>
      <p:sp>
        <p:nvSpPr>
          <p:cNvPr id="234538" name="Text Box 42"/>
          <p:cNvSpPr txBox="1">
            <a:spLocks noChangeArrowheads="1"/>
          </p:cNvSpPr>
          <p:nvPr/>
        </p:nvSpPr>
        <p:spPr bwMode="auto">
          <a:xfrm>
            <a:off x="1784350" y="3582988"/>
            <a:ext cx="1692275" cy="946150"/>
          </a:xfrm>
          <a:prstGeom prst="rect">
            <a:avLst/>
          </a:prstGeom>
          <a:noFill/>
          <a:ln w="38100">
            <a:noFill/>
            <a:miter lim="800000"/>
            <a:headEnd/>
            <a:tailEnd/>
          </a:ln>
          <a:effectLst/>
        </p:spPr>
        <p:txBody>
          <a:bodyPr anchor="ctr">
            <a:prstTxWarp prst="textNoShape">
              <a:avLst/>
            </a:prstTxWarp>
            <a:spAutoFit/>
          </a:bodyPr>
          <a:lstStyle/>
          <a:p>
            <a:pPr eaLnBrk="0" hangingPunct="0">
              <a:lnSpc>
                <a:spcPct val="90000"/>
              </a:lnSpc>
              <a:spcBef>
                <a:spcPct val="20000"/>
              </a:spcBef>
            </a:pPr>
            <a:r>
              <a:rPr lang="en-US" sz="1800">
                <a:latin typeface="Arial" charset="0"/>
              </a:rPr>
              <a:t>routers</a:t>
            </a:r>
          </a:p>
          <a:p>
            <a:pPr eaLnBrk="0" hangingPunct="0">
              <a:lnSpc>
                <a:spcPct val="90000"/>
              </a:lnSpc>
              <a:spcBef>
                <a:spcPct val="20000"/>
              </a:spcBef>
            </a:pPr>
            <a:r>
              <a:rPr lang="en-US" sz="1800">
                <a:latin typeface="Arial" charset="0"/>
              </a:rPr>
              <a:t>end systems</a:t>
            </a:r>
          </a:p>
          <a:p>
            <a:pPr eaLnBrk="0" hangingPunct="0">
              <a:lnSpc>
                <a:spcPct val="90000"/>
              </a:lnSpc>
              <a:spcBef>
                <a:spcPct val="20000"/>
              </a:spcBef>
            </a:pPr>
            <a:r>
              <a:rPr lang="en-US" sz="1800">
                <a:latin typeface="Arial" charset="0"/>
              </a:rPr>
              <a:t>multicast flow</a:t>
            </a:r>
            <a:endParaRPr lang="en-US" sz="1800" b="1">
              <a:latin typeface="Arial" charset="0"/>
            </a:endParaRPr>
          </a:p>
        </p:txBody>
      </p:sp>
      <p:sp>
        <p:nvSpPr>
          <p:cNvPr id="234539" name="Oval 43"/>
          <p:cNvSpPr>
            <a:spLocks noChangeArrowheads="1"/>
          </p:cNvSpPr>
          <p:nvPr/>
        </p:nvSpPr>
        <p:spPr bwMode="auto">
          <a:xfrm>
            <a:off x="1333500" y="3989388"/>
            <a:ext cx="390525" cy="168275"/>
          </a:xfrm>
          <a:prstGeom prst="ellipse">
            <a:avLst/>
          </a:prstGeom>
          <a:solidFill>
            <a:srgbClr val="3366FF"/>
          </a:solidFill>
          <a:ln w="19050">
            <a:solidFill>
              <a:schemeClr val="tx1"/>
            </a:solidFill>
            <a:round/>
            <a:headEnd/>
            <a:tailEnd/>
          </a:ln>
          <a:effectLst/>
        </p:spPr>
        <p:txBody>
          <a:bodyPr wrap="none" anchor="ctr">
            <a:prstTxWarp prst="textNoShape">
              <a:avLst/>
            </a:prstTxWarp>
          </a:bodyPr>
          <a:lstStyle/>
          <a:p>
            <a:endParaRPr lang="en-US"/>
          </a:p>
        </p:txBody>
      </p:sp>
      <p:sp>
        <p:nvSpPr>
          <p:cNvPr id="234540" name="Rectangle 44"/>
          <p:cNvSpPr>
            <a:spLocks noChangeArrowheads="1"/>
          </p:cNvSpPr>
          <p:nvPr/>
        </p:nvSpPr>
        <p:spPr bwMode="auto">
          <a:xfrm>
            <a:off x="1219200" y="3581400"/>
            <a:ext cx="2028825" cy="941388"/>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234541" name="Line 45"/>
          <p:cNvSpPr>
            <a:spLocks noChangeShapeType="1"/>
          </p:cNvSpPr>
          <p:nvPr/>
        </p:nvSpPr>
        <p:spPr bwMode="auto">
          <a:xfrm>
            <a:off x="1352550" y="4375150"/>
            <a:ext cx="390525" cy="1588"/>
          </a:xfrm>
          <a:prstGeom prst="line">
            <a:avLst/>
          </a:prstGeom>
          <a:noFill/>
          <a:ln w="38100">
            <a:solidFill>
              <a:srgbClr val="FF0000"/>
            </a:solidFill>
            <a:round/>
            <a:headEnd/>
            <a:tailEnd type="triangle" w="med" len="med"/>
          </a:ln>
          <a:effectLst/>
        </p:spPr>
        <p:txBody>
          <a:bodyPr anchor="ctr">
            <a:prstTxWarp prst="textNoShape">
              <a:avLst/>
            </a:prstTxWarp>
            <a:spAutoFit/>
          </a:bodyPr>
          <a:lstStyle/>
          <a:p>
            <a:endParaRPr lang="en-US"/>
          </a:p>
        </p:txBody>
      </p:sp>
      <p:sp>
        <p:nvSpPr>
          <p:cNvPr id="234542" name="Rectangle 46"/>
          <p:cNvSpPr>
            <a:spLocks noGrp="1" noChangeArrowheads="1"/>
          </p:cNvSpPr>
          <p:nvPr>
            <p:ph type="body" idx="1"/>
          </p:nvPr>
        </p:nvSpPr>
        <p:spPr>
          <a:xfrm>
            <a:off x="685800" y="5181600"/>
            <a:ext cx="7772400" cy="990600"/>
          </a:xfrm>
        </p:spPr>
        <p:txBody>
          <a:bodyPr>
            <a:normAutofit lnSpcReduction="10000"/>
          </a:bodyPr>
          <a:lstStyle/>
          <a:p>
            <a:r>
              <a:rPr lang="en-US" sz="3200"/>
              <a:t>Highly efficient</a:t>
            </a:r>
          </a:p>
          <a:p>
            <a:r>
              <a:rPr lang="en-US" sz="3200"/>
              <a:t>Good delay</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 name="Slide Number Placeholder 4"/>
          <p:cNvSpPr>
            <a:spLocks noGrp="1"/>
          </p:cNvSpPr>
          <p:nvPr>
            <p:ph type="sldNum" sz="quarter" idx="12"/>
          </p:nvPr>
        </p:nvSpPr>
        <p:spPr/>
        <p:txBody>
          <a:bodyPr/>
          <a:lstStyle/>
          <a:p>
            <a:fld id="{24F7D640-01FA-CB42-89FE-FB9D0D7172D8}" type="slidenum">
              <a:rPr lang="en-US"/>
              <a:pPr/>
              <a:t>115</a:t>
            </a:fld>
            <a:endParaRPr lang="en-US"/>
          </a:p>
        </p:txBody>
      </p:sp>
      <p:sp>
        <p:nvSpPr>
          <p:cNvPr id="236546" name="Rectangle 2"/>
          <p:cNvSpPr>
            <a:spLocks noGrp="1" noChangeArrowheads="1"/>
          </p:cNvSpPr>
          <p:nvPr>
            <p:ph type="title"/>
          </p:nvPr>
        </p:nvSpPr>
        <p:spPr>
          <a:xfrm>
            <a:off x="304800" y="152400"/>
            <a:ext cx="8534400" cy="1066800"/>
          </a:xfrm>
        </p:spPr>
        <p:txBody>
          <a:bodyPr/>
          <a:lstStyle/>
          <a:p>
            <a:r>
              <a:rPr lang="en-US"/>
              <a:t>End System Multicast</a:t>
            </a:r>
          </a:p>
        </p:txBody>
      </p:sp>
      <p:sp>
        <p:nvSpPr>
          <p:cNvPr id="236547" name="Line 3"/>
          <p:cNvSpPr>
            <a:spLocks noChangeShapeType="1"/>
          </p:cNvSpPr>
          <p:nvPr/>
        </p:nvSpPr>
        <p:spPr bwMode="auto">
          <a:xfrm flipH="1">
            <a:off x="8428038" y="3509963"/>
            <a:ext cx="0" cy="617537"/>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36548" name="Line 4"/>
          <p:cNvSpPr>
            <a:spLocks noChangeShapeType="1"/>
          </p:cNvSpPr>
          <p:nvPr/>
        </p:nvSpPr>
        <p:spPr bwMode="auto">
          <a:xfrm flipH="1">
            <a:off x="7993063" y="3590925"/>
            <a:ext cx="434975" cy="0"/>
          </a:xfrm>
          <a:prstGeom prst="line">
            <a:avLst/>
          </a:prstGeom>
          <a:noFill/>
          <a:ln w="38100">
            <a:solidFill>
              <a:schemeClr val="tx1"/>
            </a:solidFill>
            <a:round/>
            <a:headEnd/>
            <a:tailEnd/>
          </a:ln>
          <a:effectLst/>
        </p:spPr>
        <p:txBody>
          <a:bodyPr wrap="none" anchor="ctr">
            <a:prstTxWarp prst="textNoShape">
              <a:avLst/>
            </a:prstTxWarp>
            <a:spAutoFit/>
          </a:bodyPr>
          <a:lstStyle/>
          <a:p>
            <a:endParaRPr lang="en-US"/>
          </a:p>
        </p:txBody>
      </p:sp>
      <p:sp>
        <p:nvSpPr>
          <p:cNvPr id="236549" name="Line 5"/>
          <p:cNvSpPr>
            <a:spLocks noChangeShapeType="1"/>
          </p:cNvSpPr>
          <p:nvPr/>
        </p:nvSpPr>
        <p:spPr bwMode="auto">
          <a:xfrm flipH="1">
            <a:off x="7993063" y="3995738"/>
            <a:ext cx="434975" cy="0"/>
          </a:xfrm>
          <a:prstGeom prst="line">
            <a:avLst/>
          </a:prstGeom>
          <a:noFill/>
          <a:ln w="38100">
            <a:solidFill>
              <a:schemeClr val="tx1"/>
            </a:solidFill>
            <a:round/>
            <a:headEnd/>
            <a:tailEnd/>
          </a:ln>
          <a:effectLst/>
        </p:spPr>
        <p:txBody>
          <a:bodyPr wrap="none" anchor="ctr">
            <a:prstTxWarp prst="textNoShape">
              <a:avLst/>
            </a:prstTxWarp>
            <a:spAutoFit/>
          </a:bodyPr>
          <a:lstStyle/>
          <a:p>
            <a:endParaRPr lang="en-US"/>
          </a:p>
        </p:txBody>
      </p:sp>
      <p:sp>
        <p:nvSpPr>
          <p:cNvPr id="236550" name="Oval 6"/>
          <p:cNvSpPr>
            <a:spLocks noChangeArrowheads="1"/>
          </p:cNvSpPr>
          <p:nvPr/>
        </p:nvSpPr>
        <p:spPr bwMode="auto">
          <a:xfrm flipH="1">
            <a:off x="7451725" y="3479800"/>
            <a:ext cx="587375" cy="203200"/>
          </a:xfrm>
          <a:prstGeom prst="ellipse">
            <a:avLst/>
          </a:prstGeom>
          <a:solidFill>
            <a:srgbClr val="3366FF"/>
          </a:solidFill>
          <a:ln w="19050">
            <a:solidFill>
              <a:schemeClr val="tx1"/>
            </a:solidFill>
            <a:round/>
            <a:headEnd/>
            <a:tailEnd/>
          </a:ln>
          <a:effectLst/>
        </p:spPr>
        <p:txBody>
          <a:bodyPr wrap="none" anchor="ctr">
            <a:prstTxWarp prst="textNoShape">
              <a:avLst/>
            </a:prstTxWarp>
          </a:bodyPr>
          <a:lstStyle/>
          <a:p>
            <a:endParaRPr lang="en-US"/>
          </a:p>
        </p:txBody>
      </p:sp>
      <p:sp>
        <p:nvSpPr>
          <p:cNvPr id="236551" name="Oval 7"/>
          <p:cNvSpPr>
            <a:spLocks noChangeArrowheads="1"/>
          </p:cNvSpPr>
          <p:nvPr/>
        </p:nvSpPr>
        <p:spPr bwMode="auto">
          <a:xfrm flipH="1">
            <a:off x="7451725" y="3884613"/>
            <a:ext cx="587375" cy="203200"/>
          </a:xfrm>
          <a:prstGeom prst="ellipse">
            <a:avLst/>
          </a:prstGeom>
          <a:solidFill>
            <a:srgbClr val="3366FF"/>
          </a:solidFill>
          <a:ln w="19050">
            <a:solidFill>
              <a:schemeClr val="tx1"/>
            </a:solidFill>
            <a:round/>
            <a:headEnd/>
            <a:tailEnd/>
          </a:ln>
          <a:effectLst/>
        </p:spPr>
        <p:txBody>
          <a:bodyPr wrap="none" anchor="ctr">
            <a:prstTxWarp prst="textNoShape">
              <a:avLst/>
            </a:prstTxWarp>
          </a:bodyPr>
          <a:lstStyle/>
          <a:p>
            <a:endParaRPr lang="en-US"/>
          </a:p>
        </p:txBody>
      </p:sp>
      <p:sp>
        <p:nvSpPr>
          <p:cNvPr id="236552" name="Text Box 8"/>
          <p:cNvSpPr txBox="1">
            <a:spLocks noChangeArrowheads="1"/>
          </p:cNvSpPr>
          <p:nvPr/>
        </p:nvSpPr>
        <p:spPr bwMode="auto">
          <a:xfrm>
            <a:off x="1109663" y="4638675"/>
            <a:ext cx="1628775" cy="396875"/>
          </a:xfrm>
          <a:prstGeom prst="rect">
            <a:avLst/>
          </a:prstGeom>
          <a:noFill/>
          <a:ln w="12700">
            <a:noFill/>
            <a:miter lim="800000"/>
            <a:headEnd/>
            <a:tailEnd/>
          </a:ln>
          <a:effectLst/>
        </p:spPr>
        <p:txBody>
          <a:bodyPr anchor="ctr">
            <a:prstTxWarp prst="textNoShape">
              <a:avLst/>
            </a:prstTxWarp>
            <a:spAutoFit/>
          </a:bodyPr>
          <a:lstStyle/>
          <a:p>
            <a:pPr algn="ctr" eaLnBrk="0" hangingPunct="0">
              <a:spcBef>
                <a:spcPct val="20000"/>
              </a:spcBef>
            </a:pPr>
            <a:r>
              <a:rPr lang="en-US" sz="2000">
                <a:latin typeface="Arial" charset="0"/>
              </a:rPr>
              <a:t> </a:t>
            </a:r>
            <a:endParaRPr lang="en-US" sz="2800">
              <a:latin typeface="Arial" charset="0"/>
            </a:endParaRPr>
          </a:p>
        </p:txBody>
      </p:sp>
      <p:sp>
        <p:nvSpPr>
          <p:cNvPr id="236553" name="Line 9"/>
          <p:cNvSpPr>
            <a:spLocks noChangeShapeType="1"/>
          </p:cNvSpPr>
          <p:nvPr/>
        </p:nvSpPr>
        <p:spPr bwMode="auto">
          <a:xfrm>
            <a:off x="8380413" y="1641475"/>
            <a:ext cx="1587" cy="614363"/>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grpSp>
        <p:nvGrpSpPr>
          <p:cNvPr id="2" name="Group 10"/>
          <p:cNvGrpSpPr>
            <a:grpSpLocks/>
          </p:cNvGrpSpPr>
          <p:nvPr/>
        </p:nvGrpSpPr>
        <p:grpSpPr bwMode="auto">
          <a:xfrm rot="-10800000">
            <a:off x="7391400" y="1641475"/>
            <a:ext cx="982663" cy="604838"/>
            <a:chOff x="3648" y="937"/>
            <a:chExt cx="597" cy="647"/>
          </a:xfrm>
        </p:grpSpPr>
        <p:sp>
          <p:nvSpPr>
            <p:cNvPr id="236555" name="Line 11"/>
            <p:cNvSpPr>
              <a:spLocks noChangeShapeType="1"/>
            </p:cNvSpPr>
            <p:nvPr/>
          </p:nvSpPr>
          <p:spPr bwMode="auto">
            <a:xfrm>
              <a:off x="3648" y="1056"/>
              <a:ext cx="264" cy="0"/>
            </a:xfrm>
            <a:prstGeom prst="line">
              <a:avLst/>
            </a:prstGeom>
            <a:noFill/>
            <a:ln w="38100">
              <a:solidFill>
                <a:schemeClr val="tx1"/>
              </a:solidFill>
              <a:round/>
              <a:headEnd/>
              <a:tailEnd/>
            </a:ln>
            <a:effectLst/>
          </p:spPr>
          <p:txBody>
            <a:bodyPr wrap="none" anchor="ctr">
              <a:prstTxWarp prst="textNoShape">
                <a:avLst/>
              </a:prstTxWarp>
              <a:spAutoFit/>
            </a:bodyPr>
            <a:lstStyle/>
            <a:p>
              <a:endParaRPr lang="en-US"/>
            </a:p>
          </p:txBody>
        </p:sp>
        <p:sp>
          <p:nvSpPr>
            <p:cNvPr id="236556" name="Line 12"/>
            <p:cNvSpPr>
              <a:spLocks noChangeShapeType="1"/>
            </p:cNvSpPr>
            <p:nvPr/>
          </p:nvSpPr>
          <p:spPr bwMode="auto">
            <a:xfrm>
              <a:off x="3648" y="1488"/>
              <a:ext cx="264" cy="0"/>
            </a:xfrm>
            <a:prstGeom prst="line">
              <a:avLst/>
            </a:prstGeom>
            <a:noFill/>
            <a:ln w="38100">
              <a:solidFill>
                <a:schemeClr val="tx1"/>
              </a:solidFill>
              <a:round/>
              <a:headEnd/>
              <a:tailEnd/>
            </a:ln>
            <a:effectLst/>
          </p:spPr>
          <p:txBody>
            <a:bodyPr wrap="none" anchor="ctr">
              <a:prstTxWarp prst="textNoShape">
                <a:avLst/>
              </a:prstTxWarp>
              <a:spAutoFit/>
            </a:bodyPr>
            <a:lstStyle/>
            <a:p>
              <a:endParaRPr lang="en-US"/>
            </a:p>
          </p:txBody>
        </p:sp>
        <p:sp>
          <p:nvSpPr>
            <p:cNvPr id="236557" name="Oval 13"/>
            <p:cNvSpPr>
              <a:spLocks noChangeArrowheads="1"/>
            </p:cNvSpPr>
            <p:nvPr/>
          </p:nvSpPr>
          <p:spPr bwMode="auto">
            <a:xfrm>
              <a:off x="3888" y="937"/>
              <a:ext cx="357" cy="215"/>
            </a:xfrm>
            <a:prstGeom prst="ellipse">
              <a:avLst/>
            </a:prstGeom>
            <a:solidFill>
              <a:srgbClr val="3366FF"/>
            </a:solidFill>
            <a:ln w="19050">
              <a:solidFill>
                <a:schemeClr val="tx1"/>
              </a:solidFill>
              <a:round/>
              <a:headEnd/>
              <a:tailEnd/>
            </a:ln>
            <a:effectLst/>
          </p:spPr>
          <p:txBody>
            <a:bodyPr wrap="none" anchor="ctr">
              <a:prstTxWarp prst="textNoShape">
                <a:avLst/>
              </a:prstTxWarp>
            </a:bodyPr>
            <a:lstStyle/>
            <a:p>
              <a:endParaRPr lang="en-US"/>
            </a:p>
          </p:txBody>
        </p:sp>
        <p:sp>
          <p:nvSpPr>
            <p:cNvPr id="236558" name="Oval 14"/>
            <p:cNvSpPr>
              <a:spLocks noChangeArrowheads="1"/>
            </p:cNvSpPr>
            <p:nvPr/>
          </p:nvSpPr>
          <p:spPr bwMode="auto">
            <a:xfrm>
              <a:off x="3888" y="1369"/>
              <a:ext cx="357" cy="215"/>
            </a:xfrm>
            <a:prstGeom prst="ellipse">
              <a:avLst/>
            </a:prstGeom>
            <a:solidFill>
              <a:srgbClr val="3366FF"/>
            </a:solidFill>
            <a:ln w="19050">
              <a:solidFill>
                <a:schemeClr val="tx1"/>
              </a:solidFill>
              <a:round/>
              <a:headEnd/>
              <a:tailEnd/>
            </a:ln>
            <a:effectLst/>
          </p:spPr>
          <p:txBody>
            <a:bodyPr wrap="none" anchor="ctr">
              <a:prstTxWarp prst="textNoShape">
                <a:avLst/>
              </a:prstTxWarp>
            </a:bodyPr>
            <a:lstStyle/>
            <a:p>
              <a:endParaRPr lang="en-US"/>
            </a:p>
          </p:txBody>
        </p:sp>
      </p:grpSp>
      <p:sp>
        <p:nvSpPr>
          <p:cNvPr id="236559" name="Line 15"/>
          <p:cNvSpPr>
            <a:spLocks noChangeShapeType="1"/>
          </p:cNvSpPr>
          <p:nvPr/>
        </p:nvSpPr>
        <p:spPr bwMode="auto">
          <a:xfrm>
            <a:off x="8467725" y="1704975"/>
            <a:ext cx="0" cy="485775"/>
          </a:xfrm>
          <a:prstGeom prst="line">
            <a:avLst/>
          </a:prstGeom>
          <a:noFill/>
          <a:ln w="38100">
            <a:solidFill>
              <a:srgbClr val="FF0000"/>
            </a:solidFill>
            <a:round/>
            <a:headEnd/>
            <a:tailEnd type="triangle" w="med" len="med"/>
          </a:ln>
          <a:effectLst/>
        </p:spPr>
        <p:txBody>
          <a:bodyPr anchor="ctr">
            <a:prstTxWarp prst="textNoShape">
              <a:avLst/>
            </a:prstTxWarp>
            <a:spAutoFit/>
          </a:bodyPr>
          <a:lstStyle/>
          <a:p>
            <a:endParaRPr lang="en-US"/>
          </a:p>
        </p:txBody>
      </p:sp>
      <p:sp>
        <p:nvSpPr>
          <p:cNvPr id="236560" name="Line 16"/>
          <p:cNvSpPr>
            <a:spLocks noChangeShapeType="1"/>
          </p:cNvSpPr>
          <p:nvPr/>
        </p:nvSpPr>
        <p:spPr bwMode="auto">
          <a:xfrm>
            <a:off x="8504238" y="3533775"/>
            <a:ext cx="0" cy="484188"/>
          </a:xfrm>
          <a:prstGeom prst="line">
            <a:avLst/>
          </a:prstGeom>
          <a:noFill/>
          <a:ln w="38100">
            <a:solidFill>
              <a:srgbClr val="FF00FF"/>
            </a:solidFill>
            <a:round/>
            <a:headEnd/>
            <a:tailEnd type="triangle" w="med" len="med"/>
          </a:ln>
          <a:effectLst/>
        </p:spPr>
        <p:txBody>
          <a:bodyPr anchor="ctr">
            <a:prstTxWarp prst="textNoShape">
              <a:avLst/>
            </a:prstTxWarp>
            <a:spAutoFit/>
          </a:bodyPr>
          <a:lstStyle/>
          <a:p>
            <a:endParaRPr lang="en-US"/>
          </a:p>
        </p:txBody>
      </p:sp>
      <p:sp>
        <p:nvSpPr>
          <p:cNvPr id="236561" name="Text Box 17"/>
          <p:cNvSpPr txBox="1">
            <a:spLocks noChangeArrowheads="1"/>
          </p:cNvSpPr>
          <p:nvPr/>
        </p:nvSpPr>
        <p:spPr bwMode="auto">
          <a:xfrm>
            <a:off x="7775575" y="1195388"/>
            <a:ext cx="762000" cy="396875"/>
          </a:xfrm>
          <a:prstGeom prst="rect">
            <a:avLst/>
          </a:prstGeom>
          <a:noFill/>
          <a:ln w="38100">
            <a:noFill/>
            <a:miter lim="800000"/>
            <a:headEnd/>
            <a:tailEnd/>
          </a:ln>
          <a:effectLst/>
        </p:spPr>
        <p:txBody>
          <a:bodyPr wrap="none" anchor="ctr">
            <a:prstTxWarp prst="textNoShape">
              <a:avLst/>
            </a:prstTxWarp>
            <a:spAutoFit/>
          </a:bodyPr>
          <a:lstStyle/>
          <a:p>
            <a:pPr algn="ctr" eaLnBrk="0" hangingPunct="0">
              <a:spcBef>
                <a:spcPct val="20000"/>
              </a:spcBef>
            </a:pPr>
            <a:r>
              <a:rPr lang="en-US" sz="2000">
                <a:latin typeface="Arial" charset="0"/>
              </a:rPr>
              <a:t>MIT1</a:t>
            </a:r>
          </a:p>
        </p:txBody>
      </p:sp>
      <p:sp>
        <p:nvSpPr>
          <p:cNvPr id="236562" name="Text Box 18"/>
          <p:cNvSpPr txBox="1">
            <a:spLocks noChangeArrowheads="1"/>
          </p:cNvSpPr>
          <p:nvPr/>
        </p:nvSpPr>
        <p:spPr bwMode="auto">
          <a:xfrm>
            <a:off x="7718425" y="2190750"/>
            <a:ext cx="1055688" cy="396875"/>
          </a:xfrm>
          <a:prstGeom prst="rect">
            <a:avLst/>
          </a:prstGeom>
          <a:noFill/>
          <a:ln w="38100">
            <a:noFill/>
            <a:miter lim="800000"/>
            <a:headEnd/>
            <a:tailEnd/>
          </a:ln>
          <a:effectLst/>
        </p:spPr>
        <p:txBody>
          <a:bodyPr anchor="ctr">
            <a:prstTxWarp prst="textNoShape">
              <a:avLst/>
            </a:prstTxWarp>
            <a:spAutoFit/>
          </a:bodyPr>
          <a:lstStyle/>
          <a:p>
            <a:pPr algn="ctr" eaLnBrk="0" hangingPunct="0">
              <a:spcBef>
                <a:spcPct val="20000"/>
              </a:spcBef>
            </a:pPr>
            <a:r>
              <a:rPr lang="en-US" sz="2000">
                <a:latin typeface="Arial" charset="0"/>
              </a:rPr>
              <a:t>MIT2</a:t>
            </a:r>
            <a:endParaRPr lang="en-US" sz="2000" b="1">
              <a:latin typeface="Arial" charset="0"/>
            </a:endParaRPr>
          </a:p>
        </p:txBody>
      </p:sp>
      <p:sp>
        <p:nvSpPr>
          <p:cNvPr id="236563" name="Text Box 19"/>
          <p:cNvSpPr txBox="1">
            <a:spLocks noChangeArrowheads="1"/>
          </p:cNvSpPr>
          <p:nvPr/>
        </p:nvSpPr>
        <p:spPr bwMode="auto">
          <a:xfrm>
            <a:off x="7637463" y="3100388"/>
            <a:ext cx="904875" cy="396875"/>
          </a:xfrm>
          <a:prstGeom prst="rect">
            <a:avLst/>
          </a:prstGeom>
          <a:noFill/>
          <a:ln w="38100">
            <a:noFill/>
            <a:miter lim="800000"/>
            <a:headEnd/>
            <a:tailEnd/>
          </a:ln>
          <a:effectLst/>
        </p:spPr>
        <p:txBody>
          <a:bodyPr wrap="none" anchor="ctr">
            <a:prstTxWarp prst="textNoShape">
              <a:avLst/>
            </a:prstTxWarp>
            <a:spAutoFit/>
          </a:bodyPr>
          <a:lstStyle/>
          <a:p>
            <a:pPr algn="ctr" eaLnBrk="0" hangingPunct="0">
              <a:spcBef>
                <a:spcPct val="20000"/>
              </a:spcBef>
            </a:pPr>
            <a:r>
              <a:rPr lang="en-US" sz="2000">
                <a:latin typeface="Arial" charset="0"/>
              </a:rPr>
              <a:t>CMU1</a:t>
            </a:r>
            <a:endParaRPr lang="en-US" sz="2000" b="1">
              <a:latin typeface="Arial" charset="0"/>
            </a:endParaRPr>
          </a:p>
        </p:txBody>
      </p:sp>
      <p:sp>
        <p:nvSpPr>
          <p:cNvPr id="236564" name="Text Box 20"/>
          <p:cNvSpPr txBox="1">
            <a:spLocks noChangeArrowheads="1"/>
          </p:cNvSpPr>
          <p:nvPr/>
        </p:nvSpPr>
        <p:spPr bwMode="auto">
          <a:xfrm>
            <a:off x="7637463" y="4098925"/>
            <a:ext cx="904875" cy="396875"/>
          </a:xfrm>
          <a:prstGeom prst="rect">
            <a:avLst/>
          </a:prstGeom>
          <a:noFill/>
          <a:ln w="38100">
            <a:noFill/>
            <a:miter lim="800000"/>
            <a:headEnd/>
            <a:tailEnd/>
          </a:ln>
          <a:effectLst/>
        </p:spPr>
        <p:txBody>
          <a:bodyPr wrap="none" anchor="ctr">
            <a:prstTxWarp prst="textNoShape">
              <a:avLst/>
            </a:prstTxWarp>
            <a:spAutoFit/>
          </a:bodyPr>
          <a:lstStyle/>
          <a:p>
            <a:pPr algn="ctr" eaLnBrk="0" hangingPunct="0">
              <a:spcBef>
                <a:spcPct val="20000"/>
              </a:spcBef>
            </a:pPr>
            <a:r>
              <a:rPr lang="en-US" sz="2000">
                <a:latin typeface="Arial" charset="0"/>
              </a:rPr>
              <a:t>CMU2</a:t>
            </a:r>
            <a:endParaRPr lang="en-US" sz="2000" b="1">
              <a:latin typeface="Arial" charset="0"/>
            </a:endParaRPr>
          </a:p>
        </p:txBody>
      </p:sp>
      <p:grpSp>
        <p:nvGrpSpPr>
          <p:cNvPr id="3" name="Group 21"/>
          <p:cNvGrpSpPr>
            <a:grpSpLocks/>
          </p:cNvGrpSpPr>
          <p:nvPr/>
        </p:nvGrpSpPr>
        <p:grpSpPr bwMode="auto">
          <a:xfrm>
            <a:off x="1219200" y="4343400"/>
            <a:ext cx="6840538" cy="1905000"/>
            <a:chOff x="587" y="864"/>
            <a:chExt cx="4309" cy="1200"/>
          </a:xfrm>
        </p:grpSpPr>
        <p:sp>
          <p:nvSpPr>
            <p:cNvPr id="236566" name="Text Box 22"/>
            <p:cNvSpPr txBox="1">
              <a:spLocks noChangeArrowheads="1"/>
            </p:cNvSpPr>
            <p:nvPr/>
          </p:nvSpPr>
          <p:spPr bwMode="auto">
            <a:xfrm>
              <a:off x="587" y="1488"/>
              <a:ext cx="1136" cy="231"/>
            </a:xfrm>
            <a:prstGeom prst="rect">
              <a:avLst/>
            </a:prstGeom>
            <a:noFill/>
            <a:ln w="12700">
              <a:noFill/>
              <a:miter lim="800000"/>
              <a:headEnd/>
              <a:tailEnd/>
            </a:ln>
            <a:effectLst/>
          </p:spPr>
          <p:txBody>
            <a:bodyPr anchor="ctr">
              <a:prstTxWarp prst="textNoShape">
                <a:avLst/>
              </a:prstTxWarp>
              <a:spAutoFit/>
            </a:bodyPr>
            <a:lstStyle/>
            <a:p>
              <a:pPr algn="ctr" eaLnBrk="0" hangingPunct="0">
                <a:spcBef>
                  <a:spcPct val="20000"/>
                </a:spcBef>
              </a:pPr>
              <a:r>
                <a:rPr lang="en-US" sz="1800">
                  <a:latin typeface="Arial" charset="0"/>
                </a:rPr>
                <a:t>UCSD</a:t>
              </a:r>
            </a:p>
          </p:txBody>
        </p:sp>
        <p:sp>
          <p:nvSpPr>
            <p:cNvPr id="236567" name="Text Box 23"/>
            <p:cNvSpPr txBox="1">
              <a:spLocks noChangeArrowheads="1"/>
            </p:cNvSpPr>
            <p:nvPr/>
          </p:nvSpPr>
          <p:spPr bwMode="auto">
            <a:xfrm>
              <a:off x="3275" y="960"/>
              <a:ext cx="576" cy="231"/>
            </a:xfrm>
            <a:prstGeom prst="rect">
              <a:avLst/>
            </a:prstGeom>
            <a:noFill/>
            <a:ln w="12700">
              <a:noFill/>
              <a:miter lim="800000"/>
              <a:headEnd/>
              <a:tailEnd/>
            </a:ln>
            <a:effectLst/>
          </p:spPr>
          <p:txBody>
            <a:bodyPr anchor="ctr">
              <a:prstTxWarp prst="textNoShape">
                <a:avLst/>
              </a:prstTxWarp>
              <a:spAutoFit/>
            </a:bodyPr>
            <a:lstStyle/>
            <a:p>
              <a:pPr algn="ctr" eaLnBrk="0" hangingPunct="0">
                <a:spcBef>
                  <a:spcPct val="20000"/>
                </a:spcBef>
              </a:pPr>
              <a:r>
                <a:rPr lang="en-US" sz="1800">
                  <a:latin typeface="Arial" charset="0"/>
                </a:rPr>
                <a:t>MIT1</a:t>
              </a:r>
              <a:endParaRPr lang="en-US" sz="2800">
                <a:latin typeface="Arial" charset="0"/>
              </a:endParaRPr>
            </a:p>
          </p:txBody>
        </p:sp>
        <p:sp>
          <p:nvSpPr>
            <p:cNvPr id="236568" name="Line 24"/>
            <p:cNvSpPr>
              <a:spLocks noChangeShapeType="1"/>
            </p:cNvSpPr>
            <p:nvPr/>
          </p:nvSpPr>
          <p:spPr bwMode="auto">
            <a:xfrm flipH="1">
              <a:off x="3563" y="1152"/>
              <a:ext cx="288" cy="576"/>
            </a:xfrm>
            <a:prstGeom prst="line">
              <a:avLst/>
            </a:prstGeom>
            <a:noFill/>
            <a:ln w="38100">
              <a:solidFill>
                <a:srgbClr val="99CC00"/>
              </a:solidFill>
              <a:round/>
              <a:headEnd type="triangle" w="med" len="med"/>
              <a:tailEnd/>
            </a:ln>
            <a:effectLst/>
          </p:spPr>
          <p:txBody>
            <a:bodyPr wrap="none" anchor="ctr">
              <a:prstTxWarp prst="textNoShape">
                <a:avLst/>
              </a:prstTxWarp>
            </a:bodyPr>
            <a:lstStyle/>
            <a:p>
              <a:endParaRPr lang="en-US"/>
            </a:p>
          </p:txBody>
        </p:sp>
        <p:sp>
          <p:nvSpPr>
            <p:cNvPr id="236569" name="Line 25"/>
            <p:cNvSpPr>
              <a:spLocks noChangeShapeType="1"/>
            </p:cNvSpPr>
            <p:nvPr/>
          </p:nvSpPr>
          <p:spPr bwMode="auto">
            <a:xfrm>
              <a:off x="3851" y="1200"/>
              <a:ext cx="528" cy="96"/>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236570" name="Text Box 26"/>
            <p:cNvSpPr txBox="1">
              <a:spLocks noChangeArrowheads="1"/>
            </p:cNvSpPr>
            <p:nvPr/>
          </p:nvSpPr>
          <p:spPr bwMode="auto">
            <a:xfrm>
              <a:off x="4331" y="1296"/>
              <a:ext cx="565" cy="231"/>
            </a:xfrm>
            <a:prstGeom prst="rect">
              <a:avLst/>
            </a:prstGeom>
            <a:noFill/>
            <a:ln w="12700">
              <a:noFill/>
              <a:miter lim="800000"/>
              <a:headEnd/>
              <a:tailEnd/>
            </a:ln>
            <a:effectLst/>
          </p:spPr>
          <p:txBody>
            <a:bodyPr anchor="ctr">
              <a:prstTxWarp prst="textNoShape">
                <a:avLst/>
              </a:prstTxWarp>
              <a:spAutoFit/>
            </a:bodyPr>
            <a:lstStyle/>
            <a:p>
              <a:pPr algn="ctr" eaLnBrk="0" hangingPunct="0">
                <a:spcBef>
                  <a:spcPct val="20000"/>
                </a:spcBef>
              </a:pPr>
              <a:r>
                <a:rPr lang="en-US" sz="1800">
                  <a:latin typeface="Arial" charset="0"/>
                </a:rPr>
                <a:t>MIT2</a:t>
              </a:r>
              <a:endParaRPr lang="en-US" sz="2800">
                <a:latin typeface="Arial" charset="0"/>
              </a:endParaRPr>
            </a:p>
          </p:txBody>
        </p:sp>
        <p:sp>
          <p:nvSpPr>
            <p:cNvPr id="236571" name="Line 27"/>
            <p:cNvSpPr>
              <a:spLocks noChangeShapeType="1"/>
            </p:cNvSpPr>
            <p:nvPr/>
          </p:nvSpPr>
          <p:spPr bwMode="auto">
            <a:xfrm>
              <a:off x="3563" y="1728"/>
              <a:ext cx="528" cy="96"/>
            </a:xfrm>
            <a:prstGeom prst="line">
              <a:avLst/>
            </a:prstGeom>
            <a:noFill/>
            <a:ln w="38100">
              <a:solidFill>
                <a:srgbClr val="FF00FF"/>
              </a:solidFill>
              <a:round/>
              <a:headEnd/>
              <a:tailEnd type="triangle" w="med" len="med"/>
            </a:ln>
            <a:effectLst/>
          </p:spPr>
          <p:txBody>
            <a:bodyPr wrap="none" anchor="ctr">
              <a:prstTxWarp prst="textNoShape">
                <a:avLst/>
              </a:prstTxWarp>
            </a:bodyPr>
            <a:lstStyle/>
            <a:p>
              <a:endParaRPr lang="en-US"/>
            </a:p>
          </p:txBody>
        </p:sp>
        <p:sp>
          <p:nvSpPr>
            <p:cNvPr id="236572" name="Rectangle 28"/>
            <p:cNvSpPr>
              <a:spLocks noChangeArrowheads="1"/>
            </p:cNvSpPr>
            <p:nvPr/>
          </p:nvSpPr>
          <p:spPr bwMode="auto">
            <a:xfrm>
              <a:off x="3947" y="1833"/>
              <a:ext cx="658" cy="231"/>
            </a:xfrm>
            <a:prstGeom prst="rect">
              <a:avLst/>
            </a:prstGeom>
            <a:noFill/>
            <a:ln w="12700">
              <a:noFill/>
              <a:miter lim="800000"/>
              <a:headEnd/>
              <a:tailEnd/>
            </a:ln>
            <a:effectLst/>
          </p:spPr>
          <p:txBody>
            <a:bodyPr anchor="ctr">
              <a:prstTxWarp prst="textNoShape">
                <a:avLst/>
              </a:prstTxWarp>
              <a:spAutoFit/>
            </a:bodyPr>
            <a:lstStyle/>
            <a:p>
              <a:pPr algn="ctr" eaLnBrk="0" hangingPunct="0">
                <a:spcBef>
                  <a:spcPct val="20000"/>
                </a:spcBef>
              </a:pPr>
              <a:r>
                <a:rPr lang="en-US" sz="1800">
                  <a:latin typeface="Arial" charset="0"/>
                </a:rPr>
                <a:t>CMU2</a:t>
              </a:r>
            </a:p>
          </p:txBody>
        </p:sp>
        <p:sp>
          <p:nvSpPr>
            <p:cNvPr id="236573" name="Text Box 29"/>
            <p:cNvSpPr txBox="1">
              <a:spLocks noChangeArrowheads="1"/>
            </p:cNvSpPr>
            <p:nvPr/>
          </p:nvSpPr>
          <p:spPr bwMode="auto">
            <a:xfrm>
              <a:off x="1632" y="1104"/>
              <a:ext cx="1968" cy="288"/>
            </a:xfrm>
            <a:prstGeom prst="rect">
              <a:avLst/>
            </a:prstGeom>
            <a:noFill/>
            <a:ln w="12700">
              <a:noFill/>
              <a:miter lim="800000"/>
              <a:headEnd/>
              <a:tailEnd/>
            </a:ln>
            <a:effectLst/>
          </p:spPr>
          <p:txBody>
            <a:bodyPr anchor="ctr">
              <a:prstTxWarp prst="textNoShape">
                <a:avLst/>
              </a:prstTxWarp>
              <a:spAutoFit/>
            </a:bodyPr>
            <a:lstStyle/>
            <a:p>
              <a:pPr algn="ctr" eaLnBrk="0" hangingPunct="0">
                <a:spcBef>
                  <a:spcPct val="20000"/>
                </a:spcBef>
              </a:pPr>
              <a:r>
                <a:rPr lang="en-US" b="1">
                  <a:latin typeface="Arial" charset="0"/>
                </a:rPr>
                <a:t>Overlay  Tree</a:t>
              </a:r>
              <a:endParaRPr lang="en-US" sz="2800">
                <a:latin typeface="Arial" charset="0"/>
              </a:endParaRPr>
            </a:p>
          </p:txBody>
        </p:sp>
        <p:sp>
          <p:nvSpPr>
            <p:cNvPr id="236574" name="Text Box 30"/>
            <p:cNvSpPr txBox="1">
              <a:spLocks noChangeArrowheads="1"/>
            </p:cNvSpPr>
            <p:nvPr/>
          </p:nvSpPr>
          <p:spPr bwMode="auto">
            <a:xfrm>
              <a:off x="1044" y="864"/>
              <a:ext cx="739" cy="250"/>
            </a:xfrm>
            <a:prstGeom prst="rect">
              <a:avLst/>
            </a:prstGeom>
            <a:noFill/>
            <a:ln w="38100">
              <a:noFill/>
              <a:miter lim="800000"/>
              <a:headEnd/>
              <a:tailEnd/>
            </a:ln>
            <a:effectLst/>
          </p:spPr>
          <p:txBody>
            <a:bodyPr wrap="none" anchor="ctr">
              <a:prstTxWarp prst="textNoShape">
                <a:avLst/>
              </a:prstTxWarp>
              <a:spAutoFit/>
            </a:bodyPr>
            <a:lstStyle/>
            <a:p>
              <a:pPr algn="ctr" eaLnBrk="0" hangingPunct="0">
                <a:spcBef>
                  <a:spcPct val="20000"/>
                </a:spcBef>
              </a:pPr>
              <a:r>
                <a:rPr lang="en-US" sz="2000">
                  <a:latin typeface="Arial" charset="0"/>
                </a:rPr>
                <a:t>Berkeley</a:t>
              </a:r>
              <a:endParaRPr lang="en-US" sz="2000" b="1">
                <a:latin typeface="Arial" charset="0"/>
              </a:endParaRPr>
            </a:p>
          </p:txBody>
        </p:sp>
        <p:sp>
          <p:nvSpPr>
            <p:cNvPr id="236575" name="Line 31"/>
            <p:cNvSpPr>
              <a:spLocks noChangeShapeType="1"/>
            </p:cNvSpPr>
            <p:nvPr/>
          </p:nvSpPr>
          <p:spPr bwMode="auto">
            <a:xfrm flipV="1">
              <a:off x="1355" y="1104"/>
              <a:ext cx="96" cy="480"/>
            </a:xfrm>
            <a:prstGeom prst="line">
              <a:avLst/>
            </a:prstGeom>
            <a:noFill/>
            <a:ln w="38100">
              <a:solidFill>
                <a:schemeClr val="accent1"/>
              </a:solidFill>
              <a:round/>
              <a:headEnd/>
              <a:tailEnd type="triangle" w="med" len="med"/>
            </a:ln>
            <a:effectLst/>
          </p:spPr>
          <p:txBody>
            <a:bodyPr anchor="ctr">
              <a:prstTxWarp prst="textNoShape">
                <a:avLst/>
              </a:prstTxWarp>
              <a:spAutoFit/>
            </a:bodyPr>
            <a:lstStyle/>
            <a:p>
              <a:endParaRPr lang="en-US"/>
            </a:p>
          </p:txBody>
        </p:sp>
        <p:sp>
          <p:nvSpPr>
            <p:cNvPr id="236576" name="Rectangle 32"/>
            <p:cNvSpPr>
              <a:spLocks noChangeArrowheads="1"/>
            </p:cNvSpPr>
            <p:nvPr/>
          </p:nvSpPr>
          <p:spPr bwMode="auto">
            <a:xfrm>
              <a:off x="3247" y="1776"/>
              <a:ext cx="524" cy="231"/>
            </a:xfrm>
            <a:prstGeom prst="rect">
              <a:avLst/>
            </a:prstGeom>
            <a:noFill/>
            <a:ln w="38100">
              <a:noFill/>
              <a:miter lim="800000"/>
              <a:headEnd/>
              <a:tailEnd/>
            </a:ln>
            <a:effectLst/>
          </p:spPr>
          <p:txBody>
            <a:bodyPr wrap="none" anchor="ctr">
              <a:prstTxWarp prst="textNoShape">
                <a:avLst/>
              </a:prstTxWarp>
              <a:spAutoFit/>
            </a:bodyPr>
            <a:lstStyle/>
            <a:p>
              <a:pPr algn="ctr" eaLnBrk="0" hangingPunct="0">
                <a:spcBef>
                  <a:spcPct val="20000"/>
                </a:spcBef>
              </a:pPr>
              <a:r>
                <a:rPr lang="en-US" sz="1800">
                  <a:latin typeface="Arial" charset="0"/>
                </a:rPr>
                <a:t>CMU1</a:t>
              </a:r>
            </a:p>
          </p:txBody>
        </p:sp>
        <p:sp>
          <p:nvSpPr>
            <p:cNvPr id="236577" name="Line 33"/>
            <p:cNvSpPr>
              <a:spLocks noChangeShapeType="1"/>
            </p:cNvSpPr>
            <p:nvPr/>
          </p:nvSpPr>
          <p:spPr bwMode="auto">
            <a:xfrm>
              <a:off x="1355" y="1584"/>
              <a:ext cx="2208" cy="144"/>
            </a:xfrm>
            <a:prstGeom prst="line">
              <a:avLst/>
            </a:prstGeom>
            <a:noFill/>
            <a:ln w="38100">
              <a:solidFill>
                <a:schemeClr val="accent2"/>
              </a:solidFill>
              <a:round/>
              <a:headEnd/>
              <a:tailEnd type="triangle" w="med" len="med"/>
            </a:ln>
            <a:effectLst/>
          </p:spPr>
          <p:txBody>
            <a:bodyPr anchor="ctr">
              <a:prstTxWarp prst="textNoShape">
                <a:avLst/>
              </a:prstTxWarp>
              <a:spAutoFit/>
            </a:bodyPr>
            <a:lstStyle/>
            <a:p>
              <a:endParaRPr lang="en-US"/>
            </a:p>
          </p:txBody>
        </p:sp>
      </p:grpSp>
      <p:sp>
        <p:nvSpPr>
          <p:cNvPr id="236578" name="Oval 34"/>
          <p:cNvSpPr>
            <a:spLocks noChangeArrowheads="1"/>
          </p:cNvSpPr>
          <p:nvPr/>
        </p:nvSpPr>
        <p:spPr bwMode="auto">
          <a:xfrm>
            <a:off x="2057400" y="2024063"/>
            <a:ext cx="5334000" cy="1700212"/>
          </a:xfrm>
          <a:prstGeom prst="ellipse">
            <a:avLst/>
          </a:prstGeom>
          <a:solidFill>
            <a:srgbClr val="CCECFF"/>
          </a:solidFill>
          <a:ln w="19050">
            <a:noFill/>
            <a:round/>
            <a:headEnd/>
            <a:tailEnd/>
          </a:ln>
          <a:effectLst/>
        </p:spPr>
        <p:txBody>
          <a:bodyPr wrap="none" anchor="ctr">
            <a:prstTxWarp prst="textNoShape">
              <a:avLst/>
            </a:prstTxWarp>
          </a:bodyPr>
          <a:lstStyle/>
          <a:p>
            <a:pPr algn="ctr" eaLnBrk="0" hangingPunct="0">
              <a:spcBef>
                <a:spcPct val="20000"/>
              </a:spcBef>
              <a:buFontTx/>
              <a:buChar char="•"/>
            </a:pPr>
            <a:endParaRPr lang="en-US" sz="2800">
              <a:latin typeface="Arial" charset="0"/>
            </a:endParaRPr>
          </a:p>
        </p:txBody>
      </p:sp>
      <p:sp>
        <p:nvSpPr>
          <p:cNvPr id="236579" name="Rectangle 35"/>
          <p:cNvSpPr>
            <a:spLocks noChangeArrowheads="1"/>
          </p:cNvSpPr>
          <p:nvPr/>
        </p:nvSpPr>
        <p:spPr bwMode="auto">
          <a:xfrm>
            <a:off x="2590800" y="2786063"/>
            <a:ext cx="533400" cy="219075"/>
          </a:xfrm>
          <a:prstGeom prst="rect">
            <a:avLst/>
          </a:prstGeom>
          <a:solidFill>
            <a:srgbClr val="996633"/>
          </a:solidFill>
          <a:ln w="19050">
            <a:solidFill>
              <a:schemeClr val="tx1"/>
            </a:solidFill>
            <a:miter lim="800000"/>
            <a:headEnd/>
            <a:tailEnd/>
          </a:ln>
          <a:effectLst/>
        </p:spPr>
        <p:txBody>
          <a:bodyPr anchor="ctr">
            <a:prstTxWarp prst="textNoShape">
              <a:avLst/>
            </a:prstTxWarp>
            <a:spAutoFit/>
          </a:bodyPr>
          <a:lstStyle/>
          <a:p>
            <a:endParaRPr lang="en-US"/>
          </a:p>
        </p:txBody>
      </p:sp>
      <p:sp>
        <p:nvSpPr>
          <p:cNvPr id="236580" name="Rectangle 36"/>
          <p:cNvSpPr>
            <a:spLocks noChangeArrowheads="1"/>
          </p:cNvSpPr>
          <p:nvPr/>
        </p:nvSpPr>
        <p:spPr bwMode="auto">
          <a:xfrm>
            <a:off x="4495800" y="2835275"/>
            <a:ext cx="517525" cy="219075"/>
          </a:xfrm>
          <a:prstGeom prst="rect">
            <a:avLst/>
          </a:prstGeom>
          <a:solidFill>
            <a:srgbClr val="996633"/>
          </a:solidFill>
          <a:ln w="19050">
            <a:solidFill>
              <a:schemeClr val="tx1"/>
            </a:solidFill>
            <a:miter lim="800000"/>
            <a:headEnd/>
            <a:tailEnd/>
          </a:ln>
          <a:effectLst/>
        </p:spPr>
        <p:txBody>
          <a:bodyPr anchor="ctr">
            <a:prstTxWarp prst="textNoShape">
              <a:avLst/>
            </a:prstTxWarp>
            <a:spAutoFit/>
          </a:bodyPr>
          <a:lstStyle/>
          <a:p>
            <a:endParaRPr lang="en-US"/>
          </a:p>
        </p:txBody>
      </p:sp>
      <p:sp>
        <p:nvSpPr>
          <p:cNvPr id="236581" name="Oval 37"/>
          <p:cNvSpPr>
            <a:spLocks noChangeArrowheads="1"/>
          </p:cNvSpPr>
          <p:nvPr/>
        </p:nvSpPr>
        <p:spPr bwMode="auto">
          <a:xfrm>
            <a:off x="2895600" y="1747838"/>
            <a:ext cx="566738" cy="215900"/>
          </a:xfrm>
          <a:prstGeom prst="ellipse">
            <a:avLst/>
          </a:prstGeom>
          <a:solidFill>
            <a:srgbClr val="3366FF"/>
          </a:solidFill>
          <a:ln w="19050">
            <a:solidFill>
              <a:schemeClr val="tx1"/>
            </a:solidFill>
            <a:round/>
            <a:headEnd/>
            <a:tailEnd/>
          </a:ln>
          <a:effectLst/>
        </p:spPr>
        <p:txBody>
          <a:bodyPr wrap="none" anchor="ctr">
            <a:prstTxWarp prst="textNoShape">
              <a:avLst/>
            </a:prstTxWarp>
          </a:bodyPr>
          <a:lstStyle/>
          <a:p>
            <a:endParaRPr lang="en-US"/>
          </a:p>
        </p:txBody>
      </p:sp>
      <p:sp>
        <p:nvSpPr>
          <p:cNvPr id="236582" name="Text Box 38"/>
          <p:cNvSpPr txBox="1">
            <a:spLocks noChangeArrowheads="1"/>
          </p:cNvSpPr>
          <p:nvPr/>
        </p:nvSpPr>
        <p:spPr bwMode="auto">
          <a:xfrm>
            <a:off x="5867400" y="3606800"/>
            <a:ext cx="1100138" cy="396875"/>
          </a:xfrm>
          <a:prstGeom prst="rect">
            <a:avLst/>
          </a:prstGeom>
          <a:noFill/>
          <a:ln w="19050">
            <a:noFill/>
            <a:miter lim="800000"/>
            <a:headEnd/>
            <a:tailEnd/>
          </a:ln>
          <a:effectLst/>
        </p:spPr>
        <p:txBody>
          <a:bodyPr anchor="ctr">
            <a:prstTxWarp prst="textNoShape">
              <a:avLst/>
            </a:prstTxWarp>
            <a:spAutoFit/>
          </a:bodyPr>
          <a:lstStyle/>
          <a:p>
            <a:pPr algn="ctr" eaLnBrk="0" hangingPunct="0">
              <a:spcBef>
                <a:spcPct val="20000"/>
              </a:spcBef>
            </a:pPr>
            <a:r>
              <a:rPr lang="en-US" sz="2000">
                <a:latin typeface="Arial" charset="0"/>
              </a:rPr>
              <a:t>CMU</a:t>
            </a:r>
          </a:p>
        </p:txBody>
      </p:sp>
      <p:sp>
        <p:nvSpPr>
          <p:cNvPr id="236583" name="Text Box 39"/>
          <p:cNvSpPr txBox="1">
            <a:spLocks noChangeArrowheads="1"/>
          </p:cNvSpPr>
          <p:nvPr/>
        </p:nvSpPr>
        <p:spPr bwMode="auto">
          <a:xfrm>
            <a:off x="1792288" y="1790700"/>
            <a:ext cx="1173162" cy="396875"/>
          </a:xfrm>
          <a:prstGeom prst="rect">
            <a:avLst/>
          </a:prstGeom>
          <a:noFill/>
          <a:ln w="19050">
            <a:noFill/>
            <a:miter lim="800000"/>
            <a:headEnd/>
            <a:tailEnd/>
          </a:ln>
          <a:effectLst/>
        </p:spPr>
        <p:txBody>
          <a:bodyPr wrap="none" anchor="ctr">
            <a:prstTxWarp prst="textNoShape">
              <a:avLst/>
            </a:prstTxWarp>
            <a:spAutoFit/>
          </a:bodyPr>
          <a:lstStyle/>
          <a:p>
            <a:pPr algn="ctr" eaLnBrk="0" hangingPunct="0">
              <a:spcBef>
                <a:spcPct val="20000"/>
              </a:spcBef>
            </a:pPr>
            <a:r>
              <a:rPr lang="en-US" sz="2000">
                <a:latin typeface="Arial" charset="0"/>
              </a:rPr>
              <a:t>Berkeley</a:t>
            </a:r>
            <a:endParaRPr lang="en-US" sz="2000" b="1">
              <a:latin typeface="Arial" charset="0"/>
            </a:endParaRPr>
          </a:p>
        </p:txBody>
      </p:sp>
      <p:sp>
        <p:nvSpPr>
          <p:cNvPr id="236584" name="Rectangle 40"/>
          <p:cNvSpPr>
            <a:spLocks noChangeArrowheads="1"/>
          </p:cNvSpPr>
          <p:nvPr/>
        </p:nvSpPr>
        <p:spPr bwMode="auto">
          <a:xfrm>
            <a:off x="6186488" y="1473200"/>
            <a:ext cx="620712" cy="396875"/>
          </a:xfrm>
          <a:prstGeom prst="rect">
            <a:avLst/>
          </a:prstGeom>
          <a:noFill/>
          <a:ln w="19050">
            <a:noFill/>
            <a:miter lim="800000"/>
            <a:headEnd/>
            <a:tailEnd/>
          </a:ln>
          <a:effectLst/>
        </p:spPr>
        <p:txBody>
          <a:bodyPr wrap="none" anchor="ctr">
            <a:prstTxWarp prst="textNoShape">
              <a:avLst/>
            </a:prstTxWarp>
            <a:spAutoFit/>
          </a:bodyPr>
          <a:lstStyle/>
          <a:p>
            <a:pPr algn="ctr" eaLnBrk="0" hangingPunct="0">
              <a:spcBef>
                <a:spcPct val="20000"/>
              </a:spcBef>
            </a:pPr>
            <a:r>
              <a:rPr lang="en-US" sz="2000">
                <a:latin typeface="Arial" charset="0"/>
              </a:rPr>
              <a:t>MIT</a:t>
            </a:r>
          </a:p>
        </p:txBody>
      </p:sp>
      <p:sp>
        <p:nvSpPr>
          <p:cNvPr id="236585" name="Oval 41"/>
          <p:cNvSpPr>
            <a:spLocks noChangeArrowheads="1"/>
          </p:cNvSpPr>
          <p:nvPr/>
        </p:nvSpPr>
        <p:spPr bwMode="auto">
          <a:xfrm>
            <a:off x="804863" y="2801938"/>
            <a:ext cx="566737" cy="215900"/>
          </a:xfrm>
          <a:prstGeom prst="ellipse">
            <a:avLst/>
          </a:prstGeom>
          <a:solidFill>
            <a:srgbClr val="3366FF"/>
          </a:solidFill>
          <a:ln w="19050">
            <a:solidFill>
              <a:schemeClr val="tx1"/>
            </a:solidFill>
            <a:round/>
            <a:headEnd/>
            <a:tailEnd/>
          </a:ln>
          <a:effectLst/>
        </p:spPr>
        <p:txBody>
          <a:bodyPr wrap="none" anchor="ctr">
            <a:prstTxWarp prst="textNoShape">
              <a:avLst/>
            </a:prstTxWarp>
          </a:bodyPr>
          <a:lstStyle/>
          <a:p>
            <a:endParaRPr lang="en-US"/>
          </a:p>
        </p:txBody>
      </p:sp>
      <p:sp>
        <p:nvSpPr>
          <p:cNvPr id="236586" name="Text Box 42"/>
          <p:cNvSpPr txBox="1">
            <a:spLocks noChangeArrowheads="1"/>
          </p:cNvSpPr>
          <p:nvPr/>
        </p:nvSpPr>
        <p:spPr bwMode="auto">
          <a:xfrm>
            <a:off x="685800" y="2468563"/>
            <a:ext cx="990600" cy="396875"/>
          </a:xfrm>
          <a:prstGeom prst="rect">
            <a:avLst/>
          </a:prstGeom>
          <a:noFill/>
          <a:ln w="38100">
            <a:noFill/>
            <a:miter lim="800000"/>
            <a:headEnd/>
            <a:tailEnd/>
          </a:ln>
          <a:effectLst/>
        </p:spPr>
        <p:txBody>
          <a:bodyPr anchor="ctr">
            <a:prstTxWarp prst="textNoShape">
              <a:avLst/>
            </a:prstTxWarp>
            <a:spAutoFit/>
          </a:bodyPr>
          <a:lstStyle/>
          <a:p>
            <a:pPr algn="ctr" eaLnBrk="0" hangingPunct="0">
              <a:spcBef>
                <a:spcPct val="20000"/>
              </a:spcBef>
            </a:pPr>
            <a:r>
              <a:rPr lang="en-US" sz="2000">
                <a:latin typeface="Arial" charset="0"/>
              </a:rPr>
              <a:t>UCSD</a:t>
            </a:r>
            <a:endParaRPr lang="en-US" sz="2000" b="1">
              <a:latin typeface="Arial" charset="0"/>
            </a:endParaRPr>
          </a:p>
        </p:txBody>
      </p:sp>
      <p:sp>
        <p:nvSpPr>
          <p:cNvPr id="236587" name="Rectangle 43"/>
          <p:cNvSpPr>
            <a:spLocks noChangeArrowheads="1"/>
          </p:cNvSpPr>
          <p:nvPr/>
        </p:nvSpPr>
        <p:spPr bwMode="auto">
          <a:xfrm>
            <a:off x="3657600" y="2347913"/>
            <a:ext cx="517525" cy="217487"/>
          </a:xfrm>
          <a:prstGeom prst="rect">
            <a:avLst/>
          </a:prstGeom>
          <a:solidFill>
            <a:srgbClr val="996633"/>
          </a:solidFill>
          <a:ln w="19050">
            <a:solidFill>
              <a:schemeClr val="tx1"/>
            </a:solidFill>
            <a:miter lim="800000"/>
            <a:headEnd/>
            <a:tailEnd/>
          </a:ln>
          <a:effectLst/>
        </p:spPr>
        <p:txBody>
          <a:bodyPr anchor="ctr">
            <a:prstTxWarp prst="textNoShape">
              <a:avLst/>
            </a:prstTxWarp>
            <a:spAutoFit/>
          </a:bodyPr>
          <a:lstStyle/>
          <a:p>
            <a:endParaRPr lang="en-US"/>
          </a:p>
        </p:txBody>
      </p:sp>
      <p:sp>
        <p:nvSpPr>
          <p:cNvPr id="236588" name="Rectangle 44"/>
          <p:cNvSpPr>
            <a:spLocks noChangeArrowheads="1"/>
          </p:cNvSpPr>
          <p:nvPr/>
        </p:nvSpPr>
        <p:spPr bwMode="auto">
          <a:xfrm>
            <a:off x="6035675" y="2347913"/>
            <a:ext cx="517525" cy="217487"/>
          </a:xfrm>
          <a:prstGeom prst="rect">
            <a:avLst/>
          </a:prstGeom>
          <a:solidFill>
            <a:srgbClr val="996633"/>
          </a:solidFill>
          <a:ln w="19050">
            <a:solidFill>
              <a:schemeClr val="tx1"/>
            </a:solidFill>
            <a:miter lim="800000"/>
            <a:headEnd/>
            <a:tailEnd/>
          </a:ln>
          <a:effectLst/>
        </p:spPr>
        <p:txBody>
          <a:bodyPr anchor="ctr">
            <a:prstTxWarp prst="textNoShape">
              <a:avLst/>
            </a:prstTxWarp>
            <a:spAutoFit/>
          </a:bodyPr>
          <a:lstStyle/>
          <a:p>
            <a:endParaRPr lang="en-US"/>
          </a:p>
        </p:txBody>
      </p:sp>
      <p:sp>
        <p:nvSpPr>
          <p:cNvPr id="236589" name="Rectangle 45"/>
          <p:cNvSpPr>
            <a:spLocks noChangeArrowheads="1"/>
          </p:cNvSpPr>
          <p:nvPr/>
        </p:nvSpPr>
        <p:spPr bwMode="auto">
          <a:xfrm>
            <a:off x="5867400" y="3119438"/>
            <a:ext cx="517525" cy="219075"/>
          </a:xfrm>
          <a:prstGeom prst="rect">
            <a:avLst/>
          </a:prstGeom>
          <a:solidFill>
            <a:srgbClr val="996633"/>
          </a:solidFill>
          <a:ln w="19050">
            <a:solidFill>
              <a:schemeClr val="tx1"/>
            </a:solidFill>
            <a:miter lim="800000"/>
            <a:headEnd/>
            <a:tailEnd/>
          </a:ln>
          <a:effectLst/>
        </p:spPr>
        <p:txBody>
          <a:bodyPr anchor="ctr">
            <a:prstTxWarp prst="textNoShape">
              <a:avLst/>
            </a:prstTxWarp>
            <a:spAutoFit/>
          </a:bodyPr>
          <a:lstStyle/>
          <a:p>
            <a:endParaRPr lang="en-US"/>
          </a:p>
        </p:txBody>
      </p:sp>
      <p:sp>
        <p:nvSpPr>
          <p:cNvPr id="236590" name="Freeform 46"/>
          <p:cNvSpPr>
            <a:spLocks/>
          </p:cNvSpPr>
          <p:nvPr/>
        </p:nvSpPr>
        <p:spPr bwMode="auto">
          <a:xfrm>
            <a:off x="1468438" y="1995488"/>
            <a:ext cx="2417762" cy="855662"/>
          </a:xfrm>
          <a:custGeom>
            <a:avLst/>
            <a:gdLst/>
            <a:ahLst/>
            <a:cxnLst>
              <a:cxn ang="0">
                <a:pos x="0" y="588"/>
              </a:cxn>
              <a:cxn ang="0">
                <a:pos x="1187" y="588"/>
              </a:cxn>
              <a:cxn ang="0">
                <a:pos x="1476" y="540"/>
              </a:cxn>
              <a:cxn ang="0">
                <a:pos x="1469" y="293"/>
              </a:cxn>
              <a:cxn ang="0">
                <a:pos x="1181" y="0"/>
              </a:cxn>
            </a:cxnLst>
            <a:rect l="0" t="0" r="r" b="b"/>
            <a:pathLst>
              <a:path w="1523" h="596">
                <a:moveTo>
                  <a:pt x="0" y="588"/>
                </a:moveTo>
                <a:cubicBezTo>
                  <a:pt x="198" y="588"/>
                  <a:pt x="941" y="596"/>
                  <a:pt x="1187" y="588"/>
                </a:cubicBezTo>
                <a:cubicBezTo>
                  <a:pt x="1433" y="580"/>
                  <a:pt x="1429" y="589"/>
                  <a:pt x="1476" y="540"/>
                </a:cubicBezTo>
                <a:cubicBezTo>
                  <a:pt x="1523" y="491"/>
                  <a:pt x="1518" y="383"/>
                  <a:pt x="1469" y="293"/>
                </a:cubicBezTo>
                <a:cubicBezTo>
                  <a:pt x="1420" y="203"/>
                  <a:pt x="1241" y="61"/>
                  <a:pt x="1181" y="0"/>
                </a:cubicBezTo>
              </a:path>
            </a:pathLst>
          </a:custGeom>
          <a:noFill/>
          <a:ln w="57150" cap="flat" cmpd="sng">
            <a:solidFill>
              <a:schemeClr val="accent1"/>
            </a:solidFill>
            <a:prstDash val="solid"/>
            <a:round/>
            <a:headEnd type="none" w="med" len="med"/>
            <a:tailEnd type="triangle" w="med" len="med"/>
          </a:ln>
          <a:effectLst/>
        </p:spPr>
        <p:txBody>
          <a:bodyPr anchor="ctr">
            <a:prstTxWarp prst="textNoShape">
              <a:avLst/>
            </a:prstTxWarp>
            <a:spAutoFit/>
          </a:bodyPr>
          <a:lstStyle/>
          <a:p>
            <a:endParaRPr lang="en-US"/>
          </a:p>
        </p:txBody>
      </p:sp>
      <p:sp>
        <p:nvSpPr>
          <p:cNvPr id="236591" name="Freeform 47"/>
          <p:cNvSpPr>
            <a:spLocks/>
          </p:cNvSpPr>
          <p:nvPr/>
        </p:nvSpPr>
        <p:spPr bwMode="auto">
          <a:xfrm>
            <a:off x="1498600" y="2925763"/>
            <a:ext cx="5878513" cy="711200"/>
          </a:xfrm>
          <a:custGeom>
            <a:avLst/>
            <a:gdLst/>
            <a:ahLst/>
            <a:cxnLst>
              <a:cxn ang="0">
                <a:pos x="0" y="8"/>
              </a:cxn>
              <a:cxn ang="0">
                <a:pos x="2040" y="33"/>
              </a:cxn>
              <a:cxn ang="0">
                <a:pos x="2989" y="208"/>
              </a:cxn>
              <a:cxn ang="0">
                <a:pos x="3703" y="448"/>
              </a:cxn>
            </a:cxnLst>
            <a:rect l="0" t="0" r="r" b="b"/>
            <a:pathLst>
              <a:path w="3703" h="448">
                <a:moveTo>
                  <a:pt x="0" y="8"/>
                </a:moveTo>
                <a:cubicBezTo>
                  <a:pt x="340" y="12"/>
                  <a:pt x="1542" y="0"/>
                  <a:pt x="2040" y="33"/>
                </a:cubicBezTo>
                <a:cubicBezTo>
                  <a:pt x="2538" y="66"/>
                  <a:pt x="2712" y="139"/>
                  <a:pt x="2989" y="208"/>
                </a:cubicBezTo>
                <a:cubicBezTo>
                  <a:pt x="3266" y="277"/>
                  <a:pt x="3554" y="398"/>
                  <a:pt x="3703" y="448"/>
                </a:cubicBezTo>
              </a:path>
            </a:pathLst>
          </a:custGeom>
          <a:noFill/>
          <a:ln w="57150" cap="flat" cmpd="sng">
            <a:solidFill>
              <a:schemeClr val="accent2"/>
            </a:solidFill>
            <a:prstDash val="solid"/>
            <a:round/>
            <a:headEnd type="none" w="med" len="med"/>
            <a:tailEnd type="triangle" w="med" len="med"/>
          </a:ln>
          <a:effectLst/>
        </p:spPr>
        <p:txBody>
          <a:bodyPr anchor="ctr">
            <a:prstTxWarp prst="textNoShape">
              <a:avLst/>
            </a:prstTxWarp>
            <a:spAutoFit/>
          </a:bodyPr>
          <a:lstStyle/>
          <a:p>
            <a:endParaRPr lang="en-US"/>
          </a:p>
        </p:txBody>
      </p:sp>
      <p:sp>
        <p:nvSpPr>
          <p:cNvPr id="236592" name="Freeform 48"/>
          <p:cNvSpPr>
            <a:spLocks/>
          </p:cNvSpPr>
          <p:nvPr/>
        </p:nvSpPr>
        <p:spPr bwMode="auto">
          <a:xfrm>
            <a:off x="6005513" y="1787525"/>
            <a:ext cx="1381125" cy="1695450"/>
          </a:xfrm>
          <a:custGeom>
            <a:avLst/>
            <a:gdLst/>
            <a:ahLst/>
            <a:cxnLst>
              <a:cxn ang="0">
                <a:pos x="851" y="0"/>
              </a:cxn>
              <a:cxn ang="0">
                <a:pos x="346" y="388"/>
              </a:cxn>
              <a:cxn ang="0">
                <a:pos x="87" y="783"/>
              </a:cxn>
              <a:cxn ang="0">
                <a:pos x="870" y="1068"/>
              </a:cxn>
            </a:cxnLst>
            <a:rect l="0" t="0" r="r" b="b"/>
            <a:pathLst>
              <a:path w="870" h="1068">
                <a:moveTo>
                  <a:pt x="851" y="0"/>
                </a:moveTo>
                <a:cubicBezTo>
                  <a:pt x="770" y="65"/>
                  <a:pt x="473" y="257"/>
                  <a:pt x="346" y="388"/>
                </a:cubicBezTo>
                <a:cubicBezTo>
                  <a:pt x="219" y="519"/>
                  <a:pt x="0" y="670"/>
                  <a:pt x="87" y="783"/>
                </a:cubicBezTo>
                <a:cubicBezTo>
                  <a:pt x="174" y="896"/>
                  <a:pt x="707" y="1009"/>
                  <a:pt x="870" y="1068"/>
                </a:cubicBezTo>
              </a:path>
            </a:pathLst>
          </a:custGeom>
          <a:noFill/>
          <a:ln w="57150" cap="flat" cmpd="sng">
            <a:solidFill>
              <a:srgbClr val="99CC00"/>
            </a:solidFill>
            <a:prstDash val="solid"/>
            <a:round/>
            <a:headEnd type="triangle" w="med" len="med"/>
            <a:tailEnd type="none" w="med" len="med"/>
          </a:ln>
          <a:effectLst/>
        </p:spPr>
        <p:txBody>
          <a:bodyPr anchor="ctr">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684213" y="260350"/>
            <a:ext cx="7772400" cy="1143000"/>
          </a:xfrm>
        </p:spPr>
        <p:txBody>
          <a:bodyPr/>
          <a:lstStyle/>
          <a:p>
            <a:r>
              <a:rPr lang="en-GB" sz="4000" dirty="0"/>
              <a:t>Publish/</a:t>
            </a:r>
            <a:r>
              <a:rPr lang="en-GB" sz="4000" dirty="0" smtClean="0"/>
              <a:t>Subscribe</a:t>
            </a:r>
            <a:endParaRPr lang="en-GB" sz="4000" dirty="0"/>
          </a:p>
        </p:txBody>
      </p:sp>
      <p:sp>
        <p:nvSpPr>
          <p:cNvPr id="204803" name="Oval 3"/>
          <p:cNvSpPr>
            <a:spLocks noChangeArrowheads="1"/>
          </p:cNvSpPr>
          <p:nvPr/>
        </p:nvSpPr>
        <p:spPr bwMode="auto">
          <a:xfrm>
            <a:off x="2916238" y="3213100"/>
            <a:ext cx="3527425" cy="1368425"/>
          </a:xfrm>
          <a:prstGeom prst="ellipse">
            <a:avLst/>
          </a:prstGeom>
          <a:solidFill>
            <a:srgbClr val="DDDDDD"/>
          </a:solidFill>
          <a:ln w="9525">
            <a:round/>
            <a:headEnd/>
            <a:tailEnd/>
          </a:ln>
          <a:effectLst/>
          <a:scene3d>
            <a:camera prst="legacyObliqueTopRight"/>
            <a:lightRig rig="legacyFlat3" dir="b"/>
          </a:scene3d>
          <a:sp3d extrusionH="430200" prstMaterial="legacyMatte">
            <a:bevelT w="13500" h="13500" prst="angle"/>
            <a:bevelB w="13500" h="13500" prst="angle"/>
            <a:extrusionClr>
              <a:srgbClr val="DDDDDD"/>
            </a:extrusionClr>
          </a:sp3d>
        </p:spPr>
        <p:txBody>
          <a:bodyPr wrap="none" anchor="ctr">
            <a:prstTxWarp prst="textNoShape">
              <a:avLst/>
            </a:prstTxWarp>
            <a:flatTx/>
          </a:bodyPr>
          <a:lstStyle/>
          <a:p>
            <a:pPr algn="ctr" eaLnBrk="1" hangingPunct="1"/>
            <a:r>
              <a:rPr lang="en-GB" sz="2000">
                <a:latin typeface="Arial" charset="0"/>
              </a:rPr>
              <a:t>Publish/Subscribe  </a:t>
            </a:r>
          </a:p>
          <a:p>
            <a:pPr algn="ctr" eaLnBrk="1" hangingPunct="1"/>
            <a:r>
              <a:rPr lang="en-GB" sz="2000">
                <a:latin typeface="Arial" charset="0"/>
              </a:rPr>
              <a:t>Service</a:t>
            </a:r>
          </a:p>
        </p:txBody>
      </p:sp>
      <p:sp>
        <p:nvSpPr>
          <p:cNvPr id="204804" name="Oval 4"/>
          <p:cNvSpPr>
            <a:spLocks noChangeArrowheads="1"/>
          </p:cNvSpPr>
          <p:nvPr/>
        </p:nvSpPr>
        <p:spPr bwMode="auto">
          <a:xfrm>
            <a:off x="250825" y="4292600"/>
            <a:ext cx="647700" cy="649288"/>
          </a:xfrm>
          <a:prstGeom prst="ellipse">
            <a:avLst/>
          </a:prstGeom>
          <a:gradFill rotWithShape="1">
            <a:gsLst>
              <a:gs pos="0">
                <a:srgbClr val="CC9900"/>
              </a:gs>
              <a:gs pos="100000">
                <a:srgbClr val="CC9900">
                  <a:gamma/>
                  <a:shade val="46275"/>
                  <a:invGamma/>
                </a:srgbClr>
              </a:gs>
            </a:gsLst>
            <a:path path="shape">
              <a:fillToRect l="50000" t="50000" r="50000" b="50000"/>
            </a:path>
          </a:gradFill>
          <a:ln w="9525">
            <a:solidFill>
              <a:schemeClr val="tx1"/>
            </a:solidFill>
            <a:round/>
            <a:headEnd/>
            <a:tailEnd/>
          </a:ln>
          <a:effectLst/>
        </p:spPr>
        <p:txBody>
          <a:bodyPr wrap="none" anchor="ctr">
            <a:prstTxWarp prst="textNoShape">
              <a:avLst/>
            </a:prstTxWarp>
          </a:bodyPr>
          <a:lstStyle/>
          <a:p>
            <a:endParaRPr lang="en-US"/>
          </a:p>
        </p:txBody>
      </p:sp>
      <p:sp>
        <p:nvSpPr>
          <p:cNvPr id="204805" name="AutoShape 5"/>
          <p:cNvSpPr>
            <a:spLocks noChangeArrowheads="1"/>
          </p:cNvSpPr>
          <p:nvPr/>
        </p:nvSpPr>
        <p:spPr bwMode="auto">
          <a:xfrm>
            <a:off x="900113" y="912812"/>
            <a:ext cx="1727200" cy="1081088"/>
          </a:xfrm>
          <a:prstGeom prst="wedgeRoundRectCallout">
            <a:avLst>
              <a:gd name="adj1" fmla="val -37500"/>
              <a:gd name="adj2" fmla="val 62042"/>
              <a:gd name="adj3" fmla="val 16667"/>
            </a:avLst>
          </a:prstGeom>
          <a:solidFill>
            <a:srgbClr val="FFFF00"/>
          </a:solidFill>
          <a:ln w="9525">
            <a:solidFill>
              <a:schemeClr val="tx1"/>
            </a:solidFill>
            <a:miter lim="800000"/>
            <a:headEnd/>
            <a:tailEnd/>
          </a:ln>
          <a:effectLst/>
        </p:spPr>
        <p:txBody>
          <a:bodyPr>
            <a:prstTxWarp prst="textNoShape">
              <a:avLst/>
            </a:prstTxWarp>
          </a:bodyPr>
          <a:lstStyle/>
          <a:p>
            <a:pPr algn="ctr" eaLnBrk="1" hangingPunct="1"/>
            <a:r>
              <a:rPr lang="en-GB" sz="1600">
                <a:latin typeface="Arial" charset="0"/>
              </a:rPr>
              <a:t>Want champions league football news   </a:t>
            </a:r>
          </a:p>
        </p:txBody>
      </p:sp>
      <p:sp>
        <p:nvSpPr>
          <p:cNvPr id="204806" name="AutoShape 6"/>
          <p:cNvSpPr>
            <a:spLocks noChangeArrowheads="1"/>
          </p:cNvSpPr>
          <p:nvPr/>
        </p:nvSpPr>
        <p:spPr bwMode="auto">
          <a:xfrm>
            <a:off x="468313" y="3068638"/>
            <a:ext cx="1223962" cy="1008062"/>
          </a:xfrm>
          <a:prstGeom prst="wedgeRoundRectCallout">
            <a:avLst>
              <a:gd name="adj1" fmla="val -43773"/>
              <a:gd name="adj2" fmla="val 64329"/>
              <a:gd name="adj3" fmla="val 16667"/>
            </a:avLst>
          </a:prstGeom>
          <a:solidFill>
            <a:srgbClr val="FFFF00"/>
          </a:solidFill>
          <a:ln w="9525">
            <a:solidFill>
              <a:schemeClr val="tx1"/>
            </a:solidFill>
            <a:miter lim="800000"/>
            <a:headEnd/>
            <a:tailEnd/>
          </a:ln>
          <a:effectLst/>
        </p:spPr>
        <p:txBody>
          <a:bodyPr>
            <a:prstTxWarp prst="textNoShape">
              <a:avLst/>
            </a:prstTxWarp>
          </a:bodyPr>
          <a:lstStyle/>
          <a:p>
            <a:pPr algn="ctr" eaLnBrk="1" hangingPunct="1"/>
            <a:r>
              <a:rPr lang="en-GB" sz="1400">
                <a:latin typeface="Arial" charset="0"/>
              </a:rPr>
              <a:t>Want weather news for Lancaster</a:t>
            </a:r>
          </a:p>
        </p:txBody>
      </p:sp>
      <p:sp>
        <p:nvSpPr>
          <p:cNvPr id="204807" name="Oval 7"/>
          <p:cNvSpPr>
            <a:spLocks noChangeArrowheads="1"/>
          </p:cNvSpPr>
          <p:nvPr/>
        </p:nvSpPr>
        <p:spPr bwMode="auto">
          <a:xfrm>
            <a:off x="6443663" y="1844675"/>
            <a:ext cx="576262" cy="576263"/>
          </a:xfrm>
          <a:prstGeom prst="ellipse">
            <a:avLst/>
          </a:prstGeom>
          <a:gradFill rotWithShape="1">
            <a:gsLst>
              <a:gs pos="0">
                <a:srgbClr val="3399FF"/>
              </a:gs>
              <a:gs pos="100000">
                <a:srgbClr val="3399FF">
                  <a:gamma/>
                  <a:shade val="46275"/>
                  <a:invGamma/>
                </a:srgbClr>
              </a:gs>
            </a:gsLst>
            <a:path path="shape">
              <a:fillToRect l="50000" t="50000" r="50000" b="50000"/>
            </a:path>
          </a:gradFill>
          <a:ln w="9525">
            <a:solidFill>
              <a:schemeClr val="tx1"/>
            </a:solidFill>
            <a:round/>
            <a:headEnd/>
            <a:tailEnd/>
          </a:ln>
          <a:effectLst/>
        </p:spPr>
        <p:txBody>
          <a:bodyPr wrap="none" anchor="ctr">
            <a:prstTxWarp prst="textNoShape">
              <a:avLst/>
            </a:prstTxWarp>
          </a:bodyPr>
          <a:lstStyle/>
          <a:p>
            <a:endParaRPr lang="en-US"/>
          </a:p>
        </p:txBody>
      </p:sp>
      <p:sp>
        <p:nvSpPr>
          <p:cNvPr id="204808" name="AutoShape 8"/>
          <p:cNvSpPr>
            <a:spLocks noChangeArrowheads="1"/>
          </p:cNvSpPr>
          <p:nvPr/>
        </p:nvSpPr>
        <p:spPr bwMode="auto">
          <a:xfrm>
            <a:off x="6804025" y="912812"/>
            <a:ext cx="1944688" cy="935038"/>
          </a:xfrm>
          <a:prstGeom prst="wedgeRoundRectCallout">
            <a:avLst>
              <a:gd name="adj1" fmla="val -39144"/>
              <a:gd name="adj2" fmla="val 66977"/>
              <a:gd name="adj3" fmla="val 16667"/>
            </a:avLst>
          </a:prstGeom>
          <a:solidFill>
            <a:srgbClr val="66FFFF"/>
          </a:solidFill>
          <a:ln w="9525">
            <a:solidFill>
              <a:schemeClr val="tx1"/>
            </a:solidFill>
            <a:miter lim="800000"/>
            <a:headEnd/>
            <a:tailEnd/>
          </a:ln>
          <a:effectLst/>
        </p:spPr>
        <p:txBody>
          <a:bodyPr>
            <a:prstTxWarp prst="textNoShape">
              <a:avLst/>
            </a:prstTxWarp>
          </a:bodyPr>
          <a:lstStyle/>
          <a:p>
            <a:pPr algn="ctr" eaLnBrk="1" hangingPunct="1"/>
            <a:r>
              <a:rPr lang="en-GB" sz="1600">
                <a:latin typeface="Arial" charset="0"/>
              </a:rPr>
              <a:t>REAL MADRID 4-2 MARSEILLE </a:t>
            </a:r>
          </a:p>
        </p:txBody>
      </p:sp>
      <p:sp>
        <p:nvSpPr>
          <p:cNvPr id="204809" name="AutoShape 9"/>
          <p:cNvSpPr>
            <a:spLocks noChangeArrowheads="1"/>
          </p:cNvSpPr>
          <p:nvPr/>
        </p:nvSpPr>
        <p:spPr bwMode="auto">
          <a:xfrm rot="1582385">
            <a:off x="1535113" y="2974975"/>
            <a:ext cx="1584325" cy="287338"/>
          </a:xfrm>
          <a:prstGeom prst="leftArrow">
            <a:avLst>
              <a:gd name="adj1" fmla="val 50000"/>
              <a:gd name="adj2" fmla="val 137845"/>
            </a:avLst>
          </a:prstGeom>
          <a:solidFill>
            <a:schemeClr val="tx2"/>
          </a:solidFill>
          <a:ln w="9525">
            <a:solidFill>
              <a:schemeClr val="tx1"/>
            </a:solidFill>
            <a:miter lim="800000"/>
            <a:headEnd/>
            <a:tailEnd/>
          </a:ln>
          <a:effectLst/>
        </p:spPr>
        <p:txBody>
          <a:bodyPr wrap="none" anchor="ctr">
            <a:prstTxWarp prst="textNoShape">
              <a:avLst/>
            </a:prstTxWarp>
          </a:bodyPr>
          <a:lstStyle/>
          <a:p>
            <a:pPr algn="ctr"/>
            <a:endParaRPr lang="en-GB"/>
          </a:p>
        </p:txBody>
      </p:sp>
      <p:sp>
        <p:nvSpPr>
          <p:cNvPr id="204810" name="Text Box 10"/>
          <p:cNvSpPr txBox="1">
            <a:spLocks noChangeArrowheads="1"/>
          </p:cNvSpPr>
          <p:nvPr/>
        </p:nvSpPr>
        <p:spPr bwMode="auto">
          <a:xfrm>
            <a:off x="7308850" y="2565400"/>
            <a:ext cx="1655763" cy="366713"/>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GB" sz="1800">
                <a:solidFill>
                  <a:srgbClr val="FF0066"/>
                </a:solidFill>
                <a:latin typeface="Arial" charset="0"/>
              </a:rPr>
              <a:t>Publication</a:t>
            </a:r>
          </a:p>
        </p:txBody>
      </p:sp>
      <p:sp>
        <p:nvSpPr>
          <p:cNvPr id="204811" name="Line 11"/>
          <p:cNvSpPr>
            <a:spLocks noChangeShapeType="1"/>
          </p:cNvSpPr>
          <p:nvPr/>
        </p:nvSpPr>
        <p:spPr bwMode="auto">
          <a:xfrm flipH="1" flipV="1">
            <a:off x="7308850" y="1916113"/>
            <a:ext cx="142875" cy="433387"/>
          </a:xfrm>
          <a:prstGeom prst="line">
            <a:avLst/>
          </a:prstGeom>
          <a:noFill/>
          <a:ln w="38100">
            <a:solidFill>
              <a:srgbClr val="FF0066"/>
            </a:solidFill>
            <a:round/>
            <a:headEnd/>
            <a:tailEnd/>
          </a:ln>
          <a:effectLst/>
        </p:spPr>
        <p:txBody>
          <a:bodyPr>
            <a:prstTxWarp prst="textNoShape">
              <a:avLst/>
            </a:prstTxWarp>
          </a:bodyPr>
          <a:lstStyle/>
          <a:p>
            <a:endParaRPr lang="en-US"/>
          </a:p>
        </p:txBody>
      </p:sp>
      <p:sp>
        <p:nvSpPr>
          <p:cNvPr id="204812" name="Line 12"/>
          <p:cNvSpPr>
            <a:spLocks noChangeShapeType="1"/>
          </p:cNvSpPr>
          <p:nvPr/>
        </p:nvSpPr>
        <p:spPr bwMode="auto">
          <a:xfrm flipH="1" flipV="1">
            <a:off x="6588125" y="2636838"/>
            <a:ext cx="647700" cy="144462"/>
          </a:xfrm>
          <a:prstGeom prst="line">
            <a:avLst/>
          </a:prstGeom>
          <a:noFill/>
          <a:ln w="57150">
            <a:solidFill>
              <a:srgbClr val="FF0066"/>
            </a:solidFill>
            <a:round/>
            <a:headEnd/>
            <a:tailEnd/>
          </a:ln>
          <a:effectLst/>
        </p:spPr>
        <p:txBody>
          <a:bodyPr>
            <a:prstTxWarp prst="textNoShape">
              <a:avLst/>
            </a:prstTxWarp>
          </a:bodyPr>
          <a:lstStyle/>
          <a:p>
            <a:endParaRPr lang="en-US"/>
          </a:p>
        </p:txBody>
      </p:sp>
      <p:sp>
        <p:nvSpPr>
          <p:cNvPr id="204813" name="AutoShape 13"/>
          <p:cNvSpPr>
            <a:spLocks noChangeArrowheads="1"/>
          </p:cNvSpPr>
          <p:nvPr/>
        </p:nvSpPr>
        <p:spPr bwMode="auto">
          <a:xfrm>
            <a:off x="6732588" y="3505200"/>
            <a:ext cx="2411412" cy="1079500"/>
          </a:xfrm>
          <a:prstGeom prst="wedgeRoundRectCallout">
            <a:avLst>
              <a:gd name="adj1" fmla="val -34264"/>
              <a:gd name="adj2" fmla="val 67352"/>
              <a:gd name="adj3" fmla="val 16667"/>
            </a:avLst>
          </a:prstGeom>
          <a:solidFill>
            <a:srgbClr val="66FFFF"/>
          </a:solidFill>
          <a:ln w="9525">
            <a:solidFill>
              <a:schemeClr val="tx1"/>
            </a:solidFill>
            <a:miter lim="800000"/>
            <a:headEnd/>
            <a:tailEnd/>
          </a:ln>
          <a:effectLst/>
        </p:spPr>
        <p:txBody>
          <a:bodyPr>
            <a:prstTxWarp prst="textNoShape">
              <a:avLst/>
            </a:prstTxWarp>
          </a:bodyPr>
          <a:lstStyle/>
          <a:p>
            <a:pPr algn="ctr" eaLnBrk="1" hangingPunct="1"/>
            <a:r>
              <a:rPr lang="en-GB" sz="1600">
                <a:latin typeface="Arial" charset="0"/>
              </a:rPr>
              <a:t>Weather Lancaster  : sunny intervals</a:t>
            </a:r>
            <a:br>
              <a:rPr lang="en-GB" sz="1600">
                <a:latin typeface="Arial" charset="0"/>
              </a:rPr>
            </a:br>
            <a:r>
              <a:rPr lang="en-GB" sz="1600">
                <a:latin typeface="Arial" charset="0"/>
              </a:rPr>
              <a:t>min 11°C max 20°C </a:t>
            </a:r>
          </a:p>
        </p:txBody>
      </p:sp>
      <p:sp>
        <p:nvSpPr>
          <p:cNvPr id="204814" name="Text Box 14"/>
          <p:cNvSpPr txBox="1">
            <a:spLocks noChangeArrowheads="1"/>
          </p:cNvSpPr>
          <p:nvPr/>
        </p:nvSpPr>
        <p:spPr bwMode="auto">
          <a:xfrm>
            <a:off x="5508625" y="5805488"/>
            <a:ext cx="1150938" cy="366712"/>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GB" sz="1800">
                <a:solidFill>
                  <a:srgbClr val="FF0066"/>
                </a:solidFill>
                <a:latin typeface="Arial" charset="0"/>
              </a:rPr>
              <a:t>Publisher</a:t>
            </a:r>
          </a:p>
        </p:txBody>
      </p:sp>
      <p:sp>
        <p:nvSpPr>
          <p:cNvPr id="204815" name="Line 15"/>
          <p:cNvSpPr>
            <a:spLocks noChangeShapeType="1"/>
          </p:cNvSpPr>
          <p:nvPr/>
        </p:nvSpPr>
        <p:spPr bwMode="auto">
          <a:xfrm flipV="1">
            <a:off x="6084888" y="5229225"/>
            <a:ext cx="503237" cy="504825"/>
          </a:xfrm>
          <a:prstGeom prst="line">
            <a:avLst/>
          </a:prstGeom>
          <a:noFill/>
          <a:ln w="57150">
            <a:solidFill>
              <a:srgbClr val="FF0066"/>
            </a:solidFill>
            <a:round/>
            <a:headEnd/>
            <a:tailEnd/>
          </a:ln>
          <a:effectLst/>
        </p:spPr>
        <p:txBody>
          <a:bodyPr>
            <a:prstTxWarp prst="textNoShape">
              <a:avLst/>
            </a:prstTxWarp>
          </a:bodyPr>
          <a:lstStyle/>
          <a:p>
            <a:endParaRPr lang="en-US"/>
          </a:p>
        </p:txBody>
      </p:sp>
      <p:sp>
        <p:nvSpPr>
          <p:cNvPr id="204816" name="AutoShape 16"/>
          <p:cNvSpPr>
            <a:spLocks noChangeArrowheads="1"/>
          </p:cNvSpPr>
          <p:nvPr/>
        </p:nvSpPr>
        <p:spPr bwMode="auto">
          <a:xfrm rot="2075147">
            <a:off x="5926138" y="4432300"/>
            <a:ext cx="639762" cy="287338"/>
          </a:xfrm>
          <a:prstGeom prst="leftArrow">
            <a:avLst>
              <a:gd name="adj1" fmla="val 50000"/>
              <a:gd name="adj2" fmla="val 55663"/>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204817" name="AutoShape 17"/>
          <p:cNvSpPr>
            <a:spLocks noChangeArrowheads="1"/>
          </p:cNvSpPr>
          <p:nvPr/>
        </p:nvSpPr>
        <p:spPr bwMode="auto">
          <a:xfrm rot="-3633119">
            <a:off x="5948362" y="2557463"/>
            <a:ext cx="703263" cy="287338"/>
          </a:xfrm>
          <a:prstGeom prst="leftArrow">
            <a:avLst>
              <a:gd name="adj1" fmla="val 50000"/>
              <a:gd name="adj2" fmla="val 61188"/>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204818" name="AutoShape 18"/>
          <p:cNvSpPr>
            <a:spLocks noChangeArrowheads="1"/>
          </p:cNvSpPr>
          <p:nvPr/>
        </p:nvSpPr>
        <p:spPr bwMode="auto">
          <a:xfrm rot="-1134383">
            <a:off x="971550" y="4149725"/>
            <a:ext cx="1949450" cy="312738"/>
          </a:xfrm>
          <a:prstGeom prst="leftArrow">
            <a:avLst>
              <a:gd name="adj1" fmla="val 50000"/>
              <a:gd name="adj2" fmla="val 155837"/>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en-US"/>
          </a:p>
        </p:txBody>
      </p:sp>
      <p:sp>
        <p:nvSpPr>
          <p:cNvPr id="204819" name="AutoShape 19"/>
          <p:cNvSpPr>
            <a:spLocks noChangeArrowheads="1"/>
          </p:cNvSpPr>
          <p:nvPr/>
        </p:nvSpPr>
        <p:spPr bwMode="auto">
          <a:xfrm rot="7862203">
            <a:off x="2270125" y="4833938"/>
            <a:ext cx="1423988" cy="163512"/>
          </a:xfrm>
          <a:prstGeom prst="leftArrow">
            <a:avLst>
              <a:gd name="adj1" fmla="val 50000"/>
              <a:gd name="adj2" fmla="val 217719"/>
            </a:avLst>
          </a:prstGeom>
          <a:solidFill>
            <a:srgbClr val="993366"/>
          </a:solidFill>
          <a:ln w="9525">
            <a:solidFill>
              <a:schemeClr val="tx1"/>
            </a:solidFill>
            <a:miter lim="800000"/>
            <a:headEnd/>
            <a:tailEnd/>
          </a:ln>
          <a:effectLst/>
        </p:spPr>
        <p:txBody>
          <a:bodyPr wrap="none" anchor="ctr">
            <a:prstTxWarp prst="textNoShape">
              <a:avLst/>
            </a:prstTxWarp>
          </a:bodyPr>
          <a:lstStyle/>
          <a:p>
            <a:endParaRPr lang="en-US"/>
          </a:p>
        </p:txBody>
      </p:sp>
      <p:sp>
        <p:nvSpPr>
          <p:cNvPr id="204820" name="Oval 20"/>
          <p:cNvSpPr>
            <a:spLocks noChangeArrowheads="1"/>
          </p:cNvSpPr>
          <p:nvPr/>
        </p:nvSpPr>
        <p:spPr bwMode="auto">
          <a:xfrm>
            <a:off x="1835150" y="5300663"/>
            <a:ext cx="647700" cy="649287"/>
          </a:xfrm>
          <a:prstGeom prst="ellipse">
            <a:avLst/>
          </a:prstGeom>
          <a:gradFill rotWithShape="1">
            <a:gsLst>
              <a:gs pos="0">
                <a:srgbClr val="CC9900"/>
              </a:gs>
              <a:gs pos="100000">
                <a:srgbClr val="CC9900">
                  <a:gamma/>
                  <a:shade val="46275"/>
                  <a:invGamma/>
                </a:srgbClr>
              </a:gs>
            </a:gsLst>
            <a:path path="shape">
              <a:fillToRect l="50000" t="50000" r="50000" b="50000"/>
            </a:path>
          </a:gradFill>
          <a:ln w="9525">
            <a:solidFill>
              <a:schemeClr val="tx1"/>
            </a:solidFill>
            <a:round/>
            <a:headEnd/>
            <a:tailEnd/>
          </a:ln>
          <a:effectLst/>
        </p:spPr>
        <p:txBody>
          <a:bodyPr wrap="none" anchor="ctr">
            <a:prstTxWarp prst="textNoShape">
              <a:avLst/>
            </a:prstTxWarp>
          </a:bodyPr>
          <a:lstStyle/>
          <a:p>
            <a:endParaRPr lang="en-US"/>
          </a:p>
        </p:txBody>
      </p:sp>
      <p:sp>
        <p:nvSpPr>
          <p:cNvPr id="204821" name="AutoShape 21"/>
          <p:cNvSpPr>
            <a:spLocks noChangeArrowheads="1"/>
          </p:cNvSpPr>
          <p:nvPr/>
        </p:nvSpPr>
        <p:spPr bwMode="auto">
          <a:xfrm rot="11218184">
            <a:off x="179388" y="5805488"/>
            <a:ext cx="1655762" cy="863600"/>
          </a:xfrm>
          <a:prstGeom prst="wedgeRoundRectCallout">
            <a:avLst>
              <a:gd name="adj1" fmla="val -43750"/>
              <a:gd name="adj2" fmla="val 70000"/>
              <a:gd name="adj3" fmla="val 16667"/>
            </a:avLst>
          </a:prstGeom>
          <a:solidFill>
            <a:srgbClr val="FFFF00"/>
          </a:solidFill>
          <a:ln w="9525">
            <a:solidFill>
              <a:schemeClr val="tx1"/>
            </a:solidFill>
            <a:miter lim="800000"/>
            <a:headEnd/>
            <a:tailEnd/>
          </a:ln>
          <a:effectLst/>
        </p:spPr>
        <p:txBody>
          <a:bodyPr rot="10800000">
            <a:prstTxWarp prst="textNoShape">
              <a:avLst/>
            </a:prstTxWarp>
          </a:bodyPr>
          <a:lstStyle/>
          <a:p>
            <a:pPr algn="ctr" eaLnBrk="1" hangingPunct="1"/>
            <a:r>
              <a:rPr lang="en-GB" sz="1400">
                <a:latin typeface="Arial" charset="0"/>
              </a:rPr>
              <a:t>Want Traffic update for junction A6  </a:t>
            </a:r>
          </a:p>
          <a:p>
            <a:pPr algn="ctr" eaLnBrk="1" hangingPunct="1"/>
            <a:endParaRPr lang="en-GB" sz="1400">
              <a:latin typeface="Arial" charset="0"/>
            </a:endParaRPr>
          </a:p>
        </p:txBody>
      </p:sp>
      <p:sp>
        <p:nvSpPr>
          <p:cNvPr id="204822" name="Text Box 22"/>
          <p:cNvSpPr txBox="1">
            <a:spLocks noChangeArrowheads="1"/>
          </p:cNvSpPr>
          <p:nvPr/>
        </p:nvSpPr>
        <p:spPr bwMode="auto">
          <a:xfrm>
            <a:off x="2916238" y="5876925"/>
            <a:ext cx="1368425" cy="366713"/>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GB" sz="1800">
                <a:solidFill>
                  <a:srgbClr val="FF0066"/>
                </a:solidFill>
                <a:latin typeface="Arial" charset="0"/>
              </a:rPr>
              <a:t>Subscriber</a:t>
            </a:r>
          </a:p>
        </p:txBody>
      </p:sp>
      <p:sp>
        <p:nvSpPr>
          <p:cNvPr id="204823" name="Line 23"/>
          <p:cNvSpPr>
            <a:spLocks noChangeShapeType="1"/>
          </p:cNvSpPr>
          <p:nvPr/>
        </p:nvSpPr>
        <p:spPr bwMode="auto">
          <a:xfrm>
            <a:off x="2555875" y="5876925"/>
            <a:ext cx="360363" cy="144463"/>
          </a:xfrm>
          <a:prstGeom prst="line">
            <a:avLst/>
          </a:prstGeom>
          <a:noFill/>
          <a:ln w="57150">
            <a:solidFill>
              <a:srgbClr val="FF0066"/>
            </a:solidFill>
            <a:round/>
            <a:headEnd/>
            <a:tailEnd/>
          </a:ln>
          <a:effectLst/>
        </p:spPr>
        <p:txBody>
          <a:bodyPr>
            <a:prstTxWarp prst="textNoShape">
              <a:avLst/>
            </a:prstTxWarp>
          </a:bodyPr>
          <a:lstStyle/>
          <a:p>
            <a:endParaRPr lang="en-US"/>
          </a:p>
        </p:txBody>
      </p:sp>
      <p:sp>
        <p:nvSpPr>
          <p:cNvPr id="204824" name="Text Box 24"/>
          <p:cNvSpPr txBox="1">
            <a:spLocks noChangeArrowheads="1"/>
          </p:cNvSpPr>
          <p:nvPr/>
        </p:nvSpPr>
        <p:spPr bwMode="auto">
          <a:xfrm>
            <a:off x="971550" y="4868863"/>
            <a:ext cx="1512888"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GB" sz="1600" b="1">
                <a:solidFill>
                  <a:srgbClr val="FF0066"/>
                </a:solidFill>
                <a:latin typeface="Arial" charset="0"/>
              </a:rPr>
              <a:t>Subscription</a:t>
            </a:r>
          </a:p>
        </p:txBody>
      </p:sp>
      <p:sp>
        <p:nvSpPr>
          <p:cNvPr id="204825" name="Line 25"/>
          <p:cNvSpPr>
            <a:spLocks noChangeShapeType="1"/>
          </p:cNvSpPr>
          <p:nvPr/>
        </p:nvSpPr>
        <p:spPr bwMode="auto">
          <a:xfrm flipH="1">
            <a:off x="827088" y="5157788"/>
            <a:ext cx="576262" cy="574675"/>
          </a:xfrm>
          <a:prstGeom prst="line">
            <a:avLst/>
          </a:prstGeom>
          <a:noFill/>
          <a:ln w="57150">
            <a:solidFill>
              <a:srgbClr val="FF0066"/>
            </a:solidFill>
            <a:round/>
            <a:headEnd/>
            <a:tailEnd/>
          </a:ln>
          <a:effectLst/>
        </p:spPr>
        <p:txBody>
          <a:bodyPr>
            <a:prstTxWarp prst="textNoShape">
              <a:avLst/>
            </a:prstTxWarp>
          </a:bodyPr>
          <a:lstStyle/>
          <a:p>
            <a:endParaRPr lang="en-US"/>
          </a:p>
        </p:txBody>
      </p:sp>
      <p:sp>
        <p:nvSpPr>
          <p:cNvPr id="204826" name="Text Box 26"/>
          <p:cNvSpPr txBox="1">
            <a:spLocks noChangeArrowheads="1"/>
          </p:cNvSpPr>
          <p:nvPr/>
        </p:nvSpPr>
        <p:spPr bwMode="auto">
          <a:xfrm>
            <a:off x="2484438" y="2133600"/>
            <a:ext cx="1008062" cy="366713"/>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endParaRPr lang="en-GB" sz="1800">
              <a:latin typeface="Arial" charset="0"/>
            </a:endParaRPr>
          </a:p>
        </p:txBody>
      </p:sp>
      <p:sp>
        <p:nvSpPr>
          <p:cNvPr id="204829" name="Line 29"/>
          <p:cNvSpPr>
            <a:spLocks noChangeShapeType="1"/>
          </p:cNvSpPr>
          <p:nvPr/>
        </p:nvSpPr>
        <p:spPr bwMode="auto">
          <a:xfrm flipV="1">
            <a:off x="2411413" y="5013325"/>
            <a:ext cx="288925" cy="0"/>
          </a:xfrm>
          <a:prstGeom prst="line">
            <a:avLst/>
          </a:prstGeom>
          <a:noFill/>
          <a:ln w="57150">
            <a:solidFill>
              <a:srgbClr val="FF0066"/>
            </a:solidFill>
            <a:round/>
            <a:headEnd/>
            <a:tailEnd/>
          </a:ln>
          <a:effectLst/>
        </p:spPr>
        <p:txBody>
          <a:bodyPr>
            <a:prstTxWarp prst="textNoShape">
              <a:avLst/>
            </a:prstTxWarp>
          </a:bodyPr>
          <a:lstStyle/>
          <a:p>
            <a:endParaRPr lang="en-US"/>
          </a:p>
        </p:txBody>
      </p:sp>
      <p:sp>
        <p:nvSpPr>
          <p:cNvPr id="204830" name="Oval 30"/>
          <p:cNvSpPr>
            <a:spLocks noChangeArrowheads="1"/>
          </p:cNvSpPr>
          <p:nvPr/>
        </p:nvSpPr>
        <p:spPr bwMode="auto">
          <a:xfrm>
            <a:off x="900113" y="2133600"/>
            <a:ext cx="647700" cy="649288"/>
          </a:xfrm>
          <a:prstGeom prst="ellipse">
            <a:avLst/>
          </a:prstGeom>
          <a:gradFill rotWithShape="1">
            <a:gsLst>
              <a:gs pos="0">
                <a:srgbClr val="CC9900"/>
              </a:gs>
              <a:gs pos="100000">
                <a:srgbClr val="CC9900">
                  <a:gamma/>
                  <a:shade val="46275"/>
                  <a:invGamma/>
                </a:srgbClr>
              </a:gs>
            </a:gsLst>
            <a:path path="shape">
              <a:fillToRect l="50000" t="50000" r="50000" b="50000"/>
            </a:path>
          </a:gradFill>
          <a:ln w="9525">
            <a:solidFill>
              <a:schemeClr val="tx1"/>
            </a:solidFill>
            <a:round/>
            <a:headEnd/>
            <a:tailEnd/>
          </a:ln>
          <a:effectLst/>
        </p:spPr>
        <p:txBody>
          <a:bodyPr wrap="none" anchor="ctr">
            <a:prstTxWarp prst="textNoShape">
              <a:avLst/>
            </a:prstTxWarp>
          </a:bodyPr>
          <a:lstStyle/>
          <a:p>
            <a:endParaRPr lang="en-US"/>
          </a:p>
        </p:txBody>
      </p:sp>
      <p:sp>
        <p:nvSpPr>
          <p:cNvPr id="204831" name="Oval 31"/>
          <p:cNvSpPr>
            <a:spLocks noChangeArrowheads="1"/>
          </p:cNvSpPr>
          <p:nvPr/>
        </p:nvSpPr>
        <p:spPr bwMode="auto">
          <a:xfrm>
            <a:off x="6516688" y="4724400"/>
            <a:ext cx="576262" cy="576263"/>
          </a:xfrm>
          <a:prstGeom prst="ellipse">
            <a:avLst/>
          </a:prstGeom>
          <a:gradFill rotWithShape="1">
            <a:gsLst>
              <a:gs pos="0">
                <a:srgbClr val="3399FF"/>
              </a:gs>
              <a:gs pos="100000">
                <a:srgbClr val="3399FF">
                  <a:gamma/>
                  <a:shade val="46275"/>
                  <a:invGamma/>
                </a:srgbClr>
              </a:gs>
            </a:gsLst>
            <a:path path="shape">
              <a:fillToRect l="50000" t="50000" r="50000" b="50000"/>
            </a:path>
          </a:gradFill>
          <a:ln w="9525">
            <a:solidFill>
              <a:schemeClr val="tx1"/>
            </a:solidFill>
            <a:round/>
            <a:headEnd/>
            <a:tailEnd/>
          </a:ln>
          <a:effectLst/>
        </p:spPr>
        <p:txBody>
          <a:bodyPr wrap="none" anchor="ctr">
            <a:prstTxWarp prst="textNoShape">
              <a:avLst/>
            </a:prstTxWarp>
          </a:bodyPr>
          <a:lstStyle/>
          <a:p>
            <a:endParaRPr lang="en-US"/>
          </a:p>
        </p:txBody>
      </p:sp>
      <p:sp>
        <p:nvSpPr>
          <p:cNvPr id="204832" name="Text Box 32"/>
          <p:cNvSpPr txBox="1">
            <a:spLocks noChangeArrowheads="1"/>
          </p:cNvSpPr>
          <p:nvPr/>
        </p:nvSpPr>
        <p:spPr bwMode="auto">
          <a:xfrm>
            <a:off x="3995738" y="1412875"/>
            <a:ext cx="2376487" cy="1200329"/>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dirty="0"/>
              <a:t>Subscribe</a:t>
            </a:r>
          </a:p>
          <a:p>
            <a:pPr>
              <a:spcBef>
                <a:spcPct val="50000"/>
              </a:spcBef>
            </a:pPr>
            <a:r>
              <a:rPr lang="en-GB" dirty="0"/>
              <a:t>Publish</a:t>
            </a:r>
            <a:endParaRPr lang="en-GB" dirty="0" smtClean="0"/>
          </a:p>
          <a:p>
            <a:pPr>
              <a:spcBef>
                <a:spcPct val="50000"/>
              </a:spcBef>
            </a:pPr>
            <a:endParaRPr lang="en-GB" dirty="0"/>
          </a:p>
        </p:txBody>
      </p:sp>
      <p:sp>
        <p:nvSpPr>
          <p:cNvPr id="33" name="Slide Number Placeholder 32"/>
          <p:cNvSpPr>
            <a:spLocks noGrp="1"/>
          </p:cNvSpPr>
          <p:nvPr>
            <p:ph type="sldNum" sz="quarter" idx="12"/>
          </p:nvPr>
        </p:nvSpPr>
        <p:spPr/>
        <p:txBody>
          <a:bodyPr/>
          <a:lstStyle/>
          <a:p>
            <a:fld id="{B6F15528-21DE-4FAA-801E-634DDDAF4B2B}" type="slidenum">
              <a:rPr lang="en-US" smtClean="0"/>
              <a:pPr/>
              <a:t>116</a:t>
            </a:fld>
            <a:endParaRPr lang="en-US"/>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normAutofit fontScale="90000"/>
          </a:bodyPr>
          <a:lstStyle/>
          <a:p>
            <a:r>
              <a:rPr lang="en-GB" sz="4000"/>
              <a:t>Key attributes of P/S communication model</a:t>
            </a:r>
          </a:p>
        </p:txBody>
      </p:sp>
      <p:sp>
        <p:nvSpPr>
          <p:cNvPr id="187395" name="Rectangle 3"/>
          <p:cNvSpPr>
            <a:spLocks noGrp="1" noChangeArrowheads="1"/>
          </p:cNvSpPr>
          <p:nvPr>
            <p:ph type="body" idx="1"/>
          </p:nvPr>
        </p:nvSpPr>
        <p:spPr/>
        <p:txBody>
          <a:bodyPr/>
          <a:lstStyle/>
          <a:p>
            <a:r>
              <a:rPr lang="en-GB"/>
              <a:t>The publishing entities and subscribing entities are </a:t>
            </a:r>
            <a:r>
              <a:rPr lang="en-GB" u="sng"/>
              <a:t>anonymous</a:t>
            </a:r>
          </a:p>
          <a:p>
            <a:r>
              <a:rPr lang="en-GB"/>
              <a:t>The publishing entities and subscribing entities are highly </a:t>
            </a:r>
            <a:r>
              <a:rPr lang="en-GB" u="sng"/>
              <a:t>de-coupled</a:t>
            </a:r>
            <a:endParaRPr lang="en-GB"/>
          </a:p>
          <a:p>
            <a:r>
              <a:rPr lang="en-GB" u="sng"/>
              <a:t>Asynchronous</a:t>
            </a:r>
            <a:r>
              <a:rPr lang="en-GB"/>
              <a:t> communication model</a:t>
            </a:r>
          </a:p>
          <a:p>
            <a:r>
              <a:rPr lang="en-GB"/>
              <a:t>The number of publishing and subscribing entities can dynamically change without affecting the entire system</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117</a:t>
            </a:fld>
            <a:endParaRPr lang="en-US"/>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normAutofit fontScale="90000"/>
          </a:bodyPr>
          <a:lstStyle/>
          <a:p>
            <a:r>
              <a:rPr lang="en-GB" dirty="0" smtClean="0"/>
              <a:t>Subject based vs. </a:t>
            </a:r>
            <a:br>
              <a:rPr lang="en-GB" dirty="0" smtClean="0"/>
            </a:br>
            <a:r>
              <a:rPr lang="en-GB" dirty="0" smtClean="0"/>
              <a:t>Content based</a:t>
            </a:r>
            <a:endParaRPr lang="en-GB" dirty="0"/>
          </a:p>
        </p:txBody>
      </p:sp>
      <p:sp>
        <p:nvSpPr>
          <p:cNvPr id="189443" name="Rectangle 3"/>
          <p:cNvSpPr>
            <a:spLocks noGrp="1" noChangeArrowheads="1"/>
          </p:cNvSpPr>
          <p:nvPr>
            <p:ph type="body" idx="1"/>
          </p:nvPr>
        </p:nvSpPr>
        <p:spPr/>
        <p:txBody>
          <a:bodyPr/>
          <a:lstStyle/>
          <a:p>
            <a:r>
              <a:rPr lang="en-GB" smtClean="0"/>
              <a:t>Subject based:</a:t>
            </a:r>
          </a:p>
          <a:p>
            <a:pPr lvl="1"/>
            <a:r>
              <a:rPr lang="en-GB" smtClean="0"/>
              <a:t>Generally also  known as topic based, group based or channel based event filtering.</a:t>
            </a:r>
          </a:p>
          <a:p>
            <a:pPr lvl="1"/>
            <a:r>
              <a:rPr lang="en-GB" smtClean="0"/>
              <a:t>Here each event is published to one of these channels  by its publisher</a:t>
            </a:r>
          </a:p>
          <a:p>
            <a:pPr lvl="1"/>
            <a:r>
              <a:rPr lang="en-GB" smtClean="0"/>
              <a:t>A subscriber subscribes to a particular channel and will receive all events published to the subscribed channel. </a:t>
            </a:r>
          </a:p>
          <a:p>
            <a:pPr lvl="1"/>
            <a:r>
              <a:rPr lang="en-GB" smtClean="0"/>
              <a:t>Simple  process  for  matching an event to subscriptions</a:t>
            </a:r>
            <a:endParaRPr lang="en-GB"/>
          </a:p>
        </p:txBody>
      </p:sp>
      <p:sp>
        <p:nvSpPr>
          <p:cNvPr id="6" name="Slide Number Placeholder 5"/>
          <p:cNvSpPr>
            <a:spLocks noGrp="1"/>
          </p:cNvSpPr>
          <p:nvPr>
            <p:ph type="sldNum" sz="quarter" idx="12"/>
          </p:nvPr>
        </p:nvSpPr>
        <p:spPr/>
        <p:txBody>
          <a:bodyPr/>
          <a:lstStyle/>
          <a:p>
            <a:fld id="{B6F15528-21DE-4FAA-801E-634DDDAF4B2B}" type="slidenum">
              <a:rPr lang="en-US" smtClean="0"/>
              <a:pPr/>
              <a:t>118</a:t>
            </a:fld>
            <a:endParaRPr lang="en-US"/>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Subject based vs. </a:t>
            </a:r>
            <a:br>
              <a:rPr lang="en-GB" dirty="0"/>
            </a:br>
            <a:r>
              <a:rPr lang="en-GB" dirty="0"/>
              <a:t>Content based</a:t>
            </a:r>
            <a:endParaRPr lang="en-US" dirty="0"/>
          </a:p>
        </p:txBody>
      </p:sp>
      <p:sp>
        <p:nvSpPr>
          <p:cNvPr id="3" name="Content Placeholder 2"/>
          <p:cNvSpPr>
            <a:spLocks noGrp="1"/>
          </p:cNvSpPr>
          <p:nvPr>
            <p:ph idx="1"/>
          </p:nvPr>
        </p:nvSpPr>
        <p:spPr/>
        <p:txBody>
          <a:bodyPr/>
          <a:lstStyle/>
          <a:p>
            <a:r>
              <a:rPr lang="en-GB" dirty="0" smtClean="0"/>
              <a:t>Content based:</a:t>
            </a:r>
          </a:p>
          <a:p>
            <a:pPr lvl="1"/>
            <a:r>
              <a:rPr lang="en-GB" dirty="0" smtClean="0"/>
              <a:t>More flexibility and power to subscribers, by allowing to express as an arbitrary query over the contents of the event.</a:t>
            </a:r>
          </a:p>
          <a:p>
            <a:pPr lvl="1"/>
            <a:r>
              <a:rPr lang="en-GB" dirty="0" smtClean="0"/>
              <a:t>E.g. Notify me of all stock quotes of IBM from New York stock exchange if the price is greater than 150</a:t>
            </a:r>
          </a:p>
          <a:p>
            <a:pPr lvl="1"/>
            <a:r>
              <a:rPr lang="en-GB" dirty="0" smtClean="0"/>
              <a:t>Added complexity in matching an event to subscriptions</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119</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Important Lessons</a:t>
            </a:r>
            <a:endParaRPr lang="en-US" dirty="0"/>
          </a:p>
        </p:txBody>
      </p:sp>
      <p:sp>
        <p:nvSpPr>
          <p:cNvPr id="3" name="Content Placeholder 2"/>
          <p:cNvSpPr>
            <a:spLocks noGrp="1"/>
          </p:cNvSpPr>
          <p:nvPr>
            <p:ph idx="1"/>
          </p:nvPr>
        </p:nvSpPr>
        <p:spPr/>
        <p:txBody>
          <a:bodyPr>
            <a:normAutofit lnSpcReduction="10000"/>
          </a:bodyPr>
          <a:lstStyle/>
          <a:p>
            <a:r>
              <a:rPr lang="en-US" dirty="0" smtClean="0"/>
              <a:t>Terminology &amp; Background</a:t>
            </a:r>
          </a:p>
          <a:p>
            <a:pPr lvl="1"/>
            <a:r>
              <a:rPr lang="en-US" dirty="0" smtClean="0"/>
              <a:t>Failure models</a:t>
            </a:r>
          </a:p>
          <a:p>
            <a:endParaRPr lang="en-US" dirty="0" smtClean="0"/>
          </a:p>
          <a:p>
            <a:r>
              <a:rPr lang="en-US" dirty="0" smtClean="0"/>
              <a:t>Byzantine Fault Tolerance</a:t>
            </a:r>
          </a:p>
          <a:p>
            <a:pPr lvl="1"/>
            <a:r>
              <a:rPr lang="en-US" dirty="0" smtClean="0"/>
              <a:t>Protocol design </a:t>
            </a:r>
            <a:r>
              <a:rPr lang="en-US" dirty="0" err="1" smtClean="0">
                <a:sym typeface="Wingdings"/>
              </a:rPr>
              <a:t></a:t>
            </a:r>
            <a:r>
              <a:rPr lang="en-US" dirty="0" smtClean="0">
                <a:sym typeface="Wingdings"/>
              </a:rPr>
              <a:t> with and without crypto</a:t>
            </a:r>
            <a:endParaRPr lang="en-US" dirty="0" smtClean="0"/>
          </a:p>
          <a:p>
            <a:pPr lvl="1"/>
            <a:r>
              <a:rPr lang="en-US" dirty="0" smtClean="0"/>
              <a:t>How many servers do we need to tolerate</a:t>
            </a:r>
          </a:p>
          <a:p>
            <a:endParaRPr lang="en-US" dirty="0" smtClean="0"/>
          </a:p>
          <a:p>
            <a:r>
              <a:rPr lang="en-US" dirty="0" smtClean="0"/>
              <a:t>Issues in client/server</a:t>
            </a:r>
          </a:p>
          <a:p>
            <a:pPr lvl="1"/>
            <a:r>
              <a:rPr lang="en-US" dirty="0" smtClean="0"/>
              <a:t>Where do all those RPC failure semantics come from?</a:t>
            </a:r>
          </a:p>
          <a:p>
            <a:endParaRPr lang="en-US" dirty="0" smtClean="0"/>
          </a:p>
          <a:p>
            <a:r>
              <a:rPr lang="en-US" dirty="0" smtClean="0"/>
              <a:t>Reliable group communication</a:t>
            </a:r>
          </a:p>
          <a:p>
            <a:pPr lvl="1"/>
            <a:r>
              <a:rPr lang="en-US" dirty="0" smtClean="0"/>
              <a:t>How do we manage group membership changes as part of reliable multicast</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2551" name="AutoShape 39"/>
          <p:cNvSpPr>
            <a:spLocks noChangeArrowheads="1"/>
          </p:cNvSpPr>
          <p:nvPr/>
        </p:nvSpPr>
        <p:spPr bwMode="auto">
          <a:xfrm rot="6574123">
            <a:off x="5003800" y="4581526"/>
            <a:ext cx="720725" cy="863600"/>
          </a:xfrm>
          <a:prstGeom prst="wedgeEllipseCallout">
            <a:avLst>
              <a:gd name="adj1" fmla="val -91676"/>
              <a:gd name="adj2" fmla="val 91306"/>
            </a:avLst>
          </a:prstGeom>
          <a:solidFill>
            <a:schemeClr val="accent1"/>
          </a:solidFill>
          <a:ln w="9525">
            <a:solidFill>
              <a:schemeClr val="tx1"/>
            </a:solidFill>
            <a:miter lim="800000"/>
            <a:headEnd/>
            <a:tailEnd/>
          </a:ln>
          <a:effectLst/>
        </p:spPr>
        <p:txBody>
          <a:bodyPr rot="10800000" vert="eaVert">
            <a:prstTxWarp prst="textNoShape">
              <a:avLst/>
            </a:prstTxWarp>
          </a:bodyPr>
          <a:lstStyle/>
          <a:p>
            <a:pPr algn="ctr"/>
            <a:endParaRPr lang="en-GB"/>
          </a:p>
        </p:txBody>
      </p:sp>
      <p:sp>
        <p:nvSpPr>
          <p:cNvPr id="192549" name="AutoShape 37"/>
          <p:cNvSpPr>
            <a:spLocks noChangeArrowheads="1"/>
          </p:cNvSpPr>
          <p:nvPr/>
        </p:nvSpPr>
        <p:spPr bwMode="auto">
          <a:xfrm rot="11555381">
            <a:off x="2484438" y="4221163"/>
            <a:ext cx="1652587" cy="1368425"/>
          </a:xfrm>
          <a:prstGeom prst="wedgeEllipseCallout">
            <a:avLst>
              <a:gd name="adj1" fmla="val -30491"/>
              <a:gd name="adj2" fmla="val 67310"/>
            </a:avLst>
          </a:prstGeom>
          <a:solidFill>
            <a:schemeClr val="accent1"/>
          </a:solidFill>
          <a:ln w="9525">
            <a:solidFill>
              <a:schemeClr val="tx1"/>
            </a:solidFill>
            <a:miter lim="800000"/>
            <a:headEnd/>
            <a:tailEnd/>
          </a:ln>
          <a:effectLst/>
        </p:spPr>
        <p:txBody>
          <a:bodyPr rot="10800000">
            <a:prstTxWarp prst="textNoShape">
              <a:avLst/>
            </a:prstTxWarp>
          </a:bodyPr>
          <a:lstStyle/>
          <a:p>
            <a:pPr algn="ctr"/>
            <a:endParaRPr lang="en-GB"/>
          </a:p>
        </p:txBody>
      </p:sp>
      <p:sp>
        <p:nvSpPr>
          <p:cNvPr id="192514" name="Rectangle 2"/>
          <p:cNvSpPr>
            <a:spLocks noGrp="1" noChangeArrowheads="1"/>
          </p:cNvSpPr>
          <p:nvPr>
            <p:ph type="title"/>
          </p:nvPr>
        </p:nvSpPr>
        <p:spPr/>
        <p:txBody>
          <a:bodyPr>
            <a:normAutofit fontScale="90000"/>
          </a:bodyPr>
          <a:lstStyle/>
          <a:p>
            <a:r>
              <a:rPr lang="en-GB" sz="4000"/>
              <a:t>Event routing</a:t>
            </a:r>
            <a:br>
              <a:rPr lang="en-GB" sz="4000"/>
            </a:br>
            <a:endParaRPr lang="en-GB" sz="4000"/>
          </a:p>
        </p:txBody>
      </p:sp>
      <p:sp>
        <p:nvSpPr>
          <p:cNvPr id="192515" name="Oval 3"/>
          <p:cNvSpPr>
            <a:spLocks noChangeArrowheads="1"/>
          </p:cNvSpPr>
          <p:nvPr/>
        </p:nvSpPr>
        <p:spPr bwMode="auto">
          <a:xfrm>
            <a:off x="900113" y="1773238"/>
            <a:ext cx="647700" cy="503237"/>
          </a:xfrm>
          <a:prstGeom prst="ellipse">
            <a:avLst/>
          </a:prstGeom>
          <a:solidFill>
            <a:srgbClr val="00FF99"/>
          </a:solidFill>
          <a:ln w="9525">
            <a:solidFill>
              <a:schemeClr val="tx1"/>
            </a:solidFill>
            <a:round/>
            <a:headEnd/>
            <a:tailEnd/>
          </a:ln>
          <a:effectLst/>
        </p:spPr>
        <p:txBody>
          <a:bodyPr wrap="none" anchor="ctr">
            <a:prstTxWarp prst="textNoShape">
              <a:avLst/>
            </a:prstTxWarp>
          </a:bodyPr>
          <a:lstStyle/>
          <a:p>
            <a:pPr algn="ctr" eaLnBrk="1" hangingPunct="1"/>
            <a:r>
              <a:rPr lang="en-GB" sz="1800">
                <a:latin typeface="Arial" charset="0"/>
              </a:rPr>
              <a:t>P</a:t>
            </a:r>
          </a:p>
        </p:txBody>
      </p:sp>
      <p:sp>
        <p:nvSpPr>
          <p:cNvPr id="192516" name="Oval 4"/>
          <p:cNvSpPr>
            <a:spLocks noChangeArrowheads="1"/>
          </p:cNvSpPr>
          <p:nvPr/>
        </p:nvSpPr>
        <p:spPr bwMode="auto">
          <a:xfrm>
            <a:off x="900113" y="2781300"/>
            <a:ext cx="576262" cy="431800"/>
          </a:xfrm>
          <a:prstGeom prst="ellipse">
            <a:avLst/>
          </a:prstGeom>
          <a:solidFill>
            <a:srgbClr val="00FF99"/>
          </a:solidFill>
          <a:ln w="9525">
            <a:solidFill>
              <a:schemeClr val="tx1"/>
            </a:solidFill>
            <a:round/>
            <a:headEnd/>
            <a:tailEnd/>
          </a:ln>
          <a:effectLst/>
        </p:spPr>
        <p:txBody>
          <a:bodyPr wrap="none" anchor="ctr">
            <a:prstTxWarp prst="textNoShape">
              <a:avLst/>
            </a:prstTxWarp>
          </a:bodyPr>
          <a:lstStyle/>
          <a:p>
            <a:pPr algn="ctr" eaLnBrk="1" hangingPunct="1"/>
            <a:r>
              <a:rPr lang="en-GB" sz="1800">
                <a:latin typeface="Arial" charset="0"/>
              </a:rPr>
              <a:t>P</a:t>
            </a:r>
          </a:p>
        </p:txBody>
      </p:sp>
      <p:sp>
        <p:nvSpPr>
          <p:cNvPr id="192517" name="Oval 5"/>
          <p:cNvSpPr>
            <a:spLocks noChangeArrowheads="1"/>
          </p:cNvSpPr>
          <p:nvPr/>
        </p:nvSpPr>
        <p:spPr bwMode="auto">
          <a:xfrm>
            <a:off x="971550" y="3500438"/>
            <a:ext cx="576263" cy="504825"/>
          </a:xfrm>
          <a:prstGeom prst="ellipse">
            <a:avLst/>
          </a:prstGeom>
          <a:solidFill>
            <a:srgbClr val="00FF99"/>
          </a:solidFill>
          <a:ln w="9525">
            <a:solidFill>
              <a:schemeClr val="tx1"/>
            </a:solidFill>
            <a:round/>
            <a:headEnd/>
            <a:tailEnd/>
          </a:ln>
          <a:effectLst/>
        </p:spPr>
        <p:txBody>
          <a:bodyPr wrap="none" anchor="ctr">
            <a:prstTxWarp prst="textNoShape">
              <a:avLst/>
            </a:prstTxWarp>
          </a:bodyPr>
          <a:lstStyle/>
          <a:p>
            <a:pPr algn="ctr" eaLnBrk="1" hangingPunct="1"/>
            <a:r>
              <a:rPr lang="en-GB" sz="1800">
                <a:latin typeface="Arial" charset="0"/>
              </a:rPr>
              <a:t>P</a:t>
            </a:r>
          </a:p>
        </p:txBody>
      </p:sp>
      <p:sp>
        <p:nvSpPr>
          <p:cNvPr id="192518" name="Oval 6"/>
          <p:cNvSpPr>
            <a:spLocks noChangeArrowheads="1"/>
          </p:cNvSpPr>
          <p:nvPr/>
        </p:nvSpPr>
        <p:spPr bwMode="auto">
          <a:xfrm>
            <a:off x="1116013" y="4365625"/>
            <a:ext cx="576262" cy="431800"/>
          </a:xfrm>
          <a:prstGeom prst="ellipse">
            <a:avLst/>
          </a:prstGeom>
          <a:solidFill>
            <a:srgbClr val="00FF99"/>
          </a:solidFill>
          <a:ln w="9525">
            <a:solidFill>
              <a:schemeClr val="tx1"/>
            </a:solidFill>
            <a:round/>
            <a:headEnd/>
            <a:tailEnd/>
          </a:ln>
          <a:effectLst/>
        </p:spPr>
        <p:txBody>
          <a:bodyPr wrap="none" anchor="ctr">
            <a:prstTxWarp prst="textNoShape">
              <a:avLst/>
            </a:prstTxWarp>
          </a:bodyPr>
          <a:lstStyle/>
          <a:p>
            <a:pPr algn="ctr" eaLnBrk="1" hangingPunct="1"/>
            <a:r>
              <a:rPr lang="en-GB" sz="1800">
                <a:latin typeface="Arial" charset="0"/>
              </a:rPr>
              <a:t>P</a:t>
            </a:r>
          </a:p>
        </p:txBody>
      </p:sp>
      <p:sp>
        <p:nvSpPr>
          <p:cNvPr id="192519" name="Rectangle 7"/>
          <p:cNvSpPr>
            <a:spLocks noChangeArrowheads="1"/>
          </p:cNvSpPr>
          <p:nvPr/>
        </p:nvSpPr>
        <p:spPr bwMode="auto">
          <a:xfrm>
            <a:off x="3419475" y="2565400"/>
            <a:ext cx="1584325" cy="1439863"/>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1" hangingPunct="1"/>
            <a:r>
              <a:rPr lang="en-GB" sz="1800">
                <a:latin typeface="Arial" charset="0"/>
              </a:rPr>
              <a:t>Event broker</a:t>
            </a:r>
          </a:p>
          <a:p>
            <a:pPr algn="ctr" eaLnBrk="1" hangingPunct="1"/>
            <a:r>
              <a:rPr lang="en-GB" sz="1800">
                <a:latin typeface="Arial" charset="0"/>
              </a:rPr>
              <a:t> system</a:t>
            </a:r>
          </a:p>
        </p:txBody>
      </p:sp>
      <p:sp>
        <p:nvSpPr>
          <p:cNvPr id="192520" name="Oval 8"/>
          <p:cNvSpPr>
            <a:spLocks noChangeArrowheads="1"/>
          </p:cNvSpPr>
          <p:nvPr/>
        </p:nvSpPr>
        <p:spPr bwMode="auto">
          <a:xfrm>
            <a:off x="5003800" y="2636838"/>
            <a:ext cx="215900" cy="2159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192521" name="Oval 9"/>
          <p:cNvSpPr>
            <a:spLocks noChangeArrowheads="1"/>
          </p:cNvSpPr>
          <p:nvPr/>
        </p:nvSpPr>
        <p:spPr bwMode="auto">
          <a:xfrm>
            <a:off x="5003800" y="3141663"/>
            <a:ext cx="215900" cy="2159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192522" name="Oval 10"/>
          <p:cNvSpPr>
            <a:spLocks noChangeArrowheads="1"/>
          </p:cNvSpPr>
          <p:nvPr/>
        </p:nvSpPr>
        <p:spPr bwMode="auto">
          <a:xfrm>
            <a:off x="5003800" y="3716338"/>
            <a:ext cx="215900" cy="217487"/>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192523" name="Oval 11"/>
          <p:cNvSpPr>
            <a:spLocks noChangeArrowheads="1"/>
          </p:cNvSpPr>
          <p:nvPr/>
        </p:nvSpPr>
        <p:spPr bwMode="auto">
          <a:xfrm>
            <a:off x="6659563" y="2349500"/>
            <a:ext cx="576262" cy="360363"/>
          </a:xfrm>
          <a:prstGeom prst="ellipse">
            <a:avLst/>
          </a:prstGeom>
          <a:solidFill>
            <a:srgbClr val="00FFFF"/>
          </a:solidFill>
          <a:ln w="9525">
            <a:solidFill>
              <a:schemeClr val="tx1"/>
            </a:solidFill>
            <a:round/>
            <a:headEnd/>
            <a:tailEnd/>
          </a:ln>
          <a:effectLst/>
        </p:spPr>
        <p:txBody>
          <a:bodyPr wrap="none" anchor="ctr">
            <a:prstTxWarp prst="textNoShape">
              <a:avLst/>
            </a:prstTxWarp>
          </a:bodyPr>
          <a:lstStyle/>
          <a:p>
            <a:pPr algn="ctr" eaLnBrk="1" hangingPunct="1"/>
            <a:r>
              <a:rPr lang="en-GB" sz="1800">
                <a:latin typeface="Arial" charset="0"/>
              </a:rPr>
              <a:t>S1</a:t>
            </a:r>
          </a:p>
        </p:txBody>
      </p:sp>
      <p:sp>
        <p:nvSpPr>
          <p:cNvPr id="192524" name="Oval 12"/>
          <p:cNvSpPr>
            <a:spLocks noChangeArrowheads="1"/>
          </p:cNvSpPr>
          <p:nvPr/>
        </p:nvSpPr>
        <p:spPr bwMode="auto">
          <a:xfrm>
            <a:off x="6948488" y="3068638"/>
            <a:ext cx="576262" cy="360362"/>
          </a:xfrm>
          <a:prstGeom prst="ellipse">
            <a:avLst/>
          </a:prstGeom>
          <a:solidFill>
            <a:srgbClr val="00FFFF"/>
          </a:solidFill>
          <a:ln w="9525">
            <a:solidFill>
              <a:schemeClr val="tx1"/>
            </a:solidFill>
            <a:round/>
            <a:headEnd/>
            <a:tailEnd/>
          </a:ln>
          <a:effectLst/>
        </p:spPr>
        <p:txBody>
          <a:bodyPr wrap="none" anchor="ctr">
            <a:prstTxWarp prst="textNoShape">
              <a:avLst/>
            </a:prstTxWarp>
          </a:bodyPr>
          <a:lstStyle/>
          <a:p>
            <a:pPr algn="ctr" eaLnBrk="1" hangingPunct="1"/>
            <a:r>
              <a:rPr lang="en-GB" sz="1800">
                <a:latin typeface="Arial" charset="0"/>
              </a:rPr>
              <a:t>S2</a:t>
            </a:r>
          </a:p>
        </p:txBody>
      </p:sp>
      <p:sp>
        <p:nvSpPr>
          <p:cNvPr id="192525" name="Oval 13"/>
          <p:cNvSpPr>
            <a:spLocks noChangeArrowheads="1"/>
          </p:cNvSpPr>
          <p:nvPr/>
        </p:nvSpPr>
        <p:spPr bwMode="auto">
          <a:xfrm>
            <a:off x="7380288" y="4005263"/>
            <a:ext cx="576262" cy="360362"/>
          </a:xfrm>
          <a:prstGeom prst="ellipse">
            <a:avLst/>
          </a:prstGeom>
          <a:solidFill>
            <a:srgbClr val="00FFFF"/>
          </a:solidFill>
          <a:ln w="9525">
            <a:solidFill>
              <a:schemeClr val="tx1"/>
            </a:solidFill>
            <a:round/>
            <a:headEnd/>
            <a:tailEnd/>
          </a:ln>
          <a:effectLst/>
        </p:spPr>
        <p:txBody>
          <a:bodyPr wrap="none" anchor="ctr">
            <a:prstTxWarp prst="textNoShape">
              <a:avLst/>
            </a:prstTxWarp>
          </a:bodyPr>
          <a:lstStyle/>
          <a:p>
            <a:pPr algn="ctr" eaLnBrk="1" hangingPunct="1"/>
            <a:r>
              <a:rPr lang="en-GB" sz="1800">
                <a:latin typeface="Arial" charset="0"/>
              </a:rPr>
              <a:t>S3</a:t>
            </a:r>
          </a:p>
        </p:txBody>
      </p:sp>
      <p:sp>
        <p:nvSpPr>
          <p:cNvPr id="192526" name="Line 14"/>
          <p:cNvSpPr>
            <a:spLocks noChangeShapeType="1"/>
          </p:cNvSpPr>
          <p:nvPr/>
        </p:nvSpPr>
        <p:spPr bwMode="auto">
          <a:xfrm flipV="1">
            <a:off x="5219700" y="2565400"/>
            <a:ext cx="1296988" cy="142875"/>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192527" name="Line 15"/>
          <p:cNvSpPr>
            <a:spLocks noChangeShapeType="1"/>
          </p:cNvSpPr>
          <p:nvPr/>
        </p:nvSpPr>
        <p:spPr bwMode="auto">
          <a:xfrm>
            <a:off x="5219700" y="3213100"/>
            <a:ext cx="1728788" cy="71438"/>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192528" name="Line 16"/>
          <p:cNvSpPr>
            <a:spLocks noChangeShapeType="1"/>
          </p:cNvSpPr>
          <p:nvPr/>
        </p:nvSpPr>
        <p:spPr bwMode="auto">
          <a:xfrm>
            <a:off x="1547813" y="2060575"/>
            <a:ext cx="1800225" cy="8636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192529" name="Line 17"/>
          <p:cNvSpPr>
            <a:spLocks noChangeShapeType="1"/>
          </p:cNvSpPr>
          <p:nvPr/>
        </p:nvSpPr>
        <p:spPr bwMode="auto">
          <a:xfrm>
            <a:off x="1476375" y="3068638"/>
            <a:ext cx="1943100" cy="73025"/>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192530" name="Line 18"/>
          <p:cNvSpPr>
            <a:spLocks noChangeShapeType="1"/>
          </p:cNvSpPr>
          <p:nvPr/>
        </p:nvSpPr>
        <p:spPr bwMode="auto">
          <a:xfrm flipV="1">
            <a:off x="1547813" y="3573463"/>
            <a:ext cx="1871662" cy="2159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192531" name="Line 19"/>
          <p:cNvSpPr>
            <a:spLocks noChangeShapeType="1"/>
          </p:cNvSpPr>
          <p:nvPr/>
        </p:nvSpPr>
        <p:spPr bwMode="auto">
          <a:xfrm>
            <a:off x="5219700" y="3860800"/>
            <a:ext cx="2016125" cy="288925"/>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192532" name="Text Box 20"/>
          <p:cNvSpPr txBox="1">
            <a:spLocks noChangeArrowheads="1"/>
          </p:cNvSpPr>
          <p:nvPr/>
        </p:nvSpPr>
        <p:spPr bwMode="auto">
          <a:xfrm>
            <a:off x="5148263" y="2276475"/>
            <a:ext cx="647700" cy="366713"/>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GB" sz="1800">
                <a:latin typeface="Arial" charset="0"/>
              </a:rPr>
              <a:t>C1</a:t>
            </a:r>
          </a:p>
        </p:txBody>
      </p:sp>
      <p:sp>
        <p:nvSpPr>
          <p:cNvPr id="192533" name="Text Box 21"/>
          <p:cNvSpPr txBox="1">
            <a:spLocks noChangeArrowheads="1"/>
          </p:cNvSpPr>
          <p:nvPr/>
        </p:nvSpPr>
        <p:spPr bwMode="auto">
          <a:xfrm>
            <a:off x="5292725" y="3284538"/>
            <a:ext cx="503238" cy="366712"/>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GB" sz="1800">
                <a:latin typeface="Arial" charset="0"/>
              </a:rPr>
              <a:t>C2</a:t>
            </a:r>
          </a:p>
        </p:txBody>
      </p:sp>
      <p:sp>
        <p:nvSpPr>
          <p:cNvPr id="192534" name="Text Box 22"/>
          <p:cNvSpPr txBox="1">
            <a:spLocks noChangeArrowheads="1"/>
          </p:cNvSpPr>
          <p:nvPr/>
        </p:nvSpPr>
        <p:spPr bwMode="auto">
          <a:xfrm>
            <a:off x="5292725" y="3933825"/>
            <a:ext cx="504825" cy="366713"/>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GB" sz="1800">
                <a:latin typeface="Arial" charset="0"/>
              </a:rPr>
              <a:t>C3</a:t>
            </a:r>
          </a:p>
        </p:txBody>
      </p:sp>
      <p:sp>
        <p:nvSpPr>
          <p:cNvPr id="192535" name="Text Box 23"/>
          <p:cNvSpPr txBox="1">
            <a:spLocks noChangeArrowheads="1"/>
          </p:cNvSpPr>
          <p:nvPr/>
        </p:nvSpPr>
        <p:spPr bwMode="auto">
          <a:xfrm>
            <a:off x="6372225" y="1341438"/>
            <a:ext cx="2520950" cy="915987"/>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GB" sz="1800">
                <a:latin typeface="Arial" charset="0"/>
              </a:rPr>
              <a:t>C1,C2,C3 are subscriptions of S1,S2,S3 respectively</a:t>
            </a:r>
          </a:p>
        </p:txBody>
      </p:sp>
      <p:sp>
        <p:nvSpPr>
          <p:cNvPr id="192536" name="Text Box 24"/>
          <p:cNvSpPr txBox="1">
            <a:spLocks noChangeArrowheads="1"/>
          </p:cNvSpPr>
          <p:nvPr/>
        </p:nvSpPr>
        <p:spPr bwMode="auto">
          <a:xfrm>
            <a:off x="539750" y="5300663"/>
            <a:ext cx="2663825" cy="366712"/>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GB" sz="1800">
                <a:latin typeface="Arial" charset="0"/>
              </a:rPr>
              <a:t>P- Event publisher </a:t>
            </a:r>
          </a:p>
        </p:txBody>
      </p:sp>
      <p:sp>
        <p:nvSpPr>
          <p:cNvPr id="192537" name="Text Box 25"/>
          <p:cNvSpPr txBox="1">
            <a:spLocks noChangeArrowheads="1"/>
          </p:cNvSpPr>
          <p:nvPr/>
        </p:nvSpPr>
        <p:spPr bwMode="auto">
          <a:xfrm>
            <a:off x="539750" y="5805488"/>
            <a:ext cx="2808288" cy="366712"/>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GB" sz="1800">
                <a:latin typeface="Arial" charset="0"/>
              </a:rPr>
              <a:t>S – Event subscriber</a:t>
            </a:r>
          </a:p>
        </p:txBody>
      </p:sp>
      <p:grpSp>
        <p:nvGrpSpPr>
          <p:cNvPr id="2" name="Group 41"/>
          <p:cNvGrpSpPr>
            <a:grpSpLocks/>
          </p:cNvGrpSpPr>
          <p:nvPr/>
        </p:nvGrpSpPr>
        <p:grpSpPr bwMode="auto">
          <a:xfrm>
            <a:off x="2627313" y="4437063"/>
            <a:ext cx="1225550" cy="1008062"/>
            <a:chOff x="1701" y="2886"/>
            <a:chExt cx="772" cy="635"/>
          </a:xfrm>
        </p:grpSpPr>
        <p:sp>
          <p:nvSpPr>
            <p:cNvPr id="192538" name="Oval 26"/>
            <p:cNvSpPr>
              <a:spLocks noChangeArrowheads="1"/>
            </p:cNvSpPr>
            <p:nvPr/>
          </p:nvSpPr>
          <p:spPr bwMode="auto">
            <a:xfrm>
              <a:off x="1701" y="3023"/>
              <a:ext cx="227" cy="136"/>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192539" name="Oval 27"/>
            <p:cNvSpPr>
              <a:spLocks noChangeArrowheads="1"/>
            </p:cNvSpPr>
            <p:nvPr/>
          </p:nvSpPr>
          <p:spPr bwMode="auto">
            <a:xfrm>
              <a:off x="2155" y="2886"/>
              <a:ext cx="227" cy="136"/>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192540" name="Oval 28"/>
            <p:cNvSpPr>
              <a:spLocks noChangeArrowheads="1"/>
            </p:cNvSpPr>
            <p:nvPr/>
          </p:nvSpPr>
          <p:spPr bwMode="auto">
            <a:xfrm>
              <a:off x="1928" y="3385"/>
              <a:ext cx="227" cy="136"/>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192541" name="Oval 29"/>
            <p:cNvSpPr>
              <a:spLocks noChangeArrowheads="1"/>
            </p:cNvSpPr>
            <p:nvPr/>
          </p:nvSpPr>
          <p:spPr bwMode="auto">
            <a:xfrm>
              <a:off x="2246" y="3204"/>
              <a:ext cx="227" cy="136"/>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192542" name="Line 30"/>
            <p:cNvSpPr>
              <a:spLocks noChangeShapeType="1"/>
            </p:cNvSpPr>
            <p:nvPr/>
          </p:nvSpPr>
          <p:spPr bwMode="auto">
            <a:xfrm flipV="1">
              <a:off x="1883" y="2977"/>
              <a:ext cx="272" cy="136"/>
            </a:xfrm>
            <a:prstGeom prst="line">
              <a:avLst/>
            </a:prstGeom>
            <a:noFill/>
            <a:ln w="9525">
              <a:solidFill>
                <a:schemeClr val="hlink"/>
              </a:solidFill>
              <a:round/>
              <a:headEnd/>
              <a:tailEnd/>
            </a:ln>
            <a:effectLst/>
          </p:spPr>
          <p:txBody>
            <a:bodyPr>
              <a:prstTxWarp prst="textNoShape">
                <a:avLst/>
              </a:prstTxWarp>
            </a:bodyPr>
            <a:lstStyle/>
            <a:p>
              <a:endParaRPr lang="en-US"/>
            </a:p>
          </p:txBody>
        </p:sp>
        <p:sp>
          <p:nvSpPr>
            <p:cNvPr id="192543" name="Line 31"/>
            <p:cNvSpPr>
              <a:spLocks noChangeShapeType="1"/>
            </p:cNvSpPr>
            <p:nvPr/>
          </p:nvSpPr>
          <p:spPr bwMode="auto">
            <a:xfrm flipH="1">
              <a:off x="2064" y="3023"/>
              <a:ext cx="91" cy="362"/>
            </a:xfrm>
            <a:prstGeom prst="line">
              <a:avLst/>
            </a:prstGeom>
            <a:noFill/>
            <a:ln w="9525">
              <a:solidFill>
                <a:schemeClr val="hlink"/>
              </a:solidFill>
              <a:round/>
              <a:headEnd/>
              <a:tailEnd/>
            </a:ln>
            <a:effectLst/>
          </p:spPr>
          <p:txBody>
            <a:bodyPr>
              <a:prstTxWarp prst="textNoShape">
                <a:avLst/>
              </a:prstTxWarp>
            </a:bodyPr>
            <a:lstStyle/>
            <a:p>
              <a:endParaRPr lang="en-US"/>
            </a:p>
          </p:txBody>
        </p:sp>
        <p:sp>
          <p:nvSpPr>
            <p:cNvPr id="192544" name="Line 32"/>
            <p:cNvSpPr>
              <a:spLocks noChangeShapeType="1"/>
            </p:cNvSpPr>
            <p:nvPr/>
          </p:nvSpPr>
          <p:spPr bwMode="auto">
            <a:xfrm>
              <a:off x="1883" y="3159"/>
              <a:ext cx="408" cy="90"/>
            </a:xfrm>
            <a:prstGeom prst="line">
              <a:avLst/>
            </a:prstGeom>
            <a:noFill/>
            <a:ln w="9525">
              <a:solidFill>
                <a:schemeClr val="hlink"/>
              </a:solidFill>
              <a:round/>
              <a:headEnd/>
              <a:tailEnd/>
            </a:ln>
            <a:effectLst/>
          </p:spPr>
          <p:txBody>
            <a:bodyPr>
              <a:prstTxWarp prst="textNoShape">
                <a:avLst/>
              </a:prstTxWarp>
            </a:bodyPr>
            <a:lstStyle/>
            <a:p>
              <a:endParaRPr lang="en-US"/>
            </a:p>
          </p:txBody>
        </p:sp>
        <p:sp>
          <p:nvSpPr>
            <p:cNvPr id="192545" name="Line 33"/>
            <p:cNvSpPr>
              <a:spLocks noChangeShapeType="1"/>
            </p:cNvSpPr>
            <p:nvPr/>
          </p:nvSpPr>
          <p:spPr bwMode="auto">
            <a:xfrm>
              <a:off x="2246" y="3023"/>
              <a:ext cx="136" cy="226"/>
            </a:xfrm>
            <a:prstGeom prst="line">
              <a:avLst/>
            </a:prstGeom>
            <a:noFill/>
            <a:ln w="9525">
              <a:solidFill>
                <a:schemeClr val="hlink"/>
              </a:solidFill>
              <a:round/>
              <a:headEnd/>
              <a:tailEnd/>
            </a:ln>
            <a:effectLst/>
          </p:spPr>
          <p:txBody>
            <a:bodyPr>
              <a:prstTxWarp prst="textNoShape">
                <a:avLst/>
              </a:prstTxWarp>
            </a:bodyPr>
            <a:lstStyle/>
            <a:p>
              <a:endParaRPr lang="en-US"/>
            </a:p>
          </p:txBody>
        </p:sp>
        <p:sp>
          <p:nvSpPr>
            <p:cNvPr id="192546" name="Line 34"/>
            <p:cNvSpPr>
              <a:spLocks noChangeShapeType="1"/>
            </p:cNvSpPr>
            <p:nvPr/>
          </p:nvSpPr>
          <p:spPr bwMode="auto">
            <a:xfrm>
              <a:off x="1838" y="3159"/>
              <a:ext cx="226" cy="272"/>
            </a:xfrm>
            <a:prstGeom prst="line">
              <a:avLst/>
            </a:prstGeom>
            <a:noFill/>
            <a:ln w="9525">
              <a:solidFill>
                <a:schemeClr val="hlink"/>
              </a:solidFill>
              <a:round/>
              <a:headEnd/>
              <a:tailEnd/>
            </a:ln>
            <a:effectLst/>
          </p:spPr>
          <p:txBody>
            <a:bodyPr>
              <a:prstTxWarp prst="textNoShape">
                <a:avLst/>
              </a:prstTxWarp>
            </a:bodyPr>
            <a:lstStyle/>
            <a:p>
              <a:endParaRPr lang="en-US"/>
            </a:p>
          </p:txBody>
        </p:sp>
        <p:sp>
          <p:nvSpPr>
            <p:cNvPr id="192547" name="Line 35"/>
            <p:cNvSpPr>
              <a:spLocks noChangeShapeType="1"/>
            </p:cNvSpPr>
            <p:nvPr/>
          </p:nvSpPr>
          <p:spPr bwMode="auto">
            <a:xfrm flipV="1">
              <a:off x="2155" y="3340"/>
              <a:ext cx="227" cy="91"/>
            </a:xfrm>
            <a:prstGeom prst="line">
              <a:avLst/>
            </a:prstGeom>
            <a:noFill/>
            <a:ln w="9525">
              <a:solidFill>
                <a:schemeClr val="hlink"/>
              </a:solidFill>
              <a:round/>
              <a:headEnd/>
              <a:tailEnd/>
            </a:ln>
            <a:effectLst/>
          </p:spPr>
          <p:txBody>
            <a:bodyPr>
              <a:prstTxWarp prst="textNoShape">
                <a:avLst/>
              </a:prstTxWarp>
            </a:bodyPr>
            <a:lstStyle/>
            <a:p>
              <a:endParaRPr lang="en-US"/>
            </a:p>
          </p:txBody>
        </p:sp>
      </p:grpSp>
      <p:sp>
        <p:nvSpPr>
          <p:cNvPr id="192550" name="Oval 38"/>
          <p:cNvSpPr>
            <a:spLocks noChangeArrowheads="1"/>
          </p:cNvSpPr>
          <p:nvPr/>
        </p:nvSpPr>
        <p:spPr bwMode="auto">
          <a:xfrm>
            <a:off x="5219700" y="4868863"/>
            <a:ext cx="431800" cy="287337"/>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pPr algn="ctr"/>
            <a:endParaRPr lang="en-GB">
              <a:solidFill>
                <a:schemeClr val="bg1"/>
              </a:solidFill>
            </a:endParaRPr>
          </a:p>
        </p:txBody>
      </p:sp>
      <p:sp>
        <p:nvSpPr>
          <p:cNvPr id="192554" name="Text Box 42"/>
          <p:cNvSpPr txBox="1">
            <a:spLocks noChangeArrowheads="1"/>
          </p:cNvSpPr>
          <p:nvPr/>
        </p:nvSpPr>
        <p:spPr bwMode="auto">
          <a:xfrm>
            <a:off x="6084888" y="5157788"/>
            <a:ext cx="19431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a:t>Single broker</a:t>
            </a:r>
          </a:p>
        </p:txBody>
      </p:sp>
      <p:sp>
        <p:nvSpPr>
          <p:cNvPr id="192555" name="Line 43"/>
          <p:cNvSpPr>
            <a:spLocks noChangeShapeType="1"/>
          </p:cNvSpPr>
          <p:nvPr/>
        </p:nvSpPr>
        <p:spPr bwMode="auto">
          <a:xfrm flipH="1" flipV="1">
            <a:off x="5867400" y="5013325"/>
            <a:ext cx="504825" cy="144463"/>
          </a:xfrm>
          <a:prstGeom prst="line">
            <a:avLst/>
          </a:prstGeom>
          <a:noFill/>
          <a:ln w="38100">
            <a:solidFill>
              <a:schemeClr val="accent1"/>
            </a:solidFill>
            <a:round/>
            <a:headEnd/>
            <a:tailEnd/>
          </a:ln>
          <a:effectLst/>
        </p:spPr>
        <p:txBody>
          <a:bodyPr>
            <a:prstTxWarp prst="textNoShape">
              <a:avLst/>
            </a:prstTxWarp>
          </a:bodyPr>
          <a:lstStyle/>
          <a:p>
            <a:endParaRPr lang="en-US"/>
          </a:p>
        </p:txBody>
      </p:sp>
      <p:sp>
        <p:nvSpPr>
          <p:cNvPr id="192556" name="Text Box 44"/>
          <p:cNvSpPr txBox="1">
            <a:spLocks noChangeArrowheads="1"/>
          </p:cNvSpPr>
          <p:nvPr/>
        </p:nvSpPr>
        <p:spPr bwMode="auto">
          <a:xfrm>
            <a:off x="3779838" y="5949950"/>
            <a:ext cx="2663825" cy="822325"/>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a:t>Cluster of cooperating brokers</a:t>
            </a:r>
          </a:p>
        </p:txBody>
      </p:sp>
      <p:sp>
        <p:nvSpPr>
          <p:cNvPr id="192557" name="Line 45"/>
          <p:cNvSpPr>
            <a:spLocks noChangeShapeType="1"/>
          </p:cNvSpPr>
          <p:nvPr/>
        </p:nvSpPr>
        <p:spPr bwMode="auto">
          <a:xfrm flipH="1" flipV="1">
            <a:off x="3851275" y="5516563"/>
            <a:ext cx="360363" cy="360362"/>
          </a:xfrm>
          <a:prstGeom prst="line">
            <a:avLst/>
          </a:prstGeom>
          <a:noFill/>
          <a:ln w="57150">
            <a:solidFill>
              <a:schemeClr val="accent1"/>
            </a:solidFill>
            <a:round/>
            <a:headEnd/>
            <a:tailEnd/>
          </a:ln>
          <a:effectLst/>
        </p:spPr>
        <p:txBody>
          <a:bodyPr>
            <a:prstTxWarp prst="textNoShape">
              <a:avLst/>
            </a:prstTxWarp>
          </a:bodyPr>
          <a:lstStyle/>
          <a:p>
            <a:endParaRPr lang="en-US"/>
          </a:p>
        </p:txBody>
      </p:sp>
      <p:sp>
        <p:nvSpPr>
          <p:cNvPr id="192558" name="Text Box 46"/>
          <p:cNvSpPr txBox="1">
            <a:spLocks noChangeArrowheads="1"/>
          </p:cNvSpPr>
          <p:nvPr/>
        </p:nvSpPr>
        <p:spPr bwMode="auto">
          <a:xfrm>
            <a:off x="4211638" y="4581525"/>
            <a:ext cx="6477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a:t>OR</a:t>
            </a:r>
          </a:p>
        </p:txBody>
      </p:sp>
      <p:sp>
        <p:nvSpPr>
          <p:cNvPr id="45" name="Slide Number Placeholder 44"/>
          <p:cNvSpPr>
            <a:spLocks noGrp="1"/>
          </p:cNvSpPr>
          <p:nvPr>
            <p:ph type="sldNum" sz="quarter" idx="12"/>
          </p:nvPr>
        </p:nvSpPr>
        <p:spPr/>
        <p:txBody>
          <a:bodyPr/>
          <a:lstStyle/>
          <a:p>
            <a:fld id="{B6F15528-21DE-4FAA-801E-634DDDAF4B2B}" type="slidenum">
              <a:rPr lang="en-US" smtClean="0"/>
              <a:pPr/>
              <a:t>120</a:t>
            </a:fld>
            <a:endParaRPr lang="en-US"/>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r>
              <a:rPr lang="en-GB" smtClean="0"/>
              <a:t>Basic elements of P/S model </a:t>
            </a:r>
            <a:endParaRPr lang="en-GB"/>
          </a:p>
        </p:txBody>
      </p:sp>
      <p:sp>
        <p:nvSpPr>
          <p:cNvPr id="206851" name="Rectangle 3"/>
          <p:cNvSpPr>
            <a:spLocks noGrp="1" noChangeArrowheads="1"/>
          </p:cNvSpPr>
          <p:nvPr>
            <p:ph type="body" idx="1"/>
          </p:nvPr>
        </p:nvSpPr>
        <p:spPr/>
        <p:txBody>
          <a:bodyPr/>
          <a:lstStyle/>
          <a:p>
            <a:r>
              <a:rPr lang="en-GB" dirty="0" smtClean="0"/>
              <a:t>Event data model</a:t>
            </a:r>
          </a:p>
          <a:p>
            <a:pPr lvl="1"/>
            <a:r>
              <a:rPr lang="en-GB" dirty="0" smtClean="0"/>
              <a:t>Structure</a:t>
            </a:r>
          </a:p>
          <a:p>
            <a:pPr lvl="1"/>
            <a:r>
              <a:rPr lang="en-GB" dirty="0" smtClean="0"/>
              <a:t>Types</a:t>
            </a:r>
          </a:p>
          <a:p>
            <a:pPr lvl="1"/>
            <a:endParaRPr lang="en-GB" dirty="0" smtClean="0"/>
          </a:p>
          <a:p>
            <a:r>
              <a:rPr lang="en-GB" dirty="0" smtClean="0"/>
              <a:t>Subscription model</a:t>
            </a:r>
          </a:p>
          <a:p>
            <a:pPr lvl="1"/>
            <a:r>
              <a:rPr lang="en-GB" dirty="0" smtClean="0"/>
              <a:t>Filter language</a:t>
            </a:r>
          </a:p>
          <a:p>
            <a:pPr lvl="1"/>
            <a:r>
              <a:rPr lang="en-GB" dirty="0" smtClean="0"/>
              <a:t>Scope (subject, content, context)</a:t>
            </a:r>
          </a:p>
          <a:p>
            <a:pPr lvl="1"/>
            <a:endParaRPr lang="en-GB" dirty="0" smtClean="0"/>
          </a:p>
          <a:p>
            <a:r>
              <a:rPr lang="en-GB" dirty="0" smtClean="0"/>
              <a:t>General challenge </a:t>
            </a:r>
          </a:p>
          <a:p>
            <a:pPr lvl="1"/>
            <a:r>
              <a:rPr lang="en-GB" dirty="0" smtClean="0"/>
              <a:t>Expressiveness  vs.  </a:t>
            </a:r>
            <a:r>
              <a:rPr lang="en-US" dirty="0" smtClean="0"/>
              <a:t>S</a:t>
            </a:r>
            <a:r>
              <a:rPr lang="en-GB" dirty="0" err="1" smtClean="0"/>
              <a:t>calability</a:t>
            </a:r>
            <a:endParaRPr lang="en-GB"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121</a:t>
            </a:fld>
            <a:endParaRPr lang="en-US"/>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122</a:t>
            </a:fld>
            <a:endParaRPr lang="en-US"/>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sz="4800" dirty="0"/>
              <a:t>15-446 Distributed Systems</a:t>
            </a:r>
            <a:br>
              <a:rPr sz="4800" dirty="0"/>
            </a:br>
            <a:r>
              <a:rPr sz="4800" dirty="0"/>
              <a:t>Spring 2009</a:t>
            </a:r>
          </a:p>
        </p:txBody>
      </p:sp>
      <p:sp>
        <p:nvSpPr>
          <p:cNvPr id="4099" name="Rectangle 3"/>
          <p:cNvSpPr>
            <a:spLocks noGrp="1" noChangeArrowheads="1"/>
          </p:cNvSpPr>
          <p:nvPr>
            <p:ph type="subTitle" idx="1"/>
          </p:nvPr>
        </p:nvSpPr>
        <p:spPr/>
        <p:txBody>
          <a:bodyPr/>
          <a:lstStyle/>
          <a:p>
            <a:r>
              <a:rPr sz="2400" dirty="0" smtClean="0"/>
              <a:t>L-22 Sensor Networks</a:t>
            </a:r>
            <a:endParaRPr lang="en-US" dirty="0"/>
          </a:p>
        </p:txBody>
      </p:sp>
      <p:grpSp>
        <p:nvGrpSpPr>
          <p:cNvPr id="2" name="Group 443"/>
          <p:cNvGrpSpPr>
            <a:grpSpLocks/>
          </p:cNvGrpSpPr>
          <p:nvPr/>
        </p:nvGrpSpPr>
        <p:grpSpPr bwMode="auto">
          <a:xfrm>
            <a:off x="3733800" y="3236463"/>
            <a:ext cx="1524000" cy="1481587"/>
            <a:chOff x="3216" y="2448"/>
            <a:chExt cx="1979" cy="1729"/>
          </a:xfrm>
        </p:grpSpPr>
        <p:sp>
          <p:nvSpPr>
            <p:cNvPr id="52" name="Line 444"/>
            <p:cNvSpPr>
              <a:spLocks noChangeShapeType="1"/>
            </p:cNvSpPr>
            <p:nvPr/>
          </p:nvSpPr>
          <p:spPr bwMode="auto">
            <a:xfrm flipV="1">
              <a:off x="3888" y="3360"/>
              <a:ext cx="144" cy="144"/>
            </a:xfrm>
            <a:prstGeom prst="line">
              <a:avLst/>
            </a:prstGeom>
            <a:noFill/>
            <a:ln w="9525">
              <a:solidFill>
                <a:schemeClr val="tx1"/>
              </a:solidFill>
              <a:round/>
              <a:headEnd/>
              <a:tailEnd/>
            </a:ln>
            <a:effectLst/>
          </p:spPr>
          <p:txBody>
            <a:bodyPr wrap="none" anchor="ctr"/>
            <a:lstStyle/>
            <a:p>
              <a:endParaRPr lang="en-US"/>
            </a:p>
          </p:txBody>
        </p:sp>
        <p:sp>
          <p:nvSpPr>
            <p:cNvPr id="53" name="Freeform 445"/>
            <p:cNvSpPr>
              <a:spLocks/>
            </p:cNvSpPr>
            <p:nvPr/>
          </p:nvSpPr>
          <p:spPr bwMode="auto">
            <a:xfrm>
              <a:off x="3290" y="4065"/>
              <a:ext cx="115" cy="112"/>
            </a:xfrm>
            <a:custGeom>
              <a:avLst/>
              <a:gdLst/>
              <a:ahLst/>
              <a:cxnLst>
                <a:cxn ang="0">
                  <a:pos x="112" y="112"/>
                </a:cxn>
                <a:cxn ang="0">
                  <a:pos x="115" y="0"/>
                </a:cxn>
                <a:cxn ang="0">
                  <a:pos x="0" y="0"/>
                </a:cxn>
                <a:cxn ang="0">
                  <a:pos x="0" y="112"/>
                </a:cxn>
                <a:cxn ang="0">
                  <a:pos x="115" y="112"/>
                </a:cxn>
                <a:cxn ang="0">
                  <a:pos x="115" y="112"/>
                </a:cxn>
              </a:cxnLst>
              <a:rect l="0" t="0" r="r" b="b"/>
              <a:pathLst>
                <a:path w="115" h="112">
                  <a:moveTo>
                    <a:pt x="112" y="112"/>
                  </a:moveTo>
                  <a:lnTo>
                    <a:pt x="115" y="0"/>
                  </a:lnTo>
                  <a:lnTo>
                    <a:pt x="0" y="0"/>
                  </a:lnTo>
                  <a:lnTo>
                    <a:pt x="0" y="112"/>
                  </a:lnTo>
                  <a:lnTo>
                    <a:pt x="115" y="112"/>
                  </a:lnTo>
                  <a:lnTo>
                    <a:pt x="115" y="112"/>
                  </a:lnTo>
                </a:path>
              </a:pathLst>
            </a:custGeom>
            <a:solidFill>
              <a:srgbClr val="FF0066">
                <a:alpha val="50000"/>
              </a:srgbClr>
            </a:solidFill>
            <a:ln w="7938">
              <a:solidFill>
                <a:schemeClr val="tx1"/>
              </a:solidFill>
              <a:prstDash val="solid"/>
              <a:round/>
              <a:headEnd/>
              <a:tailEnd/>
            </a:ln>
          </p:spPr>
          <p:txBody>
            <a:bodyPr/>
            <a:lstStyle/>
            <a:p>
              <a:endParaRPr lang="en-US"/>
            </a:p>
          </p:txBody>
        </p:sp>
        <p:sp>
          <p:nvSpPr>
            <p:cNvPr id="54" name="Freeform 446"/>
            <p:cNvSpPr>
              <a:spLocks/>
            </p:cNvSpPr>
            <p:nvPr/>
          </p:nvSpPr>
          <p:spPr bwMode="auto">
            <a:xfrm>
              <a:off x="3948" y="4065"/>
              <a:ext cx="115" cy="112"/>
            </a:xfrm>
            <a:custGeom>
              <a:avLst/>
              <a:gdLst/>
              <a:ahLst/>
              <a:cxnLst>
                <a:cxn ang="0">
                  <a:pos x="112" y="112"/>
                </a:cxn>
                <a:cxn ang="0">
                  <a:pos x="115" y="0"/>
                </a:cxn>
                <a:cxn ang="0">
                  <a:pos x="0" y="0"/>
                </a:cxn>
                <a:cxn ang="0">
                  <a:pos x="0" y="112"/>
                </a:cxn>
                <a:cxn ang="0">
                  <a:pos x="115" y="112"/>
                </a:cxn>
                <a:cxn ang="0">
                  <a:pos x="115" y="112"/>
                </a:cxn>
              </a:cxnLst>
              <a:rect l="0" t="0" r="r" b="b"/>
              <a:pathLst>
                <a:path w="115" h="112">
                  <a:moveTo>
                    <a:pt x="112" y="112"/>
                  </a:moveTo>
                  <a:lnTo>
                    <a:pt x="115" y="0"/>
                  </a:lnTo>
                  <a:lnTo>
                    <a:pt x="0" y="0"/>
                  </a:lnTo>
                  <a:lnTo>
                    <a:pt x="0" y="112"/>
                  </a:lnTo>
                  <a:lnTo>
                    <a:pt x="115" y="112"/>
                  </a:lnTo>
                  <a:lnTo>
                    <a:pt x="115" y="112"/>
                  </a:lnTo>
                </a:path>
              </a:pathLst>
            </a:custGeom>
            <a:solidFill>
              <a:schemeClr val="accent1">
                <a:alpha val="50000"/>
              </a:schemeClr>
            </a:solidFill>
            <a:ln w="7938">
              <a:solidFill>
                <a:schemeClr val="tx1"/>
              </a:solidFill>
              <a:prstDash val="solid"/>
              <a:round/>
              <a:headEnd/>
              <a:tailEnd/>
            </a:ln>
          </p:spPr>
          <p:txBody>
            <a:bodyPr/>
            <a:lstStyle/>
            <a:p>
              <a:endParaRPr lang="en-US"/>
            </a:p>
          </p:txBody>
        </p:sp>
        <p:sp>
          <p:nvSpPr>
            <p:cNvPr id="55" name="Freeform 447"/>
            <p:cNvSpPr>
              <a:spLocks/>
            </p:cNvSpPr>
            <p:nvPr/>
          </p:nvSpPr>
          <p:spPr bwMode="auto">
            <a:xfrm>
              <a:off x="4151" y="2448"/>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1">
                <a:alpha val="50000"/>
              </a:schemeClr>
            </a:solidFill>
            <a:ln w="7938">
              <a:solidFill>
                <a:srgbClr val="000000"/>
              </a:solidFill>
              <a:prstDash val="solid"/>
              <a:round/>
              <a:headEnd/>
              <a:tailEnd/>
            </a:ln>
          </p:spPr>
          <p:txBody>
            <a:bodyPr/>
            <a:lstStyle/>
            <a:p>
              <a:endParaRPr lang="en-US"/>
            </a:p>
          </p:txBody>
        </p:sp>
        <p:sp>
          <p:nvSpPr>
            <p:cNvPr id="56" name="Freeform 448"/>
            <p:cNvSpPr>
              <a:spLocks/>
            </p:cNvSpPr>
            <p:nvPr/>
          </p:nvSpPr>
          <p:spPr bwMode="auto">
            <a:xfrm>
              <a:off x="3605" y="2756"/>
              <a:ext cx="114" cy="112"/>
            </a:xfrm>
            <a:custGeom>
              <a:avLst/>
              <a:gdLst/>
              <a:ahLst/>
              <a:cxnLst>
                <a:cxn ang="0">
                  <a:pos x="112" y="112"/>
                </a:cxn>
                <a:cxn ang="0">
                  <a:pos x="114" y="0"/>
                </a:cxn>
                <a:cxn ang="0">
                  <a:pos x="0" y="0"/>
                </a:cxn>
                <a:cxn ang="0">
                  <a:pos x="0" y="112"/>
                </a:cxn>
                <a:cxn ang="0">
                  <a:pos x="114" y="112"/>
                </a:cxn>
                <a:cxn ang="0">
                  <a:pos x="114" y="112"/>
                </a:cxn>
              </a:cxnLst>
              <a:rect l="0" t="0" r="r" b="b"/>
              <a:pathLst>
                <a:path w="114" h="112">
                  <a:moveTo>
                    <a:pt x="112" y="112"/>
                  </a:moveTo>
                  <a:lnTo>
                    <a:pt x="114" y="0"/>
                  </a:lnTo>
                  <a:lnTo>
                    <a:pt x="0" y="0"/>
                  </a:lnTo>
                  <a:lnTo>
                    <a:pt x="0" y="112"/>
                  </a:lnTo>
                  <a:lnTo>
                    <a:pt x="114" y="112"/>
                  </a:lnTo>
                  <a:lnTo>
                    <a:pt x="114" y="112"/>
                  </a:lnTo>
                </a:path>
              </a:pathLst>
            </a:custGeom>
            <a:solidFill>
              <a:schemeClr val="accent2">
                <a:alpha val="50000"/>
              </a:schemeClr>
            </a:solidFill>
            <a:ln w="7938">
              <a:solidFill>
                <a:srgbClr val="000000"/>
              </a:solidFill>
              <a:prstDash val="solid"/>
              <a:round/>
              <a:headEnd/>
              <a:tailEnd/>
            </a:ln>
          </p:spPr>
          <p:txBody>
            <a:bodyPr/>
            <a:lstStyle/>
            <a:p>
              <a:endParaRPr lang="en-US"/>
            </a:p>
          </p:txBody>
        </p:sp>
        <p:sp>
          <p:nvSpPr>
            <p:cNvPr id="57" name="Freeform 449"/>
            <p:cNvSpPr>
              <a:spLocks/>
            </p:cNvSpPr>
            <p:nvPr/>
          </p:nvSpPr>
          <p:spPr bwMode="auto">
            <a:xfrm>
              <a:off x="4704" y="2753"/>
              <a:ext cx="114" cy="115"/>
            </a:xfrm>
            <a:custGeom>
              <a:avLst/>
              <a:gdLst/>
              <a:ahLst/>
              <a:cxnLst>
                <a:cxn ang="0">
                  <a:pos x="0" y="112"/>
                </a:cxn>
                <a:cxn ang="0">
                  <a:pos x="114" y="115"/>
                </a:cxn>
                <a:cxn ang="0">
                  <a:pos x="114" y="0"/>
                </a:cxn>
                <a:cxn ang="0">
                  <a:pos x="2" y="0"/>
                </a:cxn>
                <a:cxn ang="0">
                  <a:pos x="2" y="115"/>
                </a:cxn>
                <a:cxn ang="0">
                  <a:pos x="2" y="115"/>
                </a:cxn>
              </a:cxnLst>
              <a:rect l="0" t="0" r="r" b="b"/>
              <a:pathLst>
                <a:path w="114" h="115">
                  <a:moveTo>
                    <a:pt x="0" y="112"/>
                  </a:moveTo>
                  <a:lnTo>
                    <a:pt x="114" y="115"/>
                  </a:lnTo>
                  <a:lnTo>
                    <a:pt x="114" y="0"/>
                  </a:lnTo>
                  <a:lnTo>
                    <a:pt x="2" y="0"/>
                  </a:lnTo>
                  <a:lnTo>
                    <a:pt x="2" y="115"/>
                  </a:lnTo>
                  <a:lnTo>
                    <a:pt x="2" y="115"/>
                  </a:lnTo>
                </a:path>
              </a:pathLst>
            </a:custGeom>
            <a:solidFill>
              <a:srgbClr val="996633">
                <a:alpha val="50000"/>
              </a:srgbClr>
            </a:solidFill>
            <a:ln w="7938">
              <a:solidFill>
                <a:srgbClr val="000000"/>
              </a:solidFill>
              <a:prstDash val="solid"/>
              <a:round/>
              <a:headEnd/>
              <a:tailEnd/>
            </a:ln>
          </p:spPr>
          <p:txBody>
            <a:bodyPr/>
            <a:lstStyle/>
            <a:p>
              <a:endParaRPr lang="en-US"/>
            </a:p>
          </p:txBody>
        </p:sp>
        <p:sp>
          <p:nvSpPr>
            <p:cNvPr id="58" name="Freeform 450"/>
            <p:cNvSpPr>
              <a:spLocks/>
            </p:cNvSpPr>
            <p:nvPr/>
          </p:nvSpPr>
          <p:spPr bwMode="auto">
            <a:xfrm>
              <a:off x="5083" y="3333"/>
              <a:ext cx="112" cy="114"/>
            </a:xfrm>
            <a:custGeom>
              <a:avLst/>
              <a:gdLst/>
              <a:ahLst/>
              <a:cxnLst>
                <a:cxn ang="0">
                  <a:pos x="0" y="112"/>
                </a:cxn>
                <a:cxn ang="0">
                  <a:pos x="112" y="114"/>
                </a:cxn>
                <a:cxn ang="0">
                  <a:pos x="112" y="0"/>
                </a:cxn>
                <a:cxn ang="0">
                  <a:pos x="0" y="0"/>
                </a:cxn>
                <a:cxn ang="0">
                  <a:pos x="0" y="114"/>
                </a:cxn>
                <a:cxn ang="0">
                  <a:pos x="0" y="114"/>
                </a:cxn>
              </a:cxnLst>
              <a:rect l="0" t="0" r="r" b="b"/>
              <a:pathLst>
                <a:path w="112" h="114">
                  <a:moveTo>
                    <a:pt x="0" y="112"/>
                  </a:moveTo>
                  <a:lnTo>
                    <a:pt x="112" y="114"/>
                  </a:lnTo>
                  <a:lnTo>
                    <a:pt x="112" y="0"/>
                  </a:lnTo>
                  <a:lnTo>
                    <a:pt x="0" y="0"/>
                  </a:lnTo>
                  <a:lnTo>
                    <a:pt x="0" y="114"/>
                  </a:lnTo>
                  <a:lnTo>
                    <a:pt x="0" y="114"/>
                  </a:lnTo>
                </a:path>
              </a:pathLst>
            </a:custGeom>
            <a:solidFill>
              <a:srgbClr val="FF0066">
                <a:alpha val="50000"/>
              </a:srgbClr>
            </a:solidFill>
            <a:ln w="7938">
              <a:solidFill>
                <a:srgbClr val="000000"/>
              </a:solidFill>
              <a:prstDash val="solid"/>
              <a:round/>
              <a:headEnd/>
              <a:tailEnd/>
            </a:ln>
          </p:spPr>
          <p:txBody>
            <a:bodyPr/>
            <a:lstStyle/>
            <a:p>
              <a:endParaRPr lang="en-US"/>
            </a:p>
          </p:txBody>
        </p:sp>
        <p:sp>
          <p:nvSpPr>
            <p:cNvPr id="59" name="Freeform 451"/>
            <p:cNvSpPr>
              <a:spLocks/>
            </p:cNvSpPr>
            <p:nvPr/>
          </p:nvSpPr>
          <p:spPr bwMode="auto">
            <a:xfrm>
              <a:off x="3216" y="3335"/>
              <a:ext cx="115" cy="112"/>
            </a:xfrm>
            <a:custGeom>
              <a:avLst/>
              <a:gdLst/>
              <a:ahLst/>
              <a:cxnLst>
                <a:cxn ang="0">
                  <a:pos x="115" y="112"/>
                </a:cxn>
                <a:cxn ang="0">
                  <a:pos x="115" y="0"/>
                </a:cxn>
                <a:cxn ang="0">
                  <a:pos x="0" y="0"/>
                </a:cxn>
                <a:cxn ang="0">
                  <a:pos x="0" y="112"/>
                </a:cxn>
                <a:cxn ang="0">
                  <a:pos x="115" y="112"/>
                </a:cxn>
                <a:cxn ang="0">
                  <a:pos x="115" y="112"/>
                </a:cxn>
              </a:cxnLst>
              <a:rect l="0" t="0" r="r" b="b"/>
              <a:pathLst>
                <a:path w="115" h="112">
                  <a:moveTo>
                    <a:pt x="115" y="112"/>
                  </a:moveTo>
                  <a:lnTo>
                    <a:pt x="115" y="0"/>
                  </a:lnTo>
                  <a:lnTo>
                    <a:pt x="0" y="0"/>
                  </a:lnTo>
                  <a:lnTo>
                    <a:pt x="0" y="112"/>
                  </a:lnTo>
                  <a:lnTo>
                    <a:pt x="115" y="112"/>
                  </a:lnTo>
                  <a:lnTo>
                    <a:pt x="115" y="112"/>
                  </a:lnTo>
                </a:path>
              </a:pathLst>
            </a:custGeom>
            <a:solidFill>
              <a:srgbClr val="996633">
                <a:alpha val="50000"/>
              </a:srgbClr>
            </a:solidFill>
            <a:ln w="7938">
              <a:solidFill>
                <a:srgbClr val="000000"/>
              </a:solidFill>
              <a:prstDash val="solid"/>
              <a:round/>
              <a:headEnd/>
              <a:tailEnd/>
            </a:ln>
          </p:spPr>
          <p:txBody>
            <a:bodyPr/>
            <a:lstStyle/>
            <a:p>
              <a:endParaRPr lang="en-US"/>
            </a:p>
          </p:txBody>
        </p:sp>
        <p:grpSp>
          <p:nvGrpSpPr>
            <p:cNvPr id="3" name="Group 452"/>
            <p:cNvGrpSpPr>
              <a:grpSpLocks/>
            </p:cNvGrpSpPr>
            <p:nvPr/>
          </p:nvGrpSpPr>
          <p:grpSpPr bwMode="auto">
            <a:xfrm>
              <a:off x="3891" y="2677"/>
              <a:ext cx="632" cy="470"/>
              <a:chOff x="3891" y="2677"/>
              <a:chExt cx="632" cy="470"/>
            </a:xfrm>
          </p:grpSpPr>
          <p:sp>
            <p:nvSpPr>
              <p:cNvPr id="92" name="Freeform 453"/>
              <p:cNvSpPr>
                <a:spLocks/>
              </p:cNvSpPr>
              <p:nvPr/>
            </p:nvSpPr>
            <p:spPr bwMode="auto">
              <a:xfrm>
                <a:off x="4246" y="2687"/>
                <a:ext cx="277" cy="228"/>
              </a:xfrm>
              <a:custGeom>
                <a:avLst/>
                <a:gdLst/>
                <a:ahLst/>
                <a:cxnLst>
                  <a:cxn ang="0">
                    <a:pos x="0" y="23"/>
                  </a:cxn>
                  <a:cxn ang="0">
                    <a:pos x="5" y="23"/>
                  </a:cxn>
                  <a:cxn ang="0">
                    <a:pos x="10" y="19"/>
                  </a:cxn>
                  <a:cxn ang="0">
                    <a:pos x="17" y="14"/>
                  </a:cxn>
                  <a:cxn ang="0">
                    <a:pos x="26" y="9"/>
                  </a:cxn>
                  <a:cxn ang="0">
                    <a:pos x="36" y="4"/>
                  </a:cxn>
                  <a:cxn ang="0">
                    <a:pos x="50" y="2"/>
                  </a:cxn>
                  <a:cxn ang="0">
                    <a:pos x="65" y="0"/>
                  </a:cxn>
                  <a:cxn ang="0">
                    <a:pos x="79" y="0"/>
                  </a:cxn>
                  <a:cxn ang="0">
                    <a:pos x="96" y="4"/>
                  </a:cxn>
                  <a:cxn ang="0">
                    <a:pos x="110" y="11"/>
                  </a:cxn>
                  <a:cxn ang="0">
                    <a:pos x="124" y="23"/>
                  </a:cxn>
                  <a:cxn ang="0">
                    <a:pos x="134" y="33"/>
                  </a:cxn>
                  <a:cxn ang="0">
                    <a:pos x="143" y="42"/>
                  </a:cxn>
                  <a:cxn ang="0">
                    <a:pos x="148" y="52"/>
                  </a:cxn>
                  <a:cxn ang="0">
                    <a:pos x="150" y="59"/>
                  </a:cxn>
                  <a:cxn ang="0">
                    <a:pos x="153" y="66"/>
                  </a:cxn>
                  <a:cxn ang="0">
                    <a:pos x="153" y="73"/>
                  </a:cxn>
                  <a:cxn ang="0">
                    <a:pos x="153" y="78"/>
                  </a:cxn>
                  <a:cxn ang="0">
                    <a:pos x="153" y="81"/>
                  </a:cxn>
                  <a:cxn ang="0">
                    <a:pos x="153" y="81"/>
                  </a:cxn>
                  <a:cxn ang="0">
                    <a:pos x="153" y="81"/>
                  </a:cxn>
                  <a:cxn ang="0">
                    <a:pos x="155" y="78"/>
                  </a:cxn>
                  <a:cxn ang="0">
                    <a:pos x="160" y="76"/>
                  </a:cxn>
                  <a:cxn ang="0">
                    <a:pos x="167" y="73"/>
                  </a:cxn>
                  <a:cxn ang="0">
                    <a:pos x="174" y="71"/>
                  </a:cxn>
                  <a:cxn ang="0">
                    <a:pos x="181" y="69"/>
                  </a:cxn>
                  <a:cxn ang="0">
                    <a:pos x="191" y="69"/>
                  </a:cxn>
                  <a:cxn ang="0">
                    <a:pos x="200" y="71"/>
                  </a:cxn>
                  <a:cxn ang="0">
                    <a:pos x="210" y="73"/>
                  </a:cxn>
                  <a:cxn ang="0">
                    <a:pos x="219" y="81"/>
                  </a:cxn>
                  <a:cxn ang="0">
                    <a:pos x="229" y="90"/>
                  </a:cxn>
                  <a:cxn ang="0">
                    <a:pos x="234" y="97"/>
                  </a:cxn>
                  <a:cxn ang="0">
                    <a:pos x="236" y="107"/>
                  </a:cxn>
                  <a:cxn ang="0">
                    <a:pos x="239" y="116"/>
                  </a:cxn>
                  <a:cxn ang="0">
                    <a:pos x="239" y="124"/>
                  </a:cxn>
                  <a:cxn ang="0">
                    <a:pos x="236" y="131"/>
                  </a:cxn>
                  <a:cxn ang="0">
                    <a:pos x="236" y="138"/>
                  </a:cxn>
                  <a:cxn ang="0">
                    <a:pos x="234" y="143"/>
                  </a:cxn>
                  <a:cxn ang="0">
                    <a:pos x="234" y="145"/>
                  </a:cxn>
                  <a:cxn ang="0">
                    <a:pos x="231" y="145"/>
                  </a:cxn>
                  <a:cxn ang="0">
                    <a:pos x="234" y="147"/>
                  </a:cxn>
                  <a:cxn ang="0">
                    <a:pos x="236" y="147"/>
                  </a:cxn>
                  <a:cxn ang="0">
                    <a:pos x="241" y="152"/>
                  </a:cxn>
                  <a:cxn ang="0">
                    <a:pos x="248" y="157"/>
                  </a:cxn>
                  <a:cxn ang="0">
                    <a:pos x="253" y="164"/>
                  </a:cxn>
                  <a:cxn ang="0">
                    <a:pos x="260" y="174"/>
                  </a:cxn>
                  <a:cxn ang="0">
                    <a:pos x="267" y="183"/>
                  </a:cxn>
                  <a:cxn ang="0">
                    <a:pos x="272" y="195"/>
                  </a:cxn>
                  <a:cxn ang="0">
                    <a:pos x="274" y="212"/>
                  </a:cxn>
                  <a:cxn ang="0">
                    <a:pos x="277" y="228"/>
                  </a:cxn>
                </a:cxnLst>
                <a:rect l="0" t="0" r="r" b="b"/>
                <a:pathLst>
                  <a:path w="277" h="228">
                    <a:moveTo>
                      <a:pt x="0" y="23"/>
                    </a:moveTo>
                    <a:lnTo>
                      <a:pt x="5" y="23"/>
                    </a:lnTo>
                    <a:lnTo>
                      <a:pt x="10" y="19"/>
                    </a:lnTo>
                    <a:lnTo>
                      <a:pt x="17" y="14"/>
                    </a:lnTo>
                    <a:lnTo>
                      <a:pt x="26" y="9"/>
                    </a:lnTo>
                    <a:lnTo>
                      <a:pt x="36" y="4"/>
                    </a:lnTo>
                    <a:lnTo>
                      <a:pt x="50" y="2"/>
                    </a:lnTo>
                    <a:lnTo>
                      <a:pt x="65" y="0"/>
                    </a:lnTo>
                    <a:lnTo>
                      <a:pt x="79" y="0"/>
                    </a:lnTo>
                    <a:lnTo>
                      <a:pt x="96" y="4"/>
                    </a:lnTo>
                    <a:lnTo>
                      <a:pt x="110" y="11"/>
                    </a:lnTo>
                    <a:lnTo>
                      <a:pt x="124" y="23"/>
                    </a:lnTo>
                    <a:lnTo>
                      <a:pt x="134" y="33"/>
                    </a:lnTo>
                    <a:lnTo>
                      <a:pt x="143" y="42"/>
                    </a:lnTo>
                    <a:lnTo>
                      <a:pt x="148" y="52"/>
                    </a:lnTo>
                    <a:lnTo>
                      <a:pt x="150" y="59"/>
                    </a:lnTo>
                    <a:lnTo>
                      <a:pt x="153" y="66"/>
                    </a:lnTo>
                    <a:lnTo>
                      <a:pt x="153" y="73"/>
                    </a:lnTo>
                    <a:lnTo>
                      <a:pt x="153" y="78"/>
                    </a:lnTo>
                    <a:lnTo>
                      <a:pt x="153" y="81"/>
                    </a:lnTo>
                    <a:lnTo>
                      <a:pt x="153" y="81"/>
                    </a:lnTo>
                    <a:lnTo>
                      <a:pt x="153" y="81"/>
                    </a:lnTo>
                    <a:lnTo>
                      <a:pt x="155" y="78"/>
                    </a:lnTo>
                    <a:lnTo>
                      <a:pt x="160" y="76"/>
                    </a:lnTo>
                    <a:lnTo>
                      <a:pt x="167" y="73"/>
                    </a:lnTo>
                    <a:lnTo>
                      <a:pt x="174" y="71"/>
                    </a:lnTo>
                    <a:lnTo>
                      <a:pt x="181" y="69"/>
                    </a:lnTo>
                    <a:lnTo>
                      <a:pt x="191" y="69"/>
                    </a:lnTo>
                    <a:lnTo>
                      <a:pt x="200" y="71"/>
                    </a:lnTo>
                    <a:lnTo>
                      <a:pt x="210" y="73"/>
                    </a:lnTo>
                    <a:lnTo>
                      <a:pt x="219" y="81"/>
                    </a:lnTo>
                    <a:lnTo>
                      <a:pt x="229" y="90"/>
                    </a:lnTo>
                    <a:lnTo>
                      <a:pt x="234" y="97"/>
                    </a:lnTo>
                    <a:lnTo>
                      <a:pt x="236" y="107"/>
                    </a:lnTo>
                    <a:lnTo>
                      <a:pt x="239" y="116"/>
                    </a:lnTo>
                    <a:lnTo>
                      <a:pt x="239" y="124"/>
                    </a:lnTo>
                    <a:lnTo>
                      <a:pt x="236" y="131"/>
                    </a:lnTo>
                    <a:lnTo>
                      <a:pt x="236" y="138"/>
                    </a:lnTo>
                    <a:lnTo>
                      <a:pt x="234" y="143"/>
                    </a:lnTo>
                    <a:lnTo>
                      <a:pt x="234" y="145"/>
                    </a:lnTo>
                    <a:lnTo>
                      <a:pt x="231" y="145"/>
                    </a:lnTo>
                    <a:lnTo>
                      <a:pt x="234" y="147"/>
                    </a:lnTo>
                    <a:lnTo>
                      <a:pt x="236" y="147"/>
                    </a:lnTo>
                    <a:lnTo>
                      <a:pt x="241" y="152"/>
                    </a:lnTo>
                    <a:lnTo>
                      <a:pt x="248" y="157"/>
                    </a:lnTo>
                    <a:lnTo>
                      <a:pt x="253" y="164"/>
                    </a:lnTo>
                    <a:lnTo>
                      <a:pt x="260" y="174"/>
                    </a:lnTo>
                    <a:lnTo>
                      <a:pt x="267" y="183"/>
                    </a:lnTo>
                    <a:lnTo>
                      <a:pt x="272" y="195"/>
                    </a:lnTo>
                    <a:lnTo>
                      <a:pt x="274" y="212"/>
                    </a:lnTo>
                    <a:lnTo>
                      <a:pt x="277" y="228"/>
                    </a:lnTo>
                  </a:path>
                </a:pathLst>
              </a:custGeom>
              <a:noFill/>
              <a:ln w="12700" cmpd="sng">
                <a:solidFill>
                  <a:srgbClr val="FF9900"/>
                </a:solidFill>
                <a:prstDash val="solid"/>
                <a:round/>
                <a:headEnd/>
                <a:tailEnd/>
              </a:ln>
            </p:spPr>
            <p:txBody>
              <a:bodyPr/>
              <a:lstStyle/>
              <a:p>
                <a:endParaRPr lang="en-US"/>
              </a:p>
            </p:txBody>
          </p:sp>
          <p:sp>
            <p:nvSpPr>
              <p:cNvPr id="93" name="Freeform 454"/>
              <p:cNvSpPr>
                <a:spLocks/>
              </p:cNvSpPr>
              <p:nvPr/>
            </p:nvSpPr>
            <p:spPr bwMode="auto">
              <a:xfrm>
                <a:off x="3891" y="2677"/>
                <a:ext cx="358" cy="236"/>
              </a:xfrm>
              <a:custGeom>
                <a:avLst/>
                <a:gdLst/>
                <a:ahLst/>
                <a:cxnLst>
                  <a:cxn ang="0">
                    <a:pos x="2" y="219"/>
                  </a:cxn>
                  <a:cxn ang="0">
                    <a:pos x="9" y="193"/>
                  </a:cxn>
                  <a:cxn ang="0">
                    <a:pos x="21" y="174"/>
                  </a:cxn>
                  <a:cxn ang="0">
                    <a:pos x="33" y="162"/>
                  </a:cxn>
                  <a:cxn ang="0">
                    <a:pos x="43" y="155"/>
                  </a:cxn>
                  <a:cxn ang="0">
                    <a:pos x="43" y="155"/>
                  </a:cxn>
                  <a:cxn ang="0">
                    <a:pos x="40" y="145"/>
                  </a:cxn>
                  <a:cxn ang="0">
                    <a:pos x="38" y="134"/>
                  </a:cxn>
                  <a:cxn ang="0">
                    <a:pos x="38" y="117"/>
                  </a:cxn>
                  <a:cxn ang="0">
                    <a:pos x="48" y="98"/>
                  </a:cxn>
                  <a:cxn ang="0">
                    <a:pos x="67" y="83"/>
                  </a:cxn>
                  <a:cxn ang="0">
                    <a:pos x="83" y="79"/>
                  </a:cxn>
                  <a:cxn ang="0">
                    <a:pos x="102" y="81"/>
                  </a:cxn>
                  <a:cxn ang="0">
                    <a:pos x="114" y="86"/>
                  </a:cxn>
                  <a:cxn ang="0">
                    <a:pos x="121" y="91"/>
                  </a:cxn>
                  <a:cxn ang="0">
                    <a:pos x="124" y="88"/>
                  </a:cxn>
                  <a:cxn ang="0">
                    <a:pos x="121" y="81"/>
                  </a:cxn>
                  <a:cxn ang="0">
                    <a:pos x="124" y="69"/>
                  </a:cxn>
                  <a:cxn ang="0">
                    <a:pos x="133" y="52"/>
                  </a:cxn>
                  <a:cxn ang="0">
                    <a:pos x="152" y="31"/>
                  </a:cxn>
                  <a:cxn ang="0">
                    <a:pos x="181" y="14"/>
                  </a:cxn>
                  <a:cxn ang="0">
                    <a:pos x="212" y="10"/>
                  </a:cxn>
                  <a:cxn ang="0">
                    <a:pos x="238" y="14"/>
                  </a:cxn>
                  <a:cxn ang="0">
                    <a:pos x="260" y="24"/>
                  </a:cxn>
                  <a:cxn ang="0">
                    <a:pos x="272" y="31"/>
                  </a:cxn>
                  <a:cxn ang="0">
                    <a:pos x="274" y="31"/>
                  </a:cxn>
                  <a:cxn ang="0">
                    <a:pos x="274" y="26"/>
                  </a:cxn>
                  <a:cxn ang="0">
                    <a:pos x="279" y="17"/>
                  </a:cxn>
                  <a:cxn ang="0">
                    <a:pos x="288" y="7"/>
                  </a:cxn>
                  <a:cxn ang="0">
                    <a:pos x="305" y="2"/>
                  </a:cxn>
                  <a:cxn ang="0">
                    <a:pos x="327" y="2"/>
                  </a:cxn>
                  <a:cxn ang="0">
                    <a:pos x="343" y="7"/>
                  </a:cxn>
                  <a:cxn ang="0">
                    <a:pos x="350" y="17"/>
                  </a:cxn>
                  <a:cxn ang="0">
                    <a:pos x="355" y="26"/>
                  </a:cxn>
                  <a:cxn ang="0">
                    <a:pos x="358" y="31"/>
                  </a:cxn>
                </a:cxnLst>
                <a:rect l="0" t="0" r="r" b="b"/>
                <a:pathLst>
                  <a:path w="358" h="236">
                    <a:moveTo>
                      <a:pt x="0" y="236"/>
                    </a:moveTo>
                    <a:lnTo>
                      <a:pt x="2" y="219"/>
                    </a:lnTo>
                    <a:lnTo>
                      <a:pt x="5" y="205"/>
                    </a:lnTo>
                    <a:lnTo>
                      <a:pt x="9" y="193"/>
                    </a:lnTo>
                    <a:lnTo>
                      <a:pt x="14" y="181"/>
                    </a:lnTo>
                    <a:lnTo>
                      <a:pt x="21" y="174"/>
                    </a:lnTo>
                    <a:lnTo>
                      <a:pt x="29" y="167"/>
                    </a:lnTo>
                    <a:lnTo>
                      <a:pt x="33" y="162"/>
                    </a:lnTo>
                    <a:lnTo>
                      <a:pt x="38" y="157"/>
                    </a:lnTo>
                    <a:lnTo>
                      <a:pt x="43" y="155"/>
                    </a:lnTo>
                    <a:lnTo>
                      <a:pt x="43" y="155"/>
                    </a:lnTo>
                    <a:lnTo>
                      <a:pt x="43" y="155"/>
                    </a:lnTo>
                    <a:lnTo>
                      <a:pt x="40" y="150"/>
                    </a:lnTo>
                    <a:lnTo>
                      <a:pt x="40" y="145"/>
                    </a:lnTo>
                    <a:lnTo>
                      <a:pt x="38" y="141"/>
                    </a:lnTo>
                    <a:lnTo>
                      <a:pt x="38" y="134"/>
                    </a:lnTo>
                    <a:lnTo>
                      <a:pt x="38" y="124"/>
                    </a:lnTo>
                    <a:lnTo>
                      <a:pt x="38" y="117"/>
                    </a:lnTo>
                    <a:lnTo>
                      <a:pt x="43" y="107"/>
                    </a:lnTo>
                    <a:lnTo>
                      <a:pt x="48" y="98"/>
                    </a:lnTo>
                    <a:lnTo>
                      <a:pt x="55" y="91"/>
                    </a:lnTo>
                    <a:lnTo>
                      <a:pt x="67" y="83"/>
                    </a:lnTo>
                    <a:lnTo>
                      <a:pt x="76" y="81"/>
                    </a:lnTo>
                    <a:lnTo>
                      <a:pt x="83" y="79"/>
                    </a:lnTo>
                    <a:lnTo>
                      <a:pt x="93" y="79"/>
                    </a:lnTo>
                    <a:lnTo>
                      <a:pt x="102" y="81"/>
                    </a:lnTo>
                    <a:lnTo>
                      <a:pt x="110" y="83"/>
                    </a:lnTo>
                    <a:lnTo>
                      <a:pt x="114" y="86"/>
                    </a:lnTo>
                    <a:lnTo>
                      <a:pt x="119" y="88"/>
                    </a:lnTo>
                    <a:lnTo>
                      <a:pt x="121" y="91"/>
                    </a:lnTo>
                    <a:lnTo>
                      <a:pt x="124" y="91"/>
                    </a:lnTo>
                    <a:lnTo>
                      <a:pt x="124" y="88"/>
                    </a:lnTo>
                    <a:lnTo>
                      <a:pt x="121" y="86"/>
                    </a:lnTo>
                    <a:lnTo>
                      <a:pt x="121" y="81"/>
                    </a:lnTo>
                    <a:lnTo>
                      <a:pt x="124" y="76"/>
                    </a:lnTo>
                    <a:lnTo>
                      <a:pt x="124" y="69"/>
                    </a:lnTo>
                    <a:lnTo>
                      <a:pt x="129" y="60"/>
                    </a:lnTo>
                    <a:lnTo>
                      <a:pt x="133" y="52"/>
                    </a:lnTo>
                    <a:lnTo>
                      <a:pt x="141" y="43"/>
                    </a:lnTo>
                    <a:lnTo>
                      <a:pt x="152" y="31"/>
                    </a:lnTo>
                    <a:lnTo>
                      <a:pt x="164" y="21"/>
                    </a:lnTo>
                    <a:lnTo>
                      <a:pt x="181" y="14"/>
                    </a:lnTo>
                    <a:lnTo>
                      <a:pt x="195" y="10"/>
                    </a:lnTo>
                    <a:lnTo>
                      <a:pt x="212" y="10"/>
                    </a:lnTo>
                    <a:lnTo>
                      <a:pt x="226" y="10"/>
                    </a:lnTo>
                    <a:lnTo>
                      <a:pt x="238" y="14"/>
                    </a:lnTo>
                    <a:lnTo>
                      <a:pt x="250" y="19"/>
                    </a:lnTo>
                    <a:lnTo>
                      <a:pt x="260" y="24"/>
                    </a:lnTo>
                    <a:lnTo>
                      <a:pt x="267" y="29"/>
                    </a:lnTo>
                    <a:lnTo>
                      <a:pt x="272" y="31"/>
                    </a:lnTo>
                    <a:lnTo>
                      <a:pt x="274" y="33"/>
                    </a:lnTo>
                    <a:lnTo>
                      <a:pt x="274" y="31"/>
                    </a:lnTo>
                    <a:lnTo>
                      <a:pt x="274" y="29"/>
                    </a:lnTo>
                    <a:lnTo>
                      <a:pt x="274" y="26"/>
                    </a:lnTo>
                    <a:lnTo>
                      <a:pt x="276" y="21"/>
                    </a:lnTo>
                    <a:lnTo>
                      <a:pt x="279" y="17"/>
                    </a:lnTo>
                    <a:lnTo>
                      <a:pt x="284" y="12"/>
                    </a:lnTo>
                    <a:lnTo>
                      <a:pt x="288" y="7"/>
                    </a:lnTo>
                    <a:lnTo>
                      <a:pt x="296" y="5"/>
                    </a:lnTo>
                    <a:lnTo>
                      <a:pt x="305" y="2"/>
                    </a:lnTo>
                    <a:lnTo>
                      <a:pt x="315" y="0"/>
                    </a:lnTo>
                    <a:lnTo>
                      <a:pt x="327" y="2"/>
                    </a:lnTo>
                    <a:lnTo>
                      <a:pt x="336" y="5"/>
                    </a:lnTo>
                    <a:lnTo>
                      <a:pt x="343" y="7"/>
                    </a:lnTo>
                    <a:lnTo>
                      <a:pt x="348" y="12"/>
                    </a:lnTo>
                    <a:lnTo>
                      <a:pt x="350" y="17"/>
                    </a:lnTo>
                    <a:lnTo>
                      <a:pt x="355" y="21"/>
                    </a:lnTo>
                    <a:lnTo>
                      <a:pt x="355" y="26"/>
                    </a:lnTo>
                    <a:lnTo>
                      <a:pt x="358" y="29"/>
                    </a:lnTo>
                    <a:lnTo>
                      <a:pt x="358" y="31"/>
                    </a:lnTo>
                    <a:lnTo>
                      <a:pt x="358" y="33"/>
                    </a:lnTo>
                  </a:path>
                </a:pathLst>
              </a:custGeom>
              <a:noFill/>
              <a:ln w="12700" cmpd="sng">
                <a:solidFill>
                  <a:srgbClr val="FF9900"/>
                </a:solidFill>
                <a:prstDash val="solid"/>
                <a:round/>
                <a:headEnd/>
                <a:tailEnd/>
              </a:ln>
            </p:spPr>
            <p:txBody>
              <a:bodyPr/>
              <a:lstStyle/>
              <a:p>
                <a:endParaRPr lang="en-US"/>
              </a:p>
            </p:txBody>
          </p:sp>
          <p:sp>
            <p:nvSpPr>
              <p:cNvPr id="94" name="Freeform 455"/>
              <p:cNvSpPr>
                <a:spLocks/>
              </p:cNvSpPr>
              <p:nvPr/>
            </p:nvSpPr>
            <p:spPr bwMode="auto">
              <a:xfrm>
                <a:off x="3891" y="2911"/>
                <a:ext cx="272" cy="229"/>
              </a:xfrm>
              <a:custGeom>
                <a:avLst/>
                <a:gdLst/>
                <a:ahLst/>
                <a:cxnLst>
                  <a:cxn ang="0">
                    <a:pos x="272" y="202"/>
                  </a:cxn>
                  <a:cxn ang="0">
                    <a:pos x="272" y="205"/>
                  </a:cxn>
                  <a:cxn ang="0">
                    <a:pos x="267" y="207"/>
                  </a:cxn>
                  <a:cxn ang="0">
                    <a:pos x="260" y="212"/>
                  </a:cxn>
                  <a:cxn ang="0">
                    <a:pos x="250" y="217"/>
                  </a:cxn>
                  <a:cxn ang="0">
                    <a:pos x="238" y="221"/>
                  </a:cxn>
                  <a:cxn ang="0">
                    <a:pos x="226" y="226"/>
                  </a:cxn>
                  <a:cxn ang="0">
                    <a:pos x="212" y="229"/>
                  </a:cxn>
                  <a:cxn ang="0">
                    <a:pos x="195" y="226"/>
                  </a:cxn>
                  <a:cxn ang="0">
                    <a:pos x="181" y="224"/>
                  </a:cxn>
                  <a:cxn ang="0">
                    <a:pos x="164" y="214"/>
                  </a:cxn>
                  <a:cxn ang="0">
                    <a:pos x="152" y="205"/>
                  </a:cxn>
                  <a:cxn ang="0">
                    <a:pos x="141" y="195"/>
                  </a:cxn>
                  <a:cxn ang="0">
                    <a:pos x="133" y="186"/>
                  </a:cxn>
                  <a:cxn ang="0">
                    <a:pos x="129" y="176"/>
                  </a:cxn>
                  <a:cxn ang="0">
                    <a:pos x="124" y="167"/>
                  </a:cxn>
                  <a:cxn ang="0">
                    <a:pos x="124" y="159"/>
                  </a:cxn>
                  <a:cxn ang="0">
                    <a:pos x="121" y="155"/>
                  </a:cxn>
                  <a:cxn ang="0">
                    <a:pos x="121" y="150"/>
                  </a:cxn>
                  <a:cxn ang="0">
                    <a:pos x="124" y="148"/>
                  </a:cxn>
                  <a:cxn ang="0">
                    <a:pos x="124" y="145"/>
                  </a:cxn>
                  <a:cxn ang="0">
                    <a:pos x="121" y="148"/>
                  </a:cxn>
                  <a:cxn ang="0">
                    <a:pos x="119" y="150"/>
                  </a:cxn>
                  <a:cxn ang="0">
                    <a:pos x="114" y="152"/>
                  </a:cxn>
                  <a:cxn ang="0">
                    <a:pos x="110" y="155"/>
                  </a:cxn>
                  <a:cxn ang="0">
                    <a:pos x="102" y="157"/>
                  </a:cxn>
                  <a:cxn ang="0">
                    <a:pos x="93" y="157"/>
                  </a:cxn>
                  <a:cxn ang="0">
                    <a:pos x="83" y="157"/>
                  </a:cxn>
                  <a:cxn ang="0">
                    <a:pos x="76" y="157"/>
                  </a:cxn>
                  <a:cxn ang="0">
                    <a:pos x="67" y="152"/>
                  </a:cxn>
                  <a:cxn ang="0">
                    <a:pos x="55" y="145"/>
                  </a:cxn>
                  <a:cxn ang="0">
                    <a:pos x="48" y="138"/>
                  </a:cxn>
                  <a:cxn ang="0">
                    <a:pos x="43" y="128"/>
                  </a:cxn>
                  <a:cxn ang="0">
                    <a:pos x="38" y="121"/>
                  </a:cxn>
                  <a:cxn ang="0">
                    <a:pos x="38" y="112"/>
                  </a:cxn>
                  <a:cxn ang="0">
                    <a:pos x="38" y="105"/>
                  </a:cxn>
                  <a:cxn ang="0">
                    <a:pos x="38" y="97"/>
                  </a:cxn>
                  <a:cxn ang="0">
                    <a:pos x="40" y="90"/>
                  </a:cxn>
                  <a:cxn ang="0">
                    <a:pos x="40" y="86"/>
                  </a:cxn>
                  <a:cxn ang="0">
                    <a:pos x="43" y="83"/>
                  </a:cxn>
                  <a:cxn ang="0">
                    <a:pos x="43" y="81"/>
                  </a:cxn>
                  <a:cxn ang="0">
                    <a:pos x="43" y="81"/>
                  </a:cxn>
                  <a:cxn ang="0">
                    <a:pos x="38" y="78"/>
                  </a:cxn>
                  <a:cxn ang="0">
                    <a:pos x="33" y="76"/>
                  </a:cxn>
                  <a:cxn ang="0">
                    <a:pos x="29" y="71"/>
                  </a:cxn>
                  <a:cxn ang="0">
                    <a:pos x="21" y="64"/>
                  </a:cxn>
                  <a:cxn ang="0">
                    <a:pos x="14" y="55"/>
                  </a:cxn>
                  <a:cxn ang="0">
                    <a:pos x="9" y="45"/>
                  </a:cxn>
                  <a:cxn ang="0">
                    <a:pos x="5" y="31"/>
                  </a:cxn>
                  <a:cxn ang="0">
                    <a:pos x="2" y="16"/>
                  </a:cxn>
                  <a:cxn ang="0">
                    <a:pos x="0" y="0"/>
                  </a:cxn>
                </a:cxnLst>
                <a:rect l="0" t="0" r="r" b="b"/>
                <a:pathLst>
                  <a:path w="272" h="229">
                    <a:moveTo>
                      <a:pt x="272" y="202"/>
                    </a:moveTo>
                    <a:lnTo>
                      <a:pt x="272" y="205"/>
                    </a:lnTo>
                    <a:lnTo>
                      <a:pt x="267" y="207"/>
                    </a:lnTo>
                    <a:lnTo>
                      <a:pt x="260" y="212"/>
                    </a:lnTo>
                    <a:lnTo>
                      <a:pt x="250" y="217"/>
                    </a:lnTo>
                    <a:lnTo>
                      <a:pt x="238" y="221"/>
                    </a:lnTo>
                    <a:lnTo>
                      <a:pt x="226" y="226"/>
                    </a:lnTo>
                    <a:lnTo>
                      <a:pt x="212" y="229"/>
                    </a:lnTo>
                    <a:lnTo>
                      <a:pt x="195" y="226"/>
                    </a:lnTo>
                    <a:lnTo>
                      <a:pt x="181" y="224"/>
                    </a:lnTo>
                    <a:lnTo>
                      <a:pt x="164" y="214"/>
                    </a:lnTo>
                    <a:lnTo>
                      <a:pt x="152" y="205"/>
                    </a:lnTo>
                    <a:lnTo>
                      <a:pt x="141" y="195"/>
                    </a:lnTo>
                    <a:lnTo>
                      <a:pt x="133" y="186"/>
                    </a:lnTo>
                    <a:lnTo>
                      <a:pt x="129" y="176"/>
                    </a:lnTo>
                    <a:lnTo>
                      <a:pt x="124" y="167"/>
                    </a:lnTo>
                    <a:lnTo>
                      <a:pt x="124" y="159"/>
                    </a:lnTo>
                    <a:lnTo>
                      <a:pt x="121" y="155"/>
                    </a:lnTo>
                    <a:lnTo>
                      <a:pt x="121" y="150"/>
                    </a:lnTo>
                    <a:lnTo>
                      <a:pt x="124" y="148"/>
                    </a:lnTo>
                    <a:lnTo>
                      <a:pt x="124" y="145"/>
                    </a:lnTo>
                    <a:lnTo>
                      <a:pt x="121" y="148"/>
                    </a:lnTo>
                    <a:lnTo>
                      <a:pt x="119" y="150"/>
                    </a:lnTo>
                    <a:lnTo>
                      <a:pt x="114" y="152"/>
                    </a:lnTo>
                    <a:lnTo>
                      <a:pt x="110" y="155"/>
                    </a:lnTo>
                    <a:lnTo>
                      <a:pt x="102" y="157"/>
                    </a:lnTo>
                    <a:lnTo>
                      <a:pt x="93" y="157"/>
                    </a:lnTo>
                    <a:lnTo>
                      <a:pt x="83" y="157"/>
                    </a:lnTo>
                    <a:lnTo>
                      <a:pt x="76" y="157"/>
                    </a:lnTo>
                    <a:lnTo>
                      <a:pt x="67" y="152"/>
                    </a:lnTo>
                    <a:lnTo>
                      <a:pt x="55" y="145"/>
                    </a:lnTo>
                    <a:lnTo>
                      <a:pt x="48" y="138"/>
                    </a:lnTo>
                    <a:lnTo>
                      <a:pt x="43" y="128"/>
                    </a:lnTo>
                    <a:lnTo>
                      <a:pt x="38" y="121"/>
                    </a:lnTo>
                    <a:lnTo>
                      <a:pt x="38" y="112"/>
                    </a:lnTo>
                    <a:lnTo>
                      <a:pt x="38" y="105"/>
                    </a:lnTo>
                    <a:lnTo>
                      <a:pt x="38" y="97"/>
                    </a:lnTo>
                    <a:lnTo>
                      <a:pt x="40" y="90"/>
                    </a:lnTo>
                    <a:lnTo>
                      <a:pt x="40" y="86"/>
                    </a:lnTo>
                    <a:lnTo>
                      <a:pt x="43" y="83"/>
                    </a:lnTo>
                    <a:lnTo>
                      <a:pt x="43" y="81"/>
                    </a:lnTo>
                    <a:lnTo>
                      <a:pt x="43" y="81"/>
                    </a:lnTo>
                    <a:lnTo>
                      <a:pt x="38" y="78"/>
                    </a:lnTo>
                    <a:lnTo>
                      <a:pt x="33" y="76"/>
                    </a:lnTo>
                    <a:lnTo>
                      <a:pt x="29" y="71"/>
                    </a:lnTo>
                    <a:lnTo>
                      <a:pt x="21" y="64"/>
                    </a:lnTo>
                    <a:lnTo>
                      <a:pt x="14" y="55"/>
                    </a:lnTo>
                    <a:lnTo>
                      <a:pt x="9" y="45"/>
                    </a:lnTo>
                    <a:lnTo>
                      <a:pt x="5" y="31"/>
                    </a:lnTo>
                    <a:lnTo>
                      <a:pt x="2" y="16"/>
                    </a:lnTo>
                    <a:lnTo>
                      <a:pt x="0" y="0"/>
                    </a:lnTo>
                  </a:path>
                </a:pathLst>
              </a:custGeom>
              <a:noFill/>
              <a:ln w="12700" cmpd="sng">
                <a:solidFill>
                  <a:srgbClr val="FF9900"/>
                </a:solidFill>
                <a:prstDash val="solid"/>
                <a:round/>
                <a:headEnd/>
                <a:tailEnd/>
              </a:ln>
            </p:spPr>
            <p:txBody>
              <a:bodyPr/>
              <a:lstStyle/>
              <a:p>
                <a:endParaRPr lang="en-US"/>
              </a:p>
            </p:txBody>
          </p:sp>
          <p:sp>
            <p:nvSpPr>
              <p:cNvPr id="95" name="Freeform 456"/>
              <p:cNvSpPr>
                <a:spLocks/>
              </p:cNvSpPr>
              <p:nvPr/>
            </p:nvSpPr>
            <p:spPr bwMode="auto">
              <a:xfrm>
                <a:off x="4165" y="2911"/>
                <a:ext cx="355" cy="236"/>
              </a:xfrm>
              <a:custGeom>
                <a:avLst/>
                <a:gdLst/>
                <a:ahLst/>
                <a:cxnLst>
                  <a:cxn ang="0">
                    <a:pos x="355" y="16"/>
                  </a:cxn>
                  <a:cxn ang="0">
                    <a:pos x="348" y="45"/>
                  </a:cxn>
                  <a:cxn ang="0">
                    <a:pos x="334" y="64"/>
                  </a:cxn>
                  <a:cxn ang="0">
                    <a:pos x="322" y="76"/>
                  </a:cxn>
                  <a:cxn ang="0">
                    <a:pos x="315" y="81"/>
                  </a:cxn>
                  <a:cxn ang="0">
                    <a:pos x="315" y="83"/>
                  </a:cxn>
                  <a:cxn ang="0">
                    <a:pos x="317" y="90"/>
                  </a:cxn>
                  <a:cxn ang="0">
                    <a:pos x="320" y="105"/>
                  </a:cxn>
                  <a:cxn ang="0">
                    <a:pos x="317" y="121"/>
                  </a:cxn>
                  <a:cxn ang="0">
                    <a:pos x="310" y="138"/>
                  </a:cxn>
                  <a:cxn ang="0">
                    <a:pos x="291" y="152"/>
                  </a:cxn>
                  <a:cxn ang="0">
                    <a:pos x="272" y="159"/>
                  </a:cxn>
                  <a:cxn ang="0">
                    <a:pos x="255" y="157"/>
                  </a:cxn>
                  <a:cxn ang="0">
                    <a:pos x="241" y="152"/>
                  </a:cxn>
                  <a:cxn ang="0">
                    <a:pos x="234" y="148"/>
                  </a:cxn>
                  <a:cxn ang="0">
                    <a:pos x="234" y="148"/>
                  </a:cxn>
                  <a:cxn ang="0">
                    <a:pos x="234" y="155"/>
                  </a:cxn>
                  <a:cxn ang="0">
                    <a:pos x="231" y="169"/>
                  </a:cxn>
                  <a:cxn ang="0">
                    <a:pos x="224" y="186"/>
                  </a:cxn>
                  <a:cxn ang="0">
                    <a:pos x="205" y="205"/>
                  </a:cxn>
                  <a:cxn ang="0">
                    <a:pos x="177" y="224"/>
                  </a:cxn>
                  <a:cxn ang="0">
                    <a:pos x="146" y="229"/>
                  </a:cxn>
                  <a:cxn ang="0">
                    <a:pos x="117" y="224"/>
                  </a:cxn>
                  <a:cxn ang="0">
                    <a:pos x="98" y="214"/>
                  </a:cxn>
                  <a:cxn ang="0">
                    <a:pos x="86" y="205"/>
                  </a:cxn>
                  <a:cxn ang="0">
                    <a:pos x="84" y="205"/>
                  </a:cxn>
                  <a:cxn ang="0">
                    <a:pos x="81" y="212"/>
                  </a:cxn>
                  <a:cxn ang="0">
                    <a:pos x="76" y="219"/>
                  </a:cxn>
                  <a:cxn ang="0">
                    <a:pos x="69" y="229"/>
                  </a:cxn>
                  <a:cxn ang="0">
                    <a:pos x="53" y="236"/>
                  </a:cxn>
                  <a:cxn ang="0">
                    <a:pos x="31" y="236"/>
                  </a:cxn>
                  <a:cxn ang="0">
                    <a:pos x="14" y="229"/>
                  </a:cxn>
                  <a:cxn ang="0">
                    <a:pos x="5" y="219"/>
                  </a:cxn>
                  <a:cxn ang="0">
                    <a:pos x="0" y="212"/>
                  </a:cxn>
                  <a:cxn ang="0">
                    <a:pos x="0" y="205"/>
                  </a:cxn>
                </a:cxnLst>
                <a:rect l="0" t="0" r="r" b="b"/>
                <a:pathLst>
                  <a:path w="355" h="236">
                    <a:moveTo>
                      <a:pt x="355" y="0"/>
                    </a:moveTo>
                    <a:lnTo>
                      <a:pt x="355" y="16"/>
                    </a:lnTo>
                    <a:lnTo>
                      <a:pt x="353" y="33"/>
                    </a:lnTo>
                    <a:lnTo>
                      <a:pt x="348" y="45"/>
                    </a:lnTo>
                    <a:lnTo>
                      <a:pt x="341" y="55"/>
                    </a:lnTo>
                    <a:lnTo>
                      <a:pt x="334" y="64"/>
                    </a:lnTo>
                    <a:lnTo>
                      <a:pt x="329" y="71"/>
                    </a:lnTo>
                    <a:lnTo>
                      <a:pt x="322" y="76"/>
                    </a:lnTo>
                    <a:lnTo>
                      <a:pt x="317" y="78"/>
                    </a:lnTo>
                    <a:lnTo>
                      <a:pt x="315" y="81"/>
                    </a:lnTo>
                    <a:lnTo>
                      <a:pt x="312" y="83"/>
                    </a:lnTo>
                    <a:lnTo>
                      <a:pt x="315" y="83"/>
                    </a:lnTo>
                    <a:lnTo>
                      <a:pt x="315" y="86"/>
                    </a:lnTo>
                    <a:lnTo>
                      <a:pt x="317" y="90"/>
                    </a:lnTo>
                    <a:lnTo>
                      <a:pt x="317" y="97"/>
                    </a:lnTo>
                    <a:lnTo>
                      <a:pt x="320" y="105"/>
                    </a:lnTo>
                    <a:lnTo>
                      <a:pt x="320" y="112"/>
                    </a:lnTo>
                    <a:lnTo>
                      <a:pt x="317" y="121"/>
                    </a:lnTo>
                    <a:lnTo>
                      <a:pt x="315" y="131"/>
                    </a:lnTo>
                    <a:lnTo>
                      <a:pt x="310" y="138"/>
                    </a:lnTo>
                    <a:lnTo>
                      <a:pt x="300" y="148"/>
                    </a:lnTo>
                    <a:lnTo>
                      <a:pt x="291" y="152"/>
                    </a:lnTo>
                    <a:lnTo>
                      <a:pt x="281" y="157"/>
                    </a:lnTo>
                    <a:lnTo>
                      <a:pt x="272" y="159"/>
                    </a:lnTo>
                    <a:lnTo>
                      <a:pt x="262" y="159"/>
                    </a:lnTo>
                    <a:lnTo>
                      <a:pt x="255" y="157"/>
                    </a:lnTo>
                    <a:lnTo>
                      <a:pt x="248" y="155"/>
                    </a:lnTo>
                    <a:lnTo>
                      <a:pt x="241" y="152"/>
                    </a:lnTo>
                    <a:lnTo>
                      <a:pt x="236" y="150"/>
                    </a:lnTo>
                    <a:lnTo>
                      <a:pt x="234" y="148"/>
                    </a:lnTo>
                    <a:lnTo>
                      <a:pt x="234" y="148"/>
                    </a:lnTo>
                    <a:lnTo>
                      <a:pt x="234" y="148"/>
                    </a:lnTo>
                    <a:lnTo>
                      <a:pt x="234" y="150"/>
                    </a:lnTo>
                    <a:lnTo>
                      <a:pt x="234" y="155"/>
                    </a:lnTo>
                    <a:lnTo>
                      <a:pt x="234" y="162"/>
                    </a:lnTo>
                    <a:lnTo>
                      <a:pt x="231" y="169"/>
                    </a:lnTo>
                    <a:lnTo>
                      <a:pt x="229" y="176"/>
                    </a:lnTo>
                    <a:lnTo>
                      <a:pt x="224" y="186"/>
                    </a:lnTo>
                    <a:lnTo>
                      <a:pt x="215" y="195"/>
                    </a:lnTo>
                    <a:lnTo>
                      <a:pt x="205" y="205"/>
                    </a:lnTo>
                    <a:lnTo>
                      <a:pt x="191" y="217"/>
                    </a:lnTo>
                    <a:lnTo>
                      <a:pt x="177" y="224"/>
                    </a:lnTo>
                    <a:lnTo>
                      <a:pt x="160" y="229"/>
                    </a:lnTo>
                    <a:lnTo>
                      <a:pt x="146" y="229"/>
                    </a:lnTo>
                    <a:lnTo>
                      <a:pt x="131" y="226"/>
                    </a:lnTo>
                    <a:lnTo>
                      <a:pt x="117" y="224"/>
                    </a:lnTo>
                    <a:lnTo>
                      <a:pt x="107" y="219"/>
                    </a:lnTo>
                    <a:lnTo>
                      <a:pt x="98" y="214"/>
                    </a:lnTo>
                    <a:lnTo>
                      <a:pt x="91" y="209"/>
                    </a:lnTo>
                    <a:lnTo>
                      <a:pt x="86" y="205"/>
                    </a:lnTo>
                    <a:lnTo>
                      <a:pt x="84" y="205"/>
                    </a:lnTo>
                    <a:lnTo>
                      <a:pt x="84" y="205"/>
                    </a:lnTo>
                    <a:lnTo>
                      <a:pt x="84" y="207"/>
                    </a:lnTo>
                    <a:lnTo>
                      <a:pt x="81" y="212"/>
                    </a:lnTo>
                    <a:lnTo>
                      <a:pt x="81" y="214"/>
                    </a:lnTo>
                    <a:lnTo>
                      <a:pt x="76" y="219"/>
                    </a:lnTo>
                    <a:lnTo>
                      <a:pt x="74" y="224"/>
                    </a:lnTo>
                    <a:lnTo>
                      <a:pt x="69" y="229"/>
                    </a:lnTo>
                    <a:lnTo>
                      <a:pt x="62" y="233"/>
                    </a:lnTo>
                    <a:lnTo>
                      <a:pt x="53" y="236"/>
                    </a:lnTo>
                    <a:lnTo>
                      <a:pt x="41" y="236"/>
                    </a:lnTo>
                    <a:lnTo>
                      <a:pt x="31" y="236"/>
                    </a:lnTo>
                    <a:lnTo>
                      <a:pt x="22" y="233"/>
                    </a:lnTo>
                    <a:lnTo>
                      <a:pt x="14" y="229"/>
                    </a:lnTo>
                    <a:lnTo>
                      <a:pt x="10" y="224"/>
                    </a:lnTo>
                    <a:lnTo>
                      <a:pt x="5" y="219"/>
                    </a:lnTo>
                    <a:lnTo>
                      <a:pt x="2" y="214"/>
                    </a:lnTo>
                    <a:lnTo>
                      <a:pt x="0" y="212"/>
                    </a:lnTo>
                    <a:lnTo>
                      <a:pt x="0" y="207"/>
                    </a:lnTo>
                    <a:lnTo>
                      <a:pt x="0" y="205"/>
                    </a:lnTo>
                    <a:lnTo>
                      <a:pt x="0" y="205"/>
                    </a:lnTo>
                  </a:path>
                </a:pathLst>
              </a:custGeom>
              <a:noFill/>
              <a:ln w="12700" cmpd="sng">
                <a:solidFill>
                  <a:srgbClr val="FF9900"/>
                </a:solidFill>
                <a:prstDash val="solid"/>
                <a:round/>
                <a:headEnd/>
                <a:tailEnd/>
              </a:ln>
            </p:spPr>
            <p:txBody>
              <a:bodyPr/>
              <a:lstStyle/>
              <a:p>
                <a:endParaRPr lang="en-US"/>
              </a:p>
            </p:txBody>
          </p:sp>
        </p:grpSp>
        <p:grpSp>
          <p:nvGrpSpPr>
            <p:cNvPr id="4" name="Group 457"/>
            <p:cNvGrpSpPr>
              <a:grpSpLocks/>
            </p:cNvGrpSpPr>
            <p:nvPr/>
          </p:nvGrpSpPr>
          <p:grpSpPr bwMode="auto">
            <a:xfrm>
              <a:off x="4411" y="3428"/>
              <a:ext cx="631" cy="470"/>
              <a:chOff x="4411" y="3428"/>
              <a:chExt cx="631" cy="470"/>
            </a:xfrm>
          </p:grpSpPr>
          <p:sp>
            <p:nvSpPr>
              <p:cNvPr id="88" name="Freeform 458"/>
              <p:cNvSpPr>
                <a:spLocks/>
              </p:cNvSpPr>
              <p:nvPr/>
            </p:nvSpPr>
            <p:spPr bwMode="auto">
              <a:xfrm>
                <a:off x="4768" y="3438"/>
                <a:ext cx="274" cy="228"/>
              </a:xfrm>
              <a:custGeom>
                <a:avLst/>
                <a:gdLst/>
                <a:ahLst/>
                <a:cxnLst>
                  <a:cxn ang="0">
                    <a:pos x="0" y="23"/>
                  </a:cxn>
                  <a:cxn ang="0">
                    <a:pos x="3" y="21"/>
                  </a:cxn>
                  <a:cxn ang="0">
                    <a:pos x="7" y="19"/>
                  </a:cxn>
                  <a:cxn ang="0">
                    <a:pos x="15" y="14"/>
                  </a:cxn>
                  <a:cxn ang="0">
                    <a:pos x="24" y="9"/>
                  </a:cxn>
                  <a:cxn ang="0">
                    <a:pos x="36" y="4"/>
                  </a:cxn>
                  <a:cxn ang="0">
                    <a:pos x="48" y="0"/>
                  </a:cxn>
                  <a:cxn ang="0">
                    <a:pos x="62" y="0"/>
                  </a:cxn>
                  <a:cxn ang="0">
                    <a:pos x="77" y="0"/>
                  </a:cxn>
                  <a:cxn ang="0">
                    <a:pos x="93" y="4"/>
                  </a:cxn>
                  <a:cxn ang="0">
                    <a:pos x="108" y="12"/>
                  </a:cxn>
                  <a:cxn ang="0">
                    <a:pos x="122" y="21"/>
                  </a:cxn>
                  <a:cxn ang="0">
                    <a:pos x="134" y="33"/>
                  </a:cxn>
                  <a:cxn ang="0">
                    <a:pos x="141" y="43"/>
                  </a:cxn>
                  <a:cxn ang="0">
                    <a:pos x="146" y="52"/>
                  </a:cxn>
                  <a:cxn ang="0">
                    <a:pos x="148" y="59"/>
                  </a:cxn>
                  <a:cxn ang="0">
                    <a:pos x="151" y="66"/>
                  </a:cxn>
                  <a:cxn ang="0">
                    <a:pos x="151" y="71"/>
                  </a:cxn>
                  <a:cxn ang="0">
                    <a:pos x="151" y="76"/>
                  </a:cxn>
                  <a:cxn ang="0">
                    <a:pos x="151" y="78"/>
                  </a:cxn>
                  <a:cxn ang="0">
                    <a:pos x="151" y="81"/>
                  </a:cxn>
                  <a:cxn ang="0">
                    <a:pos x="151" y="81"/>
                  </a:cxn>
                  <a:cxn ang="0">
                    <a:pos x="155" y="78"/>
                  </a:cxn>
                  <a:cxn ang="0">
                    <a:pos x="160" y="76"/>
                  </a:cxn>
                  <a:cxn ang="0">
                    <a:pos x="165" y="74"/>
                  </a:cxn>
                  <a:cxn ang="0">
                    <a:pos x="172" y="71"/>
                  </a:cxn>
                  <a:cxn ang="0">
                    <a:pos x="182" y="69"/>
                  </a:cxn>
                  <a:cxn ang="0">
                    <a:pos x="189" y="69"/>
                  </a:cxn>
                  <a:cxn ang="0">
                    <a:pos x="198" y="71"/>
                  </a:cxn>
                  <a:cxn ang="0">
                    <a:pos x="208" y="74"/>
                  </a:cxn>
                  <a:cxn ang="0">
                    <a:pos x="217" y="81"/>
                  </a:cxn>
                  <a:cxn ang="0">
                    <a:pos x="227" y="88"/>
                  </a:cxn>
                  <a:cxn ang="0">
                    <a:pos x="232" y="97"/>
                  </a:cxn>
                  <a:cxn ang="0">
                    <a:pos x="234" y="107"/>
                  </a:cxn>
                  <a:cxn ang="0">
                    <a:pos x="236" y="114"/>
                  </a:cxn>
                  <a:cxn ang="0">
                    <a:pos x="236" y="124"/>
                  </a:cxn>
                  <a:cxn ang="0">
                    <a:pos x="236" y="131"/>
                  </a:cxn>
                  <a:cxn ang="0">
                    <a:pos x="234" y="135"/>
                  </a:cxn>
                  <a:cxn ang="0">
                    <a:pos x="232" y="140"/>
                  </a:cxn>
                  <a:cxn ang="0">
                    <a:pos x="232" y="145"/>
                  </a:cxn>
                  <a:cxn ang="0">
                    <a:pos x="232" y="145"/>
                  </a:cxn>
                  <a:cxn ang="0">
                    <a:pos x="232" y="145"/>
                  </a:cxn>
                  <a:cxn ang="0">
                    <a:pos x="236" y="147"/>
                  </a:cxn>
                  <a:cxn ang="0">
                    <a:pos x="241" y="152"/>
                  </a:cxn>
                  <a:cxn ang="0">
                    <a:pos x="246" y="157"/>
                  </a:cxn>
                  <a:cxn ang="0">
                    <a:pos x="253" y="164"/>
                  </a:cxn>
                  <a:cxn ang="0">
                    <a:pos x="258" y="171"/>
                  </a:cxn>
                  <a:cxn ang="0">
                    <a:pos x="265" y="183"/>
                  </a:cxn>
                  <a:cxn ang="0">
                    <a:pos x="270" y="195"/>
                  </a:cxn>
                  <a:cxn ang="0">
                    <a:pos x="272" y="209"/>
                  </a:cxn>
                  <a:cxn ang="0">
                    <a:pos x="274" y="228"/>
                  </a:cxn>
                </a:cxnLst>
                <a:rect l="0" t="0" r="r" b="b"/>
                <a:pathLst>
                  <a:path w="274" h="228">
                    <a:moveTo>
                      <a:pt x="0" y="23"/>
                    </a:moveTo>
                    <a:lnTo>
                      <a:pt x="3" y="21"/>
                    </a:lnTo>
                    <a:lnTo>
                      <a:pt x="7" y="19"/>
                    </a:lnTo>
                    <a:lnTo>
                      <a:pt x="15" y="14"/>
                    </a:lnTo>
                    <a:lnTo>
                      <a:pt x="24" y="9"/>
                    </a:lnTo>
                    <a:lnTo>
                      <a:pt x="36" y="4"/>
                    </a:lnTo>
                    <a:lnTo>
                      <a:pt x="48" y="0"/>
                    </a:lnTo>
                    <a:lnTo>
                      <a:pt x="62" y="0"/>
                    </a:lnTo>
                    <a:lnTo>
                      <a:pt x="77" y="0"/>
                    </a:lnTo>
                    <a:lnTo>
                      <a:pt x="93" y="4"/>
                    </a:lnTo>
                    <a:lnTo>
                      <a:pt x="108" y="12"/>
                    </a:lnTo>
                    <a:lnTo>
                      <a:pt x="122" y="21"/>
                    </a:lnTo>
                    <a:lnTo>
                      <a:pt x="134" y="33"/>
                    </a:lnTo>
                    <a:lnTo>
                      <a:pt x="141" y="43"/>
                    </a:lnTo>
                    <a:lnTo>
                      <a:pt x="146" y="52"/>
                    </a:lnTo>
                    <a:lnTo>
                      <a:pt x="148" y="59"/>
                    </a:lnTo>
                    <a:lnTo>
                      <a:pt x="151" y="66"/>
                    </a:lnTo>
                    <a:lnTo>
                      <a:pt x="151" y="71"/>
                    </a:lnTo>
                    <a:lnTo>
                      <a:pt x="151" y="76"/>
                    </a:lnTo>
                    <a:lnTo>
                      <a:pt x="151" y="78"/>
                    </a:lnTo>
                    <a:lnTo>
                      <a:pt x="151" y="81"/>
                    </a:lnTo>
                    <a:lnTo>
                      <a:pt x="151" y="81"/>
                    </a:lnTo>
                    <a:lnTo>
                      <a:pt x="155" y="78"/>
                    </a:lnTo>
                    <a:lnTo>
                      <a:pt x="160" y="76"/>
                    </a:lnTo>
                    <a:lnTo>
                      <a:pt x="165" y="74"/>
                    </a:lnTo>
                    <a:lnTo>
                      <a:pt x="172" y="71"/>
                    </a:lnTo>
                    <a:lnTo>
                      <a:pt x="182" y="69"/>
                    </a:lnTo>
                    <a:lnTo>
                      <a:pt x="189" y="69"/>
                    </a:lnTo>
                    <a:lnTo>
                      <a:pt x="198" y="71"/>
                    </a:lnTo>
                    <a:lnTo>
                      <a:pt x="208" y="74"/>
                    </a:lnTo>
                    <a:lnTo>
                      <a:pt x="217" y="81"/>
                    </a:lnTo>
                    <a:lnTo>
                      <a:pt x="227" y="88"/>
                    </a:lnTo>
                    <a:lnTo>
                      <a:pt x="232" y="97"/>
                    </a:lnTo>
                    <a:lnTo>
                      <a:pt x="234" y="107"/>
                    </a:lnTo>
                    <a:lnTo>
                      <a:pt x="236" y="114"/>
                    </a:lnTo>
                    <a:lnTo>
                      <a:pt x="236" y="124"/>
                    </a:lnTo>
                    <a:lnTo>
                      <a:pt x="236" y="131"/>
                    </a:lnTo>
                    <a:lnTo>
                      <a:pt x="234" y="135"/>
                    </a:lnTo>
                    <a:lnTo>
                      <a:pt x="232" y="140"/>
                    </a:lnTo>
                    <a:lnTo>
                      <a:pt x="232" y="145"/>
                    </a:lnTo>
                    <a:lnTo>
                      <a:pt x="232" y="145"/>
                    </a:lnTo>
                    <a:lnTo>
                      <a:pt x="232" y="145"/>
                    </a:lnTo>
                    <a:lnTo>
                      <a:pt x="236" y="147"/>
                    </a:lnTo>
                    <a:lnTo>
                      <a:pt x="241" y="152"/>
                    </a:lnTo>
                    <a:lnTo>
                      <a:pt x="246" y="157"/>
                    </a:lnTo>
                    <a:lnTo>
                      <a:pt x="253" y="164"/>
                    </a:lnTo>
                    <a:lnTo>
                      <a:pt x="258" y="171"/>
                    </a:lnTo>
                    <a:lnTo>
                      <a:pt x="265" y="183"/>
                    </a:lnTo>
                    <a:lnTo>
                      <a:pt x="270" y="195"/>
                    </a:lnTo>
                    <a:lnTo>
                      <a:pt x="272" y="209"/>
                    </a:lnTo>
                    <a:lnTo>
                      <a:pt x="274" y="228"/>
                    </a:lnTo>
                  </a:path>
                </a:pathLst>
              </a:custGeom>
              <a:noFill/>
              <a:ln w="12700" cmpd="sng">
                <a:solidFill>
                  <a:srgbClr val="FF9900"/>
                </a:solidFill>
                <a:prstDash val="solid"/>
                <a:round/>
                <a:headEnd/>
                <a:tailEnd/>
              </a:ln>
            </p:spPr>
            <p:txBody>
              <a:bodyPr/>
              <a:lstStyle/>
              <a:p>
                <a:endParaRPr lang="en-US"/>
              </a:p>
            </p:txBody>
          </p:sp>
          <p:sp>
            <p:nvSpPr>
              <p:cNvPr id="89" name="Freeform 459"/>
              <p:cNvSpPr>
                <a:spLocks/>
              </p:cNvSpPr>
              <p:nvPr/>
            </p:nvSpPr>
            <p:spPr bwMode="auto">
              <a:xfrm>
                <a:off x="4411" y="3428"/>
                <a:ext cx="357" cy="236"/>
              </a:xfrm>
              <a:custGeom>
                <a:avLst/>
                <a:gdLst/>
                <a:ahLst/>
                <a:cxnLst>
                  <a:cxn ang="0">
                    <a:pos x="2" y="219"/>
                  </a:cxn>
                  <a:cxn ang="0">
                    <a:pos x="9" y="191"/>
                  </a:cxn>
                  <a:cxn ang="0">
                    <a:pos x="21" y="172"/>
                  </a:cxn>
                  <a:cxn ang="0">
                    <a:pos x="33" y="160"/>
                  </a:cxn>
                  <a:cxn ang="0">
                    <a:pos x="43" y="155"/>
                  </a:cxn>
                  <a:cxn ang="0">
                    <a:pos x="43" y="153"/>
                  </a:cxn>
                  <a:cxn ang="0">
                    <a:pos x="40" y="145"/>
                  </a:cxn>
                  <a:cxn ang="0">
                    <a:pos x="38" y="131"/>
                  </a:cxn>
                  <a:cxn ang="0">
                    <a:pos x="40" y="114"/>
                  </a:cxn>
                  <a:cxn ang="0">
                    <a:pos x="47" y="98"/>
                  </a:cxn>
                  <a:cxn ang="0">
                    <a:pos x="66" y="84"/>
                  </a:cxn>
                  <a:cxn ang="0">
                    <a:pos x="85" y="79"/>
                  </a:cxn>
                  <a:cxn ang="0">
                    <a:pos x="102" y="79"/>
                  </a:cxn>
                  <a:cxn ang="0">
                    <a:pos x="114" y="84"/>
                  </a:cxn>
                  <a:cxn ang="0">
                    <a:pos x="124" y="88"/>
                  </a:cxn>
                  <a:cxn ang="0">
                    <a:pos x="124" y="88"/>
                  </a:cxn>
                  <a:cxn ang="0">
                    <a:pos x="124" y="81"/>
                  </a:cxn>
                  <a:cxn ang="0">
                    <a:pos x="126" y="69"/>
                  </a:cxn>
                  <a:cxn ang="0">
                    <a:pos x="133" y="50"/>
                  </a:cxn>
                  <a:cxn ang="0">
                    <a:pos x="152" y="31"/>
                  </a:cxn>
                  <a:cxn ang="0">
                    <a:pos x="181" y="12"/>
                  </a:cxn>
                  <a:cxn ang="0">
                    <a:pos x="212" y="7"/>
                  </a:cxn>
                  <a:cxn ang="0">
                    <a:pos x="238" y="14"/>
                  </a:cxn>
                  <a:cxn ang="0">
                    <a:pos x="260" y="24"/>
                  </a:cxn>
                  <a:cxn ang="0">
                    <a:pos x="271" y="31"/>
                  </a:cxn>
                  <a:cxn ang="0">
                    <a:pos x="274" y="31"/>
                  </a:cxn>
                  <a:cxn ang="0">
                    <a:pos x="274" y="26"/>
                  </a:cxn>
                  <a:cxn ang="0">
                    <a:pos x="279" y="17"/>
                  </a:cxn>
                  <a:cxn ang="0">
                    <a:pos x="288" y="7"/>
                  </a:cxn>
                  <a:cxn ang="0">
                    <a:pos x="305" y="2"/>
                  </a:cxn>
                  <a:cxn ang="0">
                    <a:pos x="326" y="2"/>
                  </a:cxn>
                  <a:cxn ang="0">
                    <a:pos x="343" y="7"/>
                  </a:cxn>
                  <a:cxn ang="0">
                    <a:pos x="353" y="17"/>
                  </a:cxn>
                  <a:cxn ang="0">
                    <a:pos x="357" y="26"/>
                  </a:cxn>
                  <a:cxn ang="0">
                    <a:pos x="357" y="31"/>
                  </a:cxn>
                </a:cxnLst>
                <a:rect l="0" t="0" r="r" b="b"/>
                <a:pathLst>
                  <a:path w="357" h="236">
                    <a:moveTo>
                      <a:pt x="0" y="236"/>
                    </a:moveTo>
                    <a:lnTo>
                      <a:pt x="2" y="219"/>
                    </a:lnTo>
                    <a:lnTo>
                      <a:pt x="4" y="205"/>
                    </a:lnTo>
                    <a:lnTo>
                      <a:pt x="9" y="191"/>
                    </a:lnTo>
                    <a:lnTo>
                      <a:pt x="16" y="181"/>
                    </a:lnTo>
                    <a:lnTo>
                      <a:pt x="21" y="172"/>
                    </a:lnTo>
                    <a:lnTo>
                      <a:pt x="28" y="165"/>
                    </a:lnTo>
                    <a:lnTo>
                      <a:pt x="33" y="160"/>
                    </a:lnTo>
                    <a:lnTo>
                      <a:pt x="38" y="157"/>
                    </a:lnTo>
                    <a:lnTo>
                      <a:pt x="43" y="155"/>
                    </a:lnTo>
                    <a:lnTo>
                      <a:pt x="43" y="155"/>
                    </a:lnTo>
                    <a:lnTo>
                      <a:pt x="43" y="153"/>
                    </a:lnTo>
                    <a:lnTo>
                      <a:pt x="43" y="150"/>
                    </a:lnTo>
                    <a:lnTo>
                      <a:pt x="40" y="145"/>
                    </a:lnTo>
                    <a:lnTo>
                      <a:pt x="38" y="138"/>
                    </a:lnTo>
                    <a:lnTo>
                      <a:pt x="38" y="131"/>
                    </a:lnTo>
                    <a:lnTo>
                      <a:pt x="38" y="124"/>
                    </a:lnTo>
                    <a:lnTo>
                      <a:pt x="40" y="114"/>
                    </a:lnTo>
                    <a:lnTo>
                      <a:pt x="43" y="107"/>
                    </a:lnTo>
                    <a:lnTo>
                      <a:pt x="47" y="98"/>
                    </a:lnTo>
                    <a:lnTo>
                      <a:pt x="57" y="91"/>
                    </a:lnTo>
                    <a:lnTo>
                      <a:pt x="66" y="84"/>
                    </a:lnTo>
                    <a:lnTo>
                      <a:pt x="76" y="79"/>
                    </a:lnTo>
                    <a:lnTo>
                      <a:pt x="85" y="79"/>
                    </a:lnTo>
                    <a:lnTo>
                      <a:pt x="93" y="79"/>
                    </a:lnTo>
                    <a:lnTo>
                      <a:pt x="102" y="79"/>
                    </a:lnTo>
                    <a:lnTo>
                      <a:pt x="109" y="81"/>
                    </a:lnTo>
                    <a:lnTo>
                      <a:pt x="114" y="84"/>
                    </a:lnTo>
                    <a:lnTo>
                      <a:pt x="119" y="86"/>
                    </a:lnTo>
                    <a:lnTo>
                      <a:pt x="124" y="88"/>
                    </a:lnTo>
                    <a:lnTo>
                      <a:pt x="124" y="91"/>
                    </a:lnTo>
                    <a:lnTo>
                      <a:pt x="124" y="88"/>
                    </a:lnTo>
                    <a:lnTo>
                      <a:pt x="124" y="86"/>
                    </a:lnTo>
                    <a:lnTo>
                      <a:pt x="124" y="81"/>
                    </a:lnTo>
                    <a:lnTo>
                      <a:pt x="124" y="76"/>
                    </a:lnTo>
                    <a:lnTo>
                      <a:pt x="126" y="69"/>
                    </a:lnTo>
                    <a:lnTo>
                      <a:pt x="128" y="60"/>
                    </a:lnTo>
                    <a:lnTo>
                      <a:pt x="133" y="50"/>
                    </a:lnTo>
                    <a:lnTo>
                      <a:pt x="140" y="41"/>
                    </a:lnTo>
                    <a:lnTo>
                      <a:pt x="152" y="31"/>
                    </a:lnTo>
                    <a:lnTo>
                      <a:pt x="167" y="22"/>
                    </a:lnTo>
                    <a:lnTo>
                      <a:pt x="181" y="12"/>
                    </a:lnTo>
                    <a:lnTo>
                      <a:pt x="198" y="10"/>
                    </a:lnTo>
                    <a:lnTo>
                      <a:pt x="212" y="7"/>
                    </a:lnTo>
                    <a:lnTo>
                      <a:pt x="226" y="10"/>
                    </a:lnTo>
                    <a:lnTo>
                      <a:pt x="238" y="14"/>
                    </a:lnTo>
                    <a:lnTo>
                      <a:pt x="250" y="19"/>
                    </a:lnTo>
                    <a:lnTo>
                      <a:pt x="260" y="24"/>
                    </a:lnTo>
                    <a:lnTo>
                      <a:pt x="267" y="29"/>
                    </a:lnTo>
                    <a:lnTo>
                      <a:pt x="271" y="31"/>
                    </a:lnTo>
                    <a:lnTo>
                      <a:pt x="274" y="33"/>
                    </a:lnTo>
                    <a:lnTo>
                      <a:pt x="274" y="31"/>
                    </a:lnTo>
                    <a:lnTo>
                      <a:pt x="274" y="29"/>
                    </a:lnTo>
                    <a:lnTo>
                      <a:pt x="274" y="26"/>
                    </a:lnTo>
                    <a:lnTo>
                      <a:pt x="276" y="22"/>
                    </a:lnTo>
                    <a:lnTo>
                      <a:pt x="279" y="17"/>
                    </a:lnTo>
                    <a:lnTo>
                      <a:pt x="283" y="12"/>
                    </a:lnTo>
                    <a:lnTo>
                      <a:pt x="288" y="7"/>
                    </a:lnTo>
                    <a:lnTo>
                      <a:pt x="295" y="5"/>
                    </a:lnTo>
                    <a:lnTo>
                      <a:pt x="305" y="2"/>
                    </a:lnTo>
                    <a:lnTo>
                      <a:pt x="317" y="0"/>
                    </a:lnTo>
                    <a:lnTo>
                      <a:pt x="326" y="2"/>
                    </a:lnTo>
                    <a:lnTo>
                      <a:pt x="336" y="5"/>
                    </a:lnTo>
                    <a:lnTo>
                      <a:pt x="343" y="7"/>
                    </a:lnTo>
                    <a:lnTo>
                      <a:pt x="348" y="12"/>
                    </a:lnTo>
                    <a:lnTo>
                      <a:pt x="353" y="17"/>
                    </a:lnTo>
                    <a:lnTo>
                      <a:pt x="355" y="22"/>
                    </a:lnTo>
                    <a:lnTo>
                      <a:pt x="357" y="26"/>
                    </a:lnTo>
                    <a:lnTo>
                      <a:pt x="357" y="29"/>
                    </a:lnTo>
                    <a:lnTo>
                      <a:pt x="357" y="31"/>
                    </a:lnTo>
                    <a:lnTo>
                      <a:pt x="357" y="33"/>
                    </a:lnTo>
                  </a:path>
                </a:pathLst>
              </a:custGeom>
              <a:noFill/>
              <a:ln w="12700" cmpd="sng">
                <a:solidFill>
                  <a:srgbClr val="FF9900"/>
                </a:solidFill>
                <a:prstDash val="solid"/>
                <a:round/>
                <a:headEnd/>
                <a:tailEnd/>
              </a:ln>
            </p:spPr>
            <p:txBody>
              <a:bodyPr/>
              <a:lstStyle/>
              <a:p>
                <a:endParaRPr lang="en-US"/>
              </a:p>
            </p:txBody>
          </p:sp>
          <p:sp>
            <p:nvSpPr>
              <p:cNvPr id="90" name="Freeform 460"/>
              <p:cNvSpPr>
                <a:spLocks/>
              </p:cNvSpPr>
              <p:nvPr/>
            </p:nvSpPr>
            <p:spPr bwMode="auto">
              <a:xfrm>
                <a:off x="4411" y="3659"/>
                <a:ext cx="274" cy="229"/>
              </a:xfrm>
              <a:custGeom>
                <a:avLst/>
                <a:gdLst/>
                <a:ahLst/>
                <a:cxnLst>
                  <a:cxn ang="0">
                    <a:pos x="274" y="205"/>
                  </a:cxn>
                  <a:cxn ang="0">
                    <a:pos x="271" y="208"/>
                  </a:cxn>
                  <a:cxn ang="0">
                    <a:pos x="267" y="210"/>
                  </a:cxn>
                  <a:cxn ang="0">
                    <a:pos x="260" y="215"/>
                  </a:cxn>
                  <a:cxn ang="0">
                    <a:pos x="250" y="220"/>
                  </a:cxn>
                  <a:cxn ang="0">
                    <a:pos x="238" y="224"/>
                  </a:cxn>
                  <a:cxn ang="0">
                    <a:pos x="226" y="229"/>
                  </a:cxn>
                  <a:cxn ang="0">
                    <a:pos x="212" y="229"/>
                  </a:cxn>
                  <a:cxn ang="0">
                    <a:pos x="198" y="229"/>
                  </a:cxn>
                  <a:cxn ang="0">
                    <a:pos x="181" y="224"/>
                  </a:cxn>
                  <a:cxn ang="0">
                    <a:pos x="167" y="217"/>
                  </a:cxn>
                  <a:cxn ang="0">
                    <a:pos x="152" y="208"/>
                  </a:cxn>
                  <a:cxn ang="0">
                    <a:pos x="140" y="196"/>
                  </a:cxn>
                  <a:cxn ang="0">
                    <a:pos x="133" y="186"/>
                  </a:cxn>
                  <a:cxn ang="0">
                    <a:pos x="128" y="179"/>
                  </a:cxn>
                  <a:cxn ang="0">
                    <a:pos x="126" y="170"/>
                  </a:cxn>
                  <a:cxn ang="0">
                    <a:pos x="124" y="162"/>
                  </a:cxn>
                  <a:cxn ang="0">
                    <a:pos x="124" y="158"/>
                  </a:cxn>
                  <a:cxn ang="0">
                    <a:pos x="124" y="153"/>
                  </a:cxn>
                  <a:cxn ang="0">
                    <a:pos x="124" y="151"/>
                  </a:cxn>
                  <a:cxn ang="0">
                    <a:pos x="124" y="148"/>
                  </a:cxn>
                  <a:cxn ang="0">
                    <a:pos x="124" y="148"/>
                  </a:cxn>
                  <a:cxn ang="0">
                    <a:pos x="119" y="151"/>
                  </a:cxn>
                  <a:cxn ang="0">
                    <a:pos x="114" y="153"/>
                  </a:cxn>
                  <a:cxn ang="0">
                    <a:pos x="109" y="155"/>
                  </a:cxn>
                  <a:cxn ang="0">
                    <a:pos x="102" y="158"/>
                  </a:cxn>
                  <a:cxn ang="0">
                    <a:pos x="93" y="160"/>
                  </a:cxn>
                  <a:cxn ang="0">
                    <a:pos x="85" y="160"/>
                  </a:cxn>
                  <a:cxn ang="0">
                    <a:pos x="76" y="158"/>
                  </a:cxn>
                  <a:cxn ang="0">
                    <a:pos x="66" y="155"/>
                  </a:cxn>
                  <a:cxn ang="0">
                    <a:pos x="57" y="148"/>
                  </a:cxn>
                  <a:cxn ang="0">
                    <a:pos x="47" y="141"/>
                  </a:cxn>
                  <a:cxn ang="0">
                    <a:pos x="43" y="131"/>
                  </a:cxn>
                  <a:cxn ang="0">
                    <a:pos x="40" y="122"/>
                  </a:cxn>
                  <a:cxn ang="0">
                    <a:pos x="38" y="115"/>
                  </a:cxn>
                  <a:cxn ang="0">
                    <a:pos x="38" y="105"/>
                  </a:cxn>
                  <a:cxn ang="0">
                    <a:pos x="38" y="98"/>
                  </a:cxn>
                  <a:cxn ang="0">
                    <a:pos x="40" y="93"/>
                  </a:cxn>
                  <a:cxn ang="0">
                    <a:pos x="43" y="89"/>
                  </a:cxn>
                  <a:cxn ang="0">
                    <a:pos x="43" y="84"/>
                  </a:cxn>
                  <a:cxn ang="0">
                    <a:pos x="43" y="84"/>
                  </a:cxn>
                  <a:cxn ang="0">
                    <a:pos x="43" y="84"/>
                  </a:cxn>
                  <a:cxn ang="0">
                    <a:pos x="38" y="81"/>
                  </a:cxn>
                  <a:cxn ang="0">
                    <a:pos x="33" y="77"/>
                  </a:cxn>
                  <a:cxn ang="0">
                    <a:pos x="28" y="72"/>
                  </a:cxn>
                  <a:cxn ang="0">
                    <a:pos x="21" y="65"/>
                  </a:cxn>
                  <a:cxn ang="0">
                    <a:pos x="16" y="58"/>
                  </a:cxn>
                  <a:cxn ang="0">
                    <a:pos x="9" y="46"/>
                  </a:cxn>
                  <a:cxn ang="0">
                    <a:pos x="4" y="34"/>
                  </a:cxn>
                  <a:cxn ang="0">
                    <a:pos x="2" y="19"/>
                  </a:cxn>
                  <a:cxn ang="0">
                    <a:pos x="0" y="0"/>
                  </a:cxn>
                </a:cxnLst>
                <a:rect l="0" t="0" r="r" b="b"/>
                <a:pathLst>
                  <a:path w="274" h="229">
                    <a:moveTo>
                      <a:pt x="274" y="205"/>
                    </a:moveTo>
                    <a:lnTo>
                      <a:pt x="271" y="208"/>
                    </a:lnTo>
                    <a:lnTo>
                      <a:pt x="267" y="210"/>
                    </a:lnTo>
                    <a:lnTo>
                      <a:pt x="260" y="215"/>
                    </a:lnTo>
                    <a:lnTo>
                      <a:pt x="250" y="220"/>
                    </a:lnTo>
                    <a:lnTo>
                      <a:pt x="238" y="224"/>
                    </a:lnTo>
                    <a:lnTo>
                      <a:pt x="226" y="229"/>
                    </a:lnTo>
                    <a:lnTo>
                      <a:pt x="212" y="229"/>
                    </a:lnTo>
                    <a:lnTo>
                      <a:pt x="198" y="229"/>
                    </a:lnTo>
                    <a:lnTo>
                      <a:pt x="181" y="224"/>
                    </a:lnTo>
                    <a:lnTo>
                      <a:pt x="167" y="217"/>
                    </a:lnTo>
                    <a:lnTo>
                      <a:pt x="152" y="208"/>
                    </a:lnTo>
                    <a:lnTo>
                      <a:pt x="140" y="196"/>
                    </a:lnTo>
                    <a:lnTo>
                      <a:pt x="133" y="186"/>
                    </a:lnTo>
                    <a:lnTo>
                      <a:pt x="128" y="179"/>
                    </a:lnTo>
                    <a:lnTo>
                      <a:pt x="126" y="170"/>
                    </a:lnTo>
                    <a:lnTo>
                      <a:pt x="124" y="162"/>
                    </a:lnTo>
                    <a:lnTo>
                      <a:pt x="124" y="158"/>
                    </a:lnTo>
                    <a:lnTo>
                      <a:pt x="124" y="153"/>
                    </a:lnTo>
                    <a:lnTo>
                      <a:pt x="124" y="151"/>
                    </a:lnTo>
                    <a:lnTo>
                      <a:pt x="124" y="148"/>
                    </a:lnTo>
                    <a:lnTo>
                      <a:pt x="124" y="148"/>
                    </a:lnTo>
                    <a:lnTo>
                      <a:pt x="119" y="151"/>
                    </a:lnTo>
                    <a:lnTo>
                      <a:pt x="114" y="153"/>
                    </a:lnTo>
                    <a:lnTo>
                      <a:pt x="109" y="155"/>
                    </a:lnTo>
                    <a:lnTo>
                      <a:pt x="102" y="158"/>
                    </a:lnTo>
                    <a:lnTo>
                      <a:pt x="93" y="160"/>
                    </a:lnTo>
                    <a:lnTo>
                      <a:pt x="85" y="160"/>
                    </a:lnTo>
                    <a:lnTo>
                      <a:pt x="76" y="158"/>
                    </a:lnTo>
                    <a:lnTo>
                      <a:pt x="66" y="155"/>
                    </a:lnTo>
                    <a:lnTo>
                      <a:pt x="57" y="148"/>
                    </a:lnTo>
                    <a:lnTo>
                      <a:pt x="47" y="141"/>
                    </a:lnTo>
                    <a:lnTo>
                      <a:pt x="43" y="131"/>
                    </a:lnTo>
                    <a:lnTo>
                      <a:pt x="40" y="122"/>
                    </a:lnTo>
                    <a:lnTo>
                      <a:pt x="38" y="115"/>
                    </a:lnTo>
                    <a:lnTo>
                      <a:pt x="38" y="105"/>
                    </a:lnTo>
                    <a:lnTo>
                      <a:pt x="38" y="98"/>
                    </a:lnTo>
                    <a:lnTo>
                      <a:pt x="40" y="93"/>
                    </a:lnTo>
                    <a:lnTo>
                      <a:pt x="43" y="89"/>
                    </a:lnTo>
                    <a:lnTo>
                      <a:pt x="43" y="84"/>
                    </a:lnTo>
                    <a:lnTo>
                      <a:pt x="43" y="84"/>
                    </a:lnTo>
                    <a:lnTo>
                      <a:pt x="43" y="84"/>
                    </a:lnTo>
                    <a:lnTo>
                      <a:pt x="38" y="81"/>
                    </a:lnTo>
                    <a:lnTo>
                      <a:pt x="33" y="77"/>
                    </a:lnTo>
                    <a:lnTo>
                      <a:pt x="28" y="72"/>
                    </a:lnTo>
                    <a:lnTo>
                      <a:pt x="21" y="65"/>
                    </a:lnTo>
                    <a:lnTo>
                      <a:pt x="16" y="58"/>
                    </a:lnTo>
                    <a:lnTo>
                      <a:pt x="9" y="46"/>
                    </a:lnTo>
                    <a:lnTo>
                      <a:pt x="4" y="34"/>
                    </a:lnTo>
                    <a:lnTo>
                      <a:pt x="2" y="19"/>
                    </a:lnTo>
                    <a:lnTo>
                      <a:pt x="0" y="0"/>
                    </a:lnTo>
                  </a:path>
                </a:pathLst>
              </a:custGeom>
              <a:noFill/>
              <a:ln w="12700" cmpd="sng">
                <a:solidFill>
                  <a:srgbClr val="FF9900"/>
                </a:solidFill>
                <a:prstDash val="solid"/>
                <a:round/>
                <a:headEnd/>
                <a:tailEnd/>
              </a:ln>
            </p:spPr>
            <p:txBody>
              <a:bodyPr/>
              <a:lstStyle/>
              <a:p>
                <a:endParaRPr lang="en-US"/>
              </a:p>
            </p:txBody>
          </p:sp>
          <p:sp>
            <p:nvSpPr>
              <p:cNvPr id="91" name="Freeform 461"/>
              <p:cNvSpPr>
                <a:spLocks/>
              </p:cNvSpPr>
              <p:nvPr/>
            </p:nvSpPr>
            <p:spPr bwMode="auto">
              <a:xfrm>
                <a:off x="4685" y="3659"/>
                <a:ext cx="355" cy="239"/>
              </a:xfrm>
              <a:custGeom>
                <a:avLst/>
                <a:gdLst/>
                <a:ahLst/>
                <a:cxnLst>
                  <a:cxn ang="0">
                    <a:pos x="355" y="19"/>
                  </a:cxn>
                  <a:cxn ang="0">
                    <a:pos x="348" y="48"/>
                  </a:cxn>
                  <a:cxn ang="0">
                    <a:pos x="336" y="67"/>
                  </a:cxn>
                  <a:cxn ang="0">
                    <a:pos x="324" y="79"/>
                  </a:cxn>
                  <a:cxn ang="0">
                    <a:pos x="315" y="84"/>
                  </a:cxn>
                  <a:cxn ang="0">
                    <a:pos x="315" y="86"/>
                  </a:cxn>
                  <a:cxn ang="0">
                    <a:pos x="317" y="93"/>
                  </a:cxn>
                  <a:cxn ang="0">
                    <a:pos x="319" y="108"/>
                  </a:cxn>
                  <a:cxn ang="0">
                    <a:pos x="317" y="124"/>
                  </a:cxn>
                  <a:cxn ang="0">
                    <a:pos x="310" y="141"/>
                  </a:cxn>
                  <a:cxn ang="0">
                    <a:pos x="291" y="155"/>
                  </a:cxn>
                  <a:cxn ang="0">
                    <a:pos x="272" y="160"/>
                  </a:cxn>
                  <a:cxn ang="0">
                    <a:pos x="255" y="160"/>
                  </a:cxn>
                  <a:cxn ang="0">
                    <a:pos x="243" y="155"/>
                  </a:cxn>
                  <a:cxn ang="0">
                    <a:pos x="234" y="151"/>
                  </a:cxn>
                  <a:cxn ang="0">
                    <a:pos x="234" y="151"/>
                  </a:cxn>
                  <a:cxn ang="0">
                    <a:pos x="234" y="158"/>
                  </a:cxn>
                  <a:cxn ang="0">
                    <a:pos x="231" y="170"/>
                  </a:cxn>
                  <a:cxn ang="0">
                    <a:pos x="224" y="189"/>
                  </a:cxn>
                  <a:cxn ang="0">
                    <a:pos x="205" y="208"/>
                  </a:cxn>
                  <a:cxn ang="0">
                    <a:pos x="176" y="227"/>
                  </a:cxn>
                  <a:cxn ang="0">
                    <a:pos x="145" y="232"/>
                  </a:cxn>
                  <a:cxn ang="0">
                    <a:pos x="119" y="224"/>
                  </a:cxn>
                  <a:cxn ang="0">
                    <a:pos x="98" y="215"/>
                  </a:cxn>
                  <a:cxn ang="0">
                    <a:pos x="86" y="208"/>
                  </a:cxn>
                  <a:cxn ang="0">
                    <a:pos x="83" y="208"/>
                  </a:cxn>
                  <a:cxn ang="0">
                    <a:pos x="83" y="213"/>
                  </a:cxn>
                  <a:cxn ang="0">
                    <a:pos x="79" y="222"/>
                  </a:cxn>
                  <a:cxn ang="0">
                    <a:pos x="69" y="232"/>
                  </a:cxn>
                  <a:cxn ang="0">
                    <a:pos x="52" y="236"/>
                  </a:cxn>
                  <a:cxn ang="0">
                    <a:pos x="31" y="236"/>
                  </a:cxn>
                  <a:cxn ang="0">
                    <a:pos x="14" y="232"/>
                  </a:cxn>
                  <a:cxn ang="0">
                    <a:pos x="5" y="222"/>
                  </a:cxn>
                  <a:cxn ang="0">
                    <a:pos x="0" y="213"/>
                  </a:cxn>
                  <a:cxn ang="0">
                    <a:pos x="0" y="208"/>
                  </a:cxn>
                </a:cxnLst>
                <a:rect l="0" t="0" r="r" b="b"/>
                <a:pathLst>
                  <a:path w="355" h="239">
                    <a:moveTo>
                      <a:pt x="355" y="0"/>
                    </a:moveTo>
                    <a:lnTo>
                      <a:pt x="355" y="19"/>
                    </a:lnTo>
                    <a:lnTo>
                      <a:pt x="353" y="34"/>
                    </a:lnTo>
                    <a:lnTo>
                      <a:pt x="348" y="48"/>
                    </a:lnTo>
                    <a:lnTo>
                      <a:pt x="341" y="58"/>
                    </a:lnTo>
                    <a:lnTo>
                      <a:pt x="336" y="67"/>
                    </a:lnTo>
                    <a:lnTo>
                      <a:pt x="329" y="74"/>
                    </a:lnTo>
                    <a:lnTo>
                      <a:pt x="324" y="79"/>
                    </a:lnTo>
                    <a:lnTo>
                      <a:pt x="319" y="81"/>
                    </a:lnTo>
                    <a:lnTo>
                      <a:pt x="315" y="84"/>
                    </a:lnTo>
                    <a:lnTo>
                      <a:pt x="315" y="84"/>
                    </a:lnTo>
                    <a:lnTo>
                      <a:pt x="315" y="86"/>
                    </a:lnTo>
                    <a:lnTo>
                      <a:pt x="315" y="89"/>
                    </a:lnTo>
                    <a:lnTo>
                      <a:pt x="317" y="93"/>
                    </a:lnTo>
                    <a:lnTo>
                      <a:pt x="319" y="100"/>
                    </a:lnTo>
                    <a:lnTo>
                      <a:pt x="319" y="108"/>
                    </a:lnTo>
                    <a:lnTo>
                      <a:pt x="319" y="115"/>
                    </a:lnTo>
                    <a:lnTo>
                      <a:pt x="317" y="124"/>
                    </a:lnTo>
                    <a:lnTo>
                      <a:pt x="315" y="131"/>
                    </a:lnTo>
                    <a:lnTo>
                      <a:pt x="310" y="141"/>
                    </a:lnTo>
                    <a:lnTo>
                      <a:pt x="300" y="151"/>
                    </a:lnTo>
                    <a:lnTo>
                      <a:pt x="291" y="155"/>
                    </a:lnTo>
                    <a:lnTo>
                      <a:pt x="281" y="160"/>
                    </a:lnTo>
                    <a:lnTo>
                      <a:pt x="272" y="160"/>
                    </a:lnTo>
                    <a:lnTo>
                      <a:pt x="265" y="160"/>
                    </a:lnTo>
                    <a:lnTo>
                      <a:pt x="255" y="160"/>
                    </a:lnTo>
                    <a:lnTo>
                      <a:pt x="248" y="158"/>
                    </a:lnTo>
                    <a:lnTo>
                      <a:pt x="243" y="155"/>
                    </a:lnTo>
                    <a:lnTo>
                      <a:pt x="238" y="153"/>
                    </a:lnTo>
                    <a:lnTo>
                      <a:pt x="234" y="151"/>
                    </a:lnTo>
                    <a:lnTo>
                      <a:pt x="234" y="151"/>
                    </a:lnTo>
                    <a:lnTo>
                      <a:pt x="234" y="151"/>
                    </a:lnTo>
                    <a:lnTo>
                      <a:pt x="234" y="153"/>
                    </a:lnTo>
                    <a:lnTo>
                      <a:pt x="234" y="158"/>
                    </a:lnTo>
                    <a:lnTo>
                      <a:pt x="234" y="162"/>
                    </a:lnTo>
                    <a:lnTo>
                      <a:pt x="231" y="170"/>
                    </a:lnTo>
                    <a:lnTo>
                      <a:pt x="229" y="179"/>
                    </a:lnTo>
                    <a:lnTo>
                      <a:pt x="224" y="189"/>
                    </a:lnTo>
                    <a:lnTo>
                      <a:pt x="217" y="198"/>
                    </a:lnTo>
                    <a:lnTo>
                      <a:pt x="205" y="208"/>
                    </a:lnTo>
                    <a:lnTo>
                      <a:pt x="191" y="217"/>
                    </a:lnTo>
                    <a:lnTo>
                      <a:pt x="176" y="227"/>
                    </a:lnTo>
                    <a:lnTo>
                      <a:pt x="160" y="229"/>
                    </a:lnTo>
                    <a:lnTo>
                      <a:pt x="145" y="232"/>
                    </a:lnTo>
                    <a:lnTo>
                      <a:pt x="131" y="229"/>
                    </a:lnTo>
                    <a:lnTo>
                      <a:pt x="119" y="224"/>
                    </a:lnTo>
                    <a:lnTo>
                      <a:pt x="107" y="220"/>
                    </a:lnTo>
                    <a:lnTo>
                      <a:pt x="98" y="215"/>
                    </a:lnTo>
                    <a:lnTo>
                      <a:pt x="90" y="210"/>
                    </a:lnTo>
                    <a:lnTo>
                      <a:pt x="86" y="208"/>
                    </a:lnTo>
                    <a:lnTo>
                      <a:pt x="83" y="208"/>
                    </a:lnTo>
                    <a:lnTo>
                      <a:pt x="83" y="208"/>
                    </a:lnTo>
                    <a:lnTo>
                      <a:pt x="83" y="210"/>
                    </a:lnTo>
                    <a:lnTo>
                      <a:pt x="83" y="213"/>
                    </a:lnTo>
                    <a:lnTo>
                      <a:pt x="81" y="217"/>
                    </a:lnTo>
                    <a:lnTo>
                      <a:pt x="79" y="222"/>
                    </a:lnTo>
                    <a:lnTo>
                      <a:pt x="74" y="227"/>
                    </a:lnTo>
                    <a:lnTo>
                      <a:pt x="69" y="232"/>
                    </a:lnTo>
                    <a:lnTo>
                      <a:pt x="62" y="234"/>
                    </a:lnTo>
                    <a:lnTo>
                      <a:pt x="52" y="236"/>
                    </a:lnTo>
                    <a:lnTo>
                      <a:pt x="43" y="239"/>
                    </a:lnTo>
                    <a:lnTo>
                      <a:pt x="31" y="236"/>
                    </a:lnTo>
                    <a:lnTo>
                      <a:pt x="21" y="234"/>
                    </a:lnTo>
                    <a:lnTo>
                      <a:pt x="14" y="232"/>
                    </a:lnTo>
                    <a:lnTo>
                      <a:pt x="9" y="227"/>
                    </a:lnTo>
                    <a:lnTo>
                      <a:pt x="5" y="222"/>
                    </a:lnTo>
                    <a:lnTo>
                      <a:pt x="2" y="217"/>
                    </a:lnTo>
                    <a:lnTo>
                      <a:pt x="0" y="213"/>
                    </a:lnTo>
                    <a:lnTo>
                      <a:pt x="0" y="210"/>
                    </a:lnTo>
                    <a:lnTo>
                      <a:pt x="0" y="208"/>
                    </a:lnTo>
                    <a:lnTo>
                      <a:pt x="0" y="208"/>
                    </a:lnTo>
                  </a:path>
                </a:pathLst>
              </a:custGeom>
              <a:noFill/>
              <a:ln w="12700" cmpd="sng">
                <a:solidFill>
                  <a:srgbClr val="FF9900"/>
                </a:solidFill>
                <a:prstDash val="solid"/>
                <a:round/>
                <a:headEnd/>
                <a:tailEnd/>
              </a:ln>
            </p:spPr>
            <p:txBody>
              <a:bodyPr/>
              <a:lstStyle/>
              <a:p>
                <a:endParaRPr lang="en-US"/>
              </a:p>
            </p:txBody>
          </p:sp>
        </p:grpSp>
        <p:grpSp>
          <p:nvGrpSpPr>
            <p:cNvPr id="5" name="Group 462"/>
            <p:cNvGrpSpPr>
              <a:grpSpLocks/>
            </p:cNvGrpSpPr>
            <p:nvPr/>
          </p:nvGrpSpPr>
          <p:grpSpPr bwMode="auto">
            <a:xfrm>
              <a:off x="3366" y="3430"/>
              <a:ext cx="632" cy="470"/>
              <a:chOff x="3366" y="3430"/>
              <a:chExt cx="632" cy="470"/>
            </a:xfrm>
          </p:grpSpPr>
          <p:sp>
            <p:nvSpPr>
              <p:cNvPr id="84" name="Freeform 463"/>
              <p:cNvSpPr>
                <a:spLocks/>
              </p:cNvSpPr>
              <p:nvPr/>
            </p:nvSpPr>
            <p:spPr bwMode="auto">
              <a:xfrm>
                <a:off x="3722" y="3440"/>
                <a:ext cx="276" cy="229"/>
              </a:xfrm>
              <a:custGeom>
                <a:avLst/>
                <a:gdLst/>
                <a:ahLst/>
                <a:cxnLst>
                  <a:cxn ang="0">
                    <a:pos x="0" y="24"/>
                  </a:cxn>
                  <a:cxn ang="0">
                    <a:pos x="4" y="24"/>
                  </a:cxn>
                  <a:cxn ang="0">
                    <a:pos x="7" y="19"/>
                  </a:cxn>
                  <a:cxn ang="0">
                    <a:pos x="16" y="14"/>
                  </a:cxn>
                  <a:cxn ang="0">
                    <a:pos x="26" y="10"/>
                  </a:cxn>
                  <a:cxn ang="0">
                    <a:pos x="35" y="5"/>
                  </a:cxn>
                  <a:cxn ang="0">
                    <a:pos x="50" y="2"/>
                  </a:cxn>
                  <a:cxn ang="0">
                    <a:pos x="64" y="0"/>
                  </a:cxn>
                  <a:cxn ang="0">
                    <a:pos x="78" y="0"/>
                  </a:cxn>
                  <a:cxn ang="0">
                    <a:pos x="95" y="5"/>
                  </a:cxn>
                  <a:cxn ang="0">
                    <a:pos x="109" y="12"/>
                  </a:cxn>
                  <a:cxn ang="0">
                    <a:pos x="124" y="24"/>
                  </a:cxn>
                  <a:cxn ang="0">
                    <a:pos x="133" y="33"/>
                  </a:cxn>
                  <a:cxn ang="0">
                    <a:pos x="143" y="43"/>
                  </a:cxn>
                  <a:cxn ang="0">
                    <a:pos x="147" y="52"/>
                  </a:cxn>
                  <a:cxn ang="0">
                    <a:pos x="150" y="60"/>
                  </a:cxn>
                  <a:cxn ang="0">
                    <a:pos x="152" y="67"/>
                  </a:cxn>
                  <a:cxn ang="0">
                    <a:pos x="152" y="74"/>
                  </a:cxn>
                  <a:cxn ang="0">
                    <a:pos x="152" y="79"/>
                  </a:cxn>
                  <a:cxn ang="0">
                    <a:pos x="152" y="81"/>
                  </a:cxn>
                  <a:cxn ang="0">
                    <a:pos x="152" y="81"/>
                  </a:cxn>
                  <a:cxn ang="0">
                    <a:pos x="152" y="81"/>
                  </a:cxn>
                  <a:cxn ang="0">
                    <a:pos x="155" y="79"/>
                  </a:cxn>
                  <a:cxn ang="0">
                    <a:pos x="159" y="76"/>
                  </a:cxn>
                  <a:cxn ang="0">
                    <a:pos x="167" y="74"/>
                  </a:cxn>
                  <a:cxn ang="0">
                    <a:pos x="174" y="72"/>
                  </a:cxn>
                  <a:cxn ang="0">
                    <a:pos x="181" y="69"/>
                  </a:cxn>
                  <a:cxn ang="0">
                    <a:pos x="190" y="69"/>
                  </a:cxn>
                  <a:cxn ang="0">
                    <a:pos x="200" y="72"/>
                  </a:cxn>
                  <a:cxn ang="0">
                    <a:pos x="209" y="74"/>
                  </a:cxn>
                  <a:cxn ang="0">
                    <a:pos x="219" y="81"/>
                  </a:cxn>
                  <a:cxn ang="0">
                    <a:pos x="229" y="91"/>
                  </a:cxn>
                  <a:cxn ang="0">
                    <a:pos x="233" y="98"/>
                  </a:cxn>
                  <a:cxn ang="0">
                    <a:pos x="236" y="107"/>
                  </a:cxn>
                  <a:cxn ang="0">
                    <a:pos x="238" y="117"/>
                  </a:cxn>
                  <a:cxn ang="0">
                    <a:pos x="238" y="124"/>
                  </a:cxn>
                  <a:cxn ang="0">
                    <a:pos x="236" y="131"/>
                  </a:cxn>
                  <a:cxn ang="0">
                    <a:pos x="236" y="138"/>
                  </a:cxn>
                  <a:cxn ang="0">
                    <a:pos x="233" y="143"/>
                  </a:cxn>
                  <a:cxn ang="0">
                    <a:pos x="233" y="145"/>
                  </a:cxn>
                  <a:cxn ang="0">
                    <a:pos x="231" y="145"/>
                  </a:cxn>
                  <a:cxn ang="0">
                    <a:pos x="233" y="148"/>
                  </a:cxn>
                  <a:cxn ang="0">
                    <a:pos x="236" y="148"/>
                  </a:cxn>
                  <a:cxn ang="0">
                    <a:pos x="240" y="153"/>
                  </a:cxn>
                  <a:cxn ang="0">
                    <a:pos x="248" y="157"/>
                  </a:cxn>
                  <a:cxn ang="0">
                    <a:pos x="252" y="164"/>
                  </a:cxn>
                  <a:cxn ang="0">
                    <a:pos x="259" y="174"/>
                  </a:cxn>
                  <a:cxn ang="0">
                    <a:pos x="267" y="184"/>
                  </a:cxn>
                  <a:cxn ang="0">
                    <a:pos x="271" y="195"/>
                  </a:cxn>
                  <a:cxn ang="0">
                    <a:pos x="274" y="212"/>
                  </a:cxn>
                  <a:cxn ang="0">
                    <a:pos x="276" y="229"/>
                  </a:cxn>
                </a:cxnLst>
                <a:rect l="0" t="0" r="r" b="b"/>
                <a:pathLst>
                  <a:path w="276" h="229">
                    <a:moveTo>
                      <a:pt x="0" y="24"/>
                    </a:moveTo>
                    <a:lnTo>
                      <a:pt x="4" y="24"/>
                    </a:lnTo>
                    <a:lnTo>
                      <a:pt x="7" y="19"/>
                    </a:lnTo>
                    <a:lnTo>
                      <a:pt x="16" y="14"/>
                    </a:lnTo>
                    <a:lnTo>
                      <a:pt x="26" y="10"/>
                    </a:lnTo>
                    <a:lnTo>
                      <a:pt x="35" y="5"/>
                    </a:lnTo>
                    <a:lnTo>
                      <a:pt x="50" y="2"/>
                    </a:lnTo>
                    <a:lnTo>
                      <a:pt x="64" y="0"/>
                    </a:lnTo>
                    <a:lnTo>
                      <a:pt x="78" y="0"/>
                    </a:lnTo>
                    <a:lnTo>
                      <a:pt x="95" y="5"/>
                    </a:lnTo>
                    <a:lnTo>
                      <a:pt x="109" y="12"/>
                    </a:lnTo>
                    <a:lnTo>
                      <a:pt x="124" y="24"/>
                    </a:lnTo>
                    <a:lnTo>
                      <a:pt x="133" y="33"/>
                    </a:lnTo>
                    <a:lnTo>
                      <a:pt x="143" y="43"/>
                    </a:lnTo>
                    <a:lnTo>
                      <a:pt x="147" y="52"/>
                    </a:lnTo>
                    <a:lnTo>
                      <a:pt x="150" y="60"/>
                    </a:lnTo>
                    <a:lnTo>
                      <a:pt x="152" y="67"/>
                    </a:lnTo>
                    <a:lnTo>
                      <a:pt x="152" y="74"/>
                    </a:lnTo>
                    <a:lnTo>
                      <a:pt x="152" y="79"/>
                    </a:lnTo>
                    <a:lnTo>
                      <a:pt x="152" y="81"/>
                    </a:lnTo>
                    <a:lnTo>
                      <a:pt x="152" y="81"/>
                    </a:lnTo>
                    <a:lnTo>
                      <a:pt x="152" y="81"/>
                    </a:lnTo>
                    <a:lnTo>
                      <a:pt x="155" y="79"/>
                    </a:lnTo>
                    <a:lnTo>
                      <a:pt x="159" y="76"/>
                    </a:lnTo>
                    <a:lnTo>
                      <a:pt x="167" y="74"/>
                    </a:lnTo>
                    <a:lnTo>
                      <a:pt x="174" y="72"/>
                    </a:lnTo>
                    <a:lnTo>
                      <a:pt x="181" y="69"/>
                    </a:lnTo>
                    <a:lnTo>
                      <a:pt x="190" y="69"/>
                    </a:lnTo>
                    <a:lnTo>
                      <a:pt x="200" y="72"/>
                    </a:lnTo>
                    <a:lnTo>
                      <a:pt x="209" y="74"/>
                    </a:lnTo>
                    <a:lnTo>
                      <a:pt x="219" y="81"/>
                    </a:lnTo>
                    <a:lnTo>
                      <a:pt x="229" y="91"/>
                    </a:lnTo>
                    <a:lnTo>
                      <a:pt x="233" y="98"/>
                    </a:lnTo>
                    <a:lnTo>
                      <a:pt x="236" y="107"/>
                    </a:lnTo>
                    <a:lnTo>
                      <a:pt x="238" y="117"/>
                    </a:lnTo>
                    <a:lnTo>
                      <a:pt x="238" y="124"/>
                    </a:lnTo>
                    <a:lnTo>
                      <a:pt x="236" y="131"/>
                    </a:lnTo>
                    <a:lnTo>
                      <a:pt x="236" y="138"/>
                    </a:lnTo>
                    <a:lnTo>
                      <a:pt x="233" y="143"/>
                    </a:lnTo>
                    <a:lnTo>
                      <a:pt x="233" y="145"/>
                    </a:lnTo>
                    <a:lnTo>
                      <a:pt x="231" y="145"/>
                    </a:lnTo>
                    <a:lnTo>
                      <a:pt x="233" y="148"/>
                    </a:lnTo>
                    <a:lnTo>
                      <a:pt x="236" y="148"/>
                    </a:lnTo>
                    <a:lnTo>
                      <a:pt x="240" y="153"/>
                    </a:lnTo>
                    <a:lnTo>
                      <a:pt x="248" y="157"/>
                    </a:lnTo>
                    <a:lnTo>
                      <a:pt x="252" y="164"/>
                    </a:lnTo>
                    <a:lnTo>
                      <a:pt x="259" y="174"/>
                    </a:lnTo>
                    <a:lnTo>
                      <a:pt x="267" y="184"/>
                    </a:lnTo>
                    <a:lnTo>
                      <a:pt x="271" y="195"/>
                    </a:lnTo>
                    <a:lnTo>
                      <a:pt x="274" y="212"/>
                    </a:lnTo>
                    <a:lnTo>
                      <a:pt x="276" y="229"/>
                    </a:lnTo>
                  </a:path>
                </a:pathLst>
              </a:custGeom>
              <a:noFill/>
              <a:ln w="12700" cmpd="sng">
                <a:solidFill>
                  <a:srgbClr val="FF9900"/>
                </a:solidFill>
                <a:prstDash val="solid"/>
                <a:round/>
                <a:headEnd/>
                <a:tailEnd/>
              </a:ln>
            </p:spPr>
            <p:txBody>
              <a:bodyPr/>
              <a:lstStyle/>
              <a:p>
                <a:endParaRPr lang="en-US"/>
              </a:p>
            </p:txBody>
          </p:sp>
          <p:sp>
            <p:nvSpPr>
              <p:cNvPr id="85" name="Freeform 464"/>
              <p:cNvSpPr>
                <a:spLocks/>
              </p:cNvSpPr>
              <p:nvPr/>
            </p:nvSpPr>
            <p:spPr bwMode="auto">
              <a:xfrm>
                <a:off x="3366" y="3430"/>
                <a:ext cx="358" cy="236"/>
              </a:xfrm>
              <a:custGeom>
                <a:avLst/>
                <a:gdLst/>
                <a:ahLst/>
                <a:cxnLst>
                  <a:cxn ang="0">
                    <a:pos x="3" y="220"/>
                  </a:cxn>
                  <a:cxn ang="0">
                    <a:pos x="10" y="194"/>
                  </a:cxn>
                  <a:cxn ang="0">
                    <a:pos x="22" y="174"/>
                  </a:cxn>
                  <a:cxn ang="0">
                    <a:pos x="34" y="163"/>
                  </a:cxn>
                  <a:cxn ang="0">
                    <a:pos x="43" y="155"/>
                  </a:cxn>
                  <a:cxn ang="0">
                    <a:pos x="43" y="155"/>
                  </a:cxn>
                  <a:cxn ang="0">
                    <a:pos x="41" y="146"/>
                  </a:cxn>
                  <a:cxn ang="0">
                    <a:pos x="39" y="134"/>
                  </a:cxn>
                  <a:cxn ang="0">
                    <a:pos x="39" y="117"/>
                  </a:cxn>
                  <a:cxn ang="0">
                    <a:pos x="48" y="98"/>
                  </a:cxn>
                  <a:cxn ang="0">
                    <a:pos x="65" y="84"/>
                  </a:cxn>
                  <a:cxn ang="0">
                    <a:pos x="84" y="79"/>
                  </a:cxn>
                  <a:cxn ang="0">
                    <a:pos x="103" y="82"/>
                  </a:cxn>
                  <a:cxn ang="0">
                    <a:pos x="115" y="86"/>
                  </a:cxn>
                  <a:cxn ang="0">
                    <a:pos x="122" y="91"/>
                  </a:cxn>
                  <a:cxn ang="0">
                    <a:pos x="124" y="89"/>
                  </a:cxn>
                  <a:cxn ang="0">
                    <a:pos x="122" y="82"/>
                  </a:cxn>
                  <a:cxn ang="0">
                    <a:pos x="124" y="70"/>
                  </a:cxn>
                  <a:cxn ang="0">
                    <a:pos x="134" y="53"/>
                  </a:cxn>
                  <a:cxn ang="0">
                    <a:pos x="153" y="31"/>
                  </a:cxn>
                  <a:cxn ang="0">
                    <a:pos x="182" y="15"/>
                  </a:cxn>
                  <a:cxn ang="0">
                    <a:pos x="213" y="10"/>
                  </a:cxn>
                  <a:cxn ang="0">
                    <a:pos x="239" y="15"/>
                  </a:cxn>
                  <a:cxn ang="0">
                    <a:pos x="260" y="24"/>
                  </a:cxn>
                  <a:cxn ang="0">
                    <a:pos x="272" y="31"/>
                  </a:cxn>
                  <a:cxn ang="0">
                    <a:pos x="275" y="31"/>
                  </a:cxn>
                  <a:cxn ang="0">
                    <a:pos x="275" y="27"/>
                  </a:cxn>
                  <a:cxn ang="0">
                    <a:pos x="279" y="17"/>
                  </a:cxn>
                  <a:cxn ang="0">
                    <a:pos x="289" y="8"/>
                  </a:cxn>
                  <a:cxn ang="0">
                    <a:pos x="306" y="3"/>
                  </a:cxn>
                  <a:cxn ang="0">
                    <a:pos x="327" y="3"/>
                  </a:cxn>
                  <a:cxn ang="0">
                    <a:pos x="344" y="8"/>
                  </a:cxn>
                  <a:cxn ang="0">
                    <a:pos x="351" y="17"/>
                  </a:cxn>
                  <a:cxn ang="0">
                    <a:pos x="356" y="27"/>
                  </a:cxn>
                  <a:cxn ang="0">
                    <a:pos x="358" y="31"/>
                  </a:cxn>
                </a:cxnLst>
                <a:rect l="0" t="0" r="r" b="b"/>
                <a:pathLst>
                  <a:path w="358" h="236">
                    <a:moveTo>
                      <a:pt x="0" y="236"/>
                    </a:moveTo>
                    <a:lnTo>
                      <a:pt x="3" y="220"/>
                    </a:lnTo>
                    <a:lnTo>
                      <a:pt x="5" y="205"/>
                    </a:lnTo>
                    <a:lnTo>
                      <a:pt x="10" y="194"/>
                    </a:lnTo>
                    <a:lnTo>
                      <a:pt x="15" y="182"/>
                    </a:lnTo>
                    <a:lnTo>
                      <a:pt x="22" y="174"/>
                    </a:lnTo>
                    <a:lnTo>
                      <a:pt x="29" y="167"/>
                    </a:lnTo>
                    <a:lnTo>
                      <a:pt x="34" y="163"/>
                    </a:lnTo>
                    <a:lnTo>
                      <a:pt x="39" y="158"/>
                    </a:lnTo>
                    <a:lnTo>
                      <a:pt x="43" y="155"/>
                    </a:lnTo>
                    <a:lnTo>
                      <a:pt x="43" y="155"/>
                    </a:lnTo>
                    <a:lnTo>
                      <a:pt x="43" y="155"/>
                    </a:lnTo>
                    <a:lnTo>
                      <a:pt x="41" y="151"/>
                    </a:lnTo>
                    <a:lnTo>
                      <a:pt x="41" y="146"/>
                    </a:lnTo>
                    <a:lnTo>
                      <a:pt x="39" y="141"/>
                    </a:lnTo>
                    <a:lnTo>
                      <a:pt x="39" y="134"/>
                    </a:lnTo>
                    <a:lnTo>
                      <a:pt x="39" y="124"/>
                    </a:lnTo>
                    <a:lnTo>
                      <a:pt x="39" y="117"/>
                    </a:lnTo>
                    <a:lnTo>
                      <a:pt x="43" y="108"/>
                    </a:lnTo>
                    <a:lnTo>
                      <a:pt x="48" y="98"/>
                    </a:lnTo>
                    <a:lnTo>
                      <a:pt x="55" y="91"/>
                    </a:lnTo>
                    <a:lnTo>
                      <a:pt x="65" y="84"/>
                    </a:lnTo>
                    <a:lnTo>
                      <a:pt x="77" y="82"/>
                    </a:lnTo>
                    <a:lnTo>
                      <a:pt x="84" y="79"/>
                    </a:lnTo>
                    <a:lnTo>
                      <a:pt x="93" y="79"/>
                    </a:lnTo>
                    <a:lnTo>
                      <a:pt x="103" y="82"/>
                    </a:lnTo>
                    <a:lnTo>
                      <a:pt x="110" y="84"/>
                    </a:lnTo>
                    <a:lnTo>
                      <a:pt x="115" y="86"/>
                    </a:lnTo>
                    <a:lnTo>
                      <a:pt x="120" y="89"/>
                    </a:lnTo>
                    <a:lnTo>
                      <a:pt x="122" y="91"/>
                    </a:lnTo>
                    <a:lnTo>
                      <a:pt x="124" y="91"/>
                    </a:lnTo>
                    <a:lnTo>
                      <a:pt x="124" y="89"/>
                    </a:lnTo>
                    <a:lnTo>
                      <a:pt x="122" y="86"/>
                    </a:lnTo>
                    <a:lnTo>
                      <a:pt x="122" y="82"/>
                    </a:lnTo>
                    <a:lnTo>
                      <a:pt x="124" y="77"/>
                    </a:lnTo>
                    <a:lnTo>
                      <a:pt x="124" y="70"/>
                    </a:lnTo>
                    <a:lnTo>
                      <a:pt x="129" y="60"/>
                    </a:lnTo>
                    <a:lnTo>
                      <a:pt x="134" y="53"/>
                    </a:lnTo>
                    <a:lnTo>
                      <a:pt x="141" y="43"/>
                    </a:lnTo>
                    <a:lnTo>
                      <a:pt x="153" y="31"/>
                    </a:lnTo>
                    <a:lnTo>
                      <a:pt x="165" y="22"/>
                    </a:lnTo>
                    <a:lnTo>
                      <a:pt x="182" y="15"/>
                    </a:lnTo>
                    <a:lnTo>
                      <a:pt x="196" y="10"/>
                    </a:lnTo>
                    <a:lnTo>
                      <a:pt x="213" y="10"/>
                    </a:lnTo>
                    <a:lnTo>
                      <a:pt x="227" y="10"/>
                    </a:lnTo>
                    <a:lnTo>
                      <a:pt x="239" y="15"/>
                    </a:lnTo>
                    <a:lnTo>
                      <a:pt x="251" y="20"/>
                    </a:lnTo>
                    <a:lnTo>
                      <a:pt x="260" y="24"/>
                    </a:lnTo>
                    <a:lnTo>
                      <a:pt x="267" y="29"/>
                    </a:lnTo>
                    <a:lnTo>
                      <a:pt x="272" y="31"/>
                    </a:lnTo>
                    <a:lnTo>
                      <a:pt x="275" y="34"/>
                    </a:lnTo>
                    <a:lnTo>
                      <a:pt x="275" y="31"/>
                    </a:lnTo>
                    <a:lnTo>
                      <a:pt x="275" y="29"/>
                    </a:lnTo>
                    <a:lnTo>
                      <a:pt x="275" y="27"/>
                    </a:lnTo>
                    <a:lnTo>
                      <a:pt x="277" y="22"/>
                    </a:lnTo>
                    <a:lnTo>
                      <a:pt x="279" y="17"/>
                    </a:lnTo>
                    <a:lnTo>
                      <a:pt x="284" y="12"/>
                    </a:lnTo>
                    <a:lnTo>
                      <a:pt x="289" y="8"/>
                    </a:lnTo>
                    <a:lnTo>
                      <a:pt x="296" y="5"/>
                    </a:lnTo>
                    <a:lnTo>
                      <a:pt x="306" y="3"/>
                    </a:lnTo>
                    <a:lnTo>
                      <a:pt x="315" y="0"/>
                    </a:lnTo>
                    <a:lnTo>
                      <a:pt x="327" y="3"/>
                    </a:lnTo>
                    <a:lnTo>
                      <a:pt x="337" y="5"/>
                    </a:lnTo>
                    <a:lnTo>
                      <a:pt x="344" y="8"/>
                    </a:lnTo>
                    <a:lnTo>
                      <a:pt x="348" y="12"/>
                    </a:lnTo>
                    <a:lnTo>
                      <a:pt x="351" y="17"/>
                    </a:lnTo>
                    <a:lnTo>
                      <a:pt x="356" y="22"/>
                    </a:lnTo>
                    <a:lnTo>
                      <a:pt x="356" y="27"/>
                    </a:lnTo>
                    <a:lnTo>
                      <a:pt x="358" y="29"/>
                    </a:lnTo>
                    <a:lnTo>
                      <a:pt x="358" y="31"/>
                    </a:lnTo>
                    <a:lnTo>
                      <a:pt x="358" y="34"/>
                    </a:lnTo>
                  </a:path>
                </a:pathLst>
              </a:custGeom>
              <a:noFill/>
              <a:ln w="12700" cmpd="sng">
                <a:solidFill>
                  <a:srgbClr val="FF9900"/>
                </a:solidFill>
                <a:prstDash val="solid"/>
                <a:round/>
                <a:headEnd/>
                <a:tailEnd/>
              </a:ln>
            </p:spPr>
            <p:txBody>
              <a:bodyPr/>
              <a:lstStyle/>
              <a:p>
                <a:endParaRPr lang="en-US"/>
              </a:p>
            </p:txBody>
          </p:sp>
          <p:sp>
            <p:nvSpPr>
              <p:cNvPr id="86" name="Freeform 465"/>
              <p:cNvSpPr>
                <a:spLocks/>
              </p:cNvSpPr>
              <p:nvPr/>
            </p:nvSpPr>
            <p:spPr bwMode="auto">
              <a:xfrm>
                <a:off x="3366" y="3664"/>
                <a:ext cx="272" cy="229"/>
              </a:xfrm>
              <a:custGeom>
                <a:avLst/>
                <a:gdLst/>
                <a:ahLst/>
                <a:cxnLst>
                  <a:cxn ang="0">
                    <a:pos x="272" y="203"/>
                  </a:cxn>
                  <a:cxn ang="0">
                    <a:pos x="272" y="205"/>
                  </a:cxn>
                  <a:cxn ang="0">
                    <a:pos x="267" y="208"/>
                  </a:cxn>
                  <a:cxn ang="0">
                    <a:pos x="260" y="212"/>
                  </a:cxn>
                  <a:cxn ang="0">
                    <a:pos x="251" y="217"/>
                  </a:cxn>
                  <a:cxn ang="0">
                    <a:pos x="239" y="222"/>
                  </a:cxn>
                  <a:cxn ang="0">
                    <a:pos x="227" y="227"/>
                  </a:cxn>
                  <a:cxn ang="0">
                    <a:pos x="213" y="229"/>
                  </a:cxn>
                  <a:cxn ang="0">
                    <a:pos x="196" y="227"/>
                  </a:cxn>
                  <a:cxn ang="0">
                    <a:pos x="182" y="224"/>
                  </a:cxn>
                  <a:cxn ang="0">
                    <a:pos x="165" y="215"/>
                  </a:cxn>
                  <a:cxn ang="0">
                    <a:pos x="153" y="205"/>
                  </a:cxn>
                  <a:cxn ang="0">
                    <a:pos x="141" y="196"/>
                  </a:cxn>
                  <a:cxn ang="0">
                    <a:pos x="134" y="186"/>
                  </a:cxn>
                  <a:cxn ang="0">
                    <a:pos x="129" y="177"/>
                  </a:cxn>
                  <a:cxn ang="0">
                    <a:pos x="124" y="167"/>
                  </a:cxn>
                  <a:cxn ang="0">
                    <a:pos x="124" y="160"/>
                  </a:cxn>
                  <a:cxn ang="0">
                    <a:pos x="122" y="155"/>
                  </a:cxn>
                  <a:cxn ang="0">
                    <a:pos x="122" y="150"/>
                  </a:cxn>
                  <a:cxn ang="0">
                    <a:pos x="124" y="148"/>
                  </a:cxn>
                  <a:cxn ang="0">
                    <a:pos x="124" y="146"/>
                  </a:cxn>
                  <a:cxn ang="0">
                    <a:pos x="122" y="148"/>
                  </a:cxn>
                  <a:cxn ang="0">
                    <a:pos x="120" y="150"/>
                  </a:cxn>
                  <a:cxn ang="0">
                    <a:pos x="115" y="153"/>
                  </a:cxn>
                  <a:cxn ang="0">
                    <a:pos x="110" y="155"/>
                  </a:cxn>
                  <a:cxn ang="0">
                    <a:pos x="103" y="157"/>
                  </a:cxn>
                  <a:cxn ang="0">
                    <a:pos x="93" y="157"/>
                  </a:cxn>
                  <a:cxn ang="0">
                    <a:pos x="84" y="157"/>
                  </a:cxn>
                  <a:cxn ang="0">
                    <a:pos x="77" y="157"/>
                  </a:cxn>
                  <a:cxn ang="0">
                    <a:pos x="65" y="153"/>
                  </a:cxn>
                  <a:cxn ang="0">
                    <a:pos x="55" y="146"/>
                  </a:cxn>
                  <a:cxn ang="0">
                    <a:pos x="48" y="138"/>
                  </a:cxn>
                  <a:cxn ang="0">
                    <a:pos x="43" y="129"/>
                  </a:cxn>
                  <a:cxn ang="0">
                    <a:pos x="39" y="122"/>
                  </a:cxn>
                  <a:cxn ang="0">
                    <a:pos x="39" y="112"/>
                  </a:cxn>
                  <a:cxn ang="0">
                    <a:pos x="39" y="105"/>
                  </a:cxn>
                  <a:cxn ang="0">
                    <a:pos x="39" y="98"/>
                  </a:cxn>
                  <a:cxn ang="0">
                    <a:pos x="41" y="91"/>
                  </a:cxn>
                  <a:cxn ang="0">
                    <a:pos x="41" y="86"/>
                  </a:cxn>
                  <a:cxn ang="0">
                    <a:pos x="43" y="84"/>
                  </a:cxn>
                  <a:cxn ang="0">
                    <a:pos x="43" y="81"/>
                  </a:cxn>
                  <a:cxn ang="0">
                    <a:pos x="43" y="81"/>
                  </a:cxn>
                  <a:cxn ang="0">
                    <a:pos x="39" y="79"/>
                  </a:cxn>
                  <a:cxn ang="0">
                    <a:pos x="34" y="76"/>
                  </a:cxn>
                  <a:cxn ang="0">
                    <a:pos x="29" y="72"/>
                  </a:cxn>
                  <a:cxn ang="0">
                    <a:pos x="22" y="64"/>
                  </a:cxn>
                  <a:cxn ang="0">
                    <a:pos x="15" y="55"/>
                  </a:cxn>
                  <a:cxn ang="0">
                    <a:pos x="10" y="45"/>
                  </a:cxn>
                  <a:cxn ang="0">
                    <a:pos x="5" y="31"/>
                  </a:cxn>
                  <a:cxn ang="0">
                    <a:pos x="3" y="17"/>
                  </a:cxn>
                  <a:cxn ang="0">
                    <a:pos x="0" y="0"/>
                  </a:cxn>
                </a:cxnLst>
                <a:rect l="0" t="0" r="r" b="b"/>
                <a:pathLst>
                  <a:path w="272" h="229">
                    <a:moveTo>
                      <a:pt x="272" y="203"/>
                    </a:moveTo>
                    <a:lnTo>
                      <a:pt x="272" y="205"/>
                    </a:lnTo>
                    <a:lnTo>
                      <a:pt x="267" y="208"/>
                    </a:lnTo>
                    <a:lnTo>
                      <a:pt x="260" y="212"/>
                    </a:lnTo>
                    <a:lnTo>
                      <a:pt x="251" y="217"/>
                    </a:lnTo>
                    <a:lnTo>
                      <a:pt x="239" y="222"/>
                    </a:lnTo>
                    <a:lnTo>
                      <a:pt x="227" y="227"/>
                    </a:lnTo>
                    <a:lnTo>
                      <a:pt x="213" y="229"/>
                    </a:lnTo>
                    <a:lnTo>
                      <a:pt x="196" y="227"/>
                    </a:lnTo>
                    <a:lnTo>
                      <a:pt x="182" y="224"/>
                    </a:lnTo>
                    <a:lnTo>
                      <a:pt x="165" y="215"/>
                    </a:lnTo>
                    <a:lnTo>
                      <a:pt x="153" y="205"/>
                    </a:lnTo>
                    <a:lnTo>
                      <a:pt x="141" y="196"/>
                    </a:lnTo>
                    <a:lnTo>
                      <a:pt x="134" y="186"/>
                    </a:lnTo>
                    <a:lnTo>
                      <a:pt x="129" y="177"/>
                    </a:lnTo>
                    <a:lnTo>
                      <a:pt x="124" y="167"/>
                    </a:lnTo>
                    <a:lnTo>
                      <a:pt x="124" y="160"/>
                    </a:lnTo>
                    <a:lnTo>
                      <a:pt x="122" y="155"/>
                    </a:lnTo>
                    <a:lnTo>
                      <a:pt x="122" y="150"/>
                    </a:lnTo>
                    <a:lnTo>
                      <a:pt x="124" y="148"/>
                    </a:lnTo>
                    <a:lnTo>
                      <a:pt x="124" y="146"/>
                    </a:lnTo>
                    <a:lnTo>
                      <a:pt x="122" y="148"/>
                    </a:lnTo>
                    <a:lnTo>
                      <a:pt x="120" y="150"/>
                    </a:lnTo>
                    <a:lnTo>
                      <a:pt x="115" y="153"/>
                    </a:lnTo>
                    <a:lnTo>
                      <a:pt x="110" y="155"/>
                    </a:lnTo>
                    <a:lnTo>
                      <a:pt x="103" y="157"/>
                    </a:lnTo>
                    <a:lnTo>
                      <a:pt x="93" y="157"/>
                    </a:lnTo>
                    <a:lnTo>
                      <a:pt x="84" y="157"/>
                    </a:lnTo>
                    <a:lnTo>
                      <a:pt x="77" y="157"/>
                    </a:lnTo>
                    <a:lnTo>
                      <a:pt x="65" y="153"/>
                    </a:lnTo>
                    <a:lnTo>
                      <a:pt x="55" y="146"/>
                    </a:lnTo>
                    <a:lnTo>
                      <a:pt x="48" y="138"/>
                    </a:lnTo>
                    <a:lnTo>
                      <a:pt x="43" y="129"/>
                    </a:lnTo>
                    <a:lnTo>
                      <a:pt x="39" y="122"/>
                    </a:lnTo>
                    <a:lnTo>
                      <a:pt x="39" y="112"/>
                    </a:lnTo>
                    <a:lnTo>
                      <a:pt x="39" y="105"/>
                    </a:lnTo>
                    <a:lnTo>
                      <a:pt x="39" y="98"/>
                    </a:lnTo>
                    <a:lnTo>
                      <a:pt x="41" y="91"/>
                    </a:lnTo>
                    <a:lnTo>
                      <a:pt x="41" y="86"/>
                    </a:lnTo>
                    <a:lnTo>
                      <a:pt x="43" y="84"/>
                    </a:lnTo>
                    <a:lnTo>
                      <a:pt x="43" y="81"/>
                    </a:lnTo>
                    <a:lnTo>
                      <a:pt x="43" y="81"/>
                    </a:lnTo>
                    <a:lnTo>
                      <a:pt x="39" y="79"/>
                    </a:lnTo>
                    <a:lnTo>
                      <a:pt x="34" y="76"/>
                    </a:lnTo>
                    <a:lnTo>
                      <a:pt x="29" y="72"/>
                    </a:lnTo>
                    <a:lnTo>
                      <a:pt x="22" y="64"/>
                    </a:lnTo>
                    <a:lnTo>
                      <a:pt x="15" y="55"/>
                    </a:lnTo>
                    <a:lnTo>
                      <a:pt x="10" y="45"/>
                    </a:lnTo>
                    <a:lnTo>
                      <a:pt x="5" y="31"/>
                    </a:lnTo>
                    <a:lnTo>
                      <a:pt x="3" y="17"/>
                    </a:lnTo>
                    <a:lnTo>
                      <a:pt x="0" y="0"/>
                    </a:lnTo>
                  </a:path>
                </a:pathLst>
              </a:custGeom>
              <a:noFill/>
              <a:ln w="12700" cmpd="sng">
                <a:solidFill>
                  <a:srgbClr val="FF9900"/>
                </a:solidFill>
                <a:prstDash val="solid"/>
                <a:round/>
                <a:headEnd/>
                <a:tailEnd/>
              </a:ln>
            </p:spPr>
            <p:txBody>
              <a:bodyPr/>
              <a:lstStyle/>
              <a:p>
                <a:endParaRPr lang="en-US"/>
              </a:p>
            </p:txBody>
          </p:sp>
          <p:sp>
            <p:nvSpPr>
              <p:cNvPr id="87" name="Freeform 466"/>
              <p:cNvSpPr>
                <a:spLocks/>
              </p:cNvSpPr>
              <p:nvPr/>
            </p:nvSpPr>
            <p:spPr bwMode="auto">
              <a:xfrm>
                <a:off x="3638" y="3664"/>
                <a:ext cx="360" cy="236"/>
              </a:xfrm>
              <a:custGeom>
                <a:avLst/>
                <a:gdLst/>
                <a:ahLst/>
                <a:cxnLst>
                  <a:cxn ang="0">
                    <a:pos x="3" y="205"/>
                  </a:cxn>
                  <a:cxn ang="0">
                    <a:pos x="3" y="212"/>
                  </a:cxn>
                  <a:cxn ang="0">
                    <a:pos x="7" y="219"/>
                  </a:cxn>
                  <a:cxn ang="0">
                    <a:pos x="17" y="229"/>
                  </a:cxn>
                  <a:cxn ang="0">
                    <a:pos x="34" y="236"/>
                  </a:cxn>
                  <a:cxn ang="0">
                    <a:pos x="55" y="236"/>
                  </a:cxn>
                  <a:cxn ang="0">
                    <a:pos x="72" y="229"/>
                  </a:cxn>
                  <a:cxn ang="0">
                    <a:pos x="79" y="219"/>
                  </a:cxn>
                  <a:cxn ang="0">
                    <a:pos x="84" y="212"/>
                  </a:cxn>
                  <a:cxn ang="0">
                    <a:pos x="86" y="205"/>
                  </a:cxn>
                  <a:cxn ang="0">
                    <a:pos x="88" y="205"/>
                  </a:cxn>
                  <a:cxn ang="0">
                    <a:pos x="100" y="215"/>
                  </a:cxn>
                  <a:cxn ang="0">
                    <a:pos x="119" y="224"/>
                  </a:cxn>
                  <a:cxn ang="0">
                    <a:pos x="148" y="229"/>
                  </a:cxn>
                  <a:cxn ang="0">
                    <a:pos x="179" y="224"/>
                  </a:cxn>
                  <a:cxn ang="0">
                    <a:pos x="208" y="205"/>
                  </a:cxn>
                  <a:cxn ang="0">
                    <a:pos x="227" y="186"/>
                  </a:cxn>
                  <a:cxn ang="0">
                    <a:pos x="234" y="169"/>
                  </a:cxn>
                  <a:cxn ang="0">
                    <a:pos x="236" y="155"/>
                  </a:cxn>
                  <a:cxn ang="0">
                    <a:pos x="236" y="148"/>
                  </a:cxn>
                  <a:cxn ang="0">
                    <a:pos x="236" y="148"/>
                  </a:cxn>
                  <a:cxn ang="0">
                    <a:pos x="243" y="153"/>
                  </a:cxn>
                  <a:cxn ang="0">
                    <a:pos x="258" y="157"/>
                  </a:cxn>
                  <a:cxn ang="0">
                    <a:pos x="274" y="160"/>
                  </a:cxn>
                  <a:cxn ang="0">
                    <a:pos x="293" y="153"/>
                  </a:cxn>
                  <a:cxn ang="0">
                    <a:pos x="313" y="138"/>
                  </a:cxn>
                  <a:cxn ang="0">
                    <a:pos x="320" y="122"/>
                  </a:cxn>
                  <a:cxn ang="0">
                    <a:pos x="322" y="105"/>
                  </a:cxn>
                  <a:cxn ang="0">
                    <a:pos x="320" y="91"/>
                  </a:cxn>
                  <a:cxn ang="0">
                    <a:pos x="317" y="84"/>
                  </a:cxn>
                  <a:cxn ang="0">
                    <a:pos x="317" y="81"/>
                  </a:cxn>
                  <a:cxn ang="0">
                    <a:pos x="324" y="76"/>
                  </a:cxn>
                  <a:cxn ang="0">
                    <a:pos x="336" y="64"/>
                  </a:cxn>
                  <a:cxn ang="0">
                    <a:pos x="351" y="45"/>
                  </a:cxn>
                  <a:cxn ang="0">
                    <a:pos x="358" y="17"/>
                  </a:cxn>
                </a:cxnLst>
                <a:rect l="0" t="0" r="r" b="b"/>
                <a:pathLst>
                  <a:path w="360" h="236">
                    <a:moveTo>
                      <a:pt x="0" y="203"/>
                    </a:moveTo>
                    <a:lnTo>
                      <a:pt x="3" y="205"/>
                    </a:lnTo>
                    <a:lnTo>
                      <a:pt x="3" y="208"/>
                    </a:lnTo>
                    <a:lnTo>
                      <a:pt x="3" y="212"/>
                    </a:lnTo>
                    <a:lnTo>
                      <a:pt x="5" y="215"/>
                    </a:lnTo>
                    <a:lnTo>
                      <a:pt x="7" y="219"/>
                    </a:lnTo>
                    <a:lnTo>
                      <a:pt x="12" y="224"/>
                    </a:lnTo>
                    <a:lnTo>
                      <a:pt x="17" y="229"/>
                    </a:lnTo>
                    <a:lnTo>
                      <a:pt x="24" y="234"/>
                    </a:lnTo>
                    <a:lnTo>
                      <a:pt x="34" y="236"/>
                    </a:lnTo>
                    <a:lnTo>
                      <a:pt x="43" y="236"/>
                    </a:lnTo>
                    <a:lnTo>
                      <a:pt x="55" y="236"/>
                    </a:lnTo>
                    <a:lnTo>
                      <a:pt x="65" y="234"/>
                    </a:lnTo>
                    <a:lnTo>
                      <a:pt x="72" y="229"/>
                    </a:lnTo>
                    <a:lnTo>
                      <a:pt x="76" y="224"/>
                    </a:lnTo>
                    <a:lnTo>
                      <a:pt x="79" y="219"/>
                    </a:lnTo>
                    <a:lnTo>
                      <a:pt x="84" y="215"/>
                    </a:lnTo>
                    <a:lnTo>
                      <a:pt x="84" y="212"/>
                    </a:lnTo>
                    <a:lnTo>
                      <a:pt x="86" y="208"/>
                    </a:lnTo>
                    <a:lnTo>
                      <a:pt x="86" y="205"/>
                    </a:lnTo>
                    <a:lnTo>
                      <a:pt x="86" y="205"/>
                    </a:lnTo>
                    <a:lnTo>
                      <a:pt x="88" y="205"/>
                    </a:lnTo>
                    <a:lnTo>
                      <a:pt x="91" y="210"/>
                    </a:lnTo>
                    <a:lnTo>
                      <a:pt x="100" y="215"/>
                    </a:lnTo>
                    <a:lnTo>
                      <a:pt x="110" y="219"/>
                    </a:lnTo>
                    <a:lnTo>
                      <a:pt x="119" y="224"/>
                    </a:lnTo>
                    <a:lnTo>
                      <a:pt x="134" y="227"/>
                    </a:lnTo>
                    <a:lnTo>
                      <a:pt x="148" y="229"/>
                    </a:lnTo>
                    <a:lnTo>
                      <a:pt x="162" y="229"/>
                    </a:lnTo>
                    <a:lnTo>
                      <a:pt x="179" y="224"/>
                    </a:lnTo>
                    <a:lnTo>
                      <a:pt x="193" y="217"/>
                    </a:lnTo>
                    <a:lnTo>
                      <a:pt x="208" y="205"/>
                    </a:lnTo>
                    <a:lnTo>
                      <a:pt x="217" y="196"/>
                    </a:lnTo>
                    <a:lnTo>
                      <a:pt x="227" y="186"/>
                    </a:lnTo>
                    <a:lnTo>
                      <a:pt x="231" y="177"/>
                    </a:lnTo>
                    <a:lnTo>
                      <a:pt x="234" y="169"/>
                    </a:lnTo>
                    <a:lnTo>
                      <a:pt x="236" y="162"/>
                    </a:lnTo>
                    <a:lnTo>
                      <a:pt x="236" y="155"/>
                    </a:lnTo>
                    <a:lnTo>
                      <a:pt x="236" y="150"/>
                    </a:lnTo>
                    <a:lnTo>
                      <a:pt x="236" y="148"/>
                    </a:lnTo>
                    <a:lnTo>
                      <a:pt x="236" y="148"/>
                    </a:lnTo>
                    <a:lnTo>
                      <a:pt x="236" y="148"/>
                    </a:lnTo>
                    <a:lnTo>
                      <a:pt x="239" y="150"/>
                    </a:lnTo>
                    <a:lnTo>
                      <a:pt x="243" y="153"/>
                    </a:lnTo>
                    <a:lnTo>
                      <a:pt x="251" y="155"/>
                    </a:lnTo>
                    <a:lnTo>
                      <a:pt x="258" y="157"/>
                    </a:lnTo>
                    <a:lnTo>
                      <a:pt x="265" y="160"/>
                    </a:lnTo>
                    <a:lnTo>
                      <a:pt x="274" y="160"/>
                    </a:lnTo>
                    <a:lnTo>
                      <a:pt x="284" y="157"/>
                    </a:lnTo>
                    <a:lnTo>
                      <a:pt x="293" y="153"/>
                    </a:lnTo>
                    <a:lnTo>
                      <a:pt x="303" y="148"/>
                    </a:lnTo>
                    <a:lnTo>
                      <a:pt x="313" y="138"/>
                    </a:lnTo>
                    <a:lnTo>
                      <a:pt x="317" y="131"/>
                    </a:lnTo>
                    <a:lnTo>
                      <a:pt x="320" y="122"/>
                    </a:lnTo>
                    <a:lnTo>
                      <a:pt x="322" y="112"/>
                    </a:lnTo>
                    <a:lnTo>
                      <a:pt x="322" y="105"/>
                    </a:lnTo>
                    <a:lnTo>
                      <a:pt x="320" y="98"/>
                    </a:lnTo>
                    <a:lnTo>
                      <a:pt x="320" y="91"/>
                    </a:lnTo>
                    <a:lnTo>
                      <a:pt x="317" y="86"/>
                    </a:lnTo>
                    <a:lnTo>
                      <a:pt x="317" y="84"/>
                    </a:lnTo>
                    <a:lnTo>
                      <a:pt x="315" y="84"/>
                    </a:lnTo>
                    <a:lnTo>
                      <a:pt x="317" y="81"/>
                    </a:lnTo>
                    <a:lnTo>
                      <a:pt x="320" y="79"/>
                    </a:lnTo>
                    <a:lnTo>
                      <a:pt x="324" y="76"/>
                    </a:lnTo>
                    <a:lnTo>
                      <a:pt x="332" y="72"/>
                    </a:lnTo>
                    <a:lnTo>
                      <a:pt x="336" y="64"/>
                    </a:lnTo>
                    <a:lnTo>
                      <a:pt x="343" y="55"/>
                    </a:lnTo>
                    <a:lnTo>
                      <a:pt x="351" y="45"/>
                    </a:lnTo>
                    <a:lnTo>
                      <a:pt x="355" y="33"/>
                    </a:lnTo>
                    <a:lnTo>
                      <a:pt x="358" y="17"/>
                    </a:lnTo>
                    <a:lnTo>
                      <a:pt x="360" y="0"/>
                    </a:lnTo>
                  </a:path>
                </a:pathLst>
              </a:custGeom>
              <a:noFill/>
              <a:ln w="12700" cmpd="sng">
                <a:solidFill>
                  <a:srgbClr val="FF9900"/>
                </a:solidFill>
                <a:prstDash val="solid"/>
                <a:round/>
                <a:headEnd/>
                <a:tailEnd/>
              </a:ln>
            </p:spPr>
            <p:txBody>
              <a:bodyPr/>
              <a:lstStyle/>
              <a:p>
                <a:endParaRPr lang="en-US"/>
              </a:p>
            </p:txBody>
          </p:sp>
        </p:grpSp>
        <p:sp>
          <p:nvSpPr>
            <p:cNvPr id="63" name="Freeform 467"/>
            <p:cNvSpPr>
              <a:spLocks/>
            </p:cNvSpPr>
            <p:nvPr/>
          </p:nvSpPr>
          <p:spPr bwMode="auto">
            <a:xfrm>
              <a:off x="4346" y="4062"/>
              <a:ext cx="115" cy="115"/>
            </a:xfrm>
            <a:custGeom>
              <a:avLst/>
              <a:gdLst/>
              <a:ahLst/>
              <a:cxnLst>
                <a:cxn ang="0">
                  <a:pos x="112" y="112"/>
                </a:cxn>
                <a:cxn ang="0">
                  <a:pos x="115" y="0"/>
                </a:cxn>
                <a:cxn ang="0">
                  <a:pos x="0" y="0"/>
                </a:cxn>
                <a:cxn ang="0">
                  <a:pos x="0" y="115"/>
                </a:cxn>
                <a:cxn ang="0">
                  <a:pos x="115" y="115"/>
                </a:cxn>
                <a:cxn ang="0">
                  <a:pos x="115" y="115"/>
                </a:cxn>
              </a:cxnLst>
              <a:rect l="0" t="0" r="r" b="b"/>
              <a:pathLst>
                <a:path w="115" h="115">
                  <a:moveTo>
                    <a:pt x="112" y="112"/>
                  </a:moveTo>
                  <a:lnTo>
                    <a:pt x="115" y="0"/>
                  </a:lnTo>
                  <a:lnTo>
                    <a:pt x="0" y="0"/>
                  </a:lnTo>
                  <a:lnTo>
                    <a:pt x="0" y="115"/>
                  </a:lnTo>
                  <a:lnTo>
                    <a:pt x="115" y="115"/>
                  </a:lnTo>
                  <a:lnTo>
                    <a:pt x="115" y="115"/>
                  </a:lnTo>
                </a:path>
              </a:pathLst>
            </a:custGeom>
            <a:solidFill>
              <a:schemeClr val="accent2">
                <a:alpha val="50000"/>
              </a:schemeClr>
            </a:solidFill>
            <a:ln w="7938">
              <a:solidFill>
                <a:srgbClr val="000000"/>
              </a:solidFill>
              <a:prstDash val="solid"/>
              <a:round/>
              <a:headEnd/>
              <a:tailEnd/>
            </a:ln>
          </p:spPr>
          <p:txBody>
            <a:bodyPr/>
            <a:lstStyle/>
            <a:p>
              <a:endParaRPr lang="en-US"/>
            </a:p>
          </p:txBody>
        </p:sp>
        <p:sp>
          <p:nvSpPr>
            <p:cNvPr id="64" name="Freeform 468"/>
            <p:cNvSpPr>
              <a:spLocks/>
            </p:cNvSpPr>
            <p:nvPr/>
          </p:nvSpPr>
          <p:spPr bwMode="auto">
            <a:xfrm>
              <a:off x="4985" y="4062"/>
              <a:ext cx="112" cy="115"/>
            </a:xfrm>
            <a:custGeom>
              <a:avLst/>
              <a:gdLst/>
              <a:ahLst/>
              <a:cxnLst>
                <a:cxn ang="0">
                  <a:pos x="112" y="112"/>
                </a:cxn>
                <a:cxn ang="0">
                  <a:pos x="112" y="0"/>
                </a:cxn>
                <a:cxn ang="0">
                  <a:pos x="0" y="0"/>
                </a:cxn>
                <a:cxn ang="0">
                  <a:pos x="0" y="115"/>
                </a:cxn>
                <a:cxn ang="0">
                  <a:pos x="112" y="115"/>
                </a:cxn>
                <a:cxn ang="0">
                  <a:pos x="112" y="115"/>
                </a:cxn>
              </a:cxnLst>
              <a:rect l="0" t="0" r="r" b="b"/>
              <a:pathLst>
                <a:path w="112" h="115">
                  <a:moveTo>
                    <a:pt x="112" y="112"/>
                  </a:moveTo>
                  <a:lnTo>
                    <a:pt x="112" y="0"/>
                  </a:lnTo>
                  <a:lnTo>
                    <a:pt x="0" y="0"/>
                  </a:lnTo>
                  <a:lnTo>
                    <a:pt x="0" y="115"/>
                  </a:lnTo>
                  <a:lnTo>
                    <a:pt x="112" y="115"/>
                  </a:lnTo>
                  <a:lnTo>
                    <a:pt x="112" y="115"/>
                  </a:lnTo>
                </a:path>
              </a:pathLst>
            </a:custGeom>
            <a:solidFill>
              <a:schemeClr val="accent1">
                <a:alpha val="50000"/>
              </a:schemeClr>
            </a:solidFill>
            <a:ln w="7938">
              <a:solidFill>
                <a:srgbClr val="000000"/>
              </a:solidFill>
              <a:prstDash val="solid"/>
              <a:round/>
              <a:headEnd/>
              <a:tailEnd/>
            </a:ln>
          </p:spPr>
          <p:txBody>
            <a:bodyPr/>
            <a:lstStyle/>
            <a:p>
              <a:endParaRPr lang="en-US"/>
            </a:p>
          </p:txBody>
        </p:sp>
        <p:sp>
          <p:nvSpPr>
            <p:cNvPr id="65" name="Line 469"/>
            <p:cNvSpPr>
              <a:spLocks noChangeShapeType="1"/>
            </p:cNvSpPr>
            <p:nvPr/>
          </p:nvSpPr>
          <p:spPr bwMode="auto">
            <a:xfrm>
              <a:off x="4206" y="2558"/>
              <a:ext cx="1" cy="119"/>
            </a:xfrm>
            <a:prstGeom prst="line">
              <a:avLst/>
            </a:prstGeom>
            <a:noFill/>
            <a:ln w="7938">
              <a:solidFill>
                <a:srgbClr val="000000"/>
              </a:solidFill>
              <a:round/>
              <a:headEnd/>
              <a:tailEnd/>
            </a:ln>
          </p:spPr>
          <p:txBody>
            <a:bodyPr/>
            <a:lstStyle/>
            <a:p>
              <a:endParaRPr lang="en-US"/>
            </a:p>
          </p:txBody>
        </p:sp>
        <p:sp>
          <p:nvSpPr>
            <p:cNvPr id="66" name="Line 470"/>
            <p:cNvSpPr>
              <a:spLocks noChangeShapeType="1"/>
            </p:cNvSpPr>
            <p:nvPr/>
          </p:nvSpPr>
          <p:spPr bwMode="auto">
            <a:xfrm flipH="1" flipV="1">
              <a:off x="3719" y="2813"/>
              <a:ext cx="172" cy="95"/>
            </a:xfrm>
            <a:prstGeom prst="line">
              <a:avLst/>
            </a:prstGeom>
            <a:noFill/>
            <a:ln w="7938">
              <a:solidFill>
                <a:srgbClr val="000000"/>
              </a:solidFill>
              <a:round/>
              <a:headEnd/>
              <a:tailEnd/>
            </a:ln>
          </p:spPr>
          <p:txBody>
            <a:bodyPr/>
            <a:lstStyle/>
            <a:p>
              <a:endParaRPr lang="en-US"/>
            </a:p>
          </p:txBody>
        </p:sp>
        <p:sp>
          <p:nvSpPr>
            <p:cNvPr id="67" name="Line 471"/>
            <p:cNvSpPr>
              <a:spLocks noChangeShapeType="1"/>
            </p:cNvSpPr>
            <p:nvPr/>
          </p:nvSpPr>
          <p:spPr bwMode="auto">
            <a:xfrm flipV="1">
              <a:off x="4520" y="2811"/>
              <a:ext cx="184" cy="102"/>
            </a:xfrm>
            <a:prstGeom prst="line">
              <a:avLst/>
            </a:prstGeom>
            <a:noFill/>
            <a:ln w="7938">
              <a:solidFill>
                <a:srgbClr val="000000"/>
              </a:solidFill>
              <a:round/>
              <a:headEnd/>
              <a:tailEnd/>
            </a:ln>
          </p:spPr>
          <p:txBody>
            <a:bodyPr/>
            <a:lstStyle/>
            <a:p>
              <a:endParaRPr lang="en-US"/>
            </a:p>
          </p:txBody>
        </p:sp>
        <p:sp>
          <p:nvSpPr>
            <p:cNvPr id="68" name="Line 472"/>
            <p:cNvSpPr>
              <a:spLocks noChangeShapeType="1"/>
            </p:cNvSpPr>
            <p:nvPr/>
          </p:nvSpPr>
          <p:spPr bwMode="auto">
            <a:xfrm flipH="1">
              <a:off x="3683" y="3049"/>
              <a:ext cx="253" cy="379"/>
            </a:xfrm>
            <a:prstGeom prst="line">
              <a:avLst/>
            </a:prstGeom>
            <a:noFill/>
            <a:ln w="7938">
              <a:solidFill>
                <a:srgbClr val="000000"/>
              </a:solidFill>
              <a:round/>
              <a:headEnd/>
              <a:tailEnd/>
            </a:ln>
          </p:spPr>
          <p:txBody>
            <a:bodyPr/>
            <a:lstStyle/>
            <a:p>
              <a:endParaRPr lang="en-US"/>
            </a:p>
          </p:txBody>
        </p:sp>
        <p:sp>
          <p:nvSpPr>
            <p:cNvPr id="69" name="Freeform 473"/>
            <p:cNvSpPr>
              <a:spLocks/>
            </p:cNvSpPr>
            <p:nvPr/>
          </p:nvSpPr>
          <p:spPr bwMode="auto">
            <a:xfrm>
              <a:off x="3745" y="3199"/>
              <a:ext cx="113" cy="115"/>
            </a:xfrm>
            <a:custGeom>
              <a:avLst/>
              <a:gdLst/>
              <a:ahLst/>
              <a:cxnLst>
                <a:cxn ang="0">
                  <a:pos x="113" y="112"/>
                </a:cxn>
                <a:cxn ang="0">
                  <a:pos x="113" y="0"/>
                </a:cxn>
                <a:cxn ang="0">
                  <a:pos x="0" y="0"/>
                </a:cxn>
                <a:cxn ang="0">
                  <a:pos x="0" y="115"/>
                </a:cxn>
                <a:cxn ang="0">
                  <a:pos x="113" y="115"/>
                </a:cxn>
                <a:cxn ang="0">
                  <a:pos x="113" y="115"/>
                </a:cxn>
                <a:cxn ang="0">
                  <a:pos x="113" y="112"/>
                </a:cxn>
              </a:cxnLst>
              <a:rect l="0" t="0" r="r" b="b"/>
              <a:pathLst>
                <a:path w="113" h="115">
                  <a:moveTo>
                    <a:pt x="113" y="112"/>
                  </a:moveTo>
                  <a:lnTo>
                    <a:pt x="113" y="0"/>
                  </a:lnTo>
                  <a:lnTo>
                    <a:pt x="0" y="0"/>
                  </a:lnTo>
                  <a:lnTo>
                    <a:pt x="0" y="115"/>
                  </a:lnTo>
                  <a:lnTo>
                    <a:pt x="113" y="115"/>
                  </a:lnTo>
                  <a:lnTo>
                    <a:pt x="113" y="115"/>
                  </a:lnTo>
                  <a:lnTo>
                    <a:pt x="113" y="112"/>
                  </a:lnTo>
                  <a:close/>
                </a:path>
              </a:pathLst>
            </a:custGeom>
            <a:solidFill>
              <a:srgbClr val="FFFF66">
                <a:alpha val="50000"/>
              </a:srgbClr>
            </a:solidFill>
            <a:ln w="9525">
              <a:solidFill>
                <a:schemeClr val="tx1"/>
              </a:solidFill>
              <a:round/>
              <a:headEnd/>
              <a:tailEnd/>
            </a:ln>
          </p:spPr>
          <p:txBody>
            <a:bodyPr/>
            <a:lstStyle/>
            <a:p>
              <a:endParaRPr lang="en-US"/>
            </a:p>
          </p:txBody>
        </p:sp>
        <p:sp>
          <p:nvSpPr>
            <p:cNvPr id="70" name="Freeform 474"/>
            <p:cNvSpPr>
              <a:spLocks/>
            </p:cNvSpPr>
            <p:nvPr/>
          </p:nvSpPr>
          <p:spPr bwMode="auto">
            <a:xfrm>
              <a:off x="3984" y="3264"/>
              <a:ext cx="113" cy="115"/>
            </a:xfrm>
            <a:custGeom>
              <a:avLst/>
              <a:gdLst/>
              <a:ahLst/>
              <a:cxnLst>
                <a:cxn ang="0">
                  <a:pos x="113" y="112"/>
                </a:cxn>
                <a:cxn ang="0">
                  <a:pos x="113" y="0"/>
                </a:cxn>
                <a:cxn ang="0">
                  <a:pos x="0" y="0"/>
                </a:cxn>
                <a:cxn ang="0">
                  <a:pos x="0" y="115"/>
                </a:cxn>
                <a:cxn ang="0">
                  <a:pos x="113" y="115"/>
                </a:cxn>
                <a:cxn ang="0">
                  <a:pos x="113" y="115"/>
                </a:cxn>
              </a:cxnLst>
              <a:rect l="0" t="0" r="r" b="b"/>
              <a:pathLst>
                <a:path w="113" h="115">
                  <a:moveTo>
                    <a:pt x="113" y="112"/>
                  </a:moveTo>
                  <a:lnTo>
                    <a:pt x="113" y="0"/>
                  </a:lnTo>
                  <a:lnTo>
                    <a:pt x="0" y="0"/>
                  </a:lnTo>
                  <a:lnTo>
                    <a:pt x="0" y="115"/>
                  </a:lnTo>
                  <a:lnTo>
                    <a:pt x="113" y="115"/>
                  </a:lnTo>
                  <a:lnTo>
                    <a:pt x="113" y="115"/>
                  </a:lnTo>
                </a:path>
              </a:pathLst>
            </a:custGeom>
            <a:solidFill>
              <a:srgbClr val="FF0066">
                <a:alpha val="50000"/>
              </a:srgbClr>
            </a:solidFill>
            <a:ln w="7938">
              <a:solidFill>
                <a:srgbClr val="000000"/>
              </a:solidFill>
              <a:prstDash val="solid"/>
              <a:round/>
              <a:headEnd/>
              <a:tailEnd/>
            </a:ln>
          </p:spPr>
          <p:txBody>
            <a:bodyPr/>
            <a:lstStyle/>
            <a:p>
              <a:endParaRPr lang="en-US"/>
            </a:p>
          </p:txBody>
        </p:sp>
        <p:sp>
          <p:nvSpPr>
            <p:cNvPr id="71" name="Line 475"/>
            <p:cNvSpPr>
              <a:spLocks noChangeShapeType="1"/>
            </p:cNvSpPr>
            <p:nvPr/>
          </p:nvSpPr>
          <p:spPr bwMode="auto">
            <a:xfrm>
              <a:off x="4468" y="3054"/>
              <a:ext cx="260" cy="374"/>
            </a:xfrm>
            <a:prstGeom prst="line">
              <a:avLst/>
            </a:prstGeom>
            <a:noFill/>
            <a:ln w="7938">
              <a:solidFill>
                <a:srgbClr val="000000"/>
              </a:solidFill>
              <a:round/>
              <a:headEnd/>
              <a:tailEnd/>
            </a:ln>
          </p:spPr>
          <p:txBody>
            <a:bodyPr/>
            <a:lstStyle/>
            <a:p>
              <a:endParaRPr lang="en-US"/>
            </a:p>
          </p:txBody>
        </p:sp>
        <p:sp>
          <p:nvSpPr>
            <p:cNvPr id="72" name="Freeform 476"/>
            <p:cNvSpPr>
              <a:spLocks/>
            </p:cNvSpPr>
            <p:nvPr/>
          </p:nvSpPr>
          <p:spPr bwMode="auto">
            <a:xfrm>
              <a:off x="4554" y="320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close/>
                </a:path>
              </a:pathLst>
            </a:custGeom>
            <a:solidFill>
              <a:schemeClr val="accent1">
                <a:alpha val="50000"/>
              </a:schemeClr>
            </a:solidFill>
            <a:ln w="9525">
              <a:noFill/>
              <a:round/>
              <a:headEnd/>
              <a:tailEnd/>
            </a:ln>
          </p:spPr>
          <p:txBody>
            <a:bodyPr/>
            <a:lstStyle/>
            <a:p>
              <a:endParaRPr lang="en-US"/>
            </a:p>
          </p:txBody>
        </p:sp>
        <p:sp>
          <p:nvSpPr>
            <p:cNvPr id="73" name="Freeform 477"/>
            <p:cNvSpPr>
              <a:spLocks/>
            </p:cNvSpPr>
            <p:nvPr/>
          </p:nvSpPr>
          <p:spPr bwMode="auto">
            <a:xfrm>
              <a:off x="4554" y="320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1">
                <a:alpha val="50000"/>
              </a:schemeClr>
            </a:solidFill>
            <a:ln w="7938">
              <a:solidFill>
                <a:srgbClr val="000000"/>
              </a:solidFill>
              <a:prstDash val="solid"/>
              <a:round/>
              <a:headEnd/>
              <a:tailEnd/>
            </a:ln>
          </p:spPr>
          <p:txBody>
            <a:bodyPr/>
            <a:lstStyle/>
            <a:p>
              <a:endParaRPr lang="en-US"/>
            </a:p>
          </p:txBody>
        </p:sp>
        <p:sp>
          <p:nvSpPr>
            <p:cNvPr id="74" name="Line 478"/>
            <p:cNvSpPr>
              <a:spLocks noChangeShapeType="1"/>
            </p:cNvSpPr>
            <p:nvPr/>
          </p:nvSpPr>
          <p:spPr bwMode="auto">
            <a:xfrm flipH="1" flipV="1">
              <a:off x="3273" y="3447"/>
              <a:ext cx="141" cy="79"/>
            </a:xfrm>
            <a:prstGeom prst="line">
              <a:avLst/>
            </a:prstGeom>
            <a:noFill/>
            <a:ln w="7938">
              <a:solidFill>
                <a:srgbClr val="000000"/>
              </a:solidFill>
              <a:round/>
              <a:headEnd/>
              <a:tailEnd/>
            </a:ln>
          </p:spPr>
          <p:txBody>
            <a:bodyPr/>
            <a:lstStyle/>
            <a:p>
              <a:endParaRPr lang="en-US"/>
            </a:p>
          </p:txBody>
        </p:sp>
        <p:sp>
          <p:nvSpPr>
            <p:cNvPr id="75" name="Line 479"/>
            <p:cNvSpPr>
              <a:spLocks noChangeShapeType="1"/>
            </p:cNvSpPr>
            <p:nvPr/>
          </p:nvSpPr>
          <p:spPr bwMode="auto">
            <a:xfrm flipV="1">
              <a:off x="4990" y="3447"/>
              <a:ext cx="148" cy="74"/>
            </a:xfrm>
            <a:prstGeom prst="line">
              <a:avLst/>
            </a:prstGeom>
            <a:noFill/>
            <a:ln w="7938">
              <a:solidFill>
                <a:srgbClr val="000000"/>
              </a:solidFill>
              <a:round/>
              <a:headEnd/>
              <a:tailEnd/>
            </a:ln>
          </p:spPr>
          <p:txBody>
            <a:bodyPr/>
            <a:lstStyle/>
            <a:p>
              <a:endParaRPr lang="en-US"/>
            </a:p>
          </p:txBody>
        </p:sp>
        <p:sp>
          <p:nvSpPr>
            <p:cNvPr id="76" name="Line 480"/>
            <p:cNvSpPr>
              <a:spLocks noChangeShapeType="1"/>
            </p:cNvSpPr>
            <p:nvPr/>
          </p:nvSpPr>
          <p:spPr bwMode="auto">
            <a:xfrm flipH="1">
              <a:off x="3347" y="3876"/>
              <a:ext cx="181" cy="186"/>
            </a:xfrm>
            <a:prstGeom prst="line">
              <a:avLst/>
            </a:prstGeom>
            <a:noFill/>
            <a:ln w="7938">
              <a:solidFill>
                <a:srgbClr val="000000"/>
              </a:solidFill>
              <a:round/>
              <a:headEnd/>
              <a:tailEnd/>
            </a:ln>
          </p:spPr>
          <p:txBody>
            <a:bodyPr/>
            <a:lstStyle/>
            <a:p>
              <a:endParaRPr lang="en-US"/>
            </a:p>
          </p:txBody>
        </p:sp>
        <p:sp>
          <p:nvSpPr>
            <p:cNvPr id="77" name="Line 481"/>
            <p:cNvSpPr>
              <a:spLocks noChangeShapeType="1"/>
            </p:cNvSpPr>
            <p:nvPr/>
          </p:nvSpPr>
          <p:spPr bwMode="auto">
            <a:xfrm>
              <a:off x="3822" y="3883"/>
              <a:ext cx="183" cy="182"/>
            </a:xfrm>
            <a:prstGeom prst="line">
              <a:avLst/>
            </a:prstGeom>
            <a:noFill/>
            <a:ln w="7938">
              <a:solidFill>
                <a:srgbClr val="000000"/>
              </a:solidFill>
              <a:round/>
              <a:headEnd/>
              <a:tailEnd/>
            </a:ln>
          </p:spPr>
          <p:txBody>
            <a:bodyPr/>
            <a:lstStyle/>
            <a:p>
              <a:endParaRPr lang="en-US"/>
            </a:p>
          </p:txBody>
        </p:sp>
        <p:sp>
          <p:nvSpPr>
            <p:cNvPr id="78" name="Line 482"/>
            <p:cNvSpPr>
              <a:spLocks noChangeShapeType="1"/>
            </p:cNvSpPr>
            <p:nvPr/>
          </p:nvSpPr>
          <p:spPr bwMode="auto">
            <a:xfrm flipH="1">
              <a:off x="4404" y="3881"/>
              <a:ext cx="178" cy="181"/>
            </a:xfrm>
            <a:prstGeom prst="line">
              <a:avLst/>
            </a:prstGeom>
            <a:noFill/>
            <a:ln w="7938">
              <a:solidFill>
                <a:srgbClr val="000000"/>
              </a:solidFill>
              <a:round/>
              <a:headEnd/>
              <a:tailEnd/>
            </a:ln>
          </p:spPr>
          <p:txBody>
            <a:bodyPr/>
            <a:lstStyle/>
            <a:p>
              <a:endParaRPr lang="en-US"/>
            </a:p>
          </p:txBody>
        </p:sp>
        <p:sp>
          <p:nvSpPr>
            <p:cNvPr id="79" name="Line 483"/>
            <p:cNvSpPr>
              <a:spLocks noChangeShapeType="1"/>
            </p:cNvSpPr>
            <p:nvPr/>
          </p:nvSpPr>
          <p:spPr bwMode="auto">
            <a:xfrm>
              <a:off x="4883" y="3872"/>
              <a:ext cx="157" cy="190"/>
            </a:xfrm>
            <a:prstGeom prst="line">
              <a:avLst/>
            </a:prstGeom>
            <a:noFill/>
            <a:ln w="7938">
              <a:solidFill>
                <a:srgbClr val="000000"/>
              </a:solidFill>
              <a:round/>
              <a:headEnd/>
              <a:tailEnd/>
            </a:ln>
          </p:spPr>
          <p:txBody>
            <a:bodyPr/>
            <a:lstStyle/>
            <a:p>
              <a:endParaRPr lang="en-US"/>
            </a:p>
          </p:txBody>
        </p:sp>
        <p:sp>
          <p:nvSpPr>
            <p:cNvPr id="80" name="Line 484"/>
            <p:cNvSpPr>
              <a:spLocks noChangeShapeType="1"/>
            </p:cNvSpPr>
            <p:nvPr/>
          </p:nvSpPr>
          <p:spPr bwMode="auto">
            <a:xfrm>
              <a:off x="3996" y="3666"/>
              <a:ext cx="415" cy="1"/>
            </a:xfrm>
            <a:prstGeom prst="line">
              <a:avLst/>
            </a:prstGeom>
            <a:noFill/>
            <a:ln w="7938">
              <a:solidFill>
                <a:srgbClr val="000000"/>
              </a:solidFill>
              <a:round/>
              <a:headEnd/>
              <a:tailEnd/>
            </a:ln>
          </p:spPr>
          <p:txBody>
            <a:bodyPr/>
            <a:lstStyle/>
            <a:p>
              <a:endParaRPr lang="en-US"/>
            </a:p>
          </p:txBody>
        </p:sp>
        <p:sp>
          <p:nvSpPr>
            <p:cNvPr id="81" name="Freeform 485"/>
            <p:cNvSpPr>
              <a:spLocks/>
            </p:cNvSpPr>
            <p:nvPr/>
          </p:nvSpPr>
          <p:spPr bwMode="auto">
            <a:xfrm>
              <a:off x="4160" y="361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close/>
                </a:path>
              </a:pathLst>
            </a:custGeom>
            <a:solidFill>
              <a:schemeClr val="accent1">
                <a:alpha val="50000"/>
              </a:schemeClr>
            </a:solidFill>
            <a:ln w="9525">
              <a:noFill/>
              <a:round/>
              <a:headEnd/>
              <a:tailEnd/>
            </a:ln>
          </p:spPr>
          <p:txBody>
            <a:bodyPr/>
            <a:lstStyle/>
            <a:p>
              <a:endParaRPr lang="en-US"/>
            </a:p>
          </p:txBody>
        </p:sp>
        <p:sp>
          <p:nvSpPr>
            <p:cNvPr id="82" name="Freeform 486"/>
            <p:cNvSpPr>
              <a:spLocks/>
            </p:cNvSpPr>
            <p:nvPr/>
          </p:nvSpPr>
          <p:spPr bwMode="auto">
            <a:xfrm>
              <a:off x="4160" y="361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2">
                <a:alpha val="50000"/>
              </a:schemeClr>
            </a:solidFill>
            <a:ln w="7938">
              <a:solidFill>
                <a:srgbClr val="000000"/>
              </a:solidFill>
              <a:prstDash val="solid"/>
              <a:round/>
              <a:headEnd/>
              <a:tailEnd/>
            </a:ln>
          </p:spPr>
          <p:txBody>
            <a:bodyPr/>
            <a:lstStyle/>
            <a:p>
              <a:endParaRPr lang="en-US"/>
            </a:p>
          </p:txBody>
        </p:sp>
        <p:sp>
          <p:nvSpPr>
            <p:cNvPr id="83" name="Line 487"/>
            <p:cNvSpPr>
              <a:spLocks noChangeShapeType="1"/>
            </p:cNvSpPr>
            <p:nvPr/>
          </p:nvSpPr>
          <p:spPr bwMode="auto">
            <a:xfrm flipH="1" flipV="1">
              <a:off x="3984" y="3072"/>
              <a:ext cx="48" cy="192"/>
            </a:xfrm>
            <a:prstGeom prst="line">
              <a:avLst/>
            </a:prstGeom>
            <a:noFill/>
            <a:ln w="9525">
              <a:solidFill>
                <a:schemeClr val="tx1"/>
              </a:solidFill>
              <a:round/>
              <a:headEnd/>
              <a:tailEnd/>
            </a:ln>
            <a:effectLst/>
          </p:spPr>
          <p:txBody>
            <a:bodyPr wrap="none" anchor="ctr"/>
            <a:lstStyle/>
            <a:p>
              <a:endParaRPr lang="en-US"/>
            </a:p>
          </p:txBody>
        </p:sp>
      </p:gr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5" name="Slide Number Placeholder 3"/>
          <p:cNvSpPr>
            <a:spLocks noGrp="1"/>
          </p:cNvSpPr>
          <p:nvPr>
            <p:ph type="sldNum" sz="quarter" idx="12"/>
          </p:nvPr>
        </p:nvSpPr>
        <p:spPr>
          <a:xfrm>
            <a:off x="3810000" y="6324600"/>
            <a:ext cx="1905000" cy="457200"/>
          </a:xfrm>
          <a:noFill/>
        </p:spPr>
        <p:txBody>
          <a:bodyPr/>
          <a:lstStyle/>
          <a:p>
            <a:pPr algn="ctr"/>
            <a:fld id="{A07AC667-1EBB-644D-AE25-BD51E4520DCC}" type="slidenum">
              <a:rPr lang="en-US"/>
              <a:pPr algn="ctr"/>
              <a:t>124</a:t>
            </a:fld>
            <a:endParaRPr lang="en-US"/>
          </a:p>
        </p:txBody>
      </p:sp>
      <p:sp>
        <p:nvSpPr>
          <p:cNvPr id="3076" name="Rectangle 2"/>
          <p:cNvSpPr>
            <a:spLocks noGrp="1" noChangeArrowheads="1"/>
          </p:cNvSpPr>
          <p:nvPr>
            <p:ph type="title"/>
          </p:nvPr>
        </p:nvSpPr>
        <p:spPr/>
        <p:txBody>
          <a:bodyPr/>
          <a:lstStyle/>
          <a:p>
            <a:r>
              <a:rPr lang="en-US"/>
              <a:t>Metric: Communication</a:t>
            </a:r>
          </a:p>
        </p:txBody>
      </p:sp>
      <p:sp>
        <p:nvSpPr>
          <p:cNvPr id="3077" name="Rectangle 5"/>
          <p:cNvSpPr>
            <a:spLocks noGrp="1" noChangeArrowheads="1"/>
          </p:cNvSpPr>
          <p:nvPr>
            <p:ph type="body" idx="1"/>
          </p:nvPr>
        </p:nvSpPr>
        <p:spPr>
          <a:xfrm>
            <a:off x="0" y="1717675"/>
            <a:ext cx="3495675" cy="4700588"/>
          </a:xfrm>
        </p:spPr>
        <p:txBody>
          <a:bodyPr/>
          <a:lstStyle/>
          <a:p>
            <a:pPr>
              <a:lnSpc>
                <a:spcPct val="90000"/>
              </a:lnSpc>
            </a:pPr>
            <a:r>
              <a:rPr lang="en-US" sz="2400"/>
              <a:t>Lifetime from one pair of AA batteries </a:t>
            </a:r>
          </a:p>
          <a:p>
            <a:pPr lvl="1">
              <a:lnSpc>
                <a:spcPct val="90000"/>
              </a:lnSpc>
            </a:pPr>
            <a:r>
              <a:rPr lang="en-US" sz="2000"/>
              <a:t>2-3 days at full power</a:t>
            </a:r>
          </a:p>
          <a:p>
            <a:pPr lvl="1">
              <a:lnSpc>
                <a:spcPct val="90000"/>
              </a:lnSpc>
            </a:pPr>
            <a:r>
              <a:rPr lang="en-US" sz="2000"/>
              <a:t>6 months at 2% duty cycle</a:t>
            </a:r>
          </a:p>
          <a:p>
            <a:pPr>
              <a:lnSpc>
                <a:spcPct val="90000"/>
              </a:lnSpc>
            </a:pPr>
            <a:r>
              <a:rPr lang="en-US" sz="2400"/>
              <a:t>Communication dominates cost</a:t>
            </a:r>
          </a:p>
          <a:p>
            <a:pPr lvl="1">
              <a:lnSpc>
                <a:spcPct val="90000"/>
              </a:lnSpc>
            </a:pPr>
            <a:r>
              <a:rPr lang="en-US" sz="2000"/>
              <a:t>&lt; few mS to compute</a:t>
            </a:r>
          </a:p>
          <a:p>
            <a:pPr lvl="1">
              <a:lnSpc>
                <a:spcPct val="90000"/>
              </a:lnSpc>
            </a:pPr>
            <a:r>
              <a:rPr lang="en-US" sz="2000"/>
              <a:t>30mS to send message</a:t>
            </a:r>
          </a:p>
        </p:txBody>
      </p:sp>
      <p:graphicFrame>
        <p:nvGraphicFramePr>
          <p:cNvPr id="3074" name="Object 2"/>
          <p:cNvGraphicFramePr>
            <a:graphicFrameLocks noChangeAspect="1"/>
          </p:cNvGraphicFramePr>
          <p:nvPr/>
        </p:nvGraphicFramePr>
        <p:xfrm>
          <a:off x="3392488" y="1773238"/>
          <a:ext cx="5611812" cy="4337050"/>
        </p:xfrm>
        <a:graphic>
          <a:graphicData uri="http://schemas.openxmlformats.org/presentationml/2006/ole">
            <p:oleObj spid="_x0000_s208898" name="Worksheet" r:id="rId4" imgW="7213600" imgH="5740400" progId="Excel.Sheet.8">
              <p:embed/>
            </p:oleObj>
          </a:graphicData>
        </a:graphic>
      </p:graphicFrame>
    </p:spTree>
  </p:cSld>
  <p:clrMapOvr>
    <a:masterClrMapping/>
  </p:clrMapOvr>
  <p:transition/>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2"/>
          </p:nvPr>
        </p:nvSpPr>
        <p:spPr>
          <a:xfrm>
            <a:off x="3810000" y="6324600"/>
            <a:ext cx="1905000" cy="457200"/>
          </a:xfrm>
          <a:noFill/>
        </p:spPr>
        <p:txBody>
          <a:bodyPr/>
          <a:lstStyle/>
          <a:p>
            <a:pPr algn="ctr"/>
            <a:fld id="{E79890FC-EABF-714D-BC29-4E56030DE4C1}" type="slidenum">
              <a:rPr lang="en-US"/>
              <a:pPr algn="ctr"/>
              <a:t>125</a:t>
            </a:fld>
            <a:endParaRPr lang="en-US"/>
          </a:p>
        </p:txBody>
      </p:sp>
      <p:sp>
        <p:nvSpPr>
          <p:cNvPr id="16387" name="Rectangle 2"/>
          <p:cNvSpPr>
            <a:spLocks noGrp="1" noChangeArrowheads="1"/>
          </p:cNvSpPr>
          <p:nvPr>
            <p:ph type="title"/>
          </p:nvPr>
        </p:nvSpPr>
        <p:spPr/>
        <p:txBody>
          <a:bodyPr/>
          <a:lstStyle/>
          <a:p>
            <a:r>
              <a:rPr lang="en-US"/>
              <a:t>Communication In Sensor Nets</a:t>
            </a:r>
          </a:p>
        </p:txBody>
      </p:sp>
      <p:sp>
        <p:nvSpPr>
          <p:cNvPr id="16388" name="Rectangle 4"/>
          <p:cNvSpPr>
            <a:spLocks noGrp="1" noChangeArrowheads="1"/>
          </p:cNvSpPr>
          <p:nvPr>
            <p:ph type="body" idx="1"/>
          </p:nvPr>
        </p:nvSpPr>
        <p:spPr>
          <a:xfrm>
            <a:off x="214313" y="1652588"/>
            <a:ext cx="4143375" cy="4243387"/>
          </a:xfrm>
          <a:noFill/>
        </p:spPr>
        <p:txBody>
          <a:bodyPr/>
          <a:lstStyle/>
          <a:p>
            <a:pPr>
              <a:lnSpc>
                <a:spcPct val="90000"/>
              </a:lnSpc>
            </a:pPr>
            <a:r>
              <a:rPr lang="en-US" sz="2800"/>
              <a:t>Radio communication has high link-level losses</a:t>
            </a:r>
          </a:p>
          <a:p>
            <a:pPr lvl="1">
              <a:lnSpc>
                <a:spcPct val="90000"/>
              </a:lnSpc>
            </a:pPr>
            <a:r>
              <a:rPr lang="en-US" sz="2400"/>
              <a:t>typically about 20% @ 5m</a:t>
            </a:r>
          </a:p>
          <a:p>
            <a:pPr>
              <a:lnSpc>
                <a:spcPct val="90000"/>
              </a:lnSpc>
            </a:pPr>
            <a:endParaRPr lang="en-US" sz="2800"/>
          </a:p>
          <a:p>
            <a:pPr>
              <a:lnSpc>
                <a:spcPct val="90000"/>
              </a:lnSpc>
            </a:pPr>
            <a:r>
              <a:rPr lang="en-US" sz="2800"/>
              <a:t>Ad-hoc neighbor discovery</a:t>
            </a:r>
          </a:p>
          <a:p>
            <a:pPr>
              <a:lnSpc>
                <a:spcPct val="90000"/>
              </a:lnSpc>
            </a:pPr>
            <a:endParaRPr lang="en-US" sz="2800"/>
          </a:p>
          <a:p>
            <a:pPr>
              <a:lnSpc>
                <a:spcPct val="90000"/>
              </a:lnSpc>
            </a:pPr>
            <a:r>
              <a:rPr lang="en-US" sz="2800"/>
              <a:t>Tree-based routing</a:t>
            </a:r>
          </a:p>
        </p:txBody>
      </p:sp>
      <p:grpSp>
        <p:nvGrpSpPr>
          <p:cNvPr id="2" name="Group 137"/>
          <p:cNvGrpSpPr>
            <a:grpSpLocks/>
          </p:cNvGrpSpPr>
          <p:nvPr/>
        </p:nvGrpSpPr>
        <p:grpSpPr bwMode="auto">
          <a:xfrm>
            <a:off x="4972050" y="1808163"/>
            <a:ext cx="3021013" cy="4191000"/>
            <a:chOff x="3857" y="1213"/>
            <a:chExt cx="1903" cy="2640"/>
          </a:xfrm>
        </p:grpSpPr>
        <p:sp>
          <p:nvSpPr>
            <p:cNvPr id="16414" name="Oval 8"/>
            <p:cNvSpPr>
              <a:spLocks noChangeArrowheads="1"/>
            </p:cNvSpPr>
            <p:nvPr/>
          </p:nvSpPr>
          <p:spPr bwMode="auto">
            <a:xfrm>
              <a:off x="4618" y="1213"/>
              <a:ext cx="335" cy="340"/>
            </a:xfrm>
            <a:prstGeom prst="ellipse">
              <a:avLst/>
            </a:prstGeom>
            <a:solidFill>
              <a:srgbClr val="FFFF66"/>
            </a:solidFill>
            <a:ln w="19050">
              <a:solidFill>
                <a:schemeClr val="bg2"/>
              </a:solidFill>
              <a:round/>
              <a:headEnd/>
              <a:tailEnd/>
            </a:ln>
          </p:spPr>
          <p:txBody>
            <a:bodyPr wrap="none" anchor="ctr">
              <a:prstTxWarp prst="textNoShape">
                <a:avLst/>
              </a:prstTxWarp>
            </a:bodyPr>
            <a:lstStyle/>
            <a:p>
              <a:pPr algn="ctr"/>
              <a:r>
                <a:rPr lang="en-US">
                  <a:solidFill>
                    <a:schemeClr val="bg2"/>
                  </a:solidFill>
                  <a:latin typeface="Gadget" charset="0"/>
                </a:rPr>
                <a:t>A</a:t>
              </a:r>
            </a:p>
          </p:txBody>
        </p:sp>
        <p:sp>
          <p:nvSpPr>
            <p:cNvPr id="16415" name="Oval 9"/>
            <p:cNvSpPr>
              <a:spLocks noChangeArrowheads="1"/>
            </p:cNvSpPr>
            <p:nvPr/>
          </p:nvSpPr>
          <p:spPr bwMode="auto">
            <a:xfrm>
              <a:off x="3992" y="1995"/>
              <a:ext cx="335" cy="340"/>
            </a:xfrm>
            <a:prstGeom prst="ellipse">
              <a:avLst/>
            </a:prstGeom>
            <a:solidFill>
              <a:srgbClr val="FFFF66"/>
            </a:solidFill>
            <a:ln w="19050">
              <a:solidFill>
                <a:schemeClr val="bg2"/>
              </a:solidFill>
              <a:round/>
              <a:headEnd/>
              <a:tailEnd/>
            </a:ln>
          </p:spPr>
          <p:txBody>
            <a:bodyPr wrap="none" anchor="ctr">
              <a:prstTxWarp prst="textNoShape">
                <a:avLst/>
              </a:prstTxWarp>
            </a:bodyPr>
            <a:lstStyle/>
            <a:p>
              <a:pPr algn="ctr"/>
              <a:r>
                <a:rPr lang="en-US">
                  <a:solidFill>
                    <a:schemeClr val="bg2"/>
                  </a:solidFill>
                  <a:latin typeface="Gadget" charset="0"/>
                </a:rPr>
                <a:t>B</a:t>
              </a:r>
            </a:p>
          </p:txBody>
        </p:sp>
        <p:sp>
          <p:nvSpPr>
            <p:cNvPr id="16416" name="Oval 10"/>
            <p:cNvSpPr>
              <a:spLocks noChangeArrowheads="1"/>
            </p:cNvSpPr>
            <p:nvPr/>
          </p:nvSpPr>
          <p:spPr bwMode="auto">
            <a:xfrm>
              <a:off x="5334" y="2006"/>
              <a:ext cx="337" cy="340"/>
            </a:xfrm>
            <a:prstGeom prst="ellipse">
              <a:avLst/>
            </a:prstGeom>
            <a:solidFill>
              <a:srgbClr val="FFFF66"/>
            </a:solidFill>
            <a:ln w="19050">
              <a:solidFill>
                <a:schemeClr val="bg2"/>
              </a:solidFill>
              <a:round/>
              <a:headEnd/>
              <a:tailEnd/>
            </a:ln>
          </p:spPr>
          <p:txBody>
            <a:bodyPr wrap="none" anchor="ctr">
              <a:prstTxWarp prst="textNoShape">
                <a:avLst/>
              </a:prstTxWarp>
            </a:bodyPr>
            <a:lstStyle/>
            <a:p>
              <a:pPr algn="ctr"/>
              <a:r>
                <a:rPr lang="en-US">
                  <a:solidFill>
                    <a:schemeClr val="bg2"/>
                  </a:solidFill>
                  <a:latin typeface="Gadget" charset="0"/>
                </a:rPr>
                <a:t>C</a:t>
              </a:r>
            </a:p>
          </p:txBody>
        </p:sp>
        <p:sp>
          <p:nvSpPr>
            <p:cNvPr id="16417" name="Oval 11"/>
            <p:cNvSpPr>
              <a:spLocks noChangeArrowheads="1"/>
            </p:cNvSpPr>
            <p:nvPr/>
          </p:nvSpPr>
          <p:spPr bwMode="auto">
            <a:xfrm>
              <a:off x="4103" y="2720"/>
              <a:ext cx="336" cy="340"/>
            </a:xfrm>
            <a:prstGeom prst="ellipse">
              <a:avLst/>
            </a:prstGeom>
            <a:solidFill>
              <a:srgbClr val="FFFF66"/>
            </a:solidFill>
            <a:ln w="19050">
              <a:solidFill>
                <a:schemeClr val="bg2"/>
              </a:solidFill>
              <a:round/>
              <a:headEnd/>
              <a:tailEnd/>
            </a:ln>
          </p:spPr>
          <p:txBody>
            <a:bodyPr wrap="none" anchor="ctr">
              <a:prstTxWarp prst="textNoShape">
                <a:avLst/>
              </a:prstTxWarp>
            </a:bodyPr>
            <a:lstStyle/>
            <a:p>
              <a:pPr algn="ctr"/>
              <a:r>
                <a:rPr lang="en-US">
                  <a:solidFill>
                    <a:schemeClr val="bg2"/>
                  </a:solidFill>
                  <a:latin typeface="Gadget" charset="0"/>
                </a:rPr>
                <a:t>D</a:t>
              </a:r>
            </a:p>
          </p:txBody>
        </p:sp>
        <p:sp>
          <p:nvSpPr>
            <p:cNvPr id="16418" name="Oval 12"/>
            <p:cNvSpPr>
              <a:spLocks noChangeArrowheads="1"/>
            </p:cNvSpPr>
            <p:nvPr/>
          </p:nvSpPr>
          <p:spPr bwMode="auto">
            <a:xfrm>
              <a:off x="5425" y="3321"/>
              <a:ext cx="335" cy="339"/>
            </a:xfrm>
            <a:prstGeom prst="ellipse">
              <a:avLst/>
            </a:prstGeom>
            <a:solidFill>
              <a:srgbClr val="FFFF66"/>
            </a:solidFill>
            <a:ln w="19050">
              <a:solidFill>
                <a:schemeClr val="bg2"/>
              </a:solidFill>
              <a:round/>
              <a:headEnd/>
              <a:tailEnd/>
            </a:ln>
          </p:spPr>
          <p:txBody>
            <a:bodyPr wrap="none" anchor="ctr">
              <a:prstTxWarp prst="textNoShape">
                <a:avLst/>
              </a:prstTxWarp>
            </a:bodyPr>
            <a:lstStyle/>
            <a:p>
              <a:pPr algn="ctr"/>
              <a:r>
                <a:rPr lang="en-US">
                  <a:solidFill>
                    <a:schemeClr val="bg2"/>
                  </a:solidFill>
                  <a:latin typeface="Gadget" charset="0"/>
                </a:rPr>
                <a:t>F</a:t>
              </a:r>
            </a:p>
          </p:txBody>
        </p:sp>
        <p:sp>
          <p:nvSpPr>
            <p:cNvPr id="16419" name="Oval 13"/>
            <p:cNvSpPr>
              <a:spLocks noChangeArrowheads="1"/>
            </p:cNvSpPr>
            <p:nvPr/>
          </p:nvSpPr>
          <p:spPr bwMode="auto">
            <a:xfrm>
              <a:off x="3857" y="3513"/>
              <a:ext cx="335" cy="340"/>
            </a:xfrm>
            <a:prstGeom prst="ellipse">
              <a:avLst/>
            </a:prstGeom>
            <a:solidFill>
              <a:srgbClr val="FFFF66"/>
            </a:solidFill>
            <a:ln w="19050">
              <a:solidFill>
                <a:schemeClr val="bg2"/>
              </a:solidFill>
              <a:round/>
              <a:headEnd/>
              <a:tailEnd/>
            </a:ln>
          </p:spPr>
          <p:txBody>
            <a:bodyPr wrap="none" anchor="ctr">
              <a:prstTxWarp prst="textNoShape">
                <a:avLst/>
              </a:prstTxWarp>
            </a:bodyPr>
            <a:lstStyle/>
            <a:p>
              <a:pPr algn="ctr"/>
              <a:r>
                <a:rPr lang="en-US">
                  <a:solidFill>
                    <a:schemeClr val="bg2"/>
                  </a:solidFill>
                  <a:latin typeface="Gadget" charset="0"/>
                </a:rPr>
                <a:t>E</a:t>
              </a:r>
            </a:p>
          </p:txBody>
        </p:sp>
        <p:cxnSp>
          <p:nvCxnSpPr>
            <p:cNvPr id="16420" name="AutoShape 14"/>
            <p:cNvCxnSpPr>
              <a:cxnSpLocks noChangeShapeType="1"/>
              <a:stCxn id="16416" idx="4"/>
            </p:cNvCxnSpPr>
            <p:nvPr/>
          </p:nvCxnSpPr>
          <p:spPr bwMode="auto">
            <a:xfrm>
              <a:off x="5503" y="2352"/>
              <a:ext cx="81" cy="985"/>
            </a:xfrm>
            <a:prstGeom prst="straightConnector1">
              <a:avLst/>
            </a:prstGeom>
            <a:noFill/>
            <a:ln w="38100">
              <a:solidFill>
                <a:srgbClr val="777777"/>
              </a:solidFill>
              <a:round/>
              <a:headEnd/>
              <a:tailEnd/>
            </a:ln>
          </p:spPr>
        </p:cxnSp>
        <p:cxnSp>
          <p:nvCxnSpPr>
            <p:cNvPr id="16421" name="AutoShape 15"/>
            <p:cNvCxnSpPr>
              <a:cxnSpLocks noChangeShapeType="1"/>
              <a:stCxn id="16418" idx="3"/>
              <a:endCxn id="16419" idx="7"/>
            </p:cNvCxnSpPr>
            <p:nvPr/>
          </p:nvCxnSpPr>
          <p:spPr bwMode="auto">
            <a:xfrm flipH="1" flipV="1">
              <a:off x="4144" y="3554"/>
              <a:ext cx="1329" cy="65"/>
            </a:xfrm>
            <a:prstGeom prst="straightConnector1">
              <a:avLst/>
            </a:prstGeom>
            <a:noFill/>
            <a:ln w="38100">
              <a:solidFill>
                <a:srgbClr val="808080"/>
              </a:solidFill>
              <a:round/>
              <a:headEnd/>
              <a:tailEnd/>
            </a:ln>
          </p:spPr>
        </p:cxnSp>
        <p:cxnSp>
          <p:nvCxnSpPr>
            <p:cNvPr id="16422" name="AutoShape 16"/>
            <p:cNvCxnSpPr>
              <a:cxnSpLocks noChangeShapeType="1"/>
              <a:stCxn id="16417" idx="4"/>
              <a:endCxn id="16419" idx="0"/>
            </p:cNvCxnSpPr>
            <p:nvPr/>
          </p:nvCxnSpPr>
          <p:spPr bwMode="auto">
            <a:xfrm flipH="1">
              <a:off x="4025" y="3069"/>
              <a:ext cx="246" cy="435"/>
            </a:xfrm>
            <a:prstGeom prst="straightConnector1">
              <a:avLst/>
            </a:prstGeom>
            <a:noFill/>
            <a:ln w="38100">
              <a:solidFill>
                <a:srgbClr val="777777"/>
              </a:solidFill>
              <a:round/>
              <a:headEnd/>
              <a:tailEnd/>
            </a:ln>
          </p:spPr>
        </p:cxnSp>
        <p:cxnSp>
          <p:nvCxnSpPr>
            <p:cNvPr id="16423" name="AutoShape 17"/>
            <p:cNvCxnSpPr>
              <a:cxnSpLocks noChangeShapeType="1"/>
              <a:stCxn id="16415" idx="4"/>
              <a:endCxn id="16417" idx="0"/>
            </p:cNvCxnSpPr>
            <p:nvPr/>
          </p:nvCxnSpPr>
          <p:spPr bwMode="auto">
            <a:xfrm>
              <a:off x="4160" y="2344"/>
              <a:ext cx="111" cy="367"/>
            </a:xfrm>
            <a:prstGeom prst="straightConnector1">
              <a:avLst/>
            </a:prstGeom>
            <a:noFill/>
            <a:ln w="38100">
              <a:solidFill>
                <a:srgbClr val="777777"/>
              </a:solidFill>
              <a:round/>
              <a:headEnd/>
              <a:tailEnd/>
            </a:ln>
          </p:spPr>
        </p:cxnSp>
        <p:cxnSp>
          <p:nvCxnSpPr>
            <p:cNvPr id="16424" name="AutoShape 18"/>
            <p:cNvCxnSpPr>
              <a:cxnSpLocks noChangeShapeType="1"/>
              <a:stCxn id="16414" idx="3"/>
              <a:endCxn id="16415" idx="7"/>
            </p:cNvCxnSpPr>
            <p:nvPr/>
          </p:nvCxnSpPr>
          <p:spPr bwMode="auto">
            <a:xfrm flipH="1">
              <a:off x="4279" y="1512"/>
              <a:ext cx="388" cy="524"/>
            </a:xfrm>
            <a:prstGeom prst="straightConnector1">
              <a:avLst/>
            </a:prstGeom>
            <a:noFill/>
            <a:ln w="38100">
              <a:solidFill>
                <a:srgbClr val="777777"/>
              </a:solidFill>
              <a:round/>
              <a:headEnd/>
              <a:tailEnd/>
            </a:ln>
          </p:spPr>
        </p:cxnSp>
        <p:cxnSp>
          <p:nvCxnSpPr>
            <p:cNvPr id="16425" name="AutoShape 19"/>
            <p:cNvCxnSpPr>
              <a:cxnSpLocks noChangeShapeType="1"/>
              <a:stCxn id="16416" idx="1"/>
              <a:endCxn id="16414" idx="5"/>
            </p:cNvCxnSpPr>
            <p:nvPr/>
          </p:nvCxnSpPr>
          <p:spPr bwMode="auto">
            <a:xfrm flipH="1" flipV="1">
              <a:off x="4905" y="1512"/>
              <a:ext cx="479" cy="535"/>
            </a:xfrm>
            <a:prstGeom prst="straightConnector1">
              <a:avLst/>
            </a:prstGeom>
            <a:noFill/>
            <a:ln w="38100">
              <a:solidFill>
                <a:srgbClr val="777777"/>
              </a:solidFill>
              <a:round/>
              <a:headEnd/>
              <a:tailEnd/>
            </a:ln>
          </p:spPr>
        </p:cxnSp>
        <p:cxnSp>
          <p:nvCxnSpPr>
            <p:cNvPr id="16426" name="AutoShape 20"/>
            <p:cNvCxnSpPr>
              <a:cxnSpLocks noChangeShapeType="1"/>
              <a:stCxn id="16416" idx="3"/>
              <a:endCxn id="16417" idx="6"/>
            </p:cNvCxnSpPr>
            <p:nvPr/>
          </p:nvCxnSpPr>
          <p:spPr bwMode="auto">
            <a:xfrm flipH="1">
              <a:off x="4448" y="2305"/>
              <a:ext cx="936" cy="585"/>
            </a:xfrm>
            <a:prstGeom prst="straightConnector1">
              <a:avLst/>
            </a:prstGeom>
            <a:noFill/>
            <a:ln w="38100">
              <a:solidFill>
                <a:srgbClr val="808080"/>
              </a:solidFill>
              <a:round/>
              <a:headEnd/>
              <a:tailEnd/>
            </a:ln>
          </p:spPr>
        </p:cxnSp>
        <p:cxnSp>
          <p:nvCxnSpPr>
            <p:cNvPr id="16427" name="AutoShape 21"/>
            <p:cNvCxnSpPr>
              <a:cxnSpLocks noChangeShapeType="1"/>
              <a:stCxn id="16417" idx="5"/>
              <a:endCxn id="16418" idx="2"/>
            </p:cNvCxnSpPr>
            <p:nvPr/>
          </p:nvCxnSpPr>
          <p:spPr bwMode="auto">
            <a:xfrm>
              <a:off x="4389" y="3019"/>
              <a:ext cx="1027" cy="472"/>
            </a:xfrm>
            <a:prstGeom prst="straightConnector1">
              <a:avLst/>
            </a:prstGeom>
            <a:noFill/>
            <a:ln w="38100">
              <a:solidFill>
                <a:srgbClr val="808080"/>
              </a:solidFill>
              <a:round/>
              <a:headEnd/>
              <a:tailEnd/>
            </a:ln>
          </p:spPr>
        </p:cxnSp>
        <p:cxnSp>
          <p:nvCxnSpPr>
            <p:cNvPr id="16428" name="AutoShape 22"/>
            <p:cNvCxnSpPr>
              <a:cxnSpLocks noChangeShapeType="1"/>
              <a:stCxn id="16416" idx="2"/>
              <a:endCxn id="16415" idx="6"/>
            </p:cNvCxnSpPr>
            <p:nvPr/>
          </p:nvCxnSpPr>
          <p:spPr bwMode="auto">
            <a:xfrm flipH="1" flipV="1">
              <a:off x="4336" y="2165"/>
              <a:ext cx="989" cy="11"/>
            </a:xfrm>
            <a:prstGeom prst="straightConnector1">
              <a:avLst/>
            </a:prstGeom>
            <a:noFill/>
            <a:ln w="38100">
              <a:solidFill>
                <a:srgbClr val="808080"/>
              </a:solidFill>
              <a:round/>
              <a:headEnd/>
              <a:tailEnd/>
            </a:ln>
          </p:spPr>
        </p:cxnSp>
      </p:grpSp>
      <p:grpSp>
        <p:nvGrpSpPr>
          <p:cNvPr id="3" name="Group 120"/>
          <p:cNvGrpSpPr>
            <a:grpSpLocks/>
          </p:cNvGrpSpPr>
          <p:nvPr/>
        </p:nvGrpSpPr>
        <p:grpSpPr bwMode="auto">
          <a:xfrm>
            <a:off x="5876925" y="2316163"/>
            <a:ext cx="1119188" cy="566737"/>
            <a:chOff x="3470" y="1486"/>
            <a:chExt cx="705" cy="357"/>
          </a:xfrm>
        </p:grpSpPr>
        <p:cxnSp>
          <p:nvCxnSpPr>
            <p:cNvPr id="16412" name="AutoShape 107"/>
            <p:cNvCxnSpPr>
              <a:cxnSpLocks noChangeShapeType="1"/>
            </p:cNvCxnSpPr>
            <p:nvPr/>
          </p:nvCxnSpPr>
          <p:spPr bwMode="auto">
            <a:xfrm flipH="1">
              <a:off x="3470" y="1486"/>
              <a:ext cx="220" cy="357"/>
            </a:xfrm>
            <a:prstGeom prst="straightConnector1">
              <a:avLst/>
            </a:prstGeom>
            <a:noFill/>
            <a:ln w="38100">
              <a:solidFill>
                <a:schemeClr val="accent2"/>
              </a:solidFill>
              <a:round/>
              <a:headEnd/>
              <a:tailEnd type="triangle" w="med" len="med"/>
            </a:ln>
          </p:spPr>
        </p:cxnSp>
        <p:cxnSp>
          <p:nvCxnSpPr>
            <p:cNvPr id="16413" name="AutoShape 108"/>
            <p:cNvCxnSpPr>
              <a:cxnSpLocks noChangeShapeType="1"/>
            </p:cNvCxnSpPr>
            <p:nvPr/>
          </p:nvCxnSpPr>
          <p:spPr bwMode="auto">
            <a:xfrm flipH="1" flipV="1">
              <a:off x="3928" y="1486"/>
              <a:ext cx="247" cy="293"/>
            </a:xfrm>
            <a:prstGeom prst="straightConnector1">
              <a:avLst/>
            </a:prstGeom>
            <a:noFill/>
            <a:ln w="38100">
              <a:solidFill>
                <a:schemeClr val="accent2"/>
              </a:solidFill>
              <a:round/>
              <a:headEnd type="triangle" w="med" len="med"/>
              <a:tailEnd/>
            </a:ln>
          </p:spPr>
        </p:cxnSp>
      </p:grpSp>
      <p:grpSp>
        <p:nvGrpSpPr>
          <p:cNvPr id="4" name="Group 138"/>
          <p:cNvGrpSpPr>
            <a:grpSpLocks/>
          </p:cNvGrpSpPr>
          <p:nvPr/>
        </p:nvGrpSpPr>
        <p:grpSpPr bwMode="auto">
          <a:xfrm>
            <a:off x="5435600" y="3284538"/>
            <a:ext cx="2141538" cy="1014412"/>
            <a:chOff x="4149" y="2143"/>
            <a:chExt cx="1349" cy="639"/>
          </a:xfrm>
        </p:grpSpPr>
        <p:cxnSp>
          <p:nvCxnSpPr>
            <p:cNvPr id="16405" name="AutoShape 103"/>
            <p:cNvCxnSpPr>
              <a:cxnSpLocks noChangeShapeType="1"/>
            </p:cNvCxnSpPr>
            <p:nvPr/>
          </p:nvCxnSpPr>
          <p:spPr bwMode="auto">
            <a:xfrm>
              <a:off x="5492" y="2364"/>
              <a:ext cx="6" cy="418"/>
            </a:xfrm>
            <a:prstGeom prst="straightConnector1">
              <a:avLst/>
            </a:prstGeom>
            <a:noFill/>
            <a:ln w="38100">
              <a:solidFill>
                <a:schemeClr val="accent2"/>
              </a:solidFill>
              <a:round/>
              <a:headEnd/>
              <a:tailEnd type="triangle" w="med" len="med"/>
            </a:ln>
          </p:spPr>
        </p:cxnSp>
        <p:grpSp>
          <p:nvGrpSpPr>
            <p:cNvPr id="5" name="Group 122"/>
            <p:cNvGrpSpPr>
              <a:grpSpLocks/>
            </p:cNvGrpSpPr>
            <p:nvPr/>
          </p:nvGrpSpPr>
          <p:grpSpPr bwMode="auto">
            <a:xfrm>
              <a:off x="4149" y="2143"/>
              <a:ext cx="1224" cy="580"/>
              <a:chOff x="3183" y="2105"/>
              <a:chExt cx="1224" cy="580"/>
            </a:xfrm>
          </p:grpSpPr>
          <p:grpSp>
            <p:nvGrpSpPr>
              <p:cNvPr id="6" name="Group 121"/>
              <p:cNvGrpSpPr>
                <a:grpSpLocks/>
              </p:cNvGrpSpPr>
              <p:nvPr/>
            </p:nvGrpSpPr>
            <p:grpSpPr bwMode="auto">
              <a:xfrm>
                <a:off x="3183" y="2105"/>
                <a:ext cx="1165" cy="580"/>
                <a:chOff x="3183" y="2105"/>
                <a:chExt cx="1165" cy="580"/>
              </a:xfrm>
            </p:grpSpPr>
            <p:cxnSp>
              <p:nvCxnSpPr>
                <p:cNvPr id="16409" name="AutoShape 106"/>
                <p:cNvCxnSpPr>
                  <a:cxnSpLocks noChangeShapeType="1"/>
                </p:cNvCxnSpPr>
                <p:nvPr/>
              </p:nvCxnSpPr>
              <p:spPr bwMode="auto">
                <a:xfrm>
                  <a:off x="3183" y="2318"/>
                  <a:ext cx="111" cy="367"/>
                </a:xfrm>
                <a:prstGeom prst="straightConnector1">
                  <a:avLst/>
                </a:prstGeom>
                <a:noFill/>
                <a:ln w="38100">
                  <a:solidFill>
                    <a:schemeClr val="accent2"/>
                  </a:solidFill>
                  <a:round/>
                  <a:headEnd/>
                  <a:tailEnd type="triangle" w="med" len="med"/>
                </a:ln>
              </p:spPr>
            </p:cxnSp>
            <p:cxnSp>
              <p:nvCxnSpPr>
                <p:cNvPr id="16410" name="AutoShape 111"/>
                <p:cNvCxnSpPr>
                  <a:cxnSpLocks noChangeShapeType="1"/>
                </p:cNvCxnSpPr>
                <p:nvPr/>
              </p:nvCxnSpPr>
              <p:spPr bwMode="auto">
                <a:xfrm flipH="1">
                  <a:off x="4010" y="2150"/>
                  <a:ext cx="338" cy="10"/>
                </a:xfrm>
                <a:prstGeom prst="straightConnector1">
                  <a:avLst/>
                </a:prstGeom>
                <a:noFill/>
                <a:ln w="38100">
                  <a:solidFill>
                    <a:schemeClr val="accent2"/>
                  </a:solidFill>
                  <a:round/>
                  <a:headEnd/>
                  <a:tailEnd type="triangle" w="med" len="med"/>
                </a:ln>
              </p:spPr>
            </p:cxnSp>
            <p:cxnSp>
              <p:nvCxnSpPr>
                <p:cNvPr id="16411" name="AutoShape 112"/>
                <p:cNvCxnSpPr>
                  <a:cxnSpLocks noChangeShapeType="1"/>
                </p:cNvCxnSpPr>
                <p:nvPr/>
              </p:nvCxnSpPr>
              <p:spPr bwMode="auto">
                <a:xfrm flipH="1">
                  <a:off x="3392" y="2105"/>
                  <a:ext cx="403" cy="22"/>
                </a:xfrm>
                <a:prstGeom prst="straightConnector1">
                  <a:avLst/>
                </a:prstGeom>
                <a:noFill/>
                <a:ln w="38100">
                  <a:solidFill>
                    <a:schemeClr val="accent2"/>
                  </a:solidFill>
                  <a:round/>
                  <a:headEnd type="triangle" w="med" len="med"/>
                  <a:tailEnd/>
                </a:ln>
              </p:spPr>
            </p:cxnSp>
          </p:grpSp>
          <p:cxnSp>
            <p:nvCxnSpPr>
              <p:cNvPr id="16408" name="AutoShape 109"/>
              <p:cNvCxnSpPr>
                <a:cxnSpLocks noChangeShapeType="1"/>
              </p:cNvCxnSpPr>
              <p:nvPr/>
            </p:nvCxnSpPr>
            <p:spPr bwMode="auto">
              <a:xfrm flipH="1">
                <a:off x="4112" y="2279"/>
                <a:ext cx="295" cy="176"/>
              </a:xfrm>
              <a:prstGeom prst="straightConnector1">
                <a:avLst/>
              </a:prstGeom>
              <a:noFill/>
              <a:ln w="38100">
                <a:solidFill>
                  <a:schemeClr val="accent2"/>
                </a:solidFill>
                <a:round/>
                <a:headEnd/>
                <a:tailEnd type="triangle" w="med" len="med"/>
              </a:ln>
            </p:spPr>
          </p:cxnSp>
        </p:grpSp>
      </p:grpSp>
      <p:grpSp>
        <p:nvGrpSpPr>
          <p:cNvPr id="7" name="Group 135"/>
          <p:cNvGrpSpPr>
            <a:grpSpLocks/>
          </p:cNvGrpSpPr>
          <p:nvPr/>
        </p:nvGrpSpPr>
        <p:grpSpPr bwMode="auto">
          <a:xfrm>
            <a:off x="5235575" y="4240213"/>
            <a:ext cx="2262188" cy="1458912"/>
            <a:chOff x="2360" y="2568"/>
            <a:chExt cx="1425" cy="919"/>
          </a:xfrm>
        </p:grpSpPr>
        <p:cxnSp>
          <p:nvCxnSpPr>
            <p:cNvPr id="16400" name="AutoShape 113"/>
            <p:cNvCxnSpPr>
              <a:cxnSpLocks noChangeShapeType="1"/>
            </p:cNvCxnSpPr>
            <p:nvPr/>
          </p:nvCxnSpPr>
          <p:spPr bwMode="auto">
            <a:xfrm flipH="1">
              <a:off x="2735" y="2568"/>
              <a:ext cx="332" cy="190"/>
            </a:xfrm>
            <a:prstGeom prst="straightConnector1">
              <a:avLst/>
            </a:prstGeom>
            <a:noFill/>
            <a:ln w="38100">
              <a:solidFill>
                <a:schemeClr val="accent2"/>
              </a:solidFill>
              <a:round/>
              <a:headEnd type="triangle" w="med" len="med"/>
              <a:tailEnd/>
            </a:ln>
          </p:spPr>
        </p:cxnSp>
        <p:cxnSp>
          <p:nvCxnSpPr>
            <p:cNvPr id="16401" name="AutoShape 105"/>
            <p:cNvCxnSpPr>
              <a:cxnSpLocks noChangeShapeType="1"/>
            </p:cNvCxnSpPr>
            <p:nvPr/>
          </p:nvCxnSpPr>
          <p:spPr bwMode="auto">
            <a:xfrm flipH="1">
              <a:off x="2360" y="2940"/>
              <a:ext cx="246" cy="435"/>
            </a:xfrm>
            <a:prstGeom prst="straightConnector1">
              <a:avLst/>
            </a:prstGeom>
            <a:noFill/>
            <a:ln w="38100">
              <a:solidFill>
                <a:schemeClr val="accent2"/>
              </a:solidFill>
              <a:round/>
              <a:headEnd/>
              <a:tailEnd type="triangle" w="med" len="med"/>
            </a:ln>
          </p:spPr>
        </p:cxnSp>
        <p:cxnSp>
          <p:nvCxnSpPr>
            <p:cNvPr id="16402" name="AutoShape 110"/>
            <p:cNvCxnSpPr>
              <a:cxnSpLocks noChangeShapeType="1"/>
            </p:cNvCxnSpPr>
            <p:nvPr/>
          </p:nvCxnSpPr>
          <p:spPr bwMode="auto">
            <a:xfrm>
              <a:off x="2733" y="2890"/>
              <a:ext cx="312" cy="137"/>
            </a:xfrm>
            <a:prstGeom prst="straightConnector1">
              <a:avLst/>
            </a:prstGeom>
            <a:noFill/>
            <a:ln w="38100">
              <a:solidFill>
                <a:schemeClr val="accent2"/>
              </a:solidFill>
              <a:round/>
              <a:headEnd/>
              <a:tailEnd type="triangle" w="med" len="med"/>
            </a:ln>
          </p:spPr>
        </p:cxnSp>
        <p:cxnSp>
          <p:nvCxnSpPr>
            <p:cNvPr id="16403" name="AutoShape 114"/>
            <p:cNvCxnSpPr>
              <a:cxnSpLocks noChangeShapeType="1"/>
            </p:cNvCxnSpPr>
            <p:nvPr/>
          </p:nvCxnSpPr>
          <p:spPr bwMode="auto">
            <a:xfrm>
              <a:off x="3432" y="3191"/>
              <a:ext cx="312" cy="137"/>
            </a:xfrm>
            <a:prstGeom prst="straightConnector1">
              <a:avLst/>
            </a:prstGeom>
            <a:noFill/>
            <a:ln w="38100">
              <a:solidFill>
                <a:schemeClr val="accent2"/>
              </a:solidFill>
              <a:round/>
              <a:headEnd type="triangle" w="med" len="med"/>
              <a:tailEnd/>
            </a:ln>
          </p:spPr>
        </p:cxnSp>
        <p:cxnSp>
          <p:nvCxnSpPr>
            <p:cNvPr id="16404" name="AutoShape 115"/>
            <p:cNvCxnSpPr>
              <a:cxnSpLocks noChangeShapeType="1"/>
            </p:cNvCxnSpPr>
            <p:nvPr/>
          </p:nvCxnSpPr>
          <p:spPr bwMode="auto">
            <a:xfrm flipH="1" flipV="1">
              <a:off x="3273" y="3459"/>
              <a:ext cx="512" cy="28"/>
            </a:xfrm>
            <a:prstGeom prst="straightConnector1">
              <a:avLst/>
            </a:prstGeom>
            <a:noFill/>
            <a:ln w="38100">
              <a:solidFill>
                <a:schemeClr val="accent2"/>
              </a:solidFill>
              <a:round/>
              <a:headEnd/>
              <a:tailEnd type="triangle" w="med" len="med"/>
            </a:ln>
          </p:spPr>
        </p:cxnSp>
      </p:grpSp>
      <p:cxnSp>
        <p:nvCxnSpPr>
          <p:cNvPr id="125057" name="AutoShape 129"/>
          <p:cNvCxnSpPr>
            <a:cxnSpLocks noChangeShapeType="1"/>
          </p:cNvCxnSpPr>
          <p:nvPr/>
        </p:nvCxnSpPr>
        <p:spPr bwMode="auto">
          <a:xfrm flipH="1">
            <a:off x="5229225" y="4740275"/>
            <a:ext cx="390525" cy="690563"/>
          </a:xfrm>
          <a:prstGeom prst="straightConnector1">
            <a:avLst/>
          </a:prstGeom>
          <a:noFill/>
          <a:ln w="38100">
            <a:solidFill>
              <a:srgbClr val="FFFFCC"/>
            </a:solidFill>
            <a:round/>
            <a:headEnd type="triangle" w="med" len="med"/>
            <a:tailEnd/>
          </a:ln>
        </p:spPr>
      </p:cxnSp>
      <p:grpSp>
        <p:nvGrpSpPr>
          <p:cNvPr id="8" name="Group 134"/>
          <p:cNvGrpSpPr>
            <a:grpSpLocks/>
          </p:cNvGrpSpPr>
          <p:nvPr/>
        </p:nvGrpSpPr>
        <p:grpSpPr bwMode="auto">
          <a:xfrm>
            <a:off x="5472113" y="3600450"/>
            <a:ext cx="2246312" cy="1563688"/>
            <a:chOff x="4172" y="2342"/>
            <a:chExt cx="1415" cy="985"/>
          </a:xfrm>
        </p:grpSpPr>
        <p:cxnSp>
          <p:nvCxnSpPr>
            <p:cNvPr id="16398" name="AutoShape 128"/>
            <p:cNvCxnSpPr>
              <a:cxnSpLocks noChangeShapeType="1"/>
            </p:cNvCxnSpPr>
            <p:nvPr/>
          </p:nvCxnSpPr>
          <p:spPr bwMode="auto">
            <a:xfrm>
              <a:off x="5506" y="2342"/>
              <a:ext cx="81" cy="985"/>
            </a:xfrm>
            <a:prstGeom prst="straightConnector1">
              <a:avLst/>
            </a:prstGeom>
            <a:noFill/>
            <a:ln w="38100">
              <a:solidFill>
                <a:srgbClr val="FFFFCC"/>
              </a:solidFill>
              <a:round/>
              <a:headEnd type="triangle" w="med" len="med"/>
              <a:tailEnd/>
            </a:ln>
          </p:spPr>
        </p:cxnSp>
        <p:cxnSp>
          <p:nvCxnSpPr>
            <p:cNvPr id="16399" name="AutoShape 130"/>
            <p:cNvCxnSpPr>
              <a:cxnSpLocks noChangeShapeType="1"/>
            </p:cNvCxnSpPr>
            <p:nvPr/>
          </p:nvCxnSpPr>
          <p:spPr bwMode="auto">
            <a:xfrm>
              <a:off x="4172" y="2361"/>
              <a:ext cx="111" cy="367"/>
            </a:xfrm>
            <a:prstGeom prst="straightConnector1">
              <a:avLst/>
            </a:prstGeom>
            <a:noFill/>
            <a:ln w="38100">
              <a:solidFill>
                <a:srgbClr val="FFFFCC"/>
              </a:solidFill>
              <a:round/>
              <a:headEnd type="triangle" w="med" len="med"/>
              <a:tailEnd/>
            </a:ln>
          </p:spPr>
        </p:cxnSp>
      </p:grpSp>
      <p:grpSp>
        <p:nvGrpSpPr>
          <p:cNvPr id="9" name="Group 133"/>
          <p:cNvGrpSpPr>
            <a:grpSpLocks/>
          </p:cNvGrpSpPr>
          <p:nvPr/>
        </p:nvGrpSpPr>
        <p:grpSpPr bwMode="auto">
          <a:xfrm>
            <a:off x="5616575" y="2265363"/>
            <a:ext cx="1784350" cy="849312"/>
            <a:chOff x="4263" y="1501"/>
            <a:chExt cx="1124" cy="535"/>
          </a:xfrm>
        </p:grpSpPr>
        <p:cxnSp>
          <p:nvCxnSpPr>
            <p:cNvPr id="16396" name="AutoShape 131"/>
            <p:cNvCxnSpPr>
              <a:cxnSpLocks noChangeShapeType="1"/>
            </p:cNvCxnSpPr>
            <p:nvPr/>
          </p:nvCxnSpPr>
          <p:spPr bwMode="auto">
            <a:xfrm flipH="1">
              <a:off x="4263" y="1510"/>
              <a:ext cx="388" cy="524"/>
            </a:xfrm>
            <a:prstGeom prst="straightConnector1">
              <a:avLst/>
            </a:prstGeom>
            <a:noFill/>
            <a:ln w="38100">
              <a:solidFill>
                <a:srgbClr val="FFFFCC"/>
              </a:solidFill>
              <a:round/>
              <a:headEnd type="triangle" w="med" len="med"/>
              <a:tailEnd/>
            </a:ln>
          </p:spPr>
        </p:cxnSp>
        <p:cxnSp>
          <p:nvCxnSpPr>
            <p:cNvPr id="16397" name="AutoShape 132"/>
            <p:cNvCxnSpPr>
              <a:cxnSpLocks noChangeShapeType="1"/>
            </p:cNvCxnSpPr>
            <p:nvPr/>
          </p:nvCxnSpPr>
          <p:spPr bwMode="auto">
            <a:xfrm flipH="1" flipV="1">
              <a:off x="4908" y="1501"/>
              <a:ext cx="479" cy="535"/>
            </a:xfrm>
            <a:prstGeom prst="straightConnector1">
              <a:avLst/>
            </a:prstGeom>
            <a:noFill/>
            <a:ln w="38100">
              <a:solidFill>
                <a:srgbClr val="FFFFCC"/>
              </a:solidFill>
              <a:round/>
              <a:headEnd/>
              <a:tailEnd type="triangle" w="med" len="med"/>
            </a:ln>
          </p:spPr>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499"/>
                                          </p:stCondLst>
                                        </p:cTn>
                                        <p:tgtEl>
                                          <p:spTgt spid="8"/>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499"/>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499"/>
                                          </p:stCondLst>
                                        </p:cTn>
                                        <p:tgtEl>
                                          <p:spTgt spid="1250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r>
              <a:rPr lang="en-US" smtClean="0"/>
              <a:t>Illustrating Directed Diffusion</a:t>
            </a:r>
            <a:endParaRPr lang="en-US"/>
          </a:p>
        </p:txBody>
      </p:sp>
      <p:sp>
        <p:nvSpPr>
          <p:cNvPr id="24578" name="Slide Number Placeholder 4"/>
          <p:cNvSpPr>
            <a:spLocks noGrp="1"/>
          </p:cNvSpPr>
          <p:nvPr>
            <p:ph type="sldNum" sz="quarter" idx="12"/>
          </p:nvPr>
        </p:nvSpPr>
        <p:spPr/>
        <p:txBody>
          <a:bodyPr/>
          <a:lstStyle/>
          <a:p>
            <a:fld id="{D175444B-E38B-0F44-A3A5-D060EF7D6DB8}" type="slidenum">
              <a:rPr lang="en-US" smtClean="0"/>
              <a:pPr/>
              <a:t>126</a:t>
            </a:fld>
            <a:endParaRPr lang="en-US"/>
          </a:p>
        </p:txBody>
      </p:sp>
      <p:sp>
        <p:nvSpPr>
          <p:cNvPr id="24580" name="Oval 3"/>
          <p:cNvSpPr>
            <a:spLocks noChangeArrowheads="1"/>
          </p:cNvSpPr>
          <p:nvPr/>
        </p:nvSpPr>
        <p:spPr bwMode="auto">
          <a:xfrm>
            <a:off x="1638300" y="2314575"/>
            <a:ext cx="211138" cy="261938"/>
          </a:xfrm>
          <a:prstGeom prst="ellipse">
            <a:avLst/>
          </a:prstGeom>
          <a:solidFill>
            <a:schemeClr val="hlink"/>
          </a:solidFill>
          <a:ln w="9525">
            <a:solidFill>
              <a:schemeClr val="tx1"/>
            </a:solidFill>
            <a:round/>
            <a:headEnd/>
            <a:tailEnd/>
          </a:ln>
        </p:spPr>
        <p:txBody>
          <a:bodyPr wrap="none" anchor="ctr">
            <a:prstTxWarp prst="textNoShape">
              <a:avLst/>
            </a:prstTxWarp>
          </a:bodyPr>
          <a:lstStyle/>
          <a:p>
            <a:endParaRPr lang="en-US"/>
          </a:p>
        </p:txBody>
      </p:sp>
      <p:sp>
        <p:nvSpPr>
          <p:cNvPr id="24581" name="Oval 4"/>
          <p:cNvSpPr>
            <a:spLocks noChangeArrowheads="1"/>
          </p:cNvSpPr>
          <p:nvPr/>
        </p:nvSpPr>
        <p:spPr bwMode="auto">
          <a:xfrm>
            <a:off x="1533525" y="3101975"/>
            <a:ext cx="209550" cy="26193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24582" name="Oval 5"/>
          <p:cNvSpPr>
            <a:spLocks noChangeArrowheads="1"/>
          </p:cNvSpPr>
          <p:nvPr/>
        </p:nvSpPr>
        <p:spPr bwMode="auto">
          <a:xfrm>
            <a:off x="2479675" y="1714500"/>
            <a:ext cx="211138" cy="26193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24583" name="Oval 6"/>
          <p:cNvSpPr>
            <a:spLocks noChangeArrowheads="1"/>
          </p:cNvSpPr>
          <p:nvPr/>
        </p:nvSpPr>
        <p:spPr bwMode="auto">
          <a:xfrm>
            <a:off x="1498600" y="1676400"/>
            <a:ext cx="209550" cy="26193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24584" name="Oval 7"/>
          <p:cNvSpPr>
            <a:spLocks noChangeArrowheads="1"/>
          </p:cNvSpPr>
          <p:nvPr/>
        </p:nvSpPr>
        <p:spPr bwMode="auto">
          <a:xfrm>
            <a:off x="3041650" y="3776663"/>
            <a:ext cx="209550" cy="261937"/>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24585" name="Oval 8"/>
          <p:cNvSpPr>
            <a:spLocks noChangeArrowheads="1"/>
          </p:cNvSpPr>
          <p:nvPr/>
        </p:nvSpPr>
        <p:spPr bwMode="auto">
          <a:xfrm>
            <a:off x="2620963" y="3213100"/>
            <a:ext cx="209550" cy="263525"/>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24586" name="Oval 9"/>
          <p:cNvSpPr>
            <a:spLocks noChangeArrowheads="1"/>
          </p:cNvSpPr>
          <p:nvPr/>
        </p:nvSpPr>
        <p:spPr bwMode="auto">
          <a:xfrm>
            <a:off x="2235200" y="2576513"/>
            <a:ext cx="209550" cy="261937"/>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24587" name="Oval 10"/>
          <p:cNvSpPr>
            <a:spLocks noChangeArrowheads="1"/>
          </p:cNvSpPr>
          <p:nvPr/>
        </p:nvSpPr>
        <p:spPr bwMode="auto">
          <a:xfrm>
            <a:off x="3181350" y="2276475"/>
            <a:ext cx="211138" cy="26193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24588" name="Oval 11"/>
          <p:cNvSpPr>
            <a:spLocks noChangeArrowheads="1"/>
          </p:cNvSpPr>
          <p:nvPr/>
        </p:nvSpPr>
        <p:spPr bwMode="auto">
          <a:xfrm>
            <a:off x="3497263" y="3025775"/>
            <a:ext cx="211137" cy="263525"/>
          </a:xfrm>
          <a:prstGeom prst="ellipse">
            <a:avLst/>
          </a:prstGeom>
          <a:solidFill>
            <a:srgbClr val="00FFFF"/>
          </a:solidFill>
          <a:ln w="9525">
            <a:solidFill>
              <a:schemeClr val="tx1"/>
            </a:solidFill>
            <a:round/>
            <a:headEnd/>
            <a:tailEnd/>
          </a:ln>
        </p:spPr>
        <p:txBody>
          <a:bodyPr wrap="none" anchor="ctr">
            <a:prstTxWarp prst="textNoShape">
              <a:avLst/>
            </a:prstTxWarp>
          </a:bodyPr>
          <a:lstStyle/>
          <a:p>
            <a:endParaRPr lang="en-US"/>
          </a:p>
        </p:txBody>
      </p:sp>
      <p:grpSp>
        <p:nvGrpSpPr>
          <p:cNvPr id="2" name="Group 12"/>
          <p:cNvGrpSpPr>
            <a:grpSpLocks/>
          </p:cNvGrpSpPr>
          <p:nvPr/>
        </p:nvGrpSpPr>
        <p:grpSpPr bwMode="auto">
          <a:xfrm>
            <a:off x="2935288" y="2501900"/>
            <a:ext cx="701675" cy="1198563"/>
            <a:chOff x="2640" y="2064"/>
            <a:chExt cx="960" cy="1536"/>
          </a:xfrm>
        </p:grpSpPr>
        <p:sp>
          <p:nvSpPr>
            <p:cNvPr id="24703" name="Line 13"/>
            <p:cNvSpPr>
              <a:spLocks noChangeShapeType="1"/>
            </p:cNvSpPr>
            <p:nvPr/>
          </p:nvSpPr>
          <p:spPr bwMode="auto">
            <a:xfrm flipH="1">
              <a:off x="3264" y="3120"/>
              <a:ext cx="336" cy="480"/>
            </a:xfrm>
            <a:prstGeom prst="line">
              <a:avLst/>
            </a:prstGeom>
            <a:noFill/>
            <a:ln w="9525">
              <a:solidFill>
                <a:schemeClr val="accent2"/>
              </a:solidFill>
              <a:round/>
              <a:headEnd/>
              <a:tailEnd type="triangle" w="med" len="med"/>
            </a:ln>
          </p:spPr>
          <p:txBody>
            <a:bodyPr wrap="none" anchor="ctr">
              <a:prstTxWarp prst="textNoShape">
                <a:avLst/>
              </a:prstTxWarp>
            </a:bodyPr>
            <a:lstStyle/>
            <a:p>
              <a:endParaRPr lang="en-US"/>
            </a:p>
          </p:txBody>
        </p:sp>
        <p:sp>
          <p:nvSpPr>
            <p:cNvPr id="24704" name="Line 14"/>
            <p:cNvSpPr>
              <a:spLocks noChangeShapeType="1"/>
            </p:cNvSpPr>
            <p:nvPr/>
          </p:nvSpPr>
          <p:spPr bwMode="auto">
            <a:xfrm flipH="1">
              <a:off x="2640" y="3120"/>
              <a:ext cx="672" cy="96"/>
            </a:xfrm>
            <a:prstGeom prst="line">
              <a:avLst/>
            </a:prstGeom>
            <a:noFill/>
            <a:ln w="9525">
              <a:solidFill>
                <a:schemeClr val="accent2"/>
              </a:solidFill>
              <a:round/>
              <a:headEnd/>
              <a:tailEnd type="triangle" w="med" len="med"/>
            </a:ln>
          </p:spPr>
          <p:txBody>
            <a:bodyPr wrap="none" anchor="ctr">
              <a:prstTxWarp prst="textNoShape">
                <a:avLst/>
              </a:prstTxWarp>
            </a:bodyPr>
            <a:lstStyle/>
            <a:p>
              <a:endParaRPr lang="en-US"/>
            </a:p>
          </p:txBody>
        </p:sp>
        <p:sp>
          <p:nvSpPr>
            <p:cNvPr id="24705" name="Line 15"/>
            <p:cNvSpPr>
              <a:spLocks noChangeShapeType="1"/>
            </p:cNvSpPr>
            <p:nvPr/>
          </p:nvSpPr>
          <p:spPr bwMode="auto">
            <a:xfrm flipH="1" flipV="1">
              <a:off x="3312" y="2064"/>
              <a:ext cx="240" cy="528"/>
            </a:xfrm>
            <a:prstGeom prst="line">
              <a:avLst/>
            </a:prstGeom>
            <a:noFill/>
            <a:ln w="9525">
              <a:solidFill>
                <a:schemeClr val="accent2"/>
              </a:solidFill>
              <a:round/>
              <a:headEnd/>
              <a:tailEnd type="triangle" w="med" len="med"/>
            </a:ln>
          </p:spPr>
          <p:txBody>
            <a:bodyPr wrap="none" anchor="ctr">
              <a:prstTxWarp prst="textNoShape">
                <a:avLst/>
              </a:prstTxWarp>
            </a:bodyPr>
            <a:lstStyle/>
            <a:p>
              <a:endParaRPr lang="en-US"/>
            </a:p>
          </p:txBody>
        </p:sp>
      </p:grpSp>
      <p:grpSp>
        <p:nvGrpSpPr>
          <p:cNvPr id="3" name="Group 16"/>
          <p:cNvGrpSpPr>
            <a:grpSpLocks/>
          </p:cNvGrpSpPr>
          <p:nvPr/>
        </p:nvGrpSpPr>
        <p:grpSpPr bwMode="auto">
          <a:xfrm>
            <a:off x="1778000" y="1863725"/>
            <a:ext cx="1438275" cy="1949450"/>
            <a:chOff x="1872" y="1248"/>
            <a:chExt cx="1968" cy="2496"/>
          </a:xfrm>
        </p:grpSpPr>
        <p:sp>
          <p:nvSpPr>
            <p:cNvPr id="24696" name="Line 17"/>
            <p:cNvSpPr>
              <a:spLocks noChangeShapeType="1"/>
            </p:cNvSpPr>
            <p:nvPr/>
          </p:nvSpPr>
          <p:spPr bwMode="auto">
            <a:xfrm flipH="1" flipV="1">
              <a:off x="3264" y="3456"/>
              <a:ext cx="240" cy="288"/>
            </a:xfrm>
            <a:prstGeom prst="line">
              <a:avLst/>
            </a:prstGeom>
            <a:noFill/>
            <a:ln w="9525">
              <a:solidFill>
                <a:schemeClr val="accent2"/>
              </a:solidFill>
              <a:round/>
              <a:headEnd/>
              <a:tailEnd type="triangle" w="med" len="med"/>
            </a:ln>
          </p:spPr>
          <p:txBody>
            <a:bodyPr wrap="none" anchor="ctr">
              <a:prstTxWarp prst="textNoShape">
                <a:avLst/>
              </a:prstTxWarp>
            </a:bodyPr>
            <a:lstStyle/>
            <a:p>
              <a:endParaRPr lang="en-US"/>
            </a:p>
          </p:txBody>
        </p:sp>
        <p:grpSp>
          <p:nvGrpSpPr>
            <p:cNvPr id="4" name="Group 18"/>
            <p:cNvGrpSpPr>
              <a:grpSpLocks/>
            </p:cNvGrpSpPr>
            <p:nvPr/>
          </p:nvGrpSpPr>
          <p:grpSpPr bwMode="auto">
            <a:xfrm>
              <a:off x="2928" y="1248"/>
              <a:ext cx="912" cy="1152"/>
              <a:chOff x="2112" y="1248"/>
              <a:chExt cx="912" cy="1152"/>
            </a:xfrm>
          </p:grpSpPr>
          <p:sp>
            <p:nvSpPr>
              <p:cNvPr id="24701" name="Line 19"/>
              <p:cNvSpPr>
                <a:spLocks noChangeShapeType="1"/>
              </p:cNvSpPr>
              <p:nvPr/>
            </p:nvSpPr>
            <p:spPr bwMode="auto">
              <a:xfrm flipH="1" flipV="1">
                <a:off x="2448" y="1248"/>
                <a:ext cx="576" cy="432"/>
              </a:xfrm>
              <a:prstGeom prst="line">
                <a:avLst/>
              </a:prstGeom>
              <a:noFill/>
              <a:ln w="9525">
                <a:solidFill>
                  <a:schemeClr val="accent2"/>
                </a:solidFill>
                <a:round/>
                <a:headEnd/>
                <a:tailEnd type="triangle" w="med" len="med"/>
              </a:ln>
            </p:spPr>
            <p:txBody>
              <a:bodyPr wrap="none" anchor="ctr">
                <a:prstTxWarp prst="textNoShape">
                  <a:avLst/>
                </a:prstTxWarp>
              </a:bodyPr>
              <a:lstStyle/>
              <a:p>
                <a:endParaRPr lang="en-US"/>
              </a:p>
            </p:txBody>
          </p:sp>
          <p:sp>
            <p:nvSpPr>
              <p:cNvPr id="24702" name="Line 20"/>
              <p:cNvSpPr>
                <a:spLocks noChangeShapeType="1"/>
              </p:cNvSpPr>
              <p:nvPr/>
            </p:nvSpPr>
            <p:spPr bwMode="auto">
              <a:xfrm flipH="1">
                <a:off x="2112" y="2112"/>
                <a:ext cx="768" cy="288"/>
              </a:xfrm>
              <a:prstGeom prst="line">
                <a:avLst/>
              </a:prstGeom>
              <a:noFill/>
              <a:ln w="9525">
                <a:solidFill>
                  <a:schemeClr val="accent2"/>
                </a:solidFill>
                <a:round/>
                <a:headEnd/>
                <a:tailEnd type="triangle" w="med" len="med"/>
              </a:ln>
            </p:spPr>
            <p:txBody>
              <a:bodyPr wrap="none" anchor="ctr">
                <a:prstTxWarp prst="textNoShape">
                  <a:avLst/>
                </a:prstTxWarp>
              </a:bodyPr>
              <a:lstStyle/>
              <a:p>
                <a:endParaRPr lang="en-US"/>
              </a:p>
            </p:txBody>
          </p:sp>
        </p:grpSp>
        <p:grpSp>
          <p:nvGrpSpPr>
            <p:cNvPr id="5" name="Group 21"/>
            <p:cNvGrpSpPr>
              <a:grpSpLocks/>
            </p:cNvGrpSpPr>
            <p:nvPr/>
          </p:nvGrpSpPr>
          <p:grpSpPr bwMode="auto">
            <a:xfrm>
              <a:off x="1872" y="2592"/>
              <a:ext cx="1056" cy="624"/>
              <a:chOff x="1056" y="2592"/>
              <a:chExt cx="1056" cy="624"/>
            </a:xfrm>
          </p:grpSpPr>
          <p:sp>
            <p:nvSpPr>
              <p:cNvPr id="24699" name="Line 22"/>
              <p:cNvSpPr>
                <a:spLocks noChangeShapeType="1"/>
              </p:cNvSpPr>
              <p:nvPr/>
            </p:nvSpPr>
            <p:spPr bwMode="auto">
              <a:xfrm flipH="1" flipV="1">
                <a:off x="1872" y="2592"/>
                <a:ext cx="240" cy="384"/>
              </a:xfrm>
              <a:prstGeom prst="line">
                <a:avLst/>
              </a:prstGeom>
              <a:noFill/>
              <a:ln w="9525">
                <a:solidFill>
                  <a:schemeClr val="accent2"/>
                </a:solidFill>
                <a:round/>
                <a:headEnd/>
                <a:tailEnd type="triangle" w="med" len="med"/>
              </a:ln>
            </p:spPr>
            <p:txBody>
              <a:bodyPr wrap="none" anchor="ctr">
                <a:prstTxWarp prst="textNoShape">
                  <a:avLst/>
                </a:prstTxWarp>
              </a:bodyPr>
              <a:lstStyle/>
              <a:p>
                <a:endParaRPr lang="en-US"/>
              </a:p>
            </p:txBody>
          </p:sp>
          <p:sp>
            <p:nvSpPr>
              <p:cNvPr id="24700" name="Line 23"/>
              <p:cNvSpPr>
                <a:spLocks noChangeShapeType="1"/>
              </p:cNvSpPr>
              <p:nvPr/>
            </p:nvSpPr>
            <p:spPr bwMode="auto">
              <a:xfrm flipH="1" flipV="1">
                <a:off x="1056" y="3120"/>
                <a:ext cx="1008" cy="96"/>
              </a:xfrm>
              <a:prstGeom prst="line">
                <a:avLst/>
              </a:prstGeom>
              <a:noFill/>
              <a:ln w="9525">
                <a:solidFill>
                  <a:schemeClr val="accent2"/>
                </a:solidFill>
                <a:round/>
                <a:headEnd/>
                <a:tailEnd type="triangle" w="med" len="med"/>
              </a:ln>
            </p:spPr>
            <p:txBody>
              <a:bodyPr wrap="none" anchor="ctr">
                <a:prstTxWarp prst="textNoShape">
                  <a:avLst/>
                </a:prstTxWarp>
              </a:bodyPr>
              <a:lstStyle/>
              <a:p>
                <a:endParaRPr lang="en-US"/>
              </a:p>
            </p:txBody>
          </p:sp>
        </p:grpSp>
      </p:grpSp>
      <p:sp>
        <p:nvSpPr>
          <p:cNvPr id="8216" name="Line 24"/>
          <p:cNvSpPr>
            <a:spLocks noChangeShapeType="1"/>
          </p:cNvSpPr>
          <p:nvPr/>
        </p:nvSpPr>
        <p:spPr bwMode="auto">
          <a:xfrm>
            <a:off x="1533525" y="1976438"/>
            <a:ext cx="69850" cy="300037"/>
          </a:xfrm>
          <a:prstGeom prst="line">
            <a:avLst/>
          </a:prstGeom>
          <a:noFill/>
          <a:ln w="9525">
            <a:solidFill>
              <a:schemeClr val="accent2"/>
            </a:solidFill>
            <a:round/>
            <a:headEnd/>
            <a:tailEnd type="triangle" w="med" len="med"/>
          </a:ln>
        </p:spPr>
        <p:txBody>
          <a:bodyPr wrap="none" anchor="ctr">
            <a:prstTxWarp prst="textNoShape">
              <a:avLst/>
            </a:prstTxWarp>
          </a:bodyPr>
          <a:lstStyle/>
          <a:p>
            <a:endParaRPr lang="en-US"/>
          </a:p>
        </p:txBody>
      </p:sp>
      <p:grpSp>
        <p:nvGrpSpPr>
          <p:cNvPr id="6" name="Group 25"/>
          <p:cNvGrpSpPr>
            <a:grpSpLocks/>
          </p:cNvGrpSpPr>
          <p:nvPr/>
        </p:nvGrpSpPr>
        <p:grpSpPr bwMode="auto">
          <a:xfrm>
            <a:off x="2830513" y="2501900"/>
            <a:ext cx="736600" cy="1274763"/>
            <a:chOff x="3312" y="2064"/>
            <a:chExt cx="1008" cy="1632"/>
          </a:xfrm>
        </p:grpSpPr>
        <p:sp>
          <p:nvSpPr>
            <p:cNvPr id="24693" name="Line 26"/>
            <p:cNvSpPr>
              <a:spLocks noChangeShapeType="1"/>
            </p:cNvSpPr>
            <p:nvPr/>
          </p:nvSpPr>
          <p:spPr bwMode="auto">
            <a:xfrm>
              <a:off x="4032" y="2064"/>
              <a:ext cx="240" cy="672"/>
            </a:xfrm>
            <a:prstGeom prst="line">
              <a:avLst/>
            </a:prstGeom>
            <a:noFill/>
            <a:ln w="38100">
              <a:solidFill>
                <a:srgbClr val="003366"/>
              </a:solidFill>
              <a:round/>
              <a:headEnd/>
              <a:tailEnd type="triangle" w="med" len="med"/>
            </a:ln>
          </p:spPr>
          <p:txBody>
            <a:bodyPr wrap="none" anchor="ctr">
              <a:prstTxWarp prst="textNoShape">
                <a:avLst/>
              </a:prstTxWarp>
            </a:bodyPr>
            <a:lstStyle/>
            <a:p>
              <a:endParaRPr lang="en-US"/>
            </a:p>
          </p:txBody>
        </p:sp>
        <p:sp>
          <p:nvSpPr>
            <p:cNvPr id="24694" name="Line 27"/>
            <p:cNvSpPr>
              <a:spLocks noChangeShapeType="1"/>
            </p:cNvSpPr>
            <p:nvPr/>
          </p:nvSpPr>
          <p:spPr bwMode="auto">
            <a:xfrm flipV="1">
              <a:off x="3312" y="2928"/>
              <a:ext cx="912" cy="144"/>
            </a:xfrm>
            <a:prstGeom prst="line">
              <a:avLst/>
            </a:prstGeom>
            <a:noFill/>
            <a:ln w="38100">
              <a:solidFill>
                <a:srgbClr val="003366"/>
              </a:solidFill>
              <a:round/>
              <a:headEnd/>
              <a:tailEnd type="triangle" w="med" len="med"/>
            </a:ln>
          </p:spPr>
          <p:txBody>
            <a:bodyPr wrap="none" anchor="ctr">
              <a:prstTxWarp prst="textNoShape">
                <a:avLst/>
              </a:prstTxWarp>
            </a:bodyPr>
            <a:lstStyle/>
            <a:p>
              <a:endParaRPr lang="en-US"/>
            </a:p>
          </p:txBody>
        </p:sp>
        <p:sp>
          <p:nvSpPr>
            <p:cNvPr id="24695" name="Line 28"/>
            <p:cNvSpPr>
              <a:spLocks noChangeShapeType="1"/>
            </p:cNvSpPr>
            <p:nvPr/>
          </p:nvSpPr>
          <p:spPr bwMode="auto">
            <a:xfrm flipH="1">
              <a:off x="3840" y="3024"/>
              <a:ext cx="480" cy="672"/>
            </a:xfrm>
            <a:prstGeom prst="line">
              <a:avLst/>
            </a:prstGeom>
            <a:noFill/>
            <a:ln w="38100">
              <a:solidFill>
                <a:srgbClr val="003366"/>
              </a:solidFill>
              <a:round/>
              <a:headEnd type="triangle" w="med" len="med"/>
              <a:tailEnd/>
            </a:ln>
          </p:spPr>
          <p:txBody>
            <a:bodyPr wrap="none" anchor="ctr">
              <a:prstTxWarp prst="textNoShape">
                <a:avLst/>
              </a:prstTxWarp>
            </a:bodyPr>
            <a:lstStyle/>
            <a:p>
              <a:endParaRPr lang="en-US"/>
            </a:p>
          </p:txBody>
        </p:sp>
      </p:grpSp>
      <p:grpSp>
        <p:nvGrpSpPr>
          <p:cNvPr id="7" name="Group 29"/>
          <p:cNvGrpSpPr>
            <a:grpSpLocks/>
          </p:cNvGrpSpPr>
          <p:nvPr/>
        </p:nvGrpSpPr>
        <p:grpSpPr bwMode="auto">
          <a:xfrm>
            <a:off x="1603375" y="1676400"/>
            <a:ext cx="876300" cy="1349375"/>
            <a:chOff x="1632" y="1008"/>
            <a:chExt cx="1200" cy="1728"/>
          </a:xfrm>
        </p:grpSpPr>
        <p:sp>
          <p:nvSpPr>
            <p:cNvPr id="24686" name="Line 30"/>
            <p:cNvSpPr>
              <a:spLocks noChangeShapeType="1"/>
            </p:cNvSpPr>
            <p:nvPr/>
          </p:nvSpPr>
          <p:spPr bwMode="auto">
            <a:xfrm flipV="1">
              <a:off x="1632" y="2208"/>
              <a:ext cx="48" cy="528"/>
            </a:xfrm>
            <a:prstGeom prst="line">
              <a:avLst/>
            </a:prstGeom>
            <a:noFill/>
            <a:ln w="9525">
              <a:solidFill>
                <a:schemeClr val="accent2"/>
              </a:solidFill>
              <a:round/>
              <a:headEnd/>
              <a:tailEnd type="triangle" w="med" len="med"/>
            </a:ln>
          </p:spPr>
          <p:txBody>
            <a:bodyPr wrap="none" anchor="ctr">
              <a:prstTxWarp prst="textNoShape">
                <a:avLst/>
              </a:prstTxWarp>
            </a:bodyPr>
            <a:lstStyle/>
            <a:p>
              <a:endParaRPr lang="en-US"/>
            </a:p>
          </p:txBody>
        </p:sp>
        <p:grpSp>
          <p:nvGrpSpPr>
            <p:cNvPr id="8" name="Group 31"/>
            <p:cNvGrpSpPr>
              <a:grpSpLocks/>
            </p:cNvGrpSpPr>
            <p:nvPr/>
          </p:nvGrpSpPr>
          <p:grpSpPr bwMode="auto">
            <a:xfrm>
              <a:off x="2016" y="1488"/>
              <a:ext cx="816" cy="912"/>
              <a:chOff x="1200" y="1488"/>
              <a:chExt cx="816" cy="912"/>
            </a:xfrm>
          </p:grpSpPr>
          <p:sp>
            <p:nvSpPr>
              <p:cNvPr id="24691" name="Line 32"/>
              <p:cNvSpPr>
                <a:spLocks noChangeShapeType="1"/>
              </p:cNvSpPr>
              <p:nvPr/>
            </p:nvSpPr>
            <p:spPr bwMode="auto">
              <a:xfrm flipH="1" flipV="1">
                <a:off x="1200" y="2208"/>
                <a:ext cx="384" cy="192"/>
              </a:xfrm>
              <a:prstGeom prst="line">
                <a:avLst/>
              </a:prstGeom>
              <a:noFill/>
              <a:ln w="9525">
                <a:solidFill>
                  <a:schemeClr val="accent2"/>
                </a:solidFill>
                <a:round/>
                <a:headEnd/>
                <a:tailEnd type="triangle" w="med" len="med"/>
              </a:ln>
            </p:spPr>
            <p:txBody>
              <a:bodyPr wrap="none" anchor="ctr">
                <a:prstTxWarp prst="textNoShape">
                  <a:avLst/>
                </a:prstTxWarp>
              </a:bodyPr>
              <a:lstStyle/>
              <a:p>
                <a:endParaRPr lang="en-US"/>
              </a:p>
            </p:txBody>
          </p:sp>
          <p:sp>
            <p:nvSpPr>
              <p:cNvPr id="24692" name="Line 33"/>
              <p:cNvSpPr>
                <a:spLocks noChangeShapeType="1"/>
              </p:cNvSpPr>
              <p:nvPr/>
            </p:nvSpPr>
            <p:spPr bwMode="auto">
              <a:xfrm flipV="1">
                <a:off x="1872" y="1488"/>
                <a:ext cx="144" cy="576"/>
              </a:xfrm>
              <a:prstGeom prst="line">
                <a:avLst/>
              </a:prstGeom>
              <a:noFill/>
              <a:ln w="9525">
                <a:solidFill>
                  <a:schemeClr val="accent2"/>
                </a:solidFill>
                <a:round/>
                <a:headEnd/>
                <a:tailEnd type="triangle" w="med" len="med"/>
              </a:ln>
            </p:spPr>
            <p:txBody>
              <a:bodyPr wrap="none" anchor="ctr">
                <a:prstTxWarp prst="textNoShape">
                  <a:avLst/>
                </a:prstTxWarp>
              </a:bodyPr>
              <a:lstStyle/>
              <a:p>
                <a:endParaRPr lang="en-US"/>
              </a:p>
            </p:txBody>
          </p:sp>
        </p:grpSp>
        <p:grpSp>
          <p:nvGrpSpPr>
            <p:cNvPr id="9" name="Group 34"/>
            <p:cNvGrpSpPr>
              <a:grpSpLocks/>
            </p:cNvGrpSpPr>
            <p:nvPr/>
          </p:nvGrpSpPr>
          <p:grpSpPr bwMode="auto">
            <a:xfrm>
              <a:off x="1824" y="1008"/>
              <a:ext cx="816" cy="672"/>
              <a:chOff x="1008" y="1008"/>
              <a:chExt cx="816" cy="672"/>
            </a:xfrm>
          </p:grpSpPr>
          <p:sp>
            <p:nvSpPr>
              <p:cNvPr id="24689" name="Line 35"/>
              <p:cNvSpPr>
                <a:spLocks noChangeShapeType="1"/>
              </p:cNvSpPr>
              <p:nvPr/>
            </p:nvSpPr>
            <p:spPr bwMode="auto">
              <a:xfrm flipH="1">
                <a:off x="1152" y="1248"/>
                <a:ext cx="672" cy="432"/>
              </a:xfrm>
              <a:prstGeom prst="line">
                <a:avLst/>
              </a:prstGeom>
              <a:noFill/>
              <a:ln w="9525">
                <a:solidFill>
                  <a:schemeClr val="accent2"/>
                </a:solidFill>
                <a:round/>
                <a:headEnd/>
                <a:tailEnd type="triangle" w="med" len="med"/>
              </a:ln>
            </p:spPr>
            <p:txBody>
              <a:bodyPr wrap="none" anchor="ctr">
                <a:prstTxWarp prst="textNoShape">
                  <a:avLst/>
                </a:prstTxWarp>
              </a:bodyPr>
              <a:lstStyle/>
              <a:p>
                <a:endParaRPr lang="en-US"/>
              </a:p>
            </p:txBody>
          </p:sp>
          <p:sp>
            <p:nvSpPr>
              <p:cNvPr id="24690" name="Line 36"/>
              <p:cNvSpPr>
                <a:spLocks noChangeShapeType="1"/>
              </p:cNvSpPr>
              <p:nvPr/>
            </p:nvSpPr>
            <p:spPr bwMode="auto">
              <a:xfrm flipH="1">
                <a:off x="1008" y="1008"/>
                <a:ext cx="816" cy="0"/>
              </a:xfrm>
              <a:prstGeom prst="line">
                <a:avLst/>
              </a:prstGeom>
              <a:noFill/>
              <a:ln w="9525">
                <a:solidFill>
                  <a:schemeClr val="accent2"/>
                </a:solidFill>
                <a:round/>
                <a:headEnd/>
                <a:tailEnd type="triangle" w="med" len="med"/>
              </a:ln>
            </p:spPr>
            <p:txBody>
              <a:bodyPr wrap="none" anchor="ctr">
                <a:prstTxWarp prst="textNoShape">
                  <a:avLst/>
                </a:prstTxWarp>
              </a:bodyPr>
              <a:lstStyle/>
              <a:p>
                <a:endParaRPr lang="en-US"/>
              </a:p>
            </p:txBody>
          </p:sp>
        </p:grpSp>
      </p:grpSp>
      <p:sp>
        <p:nvSpPr>
          <p:cNvPr id="8229" name="Line 37"/>
          <p:cNvSpPr>
            <a:spLocks noChangeShapeType="1"/>
          </p:cNvSpPr>
          <p:nvPr/>
        </p:nvSpPr>
        <p:spPr bwMode="auto">
          <a:xfrm flipH="1" flipV="1">
            <a:off x="1638300" y="1938338"/>
            <a:ext cx="69850" cy="376237"/>
          </a:xfrm>
          <a:prstGeom prst="line">
            <a:avLst/>
          </a:prstGeom>
          <a:noFill/>
          <a:ln w="3175">
            <a:solidFill>
              <a:srgbClr val="003366"/>
            </a:solidFill>
            <a:round/>
            <a:headEnd/>
            <a:tailEnd type="triangle" w="med" len="med"/>
          </a:ln>
        </p:spPr>
        <p:txBody>
          <a:bodyPr wrap="none" anchor="ctr">
            <a:prstTxWarp prst="textNoShape">
              <a:avLst/>
            </a:prstTxWarp>
          </a:bodyPr>
          <a:lstStyle/>
          <a:p>
            <a:endParaRPr lang="en-US"/>
          </a:p>
        </p:txBody>
      </p:sp>
      <p:grpSp>
        <p:nvGrpSpPr>
          <p:cNvPr id="10" name="Group 38"/>
          <p:cNvGrpSpPr>
            <a:grpSpLocks/>
          </p:cNvGrpSpPr>
          <p:nvPr/>
        </p:nvGrpSpPr>
        <p:grpSpPr bwMode="auto">
          <a:xfrm>
            <a:off x="1673225" y="1789113"/>
            <a:ext cx="876300" cy="1312862"/>
            <a:chOff x="1728" y="1152"/>
            <a:chExt cx="1200" cy="1680"/>
          </a:xfrm>
        </p:grpSpPr>
        <p:sp>
          <p:nvSpPr>
            <p:cNvPr id="24680" name="Line 39"/>
            <p:cNvSpPr>
              <a:spLocks noChangeShapeType="1"/>
            </p:cNvSpPr>
            <p:nvPr/>
          </p:nvSpPr>
          <p:spPr bwMode="auto">
            <a:xfrm flipH="1">
              <a:off x="2736" y="1392"/>
              <a:ext cx="192" cy="768"/>
            </a:xfrm>
            <a:prstGeom prst="line">
              <a:avLst/>
            </a:prstGeom>
            <a:noFill/>
            <a:ln w="12700">
              <a:solidFill>
                <a:srgbClr val="003366"/>
              </a:solidFill>
              <a:round/>
              <a:headEnd/>
              <a:tailEnd type="triangle" w="med" len="med"/>
            </a:ln>
          </p:spPr>
          <p:txBody>
            <a:bodyPr wrap="none" anchor="ctr">
              <a:prstTxWarp prst="textNoShape">
                <a:avLst/>
              </a:prstTxWarp>
            </a:bodyPr>
            <a:lstStyle/>
            <a:p>
              <a:endParaRPr lang="en-US"/>
            </a:p>
          </p:txBody>
        </p:sp>
        <p:grpSp>
          <p:nvGrpSpPr>
            <p:cNvPr id="11" name="Group 40"/>
            <p:cNvGrpSpPr>
              <a:grpSpLocks/>
            </p:cNvGrpSpPr>
            <p:nvPr/>
          </p:nvGrpSpPr>
          <p:grpSpPr bwMode="auto">
            <a:xfrm>
              <a:off x="1728" y="1152"/>
              <a:ext cx="1104" cy="1680"/>
              <a:chOff x="1728" y="1152"/>
              <a:chExt cx="1104" cy="1680"/>
            </a:xfrm>
          </p:grpSpPr>
          <p:sp>
            <p:nvSpPr>
              <p:cNvPr id="24682" name="Line 41"/>
              <p:cNvSpPr>
                <a:spLocks noChangeShapeType="1"/>
              </p:cNvSpPr>
              <p:nvPr/>
            </p:nvSpPr>
            <p:spPr bwMode="auto">
              <a:xfrm>
                <a:off x="1968" y="2064"/>
                <a:ext cx="528" cy="192"/>
              </a:xfrm>
              <a:prstGeom prst="line">
                <a:avLst/>
              </a:prstGeom>
              <a:noFill/>
              <a:ln w="38100">
                <a:solidFill>
                  <a:srgbClr val="003366"/>
                </a:solidFill>
                <a:round/>
                <a:headEnd/>
                <a:tailEnd type="triangle" w="med" len="med"/>
              </a:ln>
            </p:spPr>
            <p:txBody>
              <a:bodyPr wrap="none" anchor="ctr">
                <a:prstTxWarp prst="textNoShape">
                  <a:avLst/>
                </a:prstTxWarp>
              </a:bodyPr>
              <a:lstStyle/>
              <a:p>
                <a:endParaRPr lang="en-US"/>
              </a:p>
            </p:txBody>
          </p:sp>
          <p:sp>
            <p:nvSpPr>
              <p:cNvPr id="24683" name="Line 42"/>
              <p:cNvSpPr>
                <a:spLocks noChangeShapeType="1"/>
              </p:cNvSpPr>
              <p:nvPr/>
            </p:nvSpPr>
            <p:spPr bwMode="auto">
              <a:xfrm flipH="1">
                <a:off x="1728" y="2208"/>
                <a:ext cx="96" cy="624"/>
              </a:xfrm>
              <a:prstGeom prst="line">
                <a:avLst/>
              </a:prstGeom>
              <a:noFill/>
              <a:ln w="19050">
                <a:solidFill>
                  <a:srgbClr val="003366"/>
                </a:solidFill>
                <a:round/>
                <a:headEnd/>
                <a:tailEnd type="triangle" w="med" len="med"/>
              </a:ln>
            </p:spPr>
            <p:txBody>
              <a:bodyPr wrap="none" anchor="ctr">
                <a:prstTxWarp prst="textNoShape">
                  <a:avLst/>
                </a:prstTxWarp>
              </a:bodyPr>
              <a:lstStyle/>
              <a:p>
                <a:endParaRPr lang="en-US"/>
              </a:p>
            </p:txBody>
          </p:sp>
          <p:sp>
            <p:nvSpPr>
              <p:cNvPr id="24684" name="Line 43"/>
              <p:cNvSpPr>
                <a:spLocks noChangeShapeType="1"/>
              </p:cNvSpPr>
              <p:nvPr/>
            </p:nvSpPr>
            <p:spPr bwMode="auto">
              <a:xfrm flipV="1">
                <a:off x="1920" y="1296"/>
                <a:ext cx="912" cy="576"/>
              </a:xfrm>
              <a:prstGeom prst="line">
                <a:avLst/>
              </a:prstGeom>
              <a:noFill/>
              <a:ln w="6350">
                <a:solidFill>
                  <a:srgbClr val="003366"/>
                </a:solidFill>
                <a:round/>
                <a:headEnd/>
                <a:tailEnd type="triangle" w="med" len="med"/>
              </a:ln>
            </p:spPr>
            <p:txBody>
              <a:bodyPr wrap="none" anchor="ctr">
                <a:prstTxWarp prst="textNoShape">
                  <a:avLst/>
                </a:prstTxWarp>
              </a:bodyPr>
              <a:lstStyle/>
              <a:p>
                <a:endParaRPr lang="en-US"/>
              </a:p>
            </p:txBody>
          </p:sp>
          <p:sp>
            <p:nvSpPr>
              <p:cNvPr id="24685" name="Line 44"/>
              <p:cNvSpPr>
                <a:spLocks noChangeShapeType="1"/>
              </p:cNvSpPr>
              <p:nvPr/>
            </p:nvSpPr>
            <p:spPr bwMode="auto">
              <a:xfrm>
                <a:off x="1776" y="1152"/>
                <a:ext cx="1056" cy="0"/>
              </a:xfrm>
              <a:prstGeom prst="line">
                <a:avLst/>
              </a:prstGeom>
              <a:noFill/>
              <a:ln w="38100">
                <a:solidFill>
                  <a:srgbClr val="003366"/>
                </a:solidFill>
                <a:round/>
                <a:headEnd/>
                <a:tailEnd type="triangle" w="med" len="med"/>
              </a:ln>
            </p:spPr>
            <p:txBody>
              <a:bodyPr wrap="none" anchor="ctr">
                <a:prstTxWarp prst="textNoShape">
                  <a:avLst/>
                </a:prstTxWarp>
              </a:bodyPr>
              <a:lstStyle/>
              <a:p>
                <a:endParaRPr lang="en-US"/>
              </a:p>
            </p:txBody>
          </p:sp>
        </p:grpSp>
      </p:grpSp>
      <p:sp>
        <p:nvSpPr>
          <p:cNvPr id="24596" name="Text Box 45"/>
          <p:cNvSpPr txBox="1">
            <a:spLocks noChangeArrowheads="1"/>
          </p:cNvSpPr>
          <p:nvPr/>
        </p:nvSpPr>
        <p:spPr bwMode="auto">
          <a:xfrm>
            <a:off x="3703638" y="3001963"/>
            <a:ext cx="509587" cy="304800"/>
          </a:xfrm>
          <a:prstGeom prst="rect">
            <a:avLst/>
          </a:prstGeom>
          <a:noFill/>
          <a:ln w="9525">
            <a:noFill/>
            <a:miter lim="800000"/>
            <a:headEnd/>
            <a:tailEnd/>
          </a:ln>
        </p:spPr>
        <p:txBody>
          <a:bodyPr wrap="none" anchor="ctr">
            <a:prstTxWarp prst="textNoShape">
              <a:avLst/>
            </a:prstTxWarp>
            <a:spAutoFit/>
          </a:bodyPr>
          <a:lstStyle/>
          <a:p>
            <a:pPr algn="ctr" eaLnBrk="0" hangingPunct="0"/>
            <a:r>
              <a:rPr lang="en-US" sz="1400">
                <a:solidFill>
                  <a:srgbClr val="FF0000"/>
                </a:solidFill>
              </a:rPr>
              <a:t>Sink</a:t>
            </a:r>
            <a:endParaRPr lang="en-US" sz="1800">
              <a:solidFill>
                <a:srgbClr val="FF0000"/>
              </a:solidFill>
            </a:endParaRPr>
          </a:p>
        </p:txBody>
      </p:sp>
      <p:sp>
        <p:nvSpPr>
          <p:cNvPr id="24597" name="Text Box 46"/>
          <p:cNvSpPr txBox="1">
            <a:spLocks noChangeArrowheads="1"/>
          </p:cNvSpPr>
          <p:nvPr/>
        </p:nvSpPr>
        <p:spPr bwMode="auto">
          <a:xfrm>
            <a:off x="908050" y="2239963"/>
            <a:ext cx="677863" cy="304800"/>
          </a:xfrm>
          <a:prstGeom prst="rect">
            <a:avLst/>
          </a:prstGeom>
          <a:noFill/>
          <a:ln w="9525">
            <a:noFill/>
            <a:miter lim="800000"/>
            <a:headEnd/>
            <a:tailEnd/>
          </a:ln>
        </p:spPr>
        <p:txBody>
          <a:bodyPr wrap="none" anchor="ctr">
            <a:prstTxWarp prst="textNoShape">
              <a:avLst/>
            </a:prstTxWarp>
            <a:spAutoFit/>
          </a:bodyPr>
          <a:lstStyle/>
          <a:p>
            <a:pPr algn="ctr" eaLnBrk="0" hangingPunct="0"/>
            <a:r>
              <a:rPr lang="en-US" sz="1400">
                <a:solidFill>
                  <a:srgbClr val="FF0000"/>
                </a:solidFill>
              </a:rPr>
              <a:t>Source</a:t>
            </a:r>
            <a:endParaRPr lang="en-US" sz="1800">
              <a:solidFill>
                <a:srgbClr val="FF0000"/>
              </a:solidFill>
            </a:endParaRPr>
          </a:p>
        </p:txBody>
      </p:sp>
      <p:grpSp>
        <p:nvGrpSpPr>
          <p:cNvPr id="12" name="Group 47"/>
          <p:cNvGrpSpPr>
            <a:grpSpLocks/>
          </p:cNvGrpSpPr>
          <p:nvPr/>
        </p:nvGrpSpPr>
        <p:grpSpPr bwMode="auto">
          <a:xfrm>
            <a:off x="1743075" y="1901825"/>
            <a:ext cx="1473200" cy="1911350"/>
            <a:chOff x="1824" y="1296"/>
            <a:chExt cx="2016" cy="2448"/>
          </a:xfrm>
        </p:grpSpPr>
        <p:sp>
          <p:nvSpPr>
            <p:cNvPr id="24675" name="Line 48"/>
            <p:cNvSpPr>
              <a:spLocks noChangeShapeType="1"/>
            </p:cNvSpPr>
            <p:nvPr/>
          </p:nvSpPr>
          <p:spPr bwMode="auto">
            <a:xfrm flipV="1">
              <a:off x="2784" y="2016"/>
              <a:ext cx="960" cy="336"/>
            </a:xfrm>
            <a:prstGeom prst="line">
              <a:avLst/>
            </a:prstGeom>
            <a:noFill/>
            <a:ln w="38100">
              <a:solidFill>
                <a:srgbClr val="003366"/>
              </a:solidFill>
              <a:round/>
              <a:headEnd/>
              <a:tailEnd type="triangle" w="med" len="med"/>
            </a:ln>
          </p:spPr>
          <p:txBody>
            <a:bodyPr wrap="none" anchor="ctr">
              <a:prstTxWarp prst="textNoShape">
                <a:avLst/>
              </a:prstTxWarp>
            </a:bodyPr>
            <a:lstStyle/>
            <a:p>
              <a:endParaRPr lang="en-US"/>
            </a:p>
          </p:txBody>
        </p:sp>
        <p:sp>
          <p:nvSpPr>
            <p:cNvPr id="24676" name="Line 49"/>
            <p:cNvSpPr>
              <a:spLocks noChangeShapeType="1"/>
            </p:cNvSpPr>
            <p:nvPr/>
          </p:nvSpPr>
          <p:spPr bwMode="auto">
            <a:xfrm>
              <a:off x="3120" y="1296"/>
              <a:ext cx="720" cy="528"/>
            </a:xfrm>
            <a:prstGeom prst="line">
              <a:avLst/>
            </a:prstGeom>
            <a:noFill/>
            <a:ln w="38100">
              <a:solidFill>
                <a:srgbClr val="003366"/>
              </a:solidFill>
              <a:round/>
              <a:headEnd/>
              <a:tailEnd type="triangle" w="med" len="med"/>
            </a:ln>
          </p:spPr>
          <p:txBody>
            <a:bodyPr wrap="none" anchor="ctr">
              <a:prstTxWarp prst="textNoShape">
                <a:avLst/>
              </a:prstTxWarp>
            </a:bodyPr>
            <a:lstStyle/>
            <a:p>
              <a:endParaRPr lang="en-US"/>
            </a:p>
          </p:txBody>
        </p:sp>
        <p:sp>
          <p:nvSpPr>
            <p:cNvPr id="24677" name="Line 50"/>
            <p:cNvSpPr>
              <a:spLocks noChangeShapeType="1"/>
            </p:cNvSpPr>
            <p:nvPr/>
          </p:nvSpPr>
          <p:spPr bwMode="auto">
            <a:xfrm>
              <a:off x="1824" y="3024"/>
              <a:ext cx="1200" cy="96"/>
            </a:xfrm>
            <a:prstGeom prst="line">
              <a:avLst/>
            </a:prstGeom>
            <a:noFill/>
            <a:ln w="38100">
              <a:solidFill>
                <a:srgbClr val="003366"/>
              </a:solidFill>
              <a:round/>
              <a:headEnd/>
              <a:tailEnd type="triangle" w="med" len="med"/>
            </a:ln>
          </p:spPr>
          <p:txBody>
            <a:bodyPr wrap="none" anchor="ctr">
              <a:prstTxWarp prst="textNoShape">
                <a:avLst/>
              </a:prstTxWarp>
            </a:bodyPr>
            <a:lstStyle/>
            <a:p>
              <a:endParaRPr lang="en-US"/>
            </a:p>
          </p:txBody>
        </p:sp>
        <p:sp>
          <p:nvSpPr>
            <p:cNvPr id="24678" name="Line 51"/>
            <p:cNvSpPr>
              <a:spLocks noChangeShapeType="1"/>
            </p:cNvSpPr>
            <p:nvPr/>
          </p:nvSpPr>
          <p:spPr bwMode="auto">
            <a:xfrm>
              <a:off x="2736" y="2448"/>
              <a:ext cx="336" cy="528"/>
            </a:xfrm>
            <a:prstGeom prst="line">
              <a:avLst/>
            </a:prstGeom>
            <a:noFill/>
            <a:ln w="12700">
              <a:solidFill>
                <a:srgbClr val="003366"/>
              </a:solidFill>
              <a:round/>
              <a:headEnd/>
              <a:tailEnd type="triangle" w="med" len="med"/>
            </a:ln>
          </p:spPr>
          <p:txBody>
            <a:bodyPr wrap="none" anchor="ctr">
              <a:prstTxWarp prst="textNoShape">
                <a:avLst/>
              </a:prstTxWarp>
            </a:bodyPr>
            <a:lstStyle/>
            <a:p>
              <a:endParaRPr lang="en-US"/>
            </a:p>
          </p:txBody>
        </p:sp>
        <p:sp>
          <p:nvSpPr>
            <p:cNvPr id="24679" name="Line 52"/>
            <p:cNvSpPr>
              <a:spLocks noChangeShapeType="1"/>
            </p:cNvSpPr>
            <p:nvPr/>
          </p:nvSpPr>
          <p:spPr bwMode="auto">
            <a:xfrm>
              <a:off x="3264" y="3264"/>
              <a:ext cx="384" cy="48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grpSp>
      <p:sp>
        <p:nvSpPr>
          <p:cNvPr id="24599" name="Text Box 53"/>
          <p:cNvSpPr txBox="1">
            <a:spLocks noChangeArrowheads="1"/>
          </p:cNvSpPr>
          <p:nvPr/>
        </p:nvSpPr>
        <p:spPr bwMode="auto">
          <a:xfrm>
            <a:off x="122238" y="1355725"/>
            <a:ext cx="2203450" cy="336550"/>
          </a:xfrm>
          <a:prstGeom prst="rect">
            <a:avLst/>
          </a:prstGeom>
          <a:noFill/>
          <a:ln w="9525">
            <a:noFill/>
            <a:miter lim="800000"/>
            <a:headEnd/>
            <a:tailEnd/>
          </a:ln>
        </p:spPr>
        <p:txBody>
          <a:bodyPr wrap="none" anchor="ctr">
            <a:prstTxWarp prst="textNoShape">
              <a:avLst/>
            </a:prstTxWarp>
            <a:spAutoFit/>
          </a:bodyPr>
          <a:lstStyle/>
          <a:p>
            <a:pPr algn="ctr" eaLnBrk="0" hangingPunct="0"/>
            <a:r>
              <a:rPr lang="en-US" sz="1600" b="1">
                <a:latin typeface="Comic Sans MS" charset="0"/>
              </a:rPr>
              <a:t>Setting up gradients</a:t>
            </a:r>
          </a:p>
        </p:txBody>
      </p:sp>
      <p:grpSp>
        <p:nvGrpSpPr>
          <p:cNvPr id="13" name="Group 54"/>
          <p:cNvGrpSpPr>
            <a:grpSpLocks/>
          </p:cNvGrpSpPr>
          <p:nvPr/>
        </p:nvGrpSpPr>
        <p:grpSpPr bwMode="auto">
          <a:xfrm>
            <a:off x="4794250" y="1600200"/>
            <a:ext cx="3605213" cy="2438400"/>
            <a:chOff x="3020" y="1008"/>
            <a:chExt cx="2271" cy="1536"/>
          </a:xfrm>
        </p:grpSpPr>
        <p:grpSp>
          <p:nvGrpSpPr>
            <p:cNvPr id="14" name="Group 55"/>
            <p:cNvGrpSpPr>
              <a:grpSpLocks/>
            </p:cNvGrpSpPr>
            <p:nvPr/>
          </p:nvGrpSpPr>
          <p:grpSpPr bwMode="auto">
            <a:xfrm>
              <a:off x="3020" y="1056"/>
              <a:ext cx="2130" cy="1488"/>
              <a:chOff x="3020" y="1056"/>
              <a:chExt cx="2130" cy="1488"/>
            </a:xfrm>
          </p:grpSpPr>
          <p:sp>
            <p:nvSpPr>
              <p:cNvPr id="24650" name="Oval 56"/>
              <p:cNvSpPr>
                <a:spLocks noChangeArrowheads="1"/>
              </p:cNvSpPr>
              <p:nvPr/>
            </p:nvSpPr>
            <p:spPr bwMode="auto">
              <a:xfrm>
                <a:off x="3435" y="1458"/>
                <a:ext cx="136" cy="165"/>
              </a:xfrm>
              <a:prstGeom prst="ellipse">
                <a:avLst/>
              </a:prstGeom>
              <a:solidFill>
                <a:schemeClr val="hlink"/>
              </a:solidFill>
              <a:ln w="9525">
                <a:solidFill>
                  <a:schemeClr val="tx1"/>
                </a:solidFill>
                <a:round/>
                <a:headEnd/>
                <a:tailEnd/>
              </a:ln>
            </p:spPr>
            <p:txBody>
              <a:bodyPr wrap="none" anchor="ctr">
                <a:prstTxWarp prst="textNoShape">
                  <a:avLst/>
                </a:prstTxWarp>
              </a:bodyPr>
              <a:lstStyle/>
              <a:p>
                <a:endParaRPr lang="en-US"/>
              </a:p>
            </p:txBody>
          </p:sp>
          <p:sp>
            <p:nvSpPr>
              <p:cNvPr id="24651" name="Oval 57"/>
              <p:cNvSpPr>
                <a:spLocks noChangeArrowheads="1"/>
              </p:cNvSpPr>
              <p:nvPr/>
            </p:nvSpPr>
            <p:spPr bwMode="auto">
              <a:xfrm>
                <a:off x="3367" y="1954"/>
                <a:ext cx="136" cy="165"/>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24652" name="Oval 58"/>
              <p:cNvSpPr>
                <a:spLocks noChangeArrowheads="1"/>
              </p:cNvSpPr>
              <p:nvPr/>
            </p:nvSpPr>
            <p:spPr bwMode="auto">
              <a:xfrm>
                <a:off x="3980" y="1080"/>
                <a:ext cx="136" cy="165"/>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24653" name="Oval 59"/>
              <p:cNvSpPr>
                <a:spLocks noChangeArrowheads="1"/>
              </p:cNvSpPr>
              <p:nvPr/>
            </p:nvSpPr>
            <p:spPr bwMode="auto">
              <a:xfrm>
                <a:off x="3344" y="1056"/>
                <a:ext cx="136" cy="165"/>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24654" name="Oval 60"/>
              <p:cNvSpPr>
                <a:spLocks noChangeArrowheads="1"/>
              </p:cNvSpPr>
              <p:nvPr/>
            </p:nvSpPr>
            <p:spPr bwMode="auto">
              <a:xfrm>
                <a:off x="4343" y="2379"/>
                <a:ext cx="137" cy="165"/>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24655" name="Oval 61"/>
              <p:cNvSpPr>
                <a:spLocks noChangeArrowheads="1"/>
              </p:cNvSpPr>
              <p:nvPr/>
            </p:nvSpPr>
            <p:spPr bwMode="auto">
              <a:xfrm>
                <a:off x="4071" y="2024"/>
                <a:ext cx="136" cy="166"/>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24656" name="Oval 62"/>
              <p:cNvSpPr>
                <a:spLocks noChangeArrowheads="1"/>
              </p:cNvSpPr>
              <p:nvPr/>
            </p:nvSpPr>
            <p:spPr bwMode="auto">
              <a:xfrm>
                <a:off x="3821" y="1623"/>
                <a:ext cx="136" cy="165"/>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eaLnBrk="0" hangingPunct="0"/>
                <a:endParaRPr lang="en-US">
                  <a:solidFill>
                    <a:srgbClr val="FF0000"/>
                  </a:solidFill>
                </a:endParaRPr>
              </a:p>
            </p:txBody>
          </p:sp>
          <p:sp>
            <p:nvSpPr>
              <p:cNvPr id="24657" name="Oval 63"/>
              <p:cNvSpPr>
                <a:spLocks noChangeArrowheads="1"/>
              </p:cNvSpPr>
              <p:nvPr/>
            </p:nvSpPr>
            <p:spPr bwMode="auto">
              <a:xfrm>
                <a:off x="4434" y="1434"/>
                <a:ext cx="137" cy="165"/>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24658" name="Oval 64"/>
              <p:cNvSpPr>
                <a:spLocks noChangeArrowheads="1"/>
              </p:cNvSpPr>
              <p:nvPr/>
            </p:nvSpPr>
            <p:spPr bwMode="auto">
              <a:xfrm>
                <a:off x="4639" y="1906"/>
                <a:ext cx="136" cy="166"/>
              </a:xfrm>
              <a:prstGeom prst="ellipse">
                <a:avLst/>
              </a:prstGeom>
              <a:solidFill>
                <a:srgbClr val="00FFFF"/>
              </a:solidFill>
              <a:ln w="9525">
                <a:solidFill>
                  <a:schemeClr val="tx1"/>
                </a:solidFill>
                <a:round/>
                <a:headEnd/>
                <a:tailEnd/>
              </a:ln>
            </p:spPr>
            <p:txBody>
              <a:bodyPr wrap="none" anchor="ctr">
                <a:prstTxWarp prst="textNoShape">
                  <a:avLst/>
                </a:prstTxWarp>
              </a:bodyPr>
              <a:lstStyle/>
              <a:p>
                <a:endParaRPr lang="en-US"/>
              </a:p>
            </p:txBody>
          </p:sp>
          <p:sp>
            <p:nvSpPr>
              <p:cNvPr id="24659" name="Line 65"/>
              <p:cNvSpPr>
                <a:spLocks noChangeShapeType="1"/>
              </p:cNvSpPr>
              <p:nvPr/>
            </p:nvSpPr>
            <p:spPr bwMode="auto">
              <a:xfrm>
                <a:off x="4548" y="1576"/>
                <a:ext cx="113" cy="331"/>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en-US"/>
              </a:p>
            </p:txBody>
          </p:sp>
          <p:sp>
            <p:nvSpPr>
              <p:cNvPr id="24660" name="Line 66"/>
              <p:cNvSpPr>
                <a:spLocks noChangeShapeType="1"/>
              </p:cNvSpPr>
              <p:nvPr/>
            </p:nvSpPr>
            <p:spPr bwMode="auto">
              <a:xfrm flipV="1">
                <a:off x="4207" y="2001"/>
                <a:ext cx="432" cy="71"/>
              </a:xfrm>
              <a:prstGeom prst="line">
                <a:avLst/>
              </a:prstGeom>
              <a:noFill/>
              <a:ln w="38100">
                <a:solidFill>
                  <a:srgbClr val="003366"/>
                </a:solidFill>
                <a:round/>
                <a:headEnd/>
                <a:tailEnd type="triangle" w="med" len="med"/>
              </a:ln>
            </p:spPr>
            <p:txBody>
              <a:bodyPr wrap="none" anchor="ctr">
                <a:prstTxWarp prst="textNoShape">
                  <a:avLst/>
                </a:prstTxWarp>
              </a:bodyPr>
              <a:lstStyle/>
              <a:p>
                <a:endParaRPr lang="en-US"/>
              </a:p>
            </p:txBody>
          </p:sp>
          <p:sp>
            <p:nvSpPr>
              <p:cNvPr id="24661" name="Line 67"/>
              <p:cNvSpPr>
                <a:spLocks noChangeShapeType="1"/>
              </p:cNvSpPr>
              <p:nvPr/>
            </p:nvSpPr>
            <p:spPr bwMode="auto">
              <a:xfrm flipH="1">
                <a:off x="4457" y="2048"/>
                <a:ext cx="227" cy="331"/>
              </a:xfrm>
              <a:prstGeom prst="line">
                <a:avLst/>
              </a:prstGeom>
              <a:noFill/>
              <a:ln w="38100">
                <a:solidFill>
                  <a:srgbClr val="003366"/>
                </a:solidFill>
                <a:round/>
                <a:headEnd type="triangle" w="med" len="med"/>
                <a:tailEnd/>
              </a:ln>
            </p:spPr>
            <p:txBody>
              <a:bodyPr wrap="none" anchor="ctr">
                <a:prstTxWarp prst="textNoShape">
                  <a:avLst/>
                </a:prstTxWarp>
              </a:bodyPr>
              <a:lstStyle/>
              <a:p>
                <a:endParaRPr lang="en-US"/>
              </a:p>
            </p:txBody>
          </p:sp>
          <p:sp>
            <p:nvSpPr>
              <p:cNvPr id="24662" name="Line 68"/>
              <p:cNvSpPr>
                <a:spLocks noChangeShapeType="1"/>
              </p:cNvSpPr>
              <p:nvPr/>
            </p:nvSpPr>
            <p:spPr bwMode="auto">
              <a:xfrm flipH="1" flipV="1">
                <a:off x="3435" y="1221"/>
                <a:ext cx="45" cy="237"/>
              </a:xfrm>
              <a:prstGeom prst="line">
                <a:avLst/>
              </a:prstGeom>
              <a:noFill/>
              <a:ln w="3175">
                <a:solidFill>
                  <a:srgbClr val="003366"/>
                </a:solidFill>
                <a:round/>
                <a:headEnd/>
                <a:tailEnd type="triangle" w="med" len="med"/>
              </a:ln>
            </p:spPr>
            <p:txBody>
              <a:bodyPr wrap="none" anchor="ctr">
                <a:prstTxWarp prst="textNoShape">
                  <a:avLst/>
                </a:prstTxWarp>
              </a:bodyPr>
              <a:lstStyle/>
              <a:p>
                <a:endParaRPr lang="en-US"/>
              </a:p>
            </p:txBody>
          </p:sp>
          <p:sp>
            <p:nvSpPr>
              <p:cNvPr id="24663" name="Line 69"/>
              <p:cNvSpPr>
                <a:spLocks noChangeShapeType="1"/>
              </p:cNvSpPr>
              <p:nvPr/>
            </p:nvSpPr>
            <p:spPr bwMode="auto">
              <a:xfrm flipH="1">
                <a:off x="3935" y="1245"/>
                <a:ext cx="91" cy="378"/>
              </a:xfrm>
              <a:prstGeom prst="line">
                <a:avLst/>
              </a:prstGeom>
              <a:noFill/>
              <a:ln w="12700">
                <a:solidFill>
                  <a:srgbClr val="003366"/>
                </a:solidFill>
                <a:round/>
                <a:headEnd/>
                <a:tailEnd type="triangle" w="med" len="med"/>
              </a:ln>
            </p:spPr>
            <p:txBody>
              <a:bodyPr wrap="none" anchor="ctr">
                <a:prstTxWarp prst="textNoShape">
                  <a:avLst/>
                </a:prstTxWarp>
              </a:bodyPr>
              <a:lstStyle/>
              <a:p>
                <a:endParaRPr lang="en-US"/>
              </a:p>
            </p:txBody>
          </p:sp>
          <p:sp>
            <p:nvSpPr>
              <p:cNvPr id="24664" name="Line 70"/>
              <p:cNvSpPr>
                <a:spLocks noChangeShapeType="1"/>
              </p:cNvSpPr>
              <p:nvPr/>
            </p:nvSpPr>
            <p:spPr bwMode="auto">
              <a:xfrm>
                <a:off x="3571" y="1576"/>
                <a:ext cx="250" cy="94"/>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en-US"/>
              </a:p>
            </p:txBody>
          </p:sp>
          <p:sp>
            <p:nvSpPr>
              <p:cNvPr id="24665" name="Line 71"/>
              <p:cNvSpPr>
                <a:spLocks noChangeShapeType="1"/>
              </p:cNvSpPr>
              <p:nvPr/>
            </p:nvSpPr>
            <p:spPr bwMode="auto">
              <a:xfrm flipH="1">
                <a:off x="3458" y="1646"/>
                <a:ext cx="45" cy="308"/>
              </a:xfrm>
              <a:prstGeom prst="line">
                <a:avLst/>
              </a:prstGeom>
              <a:noFill/>
              <a:ln w="9525">
                <a:solidFill>
                  <a:srgbClr val="003366"/>
                </a:solidFill>
                <a:round/>
                <a:headEnd/>
                <a:tailEnd type="triangle" w="med" len="med"/>
              </a:ln>
            </p:spPr>
            <p:txBody>
              <a:bodyPr wrap="none" anchor="ctr">
                <a:prstTxWarp prst="textNoShape">
                  <a:avLst/>
                </a:prstTxWarp>
              </a:bodyPr>
              <a:lstStyle/>
              <a:p>
                <a:endParaRPr lang="en-US"/>
              </a:p>
            </p:txBody>
          </p:sp>
          <p:sp>
            <p:nvSpPr>
              <p:cNvPr id="24666" name="Line 72"/>
              <p:cNvSpPr>
                <a:spLocks noChangeShapeType="1"/>
              </p:cNvSpPr>
              <p:nvPr/>
            </p:nvSpPr>
            <p:spPr bwMode="auto">
              <a:xfrm flipV="1">
                <a:off x="3549" y="1198"/>
                <a:ext cx="431" cy="283"/>
              </a:xfrm>
              <a:prstGeom prst="line">
                <a:avLst/>
              </a:prstGeom>
              <a:noFill/>
              <a:ln w="19050">
                <a:solidFill>
                  <a:srgbClr val="FF0000"/>
                </a:solidFill>
                <a:round/>
                <a:headEnd/>
                <a:tailEnd type="triangle" w="med" len="med"/>
              </a:ln>
            </p:spPr>
            <p:txBody>
              <a:bodyPr wrap="none" anchor="ctr">
                <a:prstTxWarp prst="textNoShape">
                  <a:avLst/>
                </a:prstTxWarp>
              </a:bodyPr>
              <a:lstStyle/>
              <a:p>
                <a:endParaRPr lang="en-US"/>
              </a:p>
            </p:txBody>
          </p:sp>
          <p:sp>
            <p:nvSpPr>
              <p:cNvPr id="24667" name="Line 73"/>
              <p:cNvSpPr>
                <a:spLocks noChangeShapeType="1"/>
              </p:cNvSpPr>
              <p:nvPr/>
            </p:nvSpPr>
            <p:spPr bwMode="auto">
              <a:xfrm>
                <a:off x="3480" y="1127"/>
                <a:ext cx="500" cy="0"/>
              </a:xfrm>
              <a:prstGeom prst="line">
                <a:avLst/>
              </a:prstGeom>
              <a:noFill/>
              <a:ln w="38100">
                <a:solidFill>
                  <a:srgbClr val="003366"/>
                </a:solidFill>
                <a:round/>
                <a:headEnd/>
                <a:tailEnd type="triangle" w="med" len="med"/>
              </a:ln>
            </p:spPr>
            <p:txBody>
              <a:bodyPr wrap="none" anchor="ctr">
                <a:prstTxWarp prst="textNoShape">
                  <a:avLst/>
                </a:prstTxWarp>
              </a:bodyPr>
              <a:lstStyle/>
              <a:p>
                <a:endParaRPr lang="en-US"/>
              </a:p>
            </p:txBody>
          </p:sp>
          <p:sp>
            <p:nvSpPr>
              <p:cNvPr id="24668" name="Text Box 74"/>
              <p:cNvSpPr txBox="1">
                <a:spLocks noChangeArrowheads="1"/>
              </p:cNvSpPr>
              <p:nvPr/>
            </p:nvSpPr>
            <p:spPr bwMode="auto">
              <a:xfrm>
                <a:off x="4829" y="1891"/>
                <a:ext cx="321" cy="192"/>
              </a:xfrm>
              <a:prstGeom prst="rect">
                <a:avLst/>
              </a:prstGeom>
              <a:noFill/>
              <a:ln w="9525">
                <a:noFill/>
                <a:miter lim="800000"/>
                <a:headEnd/>
                <a:tailEnd/>
              </a:ln>
            </p:spPr>
            <p:txBody>
              <a:bodyPr wrap="none" anchor="ctr">
                <a:prstTxWarp prst="textNoShape">
                  <a:avLst/>
                </a:prstTxWarp>
                <a:spAutoFit/>
              </a:bodyPr>
              <a:lstStyle/>
              <a:p>
                <a:pPr algn="ctr" eaLnBrk="0" hangingPunct="0"/>
                <a:r>
                  <a:rPr lang="en-US" sz="1400">
                    <a:solidFill>
                      <a:srgbClr val="FF0000"/>
                    </a:solidFill>
                  </a:rPr>
                  <a:t>Sink</a:t>
                </a:r>
                <a:endParaRPr lang="en-US" sz="1800">
                  <a:solidFill>
                    <a:srgbClr val="FF0000"/>
                  </a:solidFill>
                </a:endParaRPr>
              </a:p>
            </p:txBody>
          </p:sp>
          <p:sp>
            <p:nvSpPr>
              <p:cNvPr id="24669" name="Text Box 75"/>
              <p:cNvSpPr txBox="1">
                <a:spLocks noChangeArrowheads="1"/>
              </p:cNvSpPr>
              <p:nvPr/>
            </p:nvSpPr>
            <p:spPr bwMode="auto">
              <a:xfrm>
                <a:off x="3020" y="1459"/>
                <a:ext cx="427" cy="192"/>
              </a:xfrm>
              <a:prstGeom prst="rect">
                <a:avLst/>
              </a:prstGeom>
              <a:noFill/>
              <a:ln w="9525">
                <a:noFill/>
                <a:miter lim="800000"/>
                <a:headEnd/>
                <a:tailEnd/>
              </a:ln>
            </p:spPr>
            <p:txBody>
              <a:bodyPr wrap="none" anchor="ctr">
                <a:prstTxWarp prst="textNoShape">
                  <a:avLst/>
                </a:prstTxWarp>
                <a:spAutoFit/>
              </a:bodyPr>
              <a:lstStyle/>
              <a:p>
                <a:pPr algn="ctr" eaLnBrk="0" hangingPunct="0"/>
                <a:r>
                  <a:rPr lang="en-US" sz="1400">
                    <a:solidFill>
                      <a:srgbClr val="FF0000"/>
                    </a:solidFill>
                  </a:rPr>
                  <a:t>Source</a:t>
                </a:r>
                <a:endParaRPr lang="en-US" sz="1800">
                  <a:solidFill>
                    <a:srgbClr val="FF0000"/>
                  </a:solidFill>
                </a:endParaRPr>
              </a:p>
            </p:txBody>
          </p:sp>
          <p:sp>
            <p:nvSpPr>
              <p:cNvPr id="24670" name="Line 76"/>
              <p:cNvSpPr>
                <a:spLocks noChangeShapeType="1"/>
              </p:cNvSpPr>
              <p:nvPr/>
            </p:nvSpPr>
            <p:spPr bwMode="auto">
              <a:xfrm flipV="1">
                <a:off x="3957" y="1552"/>
                <a:ext cx="455" cy="165"/>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en-US"/>
              </a:p>
            </p:txBody>
          </p:sp>
          <p:sp>
            <p:nvSpPr>
              <p:cNvPr id="24671" name="Line 77"/>
              <p:cNvSpPr>
                <a:spLocks noChangeShapeType="1"/>
              </p:cNvSpPr>
              <p:nvPr/>
            </p:nvSpPr>
            <p:spPr bwMode="auto">
              <a:xfrm>
                <a:off x="4116" y="1198"/>
                <a:ext cx="341" cy="26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en-US"/>
              </a:p>
            </p:txBody>
          </p:sp>
          <p:sp>
            <p:nvSpPr>
              <p:cNvPr id="24672" name="Line 78"/>
              <p:cNvSpPr>
                <a:spLocks noChangeShapeType="1"/>
              </p:cNvSpPr>
              <p:nvPr/>
            </p:nvSpPr>
            <p:spPr bwMode="auto">
              <a:xfrm>
                <a:off x="3503" y="2048"/>
                <a:ext cx="568" cy="47"/>
              </a:xfrm>
              <a:prstGeom prst="line">
                <a:avLst/>
              </a:prstGeom>
              <a:noFill/>
              <a:ln w="38100">
                <a:solidFill>
                  <a:srgbClr val="003366"/>
                </a:solidFill>
                <a:round/>
                <a:headEnd/>
                <a:tailEnd type="triangle" w="med" len="med"/>
              </a:ln>
            </p:spPr>
            <p:txBody>
              <a:bodyPr wrap="none" anchor="ctr">
                <a:prstTxWarp prst="textNoShape">
                  <a:avLst/>
                </a:prstTxWarp>
              </a:bodyPr>
              <a:lstStyle/>
              <a:p>
                <a:endParaRPr lang="en-US"/>
              </a:p>
            </p:txBody>
          </p:sp>
          <p:sp>
            <p:nvSpPr>
              <p:cNvPr id="24673" name="Line 79"/>
              <p:cNvSpPr>
                <a:spLocks noChangeShapeType="1"/>
              </p:cNvSpPr>
              <p:nvPr/>
            </p:nvSpPr>
            <p:spPr bwMode="auto">
              <a:xfrm>
                <a:off x="3935" y="1765"/>
                <a:ext cx="159" cy="259"/>
              </a:xfrm>
              <a:prstGeom prst="line">
                <a:avLst/>
              </a:prstGeom>
              <a:noFill/>
              <a:ln w="12700">
                <a:solidFill>
                  <a:srgbClr val="003366"/>
                </a:solidFill>
                <a:round/>
                <a:headEnd/>
                <a:tailEnd type="triangle" w="med" len="med"/>
              </a:ln>
            </p:spPr>
            <p:txBody>
              <a:bodyPr wrap="none" anchor="ctr">
                <a:prstTxWarp prst="textNoShape">
                  <a:avLst/>
                </a:prstTxWarp>
              </a:bodyPr>
              <a:lstStyle/>
              <a:p>
                <a:endParaRPr lang="en-US"/>
              </a:p>
            </p:txBody>
          </p:sp>
          <p:sp>
            <p:nvSpPr>
              <p:cNvPr id="24674" name="Line 80"/>
              <p:cNvSpPr>
                <a:spLocks noChangeShapeType="1"/>
              </p:cNvSpPr>
              <p:nvPr/>
            </p:nvSpPr>
            <p:spPr bwMode="auto">
              <a:xfrm>
                <a:off x="4184" y="2166"/>
                <a:ext cx="182" cy="236"/>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grpSp>
        <p:sp>
          <p:nvSpPr>
            <p:cNvPr id="24649" name="Text Box 81"/>
            <p:cNvSpPr txBox="1">
              <a:spLocks noChangeArrowheads="1"/>
            </p:cNvSpPr>
            <p:nvPr/>
          </p:nvSpPr>
          <p:spPr bwMode="auto">
            <a:xfrm>
              <a:off x="4368" y="1008"/>
              <a:ext cx="923" cy="212"/>
            </a:xfrm>
            <a:prstGeom prst="rect">
              <a:avLst/>
            </a:prstGeom>
            <a:noFill/>
            <a:ln w="9525">
              <a:noFill/>
              <a:miter lim="800000"/>
              <a:headEnd/>
              <a:tailEnd/>
            </a:ln>
          </p:spPr>
          <p:txBody>
            <a:bodyPr wrap="none" anchor="ctr">
              <a:prstTxWarp prst="textNoShape">
                <a:avLst/>
              </a:prstTxWarp>
              <a:spAutoFit/>
            </a:bodyPr>
            <a:lstStyle/>
            <a:p>
              <a:pPr algn="ctr" eaLnBrk="0" hangingPunct="0"/>
              <a:r>
                <a:rPr lang="en-US" sz="1600" b="1">
                  <a:latin typeface="Comic Sans MS" charset="0"/>
                </a:rPr>
                <a:t>Sending data</a:t>
              </a:r>
            </a:p>
          </p:txBody>
        </p:sp>
      </p:grpSp>
      <p:grpSp>
        <p:nvGrpSpPr>
          <p:cNvPr id="15" name="Group 82"/>
          <p:cNvGrpSpPr>
            <a:grpSpLocks/>
          </p:cNvGrpSpPr>
          <p:nvPr/>
        </p:nvGrpSpPr>
        <p:grpSpPr bwMode="auto">
          <a:xfrm>
            <a:off x="623888" y="4191000"/>
            <a:ext cx="3898900" cy="2362200"/>
            <a:chOff x="393" y="2640"/>
            <a:chExt cx="2456" cy="1488"/>
          </a:xfrm>
        </p:grpSpPr>
        <p:grpSp>
          <p:nvGrpSpPr>
            <p:cNvPr id="16" name="Group 83"/>
            <p:cNvGrpSpPr>
              <a:grpSpLocks/>
            </p:cNvGrpSpPr>
            <p:nvPr/>
          </p:nvGrpSpPr>
          <p:grpSpPr bwMode="auto">
            <a:xfrm>
              <a:off x="713" y="2640"/>
              <a:ext cx="2136" cy="1488"/>
              <a:chOff x="713" y="2640"/>
              <a:chExt cx="2136" cy="1488"/>
            </a:xfrm>
          </p:grpSpPr>
          <p:sp>
            <p:nvSpPr>
              <p:cNvPr id="24624" name="Oval 84"/>
              <p:cNvSpPr>
                <a:spLocks noChangeArrowheads="1"/>
              </p:cNvSpPr>
              <p:nvPr/>
            </p:nvSpPr>
            <p:spPr bwMode="auto">
              <a:xfrm>
                <a:off x="1131" y="3042"/>
                <a:ext cx="136" cy="165"/>
              </a:xfrm>
              <a:prstGeom prst="ellipse">
                <a:avLst/>
              </a:prstGeom>
              <a:solidFill>
                <a:schemeClr val="hlink"/>
              </a:solidFill>
              <a:ln w="9525">
                <a:solidFill>
                  <a:srgbClr val="FF0000"/>
                </a:solidFill>
                <a:round/>
                <a:headEnd/>
                <a:tailEnd/>
              </a:ln>
            </p:spPr>
            <p:txBody>
              <a:bodyPr wrap="none" anchor="ctr">
                <a:prstTxWarp prst="textNoShape">
                  <a:avLst/>
                </a:prstTxWarp>
              </a:bodyPr>
              <a:lstStyle/>
              <a:p>
                <a:endParaRPr lang="en-US"/>
              </a:p>
            </p:txBody>
          </p:sp>
          <p:sp>
            <p:nvSpPr>
              <p:cNvPr id="24625" name="Oval 85"/>
              <p:cNvSpPr>
                <a:spLocks noChangeArrowheads="1"/>
              </p:cNvSpPr>
              <p:nvPr/>
            </p:nvSpPr>
            <p:spPr bwMode="auto">
              <a:xfrm>
                <a:off x="1063" y="3538"/>
                <a:ext cx="136" cy="165"/>
              </a:xfrm>
              <a:prstGeom prst="ellipse">
                <a:avLst/>
              </a:prstGeom>
              <a:solidFill>
                <a:schemeClr val="accent1"/>
              </a:solidFill>
              <a:ln w="9525">
                <a:solidFill>
                  <a:srgbClr val="FF0000"/>
                </a:solidFill>
                <a:round/>
                <a:headEnd/>
                <a:tailEnd/>
              </a:ln>
            </p:spPr>
            <p:txBody>
              <a:bodyPr wrap="none" anchor="ctr">
                <a:prstTxWarp prst="textNoShape">
                  <a:avLst/>
                </a:prstTxWarp>
              </a:bodyPr>
              <a:lstStyle/>
              <a:p>
                <a:endParaRPr lang="en-US"/>
              </a:p>
            </p:txBody>
          </p:sp>
          <p:sp>
            <p:nvSpPr>
              <p:cNvPr id="24626" name="Oval 86"/>
              <p:cNvSpPr>
                <a:spLocks noChangeArrowheads="1"/>
              </p:cNvSpPr>
              <p:nvPr/>
            </p:nvSpPr>
            <p:spPr bwMode="auto">
              <a:xfrm>
                <a:off x="1676" y="2664"/>
                <a:ext cx="136" cy="165"/>
              </a:xfrm>
              <a:prstGeom prst="ellipse">
                <a:avLst/>
              </a:prstGeom>
              <a:solidFill>
                <a:schemeClr val="accent1"/>
              </a:solidFill>
              <a:ln w="9525">
                <a:solidFill>
                  <a:srgbClr val="FF0000"/>
                </a:solidFill>
                <a:round/>
                <a:headEnd/>
                <a:tailEnd/>
              </a:ln>
            </p:spPr>
            <p:txBody>
              <a:bodyPr wrap="none" anchor="ctr">
                <a:prstTxWarp prst="textNoShape">
                  <a:avLst/>
                </a:prstTxWarp>
              </a:bodyPr>
              <a:lstStyle/>
              <a:p>
                <a:endParaRPr lang="en-US"/>
              </a:p>
            </p:txBody>
          </p:sp>
          <p:sp>
            <p:nvSpPr>
              <p:cNvPr id="24627" name="Oval 87"/>
              <p:cNvSpPr>
                <a:spLocks noChangeArrowheads="1"/>
              </p:cNvSpPr>
              <p:nvPr/>
            </p:nvSpPr>
            <p:spPr bwMode="auto">
              <a:xfrm>
                <a:off x="1040" y="2640"/>
                <a:ext cx="136" cy="165"/>
              </a:xfrm>
              <a:prstGeom prst="ellipse">
                <a:avLst/>
              </a:prstGeom>
              <a:solidFill>
                <a:schemeClr val="accent1"/>
              </a:solidFill>
              <a:ln w="9525">
                <a:solidFill>
                  <a:srgbClr val="FF0000"/>
                </a:solidFill>
                <a:round/>
                <a:headEnd/>
                <a:tailEnd/>
              </a:ln>
            </p:spPr>
            <p:txBody>
              <a:bodyPr wrap="none" anchor="ctr">
                <a:prstTxWarp prst="textNoShape">
                  <a:avLst/>
                </a:prstTxWarp>
              </a:bodyPr>
              <a:lstStyle/>
              <a:p>
                <a:endParaRPr lang="en-US"/>
              </a:p>
            </p:txBody>
          </p:sp>
          <p:sp>
            <p:nvSpPr>
              <p:cNvPr id="24628" name="Oval 88"/>
              <p:cNvSpPr>
                <a:spLocks noChangeArrowheads="1"/>
              </p:cNvSpPr>
              <p:nvPr/>
            </p:nvSpPr>
            <p:spPr bwMode="auto">
              <a:xfrm>
                <a:off x="2039" y="3963"/>
                <a:ext cx="137" cy="165"/>
              </a:xfrm>
              <a:prstGeom prst="ellipse">
                <a:avLst/>
              </a:prstGeom>
              <a:solidFill>
                <a:schemeClr val="accent1"/>
              </a:solidFill>
              <a:ln w="9525">
                <a:solidFill>
                  <a:srgbClr val="FF0000"/>
                </a:solidFill>
                <a:round/>
                <a:headEnd/>
                <a:tailEnd/>
              </a:ln>
            </p:spPr>
            <p:txBody>
              <a:bodyPr wrap="none" anchor="ctr">
                <a:prstTxWarp prst="textNoShape">
                  <a:avLst/>
                </a:prstTxWarp>
              </a:bodyPr>
              <a:lstStyle/>
              <a:p>
                <a:endParaRPr lang="en-US"/>
              </a:p>
            </p:txBody>
          </p:sp>
          <p:sp>
            <p:nvSpPr>
              <p:cNvPr id="24629" name="Oval 89"/>
              <p:cNvSpPr>
                <a:spLocks noChangeArrowheads="1"/>
              </p:cNvSpPr>
              <p:nvPr/>
            </p:nvSpPr>
            <p:spPr bwMode="auto">
              <a:xfrm>
                <a:off x="1767" y="3608"/>
                <a:ext cx="136" cy="166"/>
              </a:xfrm>
              <a:prstGeom prst="ellipse">
                <a:avLst/>
              </a:prstGeom>
              <a:solidFill>
                <a:schemeClr val="accent1"/>
              </a:solidFill>
              <a:ln w="9525">
                <a:solidFill>
                  <a:srgbClr val="FF0000"/>
                </a:solidFill>
                <a:round/>
                <a:headEnd/>
                <a:tailEnd/>
              </a:ln>
            </p:spPr>
            <p:txBody>
              <a:bodyPr wrap="none" anchor="ctr">
                <a:prstTxWarp prst="textNoShape">
                  <a:avLst/>
                </a:prstTxWarp>
              </a:bodyPr>
              <a:lstStyle/>
              <a:p>
                <a:endParaRPr lang="en-US"/>
              </a:p>
            </p:txBody>
          </p:sp>
          <p:sp>
            <p:nvSpPr>
              <p:cNvPr id="24630" name="Oval 90"/>
              <p:cNvSpPr>
                <a:spLocks noChangeArrowheads="1"/>
              </p:cNvSpPr>
              <p:nvPr/>
            </p:nvSpPr>
            <p:spPr bwMode="auto">
              <a:xfrm>
                <a:off x="1517" y="3207"/>
                <a:ext cx="136" cy="165"/>
              </a:xfrm>
              <a:prstGeom prst="ellipse">
                <a:avLst/>
              </a:prstGeom>
              <a:solidFill>
                <a:schemeClr val="accent1"/>
              </a:solidFill>
              <a:ln w="9525">
                <a:solidFill>
                  <a:srgbClr val="FF0000"/>
                </a:solidFill>
                <a:round/>
                <a:headEnd/>
                <a:tailEnd/>
              </a:ln>
            </p:spPr>
            <p:txBody>
              <a:bodyPr wrap="none" anchor="ctr">
                <a:prstTxWarp prst="textNoShape">
                  <a:avLst/>
                </a:prstTxWarp>
              </a:bodyPr>
              <a:lstStyle/>
              <a:p>
                <a:pPr algn="ctr" eaLnBrk="0" hangingPunct="0"/>
                <a:endParaRPr lang="en-US">
                  <a:solidFill>
                    <a:srgbClr val="FF0000"/>
                  </a:solidFill>
                </a:endParaRPr>
              </a:p>
            </p:txBody>
          </p:sp>
          <p:sp>
            <p:nvSpPr>
              <p:cNvPr id="24631" name="Oval 91"/>
              <p:cNvSpPr>
                <a:spLocks noChangeArrowheads="1"/>
              </p:cNvSpPr>
              <p:nvPr/>
            </p:nvSpPr>
            <p:spPr bwMode="auto">
              <a:xfrm>
                <a:off x="2130" y="3018"/>
                <a:ext cx="137" cy="165"/>
              </a:xfrm>
              <a:prstGeom prst="ellipse">
                <a:avLst/>
              </a:prstGeom>
              <a:solidFill>
                <a:schemeClr val="accent1"/>
              </a:solidFill>
              <a:ln w="9525">
                <a:solidFill>
                  <a:srgbClr val="FF0000"/>
                </a:solidFill>
                <a:round/>
                <a:headEnd/>
                <a:tailEnd/>
              </a:ln>
            </p:spPr>
            <p:txBody>
              <a:bodyPr wrap="none" anchor="ctr">
                <a:prstTxWarp prst="textNoShape">
                  <a:avLst/>
                </a:prstTxWarp>
              </a:bodyPr>
              <a:lstStyle/>
              <a:p>
                <a:endParaRPr lang="en-US"/>
              </a:p>
            </p:txBody>
          </p:sp>
          <p:sp>
            <p:nvSpPr>
              <p:cNvPr id="24632" name="Oval 92"/>
              <p:cNvSpPr>
                <a:spLocks noChangeArrowheads="1"/>
              </p:cNvSpPr>
              <p:nvPr/>
            </p:nvSpPr>
            <p:spPr bwMode="auto">
              <a:xfrm>
                <a:off x="2335" y="3490"/>
                <a:ext cx="136" cy="166"/>
              </a:xfrm>
              <a:prstGeom prst="ellipse">
                <a:avLst/>
              </a:prstGeom>
              <a:solidFill>
                <a:srgbClr val="00FFFF"/>
              </a:solidFill>
              <a:ln w="9525">
                <a:solidFill>
                  <a:srgbClr val="FF0000"/>
                </a:solidFill>
                <a:round/>
                <a:headEnd/>
                <a:tailEnd/>
              </a:ln>
            </p:spPr>
            <p:txBody>
              <a:bodyPr wrap="none" anchor="ctr">
                <a:prstTxWarp prst="textNoShape">
                  <a:avLst/>
                </a:prstTxWarp>
              </a:bodyPr>
              <a:lstStyle/>
              <a:p>
                <a:endParaRPr lang="en-US"/>
              </a:p>
            </p:txBody>
          </p:sp>
          <p:sp>
            <p:nvSpPr>
              <p:cNvPr id="24633" name="Line 93"/>
              <p:cNvSpPr>
                <a:spLocks noChangeShapeType="1"/>
              </p:cNvSpPr>
              <p:nvPr/>
            </p:nvSpPr>
            <p:spPr bwMode="auto">
              <a:xfrm>
                <a:off x="2244" y="3160"/>
                <a:ext cx="113" cy="331"/>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en-US"/>
              </a:p>
            </p:txBody>
          </p:sp>
          <p:sp>
            <p:nvSpPr>
              <p:cNvPr id="24634" name="Line 94"/>
              <p:cNvSpPr>
                <a:spLocks noChangeShapeType="1"/>
              </p:cNvSpPr>
              <p:nvPr/>
            </p:nvSpPr>
            <p:spPr bwMode="auto">
              <a:xfrm flipV="1">
                <a:off x="1903" y="3585"/>
                <a:ext cx="432" cy="71"/>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en-US"/>
              </a:p>
            </p:txBody>
          </p:sp>
          <p:sp>
            <p:nvSpPr>
              <p:cNvPr id="24635" name="Line 95"/>
              <p:cNvSpPr>
                <a:spLocks noChangeShapeType="1"/>
              </p:cNvSpPr>
              <p:nvPr/>
            </p:nvSpPr>
            <p:spPr bwMode="auto">
              <a:xfrm flipH="1">
                <a:off x="2153" y="3632"/>
                <a:ext cx="227" cy="331"/>
              </a:xfrm>
              <a:prstGeom prst="line">
                <a:avLst/>
              </a:prstGeom>
              <a:noFill/>
              <a:ln w="38100">
                <a:solidFill>
                  <a:srgbClr val="FF0000"/>
                </a:solidFill>
                <a:round/>
                <a:headEnd type="triangle" w="med" len="med"/>
                <a:tailEnd/>
              </a:ln>
            </p:spPr>
            <p:txBody>
              <a:bodyPr wrap="none" anchor="ctr">
                <a:prstTxWarp prst="textNoShape">
                  <a:avLst/>
                </a:prstTxWarp>
              </a:bodyPr>
              <a:lstStyle/>
              <a:p>
                <a:endParaRPr lang="en-US"/>
              </a:p>
            </p:txBody>
          </p:sp>
          <p:sp>
            <p:nvSpPr>
              <p:cNvPr id="24636" name="Line 96"/>
              <p:cNvSpPr>
                <a:spLocks noChangeShapeType="1"/>
              </p:cNvSpPr>
              <p:nvPr/>
            </p:nvSpPr>
            <p:spPr bwMode="auto">
              <a:xfrm flipH="1" flipV="1">
                <a:off x="1131" y="2805"/>
                <a:ext cx="45" cy="237"/>
              </a:xfrm>
              <a:prstGeom prst="line">
                <a:avLst/>
              </a:prstGeom>
              <a:noFill/>
              <a:ln w="3175">
                <a:solidFill>
                  <a:srgbClr val="FF0000"/>
                </a:solidFill>
                <a:round/>
                <a:headEnd/>
                <a:tailEnd type="triangle" w="med" len="med"/>
              </a:ln>
            </p:spPr>
            <p:txBody>
              <a:bodyPr wrap="none" anchor="ctr">
                <a:prstTxWarp prst="textNoShape">
                  <a:avLst/>
                </a:prstTxWarp>
              </a:bodyPr>
              <a:lstStyle/>
              <a:p>
                <a:endParaRPr lang="en-US"/>
              </a:p>
            </p:txBody>
          </p:sp>
          <p:sp>
            <p:nvSpPr>
              <p:cNvPr id="24637" name="Line 97"/>
              <p:cNvSpPr>
                <a:spLocks noChangeShapeType="1"/>
              </p:cNvSpPr>
              <p:nvPr/>
            </p:nvSpPr>
            <p:spPr bwMode="auto">
              <a:xfrm flipH="1">
                <a:off x="1631" y="2829"/>
                <a:ext cx="91" cy="378"/>
              </a:xfrm>
              <a:prstGeom prst="line">
                <a:avLst/>
              </a:prstGeom>
              <a:noFill/>
              <a:ln w="12700">
                <a:solidFill>
                  <a:srgbClr val="FF0000"/>
                </a:solidFill>
                <a:round/>
                <a:headEnd/>
                <a:tailEnd type="triangle" w="med" len="med"/>
              </a:ln>
            </p:spPr>
            <p:txBody>
              <a:bodyPr wrap="none" anchor="ctr">
                <a:prstTxWarp prst="textNoShape">
                  <a:avLst/>
                </a:prstTxWarp>
              </a:bodyPr>
              <a:lstStyle/>
              <a:p>
                <a:endParaRPr lang="en-US"/>
              </a:p>
            </p:txBody>
          </p:sp>
          <p:sp>
            <p:nvSpPr>
              <p:cNvPr id="24638" name="Line 98"/>
              <p:cNvSpPr>
                <a:spLocks noChangeShapeType="1"/>
              </p:cNvSpPr>
              <p:nvPr/>
            </p:nvSpPr>
            <p:spPr bwMode="auto">
              <a:xfrm>
                <a:off x="1267" y="3160"/>
                <a:ext cx="250" cy="94"/>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en-US"/>
              </a:p>
            </p:txBody>
          </p:sp>
          <p:sp>
            <p:nvSpPr>
              <p:cNvPr id="24639" name="Line 99"/>
              <p:cNvSpPr>
                <a:spLocks noChangeShapeType="1"/>
              </p:cNvSpPr>
              <p:nvPr/>
            </p:nvSpPr>
            <p:spPr bwMode="auto">
              <a:xfrm flipH="1">
                <a:off x="1154" y="3230"/>
                <a:ext cx="45" cy="308"/>
              </a:xfrm>
              <a:prstGeom prst="line">
                <a:avLst/>
              </a:prstGeom>
              <a:noFill/>
              <a:ln w="9525">
                <a:solidFill>
                  <a:srgbClr val="FF0000"/>
                </a:solidFill>
                <a:round/>
                <a:headEnd/>
                <a:tailEnd type="triangle" w="med" len="med"/>
              </a:ln>
            </p:spPr>
            <p:txBody>
              <a:bodyPr wrap="none" anchor="ctr">
                <a:prstTxWarp prst="textNoShape">
                  <a:avLst/>
                </a:prstTxWarp>
              </a:bodyPr>
              <a:lstStyle/>
              <a:p>
                <a:endParaRPr lang="en-US"/>
              </a:p>
            </p:txBody>
          </p:sp>
          <p:sp>
            <p:nvSpPr>
              <p:cNvPr id="24640" name="Line 100"/>
              <p:cNvSpPr>
                <a:spLocks noChangeShapeType="1"/>
              </p:cNvSpPr>
              <p:nvPr/>
            </p:nvSpPr>
            <p:spPr bwMode="auto">
              <a:xfrm flipV="1">
                <a:off x="1245" y="2782"/>
                <a:ext cx="431" cy="283"/>
              </a:xfrm>
              <a:prstGeom prst="line">
                <a:avLst/>
              </a:prstGeom>
              <a:noFill/>
              <a:ln w="19050">
                <a:solidFill>
                  <a:srgbClr val="FF0000"/>
                </a:solidFill>
                <a:round/>
                <a:headEnd/>
                <a:tailEnd type="triangle" w="med" len="med"/>
              </a:ln>
            </p:spPr>
            <p:txBody>
              <a:bodyPr wrap="none" anchor="ctr">
                <a:prstTxWarp prst="textNoShape">
                  <a:avLst/>
                </a:prstTxWarp>
              </a:bodyPr>
              <a:lstStyle/>
              <a:p>
                <a:endParaRPr lang="en-US"/>
              </a:p>
            </p:txBody>
          </p:sp>
          <p:sp>
            <p:nvSpPr>
              <p:cNvPr id="24641" name="Line 101"/>
              <p:cNvSpPr>
                <a:spLocks noChangeShapeType="1"/>
              </p:cNvSpPr>
              <p:nvPr/>
            </p:nvSpPr>
            <p:spPr bwMode="auto">
              <a:xfrm>
                <a:off x="1176" y="2711"/>
                <a:ext cx="500" cy="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en-US"/>
              </a:p>
            </p:txBody>
          </p:sp>
          <p:sp>
            <p:nvSpPr>
              <p:cNvPr id="24642" name="Text Box 102"/>
              <p:cNvSpPr txBox="1">
                <a:spLocks noChangeArrowheads="1"/>
              </p:cNvSpPr>
              <p:nvPr/>
            </p:nvSpPr>
            <p:spPr bwMode="auto">
              <a:xfrm>
                <a:off x="2522" y="3472"/>
                <a:ext cx="327" cy="198"/>
              </a:xfrm>
              <a:prstGeom prst="rect">
                <a:avLst/>
              </a:prstGeom>
              <a:noFill/>
              <a:ln w="9525">
                <a:solidFill>
                  <a:srgbClr val="FF0000"/>
                </a:solidFill>
                <a:miter lim="800000"/>
                <a:headEnd/>
                <a:tailEnd/>
              </a:ln>
            </p:spPr>
            <p:txBody>
              <a:bodyPr wrap="none" anchor="ctr">
                <a:prstTxWarp prst="textNoShape">
                  <a:avLst/>
                </a:prstTxWarp>
                <a:spAutoFit/>
              </a:bodyPr>
              <a:lstStyle/>
              <a:p>
                <a:pPr algn="ctr" eaLnBrk="0" hangingPunct="0"/>
                <a:r>
                  <a:rPr lang="en-US" sz="1400">
                    <a:solidFill>
                      <a:srgbClr val="FF0000"/>
                    </a:solidFill>
                  </a:rPr>
                  <a:t>Sink</a:t>
                </a:r>
                <a:endParaRPr lang="en-US" sz="1800">
                  <a:solidFill>
                    <a:srgbClr val="FF0000"/>
                  </a:solidFill>
                </a:endParaRPr>
              </a:p>
            </p:txBody>
          </p:sp>
          <p:sp>
            <p:nvSpPr>
              <p:cNvPr id="24643" name="Text Box 103"/>
              <p:cNvSpPr txBox="1">
                <a:spLocks noChangeArrowheads="1"/>
              </p:cNvSpPr>
              <p:nvPr/>
            </p:nvSpPr>
            <p:spPr bwMode="auto">
              <a:xfrm>
                <a:off x="713" y="3040"/>
                <a:ext cx="433" cy="198"/>
              </a:xfrm>
              <a:prstGeom prst="rect">
                <a:avLst/>
              </a:prstGeom>
              <a:noFill/>
              <a:ln w="9525">
                <a:solidFill>
                  <a:srgbClr val="FF0000"/>
                </a:solidFill>
                <a:miter lim="800000"/>
                <a:headEnd/>
                <a:tailEnd/>
              </a:ln>
            </p:spPr>
            <p:txBody>
              <a:bodyPr wrap="none" anchor="ctr">
                <a:prstTxWarp prst="textNoShape">
                  <a:avLst/>
                </a:prstTxWarp>
                <a:spAutoFit/>
              </a:bodyPr>
              <a:lstStyle/>
              <a:p>
                <a:pPr algn="ctr" eaLnBrk="0" hangingPunct="0"/>
                <a:r>
                  <a:rPr lang="en-US" sz="1400">
                    <a:solidFill>
                      <a:srgbClr val="FF0000"/>
                    </a:solidFill>
                  </a:rPr>
                  <a:t>Source</a:t>
                </a:r>
                <a:endParaRPr lang="en-US" sz="1800">
                  <a:solidFill>
                    <a:srgbClr val="FF0000"/>
                  </a:solidFill>
                </a:endParaRPr>
              </a:p>
            </p:txBody>
          </p:sp>
          <p:sp>
            <p:nvSpPr>
              <p:cNvPr id="24644" name="Line 104"/>
              <p:cNvSpPr>
                <a:spLocks noChangeShapeType="1"/>
              </p:cNvSpPr>
              <p:nvPr/>
            </p:nvSpPr>
            <p:spPr bwMode="auto">
              <a:xfrm>
                <a:off x="1812" y="2782"/>
                <a:ext cx="341" cy="26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en-US"/>
              </a:p>
            </p:txBody>
          </p:sp>
          <p:sp>
            <p:nvSpPr>
              <p:cNvPr id="24645" name="Line 105"/>
              <p:cNvSpPr>
                <a:spLocks noChangeShapeType="1"/>
              </p:cNvSpPr>
              <p:nvPr/>
            </p:nvSpPr>
            <p:spPr bwMode="auto">
              <a:xfrm>
                <a:off x="1199" y="3632"/>
                <a:ext cx="568" cy="47"/>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en-US"/>
              </a:p>
            </p:txBody>
          </p:sp>
          <p:sp>
            <p:nvSpPr>
              <p:cNvPr id="24646" name="Line 106"/>
              <p:cNvSpPr>
                <a:spLocks noChangeShapeType="1"/>
              </p:cNvSpPr>
              <p:nvPr/>
            </p:nvSpPr>
            <p:spPr bwMode="auto">
              <a:xfrm>
                <a:off x="1631" y="3349"/>
                <a:ext cx="159" cy="259"/>
              </a:xfrm>
              <a:prstGeom prst="line">
                <a:avLst/>
              </a:prstGeom>
              <a:noFill/>
              <a:ln w="12700">
                <a:solidFill>
                  <a:srgbClr val="FF0000"/>
                </a:solidFill>
                <a:round/>
                <a:headEnd/>
                <a:tailEnd type="triangle" w="med" len="med"/>
              </a:ln>
            </p:spPr>
            <p:txBody>
              <a:bodyPr wrap="none" anchor="ctr">
                <a:prstTxWarp prst="textNoShape">
                  <a:avLst/>
                </a:prstTxWarp>
              </a:bodyPr>
              <a:lstStyle/>
              <a:p>
                <a:endParaRPr lang="en-US"/>
              </a:p>
            </p:txBody>
          </p:sp>
          <p:sp>
            <p:nvSpPr>
              <p:cNvPr id="24647" name="Line 107"/>
              <p:cNvSpPr>
                <a:spLocks noChangeShapeType="1"/>
              </p:cNvSpPr>
              <p:nvPr/>
            </p:nvSpPr>
            <p:spPr bwMode="auto">
              <a:xfrm>
                <a:off x="1880" y="3750"/>
                <a:ext cx="182" cy="236"/>
              </a:xfrm>
              <a:prstGeom prst="line">
                <a:avLst/>
              </a:prstGeom>
              <a:noFill/>
              <a:ln w="12700">
                <a:solidFill>
                  <a:srgbClr val="FF0000"/>
                </a:solidFill>
                <a:round/>
                <a:headEnd/>
                <a:tailEnd type="triangle" w="med" len="med"/>
              </a:ln>
            </p:spPr>
            <p:txBody>
              <a:bodyPr wrap="none" anchor="ctr">
                <a:prstTxWarp prst="textNoShape">
                  <a:avLst/>
                </a:prstTxWarp>
              </a:bodyPr>
              <a:lstStyle/>
              <a:p>
                <a:endParaRPr lang="en-US"/>
              </a:p>
            </p:txBody>
          </p:sp>
        </p:grpSp>
        <p:sp>
          <p:nvSpPr>
            <p:cNvPr id="24623" name="Text Box 108"/>
            <p:cNvSpPr txBox="1">
              <a:spLocks noChangeArrowheads="1"/>
            </p:cNvSpPr>
            <p:nvPr/>
          </p:nvSpPr>
          <p:spPr bwMode="auto">
            <a:xfrm>
              <a:off x="393" y="3741"/>
              <a:ext cx="1216" cy="372"/>
            </a:xfrm>
            <a:prstGeom prst="rect">
              <a:avLst/>
            </a:prstGeom>
            <a:noFill/>
            <a:ln w="9525">
              <a:solidFill>
                <a:srgbClr val="FF0000"/>
              </a:solidFill>
              <a:miter lim="800000"/>
              <a:headEnd/>
              <a:tailEnd/>
            </a:ln>
          </p:spPr>
          <p:txBody>
            <a:bodyPr wrap="none" anchor="ctr">
              <a:prstTxWarp prst="textNoShape">
                <a:avLst/>
              </a:prstTxWarp>
              <a:spAutoFit/>
            </a:bodyPr>
            <a:lstStyle/>
            <a:p>
              <a:pPr algn="ctr" eaLnBrk="0" hangingPunct="0"/>
              <a:r>
                <a:rPr lang="en-US" sz="1600" b="1">
                  <a:latin typeface="Comic Sans MS" charset="0"/>
                </a:rPr>
                <a:t>Recovering</a:t>
              </a:r>
            </a:p>
            <a:p>
              <a:pPr algn="ctr" eaLnBrk="0" hangingPunct="0"/>
              <a:r>
                <a:rPr lang="en-US" sz="1600" b="1">
                  <a:latin typeface="Comic Sans MS" charset="0"/>
                </a:rPr>
                <a:t>from node failure</a:t>
              </a:r>
            </a:p>
          </p:txBody>
        </p:sp>
      </p:grpSp>
      <p:grpSp>
        <p:nvGrpSpPr>
          <p:cNvPr id="17" name="Group 109"/>
          <p:cNvGrpSpPr>
            <a:grpSpLocks/>
          </p:cNvGrpSpPr>
          <p:nvPr/>
        </p:nvGrpSpPr>
        <p:grpSpPr bwMode="auto">
          <a:xfrm>
            <a:off x="4953000" y="4129088"/>
            <a:ext cx="3170238" cy="2271712"/>
            <a:chOff x="3120" y="2601"/>
            <a:chExt cx="1997" cy="1431"/>
          </a:xfrm>
        </p:grpSpPr>
        <p:sp>
          <p:nvSpPr>
            <p:cNvPr id="24607" name="Oval 110"/>
            <p:cNvSpPr>
              <a:spLocks noChangeArrowheads="1"/>
            </p:cNvSpPr>
            <p:nvPr/>
          </p:nvSpPr>
          <p:spPr bwMode="auto">
            <a:xfrm>
              <a:off x="3520" y="3016"/>
              <a:ext cx="123" cy="154"/>
            </a:xfrm>
            <a:prstGeom prst="ellipse">
              <a:avLst/>
            </a:prstGeom>
            <a:solidFill>
              <a:schemeClr val="hlink"/>
            </a:solidFill>
            <a:ln w="9525">
              <a:solidFill>
                <a:schemeClr val="tx1"/>
              </a:solidFill>
              <a:round/>
              <a:headEnd/>
              <a:tailEnd/>
            </a:ln>
          </p:spPr>
          <p:txBody>
            <a:bodyPr wrap="none" anchor="ctr">
              <a:prstTxWarp prst="textNoShape">
                <a:avLst/>
              </a:prstTxWarp>
            </a:bodyPr>
            <a:lstStyle/>
            <a:p>
              <a:endParaRPr lang="en-US"/>
            </a:p>
          </p:txBody>
        </p:sp>
        <p:sp>
          <p:nvSpPr>
            <p:cNvPr id="24608" name="Oval 111"/>
            <p:cNvSpPr>
              <a:spLocks noChangeArrowheads="1"/>
            </p:cNvSpPr>
            <p:nvPr/>
          </p:nvSpPr>
          <p:spPr bwMode="auto">
            <a:xfrm>
              <a:off x="3459" y="3480"/>
              <a:ext cx="123" cy="154"/>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24609" name="Oval 112"/>
            <p:cNvSpPr>
              <a:spLocks noChangeArrowheads="1"/>
            </p:cNvSpPr>
            <p:nvPr/>
          </p:nvSpPr>
          <p:spPr bwMode="auto">
            <a:xfrm>
              <a:off x="4011" y="2662"/>
              <a:ext cx="123" cy="155"/>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24610" name="Oval 113"/>
            <p:cNvSpPr>
              <a:spLocks noChangeArrowheads="1"/>
            </p:cNvSpPr>
            <p:nvPr/>
          </p:nvSpPr>
          <p:spPr bwMode="auto">
            <a:xfrm>
              <a:off x="3439" y="2640"/>
              <a:ext cx="122" cy="155"/>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24611" name="Oval 114"/>
            <p:cNvSpPr>
              <a:spLocks noChangeArrowheads="1"/>
            </p:cNvSpPr>
            <p:nvPr/>
          </p:nvSpPr>
          <p:spPr bwMode="auto">
            <a:xfrm>
              <a:off x="4338" y="3877"/>
              <a:ext cx="123" cy="155"/>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24612" name="Oval 115"/>
            <p:cNvSpPr>
              <a:spLocks noChangeArrowheads="1"/>
            </p:cNvSpPr>
            <p:nvPr/>
          </p:nvSpPr>
          <p:spPr bwMode="auto">
            <a:xfrm>
              <a:off x="4093" y="3546"/>
              <a:ext cx="122" cy="155"/>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24613" name="Oval 116"/>
            <p:cNvSpPr>
              <a:spLocks noChangeArrowheads="1"/>
            </p:cNvSpPr>
            <p:nvPr/>
          </p:nvSpPr>
          <p:spPr bwMode="auto">
            <a:xfrm>
              <a:off x="3868" y="3170"/>
              <a:ext cx="123" cy="155"/>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24614" name="Oval 117"/>
            <p:cNvSpPr>
              <a:spLocks noChangeArrowheads="1"/>
            </p:cNvSpPr>
            <p:nvPr/>
          </p:nvSpPr>
          <p:spPr bwMode="auto">
            <a:xfrm>
              <a:off x="4420" y="2994"/>
              <a:ext cx="123" cy="154"/>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24615" name="Oval 118"/>
            <p:cNvSpPr>
              <a:spLocks noChangeArrowheads="1"/>
            </p:cNvSpPr>
            <p:nvPr/>
          </p:nvSpPr>
          <p:spPr bwMode="auto">
            <a:xfrm>
              <a:off x="4604" y="3435"/>
              <a:ext cx="123" cy="155"/>
            </a:xfrm>
            <a:prstGeom prst="ellipse">
              <a:avLst/>
            </a:prstGeom>
            <a:solidFill>
              <a:srgbClr val="00FFFF"/>
            </a:solidFill>
            <a:ln w="9525">
              <a:solidFill>
                <a:schemeClr val="tx1"/>
              </a:solidFill>
              <a:round/>
              <a:headEnd/>
              <a:tailEnd/>
            </a:ln>
          </p:spPr>
          <p:txBody>
            <a:bodyPr wrap="none" anchor="ctr">
              <a:prstTxWarp prst="textNoShape">
                <a:avLst/>
              </a:prstTxWarp>
            </a:bodyPr>
            <a:lstStyle/>
            <a:p>
              <a:endParaRPr lang="en-US"/>
            </a:p>
          </p:txBody>
        </p:sp>
        <p:sp>
          <p:nvSpPr>
            <p:cNvPr id="24616" name="Line 119"/>
            <p:cNvSpPr>
              <a:spLocks noChangeShapeType="1"/>
            </p:cNvSpPr>
            <p:nvPr/>
          </p:nvSpPr>
          <p:spPr bwMode="auto">
            <a:xfrm flipV="1">
              <a:off x="4215" y="3524"/>
              <a:ext cx="389" cy="66"/>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en-US"/>
            </a:p>
          </p:txBody>
        </p:sp>
        <p:sp>
          <p:nvSpPr>
            <p:cNvPr id="24617" name="Line 120"/>
            <p:cNvSpPr>
              <a:spLocks noChangeShapeType="1"/>
            </p:cNvSpPr>
            <p:nvPr/>
          </p:nvSpPr>
          <p:spPr bwMode="auto">
            <a:xfrm>
              <a:off x="3643" y="3126"/>
              <a:ext cx="225" cy="88"/>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en-US"/>
            </a:p>
          </p:txBody>
        </p:sp>
        <p:sp>
          <p:nvSpPr>
            <p:cNvPr id="24618" name="Text Box 121"/>
            <p:cNvSpPr txBox="1">
              <a:spLocks noChangeArrowheads="1"/>
            </p:cNvSpPr>
            <p:nvPr/>
          </p:nvSpPr>
          <p:spPr bwMode="auto">
            <a:xfrm>
              <a:off x="4752" y="3456"/>
              <a:ext cx="321" cy="192"/>
            </a:xfrm>
            <a:prstGeom prst="rect">
              <a:avLst/>
            </a:prstGeom>
            <a:noFill/>
            <a:ln w="9525">
              <a:noFill/>
              <a:miter lim="800000"/>
              <a:headEnd/>
              <a:tailEnd/>
            </a:ln>
          </p:spPr>
          <p:txBody>
            <a:bodyPr wrap="none" anchor="ctr">
              <a:prstTxWarp prst="textNoShape">
                <a:avLst/>
              </a:prstTxWarp>
              <a:spAutoFit/>
            </a:bodyPr>
            <a:lstStyle/>
            <a:p>
              <a:pPr algn="ctr" eaLnBrk="0" hangingPunct="0"/>
              <a:r>
                <a:rPr lang="en-US" sz="1400">
                  <a:solidFill>
                    <a:srgbClr val="FF0000"/>
                  </a:solidFill>
                </a:rPr>
                <a:t>Sink</a:t>
              </a:r>
              <a:endParaRPr lang="en-US" sz="1800">
                <a:solidFill>
                  <a:srgbClr val="FF0000"/>
                </a:solidFill>
              </a:endParaRPr>
            </a:p>
          </p:txBody>
        </p:sp>
        <p:sp>
          <p:nvSpPr>
            <p:cNvPr id="24619" name="Text Box 122"/>
            <p:cNvSpPr txBox="1">
              <a:spLocks noChangeArrowheads="1"/>
            </p:cNvSpPr>
            <p:nvPr/>
          </p:nvSpPr>
          <p:spPr bwMode="auto">
            <a:xfrm>
              <a:off x="3120" y="2976"/>
              <a:ext cx="427" cy="192"/>
            </a:xfrm>
            <a:prstGeom prst="rect">
              <a:avLst/>
            </a:prstGeom>
            <a:noFill/>
            <a:ln w="9525">
              <a:noFill/>
              <a:miter lim="800000"/>
              <a:headEnd/>
              <a:tailEnd/>
            </a:ln>
          </p:spPr>
          <p:txBody>
            <a:bodyPr wrap="none" anchor="ctr">
              <a:prstTxWarp prst="textNoShape">
                <a:avLst/>
              </a:prstTxWarp>
              <a:spAutoFit/>
            </a:bodyPr>
            <a:lstStyle/>
            <a:p>
              <a:pPr algn="ctr" eaLnBrk="0" hangingPunct="0"/>
              <a:r>
                <a:rPr lang="en-US" sz="1400">
                  <a:solidFill>
                    <a:srgbClr val="FF0000"/>
                  </a:solidFill>
                </a:rPr>
                <a:t>Source</a:t>
              </a:r>
              <a:endParaRPr lang="en-US" sz="1800">
                <a:solidFill>
                  <a:srgbClr val="FF0000"/>
                </a:solidFill>
              </a:endParaRPr>
            </a:p>
          </p:txBody>
        </p:sp>
        <p:sp>
          <p:nvSpPr>
            <p:cNvPr id="24620" name="Line 123"/>
            <p:cNvSpPr>
              <a:spLocks noChangeShapeType="1"/>
            </p:cNvSpPr>
            <p:nvPr/>
          </p:nvSpPr>
          <p:spPr bwMode="auto">
            <a:xfrm>
              <a:off x="3970" y="3303"/>
              <a:ext cx="143" cy="243"/>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en-US"/>
            </a:p>
          </p:txBody>
        </p:sp>
        <p:sp>
          <p:nvSpPr>
            <p:cNvPr id="24621" name="Text Box 124"/>
            <p:cNvSpPr txBox="1">
              <a:spLocks noChangeArrowheads="1"/>
            </p:cNvSpPr>
            <p:nvPr/>
          </p:nvSpPr>
          <p:spPr bwMode="auto">
            <a:xfrm>
              <a:off x="4296" y="2601"/>
              <a:ext cx="821" cy="366"/>
            </a:xfrm>
            <a:prstGeom prst="rect">
              <a:avLst/>
            </a:prstGeom>
            <a:noFill/>
            <a:ln w="9525">
              <a:noFill/>
              <a:miter lim="800000"/>
              <a:headEnd/>
              <a:tailEnd/>
            </a:ln>
          </p:spPr>
          <p:txBody>
            <a:bodyPr wrap="none" anchor="ctr">
              <a:prstTxWarp prst="textNoShape">
                <a:avLst/>
              </a:prstTxWarp>
              <a:spAutoFit/>
            </a:bodyPr>
            <a:lstStyle/>
            <a:p>
              <a:pPr algn="ctr" eaLnBrk="0" hangingPunct="0"/>
              <a:r>
                <a:rPr lang="en-US" sz="1600" b="1">
                  <a:latin typeface="Comic Sans MS" charset="0"/>
                </a:rPr>
                <a:t>Reinforcing</a:t>
              </a:r>
            </a:p>
            <a:p>
              <a:pPr algn="ctr" eaLnBrk="0" hangingPunct="0"/>
              <a:r>
                <a:rPr lang="en-US" sz="1600" b="1">
                  <a:latin typeface="Comic Sans MS" charset="0"/>
                </a:rPr>
                <a:t>stable path</a:t>
              </a:r>
            </a:p>
          </p:txBody>
        </p:sp>
      </p:grpSp>
      <p:sp>
        <p:nvSpPr>
          <p:cNvPr id="8317" name="Line 125"/>
          <p:cNvSpPr>
            <a:spLocks noChangeShapeType="1"/>
          </p:cNvSpPr>
          <p:nvPr/>
        </p:nvSpPr>
        <p:spPr bwMode="auto">
          <a:xfrm rot="5220490" flipV="1">
            <a:off x="7010400" y="2209800"/>
            <a:ext cx="457200" cy="457200"/>
          </a:xfrm>
          <a:prstGeom prst="line">
            <a:avLst/>
          </a:prstGeom>
          <a:noFill/>
          <a:ln w="76200">
            <a:solidFill>
              <a:srgbClr val="FF0000"/>
            </a:solidFill>
            <a:round/>
            <a:headEnd/>
            <a:tailEnd/>
          </a:ln>
        </p:spPr>
        <p:txBody>
          <a:bodyPr wrap="none">
            <a:prstTxWarp prst="textNoShape">
              <a:avLst/>
            </a:prstTxWarp>
          </a:bodyPr>
          <a:lstStyle/>
          <a:p>
            <a:endParaRPr lang="en-US"/>
          </a:p>
        </p:txBody>
      </p:sp>
      <p:sp>
        <p:nvSpPr>
          <p:cNvPr id="8318" name="Line 126"/>
          <p:cNvSpPr>
            <a:spLocks noChangeShapeType="1"/>
          </p:cNvSpPr>
          <p:nvPr/>
        </p:nvSpPr>
        <p:spPr bwMode="auto">
          <a:xfrm flipV="1">
            <a:off x="7010400" y="2209800"/>
            <a:ext cx="457200" cy="457200"/>
          </a:xfrm>
          <a:prstGeom prst="line">
            <a:avLst/>
          </a:prstGeom>
          <a:noFill/>
          <a:ln w="76200">
            <a:solidFill>
              <a:srgbClr val="FF0000"/>
            </a:solidFill>
            <a:round/>
            <a:headEnd/>
            <a:tailEnd/>
          </a:ln>
        </p:spPr>
        <p:txBody>
          <a:bodyPr wrap="none">
            <a:prstTxWarp prst="textNoShape">
              <a:avLst/>
            </a:prstTxWarp>
          </a:bodyPr>
          <a:lstStyle/>
          <a:p>
            <a:endParaRPr lang="en-US"/>
          </a:p>
        </p:txBody>
      </p:sp>
      <p:sp>
        <p:nvSpPr>
          <p:cNvPr id="8319" name="Line 127"/>
          <p:cNvSpPr>
            <a:spLocks noChangeShapeType="1"/>
          </p:cNvSpPr>
          <p:nvPr/>
        </p:nvSpPr>
        <p:spPr bwMode="auto">
          <a:xfrm rot="5220490" flipV="1">
            <a:off x="3276600" y="4648200"/>
            <a:ext cx="457200" cy="457200"/>
          </a:xfrm>
          <a:prstGeom prst="line">
            <a:avLst/>
          </a:prstGeom>
          <a:noFill/>
          <a:ln w="76200">
            <a:solidFill>
              <a:srgbClr val="FF0000"/>
            </a:solidFill>
            <a:round/>
            <a:headEnd/>
            <a:tailEnd/>
          </a:ln>
        </p:spPr>
        <p:txBody>
          <a:bodyPr wrap="none">
            <a:prstTxWarp prst="textNoShape">
              <a:avLst/>
            </a:prstTxWarp>
          </a:bodyPr>
          <a:lstStyle/>
          <a:p>
            <a:endParaRPr lang="en-US"/>
          </a:p>
        </p:txBody>
      </p:sp>
      <p:sp>
        <p:nvSpPr>
          <p:cNvPr id="8320" name="Line 128"/>
          <p:cNvSpPr>
            <a:spLocks noChangeShapeType="1"/>
          </p:cNvSpPr>
          <p:nvPr/>
        </p:nvSpPr>
        <p:spPr bwMode="auto">
          <a:xfrm flipV="1">
            <a:off x="3276600" y="4648200"/>
            <a:ext cx="457200" cy="457200"/>
          </a:xfrm>
          <a:prstGeom prst="line">
            <a:avLst/>
          </a:prstGeom>
          <a:noFill/>
          <a:ln w="76200">
            <a:solidFill>
              <a:srgbClr val="FF0000"/>
            </a:solidFill>
            <a:round/>
            <a:headEnd/>
            <a:tailEnd/>
          </a:ln>
        </p:spPr>
        <p:txBody>
          <a:bodyPr wrap="none">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8216"/>
                                        </p:tgtEl>
                                        <p:attrNameLst>
                                          <p:attrName>style.visibility</p:attrName>
                                        </p:attrNameLst>
                                      </p:cBhvr>
                                      <p:to>
                                        <p:strVal val="visible"/>
                                      </p:to>
                                    </p:set>
                                  </p:childTnLst>
                                  <p:subTnLst>
                                    <p:set>
                                      <p:cBhvr override="childStyle">
                                        <p:cTn dur="1" fill="hold" display="0" masterRel="nextClick" afterEffect="1"/>
                                        <p:tgtEl>
                                          <p:spTgt spid="8216"/>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82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83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499"/>
                                          </p:stCondLst>
                                        </p:cTn>
                                        <p:tgtEl>
                                          <p:spTgt spid="83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831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499"/>
                                          </p:stCondLst>
                                        </p:cTn>
                                        <p:tgtEl>
                                          <p:spTgt spid="832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499"/>
                                          </p:stCondLst>
                                        </p:cTn>
                                        <p:tgtEl>
                                          <p:spTgt spid="1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499"/>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6" grpId="0" animBg="1"/>
      <p:bldP spid="8229" grpId="0" animBg="1"/>
      <p:bldP spid="8317" grpId="0" animBg="1"/>
      <p:bldP spid="8318" grpId="0" animBg="1"/>
      <p:bldP spid="8319" grpId="0" animBg="1"/>
      <p:bldP spid="8320" grpId="0" animBg="1"/>
    </p:bldLst>
  </p:timing>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itle 10"/>
          <p:cNvSpPr>
            <a:spLocks noGrp="1"/>
          </p:cNvSpPr>
          <p:nvPr>
            <p:ph type="title"/>
          </p:nvPr>
        </p:nvSpPr>
        <p:spPr/>
        <p:txBody>
          <a:bodyPr/>
          <a:lstStyle/>
          <a:p>
            <a:r>
              <a:rPr lang="en-US"/>
              <a:t>Summary</a:t>
            </a:r>
          </a:p>
        </p:txBody>
      </p:sp>
      <p:sp>
        <p:nvSpPr>
          <p:cNvPr id="12" name="Content Placeholder 11"/>
          <p:cNvSpPr>
            <a:spLocks noGrp="1"/>
          </p:cNvSpPr>
          <p:nvPr>
            <p:ph idx="1"/>
          </p:nvPr>
        </p:nvSpPr>
        <p:spPr/>
        <p:txBody>
          <a:bodyPr>
            <a:normAutofit/>
          </a:bodyPr>
          <a:lstStyle/>
          <a:p>
            <a:pPr>
              <a:lnSpc>
                <a:spcPct val="80000"/>
              </a:lnSpc>
            </a:pPr>
            <a:r>
              <a:rPr lang="en-US" sz="2200"/>
              <a:t>Data Centric</a:t>
            </a:r>
          </a:p>
          <a:p>
            <a:pPr lvl="1">
              <a:lnSpc>
                <a:spcPct val="80000"/>
              </a:lnSpc>
            </a:pPr>
            <a:r>
              <a:rPr lang="en-US" sz="2000"/>
              <a:t> Sensors net is queried for specific data</a:t>
            </a:r>
          </a:p>
          <a:p>
            <a:pPr lvl="1">
              <a:lnSpc>
                <a:spcPct val="80000"/>
              </a:lnSpc>
            </a:pPr>
            <a:r>
              <a:rPr lang="en-US" sz="2000"/>
              <a:t> Source of data is irrelevant</a:t>
            </a:r>
          </a:p>
          <a:p>
            <a:pPr lvl="1">
              <a:lnSpc>
                <a:spcPct val="80000"/>
              </a:lnSpc>
            </a:pPr>
            <a:r>
              <a:rPr lang="en-US" sz="2000"/>
              <a:t> No sensor-specific query </a:t>
            </a:r>
          </a:p>
          <a:p>
            <a:pPr>
              <a:lnSpc>
                <a:spcPct val="80000"/>
              </a:lnSpc>
            </a:pPr>
            <a:endParaRPr lang="en-US" sz="2200"/>
          </a:p>
          <a:p>
            <a:pPr>
              <a:lnSpc>
                <a:spcPct val="80000"/>
              </a:lnSpc>
            </a:pPr>
            <a:r>
              <a:rPr lang="en-US" sz="2200"/>
              <a:t>Application Specific</a:t>
            </a:r>
          </a:p>
          <a:p>
            <a:pPr lvl="1">
              <a:lnSpc>
                <a:spcPct val="80000"/>
              </a:lnSpc>
            </a:pPr>
            <a:r>
              <a:rPr lang="en-US" sz="2000"/>
              <a:t> In-sensor processing to reduce data transmitted</a:t>
            </a:r>
          </a:p>
          <a:p>
            <a:pPr lvl="1">
              <a:lnSpc>
                <a:spcPct val="80000"/>
              </a:lnSpc>
            </a:pPr>
            <a:r>
              <a:rPr lang="en-US" sz="2000"/>
              <a:t> In-sensor caching</a:t>
            </a:r>
          </a:p>
          <a:p>
            <a:pPr lvl="1">
              <a:lnSpc>
                <a:spcPct val="80000"/>
              </a:lnSpc>
            </a:pPr>
            <a:endParaRPr lang="en-US" sz="2000"/>
          </a:p>
          <a:p>
            <a:pPr>
              <a:lnSpc>
                <a:spcPct val="80000"/>
              </a:lnSpc>
            </a:pPr>
            <a:r>
              <a:rPr lang="en-US" sz="2200"/>
              <a:t>Localized Algorithms</a:t>
            </a:r>
          </a:p>
          <a:p>
            <a:pPr lvl="1">
              <a:lnSpc>
                <a:spcPct val="80000"/>
              </a:lnSpc>
            </a:pPr>
            <a:r>
              <a:rPr lang="en-US" sz="2000"/>
              <a:t> Maintain minimum local connectivity – save energy</a:t>
            </a:r>
          </a:p>
          <a:p>
            <a:pPr lvl="1">
              <a:lnSpc>
                <a:spcPct val="80000"/>
              </a:lnSpc>
            </a:pPr>
            <a:r>
              <a:rPr lang="en-US" sz="2000"/>
              <a:t> Achieve global objective through local coordination</a:t>
            </a:r>
          </a:p>
          <a:p>
            <a:pPr lvl="1">
              <a:lnSpc>
                <a:spcPct val="80000"/>
              </a:lnSpc>
            </a:pPr>
            <a:endParaRPr lang="en-US" sz="2000"/>
          </a:p>
          <a:p>
            <a:pPr>
              <a:lnSpc>
                <a:spcPct val="80000"/>
              </a:lnSpc>
            </a:pPr>
            <a:r>
              <a:rPr lang="en-US" sz="2200"/>
              <a:t>Its gains due to aggregation and duplicate suppression may make it more viable than ad-hoc routing in sensor networks</a:t>
            </a:r>
          </a:p>
          <a:p>
            <a:pPr lvl="1">
              <a:lnSpc>
                <a:spcPct val="80000"/>
              </a:lnSpc>
            </a:pPr>
            <a:endParaRPr lang="en-US" sz="2000"/>
          </a:p>
          <a:p>
            <a:pPr lvl="1">
              <a:lnSpc>
                <a:spcPct val="80000"/>
              </a:lnSpc>
            </a:pPr>
            <a:endParaRPr lang="en-US" sz="2000"/>
          </a:p>
          <a:p>
            <a:pPr>
              <a:lnSpc>
                <a:spcPct val="80000"/>
              </a:lnSpc>
            </a:pPr>
            <a:endParaRPr lang="en-US" sz="2200"/>
          </a:p>
        </p:txBody>
      </p:sp>
      <p:sp>
        <p:nvSpPr>
          <p:cNvPr id="25604" name="Slide Number Placeholder 4"/>
          <p:cNvSpPr>
            <a:spLocks noGrp="1"/>
          </p:cNvSpPr>
          <p:nvPr>
            <p:ph type="sldNum" sz="quarter" idx="12"/>
          </p:nvPr>
        </p:nvSpPr>
        <p:spPr>
          <a:noFill/>
        </p:spPr>
        <p:txBody>
          <a:bodyPr/>
          <a:lstStyle/>
          <a:p>
            <a:fld id="{CFF32B56-5631-C64E-A93C-C221B4DABB9A}" type="slidenum">
              <a:rPr lang="en-US"/>
              <a:pPr/>
              <a:t>127</a:t>
            </a:fld>
            <a:endParaRPr lang="en-US"/>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Basic Aggregation</a:t>
            </a:r>
          </a:p>
        </p:txBody>
      </p:sp>
      <p:sp>
        <p:nvSpPr>
          <p:cNvPr id="28675" name="Rectangle 3"/>
          <p:cNvSpPr>
            <a:spLocks noGrp="1" noChangeArrowheads="1"/>
          </p:cNvSpPr>
          <p:nvPr>
            <p:ph idx="1"/>
          </p:nvPr>
        </p:nvSpPr>
        <p:spPr>
          <a:xfrm>
            <a:off x="304800" y="1219200"/>
            <a:ext cx="5791200" cy="4876800"/>
          </a:xfrm>
        </p:spPr>
        <p:txBody>
          <a:bodyPr/>
          <a:lstStyle/>
          <a:p>
            <a:pPr>
              <a:lnSpc>
                <a:spcPct val="90000"/>
              </a:lnSpc>
            </a:pPr>
            <a:r>
              <a:rPr lang="en-US" sz="2400"/>
              <a:t>In each epoch:</a:t>
            </a:r>
          </a:p>
          <a:p>
            <a:pPr lvl="1">
              <a:lnSpc>
                <a:spcPct val="90000"/>
              </a:lnSpc>
            </a:pPr>
            <a:r>
              <a:rPr lang="en-US" sz="2000"/>
              <a:t>Each node samples local sensors once</a:t>
            </a:r>
          </a:p>
          <a:p>
            <a:pPr lvl="1">
              <a:lnSpc>
                <a:spcPct val="90000"/>
              </a:lnSpc>
            </a:pPr>
            <a:r>
              <a:rPr lang="en-US" sz="2000"/>
              <a:t>Generates </a:t>
            </a:r>
            <a:r>
              <a:rPr lang="en-US" sz="2000" b="1"/>
              <a:t>partial state record (PSR)</a:t>
            </a:r>
          </a:p>
          <a:p>
            <a:pPr lvl="2">
              <a:lnSpc>
                <a:spcPct val="90000"/>
              </a:lnSpc>
            </a:pPr>
            <a:r>
              <a:rPr lang="en-US" sz="1800"/>
              <a:t>local readings </a:t>
            </a:r>
          </a:p>
          <a:p>
            <a:pPr lvl="2">
              <a:lnSpc>
                <a:spcPct val="90000"/>
              </a:lnSpc>
            </a:pPr>
            <a:r>
              <a:rPr lang="en-US" sz="1800"/>
              <a:t>readings from children </a:t>
            </a:r>
          </a:p>
          <a:p>
            <a:pPr lvl="1">
              <a:lnSpc>
                <a:spcPct val="90000"/>
              </a:lnSpc>
            </a:pPr>
            <a:r>
              <a:rPr lang="en-US" sz="2000"/>
              <a:t>Outputs PSR during its comm. slot.</a:t>
            </a:r>
          </a:p>
          <a:p>
            <a:pPr lvl="1">
              <a:lnSpc>
                <a:spcPct val="90000"/>
              </a:lnSpc>
            </a:pPr>
            <a:endParaRPr lang="en-US" sz="1800"/>
          </a:p>
          <a:p>
            <a:pPr>
              <a:lnSpc>
                <a:spcPct val="90000"/>
              </a:lnSpc>
            </a:pPr>
            <a:r>
              <a:rPr lang="en-US" sz="2400"/>
              <a:t>At end of epoch, PSR for whole network output at root</a:t>
            </a:r>
          </a:p>
          <a:p>
            <a:pPr>
              <a:lnSpc>
                <a:spcPct val="90000"/>
              </a:lnSpc>
            </a:pPr>
            <a:r>
              <a:rPr lang="en-US" sz="2400"/>
              <a:t>(In paper: pipelining, grouping)</a:t>
            </a:r>
          </a:p>
          <a:p>
            <a:pPr>
              <a:lnSpc>
                <a:spcPct val="90000"/>
              </a:lnSpc>
              <a:buFontTx/>
              <a:buNone/>
            </a:pPr>
            <a:endParaRPr lang="en-US" sz="2400"/>
          </a:p>
          <a:p>
            <a:pPr lvl="1">
              <a:lnSpc>
                <a:spcPct val="90000"/>
              </a:lnSpc>
            </a:pPr>
            <a:endParaRPr lang="en-US" sz="2000"/>
          </a:p>
        </p:txBody>
      </p:sp>
      <p:sp>
        <p:nvSpPr>
          <p:cNvPr id="28676" name="Slide Number Placeholder 3"/>
          <p:cNvSpPr>
            <a:spLocks noGrp="1"/>
          </p:cNvSpPr>
          <p:nvPr>
            <p:ph type="sldNum" sz="quarter" idx="12"/>
          </p:nvPr>
        </p:nvSpPr>
        <p:spPr>
          <a:noFill/>
        </p:spPr>
        <p:txBody>
          <a:bodyPr/>
          <a:lstStyle/>
          <a:p>
            <a:fld id="{1B689552-3037-5547-9F8F-EEC24F2BF661}" type="slidenum">
              <a:rPr lang="en-US"/>
              <a:pPr/>
              <a:t>128</a:t>
            </a:fld>
            <a:endParaRPr lang="en-US"/>
          </a:p>
        </p:txBody>
      </p:sp>
      <p:grpSp>
        <p:nvGrpSpPr>
          <p:cNvPr id="2" name="Group 4"/>
          <p:cNvGrpSpPr>
            <a:grpSpLocks/>
          </p:cNvGrpSpPr>
          <p:nvPr/>
        </p:nvGrpSpPr>
        <p:grpSpPr bwMode="auto">
          <a:xfrm>
            <a:off x="6904038" y="2205038"/>
            <a:ext cx="381000" cy="457200"/>
            <a:chOff x="4976" y="1126"/>
            <a:chExt cx="240" cy="288"/>
          </a:xfrm>
        </p:grpSpPr>
        <p:sp>
          <p:nvSpPr>
            <p:cNvPr id="28694" name="Oval 5"/>
            <p:cNvSpPr>
              <a:spLocks noChangeArrowheads="1"/>
            </p:cNvSpPr>
            <p:nvPr/>
          </p:nvSpPr>
          <p:spPr bwMode="auto">
            <a:xfrm>
              <a:off x="4976" y="1140"/>
              <a:ext cx="240" cy="240"/>
            </a:xfrm>
            <a:prstGeom prst="ellipse">
              <a:avLst/>
            </a:prstGeom>
            <a:solidFill>
              <a:srgbClr val="87C7FF"/>
            </a:solidFill>
            <a:ln w="19050">
              <a:solidFill>
                <a:schemeClr val="bg2"/>
              </a:solidFill>
              <a:round/>
              <a:headEnd/>
              <a:tailEnd/>
            </a:ln>
          </p:spPr>
          <p:txBody>
            <a:bodyPr wrap="none" anchor="ctr">
              <a:prstTxWarp prst="textNoShape">
                <a:avLst/>
              </a:prstTxWarp>
            </a:bodyPr>
            <a:lstStyle/>
            <a:p>
              <a:pPr algn="ctr"/>
              <a:endParaRPr lang="en-US">
                <a:solidFill>
                  <a:schemeClr val="bg2"/>
                </a:solidFill>
                <a:latin typeface="Times" charset="0"/>
              </a:endParaRPr>
            </a:p>
          </p:txBody>
        </p:sp>
        <p:sp>
          <p:nvSpPr>
            <p:cNvPr id="28695" name="Text Box 6"/>
            <p:cNvSpPr txBox="1">
              <a:spLocks noChangeArrowheads="1"/>
            </p:cNvSpPr>
            <p:nvPr/>
          </p:nvSpPr>
          <p:spPr bwMode="auto">
            <a:xfrm>
              <a:off x="4990" y="1126"/>
              <a:ext cx="212" cy="288"/>
            </a:xfrm>
            <a:prstGeom prst="rect">
              <a:avLst/>
            </a:prstGeom>
            <a:noFill/>
            <a:ln w="9525">
              <a:noFill/>
              <a:miter lim="800000"/>
              <a:headEnd/>
              <a:tailEnd/>
            </a:ln>
          </p:spPr>
          <p:txBody>
            <a:bodyPr wrap="none">
              <a:prstTxWarp prst="textNoShape">
                <a:avLst/>
              </a:prstTxWarp>
              <a:spAutoFit/>
            </a:bodyPr>
            <a:lstStyle/>
            <a:p>
              <a:r>
                <a:rPr lang="en-US">
                  <a:solidFill>
                    <a:schemeClr val="bg2"/>
                  </a:solidFill>
                  <a:latin typeface="Times" charset="0"/>
                </a:rPr>
                <a:t>1</a:t>
              </a:r>
            </a:p>
          </p:txBody>
        </p:sp>
      </p:grpSp>
      <p:grpSp>
        <p:nvGrpSpPr>
          <p:cNvPr id="3" name="Group 7"/>
          <p:cNvGrpSpPr>
            <a:grpSpLocks/>
          </p:cNvGrpSpPr>
          <p:nvPr/>
        </p:nvGrpSpPr>
        <p:grpSpPr bwMode="auto">
          <a:xfrm>
            <a:off x="6256338" y="2979738"/>
            <a:ext cx="381000" cy="457200"/>
            <a:chOff x="4568" y="1414"/>
            <a:chExt cx="240" cy="288"/>
          </a:xfrm>
        </p:grpSpPr>
        <p:sp>
          <p:nvSpPr>
            <p:cNvPr id="28692" name="Oval 8"/>
            <p:cNvSpPr>
              <a:spLocks noChangeArrowheads="1"/>
            </p:cNvSpPr>
            <p:nvPr/>
          </p:nvSpPr>
          <p:spPr bwMode="auto">
            <a:xfrm>
              <a:off x="4568" y="1428"/>
              <a:ext cx="240" cy="240"/>
            </a:xfrm>
            <a:prstGeom prst="ellipse">
              <a:avLst/>
            </a:prstGeom>
            <a:solidFill>
              <a:srgbClr val="87C7FF"/>
            </a:solidFill>
            <a:ln w="19050">
              <a:solidFill>
                <a:schemeClr val="bg2"/>
              </a:solidFill>
              <a:round/>
              <a:headEnd/>
              <a:tailEnd/>
            </a:ln>
          </p:spPr>
          <p:txBody>
            <a:bodyPr wrap="none" anchor="ctr">
              <a:prstTxWarp prst="textNoShape">
                <a:avLst/>
              </a:prstTxWarp>
            </a:bodyPr>
            <a:lstStyle/>
            <a:p>
              <a:pPr algn="ctr"/>
              <a:endParaRPr lang="en-US">
                <a:solidFill>
                  <a:schemeClr val="bg2"/>
                </a:solidFill>
                <a:latin typeface="Times" charset="0"/>
              </a:endParaRPr>
            </a:p>
          </p:txBody>
        </p:sp>
        <p:sp>
          <p:nvSpPr>
            <p:cNvPr id="28693" name="Text Box 9"/>
            <p:cNvSpPr txBox="1">
              <a:spLocks noChangeArrowheads="1"/>
            </p:cNvSpPr>
            <p:nvPr/>
          </p:nvSpPr>
          <p:spPr bwMode="auto">
            <a:xfrm>
              <a:off x="4582" y="1414"/>
              <a:ext cx="212" cy="288"/>
            </a:xfrm>
            <a:prstGeom prst="rect">
              <a:avLst/>
            </a:prstGeom>
            <a:noFill/>
            <a:ln w="9525">
              <a:noFill/>
              <a:miter lim="800000"/>
              <a:headEnd/>
              <a:tailEnd/>
            </a:ln>
          </p:spPr>
          <p:txBody>
            <a:bodyPr wrap="none">
              <a:prstTxWarp prst="textNoShape">
                <a:avLst/>
              </a:prstTxWarp>
              <a:spAutoFit/>
            </a:bodyPr>
            <a:lstStyle/>
            <a:p>
              <a:r>
                <a:rPr lang="en-US">
                  <a:solidFill>
                    <a:schemeClr val="bg2"/>
                  </a:solidFill>
                  <a:latin typeface="Times" charset="0"/>
                </a:rPr>
                <a:t>2</a:t>
              </a:r>
            </a:p>
          </p:txBody>
        </p:sp>
      </p:grpSp>
      <p:grpSp>
        <p:nvGrpSpPr>
          <p:cNvPr id="4" name="Group 10"/>
          <p:cNvGrpSpPr>
            <a:grpSpLocks/>
          </p:cNvGrpSpPr>
          <p:nvPr/>
        </p:nvGrpSpPr>
        <p:grpSpPr bwMode="auto">
          <a:xfrm>
            <a:off x="7437438" y="2979738"/>
            <a:ext cx="381000" cy="457200"/>
            <a:chOff x="5256" y="1614"/>
            <a:chExt cx="240" cy="288"/>
          </a:xfrm>
        </p:grpSpPr>
        <p:sp>
          <p:nvSpPr>
            <p:cNvPr id="28690" name="Oval 11"/>
            <p:cNvSpPr>
              <a:spLocks noChangeArrowheads="1"/>
            </p:cNvSpPr>
            <p:nvPr/>
          </p:nvSpPr>
          <p:spPr bwMode="auto">
            <a:xfrm>
              <a:off x="5256" y="1628"/>
              <a:ext cx="240" cy="240"/>
            </a:xfrm>
            <a:prstGeom prst="ellipse">
              <a:avLst/>
            </a:prstGeom>
            <a:solidFill>
              <a:srgbClr val="87C7FF"/>
            </a:solidFill>
            <a:ln w="19050">
              <a:solidFill>
                <a:schemeClr val="bg2"/>
              </a:solidFill>
              <a:round/>
              <a:headEnd/>
              <a:tailEnd/>
            </a:ln>
          </p:spPr>
          <p:txBody>
            <a:bodyPr wrap="none" anchor="ctr">
              <a:prstTxWarp prst="textNoShape">
                <a:avLst/>
              </a:prstTxWarp>
            </a:bodyPr>
            <a:lstStyle/>
            <a:p>
              <a:pPr algn="ctr"/>
              <a:endParaRPr lang="en-US">
                <a:solidFill>
                  <a:schemeClr val="bg2"/>
                </a:solidFill>
                <a:latin typeface="Times" charset="0"/>
              </a:endParaRPr>
            </a:p>
          </p:txBody>
        </p:sp>
        <p:sp>
          <p:nvSpPr>
            <p:cNvPr id="28691" name="Text Box 12"/>
            <p:cNvSpPr txBox="1">
              <a:spLocks noChangeArrowheads="1"/>
            </p:cNvSpPr>
            <p:nvPr/>
          </p:nvSpPr>
          <p:spPr bwMode="auto">
            <a:xfrm>
              <a:off x="5270" y="1614"/>
              <a:ext cx="212" cy="288"/>
            </a:xfrm>
            <a:prstGeom prst="rect">
              <a:avLst/>
            </a:prstGeom>
            <a:noFill/>
            <a:ln w="9525">
              <a:noFill/>
              <a:miter lim="800000"/>
              <a:headEnd/>
              <a:tailEnd/>
            </a:ln>
          </p:spPr>
          <p:txBody>
            <a:bodyPr wrap="none">
              <a:prstTxWarp prst="textNoShape">
                <a:avLst/>
              </a:prstTxWarp>
              <a:spAutoFit/>
            </a:bodyPr>
            <a:lstStyle/>
            <a:p>
              <a:r>
                <a:rPr lang="en-US">
                  <a:solidFill>
                    <a:schemeClr val="bg2"/>
                  </a:solidFill>
                  <a:latin typeface="Times" charset="0"/>
                </a:rPr>
                <a:t>3</a:t>
              </a:r>
            </a:p>
          </p:txBody>
        </p:sp>
      </p:grpSp>
      <p:grpSp>
        <p:nvGrpSpPr>
          <p:cNvPr id="5" name="Group 13"/>
          <p:cNvGrpSpPr>
            <a:grpSpLocks/>
          </p:cNvGrpSpPr>
          <p:nvPr/>
        </p:nvGrpSpPr>
        <p:grpSpPr bwMode="auto">
          <a:xfrm>
            <a:off x="6827838" y="3754438"/>
            <a:ext cx="381000" cy="457200"/>
            <a:chOff x="4848" y="2078"/>
            <a:chExt cx="240" cy="288"/>
          </a:xfrm>
        </p:grpSpPr>
        <p:sp>
          <p:nvSpPr>
            <p:cNvPr id="28688" name="Oval 14"/>
            <p:cNvSpPr>
              <a:spLocks noChangeArrowheads="1"/>
            </p:cNvSpPr>
            <p:nvPr/>
          </p:nvSpPr>
          <p:spPr bwMode="auto">
            <a:xfrm>
              <a:off x="4848" y="2092"/>
              <a:ext cx="240" cy="240"/>
            </a:xfrm>
            <a:prstGeom prst="ellipse">
              <a:avLst/>
            </a:prstGeom>
            <a:solidFill>
              <a:srgbClr val="87C7FF"/>
            </a:solidFill>
            <a:ln w="19050">
              <a:solidFill>
                <a:schemeClr val="bg2"/>
              </a:solidFill>
              <a:round/>
              <a:headEnd/>
              <a:tailEnd/>
            </a:ln>
          </p:spPr>
          <p:txBody>
            <a:bodyPr wrap="none" anchor="ctr">
              <a:prstTxWarp prst="textNoShape">
                <a:avLst/>
              </a:prstTxWarp>
            </a:bodyPr>
            <a:lstStyle/>
            <a:p>
              <a:pPr algn="ctr"/>
              <a:endParaRPr lang="en-US">
                <a:solidFill>
                  <a:schemeClr val="bg2"/>
                </a:solidFill>
                <a:latin typeface="Times" charset="0"/>
              </a:endParaRPr>
            </a:p>
          </p:txBody>
        </p:sp>
        <p:sp>
          <p:nvSpPr>
            <p:cNvPr id="28689" name="Text Box 15"/>
            <p:cNvSpPr txBox="1">
              <a:spLocks noChangeArrowheads="1"/>
            </p:cNvSpPr>
            <p:nvPr/>
          </p:nvSpPr>
          <p:spPr bwMode="auto">
            <a:xfrm>
              <a:off x="4862" y="2078"/>
              <a:ext cx="212" cy="288"/>
            </a:xfrm>
            <a:prstGeom prst="rect">
              <a:avLst/>
            </a:prstGeom>
            <a:noFill/>
            <a:ln w="9525">
              <a:noFill/>
              <a:miter lim="800000"/>
              <a:headEnd/>
              <a:tailEnd/>
            </a:ln>
          </p:spPr>
          <p:txBody>
            <a:bodyPr wrap="none">
              <a:prstTxWarp prst="textNoShape">
                <a:avLst/>
              </a:prstTxWarp>
              <a:spAutoFit/>
            </a:bodyPr>
            <a:lstStyle/>
            <a:p>
              <a:r>
                <a:rPr lang="en-US">
                  <a:solidFill>
                    <a:schemeClr val="bg2"/>
                  </a:solidFill>
                  <a:latin typeface="Times" charset="0"/>
                </a:rPr>
                <a:t>4</a:t>
              </a:r>
            </a:p>
          </p:txBody>
        </p:sp>
      </p:grpSp>
      <p:grpSp>
        <p:nvGrpSpPr>
          <p:cNvPr id="6" name="Group 16"/>
          <p:cNvGrpSpPr>
            <a:grpSpLocks/>
          </p:cNvGrpSpPr>
          <p:nvPr/>
        </p:nvGrpSpPr>
        <p:grpSpPr bwMode="auto">
          <a:xfrm>
            <a:off x="7335838" y="4465638"/>
            <a:ext cx="381000" cy="457200"/>
            <a:chOff x="5248" y="2550"/>
            <a:chExt cx="240" cy="288"/>
          </a:xfrm>
        </p:grpSpPr>
        <p:sp>
          <p:nvSpPr>
            <p:cNvPr id="28686" name="Oval 17"/>
            <p:cNvSpPr>
              <a:spLocks noChangeArrowheads="1"/>
            </p:cNvSpPr>
            <p:nvPr/>
          </p:nvSpPr>
          <p:spPr bwMode="auto">
            <a:xfrm>
              <a:off x="5248" y="2564"/>
              <a:ext cx="240" cy="240"/>
            </a:xfrm>
            <a:prstGeom prst="ellipse">
              <a:avLst/>
            </a:prstGeom>
            <a:solidFill>
              <a:srgbClr val="87C7FF"/>
            </a:solidFill>
            <a:ln w="19050">
              <a:solidFill>
                <a:schemeClr val="bg2"/>
              </a:solidFill>
              <a:round/>
              <a:headEnd/>
              <a:tailEnd/>
            </a:ln>
          </p:spPr>
          <p:txBody>
            <a:bodyPr wrap="none" anchor="ctr">
              <a:prstTxWarp prst="textNoShape">
                <a:avLst/>
              </a:prstTxWarp>
            </a:bodyPr>
            <a:lstStyle/>
            <a:p>
              <a:pPr algn="ctr"/>
              <a:endParaRPr lang="en-US">
                <a:solidFill>
                  <a:schemeClr val="bg2"/>
                </a:solidFill>
                <a:latin typeface="Times" charset="0"/>
              </a:endParaRPr>
            </a:p>
          </p:txBody>
        </p:sp>
        <p:sp>
          <p:nvSpPr>
            <p:cNvPr id="28687" name="Text Box 18"/>
            <p:cNvSpPr txBox="1">
              <a:spLocks noChangeArrowheads="1"/>
            </p:cNvSpPr>
            <p:nvPr/>
          </p:nvSpPr>
          <p:spPr bwMode="auto">
            <a:xfrm>
              <a:off x="5262" y="2550"/>
              <a:ext cx="212" cy="288"/>
            </a:xfrm>
            <a:prstGeom prst="rect">
              <a:avLst/>
            </a:prstGeom>
            <a:noFill/>
            <a:ln w="9525">
              <a:noFill/>
              <a:miter lim="800000"/>
              <a:headEnd/>
              <a:tailEnd/>
            </a:ln>
          </p:spPr>
          <p:txBody>
            <a:bodyPr wrap="none">
              <a:prstTxWarp prst="textNoShape">
                <a:avLst/>
              </a:prstTxWarp>
              <a:spAutoFit/>
            </a:bodyPr>
            <a:lstStyle/>
            <a:p>
              <a:r>
                <a:rPr lang="en-US">
                  <a:solidFill>
                    <a:schemeClr val="bg2"/>
                  </a:solidFill>
                  <a:latin typeface="Times" charset="0"/>
                </a:rPr>
                <a:t>5</a:t>
              </a:r>
            </a:p>
          </p:txBody>
        </p:sp>
      </p:grpSp>
      <p:cxnSp>
        <p:nvCxnSpPr>
          <p:cNvPr id="28682" name="AutoShape 19"/>
          <p:cNvCxnSpPr>
            <a:cxnSpLocks noChangeShapeType="1"/>
            <a:stCxn id="28692" idx="7"/>
            <a:endCxn id="28694" idx="3"/>
          </p:cNvCxnSpPr>
          <p:nvPr/>
        </p:nvCxnSpPr>
        <p:spPr bwMode="auto">
          <a:xfrm flipV="1">
            <a:off x="6581775" y="2562225"/>
            <a:ext cx="377825" cy="485775"/>
          </a:xfrm>
          <a:prstGeom prst="straightConnector1">
            <a:avLst/>
          </a:prstGeom>
          <a:noFill/>
          <a:ln w="9525">
            <a:solidFill>
              <a:schemeClr val="tx1"/>
            </a:solidFill>
            <a:round/>
            <a:headEnd/>
            <a:tailEnd type="triangle" w="med" len="med"/>
          </a:ln>
        </p:spPr>
      </p:cxnSp>
      <p:cxnSp>
        <p:nvCxnSpPr>
          <p:cNvPr id="28683" name="AutoShape 20"/>
          <p:cNvCxnSpPr>
            <a:cxnSpLocks noChangeShapeType="1"/>
            <a:stCxn id="28690" idx="1"/>
            <a:endCxn id="28694" idx="5"/>
          </p:cNvCxnSpPr>
          <p:nvPr/>
        </p:nvCxnSpPr>
        <p:spPr bwMode="auto">
          <a:xfrm flipH="1" flipV="1">
            <a:off x="7229475" y="2562225"/>
            <a:ext cx="263525" cy="485775"/>
          </a:xfrm>
          <a:prstGeom prst="straightConnector1">
            <a:avLst/>
          </a:prstGeom>
          <a:noFill/>
          <a:ln w="9525">
            <a:solidFill>
              <a:schemeClr val="tx1"/>
            </a:solidFill>
            <a:round/>
            <a:headEnd/>
            <a:tailEnd type="triangle" w="med" len="med"/>
          </a:ln>
        </p:spPr>
      </p:cxnSp>
      <p:cxnSp>
        <p:nvCxnSpPr>
          <p:cNvPr id="28684" name="AutoShape 21"/>
          <p:cNvCxnSpPr>
            <a:cxnSpLocks noChangeShapeType="1"/>
            <a:stCxn id="28688" idx="7"/>
            <a:endCxn id="28690" idx="3"/>
          </p:cNvCxnSpPr>
          <p:nvPr/>
        </p:nvCxnSpPr>
        <p:spPr bwMode="auto">
          <a:xfrm flipV="1">
            <a:off x="7153275" y="3336925"/>
            <a:ext cx="339725" cy="485775"/>
          </a:xfrm>
          <a:prstGeom prst="straightConnector1">
            <a:avLst/>
          </a:prstGeom>
          <a:noFill/>
          <a:ln w="9525">
            <a:solidFill>
              <a:schemeClr val="tx1"/>
            </a:solidFill>
            <a:round/>
            <a:headEnd/>
            <a:tailEnd type="triangle" w="med" len="med"/>
          </a:ln>
        </p:spPr>
      </p:cxnSp>
      <p:cxnSp>
        <p:nvCxnSpPr>
          <p:cNvPr id="28685" name="AutoShape 22"/>
          <p:cNvCxnSpPr>
            <a:cxnSpLocks noChangeShapeType="1"/>
            <a:stCxn id="28686" idx="1"/>
            <a:endCxn id="28688" idx="5"/>
          </p:cNvCxnSpPr>
          <p:nvPr/>
        </p:nvCxnSpPr>
        <p:spPr bwMode="auto">
          <a:xfrm flipH="1" flipV="1">
            <a:off x="7153275" y="4111625"/>
            <a:ext cx="238125" cy="422275"/>
          </a:xfrm>
          <a:prstGeom prst="straightConnector1">
            <a:avLst/>
          </a:prstGeom>
          <a:noFill/>
          <a:ln w="9525">
            <a:solidFill>
              <a:schemeClr val="tx1"/>
            </a:solidFill>
            <a:round/>
            <a:headEnd/>
            <a:tailEnd type="triangle" w="med" len="med"/>
          </a:ln>
        </p:spPr>
      </p:cxnSp>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2"/>
          </p:nvPr>
        </p:nvSpPr>
        <p:spPr>
          <a:xfrm>
            <a:off x="3810000" y="6324600"/>
            <a:ext cx="1905000" cy="457200"/>
          </a:xfrm>
          <a:noFill/>
        </p:spPr>
        <p:txBody>
          <a:bodyPr/>
          <a:lstStyle/>
          <a:p>
            <a:pPr algn="ctr"/>
            <a:fld id="{8D52FA25-4D86-A947-96E3-CF8A65577174}" type="slidenum">
              <a:rPr lang="en-US"/>
              <a:pPr algn="ctr"/>
              <a:t>129</a:t>
            </a:fld>
            <a:endParaRPr lang="en-US"/>
          </a:p>
        </p:txBody>
      </p:sp>
      <p:sp>
        <p:nvSpPr>
          <p:cNvPr id="31747" name="Rectangle 2"/>
          <p:cNvSpPr>
            <a:spLocks noGrp="1" noChangeArrowheads="1"/>
          </p:cNvSpPr>
          <p:nvPr>
            <p:ph type="title"/>
          </p:nvPr>
        </p:nvSpPr>
        <p:spPr/>
        <p:txBody>
          <a:bodyPr/>
          <a:lstStyle/>
          <a:p>
            <a:r>
              <a:rPr lang="en-US"/>
              <a:t>Illustration: Aggregation</a:t>
            </a:r>
          </a:p>
        </p:txBody>
      </p:sp>
      <p:graphicFrame>
        <p:nvGraphicFramePr>
          <p:cNvPr id="149507" name="Group 3"/>
          <p:cNvGraphicFramePr>
            <a:graphicFrameLocks noGrp="1"/>
          </p:cNvGraphicFramePr>
          <p:nvPr/>
        </p:nvGraphicFramePr>
        <p:xfrm>
          <a:off x="896938" y="3429000"/>
          <a:ext cx="3763962" cy="2884490"/>
        </p:xfrm>
        <a:graphic>
          <a:graphicData uri="http://schemas.openxmlformats.org/drawingml/2006/table">
            <a:tbl>
              <a:tblPr/>
              <a:tblGrid>
                <a:gridCol w="627062"/>
                <a:gridCol w="627063"/>
                <a:gridCol w="627062"/>
                <a:gridCol w="628650"/>
                <a:gridCol w="627063"/>
                <a:gridCol w="627062"/>
              </a:tblGrid>
              <a:tr h="479425">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endParaRPr kumimoji="0" lang="en-US" sz="1800" b="0" i="0" u="none" strike="noStrike" cap="none" normalizeH="0" baseline="0">
                        <a:ln>
                          <a:noFill/>
                        </a:ln>
                        <a:solidFill>
                          <a:schemeClr val="tx1"/>
                        </a:solidFill>
                        <a:effectLst/>
                        <a:latin typeface="Comic Sans MS"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1800" b="1" i="0" u="none" strike="noStrike" cap="none" normalizeH="0" baseline="0">
                          <a:ln>
                            <a:noFill/>
                          </a:ln>
                          <a:solidFill>
                            <a:schemeClr val="tx2"/>
                          </a:solidFill>
                          <a:effectLst/>
                          <a:latin typeface="Comic Sans MS"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1800" b="1" i="0" u="none" strike="noStrike" cap="none" normalizeH="0" baseline="0">
                          <a:ln>
                            <a:noFill/>
                          </a:ln>
                          <a:solidFill>
                            <a:schemeClr val="tx2"/>
                          </a:solidFill>
                          <a:effectLst/>
                          <a:latin typeface="Comic Sans MS" charset="0"/>
                        </a:rPr>
                        <a:t>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1800" b="1" i="0" u="none" strike="noStrike" cap="none" normalizeH="0" baseline="0">
                          <a:ln>
                            <a:noFill/>
                          </a:ln>
                          <a:solidFill>
                            <a:schemeClr val="tx2"/>
                          </a:solidFill>
                          <a:effectLst/>
                          <a:latin typeface="Comic Sans MS" charset="0"/>
                        </a:rPr>
                        <a:t>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1800" b="1" i="0" u="none" strike="noStrike" cap="none" normalizeH="0" baseline="0">
                          <a:ln>
                            <a:noFill/>
                          </a:ln>
                          <a:solidFill>
                            <a:schemeClr val="tx2"/>
                          </a:solidFill>
                          <a:effectLst/>
                          <a:latin typeface="Comic Sans MS" charset="0"/>
                        </a:rPr>
                        <a:t>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1800" b="1" i="0" u="none" strike="noStrike" cap="none" normalizeH="0" baseline="0">
                          <a:ln>
                            <a:noFill/>
                          </a:ln>
                          <a:solidFill>
                            <a:schemeClr val="tx2"/>
                          </a:solidFill>
                          <a:effectLst/>
                          <a:latin typeface="Comic Sans MS" charset="0"/>
                        </a:rPr>
                        <a:t>5</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8101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1800" b="1" i="0" u="none" strike="noStrike" cap="none" normalizeH="0" baseline="0">
                          <a:ln>
                            <a:noFill/>
                          </a:ln>
                          <a:solidFill>
                            <a:schemeClr val="tx2"/>
                          </a:solidFill>
                          <a:effectLst/>
                          <a:latin typeface="Comic Sans MS" charset="0"/>
                        </a:rPr>
                        <a:t>1</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800" b="0" i="0" u="none" strike="noStrike" cap="none" normalizeH="0" baseline="0">
                        <a:ln>
                          <a:noFill/>
                        </a:ln>
                        <a:solidFill>
                          <a:schemeClr val="tx1"/>
                        </a:solidFill>
                        <a:effectLst/>
                        <a:latin typeface="Comic Sans MS"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800" b="0" i="0" u="none" strike="noStrike" cap="none" normalizeH="0" baseline="0">
                        <a:ln>
                          <a:noFill/>
                        </a:ln>
                        <a:solidFill>
                          <a:schemeClr val="tx1"/>
                        </a:solidFill>
                        <a:effectLst/>
                        <a:latin typeface="Comic Sans MS"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800" b="0" i="0" u="none" strike="noStrike" cap="none" normalizeH="0" baseline="0">
                        <a:ln>
                          <a:noFill/>
                        </a:ln>
                        <a:solidFill>
                          <a:schemeClr val="tx1"/>
                        </a:solidFill>
                        <a:effectLst/>
                        <a:latin typeface="Comic Sans MS"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800" b="0" i="0" u="none" strike="noStrike" cap="none" normalizeH="0" baseline="0">
                        <a:ln>
                          <a:noFill/>
                        </a:ln>
                        <a:solidFill>
                          <a:schemeClr val="tx1"/>
                        </a:solidFill>
                        <a:effectLst/>
                        <a:latin typeface="Comic Sans MS"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1800" b="0" i="0" u="none" strike="noStrike" cap="none" normalizeH="0" baseline="0">
                          <a:ln>
                            <a:noFill/>
                          </a:ln>
                          <a:solidFill>
                            <a:schemeClr val="tx1"/>
                          </a:solidFill>
                          <a:effectLst/>
                          <a:latin typeface="Comic Sans MS" charset="0"/>
                        </a:rPr>
                        <a:t>1</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8101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1800" b="1" i="0" u="none" strike="noStrike" cap="none" normalizeH="0" baseline="0">
                          <a:ln>
                            <a:noFill/>
                          </a:ln>
                          <a:solidFill>
                            <a:schemeClr val="tx2"/>
                          </a:solidFill>
                          <a:effectLst/>
                          <a:latin typeface="Comic Sans MS" charset="0"/>
                        </a:rPr>
                        <a:t>2</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800" b="0" i="0" u="none" strike="noStrike" cap="none" normalizeH="0" baseline="0">
                        <a:ln>
                          <a:noFill/>
                        </a:ln>
                        <a:solidFill>
                          <a:schemeClr val="tx1"/>
                        </a:solidFill>
                        <a:effectLst/>
                        <a:latin typeface="Comic Sans MS"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800" b="0" i="0" u="none" strike="noStrike" cap="none" normalizeH="0" baseline="0">
                        <a:ln>
                          <a:noFill/>
                        </a:ln>
                        <a:solidFill>
                          <a:schemeClr val="tx1"/>
                        </a:solidFill>
                        <a:effectLst/>
                        <a:latin typeface="Comic Sans MS"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800" b="0" i="0" u="none" strike="noStrike" cap="none" normalizeH="0" baseline="0">
                        <a:ln>
                          <a:noFill/>
                        </a:ln>
                        <a:solidFill>
                          <a:schemeClr val="tx1"/>
                        </a:solidFill>
                        <a:effectLst/>
                        <a:latin typeface="Comic Sans MS"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1800" b="0" i="0" u="none" strike="noStrike" cap="none" normalizeH="0" baseline="0">
                          <a:ln>
                            <a:noFill/>
                          </a:ln>
                          <a:solidFill>
                            <a:schemeClr val="tx1"/>
                          </a:solidFill>
                          <a:effectLst/>
                          <a:latin typeface="Comic Sans MS" charset="0"/>
                        </a:rPr>
                        <a:t>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800" b="0" i="0" u="none" strike="noStrike" cap="none" normalizeH="0" baseline="0">
                        <a:ln>
                          <a:noFill/>
                        </a:ln>
                        <a:solidFill>
                          <a:schemeClr val="tx1"/>
                        </a:solidFill>
                        <a:effectLst/>
                        <a:latin typeface="Comic Sans MS"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8101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1800" b="1" i="0" u="none" strike="noStrike" cap="none" normalizeH="0" baseline="0">
                          <a:ln>
                            <a:noFill/>
                          </a:ln>
                          <a:solidFill>
                            <a:schemeClr val="tx2"/>
                          </a:solidFill>
                          <a:effectLst/>
                          <a:latin typeface="Comic Sans MS" charset="0"/>
                        </a:rPr>
                        <a:t>3</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800" b="0" i="0" u="none" strike="noStrike" cap="none" normalizeH="0" baseline="0">
                        <a:ln>
                          <a:noFill/>
                        </a:ln>
                        <a:solidFill>
                          <a:schemeClr val="tx1"/>
                        </a:solidFill>
                        <a:effectLst/>
                        <a:latin typeface="Comic Sans MS"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1800" b="0" i="0" u="none" strike="noStrike" cap="none" normalizeH="0" baseline="0">
                          <a:ln>
                            <a:noFill/>
                          </a:ln>
                          <a:solidFill>
                            <a:schemeClr val="tx1"/>
                          </a:solidFill>
                          <a:effectLst/>
                          <a:latin typeface="Comic Sans MS"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1800" b="0" i="0" u="none" strike="noStrike" cap="none" normalizeH="0" baseline="0">
                          <a:ln>
                            <a:noFill/>
                          </a:ln>
                          <a:solidFill>
                            <a:schemeClr val="tx1"/>
                          </a:solidFill>
                          <a:effectLst/>
                          <a:latin typeface="Comic Sans MS" charset="0"/>
                        </a:rPr>
                        <a:t>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800" b="0" i="0" u="none" strike="noStrike" cap="none" normalizeH="0" baseline="0">
                        <a:ln>
                          <a:noFill/>
                        </a:ln>
                        <a:solidFill>
                          <a:schemeClr val="tx1"/>
                        </a:solidFill>
                        <a:effectLst/>
                        <a:latin typeface="Comic Sans MS"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800" b="0" i="0" u="none" strike="noStrike" cap="none" normalizeH="0" baseline="0">
                        <a:ln>
                          <a:noFill/>
                        </a:ln>
                        <a:solidFill>
                          <a:schemeClr val="tx1"/>
                        </a:solidFill>
                        <a:effectLst/>
                        <a:latin typeface="Comic Sans MS"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8101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1800" b="1" i="0" u="none" strike="noStrike" cap="none" normalizeH="0" baseline="0">
                          <a:ln>
                            <a:noFill/>
                          </a:ln>
                          <a:solidFill>
                            <a:schemeClr val="tx2"/>
                          </a:solidFill>
                          <a:effectLst/>
                          <a:latin typeface="Comic Sans MS" charset="0"/>
                        </a:rPr>
                        <a:t>4</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800" b="0" i="0" u="none" strike="noStrike" cap="none" normalizeH="0" baseline="0">
                        <a:ln>
                          <a:noFill/>
                        </a:ln>
                        <a:solidFill>
                          <a:schemeClr val="tx1"/>
                        </a:solidFill>
                        <a:effectLst/>
                        <a:latin typeface="Comic Sans MS"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800" b="0" i="0" u="none" strike="noStrike" cap="none" normalizeH="0" baseline="0">
                        <a:ln>
                          <a:noFill/>
                        </a:ln>
                        <a:solidFill>
                          <a:schemeClr val="tx1"/>
                        </a:solidFill>
                        <a:effectLst/>
                        <a:latin typeface="Comic Sans MS"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800" b="0" i="0" u="none" strike="noStrike" cap="none" normalizeH="0" baseline="0">
                        <a:ln>
                          <a:noFill/>
                        </a:ln>
                        <a:solidFill>
                          <a:schemeClr val="tx1"/>
                        </a:solidFill>
                        <a:effectLst/>
                        <a:latin typeface="Comic Sans MS"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800" b="0" i="0" u="none" strike="noStrike" cap="none" normalizeH="0" baseline="0">
                        <a:ln>
                          <a:noFill/>
                        </a:ln>
                        <a:solidFill>
                          <a:schemeClr val="tx1"/>
                        </a:solidFill>
                        <a:effectLst/>
                        <a:latin typeface="Comic Sans MS"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800" b="0" i="0" u="none" strike="noStrike" cap="none" normalizeH="0" baseline="0">
                        <a:ln>
                          <a:noFill/>
                        </a:ln>
                        <a:solidFill>
                          <a:schemeClr val="tx1"/>
                        </a:solidFill>
                        <a:effectLst/>
                        <a:latin typeface="Comic Sans MS"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8101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1800" b="1" i="0" u="none" strike="noStrike" cap="none" normalizeH="0" baseline="0">
                          <a:ln>
                            <a:noFill/>
                          </a:ln>
                          <a:solidFill>
                            <a:schemeClr val="tx2"/>
                          </a:solidFill>
                          <a:effectLst/>
                          <a:latin typeface="Comic Sans MS" charset="0"/>
                        </a:rPr>
                        <a:t>1</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800" b="0" i="0" u="none" strike="noStrike" cap="none" normalizeH="0" baseline="0">
                        <a:ln>
                          <a:noFill/>
                        </a:ln>
                        <a:solidFill>
                          <a:schemeClr val="tx1"/>
                        </a:solidFill>
                        <a:effectLst/>
                        <a:latin typeface="Comic Sans MS"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800" b="0" i="0" u="none" strike="noStrike" cap="none" normalizeH="0" baseline="0">
                        <a:ln>
                          <a:noFill/>
                        </a:ln>
                        <a:solidFill>
                          <a:schemeClr val="tx1"/>
                        </a:solidFill>
                        <a:effectLst/>
                        <a:latin typeface="Comic Sans MS"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800" b="0" i="0" u="none" strike="noStrike" cap="none" normalizeH="0" baseline="0">
                        <a:ln>
                          <a:noFill/>
                        </a:ln>
                        <a:solidFill>
                          <a:schemeClr val="tx1"/>
                        </a:solidFill>
                        <a:effectLst/>
                        <a:latin typeface="Comic Sans MS"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800" b="0" i="0" u="none" strike="noStrike" cap="none" normalizeH="0" baseline="0">
                        <a:ln>
                          <a:noFill/>
                        </a:ln>
                        <a:solidFill>
                          <a:schemeClr val="tx1"/>
                        </a:solidFill>
                        <a:effectLst/>
                        <a:latin typeface="Comic Sans MS"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800" b="0" i="0" u="none" strike="noStrike" cap="none" normalizeH="0" baseline="0">
                        <a:ln>
                          <a:noFill/>
                        </a:ln>
                        <a:solidFill>
                          <a:schemeClr val="tx1"/>
                        </a:solidFill>
                        <a:effectLst/>
                        <a:latin typeface="Comic Sans MS"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grpSp>
        <p:nvGrpSpPr>
          <p:cNvPr id="2" name="Group 54"/>
          <p:cNvGrpSpPr>
            <a:grpSpLocks/>
          </p:cNvGrpSpPr>
          <p:nvPr/>
        </p:nvGrpSpPr>
        <p:grpSpPr bwMode="auto">
          <a:xfrm>
            <a:off x="5286375" y="2443163"/>
            <a:ext cx="2862263" cy="4135437"/>
            <a:chOff x="3330" y="1539"/>
            <a:chExt cx="1803" cy="2605"/>
          </a:xfrm>
        </p:grpSpPr>
        <p:grpSp>
          <p:nvGrpSpPr>
            <p:cNvPr id="3" name="Group 55"/>
            <p:cNvGrpSpPr>
              <a:grpSpLocks/>
            </p:cNvGrpSpPr>
            <p:nvPr/>
          </p:nvGrpSpPr>
          <p:grpSpPr bwMode="auto">
            <a:xfrm>
              <a:off x="3330" y="1724"/>
              <a:ext cx="1803" cy="2420"/>
              <a:chOff x="2140" y="1668"/>
              <a:chExt cx="1803" cy="2420"/>
            </a:xfrm>
          </p:grpSpPr>
          <p:sp>
            <p:nvSpPr>
              <p:cNvPr id="31819" name="Oval 56"/>
              <p:cNvSpPr>
                <a:spLocks noChangeArrowheads="1"/>
              </p:cNvSpPr>
              <p:nvPr/>
            </p:nvSpPr>
            <p:spPr bwMode="auto">
              <a:xfrm>
                <a:off x="2775" y="1668"/>
                <a:ext cx="420" cy="420"/>
              </a:xfrm>
              <a:prstGeom prst="ellipse">
                <a:avLst/>
              </a:prstGeom>
              <a:solidFill>
                <a:srgbClr val="87C7FF"/>
              </a:solidFill>
              <a:ln w="38100">
                <a:solidFill>
                  <a:srgbClr val="EAEAEA"/>
                </a:solidFill>
                <a:round/>
                <a:headEnd/>
                <a:tailEnd/>
              </a:ln>
            </p:spPr>
            <p:txBody>
              <a:bodyPr wrap="none" anchor="ctr">
                <a:prstTxWarp prst="textNoShape">
                  <a:avLst/>
                </a:prstTxWarp>
              </a:bodyPr>
              <a:lstStyle/>
              <a:p>
                <a:pPr algn="ctr"/>
                <a:endParaRPr lang="en-US">
                  <a:solidFill>
                    <a:schemeClr val="bg2"/>
                  </a:solidFill>
                  <a:latin typeface="Times" charset="0"/>
                </a:endParaRPr>
              </a:p>
            </p:txBody>
          </p:sp>
          <p:sp>
            <p:nvSpPr>
              <p:cNvPr id="31820" name="Text Box 57"/>
              <p:cNvSpPr txBox="1">
                <a:spLocks noChangeArrowheads="1"/>
              </p:cNvSpPr>
              <p:nvPr/>
            </p:nvSpPr>
            <p:spPr bwMode="auto">
              <a:xfrm>
                <a:off x="2879" y="1734"/>
                <a:ext cx="212" cy="288"/>
              </a:xfrm>
              <a:prstGeom prst="rect">
                <a:avLst/>
              </a:prstGeom>
              <a:noFill/>
              <a:ln w="9525">
                <a:noFill/>
                <a:miter lim="800000"/>
                <a:headEnd/>
                <a:tailEnd/>
              </a:ln>
            </p:spPr>
            <p:txBody>
              <a:bodyPr wrap="none">
                <a:prstTxWarp prst="textNoShape">
                  <a:avLst/>
                </a:prstTxWarp>
                <a:spAutoFit/>
              </a:bodyPr>
              <a:lstStyle/>
              <a:p>
                <a:r>
                  <a:rPr lang="en-US">
                    <a:solidFill>
                      <a:schemeClr val="bg1"/>
                    </a:solidFill>
                    <a:latin typeface="Times" charset="0"/>
                  </a:rPr>
                  <a:t>1</a:t>
                </a:r>
              </a:p>
            </p:txBody>
          </p:sp>
          <p:sp>
            <p:nvSpPr>
              <p:cNvPr id="31821" name="Oval 58"/>
              <p:cNvSpPr>
                <a:spLocks noChangeArrowheads="1"/>
              </p:cNvSpPr>
              <p:nvPr/>
            </p:nvSpPr>
            <p:spPr bwMode="auto">
              <a:xfrm>
                <a:off x="2140" y="2307"/>
                <a:ext cx="420" cy="420"/>
              </a:xfrm>
              <a:prstGeom prst="ellipse">
                <a:avLst/>
              </a:prstGeom>
              <a:solidFill>
                <a:srgbClr val="87C7FF"/>
              </a:solidFill>
              <a:ln w="38100">
                <a:solidFill>
                  <a:srgbClr val="EAEAEA"/>
                </a:solidFill>
                <a:round/>
                <a:headEnd/>
                <a:tailEnd/>
              </a:ln>
            </p:spPr>
            <p:txBody>
              <a:bodyPr wrap="none" anchor="ctr">
                <a:prstTxWarp prst="textNoShape">
                  <a:avLst/>
                </a:prstTxWarp>
              </a:bodyPr>
              <a:lstStyle/>
              <a:p>
                <a:pPr algn="ctr"/>
                <a:endParaRPr lang="en-US">
                  <a:solidFill>
                    <a:schemeClr val="bg2"/>
                  </a:solidFill>
                  <a:latin typeface="Times" charset="0"/>
                </a:endParaRPr>
              </a:p>
            </p:txBody>
          </p:sp>
          <p:sp>
            <p:nvSpPr>
              <p:cNvPr id="31822" name="Text Box 59"/>
              <p:cNvSpPr txBox="1">
                <a:spLocks noChangeArrowheads="1"/>
              </p:cNvSpPr>
              <p:nvPr/>
            </p:nvSpPr>
            <p:spPr bwMode="auto">
              <a:xfrm>
                <a:off x="2244" y="2373"/>
                <a:ext cx="212" cy="288"/>
              </a:xfrm>
              <a:prstGeom prst="rect">
                <a:avLst/>
              </a:prstGeom>
              <a:noFill/>
              <a:ln w="9525">
                <a:noFill/>
                <a:miter lim="800000"/>
                <a:headEnd/>
                <a:tailEnd/>
              </a:ln>
            </p:spPr>
            <p:txBody>
              <a:bodyPr wrap="none">
                <a:prstTxWarp prst="textNoShape">
                  <a:avLst/>
                </a:prstTxWarp>
                <a:spAutoFit/>
              </a:bodyPr>
              <a:lstStyle/>
              <a:p>
                <a:r>
                  <a:rPr lang="en-US">
                    <a:solidFill>
                      <a:schemeClr val="bg1"/>
                    </a:solidFill>
                    <a:latin typeface="Times" charset="0"/>
                  </a:rPr>
                  <a:t>2</a:t>
                </a:r>
              </a:p>
            </p:txBody>
          </p:sp>
          <p:sp>
            <p:nvSpPr>
              <p:cNvPr id="31823" name="Oval 60"/>
              <p:cNvSpPr>
                <a:spLocks noChangeArrowheads="1"/>
              </p:cNvSpPr>
              <p:nvPr/>
            </p:nvSpPr>
            <p:spPr bwMode="auto">
              <a:xfrm>
                <a:off x="3456" y="2362"/>
                <a:ext cx="420" cy="420"/>
              </a:xfrm>
              <a:prstGeom prst="ellipse">
                <a:avLst/>
              </a:prstGeom>
              <a:solidFill>
                <a:srgbClr val="87C7FF"/>
              </a:solidFill>
              <a:ln w="38100">
                <a:solidFill>
                  <a:srgbClr val="EAEAEA"/>
                </a:solidFill>
                <a:round/>
                <a:headEnd/>
                <a:tailEnd/>
              </a:ln>
            </p:spPr>
            <p:txBody>
              <a:bodyPr wrap="none" anchor="ctr">
                <a:prstTxWarp prst="textNoShape">
                  <a:avLst/>
                </a:prstTxWarp>
              </a:bodyPr>
              <a:lstStyle/>
              <a:p>
                <a:pPr algn="ctr"/>
                <a:endParaRPr lang="en-US">
                  <a:solidFill>
                    <a:schemeClr val="bg2"/>
                  </a:solidFill>
                  <a:latin typeface="Times" charset="0"/>
                </a:endParaRPr>
              </a:p>
            </p:txBody>
          </p:sp>
          <p:sp>
            <p:nvSpPr>
              <p:cNvPr id="31824" name="Text Box 61"/>
              <p:cNvSpPr txBox="1">
                <a:spLocks noChangeArrowheads="1"/>
              </p:cNvSpPr>
              <p:nvPr/>
            </p:nvSpPr>
            <p:spPr bwMode="auto">
              <a:xfrm>
                <a:off x="3551" y="2425"/>
                <a:ext cx="212" cy="288"/>
              </a:xfrm>
              <a:prstGeom prst="rect">
                <a:avLst/>
              </a:prstGeom>
              <a:noFill/>
              <a:ln w="9525">
                <a:noFill/>
                <a:miter lim="800000"/>
                <a:headEnd/>
                <a:tailEnd/>
              </a:ln>
            </p:spPr>
            <p:txBody>
              <a:bodyPr wrap="none">
                <a:prstTxWarp prst="textNoShape">
                  <a:avLst/>
                </a:prstTxWarp>
                <a:spAutoFit/>
              </a:bodyPr>
              <a:lstStyle/>
              <a:p>
                <a:r>
                  <a:rPr lang="en-US">
                    <a:solidFill>
                      <a:schemeClr val="bg1"/>
                    </a:solidFill>
                    <a:latin typeface="Times" charset="0"/>
                  </a:rPr>
                  <a:t>3</a:t>
                </a:r>
              </a:p>
            </p:txBody>
          </p:sp>
          <p:sp>
            <p:nvSpPr>
              <p:cNvPr id="31825" name="Oval 62"/>
              <p:cNvSpPr>
                <a:spLocks noChangeArrowheads="1"/>
              </p:cNvSpPr>
              <p:nvPr/>
            </p:nvSpPr>
            <p:spPr bwMode="auto">
              <a:xfrm>
                <a:off x="2856" y="2982"/>
                <a:ext cx="420" cy="420"/>
              </a:xfrm>
              <a:prstGeom prst="ellipse">
                <a:avLst/>
              </a:prstGeom>
              <a:solidFill>
                <a:srgbClr val="87C7FF"/>
              </a:solidFill>
              <a:ln w="38100">
                <a:solidFill>
                  <a:srgbClr val="EAEAEA"/>
                </a:solidFill>
                <a:round/>
                <a:headEnd/>
                <a:tailEnd/>
              </a:ln>
            </p:spPr>
            <p:txBody>
              <a:bodyPr wrap="none" anchor="ctr">
                <a:prstTxWarp prst="textNoShape">
                  <a:avLst/>
                </a:prstTxWarp>
              </a:bodyPr>
              <a:lstStyle/>
              <a:p>
                <a:pPr algn="ctr"/>
                <a:endParaRPr lang="en-US">
                  <a:solidFill>
                    <a:schemeClr val="bg2"/>
                  </a:solidFill>
                  <a:latin typeface="Times" charset="0"/>
                </a:endParaRPr>
              </a:p>
            </p:txBody>
          </p:sp>
          <p:sp>
            <p:nvSpPr>
              <p:cNvPr id="31826" name="Text Box 63"/>
              <p:cNvSpPr txBox="1">
                <a:spLocks noChangeArrowheads="1"/>
              </p:cNvSpPr>
              <p:nvPr/>
            </p:nvSpPr>
            <p:spPr bwMode="auto">
              <a:xfrm>
                <a:off x="2945" y="3056"/>
                <a:ext cx="212" cy="288"/>
              </a:xfrm>
              <a:prstGeom prst="rect">
                <a:avLst/>
              </a:prstGeom>
              <a:noFill/>
              <a:ln w="9525">
                <a:noFill/>
                <a:miter lim="800000"/>
                <a:headEnd/>
                <a:tailEnd/>
              </a:ln>
            </p:spPr>
            <p:txBody>
              <a:bodyPr wrap="none">
                <a:prstTxWarp prst="textNoShape">
                  <a:avLst/>
                </a:prstTxWarp>
                <a:spAutoFit/>
              </a:bodyPr>
              <a:lstStyle/>
              <a:p>
                <a:r>
                  <a:rPr lang="en-US">
                    <a:solidFill>
                      <a:schemeClr val="bg1"/>
                    </a:solidFill>
                    <a:latin typeface="Times" charset="0"/>
                  </a:rPr>
                  <a:t>4</a:t>
                </a:r>
              </a:p>
            </p:txBody>
          </p:sp>
          <p:sp>
            <p:nvSpPr>
              <p:cNvPr id="31827" name="Oval 64"/>
              <p:cNvSpPr>
                <a:spLocks noChangeArrowheads="1"/>
              </p:cNvSpPr>
              <p:nvPr/>
            </p:nvSpPr>
            <p:spPr bwMode="auto">
              <a:xfrm>
                <a:off x="3523" y="3668"/>
                <a:ext cx="420" cy="420"/>
              </a:xfrm>
              <a:prstGeom prst="ellipse">
                <a:avLst/>
              </a:prstGeom>
              <a:solidFill>
                <a:srgbClr val="87C7FF"/>
              </a:solidFill>
              <a:ln w="38100">
                <a:solidFill>
                  <a:srgbClr val="EAEAEA"/>
                </a:solidFill>
                <a:round/>
                <a:headEnd/>
                <a:tailEnd/>
              </a:ln>
            </p:spPr>
            <p:txBody>
              <a:bodyPr wrap="none" anchor="ctr">
                <a:prstTxWarp prst="textNoShape">
                  <a:avLst/>
                </a:prstTxWarp>
              </a:bodyPr>
              <a:lstStyle/>
              <a:p>
                <a:pPr algn="ctr"/>
                <a:endParaRPr lang="en-US">
                  <a:solidFill>
                    <a:schemeClr val="bg2"/>
                  </a:solidFill>
                  <a:latin typeface="Times" charset="0"/>
                </a:endParaRPr>
              </a:p>
            </p:txBody>
          </p:sp>
          <p:sp>
            <p:nvSpPr>
              <p:cNvPr id="31828" name="Text Box 65"/>
              <p:cNvSpPr txBox="1">
                <a:spLocks noChangeArrowheads="1"/>
              </p:cNvSpPr>
              <p:nvPr/>
            </p:nvSpPr>
            <p:spPr bwMode="auto">
              <a:xfrm>
                <a:off x="3624" y="3721"/>
                <a:ext cx="212" cy="288"/>
              </a:xfrm>
              <a:prstGeom prst="rect">
                <a:avLst/>
              </a:prstGeom>
              <a:noFill/>
              <a:ln w="9525">
                <a:noFill/>
                <a:miter lim="800000"/>
                <a:headEnd/>
                <a:tailEnd/>
              </a:ln>
            </p:spPr>
            <p:txBody>
              <a:bodyPr wrap="none">
                <a:prstTxWarp prst="textNoShape">
                  <a:avLst/>
                </a:prstTxWarp>
                <a:spAutoFit/>
              </a:bodyPr>
              <a:lstStyle/>
              <a:p>
                <a:r>
                  <a:rPr lang="en-US">
                    <a:solidFill>
                      <a:schemeClr val="bg1"/>
                    </a:solidFill>
                    <a:latin typeface="Times" charset="0"/>
                  </a:rPr>
                  <a:t>5</a:t>
                </a:r>
              </a:p>
            </p:txBody>
          </p:sp>
          <p:cxnSp>
            <p:nvCxnSpPr>
              <p:cNvPr id="31829" name="AutoShape 66"/>
              <p:cNvCxnSpPr>
                <a:cxnSpLocks noChangeShapeType="1"/>
                <a:stCxn id="31821" idx="7"/>
                <a:endCxn id="31819" idx="3"/>
              </p:cNvCxnSpPr>
              <p:nvPr/>
            </p:nvCxnSpPr>
            <p:spPr bwMode="auto">
              <a:xfrm flipV="1">
                <a:off x="2498" y="2038"/>
                <a:ext cx="339" cy="319"/>
              </a:xfrm>
              <a:prstGeom prst="straightConnector1">
                <a:avLst/>
              </a:prstGeom>
              <a:noFill/>
              <a:ln w="38100">
                <a:solidFill>
                  <a:schemeClr val="tx1"/>
                </a:solidFill>
                <a:round/>
                <a:headEnd/>
                <a:tailEnd type="triangle" w="med" len="med"/>
              </a:ln>
            </p:spPr>
          </p:cxnSp>
          <p:cxnSp>
            <p:nvCxnSpPr>
              <p:cNvPr id="31830" name="AutoShape 67"/>
              <p:cNvCxnSpPr>
                <a:cxnSpLocks noChangeShapeType="1"/>
                <a:stCxn id="31823" idx="1"/>
                <a:endCxn id="31819" idx="5"/>
              </p:cNvCxnSpPr>
              <p:nvPr/>
            </p:nvCxnSpPr>
            <p:spPr bwMode="auto">
              <a:xfrm flipH="1" flipV="1">
                <a:off x="3133" y="2038"/>
                <a:ext cx="385" cy="374"/>
              </a:xfrm>
              <a:prstGeom prst="straightConnector1">
                <a:avLst/>
              </a:prstGeom>
              <a:noFill/>
              <a:ln w="38100">
                <a:solidFill>
                  <a:schemeClr val="tx1"/>
                </a:solidFill>
                <a:round/>
                <a:headEnd/>
                <a:tailEnd type="triangle" w="med" len="med"/>
              </a:ln>
            </p:spPr>
          </p:cxnSp>
          <p:cxnSp>
            <p:nvCxnSpPr>
              <p:cNvPr id="31831" name="AutoShape 68"/>
              <p:cNvCxnSpPr>
                <a:cxnSpLocks noChangeShapeType="1"/>
                <a:stCxn id="31825" idx="7"/>
                <a:endCxn id="31823" idx="3"/>
              </p:cNvCxnSpPr>
              <p:nvPr/>
            </p:nvCxnSpPr>
            <p:spPr bwMode="auto">
              <a:xfrm flipV="1">
                <a:off x="3214" y="2732"/>
                <a:ext cx="304" cy="300"/>
              </a:xfrm>
              <a:prstGeom prst="straightConnector1">
                <a:avLst/>
              </a:prstGeom>
              <a:noFill/>
              <a:ln w="38100">
                <a:solidFill>
                  <a:schemeClr val="tx1"/>
                </a:solidFill>
                <a:round/>
                <a:headEnd/>
                <a:tailEnd type="triangle" w="med" len="med"/>
              </a:ln>
            </p:spPr>
          </p:cxnSp>
          <p:cxnSp>
            <p:nvCxnSpPr>
              <p:cNvPr id="31832" name="AutoShape 69"/>
              <p:cNvCxnSpPr>
                <a:cxnSpLocks noChangeShapeType="1"/>
                <a:stCxn id="31827" idx="1"/>
                <a:endCxn id="31825" idx="5"/>
              </p:cNvCxnSpPr>
              <p:nvPr/>
            </p:nvCxnSpPr>
            <p:spPr bwMode="auto">
              <a:xfrm flipH="1" flipV="1">
                <a:off x="3214" y="3352"/>
                <a:ext cx="371" cy="366"/>
              </a:xfrm>
              <a:prstGeom prst="straightConnector1">
                <a:avLst/>
              </a:prstGeom>
              <a:noFill/>
              <a:ln w="38100">
                <a:solidFill>
                  <a:schemeClr val="tx1"/>
                </a:solidFill>
                <a:round/>
                <a:headEnd/>
                <a:tailEnd type="triangle" w="med" len="med"/>
              </a:ln>
            </p:spPr>
          </p:cxnSp>
        </p:grpSp>
        <p:cxnSp>
          <p:nvCxnSpPr>
            <p:cNvPr id="31818" name="AutoShape 70"/>
            <p:cNvCxnSpPr>
              <a:cxnSpLocks noChangeShapeType="1"/>
              <a:stCxn id="31819" idx="0"/>
            </p:cNvCxnSpPr>
            <p:nvPr/>
          </p:nvCxnSpPr>
          <p:spPr bwMode="auto">
            <a:xfrm flipV="1">
              <a:off x="4175" y="1539"/>
              <a:ext cx="0" cy="173"/>
            </a:xfrm>
            <a:prstGeom prst="straightConnector1">
              <a:avLst/>
            </a:prstGeom>
            <a:noFill/>
            <a:ln w="38100">
              <a:solidFill>
                <a:schemeClr val="tx1"/>
              </a:solidFill>
              <a:miter lim="800000"/>
              <a:headEnd/>
              <a:tailEnd type="triangle" w="med" len="med"/>
            </a:ln>
          </p:spPr>
        </p:cxnSp>
      </p:grpSp>
      <p:sp>
        <p:nvSpPr>
          <p:cNvPr id="31800" name="Oval 73"/>
          <p:cNvSpPr>
            <a:spLocks noChangeArrowheads="1"/>
          </p:cNvSpPr>
          <p:nvPr/>
        </p:nvSpPr>
        <p:spPr bwMode="auto">
          <a:xfrm>
            <a:off x="7072313" y="3471863"/>
            <a:ext cx="344487" cy="344487"/>
          </a:xfrm>
          <a:prstGeom prst="ellipse">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a:latin typeface="Comic Sans MS" charset="0"/>
              </a:rPr>
              <a:t>3</a:t>
            </a:r>
          </a:p>
        </p:txBody>
      </p:sp>
      <p:sp>
        <p:nvSpPr>
          <p:cNvPr id="31801" name="Oval 74"/>
          <p:cNvSpPr>
            <a:spLocks noChangeArrowheads="1"/>
          </p:cNvSpPr>
          <p:nvPr/>
        </p:nvSpPr>
        <p:spPr bwMode="auto">
          <a:xfrm>
            <a:off x="5894388" y="3443288"/>
            <a:ext cx="344487" cy="344487"/>
          </a:xfrm>
          <a:prstGeom prst="ellipse">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a:latin typeface="Comic Sans MS" charset="0"/>
              </a:rPr>
              <a:t>1</a:t>
            </a:r>
          </a:p>
        </p:txBody>
      </p:sp>
      <p:sp>
        <p:nvSpPr>
          <p:cNvPr id="31802" name="Text Box 76"/>
          <p:cNvSpPr txBox="1">
            <a:spLocks noChangeArrowheads="1"/>
          </p:cNvSpPr>
          <p:nvPr/>
        </p:nvSpPr>
        <p:spPr bwMode="auto">
          <a:xfrm>
            <a:off x="2322513" y="2589213"/>
            <a:ext cx="1524000" cy="457200"/>
          </a:xfrm>
          <a:prstGeom prst="rect">
            <a:avLst/>
          </a:prstGeom>
          <a:noFill/>
          <a:ln w="9525">
            <a:noFill/>
            <a:miter lim="800000"/>
            <a:headEnd/>
            <a:tailEnd/>
          </a:ln>
        </p:spPr>
        <p:txBody>
          <a:bodyPr wrap="none">
            <a:prstTxWarp prst="textNoShape">
              <a:avLst/>
            </a:prstTxWarp>
            <a:spAutoFit/>
          </a:bodyPr>
          <a:lstStyle/>
          <a:p>
            <a:r>
              <a:rPr lang="en-US">
                <a:solidFill>
                  <a:schemeClr val="bg2"/>
                </a:solidFill>
                <a:latin typeface="Comic Sans MS" charset="0"/>
              </a:rPr>
              <a:t>Sensor #</a:t>
            </a:r>
          </a:p>
        </p:txBody>
      </p:sp>
      <p:sp>
        <p:nvSpPr>
          <p:cNvPr id="31803" name="AutoShape 77"/>
          <p:cNvSpPr>
            <a:spLocks/>
          </p:cNvSpPr>
          <p:nvPr/>
        </p:nvSpPr>
        <p:spPr bwMode="auto">
          <a:xfrm rot="-5400000">
            <a:off x="2896394" y="1664494"/>
            <a:ext cx="419100" cy="3109912"/>
          </a:xfrm>
          <a:prstGeom prst="rightBrace">
            <a:avLst>
              <a:gd name="adj1" fmla="val 61837"/>
              <a:gd name="adj2" fmla="val 50000"/>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31804" name="Text Box 78"/>
          <p:cNvSpPr txBox="1">
            <a:spLocks noChangeArrowheads="1"/>
          </p:cNvSpPr>
          <p:nvPr/>
        </p:nvSpPr>
        <p:spPr bwMode="auto">
          <a:xfrm rot="-5400000">
            <a:off x="-461168" y="4804569"/>
            <a:ext cx="1693862" cy="457200"/>
          </a:xfrm>
          <a:prstGeom prst="rect">
            <a:avLst/>
          </a:prstGeom>
          <a:noFill/>
          <a:ln w="9525">
            <a:noFill/>
            <a:miter lim="800000"/>
            <a:headEnd/>
            <a:tailEnd/>
          </a:ln>
        </p:spPr>
        <p:txBody>
          <a:bodyPr>
            <a:prstTxWarp prst="textNoShape">
              <a:avLst/>
            </a:prstTxWarp>
            <a:spAutoFit/>
          </a:bodyPr>
          <a:lstStyle/>
          <a:p>
            <a:pPr>
              <a:spcBef>
                <a:spcPct val="50000"/>
              </a:spcBef>
            </a:pPr>
            <a:r>
              <a:rPr lang="en-US">
                <a:solidFill>
                  <a:schemeClr val="bg2"/>
                </a:solidFill>
                <a:latin typeface="Comic Sans MS" charset="0"/>
              </a:rPr>
              <a:t>Slot #</a:t>
            </a:r>
          </a:p>
        </p:txBody>
      </p:sp>
      <p:sp>
        <p:nvSpPr>
          <p:cNvPr id="31805" name="AutoShape 79"/>
          <p:cNvSpPr>
            <a:spLocks/>
          </p:cNvSpPr>
          <p:nvPr/>
        </p:nvSpPr>
        <p:spPr bwMode="auto">
          <a:xfrm>
            <a:off x="554038" y="3927475"/>
            <a:ext cx="225425" cy="2517775"/>
          </a:xfrm>
          <a:prstGeom prst="leftBrace">
            <a:avLst>
              <a:gd name="adj1" fmla="val 93075"/>
              <a:gd name="adj2" fmla="val 50000"/>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31806" name="Text Box 80"/>
          <p:cNvSpPr txBox="1">
            <a:spLocks noChangeArrowheads="1"/>
          </p:cNvSpPr>
          <p:nvPr/>
        </p:nvSpPr>
        <p:spPr bwMode="auto">
          <a:xfrm>
            <a:off x="7450138" y="2084388"/>
            <a:ext cx="14097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latin typeface="Comic Sans MS" charset="0"/>
              </a:rPr>
              <a:t>Slot 3</a:t>
            </a:r>
          </a:p>
        </p:txBody>
      </p:sp>
      <p:sp>
        <p:nvSpPr>
          <p:cNvPr id="31807" name="Line 81"/>
          <p:cNvSpPr>
            <a:spLocks noChangeShapeType="1"/>
          </p:cNvSpPr>
          <p:nvPr/>
        </p:nvSpPr>
        <p:spPr bwMode="auto">
          <a:xfrm flipH="1">
            <a:off x="3678238" y="4171950"/>
            <a:ext cx="479425" cy="344488"/>
          </a:xfrm>
          <a:prstGeom prst="line">
            <a:avLst/>
          </a:prstGeom>
          <a:noFill/>
          <a:ln w="19050">
            <a:solidFill>
              <a:schemeClr val="tx1"/>
            </a:solidFill>
            <a:miter lim="800000"/>
            <a:headEnd/>
            <a:tailEnd type="triangle" w="med" len="med"/>
          </a:ln>
        </p:spPr>
        <p:txBody>
          <a:bodyPr wrap="none">
            <a:prstTxWarp prst="textNoShape">
              <a:avLst/>
            </a:prstTxWarp>
          </a:bodyPr>
          <a:lstStyle/>
          <a:p>
            <a:endParaRPr lang="en-US"/>
          </a:p>
        </p:txBody>
      </p:sp>
      <p:sp>
        <p:nvSpPr>
          <p:cNvPr id="31808" name="Line 82"/>
          <p:cNvSpPr>
            <a:spLocks noChangeShapeType="1"/>
          </p:cNvSpPr>
          <p:nvPr/>
        </p:nvSpPr>
        <p:spPr bwMode="auto">
          <a:xfrm flipH="1">
            <a:off x="3048000" y="4624388"/>
            <a:ext cx="479425" cy="344487"/>
          </a:xfrm>
          <a:prstGeom prst="line">
            <a:avLst/>
          </a:prstGeom>
          <a:noFill/>
          <a:ln w="19050">
            <a:solidFill>
              <a:schemeClr val="tx1"/>
            </a:solidFill>
            <a:miter lim="800000"/>
            <a:headEnd/>
            <a:tailEnd type="triangle" w="med" len="med"/>
          </a:ln>
        </p:spPr>
        <p:txBody>
          <a:bodyPr wrap="none">
            <a:prstTxWarp prst="textNoShape">
              <a:avLst/>
            </a:prstTxWarp>
          </a:bodyPr>
          <a:lstStyle/>
          <a:p>
            <a:endParaRPr lang="en-US"/>
          </a:p>
        </p:txBody>
      </p:sp>
      <p:sp>
        <p:nvSpPr>
          <p:cNvPr id="31809" name="Line 83"/>
          <p:cNvSpPr>
            <a:spLocks noChangeShapeType="1"/>
          </p:cNvSpPr>
          <p:nvPr/>
        </p:nvSpPr>
        <p:spPr bwMode="auto">
          <a:xfrm flipH="1">
            <a:off x="1773238" y="5135563"/>
            <a:ext cx="479425" cy="344487"/>
          </a:xfrm>
          <a:prstGeom prst="line">
            <a:avLst/>
          </a:prstGeom>
          <a:noFill/>
          <a:ln w="19050">
            <a:solidFill>
              <a:schemeClr val="tx1"/>
            </a:solidFill>
            <a:miter lim="800000"/>
            <a:headEnd/>
            <a:tailEnd type="triangle" w="med" len="med"/>
          </a:ln>
        </p:spPr>
        <p:txBody>
          <a:bodyPr wrap="none">
            <a:prstTxWarp prst="textNoShape">
              <a:avLst/>
            </a:prstTxWarp>
          </a:bodyPr>
          <a:lstStyle/>
          <a:p>
            <a:endParaRPr lang="en-US"/>
          </a:p>
        </p:txBody>
      </p:sp>
      <p:sp>
        <p:nvSpPr>
          <p:cNvPr id="31810" name="Line 84"/>
          <p:cNvSpPr>
            <a:spLocks noChangeShapeType="1"/>
          </p:cNvSpPr>
          <p:nvPr/>
        </p:nvSpPr>
        <p:spPr bwMode="auto">
          <a:xfrm flipH="1">
            <a:off x="1787525" y="5135563"/>
            <a:ext cx="1093788" cy="344487"/>
          </a:xfrm>
          <a:prstGeom prst="line">
            <a:avLst/>
          </a:prstGeom>
          <a:noFill/>
          <a:ln w="19050">
            <a:solidFill>
              <a:schemeClr val="tx1"/>
            </a:solidFill>
            <a:miter lim="800000"/>
            <a:headEnd/>
            <a:tailEnd type="triangle" w="med" len="med"/>
          </a:ln>
        </p:spPr>
        <p:txBody>
          <a:bodyPr wrap="none">
            <a:prstTxWarp prst="textNoShape">
              <a:avLst/>
            </a:prstTxWarp>
          </a:bodyPr>
          <a:lstStyle/>
          <a:p>
            <a:endParaRPr lang="en-US"/>
          </a:p>
        </p:txBody>
      </p:sp>
      <p:sp>
        <p:nvSpPr>
          <p:cNvPr id="31811" name="Text Box 85"/>
          <p:cNvSpPr txBox="1">
            <a:spLocks noChangeArrowheads="1"/>
          </p:cNvSpPr>
          <p:nvPr/>
        </p:nvSpPr>
        <p:spPr bwMode="auto">
          <a:xfrm>
            <a:off x="555625" y="1787525"/>
            <a:ext cx="3627438" cy="831850"/>
          </a:xfrm>
          <a:prstGeom prst="rect">
            <a:avLst/>
          </a:prstGeom>
          <a:solidFill>
            <a:schemeClr val="bg2"/>
          </a:solidFill>
          <a:ln w="9525">
            <a:solidFill>
              <a:schemeClr val="accent1"/>
            </a:solidFill>
            <a:miter lim="800000"/>
            <a:headEnd/>
            <a:tailEnd/>
          </a:ln>
        </p:spPr>
        <p:txBody>
          <a:bodyPr>
            <a:prstTxWarp prst="textNoShape">
              <a:avLst/>
            </a:prstTxWarp>
            <a:spAutoFit/>
          </a:bodyPr>
          <a:lstStyle/>
          <a:p>
            <a:pPr>
              <a:spcBef>
                <a:spcPct val="50000"/>
              </a:spcBef>
            </a:pPr>
            <a:r>
              <a:rPr lang="en-US">
                <a:solidFill>
                  <a:srgbClr val="000000"/>
                </a:solidFill>
                <a:latin typeface="Comic Sans MS" charset="0"/>
              </a:rPr>
              <a:t>SELECT COUNT(*) FROM sensors</a:t>
            </a:r>
          </a:p>
        </p:txBody>
      </p:sp>
      <p:sp>
        <p:nvSpPr>
          <p:cNvPr id="31812" name="Rectangle 86"/>
          <p:cNvSpPr>
            <a:spLocks noChangeArrowheads="1"/>
          </p:cNvSpPr>
          <p:nvPr/>
        </p:nvSpPr>
        <p:spPr bwMode="auto">
          <a:xfrm>
            <a:off x="7173913" y="2578100"/>
            <a:ext cx="361950" cy="280988"/>
          </a:xfrm>
          <a:prstGeom prst="rect">
            <a:avLst/>
          </a:prstGeom>
          <a:solidFill>
            <a:schemeClr val="tx1"/>
          </a:solidFill>
          <a:ln w="12700">
            <a:solidFill>
              <a:schemeClr val="tx2"/>
            </a:solidFill>
            <a:miter lim="800000"/>
            <a:headEnd type="none" w="sm" len="sm"/>
            <a:tailEnd type="none" w="sm" len="sm"/>
          </a:ln>
        </p:spPr>
        <p:txBody>
          <a:bodyPr wrap="none" anchor="ctr">
            <a:prstTxWarp prst="textNoShape">
              <a:avLst/>
            </a:prstTxWarp>
          </a:bodyPr>
          <a:lstStyle/>
          <a:p>
            <a:endParaRPr lang="en-US"/>
          </a:p>
        </p:txBody>
      </p:sp>
      <p:sp>
        <p:nvSpPr>
          <p:cNvPr id="31813" name="Rectangle 87"/>
          <p:cNvSpPr>
            <a:spLocks noChangeArrowheads="1"/>
          </p:cNvSpPr>
          <p:nvPr/>
        </p:nvSpPr>
        <p:spPr bwMode="auto">
          <a:xfrm>
            <a:off x="7534275" y="2578100"/>
            <a:ext cx="363538" cy="280988"/>
          </a:xfrm>
          <a:prstGeom prst="rect">
            <a:avLst/>
          </a:prstGeom>
          <a:solidFill>
            <a:schemeClr val="tx1"/>
          </a:solidFill>
          <a:ln w="12700">
            <a:solidFill>
              <a:schemeClr val="tx2"/>
            </a:solidFill>
            <a:miter lim="800000"/>
            <a:headEnd type="none" w="sm" len="sm"/>
            <a:tailEnd type="none" w="sm" len="sm"/>
          </a:ln>
        </p:spPr>
        <p:txBody>
          <a:bodyPr wrap="none" anchor="ctr">
            <a:prstTxWarp prst="textNoShape">
              <a:avLst/>
            </a:prstTxWarp>
          </a:bodyPr>
          <a:lstStyle/>
          <a:p>
            <a:endParaRPr lang="en-US"/>
          </a:p>
        </p:txBody>
      </p:sp>
      <p:sp>
        <p:nvSpPr>
          <p:cNvPr id="31814" name="Rectangle 88"/>
          <p:cNvSpPr>
            <a:spLocks noChangeArrowheads="1"/>
          </p:cNvSpPr>
          <p:nvPr/>
        </p:nvSpPr>
        <p:spPr bwMode="auto">
          <a:xfrm>
            <a:off x="7886700" y="2578100"/>
            <a:ext cx="361950" cy="280988"/>
          </a:xfrm>
          <a:prstGeom prst="rect">
            <a:avLst/>
          </a:prstGeom>
          <a:solidFill>
            <a:schemeClr val="folHlink"/>
          </a:solidFill>
          <a:ln w="12700">
            <a:solidFill>
              <a:schemeClr val="tx2"/>
            </a:solidFill>
            <a:miter lim="800000"/>
            <a:headEnd type="none" w="sm" len="sm"/>
            <a:tailEnd type="none" w="sm" len="sm"/>
          </a:ln>
        </p:spPr>
        <p:txBody>
          <a:bodyPr wrap="none" anchor="ctr">
            <a:prstTxWarp prst="textNoShape">
              <a:avLst/>
            </a:prstTxWarp>
          </a:bodyPr>
          <a:lstStyle/>
          <a:p>
            <a:endParaRPr lang="en-US"/>
          </a:p>
        </p:txBody>
      </p:sp>
      <p:sp>
        <p:nvSpPr>
          <p:cNvPr id="31815" name="Rectangle 89"/>
          <p:cNvSpPr>
            <a:spLocks noChangeArrowheads="1"/>
          </p:cNvSpPr>
          <p:nvPr/>
        </p:nvSpPr>
        <p:spPr bwMode="auto">
          <a:xfrm>
            <a:off x="8237538" y="2578100"/>
            <a:ext cx="363537" cy="280988"/>
          </a:xfrm>
          <a:prstGeom prst="rect">
            <a:avLst/>
          </a:prstGeom>
          <a:solidFill>
            <a:schemeClr val="tx1"/>
          </a:solidFill>
          <a:ln w="12700">
            <a:solidFill>
              <a:schemeClr val="tx2"/>
            </a:solidFill>
            <a:miter lim="800000"/>
            <a:headEnd type="none" w="sm" len="sm"/>
            <a:tailEnd type="none" w="sm" len="sm"/>
          </a:ln>
        </p:spPr>
        <p:txBody>
          <a:bodyPr wrap="none" anchor="ctr">
            <a:prstTxWarp prst="textNoShape">
              <a:avLst/>
            </a:prstTxWarp>
          </a:bodyPr>
          <a:lstStyle/>
          <a:p>
            <a:endParaRPr lang="en-US"/>
          </a:p>
        </p:txBody>
      </p:sp>
      <p:sp>
        <p:nvSpPr>
          <p:cNvPr id="31816" name="Rectangle 90"/>
          <p:cNvSpPr>
            <a:spLocks noChangeArrowheads="1"/>
          </p:cNvSpPr>
          <p:nvPr/>
        </p:nvSpPr>
        <p:spPr bwMode="auto">
          <a:xfrm>
            <a:off x="8589963" y="2578100"/>
            <a:ext cx="361950" cy="280988"/>
          </a:xfrm>
          <a:prstGeom prst="rect">
            <a:avLst/>
          </a:prstGeom>
          <a:solidFill>
            <a:schemeClr val="tx1"/>
          </a:solidFill>
          <a:ln w="12700">
            <a:solidFill>
              <a:schemeClr val="tx2"/>
            </a:solidFill>
            <a:miter lim="800000"/>
            <a:headEnd type="none" w="sm" len="sm"/>
            <a:tailEnd type="none" w="sm" len="sm"/>
          </a:ln>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t>Failure Models</a:t>
            </a:r>
          </a:p>
        </p:txBody>
      </p:sp>
      <p:sp>
        <p:nvSpPr>
          <p:cNvPr id="77827" name="Rectangle 3"/>
          <p:cNvSpPr>
            <a:spLocks noGrp="1" noChangeArrowheads="1"/>
          </p:cNvSpPr>
          <p:nvPr>
            <p:ph type="body" idx="1"/>
          </p:nvPr>
        </p:nvSpPr>
        <p:spPr>
          <a:xfrm>
            <a:off x="407988" y="4819650"/>
            <a:ext cx="8374062" cy="1733550"/>
          </a:xfrm>
        </p:spPr>
        <p:txBody>
          <a:bodyPr>
            <a:normAutofit/>
          </a:bodyPr>
          <a:lstStyle/>
          <a:p>
            <a:pPr algn="l">
              <a:lnSpc>
                <a:spcPct val="90000"/>
              </a:lnSpc>
            </a:pPr>
            <a:r>
              <a:rPr lang="en-US" dirty="0"/>
              <a:t>A system is said to </a:t>
            </a:r>
            <a:r>
              <a:rPr lang="en-US" dirty="0">
                <a:solidFill>
                  <a:srgbClr val="FF5050"/>
                </a:solidFill>
              </a:rPr>
              <a:t>fail </a:t>
            </a:r>
            <a:r>
              <a:rPr lang="en-US" dirty="0"/>
              <a:t>if it cannot meet its promises.  An </a:t>
            </a:r>
            <a:r>
              <a:rPr lang="en-US" dirty="0">
                <a:solidFill>
                  <a:srgbClr val="FF5050"/>
                </a:solidFill>
              </a:rPr>
              <a:t>error</a:t>
            </a:r>
            <a:r>
              <a:rPr lang="en-US" dirty="0"/>
              <a:t> on the part of a system’s state may lead to a failure.  The cause of an error is called a </a:t>
            </a:r>
            <a:r>
              <a:rPr lang="en-US" dirty="0">
                <a:solidFill>
                  <a:srgbClr val="FF5050"/>
                </a:solidFill>
              </a:rPr>
              <a:t>fault</a:t>
            </a:r>
            <a:r>
              <a:rPr lang="en-US" dirty="0"/>
              <a:t>.</a:t>
            </a:r>
            <a:endParaRPr lang="en-US" dirty="0" smtClean="0"/>
          </a:p>
          <a:p>
            <a:pPr algn="l">
              <a:lnSpc>
                <a:spcPct val="90000"/>
              </a:lnSpc>
            </a:pPr>
            <a:endParaRPr lang="en-US" sz="1800" dirty="0"/>
          </a:p>
        </p:txBody>
      </p:sp>
      <p:pic>
        <p:nvPicPr>
          <p:cNvPr id="77828" name="Picture 4" descr="08-01T"/>
          <p:cNvPicPr>
            <a:picLocks noChangeAspect="1" noChangeArrowheads="1"/>
          </p:cNvPicPr>
          <p:nvPr/>
        </p:nvPicPr>
        <p:blipFill>
          <a:blip r:embed="rId3"/>
          <a:srcRect/>
          <a:stretch>
            <a:fillRect/>
          </a:stretch>
        </p:blipFill>
        <p:spPr bwMode="auto">
          <a:xfrm>
            <a:off x="331788" y="1322388"/>
            <a:ext cx="8574087" cy="3321050"/>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Taxonomy of Aggregates</a:t>
            </a:r>
          </a:p>
        </p:txBody>
      </p:sp>
      <p:sp>
        <p:nvSpPr>
          <p:cNvPr id="35843" name="Rectangle 3"/>
          <p:cNvSpPr>
            <a:spLocks noGrp="1" noChangeArrowheads="1"/>
          </p:cNvSpPr>
          <p:nvPr>
            <p:ph idx="1"/>
          </p:nvPr>
        </p:nvSpPr>
        <p:spPr/>
        <p:txBody>
          <a:bodyPr/>
          <a:lstStyle/>
          <a:p>
            <a:r>
              <a:rPr lang="en-US" sz="2800"/>
              <a:t>TAG insight:  classify aggregates according to various functional properties</a:t>
            </a:r>
          </a:p>
          <a:p>
            <a:pPr lvl="1"/>
            <a:r>
              <a:rPr lang="en-US" sz="2400"/>
              <a:t>Yields a general set of optimizations that can automatically be applied</a:t>
            </a:r>
          </a:p>
          <a:p>
            <a:pPr lvl="1"/>
            <a:endParaRPr lang="en-US" sz="2400"/>
          </a:p>
        </p:txBody>
      </p:sp>
      <p:sp>
        <p:nvSpPr>
          <p:cNvPr id="35844" name="Slide Number Placeholder 3"/>
          <p:cNvSpPr>
            <a:spLocks noGrp="1"/>
          </p:cNvSpPr>
          <p:nvPr>
            <p:ph type="sldNum" sz="quarter" idx="12"/>
          </p:nvPr>
        </p:nvSpPr>
        <p:spPr>
          <a:noFill/>
        </p:spPr>
        <p:txBody>
          <a:bodyPr/>
          <a:lstStyle/>
          <a:p>
            <a:fld id="{A4B59C43-BAC3-A844-9C8E-D120C3FFB111}" type="slidenum">
              <a:rPr lang="en-US"/>
              <a:pPr/>
              <a:t>130</a:t>
            </a:fld>
            <a:endParaRPr lang="en-US"/>
          </a:p>
        </p:txBody>
      </p:sp>
      <p:graphicFrame>
        <p:nvGraphicFramePr>
          <p:cNvPr id="62499" name="Group 35"/>
          <p:cNvGraphicFramePr>
            <a:graphicFrameLocks noGrp="1"/>
          </p:cNvGraphicFramePr>
          <p:nvPr/>
        </p:nvGraphicFramePr>
        <p:xfrm>
          <a:off x="163513" y="3449638"/>
          <a:ext cx="8823325" cy="2877502"/>
        </p:xfrm>
        <a:graphic>
          <a:graphicData uri="http://schemas.openxmlformats.org/drawingml/2006/table">
            <a:tbl>
              <a:tblPr/>
              <a:tblGrid>
                <a:gridCol w="1941512"/>
                <a:gridCol w="3530600"/>
                <a:gridCol w="3351213"/>
              </a:tblGrid>
              <a:tr h="312738">
                <a:tc>
                  <a:txBody>
                    <a:bodyPr/>
                    <a:lstStyle/>
                    <a:p>
                      <a:pPr marL="0" marR="0" lvl="0" indent="0" algn="ctr" defTabSz="914400" rtl="0" eaLnBrk="0" fontAlgn="base" latinLnBrk="0" hangingPunct="0">
                        <a:lnSpc>
                          <a:spcPct val="80000"/>
                        </a:lnSpc>
                        <a:spcBef>
                          <a:spcPct val="20000"/>
                        </a:spcBef>
                        <a:spcAft>
                          <a:spcPct val="0"/>
                        </a:spcAft>
                        <a:buClr>
                          <a:schemeClr val="accent2"/>
                        </a:buClr>
                        <a:buSzTx/>
                        <a:buFontTx/>
                        <a:buNone/>
                        <a:tabLst/>
                      </a:pPr>
                      <a:r>
                        <a:rPr kumimoji="0" lang="en-US" sz="1800" b="1" i="0" u="none" strike="noStrike" cap="none" normalizeH="0" baseline="0">
                          <a:ln>
                            <a:noFill/>
                          </a:ln>
                          <a:solidFill>
                            <a:srgbClr val="000000"/>
                          </a:solidFill>
                          <a:effectLst/>
                          <a:latin typeface="Comic Sans MS" charset="0"/>
                        </a:rPr>
                        <a:t>Property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20000"/>
                        </a:spcBef>
                        <a:spcAft>
                          <a:spcPct val="0"/>
                        </a:spcAft>
                        <a:buClr>
                          <a:schemeClr val="accent2"/>
                        </a:buClr>
                        <a:buSzTx/>
                        <a:buFontTx/>
                        <a:buNone/>
                        <a:tabLst/>
                      </a:pPr>
                      <a:r>
                        <a:rPr kumimoji="0" lang="en-US" sz="1800" b="1" i="0" u="none" strike="noStrike" cap="none" normalizeH="0" baseline="0">
                          <a:ln>
                            <a:noFill/>
                          </a:ln>
                          <a:solidFill>
                            <a:srgbClr val="000000"/>
                          </a:solidFill>
                          <a:effectLst/>
                          <a:latin typeface="Comic Sans MS" charset="0"/>
                        </a:rPr>
                        <a:t>Examples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20000"/>
                        </a:spcBef>
                        <a:spcAft>
                          <a:spcPct val="0"/>
                        </a:spcAft>
                        <a:buClr>
                          <a:schemeClr val="accent2"/>
                        </a:buClr>
                        <a:buSzTx/>
                        <a:buFontTx/>
                        <a:buNone/>
                        <a:tabLst/>
                      </a:pPr>
                      <a:r>
                        <a:rPr kumimoji="0" lang="en-US" sz="1800" b="1" i="0" u="none" strike="noStrike" cap="none" normalizeH="0" baseline="0">
                          <a:ln>
                            <a:noFill/>
                          </a:ln>
                          <a:solidFill>
                            <a:srgbClr val="000000"/>
                          </a:solidFill>
                          <a:effectLst/>
                          <a:latin typeface="Comic Sans MS" charset="0"/>
                        </a:rPr>
                        <a:t>Affects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4525">
                <a:tc>
                  <a:txBody>
                    <a:bodyPr/>
                    <a:lstStyle/>
                    <a:p>
                      <a:pPr marL="0" marR="0" lvl="0" indent="0" algn="l" defTabSz="914400" rtl="0" eaLnBrk="0" fontAlgn="base" latinLnBrk="0" hangingPunct="0">
                        <a:lnSpc>
                          <a:spcPct val="80000"/>
                        </a:lnSpc>
                        <a:spcBef>
                          <a:spcPct val="20000"/>
                        </a:spcBef>
                        <a:spcAft>
                          <a:spcPct val="0"/>
                        </a:spcAft>
                        <a:buClr>
                          <a:schemeClr val="accent2"/>
                        </a:buClr>
                        <a:buSzTx/>
                        <a:buFontTx/>
                        <a:buNone/>
                        <a:tabLst/>
                      </a:pPr>
                      <a:r>
                        <a:rPr kumimoji="0" lang="en-US" sz="1800" b="0" i="0" u="none" strike="noStrike" cap="none" normalizeH="0" baseline="0">
                          <a:ln>
                            <a:noFill/>
                          </a:ln>
                          <a:solidFill>
                            <a:srgbClr val="000000"/>
                          </a:solidFill>
                          <a:effectLst/>
                          <a:latin typeface="Comic Sans MS" charset="0"/>
                        </a:rPr>
                        <a:t>Partial State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
                          <a:schemeClr val="accent2"/>
                        </a:buClr>
                        <a:buSzTx/>
                        <a:buFontTx/>
                        <a:buNone/>
                        <a:tabLst/>
                      </a:pPr>
                      <a:r>
                        <a:rPr kumimoji="0" lang="en-US" sz="1800" b="0" i="0" u="none" strike="noStrike" cap="none" normalizeH="0" baseline="0">
                          <a:ln>
                            <a:noFill/>
                          </a:ln>
                          <a:solidFill>
                            <a:srgbClr val="000000"/>
                          </a:solidFill>
                          <a:effectLst/>
                          <a:latin typeface="Comic Sans MS" charset="0"/>
                        </a:rPr>
                        <a:t>MEDIAN : unbounded, </a:t>
                      </a:r>
                    </a:p>
                    <a:p>
                      <a:pPr marL="0" marR="0" lvl="0" indent="0" algn="l" defTabSz="914400" rtl="0" eaLnBrk="0" fontAlgn="base" latinLnBrk="0" hangingPunct="0">
                        <a:lnSpc>
                          <a:spcPct val="80000"/>
                        </a:lnSpc>
                        <a:spcBef>
                          <a:spcPct val="20000"/>
                        </a:spcBef>
                        <a:spcAft>
                          <a:spcPct val="0"/>
                        </a:spcAft>
                        <a:buClr>
                          <a:schemeClr val="accent2"/>
                        </a:buClr>
                        <a:buSzTx/>
                        <a:buFontTx/>
                        <a:buNone/>
                        <a:tabLst/>
                      </a:pPr>
                      <a:r>
                        <a:rPr kumimoji="0" lang="en-US" sz="1800" b="0" i="0" u="none" strike="noStrike" cap="none" normalizeH="0" baseline="0">
                          <a:ln>
                            <a:noFill/>
                          </a:ln>
                          <a:solidFill>
                            <a:srgbClr val="000000"/>
                          </a:solidFill>
                          <a:effectLst/>
                          <a:latin typeface="Comic Sans MS" charset="0"/>
                        </a:rPr>
                        <a:t>MAX : 1 record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
                          <a:schemeClr val="accent2"/>
                        </a:buClr>
                        <a:buSzTx/>
                        <a:buFontTx/>
                        <a:buNone/>
                        <a:tabLst/>
                      </a:pPr>
                      <a:r>
                        <a:rPr kumimoji="0" lang="en-US" sz="1800" b="0" i="0" u="none" strike="noStrike" cap="none" normalizeH="0" baseline="0">
                          <a:ln>
                            <a:noFill/>
                          </a:ln>
                          <a:solidFill>
                            <a:srgbClr val="000000"/>
                          </a:solidFill>
                          <a:effectLst/>
                          <a:latin typeface="Comic Sans MS" charset="0"/>
                        </a:rPr>
                        <a:t>Effectiveness of TAG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0" fontAlgn="base" latinLnBrk="0" hangingPunct="0">
                        <a:lnSpc>
                          <a:spcPct val="80000"/>
                        </a:lnSpc>
                        <a:spcBef>
                          <a:spcPct val="20000"/>
                        </a:spcBef>
                        <a:spcAft>
                          <a:spcPct val="0"/>
                        </a:spcAft>
                        <a:buClr>
                          <a:schemeClr val="accent2"/>
                        </a:buClr>
                        <a:buSzTx/>
                        <a:buFontTx/>
                        <a:buNone/>
                        <a:tabLst/>
                      </a:pPr>
                      <a:r>
                        <a:rPr kumimoji="0" lang="en-US" sz="1800" b="0" i="0" u="none" strike="noStrike" cap="none" normalizeH="0" baseline="0">
                          <a:ln>
                            <a:noFill/>
                          </a:ln>
                          <a:solidFill>
                            <a:srgbClr val="000000"/>
                          </a:solidFill>
                          <a:effectLst/>
                          <a:latin typeface="Comic Sans MS" charset="0"/>
                        </a:rPr>
                        <a:t>Duplicate Sensitivity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
                          <a:schemeClr val="accent2"/>
                        </a:buClr>
                        <a:buSzTx/>
                        <a:buFontTx/>
                        <a:buNone/>
                        <a:tabLst/>
                      </a:pPr>
                      <a:r>
                        <a:rPr kumimoji="0" lang="en-US" sz="1800" b="0" i="0" u="none" strike="noStrike" cap="none" normalizeH="0" baseline="0">
                          <a:ln>
                            <a:noFill/>
                          </a:ln>
                          <a:solidFill>
                            <a:srgbClr val="000000"/>
                          </a:solidFill>
                          <a:effectLst/>
                          <a:latin typeface="Comic Sans MS" charset="0"/>
                        </a:rPr>
                        <a:t>MIN : dup. insensitive,</a:t>
                      </a:r>
                    </a:p>
                    <a:p>
                      <a:pPr marL="0" marR="0" lvl="0" indent="0" algn="l" defTabSz="914400" rtl="0" eaLnBrk="0" fontAlgn="base" latinLnBrk="0" hangingPunct="0">
                        <a:lnSpc>
                          <a:spcPct val="80000"/>
                        </a:lnSpc>
                        <a:spcBef>
                          <a:spcPct val="20000"/>
                        </a:spcBef>
                        <a:spcAft>
                          <a:spcPct val="0"/>
                        </a:spcAft>
                        <a:buClr>
                          <a:schemeClr val="accent2"/>
                        </a:buClr>
                        <a:buSzTx/>
                        <a:buFontTx/>
                        <a:buNone/>
                        <a:tabLst/>
                      </a:pPr>
                      <a:r>
                        <a:rPr kumimoji="0" lang="en-US" sz="1800" b="0" i="0" u="none" strike="noStrike" cap="none" normalizeH="0" baseline="0">
                          <a:ln>
                            <a:noFill/>
                          </a:ln>
                          <a:solidFill>
                            <a:srgbClr val="000000"/>
                          </a:solidFill>
                          <a:effectLst/>
                          <a:latin typeface="Comic Sans MS" charset="0"/>
                        </a:rPr>
                        <a:t>AVG : dup. sensitive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
                          <a:schemeClr val="accent2"/>
                        </a:buClr>
                        <a:buSzTx/>
                        <a:buFontTx/>
                        <a:buNone/>
                        <a:tabLst/>
                      </a:pPr>
                      <a:r>
                        <a:rPr kumimoji="0" lang="en-US" sz="1800" b="0" i="0" u="none" strike="noStrike" cap="none" normalizeH="0" baseline="0">
                          <a:ln>
                            <a:noFill/>
                          </a:ln>
                          <a:solidFill>
                            <a:srgbClr val="000000"/>
                          </a:solidFill>
                          <a:effectLst/>
                          <a:latin typeface="Comic Sans MS" charset="0"/>
                        </a:rPr>
                        <a:t>Routing Redundancy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0" fontAlgn="base" latinLnBrk="0" hangingPunct="0">
                        <a:lnSpc>
                          <a:spcPct val="80000"/>
                        </a:lnSpc>
                        <a:spcBef>
                          <a:spcPct val="20000"/>
                        </a:spcBef>
                        <a:spcAft>
                          <a:spcPct val="0"/>
                        </a:spcAft>
                        <a:buClr>
                          <a:schemeClr val="accent2"/>
                        </a:buClr>
                        <a:buSzTx/>
                        <a:buFontTx/>
                        <a:buNone/>
                        <a:tabLst/>
                      </a:pPr>
                      <a:r>
                        <a:rPr kumimoji="0" lang="en-US" sz="1800" b="0" i="0" u="none" strike="noStrike" cap="none" normalizeH="0" baseline="0">
                          <a:ln>
                            <a:noFill/>
                          </a:ln>
                          <a:solidFill>
                            <a:srgbClr val="000000"/>
                          </a:solidFill>
                          <a:effectLst/>
                          <a:latin typeface="Comic Sans MS" charset="0"/>
                        </a:rPr>
                        <a:t>Exemplary vs. Summary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
                          <a:schemeClr val="accent2"/>
                        </a:buClr>
                        <a:buSzTx/>
                        <a:buFontTx/>
                        <a:buNone/>
                        <a:tabLst/>
                      </a:pPr>
                      <a:r>
                        <a:rPr kumimoji="0" lang="en-US" sz="1800" b="0" i="0" u="none" strike="noStrike" cap="none" normalizeH="0" baseline="0">
                          <a:ln>
                            <a:noFill/>
                          </a:ln>
                          <a:solidFill>
                            <a:srgbClr val="000000"/>
                          </a:solidFill>
                          <a:effectLst/>
                          <a:latin typeface="Comic Sans MS" charset="0"/>
                        </a:rPr>
                        <a:t>MAX : exemplary</a:t>
                      </a:r>
                    </a:p>
                    <a:p>
                      <a:pPr marL="0" marR="0" lvl="0" indent="0" algn="l" defTabSz="914400" rtl="0" eaLnBrk="0" fontAlgn="base" latinLnBrk="0" hangingPunct="0">
                        <a:lnSpc>
                          <a:spcPct val="80000"/>
                        </a:lnSpc>
                        <a:spcBef>
                          <a:spcPct val="20000"/>
                        </a:spcBef>
                        <a:spcAft>
                          <a:spcPct val="0"/>
                        </a:spcAft>
                        <a:buClr>
                          <a:schemeClr val="accent2"/>
                        </a:buClr>
                        <a:buSzTx/>
                        <a:buFontTx/>
                        <a:buNone/>
                        <a:tabLst/>
                      </a:pPr>
                      <a:r>
                        <a:rPr kumimoji="0" lang="en-US" sz="1800" b="0" i="0" u="none" strike="noStrike" cap="none" normalizeH="0" baseline="0">
                          <a:ln>
                            <a:noFill/>
                          </a:ln>
                          <a:solidFill>
                            <a:srgbClr val="000000"/>
                          </a:solidFill>
                          <a:effectLst/>
                          <a:latin typeface="Comic Sans MS" charset="0"/>
                        </a:rPr>
                        <a:t>COUNT: summary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
                          <a:schemeClr val="accent2"/>
                        </a:buClr>
                        <a:buSzTx/>
                        <a:buFontTx/>
                        <a:buNone/>
                        <a:tabLst/>
                      </a:pPr>
                      <a:r>
                        <a:rPr kumimoji="0" lang="en-US" sz="1800" b="0" i="0" u="none" strike="noStrike" cap="none" normalizeH="0" baseline="0">
                          <a:ln>
                            <a:noFill/>
                          </a:ln>
                          <a:solidFill>
                            <a:srgbClr val="000000"/>
                          </a:solidFill>
                          <a:effectLst/>
                          <a:latin typeface="Comic Sans MS" charset="0"/>
                        </a:rPr>
                        <a:t>Applicability of Sampling, Effect of Loss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0" fontAlgn="base" latinLnBrk="0" hangingPunct="0">
                        <a:lnSpc>
                          <a:spcPct val="80000"/>
                        </a:lnSpc>
                        <a:spcBef>
                          <a:spcPct val="20000"/>
                        </a:spcBef>
                        <a:spcAft>
                          <a:spcPct val="0"/>
                        </a:spcAft>
                        <a:buClr>
                          <a:schemeClr val="accent2"/>
                        </a:buClr>
                        <a:buSzTx/>
                        <a:buFontTx/>
                        <a:buNone/>
                        <a:tabLst/>
                      </a:pPr>
                      <a:r>
                        <a:rPr kumimoji="0" lang="en-US" sz="1800" b="0" i="0" u="none" strike="noStrike" cap="none" normalizeH="0" baseline="0">
                          <a:ln>
                            <a:noFill/>
                          </a:ln>
                          <a:solidFill>
                            <a:srgbClr val="000000"/>
                          </a:solidFill>
                          <a:effectLst/>
                          <a:latin typeface="Comic Sans MS" charset="0"/>
                        </a:rPr>
                        <a:t>Monotonic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
                          <a:schemeClr val="accent2"/>
                        </a:buClr>
                        <a:buSzTx/>
                        <a:buFontTx/>
                        <a:buNone/>
                        <a:tabLst/>
                      </a:pPr>
                      <a:r>
                        <a:rPr kumimoji="0" lang="en-US" sz="1800" b="0" i="0" u="none" strike="noStrike" cap="none" normalizeH="0" baseline="0">
                          <a:ln>
                            <a:noFill/>
                          </a:ln>
                          <a:solidFill>
                            <a:srgbClr val="000000"/>
                          </a:solidFill>
                          <a:effectLst/>
                          <a:latin typeface="Comic Sans MS" charset="0"/>
                        </a:rPr>
                        <a:t>COUNT : monotonic</a:t>
                      </a:r>
                    </a:p>
                    <a:p>
                      <a:pPr marL="0" marR="0" lvl="0" indent="0" algn="l" defTabSz="914400" rtl="0" eaLnBrk="0" fontAlgn="base" latinLnBrk="0" hangingPunct="0">
                        <a:lnSpc>
                          <a:spcPct val="80000"/>
                        </a:lnSpc>
                        <a:spcBef>
                          <a:spcPct val="20000"/>
                        </a:spcBef>
                        <a:spcAft>
                          <a:spcPct val="0"/>
                        </a:spcAft>
                        <a:buClr>
                          <a:schemeClr val="accent2"/>
                        </a:buClr>
                        <a:buSzTx/>
                        <a:buFontTx/>
                        <a:buNone/>
                        <a:tabLst/>
                      </a:pPr>
                      <a:r>
                        <a:rPr kumimoji="0" lang="en-US" sz="1800" b="0" i="0" u="none" strike="noStrike" cap="none" normalizeH="0" baseline="0">
                          <a:ln>
                            <a:noFill/>
                          </a:ln>
                          <a:solidFill>
                            <a:srgbClr val="000000"/>
                          </a:solidFill>
                          <a:effectLst/>
                          <a:latin typeface="Comic Sans MS" charset="0"/>
                        </a:rPr>
                        <a:t>AVG : non-monotonic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
                          <a:schemeClr val="accent2"/>
                        </a:buClr>
                        <a:buSzTx/>
                        <a:buFontTx/>
                        <a:buNone/>
                        <a:tabLst/>
                      </a:pPr>
                      <a:r>
                        <a:rPr kumimoji="0" lang="en-US" sz="1800" b="0" i="0" u="none" strike="noStrike" cap="none" normalizeH="0" baseline="0">
                          <a:ln>
                            <a:noFill/>
                          </a:ln>
                          <a:solidFill>
                            <a:srgbClr val="000000"/>
                          </a:solidFill>
                          <a:effectLst/>
                          <a:latin typeface="Comic Sans MS" charset="0"/>
                        </a:rPr>
                        <a:t>Hypothesis Testing, Snooping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p:spPr>
        <p:txBody>
          <a:bodyPr/>
          <a:lstStyle/>
          <a:p>
            <a:fld id="{D466D882-A1F7-2A4B-8F87-E4FAC9EBA814}" type="slidenum">
              <a:rPr lang="en-US"/>
              <a:pPr/>
              <a:t>131</a:t>
            </a:fld>
            <a:endParaRPr lang="en-US"/>
          </a:p>
        </p:txBody>
      </p:sp>
      <p:pic>
        <p:nvPicPr>
          <p:cNvPr id="44035" name="Picture 2" descr="mote"/>
          <p:cNvPicPr>
            <a:picLocks noChangeAspect="1" noChangeArrowheads="1"/>
          </p:cNvPicPr>
          <p:nvPr/>
        </p:nvPicPr>
        <p:blipFill>
          <a:blip r:embed="rId2"/>
          <a:srcRect/>
          <a:stretch>
            <a:fillRect/>
          </a:stretch>
        </p:blipFill>
        <p:spPr bwMode="auto">
          <a:xfrm>
            <a:off x="2819400" y="4551363"/>
            <a:ext cx="450850" cy="401637"/>
          </a:xfrm>
          <a:prstGeom prst="rect">
            <a:avLst/>
          </a:prstGeom>
          <a:noFill/>
          <a:ln w="9525">
            <a:noFill/>
            <a:miter lim="800000"/>
            <a:headEnd/>
            <a:tailEnd/>
          </a:ln>
        </p:spPr>
      </p:pic>
      <p:pic>
        <p:nvPicPr>
          <p:cNvPr id="44036" name="Picture 3" descr="mote"/>
          <p:cNvPicPr>
            <a:picLocks noChangeAspect="1" noChangeArrowheads="1"/>
          </p:cNvPicPr>
          <p:nvPr/>
        </p:nvPicPr>
        <p:blipFill>
          <a:blip r:embed="rId2"/>
          <a:srcRect/>
          <a:stretch>
            <a:fillRect/>
          </a:stretch>
        </p:blipFill>
        <p:spPr bwMode="auto">
          <a:xfrm>
            <a:off x="1447800" y="4551363"/>
            <a:ext cx="450850" cy="401637"/>
          </a:xfrm>
          <a:prstGeom prst="rect">
            <a:avLst/>
          </a:prstGeom>
          <a:noFill/>
          <a:ln w="9525">
            <a:noFill/>
            <a:miter lim="800000"/>
            <a:headEnd/>
            <a:tailEnd/>
          </a:ln>
        </p:spPr>
      </p:pic>
      <p:pic>
        <p:nvPicPr>
          <p:cNvPr id="44037" name="Picture 4" descr="mote"/>
          <p:cNvPicPr>
            <a:picLocks noChangeAspect="1" noChangeArrowheads="1"/>
          </p:cNvPicPr>
          <p:nvPr/>
        </p:nvPicPr>
        <p:blipFill>
          <a:blip r:embed="rId2"/>
          <a:srcRect/>
          <a:stretch>
            <a:fillRect/>
          </a:stretch>
        </p:blipFill>
        <p:spPr bwMode="auto">
          <a:xfrm>
            <a:off x="1447800" y="3560763"/>
            <a:ext cx="450850" cy="401637"/>
          </a:xfrm>
          <a:prstGeom prst="rect">
            <a:avLst/>
          </a:prstGeom>
          <a:noFill/>
          <a:ln w="9525">
            <a:noFill/>
            <a:miter lim="800000"/>
            <a:headEnd/>
            <a:tailEnd/>
          </a:ln>
        </p:spPr>
      </p:pic>
      <p:pic>
        <p:nvPicPr>
          <p:cNvPr id="44038" name="Picture 5" descr="mote"/>
          <p:cNvPicPr>
            <a:picLocks noChangeAspect="1" noChangeArrowheads="1"/>
          </p:cNvPicPr>
          <p:nvPr/>
        </p:nvPicPr>
        <p:blipFill>
          <a:blip r:embed="rId2"/>
          <a:srcRect/>
          <a:stretch>
            <a:fillRect/>
          </a:stretch>
        </p:blipFill>
        <p:spPr bwMode="auto">
          <a:xfrm>
            <a:off x="2825750" y="3560763"/>
            <a:ext cx="450850" cy="401637"/>
          </a:xfrm>
          <a:prstGeom prst="rect">
            <a:avLst/>
          </a:prstGeom>
          <a:noFill/>
          <a:ln w="9525">
            <a:noFill/>
            <a:miter lim="800000"/>
            <a:headEnd/>
            <a:tailEnd/>
          </a:ln>
        </p:spPr>
      </p:pic>
      <p:sp>
        <p:nvSpPr>
          <p:cNvPr id="44039" name="Rectangle 6"/>
          <p:cNvSpPr>
            <a:spLocks noGrp="1" noChangeArrowheads="1"/>
          </p:cNvSpPr>
          <p:nvPr>
            <p:ph type="title"/>
          </p:nvPr>
        </p:nvSpPr>
        <p:spPr/>
        <p:txBody>
          <a:bodyPr/>
          <a:lstStyle/>
          <a:p>
            <a:r>
              <a:rPr lang="en-US"/>
              <a:t>A Naïve ODI Algorithm</a:t>
            </a:r>
          </a:p>
        </p:txBody>
      </p:sp>
      <p:sp>
        <p:nvSpPr>
          <p:cNvPr id="44040" name="Rectangle 7"/>
          <p:cNvSpPr>
            <a:spLocks noGrp="1" noChangeArrowheads="1"/>
          </p:cNvSpPr>
          <p:nvPr>
            <p:ph type="body" idx="1"/>
          </p:nvPr>
        </p:nvSpPr>
        <p:spPr>
          <a:xfrm>
            <a:off x="457200" y="1600200"/>
            <a:ext cx="8229600" cy="912813"/>
          </a:xfrm>
        </p:spPr>
        <p:txBody>
          <a:bodyPr>
            <a:normAutofit lnSpcReduction="10000"/>
          </a:bodyPr>
          <a:lstStyle/>
          <a:p>
            <a:r>
              <a:rPr lang="en-US"/>
              <a:t>Goal: </a:t>
            </a:r>
            <a:r>
              <a:rPr lang="en-US" u="sng"/>
              <a:t>count</a:t>
            </a:r>
            <a:r>
              <a:rPr lang="en-US"/>
              <a:t> the live sensors in the network</a:t>
            </a:r>
          </a:p>
        </p:txBody>
      </p:sp>
      <p:sp>
        <p:nvSpPr>
          <p:cNvPr id="44041" name="Line 8"/>
          <p:cNvSpPr>
            <a:spLocks noChangeShapeType="1"/>
          </p:cNvSpPr>
          <p:nvPr/>
        </p:nvSpPr>
        <p:spPr bwMode="auto">
          <a:xfrm flipV="1">
            <a:off x="1668463" y="4033838"/>
            <a:ext cx="0" cy="533400"/>
          </a:xfrm>
          <a:prstGeom prst="line">
            <a:avLst/>
          </a:prstGeom>
          <a:noFill/>
          <a:ln w="28575">
            <a:solidFill>
              <a:srgbClr val="AF5FFF"/>
            </a:solidFill>
            <a:round/>
            <a:headEnd/>
            <a:tailEnd type="triangle" w="med" len="med"/>
          </a:ln>
        </p:spPr>
        <p:txBody>
          <a:bodyPr>
            <a:prstTxWarp prst="textNoShape">
              <a:avLst/>
            </a:prstTxWarp>
          </a:bodyPr>
          <a:lstStyle/>
          <a:p>
            <a:endParaRPr lang="en-US"/>
          </a:p>
        </p:txBody>
      </p:sp>
      <p:sp>
        <p:nvSpPr>
          <p:cNvPr id="44042" name="Line 9"/>
          <p:cNvSpPr>
            <a:spLocks noChangeShapeType="1"/>
          </p:cNvSpPr>
          <p:nvPr/>
        </p:nvSpPr>
        <p:spPr bwMode="auto">
          <a:xfrm flipV="1">
            <a:off x="3040063" y="4033838"/>
            <a:ext cx="0" cy="457200"/>
          </a:xfrm>
          <a:prstGeom prst="line">
            <a:avLst/>
          </a:prstGeom>
          <a:noFill/>
          <a:ln w="28575">
            <a:solidFill>
              <a:srgbClr val="AF5FFF"/>
            </a:solidFill>
            <a:round/>
            <a:headEnd/>
            <a:tailEnd type="triangle" w="med" len="med"/>
          </a:ln>
        </p:spPr>
        <p:txBody>
          <a:bodyPr>
            <a:prstTxWarp prst="textNoShape">
              <a:avLst/>
            </a:prstTxWarp>
          </a:bodyPr>
          <a:lstStyle/>
          <a:p>
            <a:endParaRPr lang="en-US"/>
          </a:p>
        </p:txBody>
      </p:sp>
      <p:sp>
        <p:nvSpPr>
          <p:cNvPr id="44043" name="Line 10"/>
          <p:cNvSpPr>
            <a:spLocks noChangeShapeType="1"/>
          </p:cNvSpPr>
          <p:nvPr/>
        </p:nvSpPr>
        <p:spPr bwMode="auto">
          <a:xfrm>
            <a:off x="1868488" y="4781550"/>
            <a:ext cx="914400" cy="0"/>
          </a:xfrm>
          <a:prstGeom prst="line">
            <a:avLst/>
          </a:prstGeom>
          <a:noFill/>
          <a:ln w="28575">
            <a:solidFill>
              <a:srgbClr val="AF5FFF"/>
            </a:solidFill>
            <a:round/>
            <a:headEnd/>
            <a:tailEnd type="triangle" w="med" len="med"/>
          </a:ln>
        </p:spPr>
        <p:txBody>
          <a:bodyPr>
            <a:prstTxWarp prst="textNoShape">
              <a:avLst/>
            </a:prstTxWarp>
          </a:bodyPr>
          <a:lstStyle/>
          <a:p>
            <a:endParaRPr lang="en-US"/>
          </a:p>
        </p:txBody>
      </p:sp>
      <p:sp>
        <p:nvSpPr>
          <p:cNvPr id="44044" name="Line 11"/>
          <p:cNvSpPr>
            <a:spLocks noChangeShapeType="1"/>
          </p:cNvSpPr>
          <p:nvPr/>
        </p:nvSpPr>
        <p:spPr bwMode="auto">
          <a:xfrm>
            <a:off x="1897063" y="3805238"/>
            <a:ext cx="914400" cy="0"/>
          </a:xfrm>
          <a:prstGeom prst="line">
            <a:avLst/>
          </a:prstGeom>
          <a:noFill/>
          <a:ln w="28575">
            <a:solidFill>
              <a:srgbClr val="AF5FFF"/>
            </a:solidFill>
            <a:round/>
            <a:headEnd/>
            <a:tailEnd type="triangle" w="med" len="med"/>
          </a:ln>
        </p:spPr>
        <p:txBody>
          <a:bodyPr>
            <a:prstTxWarp prst="textNoShape">
              <a:avLst/>
            </a:prstTxWarp>
          </a:bodyPr>
          <a:lstStyle/>
          <a:p>
            <a:endParaRPr lang="en-US"/>
          </a:p>
        </p:txBody>
      </p:sp>
      <p:sp>
        <p:nvSpPr>
          <p:cNvPr id="44045" name="Line 12"/>
          <p:cNvSpPr>
            <a:spLocks noChangeShapeType="1"/>
          </p:cNvSpPr>
          <p:nvPr/>
        </p:nvSpPr>
        <p:spPr bwMode="auto">
          <a:xfrm flipV="1">
            <a:off x="1897063" y="3271838"/>
            <a:ext cx="304800" cy="304800"/>
          </a:xfrm>
          <a:prstGeom prst="line">
            <a:avLst/>
          </a:prstGeom>
          <a:noFill/>
          <a:ln w="28575">
            <a:solidFill>
              <a:srgbClr val="AF5FFF"/>
            </a:solidFill>
            <a:round/>
            <a:headEnd/>
            <a:tailEnd type="triangle" w="med" len="med"/>
          </a:ln>
        </p:spPr>
        <p:txBody>
          <a:bodyPr>
            <a:prstTxWarp prst="textNoShape">
              <a:avLst/>
            </a:prstTxWarp>
          </a:bodyPr>
          <a:lstStyle/>
          <a:p>
            <a:endParaRPr lang="en-US"/>
          </a:p>
        </p:txBody>
      </p:sp>
      <p:sp>
        <p:nvSpPr>
          <p:cNvPr id="44046" name="Line 13"/>
          <p:cNvSpPr>
            <a:spLocks noChangeShapeType="1"/>
          </p:cNvSpPr>
          <p:nvPr/>
        </p:nvSpPr>
        <p:spPr bwMode="auto">
          <a:xfrm flipH="1" flipV="1">
            <a:off x="2430463" y="3271838"/>
            <a:ext cx="533400" cy="228600"/>
          </a:xfrm>
          <a:prstGeom prst="line">
            <a:avLst/>
          </a:prstGeom>
          <a:noFill/>
          <a:ln w="28575">
            <a:solidFill>
              <a:srgbClr val="AF5FFF"/>
            </a:solidFill>
            <a:round/>
            <a:headEnd/>
            <a:tailEnd type="triangle" w="med" len="med"/>
          </a:ln>
        </p:spPr>
        <p:txBody>
          <a:bodyPr>
            <a:prstTxWarp prst="textNoShape">
              <a:avLst/>
            </a:prstTxWarp>
          </a:bodyPr>
          <a:lstStyle/>
          <a:p>
            <a:endParaRPr lang="en-US"/>
          </a:p>
        </p:txBody>
      </p:sp>
      <p:sp>
        <p:nvSpPr>
          <p:cNvPr id="44047" name="Line 14"/>
          <p:cNvSpPr>
            <a:spLocks noChangeShapeType="1"/>
          </p:cNvSpPr>
          <p:nvPr/>
        </p:nvSpPr>
        <p:spPr bwMode="auto">
          <a:xfrm flipH="1" flipV="1">
            <a:off x="1897063" y="3957638"/>
            <a:ext cx="838200" cy="609600"/>
          </a:xfrm>
          <a:prstGeom prst="line">
            <a:avLst/>
          </a:prstGeom>
          <a:noFill/>
          <a:ln w="28575">
            <a:solidFill>
              <a:srgbClr val="AF5FFF"/>
            </a:solidFill>
            <a:round/>
            <a:headEnd/>
            <a:tailEnd type="triangle" w="med" len="med"/>
          </a:ln>
        </p:spPr>
        <p:txBody>
          <a:bodyPr>
            <a:prstTxWarp prst="textNoShape">
              <a:avLst/>
            </a:prstTxWarp>
          </a:bodyPr>
          <a:lstStyle/>
          <a:p>
            <a:endParaRPr lang="en-US"/>
          </a:p>
        </p:txBody>
      </p:sp>
      <p:grpSp>
        <p:nvGrpSpPr>
          <p:cNvPr id="2" name="Group 15"/>
          <p:cNvGrpSpPr>
            <a:grpSpLocks/>
          </p:cNvGrpSpPr>
          <p:nvPr/>
        </p:nvGrpSpPr>
        <p:grpSpPr bwMode="auto">
          <a:xfrm>
            <a:off x="592138" y="5024438"/>
            <a:ext cx="1371600" cy="228600"/>
            <a:chOff x="2496" y="3360"/>
            <a:chExt cx="864" cy="144"/>
          </a:xfrm>
        </p:grpSpPr>
        <p:sp>
          <p:nvSpPr>
            <p:cNvPr id="44089" name="Rectangle 16"/>
            <p:cNvSpPr>
              <a:spLocks noChangeArrowheads="1"/>
            </p:cNvSpPr>
            <p:nvPr/>
          </p:nvSpPr>
          <p:spPr bwMode="auto">
            <a:xfrm>
              <a:off x="2496"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sp>
          <p:nvSpPr>
            <p:cNvPr id="44090" name="Rectangle 17"/>
            <p:cNvSpPr>
              <a:spLocks noChangeArrowheads="1"/>
            </p:cNvSpPr>
            <p:nvPr/>
          </p:nvSpPr>
          <p:spPr bwMode="auto">
            <a:xfrm>
              <a:off x="2640"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1</a:t>
              </a:r>
            </a:p>
          </p:txBody>
        </p:sp>
        <p:sp>
          <p:nvSpPr>
            <p:cNvPr id="44091" name="Rectangle 18"/>
            <p:cNvSpPr>
              <a:spLocks noChangeArrowheads="1"/>
            </p:cNvSpPr>
            <p:nvPr/>
          </p:nvSpPr>
          <p:spPr bwMode="auto">
            <a:xfrm>
              <a:off x="2784"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sp>
          <p:nvSpPr>
            <p:cNvPr id="44092" name="Rectangle 19"/>
            <p:cNvSpPr>
              <a:spLocks noChangeArrowheads="1"/>
            </p:cNvSpPr>
            <p:nvPr/>
          </p:nvSpPr>
          <p:spPr bwMode="auto">
            <a:xfrm>
              <a:off x="2928"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sp>
          <p:nvSpPr>
            <p:cNvPr id="44093" name="Rectangle 20"/>
            <p:cNvSpPr>
              <a:spLocks noChangeArrowheads="1"/>
            </p:cNvSpPr>
            <p:nvPr/>
          </p:nvSpPr>
          <p:spPr bwMode="auto">
            <a:xfrm>
              <a:off x="3072"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sp>
          <p:nvSpPr>
            <p:cNvPr id="44094" name="Rectangle 21"/>
            <p:cNvSpPr>
              <a:spLocks noChangeArrowheads="1"/>
            </p:cNvSpPr>
            <p:nvPr/>
          </p:nvSpPr>
          <p:spPr bwMode="auto">
            <a:xfrm>
              <a:off x="3216"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grpSp>
      <p:grpSp>
        <p:nvGrpSpPr>
          <p:cNvPr id="3" name="Group 22"/>
          <p:cNvGrpSpPr>
            <a:grpSpLocks/>
          </p:cNvGrpSpPr>
          <p:nvPr/>
        </p:nvGrpSpPr>
        <p:grpSpPr bwMode="auto">
          <a:xfrm>
            <a:off x="2573338" y="5024438"/>
            <a:ext cx="1371600" cy="228600"/>
            <a:chOff x="2496" y="3360"/>
            <a:chExt cx="864" cy="144"/>
          </a:xfrm>
        </p:grpSpPr>
        <p:sp>
          <p:nvSpPr>
            <p:cNvPr id="44083" name="Rectangle 23"/>
            <p:cNvSpPr>
              <a:spLocks noChangeArrowheads="1"/>
            </p:cNvSpPr>
            <p:nvPr/>
          </p:nvSpPr>
          <p:spPr bwMode="auto">
            <a:xfrm>
              <a:off x="2496"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sp>
          <p:nvSpPr>
            <p:cNvPr id="44084" name="Rectangle 24"/>
            <p:cNvSpPr>
              <a:spLocks noChangeArrowheads="1"/>
            </p:cNvSpPr>
            <p:nvPr/>
          </p:nvSpPr>
          <p:spPr bwMode="auto">
            <a:xfrm>
              <a:off x="2640"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sp>
          <p:nvSpPr>
            <p:cNvPr id="44085" name="Rectangle 25"/>
            <p:cNvSpPr>
              <a:spLocks noChangeArrowheads="1"/>
            </p:cNvSpPr>
            <p:nvPr/>
          </p:nvSpPr>
          <p:spPr bwMode="auto">
            <a:xfrm>
              <a:off x="2784"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sp>
          <p:nvSpPr>
            <p:cNvPr id="44086" name="Rectangle 26"/>
            <p:cNvSpPr>
              <a:spLocks noChangeArrowheads="1"/>
            </p:cNvSpPr>
            <p:nvPr/>
          </p:nvSpPr>
          <p:spPr bwMode="auto">
            <a:xfrm>
              <a:off x="2928"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sp>
          <p:nvSpPr>
            <p:cNvPr id="44087" name="Rectangle 27"/>
            <p:cNvSpPr>
              <a:spLocks noChangeArrowheads="1"/>
            </p:cNvSpPr>
            <p:nvPr/>
          </p:nvSpPr>
          <p:spPr bwMode="auto">
            <a:xfrm>
              <a:off x="3072"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1</a:t>
              </a:r>
            </a:p>
          </p:txBody>
        </p:sp>
        <p:sp>
          <p:nvSpPr>
            <p:cNvPr id="44088" name="Rectangle 28"/>
            <p:cNvSpPr>
              <a:spLocks noChangeArrowheads="1"/>
            </p:cNvSpPr>
            <p:nvPr/>
          </p:nvSpPr>
          <p:spPr bwMode="auto">
            <a:xfrm>
              <a:off x="3216"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grpSp>
      <p:grpSp>
        <p:nvGrpSpPr>
          <p:cNvPr id="4" name="Group 29"/>
          <p:cNvGrpSpPr>
            <a:grpSpLocks/>
          </p:cNvGrpSpPr>
          <p:nvPr/>
        </p:nvGrpSpPr>
        <p:grpSpPr bwMode="auto">
          <a:xfrm>
            <a:off x="515938" y="3352800"/>
            <a:ext cx="1371600" cy="228600"/>
            <a:chOff x="2496" y="3360"/>
            <a:chExt cx="864" cy="144"/>
          </a:xfrm>
        </p:grpSpPr>
        <p:sp>
          <p:nvSpPr>
            <p:cNvPr id="44077" name="Rectangle 30"/>
            <p:cNvSpPr>
              <a:spLocks noChangeArrowheads="1"/>
            </p:cNvSpPr>
            <p:nvPr/>
          </p:nvSpPr>
          <p:spPr bwMode="auto">
            <a:xfrm>
              <a:off x="2496"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sp>
          <p:nvSpPr>
            <p:cNvPr id="44078" name="Rectangle 31"/>
            <p:cNvSpPr>
              <a:spLocks noChangeArrowheads="1"/>
            </p:cNvSpPr>
            <p:nvPr/>
          </p:nvSpPr>
          <p:spPr bwMode="auto">
            <a:xfrm>
              <a:off x="2640"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sp>
          <p:nvSpPr>
            <p:cNvPr id="44079" name="Rectangle 32"/>
            <p:cNvSpPr>
              <a:spLocks noChangeArrowheads="1"/>
            </p:cNvSpPr>
            <p:nvPr/>
          </p:nvSpPr>
          <p:spPr bwMode="auto">
            <a:xfrm>
              <a:off x="2784"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1</a:t>
              </a:r>
            </a:p>
          </p:txBody>
        </p:sp>
        <p:sp>
          <p:nvSpPr>
            <p:cNvPr id="44080" name="Rectangle 33"/>
            <p:cNvSpPr>
              <a:spLocks noChangeArrowheads="1"/>
            </p:cNvSpPr>
            <p:nvPr/>
          </p:nvSpPr>
          <p:spPr bwMode="auto">
            <a:xfrm>
              <a:off x="2928"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sp>
          <p:nvSpPr>
            <p:cNvPr id="44081" name="Rectangle 34"/>
            <p:cNvSpPr>
              <a:spLocks noChangeArrowheads="1"/>
            </p:cNvSpPr>
            <p:nvPr/>
          </p:nvSpPr>
          <p:spPr bwMode="auto">
            <a:xfrm>
              <a:off x="3072"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sp>
          <p:nvSpPr>
            <p:cNvPr id="44082" name="Rectangle 35"/>
            <p:cNvSpPr>
              <a:spLocks noChangeArrowheads="1"/>
            </p:cNvSpPr>
            <p:nvPr/>
          </p:nvSpPr>
          <p:spPr bwMode="auto">
            <a:xfrm>
              <a:off x="3216"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grpSp>
      <p:grpSp>
        <p:nvGrpSpPr>
          <p:cNvPr id="5" name="Group 36"/>
          <p:cNvGrpSpPr>
            <a:grpSpLocks/>
          </p:cNvGrpSpPr>
          <p:nvPr/>
        </p:nvGrpSpPr>
        <p:grpSpPr bwMode="auto">
          <a:xfrm>
            <a:off x="2649538" y="3352800"/>
            <a:ext cx="1371600" cy="228600"/>
            <a:chOff x="2496" y="3360"/>
            <a:chExt cx="864" cy="144"/>
          </a:xfrm>
        </p:grpSpPr>
        <p:sp>
          <p:nvSpPr>
            <p:cNvPr id="44071" name="Rectangle 37"/>
            <p:cNvSpPr>
              <a:spLocks noChangeArrowheads="1"/>
            </p:cNvSpPr>
            <p:nvPr/>
          </p:nvSpPr>
          <p:spPr bwMode="auto">
            <a:xfrm>
              <a:off x="2496"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sp>
          <p:nvSpPr>
            <p:cNvPr id="44072" name="Rectangle 38"/>
            <p:cNvSpPr>
              <a:spLocks noChangeArrowheads="1"/>
            </p:cNvSpPr>
            <p:nvPr/>
          </p:nvSpPr>
          <p:spPr bwMode="auto">
            <a:xfrm>
              <a:off x="2640"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sp>
          <p:nvSpPr>
            <p:cNvPr id="44073" name="Rectangle 39"/>
            <p:cNvSpPr>
              <a:spLocks noChangeArrowheads="1"/>
            </p:cNvSpPr>
            <p:nvPr/>
          </p:nvSpPr>
          <p:spPr bwMode="auto">
            <a:xfrm>
              <a:off x="2784"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sp>
          <p:nvSpPr>
            <p:cNvPr id="44074" name="Rectangle 40"/>
            <p:cNvSpPr>
              <a:spLocks noChangeArrowheads="1"/>
            </p:cNvSpPr>
            <p:nvPr/>
          </p:nvSpPr>
          <p:spPr bwMode="auto">
            <a:xfrm>
              <a:off x="2928"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sp>
          <p:nvSpPr>
            <p:cNvPr id="44075" name="Rectangle 41"/>
            <p:cNvSpPr>
              <a:spLocks noChangeArrowheads="1"/>
            </p:cNvSpPr>
            <p:nvPr/>
          </p:nvSpPr>
          <p:spPr bwMode="auto">
            <a:xfrm>
              <a:off x="3072"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sp>
          <p:nvSpPr>
            <p:cNvPr id="44076" name="Rectangle 42"/>
            <p:cNvSpPr>
              <a:spLocks noChangeArrowheads="1"/>
            </p:cNvSpPr>
            <p:nvPr/>
          </p:nvSpPr>
          <p:spPr bwMode="auto">
            <a:xfrm>
              <a:off x="3216"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1</a:t>
              </a:r>
            </a:p>
          </p:txBody>
        </p:sp>
      </p:grpSp>
      <p:grpSp>
        <p:nvGrpSpPr>
          <p:cNvPr id="6" name="Group 43"/>
          <p:cNvGrpSpPr>
            <a:grpSpLocks/>
          </p:cNvGrpSpPr>
          <p:nvPr/>
        </p:nvGrpSpPr>
        <p:grpSpPr bwMode="auto">
          <a:xfrm>
            <a:off x="3182938" y="4495800"/>
            <a:ext cx="1536700" cy="476250"/>
            <a:chOff x="2005" y="2832"/>
            <a:chExt cx="968" cy="300"/>
          </a:xfrm>
        </p:grpSpPr>
        <p:sp>
          <p:nvSpPr>
            <p:cNvPr id="44066" name="Line 44"/>
            <p:cNvSpPr>
              <a:spLocks noChangeShapeType="1"/>
            </p:cNvSpPr>
            <p:nvPr/>
          </p:nvSpPr>
          <p:spPr bwMode="auto">
            <a:xfrm>
              <a:off x="2197" y="3021"/>
              <a:ext cx="144" cy="0"/>
            </a:xfrm>
            <a:prstGeom prst="line">
              <a:avLst/>
            </a:prstGeom>
            <a:noFill/>
            <a:ln w="9525">
              <a:solidFill>
                <a:schemeClr val="tx1"/>
              </a:solidFill>
              <a:round/>
              <a:headEnd/>
              <a:tailEnd/>
            </a:ln>
          </p:spPr>
          <p:txBody>
            <a:bodyPr>
              <a:prstTxWarp prst="textNoShape">
                <a:avLst/>
              </a:prstTxWarp>
            </a:bodyPr>
            <a:lstStyle/>
            <a:p>
              <a:endParaRPr lang="en-US"/>
            </a:p>
          </p:txBody>
        </p:sp>
        <p:grpSp>
          <p:nvGrpSpPr>
            <p:cNvPr id="7" name="Group 45"/>
            <p:cNvGrpSpPr>
              <a:grpSpLocks/>
            </p:cNvGrpSpPr>
            <p:nvPr/>
          </p:nvGrpSpPr>
          <p:grpSpPr bwMode="auto">
            <a:xfrm>
              <a:off x="2005" y="2832"/>
              <a:ext cx="968" cy="300"/>
              <a:chOff x="4176" y="2787"/>
              <a:chExt cx="968" cy="300"/>
            </a:xfrm>
          </p:grpSpPr>
          <p:sp>
            <p:nvSpPr>
              <p:cNvPr id="44068" name="Text Box 46"/>
              <p:cNvSpPr txBox="1">
                <a:spLocks noChangeArrowheads="1"/>
              </p:cNvSpPr>
              <p:nvPr/>
            </p:nvSpPr>
            <p:spPr bwMode="auto">
              <a:xfrm>
                <a:off x="4176" y="2856"/>
                <a:ext cx="241" cy="231"/>
              </a:xfrm>
              <a:prstGeom prst="rect">
                <a:avLst/>
              </a:prstGeom>
              <a:noFill/>
              <a:ln w="9525">
                <a:noFill/>
                <a:miter lim="800000"/>
                <a:headEnd/>
                <a:tailEnd/>
              </a:ln>
            </p:spPr>
            <p:txBody>
              <a:bodyPr wrap="none">
                <a:prstTxWarp prst="textNoShape">
                  <a:avLst/>
                </a:prstTxWarp>
                <a:spAutoFit/>
              </a:bodyPr>
              <a:lstStyle/>
              <a:p>
                <a:r>
                  <a:rPr lang="en-US">
                    <a:latin typeface="Comic Sans MS" charset="0"/>
                  </a:rPr>
                  <a:t>id</a:t>
                </a:r>
              </a:p>
            </p:txBody>
          </p:sp>
          <p:sp>
            <p:nvSpPr>
              <p:cNvPr id="44069" name="Line 47"/>
              <p:cNvSpPr>
                <a:spLocks noChangeShapeType="1"/>
              </p:cNvSpPr>
              <p:nvPr/>
            </p:nvSpPr>
            <p:spPr bwMode="auto">
              <a:xfrm>
                <a:off x="4512" y="2976"/>
                <a:ext cx="0" cy="96"/>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4070" name="Text Box 48"/>
              <p:cNvSpPr txBox="1">
                <a:spLocks noChangeArrowheads="1"/>
              </p:cNvSpPr>
              <p:nvPr/>
            </p:nvSpPr>
            <p:spPr bwMode="auto">
              <a:xfrm>
                <a:off x="4350" y="2787"/>
                <a:ext cx="794" cy="231"/>
              </a:xfrm>
              <a:prstGeom prst="rect">
                <a:avLst/>
              </a:prstGeom>
              <a:noFill/>
              <a:ln w="9525">
                <a:noFill/>
                <a:miter lim="800000"/>
                <a:headEnd/>
                <a:tailEnd/>
              </a:ln>
            </p:spPr>
            <p:txBody>
              <a:bodyPr wrap="none">
                <a:prstTxWarp prst="textNoShape">
                  <a:avLst/>
                </a:prstTxWarp>
                <a:spAutoFit/>
              </a:bodyPr>
              <a:lstStyle/>
              <a:p>
                <a:r>
                  <a:rPr lang="en-US">
                    <a:latin typeface="Comic Sans MS" charset="0"/>
                  </a:rPr>
                  <a:t>Bit vector</a:t>
                </a:r>
              </a:p>
            </p:txBody>
          </p:sp>
        </p:grpSp>
      </p:grpSp>
      <p:grpSp>
        <p:nvGrpSpPr>
          <p:cNvPr id="8" name="Group 49"/>
          <p:cNvGrpSpPr>
            <a:grpSpLocks/>
          </p:cNvGrpSpPr>
          <p:nvPr/>
        </p:nvGrpSpPr>
        <p:grpSpPr bwMode="auto">
          <a:xfrm>
            <a:off x="2176463" y="2427288"/>
            <a:ext cx="304800" cy="990600"/>
            <a:chOff x="288" y="3312"/>
            <a:chExt cx="192" cy="672"/>
          </a:xfrm>
        </p:grpSpPr>
        <p:sp>
          <p:nvSpPr>
            <p:cNvPr id="44054" name="Line 50"/>
            <p:cNvSpPr>
              <a:spLocks noChangeShapeType="1"/>
            </p:cNvSpPr>
            <p:nvPr/>
          </p:nvSpPr>
          <p:spPr bwMode="auto">
            <a:xfrm flipV="1">
              <a:off x="336" y="3408"/>
              <a:ext cx="48" cy="576"/>
            </a:xfrm>
            <a:prstGeom prst="line">
              <a:avLst/>
            </a:prstGeom>
            <a:noFill/>
            <a:ln w="9525">
              <a:solidFill>
                <a:srgbClr val="800000"/>
              </a:solidFill>
              <a:round/>
              <a:headEnd/>
              <a:tailEnd/>
            </a:ln>
          </p:spPr>
          <p:txBody>
            <a:bodyPr>
              <a:prstTxWarp prst="textNoShape">
                <a:avLst/>
              </a:prstTxWarp>
            </a:bodyPr>
            <a:lstStyle/>
            <a:p>
              <a:endParaRPr lang="en-US"/>
            </a:p>
          </p:txBody>
        </p:sp>
        <p:sp>
          <p:nvSpPr>
            <p:cNvPr id="44055" name="Line 51"/>
            <p:cNvSpPr>
              <a:spLocks noChangeShapeType="1"/>
            </p:cNvSpPr>
            <p:nvPr/>
          </p:nvSpPr>
          <p:spPr bwMode="auto">
            <a:xfrm>
              <a:off x="384" y="3408"/>
              <a:ext cx="48" cy="576"/>
            </a:xfrm>
            <a:prstGeom prst="line">
              <a:avLst/>
            </a:prstGeom>
            <a:noFill/>
            <a:ln w="9525">
              <a:solidFill>
                <a:srgbClr val="800000"/>
              </a:solidFill>
              <a:round/>
              <a:headEnd/>
              <a:tailEnd/>
            </a:ln>
          </p:spPr>
          <p:txBody>
            <a:bodyPr>
              <a:prstTxWarp prst="textNoShape">
                <a:avLst/>
              </a:prstTxWarp>
            </a:bodyPr>
            <a:lstStyle/>
            <a:p>
              <a:endParaRPr lang="en-US"/>
            </a:p>
          </p:txBody>
        </p:sp>
        <p:sp>
          <p:nvSpPr>
            <p:cNvPr id="44056" name="Line 52"/>
            <p:cNvSpPr>
              <a:spLocks noChangeShapeType="1"/>
            </p:cNvSpPr>
            <p:nvPr/>
          </p:nvSpPr>
          <p:spPr bwMode="auto">
            <a:xfrm>
              <a:off x="336" y="3984"/>
              <a:ext cx="96" cy="0"/>
            </a:xfrm>
            <a:prstGeom prst="line">
              <a:avLst/>
            </a:prstGeom>
            <a:noFill/>
            <a:ln w="9525">
              <a:solidFill>
                <a:srgbClr val="800000"/>
              </a:solidFill>
              <a:round/>
              <a:headEnd/>
              <a:tailEnd/>
            </a:ln>
          </p:spPr>
          <p:txBody>
            <a:bodyPr>
              <a:prstTxWarp prst="textNoShape">
                <a:avLst/>
              </a:prstTxWarp>
            </a:bodyPr>
            <a:lstStyle/>
            <a:p>
              <a:endParaRPr lang="en-US"/>
            </a:p>
          </p:txBody>
        </p:sp>
        <p:sp>
          <p:nvSpPr>
            <p:cNvPr id="44057" name="Line 53"/>
            <p:cNvSpPr>
              <a:spLocks noChangeShapeType="1"/>
            </p:cNvSpPr>
            <p:nvPr/>
          </p:nvSpPr>
          <p:spPr bwMode="auto">
            <a:xfrm>
              <a:off x="336" y="3888"/>
              <a:ext cx="96" cy="0"/>
            </a:xfrm>
            <a:prstGeom prst="line">
              <a:avLst/>
            </a:prstGeom>
            <a:noFill/>
            <a:ln w="9525">
              <a:solidFill>
                <a:srgbClr val="800000"/>
              </a:solidFill>
              <a:round/>
              <a:headEnd/>
              <a:tailEnd/>
            </a:ln>
          </p:spPr>
          <p:txBody>
            <a:bodyPr>
              <a:prstTxWarp prst="textNoShape">
                <a:avLst/>
              </a:prstTxWarp>
            </a:bodyPr>
            <a:lstStyle/>
            <a:p>
              <a:endParaRPr lang="en-US"/>
            </a:p>
          </p:txBody>
        </p:sp>
        <p:sp>
          <p:nvSpPr>
            <p:cNvPr id="44058" name="Line 54"/>
            <p:cNvSpPr>
              <a:spLocks noChangeShapeType="1"/>
            </p:cNvSpPr>
            <p:nvPr/>
          </p:nvSpPr>
          <p:spPr bwMode="auto">
            <a:xfrm>
              <a:off x="363" y="3737"/>
              <a:ext cx="48" cy="0"/>
            </a:xfrm>
            <a:prstGeom prst="line">
              <a:avLst/>
            </a:prstGeom>
            <a:noFill/>
            <a:ln w="9525">
              <a:solidFill>
                <a:srgbClr val="800000"/>
              </a:solidFill>
              <a:round/>
              <a:headEnd/>
              <a:tailEnd/>
            </a:ln>
          </p:spPr>
          <p:txBody>
            <a:bodyPr>
              <a:prstTxWarp prst="textNoShape">
                <a:avLst/>
              </a:prstTxWarp>
            </a:bodyPr>
            <a:lstStyle/>
            <a:p>
              <a:endParaRPr lang="en-US"/>
            </a:p>
          </p:txBody>
        </p:sp>
        <p:sp>
          <p:nvSpPr>
            <p:cNvPr id="44059" name="Line 55"/>
            <p:cNvSpPr>
              <a:spLocks noChangeShapeType="1"/>
            </p:cNvSpPr>
            <p:nvPr/>
          </p:nvSpPr>
          <p:spPr bwMode="auto">
            <a:xfrm flipV="1">
              <a:off x="336" y="3888"/>
              <a:ext cx="96" cy="96"/>
            </a:xfrm>
            <a:prstGeom prst="line">
              <a:avLst/>
            </a:prstGeom>
            <a:noFill/>
            <a:ln w="9525">
              <a:solidFill>
                <a:srgbClr val="800000"/>
              </a:solidFill>
              <a:round/>
              <a:headEnd/>
              <a:tailEnd/>
            </a:ln>
          </p:spPr>
          <p:txBody>
            <a:bodyPr>
              <a:prstTxWarp prst="textNoShape">
                <a:avLst/>
              </a:prstTxWarp>
            </a:bodyPr>
            <a:lstStyle/>
            <a:p>
              <a:endParaRPr lang="en-US"/>
            </a:p>
          </p:txBody>
        </p:sp>
        <p:sp>
          <p:nvSpPr>
            <p:cNvPr id="44060" name="Line 56"/>
            <p:cNvSpPr>
              <a:spLocks noChangeShapeType="1"/>
            </p:cNvSpPr>
            <p:nvPr/>
          </p:nvSpPr>
          <p:spPr bwMode="auto">
            <a:xfrm flipH="1" flipV="1">
              <a:off x="336" y="3888"/>
              <a:ext cx="96" cy="96"/>
            </a:xfrm>
            <a:prstGeom prst="line">
              <a:avLst/>
            </a:prstGeom>
            <a:noFill/>
            <a:ln w="9525">
              <a:solidFill>
                <a:srgbClr val="800000"/>
              </a:solidFill>
              <a:round/>
              <a:headEnd/>
              <a:tailEnd/>
            </a:ln>
          </p:spPr>
          <p:txBody>
            <a:bodyPr>
              <a:prstTxWarp prst="textNoShape">
                <a:avLst/>
              </a:prstTxWarp>
            </a:bodyPr>
            <a:lstStyle/>
            <a:p>
              <a:endParaRPr lang="en-US"/>
            </a:p>
          </p:txBody>
        </p:sp>
        <p:sp>
          <p:nvSpPr>
            <p:cNvPr id="44061" name="Line 57"/>
            <p:cNvSpPr>
              <a:spLocks noChangeShapeType="1"/>
            </p:cNvSpPr>
            <p:nvPr/>
          </p:nvSpPr>
          <p:spPr bwMode="auto">
            <a:xfrm flipH="1" flipV="1">
              <a:off x="370" y="3744"/>
              <a:ext cx="48" cy="144"/>
            </a:xfrm>
            <a:prstGeom prst="line">
              <a:avLst/>
            </a:prstGeom>
            <a:noFill/>
            <a:ln w="9525">
              <a:solidFill>
                <a:srgbClr val="800000"/>
              </a:solidFill>
              <a:round/>
              <a:headEnd/>
              <a:tailEnd/>
            </a:ln>
          </p:spPr>
          <p:txBody>
            <a:bodyPr>
              <a:prstTxWarp prst="textNoShape">
                <a:avLst/>
              </a:prstTxWarp>
            </a:bodyPr>
            <a:lstStyle/>
            <a:p>
              <a:endParaRPr lang="en-US"/>
            </a:p>
          </p:txBody>
        </p:sp>
        <p:sp>
          <p:nvSpPr>
            <p:cNvPr id="44062" name="Line 58"/>
            <p:cNvSpPr>
              <a:spLocks noChangeShapeType="1"/>
            </p:cNvSpPr>
            <p:nvPr/>
          </p:nvSpPr>
          <p:spPr bwMode="auto">
            <a:xfrm flipV="1">
              <a:off x="350" y="3737"/>
              <a:ext cx="48" cy="144"/>
            </a:xfrm>
            <a:prstGeom prst="line">
              <a:avLst/>
            </a:prstGeom>
            <a:noFill/>
            <a:ln w="9525">
              <a:solidFill>
                <a:srgbClr val="800000"/>
              </a:solidFill>
              <a:round/>
              <a:headEnd/>
              <a:tailEnd/>
            </a:ln>
          </p:spPr>
          <p:txBody>
            <a:bodyPr>
              <a:prstTxWarp prst="textNoShape">
                <a:avLst/>
              </a:prstTxWarp>
            </a:bodyPr>
            <a:lstStyle/>
            <a:p>
              <a:endParaRPr lang="en-US"/>
            </a:p>
          </p:txBody>
        </p:sp>
        <p:sp>
          <p:nvSpPr>
            <p:cNvPr id="44063" name="Line 59"/>
            <p:cNvSpPr>
              <a:spLocks noChangeShapeType="1"/>
            </p:cNvSpPr>
            <p:nvPr/>
          </p:nvSpPr>
          <p:spPr bwMode="auto">
            <a:xfrm flipV="1">
              <a:off x="384" y="3456"/>
              <a:ext cx="0" cy="288"/>
            </a:xfrm>
            <a:prstGeom prst="line">
              <a:avLst/>
            </a:prstGeom>
            <a:noFill/>
            <a:ln w="9525">
              <a:solidFill>
                <a:srgbClr val="800000"/>
              </a:solidFill>
              <a:round/>
              <a:headEnd/>
              <a:tailEnd/>
            </a:ln>
          </p:spPr>
          <p:txBody>
            <a:bodyPr>
              <a:prstTxWarp prst="textNoShape">
                <a:avLst/>
              </a:prstTxWarp>
            </a:bodyPr>
            <a:lstStyle/>
            <a:p>
              <a:endParaRPr lang="en-US"/>
            </a:p>
          </p:txBody>
        </p:sp>
        <p:sp>
          <p:nvSpPr>
            <p:cNvPr id="44064" name="Oval 60"/>
            <p:cNvSpPr>
              <a:spLocks noChangeArrowheads="1"/>
            </p:cNvSpPr>
            <p:nvPr/>
          </p:nvSpPr>
          <p:spPr bwMode="auto">
            <a:xfrm>
              <a:off x="336" y="3360"/>
              <a:ext cx="96" cy="96"/>
            </a:xfrm>
            <a:prstGeom prst="ellipse">
              <a:avLst/>
            </a:prstGeom>
            <a:noFill/>
            <a:ln w="9525">
              <a:solidFill>
                <a:srgbClr val="800000"/>
              </a:solidFill>
              <a:prstDash val="dash"/>
              <a:round/>
              <a:headEnd/>
              <a:tailEnd/>
            </a:ln>
          </p:spPr>
          <p:txBody>
            <a:bodyPr wrap="none" anchor="ctr">
              <a:prstTxWarp prst="textNoShape">
                <a:avLst/>
              </a:prstTxWarp>
            </a:bodyPr>
            <a:lstStyle/>
            <a:p>
              <a:endParaRPr lang="en-US"/>
            </a:p>
          </p:txBody>
        </p:sp>
        <p:sp>
          <p:nvSpPr>
            <p:cNvPr id="44065" name="Oval 61"/>
            <p:cNvSpPr>
              <a:spLocks noChangeArrowheads="1"/>
            </p:cNvSpPr>
            <p:nvPr/>
          </p:nvSpPr>
          <p:spPr bwMode="auto">
            <a:xfrm>
              <a:off x="288" y="3312"/>
              <a:ext cx="192" cy="192"/>
            </a:xfrm>
            <a:prstGeom prst="ellipse">
              <a:avLst/>
            </a:prstGeom>
            <a:noFill/>
            <a:ln w="9525" cap="rnd">
              <a:solidFill>
                <a:srgbClr val="800000"/>
              </a:solidFill>
              <a:prstDash val="sysDot"/>
              <a:round/>
              <a:headEnd/>
              <a:tailEnd/>
            </a:ln>
          </p:spPr>
          <p:txBody>
            <a:bodyPr wrap="none" anchor="ctr">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par>
                                <p:cTn id="14" presetID="9"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par>
                                <p:cTn id="17" presetID="9"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a:noFill/>
        </p:spPr>
        <p:txBody>
          <a:bodyPr/>
          <a:lstStyle/>
          <a:p>
            <a:fld id="{86DF2C4B-B568-F642-B56D-1D56A3602E03}" type="slidenum">
              <a:rPr lang="en-US"/>
              <a:pPr/>
              <a:t>132</a:t>
            </a:fld>
            <a:endParaRPr lang="en-US"/>
          </a:p>
        </p:txBody>
      </p:sp>
      <p:pic>
        <p:nvPicPr>
          <p:cNvPr id="45059" name="Picture 2" descr="mote"/>
          <p:cNvPicPr>
            <a:picLocks noChangeAspect="1" noChangeArrowheads="1"/>
          </p:cNvPicPr>
          <p:nvPr/>
        </p:nvPicPr>
        <p:blipFill>
          <a:blip r:embed="rId3"/>
          <a:srcRect/>
          <a:stretch>
            <a:fillRect/>
          </a:stretch>
        </p:blipFill>
        <p:spPr bwMode="auto">
          <a:xfrm>
            <a:off x="2819400" y="4322763"/>
            <a:ext cx="450850" cy="401637"/>
          </a:xfrm>
          <a:prstGeom prst="rect">
            <a:avLst/>
          </a:prstGeom>
          <a:noFill/>
          <a:ln w="9525">
            <a:noFill/>
            <a:miter lim="800000"/>
            <a:headEnd/>
            <a:tailEnd/>
          </a:ln>
        </p:spPr>
      </p:pic>
      <p:pic>
        <p:nvPicPr>
          <p:cNvPr id="45060" name="Picture 3" descr="mote"/>
          <p:cNvPicPr>
            <a:picLocks noChangeAspect="1" noChangeArrowheads="1"/>
          </p:cNvPicPr>
          <p:nvPr/>
        </p:nvPicPr>
        <p:blipFill>
          <a:blip r:embed="rId3"/>
          <a:srcRect/>
          <a:stretch>
            <a:fillRect/>
          </a:stretch>
        </p:blipFill>
        <p:spPr bwMode="auto">
          <a:xfrm>
            <a:off x="1447800" y="4322763"/>
            <a:ext cx="450850" cy="401637"/>
          </a:xfrm>
          <a:prstGeom prst="rect">
            <a:avLst/>
          </a:prstGeom>
          <a:noFill/>
          <a:ln w="9525">
            <a:noFill/>
            <a:miter lim="800000"/>
            <a:headEnd/>
            <a:tailEnd/>
          </a:ln>
        </p:spPr>
      </p:pic>
      <p:pic>
        <p:nvPicPr>
          <p:cNvPr id="45061" name="Picture 4" descr="mote"/>
          <p:cNvPicPr>
            <a:picLocks noChangeAspect="1" noChangeArrowheads="1"/>
          </p:cNvPicPr>
          <p:nvPr/>
        </p:nvPicPr>
        <p:blipFill>
          <a:blip r:embed="rId3"/>
          <a:srcRect/>
          <a:stretch>
            <a:fillRect/>
          </a:stretch>
        </p:blipFill>
        <p:spPr bwMode="auto">
          <a:xfrm>
            <a:off x="2819400" y="3332163"/>
            <a:ext cx="450850" cy="401637"/>
          </a:xfrm>
          <a:prstGeom prst="rect">
            <a:avLst/>
          </a:prstGeom>
          <a:noFill/>
          <a:ln w="9525">
            <a:noFill/>
            <a:miter lim="800000"/>
            <a:headEnd/>
            <a:tailEnd/>
          </a:ln>
        </p:spPr>
      </p:pic>
      <p:pic>
        <p:nvPicPr>
          <p:cNvPr id="45062" name="Picture 5" descr="mote"/>
          <p:cNvPicPr>
            <a:picLocks noChangeAspect="1" noChangeArrowheads="1"/>
          </p:cNvPicPr>
          <p:nvPr/>
        </p:nvPicPr>
        <p:blipFill>
          <a:blip r:embed="rId3"/>
          <a:srcRect/>
          <a:stretch>
            <a:fillRect/>
          </a:stretch>
        </p:blipFill>
        <p:spPr bwMode="auto">
          <a:xfrm>
            <a:off x="1447800" y="3332163"/>
            <a:ext cx="450850" cy="401637"/>
          </a:xfrm>
          <a:prstGeom prst="rect">
            <a:avLst/>
          </a:prstGeom>
          <a:noFill/>
          <a:ln w="9525">
            <a:noFill/>
            <a:miter lim="800000"/>
            <a:headEnd/>
            <a:tailEnd/>
          </a:ln>
        </p:spPr>
      </p:pic>
      <p:sp>
        <p:nvSpPr>
          <p:cNvPr id="45063" name="Rectangle 9"/>
          <p:cNvSpPr>
            <a:spLocks noGrp="1" noChangeArrowheads="1"/>
          </p:cNvSpPr>
          <p:nvPr>
            <p:ph type="title"/>
          </p:nvPr>
        </p:nvSpPr>
        <p:spPr/>
        <p:txBody>
          <a:bodyPr>
            <a:normAutofit fontScale="90000"/>
          </a:bodyPr>
          <a:lstStyle/>
          <a:p>
            <a:r>
              <a:rPr lang="en-US"/>
              <a:t>Synopsis Diffusion (SenSys’04)</a:t>
            </a:r>
          </a:p>
        </p:txBody>
      </p:sp>
      <p:sp>
        <p:nvSpPr>
          <p:cNvPr id="45064" name="Rectangle 10"/>
          <p:cNvSpPr>
            <a:spLocks noGrp="1" noChangeArrowheads="1"/>
          </p:cNvSpPr>
          <p:nvPr>
            <p:ph type="body" idx="1"/>
          </p:nvPr>
        </p:nvSpPr>
        <p:spPr>
          <a:xfrm>
            <a:off x="457200" y="1371600"/>
            <a:ext cx="8229600" cy="912813"/>
          </a:xfrm>
        </p:spPr>
        <p:txBody>
          <a:bodyPr>
            <a:normAutofit lnSpcReduction="10000"/>
          </a:bodyPr>
          <a:lstStyle/>
          <a:p>
            <a:r>
              <a:rPr lang="en-US" dirty="0"/>
              <a:t>Goal: </a:t>
            </a:r>
            <a:r>
              <a:rPr lang="en-US" u="sng" dirty="0"/>
              <a:t>count</a:t>
            </a:r>
            <a:r>
              <a:rPr lang="en-US" dirty="0"/>
              <a:t> the live sensors in the network</a:t>
            </a:r>
          </a:p>
        </p:txBody>
      </p:sp>
      <p:sp>
        <p:nvSpPr>
          <p:cNvPr id="45065" name="Line 11"/>
          <p:cNvSpPr>
            <a:spLocks noChangeShapeType="1"/>
          </p:cNvSpPr>
          <p:nvPr/>
        </p:nvSpPr>
        <p:spPr bwMode="auto">
          <a:xfrm flipV="1">
            <a:off x="1668463" y="3805238"/>
            <a:ext cx="0" cy="533400"/>
          </a:xfrm>
          <a:prstGeom prst="line">
            <a:avLst/>
          </a:prstGeom>
          <a:noFill/>
          <a:ln w="28575">
            <a:solidFill>
              <a:srgbClr val="AF5FFF"/>
            </a:solidFill>
            <a:round/>
            <a:headEnd/>
            <a:tailEnd type="triangle" w="med" len="med"/>
          </a:ln>
        </p:spPr>
        <p:txBody>
          <a:bodyPr>
            <a:prstTxWarp prst="textNoShape">
              <a:avLst/>
            </a:prstTxWarp>
          </a:bodyPr>
          <a:lstStyle/>
          <a:p>
            <a:endParaRPr lang="en-US"/>
          </a:p>
        </p:txBody>
      </p:sp>
      <p:sp>
        <p:nvSpPr>
          <p:cNvPr id="45066" name="Line 12"/>
          <p:cNvSpPr>
            <a:spLocks noChangeShapeType="1"/>
          </p:cNvSpPr>
          <p:nvPr/>
        </p:nvSpPr>
        <p:spPr bwMode="auto">
          <a:xfrm flipV="1">
            <a:off x="3040063" y="3805238"/>
            <a:ext cx="0" cy="457200"/>
          </a:xfrm>
          <a:prstGeom prst="line">
            <a:avLst/>
          </a:prstGeom>
          <a:noFill/>
          <a:ln w="28575">
            <a:solidFill>
              <a:srgbClr val="AF5FFF"/>
            </a:solidFill>
            <a:round/>
            <a:headEnd/>
            <a:tailEnd type="triangle" w="med" len="med"/>
          </a:ln>
        </p:spPr>
        <p:txBody>
          <a:bodyPr>
            <a:prstTxWarp prst="textNoShape">
              <a:avLst/>
            </a:prstTxWarp>
          </a:bodyPr>
          <a:lstStyle/>
          <a:p>
            <a:endParaRPr lang="en-US"/>
          </a:p>
        </p:txBody>
      </p:sp>
      <p:sp>
        <p:nvSpPr>
          <p:cNvPr id="45067" name="Line 13"/>
          <p:cNvSpPr>
            <a:spLocks noChangeShapeType="1"/>
          </p:cNvSpPr>
          <p:nvPr/>
        </p:nvSpPr>
        <p:spPr bwMode="auto">
          <a:xfrm>
            <a:off x="1868488" y="4552950"/>
            <a:ext cx="914400" cy="0"/>
          </a:xfrm>
          <a:prstGeom prst="line">
            <a:avLst/>
          </a:prstGeom>
          <a:noFill/>
          <a:ln w="28575">
            <a:solidFill>
              <a:srgbClr val="AF5FFF"/>
            </a:solidFill>
            <a:round/>
            <a:headEnd/>
            <a:tailEnd type="triangle" w="med" len="med"/>
          </a:ln>
        </p:spPr>
        <p:txBody>
          <a:bodyPr>
            <a:prstTxWarp prst="textNoShape">
              <a:avLst/>
            </a:prstTxWarp>
          </a:bodyPr>
          <a:lstStyle/>
          <a:p>
            <a:endParaRPr lang="en-US"/>
          </a:p>
        </p:txBody>
      </p:sp>
      <p:sp>
        <p:nvSpPr>
          <p:cNvPr id="45068" name="Line 14"/>
          <p:cNvSpPr>
            <a:spLocks noChangeShapeType="1"/>
          </p:cNvSpPr>
          <p:nvPr/>
        </p:nvSpPr>
        <p:spPr bwMode="auto">
          <a:xfrm>
            <a:off x="1897063" y="3576638"/>
            <a:ext cx="914400" cy="0"/>
          </a:xfrm>
          <a:prstGeom prst="line">
            <a:avLst/>
          </a:prstGeom>
          <a:noFill/>
          <a:ln w="28575">
            <a:solidFill>
              <a:srgbClr val="AF5FFF"/>
            </a:solidFill>
            <a:round/>
            <a:headEnd/>
            <a:tailEnd type="triangle" w="med" len="med"/>
          </a:ln>
        </p:spPr>
        <p:txBody>
          <a:bodyPr>
            <a:prstTxWarp prst="textNoShape">
              <a:avLst/>
            </a:prstTxWarp>
          </a:bodyPr>
          <a:lstStyle/>
          <a:p>
            <a:endParaRPr lang="en-US"/>
          </a:p>
        </p:txBody>
      </p:sp>
      <p:sp>
        <p:nvSpPr>
          <p:cNvPr id="45069" name="Line 15"/>
          <p:cNvSpPr>
            <a:spLocks noChangeShapeType="1"/>
          </p:cNvSpPr>
          <p:nvPr/>
        </p:nvSpPr>
        <p:spPr bwMode="auto">
          <a:xfrm flipV="1">
            <a:off x="1897063" y="3043238"/>
            <a:ext cx="304800" cy="304800"/>
          </a:xfrm>
          <a:prstGeom prst="line">
            <a:avLst/>
          </a:prstGeom>
          <a:noFill/>
          <a:ln w="28575">
            <a:solidFill>
              <a:srgbClr val="AF5FFF"/>
            </a:solidFill>
            <a:round/>
            <a:headEnd/>
            <a:tailEnd type="triangle" w="med" len="med"/>
          </a:ln>
        </p:spPr>
        <p:txBody>
          <a:bodyPr>
            <a:prstTxWarp prst="textNoShape">
              <a:avLst/>
            </a:prstTxWarp>
          </a:bodyPr>
          <a:lstStyle/>
          <a:p>
            <a:endParaRPr lang="en-US"/>
          </a:p>
        </p:txBody>
      </p:sp>
      <p:sp>
        <p:nvSpPr>
          <p:cNvPr id="45070" name="Line 16"/>
          <p:cNvSpPr>
            <a:spLocks noChangeShapeType="1"/>
          </p:cNvSpPr>
          <p:nvPr/>
        </p:nvSpPr>
        <p:spPr bwMode="auto">
          <a:xfrm flipH="1" flipV="1">
            <a:off x="2430463" y="3043238"/>
            <a:ext cx="533400" cy="228600"/>
          </a:xfrm>
          <a:prstGeom prst="line">
            <a:avLst/>
          </a:prstGeom>
          <a:noFill/>
          <a:ln w="28575">
            <a:solidFill>
              <a:srgbClr val="AF5FFF"/>
            </a:solidFill>
            <a:round/>
            <a:headEnd/>
            <a:tailEnd type="triangle" w="med" len="med"/>
          </a:ln>
        </p:spPr>
        <p:txBody>
          <a:bodyPr>
            <a:prstTxWarp prst="textNoShape">
              <a:avLst/>
            </a:prstTxWarp>
          </a:bodyPr>
          <a:lstStyle/>
          <a:p>
            <a:endParaRPr lang="en-US"/>
          </a:p>
        </p:txBody>
      </p:sp>
      <p:sp>
        <p:nvSpPr>
          <p:cNvPr id="45071" name="Line 17"/>
          <p:cNvSpPr>
            <a:spLocks noChangeShapeType="1"/>
          </p:cNvSpPr>
          <p:nvPr/>
        </p:nvSpPr>
        <p:spPr bwMode="auto">
          <a:xfrm flipH="1" flipV="1">
            <a:off x="1897063" y="3729038"/>
            <a:ext cx="838200" cy="609600"/>
          </a:xfrm>
          <a:prstGeom prst="line">
            <a:avLst/>
          </a:prstGeom>
          <a:noFill/>
          <a:ln w="28575">
            <a:solidFill>
              <a:srgbClr val="AF5FFF"/>
            </a:solidFill>
            <a:round/>
            <a:headEnd/>
            <a:tailEnd type="triangle" w="med" len="med"/>
          </a:ln>
        </p:spPr>
        <p:txBody>
          <a:bodyPr>
            <a:prstTxWarp prst="textNoShape">
              <a:avLst/>
            </a:prstTxWarp>
          </a:bodyPr>
          <a:lstStyle/>
          <a:p>
            <a:endParaRPr lang="en-US"/>
          </a:p>
        </p:txBody>
      </p:sp>
      <p:grpSp>
        <p:nvGrpSpPr>
          <p:cNvPr id="2" name="Group 18"/>
          <p:cNvGrpSpPr>
            <a:grpSpLocks/>
          </p:cNvGrpSpPr>
          <p:nvPr/>
        </p:nvGrpSpPr>
        <p:grpSpPr bwMode="auto">
          <a:xfrm>
            <a:off x="592138" y="4795838"/>
            <a:ext cx="1371600" cy="228600"/>
            <a:chOff x="2496" y="3360"/>
            <a:chExt cx="864" cy="144"/>
          </a:xfrm>
        </p:grpSpPr>
        <p:sp>
          <p:nvSpPr>
            <p:cNvPr id="45183" name="Rectangle 19"/>
            <p:cNvSpPr>
              <a:spLocks noChangeArrowheads="1"/>
            </p:cNvSpPr>
            <p:nvPr/>
          </p:nvSpPr>
          <p:spPr bwMode="auto">
            <a:xfrm>
              <a:off x="2496"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sp>
          <p:nvSpPr>
            <p:cNvPr id="45184" name="Rectangle 20"/>
            <p:cNvSpPr>
              <a:spLocks noChangeArrowheads="1"/>
            </p:cNvSpPr>
            <p:nvPr/>
          </p:nvSpPr>
          <p:spPr bwMode="auto">
            <a:xfrm>
              <a:off x="2640"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1</a:t>
              </a:r>
            </a:p>
          </p:txBody>
        </p:sp>
        <p:sp>
          <p:nvSpPr>
            <p:cNvPr id="45185" name="Rectangle 21"/>
            <p:cNvSpPr>
              <a:spLocks noChangeArrowheads="1"/>
            </p:cNvSpPr>
            <p:nvPr/>
          </p:nvSpPr>
          <p:spPr bwMode="auto">
            <a:xfrm>
              <a:off x="2784"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sp>
          <p:nvSpPr>
            <p:cNvPr id="45186" name="Rectangle 22"/>
            <p:cNvSpPr>
              <a:spLocks noChangeArrowheads="1"/>
            </p:cNvSpPr>
            <p:nvPr/>
          </p:nvSpPr>
          <p:spPr bwMode="auto">
            <a:xfrm>
              <a:off x="2928"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sp>
          <p:nvSpPr>
            <p:cNvPr id="45187" name="Rectangle 23"/>
            <p:cNvSpPr>
              <a:spLocks noChangeArrowheads="1"/>
            </p:cNvSpPr>
            <p:nvPr/>
          </p:nvSpPr>
          <p:spPr bwMode="auto">
            <a:xfrm>
              <a:off x="3072"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sp>
          <p:nvSpPr>
            <p:cNvPr id="45188" name="Rectangle 24"/>
            <p:cNvSpPr>
              <a:spLocks noChangeArrowheads="1"/>
            </p:cNvSpPr>
            <p:nvPr/>
          </p:nvSpPr>
          <p:spPr bwMode="auto">
            <a:xfrm>
              <a:off x="3216"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grpSp>
      <p:grpSp>
        <p:nvGrpSpPr>
          <p:cNvPr id="3" name="Group 25"/>
          <p:cNvGrpSpPr>
            <a:grpSpLocks/>
          </p:cNvGrpSpPr>
          <p:nvPr/>
        </p:nvGrpSpPr>
        <p:grpSpPr bwMode="auto">
          <a:xfrm>
            <a:off x="2573338" y="4795838"/>
            <a:ext cx="1371600" cy="228600"/>
            <a:chOff x="2496" y="3360"/>
            <a:chExt cx="864" cy="144"/>
          </a:xfrm>
        </p:grpSpPr>
        <p:sp>
          <p:nvSpPr>
            <p:cNvPr id="45177" name="Rectangle 26"/>
            <p:cNvSpPr>
              <a:spLocks noChangeArrowheads="1"/>
            </p:cNvSpPr>
            <p:nvPr/>
          </p:nvSpPr>
          <p:spPr bwMode="auto">
            <a:xfrm>
              <a:off x="2496"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sp>
          <p:nvSpPr>
            <p:cNvPr id="45178" name="Rectangle 27"/>
            <p:cNvSpPr>
              <a:spLocks noChangeArrowheads="1"/>
            </p:cNvSpPr>
            <p:nvPr/>
          </p:nvSpPr>
          <p:spPr bwMode="auto">
            <a:xfrm>
              <a:off x="2640"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sp>
          <p:nvSpPr>
            <p:cNvPr id="45179" name="Rectangle 28"/>
            <p:cNvSpPr>
              <a:spLocks noChangeArrowheads="1"/>
            </p:cNvSpPr>
            <p:nvPr/>
          </p:nvSpPr>
          <p:spPr bwMode="auto">
            <a:xfrm>
              <a:off x="2784"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sp>
          <p:nvSpPr>
            <p:cNvPr id="45180" name="Rectangle 29"/>
            <p:cNvSpPr>
              <a:spLocks noChangeArrowheads="1"/>
            </p:cNvSpPr>
            <p:nvPr/>
          </p:nvSpPr>
          <p:spPr bwMode="auto">
            <a:xfrm>
              <a:off x="2928"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sp>
          <p:nvSpPr>
            <p:cNvPr id="45181" name="Rectangle 30"/>
            <p:cNvSpPr>
              <a:spLocks noChangeArrowheads="1"/>
            </p:cNvSpPr>
            <p:nvPr/>
          </p:nvSpPr>
          <p:spPr bwMode="auto">
            <a:xfrm>
              <a:off x="3072"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1</a:t>
              </a:r>
            </a:p>
          </p:txBody>
        </p:sp>
        <p:sp>
          <p:nvSpPr>
            <p:cNvPr id="45182" name="Rectangle 31"/>
            <p:cNvSpPr>
              <a:spLocks noChangeArrowheads="1"/>
            </p:cNvSpPr>
            <p:nvPr/>
          </p:nvSpPr>
          <p:spPr bwMode="auto">
            <a:xfrm>
              <a:off x="3216"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grpSp>
      <p:grpSp>
        <p:nvGrpSpPr>
          <p:cNvPr id="4" name="Group 32"/>
          <p:cNvGrpSpPr>
            <a:grpSpLocks/>
          </p:cNvGrpSpPr>
          <p:nvPr/>
        </p:nvGrpSpPr>
        <p:grpSpPr bwMode="auto">
          <a:xfrm>
            <a:off x="515938" y="3119438"/>
            <a:ext cx="1371600" cy="228600"/>
            <a:chOff x="2496" y="3360"/>
            <a:chExt cx="864" cy="144"/>
          </a:xfrm>
        </p:grpSpPr>
        <p:sp>
          <p:nvSpPr>
            <p:cNvPr id="45171" name="Rectangle 33"/>
            <p:cNvSpPr>
              <a:spLocks noChangeArrowheads="1"/>
            </p:cNvSpPr>
            <p:nvPr/>
          </p:nvSpPr>
          <p:spPr bwMode="auto">
            <a:xfrm>
              <a:off x="2496"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sp>
          <p:nvSpPr>
            <p:cNvPr id="45172" name="Rectangle 34"/>
            <p:cNvSpPr>
              <a:spLocks noChangeArrowheads="1"/>
            </p:cNvSpPr>
            <p:nvPr/>
          </p:nvSpPr>
          <p:spPr bwMode="auto">
            <a:xfrm>
              <a:off x="2640"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sp>
          <p:nvSpPr>
            <p:cNvPr id="45173" name="Rectangle 35"/>
            <p:cNvSpPr>
              <a:spLocks noChangeArrowheads="1"/>
            </p:cNvSpPr>
            <p:nvPr/>
          </p:nvSpPr>
          <p:spPr bwMode="auto">
            <a:xfrm>
              <a:off x="2784"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1</a:t>
              </a:r>
            </a:p>
          </p:txBody>
        </p:sp>
        <p:sp>
          <p:nvSpPr>
            <p:cNvPr id="45174" name="Rectangle 36"/>
            <p:cNvSpPr>
              <a:spLocks noChangeArrowheads="1"/>
            </p:cNvSpPr>
            <p:nvPr/>
          </p:nvSpPr>
          <p:spPr bwMode="auto">
            <a:xfrm>
              <a:off x="2928"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sp>
          <p:nvSpPr>
            <p:cNvPr id="45175" name="Rectangle 37"/>
            <p:cNvSpPr>
              <a:spLocks noChangeArrowheads="1"/>
            </p:cNvSpPr>
            <p:nvPr/>
          </p:nvSpPr>
          <p:spPr bwMode="auto">
            <a:xfrm>
              <a:off x="3072"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sp>
          <p:nvSpPr>
            <p:cNvPr id="45176" name="Rectangle 38"/>
            <p:cNvSpPr>
              <a:spLocks noChangeArrowheads="1"/>
            </p:cNvSpPr>
            <p:nvPr/>
          </p:nvSpPr>
          <p:spPr bwMode="auto">
            <a:xfrm>
              <a:off x="3216"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grpSp>
      <p:grpSp>
        <p:nvGrpSpPr>
          <p:cNvPr id="5" name="Group 39"/>
          <p:cNvGrpSpPr>
            <a:grpSpLocks/>
          </p:cNvGrpSpPr>
          <p:nvPr/>
        </p:nvGrpSpPr>
        <p:grpSpPr bwMode="auto">
          <a:xfrm>
            <a:off x="2649538" y="3119438"/>
            <a:ext cx="1371600" cy="228600"/>
            <a:chOff x="2496" y="3360"/>
            <a:chExt cx="864" cy="144"/>
          </a:xfrm>
        </p:grpSpPr>
        <p:sp>
          <p:nvSpPr>
            <p:cNvPr id="45165" name="Rectangle 40"/>
            <p:cNvSpPr>
              <a:spLocks noChangeArrowheads="1"/>
            </p:cNvSpPr>
            <p:nvPr/>
          </p:nvSpPr>
          <p:spPr bwMode="auto">
            <a:xfrm>
              <a:off x="2496"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sp>
          <p:nvSpPr>
            <p:cNvPr id="45166" name="Rectangle 41"/>
            <p:cNvSpPr>
              <a:spLocks noChangeArrowheads="1"/>
            </p:cNvSpPr>
            <p:nvPr/>
          </p:nvSpPr>
          <p:spPr bwMode="auto">
            <a:xfrm>
              <a:off x="2640"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sp>
          <p:nvSpPr>
            <p:cNvPr id="45167" name="Rectangle 42"/>
            <p:cNvSpPr>
              <a:spLocks noChangeArrowheads="1"/>
            </p:cNvSpPr>
            <p:nvPr/>
          </p:nvSpPr>
          <p:spPr bwMode="auto">
            <a:xfrm>
              <a:off x="2784"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sp>
          <p:nvSpPr>
            <p:cNvPr id="45168" name="Rectangle 43"/>
            <p:cNvSpPr>
              <a:spLocks noChangeArrowheads="1"/>
            </p:cNvSpPr>
            <p:nvPr/>
          </p:nvSpPr>
          <p:spPr bwMode="auto">
            <a:xfrm>
              <a:off x="2928"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sp>
          <p:nvSpPr>
            <p:cNvPr id="45169" name="Rectangle 44"/>
            <p:cNvSpPr>
              <a:spLocks noChangeArrowheads="1"/>
            </p:cNvSpPr>
            <p:nvPr/>
          </p:nvSpPr>
          <p:spPr bwMode="auto">
            <a:xfrm>
              <a:off x="3072"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sp>
          <p:nvSpPr>
            <p:cNvPr id="45170" name="Rectangle 45"/>
            <p:cNvSpPr>
              <a:spLocks noChangeArrowheads="1"/>
            </p:cNvSpPr>
            <p:nvPr/>
          </p:nvSpPr>
          <p:spPr bwMode="auto">
            <a:xfrm>
              <a:off x="3216"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1</a:t>
              </a:r>
            </a:p>
          </p:txBody>
        </p:sp>
      </p:grpSp>
      <p:grpSp>
        <p:nvGrpSpPr>
          <p:cNvPr id="6" name="Group 46"/>
          <p:cNvGrpSpPr>
            <a:grpSpLocks/>
          </p:cNvGrpSpPr>
          <p:nvPr/>
        </p:nvGrpSpPr>
        <p:grpSpPr bwMode="auto">
          <a:xfrm>
            <a:off x="3182938" y="4248150"/>
            <a:ext cx="1536700" cy="476250"/>
            <a:chOff x="2005" y="2832"/>
            <a:chExt cx="968" cy="300"/>
          </a:xfrm>
        </p:grpSpPr>
        <p:sp>
          <p:nvSpPr>
            <p:cNvPr id="45160" name="Line 47"/>
            <p:cNvSpPr>
              <a:spLocks noChangeShapeType="1"/>
            </p:cNvSpPr>
            <p:nvPr/>
          </p:nvSpPr>
          <p:spPr bwMode="auto">
            <a:xfrm>
              <a:off x="2197" y="3021"/>
              <a:ext cx="144" cy="0"/>
            </a:xfrm>
            <a:prstGeom prst="line">
              <a:avLst/>
            </a:prstGeom>
            <a:noFill/>
            <a:ln w="9525">
              <a:solidFill>
                <a:schemeClr val="tx1"/>
              </a:solidFill>
              <a:round/>
              <a:headEnd/>
              <a:tailEnd/>
            </a:ln>
          </p:spPr>
          <p:txBody>
            <a:bodyPr>
              <a:prstTxWarp prst="textNoShape">
                <a:avLst/>
              </a:prstTxWarp>
            </a:bodyPr>
            <a:lstStyle/>
            <a:p>
              <a:endParaRPr lang="en-US"/>
            </a:p>
          </p:txBody>
        </p:sp>
        <p:grpSp>
          <p:nvGrpSpPr>
            <p:cNvPr id="7" name="Group 48"/>
            <p:cNvGrpSpPr>
              <a:grpSpLocks/>
            </p:cNvGrpSpPr>
            <p:nvPr/>
          </p:nvGrpSpPr>
          <p:grpSpPr bwMode="auto">
            <a:xfrm>
              <a:off x="2005" y="2832"/>
              <a:ext cx="968" cy="300"/>
              <a:chOff x="4176" y="2787"/>
              <a:chExt cx="968" cy="300"/>
            </a:xfrm>
          </p:grpSpPr>
          <p:sp>
            <p:nvSpPr>
              <p:cNvPr id="45162" name="Text Box 49"/>
              <p:cNvSpPr txBox="1">
                <a:spLocks noChangeArrowheads="1"/>
              </p:cNvSpPr>
              <p:nvPr/>
            </p:nvSpPr>
            <p:spPr bwMode="auto">
              <a:xfrm>
                <a:off x="4176" y="2856"/>
                <a:ext cx="241" cy="231"/>
              </a:xfrm>
              <a:prstGeom prst="rect">
                <a:avLst/>
              </a:prstGeom>
              <a:noFill/>
              <a:ln w="9525">
                <a:noFill/>
                <a:miter lim="800000"/>
                <a:headEnd/>
                <a:tailEnd/>
              </a:ln>
            </p:spPr>
            <p:txBody>
              <a:bodyPr wrap="none">
                <a:prstTxWarp prst="textNoShape">
                  <a:avLst/>
                </a:prstTxWarp>
                <a:spAutoFit/>
              </a:bodyPr>
              <a:lstStyle/>
              <a:p>
                <a:r>
                  <a:rPr lang="en-US">
                    <a:latin typeface="Comic Sans MS" charset="0"/>
                  </a:rPr>
                  <a:t>id</a:t>
                </a:r>
              </a:p>
            </p:txBody>
          </p:sp>
          <p:sp>
            <p:nvSpPr>
              <p:cNvPr id="45163" name="Line 50"/>
              <p:cNvSpPr>
                <a:spLocks noChangeShapeType="1"/>
              </p:cNvSpPr>
              <p:nvPr/>
            </p:nvSpPr>
            <p:spPr bwMode="auto">
              <a:xfrm>
                <a:off x="4512" y="2976"/>
                <a:ext cx="0" cy="96"/>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5164" name="Text Box 51"/>
              <p:cNvSpPr txBox="1">
                <a:spLocks noChangeArrowheads="1"/>
              </p:cNvSpPr>
              <p:nvPr/>
            </p:nvSpPr>
            <p:spPr bwMode="auto">
              <a:xfrm>
                <a:off x="4350" y="2787"/>
                <a:ext cx="794" cy="231"/>
              </a:xfrm>
              <a:prstGeom prst="rect">
                <a:avLst/>
              </a:prstGeom>
              <a:noFill/>
              <a:ln w="9525">
                <a:noFill/>
                <a:miter lim="800000"/>
                <a:headEnd/>
                <a:tailEnd/>
              </a:ln>
            </p:spPr>
            <p:txBody>
              <a:bodyPr wrap="none">
                <a:prstTxWarp prst="textNoShape">
                  <a:avLst/>
                </a:prstTxWarp>
                <a:spAutoFit/>
              </a:bodyPr>
              <a:lstStyle/>
              <a:p>
                <a:r>
                  <a:rPr lang="en-US">
                    <a:latin typeface="Comic Sans MS" charset="0"/>
                  </a:rPr>
                  <a:t>Bit vector</a:t>
                </a:r>
              </a:p>
            </p:txBody>
          </p:sp>
        </p:grpSp>
      </p:grpSp>
      <p:grpSp>
        <p:nvGrpSpPr>
          <p:cNvPr id="8" name="Group 52"/>
          <p:cNvGrpSpPr>
            <a:grpSpLocks/>
          </p:cNvGrpSpPr>
          <p:nvPr/>
        </p:nvGrpSpPr>
        <p:grpSpPr bwMode="auto">
          <a:xfrm>
            <a:off x="592138" y="4795838"/>
            <a:ext cx="1371600" cy="228600"/>
            <a:chOff x="2496" y="3360"/>
            <a:chExt cx="864" cy="144"/>
          </a:xfrm>
        </p:grpSpPr>
        <p:sp>
          <p:nvSpPr>
            <p:cNvPr id="45154" name="Rectangle 53"/>
            <p:cNvSpPr>
              <a:spLocks noChangeArrowheads="1"/>
            </p:cNvSpPr>
            <p:nvPr/>
          </p:nvSpPr>
          <p:spPr bwMode="auto">
            <a:xfrm>
              <a:off x="2496"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sp>
          <p:nvSpPr>
            <p:cNvPr id="45155" name="Rectangle 54"/>
            <p:cNvSpPr>
              <a:spLocks noChangeArrowheads="1"/>
            </p:cNvSpPr>
            <p:nvPr/>
          </p:nvSpPr>
          <p:spPr bwMode="auto">
            <a:xfrm>
              <a:off x="2640"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1</a:t>
              </a:r>
            </a:p>
          </p:txBody>
        </p:sp>
        <p:sp>
          <p:nvSpPr>
            <p:cNvPr id="45156" name="Rectangle 55"/>
            <p:cNvSpPr>
              <a:spLocks noChangeArrowheads="1"/>
            </p:cNvSpPr>
            <p:nvPr/>
          </p:nvSpPr>
          <p:spPr bwMode="auto">
            <a:xfrm>
              <a:off x="2784"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sp>
          <p:nvSpPr>
            <p:cNvPr id="45157" name="Rectangle 56"/>
            <p:cNvSpPr>
              <a:spLocks noChangeArrowheads="1"/>
            </p:cNvSpPr>
            <p:nvPr/>
          </p:nvSpPr>
          <p:spPr bwMode="auto">
            <a:xfrm>
              <a:off x="2928"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sp>
          <p:nvSpPr>
            <p:cNvPr id="45158" name="Rectangle 57"/>
            <p:cNvSpPr>
              <a:spLocks noChangeArrowheads="1"/>
            </p:cNvSpPr>
            <p:nvPr/>
          </p:nvSpPr>
          <p:spPr bwMode="auto">
            <a:xfrm>
              <a:off x="3072"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sp>
          <p:nvSpPr>
            <p:cNvPr id="45159" name="Rectangle 58"/>
            <p:cNvSpPr>
              <a:spLocks noChangeArrowheads="1"/>
            </p:cNvSpPr>
            <p:nvPr/>
          </p:nvSpPr>
          <p:spPr bwMode="auto">
            <a:xfrm>
              <a:off x="3216"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grpSp>
      <p:sp>
        <p:nvSpPr>
          <p:cNvPr id="77883" name="Text Box 59"/>
          <p:cNvSpPr txBox="1">
            <a:spLocks noChangeArrowheads="1"/>
          </p:cNvSpPr>
          <p:nvPr/>
        </p:nvSpPr>
        <p:spPr bwMode="auto">
          <a:xfrm>
            <a:off x="4264025" y="4692650"/>
            <a:ext cx="993775" cy="641350"/>
          </a:xfrm>
          <a:prstGeom prst="rect">
            <a:avLst/>
          </a:prstGeom>
          <a:noFill/>
          <a:ln w="9525">
            <a:noFill/>
            <a:miter lim="800000"/>
            <a:headEnd/>
            <a:tailEnd/>
          </a:ln>
        </p:spPr>
        <p:txBody>
          <a:bodyPr wrap="none">
            <a:prstTxWarp prst="textNoShape">
              <a:avLst/>
            </a:prstTxWarp>
            <a:spAutoFit/>
          </a:bodyPr>
          <a:lstStyle/>
          <a:p>
            <a:pPr algn="ctr"/>
            <a:r>
              <a:rPr lang="en-US">
                <a:latin typeface="Comic Sans MS" charset="0"/>
              </a:rPr>
              <a:t>Boolean</a:t>
            </a:r>
            <a:br>
              <a:rPr lang="en-US">
                <a:latin typeface="Comic Sans MS" charset="0"/>
              </a:rPr>
            </a:br>
            <a:r>
              <a:rPr lang="en-US">
                <a:latin typeface="Comic Sans MS" charset="0"/>
              </a:rPr>
              <a:t>OR</a:t>
            </a:r>
          </a:p>
        </p:txBody>
      </p:sp>
      <p:grpSp>
        <p:nvGrpSpPr>
          <p:cNvPr id="9" name="Group 60"/>
          <p:cNvGrpSpPr>
            <a:grpSpLocks/>
          </p:cNvGrpSpPr>
          <p:nvPr/>
        </p:nvGrpSpPr>
        <p:grpSpPr bwMode="auto">
          <a:xfrm>
            <a:off x="2573338" y="4795838"/>
            <a:ext cx="1371600" cy="228600"/>
            <a:chOff x="2496" y="3360"/>
            <a:chExt cx="864" cy="144"/>
          </a:xfrm>
        </p:grpSpPr>
        <p:sp>
          <p:nvSpPr>
            <p:cNvPr id="45148" name="Rectangle 61"/>
            <p:cNvSpPr>
              <a:spLocks noChangeArrowheads="1"/>
            </p:cNvSpPr>
            <p:nvPr/>
          </p:nvSpPr>
          <p:spPr bwMode="auto">
            <a:xfrm>
              <a:off x="2496"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sp>
          <p:nvSpPr>
            <p:cNvPr id="45149" name="Rectangle 62"/>
            <p:cNvSpPr>
              <a:spLocks noChangeArrowheads="1"/>
            </p:cNvSpPr>
            <p:nvPr/>
          </p:nvSpPr>
          <p:spPr bwMode="auto">
            <a:xfrm>
              <a:off x="2640"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1</a:t>
              </a:r>
            </a:p>
          </p:txBody>
        </p:sp>
        <p:sp>
          <p:nvSpPr>
            <p:cNvPr id="45150" name="Rectangle 63"/>
            <p:cNvSpPr>
              <a:spLocks noChangeArrowheads="1"/>
            </p:cNvSpPr>
            <p:nvPr/>
          </p:nvSpPr>
          <p:spPr bwMode="auto">
            <a:xfrm>
              <a:off x="2784"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sp>
          <p:nvSpPr>
            <p:cNvPr id="45151" name="Rectangle 64"/>
            <p:cNvSpPr>
              <a:spLocks noChangeArrowheads="1"/>
            </p:cNvSpPr>
            <p:nvPr/>
          </p:nvSpPr>
          <p:spPr bwMode="auto">
            <a:xfrm>
              <a:off x="2928"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sp>
          <p:nvSpPr>
            <p:cNvPr id="45152" name="Rectangle 65"/>
            <p:cNvSpPr>
              <a:spLocks noChangeArrowheads="1"/>
            </p:cNvSpPr>
            <p:nvPr/>
          </p:nvSpPr>
          <p:spPr bwMode="auto">
            <a:xfrm>
              <a:off x="3072"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1</a:t>
              </a:r>
            </a:p>
          </p:txBody>
        </p:sp>
        <p:sp>
          <p:nvSpPr>
            <p:cNvPr id="45153" name="Rectangle 66"/>
            <p:cNvSpPr>
              <a:spLocks noChangeArrowheads="1"/>
            </p:cNvSpPr>
            <p:nvPr/>
          </p:nvSpPr>
          <p:spPr bwMode="auto">
            <a:xfrm>
              <a:off x="3216"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grpSp>
      <p:grpSp>
        <p:nvGrpSpPr>
          <p:cNvPr id="10" name="Group 67"/>
          <p:cNvGrpSpPr>
            <a:grpSpLocks/>
          </p:cNvGrpSpPr>
          <p:nvPr/>
        </p:nvGrpSpPr>
        <p:grpSpPr bwMode="auto">
          <a:xfrm>
            <a:off x="515938" y="3119438"/>
            <a:ext cx="1371600" cy="228600"/>
            <a:chOff x="2496" y="3360"/>
            <a:chExt cx="864" cy="144"/>
          </a:xfrm>
        </p:grpSpPr>
        <p:sp>
          <p:nvSpPr>
            <p:cNvPr id="45142" name="Rectangle 68"/>
            <p:cNvSpPr>
              <a:spLocks noChangeArrowheads="1"/>
            </p:cNvSpPr>
            <p:nvPr/>
          </p:nvSpPr>
          <p:spPr bwMode="auto">
            <a:xfrm>
              <a:off x="2496"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sp>
          <p:nvSpPr>
            <p:cNvPr id="45143" name="Rectangle 69"/>
            <p:cNvSpPr>
              <a:spLocks noChangeArrowheads="1"/>
            </p:cNvSpPr>
            <p:nvPr/>
          </p:nvSpPr>
          <p:spPr bwMode="auto">
            <a:xfrm>
              <a:off x="2640"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1</a:t>
              </a:r>
            </a:p>
          </p:txBody>
        </p:sp>
        <p:sp>
          <p:nvSpPr>
            <p:cNvPr id="45144" name="Rectangle 70"/>
            <p:cNvSpPr>
              <a:spLocks noChangeArrowheads="1"/>
            </p:cNvSpPr>
            <p:nvPr/>
          </p:nvSpPr>
          <p:spPr bwMode="auto">
            <a:xfrm>
              <a:off x="2784"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1</a:t>
              </a:r>
            </a:p>
          </p:txBody>
        </p:sp>
        <p:sp>
          <p:nvSpPr>
            <p:cNvPr id="45145" name="Rectangle 71"/>
            <p:cNvSpPr>
              <a:spLocks noChangeArrowheads="1"/>
            </p:cNvSpPr>
            <p:nvPr/>
          </p:nvSpPr>
          <p:spPr bwMode="auto">
            <a:xfrm>
              <a:off x="2928"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sp>
          <p:nvSpPr>
            <p:cNvPr id="45146" name="Rectangle 72"/>
            <p:cNvSpPr>
              <a:spLocks noChangeArrowheads="1"/>
            </p:cNvSpPr>
            <p:nvPr/>
          </p:nvSpPr>
          <p:spPr bwMode="auto">
            <a:xfrm>
              <a:off x="3072"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sp>
          <p:nvSpPr>
            <p:cNvPr id="45147" name="Rectangle 73"/>
            <p:cNvSpPr>
              <a:spLocks noChangeArrowheads="1"/>
            </p:cNvSpPr>
            <p:nvPr/>
          </p:nvSpPr>
          <p:spPr bwMode="auto">
            <a:xfrm>
              <a:off x="3216"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grpSp>
      <p:grpSp>
        <p:nvGrpSpPr>
          <p:cNvPr id="11" name="Group 74"/>
          <p:cNvGrpSpPr>
            <a:grpSpLocks/>
          </p:cNvGrpSpPr>
          <p:nvPr/>
        </p:nvGrpSpPr>
        <p:grpSpPr bwMode="auto">
          <a:xfrm>
            <a:off x="592138" y="4795838"/>
            <a:ext cx="1371600" cy="228600"/>
            <a:chOff x="2496" y="3360"/>
            <a:chExt cx="864" cy="144"/>
          </a:xfrm>
        </p:grpSpPr>
        <p:sp>
          <p:nvSpPr>
            <p:cNvPr id="45136" name="Rectangle 75"/>
            <p:cNvSpPr>
              <a:spLocks noChangeArrowheads="1"/>
            </p:cNvSpPr>
            <p:nvPr/>
          </p:nvSpPr>
          <p:spPr bwMode="auto">
            <a:xfrm>
              <a:off x="2496"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sp>
          <p:nvSpPr>
            <p:cNvPr id="45137" name="Rectangle 76"/>
            <p:cNvSpPr>
              <a:spLocks noChangeArrowheads="1"/>
            </p:cNvSpPr>
            <p:nvPr/>
          </p:nvSpPr>
          <p:spPr bwMode="auto">
            <a:xfrm>
              <a:off x="2640"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1</a:t>
              </a:r>
            </a:p>
          </p:txBody>
        </p:sp>
        <p:sp>
          <p:nvSpPr>
            <p:cNvPr id="45138" name="Rectangle 77"/>
            <p:cNvSpPr>
              <a:spLocks noChangeArrowheads="1"/>
            </p:cNvSpPr>
            <p:nvPr/>
          </p:nvSpPr>
          <p:spPr bwMode="auto">
            <a:xfrm>
              <a:off x="2784"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sp>
          <p:nvSpPr>
            <p:cNvPr id="45139" name="Rectangle 78"/>
            <p:cNvSpPr>
              <a:spLocks noChangeArrowheads="1"/>
            </p:cNvSpPr>
            <p:nvPr/>
          </p:nvSpPr>
          <p:spPr bwMode="auto">
            <a:xfrm>
              <a:off x="2928"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sp>
          <p:nvSpPr>
            <p:cNvPr id="45140" name="Rectangle 79"/>
            <p:cNvSpPr>
              <a:spLocks noChangeArrowheads="1"/>
            </p:cNvSpPr>
            <p:nvPr/>
          </p:nvSpPr>
          <p:spPr bwMode="auto">
            <a:xfrm>
              <a:off x="3072"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sp>
          <p:nvSpPr>
            <p:cNvPr id="45141" name="Rectangle 80"/>
            <p:cNvSpPr>
              <a:spLocks noChangeArrowheads="1"/>
            </p:cNvSpPr>
            <p:nvPr/>
          </p:nvSpPr>
          <p:spPr bwMode="auto">
            <a:xfrm>
              <a:off x="3216"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grpSp>
      <p:grpSp>
        <p:nvGrpSpPr>
          <p:cNvPr id="12" name="Group 81"/>
          <p:cNvGrpSpPr>
            <a:grpSpLocks/>
          </p:cNvGrpSpPr>
          <p:nvPr/>
        </p:nvGrpSpPr>
        <p:grpSpPr bwMode="auto">
          <a:xfrm>
            <a:off x="2573338" y="4795838"/>
            <a:ext cx="1371600" cy="228600"/>
            <a:chOff x="2496" y="3360"/>
            <a:chExt cx="864" cy="144"/>
          </a:xfrm>
        </p:grpSpPr>
        <p:sp>
          <p:nvSpPr>
            <p:cNvPr id="45130" name="Rectangle 82"/>
            <p:cNvSpPr>
              <a:spLocks noChangeArrowheads="1"/>
            </p:cNvSpPr>
            <p:nvPr/>
          </p:nvSpPr>
          <p:spPr bwMode="auto">
            <a:xfrm>
              <a:off x="2496"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sp>
          <p:nvSpPr>
            <p:cNvPr id="45131" name="Rectangle 83"/>
            <p:cNvSpPr>
              <a:spLocks noChangeArrowheads="1"/>
            </p:cNvSpPr>
            <p:nvPr/>
          </p:nvSpPr>
          <p:spPr bwMode="auto">
            <a:xfrm>
              <a:off x="2640"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1</a:t>
              </a:r>
            </a:p>
          </p:txBody>
        </p:sp>
        <p:sp>
          <p:nvSpPr>
            <p:cNvPr id="45132" name="Rectangle 84"/>
            <p:cNvSpPr>
              <a:spLocks noChangeArrowheads="1"/>
            </p:cNvSpPr>
            <p:nvPr/>
          </p:nvSpPr>
          <p:spPr bwMode="auto">
            <a:xfrm>
              <a:off x="2784"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sp>
          <p:nvSpPr>
            <p:cNvPr id="45133" name="Rectangle 85"/>
            <p:cNvSpPr>
              <a:spLocks noChangeArrowheads="1"/>
            </p:cNvSpPr>
            <p:nvPr/>
          </p:nvSpPr>
          <p:spPr bwMode="auto">
            <a:xfrm>
              <a:off x="2928"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sp>
          <p:nvSpPr>
            <p:cNvPr id="45134" name="Rectangle 86"/>
            <p:cNvSpPr>
              <a:spLocks noChangeArrowheads="1"/>
            </p:cNvSpPr>
            <p:nvPr/>
          </p:nvSpPr>
          <p:spPr bwMode="auto">
            <a:xfrm>
              <a:off x="3072"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1</a:t>
              </a:r>
            </a:p>
          </p:txBody>
        </p:sp>
        <p:sp>
          <p:nvSpPr>
            <p:cNvPr id="45135" name="Rectangle 87"/>
            <p:cNvSpPr>
              <a:spLocks noChangeArrowheads="1"/>
            </p:cNvSpPr>
            <p:nvPr/>
          </p:nvSpPr>
          <p:spPr bwMode="auto">
            <a:xfrm>
              <a:off x="3216"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grpSp>
      <p:grpSp>
        <p:nvGrpSpPr>
          <p:cNvPr id="13" name="Group 88"/>
          <p:cNvGrpSpPr>
            <a:grpSpLocks/>
          </p:cNvGrpSpPr>
          <p:nvPr/>
        </p:nvGrpSpPr>
        <p:grpSpPr bwMode="auto">
          <a:xfrm>
            <a:off x="515938" y="3119438"/>
            <a:ext cx="1371600" cy="228600"/>
            <a:chOff x="2496" y="3360"/>
            <a:chExt cx="864" cy="144"/>
          </a:xfrm>
        </p:grpSpPr>
        <p:sp>
          <p:nvSpPr>
            <p:cNvPr id="45124" name="Rectangle 89"/>
            <p:cNvSpPr>
              <a:spLocks noChangeArrowheads="1"/>
            </p:cNvSpPr>
            <p:nvPr/>
          </p:nvSpPr>
          <p:spPr bwMode="auto">
            <a:xfrm>
              <a:off x="2496"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sp>
          <p:nvSpPr>
            <p:cNvPr id="45125" name="Rectangle 90"/>
            <p:cNvSpPr>
              <a:spLocks noChangeArrowheads="1"/>
            </p:cNvSpPr>
            <p:nvPr/>
          </p:nvSpPr>
          <p:spPr bwMode="auto">
            <a:xfrm>
              <a:off x="2640"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1</a:t>
              </a:r>
            </a:p>
          </p:txBody>
        </p:sp>
        <p:sp>
          <p:nvSpPr>
            <p:cNvPr id="45126" name="Rectangle 91"/>
            <p:cNvSpPr>
              <a:spLocks noChangeArrowheads="1"/>
            </p:cNvSpPr>
            <p:nvPr/>
          </p:nvSpPr>
          <p:spPr bwMode="auto">
            <a:xfrm>
              <a:off x="2784"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1</a:t>
              </a:r>
            </a:p>
          </p:txBody>
        </p:sp>
        <p:sp>
          <p:nvSpPr>
            <p:cNvPr id="45127" name="Rectangle 92"/>
            <p:cNvSpPr>
              <a:spLocks noChangeArrowheads="1"/>
            </p:cNvSpPr>
            <p:nvPr/>
          </p:nvSpPr>
          <p:spPr bwMode="auto">
            <a:xfrm>
              <a:off x="2928"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sp>
          <p:nvSpPr>
            <p:cNvPr id="45128" name="Rectangle 93"/>
            <p:cNvSpPr>
              <a:spLocks noChangeArrowheads="1"/>
            </p:cNvSpPr>
            <p:nvPr/>
          </p:nvSpPr>
          <p:spPr bwMode="auto">
            <a:xfrm>
              <a:off x="3072"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1</a:t>
              </a:r>
            </a:p>
          </p:txBody>
        </p:sp>
        <p:sp>
          <p:nvSpPr>
            <p:cNvPr id="45129" name="Rectangle 94"/>
            <p:cNvSpPr>
              <a:spLocks noChangeArrowheads="1"/>
            </p:cNvSpPr>
            <p:nvPr/>
          </p:nvSpPr>
          <p:spPr bwMode="auto">
            <a:xfrm>
              <a:off x="3216"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grpSp>
      <p:grpSp>
        <p:nvGrpSpPr>
          <p:cNvPr id="14" name="Group 95"/>
          <p:cNvGrpSpPr>
            <a:grpSpLocks/>
          </p:cNvGrpSpPr>
          <p:nvPr/>
        </p:nvGrpSpPr>
        <p:grpSpPr bwMode="auto">
          <a:xfrm>
            <a:off x="2573338" y="4795838"/>
            <a:ext cx="1371600" cy="228600"/>
            <a:chOff x="2496" y="3360"/>
            <a:chExt cx="864" cy="144"/>
          </a:xfrm>
        </p:grpSpPr>
        <p:sp>
          <p:nvSpPr>
            <p:cNvPr id="45118" name="Rectangle 96"/>
            <p:cNvSpPr>
              <a:spLocks noChangeArrowheads="1"/>
            </p:cNvSpPr>
            <p:nvPr/>
          </p:nvSpPr>
          <p:spPr bwMode="auto">
            <a:xfrm>
              <a:off x="2496"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sp>
          <p:nvSpPr>
            <p:cNvPr id="45119" name="Rectangle 97"/>
            <p:cNvSpPr>
              <a:spLocks noChangeArrowheads="1"/>
            </p:cNvSpPr>
            <p:nvPr/>
          </p:nvSpPr>
          <p:spPr bwMode="auto">
            <a:xfrm>
              <a:off x="2640"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1</a:t>
              </a:r>
            </a:p>
          </p:txBody>
        </p:sp>
        <p:sp>
          <p:nvSpPr>
            <p:cNvPr id="45120" name="Rectangle 98"/>
            <p:cNvSpPr>
              <a:spLocks noChangeArrowheads="1"/>
            </p:cNvSpPr>
            <p:nvPr/>
          </p:nvSpPr>
          <p:spPr bwMode="auto">
            <a:xfrm>
              <a:off x="2784"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sp>
          <p:nvSpPr>
            <p:cNvPr id="45121" name="Rectangle 99"/>
            <p:cNvSpPr>
              <a:spLocks noChangeArrowheads="1"/>
            </p:cNvSpPr>
            <p:nvPr/>
          </p:nvSpPr>
          <p:spPr bwMode="auto">
            <a:xfrm>
              <a:off x="2928"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sp>
          <p:nvSpPr>
            <p:cNvPr id="45122" name="Rectangle 100"/>
            <p:cNvSpPr>
              <a:spLocks noChangeArrowheads="1"/>
            </p:cNvSpPr>
            <p:nvPr/>
          </p:nvSpPr>
          <p:spPr bwMode="auto">
            <a:xfrm>
              <a:off x="3072"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1</a:t>
              </a:r>
            </a:p>
          </p:txBody>
        </p:sp>
        <p:sp>
          <p:nvSpPr>
            <p:cNvPr id="45123" name="Rectangle 101"/>
            <p:cNvSpPr>
              <a:spLocks noChangeArrowheads="1"/>
            </p:cNvSpPr>
            <p:nvPr/>
          </p:nvSpPr>
          <p:spPr bwMode="auto">
            <a:xfrm>
              <a:off x="3216"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grpSp>
      <p:grpSp>
        <p:nvGrpSpPr>
          <p:cNvPr id="15" name="Group 102"/>
          <p:cNvGrpSpPr>
            <a:grpSpLocks/>
          </p:cNvGrpSpPr>
          <p:nvPr/>
        </p:nvGrpSpPr>
        <p:grpSpPr bwMode="auto">
          <a:xfrm>
            <a:off x="2649538" y="3119438"/>
            <a:ext cx="1371600" cy="228600"/>
            <a:chOff x="2496" y="3360"/>
            <a:chExt cx="864" cy="144"/>
          </a:xfrm>
        </p:grpSpPr>
        <p:sp>
          <p:nvSpPr>
            <p:cNvPr id="45112" name="Rectangle 103"/>
            <p:cNvSpPr>
              <a:spLocks noChangeArrowheads="1"/>
            </p:cNvSpPr>
            <p:nvPr/>
          </p:nvSpPr>
          <p:spPr bwMode="auto">
            <a:xfrm>
              <a:off x="2496"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sp>
          <p:nvSpPr>
            <p:cNvPr id="45113" name="Rectangle 104"/>
            <p:cNvSpPr>
              <a:spLocks noChangeArrowheads="1"/>
            </p:cNvSpPr>
            <p:nvPr/>
          </p:nvSpPr>
          <p:spPr bwMode="auto">
            <a:xfrm>
              <a:off x="2640"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1</a:t>
              </a:r>
            </a:p>
          </p:txBody>
        </p:sp>
        <p:sp>
          <p:nvSpPr>
            <p:cNvPr id="45114" name="Rectangle 105"/>
            <p:cNvSpPr>
              <a:spLocks noChangeArrowheads="1"/>
            </p:cNvSpPr>
            <p:nvPr/>
          </p:nvSpPr>
          <p:spPr bwMode="auto">
            <a:xfrm>
              <a:off x="2784"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sp>
          <p:nvSpPr>
            <p:cNvPr id="45115" name="Rectangle 106"/>
            <p:cNvSpPr>
              <a:spLocks noChangeArrowheads="1"/>
            </p:cNvSpPr>
            <p:nvPr/>
          </p:nvSpPr>
          <p:spPr bwMode="auto">
            <a:xfrm>
              <a:off x="2928"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sp>
          <p:nvSpPr>
            <p:cNvPr id="45116" name="Rectangle 107"/>
            <p:cNvSpPr>
              <a:spLocks noChangeArrowheads="1"/>
            </p:cNvSpPr>
            <p:nvPr/>
          </p:nvSpPr>
          <p:spPr bwMode="auto">
            <a:xfrm>
              <a:off x="3072"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1</a:t>
              </a:r>
            </a:p>
          </p:txBody>
        </p:sp>
        <p:sp>
          <p:nvSpPr>
            <p:cNvPr id="45117" name="Rectangle 108"/>
            <p:cNvSpPr>
              <a:spLocks noChangeArrowheads="1"/>
            </p:cNvSpPr>
            <p:nvPr/>
          </p:nvSpPr>
          <p:spPr bwMode="auto">
            <a:xfrm>
              <a:off x="3216"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1</a:t>
              </a:r>
            </a:p>
          </p:txBody>
        </p:sp>
      </p:grpSp>
      <p:grpSp>
        <p:nvGrpSpPr>
          <p:cNvPr id="16" name="Group 109"/>
          <p:cNvGrpSpPr>
            <a:grpSpLocks/>
          </p:cNvGrpSpPr>
          <p:nvPr/>
        </p:nvGrpSpPr>
        <p:grpSpPr bwMode="auto">
          <a:xfrm>
            <a:off x="1506538" y="2586038"/>
            <a:ext cx="1371600" cy="228600"/>
            <a:chOff x="2496" y="3360"/>
            <a:chExt cx="864" cy="144"/>
          </a:xfrm>
        </p:grpSpPr>
        <p:sp>
          <p:nvSpPr>
            <p:cNvPr id="45106" name="Rectangle 110"/>
            <p:cNvSpPr>
              <a:spLocks noChangeArrowheads="1"/>
            </p:cNvSpPr>
            <p:nvPr/>
          </p:nvSpPr>
          <p:spPr bwMode="auto">
            <a:xfrm>
              <a:off x="2496"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sp>
          <p:nvSpPr>
            <p:cNvPr id="45107" name="Rectangle 111"/>
            <p:cNvSpPr>
              <a:spLocks noChangeArrowheads="1"/>
            </p:cNvSpPr>
            <p:nvPr/>
          </p:nvSpPr>
          <p:spPr bwMode="auto">
            <a:xfrm>
              <a:off x="2640"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1</a:t>
              </a:r>
            </a:p>
          </p:txBody>
        </p:sp>
        <p:sp>
          <p:nvSpPr>
            <p:cNvPr id="45108" name="Rectangle 112"/>
            <p:cNvSpPr>
              <a:spLocks noChangeArrowheads="1"/>
            </p:cNvSpPr>
            <p:nvPr/>
          </p:nvSpPr>
          <p:spPr bwMode="auto">
            <a:xfrm>
              <a:off x="2784"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1</a:t>
              </a:r>
            </a:p>
          </p:txBody>
        </p:sp>
        <p:sp>
          <p:nvSpPr>
            <p:cNvPr id="45109" name="Rectangle 113"/>
            <p:cNvSpPr>
              <a:spLocks noChangeArrowheads="1"/>
            </p:cNvSpPr>
            <p:nvPr/>
          </p:nvSpPr>
          <p:spPr bwMode="auto">
            <a:xfrm>
              <a:off x="2928"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0</a:t>
              </a:r>
            </a:p>
          </p:txBody>
        </p:sp>
        <p:sp>
          <p:nvSpPr>
            <p:cNvPr id="45110" name="Rectangle 114"/>
            <p:cNvSpPr>
              <a:spLocks noChangeArrowheads="1"/>
            </p:cNvSpPr>
            <p:nvPr/>
          </p:nvSpPr>
          <p:spPr bwMode="auto">
            <a:xfrm>
              <a:off x="3072"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1</a:t>
              </a:r>
            </a:p>
          </p:txBody>
        </p:sp>
        <p:sp>
          <p:nvSpPr>
            <p:cNvPr id="45111" name="Rectangle 115"/>
            <p:cNvSpPr>
              <a:spLocks noChangeArrowheads="1"/>
            </p:cNvSpPr>
            <p:nvPr/>
          </p:nvSpPr>
          <p:spPr bwMode="auto">
            <a:xfrm>
              <a:off x="3216" y="3360"/>
              <a:ext cx="144" cy="144"/>
            </a:xfrm>
            <a:prstGeom prst="rect">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pPr algn="ctr"/>
              <a:r>
                <a:rPr lang="en-US" sz="1600"/>
                <a:t>1</a:t>
              </a:r>
            </a:p>
          </p:txBody>
        </p:sp>
      </p:grpSp>
      <p:sp>
        <p:nvSpPr>
          <p:cNvPr id="77940" name="Text Box 116"/>
          <p:cNvSpPr txBox="1">
            <a:spLocks noChangeArrowheads="1"/>
          </p:cNvSpPr>
          <p:nvPr/>
        </p:nvSpPr>
        <p:spPr bwMode="auto">
          <a:xfrm>
            <a:off x="2935288" y="2447925"/>
            <a:ext cx="1446212" cy="366713"/>
          </a:xfrm>
          <a:prstGeom prst="rect">
            <a:avLst/>
          </a:prstGeom>
          <a:noFill/>
          <a:ln w="9525">
            <a:noFill/>
            <a:miter lim="800000"/>
            <a:headEnd/>
            <a:tailEnd/>
          </a:ln>
        </p:spPr>
        <p:txBody>
          <a:bodyPr wrap="none">
            <a:prstTxWarp prst="textNoShape">
              <a:avLst/>
            </a:prstTxWarp>
            <a:spAutoFit/>
          </a:bodyPr>
          <a:lstStyle/>
          <a:p>
            <a:r>
              <a:rPr lang="en-US">
                <a:latin typeface="Comic Sans MS" charset="0"/>
              </a:rPr>
              <a:t>Count 1 bits</a:t>
            </a:r>
          </a:p>
        </p:txBody>
      </p:sp>
      <p:sp>
        <p:nvSpPr>
          <p:cNvPr id="77941" name="Text Box 117"/>
          <p:cNvSpPr txBox="1">
            <a:spLocks noChangeArrowheads="1"/>
          </p:cNvSpPr>
          <p:nvPr/>
        </p:nvSpPr>
        <p:spPr bwMode="auto">
          <a:xfrm>
            <a:off x="2481263" y="2012950"/>
            <a:ext cx="311150" cy="366713"/>
          </a:xfrm>
          <a:prstGeom prst="rect">
            <a:avLst/>
          </a:prstGeom>
          <a:noFill/>
          <a:ln w="9525">
            <a:noFill/>
            <a:miter lim="800000"/>
            <a:headEnd/>
            <a:tailEnd/>
          </a:ln>
        </p:spPr>
        <p:txBody>
          <a:bodyPr wrap="none">
            <a:prstTxWarp prst="textNoShape">
              <a:avLst/>
            </a:prstTxWarp>
            <a:spAutoFit/>
          </a:bodyPr>
          <a:lstStyle/>
          <a:p>
            <a:r>
              <a:rPr lang="en-US" b="1">
                <a:solidFill>
                  <a:srgbClr val="CC3300"/>
                </a:solidFill>
              </a:rPr>
              <a:t>4</a:t>
            </a:r>
          </a:p>
        </p:txBody>
      </p:sp>
      <p:sp>
        <p:nvSpPr>
          <p:cNvPr id="77948" name="Text Box 124"/>
          <p:cNvSpPr txBox="1">
            <a:spLocks noChangeArrowheads="1"/>
          </p:cNvSpPr>
          <p:nvPr/>
        </p:nvSpPr>
        <p:spPr bwMode="auto">
          <a:xfrm>
            <a:off x="4795838" y="3038475"/>
            <a:ext cx="3662362" cy="466725"/>
          </a:xfrm>
          <a:prstGeom prst="rect">
            <a:avLst/>
          </a:prstGeom>
          <a:solidFill>
            <a:srgbClr val="DCB9FF"/>
          </a:solidFill>
          <a:ln w="9525">
            <a:solidFill>
              <a:schemeClr val="tx1"/>
            </a:solidFill>
            <a:miter lim="800000"/>
            <a:headEnd/>
            <a:tailEnd/>
          </a:ln>
        </p:spPr>
        <p:txBody>
          <a:bodyPr wrap="none">
            <a:prstTxWarp prst="textNoShape">
              <a:avLst/>
            </a:prstTxWarp>
            <a:spAutoFit/>
          </a:bodyPr>
          <a:lstStyle/>
          <a:p>
            <a:r>
              <a:rPr lang="en-US">
                <a:latin typeface="Comic Sans MS" charset="0"/>
              </a:rPr>
              <a:t>Synopsis should be small</a:t>
            </a:r>
          </a:p>
        </p:txBody>
      </p:sp>
      <p:grpSp>
        <p:nvGrpSpPr>
          <p:cNvPr id="17" name="Group 125"/>
          <p:cNvGrpSpPr>
            <a:grpSpLocks/>
          </p:cNvGrpSpPr>
          <p:nvPr/>
        </p:nvGrpSpPr>
        <p:grpSpPr bwMode="auto">
          <a:xfrm>
            <a:off x="2176463" y="2198688"/>
            <a:ext cx="304800" cy="990600"/>
            <a:chOff x="288" y="3312"/>
            <a:chExt cx="192" cy="672"/>
          </a:xfrm>
        </p:grpSpPr>
        <p:sp>
          <p:nvSpPr>
            <p:cNvPr id="45094" name="Line 126"/>
            <p:cNvSpPr>
              <a:spLocks noChangeShapeType="1"/>
            </p:cNvSpPr>
            <p:nvPr/>
          </p:nvSpPr>
          <p:spPr bwMode="auto">
            <a:xfrm flipV="1">
              <a:off x="336" y="3408"/>
              <a:ext cx="48" cy="576"/>
            </a:xfrm>
            <a:prstGeom prst="line">
              <a:avLst/>
            </a:prstGeom>
            <a:noFill/>
            <a:ln w="9525">
              <a:solidFill>
                <a:srgbClr val="800000"/>
              </a:solidFill>
              <a:round/>
              <a:headEnd/>
              <a:tailEnd/>
            </a:ln>
          </p:spPr>
          <p:txBody>
            <a:bodyPr>
              <a:prstTxWarp prst="textNoShape">
                <a:avLst/>
              </a:prstTxWarp>
            </a:bodyPr>
            <a:lstStyle/>
            <a:p>
              <a:endParaRPr lang="en-US"/>
            </a:p>
          </p:txBody>
        </p:sp>
        <p:sp>
          <p:nvSpPr>
            <p:cNvPr id="45095" name="Line 127"/>
            <p:cNvSpPr>
              <a:spLocks noChangeShapeType="1"/>
            </p:cNvSpPr>
            <p:nvPr/>
          </p:nvSpPr>
          <p:spPr bwMode="auto">
            <a:xfrm>
              <a:off x="384" y="3408"/>
              <a:ext cx="48" cy="576"/>
            </a:xfrm>
            <a:prstGeom prst="line">
              <a:avLst/>
            </a:prstGeom>
            <a:noFill/>
            <a:ln w="9525">
              <a:solidFill>
                <a:srgbClr val="800000"/>
              </a:solidFill>
              <a:round/>
              <a:headEnd/>
              <a:tailEnd/>
            </a:ln>
          </p:spPr>
          <p:txBody>
            <a:bodyPr>
              <a:prstTxWarp prst="textNoShape">
                <a:avLst/>
              </a:prstTxWarp>
            </a:bodyPr>
            <a:lstStyle/>
            <a:p>
              <a:endParaRPr lang="en-US"/>
            </a:p>
          </p:txBody>
        </p:sp>
        <p:sp>
          <p:nvSpPr>
            <p:cNvPr id="45096" name="Line 128"/>
            <p:cNvSpPr>
              <a:spLocks noChangeShapeType="1"/>
            </p:cNvSpPr>
            <p:nvPr/>
          </p:nvSpPr>
          <p:spPr bwMode="auto">
            <a:xfrm>
              <a:off x="336" y="3984"/>
              <a:ext cx="96" cy="0"/>
            </a:xfrm>
            <a:prstGeom prst="line">
              <a:avLst/>
            </a:prstGeom>
            <a:noFill/>
            <a:ln w="9525">
              <a:solidFill>
                <a:srgbClr val="800000"/>
              </a:solidFill>
              <a:round/>
              <a:headEnd/>
              <a:tailEnd/>
            </a:ln>
          </p:spPr>
          <p:txBody>
            <a:bodyPr>
              <a:prstTxWarp prst="textNoShape">
                <a:avLst/>
              </a:prstTxWarp>
            </a:bodyPr>
            <a:lstStyle/>
            <a:p>
              <a:endParaRPr lang="en-US"/>
            </a:p>
          </p:txBody>
        </p:sp>
        <p:sp>
          <p:nvSpPr>
            <p:cNvPr id="45097" name="Line 129"/>
            <p:cNvSpPr>
              <a:spLocks noChangeShapeType="1"/>
            </p:cNvSpPr>
            <p:nvPr/>
          </p:nvSpPr>
          <p:spPr bwMode="auto">
            <a:xfrm>
              <a:off x="336" y="3888"/>
              <a:ext cx="96" cy="0"/>
            </a:xfrm>
            <a:prstGeom prst="line">
              <a:avLst/>
            </a:prstGeom>
            <a:noFill/>
            <a:ln w="9525">
              <a:solidFill>
                <a:srgbClr val="800000"/>
              </a:solidFill>
              <a:round/>
              <a:headEnd/>
              <a:tailEnd/>
            </a:ln>
          </p:spPr>
          <p:txBody>
            <a:bodyPr>
              <a:prstTxWarp prst="textNoShape">
                <a:avLst/>
              </a:prstTxWarp>
            </a:bodyPr>
            <a:lstStyle/>
            <a:p>
              <a:endParaRPr lang="en-US"/>
            </a:p>
          </p:txBody>
        </p:sp>
        <p:sp>
          <p:nvSpPr>
            <p:cNvPr id="45098" name="Line 130"/>
            <p:cNvSpPr>
              <a:spLocks noChangeShapeType="1"/>
            </p:cNvSpPr>
            <p:nvPr/>
          </p:nvSpPr>
          <p:spPr bwMode="auto">
            <a:xfrm>
              <a:off x="363" y="3737"/>
              <a:ext cx="48" cy="0"/>
            </a:xfrm>
            <a:prstGeom prst="line">
              <a:avLst/>
            </a:prstGeom>
            <a:noFill/>
            <a:ln w="9525">
              <a:solidFill>
                <a:srgbClr val="800000"/>
              </a:solidFill>
              <a:round/>
              <a:headEnd/>
              <a:tailEnd/>
            </a:ln>
          </p:spPr>
          <p:txBody>
            <a:bodyPr>
              <a:prstTxWarp prst="textNoShape">
                <a:avLst/>
              </a:prstTxWarp>
            </a:bodyPr>
            <a:lstStyle/>
            <a:p>
              <a:endParaRPr lang="en-US"/>
            </a:p>
          </p:txBody>
        </p:sp>
        <p:sp>
          <p:nvSpPr>
            <p:cNvPr id="45099" name="Line 131"/>
            <p:cNvSpPr>
              <a:spLocks noChangeShapeType="1"/>
            </p:cNvSpPr>
            <p:nvPr/>
          </p:nvSpPr>
          <p:spPr bwMode="auto">
            <a:xfrm flipV="1">
              <a:off x="336" y="3888"/>
              <a:ext cx="96" cy="96"/>
            </a:xfrm>
            <a:prstGeom prst="line">
              <a:avLst/>
            </a:prstGeom>
            <a:noFill/>
            <a:ln w="9525">
              <a:solidFill>
                <a:srgbClr val="800000"/>
              </a:solidFill>
              <a:round/>
              <a:headEnd/>
              <a:tailEnd/>
            </a:ln>
          </p:spPr>
          <p:txBody>
            <a:bodyPr>
              <a:prstTxWarp prst="textNoShape">
                <a:avLst/>
              </a:prstTxWarp>
            </a:bodyPr>
            <a:lstStyle/>
            <a:p>
              <a:endParaRPr lang="en-US"/>
            </a:p>
          </p:txBody>
        </p:sp>
        <p:sp>
          <p:nvSpPr>
            <p:cNvPr id="45100" name="Line 132"/>
            <p:cNvSpPr>
              <a:spLocks noChangeShapeType="1"/>
            </p:cNvSpPr>
            <p:nvPr/>
          </p:nvSpPr>
          <p:spPr bwMode="auto">
            <a:xfrm flipH="1" flipV="1">
              <a:off x="336" y="3888"/>
              <a:ext cx="96" cy="96"/>
            </a:xfrm>
            <a:prstGeom prst="line">
              <a:avLst/>
            </a:prstGeom>
            <a:noFill/>
            <a:ln w="9525">
              <a:solidFill>
                <a:srgbClr val="800000"/>
              </a:solidFill>
              <a:round/>
              <a:headEnd/>
              <a:tailEnd/>
            </a:ln>
          </p:spPr>
          <p:txBody>
            <a:bodyPr>
              <a:prstTxWarp prst="textNoShape">
                <a:avLst/>
              </a:prstTxWarp>
            </a:bodyPr>
            <a:lstStyle/>
            <a:p>
              <a:endParaRPr lang="en-US"/>
            </a:p>
          </p:txBody>
        </p:sp>
        <p:sp>
          <p:nvSpPr>
            <p:cNvPr id="45101" name="Line 133"/>
            <p:cNvSpPr>
              <a:spLocks noChangeShapeType="1"/>
            </p:cNvSpPr>
            <p:nvPr/>
          </p:nvSpPr>
          <p:spPr bwMode="auto">
            <a:xfrm flipH="1" flipV="1">
              <a:off x="370" y="3744"/>
              <a:ext cx="48" cy="144"/>
            </a:xfrm>
            <a:prstGeom prst="line">
              <a:avLst/>
            </a:prstGeom>
            <a:noFill/>
            <a:ln w="9525">
              <a:solidFill>
                <a:srgbClr val="800000"/>
              </a:solidFill>
              <a:round/>
              <a:headEnd/>
              <a:tailEnd/>
            </a:ln>
          </p:spPr>
          <p:txBody>
            <a:bodyPr>
              <a:prstTxWarp prst="textNoShape">
                <a:avLst/>
              </a:prstTxWarp>
            </a:bodyPr>
            <a:lstStyle/>
            <a:p>
              <a:endParaRPr lang="en-US"/>
            </a:p>
          </p:txBody>
        </p:sp>
        <p:sp>
          <p:nvSpPr>
            <p:cNvPr id="45102" name="Line 134"/>
            <p:cNvSpPr>
              <a:spLocks noChangeShapeType="1"/>
            </p:cNvSpPr>
            <p:nvPr/>
          </p:nvSpPr>
          <p:spPr bwMode="auto">
            <a:xfrm flipV="1">
              <a:off x="350" y="3737"/>
              <a:ext cx="48" cy="144"/>
            </a:xfrm>
            <a:prstGeom prst="line">
              <a:avLst/>
            </a:prstGeom>
            <a:noFill/>
            <a:ln w="9525">
              <a:solidFill>
                <a:srgbClr val="800000"/>
              </a:solidFill>
              <a:round/>
              <a:headEnd/>
              <a:tailEnd/>
            </a:ln>
          </p:spPr>
          <p:txBody>
            <a:bodyPr>
              <a:prstTxWarp prst="textNoShape">
                <a:avLst/>
              </a:prstTxWarp>
            </a:bodyPr>
            <a:lstStyle/>
            <a:p>
              <a:endParaRPr lang="en-US"/>
            </a:p>
          </p:txBody>
        </p:sp>
        <p:sp>
          <p:nvSpPr>
            <p:cNvPr id="45103" name="Line 135"/>
            <p:cNvSpPr>
              <a:spLocks noChangeShapeType="1"/>
            </p:cNvSpPr>
            <p:nvPr/>
          </p:nvSpPr>
          <p:spPr bwMode="auto">
            <a:xfrm flipV="1">
              <a:off x="384" y="3456"/>
              <a:ext cx="0" cy="288"/>
            </a:xfrm>
            <a:prstGeom prst="line">
              <a:avLst/>
            </a:prstGeom>
            <a:noFill/>
            <a:ln w="9525">
              <a:solidFill>
                <a:srgbClr val="800000"/>
              </a:solidFill>
              <a:round/>
              <a:headEnd/>
              <a:tailEnd/>
            </a:ln>
          </p:spPr>
          <p:txBody>
            <a:bodyPr>
              <a:prstTxWarp prst="textNoShape">
                <a:avLst/>
              </a:prstTxWarp>
            </a:bodyPr>
            <a:lstStyle/>
            <a:p>
              <a:endParaRPr lang="en-US"/>
            </a:p>
          </p:txBody>
        </p:sp>
        <p:sp>
          <p:nvSpPr>
            <p:cNvPr id="45104" name="Oval 136"/>
            <p:cNvSpPr>
              <a:spLocks noChangeArrowheads="1"/>
            </p:cNvSpPr>
            <p:nvPr/>
          </p:nvSpPr>
          <p:spPr bwMode="auto">
            <a:xfrm>
              <a:off x="336" y="3360"/>
              <a:ext cx="96" cy="96"/>
            </a:xfrm>
            <a:prstGeom prst="ellipse">
              <a:avLst/>
            </a:prstGeom>
            <a:noFill/>
            <a:ln w="9525">
              <a:solidFill>
                <a:srgbClr val="800000"/>
              </a:solidFill>
              <a:prstDash val="dash"/>
              <a:round/>
              <a:headEnd/>
              <a:tailEnd/>
            </a:ln>
          </p:spPr>
          <p:txBody>
            <a:bodyPr wrap="none" anchor="ctr">
              <a:prstTxWarp prst="textNoShape">
                <a:avLst/>
              </a:prstTxWarp>
            </a:bodyPr>
            <a:lstStyle/>
            <a:p>
              <a:endParaRPr lang="en-US"/>
            </a:p>
          </p:txBody>
        </p:sp>
        <p:sp>
          <p:nvSpPr>
            <p:cNvPr id="45105" name="Oval 137"/>
            <p:cNvSpPr>
              <a:spLocks noChangeArrowheads="1"/>
            </p:cNvSpPr>
            <p:nvPr/>
          </p:nvSpPr>
          <p:spPr bwMode="auto">
            <a:xfrm>
              <a:off x="288" y="3312"/>
              <a:ext cx="192" cy="192"/>
            </a:xfrm>
            <a:prstGeom prst="ellipse">
              <a:avLst/>
            </a:prstGeom>
            <a:noFill/>
            <a:ln w="9525" cap="rnd">
              <a:solidFill>
                <a:srgbClr val="800000"/>
              </a:solidFill>
              <a:prstDash val="sysDot"/>
              <a:round/>
              <a:headEnd/>
              <a:tailEnd/>
            </a:ln>
          </p:spPr>
          <p:txBody>
            <a:bodyPr wrap="none" anchor="ctr">
              <a:prstTxWarp prst="textNoShape">
                <a:avLst/>
              </a:prstTxWarp>
            </a:bodyPr>
            <a:lstStyle/>
            <a:p>
              <a:endParaRPr lang="en-US"/>
            </a:p>
          </p:txBody>
        </p:sp>
      </p:grpSp>
      <p:sp>
        <p:nvSpPr>
          <p:cNvPr id="77962" name="Rectangle 138"/>
          <p:cNvSpPr>
            <a:spLocks noChangeArrowheads="1"/>
          </p:cNvSpPr>
          <p:nvPr/>
        </p:nvSpPr>
        <p:spPr bwMode="auto">
          <a:xfrm>
            <a:off x="533400" y="5486400"/>
            <a:ext cx="7772400" cy="609600"/>
          </a:xfrm>
          <a:prstGeom prst="rect">
            <a:avLst/>
          </a:prstGeom>
          <a:solidFill>
            <a:srgbClr val="DCB9FF"/>
          </a:solidFill>
          <a:ln w="9525">
            <a:solidFill>
              <a:schemeClr val="tx1"/>
            </a:solidFill>
            <a:miter lim="800000"/>
            <a:headEnd/>
            <a:tailEnd/>
          </a:ln>
        </p:spPr>
        <p:txBody>
          <a:bodyPr wrap="none" anchor="ctr">
            <a:prstTxWarp prst="textNoShape">
              <a:avLst/>
            </a:prstTxWarp>
          </a:bodyPr>
          <a:lstStyle/>
          <a:p>
            <a:pPr algn="ctr"/>
            <a:r>
              <a:rPr lang="en-US" sz="2000">
                <a:latin typeface="Comic Sans MS" charset="0"/>
              </a:rPr>
              <a:t>Approximate COUNT algorithm: logarithmic size bit vector</a:t>
            </a:r>
          </a:p>
        </p:txBody>
      </p:sp>
      <p:pic>
        <p:nvPicPr>
          <p:cNvPr id="77963" name="Picture 139" descr="light-small"/>
          <p:cNvPicPr>
            <a:picLocks noChangeAspect="1" noChangeArrowheads="1"/>
          </p:cNvPicPr>
          <p:nvPr/>
        </p:nvPicPr>
        <p:blipFill>
          <a:blip r:embed="rId4"/>
          <a:srcRect/>
          <a:stretch>
            <a:fillRect/>
          </a:stretch>
        </p:blipFill>
        <p:spPr bwMode="auto">
          <a:xfrm>
            <a:off x="228600" y="5210175"/>
            <a:ext cx="561975" cy="962025"/>
          </a:xfrm>
          <a:prstGeom prst="rect">
            <a:avLst/>
          </a:prstGeom>
          <a:noFill/>
          <a:ln w="9525">
            <a:noFill/>
            <a:miter lim="800000"/>
            <a:headEnd/>
            <a:tailEnd/>
          </a:ln>
        </p:spPr>
      </p:pic>
      <p:sp>
        <p:nvSpPr>
          <p:cNvPr id="77964" name="AutoShape 140"/>
          <p:cNvSpPr>
            <a:spLocks noChangeArrowheads="1"/>
          </p:cNvSpPr>
          <p:nvPr/>
        </p:nvSpPr>
        <p:spPr bwMode="auto">
          <a:xfrm>
            <a:off x="5562600" y="2133600"/>
            <a:ext cx="1600200" cy="914400"/>
          </a:xfrm>
          <a:prstGeom prst="star16">
            <a:avLst>
              <a:gd name="adj" fmla="val 37500"/>
            </a:avLst>
          </a:prstGeom>
          <a:solidFill>
            <a:srgbClr val="FF3300"/>
          </a:solidFill>
          <a:ln w="9525">
            <a:solidFill>
              <a:schemeClr val="tx1"/>
            </a:solidFill>
            <a:miter lim="800000"/>
            <a:headEnd/>
            <a:tailEnd/>
          </a:ln>
        </p:spPr>
        <p:txBody>
          <a:bodyPr wrap="none" anchor="ctr">
            <a:prstTxWarp prst="textNoShape">
              <a:avLst/>
            </a:prstTxWarp>
          </a:bodyPr>
          <a:lstStyle/>
          <a:p>
            <a:pPr algn="ctr"/>
            <a:r>
              <a:rPr lang="en-US" b="1">
                <a:solidFill>
                  <a:srgbClr val="FFFF00"/>
                </a:solidFill>
              </a:rPr>
              <a:t>Challenge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3.33333E-6 -4.68208E-6 L 0.21666 0.03885 " pathEditMode="relative" rAng="0" ptsTypes="AA">
                                      <p:cBhvr>
                                        <p:cTn id="6" dur="2000" fill="hold"/>
                                        <p:tgtEl>
                                          <p:spTgt spid="2"/>
                                        </p:tgtEl>
                                        <p:attrNameLst>
                                          <p:attrName>ppt_x</p:attrName>
                                          <p:attrName>ppt_y</p:attrName>
                                        </p:attrNameLst>
                                      </p:cBhvr>
                                      <p:rCtr x="108" y="19"/>
                                    </p:animMotion>
                                  </p:childTnLst>
                                </p:cTn>
                              </p:par>
                              <p:par>
                                <p:cTn id="7" presetID="64" presetClass="path" presetSubtype="0" accel="50000" decel="50000" fill="hold" nodeType="withEffect">
                                  <p:stCondLst>
                                    <p:cond delay="0"/>
                                  </p:stCondLst>
                                  <p:childTnLst>
                                    <p:animMotion origin="layout" path="M 3.33333E-6 -4.68208E-6 L -0.00834 -0.20531 " pathEditMode="relative" rAng="0" ptsTypes="AA">
                                      <p:cBhvr>
                                        <p:cTn id="8" dur="2000" fill="hold"/>
                                        <p:tgtEl>
                                          <p:spTgt spid="8"/>
                                        </p:tgtEl>
                                        <p:attrNameLst>
                                          <p:attrName>ppt_x</p:attrName>
                                          <p:attrName>ppt_y</p:attrName>
                                        </p:attrNameLst>
                                      </p:cBhvr>
                                      <p:rCtr x="-4" y="-103"/>
                                    </p:animMotion>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77883"/>
                                        </p:tgtEl>
                                        <p:attrNameLst>
                                          <p:attrName>style.visibility</p:attrName>
                                        </p:attrNameLst>
                                      </p:cBhvr>
                                      <p:to>
                                        <p:strVal val="visible"/>
                                      </p:to>
                                    </p:set>
                                    <p:animEffect transition="in" filter="dissolve">
                                      <p:cBhvr>
                                        <p:cTn id="13" dur="500"/>
                                        <p:tgtEl>
                                          <p:spTgt spid="77883"/>
                                        </p:tgtEl>
                                      </p:cBhvr>
                                    </p:animEffect>
                                  </p:childTnLst>
                                </p:cTn>
                              </p:par>
                            </p:childTnLst>
                          </p:cTn>
                        </p:par>
                        <p:par>
                          <p:cTn id="14" fill="hold">
                            <p:stCondLst>
                              <p:cond delay="500"/>
                            </p:stCondLst>
                            <p:childTnLst>
                              <p:par>
                                <p:cTn id="15" presetID="9" presetClass="exit" presetSubtype="0" fill="hold" nodeType="afterEffect">
                                  <p:stCondLst>
                                    <p:cond delay="0"/>
                                  </p:stCondLst>
                                  <p:childTnLst>
                                    <p:animEffect transition="out" filter="dissolv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par>
                                <p:cTn id="18" presetID="9" presetClass="exit" presetSubtype="0" fill="hold" nodeType="withEffect">
                                  <p:stCondLst>
                                    <p:cond delay="0"/>
                                  </p:stCondLst>
                                  <p:childTnLst>
                                    <p:animEffect transition="out" filter="dissolv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par>
                                <p:cTn id="21" presetID="9" presetClass="exit" presetSubtype="0" fill="hold" nodeType="withEffect">
                                  <p:stCondLst>
                                    <p:cond delay="0"/>
                                  </p:stCondLst>
                                  <p:childTnLst>
                                    <p:animEffect transition="out" filter="dissolv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par>
                                <p:cTn id="24" presetID="9" presetClass="exit" presetSubtype="0" fill="hold" nodeType="withEffect">
                                  <p:stCondLst>
                                    <p:cond delay="0"/>
                                  </p:stCondLst>
                                  <p:childTnLst>
                                    <p:animEffect transition="out" filter="dissolve">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cTn>
                              </p:par>
                            </p:childTnLst>
                          </p:cTn>
                        </p:par>
                        <p:par>
                          <p:cTn id="27" fill="hold">
                            <p:stCondLst>
                              <p:cond delay="1000"/>
                            </p:stCondLst>
                            <p:childTnLst>
                              <p:par>
                                <p:cTn id="28" presetID="9"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ssolve">
                                      <p:cBhvr>
                                        <p:cTn id="30" dur="500"/>
                                        <p:tgtEl>
                                          <p:spTgt spid="10"/>
                                        </p:tgtEl>
                                      </p:cBhvr>
                                    </p:animEffect>
                                  </p:childTnLst>
                                </p:cTn>
                              </p:par>
                              <p:par>
                                <p:cTn id="31" presetID="9"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dissolve">
                                      <p:cBhvr>
                                        <p:cTn id="33" dur="500"/>
                                        <p:tgtEl>
                                          <p:spTgt spid="9"/>
                                        </p:tgtEl>
                                      </p:cBhvr>
                                    </p:animEffect>
                                  </p:childTnLst>
                                </p:cTn>
                              </p:par>
                            </p:childTnLst>
                          </p:cTn>
                        </p:par>
                        <p:par>
                          <p:cTn id="34" fill="hold">
                            <p:stCondLst>
                              <p:cond delay="1500"/>
                            </p:stCondLst>
                            <p:childTnLst>
                              <p:par>
                                <p:cTn id="35" presetID="1" presetClass="entr" presetSubtype="0"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64" presetClass="path" presetSubtype="0" accel="50000" decel="50000" fill="hold" nodeType="clickEffect">
                                  <p:stCondLst>
                                    <p:cond delay="0"/>
                                  </p:stCondLst>
                                  <p:childTnLst>
                                    <p:animMotion origin="layout" path="M 1.11022E-16 -4.68208E-6 L -0.21667 -0.23861 " pathEditMode="relative" rAng="0" ptsTypes="AA">
                                      <p:cBhvr>
                                        <p:cTn id="42" dur="2000" fill="hold"/>
                                        <p:tgtEl>
                                          <p:spTgt spid="12"/>
                                        </p:tgtEl>
                                        <p:attrNameLst>
                                          <p:attrName>ppt_x</p:attrName>
                                          <p:attrName>ppt_y</p:attrName>
                                        </p:attrNameLst>
                                      </p:cBhvr>
                                      <p:rCtr x="-108" y="-119"/>
                                    </p:animMotion>
                                  </p:childTnLst>
                                </p:cTn>
                              </p:par>
                              <p:par>
                                <p:cTn id="43" presetID="64" presetClass="path" presetSubtype="0" accel="50000" decel="50000" fill="hold" nodeType="withEffect">
                                  <p:stCondLst>
                                    <p:cond delay="0"/>
                                  </p:stCondLst>
                                  <p:childTnLst>
                                    <p:animMotion origin="layout" path="M -3.33333E-6 3.58382E-6 L 0.00834 -0.24971 " pathEditMode="relative" rAng="0" ptsTypes="AA">
                                      <p:cBhvr>
                                        <p:cTn id="44" dur="2000" fill="hold"/>
                                        <p:tgtEl>
                                          <p:spTgt spid="14"/>
                                        </p:tgtEl>
                                        <p:attrNameLst>
                                          <p:attrName>ppt_x</p:attrName>
                                          <p:attrName>ppt_y</p:attrName>
                                        </p:attrNameLst>
                                      </p:cBhvr>
                                      <p:rCtr x="4" y="-125"/>
                                    </p:animMotion>
                                  </p:childTnLst>
                                </p:cTn>
                              </p:par>
                            </p:childTnLst>
                          </p:cTn>
                        </p:par>
                        <p:par>
                          <p:cTn id="45" fill="hold">
                            <p:stCondLst>
                              <p:cond delay="2000"/>
                            </p:stCondLst>
                            <p:childTnLst>
                              <p:par>
                                <p:cTn id="46" presetID="1" presetClass="exit" presetSubtype="0" fill="hold" nodeType="afterEffect">
                                  <p:stCondLst>
                                    <p:cond delay="0"/>
                                  </p:stCondLst>
                                  <p:childTnLst>
                                    <p:set>
                                      <p:cBhvr>
                                        <p:cTn id="47" dur="1" fill="hold">
                                          <p:stCondLst>
                                            <p:cond delay="0"/>
                                          </p:stCondLst>
                                        </p:cTn>
                                        <p:tgtEl>
                                          <p:spTgt spid="12"/>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14"/>
                                        </p:tgtEl>
                                        <p:attrNameLst>
                                          <p:attrName>style.visibility</p:attrName>
                                        </p:attrNameLst>
                                      </p:cBhvr>
                                      <p:to>
                                        <p:strVal val="hidden"/>
                                      </p:to>
                                    </p:set>
                                  </p:childTnLst>
                                </p:cTn>
                              </p:par>
                            </p:childTnLst>
                          </p:cTn>
                        </p:par>
                        <p:par>
                          <p:cTn id="50" fill="hold">
                            <p:stCondLst>
                              <p:cond delay="2000"/>
                            </p:stCondLst>
                            <p:childTnLst>
                              <p:par>
                                <p:cTn id="51" presetID="1"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par>
                          <p:cTn id="55" fill="hold">
                            <p:stCondLst>
                              <p:cond delay="2000"/>
                            </p:stCondLst>
                            <p:childTnLst>
                              <p:par>
                                <p:cTn id="56" presetID="56" presetClass="path" presetSubtype="0" accel="50000" decel="50000" fill="hold" nodeType="afterEffect">
                                  <p:stCondLst>
                                    <p:cond delay="0"/>
                                  </p:stCondLst>
                                  <p:childTnLst>
                                    <p:animMotion origin="layout" path="M -3.33333E-6 -2.83237E-6 L 0.10834 -0.07214 " pathEditMode="relative" rAng="0" ptsTypes="AA">
                                      <p:cBhvr>
                                        <p:cTn id="57" dur="2000" fill="hold"/>
                                        <p:tgtEl>
                                          <p:spTgt spid="13"/>
                                        </p:tgtEl>
                                        <p:attrNameLst>
                                          <p:attrName>ppt_x</p:attrName>
                                          <p:attrName>ppt_y</p:attrName>
                                        </p:attrNameLst>
                                      </p:cBhvr>
                                      <p:rCtr x="54" y="-36"/>
                                    </p:animMotion>
                                  </p:childTnLst>
                                </p:cTn>
                              </p:par>
                              <p:par>
                                <p:cTn id="58" presetID="56" presetClass="path" presetSubtype="0" accel="50000" decel="50000" fill="hold" nodeType="withEffect">
                                  <p:stCondLst>
                                    <p:cond delay="0"/>
                                  </p:stCondLst>
                                  <p:childTnLst>
                                    <p:animMotion origin="layout" path="M 3.33333E-6 -0.00555 L -0.125 -0.07769 " pathEditMode="relative" rAng="0" ptsTypes="AA">
                                      <p:cBhvr>
                                        <p:cTn id="59" dur="2000" fill="hold"/>
                                        <p:tgtEl>
                                          <p:spTgt spid="15"/>
                                        </p:tgtEl>
                                        <p:attrNameLst>
                                          <p:attrName>ppt_x</p:attrName>
                                          <p:attrName>ppt_y</p:attrName>
                                        </p:attrNameLst>
                                      </p:cBhvr>
                                      <p:rCtr x="-63" y="-36"/>
                                    </p:animMotion>
                                  </p:childTnLst>
                                </p:cTn>
                              </p:par>
                            </p:childTnLst>
                          </p:cTn>
                        </p:par>
                        <p:par>
                          <p:cTn id="60" fill="hold">
                            <p:stCondLst>
                              <p:cond delay="4000"/>
                            </p:stCondLst>
                            <p:childTnLst>
                              <p:par>
                                <p:cTn id="61" presetID="1" presetClass="exit" presetSubtype="0" fill="hold" nodeType="afterEffect">
                                  <p:stCondLst>
                                    <p:cond delay="0"/>
                                  </p:stCondLst>
                                  <p:childTnLst>
                                    <p:set>
                                      <p:cBhvr>
                                        <p:cTn id="62" dur="1" fill="hold">
                                          <p:stCondLst>
                                            <p:cond delay="0"/>
                                          </p:stCondLst>
                                        </p:cTn>
                                        <p:tgtEl>
                                          <p:spTgt spid="13"/>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15"/>
                                        </p:tgtEl>
                                        <p:attrNameLst>
                                          <p:attrName>style.visibility</p:attrName>
                                        </p:attrNameLst>
                                      </p:cBhvr>
                                      <p:to>
                                        <p:strVal val="hidden"/>
                                      </p:to>
                                    </p:set>
                                  </p:childTnLst>
                                </p:cTn>
                              </p:par>
                            </p:childTnLst>
                          </p:cTn>
                        </p:par>
                        <p:par>
                          <p:cTn id="65" fill="hold">
                            <p:stCondLst>
                              <p:cond delay="4000"/>
                            </p:stCondLst>
                            <p:childTnLst>
                              <p:par>
                                <p:cTn id="66" presetID="1" presetClass="entr" presetSubtype="0" fill="hold" nodeType="afterEffect">
                                  <p:stCondLst>
                                    <p:cond delay="0"/>
                                  </p:stCondLst>
                                  <p:childTnLst>
                                    <p:set>
                                      <p:cBhvr>
                                        <p:cTn id="67" dur="1" fill="hold">
                                          <p:stCondLst>
                                            <p:cond delay="0"/>
                                          </p:stCondLst>
                                        </p:cTn>
                                        <p:tgtEl>
                                          <p:spTgt spid="16"/>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77940"/>
                                        </p:tgtEl>
                                        <p:attrNameLst>
                                          <p:attrName>style.visibility</p:attrName>
                                        </p:attrNameLst>
                                      </p:cBhvr>
                                      <p:to>
                                        <p:strVal val="visible"/>
                                      </p:to>
                                    </p:set>
                                    <p:animEffect transition="in" filter="dissolve">
                                      <p:cBhvr>
                                        <p:cTn id="72" dur="500"/>
                                        <p:tgtEl>
                                          <p:spTgt spid="77940"/>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77941"/>
                                        </p:tgtEl>
                                        <p:attrNameLst>
                                          <p:attrName>style.visibility</p:attrName>
                                        </p:attrNameLst>
                                      </p:cBhvr>
                                      <p:to>
                                        <p:strVal val="visible"/>
                                      </p:to>
                                    </p:set>
                                    <p:animEffect transition="in" filter="dissolve">
                                      <p:cBhvr>
                                        <p:cTn id="75" dur="500"/>
                                        <p:tgtEl>
                                          <p:spTgt spid="77941"/>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grpId="0" nodeType="clickEffect">
                                  <p:stCondLst>
                                    <p:cond delay="0"/>
                                  </p:stCondLst>
                                  <p:childTnLst>
                                    <p:set>
                                      <p:cBhvr>
                                        <p:cTn id="79" dur="1" fill="hold">
                                          <p:stCondLst>
                                            <p:cond delay="0"/>
                                          </p:stCondLst>
                                        </p:cTn>
                                        <p:tgtEl>
                                          <p:spTgt spid="77948"/>
                                        </p:tgtEl>
                                        <p:attrNameLst>
                                          <p:attrName>style.visibility</p:attrName>
                                        </p:attrNameLst>
                                      </p:cBhvr>
                                      <p:to>
                                        <p:strVal val="visible"/>
                                      </p:to>
                                    </p:set>
                                    <p:animEffect transition="in" filter="dissolve">
                                      <p:cBhvr>
                                        <p:cTn id="80" dur="500"/>
                                        <p:tgtEl>
                                          <p:spTgt spid="77948"/>
                                        </p:tgtEl>
                                      </p:cBhvr>
                                    </p:animEffect>
                                  </p:childTnLst>
                                </p:cTn>
                              </p:par>
                              <p:par>
                                <p:cTn id="81" presetID="1" presetClass="entr" presetSubtype="0" fill="hold" grpId="0" nodeType="withEffect">
                                  <p:stCondLst>
                                    <p:cond delay="0"/>
                                  </p:stCondLst>
                                  <p:childTnLst>
                                    <p:set>
                                      <p:cBhvr>
                                        <p:cTn id="82" dur="1" fill="hold">
                                          <p:stCondLst>
                                            <p:cond delay="0"/>
                                          </p:stCondLst>
                                        </p:cTn>
                                        <p:tgtEl>
                                          <p:spTgt spid="7796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7962"/>
                                        </p:tgtEl>
                                        <p:attrNameLst>
                                          <p:attrName>style.visibility</p:attrName>
                                        </p:attrNameLst>
                                      </p:cBhvr>
                                      <p:to>
                                        <p:strVal val="visible"/>
                                      </p:to>
                                    </p:set>
                                  </p:childTnLst>
                                </p:cTn>
                              </p:par>
                              <p:par>
                                <p:cTn id="87" presetID="9" presetClass="entr" presetSubtype="0" fill="hold" nodeType="withEffect">
                                  <p:stCondLst>
                                    <p:cond delay="0"/>
                                  </p:stCondLst>
                                  <p:childTnLst>
                                    <p:set>
                                      <p:cBhvr>
                                        <p:cTn id="88" dur="1" fill="hold">
                                          <p:stCondLst>
                                            <p:cond delay="0"/>
                                          </p:stCondLst>
                                        </p:cTn>
                                        <p:tgtEl>
                                          <p:spTgt spid="77963"/>
                                        </p:tgtEl>
                                        <p:attrNameLst>
                                          <p:attrName>style.visibility</p:attrName>
                                        </p:attrNameLst>
                                      </p:cBhvr>
                                      <p:to>
                                        <p:strVal val="visible"/>
                                      </p:to>
                                    </p:set>
                                    <p:animEffect transition="in" filter="dissolve">
                                      <p:cBhvr>
                                        <p:cTn id="89" dur="500"/>
                                        <p:tgtEl>
                                          <p:spTgt spid="77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83" grpId="0"/>
      <p:bldP spid="77940" grpId="0"/>
      <p:bldP spid="77941" grpId="0"/>
      <p:bldP spid="77948" grpId="0" animBg="1"/>
      <p:bldP spid="77962" grpId="0" animBg="1"/>
      <p:bldP spid="77964" grpId="0" animBg="1"/>
    </p:bldLst>
  </p:timing>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95" name="Rectangle 14"/>
          <p:cNvSpPr>
            <a:spLocks noGrp="1" noChangeArrowheads="1"/>
          </p:cNvSpPr>
          <p:nvPr>
            <p:ph type="title"/>
          </p:nvPr>
        </p:nvSpPr>
        <p:spPr/>
        <p:txBody>
          <a:bodyPr/>
          <a:lstStyle/>
          <a:p>
            <a:r>
              <a:rPr lang="en-US" smtClean="0"/>
              <a:t>Synopsis Diffusion over Rings</a:t>
            </a:r>
            <a:endParaRPr lang="en-US"/>
          </a:p>
        </p:txBody>
      </p:sp>
      <p:sp>
        <p:nvSpPr>
          <p:cNvPr id="63503" name="Rectangle 15"/>
          <p:cNvSpPr>
            <a:spLocks noGrp="1" noChangeArrowheads="1"/>
          </p:cNvSpPr>
          <p:nvPr>
            <p:ph sz="half" idx="1"/>
          </p:nvPr>
        </p:nvSpPr>
        <p:spPr/>
        <p:txBody>
          <a:bodyPr/>
          <a:lstStyle/>
          <a:p>
            <a:pPr>
              <a:lnSpc>
                <a:spcPct val="90000"/>
              </a:lnSpc>
            </a:pPr>
            <a:r>
              <a:rPr lang="en-US" dirty="0" smtClean="0">
                <a:solidFill>
                  <a:srgbClr val="800000"/>
                </a:solidFill>
              </a:rPr>
              <a:t>A node is in ring </a:t>
            </a:r>
            <a:r>
              <a:rPr lang="en-US" i="1" dirty="0" err="1" smtClean="0">
                <a:solidFill>
                  <a:srgbClr val="800000"/>
                </a:solidFill>
              </a:rPr>
              <a:t>i</a:t>
            </a:r>
            <a:r>
              <a:rPr lang="en-US" dirty="0" smtClean="0">
                <a:solidFill>
                  <a:srgbClr val="800000"/>
                </a:solidFill>
              </a:rPr>
              <a:t> if it is </a:t>
            </a:r>
            <a:r>
              <a:rPr lang="en-US" i="1" dirty="0" err="1" smtClean="0">
                <a:solidFill>
                  <a:srgbClr val="800000"/>
                </a:solidFill>
              </a:rPr>
              <a:t>i</a:t>
            </a:r>
            <a:r>
              <a:rPr lang="en-US" dirty="0" smtClean="0">
                <a:solidFill>
                  <a:srgbClr val="800000"/>
                </a:solidFill>
              </a:rPr>
              <a:t> hops away from the base-station</a:t>
            </a:r>
          </a:p>
          <a:p>
            <a:pPr>
              <a:lnSpc>
                <a:spcPct val="90000"/>
              </a:lnSpc>
            </a:pPr>
            <a:endParaRPr lang="en-US" sz="2400" dirty="0" smtClean="0">
              <a:solidFill>
                <a:srgbClr val="800000"/>
              </a:solidFill>
            </a:endParaRPr>
          </a:p>
          <a:p>
            <a:pPr>
              <a:lnSpc>
                <a:spcPct val="90000"/>
              </a:lnSpc>
            </a:pPr>
            <a:r>
              <a:rPr lang="en-US" u="sng" dirty="0" smtClean="0">
                <a:solidFill>
                  <a:srgbClr val="800000"/>
                </a:solidFill>
              </a:rPr>
              <a:t>Broadcasts</a:t>
            </a:r>
            <a:r>
              <a:rPr lang="en-US" dirty="0" smtClean="0">
                <a:solidFill>
                  <a:srgbClr val="800000"/>
                </a:solidFill>
              </a:rPr>
              <a:t> by nodes in ring </a:t>
            </a:r>
            <a:r>
              <a:rPr lang="en-US" i="1" dirty="0" err="1" smtClean="0">
                <a:solidFill>
                  <a:srgbClr val="800000"/>
                </a:solidFill>
              </a:rPr>
              <a:t>i</a:t>
            </a:r>
            <a:r>
              <a:rPr lang="en-US" dirty="0" smtClean="0">
                <a:solidFill>
                  <a:srgbClr val="800000"/>
                </a:solidFill>
              </a:rPr>
              <a:t> are received by neighbors in ring </a:t>
            </a:r>
            <a:r>
              <a:rPr lang="en-US" i="1" dirty="0" smtClean="0">
                <a:solidFill>
                  <a:srgbClr val="800000"/>
                </a:solidFill>
              </a:rPr>
              <a:t>i</a:t>
            </a:r>
            <a:r>
              <a:rPr lang="en-US" dirty="0" smtClean="0">
                <a:solidFill>
                  <a:srgbClr val="800000"/>
                </a:solidFill>
              </a:rPr>
              <a:t>-1</a:t>
            </a:r>
            <a:r>
              <a:rPr lang="en-US" dirty="0" smtClean="0"/>
              <a:t> </a:t>
            </a:r>
          </a:p>
          <a:p>
            <a:pPr>
              <a:lnSpc>
                <a:spcPct val="90000"/>
              </a:lnSpc>
            </a:pPr>
            <a:endParaRPr lang="en-US" sz="2400" dirty="0" smtClean="0">
              <a:solidFill>
                <a:srgbClr val="800000"/>
              </a:solidFill>
            </a:endParaRPr>
          </a:p>
          <a:p>
            <a:pPr>
              <a:lnSpc>
                <a:spcPct val="90000"/>
              </a:lnSpc>
            </a:pPr>
            <a:r>
              <a:rPr lang="en-US" sz="2400" dirty="0" smtClean="0">
                <a:solidFill>
                  <a:srgbClr val="800000"/>
                </a:solidFill>
              </a:rPr>
              <a:t>Each node transmits once = optimal energy cost (same as Tree)</a:t>
            </a:r>
            <a:endParaRPr lang="en-US" sz="2400" dirty="0"/>
          </a:p>
        </p:txBody>
      </p:sp>
      <p:sp>
        <p:nvSpPr>
          <p:cNvPr id="46082" name="Slide Number Placeholder 5"/>
          <p:cNvSpPr>
            <a:spLocks noGrp="1"/>
          </p:cNvSpPr>
          <p:nvPr>
            <p:ph type="sldNum" sz="quarter" idx="12"/>
          </p:nvPr>
        </p:nvSpPr>
        <p:spPr>
          <a:noFill/>
        </p:spPr>
        <p:txBody>
          <a:bodyPr/>
          <a:lstStyle/>
          <a:p>
            <a:fld id="{EDE4AD6B-7D23-794C-AB4A-F76DDA3906A2}" type="slidenum">
              <a:rPr lang="en-US" smtClean="0"/>
              <a:pPr/>
              <a:t>133</a:t>
            </a:fld>
            <a:endParaRPr lang="en-US"/>
          </a:p>
        </p:txBody>
      </p:sp>
      <p:pic>
        <p:nvPicPr>
          <p:cNvPr id="46083" name="Picture 2" descr="mote"/>
          <p:cNvPicPr>
            <a:picLocks noChangeAspect="1" noChangeArrowheads="1"/>
          </p:cNvPicPr>
          <p:nvPr/>
        </p:nvPicPr>
        <p:blipFill>
          <a:blip r:embed="rId3"/>
          <a:srcRect/>
          <a:stretch>
            <a:fillRect/>
          </a:stretch>
        </p:blipFill>
        <p:spPr bwMode="auto">
          <a:xfrm>
            <a:off x="7086600" y="5473700"/>
            <a:ext cx="381000" cy="274638"/>
          </a:xfrm>
          <a:prstGeom prst="rect">
            <a:avLst/>
          </a:prstGeom>
          <a:noFill/>
          <a:ln w="9525">
            <a:noFill/>
            <a:miter lim="800000"/>
            <a:headEnd/>
            <a:tailEnd/>
          </a:ln>
        </p:spPr>
      </p:pic>
      <p:pic>
        <p:nvPicPr>
          <p:cNvPr id="46084" name="Picture 3" descr="mote"/>
          <p:cNvPicPr>
            <a:picLocks noChangeAspect="1" noChangeArrowheads="1"/>
          </p:cNvPicPr>
          <p:nvPr/>
        </p:nvPicPr>
        <p:blipFill>
          <a:blip r:embed="rId3"/>
          <a:srcRect/>
          <a:stretch>
            <a:fillRect/>
          </a:stretch>
        </p:blipFill>
        <p:spPr bwMode="auto">
          <a:xfrm>
            <a:off x="7848600" y="5105400"/>
            <a:ext cx="381000" cy="274638"/>
          </a:xfrm>
          <a:prstGeom prst="rect">
            <a:avLst/>
          </a:prstGeom>
          <a:noFill/>
          <a:ln w="9525">
            <a:noFill/>
            <a:miter lim="800000"/>
            <a:headEnd/>
            <a:tailEnd/>
          </a:ln>
        </p:spPr>
      </p:pic>
      <p:pic>
        <p:nvPicPr>
          <p:cNvPr id="46085" name="Picture 4" descr="mote"/>
          <p:cNvPicPr>
            <a:picLocks noChangeAspect="1" noChangeArrowheads="1"/>
          </p:cNvPicPr>
          <p:nvPr/>
        </p:nvPicPr>
        <p:blipFill>
          <a:blip r:embed="rId3"/>
          <a:srcRect/>
          <a:stretch>
            <a:fillRect/>
          </a:stretch>
        </p:blipFill>
        <p:spPr bwMode="auto">
          <a:xfrm>
            <a:off x="7543800" y="4724400"/>
            <a:ext cx="381000" cy="274638"/>
          </a:xfrm>
          <a:prstGeom prst="rect">
            <a:avLst/>
          </a:prstGeom>
          <a:noFill/>
          <a:ln w="9525">
            <a:noFill/>
            <a:miter lim="800000"/>
            <a:headEnd/>
            <a:tailEnd/>
          </a:ln>
        </p:spPr>
      </p:pic>
      <p:pic>
        <p:nvPicPr>
          <p:cNvPr id="46086" name="Picture 5" descr="mote"/>
          <p:cNvPicPr>
            <a:picLocks noChangeAspect="1" noChangeArrowheads="1"/>
          </p:cNvPicPr>
          <p:nvPr/>
        </p:nvPicPr>
        <p:blipFill>
          <a:blip r:embed="rId3"/>
          <a:srcRect/>
          <a:stretch>
            <a:fillRect/>
          </a:stretch>
        </p:blipFill>
        <p:spPr bwMode="auto">
          <a:xfrm>
            <a:off x="7239000" y="4267200"/>
            <a:ext cx="381000" cy="274638"/>
          </a:xfrm>
          <a:prstGeom prst="rect">
            <a:avLst/>
          </a:prstGeom>
          <a:noFill/>
          <a:ln w="9525">
            <a:noFill/>
            <a:miter lim="800000"/>
            <a:headEnd/>
            <a:tailEnd/>
          </a:ln>
        </p:spPr>
      </p:pic>
      <p:pic>
        <p:nvPicPr>
          <p:cNvPr id="46087" name="Picture 6" descr="mote"/>
          <p:cNvPicPr>
            <a:picLocks noChangeAspect="1" noChangeArrowheads="1"/>
          </p:cNvPicPr>
          <p:nvPr/>
        </p:nvPicPr>
        <p:blipFill>
          <a:blip r:embed="rId3"/>
          <a:srcRect/>
          <a:stretch>
            <a:fillRect/>
          </a:stretch>
        </p:blipFill>
        <p:spPr bwMode="auto">
          <a:xfrm>
            <a:off x="7620000" y="3709988"/>
            <a:ext cx="381000" cy="274637"/>
          </a:xfrm>
          <a:prstGeom prst="rect">
            <a:avLst/>
          </a:prstGeom>
          <a:noFill/>
          <a:ln w="9525">
            <a:noFill/>
            <a:miter lim="800000"/>
            <a:headEnd/>
            <a:tailEnd/>
          </a:ln>
        </p:spPr>
      </p:pic>
      <p:pic>
        <p:nvPicPr>
          <p:cNvPr id="46088" name="Picture 7" descr="mote"/>
          <p:cNvPicPr>
            <a:picLocks noChangeAspect="1" noChangeArrowheads="1"/>
          </p:cNvPicPr>
          <p:nvPr/>
        </p:nvPicPr>
        <p:blipFill>
          <a:blip r:embed="rId3"/>
          <a:srcRect/>
          <a:stretch>
            <a:fillRect/>
          </a:stretch>
        </p:blipFill>
        <p:spPr bwMode="auto">
          <a:xfrm>
            <a:off x="8153400" y="4114800"/>
            <a:ext cx="381000" cy="274638"/>
          </a:xfrm>
          <a:prstGeom prst="rect">
            <a:avLst/>
          </a:prstGeom>
          <a:noFill/>
          <a:ln w="9525">
            <a:noFill/>
            <a:miter lim="800000"/>
            <a:headEnd/>
            <a:tailEnd/>
          </a:ln>
        </p:spPr>
      </p:pic>
      <p:pic>
        <p:nvPicPr>
          <p:cNvPr id="46089" name="Picture 8" descr="mote"/>
          <p:cNvPicPr>
            <a:picLocks noChangeAspect="1" noChangeArrowheads="1"/>
          </p:cNvPicPr>
          <p:nvPr/>
        </p:nvPicPr>
        <p:blipFill>
          <a:blip r:embed="rId3"/>
          <a:srcRect/>
          <a:stretch>
            <a:fillRect/>
          </a:stretch>
        </p:blipFill>
        <p:spPr bwMode="auto">
          <a:xfrm>
            <a:off x="6400800" y="4800600"/>
            <a:ext cx="381000" cy="274638"/>
          </a:xfrm>
          <a:prstGeom prst="rect">
            <a:avLst/>
          </a:prstGeom>
          <a:noFill/>
          <a:ln w="9525">
            <a:noFill/>
            <a:miter lim="800000"/>
            <a:headEnd/>
            <a:tailEnd/>
          </a:ln>
        </p:spPr>
      </p:pic>
      <p:pic>
        <p:nvPicPr>
          <p:cNvPr id="46090" name="Picture 9" descr="mote"/>
          <p:cNvPicPr>
            <a:picLocks noChangeAspect="1" noChangeArrowheads="1"/>
          </p:cNvPicPr>
          <p:nvPr/>
        </p:nvPicPr>
        <p:blipFill>
          <a:blip r:embed="rId3"/>
          <a:srcRect/>
          <a:stretch>
            <a:fillRect/>
          </a:stretch>
        </p:blipFill>
        <p:spPr bwMode="auto">
          <a:xfrm>
            <a:off x="6477000" y="4267200"/>
            <a:ext cx="381000" cy="274638"/>
          </a:xfrm>
          <a:prstGeom prst="rect">
            <a:avLst/>
          </a:prstGeom>
          <a:noFill/>
          <a:ln w="9525">
            <a:noFill/>
            <a:miter lim="800000"/>
            <a:headEnd/>
            <a:tailEnd/>
          </a:ln>
        </p:spPr>
      </p:pic>
      <p:pic>
        <p:nvPicPr>
          <p:cNvPr id="46091" name="Picture 10" descr="mote"/>
          <p:cNvPicPr>
            <a:picLocks noChangeAspect="1" noChangeArrowheads="1"/>
          </p:cNvPicPr>
          <p:nvPr/>
        </p:nvPicPr>
        <p:blipFill>
          <a:blip r:embed="rId3"/>
          <a:srcRect/>
          <a:stretch>
            <a:fillRect/>
          </a:stretch>
        </p:blipFill>
        <p:spPr bwMode="auto">
          <a:xfrm>
            <a:off x="5715000" y="5018088"/>
            <a:ext cx="381000" cy="274637"/>
          </a:xfrm>
          <a:prstGeom prst="rect">
            <a:avLst/>
          </a:prstGeom>
          <a:noFill/>
          <a:ln w="9525">
            <a:noFill/>
            <a:miter lim="800000"/>
            <a:headEnd/>
            <a:tailEnd/>
          </a:ln>
        </p:spPr>
      </p:pic>
      <p:pic>
        <p:nvPicPr>
          <p:cNvPr id="46092" name="Picture 11" descr="mote"/>
          <p:cNvPicPr>
            <a:picLocks noChangeAspect="1" noChangeArrowheads="1"/>
          </p:cNvPicPr>
          <p:nvPr/>
        </p:nvPicPr>
        <p:blipFill>
          <a:blip r:embed="rId3"/>
          <a:srcRect/>
          <a:stretch>
            <a:fillRect/>
          </a:stretch>
        </p:blipFill>
        <p:spPr bwMode="auto">
          <a:xfrm>
            <a:off x="5638800" y="4254500"/>
            <a:ext cx="381000" cy="274638"/>
          </a:xfrm>
          <a:prstGeom prst="rect">
            <a:avLst/>
          </a:prstGeom>
          <a:noFill/>
          <a:ln w="9525">
            <a:noFill/>
            <a:miter lim="800000"/>
            <a:headEnd/>
            <a:tailEnd/>
          </a:ln>
        </p:spPr>
      </p:pic>
      <p:pic>
        <p:nvPicPr>
          <p:cNvPr id="46093" name="Picture 12" descr="mote"/>
          <p:cNvPicPr>
            <a:picLocks noChangeAspect="1" noChangeArrowheads="1"/>
          </p:cNvPicPr>
          <p:nvPr/>
        </p:nvPicPr>
        <p:blipFill>
          <a:blip r:embed="rId3"/>
          <a:srcRect/>
          <a:stretch>
            <a:fillRect/>
          </a:stretch>
        </p:blipFill>
        <p:spPr bwMode="auto">
          <a:xfrm>
            <a:off x="6096000" y="3687763"/>
            <a:ext cx="381000" cy="274637"/>
          </a:xfrm>
          <a:prstGeom prst="rect">
            <a:avLst/>
          </a:prstGeom>
          <a:noFill/>
          <a:ln w="9525">
            <a:noFill/>
            <a:miter lim="800000"/>
            <a:headEnd/>
            <a:tailEnd/>
          </a:ln>
        </p:spPr>
      </p:pic>
      <p:pic>
        <p:nvPicPr>
          <p:cNvPr id="46094" name="Picture 13" descr="mote"/>
          <p:cNvPicPr>
            <a:picLocks noChangeAspect="1" noChangeArrowheads="1"/>
          </p:cNvPicPr>
          <p:nvPr/>
        </p:nvPicPr>
        <p:blipFill>
          <a:blip r:embed="rId3"/>
          <a:srcRect/>
          <a:stretch>
            <a:fillRect/>
          </a:stretch>
        </p:blipFill>
        <p:spPr bwMode="auto">
          <a:xfrm>
            <a:off x="5105400" y="4191000"/>
            <a:ext cx="381000" cy="274638"/>
          </a:xfrm>
          <a:prstGeom prst="rect">
            <a:avLst/>
          </a:prstGeom>
          <a:noFill/>
          <a:ln w="9525">
            <a:noFill/>
            <a:miter lim="800000"/>
            <a:headEnd/>
            <a:tailEnd/>
          </a:ln>
        </p:spPr>
      </p:pic>
      <p:sp>
        <p:nvSpPr>
          <p:cNvPr id="63504" name="Arc 16"/>
          <p:cNvSpPr>
            <a:spLocks/>
          </p:cNvSpPr>
          <p:nvPr/>
        </p:nvSpPr>
        <p:spPr bwMode="auto">
          <a:xfrm rot="3601870" flipV="1">
            <a:off x="6255544" y="2812256"/>
            <a:ext cx="1638300" cy="2109788"/>
          </a:xfrm>
          <a:custGeom>
            <a:avLst/>
            <a:gdLst>
              <a:gd name="T0" fmla="*/ 0 w 27024"/>
              <a:gd name="T1" fmla="*/ 2307629 h 36535"/>
              <a:gd name="T2" fmla="*/ 77286980 w 27024"/>
              <a:gd name="T3" fmla="*/ 121834012 h 36535"/>
              <a:gd name="T4" fmla="*/ 19934592 w 27024"/>
              <a:gd name="T5" fmla="*/ 72029956 h 36535"/>
              <a:gd name="T6" fmla="*/ 0 60000 65536"/>
              <a:gd name="T7" fmla="*/ 0 60000 65536"/>
              <a:gd name="T8" fmla="*/ 0 60000 65536"/>
              <a:gd name="T9" fmla="*/ 0 w 27024"/>
              <a:gd name="T10" fmla="*/ 0 h 36535"/>
              <a:gd name="T11" fmla="*/ 27024 w 27024"/>
              <a:gd name="T12" fmla="*/ 36535 h 36535"/>
            </a:gdLst>
            <a:ahLst/>
            <a:cxnLst>
              <a:cxn ang="T6">
                <a:pos x="T0" y="T1"/>
              </a:cxn>
              <a:cxn ang="T7">
                <a:pos x="T2" y="T3"/>
              </a:cxn>
              <a:cxn ang="T8">
                <a:pos x="T4" y="T5"/>
              </a:cxn>
            </a:cxnLst>
            <a:rect l="T9" t="T10" r="T11" b="T12"/>
            <a:pathLst>
              <a:path w="27024" h="36535" fill="none" extrusionOk="0">
                <a:moveTo>
                  <a:pt x="0" y="692"/>
                </a:moveTo>
                <a:cubicBezTo>
                  <a:pt x="1771" y="232"/>
                  <a:pt x="3593" y="-1"/>
                  <a:pt x="5424" y="0"/>
                </a:cubicBezTo>
                <a:cubicBezTo>
                  <a:pt x="17353" y="0"/>
                  <a:pt x="27024" y="9670"/>
                  <a:pt x="27024" y="21600"/>
                </a:cubicBezTo>
                <a:cubicBezTo>
                  <a:pt x="27024" y="27164"/>
                  <a:pt x="24876" y="32514"/>
                  <a:pt x="21028" y="36534"/>
                </a:cubicBezTo>
              </a:path>
              <a:path w="27024" h="36535" stroke="0" extrusionOk="0">
                <a:moveTo>
                  <a:pt x="0" y="692"/>
                </a:moveTo>
                <a:cubicBezTo>
                  <a:pt x="1771" y="232"/>
                  <a:pt x="3593" y="-1"/>
                  <a:pt x="5424" y="0"/>
                </a:cubicBezTo>
                <a:cubicBezTo>
                  <a:pt x="17353" y="0"/>
                  <a:pt x="27024" y="9670"/>
                  <a:pt x="27024" y="21600"/>
                </a:cubicBezTo>
                <a:cubicBezTo>
                  <a:pt x="27024" y="27164"/>
                  <a:pt x="24876" y="32514"/>
                  <a:pt x="21028" y="36534"/>
                </a:cubicBezTo>
                <a:lnTo>
                  <a:pt x="5424" y="21600"/>
                </a:lnTo>
                <a:close/>
              </a:path>
            </a:pathLst>
          </a:custGeom>
          <a:noFill/>
          <a:ln w="28575" cap="rnd">
            <a:solidFill>
              <a:schemeClr val="accent2"/>
            </a:solidFill>
            <a:prstDash val="sysDot"/>
            <a:round/>
            <a:headEnd/>
            <a:tailEnd/>
          </a:ln>
        </p:spPr>
        <p:txBody>
          <a:bodyPr wrap="none" anchor="ctr">
            <a:prstTxWarp prst="textNoShape">
              <a:avLst/>
            </a:prstTxWarp>
          </a:bodyPr>
          <a:lstStyle/>
          <a:p>
            <a:endParaRPr lang="en-US"/>
          </a:p>
        </p:txBody>
      </p:sp>
      <p:sp>
        <p:nvSpPr>
          <p:cNvPr id="63505" name="Arc 17"/>
          <p:cNvSpPr>
            <a:spLocks/>
          </p:cNvSpPr>
          <p:nvPr/>
        </p:nvSpPr>
        <p:spPr bwMode="auto">
          <a:xfrm rot="3601870" flipV="1">
            <a:off x="6047581" y="2767807"/>
            <a:ext cx="2130425" cy="2843212"/>
          </a:xfrm>
          <a:custGeom>
            <a:avLst/>
            <a:gdLst>
              <a:gd name="T0" fmla="*/ 0 w 27584"/>
              <a:gd name="T1" fmla="*/ 5123541 h 36535"/>
              <a:gd name="T2" fmla="*/ 128780656 w 27584"/>
              <a:gd name="T3" fmla="*/ 221263278 h 36535"/>
              <a:gd name="T4" fmla="*/ 35695199 w 27584"/>
              <a:gd name="T5" fmla="*/ 130813883 h 36535"/>
              <a:gd name="T6" fmla="*/ 0 60000 65536"/>
              <a:gd name="T7" fmla="*/ 0 60000 65536"/>
              <a:gd name="T8" fmla="*/ 0 60000 65536"/>
              <a:gd name="T9" fmla="*/ 0 w 27584"/>
              <a:gd name="T10" fmla="*/ 0 h 36535"/>
              <a:gd name="T11" fmla="*/ 27584 w 27584"/>
              <a:gd name="T12" fmla="*/ 36535 h 36535"/>
            </a:gdLst>
            <a:ahLst/>
            <a:cxnLst>
              <a:cxn ang="T6">
                <a:pos x="T0" y="T1"/>
              </a:cxn>
              <a:cxn ang="T7">
                <a:pos x="T2" y="T3"/>
              </a:cxn>
              <a:cxn ang="T8">
                <a:pos x="T4" y="T5"/>
              </a:cxn>
            </a:cxnLst>
            <a:rect l="T9" t="T10" r="T11" b="T12"/>
            <a:pathLst>
              <a:path w="27584" h="36535" fill="none" extrusionOk="0">
                <a:moveTo>
                  <a:pt x="-1" y="845"/>
                </a:moveTo>
                <a:cubicBezTo>
                  <a:pt x="1945" y="284"/>
                  <a:pt x="3959" y="-1"/>
                  <a:pt x="5984" y="0"/>
                </a:cubicBezTo>
                <a:cubicBezTo>
                  <a:pt x="17913" y="0"/>
                  <a:pt x="27584" y="9670"/>
                  <a:pt x="27584" y="21600"/>
                </a:cubicBezTo>
                <a:cubicBezTo>
                  <a:pt x="27584" y="27164"/>
                  <a:pt x="25436" y="32514"/>
                  <a:pt x="21588" y="36534"/>
                </a:cubicBezTo>
              </a:path>
              <a:path w="27584" h="36535" stroke="0" extrusionOk="0">
                <a:moveTo>
                  <a:pt x="-1" y="845"/>
                </a:moveTo>
                <a:cubicBezTo>
                  <a:pt x="1945" y="284"/>
                  <a:pt x="3959" y="-1"/>
                  <a:pt x="5984" y="0"/>
                </a:cubicBezTo>
                <a:cubicBezTo>
                  <a:pt x="17913" y="0"/>
                  <a:pt x="27584" y="9670"/>
                  <a:pt x="27584" y="21600"/>
                </a:cubicBezTo>
                <a:cubicBezTo>
                  <a:pt x="27584" y="27164"/>
                  <a:pt x="25436" y="32514"/>
                  <a:pt x="21588" y="36534"/>
                </a:cubicBezTo>
                <a:lnTo>
                  <a:pt x="5984" y="21600"/>
                </a:lnTo>
                <a:close/>
              </a:path>
            </a:pathLst>
          </a:custGeom>
          <a:noFill/>
          <a:ln w="28575" cap="rnd">
            <a:solidFill>
              <a:schemeClr val="accent2"/>
            </a:solidFill>
            <a:prstDash val="sysDot"/>
            <a:round/>
            <a:headEnd/>
            <a:tailEnd/>
          </a:ln>
        </p:spPr>
        <p:txBody>
          <a:bodyPr wrap="none" anchor="ctr">
            <a:prstTxWarp prst="textNoShape">
              <a:avLst/>
            </a:prstTxWarp>
          </a:bodyPr>
          <a:lstStyle/>
          <a:p>
            <a:endParaRPr lang="en-US"/>
          </a:p>
        </p:txBody>
      </p:sp>
      <p:sp>
        <p:nvSpPr>
          <p:cNvPr id="63506" name="Arc 18"/>
          <p:cNvSpPr>
            <a:spLocks/>
          </p:cNvSpPr>
          <p:nvPr/>
        </p:nvSpPr>
        <p:spPr bwMode="auto">
          <a:xfrm rot="3913521" flipV="1">
            <a:off x="5647532" y="3115468"/>
            <a:ext cx="2425700" cy="3268663"/>
          </a:xfrm>
          <a:custGeom>
            <a:avLst/>
            <a:gdLst>
              <a:gd name="T0" fmla="*/ 0 w 27584"/>
              <a:gd name="T1" fmla="*/ 7322047 h 35135"/>
              <a:gd name="T2" fmla="*/ 176448652 w 27584"/>
              <a:gd name="T3" fmla="*/ 304088603 h 35135"/>
              <a:gd name="T4" fmla="*/ 46275530 w 27584"/>
              <a:gd name="T5" fmla="*/ 186945066 h 35135"/>
              <a:gd name="T6" fmla="*/ 0 60000 65536"/>
              <a:gd name="T7" fmla="*/ 0 60000 65536"/>
              <a:gd name="T8" fmla="*/ 0 60000 65536"/>
              <a:gd name="T9" fmla="*/ 0 w 27584"/>
              <a:gd name="T10" fmla="*/ 0 h 35135"/>
              <a:gd name="T11" fmla="*/ 27584 w 27584"/>
              <a:gd name="T12" fmla="*/ 35135 h 35135"/>
            </a:gdLst>
            <a:ahLst/>
            <a:cxnLst>
              <a:cxn ang="T6">
                <a:pos x="T0" y="T1"/>
              </a:cxn>
              <a:cxn ang="T7">
                <a:pos x="T2" y="T3"/>
              </a:cxn>
              <a:cxn ang="T8">
                <a:pos x="T4" y="T5"/>
              </a:cxn>
            </a:cxnLst>
            <a:rect l="T9" t="T10" r="T11" b="T12"/>
            <a:pathLst>
              <a:path w="27584" h="35135" fill="none" extrusionOk="0">
                <a:moveTo>
                  <a:pt x="-1" y="845"/>
                </a:moveTo>
                <a:cubicBezTo>
                  <a:pt x="1945" y="284"/>
                  <a:pt x="3959" y="-1"/>
                  <a:pt x="5984" y="0"/>
                </a:cubicBezTo>
                <a:cubicBezTo>
                  <a:pt x="17913" y="0"/>
                  <a:pt x="27584" y="9670"/>
                  <a:pt x="27584" y="21600"/>
                </a:cubicBezTo>
                <a:cubicBezTo>
                  <a:pt x="27584" y="26523"/>
                  <a:pt x="25902" y="31298"/>
                  <a:pt x="22817" y="35135"/>
                </a:cubicBezTo>
              </a:path>
              <a:path w="27584" h="35135" stroke="0" extrusionOk="0">
                <a:moveTo>
                  <a:pt x="-1" y="845"/>
                </a:moveTo>
                <a:cubicBezTo>
                  <a:pt x="1945" y="284"/>
                  <a:pt x="3959" y="-1"/>
                  <a:pt x="5984" y="0"/>
                </a:cubicBezTo>
                <a:cubicBezTo>
                  <a:pt x="17913" y="0"/>
                  <a:pt x="27584" y="9670"/>
                  <a:pt x="27584" y="21600"/>
                </a:cubicBezTo>
                <a:cubicBezTo>
                  <a:pt x="27584" y="26523"/>
                  <a:pt x="25902" y="31298"/>
                  <a:pt x="22817" y="35135"/>
                </a:cubicBezTo>
                <a:lnTo>
                  <a:pt x="5984" y="21600"/>
                </a:lnTo>
                <a:close/>
              </a:path>
            </a:pathLst>
          </a:custGeom>
          <a:noFill/>
          <a:ln w="28575" cap="rnd">
            <a:solidFill>
              <a:schemeClr val="accent2"/>
            </a:solidFill>
            <a:prstDash val="sysDot"/>
            <a:round/>
            <a:headEnd/>
            <a:tailEnd/>
          </a:ln>
        </p:spPr>
        <p:txBody>
          <a:bodyPr wrap="none" anchor="ctr">
            <a:prstTxWarp prst="textNoShape">
              <a:avLst/>
            </a:prstTxWarp>
          </a:bodyPr>
          <a:lstStyle/>
          <a:p>
            <a:endParaRPr lang="en-US"/>
          </a:p>
        </p:txBody>
      </p:sp>
      <p:sp>
        <p:nvSpPr>
          <p:cNvPr id="63507" name="Line 19"/>
          <p:cNvSpPr>
            <a:spLocks noChangeShapeType="1"/>
          </p:cNvSpPr>
          <p:nvPr/>
        </p:nvSpPr>
        <p:spPr bwMode="auto">
          <a:xfrm flipH="1" flipV="1">
            <a:off x="5867400" y="4495800"/>
            <a:ext cx="152400" cy="609600"/>
          </a:xfrm>
          <a:prstGeom prst="line">
            <a:avLst/>
          </a:prstGeom>
          <a:noFill/>
          <a:ln w="28575">
            <a:solidFill>
              <a:srgbClr val="AF5FFF"/>
            </a:solidFill>
            <a:round/>
            <a:headEnd/>
            <a:tailEnd type="triangle" w="med" len="med"/>
          </a:ln>
        </p:spPr>
        <p:txBody>
          <a:bodyPr>
            <a:prstTxWarp prst="textNoShape">
              <a:avLst/>
            </a:prstTxWarp>
          </a:bodyPr>
          <a:lstStyle/>
          <a:p>
            <a:endParaRPr lang="en-US"/>
          </a:p>
        </p:txBody>
      </p:sp>
      <p:sp>
        <p:nvSpPr>
          <p:cNvPr id="63508" name="Line 20"/>
          <p:cNvSpPr>
            <a:spLocks noChangeShapeType="1"/>
          </p:cNvSpPr>
          <p:nvPr/>
        </p:nvSpPr>
        <p:spPr bwMode="auto">
          <a:xfrm flipV="1">
            <a:off x="6019800" y="4953000"/>
            <a:ext cx="381000" cy="152400"/>
          </a:xfrm>
          <a:prstGeom prst="line">
            <a:avLst/>
          </a:prstGeom>
          <a:noFill/>
          <a:ln w="28575">
            <a:solidFill>
              <a:srgbClr val="AF5FFF"/>
            </a:solidFill>
            <a:round/>
            <a:headEnd/>
            <a:tailEnd type="triangle" w="med" len="med"/>
          </a:ln>
        </p:spPr>
        <p:txBody>
          <a:bodyPr>
            <a:prstTxWarp prst="textNoShape">
              <a:avLst/>
            </a:prstTxWarp>
          </a:bodyPr>
          <a:lstStyle/>
          <a:p>
            <a:endParaRPr lang="en-US"/>
          </a:p>
        </p:txBody>
      </p:sp>
      <p:sp>
        <p:nvSpPr>
          <p:cNvPr id="63509" name="Line 21"/>
          <p:cNvSpPr>
            <a:spLocks noChangeShapeType="1"/>
          </p:cNvSpPr>
          <p:nvPr/>
        </p:nvSpPr>
        <p:spPr bwMode="auto">
          <a:xfrm>
            <a:off x="5410200" y="4343400"/>
            <a:ext cx="228600" cy="0"/>
          </a:xfrm>
          <a:prstGeom prst="line">
            <a:avLst/>
          </a:prstGeom>
          <a:noFill/>
          <a:ln w="28575">
            <a:solidFill>
              <a:srgbClr val="AF5FFF"/>
            </a:solidFill>
            <a:round/>
            <a:headEnd/>
            <a:tailEnd type="triangle" w="med" len="med"/>
          </a:ln>
        </p:spPr>
        <p:txBody>
          <a:bodyPr>
            <a:prstTxWarp prst="textNoShape">
              <a:avLst/>
            </a:prstTxWarp>
          </a:bodyPr>
          <a:lstStyle/>
          <a:p>
            <a:endParaRPr lang="en-US"/>
          </a:p>
        </p:txBody>
      </p:sp>
      <p:sp>
        <p:nvSpPr>
          <p:cNvPr id="63510" name="Line 22"/>
          <p:cNvSpPr>
            <a:spLocks noChangeShapeType="1"/>
          </p:cNvSpPr>
          <p:nvPr/>
        </p:nvSpPr>
        <p:spPr bwMode="auto">
          <a:xfrm flipH="1" flipV="1">
            <a:off x="6705600" y="5029200"/>
            <a:ext cx="533400" cy="457200"/>
          </a:xfrm>
          <a:prstGeom prst="line">
            <a:avLst/>
          </a:prstGeom>
          <a:noFill/>
          <a:ln w="28575">
            <a:solidFill>
              <a:srgbClr val="AF5FFF"/>
            </a:solidFill>
            <a:round/>
            <a:headEnd/>
            <a:tailEnd type="triangle" w="med" len="med"/>
          </a:ln>
        </p:spPr>
        <p:txBody>
          <a:bodyPr>
            <a:prstTxWarp prst="textNoShape">
              <a:avLst/>
            </a:prstTxWarp>
          </a:bodyPr>
          <a:lstStyle/>
          <a:p>
            <a:endParaRPr lang="en-US"/>
          </a:p>
        </p:txBody>
      </p:sp>
      <p:sp>
        <p:nvSpPr>
          <p:cNvPr id="63511" name="Line 23"/>
          <p:cNvSpPr>
            <a:spLocks noChangeShapeType="1"/>
          </p:cNvSpPr>
          <p:nvPr/>
        </p:nvSpPr>
        <p:spPr bwMode="auto">
          <a:xfrm flipV="1">
            <a:off x="7239000" y="4953000"/>
            <a:ext cx="381000" cy="533400"/>
          </a:xfrm>
          <a:prstGeom prst="line">
            <a:avLst/>
          </a:prstGeom>
          <a:noFill/>
          <a:ln w="28575">
            <a:solidFill>
              <a:srgbClr val="AF5FFF"/>
            </a:solidFill>
            <a:round/>
            <a:headEnd/>
            <a:tailEnd type="triangle" w="med" len="med"/>
          </a:ln>
        </p:spPr>
        <p:txBody>
          <a:bodyPr>
            <a:prstTxWarp prst="textNoShape">
              <a:avLst/>
            </a:prstTxWarp>
          </a:bodyPr>
          <a:lstStyle/>
          <a:p>
            <a:endParaRPr lang="en-US"/>
          </a:p>
        </p:txBody>
      </p:sp>
      <p:sp>
        <p:nvSpPr>
          <p:cNvPr id="63512" name="Line 24"/>
          <p:cNvSpPr>
            <a:spLocks noChangeShapeType="1"/>
          </p:cNvSpPr>
          <p:nvPr/>
        </p:nvSpPr>
        <p:spPr bwMode="auto">
          <a:xfrm flipH="1" flipV="1">
            <a:off x="7848600" y="4953000"/>
            <a:ext cx="76200" cy="152400"/>
          </a:xfrm>
          <a:prstGeom prst="line">
            <a:avLst/>
          </a:prstGeom>
          <a:noFill/>
          <a:ln w="28575">
            <a:solidFill>
              <a:srgbClr val="AF5FFF"/>
            </a:solidFill>
            <a:round/>
            <a:headEnd/>
            <a:tailEnd type="triangle" w="med" len="med"/>
          </a:ln>
        </p:spPr>
        <p:txBody>
          <a:bodyPr>
            <a:prstTxWarp prst="textNoShape">
              <a:avLst/>
            </a:prstTxWarp>
          </a:bodyPr>
          <a:lstStyle/>
          <a:p>
            <a:endParaRPr lang="en-US"/>
          </a:p>
        </p:txBody>
      </p:sp>
      <p:sp>
        <p:nvSpPr>
          <p:cNvPr id="63513" name="Line 25"/>
          <p:cNvSpPr>
            <a:spLocks noChangeShapeType="1"/>
          </p:cNvSpPr>
          <p:nvPr/>
        </p:nvSpPr>
        <p:spPr bwMode="auto">
          <a:xfrm flipV="1">
            <a:off x="7924800" y="4343400"/>
            <a:ext cx="304800" cy="762000"/>
          </a:xfrm>
          <a:prstGeom prst="line">
            <a:avLst/>
          </a:prstGeom>
          <a:noFill/>
          <a:ln w="28575">
            <a:solidFill>
              <a:srgbClr val="AF5FFF"/>
            </a:solidFill>
            <a:round/>
            <a:headEnd/>
            <a:tailEnd type="triangle" w="med" len="med"/>
          </a:ln>
        </p:spPr>
        <p:txBody>
          <a:bodyPr>
            <a:prstTxWarp prst="textNoShape">
              <a:avLst/>
            </a:prstTxWarp>
          </a:bodyPr>
          <a:lstStyle/>
          <a:p>
            <a:endParaRPr lang="en-US"/>
          </a:p>
        </p:txBody>
      </p:sp>
      <p:sp>
        <p:nvSpPr>
          <p:cNvPr id="63514" name="Line 26"/>
          <p:cNvSpPr>
            <a:spLocks noChangeShapeType="1"/>
          </p:cNvSpPr>
          <p:nvPr/>
        </p:nvSpPr>
        <p:spPr bwMode="auto">
          <a:xfrm flipH="1" flipV="1">
            <a:off x="6781800" y="4953000"/>
            <a:ext cx="1143000" cy="152400"/>
          </a:xfrm>
          <a:prstGeom prst="line">
            <a:avLst/>
          </a:prstGeom>
          <a:noFill/>
          <a:ln w="28575">
            <a:solidFill>
              <a:srgbClr val="AF5FFF"/>
            </a:solidFill>
            <a:round/>
            <a:headEnd/>
            <a:tailEnd type="triangle" w="med" len="med"/>
          </a:ln>
        </p:spPr>
        <p:txBody>
          <a:bodyPr>
            <a:prstTxWarp prst="textNoShape">
              <a:avLst/>
            </a:prstTxWarp>
          </a:bodyPr>
          <a:lstStyle/>
          <a:p>
            <a:endParaRPr lang="en-US"/>
          </a:p>
        </p:txBody>
      </p:sp>
      <p:sp>
        <p:nvSpPr>
          <p:cNvPr id="63515" name="Line 27"/>
          <p:cNvSpPr>
            <a:spLocks noChangeShapeType="1"/>
          </p:cNvSpPr>
          <p:nvPr/>
        </p:nvSpPr>
        <p:spPr bwMode="auto">
          <a:xfrm flipH="1" flipV="1">
            <a:off x="7543800" y="4495800"/>
            <a:ext cx="152400" cy="228600"/>
          </a:xfrm>
          <a:prstGeom prst="line">
            <a:avLst/>
          </a:prstGeom>
          <a:noFill/>
          <a:ln w="28575">
            <a:solidFill>
              <a:srgbClr val="AF5FFF"/>
            </a:solidFill>
            <a:round/>
            <a:headEnd/>
            <a:tailEnd type="triangle" w="med" len="med"/>
          </a:ln>
        </p:spPr>
        <p:txBody>
          <a:bodyPr>
            <a:prstTxWarp prst="textNoShape">
              <a:avLst/>
            </a:prstTxWarp>
          </a:bodyPr>
          <a:lstStyle/>
          <a:p>
            <a:endParaRPr lang="en-US"/>
          </a:p>
        </p:txBody>
      </p:sp>
      <p:sp>
        <p:nvSpPr>
          <p:cNvPr id="63516" name="Line 28"/>
          <p:cNvSpPr>
            <a:spLocks noChangeShapeType="1"/>
          </p:cNvSpPr>
          <p:nvPr/>
        </p:nvSpPr>
        <p:spPr bwMode="auto">
          <a:xfrm flipV="1">
            <a:off x="7696200" y="3962400"/>
            <a:ext cx="152400" cy="762000"/>
          </a:xfrm>
          <a:prstGeom prst="line">
            <a:avLst/>
          </a:prstGeom>
          <a:noFill/>
          <a:ln w="28575">
            <a:solidFill>
              <a:srgbClr val="AF5FFF"/>
            </a:solidFill>
            <a:round/>
            <a:headEnd/>
            <a:tailEnd type="triangle" w="med" len="med"/>
          </a:ln>
        </p:spPr>
        <p:txBody>
          <a:bodyPr>
            <a:prstTxWarp prst="textNoShape">
              <a:avLst/>
            </a:prstTxWarp>
          </a:bodyPr>
          <a:lstStyle/>
          <a:p>
            <a:endParaRPr lang="en-US"/>
          </a:p>
        </p:txBody>
      </p:sp>
      <p:sp>
        <p:nvSpPr>
          <p:cNvPr id="63517" name="Line 29"/>
          <p:cNvSpPr>
            <a:spLocks noChangeShapeType="1"/>
          </p:cNvSpPr>
          <p:nvPr/>
        </p:nvSpPr>
        <p:spPr bwMode="auto">
          <a:xfrm flipH="1" flipV="1">
            <a:off x="6858000" y="4495800"/>
            <a:ext cx="838200" cy="228600"/>
          </a:xfrm>
          <a:prstGeom prst="line">
            <a:avLst/>
          </a:prstGeom>
          <a:noFill/>
          <a:ln w="28575">
            <a:solidFill>
              <a:srgbClr val="AF5FFF"/>
            </a:solidFill>
            <a:round/>
            <a:headEnd/>
            <a:tailEnd type="triangle" w="med" len="med"/>
          </a:ln>
        </p:spPr>
        <p:txBody>
          <a:bodyPr>
            <a:prstTxWarp prst="textNoShape">
              <a:avLst/>
            </a:prstTxWarp>
          </a:bodyPr>
          <a:lstStyle/>
          <a:p>
            <a:endParaRPr lang="en-US"/>
          </a:p>
        </p:txBody>
      </p:sp>
      <p:sp>
        <p:nvSpPr>
          <p:cNvPr id="63518" name="Line 30"/>
          <p:cNvSpPr>
            <a:spLocks noChangeShapeType="1"/>
          </p:cNvSpPr>
          <p:nvPr/>
        </p:nvSpPr>
        <p:spPr bwMode="auto">
          <a:xfrm flipH="1">
            <a:off x="7620000" y="4191000"/>
            <a:ext cx="533400" cy="152400"/>
          </a:xfrm>
          <a:prstGeom prst="line">
            <a:avLst/>
          </a:prstGeom>
          <a:noFill/>
          <a:ln w="28575">
            <a:solidFill>
              <a:srgbClr val="AF5FFF"/>
            </a:solidFill>
            <a:round/>
            <a:headEnd/>
            <a:tailEnd type="triangle" w="med" len="med"/>
          </a:ln>
        </p:spPr>
        <p:txBody>
          <a:bodyPr>
            <a:prstTxWarp prst="textNoShape">
              <a:avLst/>
            </a:prstTxWarp>
          </a:bodyPr>
          <a:lstStyle/>
          <a:p>
            <a:endParaRPr lang="en-US"/>
          </a:p>
        </p:txBody>
      </p:sp>
      <p:sp>
        <p:nvSpPr>
          <p:cNvPr id="63519" name="Line 31"/>
          <p:cNvSpPr>
            <a:spLocks noChangeShapeType="1"/>
          </p:cNvSpPr>
          <p:nvPr/>
        </p:nvSpPr>
        <p:spPr bwMode="auto">
          <a:xfrm flipH="1" flipV="1">
            <a:off x="8001000" y="3962400"/>
            <a:ext cx="152400" cy="228600"/>
          </a:xfrm>
          <a:prstGeom prst="line">
            <a:avLst/>
          </a:prstGeom>
          <a:noFill/>
          <a:ln w="28575">
            <a:solidFill>
              <a:srgbClr val="AF5FFF"/>
            </a:solidFill>
            <a:round/>
            <a:headEnd/>
            <a:tailEnd type="triangle" w="med" len="med"/>
          </a:ln>
        </p:spPr>
        <p:txBody>
          <a:bodyPr>
            <a:prstTxWarp prst="textNoShape">
              <a:avLst/>
            </a:prstTxWarp>
          </a:bodyPr>
          <a:lstStyle/>
          <a:p>
            <a:endParaRPr lang="en-US"/>
          </a:p>
        </p:txBody>
      </p:sp>
      <p:sp>
        <p:nvSpPr>
          <p:cNvPr id="63520" name="Line 32"/>
          <p:cNvSpPr>
            <a:spLocks noChangeShapeType="1"/>
          </p:cNvSpPr>
          <p:nvPr/>
        </p:nvSpPr>
        <p:spPr bwMode="auto">
          <a:xfrm flipV="1">
            <a:off x="5943600" y="3962400"/>
            <a:ext cx="228600" cy="304800"/>
          </a:xfrm>
          <a:prstGeom prst="line">
            <a:avLst/>
          </a:prstGeom>
          <a:noFill/>
          <a:ln w="28575">
            <a:solidFill>
              <a:srgbClr val="AF5FFF"/>
            </a:solidFill>
            <a:round/>
            <a:headEnd/>
            <a:tailEnd type="triangle" w="med" len="med"/>
          </a:ln>
        </p:spPr>
        <p:txBody>
          <a:bodyPr>
            <a:prstTxWarp prst="textNoShape">
              <a:avLst/>
            </a:prstTxWarp>
          </a:bodyPr>
          <a:lstStyle/>
          <a:p>
            <a:endParaRPr lang="en-US"/>
          </a:p>
        </p:txBody>
      </p:sp>
      <p:sp>
        <p:nvSpPr>
          <p:cNvPr id="63521" name="Line 33"/>
          <p:cNvSpPr>
            <a:spLocks noChangeShapeType="1"/>
          </p:cNvSpPr>
          <p:nvPr/>
        </p:nvSpPr>
        <p:spPr bwMode="auto">
          <a:xfrm>
            <a:off x="5943600" y="4267200"/>
            <a:ext cx="533400" cy="152400"/>
          </a:xfrm>
          <a:prstGeom prst="line">
            <a:avLst/>
          </a:prstGeom>
          <a:noFill/>
          <a:ln w="28575">
            <a:solidFill>
              <a:srgbClr val="AF5FFF"/>
            </a:solidFill>
            <a:round/>
            <a:headEnd/>
            <a:tailEnd type="triangle" w="med" len="med"/>
          </a:ln>
        </p:spPr>
        <p:txBody>
          <a:bodyPr>
            <a:prstTxWarp prst="textNoShape">
              <a:avLst/>
            </a:prstTxWarp>
          </a:bodyPr>
          <a:lstStyle/>
          <a:p>
            <a:endParaRPr lang="en-US"/>
          </a:p>
        </p:txBody>
      </p:sp>
      <p:sp>
        <p:nvSpPr>
          <p:cNvPr id="63522" name="Line 34"/>
          <p:cNvSpPr>
            <a:spLocks noChangeShapeType="1"/>
          </p:cNvSpPr>
          <p:nvPr/>
        </p:nvSpPr>
        <p:spPr bwMode="auto">
          <a:xfrm flipV="1">
            <a:off x="6629400" y="4495800"/>
            <a:ext cx="76200" cy="304800"/>
          </a:xfrm>
          <a:prstGeom prst="line">
            <a:avLst/>
          </a:prstGeom>
          <a:noFill/>
          <a:ln w="28575">
            <a:solidFill>
              <a:srgbClr val="AF5FFF"/>
            </a:solidFill>
            <a:round/>
            <a:headEnd/>
            <a:tailEnd type="triangle" w="med" len="med"/>
          </a:ln>
        </p:spPr>
        <p:txBody>
          <a:bodyPr>
            <a:prstTxWarp prst="textNoShape">
              <a:avLst/>
            </a:prstTxWarp>
          </a:bodyPr>
          <a:lstStyle/>
          <a:p>
            <a:endParaRPr lang="en-US"/>
          </a:p>
        </p:txBody>
      </p:sp>
      <p:sp>
        <p:nvSpPr>
          <p:cNvPr id="63523" name="Line 35"/>
          <p:cNvSpPr>
            <a:spLocks noChangeShapeType="1"/>
          </p:cNvSpPr>
          <p:nvPr/>
        </p:nvSpPr>
        <p:spPr bwMode="auto">
          <a:xfrm>
            <a:off x="6477000" y="3810000"/>
            <a:ext cx="381000" cy="0"/>
          </a:xfrm>
          <a:prstGeom prst="line">
            <a:avLst/>
          </a:prstGeom>
          <a:noFill/>
          <a:ln w="28575">
            <a:solidFill>
              <a:srgbClr val="AF5FFF"/>
            </a:solidFill>
            <a:round/>
            <a:headEnd/>
            <a:tailEnd type="triangle" w="med" len="med"/>
          </a:ln>
        </p:spPr>
        <p:txBody>
          <a:bodyPr>
            <a:prstTxWarp prst="textNoShape">
              <a:avLst/>
            </a:prstTxWarp>
          </a:bodyPr>
          <a:lstStyle/>
          <a:p>
            <a:endParaRPr lang="en-US"/>
          </a:p>
        </p:txBody>
      </p:sp>
      <p:sp>
        <p:nvSpPr>
          <p:cNvPr id="63524" name="Line 36"/>
          <p:cNvSpPr>
            <a:spLocks noChangeShapeType="1"/>
          </p:cNvSpPr>
          <p:nvPr/>
        </p:nvSpPr>
        <p:spPr bwMode="auto">
          <a:xfrm flipV="1">
            <a:off x="6705600" y="3962400"/>
            <a:ext cx="152400" cy="304800"/>
          </a:xfrm>
          <a:prstGeom prst="line">
            <a:avLst/>
          </a:prstGeom>
          <a:noFill/>
          <a:ln w="28575">
            <a:solidFill>
              <a:srgbClr val="AF5FFF"/>
            </a:solidFill>
            <a:round/>
            <a:headEnd/>
            <a:tailEnd type="triangle" w="med" len="med"/>
          </a:ln>
        </p:spPr>
        <p:txBody>
          <a:bodyPr>
            <a:prstTxWarp prst="textNoShape">
              <a:avLst/>
            </a:prstTxWarp>
          </a:bodyPr>
          <a:lstStyle/>
          <a:p>
            <a:endParaRPr lang="en-US"/>
          </a:p>
        </p:txBody>
      </p:sp>
      <p:sp>
        <p:nvSpPr>
          <p:cNvPr id="63525" name="Line 37"/>
          <p:cNvSpPr>
            <a:spLocks noChangeShapeType="1"/>
          </p:cNvSpPr>
          <p:nvPr/>
        </p:nvSpPr>
        <p:spPr bwMode="auto">
          <a:xfrm flipH="1" flipV="1">
            <a:off x="7086600" y="3886200"/>
            <a:ext cx="228600" cy="381000"/>
          </a:xfrm>
          <a:prstGeom prst="line">
            <a:avLst/>
          </a:prstGeom>
          <a:noFill/>
          <a:ln w="28575">
            <a:solidFill>
              <a:srgbClr val="AF5FFF"/>
            </a:solidFill>
            <a:round/>
            <a:headEnd/>
            <a:tailEnd type="triangle" w="med" len="med"/>
          </a:ln>
        </p:spPr>
        <p:txBody>
          <a:bodyPr>
            <a:prstTxWarp prst="textNoShape">
              <a:avLst/>
            </a:prstTxWarp>
          </a:bodyPr>
          <a:lstStyle/>
          <a:p>
            <a:endParaRPr lang="en-US"/>
          </a:p>
        </p:txBody>
      </p:sp>
      <p:sp>
        <p:nvSpPr>
          <p:cNvPr id="63526" name="Line 38"/>
          <p:cNvSpPr>
            <a:spLocks noChangeShapeType="1"/>
          </p:cNvSpPr>
          <p:nvPr/>
        </p:nvSpPr>
        <p:spPr bwMode="auto">
          <a:xfrm flipH="1">
            <a:off x="7239000" y="3810000"/>
            <a:ext cx="381000" cy="0"/>
          </a:xfrm>
          <a:prstGeom prst="line">
            <a:avLst/>
          </a:prstGeom>
          <a:noFill/>
          <a:ln w="28575">
            <a:solidFill>
              <a:srgbClr val="AF5FFF"/>
            </a:solidFill>
            <a:round/>
            <a:headEnd/>
            <a:tailEnd type="triangle" w="med" len="med"/>
          </a:ln>
        </p:spPr>
        <p:txBody>
          <a:bodyPr>
            <a:prstTxWarp prst="textNoShape">
              <a:avLst/>
            </a:prstTxWarp>
          </a:bodyPr>
          <a:lstStyle/>
          <a:p>
            <a:endParaRPr lang="en-US"/>
          </a:p>
        </p:txBody>
      </p:sp>
      <p:sp>
        <p:nvSpPr>
          <p:cNvPr id="63527" name="Text Box 39"/>
          <p:cNvSpPr txBox="1">
            <a:spLocks noChangeArrowheads="1"/>
          </p:cNvSpPr>
          <p:nvPr/>
        </p:nvSpPr>
        <p:spPr bwMode="auto">
          <a:xfrm>
            <a:off x="5165725" y="3138488"/>
            <a:ext cx="844550" cy="366712"/>
          </a:xfrm>
          <a:prstGeom prst="rect">
            <a:avLst/>
          </a:prstGeom>
          <a:noFill/>
          <a:ln w="9525">
            <a:noFill/>
            <a:miter lim="800000"/>
            <a:headEnd/>
            <a:tailEnd/>
          </a:ln>
        </p:spPr>
        <p:txBody>
          <a:bodyPr wrap="none">
            <a:prstTxWarp prst="textNoShape">
              <a:avLst/>
            </a:prstTxWarp>
            <a:spAutoFit/>
          </a:bodyPr>
          <a:lstStyle/>
          <a:p>
            <a:r>
              <a:rPr lang="en-US"/>
              <a:t>Ring 2</a:t>
            </a:r>
          </a:p>
        </p:txBody>
      </p:sp>
      <p:sp>
        <p:nvSpPr>
          <p:cNvPr id="63528" name="Line 40"/>
          <p:cNvSpPr>
            <a:spLocks noChangeShapeType="1"/>
          </p:cNvSpPr>
          <p:nvPr/>
        </p:nvSpPr>
        <p:spPr bwMode="auto">
          <a:xfrm>
            <a:off x="5486400" y="3505200"/>
            <a:ext cx="152400" cy="38100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46122" name="Text Box 41"/>
          <p:cNvSpPr txBox="1">
            <a:spLocks noChangeArrowheads="1"/>
          </p:cNvSpPr>
          <p:nvPr/>
        </p:nvSpPr>
        <p:spPr bwMode="auto">
          <a:xfrm>
            <a:off x="533400" y="1752600"/>
            <a:ext cx="373380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US"/>
          </a:p>
        </p:txBody>
      </p:sp>
      <p:grpSp>
        <p:nvGrpSpPr>
          <p:cNvPr id="2" name="Group 44"/>
          <p:cNvGrpSpPr>
            <a:grpSpLocks/>
          </p:cNvGrpSpPr>
          <p:nvPr/>
        </p:nvGrpSpPr>
        <p:grpSpPr bwMode="auto">
          <a:xfrm>
            <a:off x="6705600" y="2243138"/>
            <a:ext cx="609600" cy="1600200"/>
            <a:chOff x="288" y="3312"/>
            <a:chExt cx="192" cy="672"/>
          </a:xfrm>
        </p:grpSpPr>
        <p:sp>
          <p:nvSpPr>
            <p:cNvPr id="46146" name="Line 45"/>
            <p:cNvSpPr>
              <a:spLocks noChangeShapeType="1"/>
            </p:cNvSpPr>
            <p:nvPr/>
          </p:nvSpPr>
          <p:spPr bwMode="auto">
            <a:xfrm flipV="1">
              <a:off x="336" y="3408"/>
              <a:ext cx="48" cy="576"/>
            </a:xfrm>
            <a:prstGeom prst="line">
              <a:avLst/>
            </a:prstGeom>
            <a:noFill/>
            <a:ln w="9525">
              <a:solidFill>
                <a:srgbClr val="800000"/>
              </a:solidFill>
              <a:round/>
              <a:headEnd/>
              <a:tailEnd/>
            </a:ln>
          </p:spPr>
          <p:txBody>
            <a:bodyPr>
              <a:prstTxWarp prst="textNoShape">
                <a:avLst/>
              </a:prstTxWarp>
            </a:bodyPr>
            <a:lstStyle/>
            <a:p>
              <a:endParaRPr lang="en-US"/>
            </a:p>
          </p:txBody>
        </p:sp>
        <p:sp>
          <p:nvSpPr>
            <p:cNvPr id="46147" name="Line 46"/>
            <p:cNvSpPr>
              <a:spLocks noChangeShapeType="1"/>
            </p:cNvSpPr>
            <p:nvPr/>
          </p:nvSpPr>
          <p:spPr bwMode="auto">
            <a:xfrm>
              <a:off x="384" y="3408"/>
              <a:ext cx="48" cy="576"/>
            </a:xfrm>
            <a:prstGeom prst="line">
              <a:avLst/>
            </a:prstGeom>
            <a:noFill/>
            <a:ln w="9525">
              <a:solidFill>
                <a:srgbClr val="800000"/>
              </a:solidFill>
              <a:round/>
              <a:headEnd/>
              <a:tailEnd/>
            </a:ln>
          </p:spPr>
          <p:txBody>
            <a:bodyPr>
              <a:prstTxWarp prst="textNoShape">
                <a:avLst/>
              </a:prstTxWarp>
            </a:bodyPr>
            <a:lstStyle/>
            <a:p>
              <a:endParaRPr lang="en-US"/>
            </a:p>
          </p:txBody>
        </p:sp>
        <p:sp>
          <p:nvSpPr>
            <p:cNvPr id="46148" name="Line 47"/>
            <p:cNvSpPr>
              <a:spLocks noChangeShapeType="1"/>
            </p:cNvSpPr>
            <p:nvPr/>
          </p:nvSpPr>
          <p:spPr bwMode="auto">
            <a:xfrm>
              <a:off x="336" y="3984"/>
              <a:ext cx="96" cy="0"/>
            </a:xfrm>
            <a:prstGeom prst="line">
              <a:avLst/>
            </a:prstGeom>
            <a:noFill/>
            <a:ln w="9525">
              <a:solidFill>
                <a:srgbClr val="800000"/>
              </a:solidFill>
              <a:round/>
              <a:headEnd/>
              <a:tailEnd/>
            </a:ln>
          </p:spPr>
          <p:txBody>
            <a:bodyPr>
              <a:prstTxWarp prst="textNoShape">
                <a:avLst/>
              </a:prstTxWarp>
            </a:bodyPr>
            <a:lstStyle/>
            <a:p>
              <a:endParaRPr lang="en-US"/>
            </a:p>
          </p:txBody>
        </p:sp>
        <p:sp>
          <p:nvSpPr>
            <p:cNvPr id="46149" name="Line 48"/>
            <p:cNvSpPr>
              <a:spLocks noChangeShapeType="1"/>
            </p:cNvSpPr>
            <p:nvPr/>
          </p:nvSpPr>
          <p:spPr bwMode="auto">
            <a:xfrm>
              <a:off x="336" y="3888"/>
              <a:ext cx="96" cy="0"/>
            </a:xfrm>
            <a:prstGeom prst="line">
              <a:avLst/>
            </a:prstGeom>
            <a:noFill/>
            <a:ln w="9525">
              <a:solidFill>
                <a:srgbClr val="800000"/>
              </a:solidFill>
              <a:round/>
              <a:headEnd/>
              <a:tailEnd/>
            </a:ln>
          </p:spPr>
          <p:txBody>
            <a:bodyPr>
              <a:prstTxWarp prst="textNoShape">
                <a:avLst/>
              </a:prstTxWarp>
            </a:bodyPr>
            <a:lstStyle/>
            <a:p>
              <a:endParaRPr lang="en-US"/>
            </a:p>
          </p:txBody>
        </p:sp>
        <p:sp>
          <p:nvSpPr>
            <p:cNvPr id="46150" name="Line 49"/>
            <p:cNvSpPr>
              <a:spLocks noChangeShapeType="1"/>
            </p:cNvSpPr>
            <p:nvPr/>
          </p:nvSpPr>
          <p:spPr bwMode="auto">
            <a:xfrm>
              <a:off x="363" y="3737"/>
              <a:ext cx="48" cy="0"/>
            </a:xfrm>
            <a:prstGeom prst="line">
              <a:avLst/>
            </a:prstGeom>
            <a:noFill/>
            <a:ln w="9525">
              <a:solidFill>
                <a:srgbClr val="800000"/>
              </a:solidFill>
              <a:round/>
              <a:headEnd/>
              <a:tailEnd/>
            </a:ln>
          </p:spPr>
          <p:txBody>
            <a:bodyPr>
              <a:prstTxWarp prst="textNoShape">
                <a:avLst/>
              </a:prstTxWarp>
            </a:bodyPr>
            <a:lstStyle/>
            <a:p>
              <a:endParaRPr lang="en-US"/>
            </a:p>
          </p:txBody>
        </p:sp>
        <p:sp>
          <p:nvSpPr>
            <p:cNvPr id="46151" name="Line 50"/>
            <p:cNvSpPr>
              <a:spLocks noChangeShapeType="1"/>
            </p:cNvSpPr>
            <p:nvPr/>
          </p:nvSpPr>
          <p:spPr bwMode="auto">
            <a:xfrm flipV="1">
              <a:off x="336" y="3888"/>
              <a:ext cx="96" cy="96"/>
            </a:xfrm>
            <a:prstGeom prst="line">
              <a:avLst/>
            </a:prstGeom>
            <a:noFill/>
            <a:ln w="9525">
              <a:solidFill>
                <a:srgbClr val="800000"/>
              </a:solidFill>
              <a:round/>
              <a:headEnd/>
              <a:tailEnd/>
            </a:ln>
          </p:spPr>
          <p:txBody>
            <a:bodyPr>
              <a:prstTxWarp prst="textNoShape">
                <a:avLst/>
              </a:prstTxWarp>
            </a:bodyPr>
            <a:lstStyle/>
            <a:p>
              <a:endParaRPr lang="en-US"/>
            </a:p>
          </p:txBody>
        </p:sp>
        <p:sp>
          <p:nvSpPr>
            <p:cNvPr id="46152" name="Line 51"/>
            <p:cNvSpPr>
              <a:spLocks noChangeShapeType="1"/>
            </p:cNvSpPr>
            <p:nvPr/>
          </p:nvSpPr>
          <p:spPr bwMode="auto">
            <a:xfrm flipH="1" flipV="1">
              <a:off x="336" y="3888"/>
              <a:ext cx="96" cy="96"/>
            </a:xfrm>
            <a:prstGeom prst="line">
              <a:avLst/>
            </a:prstGeom>
            <a:noFill/>
            <a:ln w="9525">
              <a:solidFill>
                <a:srgbClr val="800000"/>
              </a:solidFill>
              <a:round/>
              <a:headEnd/>
              <a:tailEnd/>
            </a:ln>
          </p:spPr>
          <p:txBody>
            <a:bodyPr>
              <a:prstTxWarp prst="textNoShape">
                <a:avLst/>
              </a:prstTxWarp>
            </a:bodyPr>
            <a:lstStyle/>
            <a:p>
              <a:endParaRPr lang="en-US"/>
            </a:p>
          </p:txBody>
        </p:sp>
        <p:sp>
          <p:nvSpPr>
            <p:cNvPr id="46153" name="Line 52"/>
            <p:cNvSpPr>
              <a:spLocks noChangeShapeType="1"/>
            </p:cNvSpPr>
            <p:nvPr/>
          </p:nvSpPr>
          <p:spPr bwMode="auto">
            <a:xfrm flipH="1" flipV="1">
              <a:off x="370" y="3744"/>
              <a:ext cx="48" cy="144"/>
            </a:xfrm>
            <a:prstGeom prst="line">
              <a:avLst/>
            </a:prstGeom>
            <a:noFill/>
            <a:ln w="9525">
              <a:solidFill>
                <a:srgbClr val="800000"/>
              </a:solidFill>
              <a:round/>
              <a:headEnd/>
              <a:tailEnd/>
            </a:ln>
          </p:spPr>
          <p:txBody>
            <a:bodyPr>
              <a:prstTxWarp prst="textNoShape">
                <a:avLst/>
              </a:prstTxWarp>
            </a:bodyPr>
            <a:lstStyle/>
            <a:p>
              <a:endParaRPr lang="en-US"/>
            </a:p>
          </p:txBody>
        </p:sp>
        <p:sp>
          <p:nvSpPr>
            <p:cNvPr id="46154" name="Line 53"/>
            <p:cNvSpPr>
              <a:spLocks noChangeShapeType="1"/>
            </p:cNvSpPr>
            <p:nvPr/>
          </p:nvSpPr>
          <p:spPr bwMode="auto">
            <a:xfrm flipV="1">
              <a:off x="350" y="3737"/>
              <a:ext cx="48" cy="144"/>
            </a:xfrm>
            <a:prstGeom prst="line">
              <a:avLst/>
            </a:prstGeom>
            <a:noFill/>
            <a:ln w="9525">
              <a:solidFill>
                <a:srgbClr val="800000"/>
              </a:solidFill>
              <a:round/>
              <a:headEnd/>
              <a:tailEnd/>
            </a:ln>
          </p:spPr>
          <p:txBody>
            <a:bodyPr>
              <a:prstTxWarp prst="textNoShape">
                <a:avLst/>
              </a:prstTxWarp>
            </a:bodyPr>
            <a:lstStyle/>
            <a:p>
              <a:endParaRPr lang="en-US"/>
            </a:p>
          </p:txBody>
        </p:sp>
        <p:sp>
          <p:nvSpPr>
            <p:cNvPr id="46155" name="Line 54"/>
            <p:cNvSpPr>
              <a:spLocks noChangeShapeType="1"/>
            </p:cNvSpPr>
            <p:nvPr/>
          </p:nvSpPr>
          <p:spPr bwMode="auto">
            <a:xfrm flipV="1">
              <a:off x="384" y="3456"/>
              <a:ext cx="0" cy="288"/>
            </a:xfrm>
            <a:prstGeom prst="line">
              <a:avLst/>
            </a:prstGeom>
            <a:noFill/>
            <a:ln w="9525">
              <a:solidFill>
                <a:srgbClr val="800000"/>
              </a:solidFill>
              <a:round/>
              <a:headEnd/>
              <a:tailEnd/>
            </a:ln>
          </p:spPr>
          <p:txBody>
            <a:bodyPr>
              <a:prstTxWarp prst="textNoShape">
                <a:avLst/>
              </a:prstTxWarp>
            </a:bodyPr>
            <a:lstStyle/>
            <a:p>
              <a:endParaRPr lang="en-US"/>
            </a:p>
          </p:txBody>
        </p:sp>
        <p:sp>
          <p:nvSpPr>
            <p:cNvPr id="46156" name="Oval 55"/>
            <p:cNvSpPr>
              <a:spLocks noChangeArrowheads="1"/>
            </p:cNvSpPr>
            <p:nvPr/>
          </p:nvSpPr>
          <p:spPr bwMode="auto">
            <a:xfrm>
              <a:off x="336" y="3360"/>
              <a:ext cx="96" cy="96"/>
            </a:xfrm>
            <a:prstGeom prst="ellipse">
              <a:avLst/>
            </a:prstGeom>
            <a:noFill/>
            <a:ln w="9525">
              <a:solidFill>
                <a:srgbClr val="800000"/>
              </a:solidFill>
              <a:prstDash val="dash"/>
              <a:round/>
              <a:headEnd/>
              <a:tailEnd/>
            </a:ln>
          </p:spPr>
          <p:txBody>
            <a:bodyPr wrap="none" anchor="ctr">
              <a:prstTxWarp prst="textNoShape">
                <a:avLst/>
              </a:prstTxWarp>
            </a:bodyPr>
            <a:lstStyle/>
            <a:p>
              <a:endParaRPr lang="en-US"/>
            </a:p>
          </p:txBody>
        </p:sp>
        <p:sp>
          <p:nvSpPr>
            <p:cNvPr id="46157" name="Oval 56"/>
            <p:cNvSpPr>
              <a:spLocks noChangeArrowheads="1"/>
            </p:cNvSpPr>
            <p:nvPr/>
          </p:nvSpPr>
          <p:spPr bwMode="auto">
            <a:xfrm>
              <a:off x="288" y="3312"/>
              <a:ext cx="192" cy="192"/>
            </a:xfrm>
            <a:prstGeom prst="ellipse">
              <a:avLst/>
            </a:prstGeom>
            <a:noFill/>
            <a:ln w="9525" cap="rnd">
              <a:solidFill>
                <a:srgbClr val="800000"/>
              </a:solidFill>
              <a:prstDash val="sysDot"/>
              <a:round/>
              <a:headEnd/>
              <a:tailEnd/>
            </a:ln>
          </p:spPr>
          <p:txBody>
            <a:bodyPr wrap="none" anchor="ctr">
              <a:prstTxWarp prst="textNoShape">
                <a:avLst/>
              </a:prstTxWarp>
            </a:bodyPr>
            <a:lstStyle/>
            <a:p>
              <a:endParaRPr lang="en-US"/>
            </a:p>
          </p:txBody>
        </p:sp>
      </p:grpSp>
      <p:sp>
        <p:nvSpPr>
          <p:cNvPr id="63545" name="Line 57"/>
          <p:cNvSpPr>
            <a:spLocks noChangeShapeType="1"/>
          </p:cNvSpPr>
          <p:nvPr/>
        </p:nvSpPr>
        <p:spPr bwMode="auto">
          <a:xfrm flipH="1" flipV="1">
            <a:off x="5867400" y="4495800"/>
            <a:ext cx="0" cy="533400"/>
          </a:xfrm>
          <a:prstGeom prst="line">
            <a:avLst/>
          </a:prstGeom>
          <a:noFill/>
          <a:ln w="28575">
            <a:solidFill>
              <a:schemeClr val="accent2"/>
            </a:solidFill>
            <a:round/>
            <a:headEnd type="triangle" w="med" len="med"/>
            <a:tailEnd/>
          </a:ln>
        </p:spPr>
        <p:txBody>
          <a:bodyPr>
            <a:prstTxWarp prst="textNoShape">
              <a:avLst/>
            </a:prstTxWarp>
          </a:bodyPr>
          <a:lstStyle/>
          <a:p>
            <a:endParaRPr lang="en-US"/>
          </a:p>
        </p:txBody>
      </p:sp>
      <p:sp>
        <p:nvSpPr>
          <p:cNvPr id="63546" name="Line 58"/>
          <p:cNvSpPr>
            <a:spLocks noChangeShapeType="1"/>
          </p:cNvSpPr>
          <p:nvPr/>
        </p:nvSpPr>
        <p:spPr bwMode="auto">
          <a:xfrm flipV="1">
            <a:off x="6019800" y="5029200"/>
            <a:ext cx="533400" cy="76200"/>
          </a:xfrm>
          <a:prstGeom prst="line">
            <a:avLst/>
          </a:prstGeom>
          <a:noFill/>
          <a:ln w="28575">
            <a:solidFill>
              <a:schemeClr val="accent2"/>
            </a:solidFill>
            <a:round/>
            <a:headEnd type="triangle" w="med" len="med"/>
            <a:tailEnd/>
          </a:ln>
        </p:spPr>
        <p:txBody>
          <a:bodyPr>
            <a:prstTxWarp prst="textNoShape">
              <a:avLst/>
            </a:prstTxWarp>
          </a:bodyPr>
          <a:lstStyle/>
          <a:p>
            <a:endParaRPr lang="en-US"/>
          </a:p>
        </p:txBody>
      </p:sp>
      <p:sp>
        <p:nvSpPr>
          <p:cNvPr id="63547" name="Line 59"/>
          <p:cNvSpPr>
            <a:spLocks noChangeShapeType="1"/>
          </p:cNvSpPr>
          <p:nvPr/>
        </p:nvSpPr>
        <p:spPr bwMode="auto">
          <a:xfrm>
            <a:off x="5486400" y="4343400"/>
            <a:ext cx="228600" cy="0"/>
          </a:xfrm>
          <a:prstGeom prst="line">
            <a:avLst/>
          </a:prstGeom>
          <a:noFill/>
          <a:ln w="28575">
            <a:solidFill>
              <a:schemeClr val="accent2"/>
            </a:solidFill>
            <a:round/>
            <a:headEnd type="triangle" w="med" len="med"/>
            <a:tailEnd/>
          </a:ln>
        </p:spPr>
        <p:txBody>
          <a:bodyPr>
            <a:prstTxWarp prst="textNoShape">
              <a:avLst/>
            </a:prstTxWarp>
          </a:bodyPr>
          <a:lstStyle/>
          <a:p>
            <a:endParaRPr lang="en-US"/>
          </a:p>
        </p:txBody>
      </p:sp>
      <p:sp>
        <p:nvSpPr>
          <p:cNvPr id="63548" name="Line 60"/>
          <p:cNvSpPr>
            <a:spLocks noChangeShapeType="1"/>
          </p:cNvSpPr>
          <p:nvPr/>
        </p:nvSpPr>
        <p:spPr bwMode="auto">
          <a:xfrm flipH="1" flipV="1">
            <a:off x="6629400" y="5029200"/>
            <a:ext cx="609600" cy="457200"/>
          </a:xfrm>
          <a:prstGeom prst="line">
            <a:avLst/>
          </a:prstGeom>
          <a:noFill/>
          <a:ln w="28575">
            <a:solidFill>
              <a:schemeClr val="accent2"/>
            </a:solidFill>
            <a:round/>
            <a:headEnd type="triangle" w="med" len="med"/>
            <a:tailEnd/>
          </a:ln>
        </p:spPr>
        <p:txBody>
          <a:bodyPr>
            <a:prstTxWarp prst="textNoShape">
              <a:avLst/>
            </a:prstTxWarp>
          </a:bodyPr>
          <a:lstStyle/>
          <a:p>
            <a:endParaRPr lang="en-US"/>
          </a:p>
        </p:txBody>
      </p:sp>
      <p:sp>
        <p:nvSpPr>
          <p:cNvPr id="63549" name="Line 61"/>
          <p:cNvSpPr>
            <a:spLocks noChangeShapeType="1"/>
          </p:cNvSpPr>
          <p:nvPr/>
        </p:nvSpPr>
        <p:spPr bwMode="auto">
          <a:xfrm flipV="1">
            <a:off x="7239000" y="4953000"/>
            <a:ext cx="381000" cy="533400"/>
          </a:xfrm>
          <a:prstGeom prst="line">
            <a:avLst/>
          </a:prstGeom>
          <a:noFill/>
          <a:ln w="28575">
            <a:solidFill>
              <a:schemeClr val="accent2"/>
            </a:solidFill>
            <a:round/>
            <a:headEnd type="triangle" w="med" len="med"/>
            <a:tailEnd/>
          </a:ln>
        </p:spPr>
        <p:txBody>
          <a:bodyPr>
            <a:prstTxWarp prst="textNoShape">
              <a:avLst/>
            </a:prstTxWarp>
          </a:bodyPr>
          <a:lstStyle/>
          <a:p>
            <a:endParaRPr lang="en-US"/>
          </a:p>
        </p:txBody>
      </p:sp>
      <p:sp>
        <p:nvSpPr>
          <p:cNvPr id="63550" name="Line 62"/>
          <p:cNvSpPr>
            <a:spLocks noChangeShapeType="1"/>
          </p:cNvSpPr>
          <p:nvPr/>
        </p:nvSpPr>
        <p:spPr bwMode="auto">
          <a:xfrm flipH="1" flipV="1">
            <a:off x="7848600" y="4953000"/>
            <a:ext cx="76200" cy="152400"/>
          </a:xfrm>
          <a:prstGeom prst="line">
            <a:avLst/>
          </a:prstGeom>
          <a:noFill/>
          <a:ln w="28575">
            <a:solidFill>
              <a:schemeClr val="accent2"/>
            </a:solidFill>
            <a:round/>
            <a:headEnd type="triangle" w="med" len="med"/>
            <a:tailEnd/>
          </a:ln>
        </p:spPr>
        <p:txBody>
          <a:bodyPr>
            <a:prstTxWarp prst="textNoShape">
              <a:avLst/>
            </a:prstTxWarp>
          </a:bodyPr>
          <a:lstStyle/>
          <a:p>
            <a:endParaRPr lang="en-US"/>
          </a:p>
        </p:txBody>
      </p:sp>
      <p:sp>
        <p:nvSpPr>
          <p:cNvPr id="63551" name="Line 63"/>
          <p:cNvSpPr>
            <a:spLocks noChangeShapeType="1"/>
          </p:cNvSpPr>
          <p:nvPr/>
        </p:nvSpPr>
        <p:spPr bwMode="auto">
          <a:xfrm flipV="1">
            <a:off x="8153400" y="4343400"/>
            <a:ext cx="76200" cy="762000"/>
          </a:xfrm>
          <a:prstGeom prst="line">
            <a:avLst/>
          </a:prstGeom>
          <a:noFill/>
          <a:ln w="28575">
            <a:solidFill>
              <a:schemeClr val="accent2"/>
            </a:solidFill>
            <a:round/>
            <a:headEnd type="triangle" w="med" len="med"/>
            <a:tailEnd/>
          </a:ln>
        </p:spPr>
        <p:txBody>
          <a:bodyPr>
            <a:prstTxWarp prst="textNoShape">
              <a:avLst/>
            </a:prstTxWarp>
          </a:bodyPr>
          <a:lstStyle/>
          <a:p>
            <a:endParaRPr lang="en-US"/>
          </a:p>
        </p:txBody>
      </p:sp>
      <p:sp>
        <p:nvSpPr>
          <p:cNvPr id="63552" name="Line 64"/>
          <p:cNvSpPr>
            <a:spLocks noChangeShapeType="1"/>
          </p:cNvSpPr>
          <p:nvPr/>
        </p:nvSpPr>
        <p:spPr bwMode="auto">
          <a:xfrm flipH="1" flipV="1">
            <a:off x="6781800" y="4953000"/>
            <a:ext cx="1066800" cy="304800"/>
          </a:xfrm>
          <a:prstGeom prst="line">
            <a:avLst/>
          </a:prstGeom>
          <a:noFill/>
          <a:ln w="28575">
            <a:solidFill>
              <a:schemeClr val="accent2"/>
            </a:solidFill>
            <a:round/>
            <a:headEnd type="triangle" w="med" len="med"/>
            <a:tailEnd/>
          </a:ln>
        </p:spPr>
        <p:txBody>
          <a:bodyPr>
            <a:prstTxWarp prst="textNoShape">
              <a:avLst/>
            </a:prstTxWarp>
          </a:bodyPr>
          <a:lstStyle/>
          <a:p>
            <a:endParaRPr lang="en-US"/>
          </a:p>
        </p:txBody>
      </p:sp>
      <p:sp>
        <p:nvSpPr>
          <p:cNvPr id="63553" name="Line 65"/>
          <p:cNvSpPr>
            <a:spLocks noChangeShapeType="1"/>
          </p:cNvSpPr>
          <p:nvPr/>
        </p:nvSpPr>
        <p:spPr bwMode="auto">
          <a:xfrm flipH="1" flipV="1">
            <a:off x="7620000" y="4419600"/>
            <a:ext cx="76200" cy="304800"/>
          </a:xfrm>
          <a:prstGeom prst="line">
            <a:avLst/>
          </a:prstGeom>
          <a:noFill/>
          <a:ln w="28575">
            <a:solidFill>
              <a:schemeClr val="accent2"/>
            </a:solidFill>
            <a:round/>
            <a:headEnd type="triangle" w="med" len="med"/>
            <a:tailEnd/>
          </a:ln>
        </p:spPr>
        <p:txBody>
          <a:bodyPr>
            <a:prstTxWarp prst="textNoShape">
              <a:avLst/>
            </a:prstTxWarp>
          </a:bodyPr>
          <a:lstStyle/>
          <a:p>
            <a:endParaRPr lang="en-US"/>
          </a:p>
        </p:txBody>
      </p:sp>
      <p:sp>
        <p:nvSpPr>
          <p:cNvPr id="63554" name="Line 66"/>
          <p:cNvSpPr>
            <a:spLocks noChangeShapeType="1"/>
          </p:cNvSpPr>
          <p:nvPr/>
        </p:nvSpPr>
        <p:spPr bwMode="auto">
          <a:xfrm flipV="1">
            <a:off x="7772400" y="3962400"/>
            <a:ext cx="76200" cy="762000"/>
          </a:xfrm>
          <a:prstGeom prst="line">
            <a:avLst/>
          </a:prstGeom>
          <a:noFill/>
          <a:ln w="28575">
            <a:solidFill>
              <a:schemeClr val="accent2"/>
            </a:solidFill>
            <a:round/>
            <a:headEnd type="triangle" w="med" len="med"/>
            <a:tailEnd/>
          </a:ln>
        </p:spPr>
        <p:txBody>
          <a:bodyPr>
            <a:prstTxWarp prst="textNoShape">
              <a:avLst/>
            </a:prstTxWarp>
          </a:bodyPr>
          <a:lstStyle/>
          <a:p>
            <a:endParaRPr lang="en-US"/>
          </a:p>
        </p:txBody>
      </p:sp>
      <p:sp>
        <p:nvSpPr>
          <p:cNvPr id="63555" name="Line 67"/>
          <p:cNvSpPr>
            <a:spLocks noChangeShapeType="1"/>
          </p:cNvSpPr>
          <p:nvPr/>
        </p:nvSpPr>
        <p:spPr bwMode="auto">
          <a:xfrm flipH="1" flipV="1">
            <a:off x="6629400" y="4495800"/>
            <a:ext cx="914400" cy="304800"/>
          </a:xfrm>
          <a:prstGeom prst="line">
            <a:avLst/>
          </a:prstGeom>
          <a:noFill/>
          <a:ln w="28575">
            <a:solidFill>
              <a:schemeClr val="accent2"/>
            </a:solidFill>
            <a:round/>
            <a:headEnd type="triangle" w="med" len="med"/>
            <a:tailEnd/>
          </a:ln>
        </p:spPr>
        <p:txBody>
          <a:bodyPr>
            <a:prstTxWarp prst="textNoShape">
              <a:avLst/>
            </a:prstTxWarp>
          </a:bodyPr>
          <a:lstStyle/>
          <a:p>
            <a:endParaRPr lang="en-US"/>
          </a:p>
        </p:txBody>
      </p:sp>
      <p:sp>
        <p:nvSpPr>
          <p:cNvPr id="63556" name="Line 68"/>
          <p:cNvSpPr>
            <a:spLocks noChangeShapeType="1"/>
          </p:cNvSpPr>
          <p:nvPr/>
        </p:nvSpPr>
        <p:spPr bwMode="auto">
          <a:xfrm flipH="1">
            <a:off x="7620000" y="4191000"/>
            <a:ext cx="533400" cy="228600"/>
          </a:xfrm>
          <a:prstGeom prst="line">
            <a:avLst/>
          </a:prstGeom>
          <a:noFill/>
          <a:ln w="28575">
            <a:solidFill>
              <a:schemeClr val="accent2"/>
            </a:solidFill>
            <a:round/>
            <a:headEnd type="triangle" w="med" len="med"/>
            <a:tailEnd/>
          </a:ln>
        </p:spPr>
        <p:txBody>
          <a:bodyPr>
            <a:prstTxWarp prst="textNoShape">
              <a:avLst/>
            </a:prstTxWarp>
          </a:bodyPr>
          <a:lstStyle/>
          <a:p>
            <a:endParaRPr lang="en-US"/>
          </a:p>
        </p:txBody>
      </p:sp>
      <p:sp>
        <p:nvSpPr>
          <p:cNvPr id="63557" name="Line 69"/>
          <p:cNvSpPr>
            <a:spLocks noChangeShapeType="1"/>
          </p:cNvSpPr>
          <p:nvPr/>
        </p:nvSpPr>
        <p:spPr bwMode="auto">
          <a:xfrm flipH="1" flipV="1">
            <a:off x="7848600" y="3962400"/>
            <a:ext cx="304800" cy="228600"/>
          </a:xfrm>
          <a:prstGeom prst="line">
            <a:avLst/>
          </a:prstGeom>
          <a:noFill/>
          <a:ln w="28575">
            <a:solidFill>
              <a:schemeClr val="accent2"/>
            </a:solidFill>
            <a:round/>
            <a:headEnd type="triangle" w="med" len="med"/>
            <a:tailEnd/>
          </a:ln>
        </p:spPr>
        <p:txBody>
          <a:bodyPr>
            <a:prstTxWarp prst="textNoShape">
              <a:avLst/>
            </a:prstTxWarp>
          </a:bodyPr>
          <a:lstStyle/>
          <a:p>
            <a:endParaRPr lang="en-US"/>
          </a:p>
        </p:txBody>
      </p:sp>
      <p:sp>
        <p:nvSpPr>
          <p:cNvPr id="63558" name="Line 70"/>
          <p:cNvSpPr>
            <a:spLocks noChangeShapeType="1"/>
          </p:cNvSpPr>
          <p:nvPr/>
        </p:nvSpPr>
        <p:spPr bwMode="auto">
          <a:xfrm flipV="1">
            <a:off x="5943600" y="3962400"/>
            <a:ext cx="228600" cy="304800"/>
          </a:xfrm>
          <a:prstGeom prst="line">
            <a:avLst/>
          </a:prstGeom>
          <a:noFill/>
          <a:ln w="28575">
            <a:solidFill>
              <a:schemeClr val="accent2"/>
            </a:solidFill>
            <a:round/>
            <a:headEnd type="triangle" w="med" len="med"/>
            <a:tailEnd/>
          </a:ln>
        </p:spPr>
        <p:txBody>
          <a:bodyPr>
            <a:prstTxWarp prst="textNoShape">
              <a:avLst/>
            </a:prstTxWarp>
          </a:bodyPr>
          <a:lstStyle/>
          <a:p>
            <a:endParaRPr lang="en-US"/>
          </a:p>
        </p:txBody>
      </p:sp>
      <p:sp>
        <p:nvSpPr>
          <p:cNvPr id="63559" name="Line 71"/>
          <p:cNvSpPr>
            <a:spLocks noChangeShapeType="1"/>
          </p:cNvSpPr>
          <p:nvPr/>
        </p:nvSpPr>
        <p:spPr bwMode="auto">
          <a:xfrm>
            <a:off x="6019800" y="4419600"/>
            <a:ext cx="533400" cy="76200"/>
          </a:xfrm>
          <a:prstGeom prst="line">
            <a:avLst/>
          </a:prstGeom>
          <a:noFill/>
          <a:ln w="28575">
            <a:solidFill>
              <a:schemeClr val="accent2"/>
            </a:solidFill>
            <a:round/>
            <a:headEnd type="triangle" w="med" len="med"/>
            <a:tailEnd/>
          </a:ln>
        </p:spPr>
        <p:txBody>
          <a:bodyPr>
            <a:prstTxWarp prst="textNoShape">
              <a:avLst/>
            </a:prstTxWarp>
          </a:bodyPr>
          <a:lstStyle/>
          <a:p>
            <a:endParaRPr lang="en-US"/>
          </a:p>
        </p:txBody>
      </p:sp>
      <p:sp>
        <p:nvSpPr>
          <p:cNvPr id="63560" name="Line 72"/>
          <p:cNvSpPr>
            <a:spLocks noChangeShapeType="1"/>
          </p:cNvSpPr>
          <p:nvPr/>
        </p:nvSpPr>
        <p:spPr bwMode="auto">
          <a:xfrm flipH="1" flipV="1">
            <a:off x="6553200" y="4495800"/>
            <a:ext cx="76200" cy="304800"/>
          </a:xfrm>
          <a:prstGeom prst="line">
            <a:avLst/>
          </a:prstGeom>
          <a:noFill/>
          <a:ln w="28575">
            <a:solidFill>
              <a:schemeClr val="accent2"/>
            </a:solidFill>
            <a:round/>
            <a:headEnd type="triangle" w="med" len="med"/>
            <a:tailEnd/>
          </a:ln>
        </p:spPr>
        <p:txBody>
          <a:bodyPr>
            <a:prstTxWarp prst="textNoShape">
              <a:avLst/>
            </a:prstTxWarp>
          </a:bodyPr>
          <a:lstStyle/>
          <a:p>
            <a:endParaRPr lang="en-US"/>
          </a:p>
        </p:txBody>
      </p:sp>
      <p:sp>
        <p:nvSpPr>
          <p:cNvPr id="63561" name="Line 73"/>
          <p:cNvSpPr>
            <a:spLocks noChangeShapeType="1"/>
          </p:cNvSpPr>
          <p:nvPr/>
        </p:nvSpPr>
        <p:spPr bwMode="auto">
          <a:xfrm>
            <a:off x="6477000" y="3810000"/>
            <a:ext cx="381000" cy="0"/>
          </a:xfrm>
          <a:prstGeom prst="line">
            <a:avLst/>
          </a:prstGeom>
          <a:noFill/>
          <a:ln w="28575">
            <a:solidFill>
              <a:schemeClr val="accent2"/>
            </a:solidFill>
            <a:round/>
            <a:headEnd type="triangle" w="med" len="med"/>
            <a:tailEnd/>
          </a:ln>
        </p:spPr>
        <p:txBody>
          <a:bodyPr>
            <a:prstTxWarp prst="textNoShape">
              <a:avLst/>
            </a:prstTxWarp>
          </a:bodyPr>
          <a:lstStyle/>
          <a:p>
            <a:endParaRPr lang="en-US"/>
          </a:p>
        </p:txBody>
      </p:sp>
      <p:sp>
        <p:nvSpPr>
          <p:cNvPr id="63562" name="Line 74"/>
          <p:cNvSpPr>
            <a:spLocks noChangeShapeType="1"/>
          </p:cNvSpPr>
          <p:nvPr/>
        </p:nvSpPr>
        <p:spPr bwMode="auto">
          <a:xfrm flipV="1">
            <a:off x="6705600" y="3962400"/>
            <a:ext cx="152400" cy="304800"/>
          </a:xfrm>
          <a:prstGeom prst="line">
            <a:avLst/>
          </a:prstGeom>
          <a:noFill/>
          <a:ln w="28575">
            <a:solidFill>
              <a:schemeClr val="accent2"/>
            </a:solidFill>
            <a:round/>
            <a:headEnd type="triangle" w="med" len="med"/>
            <a:tailEnd/>
          </a:ln>
        </p:spPr>
        <p:txBody>
          <a:bodyPr>
            <a:prstTxWarp prst="textNoShape">
              <a:avLst/>
            </a:prstTxWarp>
          </a:bodyPr>
          <a:lstStyle/>
          <a:p>
            <a:endParaRPr lang="en-US"/>
          </a:p>
        </p:txBody>
      </p:sp>
      <p:sp>
        <p:nvSpPr>
          <p:cNvPr id="63563" name="Line 75"/>
          <p:cNvSpPr>
            <a:spLocks noChangeShapeType="1"/>
          </p:cNvSpPr>
          <p:nvPr/>
        </p:nvSpPr>
        <p:spPr bwMode="auto">
          <a:xfrm flipH="1" flipV="1">
            <a:off x="7086600" y="3886200"/>
            <a:ext cx="228600" cy="381000"/>
          </a:xfrm>
          <a:prstGeom prst="line">
            <a:avLst/>
          </a:prstGeom>
          <a:noFill/>
          <a:ln w="28575">
            <a:solidFill>
              <a:schemeClr val="accent2"/>
            </a:solidFill>
            <a:round/>
            <a:headEnd type="triangle" w="med" len="med"/>
            <a:tailEnd/>
          </a:ln>
        </p:spPr>
        <p:txBody>
          <a:bodyPr>
            <a:prstTxWarp prst="textNoShape">
              <a:avLst/>
            </a:prstTxWarp>
          </a:bodyPr>
          <a:lstStyle/>
          <a:p>
            <a:endParaRPr lang="en-US"/>
          </a:p>
        </p:txBody>
      </p:sp>
      <p:sp>
        <p:nvSpPr>
          <p:cNvPr id="63564" name="Line 76"/>
          <p:cNvSpPr>
            <a:spLocks noChangeShapeType="1"/>
          </p:cNvSpPr>
          <p:nvPr/>
        </p:nvSpPr>
        <p:spPr bwMode="auto">
          <a:xfrm flipH="1">
            <a:off x="7239000" y="3810000"/>
            <a:ext cx="381000" cy="0"/>
          </a:xfrm>
          <a:prstGeom prst="line">
            <a:avLst/>
          </a:prstGeom>
          <a:noFill/>
          <a:ln w="28575">
            <a:solidFill>
              <a:schemeClr val="accent2"/>
            </a:solidFill>
            <a:round/>
            <a:headEnd type="triangle" w="med" len="med"/>
            <a:tailEnd/>
          </a:ln>
        </p:spPr>
        <p:txBody>
          <a:bodyP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3561"/>
                                        </p:tgtEl>
                                        <p:attrNameLst>
                                          <p:attrName>style.visibility</p:attrName>
                                        </p:attrNameLst>
                                      </p:cBhvr>
                                      <p:to>
                                        <p:strVal val="visible"/>
                                      </p:to>
                                    </p:set>
                                    <p:animEffect transition="in" filter="dissolve">
                                      <p:cBhvr>
                                        <p:cTn id="7" dur="500"/>
                                        <p:tgtEl>
                                          <p:spTgt spid="6356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3562"/>
                                        </p:tgtEl>
                                        <p:attrNameLst>
                                          <p:attrName>style.visibility</p:attrName>
                                        </p:attrNameLst>
                                      </p:cBhvr>
                                      <p:to>
                                        <p:strVal val="visible"/>
                                      </p:to>
                                    </p:set>
                                    <p:animEffect transition="in" filter="dissolve">
                                      <p:cBhvr>
                                        <p:cTn id="10" dur="500"/>
                                        <p:tgtEl>
                                          <p:spTgt spid="6356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3563"/>
                                        </p:tgtEl>
                                        <p:attrNameLst>
                                          <p:attrName>style.visibility</p:attrName>
                                        </p:attrNameLst>
                                      </p:cBhvr>
                                      <p:to>
                                        <p:strVal val="visible"/>
                                      </p:to>
                                    </p:set>
                                    <p:animEffect transition="in" filter="dissolve">
                                      <p:cBhvr>
                                        <p:cTn id="13" dur="500"/>
                                        <p:tgtEl>
                                          <p:spTgt spid="63563"/>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3564"/>
                                        </p:tgtEl>
                                        <p:attrNameLst>
                                          <p:attrName>style.visibility</p:attrName>
                                        </p:attrNameLst>
                                      </p:cBhvr>
                                      <p:to>
                                        <p:strVal val="visible"/>
                                      </p:to>
                                    </p:set>
                                    <p:animEffect transition="in" filter="dissolve">
                                      <p:cBhvr>
                                        <p:cTn id="16" dur="500"/>
                                        <p:tgtEl>
                                          <p:spTgt spid="63564"/>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63558"/>
                                        </p:tgtEl>
                                        <p:attrNameLst>
                                          <p:attrName>style.visibility</p:attrName>
                                        </p:attrNameLst>
                                      </p:cBhvr>
                                      <p:to>
                                        <p:strVal val="visible"/>
                                      </p:to>
                                    </p:set>
                                    <p:animEffect transition="in" filter="dissolve">
                                      <p:cBhvr>
                                        <p:cTn id="20" dur="500"/>
                                        <p:tgtEl>
                                          <p:spTgt spid="63558"/>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63559"/>
                                        </p:tgtEl>
                                        <p:attrNameLst>
                                          <p:attrName>style.visibility</p:attrName>
                                        </p:attrNameLst>
                                      </p:cBhvr>
                                      <p:to>
                                        <p:strVal val="visible"/>
                                      </p:to>
                                    </p:set>
                                    <p:animEffect transition="in" filter="dissolve">
                                      <p:cBhvr>
                                        <p:cTn id="23" dur="500"/>
                                        <p:tgtEl>
                                          <p:spTgt spid="63559"/>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63560"/>
                                        </p:tgtEl>
                                        <p:attrNameLst>
                                          <p:attrName>style.visibility</p:attrName>
                                        </p:attrNameLst>
                                      </p:cBhvr>
                                      <p:to>
                                        <p:strVal val="visible"/>
                                      </p:to>
                                    </p:set>
                                    <p:animEffect transition="in" filter="dissolve">
                                      <p:cBhvr>
                                        <p:cTn id="26" dur="500"/>
                                        <p:tgtEl>
                                          <p:spTgt spid="63560"/>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63555"/>
                                        </p:tgtEl>
                                        <p:attrNameLst>
                                          <p:attrName>style.visibility</p:attrName>
                                        </p:attrNameLst>
                                      </p:cBhvr>
                                      <p:to>
                                        <p:strVal val="visible"/>
                                      </p:to>
                                    </p:set>
                                    <p:animEffect transition="in" filter="dissolve">
                                      <p:cBhvr>
                                        <p:cTn id="29" dur="500"/>
                                        <p:tgtEl>
                                          <p:spTgt spid="63555"/>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63553"/>
                                        </p:tgtEl>
                                        <p:attrNameLst>
                                          <p:attrName>style.visibility</p:attrName>
                                        </p:attrNameLst>
                                      </p:cBhvr>
                                      <p:to>
                                        <p:strVal val="visible"/>
                                      </p:to>
                                    </p:set>
                                    <p:animEffect transition="in" filter="dissolve">
                                      <p:cBhvr>
                                        <p:cTn id="32" dur="500"/>
                                        <p:tgtEl>
                                          <p:spTgt spid="63553"/>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63556"/>
                                        </p:tgtEl>
                                        <p:attrNameLst>
                                          <p:attrName>style.visibility</p:attrName>
                                        </p:attrNameLst>
                                      </p:cBhvr>
                                      <p:to>
                                        <p:strVal val="visible"/>
                                      </p:to>
                                    </p:set>
                                    <p:animEffect transition="in" filter="dissolve">
                                      <p:cBhvr>
                                        <p:cTn id="35" dur="500"/>
                                        <p:tgtEl>
                                          <p:spTgt spid="63556"/>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63554"/>
                                        </p:tgtEl>
                                        <p:attrNameLst>
                                          <p:attrName>style.visibility</p:attrName>
                                        </p:attrNameLst>
                                      </p:cBhvr>
                                      <p:to>
                                        <p:strVal val="visible"/>
                                      </p:to>
                                    </p:set>
                                    <p:animEffect transition="in" filter="dissolve">
                                      <p:cBhvr>
                                        <p:cTn id="38" dur="500"/>
                                        <p:tgtEl>
                                          <p:spTgt spid="63554"/>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63557"/>
                                        </p:tgtEl>
                                        <p:attrNameLst>
                                          <p:attrName>style.visibility</p:attrName>
                                        </p:attrNameLst>
                                      </p:cBhvr>
                                      <p:to>
                                        <p:strVal val="visible"/>
                                      </p:to>
                                    </p:set>
                                    <p:animEffect transition="in" filter="dissolve">
                                      <p:cBhvr>
                                        <p:cTn id="41" dur="500"/>
                                        <p:tgtEl>
                                          <p:spTgt spid="63557"/>
                                        </p:tgtEl>
                                      </p:cBhvr>
                                    </p:animEffect>
                                  </p:childTnLst>
                                </p:cTn>
                              </p:par>
                            </p:childTnLst>
                          </p:cTn>
                        </p:par>
                        <p:par>
                          <p:cTn id="42" fill="hold">
                            <p:stCondLst>
                              <p:cond delay="1000"/>
                            </p:stCondLst>
                            <p:childTnLst>
                              <p:par>
                                <p:cTn id="43" presetID="9" presetClass="entr" presetSubtype="0" fill="hold" grpId="0" nodeType="afterEffect">
                                  <p:stCondLst>
                                    <p:cond delay="0"/>
                                  </p:stCondLst>
                                  <p:childTnLst>
                                    <p:set>
                                      <p:cBhvr>
                                        <p:cTn id="44" dur="1" fill="hold">
                                          <p:stCondLst>
                                            <p:cond delay="0"/>
                                          </p:stCondLst>
                                        </p:cTn>
                                        <p:tgtEl>
                                          <p:spTgt spid="63551"/>
                                        </p:tgtEl>
                                        <p:attrNameLst>
                                          <p:attrName>style.visibility</p:attrName>
                                        </p:attrNameLst>
                                      </p:cBhvr>
                                      <p:to>
                                        <p:strVal val="visible"/>
                                      </p:to>
                                    </p:set>
                                    <p:animEffect transition="in" filter="dissolve">
                                      <p:cBhvr>
                                        <p:cTn id="45" dur="500"/>
                                        <p:tgtEl>
                                          <p:spTgt spid="63551"/>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63550"/>
                                        </p:tgtEl>
                                        <p:attrNameLst>
                                          <p:attrName>style.visibility</p:attrName>
                                        </p:attrNameLst>
                                      </p:cBhvr>
                                      <p:to>
                                        <p:strVal val="visible"/>
                                      </p:to>
                                    </p:set>
                                    <p:animEffect transition="in" filter="dissolve">
                                      <p:cBhvr>
                                        <p:cTn id="48" dur="500"/>
                                        <p:tgtEl>
                                          <p:spTgt spid="63550"/>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63552"/>
                                        </p:tgtEl>
                                        <p:attrNameLst>
                                          <p:attrName>style.visibility</p:attrName>
                                        </p:attrNameLst>
                                      </p:cBhvr>
                                      <p:to>
                                        <p:strVal val="visible"/>
                                      </p:to>
                                    </p:set>
                                    <p:animEffect transition="in" filter="dissolve">
                                      <p:cBhvr>
                                        <p:cTn id="51" dur="500"/>
                                        <p:tgtEl>
                                          <p:spTgt spid="63552"/>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63549"/>
                                        </p:tgtEl>
                                        <p:attrNameLst>
                                          <p:attrName>style.visibility</p:attrName>
                                        </p:attrNameLst>
                                      </p:cBhvr>
                                      <p:to>
                                        <p:strVal val="visible"/>
                                      </p:to>
                                    </p:set>
                                    <p:animEffect transition="in" filter="dissolve">
                                      <p:cBhvr>
                                        <p:cTn id="54" dur="500"/>
                                        <p:tgtEl>
                                          <p:spTgt spid="63549"/>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63548"/>
                                        </p:tgtEl>
                                        <p:attrNameLst>
                                          <p:attrName>style.visibility</p:attrName>
                                        </p:attrNameLst>
                                      </p:cBhvr>
                                      <p:to>
                                        <p:strVal val="visible"/>
                                      </p:to>
                                    </p:set>
                                    <p:animEffect transition="in" filter="dissolve">
                                      <p:cBhvr>
                                        <p:cTn id="57" dur="500"/>
                                        <p:tgtEl>
                                          <p:spTgt spid="63548"/>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63546"/>
                                        </p:tgtEl>
                                        <p:attrNameLst>
                                          <p:attrName>style.visibility</p:attrName>
                                        </p:attrNameLst>
                                      </p:cBhvr>
                                      <p:to>
                                        <p:strVal val="visible"/>
                                      </p:to>
                                    </p:set>
                                    <p:animEffect transition="in" filter="dissolve">
                                      <p:cBhvr>
                                        <p:cTn id="60" dur="500"/>
                                        <p:tgtEl>
                                          <p:spTgt spid="63546"/>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63545"/>
                                        </p:tgtEl>
                                        <p:attrNameLst>
                                          <p:attrName>style.visibility</p:attrName>
                                        </p:attrNameLst>
                                      </p:cBhvr>
                                      <p:to>
                                        <p:strVal val="visible"/>
                                      </p:to>
                                    </p:set>
                                    <p:animEffect transition="in" filter="dissolve">
                                      <p:cBhvr>
                                        <p:cTn id="63" dur="500"/>
                                        <p:tgtEl>
                                          <p:spTgt spid="63545"/>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63547"/>
                                        </p:tgtEl>
                                        <p:attrNameLst>
                                          <p:attrName>style.visibility</p:attrName>
                                        </p:attrNameLst>
                                      </p:cBhvr>
                                      <p:to>
                                        <p:strVal val="visible"/>
                                      </p:to>
                                    </p:set>
                                    <p:animEffect transition="in" filter="dissolve">
                                      <p:cBhvr>
                                        <p:cTn id="66" dur="500"/>
                                        <p:tgtEl>
                                          <p:spTgt spid="63547"/>
                                        </p:tgtEl>
                                      </p:cBhvr>
                                    </p:animEffect>
                                  </p:childTnLst>
                                </p:cTn>
                              </p:par>
                            </p:childTnLst>
                          </p:cTn>
                        </p:par>
                        <p:par>
                          <p:cTn id="67" fill="hold">
                            <p:stCondLst>
                              <p:cond delay="1500"/>
                            </p:stCondLst>
                            <p:childTnLst>
                              <p:par>
                                <p:cTn id="68" presetID="9" presetClass="entr" presetSubtype="0" fill="hold" grpId="0" nodeType="afterEffect">
                                  <p:stCondLst>
                                    <p:cond delay="0"/>
                                  </p:stCondLst>
                                  <p:childTnLst>
                                    <p:set>
                                      <p:cBhvr>
                                        <p:cTn id="69" dur="1" fill="hold">
                                          <p:stCondLst>
                                            <p:cond delay="0"/>
                                          </p:stCondLst>
                                        </p:cTn>
                                        <p:tgtEl>
                                          <p:spTgt spid="63504"/>
                                        </p:tgtEl>
                                        <p:attrNameLst>
                                          <p:attrName>style.visibility</p:attrName>
                                        </p:attrNameLst>
                                      </p:cBhvr>
                                      <p:to>
                                        <p:strVal val="visible"/>
                                      </p:to>
                                    </p:set>
                                    <p:animEffect transition="in" filter="dissolve">
                                      <p:cBhvr>
                                        <p:cTn id="70" dur="500"/>
                                        <p:tgtEl>
                                          <p:spTgt spid="63504"/>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63505"/>
                                        </p:tgtEl>
                                        <p:attrNameLst>
                                          <p:attrName>style.visibility</p:attrName>
                                        </p:attrNameLst>
                                      </p:cBhvr>
                                      <p:to>
                                        <p:strVal val="visible"/>
                                      </p:to>
                                    </p:set>
                                    <p:animEffect transition="in" filter="dissolve">
                                      <p:cBhvr>
                                        <p:cTn id="73" dur="500"/>
                                        <p:tgtEl>
                                          <p:spTgt spid="63505"/>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63506"/>
                                        </p:tgtEl>
                                        <p:attrNameLst>
                                          <p:attrName>style.visibility</p:attrName>
                                        </p:attrNameLst>
                                      </p:cBhvr>
                                      <p:to>
                                        <p:strVal val="visible"/>
                                      </p:to>
                                    </p:set>
                                    <p:animEffect transition="in" filter="dissolve">
                                      <p:cBhvr>
                                        <p:cTn id="76" dur="500"/>
                                        <p:tgtEl>
                                          <p:spTgt spid="63506"/>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63528"/>
                                        </p:tgtEl>
                                        <p:attrNameLst>
                                          <p:attrName>style.visibility</p:attrName>
                                        </p:attrNameLst>
                                      </p:cBhvr>
                                      <p:to>
                                        <p:strVal val="visible"/>
                                      </p:to>
                                    </p:set>
                                    <p:animEffect transition="in" filter="dissolve">
                                      <p:cBhvr>
                                        <p:cTn id="79" dur="500"/>
                                        <p:tgtEl>
                                          <p:spTgt spid="63528"/>
                                        </p:tgtEl>
                                      </p:cBhvr>
                                    </p:animEffect>
                                  </p:childTnLst>
                                </p:cTn>
                              </p:par>
                              <p:par>
                                <p:cTn id="80" presetID="9" presetClass="entr" presetSubtype="0" fill="hold" nodeType="withEffect">
                                  <p:stCondLst>
                                    <p:cond delay="0"/>
                                  </p:stCondLst>
                                  <p:childTnLst>
                                    <p:set>
                                      <p:cBhvr>
                                        <p:cTn id="81" dur="1" fill="hold">
                                          <p:stCondLst>
                                            <p:cond delay="0"/>
                                          </p:stCondLst>
                                        </p:cTn>
                                        <p:tgtEl>
                                          <p:spTgt spid="63527"/>
                                        </p:tgtEl>
                                        <p:attrNameLst>
                                          <p:attrName>style.visibility</p:attrName>
                                        </p:attrNameLst>
                                      </p:cBhvr>
                                      <p:to>
                                        <p:strVal val="visible"/>
                                      </p:to>
                                    </p:set>
                                    <p:animEffect transition="in" filter="dissolve">
                                      <p:cBhvr>
                                        <p:cTn id="82" dur="500"/>
                                        <p:tgtEl>
                                          <p:spTgt spid="63527"/>
                                        </p:tgtEl>
                                      </p:cBhvr>
                                    </p:animEffect>
                                  </p:childTnLst>
                                </p:cTn>
                              </p:par>
                              <p:par>
                                <p:cTn id="83" presetID="1" presetClass="exit" presetSubtype="0" fill="hold" grpId="1" nodeType="withEffect">
                                  <p:stCondLst>
                                    <p:cond delay="0"/>
                                  </p:stCondLst>
                                  <p:childTnLst>
                                    <p:set>
                                      <p:cBhvr>
                                        <p:cTn id="84" dur="1" fill="hold">
                                          <p:stCondLst>
                                            <p:cond delay="0"/>
                                          </p:stCondLst>
                                        </p:cTn>
                                        <p:tgtEl>
                                          <p:spTgt spid="63545"/>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63546"/>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63547"/>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63548"/>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63549"/>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63550"/>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63551"/>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63552"/>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63553"/>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63554"/>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63555"/>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63556"/>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63557"/>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63558"/>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63559"/>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63560"/>
                                        </p:tgtEl>
                                        <p:attrNameLst>
                                          <p:attrName>style.visibility</p:attrName>
                                        </p:attrNameLst>
                                      </p:cBhvr>
                                      <p:to>
                                        <p:strVal val="hidden"/>
                                      </p:to>
                                    </p:set>
                                  </p:childTnLst>
                                </p:cTn>
                              </p:par>
                              <p:par>
                                <p:cTn id="115" presetID="1" presetClass="exit" presetSubtype="0" fill="hold" grpId="1" nodeType="withEffect">
                                  <p:stCondLst>
                                    <p:cond delay="0"/>
                                  </p:stCondLst>
                                  <p:childTnLst>
                                    <p:set>
                                      <p:cBhvr>
                                        <p:cTn id="116" dur="1" fill="hold">
                                          <p:stCondLst>
                                            <p:cond delay="0"/>
                                          </p:stCondLst>
                                        </p:cTn>
                                        <p:tgtEl>
                                          <p:spTgt spid="63561"/>
                                        </p:tgtEl>
                                        <p:attrNameLst>
                                          <p:attrName>style.visibility</p:attrName>
                                        </p:attrNameLst>
                                      </p:cBhvr>
                                      <p:to>
                                        <p:strVal val="hidden"/>
                                      </p:to>
                                    </p:set>
                                  </p:childTnLst>
                                </p:cTn>
                              </p:par>
                              <p:par>
                                <p:cTn id="117" presetID="1" presetClass="exit" presetSubtype="0" fill="hold" grpId="1" nodeType="withEffect">
                                  <p:stCondLst>
                                    <p:cond delay="0"/>
                                  </p:stCondLst>
                                  <p:childTnLst>
                                    <p:set>
                                      <p:cBhvr>
                                        <p:cTn id="118" dur="1" fill="hold">
                                          <p:stCondLst>
                                            <p:cond delay="0"/>
                                          </p:stCondLst>
                                        </p:cTn>
                                        <p:tgtEl>
                                          <p:spTgt spid="63562"/>
                                        </p:tgtEl>
                                        <p:attrNameLst>
                                          <p:attrName>style.visibility</p:attrName>
                                        </p:attrNameLst>
                                      </p:cBhvr>
                                      <p:to>
                                        <p:strVal val="hidden"/>
                                      </p:to>
                                    </p:set>
                                  </p:childTnLst>
                                </p:cTn>
                              </p:par>
                              <p:par>
                                <p:cTn id="119" presetID="1" presetClass="exit" presetSubtype="0" fill="hold" grpId="1" nodeType="withEffect">
                                  <p:stCondLst>
                                    <p:cond delay="0"/>
                                  </p:stCondLst>
                                  <p:childTnLst>
                                    <p:set>
                                      <p:cBhvr>
                                        <p:cTn id="120" dur="1" fill="hold">
                                          <p:stCondLst>
                                            <p:cond delay="0"/>
                                          </p:stCondLst>
                                        </p:cTn>
                                        <p:tgtEl>
                                          <p:spTgt spid="63563"/>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63564"/>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9" presetClass="entr" presetSubtype="0" fill="hold" grpId="0" nodeType="clickEffect">
                                  <p:stCondLst>
                                    <p:cond delay="0"/>
                                  </p:stCondLst>
                                  <p:childTnLst>
                                    <p:set>
                                      <p:cBhvr>
                                        <p:cTn id="126" dur="1" fill="hold">
                                          <p:stCondLst>
                                            <p:cond delay="0"/>
                                          </p:stCondLst>
                                        </p:cTn>
                                        <p:tgtEl>
                                          <p:spTgt spid="63509"/>
                                        </p:tgtEl>
                                        <p:attrNameLst>
                                          <p:attrName>style.visibility</p:attrName>
                                        </p:attrNameLst>
                                      </p:cBhvr>
                                      <p:to>
                                        <p:strVal val="visible"/>
                                      </p:to>
                                    </p:set>
                                    <p:animEffect transition="in" filter="dissolve">
                                      <p:cBhvr>
                                        <p:cTn id="127" dur="1000"/>
                                        <p:tgtEl>
                                          <p:spTgt spid="63509"/>
                                        </p:tgtEl>
                                      </p:cBhvr>
                                    </p:animEffect>
                                  </p:childTnLst>
                                </p:cTn>
                              </p:par>
                              <p:par>
                                <p:cTn id="128" presetID="9" presetClass="entr" presetSubtype="0" fill="hold" grpId="0" nodeType="withEffect">
                                  <p:stCondLst>
                                    <p:cond delay="0"/>
                                  </p:stCondLst>
                                  <p:childTnLst>
                                    <p:set>
                                      <p:cBhvr>
                                        <p:cTn id="129" dur="1" fill="hold">
                                          <p:stCondLst>
                                            <p:cond delay="0"/>
                                          </p:stCondLst>
                                        </p:cTn>
                                        <p:tgtEl>
                                          <p:spTgt spid="63507"/>
                                        </p:tgtEl>
                                        <p:attrNameLst>
                                          <p:attrName>style.visibility</p:attrName>
                                        </p:attrNameLst>
                                      </p:cBhvr>
                                      <p:to>
                                        <p:strVal val="visible"/>
                                      </p:to>
                                    </p:set>
                                    <p:animEffect transition="in" filter="dissolve">
                                      <p:cBhvr>
                                        <p:cTn id="130" dur="1000"/>
                                        <p:tgtEl>
                                          <p:spTgt spid="63507"/>
                                        </p:tgtEl>
                                      </p:cBhvr>
                                    </p:animEffect>
                                  </p:childTnLst>
                                </p:cTn>
                              </p:par>
                              <p:par>
                                <p:cTn id="131" presetID="9" presetClass="entr" presetSubtype="0" fill="hold" grpId="0" nodeType="withEffect">
                                  <p:stCondLst>
                                    <p:cond delay="0"/>
                                  </p:stCondLst>
                                  <p:childTnLst>
                                    <p:set>
                                      <p:cBhvr>
                                        <p:cTn id="132" dur="1" fill="hold">
                                          <p:stCondLst>
                                            <p:cond delay="0"/>
                                          </p:stCondLst>
                                        </p:cTn>
                                        <p:tgtEl>
                                          <p:spTgt spid="63508"/>
                                        </p:tgtEl>
                                        <p:attrNameLst>
                                          <p:attrName>style.visibility</p:attrName>
                                        </p:attrNameLst>
                                      </p:cBhvr>
                                      <p:to>
                                        <p:strVal val="visible"/>
                                      </p:to>
                                    </p:set>
                                    <p:animEffect transition="in" filter="dissolve">
                                      <p:cBhvr>
                                        <p:cTn id="133" dur="1000"/>
                                        <p:tgtEl>
                                          <p:spTgt spid="63508"/>
                                        </p:tgtEl>
                                      </p:cBhvr>
                                    </p:animEffect>
                                  </p:childTnLst>
                                </p:cTn>
                              </p:par>
                              <p:par>
                                <p:cTn id="134" presetID="9" presetClass="entr" presetSubtype="0" fill="hold" grpId="0" nodeType="withEffect">
                                  <p:stCondLst>
                                    <p:cond delay="0"/>
                                  </p:stCondLst>
                                  <p:childTnLst>
                                    <p:set>
                                      <p:cBhvr>
                                        <p:cTn id="135" dur="1" fill="hold">
                                          <p:stCondLst>
                                            <p:cond delay="0"/>
                                          </p:stCondLst>
                                        </p:cTn>
                                        <p:tgtEl>
                                          <p:spTgt spid="63510"/>
                                        </p:tgtEl>
                                        <p:attrNameLst>
                                          <p:attrName>style.visibility</p:attrName>
                                        </p:attrNameLst>
                                      </p:cBhvr>
                                      <p:to>
                                        <p:strVal val="visible"/>
                                      </p:to>
                                    </p:set>
                                    <p:animEffect transition="in" filter="dissolve">
                                      <p:cBhvr>
                                        <p:cTn id="136" dur="1000"/>
                                        <p:tgtEl>
                                          <p:spTgt spid="63510"/>
                                        </p:tgtEl>
                                      </p:cBhvr>
                                    </p:animEffect>
                                  </p:childTnLst>
                                </p:cTn>
                              </p:par>
                              <p:par>
                                <p:cTn id="137" presetID="9" presetClass="entr" presetSubtype="0" fill="hold" grpId="0" nodeType="withEffect">
                                  <p:stCondLst>
                                    <p:cond delay="0"/>
                                  </p:stCondLst>
                                  <p:childTnLst>
                                    <p:set>
                                      <p:cBhvr>
                                        <p:cTn id="138" dur="1" fill="hold">
                                          <p:stCondLst>
                                            <p:cond delay="0"/>
                                          </p:stCondLst>
                                        </p:cTn>
                                        <p:tgtEl>
                                          <p:spTgt spid="63511"/>
                                        </p:tgtEl>
                                        <p:attrNameLst>
                                          <p:attrName>style.visibility</p:attrName>
                                        </p:attrNameLst>
                                      </p:cBhvr>
                                      <p:to>
                                        <p:strVal val="visible"/>
                                      </p:to>
                                    </p:set>
                                    <p:animEffect transition="in" filter="dissolve">
                                      <p:cBhvr>
                                        <p:cTn id="139" dur="1000"/>
                                        <p:tgtEl>
                                          <p:spTgt spid="63511"/>
                                        </p:tgtEl>
                                      </p:cBhvr>
                                    </p:animEffect>
                                  </p:childTnLst>
                                </p:cTn>
                              </p:par>
                              <p:par>
                                <p:cTn id="140" presetID="9" presetClass="entr" presetSubtype="0" fill="hold" grpId="0" nodeType="withEffect">
                                  <p:stCondLst>
                                    <p:cond delay="0"/>
                                  </p:stCondLst>
                                  <p:childTnLst>
                                    <p:set>
                                      <p:cBhvr>
                                        <p:cTn id="141" dur="1" fill="hold">
                                          <p:stCondLst>
                                            <p:cond delay="0"/>
                                          </p:stCondLst>
                                        </p:cTn>
                                        <p:tgtEl>
                                          <p:spTgt spid="63514"/>
                                        </p:tgtEl>
                                        <p:attrNameLst>
                                          <p:attrName>style.visibility</p:attrName>
                                        </p:attrNameLst>
                                      </p:cBhvr>
                                      <p:to>
                                        <p:strVal val="visible"/>
                                      </p:to>
                                    </p:set>
                                    <p:animEffect transition="in" filter="dissolve">
                                      <p:cBhvr>
                                        <p:cTn id="142" dur="1000"/>
                                        <p:tgtEl>
                                          <p:spTgt spid="63514"/>
                                        </p:tgtEl>
                                      </p:cBhvr>
                                    </p:animEffect>
                                  </p:childTnLst>
                                </p:cTn>
                              </p:par>
                              <p:par>
                                <p:cTn id="143" presetID="9" presetClass="entr" presetSubtype="0" fill="hold" grpId="0" nodeType="withEffect">
                                  <p:stCondLst>
                                    <p:cond delay="0"/>
                                  </p:stCondLst>
                                  <p:childTnLst>
                                    <p:set>
                                      <p:cBhvr>
                                        <p:cTn id="144" dur="1" fill="hold">
                                          <p:stCondLst>
                                            <p:cond delay="0"/>
                                          </p:stCondLst>
                                        </p:cTn>
                                        <p:tgtEl>
                                          <p:spTgt spid="63513"/>
                                        </p:tgtEl>
                                        <p:attrNameLst>
                                          <p:attrName>style.visibility</p:attrName>
                                        </p:attrNameLst>
                                      </p:cBhvr>
                                      <p:to>
                                        <p:strVal val="visible"/>
                                      </p:to>
                                    </p:set>
                                    <p:animEffect transition="in" filter="dissolve">
                                      <p:cBhvr>
                                        <p:cTn id="145" dur="1000"/>
                                        <p:tgtEl>
                                          <p:spTgt spid="63513"/>
                                        </p:tgtEl>
                                      </p:cBhvr>
                                    </p:animEffect>
                                  </p:childTnLst>
                                </p:cTn>
                              </p:par>
                              <p:par>
                                <p:cTn id="146" presetID="9" presetClass="entr" presetSubtype="0" fill="hold" grpId="0" nodeType="withEffect">
                                  <p:stCondLst>
                                    <p:cond delay="0"/>
                                  </p:stCondLst>
                                  <p:childTnLst>
                                    <p:set>
                                      <p:cBhvr>
                                        <p:cTn id="147" dur="1" fill="hold">
                                          <p:stCondLst>
                                            <p:cond delay="0"/>
                                          </p:stCondLst>
                                        </p:cTn>
                                        <p:tgtEl>
                                          <p:spTgt spid="63512"/>
                                        </p:tgtEl>
                                        <p:attrNameLst>
                                          <p:attrName>style.visibility</p:attrName>
                                        </p:attrNameLst>
                                      </p:cBhvr>
                                      <p:to>
                                        <p:strVal val="visible"/>
                                      </p:to>
                                    </p:set>
                                    <p:animEffect transition="in" filter="dissolve">
                                      <p:cBhvr>
                                        <p:cTn id="148" dur="1000"/>
                                        <p:tgtEl>
                                          <p:spTgt spid="63512"/>
                                        </p:tgtEl>
                                      </p:cBhvr>
                                    </p:animEffect>
                                  </p:childTnLst>
                                </p:cTn>
                              </p:par>
                            </p:childTnLst>
                          </p:cTn>
                        </p:par>
                      </p:childTnLst>
                    </p:cTn>
                  </p:par>
                  <p:par>
                    <p:cTn id="149" fill="hold">
                      <p:stCondLst>
                        <p:cond delay="indefinite"/>
                      </p:stCondLst>
                      <p:childTnLst>
                        <p:par>
                          <p:cTn id="150" fill="hold">
                            <p:stCondLst>
                              <p:cond delay="0"/>
                            </p:stCondLst>
                            <p:childTnLst>
                              <p:par>
                                <p:cTn id="151" presetID="9" presetClass="entr" presetSubtype="0" fill="hold" grpId="0" nodeType="clickEffect">
                                  <p:stCondLst>
                                    <p:cond delay="0"/>
                                  </p:stCondLst>
                                  <p:childTnLst>
                                    <p:set>
                                      <p:cBhvr>
                                        <p:cTn id="152" dur="1" fill="hold">
                                          <p:stCondLst>
                                            <p:cond delay="0"/>
                                          </p:stCondLst>
                                        </p:cTn>
                                        <p:tgtEl>
                                          <p:spTgt spid="63520"/>
                                        </p:tgtEl>
                                        <p:attrNameLst>
                                          <p:attrName>style.visibility</p:attrName>
                                        </p:attrNameLst>
                                      </p:cBhvr>
                                      <p:to>
                                        <p:strVal val="visible"/>
                                      </p:to>
                                    </p:set>
                                    <p:animEffect transition="in" filter="dissolve">
                                      <p:cBhvr>
                                        <p:cTn id="153" dur="1000"/>
                                        <p:tgtEl>
                                          <p:spTgt spid="63520"/>
                                        </p:tgtEl>
                                      </p:cBhvr>
                                    </p:animEffect>
                                  </p:childTnLst>
                                </p:cTn>
                              </p:par>
                              <p:par>
                                <p:cTn id="154" presetID="9" presetClass="entr" presetSubtype="0" fill="hold" grpId="0" nodeType="withEffect">
                                  <p:stCondLst>
                                    <p:cond delay="0"/>
                                  </p:stCondLst>
                                  <p:childTnLst>
                                    <p:set>
                                      <p:cBhvr>
                                        <p:cTn id="155" dur="1" fill="hold">
                                          <p:stCondLst>
                                            <p:cond delay="0"/>
                                          </p:stCondLst>
                                        </p:cTn>
                                        <p:tgtEl>
                                          <p:spTgt spid="63522"/>
                                        </p:tgtEl>
                                        <p:attrNameLst>
                                          <p:attrName>style.visibility</p:attrName>
                                        </p:attrNameLst>
                                      </p:cBhvr>
                                      <p:to>
                                        <p:strVal val="visible"/>
                                      </p:to>
                                    </p:set>
                                    <p:animEffect transition="in" filter="dissolve">
                                      <p:cBhvr>
                                        <p:cTn id="156" dur="1000"/>
                                        <p:tgtEl>
                                          <p:spTgt spid="63522"/>
                                        </p:tgtEl>
                                      </p:cBhvr>
                                    </p:animEffect>
                                  </p:childTnLst>
                                </p:cTn>
                              </p:par>
                              <p:par>
                                <p:cTn id="157" presetID="9" presetClass="entr" presetSubtype="0" fill="hold" grpId="0" nodeType="withEffect">
                                  <p:stCondLst>
                                    <p:cond delay="0"/>
                                  </p:stCondLst>
                                  <p:childTnLst>
                                    <p:set>
                                      <p:cBhvr>
                                        <p:cTn id="158" dur="1" fill="hold">
                                          <p:stCondLst>
                                            <p:cond delay="0"/>
                                          </p:stCondLst>
                                        </p:cTn>
                                        <p:tgtEl>
                                          <p:spTgt spid="63521"/>
                                        </p:tgtEl>
                                        <p:attrNameLst>
                                          <p:attrName>style.visibility</p:attrName>
                                        </p:attrNameLst>
                                      </p:cBhvr>
                                      <p:to>
                                        <p:strVal val="visible"/>
                                      </p:to>
                                    </p:set>
                                    <p:animEffect transition="in" filter="dissolve">
                                      <p:cBhvr>
                                        <p:cTn id="159" dur="1000"/>
                                        <p:tgtEl>
                                          <p:spTgt spid="63521"/>
                                        </p:tgtEl>
                                      </p:cBhvr>
                                    </p:animEffect>
                                  </p:childTnLst>
                                </p:cTn>
                              </p:par>
                              <p:par>
                                <p:cTn id="160" presetID="9" presetClass="entr" presetSubtype="0" fill="hold" grpId="0" nodeType="withEffect">
                                  <p:stCondLst>
                                    <p:cond delay="0"/>
                                  </p:stCondLst>
                                  <p:childTnLst>
                                    <p:set>
                                      <p:cBhvr>
                                        <p:cTn id="161" dur="1" fill="hold">
                                          <p:stCondLst>
                                            <p:cond delay="0"/>
                                          </p:stCondLst>
                                        </p:cTn>
                                        <p:tgtEl>
                                          <p:spTgt spid="63517"/>
                                        </p:tgtEl>
                                        <p:attrNameLst>
                                          <p:attrName>style.visibility</p:attrName>
                                        </p:attrNameLst>
                                      </p:cBhvr>
                                      <p:to>
                                        <p:strVal val="visible"/>
                                      </p:to>
                                    </p:set>
                                    <p:animEffect transition="in" filter="dissolve">
                                      <p:cBhvr>
                                        <p:cTn id="162" dur="1000"/>
                                        <p:tgtEl>
                                          <p:spTgt spid="63517"/>
                                        </p:tgtEl>
                                      </p:cBhvr>
                                    </p:animEffect>
                                  </p:childTnLst>
                                </p:cTn>
                              </p:par>
                              <p:par>
                                <p:cTn id="163" presetID="9" presetClass="entr" presetSubtype="0" fill="hold" grpId="0" nodeType="withEffect">
                                  <p:stCondLst>
                                    <p:cond delay="0"/>
                                  </p:stCondLst>
                                  <p:childTnLst>
                                    <p:set>
                                      <p:cBhvr>
                                        <p:cTn id="164" dur="1" fill="hold">
                                          <p:stCondLst>
                                            <p:cond delay="0"/>
                                          </p:stCondLst>
                                        </p:cTn>
                                        <p:tgtEl>
                                          <p:spTgt spid="63515"/>
                                        </p:tgtEl>
                                        <p:attrNameLst>
                                          <p:attrName>style.visibility</p:attrName>
                                        </p:attrNameLst>
                                      </p:cBhvr>
                                      <p:to>
                                        <p:strVal val="visible"/>
                                      </p:to>
                                    </p:set>
                                    <p:animEffect transition="in" filter="dissolve">
                                      <p:cBhvr>
                                        <p:cTn id="165" dur="1000"/>
                                        <p:tgtEl>
                                          <p:spTgt spid="63515"/>
                                        </p:tgtEl>
                                      </p:cBhvr>
                                    </p:animEffect>
                                  </p:childTnLst>
                                </p:cTn>
                              </p:par>
                              <p:par>
                                <p:cTn id="166" presetID="9" presetClass="entr" presetSubtype="0" fill="hold" grpId="0" nodeType="withEffect">
                                  <p:stCondLst>
                                    <p:cond delay="0"/>
                                  </p:stCondLst>
                                  <p:childTnLst>
                                    <p:set>
                                      <p:cBhvr>
                                        <p:cTn id="167" dur="1" fill="hold">
                                          <p:stCondLst>
                                            <p:cond delay="0"/>
                                          </p:stCondLst>
                                        </p:cTn>
                                        <p:tgtEl>
                                          <p:spTgt spid="63516"/>
                                        </p:tgtEl>
                                        <p:attrNameLst>
                                          <p:attrName>style.visibility</p:attrName>
                                        </p:attrNameLst>
                                      </p:cBhvr>
                                      <p:to>
                                        <p:strVal val="visible"/>
                                      </p:to>
                                    </p:set>
                                    <p:animEffect transition="in" filter="dissolve">
                                      <p:cBhvr>
                                        <p:cTn id="168" dur="1000"/>
                                        <p:tgtEl>
                                          <p:spTgt spid="63516"/>
                                        </p:tgtEl>
                                      </p:cBhvr>
                                    </p:animEffect>
                                  </p:childTnLst>
                                </p:cTn>
                              </p:par>
                              <p:par>
                                <p:cTn id="169" presetID="9" presetClass="entr" presetSubtype="0" fill="hold" grpId="0" nodeType="withEffect">
                                  <p:stCondLst>
                                    <p:cond delay="0"/>
                                  </p:stCondLst>
                                  <p:childTnLst>
                                    <p:set>
                                      <p:cBhvr>
                                        <p:cTn id="170" dur="1" fill="hold">
                                          <p:stCondLst>
                                            <p:cond delay="0"/>
                                          </p:stCondLst>
                                        </p:cTn>
                                        <p:tgtEl>
                                          <p:spTgt spid="63518"/>
                                        </p:tgtEl>
                                        <p:attrNameLst>
                                          <p:attrName>style.visibility</p:attrName>
                                        </p:attrNameLst>
                                      </p:cBhvr>
                                      <p:to>
                                        <p:strVal val="visible"/>
                                      </p:to>
                                    </p:set>
                                    <p:animEffect transition="in" filter="dissolve">
                                      <p:cBhvr>
                                        <p:cTn id="171" dur="1000"/>
                                        <p:tgtEl>
                                          <p:spTgt spid="63518"/>
                                        </p:tgtEl>
                                      </p:cBhvr>
                                    </p:animEffect>
                                  </p:childTnLst>
                                </p:cTn>
                              </p:par>
                              <p:par>
                                <p:cTn id="172" presetID="9" presetClass="entr" presetSubtype="0" fill="hold" grpId="0" nodeType="withEffect">
                                  <p:stCondLst>
                                    <p:cond delay="0"/>
                                  </p:stCondLst>
                                  <p:childTnLst>
                                    <p:set>
                                      <p:cBhvr>
                                        <p:cTn id="173" dur="1" fill="hold">
                                          <p:stCondLst>
                                            <p:cond delay="0"/>
                                          </p:stCondLst>
                                        </p:cTn>
                                        <p:tgtEl>
                                          <p:spTgt spid="63519"/>
                                        </p:tgtEl>
                                        <p:attrNameLst>
                                          <p:attrName>style.visibility</p:attrName>
                                        </p:attrNameLst>
                                      </p:cBhvr>
                                      <p:to>
                                        <p:strVal val="visible"/>
                                      </p:to>
                                    </p:set>
                                    <p:animEffect transition="in" filter="dissolve">
                                      <p:cBhvr>
                                        <p:cTn id="174" dur="1000"/>
                                        <p:tgtEl>
                                          <p:spTgt spid="63519"/>
                                        </p:tgtEl>
                                      </p:cBhvr>
                                    </p:animEffect>
                                  </p:childTnLst>
                                </p:cTn>
                              </p:par>
                            </p:childTnLst>
                          </p:cTn>
                        </p:par>
                      </p:childTnLst>
                    </p:cTn>
                  </p:par>
                  <p:par>
                    <p:cTn id="175" fill="hold">
                      <p:stCondLst>
                        <p:cond delay="indefinite"/>
                      </p:stCondLst>
                      <p:childTnLst>
                        <p:par>
                          <p:cTn id="176" fill="hold">
                            <p:stCondLst>
                              <p:cond delay="0"/>
                            </p:stCondLst>
                            <p:childTnLst>
                              <p:par>
                                <p:cTn id="177" presetID="9" presetClass="entr" presetSubtype="0" fill="hold" grpId="0" nodeType="clickEffect">
                                  <p:stCondLst>
                                    <p:cond delay="0"/>
                                  </p:stCondLst>
                                  <p:childTnLst>
                                    <p:set>
                                      <p:cBhvr>
                                        <p:cTn id="178" dur="1" fill="hold">
                                          <p:stCondLst>
                                            <p:cond delay="0"/>
                                          </p:stCondLst>
                                        </p:cTn>
                                        <p:tgtEl>
                                          <p:spTgt spid="63523"/>
                                        </p:tgtEl>
                                        <p:attrNameLst>
                                          <p:attrName>style.visibility</p:attrName>
                                        </p:attrNameLst>
                                      </p:cBhvr>
                                      <p:to>
                                        <p:strVal val="visible"/>
                                      </p:to>
                                    </p:set>
                                    <p:animEffect transition="in" filter="dissolve">
                                      <p:cBhvr>
                                        <p:cTn id="179" dur="1000"/>
                                        <p:tgtEl>
                                          <p:spTgt spid="63523"/>
                                        </p:tgtEl>
                                      </p:cBhvr>
                                    </p:animEffect>
                                  </p:childTnLst>
                                </p:cTn>
                              </p:par>
                              <p:par>
                                <p:cTn id="180" presetID="9" presetClass="entr" presetSubtype="0" fill="hold" grpId="0" nodeType="withEffect">
                                  <p:stCondLst>
                                    <p:cond delay="0"/>
                                  </p:stCondLst>
                                  <p:childTnLst>
                                    <p:set>
                                      <p:cBhvr>
                                        <p:cTn id="181" dur="1" fill="hold">
                                          <p:stCondLst>
                                            <p:cond delay="0"/>
                                          </p:stCondLst>
                                        </p:cTn>
                                        <p:tgtEl>
                                          <p:spTgt spid="63524"/>
                                        </p:tgtEl>
                                        <p:attrNameLst>
                                          <p:attrName>style.visibility</p:attrName>
                                        </p:attrNameLst>
                                      </p:cBhvr>
                                      <p:to>
                                        <p:strVal val="visible"/>
                                      </p:to>
                                    </p:set>
                                    <p:animEffect transition="in" filter="dissolve">
                                      <p:cBhvr>
                                        <p:cTn id="182" dur="1000"/>
                                        <p:tgtEl>
                                          <p:spTgt spid="63524"/>
                                        </p:tgtEl>
                                      </p:cBhvr>
                                    </p:animEffect>
                                  </p:childTnLst>
                                </p:cTn>
                              </p:par>
                              <p:par>
                                <p:cTn id="183" presetID="9" presetClass="entr" presetSubtype="0" fill="hold" grpId="0" nodeType="withEffect">
                                  <p:stCondLst>
                                    <p:cond delay="0"/>
                                  </p:stCondLst>
                                  <p:childTnLst>
                                    <p:set>
                                      <p:cBhvr>
                                        <p:cTn id="184" dur="1" fill="hold">
                                          <p:stCondLst>
                                            <p:cond delay="0"/>
                                          </p:stCondLst>
                                        </p:cTn>
                                        <p:tgtEl>
                                          <p:spTgt spid="63525"/>
                                        </p:tgtEl>
                                        <p:attrNameLst>
                                          <p:attrName>style.visibility</p:attrName>
                                        </p:attrNameLst>
                                      </p:cBhvr>
                                      <p:to>
                                        <p:strVal val="visible"/>
                                      </p:to>
                                    </p:set>
                                    <p:animEffect transition="in" filter="dissolve">
                                      <p:cBhvr>
                                        <p:cTn id="185" dur="1000"/>
                                        <p:tgtEl>
                                          <p:spTgt spid="63525"/>
                                        </p:tgtEl>
                                      </p:cBhvr>
                                    </p:animEffect>
                                  </p:childTnLst>
                                </p:cTn>
                              </p:par>
                              <p:par>
                                <p:cTn id="186" presetID="9" presetClass="entr" presetSubtype="0" fill="hold" grpId="0" nodeType="withEffect">
                                  <p:stCondLst>
                                    <p:cond delay="0"/>
                                  </p:stCondLst>
                                  <p:childTnLst>
                                    <p:set>
                                      <p:cBhvr>
                                        <p:cTn id="187" dur="1" fill="hold">
                                          <p:stCondLst>
                                            <p:cond delay="0"/>
                                          </p:stCondLst>
                                        </p:cTn>
                                        <p:tgtEl>
                                          <p:spTgt spid="63526"/>
                                        </p:tgtEl>
                                        <p:attrNameLst>
                                          <p:attrName>style.visibility</p:attrName>
                                        </p:attrNameLst>
                                      </p:cBhvr>
                                      <p:to>
                                        <p:strVal val="visible"/>
                                      </p:to>
                                    </p:set>
                                    <p:animEffect transition="in" filter="dissolve">
                                      <p:cBhvr>
                                        <p:cTn id="188" dur="1000"/>
                                        <p:tgtEl>
                                          <p:spTgt spid="63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04" grpId="0" animBg="1"/>
      <p:bldP spid="63505" grpId="0" animBg="1"/>
      <p:bldP spid="63506" grpId="0" animBg="1"/>
      <p:bldP spid="63507" grpId="0" animBg="1"/>
      <p:bldP spid="63508" grpId="0" animBg="1"/>
      <p:bldP spid="63509" grpId="0" animBg="1"/>
      <p:bldP spid="63510" grpId="0" animBg="1"/>
      <p:bldP spid="63511" grpId="0" animBg="1"/>
      <p:bldP spid="63512" grpId="0" animBg="1"/>
      <p:bldP spid="63513" grpId="0" animBg="1"/>
      <p:bldP spid="63514" grpId="0" animBg="1"/>
      <p:bldP spid="63515" grpId="0" animBg="1"/>
      <p:bldP spid="63516" grpId="0" animBg="1"/>
      <p:bldP spid="63517" grpId="0" animBg="1"/>
      <p:bldP spid="63518" grpId="0" animBg="1"/>
      <p:bldP spid="63519" grpId="0" animBg="1"/>
      <p:bldP spid="63520" grpId="0" animBg="1"/>
      <p:bldP spid="63521" grpId="0" animBg="1"/>
      <p:bldP spid="63522" grpId="0" animBg="1"/>
      <p:bldP spid="63523" grpId="0" animBg="1"/>
      <p:bldP spid="63524" grpId="0" animBg="1"/>
      <p:bldP spid="63525" grpId="0" animBg="1"/>
      <p:bldP spid="63526" grpId="0" animBg="1"/>
      <p:bldP spid="63528" grpId="0" animBg="1"/>
      <p:bldP spid="63545" grpId="0" animBg="1"/>
      <p:bldP spid="63545" grpId="1" animBg="1"/>
      <p:bldP spid="63546" grpId="0" animBg="1"/>
      <p:bldP spid="63546" grpId="1" animBg="1"/>
      <p:bldP spid="63547" grpId="0" animBg="1"/>
      <p:bldP spid="63547" grpId="1" animBg="1"/>
      <p:bldP spid="63548" grpId="0" animBg="1"/>
      <p:bldP spid="63548" grpId="1" animBg="1"/>
      <p:bldP spid="63549" grpId="0" animBg="1"/>
      <p:bldP spid="63549" grpId="1" animBg="1"/>
      <p:bldP spid="63550" grpId="0" animBg="1"/>
      <p:bldP spid="63550" grpId="1" animBg="1"/>
      <p:bldP spid="63551" grpId="0" animBg="1"/>
      <p:bldP spid="63551" grpId="1" animBg="1"/>
      <p:bldP spid="63552" grpId="0" animBg="1"/>
      <p:bldP spid="63552" grpId="1" animBg="1"/>
      <p:bldP spid="63553" grpId="0" animBg="1"/>
      <p:bldP spid="63553" grpId="1" animBg="1"/>
      <p:bldP spid="63554" grpId="0" animBg="1"/>
      <p:bldP spid="63554" grpId="1" animBg="1"/>
      <p:bldP spid="63555" grpId="0" animBg="1"/>
      <p:bldP spid="63555" grpId="1" animBg="1"/>
      <p:bldP spid="63556" grpId="0" animBg="1"/>
      <p:bldP spid="63556" grpId="1" animBg="1"/>
      <p:bldP spid="63557" grpId="0" animBg="1"/>
      <p:bldP spid="63557" grpId="1" animBg="1"/>
      <p:bldP spid="63558" grpId="0" animBg="1"/>
      <p:bldP spid="63558" grpId="1" animBg="1"/>
      <p:bldP spid="63559" grpId="0" animBg="1"/>
      <p:bldP spid="63559" grpId="1" animBg="1"/>
      <p:bldP spid="63560" grpId="0" animBg="1"/>
      <p:bldP spid="63560" grpId="1" animBg="1"/>
      <p:bldP spid="63561" grpId="0" animBg="1"/>
      <p:bldP spid="63561" grpId="1" animBg="1"/>
      <p:bldP spid="63562" grpId="0" animBg="1"/>
      <p:bldP spid="63562" grpId="1" animBg="1"/>
      <p:bldP spid="63563" grpId="0" animBg="1"/>
      <p:bldP spid="63563" grpId="1" animBg="1"/>
      <p:bldP spid="63564" grpId="0" animBg="1"/>
      <p:bldP spid="63564" grpId="1" animBg="1"/>
    </p:bldLst>
  </p:timing>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134</a:t>
            </a:fld>
            <a:endParaRPr lang="en-US"/>
          </a:p>
        </p:txBody>
      </p:sp>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15-446 Distributed Systems</a:t>
            </a:r>
            <a:br>
              <a:rPr lang="en-US" dirty="0" smtClean="0"/>
            </a:br>
            <a:r>
              <a:rPr lang="en-US" dirty="0" smtClean="0"/>
              <a:t>Spring 2009</a:t>
            </a:r>
            <a:endParaRPr lang="en-US" dirty="0"/>
          </a:p>
        </p:txBody>
      </p:sp>
      <p:sp>
        <p:nvSpPr>
          <p:cNvPr id="5" name="Subtitle 4"/>
          <p:cNvSpPr>
            <a:spLocks noGrp="1"/>
          </p:cNvSpPr>
          <p:nvPr>
            <p:ph type="subTitle" idx="1"/>
          </p:nvPr>
        </p:nvSpPr>
        <p:spPr>
          <a:xfrm>
            <a:off x="1371600" y="3962400"/>
            <a:ext cx="6400800" cy="1752600"/>
          </a:xfrm>
        </p:spPr>
        <p:txBody>
          <a:bodyPr/>
          <a:lstStyle/>
          <a:p>
            <a:r>
              <a:rPr lang="en-US" dirty="0" smtClean="0"/>
              <a:t>Localization</a:t>
            </a:r>
            <a:endParaRPr lang="en-US"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Positioning with synchronized clock </a:t>
            </a:r>
            <a:endParaRPr lang="en-US" dirty="0"/>
          </a:p>
        </p:txBody>
      </p:sp>
      <p:sp>
        <p:nvSpPr>
          <p:cNvPr id="3" name="Content Placeholder 2"/>
          <p:cNvSpPr>
            <a:spLocks noGrp="1"/>
          </p:cNvSpPr>
          <p:nvPr>
            <p:ph idx="1"/>
          </p:nvPr>
        </p:nvSpPr>
        <p:spPr/>
        <p:txBody>
          <a:bodyPr>
            <a:normAutofit/>
          </a:bodyPr>
          <a:lstStyle/>
          <a:p>
            <a:pPr>
              <a:buNone/>
            </a:pPr>
            <a:endParaRPr lang="en-US" dirty="0" smtClean="0"/>
          </a:p>
        </p:txBody>
      </p:sp>
      <p:pic>
        <p:nvPicPr>
          <p:cNvPr id="4" name="Picture 2"/>
          <p:cNvPicPr>
            <a:picLocks noChangeAspect="1" noChangeArrowheads="1"/>
          </p:cNvPicPr>
          <p:nvPr/>
        </p:nvPicPr>
        <p:blipFill>
          <a:blip r:embed="rId3"/>
          <a:srcRect l="14375" t="30000" r="22500" b="3333"/>
          <a:stretch>
            <a:fillRect/>
          </a:stretch>
        </p:blipFill>
        <p:spPr bwMode="auto">
          <a:xfrm>
            <a:off x="609600" y="1600200"/>
            <a:ext cx="7696200" cy="4572000"/>
          </a:xfrm>
          <a:prstGeom prst="rect">
            <a:avLst/>
          </a:prstGeom>
          <a:noFill/>
          <a:ln w="9525">
            <a:noFill/>
            <a:miter lim="800000"/>
            <a:headEnd/>
            <a:tailEnd/>
          </a:ln>
          <a:effectLst/>
        </p:spPr>
      </p:pic>
      <p:sp>
        <p:nvSpPr>
          <p:cNvPr id="5" name="Rectangle 4"/>
          <p:cNvSpPr/>
          <p:nvPr/>
        </p:nvSpPr>
        <p:spPr>
          <a:xfrm>
            <a:off x="5867400" y="2209800"/>
            <a:ext cx="2667000" cy="1938992"/>
          </a:xfrm>
          <a:prstGeom prst="rect">
            <a:avLst/>
          </a:prstGeom>
        </p:spPr>
        <p:txBody>
          <a:bodyPr wrap="square">
            <a:spAutoFit/>
          </a:bodyPr>
          <a:lstStyle/>
          <a:p>
            <a:r>
              <a:rPr lang="en-US" sz="2400" dirty="0" smtClean="0"/>
              <a:t>distance = travel time  x The speed of light</a:t>
            </a:r>
          </a:p>
          <a:p>
            <a:endParaRPr lang="en-US" sz="2400" dirty="0" smtClean="0"/>
          </a:p>
          <a:p>
            <a:r>
              <a:rPr lang="en-US" sz="2400" dirty="0" err="1" smtClean="0"/>
              <a:t>Trilateration</a:t>
            </a:r>
            <a:endParaRPr lang="en-US" sz="2400" dirty="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Accounting for the clock offset</a:t>
            </a:r>
            <a:endParaRPr lang="en-US" dirty="0"/>
          </a:p>
        </p:txBody>
      </p:sp>
      <p:sp>
        <p:nvSpPr>
          <p:cNvPr id="3" name="Content Placeholder 2"/>
          <p:cNvSpPr>
            <a:spLocks noGrp="1"/>
          </p:cNvSpPr>
          <p:nvPr>
            <p:ph idx="1"/>
          </p:nvPr>
        </p:nvSpPr>
        <p:spPr/>
        <p:txBody>
          <a:bodyPr>
            <a:normAutofit/>
          </a:bodyPr>
          <a:lstStyle/>
          <a:p>
            <a:r>
              <a:rPr lang="en-US" dirty="0" smtClean="0"/>
              <a:t>Satellites’ clocks are well synchronized</a:t>
            </a:r>
          </a:p>
          <a:p>
            <a:r>
              <a:rPr lang="en-US" dirty="0" smtClean="0"/>
              <a:t>Receiver clock is not synchronized.</a:t>
            </a:r>
          </a:p>
          <a:p>
            <a:r>
              <a:rPr lang="en-US" dirty="0" smtClean="0"/>
              <a:t>Need to estimate 4 unknowns</a:t>
            </a:r>
          </a:p>
          <a:p>
            <a:pPr lvl="1"/>
            <a:r>
              <a:rPr lang="en-US" dirty="0" smtClean="0"/>
              <a:t>(x, y, z, </a:t>
            </a:r>
            <a:r>
              <a:rPr lang="el-GR" dirty="0" smtClean="0"/>
              <a:t>Δ</a:t>
            </a:r>
            <a:r>
              <a:rPr lang="en-US" dirty="0" smtClean="0"/>
              <a:t>t)</a:t>
            </a:r>
          </a:p>
          <a:p>
            <a:pPr lvl="1"/>
            <a:r>
              <a:rPr lang="el-GR" dirty="0" smtClean="0"/>
              <a:t>Δ</a:t>
            </a:r>
            <a:r>
              <a:rPr lang="en-US" dirty="0" smtClean="0"/>
              <a:t>t is the clock offset of the receiver</a:t>
            </a:r>
          </a:p>
          <a:p>
            <a:pPr lvl="1"/>
            <a:r>
              <a:rPr lang="en-US" dirty="0" smtClean="0"/>
              <a:t>R: real distance, PSR : estimated distance</a:t>
            </a:r>
          </a:p>
          <a:p>
            <a:pPr lvl="1"/>
            <a:r>
              <a:rPr lang="en-US" dirty="0" smtClean="0"/>
              <a:t>R = PSR - </a:t>
            </a:r>
            <a:r>
              <a:rPr lang="el-GR" dirty="0" smtClean="0"/>
              <a:t>Δ</a:t>
            </a:r>
            <a:r>
              <a:rPr lang="en-US" dirty="0" smtClean="0"/>
              <a:t>t ·c </a:t>
            </a:r>
          </a:p>
          <a:p>
            <a:r>
              <a:rPr lang="en-US" dirty="0" smtClean="0"/>
              <a:t> </a:t>
            </a:r>
          </a:p>
          <a:p>
            <a:endParaRPr lang="en-US" dirty="0" smtClean="0"/>
          </a:p>
          <a:p>
            <a:r>
              <a:rPr lang="en-US" dirty="0" smtClean="0"/>
              <a:t>Need 4 satellites </a:t>
            </a:r>
          </a:p>
        </p:txBody>
      </p:sp>
      <p:pic>
        <p:nvPicPr>
          <p:cNvPr id="5123" name="Picture 3"/>
          <p:cNvPicPr>
            <a:picLocks noChangeAspect="1" noChangeArrowheads="1"/>
          </p:cNvPicPr>
          <p:nvPr/>
        </p:nvPicPr>
        <p:blipFill>
          <a:blip r:embed="rId3"/>
          <a:srcRect l="13014" t="25556" r="33562" b="61111"/>
          <a:stretch>
            <a:fillRect/>
          </a:stretch>
        </p:blipFill>
        <p:spPr bwMode="auto">
          <a:xfrm>
            <a:off x="685800" y="4495800"/>
            <a:ext cx="5943600" cy="914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Wide Area Augmentation System</a:t>
            </a:r>
            <a:endParaRPr lang="en-US" dirty="0"/>
          </a:p>
        </p:txBody>
      </p:sp>
      <p:sp>
        <p:nvSpPr>
          <p:cNvPr id="3" name="Content Placeholder 2"/>
          <p:cNvSpPr>
            <a:spLocks noGrp="1"/>
          </p:cNvSpPr>
          <p:nvPr>
            <p:ph idx="1"/>
          </p:nvPr>
        </p:nvSpPr>
        <p:spPr>
          <a:xfrm>
            <a:off x="457200" y="1600200"/>
            <a:ext cx="8229600" cy="4648200"/>
          </a:xfrm>
        </p:spPr>
        <p:txBody>
          <a:bodyPr>
            <a:normAutofit/>
          </a:bodyPr>
          <a:lstStyle/>
          <a:p>
            <a:r>
              <a:rPr lang="en-US" dirty="0" smtClean="0"/>
              <a:t>Error correction system that uses reference ground stations</a:t>
            </a:r>
          </a:p>
          <a:p>
            <a:r>
              <a:rPr lang="en-US" dirty="0" smtClean="0"/>
              <a:t>25 reference stations in US</a:t>
            </a:r>
          </a:p>
          <a:p>
            <a:r>
              <a:rPr lang="en-US" dirty="0" smtClean="0"/>
              <a:t>Monitor GPS and send correction values to two geo-stationary satellites</a:t>
            </a:r>
          </a:p>
          <a:p>
            <a:r>
              <a:rPr lang="en-US" dirty="0" smtClean="0"/>
              <a:t>The two geo-stationary satellites broadcast back to Earth on GPS L1 frequency (1575.42MHz)</a:t>
            </a:r>
          </a:p>
          <a:p>
            <a:r>
              <a:rPr lang="en-US" dirty="0" smtClean="0"/>
              <a:t>Only available in North America, WASS enabled GPS receiver needed</a:t>
            </a:r>
            <a:endParaRPr lang="en-US" dirty="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30" name="Rectangle 50"/>
          <p:cNvSpPr>
            <a:spLocks noChangeArrowheads="1"/>
          </p:cNvSpPr>
          <p:nvPr/>
        </p:nvSpPr>
        <p:spPr bwMode="auto">
          <a:xfrm>
            <a:off x="0" y="0"/>
            <a:ext cx="9144000" cy="812800"/>
          </a:xfrm>
          <a:prstGeom prst="rect">
            <a:avLst/>
          </a:prstGeom>
          <a:noFill/>
          <a:ln w="12700">
            <a:noFill/>
            <a:miter lim="800000"/>
            <a:headEnd/>
            <a:tailEnd/>
          </a:ln>
          <a:effectLst>
            <a:outerShdw dist="28398" dir="1593903" algn="ctr" rotWithShape="0">
              <a:srgbClr val="AC7F0E"/>
            </a:outerShdw>
          </a:effectLst>
        </p:spPr>
        <p:txBody>
          <a:bodyPr lIns="90488" tIns="44450" rIns="90488" bIns="44450" anchor="ctr"/>
          <a:lstStyle/>
          <a:p>
            <a:pPr algn="ctr"/>
            <a:r>
              <a:rPr lang="en-US" sz="4400" b="1">
                <a:solidFill>
                  <a:srgbClr val="8E0A20"/>
                </a:solidFill>
                <a:latin typeface="Times New Roman" charset="0"/>
              </a:rPr>
              <a:t>How good is WAAS?</a:t>
            </a:r>
          </a:p>
        </p:txBody>
      </p:sp>
      <p:grpSp>
        <p:nvGrpSpPr>
          <p:cNvPr id="2" name="Group 97"/>
          <p:cNvGrpSpPr>
            <a:grpSpLocks/>
          </p:cNvGrpSpPr>
          <p:nvPr/>
        </p:nvGrpSpPr>
        <p:grpSpPr bwMode="auto">
          <a:xfrm>
            <a:off x="3876675" y="890588"/>
            <a:ext cx="4876800" cy="4876800"/>
            <a:chOff x="2442" y="561"/>
            <a:chExt cx="3072" cy="3072"/>
          </a:xfrm>
        </p:grpSpPr>
        <p:sp>
          <p:nvSpPr>
            <p:cNvPr id="942165" name="Oval 85"/>
            <p:cNvSpPr>
              <a:spLocks noChangeArrowheads="1"/>
            </p:cNvSpPr>
            <p:nvPr/>
          </p:nvSpPr>
          <p:spPr bwMode="auto">
            <a:xfrm>
              <a:off x="2442" y="561"/>
              <a:ext cx="3072" cy="3072"/>
            </a:xfrm>
            <a:prstGeom prst="ellipse">
              <a:avLst/>
            </a:prstGeom>
            <a:solidFill>
              <a:srgbClr val="FFFF99"/>
            </a:solidFill>
            <a:ln w="12700" cap="sq">
              <a:solidFill>
                <a:schemeClr val="tx1"/>
              </a:solidFill>
              <a:round/>
              <a:headEnd type="none" w="sm" len="sm"/>
              <a:tailEnd type="none" w="sm" len="sm"/>
            </a:ln>
            <a:effectLst/>
          </p:spPr>
          <p:txBody>
            <a:bodyPr wrap="none" anchor="ctr"/>
            <a:lstStyle/>
            <a:p>
              <a:endParaRPr lang="en-US"/>
            </a:p>
          </p:txBody>
        </p:sp>
        <p:sp>
          <p:nvSpPr>
            <p:cNvPr id="942164" name="Oval 84"/>
            <p:cNvSpPr>
              <a:spLocks noChangeArrowheads="1"/>
            </p:cNvSpPr>
            <p:nvPr/>
          </p:nvSpPr>
          <p:spPr bwMode="auto">
            <a:xfrm>
              <a:off x="3690" y="1820"/>
              <a:ext cx="576" cy="576"/>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n-US"/>
            </a:p>
          </p:txBody>
        </p:sp>
        <p:sp>
          <p:nvSpPr>
            <p:cNvPr id="942166" name="Text Box 86"/>
            <p:cNvSpPr txBox="1">
              <a:spLocks noChangeArrowheads="1"/>
            </p:cNvSpPr>
            <p:nvPr/>
          </p:nvSpPr>
          <p:spPr bwMode="auto">
            <a:xfrm>
              <a:off x="3642" y="1845"/>
              <a:ext cx="672" cy="366"/>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b="1"/>
                <a:t>+ -</a:t>
              </a:r>
              <a:br>
                <a:rPr lang="en-US" b="1"/>
              </a:br>
              <a:r>
                <a:rPr lang="en-US" b="1"/>
                <a:t>3 meters</a:t>
              </a:r>
            </a:p>
          </p:txBody>
        </p:sp>
        <p:sp>
          <p:nvSpPr>
            <p:cNvPr id="942167" name="Text Box 87"/>
            <p:cNvSpPr txBox="1">
              <a:spLocks noChangeArrowheads="1"/>
            </p:cNvSpPr>
            <p:nvPr/>
          </p:nvSpPr>
          <p:spPr bwMode="auto">
            <a:xfrm>
              <a:off x="3594" y="1342"/>
              <a:ext cx="866" cy="212"/>
            </a:xfrm>
            <a:prstGeom prst="rect">
              <a:avLst/>
            </a:prstGeom>
            <a:noFill/>
            <a:ln w="12700" cap="sq">
              <a:noFill/>
              <a:miter lim="800000"/>
              <a:headEnd type="none" w="sm" len="sm"/>
              <a:tailEnd type="none" w="sm" len="sm"/>
            </a:ln>
            <a:effectLst/>
          </p:spPr>
          <p:txBody>
            <a:bodyPr>
              <a:spAutoFit/>
            </a:bodyPr>
            <a:lstStyle/>
            <a:p>
              <a:pPr>
                <a:spcBef>
                  <a:spcPct val="50000"/>
                </a:spcBef>
              </a:pPr>
              <a:r>
                <a:rPr lang="en-US" b="1"/>
                <a:t>+-15 meters</a:t>
              </a:r>
            </a:p>
          </p:txBody>
        </p:sp>
        <p:sp>
          <p:nvSpPr>
            <p:cNvPr id="942168" name="Line 88"/>
            <p:cNvSpPr>
              <a:spLocks noChangeShapeType="1"/>
            </p:cNvSpPr>
            <p:nvPr/>
          </p:nvSpPr>
          <p:spPr bwMode="auto">
            <a:xfrm flipH="1">
              <a:off x="2645" y="1439"/>
              <a:ext cx="988" cy="7"/>
            </a:xfrm>
            <a:prstGeom prst="line">
              <a:avLst/>
            </a:prstGeom>
            <a:noFill/>
            <a:ln w="28575" cap="sq">
              <a:solidFill>
                <a:schemeClr val="tx1"/>
              </a:solidFill>
              <a:round/>
              <a:headEnd/>
              <a:tailEnd type="arrow" w="med" len="med"/>
            </a:ln>
            <a:effectLst/>
          </p:spPr>
          <p:txBody>
            <a:bodyPr/>
            <a:lstStyle/>
            <a:p>
              <a:endParaRPr lang="en-US"/>
            </a:p>
          </p:txBody>
        </p:sp>
        <p:sp>
          <p:nvSpPr>
            <p:cNvPr id="942169" name="Line 89"/>
            <p:cNvSpPr>
              <a:spLocks noChangeShapeType="1"/>
            </p:cNvSpPr>
            <p:nvPr/>
          </p:nvSpPr>
          <p:spPr bwMode="auto">
            <a:xfrm>
              <a:off x="4405" y="1450"/>
              <a:ext cx="916" cy="7"/>
            </a:xfrm>
            <a:prstGeom prst="line">
              <a:avLst/>
            </a:prstGeom>
            <a:noFill/>
            <a:ln w="28575" cap="sq">
              <a:solidFill>
                <a:schemeClr val="tx1"/>
              </a:solidFill>
              <a:round/>
              <a:headEnd/>
              <a:tailEnd type="arrow" w="med" len="med"/>
            </a:ln>
            <a:effectLst/>
          </p:spPr>
          <p:txBody>
            <a:bodyPr/>
            <a:lstStyle/>
            <a:p>
              <a:endParaRPr lang="en-US"/>
            </a:p>
          </p:txBody>
        </p:sp>
      </p:grpSp>
      <p:sp>
        <p:nvSpPr>
          <p:cNvPr id="942171" name="Text Box 91"/>
          <p:cNvSpPr txBox="1">
            <a:spLocks noChangeArrowheads="1"/>
          </p:cNvSpPr>
          <p:nvPr/>
        </p:nvSpPr>
        <p:spPr bwMode="auto">
          <a:xfrm>
            <a:off x="252413" y="1246188"/>
            <a:ext cx="3225800" cy="1752600"/>
          </a:xfrm>
          <a:prstGeom prst="rect">
            <a:avLst/>
          </a:prstGeom>
          <a:solidFill>
            <a:srgbClr val="EBF1FF"/>
          </a:solidFill>
          <a:ln w="12700" cap="sq">
            <a:solidFill>
              <a:srgbClr val="0000FF"/>
            </a:solidFill>
            <a:miter lim="800000"/>
            <a:headEnd type="none" w="sm" len="sm"/>
            <a:tailEnd type="none" w="sm" len="sm"/>
          </a:ln>
          <a:effectLst/>
        </p:spPr>
        <p:txBody>
          <a:bodyPr>
            <a:spAutoFit/>
          </a:bodyPr>
          <a:lstStyle/>
          <a:p>
            <a:r>
              <a:rPr lang="en-US" sz="1800"/>
              <a:t>With Selective Availability set to zero, and under ideal conditions, a GPS receiver without WAAS can achieve fifteen meter accuracy most of the time.*</a:t>
            </a:r>
          </a:p>
        </p:txBody>
      </p:sp>
      <p:sp>
        <p:nvSpPr>
          <p:cNvPr id="942172" name="Text Box 92"/>
          <p:cNvSpPr txBox="1">
            <a:spLocks noChangeArrowheads="1"/>
          </p:cNvSpPr>
          <p:nvPr/>
        </p:nvSpPr>
        <p:spPr bwMode="auto">
          <a:xfrm>
            <a:off x="268288" y="3857625"/>
            <a:ext cx="3125787" cy="1477963"/>
          </a:xfrm>
          <a:prstGeom prst="rect">
            <a:avLst/>
          </a:prstGeom>
          <a:solidFill>
            <a:srgbClr val="EBF1FF"/>
          </a:solidFill>
          <a:ln w="12700" cap="sq">
            <a:solidFill>
              <a:srgbClr val="0000FF"/>
            </a:solidFill>
            <a:miter lim="800000"/>
            <a:headEnd type="none" w="sm" len="sm"/>
            <a:tailEnd type="none" w="sm" len="sm"/>
          </a:ln>
          <a:effectLst/>
        </p:spPr>
        <p:txBody>
          <a:bodyPr>
            <a:spAutoFit/>
          </a:bodyPr>
          <a:lstStyle/>
          <a:p>
            <a:r>
              <a:rPr lang="en-US" sz="1800"/>
              <a:t>Under ideal conditions a WAAS equipped GPS receiver can achieve three meter accuracy 95% of the time.*</a:t>
            </a:r>
          </a:p>
        </p:txBody>
      </p:sp>
      <p:sp>
        <p:nvSpPr>
          <p:cNvPr id="942173" name="Text Box 93"/>
          <p:cNvSpPr txBox="1">
            <a:spLocks noChangeArrowheads="1"/>
          </p:cNvSpPr>
          <p:nvPr/>
        </p:nvSpPr>
        <p:spPr bwMode="auto">
          <a:xfrm>
            <a:off x="284163" y="6003925"/>
            <a:ext cx="8629650" cy="654050"/>
          </a:xfrm>
          <a:prstGeom prst="rect">
            <a:avLst/>
          </a:prstGeom>
          <a:solidFill>
            <a:srgbClr val="EBF1FF"/>
          </a:solidFill>
          <a:ln w="12700" cap="sq">
            <a:solidFill>
              <a:srgbClr val="0000FF"/>
            </a:solidFill>
            <a:miter lim="800000"/>
            <a:headEnd type="none" w="sm" len="sm"/>
            <a:tailEnd type="none" w="sm" len="sm"/>
          </a:ln>
          <a:effectLst/>
        </p:spPr>
        <p:txBody>
          <a:bodyPr>
            <a:spAutoFit/>
          </a:bodyPr>
          <a:lstStyle/>
          <a:p>
            <a:r>
              <a:rPr lang="en-US" sz="1800"/>
              <a:t>* Precision depends on good satellite geometry, open sky view, and no user induced errors.</a:t>
            </a:r>
          </a:p>
        </p:txBody>
      </p:sp>
      <p:sp>
        <p:nvSpPr>
          <p:cNvPr id="942174" name="Line 94"/>
          <p:cNvSpPr>
            <a:spLocks noChangeShapeType="1"/>
          </p:cNvSpPr>
          <p:nvPr/>
        </p:nvSpPr>
        <p:spPr bwMode="auto">
          <a:xfrm flipV="1">
            <a:off x="3370263" y="3487738"/>
            <a:ext cx="2471737" cy="779462"/>
          </a:xfrm>
          <a:prstGeom prst="line">
            <a:avLst/>
          </a:prstGeom>
          <a:noFill/>
          <a:ln w="28575" cap="sq">
            <a:solidFill>
              <a:srgbClr val="FF0000"/>
            </a:solidFill>
            <a:round/>
            <a:headEnd/>
            <a:tailEnd type="arrow" w="med" len="med"/>
          </a:ln>
          <a:effectLst/>
        </p:spPr>
        <p:txBody>
          <a:bodyPr/>
          <a:lstStyle/>
          <a:p>
            <a:endParaRPr lang="en-US"/>
          </a:p>
        </p:txBody>
      </p:sp>
      <p:sp>
        <p:nvSpPr>
          <p:cNvPr id="942175" name="Line 95"/>
          <p:cNvSpPr>
            <a:spLocks noChangeShapeType="1"/>
          </p:cNvSpPr>
          <p:nvPr/>
        </p:nvSpPr>
        <p:spPr bwMode="auto">
          <a:xfrm>
            <a:off x="3471863" y="1879600"/>
            <a:ext cx="863600" cy="0"/>
          </a:xfrm>
          <a:prstGeom prst="line">
            <a:avLst/>
          </a:prstGeom>
          <a:noFill/>
          <a:ln w="28575" cap="sq">
            <a:solidFill>
              <a:srgbClr val="FF0000"/>
            </a:solidFill>
            <a:round/>
            <a:headEnd type="none" w="sm" len="sm"/>
            <a:tailEnd type="arrow" w="med" len="med"/>
          </a:ln>
          <a:effectLst/>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ormAutofit fontScale="90000"/>
          </a:bodyPr>
          <a:lstStyle/>
          <a:p>
            <a:r>
              <a:rPr lang="en-US"/>
              <a:t>Failure Masking by Redundancy</a:t>
            </a:r>
          </a:p>
        </p:txBody>
      </p:sp>
      <p:sp>
        <p:nvSpPr>
          <p:cNvPr id="79875" name="Rectangle 3"/>
          <p:cNvSpPr>
            <a:spLocks noGrp="1" noChangeArrowheads="1"/>
          </p:cNvSpPr>
          <p:nvPr>
            <p:ph type="body" idx="1"/>
          </p:nvPr>
        </p:nvSpPr>
        <p:spPr>
          <a:xfrm>
            <a:off x="180975" y="5589588"/>
            <a:ext cx="8745538" cy="963612"/>
          </a:xfrm>
        </p:spPr>
        <p:txBody>
          <a:bodyPr/>
          <a:lstStyle/>
          <a:p>
            <a:pPr algn="l">
              <a:lnSpc>
                <a:spcPct val="90000"/>
              </a:lnSpc>
            </a:pPr>
            <a:r>
              <a:rPr lang="en-US" sz="2000" dirty="0" smtClean="0"/>
              <a:t>Triple </a:t>
            </a:r>
            <a:r>
              <a:rPr lang="en-US" sz="2000" dirty="0"/>
              <a:t>modular redundancy. For each voter, if two or three of the inputs are the same, the output is equal to the input.  If all three inputs are different, the output is undefined.</a:t>
            </a:r>
          </a:p>
        </p:txBody>
      </p:sp>
      <p:pic>
        <p:nvPicPr>
          <p:cNvPr id="79876" name="Picture 4" descr="08-02"/>
          <p:cNvPicPr>
            <a:picLocks noChangeAspect="1" noChangeArrowheads="1"/>
          </p:cNvPicPr>
          <p:nvPr/>
        </p:nvPicPr>
        <p:blipFill>
          <a:blip r:embed="rId3"/>
          <a:srcRect/>
          <a:stretch>
            <a:fillRect/>
          </a:stretch>
        </p:blipFill>
        <p:spPr bwMode="auto">
          <a:xfrm>
            <a:off x="573088" y="1209675"/>
            <a:ext cx="7897812" cy="4181475"/>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 name="Date Placeholder 4"/>
          <p:cNvSpPr>
            <a:spLocks noGrp="1"/>
          </p:cNvSpPr>
          <p:nvPr>
            <p:ph type="dt" sz="half" idx="10"/>
          </p:nvPr>
        </p:nvSpPr>
        <p:spPr/>
        <p:txBody>
          <a:bodyPr/>
          <a:lstStyle/>
          <a:p>
            <a:r>
              <a:rPr lang="en-US"/>
              <a:t>Place Lab</a:t>
            </a:r>
          </a:p>
        </p:txBody>
      </p:sp>
      <p:sp>
        <p:nvSpPr>
          <p:cNvPr id="18" name="Slide Number Placeholder 6"/>
          <p:cNvSpPr>
            <a:spLocks noGrp="1"/>
          </p:cNvSpPr>
          <p:nvPr>
            <p:ph type="sldNum" sz="quarter" idx="12"/>
          </p:nvPr>
        </p:nvSpPr>
        <p:spPr/>
        <p:txBody>
          <a:bodyPr/>
          <a:lstStyle/>
          <a:p>
            <a:fld id="{E5475169-6B36-4801-9800-288F86D5F574}" type="slidenum">
              <a:rPr lang="en-US"/>
              <a:pPr/>
              <a:t>140</a:t>
            </a:fld>
            <a:endParaRPr lang="en-US"/>
          </a:p>
        </p:txBody>
      </p:sp>
      <p:sp>
        <p:nvSpPr>
          <p:cNvPr id="155650" name="Rectangle 2"/>
          <p:cNvSpPr>
            <a:spLocks noGrp="1" noChangeArrowheads="1"/>
          </p:cNvSpPr>
          <p:nvPr>
            <p:ph type="title"/>
          </p:nvPr>
        </p:nvSpPr>
        <p:spPr/>
        <p:txBody>
          <a:bodyPr/>
          <a:lstStyle/>
          <a:p>
            <a:r>
              <a:rPr lang="en-US" sz="4000" dirty="0" err="1" smtClean="0"/>
              <a:t>WiFi</a:t>
            </a:r>
            <a:r>
              <a:rPr lang="en-US" sz="4000" dirty="0" smtClean="0"/>
              <a:t> Positioning System</a:t>
            </a:r>
            <a:endParaRPr lang="en-US" sz="4000" dirty="0"/>
          </a:p>
        </p:txBody>
      </p:sp>
      <p:sp>
        <p:nvSpPr>
          <p:cNvPr id="155651" name="Rectangle 3"/>
          <p:cNvSpPr>
            <a:spLocks noGrp="1" noChangeArrowheads="1"/>
          </p:cNvSpPr>
          <p:nvPr>
            <p:ph type="body" sz="half" idx="1"/>
          </p:nvPr>
        </p:nvSpPr>
        <p:spPr>
          <a:xfrm>
            <a:off x="685800" y="1219201"/>
            <a:ext cx="7467600" cy="2439988"/>
          </a:xfrm>
        </p:spPr>
        <p:txBody>
          <a:bodyPr/>
          <a:lstStyle/>
          <a:p>
            <a:r>
              <a:rPr lang="en-US" sz="2400" dirty="0" smtClean="0"/>
              <a:t>Exploit wide-scale </a:t>
            </a:r>
            <a:r>
              <a:rPr lang="en-US" sz="2400" dirty="0" err="1" smtClean="0"/>
              <a:t>WiFi</a:t>
            </a:r>
            <a:r>
              <a:rPr lang="en-US" sz="2400" dirty="0" smtClean="0"/>
              <a:t> deployment</a:t>
            </a:r>
          </a:p>
          <a:p>
            <a:pPr lvl="1"/>
            <a:r>
              <a:rPr lang="en-US" sz="2000" dirty="0" err="1" smtClean="0"/>
              <a:t>WiFi</a:t>
            </a:r>
            <a:r>
              <a:rPr lang="en-US" sz="2000" dirty="0" smtClean="0"/>
              <a:t> density increasing to point of overlap</a:t>
            </a:r>
          </a:p>
          <a:p>
            <a:r>
              <a:rPr lang="en-US" sz="2400" dirty="0" err="1" smtClean="0"/>
              <a:t>WiFi</a:t>
            </a:r>
            <a:r>
              <a:rPr lang="en-US" sz="2400" dirty="0" smtClean="0"/>
              <a:t> base stations broadcast unique IDs</a:t>
            </a:r>
          </a:p>
          <a:p>
            <a:r>
              <a:rPr lang="en-US" sz="2400" dirty="0" smtClean="0"/>
              <a:t>Position </a:t>
            </a:r>
            <a:r>
              <a:rPr lang="en-US" sz="2400" dirty="0" err="1" smtClean="0"/>
              <a:t>WiFi</a:t>
            </a:r>
            <a:r>
              <a:rPr lang="en-US" sz="2400" dirty="0" smtClean="0"/>
              <a:t> devices using a map of AP’s MAC to location</a:t>
            </a:r>
          </a:p>
        </p:txBody>
      </p:sp>
      <p:pic>
        <p:nvPicPr>
          <p:cNvPr id="155652" name="Picture 4" descr="coverage trans"/>
          <p:cNvPicPr>
            <a:picLocks noGrp="1" noChangeAspect="1" noChangeArrowheads="1"/>
          </p:cNvPicPr>
          <p:nvPr>
            <p:ph sz="half" idx="2"/>
          </p:nvPr>
        </p:nvPicPr>
        <p:blipFill>
          <a:blip r:embed="rId3"/>
          <a:srcRect t="34317" r="34317"/>
          <a:stretch>
            <a:fillRect/>
          </a:stretch>
        </p:blipFill>
        <p:spPr>
          <a:xfrm>
            <a:off x="1154113" y="3582988"/>
            <a:ext cx="2732087" cy="2732087"/>
          </a:xfrm>
          <a:noFill/>
          <a:ln/>
        </p:spPr>
      </p:pic>
      <p:grpSp>
        <p:nvGrpSpPr>
          <p:cNvPr id="2" name="Group 16"/>
          <p:cNvGrpSpPr>
            <a:grpSpLocks/>
          </p:cNvGrpSpPr>
          <p:nvPr/>
        </p:nvGrpSpPr>
        <p:grpSpPr bwMode="auto">
          <a:xfrm>
            <a:off x="4648200" y="3621088"/>
            <a:ext cx="3111500" cy="2368550"/>
            <a:chOff x="-323" y="7180"/>
            <a:chExt cx="8656" cy="6589"/>
          </a:xfrm>
        </p:grpSpPr>
        <p:sp>
          <p:nvSpPr>
            <p:cNvPr id="155665" name="Oval 17"/>
            <p:cNvSpPr>
              <a:spLocks noChangeArrowheads="1"/>
            </p:cNvSpPr>
            <p:nvPr/>
          </p:nvSpPr>
          <p:spPr bwMode="auto">
            <a:xfrm>
              <a:off x="4549" y="10078"/>
              <a:ext cx="2724" cy="2723"/>
            </a:xfrm>
            <a:prstGeom prst="ellipse">
              <a:avLst/>
            </a:prstGeom>
            <a:noFill/>
            <a:ln w="6350">
              <a:solidFill>
                <a:srgbClr val="C0C0C0"/>
              </a:solidFill>
              <a:prstDash val="sysDot"/>
              <a:round/>
              <a:headEnd/>
              <a:tailEnd/>
            </a:ln>
            <a:effectLst/>
          </p:spPr>
          <p:txBody>
            <a:bodyPr wrap="none" anchor="ctr"/>
            <a:lstStyle/>
            <a:p>
              <a:endParaRPr lang="en-US"/>
            </a:p>
          </p:txBody>
        </p:sp>
        <p:sp>
          <p:nvSpPr>
            <p:cNvPr id="155666" name="Oval 18"/>
            <p:cNvSpPr>
              <a:spLocks noChangeArrowheads="1"/>
            </p:cNvSpPr>
            <p:nvPr/>
          </p:nvSpPr>
          <p:spPr bwMode="auto">
            <a:xfrm>
              <a:off x="3439" y="8877"/>
              <a:ext cx="4894" cy="4892"/>
            </a:xfrm>
            <a:prstGeom prst="ellipse">
              <a:avLst/>
            </a:prstGeom>
            <a:noFill/>
            <a:ln w="6350">
              <a:solidFill>
                <a:srgbClr val="C0C0C0"/>
              </a:solidFill>
              <a:prstDash val="sysDot"/>
              <a:round/>
              <a:headEnd/>
              <a:tailEnd/>
            </a:ln>
            <a:effectLst/>
          </p:spPr>
          <p:txBody>
            <a:bodyPr wrap="none" anchor="ctr"/>
            <a:lstStyle/>
            <a:p>
              <a:endParaRPr lang="en-US"/>
            </a:p>
          </p:txBody>
        </p:sp>
        <p:sp>
          <p:nvSpPr>
            <p:cNvPr id="155667" name="Oval 19"/>
            <p:cNvSpPr>
              <a:spLocks noChangeArrowheads="1"/>
            </p:cNvSpPr>
            <p:nvPr/>
          </p:nvSpPr>
          <p:spPr bwMode="auto">
            <a:xfrm>
              <a:off x="787" y="8309"/>
              <a:ext cx="2724" cy="2723"/>
            </a:xfrm>
            <a:prstGeom prst="ellipse">
              <a:avLst/>
            </a:prstGeom>
            <a:noFill/>
            <a:ln w="6350">
              <a:solidFill>
                <a:srgbClr val="C0C0C0"/>
              </a:solidFill>
              <a:prstDash val="sysDot"/>
              <a:round/>
              <a:headEnd/>
              <a:tailEnd/>
            </a:ln>
            <a:effectLst/>
          </p:spPr>
          <p:txBody>
            <a:bodyPr wrap="none" anchor="ctr"/>
            <a:lstStyle/>
            <a:p>
              <a:endParaRPr lang="en-US"/>
            </a:p>
          </p:txBody>
        </p:sp>
        <p:sp>
          <p:nvSpPr>
            <p:cNvPr id="155668" name="Oval 20"/>
            <p:cNvSpPr>
              <a:spLocks noChangeArrowheads="1"/>
            </p:cNvSpPr>
            <p:nvPr/>
          </p:nvSpPr>
          <p:spPr bwMode="auto">
            <a:xfrm>
              <a:off x="-323" y="7180"/>
              <a:ext cx="4894" cy="4892"/>
            </a:xfrm>
            <a:prstGeom prst="ellipse">
              <a:avLst/>
            </a:prstGeom>
            <a:noFill/>
            <a:ln w="6350">
              <a:solidFill>
                <a:srgbClr val="C0C0C0"/>
              </a:solidFill>
              <a:prstDash val="sysDot"/>
              <a:round/>
              <a:headEnd/>
              <a:tailEnd/>
            </a:ln>
            <a:effectLst/>
          </p:spPr>
          <p:txBody>
            <a:bodyPr wrap="none" anchor="ctr"/>
            <a:lstStyle/>
            <a:p>
              <a:endParaRPr lang="en-US"/>
            </a:p>
          </p:txBody>
        </p:sp>
        <p:pic>
          <p:nvPicPr>
            <p:cNvPr id="155669" name="Picture 21" descr="tecra-s1"/>
            <p:cNvPicPr>
              <a:picLocks noChangeAspect="1" noChangeArrowheads="1"/>
            </p:cNvPicPr>
            <p:nvPr/>
          </p:nvPicPr>
          <p:blipFill>
            <a:blip r:embed="rId4" cstate="print"/>
            <a:srcRect/>
            <a:stretch>
              <a:fillRect/>
            </a:stretch>
          </p:blipFill>
          <p:spPr bwMode="auto">
            <a:xfrm>
              <a:off x="3496" y="10076"/>
              <a:ext cx="1212" cy="1100"/>
            </a:xfrm>
            <a:prstGeom prst="rect">
              <a:avLst/>
            </a:prstGeom>
            <a:noFill/>
          </p:spPr>
        </p:pic>
        <p:pic>
          <p:nvPicPr>
            <p:cNvPr id="155670" name="Picture 22" descr="Wireless Networking">
              <a:hlinkClick r:id="rId5" action="ppaction://hlinkfile"/>
            </p:cNvPr>
            <p:cNvPicPr>
              <a:picLocks noChangeAspect="1" noChangeArrowheads="1"/>
            </p:cNvPicPr>
            <p:nvPr/>
          </p:nvPicPr>
          <p:blipFill>
            <a:blip r:embed="rId6"/>
            <a:srcRect/>
            <a:stretch>
              <a:fillRect/>
            </a:stretch>
          </p:blipFill>
          <p:spPr bwMode="auto">
            <a:xfrm>
              <a:off x="1807" y="9354"/>
              <a:ext cx="702" cy="1461"/>
            </a:xfrm>
            <a:prstGeom prst="rect">
              <a:avLst/>
            </a:prstGeom>
            <a:noFill/>
          </p:spPr>
        </p:pic>
        <p:pic>
          <p:nvPicPr>
            <p:cNvPr id="155671" name="Picture 23" descr="Wireless Networking">
              <a:hlinkClick r:id="rId5" action="ppaction://hlinkfile"/>
            </p:cNvPr>
            <p:cNvPicPr>
              <a:picLocks noChangeAspect="1" noChangeArrowheads="1"/>
            </p:cNvPicPr>
            <p:nvPr/>
          </p:nvPicPr>
          <p:blipFill>
            <a:blip r:embed="rId6"/>
            <a:srcRect/>
            <a:stretch>
              <a:fillRect/>
            </a:stretch>
          </p:blipFill>
          <p:spPr bwMode="auto">
            <a:xfrm>
              <a:off x="751" y="11365"/>
              <a:ext cx="702" cy="1461"/>
            </a:xfrm>
            <a:prstGeom prst="rect">
              <a:avLst/>
            </a:prstGeom>
            <a:noFill/>
          </p:spPr>
        </p:pic>
        <p:pic>
          <p:nvPicPr>
            <p:cNvPr id="155672" name="Picture 24" descr="Wireless Networking">
              <a:hlinkClick r:id="rId5" action="ppaction://hlinkfile"/>
            </p:cNvPr>
            <p:cNvPicPr>
              <a:picLocks noChangeAspect="1" noChangeArrowheads="1"/>
            </p:cNvPicPr>
            <p:nvPr/>
          </p:nvPicPr>
          <p:blipFill>
            <a:blip r:embed="rId6"/>
            <a:srcRect/>
            <a:stretch>
              <a:fillRect/>
            </a:stretch>
          </p:blipFill>
          <p:spPr bwMode="auto">
            <a:xfrm>
              <a:off x="5575" y="11034"/>
              <a:ext cx="702" cy="1461"/>
            </a:xfrm>
            <a:prstGeom prst="rect">
              <a:avLst/>
            </a:prstGeom>
            <a:noFill/>
          </p:spPr>
        </p:pic>
        <p:pic>
          <p:nvPicPr>
            <p:cNvPr id="155673" name="Picture 25" descr="Wireless Networking">
              <a:hlinkClick r:id="rId5" action="ppaction://hlinkfile"/>
            </p:cNvPr>
            <p:cNvPicPr>
              <a:picLocks noChangeAspect="1" noChangeArrowheads="1"/>
            </p:cNvPicPr>
            <p:nvPr/>
          </p:nvPicPr>
          <p:blipFill>
            <a:blip r:embed="rId6"/>
            <a:srcRect/>
            <a:stretch>
              <a:fillRect/>
            </a:stretch>
          </p:blipFill>
          <p:spPr bwMode="auto">
            <a:xfrm>
              <a:off x="7207" y="9234"/>
              <a:ext cx="702" cy="1461"/>
            </a:xfrm>
            <a:prstGeom prst="rect">
              <a:avLst/>
            </a:prstGeom>
            <a:noFill/>
          </p:spPr>
        </p:pic>
        <p:pic>
          <p:nvPicPr>
            <p:cNvPr id="155674" name="Picture 26" descr="hp iPAQ pocket PC h5450 - handheld PCs"/>
            <p:cNvPicPr>
              <a:picLocks noChangeAspect="1" noChangeArrowheads="1"/>
            </p:cNvPicPr>
            <p:nvPr/>
          </p:nvPicPr>
          <p:blipFill>
            <a:blip r:embed="rId7" cstate="print"/>
            <a:srcRect/>
            <a:stretch>
              <a:fillRect/>
            </a:stretch>
          </p:blipFill>
          <p:spPr bwMode="auto">
            <a:xfrm>
              <a:off x="4816" y="9471"/>
              <a:ext cx="924" cy="1033"/>
            </a:xfrm>
            <a:prstGeom prst="rect">
              <a:avLst/>
            </a:prstGeom>
            <a:noFill/>
          </p:spPr>
        </p:pic>
      </p:gr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Indoor localization system</a:t>
            </a:r>
            <a:endParaRPr lang="en-US" dirty="0"/>
          </a:p>
        </p:txBody>
      </p:sp>
      <p:sp>
        <p:nvSpPr>
          <p:cNvPr id="3" name="Content Placeholder 2"/>
          <p:cNvSpPr>
            <a:spLocks noGrp="1"/>
          </p:cNvSpPr>
          <p:nvPr>
            <p:ph idx="1"/>
          </p:nvPr>
        </p:nvSpPr>
        <p:spPr>
          <a:xfrm>
            <a:off x="457200" y="1600200"/>
            <a:ext cx="8382000" cy="4800600"/>
          </a:xfrm>
        </p:spPr>
        <p:txBody>
          <a:bodyPr>
            <a:normAutofit/>
          </a:bodyPr>
          <a:lstStyle/>
          <a:p>
            <a:r>
              <a:rPr lang="en-US" dirty="0" smtClean="0"/>
              <a:t>Usually more fine grained localization needed</a:t>
            </a:r>
          </a:p>
          <a:p>
            <a:pPr lvl="1"/>
            <a:r>
              <a:rPr lang="en-US" dirty="0" smtClean="0"/>
              <a:t>Often 3D (2.5D) : </a:t>
            </a:r>
            <a:r>
              <a:rPr lang="en-US" dirty="0" err="1" smtClean="0"/>
              <a:t>x,y</a:t>
            </a:r>
            <a:r>
              <a:rPr lang="en-US" dirty="0" smtClean="0"/>
              <a:t> and floor</a:t>
            </a:r>
          </a:p>
          <a:p>
            <a:pPr lvl="1"/>
            <a:r>
              <a:rPr lang="en-US" dirty="0" smtClean="0"/>
              <a:t>Often want to locate users in an office</a:t>
            </a:r>
          </a:p>
          <a:p>
            <a:r>
              <a:rPr lang="en-US" dirty="0" smtClean="0"/>
              <a:t>RADAR</a:t>
            </a:r>
          </a:p>
          <a:p>
            <a:pPr lvl="1"/>
            <a:r>
              <a:rPr lang="en-US" dirty="0" err="1" smtClean="0"/>
              <a:t>Trilateration</a:t>
            </a:r>
            <a:r>
              <a:rPr lang="en-US" dirty="0" smtClean="0"/>
              <a:t> based on signal strength from APs</a:t>
            </a:r>
          </a:p>
          <a:p>
            <a:pPr lvl="1"/>
            <a:r>
              <a:rPr lang="en-US" dirty="0" smtClean="0"/>
              <a:t>Hard to predict distance based on signal strength because signal is blocked by walls and structures</a:t>
            </a:r>
          </a:p>
          <a:p>
            <a:pPr lvl="1"/>
            <a:r>
              <a:rPr lang="en-US" dirty="0" smtClean="0"/>
              <a:t>Use site-surveying </a:t>
            </a:r>
          </a:p>
          <a:p>
            <a:r>
              <a:rPr lang="en-US" dirty="0" smtClean="0"/>
              <a:t>Lots of research has been done</a:t>
            </a:r>
          </a:p>
          <a:p>
            <a:pPr lvl="1"/>
            <a:r>
              <a:rPr lang="en-US" dirty="0" smtClean="0"/>
              <a:t>MIT Cricket (RF + ultrasound)</a:t>
            </a:r>
          </a:p>
          <a:p>
            <a:pPr lvl="1"/>
            <a:r>
              <a:rPr lang="en-US" dirty="0" err="1" smtClean="0"/>
              <a:t>AeroScout</a:t>
            </a:r>
            <a:r>
              <a:rPr lang="en-US" dirty="0" smtClean="0"/>
              <a:t> (</a:t>
            </a:r>
            <a:r>
              <a:rPr lang="en-US" dirty="0" err="1" smtClean="0"/>
              <a:t>WiFi</a:t>
            </a:r>
            <a:r>
              <a:rPr lang="en-US" dirty="0" smtClean="0"/>
              <a:t>), </a:t>
            </a:r>
            <a:r>
              <a:rPr lang="en-US" dirty="0" err="1" smtClean="0"/>
              <a:t>Ekahau</a:t>
            </a:r>
            <a:r>
              <a:rPr lang="en-US" dirty="0" smtClean="0"/>
              <a:t> (</a:t>
            </a:r>
            <a:r>
              <a:rPr lang="en-US" dirty="0" err="1" smtClean="0"/>
              <a:t>WiFi</a:t>
            </a:r>
            <a:r>
              <a:rPr lang="en-US" dirty="0" smtClean="0"/>
              <a:t>)</a:t>
            </a:r>
            <a:endParaRPr lang="en-US" dirty="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335AFC2-FF31-4E6E-A47F-81982A3DF6BF}" type="slidenum">
              <a:rPr lang="en-US"/>
              <a:pPr/>
              <a:t>142</a:t>
            </a:fld>
            <a:endParaRPr lang="en-US"/>
          </a:p>
        </p:txBody>
      </p:sp>
      <p:sp>
        <p:nvSpPr>
          <p:cNvPr id="150530" name="Rectangle 2"/>
          <p:cNvSpPr>
            <a:spLocks noGrp="1" noChangeArrowheads="1"/>
          </p:cNvSpPr>
          <p:nvPr>
            <p:ph type="title"/>
          </p:nvPr>
        </p:nvSpPr>
        <p:spPr>
          <a:xfrm>
            <a:off x="609600" y="0"/>
            <a:ext cx="7793038" cy="1143000"/>
          </a:xfrm>
        </p:spPr>
        <p:txBody>
          <a:bodyPr/>
          <a:lstStyle/>
          <a:p>
            <a:pPr>
              <a:lnSpc>
                <a:spcPct val="80000"/>
              </a:lnSpc>
            </a:pPr>
            <a:r>
              <a:rPr lang="en-US"/>
              <a:t>IP-Geography Mapping</a:t>
            </a:r>
          </a:p>
        </p:txBody>
      </p:sp>
      <p:sp>
        <p:nvSpPr>
          <p:cNvPr id="150531" name="Rectangle 3"/>
          <p:cNvSpPr>
            <a:spLocks noGrp="1" noChangeArrowheads="1"/>
          </p:cNvSpPr>
          <p:nvPr>
            <p:ph type="body" idx="1"/>
          </p:nvPr>
        </p:nvSpPr>
        <p:spPr>
          <a:xfrm>
            <a:off x="533400" y="1371600"/>
            <a:ext cx="8382000" cy="5257800"/>
          </a:xfrm>
        </p:spPr>
        <p:txBody>
          <a:bodyPr/>
          <a:lstStyle/>
          <a:p>
            <a:pPr>
              <a:lnSpc>
                <a:spcPct val="90000"/>
              </a:lnSpc>
            </a:pPr>
            <a:r>
              <a:rPr lang="en-US" sz="2600" dirty="0">
                <a:solidFill>
                  <a:srgbClr val="FF3300"/>
                </a:solidFill>
              </a:rPr>
              <a:t>Goal:</a:t>
            </a:r>
            <a:r>
              <a:rPr lang="en-US" sz="2600" dirty="0"/>
              <a:t> Infer the geographic location of an Internet host given its IP address.</a:t>
            </a:r>
          </a:p>
          <a:p>
            <a:pPr>
              <a:lnSpc>
                <a:spcPct val="90000"/>
              </a:lnSpc>
            </a:pPr>
            <a:r>
              <a:rPr lang="en-US" sz="2600" dirty="0"/>
              <a:t>Why is this interesting?</a:t>
            </a:r>
          </a:p>
          <a:p>
            <a:pPr lvl="1">
              <a:lnSpc>
                <a:spcPct val="90000"/>
              </a:lnSpc>
            </a:pPr>
            <a:r>
              <a:rPr lang="en-US" sz="2200" dirty="0"/>
              <a:t>enables location-aware applications</a:t>
            </a:r>
          </a:p>
          <a:p>
            <a:pPr lvl="1">
              <a:lnSpc>
                <a:spcPct val="90000"/>
              </a:lnSpc>
            </a:pPr>
            <a:r>
              <a:rPr lang="en-US" sz="2200" dirty="0"/>
              <a:t>example applications:</a:t>
            </a:r>
          </a:p>
          <a:p>
            <a:pPr lvl="2">
              <a:lnSpc>
                <a:spcPct val="90000"/>
              </a:lnSpc>
            </a:pPr>
            <a:r>
              <a:rPr lang="en-US" sz="2000" dirty="0"/>
              <a:t>Territorial Rights Management </a:t>
            </a:r>
          </a:p>
          <a:p>
            <a:pPr lvl="2">
              <a:lnSpc>
                <a:spcPct val="90000"/>
              </a:lnSpc>
            </a:pPr>
            <a:r>
              <a:rPr lang="en-US" sz="2000" dirty="0"/>
              <a:t>Targeted Advertising</a:t>
            </a:r>
          </a:p>
          <a:p>
            <a:pPr lvl="2">
              <a:lnSpc>
                <a:spcPct val="90000"/>
              </a:lnSpc>
            </a:pPr>
            <a:r>
              <a:rPr lang="en-US" sz="2000" dirty="0"/>
              <a:t>Network Diagnostics</a:t>
            </a:r>
          </a:p>
          <a:p>
            <a:pPr>
              <a:lnSpc>
                <a:spcPct val="90000"/>
              </a:lnSpc>
            </a:pPr>
            <a:r>
              <a:rPr lang="en-US" sz="2600" dirty="0"/>
              <a:t>Why is this hard?</a:t>
            </a:r>
          </a:p>
          <a:p>
            <a:pPr lvl="1">
              <a:lnSpc>
                <a:spcPct val="90000"/>
              </a:lnSpc>
            </a:pPr>
            <a:r>
              <a:rPr lang="en-US" sz="2200" dirty="0"/>
              <a:t>IP address does not inherently indicate location</a:t>
            </a:r>
          </a:p>
          <a:p>
            <a:pPr lvl="1">
              <a:lnSpc>
                <a:spcPct val="90000"/>
              </a:lnSpc>
            </a:pPr>
            <a:r>
              <a:rPr lang="en-US" sz="2200" dirty="0"/>
              <a:t>proxies hide client identity, limit visibility into ISPs</a:t>
            </a:r>
          </a:p>
          <a:p>
            <a:pPr>
              <a:lnSpc>
                <a:spcPct val="90000"/>
              </a:lnSpc>
            </a:pPr>
            <a:r>
              <a:rPr lang="en-US" sz="2600" dirty="0"/>
              <a:t>Desirable features of a solution</a:t>
            </a:r>
          </a:p>
          <a:p>
            <a:pPr lvl="1">
              <a:lnSpc>
                <a:spcPct val="90000"/>
              </a:lnSpc>
            </a:pPr>
            <a:r>
              <a:rPr lang="en-US" sz="2200" dirty="0"/>
              <a:t>easily deployable, accuracy, confidence indicator</a:t>
            </a:r>
          </a:p>
          <a:p>
            <a:pPr lvl="1">
              <a:lnSpc>
                <a:spcPct val="90000"/>
              </a:lnSpc>
            </a:pPr>
            <a:endParaRPr lang="en-US" sz="2200" dirty="0"/>
          </a:p>
          <a:p>
            <a:pPr lvl="1">
              <a:lnSpc>
                <a:spcPct val="90000"/>
              </a:lnSpc>
            </a:pPr>
            <a:endParaRPr lang="en-US" sz="2200" dirty="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IP2Geo</a:t>
            </a:r>
            <a:endParaRPr lang="en-US" dirty="0"/>
          </a:p>
        </p:txBody>
      </p:sp>
      <p:sp>
        <p:nvSpPr>
          <p:cNvPr id="3" name="Content Placeholder 2"/>
          <p:cNvSpPr>
            <a:spLocks noGrp="1"/>
          </p:cNvSpPr>
          <p:nvPr>
            <p:ph idx="1"/>
          </p:nvPr>
        </p:nvSpPr>
        <p:spPr/>
        <p:txBody>
          <a:bodyPr>
            <a:normAutofit/>
          </a:bodyPr>
          <a:lstStyle/>
          <a:p>
            <a:r>
              <a:rPr lang="en-US" dirty="0" smtClean="0"/>
              <a:t>Infer geo-location of IP based on various “properties”</a:t>
            </a:r>
          </a:p>
          <a:p>
            <a:pPr lvl="1"/>
            <a:r>
              <a:rPr lang="en-US" dirty="0" smtClean="0"/>
              <a:t>DNS names of routers often indicate location</a:t>
            </a:r>
          </a:p>
          <a:p>
            <a:pPr lvl="1"/>
            <a:r>
              <a:rPr lang="en-US" dirty="0" smtClean="0"/>
              <a:t>Network delay correlates with geographic distance</a:t>
            </a:r>
          </a:p>
          <a:p>
            <a:pPr lvl="1"/>
            <a:r>
              <a:rPr lang="en-US" dirty="0" smtClean="0"/>
              <a:t>Subnets are clustered</a:t>
            </a:r>
          </a:p>
          <a:p>
            <a:r>
              <a:rPr lang="en-US" dirty="0" smtClean="0"/>
              <a:t>Three techniques</a:t>
            </a:r>
          </a:p>
          <a:p>
            <a:pPr lvl="1"/>
            <a:r>
              <a:rPr lang="en-US" dirty="0" err="1" smtClean="0"/>
              <a:t>GeoTrack</a:t>
            </a:r>
            <a:endParaRPr lang="en-US" dirty="0" smtClean="0"/>
          </a:p>
          <a:p>
            <a:pPr lvl="1"/>
            <a:r>
              <a:rPr lang="en-US" dirty="0" err="1" smtClean="0"/>
              <a:t>GeoPing</a:t>
            </a:r>
            <a:endParaRPr lang="en-US" dirty="0" smtClean="0"/>
          </a:p>
          <a:p>
            <a:pPr lvl="1"/>
            <a:r>
              <a:rPr lang="en-US" dirty="0" err="1" smtClean="0"/>
              <a:t>GeoClusters</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smtClean="0"/>
              <a:t>IP2Geo Conclusions</a:t>
            </a:r>
            <a:endParaRPr lang="en-US" dirty="0"/>
          </a:p>
        </p:txBody>
      </p:sp>
      <p:sp>
        <p:nvSpPr>
          <p:cNvPr id="148483" name="Rectangle 3"/>
          <p:cNvSpPr>
            <a:spLocks noGrp="1" noChangeArrowheads="1"/>
          </p:cNvSpPr>
          <p:nvPr>
            <p:ph type="body" idx="1"/>
          </p:nvPr>
        </p:nvSpPr>
        <p:spPr/>
        <p:txBody>
          <a:bodyPr>
            <a:normAutofit fontScale="92500" lnSpcReduction="10000"/>
          </a:bodyPr>
          <a:lstStyle/>
          <a:p>
            <a:r>
              <a:rPr lang="en-US" smtClean="0"/>
              <a:t>IP2Geo encompasses a diverse set of techniques</a:t>
            </a:r>
          </a:p>
          <a:p>
            <a:pPr lvl="1"/>
            <a:r>
              <a:rPr lang="en-US" smtClean="0"/>
              <a:t>GeoTrack: DNS names</a:t>
            </a:r>
          </a:p>
          <a:p>
            <a:pPr lvl="1"/>
            <a:r>
              <a:rPr lang="en-US" smtClean="0"/>
              <a:t>GeoPing: network delay</a:t>
            </a:r>
          </a:p>
          <a:p>
            <a:pPr lvl="1"/>
            <a:r>
              <a:rPr lang="en-US" smtClean="0"/>
              <a:t>GeoCluster: geographic clusters </a:t>
            </a:r>
          </a:p>
          <a:p>
            <a:r>
              <a:rPr lang="en-US" smtClean="0"/>
              <a:t>Median error 20-400 km</a:t>
            </a:r>
          </a:p>
          <a:p>
            <a:pPr lvl="1"/>
            <a:r>
              <a:rPr lang="en-US" smtClean="0"/>
              <a:t>GeoCluster also provides confidence indicator</a:t>
            </a:r>
          </a:p>
          <a:p>
            <a:r>
              <a:rPr lang="en-US" smtClean="0"/>
              <a:t>Each technique best suited for a different purpose</a:t>
            </a:r>
          </a:p>
          <a:p>
            <a:pPr lvl="1"/>
            <a:r>
              <a:rPr lang="en-US" smtClean="0"/>
              <a:t>GeoTrack: locating routers, tracing geographic path</a:t>
            </a:r>
          </a:p>
          <a:p>
            <a:pPr lvl="1"/>
            <a:r>
              <a:rPr lang="en-US" smtClean="0"/>
              <a:t>GeoPing: location determination for proximity-based routing (e.g., CoopNet)</a:t>
            </a:r>
          </a:p>
          <a:p>
            <a:pPr lvl="1"/>
            <a:r>
              <a:rPr lang="en-US" smtClean="0"/>
              <a:t>GeoCluster: best suited for location-based services</a:t>
            </a:r>
          </a:p>
          <a:p>
            <a:r>
              <a:rPr lang="en-US" smtClean="0"/>
              <a:t>Publications at SIGCOMM 2001 &amp; USENIX 2002</a:t>
            </a:r>
            <a:endParaRPr lang="en-US" dirty="0"/>
          </a:p>
        </p:txBody>
      </p:sp>
      <p:sp>
        <p:nvSpPr>
          <p:cNvPr id="6" name="Slide Number Placeholder 5"/>
          <p:cNvSpPr>
            <a:spLocks noGrp="1"/>
          </p:cNvSpPr>
          <p:nvPr>
            <p:ph type="sldNum" sz="quarter" idx="12"/>
          </p:nvPr>
        </p:nvSpPr>
        <p:spPr/>
        <p:txBody>
          <a:bodyPr/>
          <a:lstStyle/>
          <a:p>
            <a:fld id="{9D76C78A-4E12-4597-961C-53C7DD65A4E3}" type="slidenum">
              <a:rPr lang="en-US" smtClean="0"/>
              <a:pPr/>
              <a:t>144</a:t>
            </a:fld>
            <a:endParaRPr lang="en-US"/>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GeoTrack</a:t>
            </a:r>
            <a:endParaRPr lang="en-US" dirty="0"/>
          </a:p>
        </p:txBody>
      </p:sp>
      <p:sp>
        <p:nvSpPr>
          <p:cNvPr id="3" name="Content Placeholder 2"/>
          <p:cNvSpPr>
            <a:spLocks noGrp="1"/>
          </p:cNvSpPr>
          <p:nvPr>
            <p:ph idx="1"/>
          </p:nvPr>
        </p:nvSpPr>
        <p:spPr>
          <a:xfrm>
            <a:off x="457200" y="1600200"/>
            <a:ext cx="8229600" cy="4724400"/>
          </a:xfrm>
        </p:spPr>
        <p:txBody>
          <a:bodyPr>
            <a:normAutofit fontScale="85000" lnSpcReduction="20000"/>
          </a:bodyPr>
          <a:lstStyle/>
          <a:p>
            <a:r>
              <a:rPr lang="en-US" dirty="0" smtClean="0"/>
              <a:t>Location info often embedded in router DNS names</a:t>
            </a:r>
          </a:p>
          <a:p>
            <a:pPr lvl="1"/>
            <a:r>
              <a:rPr lang="en-US" dirty="0" smtClean="0"/>
              <a:t>ngcore1-serial8-0-0-0.</a:t>
            </a:r>
            <a:r>
              <a:rPr lang="en-US" dirty="0" smtClean="0">
                <a:solidFill>
                  <a:srgbClr val="FF0000"/>
                </a:solidFill>
              </a:rPr>
              <a:t>Seattle</a:t>
            </a:r>
            <a:r>
              <a:rPr lang="en-US" dirty="0" smtClean="0"/>
              <a:t>.cw.net, 184.atm6-0.xr2.</a:t>
            </a:r>
            <a:r>
              <a:rPr lang="en-US" dirty="0" smtClean="0">
                <a:solidFill>
                  <a:srgbClr val="FF0000"/>
                </a:solidFill>
              </a:rPr>
              <a:t>ewr</a:t>
            </a:r>
            <a:r>
              <a:rPr lang="en-US" dirty="0" smtClean="0"/>
              <a:t>1.alter.net</a:t>
            </a:r>
          </a:p>
          <a:p>
            <a:r>
              <a:rPr lang="en-US" dirty="0" err="1" smtClean="0"/>
              <a:t>GeoTrack</a:t>
            </a:r>
            <a:r>
              <a:rPr lang="en-US" dirty="0" smtClean="0"/>
              <a:t> operation</a:t>
            </a:r>
          </a:p>
          <a:p>
            <a:pPr lvl="1"/>
            <a:r>
              <a:rPr lang="en-US" dirty="0" smtClean="0"/>
              <a:t>do a </a:t>
            </a:r>
            <a:r>
              <a:rPr lang="en-US" dirty="0" err="1" smtClean="0"/>
              <a:t>traceroute</a:t>
            </a:r>
            <a:r>
              <a:rPr lang="en-US" dirty="0" smtClean="0"/>
              <a:t> to the target IP address</a:t>
            </a:r>
          </a:p>
          <a:p>
            <a:pPr lvl="1"/>
            <a:r>
              <a:rPr lang="en-US" dirty="0" smtClean="0"/>
              <a:t>determine location of last recognizable router along the path</a:t>
            </a:r>
          </a:p>
          <a:p>
            <a:r>
              <a:rPr lang="en-US" dirty="0" smtClean="0"/>
              <a:t>Key ideas in </a:t>
            </a:r>
            <a:r>
              <a:rPr lang="en-US" dirty="0" err="1" smtClean="0"/>
              <a:t>GeoTrack</a:t>
            </a:r>
            <a:endParaRPr lang="en-US" dirty="0" smtClean="0"/>
          </a:p>
          <a:p>
            <a:pPr lvl="1"/>
            <a:r>
              <a:rPr lang="en-US" dirty="0" smtClean="0"/>
              <a:t>partitioned city code database to minimize chance of false match</a:t>
            </a:r>
          </a:p>
          <a:p>
            <a:pPr lvl="1"/>
            <a:r>
              <a:rPr lang="en-US" dirty="0" smtClean="0"/>
              <a:t> ISP-specific parsing rules</a:t>
            </a:r>
          </a:p>
          <a:p>
            <a:pPr lvl="1"/>
            <a:r>
              <a:rPr lang="en-US" dirty="0" smtClean="0"/>
              <a:t>delay-based correction</a:t>
            </a:r>
          </a:p>
          <a:p>
            <a:r>
              <a:rPr lang="en-US" dirty="0" smtClean="0"/>
              <a:t>Limitations</a:t>
            </a:r>
          </a:p>
          <a:p>
            <a:pPr lvl="1"/>
            <a:r>
              <a:rPr lang="en-US" dirty="0" smtClean="0"/>
              <a:t>routers may not respond to </a:t>
            </a:r>
            <a:r>
              <a:rPr lang="en-US" dirty="0" err="1" smtClean="0"/>
              <a:t>traceroute</a:t>
            </a:r>
            <a:endParaRPr lang="en-US" dirty="0" smtClean="0"/>
          </a:p>
          <a:p>
            <a:pPr lvl="1"/>
            <a:r>
              <a:rPr lang="en-US" dirty="0" smtClean="0"/>
              <a:t> DNS name may not contain location information or lookup may fail</a:t>
            </a:r>
          </a:p>
          <a:p>
            <a:pPr lvl="1"/>
            <a:r>
              <a:rPr lang="en-US" dirty="0" smtClean="0"/>
              <a:t> target host may be behind a proxy or a firewall</a:t>
            </a:r>
          </a:p>
          <a:p>
            <a:pPr lvl="1"/>
            <a:endParaRPr lang="en-US" dirty="0" smtClean="0"/>
          </a:p>
          <a:p>
            <a:pPr lvl="1"/>
            <a:endParaRPr lang="en-US" dirty="0" smtClean="0"/>
          </a:p>
          <a:p>
            <a:pPr lvl="1"/>
            <a:endParaRPr lang="en-US" dirty="0" smtClean="0"/>
          </a:p>
          <a:p>
            <a:pPr lvl="1"/>
            <a:endParaRPr lang="en-US" dirty="0" smtClean="0"/>
          </a:p>
          <a:p>
            <a:pPr lvl="1"/>
            <a:endParaRPr lang="en-US" dirty="0"/>
          </a:p>
        </p:txBody>
      </p:sp>
    </p:spTree>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FEE4A78-E2B9-49DE-9C60-23E3109720CA}" type="slidenum">
              <a:rPr lang="en-US"/>
              <a:pPr/>
              <a:t>146</a:t>
            </a:fld>
            <a:endParaRPr lang="en-US"/>
          </a:p>
        </p:txBody>
      </p:sp>
      <p:sp>
        <p:nvSpPr>
          <p:cNvPr id="130050" name="Rectangle 2"/>
          <p:cNvSpPr>
            <a:spLocks noGrp="1" noChangeArrowheads="1"/>
          </p:cNvSpPr>
          <p:nvPr>
            <p:ph type="title"/>
          </p:nvPr>
        </p:nvSpPr>
        <p:spPr>
          <a:xfrm>
            <a:off x="914400" y="228600"/>
            <a:ext cx="7488238" cy="914400"/>
          </a:xfrm>
        </p:spPr>
        <p:txBody>
          <a:bodyPr/>
          <a:lstStyle/>
          <a:p>
            <a:r>
              <a:rPr lang="en-US" dirty="0" err="1"/>
              <a:t>GeoPing</a:t>
            </a:r>
            <a:endParaRPr lang="en-US" dirty="0"/>
          </a:p>
        </p:txBody>
      </p:sp>
      <p:sp>
        <p:nvSpPr>
          <p:cNvPr id="130051" name="Rectangle 3"/>
          <p:cNvSpPr>
            <a:spLocks noGrp="1" noChangeArrowheads="1"/>
          </p:cNvSpPr>
          <p:nvPr>
            <p:ph type="body" idx="1"/>
          </p:nvPr>
        </p:nvSpPr>
        <p:spPr>
          <a:xfrm>
            <a:off x="457200" y="1600200"/>
            <a:ext cx="8345488" cy="4379913"/>
          </a:xfrm>
        </p:spPr>
        <p:txBody>
          <a:bodyPr/>
          <a:lstStyle/>
          <a:p>
            <a:pPr>
              <a:lnSpc>
                <a:spcPct val="80000"/>
              </a:lnSpc>
            </a:pPr>
            <a:r>
              <a:rPr lang="en-US" sz="2600" dirty="0"/>
              <a:t>Nearest Neighbor in Delay Space(NNDS)</a:t>
            </a:r>
          </a:p>
          <a:p>
            <a:pPr lvl="1">
              <a:lnSpc>
                <a:spcPct val="80000"/>
              </a:lnSpc>
            </a:pPr>
            <a:r>
              <a:rPr lang="en-US" sz="2200" dirty="0">
                <a:solidFill>
                  <a:srgbClr val="FF3300"/>
                </a:solidFill>
              </a:rPr>
              <a:t>delay vector:</a:t>
            </a:r>
            <a:r>
              <a:rPr lang="en-US" sz="2200" dirty="0"/>
              <a:t> delay measurements from a host to a fixed set of landmarks</a:t>
            </a:r>
          </a:p>
          <a:p>
            <a:pPr lvl="1">
              <a:lnSpc>
                <a:spcPct val="80000"/>
              </a:lnSpc>
            </a:pPr>
            <a:r>
              <a:rPr lang="en-US" sz="2200" dirty="0">
                <a:solidFill>
                  <a:srgbClr val="FF3300"/>
                </a:solidFill>
              </a:rPr>
              <a:t>delay map:</a:t>
            </a:r>
            <a:r>
              <a:rPr lang="en-US" sz="2200" dirty="0"/>
              <a:t> database of delay vectors and locations for a set of known hosts</a:t>
            </a:r>
          </a:p>
          <a:p>
            <a:pPr lvl="2">
              <a:lnSpc>
                <a:spcPct val="80000"/>
              </a:lnSpc>
              <a:buFontTx/>
              <a:buNone/>
            </a:pPr>
            <a:r>
              <a:rPr lang="en-US" sz="2000" dirty="0"/>
              <a:t>(50,45,20,35) </a:t>
            </a:r>
            <a:r>
              <a:rPr lang="en-US" sz="2000" dirty="0">
                <a:latin typeface="Times New Roman" charset="0"/>
                <a:cs typeface="Times New Roman" charset="0"/>
              </a:rPr>
              <a:t>↔ </a:t>
            </a:r>
            <a:r>
              <a:rPr lang="en-US" sz="2000" dirty="0"/>
              <a:t>Indianapolis, IN</a:t>
            </a:r>
          </a:p>
          <a:p>
            <a:pPr lvl="2">
              <a:lnSpc>
                <a:spcPct val="80000"/>
              </a:lnSpc>
              <a:buFontTx/>
              <a:buNone/>
            </a:pPr>
            <a:r>
              <a:rPr lang="en-US" sz="2000" dirty="0"/>
              <a:t>(10,20,40,60) </a:t>
            </a:r>
            <a:r>
              <a:rPr lang="en-US" sz="2000" dirty="0">
                <a:latin typeface="Times New Roman" charset="0"/>
                <a:cs typeface="Times New Roman" charset="0"/>
              </a:rPr>
              <a:t>↔ </a:t>
            </a:r>
            <a:r>
              <a:rPr lang="en-US" sz="2000" dirty="0"/>
              <a:t>Seattle, WA</a:t>
            </a:r>
          </a:p>
          <a:p>
            <a:pPr lvl="2">
              <a:lnSpc>
                <a:spcPct val="80000"/>
              </a:lnSpc>
              <a:buFontTx/>
              <a:buNone/>
            </a:pPr>
            <a:r>
              <a:rPr lang="en-US" sz="2000" dirty="0">
                <a:latin typeface="Times New Roman" charset="0"/>
                <a:cs typeface="Times New Roman" charset="0"/>
              </a:rPr>
              <a:t>•••</a:t>
            </a:r>
            <a:endParaRPr lang="en-US" sz="2000" dirty="0"/>
          </a:p>
          <a:p>
            <a:pPr lvl="1">
              <a:lnSpc>
                <a:spcPct val="80000"/>
              </a:lnSpc>
            </a:pPr>
            <a:r>
              <a:rPr lang="en-US" sz="2200" dirty="0"/>
              <a:t>target location corresponds to best match in delay map </a:t>
            </a:r>
          </a:p>
          <a:p>
            <a:pPr lvl="1">
              <a:lnSpc>
                <a:spcPct val="80000"/>
              </a:lnSpc>
            </a:pPr>
            <a:r>
              <a:rPr lang="en-US" sz="2200" dirty="0"/>
              <a:t>optimal dimensionality of delay vector is </a:t>
            </a:r>
            <a:r>
              <a:rPr lang="en-US" sz="2200" dirty="0" smtClean="0"/>
              <a:t>7-9</a:t>
            </a:r>
            <a:endParaRPr lang="en-US" sz="2200" dirty="0"/>
          </a:p>
        </p:txBody>
      </p:sp>
    </p:spTree>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7835803-0485-4E44-8F58-CC83DB5D1C93}" type="slidenum">
              <a:rPr lang="en-US"/>
              <a:pPr/>
              <a:t>147</a:t>
            </a:fld>
            <a:endParaRPr lang="en-US"/>
          </a:p>
        </p:txBody>
      </p:sp>
      <p:sp>
        <p:nvSpPr>
          <p:cNvPr id="155650" name="Rectangle 2"/>
          <p:cNvSpPr>
            <a:spLocks noGrp="1" noChangeArrowheads="1"/>
          </p:cNvSpPr>
          <p:nvPr>
            <p:ph type="title"/>
          </p:nvPr>
        </p:nvSpPr>
        <p:spPr>
          <a:xfrm>
            <a:off x="685800" y="228600"/>
            <a:ext cx="7772400" cy="1143000"/>
          </a:xfrm>
        </p:spPr>
        <p:txBody>
          <a:bodyPr/>
          <a:lstStyle/>
          <a:p>
            <a:r>
              <a:rPr lang="en-US"/>
              <a:t>GeoCluster</a:t>
            </a:r>
          </a:p>
        </p:txBody>
      </p:sp>
      <p:sp>
        <p:nvSpPr>
          <p:cNvPr id="155651" name="Rectangle 3"/>
          <p:cNvSpPr>
            <a:spLocks noGrp="1" noChangeArrowheads="1"/>
          </p:cNvSpPr>
          <p:nvPr>
            <p:ph type="body" idx="1"/>
          </p:nvPr>
        </p:nvSpPr>
        <p:spPr>
          <a:xfrm>
            <a:off x="228600" y="1600200"/>
            <a:ext cx="8915400" cy="4876800"/>
          </a:xfrm>
        </p:spPr>
        <p:txBody>
          <a:bodyPr/>
          <a:lstStyle/>
          <a:p>
            <a:pPr>
              <a:lnSpc>
                <a:spcPct val="80000"/>
              </a:lnSpc>
            </a:pPr>
            <a:r>
              <a:rPr lang="en-US" sz="2600" dirty="0"/>
              <a:t>Basic Idea: identify </a:t>
            </a:r>
            <a:r>
              <a:rPr lang="en-US" sz="2600" dirty="0">
                <a:solidFill>
                  <a:srgbClr val="FF3300"/>
                </a:solidFill>
              </a:rPr>
              <a:t>geographic clusters</a:t>
            </a:r>
          </a:p>
          <a:p>
            <a:pPr lvl="1">
              <a:lnSpc>
                <a:spcPct val="80000"/>
              </a:lnSpc>
            </a:pPr>
            <a:r>
              <a:rPr lang="en-US" sz="2200" dirty="0">
                <a:solidFill>
                  <a:srgbClr val="FF3300"/>
                </a:solidFill>
              </a:rPr>
              <a:t>partial IP-location database</a:t>
            </a:r>
          </a:p>
          <a:p>
            <a:pPr lvl="2">
              <a:lnSpc>
                <a:spcPct val="80000"/>
              </a:lnSpc>
            </a:pPr>
            <a:r>
              <a:rPr lang="en-US" sz="2000" dirty="0"/>
              <a:t>construct a database of the form (</a:t>
            </a:r>
            <a:r>
              <a:rPr lang="en-US" sz="2000" dirty="0" err="1"/>
              <a:t>IPaddr</a:t>
            </a:r>
            <a:r>
              <a:rPr lang="en-US" sz="2000" dirty="0"/>
              <a:t>, likely location)</a:t>
            </a:r>
          </a:p>
          <a:p>
            <a:pPr lvl="2">
              <a:lnSpc>
                <a:spcPct val="80000"/>
              </a:lnSpc>
            </a:pPr>
            <a:r>
              <a:rPr lang="en-US" sz="2000" dirty="0"/>
              <a:t>partial in coverage and potentially inaccurate  </a:t>
            </a:r>
          </a:p>
          <a:p>
            <a:pPr lvl="2">
              <a:lnSpc>
                <a:spcPct val="80000"/>
              </a:lnSpc>
            </a:pPr>
            <a:r>
              <a:rPr lang="en-US" sz="2000" dirty="0"/>
              <a:t>sources: </a:t>
            </a:r>
            <a:r>
              <a:rPr lang="en-US" sz="2000" dirty="0" err="1"/>
              <a:t>HotMail</a:t>
            </a:r>
            <a:r>
              <a:rPr lang="en-US" sz="2000" dirty="0"/>
              <a:t> registration/login logs, </a:t>
            </a:r>
            <a:r>
              <a:rPr lang="en-US" sz="2000" dirty="0" err="1"/>
              <a:t>TVGuide</a:t>
            </a:r>
            <a:r>
              <a:rPr lang="en-US" sz="2000" dirty="0"/>
              <a:t> query logs</a:t>
            </a:r>
          </a:p>
          <a:p>
            <a:pPr lvl="1">
              <a:lnSpc>
                <a:spcPct val="80000"/>
              </a:lnSpc>
            </a:pPr>
            <a:r>
              <a:rPr lang="en-US" sz="2200" dirty="0"/>
              <a:t>cluster identification</a:t>
            </a:r>
          </a:p>
          <a:p>
            <a:pPr lvl="2">
              <a:lnSpc>
                <a:spcPct val="80000"/>
              </a:lnSpc>
            </a:pPr>
            <a:r>
              <a:rPr lang="en-US" sz="2000" dirty="0"/>
              <a:t>use </a:t>
            </a:r>
            <a:r>
              <a:rPr lang="en-US" sz="2000" dirty="0">
                <a:solidFill>
                  <a:srgbClr val="FF3300"/>
                </a:solidFill>
              </a:rPr>
              <a:t>prefix info. from BGP</a:t>
            </a:r>
            <a:r>
              <a:rPr lang="en-US" sz="2000" dirty="0"/>
              <a:t> </a:t>
            </a:r>
            <a:r>
              <a:rPr lang="en-US" sz="2000" dirty="0">
                <a:solidFill>
                  <a:srgbClr val="FF3300"/>
                </a:solidFill>
              </a:rPr>
              <a:t>tables</a:t>
            </a:r>
            <a:r>
              <a:rPr lang="en-US" sz="2000" dirty="0"/>
              <a:t> to identify topological clusters </a:t>
            </a:r>
          </a:p>
          <a:p>
            <a:pPr lvl="2">
              <a:lnSpc>
                <a:spcPct val="80000"/>
              </a:lnSpc>
            </a:pPr>
            <a:r>
              <a:rPr lang="en-US" sz="2000" dirty="0"/>
              <a:t>assign each cluster a location based on IP-location database</a:t>
            </a:r>
          </a:p>
          <a:p>
            <a:pPr lvl="2">
              <a:lnSpc>
                <a:spcPct val="80000"/>
              </a:lnSpc>
            </a:pPr>
            <a:r>
              <a:rPr lang="en-US" sz="2000" dirty="0"/>
              <a:t>do sub-clustering when no consensus on a cluster’s location</a:t>
            </a:r>
          </a:p>
          <a:p>
            <a:pPr lvl="1">
              <a:lnSpc>
                <a:spcPct val="80000"/>
              </a:lnSpc>
            </a:pPr>
            <a:r>
              <a:rPr lang="en-US" sz="2200" dirty="0"/>
              <a:t>location of target IP address is that of best matching cluster</a:t>
            </a:r>
          </a:p>
          <a:p>
            <a:pPr>
              <a:lnSpc>
                <a:spcPct val="80000"/>
              </a:lnSpc>
              <a:buNone/>
            </a:pPr>
            <a:endParaRPr lang="en-US" sz="2600" dirty="0">
              <a:solidFill>
                <a:schemeClr val="hlink"/>
              </a:solidFill>
            </a:endParaRPr>
          </a:p>
          <a:p>
            <a:pPr>
              <a:lnSpc>
                <a:spcPct val="80000"/>
              </a:lnSpc>
            </a:pPr>
            <a:endParaRPr lang="en-US" sz="2600" dirty="0"/>
          </a:p>
        </p:txBody>
      </p:sp>
    </p:spTree>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148</a:t>
            </a:fld>
            <a:endParaRPr lang="en-US"/>
          </a:p>
        </p:txBody>
      </p:sp>
    </p:spTree>
  </p:cSld>
  <p:clrMapOvr>
    <a:masterClrMapping/>
  </p:clrMapOvr>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sz="4800" dirty="0"/>
              <a:t>15-446 Distributed Systems</a:t>
            </a:r>
            <a:br>
              <a:rPr sz="4800" dirty="0"/>
            </a:br>
            <a:r>
              <a:rPr sz="4800" dirty="0"/>
              <a:t>Spring 2009</a:t>
            </a:r>
          </a:p>
        </p:txBody>
      </p:sp>
      <p:sp>
        <p:nvSpPr>
          <p:cNvPr id="4099" name="Rectangle 3"/>
          <p:cNvSpPr>
            <a:spLocks noGrp="1" noChangeArrowheads="1"/>
          </p:cNvSpPr>
          <p:nvPr>
            <p:ph type="subTitle" idx="1"/>
          </p:nvPr>
        </p:nvSpPr>
        <p:spPr/>
        <p:txBody>
          <a:bodyPr/>
          <a:lstStyle/>
          <a:p>
            <a:r>
              <a:rPr sz="2400" dirty="0" smtClean="0"/>
              <a:t>L-24 Adaptive Applications</a:t>
            </a:r>
            <a:endParaRPr lang="en-US" dirty="0"/>
          </a:p>
        </p:txBody>
      </p:sp>
      <p:grpSp>
        <p:nvGrpSpPr>
          <p:cNvPr id="2" name="Group 443"/>
          <p:cNvGrpSpPr>
            <a:grpSpLocks/>
          </p:cNvGrpSpPr>
          <p:nvPr/>
        </p:nvGrpSpPr>
        <p:grpSpPr bwMode="auto">
          <a:xfrm>
            <a:off x="3733800" y="3236463"/>
            <a:ext cx="1524000" cy="1481587"/>
            <a:chOff x="3216" y="2448"/>
            <a:chExt cx="1979" cy="1729"/>
          </a:xfrm>
        </p:grpSpPr>
        <p:sp>
          <p:nvSpPr>
            <p:cNvPr id="52" name="Line 444"/>
            <p:cNvSpPr>
              <a:spLocks noChangeShapeType="1"/>
            </p:cNvSpPr>
            <p:nvPr/>
          </p:nvSpPr>
          <p:spPr bwMode="auto">
            <a:xfrm flipV="1">
              <a:off x="3888" y="3360"/>
              <a:ext cx="144" cy="144"/>
            </a:xfrm>
            <a:prstGeom prst="line">
              <a:avLst/>
            </a:prstGeom>
            <a:noFill/>
            <a:ln w="9525">
              <a:solidFill>
                <a:schemeClr val="tx1"/>
              </a:solidFill>
              <a:round/>
              <a:headEnd/>
              <a:tailEnd/>
            </a:ln>
            <a:effectLst/>
          </p:spPr>
          <p:txBody>
            <a:bodyPr wrap="none" anchor="ctr"/>
            <a:lstStyle/>
            <a:p>
              <a:endParaRPr lang="en-US"/>
            </a:p>
          </p:txBody>
        </p:sp>
        <p:sp>
          <p:nvSpPr>
            <p:cNvPr id="53" name="Freeform 445"/>
            <p:cNvSpPr>
              <a:spLocks/>
            </p:cNvSpPr>
            <p:nvPr/>
          </p:nvSpPr>
          <p:spPr bwMode="auto">
            <a:xfrm>
              <a:off x="3290" y="4065"/>
              <a:ext cx="115" cy="112"/>
            </a:xfrm>
            <a:custGeom>
              <a:avLst/>
              <a:gdLst/>
              <a:ahLst/>
              <a:cxnLst>
                <a:cxn ang="0">
                  <a:pos x="112" y="112"/>
                </a:cxn>
                <a:cxn ang="0">
                  <a:pos x="115" y="0"/>
                </a:cxn>
                <a:cxn ang="0">
                  <a:pos x="0" y="0"/>
                </a:cxn>
                <a:cxn ang="0">
                  <a:pos x="0" y="112"/>
                </a:cxn>
                <a:cxn ang="0">
                  <a:pos x="115" y="112"/>
                </a:cxn>
                <a:cxn ang="0">
                  <a:pos x="115" y="112"/>
                </a:cxn>
              </a:cxnLst>
              <a:rect l="0" t="0" r="r" b="b"/>
              <a:pathLst>
                <a:path w="115" h="112">
                  <a:moveTo>
                    <a:pt x="112" y="112"/>
                  </a:moveTo>
                  <a:lnTo>
                    <a:pt x="115" y="0"/>
                  </a:lnTo>
                  <a:lnTo>
                    <a:pt x="0" y="0"/>
                  </a:lnTo>
                  <a:lnTo>
                    <a:pt x="0" y="112"/>
                  </a:lnTo>
                  <a:lnTo>
                    <a:pt x="115" y="112"/>
                  </a:lnTo>
                  <a:lnTo>
                    <a:pt x="115" y="112"/>
                  </a:lnTo>
                </a:path>
              </a:pathLst>
            </a:custGeom>
            <a:solidFill>
              <a:srgbClr val="FF0066">
                <a:alpha val="50000"/>
              </a:srgbClr>
            </a:solidFill>
            <a:ln w="7938">
              <a:solidFill>
                <a:schemeClr val="tx1"/>
              </a:solidFill>
              <a:prstDash val="solid"/>
              <a:round/>
              <a:headEnd/>
              <a:tailEnd/>
            </a:ln>
          </p:spPr>
          <p:txBody>
            <a:bodyPr/>
            <a:lstStyle/>
            <a:p>
              <a:endParaRPr lang="en-US"/>
            </a:p>
          </p:txBody>
        </p:sp>
        <p:sp>
          <p:nvSpPr>
            <p:cNvPr id="54" name="Freeform 446"/>
            <p:cNvSpPr>
              <a:spLocks/>
            </p:cNvSpPr>
            <p:nvPr/>
          </p:nvSpPr>
          <p:spPr bwMode="auto">
            <a:xfrm>
              <a:off x="3948" y="4065"/>
              <a:ext cx="115" cy="112"/>
            </a:xfrm>
            <a:custGeom>
              <a:avLst/>
              <a:gdLst/>
              <a:ahLst/>
              <a:cxnLst>
                <a:cxn ang="0">
                  <a:pos x="112" y="112"/>
                </a:cxn>
                <a:cxn ang="0">
                  <a:pos x="115" y="0"/>
                </a:cxn>
                <a:cxn ang="0">
                  <a:pos x="0" y="0"/>
                </a:cxn>
                <a:cxn ang="0">
                  <a:pos x="0" y="112"/>
                </a:cxn>
                <a:cxn ang="0">
                  <a:pos x="115" y="112"/>
                </a:cxn>
                <a:cxn ang="0">
                  <a:pos x="115" y="112"/>
                </a:cxn>
              </a:cxnLst>
              <a:rect l="0" t="0" r="r" b="b"/>
              <a:pathLst>
                <a:path w="115" h="112">
                  <a:moveTo>
                    <a:pt x="112" y="112"/>
                  </a:moveTo>
                  <a:lnTo>
                    <a:pt x="115" y="0"/>
                  </a:lnTo>
                  <a:lnTo>
                    <a:pt x="0" y="0"/>
                  </a:lnTo>
                  <a:lnTo>
                    <a:pt x="0" y="112"/>
                  </a:lnTo>
                  <a:lnTo>
                    <a:pt x="115" y="112"/>
                  </a:lnTo>
                  <a:lnTo>
                    <a:pt x="115" y="112"/>
                  </a:lnTo>
                </a:path>
              </a:pathLst>
            </a:custGeom>
            <a:solidFill>
              <a:schemeClr val="accent1">
                <a:alpha val="50000"/>
              </a:schemeClr>
            </a:solidFill>
            <a:ln w="7938">
              <a:solidFill>
                <a:schemeClr val="tx1"/>
              </a:solidFill>
              <a:prstDash val="solid"/>
              <a:round/>
              <a:headEnd/>
              <a:tailEnd/>
            </a:ln>
          </p:spPr>
          <p:txBody>
            <a:bodyPr/>
            <a:lstStyle/>
            <a:p>
              <a:endParaRPr lang="en-US"/>
            </a:p>
          </p:txBody>
        </p:sp>
        <p:sp>
          <p:nvSpPr>
            <p:cNvPr id="55" name="Freeform 447"/>
            <p:cNvSpPr>
              <a:spLocks/>
            </p:cNvSpPr>
            <p:nvPr/>
          </p:nvSpPr>
          <p:spPr bwMode="auto">
            <a:xfrm>
              <a:off x="4151" y="2448"/>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1">
                <a:alpha val="50000"/>
              </a:schemeClr>
            </a:solidFill>
            <a:ln w="7938">
              <a:solidFill>
                <a:srgbClr val="000000"/>
              </a:solidFill>
              <a:prstDash val="solid"/>
              <a:round/>
              <a:headEnd/>
              <a:tailEnd/>
            </a:ln>
          </p:spPr>
          <p:txBody>
            <a:bodyPr/>
            <a:lstStyle/>
            <a:p>
              <a:endParaRPr lang="en-US"/>
            </a:p>
          </p:txBody>
        </p:sp>
        <p:sp>
          <p:nvSpPr>
            <p:cNvPr id="56" name="Freeform 448"/>
            <p:cNvSpPr>
              <a:spLocks/>
            </p:cNvSpPr>
            <p:nvPr/>
          </p:nvSpPr>
          <p:spPr bwMode="auto">
            <a:xfrm>
              <a:off x="3605" y="2756"/>
              <a:ext cx="114" cy="112"/>
            </a:xfrm>
            <a:custGeom>
              <a:avLst/>
              <a:gdLst/>
              <a:ahLst/>
              <a:cxnLst>
                <a:cxn ang="0">
                  <a:pos x="112" y="112"/>
                </a:cxn>
                <a:cxn ang="0">
                  <a:pos x="114" y="0"/>
                </a:cxn>
                <a:cxn ang="0">
                  <a:pos x="0" y="0"/>
                </a:cxn>
                <a:cxn ang="0">
                  <a:pos x="0" y="112"/>
                </a:cxn>
                <a:cxn ang="0">
                  <a:pos x="114" y="112"/>
                </a:cxn>
                <a:cxn ang="0">
                  <a:pos x="114" y="112"/>
                </a:cxn>
              </a:cxnLst>
              <a:rect l="0" t="0" r="r" b="b"/>
              <a:pathLst>
                <a:path w="114" h="112">
                  <a:moveTo>
                    <a:pt x="112" y="112"/>
                  </a:moveTo>
                  <a:lnTo>
                    <a:pt x="114" y="0"/>
                  </a:lnTo>
                  <a:lnTo>
                    <a:pt x="0" y="0"/>
                  </a:lnTo>
                  <a:lnTo>
                    <a:pt x="0" y="112"/>
                  </a:lnTo>
                  <a:lnTo>
                    <a:pt x="114" y="112"/>
                  </a:lnTo>
                  <a:lnTo>
                    <a:pt x="114" y="112"/>
                  </a:lnTo>
                </a:path>
              </a:pathLst>
            </a:custGeom>
            <a:solidFill>
              <a:schemeClr val="accent2">
                <a:alpha val="50000"/>
              </a:schemeClr>
            </a:solidFill>
            <a:ln w="7938">
              <a:solidFill>
                <a:srgbClr val="000000"/>
              </a:solidFill>
              <a:prstDash val="solid"/>
              <a:round/>
              <a:headEnd/>
              <a:tailEnd/>
            </a:ln>
          </p:spPr>
          <p:txBody>
            <a:bodyPr/>
            <a:lstStyle/>
            <a:p>
              <a:endParaRPr lang="en-US"/>
            </a:p>
          </p:txBody>
        </p:sp>
        <p:sp>
          <p:nvSpPr>
            <p:cNvPr id="57" name="Freeform 449"/>
            <p:cNvSpPr>
              <a:spLocks/>
            </p:cNvSpPr>
            <p:nvPr/>
          </p:nvSpPr>
          <p:spPr bwMode="auto">
            <a:xfrm>
              <a:off x="4704" y="2753"/>
              <a:ext cx="114" cy="115"/>
            </a:xfrm>
            <a:custGeom>
              <a:avLst/>
              <a:gdLst/>
              <a:ahLst/>
              <a:cxnLst>
                <a:cxn ang="0">
                  <a:pos x="0" y="112"/>
                </a:cxn>
                <a:cxn ang="0">
                  <a:pos x="114" y="115"/>
                </a:cxn>
                <a:cxn ang="0">
                  <a:pos x="114" y="0"/>
                </a:cxn>
                <a:cxn ang="0">
                  <a:pos x="2" y="0"/>
                </a:cxn>
                <a:cxn ang="0">
                  <a:pos x="2" y="115"/>
                </a:cxn>
                <a:cxn ang="0">
                  <a:pos x="2" y="115"/>
                </a:cxn>
              </a:cxnLst>
              <a:rect l="0" t="0" r="r" b="b"/>
              <a:pathLst>
                <a:path w="114" h="115">
                  <a:moveTo>
                    <a:pt x="0" y="112"/>
                  </a:moveTo>
                  <a:lnTo>
                    <a:pt x="114" y="115"/>
                  </a:lnTo>
                  <a:lnTo>
                    <a:pt x="114" y="0"/>
                  </a:lnTo>
                  <a:lnTo>
                    <a:pt x="2" y="0"/>
                  </a:lnTo>
                  <a:lnTo>
                    <a:pt x="2" y="115"/>
                  </a:lnTo>
                  <a:lnTo>
                    <a:pt x="2" y="115"/>
                  </a:lnTo>
                </a:path>
              </a:pathLst>
            </a:custGeom>
            <a:solidFill>
              <a:srgbClr val="996633">
                <a:alpha val="50000"/>
              </a:srgbClr>
            </a:solidFill>
            <a:ln w="7938">
              <a:solidFill>
                <a:srgbClr val="000000"/>
              </a:solidFill>
              <a:prstDash val="solid"/>
              <a:round/>
              <a:headEnd/>
              <a:tailEnd/>
            </a:ln>
          </p:spPr>
          <p:txBody>
            <a:bodyPr/>
            <a:lstStyle/>
            <a:p>
              <a:endParaRPr lang="en-US"/>
            </a:p>
          </p:txBody>
        </p:sp>
        <p:sp>
          <p:nvSpPr>
            <p:cNvPr id="58" name="Freeform 450"/>
            <p:cNvSpPr>
              <a:spLocks/>
            </p:cNvSpPr>
            <p:nvPr/>
          </p:nvSpPr>
          <p:spPr bwMode="auto">
            <a:xfrm>
              <a:off x="5083" y="3333"/>
              <a:ext cx="112" cy="114"/>
            </a:xfrm>
            <a:custGeom>
              <a:avLst/>
              <a:gdLst/>
              <a:ahLst/>
              <a:cxnLst>
                <a:cxn ang="0">
                  <a:pos x="0" y="112"/>
                </a:cxn>
                <a:cxn ang="0">
                  <a:pos x="112" y="114"/>
                </a:cxn>
                <a:cxn ang="0">
                  <a:pos x="112" y="0"/>
                </a:cxn>
                <a:cxn ang="0">
                  <a:pos x="0" y="0"/>
                </a:cxn>
                <a:cxn ang="0">
                  <a:pos x="0" y="114"/>
                </a:cxn>
                <a:cxn ang="0">
                  <a:pos x="0" y="114"/>
                </a:cxn>
              </a:cxnLst>
              <a:rect l="0" t="0" r="r" b="b"/>
              <a:pathLst>
                <a:path w="112" h="114">
                  <a:moveTo>
                    <a:pt x="0" y="112"/>
                  </a:moveTo>
                  <a:lnTo>
                    <a:pt x="112" y="114"/>
                  </a:lnTo>
                  <a:lnTo>
                    <a:pt x="112" y="0"/>
                  </a:lnTo>
                  <a:lnTo>
                    <a:pt x="0" y="0"/>
                  </a:lnTo>
                  <a:lnTo>
                    <a:pt x="0" y="114"/>
                  </a:lnTo>
                  <a:lnTo>
                    <a:pt x="0" y="114"/>
                  </a:lnTo>
                </a:path>
              </a:pathLst>
            </a:custGeom>
            <a:solidFill>
              <a:srgbClr val="FF0066">
                <a:alpha val="50000"/>
              </a:srgbClr>
            </a:solidFill>
            <a:ln w="7938">
              <a:solidFill>
                <a:srgbClr val="000000"/>
              </a:solidFill>
              <a:prstDash val="solid"/>
              <a:round/>
              <a:headEnd/>
              <a:tailEnd/>
            </a:ln>
          </p:spPr>
          <p:txBody>
            <a:bodyPr/>
            <a:lstStyle/>
            <a:p>
              <a:endParaRPr lang="en-US"/>
            </a:p>
          </p:txBody>
        </p:sp>
        <p:sp>
          <p:nvSpPr>
            <p:cNvPr id="59" name="Freeform 451"/>
            <p:cNvSpPr>
              <a:spLocks/>
            </p:cNvSpPr>
            <p:nvPr/>
          </p:nvSpPr>
          <p:spPr bwMode="auto">
            <a:xfrm>
              <a:off x="3216" y="3335"/>
              <a:ext cx="115" cy="112"/>
            </a:xfrm>
            <a:custGeom>
              <a:avLst/>
              <a:gdLst/>
              <a:ahLst/>
              <a:cxnLst>
                <a:cxn ang="0">
                  <a:pos x="115" y="112"/>
                </a:cxn>
                <a:cxn ang="0">
                  <a:pos x="115" y="0"/>
                </a:cxn>
                <a:cxn ang="0">
                  <a:pos x="0" y="0"/>
                </a:cxn>
                <a:cxn ang="0">
                  <a:pos x="0" y="112"/>
                </a:cxn>
                <a:cxn ang="0">
                  <a:pos x="115" y="112"/>
                </a:cxn>
                <a:cxn ang="0">
                  <a:pos x="115" y="112"/>
                </a:cxn>
              </a:cxnLst>
              <a:rect l="0" t="0" r="r" b="b"/>
              <a:pathLst>
                <a:path w="115" h="112">
                  <a:moveTo>
                    <a:pt x="115" y="112"/>
                  </a:moveTo>
                  <a:lnTo>
                    <a:pt x="115" y="0"/>
                  </a:lnTo>
                  <a:lnTo>
                    <a:pt x="0" y="0"/>
                  </a:lnTo>
                  <a:lnTo>
                    <a:pt x="0" y="112"/>
                  </a:lnTo>
                  <a:lnTo>
                    <a:pt x="115" y="112"/>
                  </a:lnTo>
                  <a:lnTo>
                    <a:pt x="115" y="112"/>
                  </a:lnTo>
                </a:path>
              </a:pathLst>
            </a:custGeom>
            <a:solidFill>
              <a:srgbClr val="996633">
                <a:alpha val="50000"/>
              </a:srgbClr>
            </a:solidFill>
            <a:ln w="7938">
              <a:solidFill>
                <a:srgbClr val="000000"/>
              </a:solidFill>
              <a:prstDash val="solid"/>
              <a:round/>
              <a:headEnd/>
              <a:tailEnd/>
            </a:ln>
          </p:spPr>
          <p:txBody>
            <a:bodyPr/>
            <a:lstStyle/>
            <a:p>
              <a:endParaRPr lang="en-US"/>
            </a:p>
          </p:txBody>
        </p:sp>
        <p:grpSp>
          <p:nvGrpSpPr>
            <p:cNvPr id="3" name="Group 452"/>
            <p:cNvGrpSpPr>
              <a:grpSpLocks/>
            </p:cNvGrpSpPr>
            <p:nvPr/>
          </p:nvGrpSpPr>
          <p:grpSpPr bwMode="auto">
            <a:xfrm>
              <a:off x="3891" y="2677"/>
              <a:ext cx="632" cy="470"/>
              <a:chOff x="3891" y="2677"/>
              <a:chExt cx="632" cy="470"/>
            </a:xfrm>
          </p:grpSpPr>
          <p:sp>
            <p:nvSpPr>
              <p:cNvPr id="92" name="Freeform 453"/>
              <p:cNvSpPr>
                <a:spLocks/>
              </p:cNvSpPr>
              <p:nvPr/>
            </p:nvSpPr>
            <p:spPr bwMode="auto">
              <a:xfrm>
                <a:off x="4246" y="2687"/>
                <a:ext cx="277" cy="228"/>
              </a:xfrm>
              <a:custGeom>
                <a:avLst/>
                <a:gdLst/>
                <a:ahLst/>
                <a:cxnLst>
                  <a:cxn ang="0">
                    <a:pos x="0" y="23"/>
                  </a:cxn>
                  <a:cxn ang="0">
                    <a:pos x="5" y="23"/>
                  </a:cxn>
                  <a:cxn ang="0">
                    <a:pos x="10" y="19"/>
                  </a:cxn>
                  <a:cxn ang="0">
                    <a:pos x="17" y="14"/>
                  </a:cxn>
                  <a:cxn ang="0">
                    <a:pos x="26" y="9"/>
                  </a:cxn>
                  <a:cxn ang="0">
                    <a:pos x="36" y="4"/>
                  </a:cxn>
                  <a:cxn ang="0">
                    <a:pos x="50" y="2"/>
                  </a:cxn>
                  <a:cxn ang="0">
                    <a:pos x="65" y="0"/>
                  </a:cxn>
                  <a:cxn ang="0">
                    <a:pos x="79" y="0"/>
                  </a:cxn>
                  <a:cxn ang="0">
                    <a:pos x="96" y="4"/>
                  </a:cxn>
                  <a:cxn ang="0">
                    <a:pos x="110" y="11"/>
                  </a:cxn>
                  <a:cxn ang="0">
                    <a:pos x="124" y="23"/>
                  </a:cxn>
                  <a:cxn ang="0">
                    <a:pos x="134" y="33"/>
                  </a:cxn>
                  <a:cxn ang="0">
                    <a:pos x="143" y="42"/>
                  </a:cxn>
                  <a:cxn ang="0">
                    <a:pos x="148" y="52"/>
                  </a:cxn>
                  <a:cxn ang="0">
                    <a:pos x="150" y="59"/>
                  </a:cxn>
                  <a:cxn ang="0">
                    <a:pos x="153" y="66"/>
                  </a:cxn>
                  <a:cxn ang="0">
                    <a:pos x="153" y="73"/>
                  </a:cxn>
                  <a:cxn ang="0">
                    <a:pos x="153" y="78"/>
                  </a:cxn>
                  <a:cxn ang="0">
                    <a:pos x="153" y="81"/>
                  </a:cxn>
                  <a:cxn ang="0">
                    <a:pos x="153" y="81"/>
                  </a:cxn>
                  <a:cxn ang="0">
                    <a:pos x="153" y="81"/>
                  </a:cxn>
                  <a:cxn ang="0">
                    <a:pos x="155" y="78"/>
                  </a:cxn>
                  <a:cxn ang="0">
                    <a:pos x="160" y="76"/>
                  </a:cxn>
                  <a:cxn ang="0">
                    <a:pos x="167" y="73"/>
                  </a:cxn>
                  <a:cxn ang="0">
                    <a:pos x="174" y="71"/>
                  </a:cxn>
                  <a:cxn ang="0">
                    <a:pos x="181" y="69"/>
                  </a:cxn>
                  <a:cxn ang="0">
                    <a:pos x="191" y="69"/>
                  </a:cxn>
                  <a:cxn ang="0">
                    <a:pos x="200" y="71"/>
                  </a:cxn>
                  <a:cxn ang="0">
                    <a:pos x="210" y="73"/>
                  </a:cxn>
                  <a:cxn ang="0">
                    <a:pos x="219" y="81"/>
                  </a:cxn>
                  <a:cxn ang="0">
                    <a:pos x="229" y="90"/>
                  </a:cxn>
                  <a:cxn ang="0">
                    <a:pos x="234" y="97"/>
                  </a:cxn>
                  <a:cxn ang="0">
                    <a:pos x="236" y="107"/>
                  </a:cxn>
                  <a:cxn ang="0">
                    <a:pos x="239" y="116"/>
                  </a:cxn>
                  <a:cxn ang="0">
                    <a:pos x="239" y="124"/>
                  </a:cxn>
                  <a:cxn ang="0">
                    <a:pos x="236" y="131"/>
                  </a:cxn>
                  <a:cxn ang="0">
                    <a:pos x="236" y="138"/>
                  </a:cxn>
                  <a:cxn ang="0">
                    <a:pos x="234" y="143"/>
                  </a:cxn>
                  <a:cxn ang="0">
                    <a:pos x="234" y="145"/>
                  </a:cxn>
                  <a:cxn ang="0">
                    <a:pos x="231" y="145"/>
                  </a:cxn>
                  <a:cxn ang="0">
                    <a:pos x="234" y="147"/>
                  </a:cxn>
                  <a:cxn ang="0">
                    <a:pos x="236" y="147"/>
                  </a:cxn>
                  <a:cxn ang="0">
                    <a:pos x="241" y="152"/>
                  </a:cxn>
                  <a:cxn ang="0">
                    <a:pos x="248" y="157"/>
                  </a:cxn>
                  <a:cxn ang="0">
                    <a:pos x="253" y="164"/>
                  </a:cxn>
                  <a:cxn ang="0">
                    <a:pos x="260" y="174"/>
                  </a:cxn>
                  <a:cxn ang="0">
                    <a:pos x="267" y="183"/>
                  </a:cxn>
                  <a:cxn ang="0">
                    <a:pos x="272" y="195"/>
                  </a:cxn>
                  <a:cxn ang="0">
                    <a:pos x="274" y="212"/>
                  </a:cxn>
                  <a:cxn ang="0">
                    <a:pos x="277" y="228"/>
                  </a:cxn>
                </a:cxnLst>
                <a:rect l="0" t="0" r="r" b="b"/>
                <a:pathLst>
                  <a:path w="277" h="228">
                    <a:moveTo>
                      <a:pt x="0" y="23"/>
                    </a:moveTo>
                    <a:lnTo>
                      <a:pt x="5" y="23"/>
                    </a:lnTo>
                    <a:lnTo>
                      <a:pt x="10" y="19"/>
                    </a:lnTo>
                    <a:lnTo>
                      <a:pt x="17" y="14"/>
                    </a:lnTo>
                    <a:lnTo>
                      <a:pt x="26" y="9"/>
                    </a:lnTo>
                    <a:lnTo>
                      <a:pt x="36" y="4"/>
                    </a:lnTo>
                    <a:lnTo>
                      <a:pt x="50" y="2"/>
                    </a:lnTo>
                    <a:lnTo>
                      <a:pt x="65" y="0"/>
                    </a:lnTo>
                    <a:lnTo>
                      <a:pt x="79" y="0"/>
                    </a:lnTo>
                    <a:lnTo>
                      <a:pt x="96" y="4"/>
                    </a:lnTo>
                    <a:lnTo>
                      <a:pt x="110" y="11"/>
                    </a:lnTo>
                    <a:lnTo>
                      <a:pt x="124" y="23"/>
                    </a:lnTo>
                    <a:lnTo>
                      <a:pt x="134" y="33"/>
                    </a:lnTo>
                    <a:lnTo>
                      <a:pt x="143" y="42"/>
                    </a:lnTo>
                    <a:lnTo>
                      <a:pt x="148" y="52"/>
                    </a:lnTo>
                    <a:lnTo>
                      <a:pt x="150" y="59"/>
                    </a:lnTo>
                    <a:lnTo>
                      <a:pt x="153" y="66"/>
                    </a:lnTo>
                    <a:lnTo>
                      <a:pt x="153" y="73"/>
                    </a:lnTo>
                    <a:lnTo>
                      <a:pt x="153" y="78"/>
                    </a:lnTo>
                    <a:lnTo>
                      <a:pt x="153" y="81"/>
                    </a:lnTo>
                    <a:lnTo>
                      <a:pt x="153" y="81"/>
                    </a:lnTo>
                    <a:lnTo>
                      <a:pt x="153" y="81"/>
                    </a:lnTo>
                    <a:lnTo>
                      <a:pt x="155" y="78"/>
                    </a:lnTo>
                    <a:lnTo>
                      <a:pt x="160" y="76"/>
                    </a:lnTo>
                    <a:lnTo>
                      <a:pt x="167" y="73"/>
                    </a:lnTo>
                    <a:lnTo>
                      <a:pt x="174" y="71"/>
                    </a:lnTo>
                    <a:lnTo>
                      <a:pt x="181" y="69"/>
                    </a:lnTo>
                    <a:lnTo>
                      <a:pt x="191" y="69"/>
                    </a:lnTo>
                    <a:lnTo>
                      <a:pt x="200" y="71"/>
                    </a:lnTo>
                    <a:lnTo>
                      <a:pt x="210" y="73"/>
                    </a:lnTo>
                    <a:lnTo>
                      <a:pt x="219" y="81"/>
                    </a:lnTo>
                    <a:lnTo>
                      <a:pt x="229" y="90"/>
                    </a:lnTo>
                    <a:lnTo>
                      <a:pt x="234" y="97"/>
                    </a:lnTo>
                    <a:lnTo>
                      <a:pt x="236" y="107"/>
                    </a:lnTo>
                    <a:lnTo>
                      <a:pt x="239" y="116"/>
                    </a:lnTo>
                    <a:lnTo>
                      <a:pt x="239" y="124"/>
                    </a:lnTo>
                    <a:lnTo>
                      <a:pt x="236" y="131"/>
                    </a:lnTo>
                    <a:lnTo>
                      <a:pt x="236" y="138"/>
                    </a:lnTo>
                    <a:lnTo>
                      <a:pt x="234" y="143"/>
                    </a:lnTo>
                    <a:lnTo>
                      <a:pt x="234" y="145"/>
                    </a:lnTo>
                    <a:lnTo>
                      <a:pt x="231" y="145"/>
                    </a:lnTo>
                    <a:lnTo>
                      <a:pt x="234" y="147"/>
                    </a:lnTo>
                    <a:lnTo>
                      <a:pt x="236" y="147"/>
                    </a:lnTo>
                    <a:lnTo>
                      <a:pt x="241" y="152"/>
                    </a:lnTo>
                    <a:lnTo>
                      <a:pt x="248" y="157"/>
                    </a:lnTo>
                    <a:lnTo>
                      <a:pt x="253" y="164"/>
                    </a:lnTo>
                    <a:lnTo>
                      <a:pt x="260" y="174"/>
                    </a:lnTo>
                    <a:lnTo>
                      <a:pt x="267" y="183"/>
                    </a:lnTo>
                    <a:lnTo>
                      <a:pt x="272" y="195"/>
                    </a:lnTo>
                    <a:lnTo>
                      <a:pt x="274" y="212"/>
                    </a:lnTo>
                    <a:lnTo>
                      <a:pt x="277" y="228"/>
                    </a:lnTo>
                  </a:path>
                </a:pathLst>
              </a:custGeom>
              <a:noFill/>
              <a:ln w="12700" cmpd="sng">
                <a:solidFill>
                  <a:srgbClr val="FF9900"/>
                </a:solidFill>
                <a:prstDash val="solid"/>
                <a:round/>
                <a:headEnd/>
                <a:tailEnd/>
              </a:ln>
            </p:spPr>
            <p:txBody>
              <a:bodyPr/>
              <a:lstStyle/>
              <a:p>
                <a:endParaRPr lang="en-US"/>
              </a:p>
            </p:txBody>
          </p:sp>
          <p:sp>
            <p:nvSpPr>
              <p:cNvPr id="93" name="Freeform 454"/>
              <p:cNvSpPr>
                <a:spLocks/>
              </p:cNvSpPr>
              <p:nvPr/>
            </p:nvSpPr>
            <p:spPr bwMode="auto">
              <a:xfrm>
                <a:off x="3891" y="2677"/>
                <a:ext cx="358" cy="236"/>
              </a:xfrm>
              <a:custGeom>
                <a:avLst/>
                <a:gdLst/>
                <a:ahLst/>
                <a:cxnLst>
                  <a:cxn ang="0">
                    <a:pos x="2" y="219"/>
                  </a:cxn>
                  <a:cxn ang="0">
                    <a:pos x="9" y="193"/>
                  </a:cxn>
                  <a:cxn ang="0">
                    <a:pos x="21" y="174"/>
                  </a:cxn>
                  <a:cxn ang="0">
                    <a:pos x="33" y="162"/>
                  </a:cxn>
                  <a:cxn ang="0">
                    <a:pos x="43" y="155"/>
                  </a:cxn>
                  <a:cxn ang="0">
                    <a:pos x="43" y="155"/>
                  </a:cxn>
                  <a:cxn ang="0">
                    <a:pos x="40" y="145"/>
                  </a:cxn>
                  <a:cxn ang="0">
                    <a:pos x="38" y="134"/>
                  </a:cxn>
                  <a:cxn ang="0">
                    <a:pos x="38" y="117"/>
                  </a:cxn>
                  <a:cxn ang="0">
                    <a:pos x="48" y="98"/>
                  </a:cxn>
                  <a:cxn ang="0">
                    <a:pos x="67" y="83"/>
                  </a:cxn>
                  <a:cxn ang="0">
                    <a:pos x="83" y="79"/>
                  </a:cxn>
                  <a:cxn ang="0">
                    <a:pos x="102" y="81"/>
                  </a:cxn>
                  <a:cxn ang="0">
                    <a:pos x="114" y="86"/>
                  </a:cxn>
                  <a:cxn ang="0">
                    <a:pos x="121" y="91"/>
                  </a:cxn>
                  <a:cxn ang="0">
                    <a:pos x="124" y="88"/>
                  </a:cxn>
                  <a:cxn ang="0">
                    <a:pos x="121" y="81"/>
                  </a:cxn>
                  <a:cxn ang="0">
                    <a:pos x="124" y="69"/>
                  </a:cxn>
                  <a:cxn ang="0">
                    <a:pos x="133" y="52"/>
                  </a:cxn>
                  <a:cxn ang="0">
                    <a:pos x="152" y="31"/>
                  </a:cxn>
                  <a:cxn ang="0">
                    <a:pos x="181" y="14"/>
                  </a:cxn>
                  <a:cxn ang="0">
                    <a:pos x="212" y="10"/>
                  </a:cxn>
                  <a:cxn ang="0">
                    <a:pos x="238" y="14"/>
                  </a:cxn>
                  <a:cxn ang="0">
                    <a:pos x="260" y="24"/>
                  </a:cxn>
                  <a:cxn ang="0">
                    <a:pos x="272" y="31"/>
                  </a:cxn>
                  <a:cxn ang="0">
                    <a:pos x="274" y="31"/>
                  </a:cxn>
                  <a:cxn ang="0">
                    <a:pos x="274" y="26"/>
                  </a:cxn>
                  <a:cxn ang="0">
                    <a:pos x="279" y="17"/>
                  </a:cxn>
                  <a:cxn ang="0">
                    <a:pos x="288" y="7"/>
                  </a:cxn>
                  <a:cxn ang="0">
                    <a:pos x="305" y="2"/>
                  </a:cxn>
                  <a:cxn ang="0">
                    <a:pos x="327" y="2"/>
                  </a:cxn>
                  <a:cxn ang="0">
                    <a:pos x="343" y="7"/>
                  </a:cxn>
                  <a:cxn ang="0">
                    <a:pos x="350" y="17"/>
                  </a:cxn>
                  <a:cxn ang="0">
                    <a:pos x="355" y="26"/>
                  </a:cxn>
                  <a:cxn ang="0">
                    <a:pos x="358" y="31"/>
                  </a:cxn>
                </a:cxnLst>
                <a:rect l="0" t="0" r="r" b="b"/>
                <a:pathLst>
                  <a:path w="358" h="236">
                    <a:moveTo>
                      <a:pt x="0" y="236"/>
                    </a:moveTo>
                    <a:lnTo>
                      <a:pt x="2" y="219"/>
                    </a:lnTo>
                    <a:lnTo>
                      <a:pt x="5" y="205"/>
                    </a:lnTo>
                    <a:lnTo>
                      <a:pt x="9" y="193"/>
                    </a:lnTo>
                    <a:lnTo>
                      <a:pt x="14" y="181"/>
                    </a:lnTo>
                    <a:lnTo>
                      <a:pt x="21" y="174"/>
                    </a:lnTo>
                    <a:lnTo>
                      <a:pt x="29" y="167"/>
                    </a:lnTo>
                    <a:lnTo>
                      <a:pt x="33" y="162"/>
                    </a:lnTo>
                    <a:lnTo>
                      <a:pt x="38" y="157"/>
                    </a:lnTo>
                    <a:lnTo>
                      <a:pt x="43" y="155"/>
                    </a:lnTo>
                    <a:lnTo>
                      <a:pt x="43" y="155"/>
                    </a:lnTo>
                    <a:lnTo>
                      <a:pt x="43" y="155"/>
                    </a:lnTo>
                    <a:lnTo>
                      <a:pt x="40" y="150"/>
                    </a:lnTo>
                    <a:lnTo>
                      <a:pt x="40" y="145"/>
                    </a:lnTo>
                    <a:lnTo>
                      <a:pt x="38" y="141"/>
                    </a:lnTo>
                    <a:lnTo>
                      <a:pt x="38" y="134"/>
                    </a:lnTo>
                    <a:lnTo>
                      <a:pt x="38" y="124"/>
                    </a:lnTo>
                    <a:lnTo>
                      <a:pt x="38" y="117"/>
                    </a:lnTo>
                    <a:lnTo>
                      <a:pt x="43" y="107"/>
                    </a:lnTo>
                    <a:lnTo>
                      <a:pt x="48" y="98"/>
                    </a:lnTo>
                    <a:lnTo>
                      <a:pt x="55" y="91"/>
                    </a:lnTo>
                    <a:lnTo>
                      <a:pt x="67" y="83"/>
                    </a:lnTo>
                    <a:lnTo>
                      <a:pt x="76" y="81"/>
                    </a:lnTo>
                    <a:lnTo>
                      <a:pt x="83" y="79"/>
                    </a:lnTo>
                    <a:lnTo>
                      <a:pt x="93" y="79"/>
                    </a:lnTo>
                    <a:lnTo>
                      <a:pt x="102" y="81"/>
                    </a:lnTo>
                    <a:lnTo>
                      <a:pt x="110" y="83"/>
                    </a:lnTo>
                    <a:lnTo>
                      <a:pt x="114" y="86"/>
                    </a:lnTo>
                    <a:lnTo>
                      <a:pt x="119" y="88"/>
                    </a:lnTo>
                    <a:lnTo>
                      <a:pt x="121" y="91"/>
                    </a:lnTo>
                    <a:lnTo>
                      <a:pt x="124" y="91"/>
                    </a:lnTo>
                    <a:lnTo>
                      <a:pt x="124" y="88"/>
                    </a:lnTo>
                    <a:lnTo>
                      <a:pt x="121" y="86"/>
                    </a:lnTo>
                    <a:lnTo>
                      <a:pt x="121" y="81"/>
                    </a:lnTo>
                    <a:lnTo>
                      <a:pt x="124" y="76"/>
                    </a:lnTo>
                    <a:lnTo>
                      <a:pt x="124" y="69"/>
                    </a:lnTo>
                    <a:lnTo>
                      <a:pt x="129" y="60"/>
                    </a:lnTo>
                    <a:lnTo>
                      <a:pt x="133" y="52"/>
                    </a:lnTo>
                    <a:lnTo>
                      <a:pt x="141" y="43"/>
                    </a:lnTo>
                    <a:lnTo>
                      <a:pt x="152" y="31"/>
                    </a:lnTo>
                    <a:lnTo>
                      <a:pt x="164" y="21"/>
                    </a:lnTo>
                    <a:lnTo>
                      <a:pt x="181" y="14"/>
                    </a:lnTo>
                    <a:lnTo>
                      <a:pt x="195" y="10"/>
                    </a:lnTo>
                    <a:lnTo>
                      <a:pt x="212" y="10"/>
                    </a:lnTo>
                    <a:lnTo>
                      <a:pt x="226" y="10"/>
                    </a:lnTo>
                    <a:lnTo>
                      <a:pt x="238" y="14"/>
                    </a:lnTo>
                    <a:lnTo>
                      <a:pt x="250" y="19"/>
                    </a:lnTo>
                    <a:lnTo>
                      <a:pt x="260" y="24"/>
                    </a:lnTo>
                    <a:lnTo>
                      <a:pt x="267" y="29"/>
                    </a:lnTo>
                    <a:lnTo>
                      <a:pt x="272" y="31"/>
                    </a:lnTo>
                    <a:lnTo>
                      <a:pt x="274" y="33"/>
                    </a:lnTo>
                    <a:lnTo>
                      <a:pt x="274" y="31"/>
                    </a:lnTo>
                    <a:lnTo>
                      <a:pt x="274" y="29"/>
                    </a:lnTo>
                    <a:lnTo>
                      <a:pt x="274" y="26"/>
                    </a:lnTo>
                    <a:lnTo>
                      <a:pt x="276" y="21"/>
                    </a:lnTo>
                    <a:lnTo>
                      <a:pt x="279" y="17"/>
                    </a:lnTo>
                    <a:lnTo>
                      <a:pt x="284" y="12"/>
                    </a:lnTo>
                    <a:lnTo>
                      <a:pt x="288" y="7"/>
                    </a:lnTo>
                    <a:lnTo>
                      <a:pt x="296" y="5"/>
                    </a:lnTo>
                    <a:lnTo>
                      <a:pt x="305" y="2"/>
                    </a:lnTo>
                    <a:lnTo>
                      <a:pt x="315" y="0"/>
                    </a:lnTo>
                    <a:lnTo>
                      <a:pt x="327" y="2"/>
                    </a:lnTo>
                    <a:lnTo>
                      <a:pt x="336" y="5"/>
                    </a:lnTo>
                    <a:lnTo>
                      <a:pt x="343" y="7"/>
                    </a:lnTo>
                    <a:lnTo>
                      <a:pt x="348" y="12"/>
                    </a:lnTo>
                    <a:lnTo>
                      <a:pt x="350" y="17"/>
                    </a:lnTo>
                    <a:lnTo>
                      <a:pt x="355" y="21"/>
                    </a:lnTo>
                    <a:lnTo>
                      <a:pt x="355" y="26"/>
                    </a:lnTo>
                    <a:lnTo>
                      <a:pt x="358" y="29"/>
                    </a:lnTo>
                    <a:lnTo>
                      <a:pt x="358" y="31"/>
                    </a:lnTo>
                    <a:lnTo>
                      <a:pt x="358" y="33"/>
                    </a:lnTo>
                  </a:path>
                </a:pathLst>
              </a:custGeom>
              <a:noFill/>
              <a:ln w="12700" cmpd="sng">
                <a:solidFill>
                  <a:srgbClr val="FF9900"/>
                </a:solidFill>
                <a:prstDash val="solid"/>
                <a:round/>
                <a:headEnd/>
                <a:tailEnd/>
              </a:ln>
            </p:spPr>
            <p:txBody>
              <a:bodyPr/>
              <a:lstStyle/>
              <a:p>
                <a:endParaRPr lang="en-US"/>
              </a:p>
            </p:txBody>
          </p:sp>
          <p:sp>
            <p:nvSpPr>
              <p:cNvPr id="94" name="Freeform 455"/>
              <p:cNvSpPr>
                <a:spLocks/>
              </p:cNvSpPr>
              <p:nvPr/>
            </p:nvSpPr>
            <p:spPr bwMode="auto">
              <a:xfrm>
                <a:off x="3891" y="2911"/>
                <a:ext cx="272" cy="229"/>
              </a:xfrm>
              <a:custGeom>
                <a:avLst/>
                <a:gdLst/>
                <a:ahLst/>
                <a:cxnLst>
                  <a:cxn ang="0">
                    <a:pos x="272" y="202"/>
                  </a:cxn>
                  <a:cxn ang="0">
                    <a:pos x="272" y="205"/>
                  </a:cxn>
                  <a:cxn ang="0">
                    <a:pos x="267" y="207"/>
                  </a:cxn>
                  <a:cxn ang="0">
                    <a:pos x="260" y="212"/>
                  </a:cxn>
                  <a:cxn ang="0">
                    <a:pos x="250" y="217"/>
                  </a:cxn>
                  <a:cxn ang="0">
                    <a:pos x="238" y="221"/>
                  </a:cxn>
                  <a:cxn ang="0">
                    <a:pos x="226" y="226"/>
                  </a:cxn>
                  <a:cxn ang="0">
                    <a:pos x="212" y="229"/>
                  </a:cxn>
                  <a:cxn ang="0">
                    <a:pos x="195" y="226"/>
                  </a:cxn>
                  <a:cxn ang="0">
                    <a:pos x="181" y="224"/>
                  </a:cxn>
                  <a:cxn ang="0">
                    <a:pos x="164" y="214"/>
                  </a:cxn>
                  <a:cxn ang="0">
                    <a:pos x="152" y="205"/>
                  </a:cxn>
                  <a:cxn ang="0">
                    <a:pos x="141" y="195"/>
                  </a:cxn>
                  <a:cxn ang="0">
                    <a:pos x="133" y="186"/>
                  </a:cxn>
                  <a:cxn ang="0">
                    <a:pos x="129" y="176"/>
                  </a:cxn>
                  <a:cxn ang="0">
                    <a:pos x="124" y="167"/>
                  </a:cxn>
                  <a:cxn ang="0">
                    <a:pos x="124" y="159"/>
                  </a:cxn>
                  <a:cxn ang="0">
                    <a:pos x="121" y="155"/>
                  </a:cxn>
                  <a:cxn ang="0">
                    <a:pos x="121" y="150"/>
                  </a:cxn>
                  <a:cxn ang="0">
                    <a:pos x="124" y="148"/>
                  </a:cxn>
                  <a:cxn ang="0">
                    <a:pos x="124" y="145"/>
                  </a:cxn>
                  <a:cxn ang="0">
                    <a:pos x="121" y="148"/>
                  </a:cxn>
                  <a:cxn ang="0">
                    <a:pos x="119" y="150"/>
                  </a:cxn>
                  <a:cxn ang="0">
                    <a:pos x="114" y="152"/>
                  </a:cxn>
                  <a:cxn ang="0">
                    <a:pos x="110" y="155"/>
                  </a:cxn>
                  <a:cxn ang="0">
                    <a:pos x="102" y="157"/>
                  </a:cxn>
                  <a:cxn ang="0">
                    <a:pos x="93" y="157"/>
                  </a:cxn>
                  <a:cxn ang="0">
                    <a:pos x="83" y="157"/>
                  </a:cxn>
                  <a:cxn ang="0">
                    <a:pos x="76" y="157"/>
                  </a:cxn>
                  <a:cxn ang="0">
                    <a:pos x="67" y="152"/>
                  </a:cxn>
                  <a:cxn ang="0">
                    <a:pos x="55" y="145"/>
                  </a:cxn>
                  <a:cxn ang="0">
                    <a:pos x="48" y="138"/>
                  </a:cxn>
                  <a:cxn ang="0">
                    <a:pos x="43" y="128"/>
                  </a:cxn>
                  <a:cxn ang="0">
                    <a:pos x="38" y="121"/>
                  </a:cxn>
                  <a:cxn ang="0">
                    <a:pos x="38" y="112"/>
                  </a:cxn>
                  <a:cxn ang="0">
                    <a:pos x="38" y="105"/>
                  </a:cxn>
                  <a:cxn ang="0">
                    <a:pos x="38" y="97"/>
                  </a:cxn>
                  <a:cxn ang="0">
                    <a:pos x="40" y="90"/>
                  </a:cxn>
                  <a:cxn ang="0">
                    <a:pos x="40" y="86"/>
                  </a:cxn>
                  <a:cxn ang="0">
                    <a:pos x="43" y="83"/>
                  </a:cxn>
                  <a:cxn ang="0">
                    <a:pos x="43" y="81"/>
                  </a:cxn>
                  <a:cxn ang="0">
                    <a:pos x="43" y="81"/>
                  </a:cxn>
                  <a:cxn ang="0">
                    <a:pos x="38" y="78"/>
                  </a:cxn>
                  <a:cxn ang="0">
                    <a:pos x="33" y="76"/>
                  </a:cxn>
                  <a:cxn ang="0">
                    <a:pos x="29" y="71"/>
                  </a:cxn>
                  <a:cxn ang="0">
                    <a:pos x="21" y="64"/>
                  </a:cxn>
                  <a:cxn ang="0">
                    <a:pos x="14" y="55"/>
                  </a:cxn>
                  <a:cxn ang="0">
                    <a:pos x="9" y="45"/>
                  </a:cxn>
                  <a:cxn ang="0">
                    <a:pos x="5" y="31"/>
                  </a:cxn>
                  <a:cxn ang="0">
                    <a:pos x="2" y="16"/>
                  </a:cxn>
                  <a:cxn ang="0">
                    <a:pos x="0" y="0"/>
                  </a:cxn>
                </a:cxnLst>
                <a:rect l="0" t="0" r="r" b="b"/>
                <a:pathLst>
                  <a:path w="272" h="229">
                    <a:moveTo>
                      <a:pt x="272" y="202"/>
                    </a:moveTo>
                    <a:lnTo>
                      <a:pt x="272" y="205"/>
                    </a:lnTo>
                    <a:lnTo>
                      <a:pt x="267" y="207"/>
                    </a:lnTo>
                    <a:lnTo>
                      <a:pt x="260" y="212"/>
                    </a:lnTo>
                    <a:lnTo>
                      <a:pt x="250" y="217"/>
                    </a:lnTo>
                    <a:lnTo>
                      <a:pt x="238" y="221"/>
                    </a:lnTo>
                    <a:lnTo>
                      <a:pt x="226" y="226"/>
                    </a:lnTo>
                    <a:lnTo>
                      <a:pt x="212" y="229"/>
                    </a:lnTo>
                    <a:lnTo>
                      <a:pt x="195" y="226"/>
                    </a:lnTo>
                    <a:lnTo>
                      <a:pt x="181" y="224"/>
                    </a:lnTo>
                    <a:lnTo>
                      <a:pt x="164" y="214"/>
                    </a:lnTo>
                    <a:lnTo>
                      <a:pt x="152" y="205"/>
                    </a:lnTo>
                    <a:lnTo>
                      <a:pt x="141" y="195"/>
                    </a:lnTo>
                    <a:lnTo>
                      <a:pt x="133" y="186"/>
                    </a:lnTo>
                    <a:lnTo>
                      <a:pt x="129" y="176"/>
                    </a:lnTo>
                    <a:lnTo>
                      <a:pt x="124" y="167"/>
                    </a:lnTo>
                    <a:lnTo>
                      <a:pt x="124" y="159"/>
                    </a:lnTo>
                    <a:lnTo>
                      <a:pt x="121" y="155"/>
                    </a:lnTo>
                    <a:lnTo>
                      <a:pt x="121" y="150"/>
                    </a:lnTo>
                    <a:lnTo>
                      <a:pt x="124" y="148"/>
                    </a:lnTo>
                    <a:lnTo>
                      <a:pt x="124" y="145"/>
                    </a:lnTo>
                    <a:lnTo>
                      <a:pt x="121" y="148"/>
                    </a:lnTo>
                    <a:lnTo>
                      <a:pt x="119" y="150"/>
                    </a:lnTo>
                    <a:lnTo>
                      <a:pt x="114" y="152"/>
                    </a:lnTo>
                    <a:lnTo>
                      <a:pt x="110" y="155"/>
                    </a:lnTo>
                    <a:lnTo>
                      <a:pt x="102" y="157"/>
                    </a:lnTo>
                    <a:lnTo>
                      <a:pt x="93" y="157"/>
                    </a:lnTo>
                    <a:lnTo>
                      <a:pt x="83" y="157"/>
                    </a:lnTo>
                    <a:lnTo>
                      <a:pt x="76" y="157"/>
                    </a:lnTo>
                    <a:lnTo>
                      <a:pt x="67" y="152"/>
                    </a:lnTo>
                    <a:lnTo>
                      <a:pt x="55" y="145"/>
                    </a:lnTo>
                    <a:lnTo>
                      <a:pt x="48" y="138"/>
                    </a:lnTo>
                    <a:lnTo>
                      <a:pt x="43" y="128"/>
                    </a:lnTo>
                    <a:lnTo>
                      <a:pt x="38" y="121"/>
                    </a:lnTo>
                    <a:lnTo>
                      <a:pt x="38" y="112"/>
                    </a:lnTo>
                    <a:lnTo>
                      <a:pt x="38" y="105"/>
                    </a:lnTo>
                    <a:lnTo>
                      <a:pt x="38" y="97"/>
                    </a:lnTo>
                    <a:lnTo>
                      <a:pt x="40" y="90"/>
                    </a:lnTo>
                    <a:lnTo>
                      <a:pt x="40" y="86"/>
                    </a:lnTo>
                    <a:lnTo>
                      <a:pt x="43" y="83"/>
                    </a:lnTo>
                    <a:lnTo>
                      <a:pt x="43" y="81"/>
                    </a:lnTo>
                    <a:lnTo>
                      <a:pt x="43" y="81"/>
                    </a:lnTo>
                    <a:lnTo>
                      <a:pt x="38" y="78"/>
                    </a:lnTo>
                    <a:lnTo>
                      <a:pt x="33" y="76"/>
                    </a:lnTo>
                    <a:lnTo>
                      <a:pt x="29" y="71"/>
                    </a:lnTo>
                    <a:lnTo>
                      <a:pt x="21" y="64"/>
                    </a:lnTo>
                    <a:lnTo>
                      <a:pt x="14" y="55"/>
                    </a:lnTo>
                    <a:lnTo>
                      <a:pt x="9" y="45"/>
                    </a:lnTo>
                    <a:lnTo>
                      <a:pt x="5" y="31"/>
                    </a:lnTo>
                    <a:lnTo>
                      <a:pt x="2" y="16"/>
                    </a:lnTo>
                    <a:lnTo>
                      <a:pt x="0" y="0"/>
                    </a:lnTo>
                  </a:path>
                </a:pathLst>
              </a:custGeom>
              <a:noFill/>
              <a:ln w="12700" cmpd="sng">
                <a:solidFill>
                  <a:srgbClr val="FF9900"/>
                </a:solidFill>
                <a:prstDash val="solid"/>
                <a:round/>
                <a:headEnd/>
                <a:tailEnd/>
              </a:ln>
            </p:spPr>
            <p:txBody>
              <a:bodyPr/>
              <a:lstStyle/>
              <a:p>
                <a:endParaRPr lang="en-US"/>
              </a:p>
            </p:txBody>
          </p:sp>
          <p:sp>
            <p:nvSpPr>
              <p:cNvPr id="95" name="Freeform 456"/>
              <p:cNvSpPr>
                <a:spLocks/>
              </p:cNvSpPr>
              <p:nvPr/>
            </p:nvSpPr>
            <p:spPr bwMode="auto">
              <a:xfrm>
                <a:off x="4165" y="2911"/>
                <a:ext cx="355" cy="236"/>
              </a:xfrm>
              <a:custGeom>
                <a:avLst/>
                <a:gdLst/>
                <a:ahLst/>
                <a:cxnLst>
                  <a:cxn ang="0">
                    <a:pos x="355" y="16"/>
                  </a:cxn>
                  <a:cxn ang="0">
                    <a:pos x="348" y="45"/>
                  </a:cxn>
                  <a:cxn ang="0">
                    <a:pos x="334" y="64"/>
                  </a:cxn>
                  <a:cxn ang="0">
                    <a:pos x="322" y="76"/>
                  </a:cxn>
                  <a:cxn ang="0">
                    <a:pos x="315" y="81"/>
                  </a:cxn>
                  <a:cxn ang="0">
                    <a:pos x="315" y="83"/>
                  </a:cxn>
                  <a:cxn ang="0">
                    <a:pos x="317" y="90"/>
                  </a:cxn>
                  <a:cxn ang="0">
                    <a:pos x="320" y="105"/>
                  </a:cxn>
                  <a:cxn ang="0">
                    <a:pos x="317" y="121"/>
                  </a:cxn>
                  <a:cxn ang="0">
                    <a:pos x="310" y="138"/>
                  </a:cxn>
                  <a:cxn ang="0">
                    <a:pos x="291" y="152"/>
                  </a:cxn>
                  <a:cxn ang="0">
                    <a:pos x="272" y="159"/>
                  </a:cxn>
                  <a:cxn ang="0">
                    <a:pos x="255" y="157"/>
                  </a:cxn>
                  <a:cxn ang="0">
                    <a:pos x="241" y="152"/>
                  </a:cxn>
                  <a:cxn ang="0">
                    <a:pos x="234" y="148"/>
                  </a:cxn>
                  <a:cxn ang="0">
                    <a:pos x="234" y="148"/>
                  </a:cxn>
                  <a:cxn ang="0">
                    <a:pos x="234" y="155"/>
                  </a:cxn>
                  <a:cxn ang="0">
                    <a:pos x="231" y="169"/>
                  </a:cxn>
                  <a:cxn ang="0">
                    <a:pos x="224" y="186"/>
                  </a:cxn>
                  <a:cxn ang="0">
                    <a:pos x="205" y="205"/>
                  </a:cxn>
                  <a:cxn ang="0">
                    <a:pos x="177" y="224"/>
                  </a:cxn>
                  <a:cxn ang="0">
                    <a:pos x="146" y="229"/>
                  </a:cxn>
                  <a:cxn ang="0">
                    <a:pos x="117" y="224"/>
                  </a:cxn>
                  <a:cxn ang="0">
                    <a:pos x="98" y="214"/>
                  </a:cxn>
                  <a:cxn ang="0">
                    <a:pos x="86" y="205"/>
                  </a:cxn>
                  <a:cxn ang="0">
                    <a:pos x="84" y="205"/>
                  </a:cxn>
                  <a:cxn ang="0">
                    <a:pos x="81" y="212"/>
                  </a:cxn>
                  <a:cxn ang="0">
                    <a:pos x="76" y="219"/>
                  </a:cxn>
                  <a:cxn ang="0">
                    <a:pos x="69" y="229"/>
                  </a:cxn>
                  <a:cxn ang="0">
                    <a:pos x="53" y="236"/>
                  </a:cxn>
                  <a:cxn ang="0">
                    <a:pos x="31" y="236"/>
                  </a:cxn>
                  <a:cxn ang="0">
                    <a:pos x="14" y="229"/>
                  </a:cxn>
                  <a:cxn ang="0">
                    <a:pos x="5" y="219"/>
                  </a:cxn>
                  <a:cxn ang="0">
                    <a:pos x="0" y="212"/>
                  </a:cxn>
                  <a:cxn ang="0">
                    <a:pos x="0" y="205"/>
                  </a:cxn>
                </a:cxnLst>
                <a:rect l="0" t="0" r="r" b="b"/>
                <a:pathLst>
                  <a:path w="355" h="236">
                    <a:moveTo>
                      <a:pt x="355" y="0"/>
                    </a:moveTo>
                    <a:lnTo>
                      <a:pt x="355" y="16"/>
                    </a:lnTo>
                    <a:lnTo>
                      <a:pt x="353" y="33"/>
                    </a:lnTo>
                    <a:lnTo>
                      <a:pt x="348" y="45"/>
                    </a:lnTo>
                    <a:lnTo>
                      <a:pt x="341" y="55"/>
                    </a:lnTo>
                    <a:lnTo>
                      <a:pt x="334" y="64"/>
                    </a:lnTo>
                    <a:lnTo>
                      <a:pt x="329" y="71"/>
                    </a:lnTo>
                    <a:lnTo>
                      <a:pt x="322" y="76"/>
                    </a:lnTo>
                    <a:lnTo>
                      <a:pt x="317" y="78"/>
                    </a:lnTo>
                    <a:lnTo>
                      <a:pt x="315" y="81"/>
                    </a:lnTo>
                    <a:lnTo>
                      <a:pt x="312" y="83"/>
                    </a:lnTo>
                    <a:lnTo>
                      <a:pt x="315" y="83"/>
                    </a:lnTo>
                    <a:lnTo>
                      <a:pt x="315" y="86"/>
                    </a:lnTo>
                    <a:lnTo>
                      <a:pt x="317" y="90"/>
                    </a:lnTo>
                    <a:lnTo>
                      <a:pt x="317" y="97"/>
                    </a:lnTo>
                    <a:lnTo>
                      <a:pt x="320" y="105"/>
                    </a:lnTo>
                    <a:lnTo>
                      <a:pt x="320" y="112"/>
                    </a:lnTo>
                    <a:lnTo>
                      <a:pt x="317" y="121"/>
                    </a:lnTo>
                    <a:lnTo>
                      <a:pt x="315" y="131"/>
                    </a:lnTo>
                    <a:lnTo>
                      <a:pt x="310" y="138"/>
                    </a:lnTo>
                    <a:lnTo>
                      <a:pt x="300" y="148"/>
                    </a:lnTo>
                    <a:lnTo>
                      <a:pt x="291" y="152"/>
                    </a:lnTo>
                    <a:lnTo>
                      <a:pt x="281" y="157"/>
                    </a:lnTo>
                    <a:lnTo>
                      <a:pt x="272" y="159"/>
                    </a:lnTo>
                    <a:lnTo>
                      <a:pt x="262" y="159"/>
                    </a:lnTo>
                    <a:lnTo>
                      <a:pt x="255" y="157"/>
                    </a:lnTo>
                    <a:lnTo>
                      <a:pt x="248" y="155"/>
                    </a:lnTo>
                    <a:lnTo>
                      <a:pt x="241" y="152"/>
                    </a:lnTo>
                    <a:lnTo>
                      <a:pt x="236" y="150"/>
                    </a:lnTo>
                    <a:lnTo>
                      <a:pt x="234" y="148"/>
                    </a:lnTo>
                    <a:lnTo>
                      <a:pt x="234" y="148"/>
                    </a:lnTo>
                    <a:lnTo>
                      <a:pt x="234" y="148"/>
                    </a:lnTo>
                    <a:lnTo>
                      <a:pt x="234" y="150"/>
                    </a:lnTo>
                    <a:lnTo>
                      <a:pt x="234" y="155"/>
                    </a:lnTo>
                    <a:lnTo>
                      <a:pt x="234" y="162"/>
                    </a:lnTo>
                    <a:lnTo>
                      <a:pt x="231" y="169"/>
                    </a:lnTo>
                    <a:lnTo>
                      <a:pt x="229" y="176"/>
                    </a:lnTo>
                    <a:lnTo>
                      <a:pt x="224" y="186"/>
                    </a:lnTo>
                    <a:lnTo>
                      <a:pt x="215" y="195"/>
                    </a:lnTo>
                    <a:lnTo>
                      <a:pt x="205" y="205"/>
                    </a:lnTo>
                    <a:lnTo>
                      <a:pt x="191" y="217"/>
                    </a:lnTo>
                    <a:lnTo>
                      <a:pt x="177" y="224"/>
                    </a:lnTo>
                    <a:lnTo>
                      <a:pt x="160" y="229"/>
                    </a:lnTo>
                    <a:lnTo>
                      <a:pt x="146" y="229"/>
                    </a:lnTo>
                    <a:lnTo>
                      <a:pt x="131" y="226"/>
                    </a:lnTo>
                    <a:lnTo>
                      <a:pt x="117" y="224"/>
                    </a:lnTo>
                    <a:lnTo>
                      <a:pt x="107" y="219"/>
                    </a:lnTo>
                    <a:lnTo>
                      <a:pt x="98" y="214"/>
                    </a:lnTo>
                    <a:lnTo>
                      <a:pt x="91" y="209"/>
                    </a:lnTo>
                    <a:lnTo>
                      <a:pt x="86" y="205"/>
                    </a:lnTo>
                    <a:lnTo>
                      <a:pt x="84" y="205"/>
                    </a:lnTo>
                    <a:lnTo>
                      <a:pt x="84" y="205"/>
                    </a:lnTo>
                    <a:lnTo>
                      <a:pt x="84" y="207"/>
                    </a:lnTo>
                    <a:lnTo>
                      <a:pt x="81" y="212"/>
                    </a:lnTo>
                    <a:lnTo>
                      <a:pt x="81" y="214"/>
                    </a:lnTo>
                    <a:lnTo>
                      <a:pt x="76" y="219"/>
                    </a:lnTo>
                    <a:lnTo>
                      <a:pt x="74" y="224"/>
                    </a:lnTo>
                    <a:lnTo>
                      <a:pt x="69" y="229"/>
                    </a:lnTo>
                    <a:lnTo>
                      <a:pt x="62" y="233"/>
                    </a:lnTo>
                    <a:lnTo>
                      <a:pt x="53" y="236"/>
                    </a:lnTo>
                    <a:lnTo>
                      <a:pt x="41" y="236"/>
                    </a:lnTo>
                    <a:lnTo>
                      <a:pt x="31" y="236"/>
                    </a:lnTo>
                    <a:lnTo>
                      <a:pt x="22" y="233"/>
                    </a:lnTo>
                    <a:lnTo>
                      <a:pt x="14" y="229"/>
                    </a:lnTo>
                    <a:lnTo>
                      <a:pt x="10" y="224"/>
                    </a:lnTo>
                    <a:lnTo>
                      <a:pt x="5" y="219"/>
                    </a:lnTo>
                    <a:lnTo>
                      <a:pt x="2" y="214"/>
                    </a:lnTo>
                    <a:lnTo>
                      <a:pt x="0" y="212"/>
                    </a:lnTo>
                    <a:lnTo>
                      <a:pt x="0" y="207"/>
                    </a:lnTo>
                    <a:lnTo>
                      <a:pt x="0" y="205"/>
                    </a:lnTo>
                    <a:lnTo>
                      <a:pt x="0" y="205"/>
                    </a:lnTo>
                  </a:path>
                </a:pathLst>
              </a:custGeom>
              <a:noFill/>
              <a:ln w="12700" cmpd="sng">
                <a:solidFill>
                  <a:srgbClr val="FF9900"/>
                </a:solidFill>
                <a:prstDash val="solid"/>
                <a:round/>
                <a:headEnd/>
                <a:tailEnd/>
              </a:ln>
            </p:spPr>
            <p:txBody>
              <a:bodyPr/>
              <a:lstStyle/>
              <a:p>
                <a:endParaRPr lang="en-US"/>
              </a:p>
            </p:txBody>
          </p:sp>
        </p:grpSp>
        <p:grpSp>
          <p:nvGrpSpPr>
            <p:cNvPr id="4" name="Group 457"/>
            <p:cNvGrpSpPr>
              <a:grpSpLocks/>
            </p:cNvGrpSpPr>
            <p:nvPr/>
          </p:nvGrpSpPr>
          <p:grpSpPr bwMode="auto">
            <a:xfrm>
              <a:off x="4411" y="3428"/>
              <a:ext cx="631" cy="470"/>
              <a:chOff x="4411" y="3428"/>
              <a:chExt cx="631" cy="470"/>
            </a:xfrm>
          </p:grpSpPr>
          <p:sp>
            <p:nvSpPr>
              <p:cNvPr id="88" name="Freeform 458"/>
              <p:cNvSpPr>
                <a:spLocks/>
              </p:cNvSpPr>
              <p:nvPr/>
            </p:nvSpPr>
            <p:spPr bwMode="auto">
              <a:xfrm>
                <a:off x="4768" y="3438"/>
                <a:ext cx="274" cy="228"/>
              </a:xfrm>
              <a:custGeom>
                <a:avLst/>
                <a:gdLst/>
                <a:ahLst/>
                <a:cxnLst>
                  <a:cxn ang="0">
                    <a:pos x="0" y="23"/>
                  </a:cxn>
                  <a:cxn ang="0">
                    <a:pos x="3" y="21"/>
                  </a:cxn>
                  <a:cxn ang="0">
                    <a:pos x="7" y="19"/>
                  </a:cxn>
                  <a:cxn ang="0">
                    <a:pos x="15" y="14"/>
                  </a:cxn>
                  <a:cxn ang="0">
                    <a:pos x="24" y="9"/>
                  </a:cxn>
                  <a:cxn ang="0">
                    <a:pos x="36" y="4"/>
                  </a:cxn>
                  <a:cxn ang="0">
                    <a:pos x="48" y="0"/>
                  </a:cxn>
                  <a:cxn ang="0">
                    <a:pos x="62" y="0"/>
                  </a:cxn>
                  <a:cxn ang="0">
                    <a:pos x="77" y="0"/>
                  </a:cxn>
                  <a:cxn ang="0">
                    <a:pos x="93" y="4"/>
                  </a:cxn>
                  <a:cxn ang="0">
                    <a:pos x="108" y="12"/>
                  </a:cxn>
                  <a:cxn ang="0">
                    <a:pos x="122" y="21"/>
                  </a:cxn>
                  <a:cxn ang="0">
                    <a:pos x="134" y="33"/>
                  </a:cxn>
                  <a:cxn ang="0">
                    <a:pos x="141" y="43"/>
                  </a:cxn>
                  <a:cxn ang="0">
                    <a:pos x="146" y="52"/>
                  </a:cxn>
                  <a:cxn ang="0">
                    <a:pos x="148" y="59"/>
                  </a:cxn>
                  <a:cxn ang="0">
                    <a:pos x="151" y="66"/>
                  </a:cxn>
                  <a:cxn ang="0">
                    <a:pos x="151" y="71"/>
                  </a:cxn>
                  <a:cxn ang="0">
                    <a:pos x="151" y="76"/>
                  </a:cxn>
                  <a:cxn ang="0">
                    <a:pos x="151" y="78"/>
                  </a:cxn>
                  <a:cxn ang="0">
                    <a:pos x="151" y="81"/>
                  </a:cxn>
                  <a:cxn ang="0">
                    <a:pos x="151" y="81"/>
                  </a:cxn>
                  <a:cxn ang="0">
                    <a:pos x="155" y="78"/>
                  </a:cxn>
                  <a:cxn ang="0">
                    <a:pos x="160" y="76"/>
                  </a:cxn>
                  <a:cxn ang="0">
                    <a:pos x="165" y="74"/>
                  </a:cxn>
                  <a:cxn ang="0">
                    <a:pos x="172" y="71"/>
                  </a:cxn>
                  <a:cxn ang="0">
                    <a:pos x="182" y="69"/>
                  </a:cxn>
                  <a:cxn ang="0">
                    <a:pos x="189" y="69"/>
                  </a:cxn>
                  <a:cxn ang="0">
                    <a:pos x="198" y="71"/>
                  </a:cxn>
                  <a:cxn ang="0">
                    <a:pos x="208" y="74"/>
                  </a:cxn>
                  <a:cxn ang="0">
                    <a:pos x="217" y="81"/>
                  </a:cxn>
                  <a:cxn ang="0">
                    <a:pos x="227" y="88"/>
                  </a:cxn>
                  <a:cxn ang="0">
                    <a:pos x="232" y="97"/>
                  </a:cxn>
                  <a:cxn ang="0">
                    <a:pos x="234" y="107"/>
                  </a:cxn>
                  <a:cxn ang="0">
                    <a:pos x="236" y="114"/>
                  </a:cxn>
                  <a:cxn ang="0">
                    <a:pos x="236" y="124"/>
                  </a:cxn>
                  <a:cxn ang="0">
                    <a:pos x="236" y="131"/>
                  </a:cxn>
                  <a:cxn ang="0">
                    <a:pos x="234" y="135"/>
                  </a:cxn>
                  <a:cxn ang="0">
                    <a:pos x="232" y="140"/>
                  </a:cxn>
                  <a:cxn ang="0">
                    <a:pos x="232" y="145"/>
                  </a:cxn>
                  <a:cxn ang="0">
                    <a:pos x="232" y="145"/>
                  </a:cxn>
                  <a:cxn ang="0">
                    <a:pos x="232" y="145"/>
                  </a:cxn>
                  <a:cxn ang="0">
                    <a:pos x="236" y="147"/>
                  </a:cxn>
                  <a:cxn ang="0">
                    <a:pos x="241" y="152"/>
                  </a:cxn>
                  <a:cxn ang="0">
                    <a:pos x="246" y="157"/>
                  </a:cxn>
                  <a:cxn ang="0">
                    <a:pos x="253" y="164"/>
                  </a:cxn>
                  <a:cxn ang="0">
                    <a:pos x="258" y="171"/>
                  </a:cxn>
                  <a:cxn ang="0">
                    <a:pos x="265" y="183"/>
                  </a:cxn>
                  <a:cxn ang="0">
                    <a:pos x="270" y="195"/>
                  </a:cxn>
                  <a:cxn ang="0">
                    <a:pos x="272" y="209"/>
                  </a:cxn>
                  <a:cxn ang="0">
                    <a:pos x="274" y="228"/>
                  </a:cxn>
                </a:cxnLst>
                <a:rect l="0" t="0" r="r" b="b"/>
                <a:pathLst>
                  <a:path w="274" h="228">
                    <a:moveTo>
                      <a:pt x="0" y="23"/>
                    </a:moveTo>
                    <a:lnTo>
                      <a:pt x="3" y="21"/>
                    </a:lnTo>
                    <a:lnTo>
                      <a:pt x="7" y="19"/>
                    </a:lnTo>
                    <a:lnTo>
                      <a:pt x="15" y="14"/>
                    </a:lnTo>
                    <a:lnTo>
                      <a:pt x="24" y="9"/>
                    </a:lnTo>
                    <a:lnTo>
                      <a:pt x="36" y="4"/>
                    </a:lnTo>
                    <a:lnTo>
                      <a:pt x="48" y="0"/>
                    </a:lnTo>
                    <a:lnTo>
                      <a:pt x="62" y="0"/>
                    </a:lnTo>
                    <a:lnTo>
                      <a:pt x="77" y="0"/>
                    </a:lnTo>
                    <a:lnTo>
                      <a:pt x="93" y="4"/>
                    </a:lnTo>
                    <a:lnTo>
                      <a:pt x="108" y="12"/>
                    </a:lnTo>
                    <a:lnTo>
                      <a:pt x="122" y="21"/>
                    </a:lnTo>
                    <a:lnTo>
                      <a:pt x="134" y="33"/>
                    </a:lnTo>
                    <a:lnTo>
                      <a:pt x="141" y="43"/>
                    </a:lnTo>
                    <a:lnTo>
                      <a:pt x="146" y="52"/>
                    </a:lnTo>
                    <a:lnTo>
                      <a:pt x="148" y="59"/>
                    </a:lnTo>
                    <a:lnTo>
                      <a:pt x="151" y="66"/>
                    </a:lnTo>
                    <a:lnTo>
                      <a:pt x="151" y="71"/>
                    </a:lnTo>
                    <a:lnTo>
                      <a:pt x="151" y="76"/>
                    </a:lnTo>
                    <a:lnTo>
                      <a:pt x="151" y="78"/>
                    </a:lnTo>
                    <a:lnTo>
                      <a:pt x="151" y="81"/>
                    </a:lnTo>
                    <a:lnTo>
                      <a:pt x="151" y="81"/>
                    </a:lnTo>
                    <a:lnTo>
                      <a:pt x="155" y="78"/>
                    </a:lnTo>
                    <a:lnTo>
                      <a:pt x="160" y="76"/>
                    </a:lnTo>
                    <a:lnTo>
                      <a:pt x="165" y="74"/>
                    </a:lnTo>
                    <a:lnTo>
                      <a:pt x="172" y="71"/>
                    </a:lnTo>
                    <a:lnTo>
                      <a:pt x="182" y="69"/>
                    </a:lnTo>
                    <a:lnTo>
                      <a:pt x="189" y="69"/>
                    </a:lnTo>
                    <a:lnTo>
                      <a:pt x="198" y="71"/>
                    </a:lnTo>
                    <a:lnTo>
                      <a:pt x="208" y="74"/>
                    </a:lnTo>
                    <a:lnTo>
                      <a:pt x="217" y="81"/>
                    </a:lnTo>
                    <a:lnTo>
                      <a:pt x="227" y="88"/>
                    </a:lnTo>
                    <a:lnTo>
                      <a:pt x="232" y="97"/>
                    </a:lnTo>
                    <a:lnTo>
                      <a:pt x="234" y="107"/>
                    </a:lnTo>
                    <a:lnTo>
                      <a:pt x="236" y="114"/>
                    </a:lnTo>
                    <a:lnTo>
                      <a:pt x="236" y="124"/>
                    </a:lnTo>
                    <a:lnTo>
                      <a:pt x="236" y="131"/>
                    </a:lnTo>
                    <a:lnTo>
                      <a:pt x="234" y="135"/>
                    </a:lnTo>
                    <a:lnTo>
                      <a:pt x="232" y="140"/>
                    </a:lnTo>
                    <a:lnTo>
                      <a:pt x="232" y="145"/>
                    </a:lnTo>
                    <a:lnTo>
                      <a:pt x="232" y="145"/>
                    </a:lnTo>
                    <a:lnTo>
                      <a:pt x="232" y="145"/>
                    </a:lnTo>
                    <a:lnTo>
                      <a:pt x="236" y="147"/>
                    </a:lnTo>
                    <a:lnTo>
                      <a:pt x="241" y="152"/>
                    </a:lnTo>
                    <a:lnTo>
                      <a:pt x="246" y="157"/>
                    </a:lnTo>
                    <a:lnTo>
                      <a:pt x="253" y="164"/>
                    </a:lnTo>
                    <a:lnTo>
                      <a:pt x="258" y="171"/>
                    </a:lnTo>
                    <a:lnTo>
                      <a:pt x="265" y="183"/>
                    </a:lnTo>
                    <a:lnTo>
                      <a:pt x="270" y="195"/>
                    </a:lnTo>
                    <a:lnTo>
                      <a:pt x="272" y="209"/>
                    </a:lnTo>
                    <a:lnTo>
                      <a:pt x="274" y="228"/>
                    </a:lnTo>
                  </a:path>
                </a:pathLst>
              </a:custGeom>
              <a:noFill/>
              <a:ln w="12700" cmpd="sng">
                <a:solidFill>
                  <a:srgbClr val="FF9900"/>
                </a:solidFill>
                <a:prstDash val="solid"/>
                <a:round/>
                <a:headEnd/>
                <a:tailEnd/>
              </a:ln>
            </p:spPr>
            <p:txBody>
              <a:bodyPr/>
              <a:lstStyle/>
              <a:p>
                <a:endParaRPr lang="en-US"/>
              </a:p>
            </p:txBody>
          </p:sp>
          <p:sp>
            <p:nvSpPr>
              <p:cNvPr id="89" name="Freeform 459"/>
              <p:cNvSpPr>
                <a:spLocks/>
              </p:cNvSpPr>
              <p:nvPr/>
            </p:nvSpPr>
            <p:spPr bwMode="auto">
              <a:xfrm>
                <a:off x="4411" y="3428"/>
                <a:ext cx="357" cy="236"/>
              </a:xfrm>
              <a:custGeom>
                <a:avLst/>
                <a:gdLst/>
                <a:ahLst/>
                <a:cxnLst>
                  <a:cxn ang="0">
                    <a:pos x="2" y="219"/>
                  </a:cxn>
                  <a:cxn ang="0">
                    <a:pos x="9" y="191"/>
                  </a:cxn>
                  <a:cxn ang="0">
                    <a:pos x="21" y="172"/>
                  </a:cxn>
                  <a:cxn ang="0">
                    <a:pos x="33" y="160"/>
                  </a:cxn>
                  <a:cxn ang="0">
                    <a:pos x="43" y="155"/>
                  </a:cxn>
                  <a:cxn ang="0">
                    <a:pos x="43" y="153"/>
                  </a:cxn>
                  <a:cxn ang="0">
                    <a:pos x="40" y="145"/>
                  </a:cxn>
                  <a:cxn ang="0">
                    <a:pos x="38" y="131"/>
                  </a:cxn>
                  <a:cxn ang="0">
                    <a:pos x="40" y="114"/>
                  </a:cxn>
                  <a:cxn ang="0">
                    <a:pos x="47" y="98"/>
                  </a:cxn>
                  <a:cxn ang="0">
                    <a:pos x="66" y="84"/>
                  </a:cxn>
                  <a:cxn ang="0">
                    <a:pos x="85" y="79"/>
                  </a:cxn>
                  <a:cxn ang="0">
                    <a:pos x="102" y="79"/>
                  </a:cxn>
                  <a:cxn ang="0">
                    <a:pos x="114" y="84"/>
                  </a:cxn>
                  <a:cxn ang="0">
                    <a:pos x="124" y="88"/>
                  </a:cxn>
                  <a:cxn ang="0">
                    <a:pos x="124" y="88"/>
                  </a:cxn>
                  <a:cxn ang="0">
                    <a:pos x="124" y="81"/>
                  </a:cxn>
                  <a:cxn ang="0">
                    <a:pos x="126" y="69"/>
                  </a:cxn>
                  <a:cxn ang="0">
                    <a:pos x="133" y="50"/>
                  </a:cxn>
                  <a:cxn ang="0">
                    <a:pos x="152" y="31"/>
                  </a:cxn>
                  <a:cxn ang="0">
                    <a:pos x="181" y="12"/>
                  </a:cxn>
                  <a:cxn ang="0">
                    <a:pos x="212" y="7"/>
                  </a:cxn>
                  <a:cxn ang="0">
                    <a:pos x="238" y="14"/>
                  </a:cxn>
                  <a:cxn ang="0">
                    <a:pos x="260" y="24"/>
                  </a:cxn>
                  <a:cxn ang="0">
                    <a:pos x="271" y="31"/>
                  </a:cxn>
                  <a:cxn ang="0">
                    <a:pos x="274" y="31"/>
                  </a:cxn>
                  <a:cxn ang="0">
                    <a:pos x="274" y="26"/>
                  </a:cxn>
                  <a:cxn ang="0">
                    <a:pos x="279" y="17"/>
                  </a:cxn>
                  <a:cxn ang="0">
                    <a:pos x="288" y="7"/>
                  </a:cxn>
                  <a:cxn ang="0">
                    <a:pos x="305" y="2"/>
                  </a:cxn>
                  <a:cxn ang="0">
                    <a:pos x="326" y="2"/>
                  </a:cxn>
                  <a:cxn ang="0">
                    <a:pos x="343" y="7"/>
                  </a:cxn>
                  <a:cxn ang="0">
                    <a:pos x="353" y="17"/>
                  </a:cxn>
                  <a:cxn ang="0">
                    <a:pos x="357" y="26"/>
                  </a:cxn>
                  <a:cxn ang="0">
                    <a:pos x="357" y="31"/>
                  </a:cxn>
                </a:cxnLst>
                <a:rect l="0" t="0" r="r" b="b"/>
                <a:pathLst>
                  <a:path w="357" h="236">
                    <a:moveTo>
                      <a:pt x="0" y="236"/>
                    </a:moveTo>
                    <a:lnTo>
                      <a:pt x="2" y="219"/>
                    </a:lnTo>
                    <a:lnTo>
                      <a:pt x="4" y="205"/>
                    </a:lnTo>
                    <a:lnTo>
                      <a:pt x="9" y="191"/>
                    </a:lnTo>
                    <a:lnTo>
                      <a:pt x="16" y="181"/>
                    </a:lnTo>
                    <a:lnTo>
                      <a:pt x="21" y="172"/>
                    </a:lnTo>
                    <a:lnTo>
                      <a:pt x="28" y="165"/>
                    </a:lnTo>
                    <a:lnTo>
                      <a:pt x="33" y="160"/>
                    </a:lnTo>
                    <a:lnTo>
                      <a:pt x="38" y="157"/>
                    </a:lnTo>
                    <a:lnTo>
                      <a:pt x="43" y="155"/>
                    </a:lnTo>
                    <a:lnTo>
                      <a:pt x="43" y="155"/>
                    </a:lnTo>
                    <a:lnTo>
                      <a:pt x="43" y="153"/>
                    </a:lnTo>
                    <a:lnTo>
                      <a:pt x="43" y="150"/>
                    </a:lnTo>
                    <a:lnTo>
                      <a:pt x="40" y="145"/>
                    </a:lnTo>
                    <a:lnTo>
                      <a:pt x="38" y="138"/>
                    </a:lnTo>
                    <a:lnTo>
                      <a:pt x="38" y="131"/>
                    </a:lnTo>
                    <a:lnTo>
                      <a:pt x="38" y="124"/>
                    </a:lnTo>
                    <a:lnTo>
                      <a:pt x="40" y="114"/>
                    </a:lnTo>
                    <a:lnTo>
                      <a:pt x="43" y="107"/>
                    </a:lnTo>
                    <a:lnTo>
                      <a:pt x="47" y="98"/>
                    </a:lnTo>
                    <a:lnTo>
                      <a:pt x="57" y="91"/>
                    </a:lnTo>
                    <a:lnTo>
                      <a:pt x="66" y="84"/>
                    </a:lnTo>
                    <a:lnTo>
                      <a:pt x="76" y="79"/>
                    </a:lnTo>
                    <a:lnTo>
                      <a:pt x="85" y="79"/>
                    </a:lnTo>
                    <a:lnTo>
                      <a:pt x="93" y="79"/>
                    </a:lnTo>
                    <a:lnTo>
                      <a:pt x="102" y="79"/>
                    </a:lnTo>
                    <a:lnTo>
                      <a:pt x="109" y="81"/>
                    </a:lnTo>
                    <a:lnTo>
                      <a:pt x="114" y="84"/>
                    </a:lnTo>
                    <a:lnTo>
                      <a:pt x="119" y="86"/>
                    </a:lnTo>
                    <a:lnTo>
                      <a:pt x="124" y="88"/>
                    </a:lnTo>
                    <a:lnTo>
                      <a:pt x="124" y="91"/>
                    </a:lnTo>
                    <a:lnTo>
                      <a:pt x="124" y="88"/>
                    </a:lnTo>
                    <a:lnTo>
                      <a:pt x="124" y="86"/>
                    </a:lnTo>
                    <a:lnTo>
                      <a:pt x="124" y="81"/>
                    </a:lnTo>
                    <a:lnTo>
                      <a:pt x="124" y="76"/>
                    </a:lnTo>
                    <a:lnTo>
                      <a:pt x="126" y="69"/>
                    </a:lnTo>
                    <a:lnTo>
                      <a:pt x="128" y="60"/>
                    </a:lnTo>
                    <a:lnTo>
                      <a:pt x="133" y="50"/>
                    </a:lnTo>
                    <a:lnTo>
                      <a:pt x="140" y="41"/>
                    </a:lnTo>
                    <a:lnTo>
                      <a:pt x="152" y="31"/>
                    </a:lnTo>
                    <a:lnTo>
                      <a:pt x="167" y="22"/>
                    </a:lnTo>
                    <a:lnTo>
                      <a:pt x="181" y="12"/>
                    </a:lnTo>
                    <a:lnTo>
                      <a:pt x="198" y="10"/>
                    </a:lnTo>
                    <a:lnTo>
                      <a:pt x="212" y="7"/>
                    </a:lnTo>
                    <a:lnTo>
                      <a:pt x="226" y="10"/>
                    </a:lnTo>
                    <a:lnTo>
                      <a:pt x="238" y="14"/>
                    </a:lnTo>
                    <a:lnTo>
                      <a:pt x="250" y="19"/>
                    </a:lnTo>
                    <a:lnTo>
                      <a:pt x="260" y="24"/>
                    </a:lnTo>
                    <a:lnTo>
                      <a:pt x="267" y="29"/>
                    </a:lnTo>
                    <a:lnTo>
                      <a:pt x="271" y="31"/>
                    </a:lnTo>
                    <a:lnTo>
                      <a:pt x="274" y="33"/>
                    </a:lnTo>
                    <a:lnTo>
                      <a:pt x="274" y="31"/>
                    </a:lnTo>
                    <a:lnTo>
                      <a:pt x="274" y="29"/>
                    </a:lnTo>
                    <a:lnTo>
                      <a:pt x="274" y="26"/>
                    </a:lnTo>
                    <a:lnTo>
                      <a:pt x="276" y="22"/>
                    </a:lnTo>
                    <a:lnTo>
                      <a:pt x="279" y="17"/>
                    </a:lnTo>
                    <a:lnTo>
                      <a:pt x="283" y="12"/>
                    </a:lnTo>
                    <a:lnTo>
                      <a:pt x="288" y="7"/>
                    </a:lnTo>
                    <a:lnTo>
                      <a:pt x="295" y="5"/>
                    </a:lnTo>
                    <a:lnTo>
                      <a:pt x="305" y="2"/>
                    </a:lnTo>
                    <a:lnTo>
                      <a:pt x="317" y="0"/>
                    </a:lnTo>
                    <a:lnTo>
                      <a:pt x="326" y="2"/>
                    </a:lnTo>
                    <a:lnTo>
                      <a:pt x="336" y="5"/>
                    </a:lnTo>
                    <a:lnTo>
                      <a:pt x="343" y="7"/>
                    </a:lnTo>
                    <a:lnTo>
                      <a:pt x="348" y="12"/>
                    </a:lnTo>
                    <a:lnTo>
                      <a:pt x="353" y="17"/>
                    </a:lnTo>
                    <a:lnTo>
                      <a:pt x="355" y="22"/>
                    </a:lnTo>
                    <a:lnTo>
                      <a:pt x="357" y="26"/>
                    </a:lnTo>
                    <a:lnTo>
                      <a:pt x="357" y="29"/>
                    </a:lnTo>
                    <a:lnTo>
                      <a:pt x="357" y="31"/>
                    </a:lnTo>
                    <a:lnTo>
                      <a:pt x="357" y="33"/>
                    </a:lnTo>
                  </a:path>
                </a:pathLst>
              </a:custGeom>
              <a:noFill/>
              <a:ln w="12700" cmpd="sng">
                <a:solidFill>
                  <a:srgbClr val="FF9900"/>
                </a:solidFill>
                <a:prstDash val="solid"/>
                <a:round/>
                <a:headEnd/>
                <a:tailEnd/>
              </a:ln>
            </p:spPr>
            <p:txBody>
              <a:bodyPr/>
              <a:lstStyle/>
              <a:p>
                <a:endParaRPr lang="en-US"/>
              </a:p>
            </p:txBody>
          </p:sp>
          <p:sp>
            <p:nvSpPr>
              <p:cNvPr id="90" name="Freeform 460"/>
              <p:cNvSpPr>
                <a:spLocks/>
              </p:cNvSpPr>
              <p:nvPr/>
            </p:nvSpPr>
            <p:spPr bwMode="auto">
              <a:xfrm>
                <a:off x="4411" y="3659"/>
                <a:ext cx="274" cy="229"/>
              </a:xfrm>
              <a:custGeom>
                <a:avLst/>
                <a:gdLst/>
                <a:ahLst/>
                <a:cxnLst>
                  <a:cxn ang="0">
                    <a:pos x="274" y="205"/>
                  </a:cxn>
                  <a:cxn ang="0">
                    <a:pos x="271" y="208"/>
                  </a:cxn>
                  <a:cxn ang="0">
                    <a:pos x="267" y="210"/>
                  </a:cxn>
                  <a:cxn ang="0">
                    <a:pos x="260" y="215"/>
                  </a:cxn>
                  <a:cxn ang="0">
                    <a:pos x="250" y="220"/>
                  </a:cxn>
                  <a:cxn ang="0">
                    <a:pos x="238" y="224"/>
                  </a:cxn>
                  <a:cxn ang="0">
                    <a:pos x="226" y="229"/>
                  </a:cxn>
                  <a:cxn ang="0">
                    <a:pos x="212" y="229"/>
                  </a:cxn>
                  <a:cxn ang="0">
                    <a:pos x="198" y="229"/>
                  </a:cxn>
                  <a:cxn ang="0">
                    <a:pos x="181" y="224"/>
                  </a:cxn>
                  <a:cxn ang="0">
                    <a:pos x="167" y="217"/>
                  </a:cxn>
                  <a:cxn ang="0">
                    <a:pos x="152" y="208"/>
                  </a:cxn>
                  <a:cxn ang="0">
                    <a:pos x="140" y="196"/>
                  </a:cxn>
                  <a:cxn ang="0">
                    <a:pos x="133" y="186"/>
                  </a:cxn>
                  <a:cxn ang="0">
                    <a:pos x="128" y="179"/>
                  </a:cxn>
                  <a:cxn ang="0">
                    <a:pos x="126" y="170"/>
                  </a:cxn>
                  <a:cxn ang="0">
                    <a:pos x="124" y="162"/>
                  </a:cxn>
                  <a:cxn ang="0">
                    <a:pos x="124" y="158"/>
                  </a:cxn>
                  <a:cxn ang="0">
                    <a:pos x="124" y="153"/>
                  </a:cxn>
                  <a:cxn ang="0">
                    <a:pos x="124" y="151"/>
                  </a:cxn>
                  <a:cxn ang="0">
                    <a:pos x="124" y="148"/>
                  </a:cxn>
                  <a:cxn ang="0">
                    <a:pos x="124" y="148"/>
                  </a:cxn>
                  <a:cxn ang="0">
                    <a:pos x="119" y="151"/>
                  </a:cxn>
                  <a:cxn ang="0">
                    <a:pos x="114" y="153"/>
                  </a:cxn>
                  <a:cxn ang="0">
                    <a:pos x="109" y="155"/>
                  </a:cxn>
                  <a:cxn ang="0">
                    <a:pos x="102" y="158"/>
                  </a:cxn>
                  <a:cxn ang="0">
                    <a:pos x="93" y="160"/>
                  </a:cxn>
                  <a:cxn ang="0">
                    <a:pos x="85" y="160"/>
                  </a:cxn>
                  <a:cxn ang="0">
                    <a:pos x="76" y="158"/>
                  </a:cxn>
                  <a:cxn ang="0">
                    <a:pos x="66" y="155"/>
                  </a:cxn>
                  <a:cxn ang="0">
                    <a:pos x="57" y="148"/>
                  </a:cxn>
                  <a:cxn ang="0">
                    <a:pos x="47" y="141"/>
                  </a:cxn>
                  <a:cxn ang="0">
                    <a:pos x="43" y="131"/>
                  </a:cxn>
                  <a:cxn ang="0">
                    <a:pos x="40" y="122"/>
                  </a:cxn>
                  <a:cxn ang="0">
                    <a:pos x="38" y="115"/>
                  </a:cxn>
                  <a:cxn ang="0">
                    <a:pos x="38" y="105"/>
                  </a:cxn>
                  <a:cxn ang="0">
                    <a:pos x="38" y="98"/>
                  </a:cxn>
                  <a:cxn ang="0">
                    <a:pos x="40" y="93"/>
                  </a:cxn>
                  <a:cxn ang="0">
                    <a:pos x="43" y="89"/>
                  </a:cxn>
                  <a:cxn ang="0">
                    <a:pos x="43" y="84"/>
                  </a:cxn>
                  <a:cxn ang="0">
                    <a:pos x="43" y="84"/>
                  </a:cxn>
                  <a:cxn ang="0">
                    <a:pos x="43" y="84"/>
                  </a:cxn>
                  <a:cxn ang="0">
                    <a:pos x="38" y="81"/>
                  </a:cxn>
                  <a:cxn ang="0">
                    <a:pos x="33" y="77"/>
                  </a:cxn>
                  <a:cxn ang="0">
                    <a:pos x="28" y="72"/>
                  </a:cxn>
                  <a:cxn ang="0">
                    <a:pos x="21" y="65"/>
                  </a:cxn>
                  <a:cxn ang="0">
                    <a:pos x="16" y="58"/>
                  </a:cxn>
                  <a:cxn ang="0">
                    <a:pos x="9" y="46"/>
                  </a:cxn>
                  <a:cxn ang="0">
                    <a:pos x="4" y="34"/>
                  </a:cxn>
                  <a:cxn ang="0">
                    <a:pos x="2" y="19"/>
                  </a:cxn>
                  <a:cxn ang="0">
                    <a:pos x="0" y="0"/>
                  </a:cxn>
                </a:cxnLst>
                <a:rect l="0" t="0" r="r" b="b"/>
                <a:pathLst>
                  <a:path w="274" h="229">
                    <a:moveTo>
                      <a:pt x="274" y="205"/>
                    </a:moveTo>
                    <a:lnTo>
                      <a:pt x="271" y="208"/>
                    </a:lnTo>
                    <a:lnTo>
                      <a:pt x="267" y="210"/>
                    </a:lnTo>
                    <a:lnTo>
                      <a:pt x="260" y="215"/>
                    </a:lnTo>
                    <a:lnTo>
                      <a:pt x="250" y="220"/>
                    </a:lnTo>
                    <a:lnTo>
                      <a:pt x="238" y="224"/>
                    </a:lnTo>
                    <a:lnTo>
                      <a:pt x="226" y="229"/>
                    </a:lnTo>
                    <a:lnTo>
                      <a:pt x="212" y="229"/>
                    </a:lnTo>
                    <a:lnTo>
                      <a:pt x="198" y="229"/>
                    </a:lnTo>
                    <a:lnTo>
                      <a:pt x="181" y="224"/>
                    </a:lnTo>
                    <a:lnTo>
                      <a:pt x="167" y="217"/>
                    </a:lnTo>
                    <a:lnTo>
                      <a:pt x="152" y="208"/>
                    </a:lnTo>
                    <a:lnTo>
                      <a:pt x="140" y="196"/>
                    </a:lnTo>
                    <a:lnTo>
                      <a:pt x="133" y="186"/>
                    </a:lnTo>
                    <a:lnTo>
                      <a:pt x="128" y="179"/>
                    </a:lnTo>
                    <a:lnTo>
                      <a:pt x="126" y="170"/>
                    </a:lnTo>
                    <a:lnTo>
                      <a:pt x="124" y="162"/>
                    </a:lnTo>
                    <a:lnTo>
                      <a:pt x="124" y="158"/>
                    </a:lnTo>
                    <a:lnTo>
                      <a:pt x="124" y="153"/>
                    </a:lnTo>
                    <a:lnTo>
                      <a:pt x="124" y="151"/>
                    </a:lnTo>
                    <a:lnTo>
                      <a:pt x="124" y="148"/>
                    </a:lnTo>
                    <a:lnTo>
                      <a:pt x="124" y="148"/>
                    </a:lnTo>
                    <a:lnTo>
                      <a:pt x="119" y="151"/>
                    </a:lnTo>
                    <a:lnTo>
                      <a:pt x="114" y="153"/>
                    </a:lnTo>
                    <a:lnTo>
                      <a:pt x="109" y="155"/>
                    </a:lnTo>
                    <a:lnTo>
                      <a:pt x="102" y="158"/>
                    </a:lnTo>
                    <a:lnTo>
                      <a:pt x="93" y="160"/>
                    </a:lnTo>
                    <a:lnTo>
                      <a:pt x="85" y="160"/>
                    </a:lnTo>
                    <a:lnTo>
                      <a:pt x="76" y="158"/>
                    </a:lnTo>
                    <a:lnTo>
                      <a:pt x="66" y="155"/>
                    </a:lnTo>
                    <a:lnTo>
                      <a:pt x="57" y="148"/>
                    </a:lnTo>
                    <a:lnTo>
                      <a:pt x="47" y="141"/>
                    </a:lnTo>
                    <a:lnTo>
                      <a:pt x="43" y="131"/>
                    </a:lnTo>
                    <a:lnTo>
                      <a:pt x="40" y="122"/>
                    </a:lnTo>
                    <a:lnTo>
                      <a:pt x="38" y="115"/>
                    </a:lnTo>
                    <a:lnTo>
                      <a:pt x="38" y="105"/>
                    </a:lnTo>
                    <a:lnTo>
                      <a:pt x="38" y="98"/>
                    </a:lnTo>
                    <a:lnTo>
                      <a:pt x="40" y="93"/>
                    </a:lnTo>
                    <a:lnTo>
                      <a:pt x="43" y="89"/>
                    </a:lnTo>
                    <a:lnTo>
                      <a:pt x="43" y="84"/>
                    </a:lnTo>
                    <a:lnTo>
                      <a:pt x="43" y="84"/>
                    </a:lnTo>
                    <a:lnTo>
                      <a:pt x="43" y="84"/>
                    </a:lnTo>
                    <a:lnTo>
                      <a:pt x="38" y="81"/>
                    </a:lnTo>
                    <a:lnTo>
                      <a:pt x="33" y="77"/>
                    </a:lnTo>
                    <a:lnTo>
                      <a:pt x="28" y="72"/>
                    </a:lnTo>
                    <a:lnTo>
                      <a:pt x="21" y="65"/>
                    </a:lnTo>
                    <a:lnTo>
                      <a:pt x="16" y="58"/>
                    </a:lnTo>
                    <a:lnTo>
                      <a:pt x="9" y="46"/>
                    </a:lnTo>
                    <a:lnTo>
                      <a:pt x="4" y="34"/>
                    </a:lnTo>
                    <a:lnTo>
                      <a:pt x="2" y="19"/>
                    </a:lnTo>
                    <a:lnTo>
                      <a:pt x="0" y="0"/>
                    </a:lnTo>
                  </a:path>
                </a:pathLst>
              </a:custGeom>
              <a:noFill/>
              <a:ln w="12700" cmpd="sng">
                <a:solidFill>
                  <a:srgbClr val="FF9900"/>
                </a:solidFill>
                <a:prstDash val="solid"/>
                <a:round/>
                <a:headEnd/>
                <a:tailEnd/>
              </a:ln>
            </p:spPr>
            <p:txBody>
              <a:bodyPr/>
              <a:lstStyle/>
              <a:p>
                <a:endParaRPr lang="en-US"/>
              </a:p>
            </p:txBody>
          </p:sp>
          <p:sp>
            <p:nvSpPr>
              <p:cNvPr id="91" name="Freeform 461"/>
              <p:cNvSpPr>
                <a:spLocks/>
              </p:cNvSpPr>
              <p:nvPr/>
            </p:nvSpPr>
            <p:spPr bwMode="auto">
              <a:xfrm>
                <a:off x="4685" y="3659"/>
                <a:ext cx="355" cy="239"/>
              </a:xfrm>
              <a:custGeom>
                <a:avLst/>
                <a:gdLst/>
                <a:ahLst/>
                <a:cxnLst>
                  <a:cxn ang="0">
                    <a:pos x="355" y="19"/>
                  </a:cxn>
                  <a:cxn ang="0">
                    <a:pos x="348" y="48"/>
                  </a:cxn>
                  <a:cxn ang="0">
                    <a:pos x="336" y="67"/>
                  </a:cxn>
                  <a:cxn ang="0">
                    <a:pos x="324" y="79"/>
                  </a:cxn>
                  <a:cxn ang="0">
                    <a:pos x="315" y="84"/>
                  </a:cxn>
                  <a:cxn ang="0">
                    <a:pos x="315" y="86"/>
                  </a:cxn>
                  <a:cxn ang="0">
                    <a:pos x="317" y="93"/>
                  </a:cxn>
                  <a:cxn ang="0">
                    <a:pos x="319" y="108"/>
                  </a:cxn>
                  <a:cxn ang="0">
                    <a:pos x="317" y="124"/>
                  </a:cxn>
                  <a:cxn ang="0">
                    <a:pos x="310" y="141"/>
                  </a:cxn>
                  <a:cxn ang="0">
                    <a:pos x="291" y="155"/>
                  </a:cxn>
                  <a:cxn ang="0">
                    <a:pos x="272" y="160"/>
                  </a:cxn>
                  <a:cxn ang="0">
                    <a:pos x="255" y="160"/>
                  </a:cxn>
                  <a:cxn ang="0">
                    <a:pos x="243" y="155"/>
                  </a:cxn>
                  <a:cxn ang="0">
                    <a:pos x="234" y="151"/>
                  </a:cxn>
                  <a:cxn ang="0">
                    <a:pos x="234" y="151"/>
                  </a:cxn>
                  <a:cxn ang="0">
                    <a:pos x="234" y="158"/>
                  </a:cxn>
                  <a:cxn ang="0">
                    <a:pos x="231" y="170"/>
                  </a:cxn>
                  <a:cxn ang="0">
                    <a:pos x="224" y="189"/>
                  </a:cxn>
                  <a:cxn ang="0">
                    <a:pos x="205" y="208"/>
                  </a:cxn>
                  <a:cxn ang="0">
                    <a:pos x="176" y="227"/>
                  </a:cxn>
                  <a:cxn ang="0">
                    <a:pos x="145" y="232"/>
                  </a:cxn>
                  <a:cxn ang="0">
                    <a:pos x="119" y="224"/>
                  </a:cxn>
                  <a:cxn ang="0">
                    <a:pos x="98" y="215"/>
                  </a:cxn>
                  <a:cxn ang="0">
                    <a:pos x="86" y="208"/>
                  </a:cxn>
                  <a:cxn ang="0">
                    <a:pos x="83" y="208"/>
                  </a:cxn>
                  <a:cxn ang="0">
                    <a:pos x="83" y="213"/>
                  </a:cxn>
                  <a:cxn ang="0">
                    <a:pos x="79" y="222"/>
                  </a:cxn>
                  <a:cxn ang="0">
                    <a:pos x="69" y="232"/>
                  </a:cxn>
                  <a:cxn ang="0">
                    <a:pos x="52" y="236"/>
                  </a:cxn>
                  <a:cxn ang="0">
                    <a:pos x="31" y="236"/>
                  </a:cxn>
                  <a:cxn ang="0">
                    <a:pos x="14" y="232"/>
                  </a:cxn>
                  <a:cxn ang="0">
                    <a:pos x="5" y="222"/>
                  </a:cxn>
                  <a:cxn ang="0">
                    <a:pos x="0" y="213"/>
                  </a:cxn>
                  <a:cxn ang="0">
                    <a:pos x="0" y="208"/>
                  </a:cxn>
                </a:cxnLst>
                <a:rect l="0" t="0" r="r" b="b"/>
                <a:pathLst>
                  <a:path w="355" h="239">
                    <a:moveTo>
                      <a:pt x="355" y="0"/>
                    </a:moveTo>
                    <a:lnTo>
                      <a:pt x="355" y="19"/>
                    </a:lnTo>
                    <a:lnTo>
                      <a:pt x="353" y="34"/>
                    </a:lnTo>
                    <a:lnTo>
                      <a:pt x="348" y="48"/>
                    </a:lnTo>
                    <a:lnTo>
                      <a:pt x="341" y="58"/>
                    </a:lnTo>
                    <a:lnTo>
                      <a:pt x="336" y="67"/>
                    </a:lnTo>
                    <a:lnTo>
                      <a:pt x="329" y="74"/>
                    </a:lnTo>
                    <a:lnTo>
                      <a:pt x="324" y="79"/>
                    </a:lnTo>
                    <a:lnTo>
                      <a:pt x="319" y="81"/>
                    </a:lnTo>
                    <a:lnTo>
                      <a:pt x="315" y="84"/>
                    </a:lnTo>
                    <a:lnTo>
                      <a:pt x="315" y="84"/>
                    </a:lnTo>
                    <a:lnTo>
                      <a:pt x="315" y="86"/>
                    </a:lnTo>
                    <a:lnTo>
                      <a:pt x="315" y="89"/>
                    </a:lnTo>
                    <a:lnTo>
                      <a:pt x="317" y="93"/>
                    </a:lnTo>
                    <a:lnTo>
                      <a:pt x="319" y="100"/>
                    </a:lnTo>
                    <a:lnTo>
                      <a:pt x="319" y="108"/>
                    </a:lnTo>
                    <a:lnTo>
                      <a:pt x="319" y="115"/>
                    </a:lnTo>
                    <a:lnTo>
                      <a:pt x="317" y="124"/>
                    </a:lnTo>
                    <a:lnTo>
                      <a:pt x="315" y="131"/>
                    </a:lnTo>
                    <a:lnTo>
                      <a:pt x="310" y="141"/>
                    </a:lnTo>
                    <a:lnTo>
                      <a:pt x="300" y="151"/>
                    </a:lnTo>
                    <a:lnTo>
                      <a:pt x="291" y="155"/>
                    </a:lnTo>
                    <a:lnTo>
                      <a:pt x="281" y="160"/>
                    </a:lnTo>
                    <a:lnTo>
                      <a:pt x="272" y="160"/>
                    </a:lnTo>
                    <a:lnTo>
                      <a:pt x="265" y="160"/>
                    </a:lnTo>
                    <a:lnTo>
                      <a:pt x="255" y="160"/>
                    </a:lnTo>
                    <a:lnTo>
                      <a:pt x="248" y="158"/>
                    </a:lnTo>
                    <a:lnTo>
                      <a:pt x="243" y="155"/>
                    </a:lnTo>
                    <a:lnTo>
                      <a:pt x="238" y="153"/>
                    </a:lnTo>
                    <a:lnTo>
                      <a:pt x="234" y="151"/>
                    </a:lnTo>
                    <a:lnTo>
                      <a:pt x="234" y="151"/>
                    </a:lnTo>
                    <a:lnTo>
                      <a:pt x="234" y="151"/>
                    </a:lnTo>
                    <a:lnTo>
                      <a:pt x="234" y="153"/>
                    </a:lnTo>
                    <a:lnTo>
                      <a:pt x="234" y="158"/>
                    </a:lnTo>
                    <a:lnTo>
                      <a:pt x="234" y="162"/>
                    </a:lnTo>
                    <a:lnTo>
                      <a:pt x="231" y="170"/>
                    </a:lnTo>
                    <a:lnTo>
                      <a:pt x="229" y="179"/>
                    </a:lnTo>
                    <a:lnTo>
                      <a:pt x="224" y="189"/>
                    </a:lnTo>
                    <a:lnTo>
                      <a:pt x="217" y="198"/>
                    </a:lnTo>
                    <a:lnTo>
                      <a:pt x="205" y="208"/>
                    </a:lnTo>
                    <a:lnTo>
                      <a:pt x="191" y="217"/>
                    </a:lnTo>
                    <a:lnTo>
                      <a:pt x="176" y="227"/>
                    </a:lnTo>
                    <a:lnTo>
                      <a:pt x="160" y="229"/>
                    </a:lnTo>
                    <a:lnTo>
                      <a:pt x="145" y="232"/>
                    </a:lnTo>
                    <a:lnTo>
                      <a:pt x="131" y="229"/>
                    </a:lnTo>
                    <a:lnTo>
                      <a:pt x="119" y="224"/>
                    </a:lnTo>
                    <a:lnTo>
                      <a:pt x="107" y="220"/>
                    </a:lnTo>
                    <a:lnTo>
                      <a:pt x="98" y="215"/>
                    </a:lnTo>
                    <a:lnTo>
                      <a:pt x="90" y="210"/>
                    </a:lnTo>
                    <a:lnTo>
                      <a:pt x="86" y="208"/>
                    </a:lnTo>
                    <a:lnTo>
                      <a:pt x="83" y="208"/>
                    </a:lnTo>
                    <a:lnTo>
                      <a:pt x="83" y="208"/>
                    </a:lnTo>
                    <a:lnTo>
                      <a:pt x="83" y="210"/>
                    </a:lnTo>
                    <a:lnTo>
                      <a:pt x="83" y="213"/>
                    </a:lnTo>
                    <a:lnTo>
                      <a:pt x="81" y="217"/>
                    </a:lnTo>
                    <a:lnTo>
                      <a:pt x="79" y="222"/>
                    </a:lnTo>
                    <a:lnTo>
                      <a:pt x="74" y="227"/>
                    </a:lnTo>
                    <a:lnTo>
                      <a:pt x="69" y="232"/>
                    </a:lnTo>
                    <a:lnTo>
                      <a:pt x="62" y="234"/>
                    </a:lnTo>
                    <a:lnTo>
                      <a:pt x="52" y="236"/>
                    </a:lnTo>
                    <a:lnTo>
                      <a:pt x="43" y="239"/>
                    </a:lnTo>
                    <a:lnTo>
                      <a:pt x="31" y="236"/>
                    </a:lnTo>
                    <a:lnTo>
                      <a:pt x="21" y="234"/>
                    </a:lnTo>
                    <a:lnTo>
                      <a:pt x="14" y="232"/>
                    </a:lnTo>
                    <a:lnTo>
                      <a:pt x="9" y="227"/>
                    </a:lnTo>
                    <a:lnTo>
                      <a:pt x="5" y="222"/>
                    </a:lnTo>
                    <a:lnTo>
                      <a:pt x="2" y="217"/>
                    </a:lnTo>
                    <a:lnTo>
                      <a:pt x="0" y="213"/>
                    </a:lnTo>
                    <a:lnTo>
                      <a:pt x="0" y="210"/>
                    </a:lnTo>
                    <a:lnTo>
                      <a:pt x="0" y="208"/>
                    </a:lnTo>
                    <a:lnTo>
                      <a:pt x="0" y="208"/>
                    </a:lnTo>
                  </a:path>
                </a:pathLst>
              </a:custGeom>
              <a:noFill/>
              <a:ln w="12700" cmpd="sng">
                <a:solidFill>
                  <a:srgbClr val="FF9900"/>
                </a:solidFill>
                <a:prstDash val="solid"/>
                <a:round/>
                <a:headEnd/>
                <a:tailEnd/>
              </a:ln>
            </p:spPr>
            <p:txBody>
              <a:bodyPr/>
              <a:lstStyle/>
              <a:p>
                <a:endParaRPr lang="en-US"/>
              </a:p>
            </p:txBody>
          </p:sp>
        </p:grpSp>
        <p:grpSp>
          <p:nvGrpSpPr>
            <p:cNvPr id="5" name="Group 462"/>
            <p:cNvGrpSpPr>
              <a:grpSpLocks/>
            </p:cNvGrpSpPr>
            <p:nvPr/>
          </p:nvGrpSpPr>
          <p:grpSpPr bwMode="auto">
            <a:xfrm>
              <a:off x="3366" y="3430"/>
              <a:ext cx="632" cy="470"/>
              <a:chOff x="3366" y="3430"/>
              <a:chExt cx="632" cy="470"/>
            </a:xfrm>
          </p:grpSpPr>
          <p:sp>
            <p:nvSpPr>
              <p:cNvPr id="84" name="Freeform 463"/>
              <p:cNvSpPr>
                <a:spLocks/>
              </p:cNvSpPr>
              <p:nvPr/>
            </p:nvSpPr>
            <p:spPr bwMode="auto">
              <a:xfrm>
                <a:off x="3722" y="3440"/>
                <a:ext cx="276" cy="229"/>
              </a:xfrm>
              <a:custGeom>
                <a:avLst/>
                <a:gdLst/>
                <a:ahLst/>
                <a:cxnLst>
                  <a:cxn ang="0">
                    <a:pos x="0" y="24"/>
                  </a:cxn>
                  <a:cxn ang="0">
                    <a:pos x="4" y="24"/>
                  </a:cxn>
                  <a:cxn ang="0">
                    <a:pos x="7" y="19"/>
                  </a:cxn>
                  <a:cxn ang="0">
                    <a:pos x="16" y="14"/>
                  </a:cxn>
                  <a:cxn ang="0">
                    <a:pos x="26" y="10"/>
                  </a:cxn>
                  <a:cxn ang="0">
                    <a:pos x="35" y="5"/>
                  </a:cxn>
                  <a:cxn ang="0">
                    <a:pos x="50" y="2"/>
                  </a:cxn>
                  <a:cxn ang="0">
                    <a:pos x="64" y="0"/>
                  </a:cxn>
                  <a:cxn ang="0">
                    <a:pos x="78" y="0"/>
                  </a:cxn>
                  <a:cxn ang="0">
                    <a:pos x="95" y="5"/>
                  </a:cxn>
                  <a:cxn ang="0">
                    <a:pos x="109" y="12"/>
                  </a:cxn>
                  <a:cxn ang="0">
                    <a:pos x="124" y="24"/>
                  </a:cxn>
                  <a:cxn ang="0">
                    <a:pos x="133" y="33"/>
                  </a:cxn>
                  <a:cxn ang="0">
                    <a:pos x="143" y="43"/>
                  </a:cxn>
                  <a:cxn ang="0">
                    <a:pos x="147" y="52"/>
                  </a:cxn>
                  <a:cxn ang="0">
                    <a:pos x="150" y="60"/>
                  </a:cxn>
                  <a:cxn ang="0">
                    <a:pos x="152" y="67"/>
                  </a:cxn>
                  <a:cxn ang="0">
                    <a:pos x="152" y="74"/>
                  </a:cxn>
                  <a:cxn ang="0">
                    <a:pos x="152" y="79"/>
                  </a:cxn>
                  <a:cxn ang="0">
                    <a:pos x="152" y="81"/>
                  </a:cxn>
                  <a:cxn ang="0">
                    <a:pos x="152" y="81"/>
                  </a:cxn>
                  <a:cxn ang="0">
                    <a:pos x="152" y="81"/>
                  </a:cxn>
                  <a:cxn ang="0">
                    <a:pos x="155" y="79"/>
                  </a:cxn>
                  <a:cxn ang="0">
                    <a:pos x="159" y="76"/>
                  </a:cxn>
                  <a:cxn ang="0">
                    <a:pos x="167" y="74"/>
                  </a:cxn>
                  <a:cxn ang="0">
                    <a:pos x="174" y="72"/>
                  </a:cxn>
                  <a:cxn ang="0">
                    <a:pos x="181" y="69"/>
                  </a:cxn>
                  <a:cxn ang="0">
                    <a:pos x="190" y="69"/>
                  </a:cxn>
                  <a:cxn ang="0">
                    <a:pos x="200" y="72"/>
                  </a:cxn>
                  <a:cxn ang="0">
                    <a:pos x="209" y="74"/>
                  </a:cxn>
                  <a:cxn ang="0">
                    <a:pos x="219" y="81"/>
                  </a:cxn>
                  <a:cxn ang="0">
                    <a:pos x="229" y="91"/>
                  </a:cxn>
                  <a:cxn ang="0">
                    <a:pos x="233" y="98"/>
                  </a:cxn>
                  <a:cxn ang="0">
                    <a:pos x="236" y="107"/>
                  </a:cxn>
                  <a:cxn ang="0">
                    <a:pos x="238" y="117"/>
                  </a:cxn>
                  <a:cxn ang="0">
                    <a:pos x="238" y="124"/>
                  </a:cxn>
                  <a:cxn ang="0">
                    <a:pos x="236" y="131"/>
                  </a:cxn>
                  <a:cxn ang="0">
                    <a:pos x="236" y="138"/>
                  </a:cxn>
                  <a:cxn ang="0">
                    <a:pos x="233" y="143"/>
                  </a:cxn>
                  <a:cxn ang="0">
                    <a:pos x="233" y="145"/>
                  </a:cxn>
                  <a:cxn ang="0">
                    <a:pos x="231" y="145"/>
                  </a:cxn>
                  <a:cxn ang="0">
                    <a:pos x="233" y="148"/>
                  </a:cxn>
                  <a:cxn ang="0">
                    <a:pos x="236" y="148"/>
                  </a:cxn>
                  <a:cxn ang="0">
                    <a:pos x="240" y="153"/>
                  </a:cxn>
                  <a:cxn ang="0">
                    <a:pos x="248" y="157"/>
                  </a:cxn>
                  <a:cxn ang="0">
                    <a:pos x="252" y="164"/>
                  </a:cxn>
                  <a:cxn ang="0">
                    <a:pos x="259" y="174"/>
                  </a:cxn>
                  <a:cxn ang="0">
                    <a:pos x="267" y="184"/>
                  </a:cxn>
                  <a:cxn ang="0">
                    <a:pos x="271" y="195"/>
                  </a:cxn>
                  <a:cxn ang="0">
                    <a:pos x="274" y="212"/>
                  </a:cxn>
                  <a:cxn ang="0">
                    <a:pos x="276" y="229"/>
                  </a:cxn>
                </a:cxnLst>
                <a:rect l="0" t="0" r="r" b="b"/>
                <a:pathLst>
                  <a:path w="276" h="229">
                    <a:moveTo>
                      <a:pt x="0" y="24"/>
                    </a:moveTo>
                    <a:lnTo>
                      <a:pt x="4" y="24"/>
                    </a:lnTo>
                    <a:lnTo>
                      <a:pt x="7" y="19"/>
                    </a:lnTo>
                    <a:lnTo>
                      <a:pt x="16" y="14"/>
                    </a:lnTo>
                    <a:lnTo>
                      <a:pt x="26" y="10"/>
                    </a:lnTo>
                    <a:lnTo>
                      <a:pt x="35" y="5"/>
                    </a:lnTo>
                    <a:lnTo>
                      <a:pt x="50" y="2"/>
                    </a:lnTo>
                    <a:lnTo>
                      <a:pt x="64" y="0"/>
                    </a:lnTo>
                    <a:lnTo>
                      <a:pt x="78" y="0"/>
                    </a:lnTo>
                    <a:lnTo>
                      <a:pt x="95" y="5"/>
                    </a:lnTo>
                    <a:lnTo>
                      <a:pt x="109" y="12"/>
                    </a:lnTo>
                    <a:lnTo>
                      <a:pt x="124" y="24"/>
                    </a:lnTo>
                    <a:lnTo>
                      <a:pt x="133" y="33"/>
                    </a:lnTo>
                    <a:lnTo>
                      <a:pt x="143" y="43"/>
                    </a:lnTo>
                    <a:lnTo>
                      <a:pt x="147" y="52"/>
                    </a:lnTo>
                    <a:lnTo>
                      <a:pt x="150" y="60"/>
                    </a:lnTo>
                    <a:lnTo>
                      <a:pt x="152" y="67"/>
                    </a:lnTo>
                    <a:lnTo>
                      <a:pt x="152" y="74"/>
                    </a:lnTo>
                    <a:lnTo>
                      <a:pt x="152" y="79"/>
                    </a:lnTo>
                    <a:lnTo>
                      <a:pt x="152" y="81"/>
                    </a:lnTo>
                    <a:lnTo>
                      <a:pt x="152" y="81"/>
                    </a:lnTo>
                    <a:lnTo>
                      <a:pt x="152" y="81"/>
                    </a:lnTo>
                    <a:lnTo>
                      <a:pt x="155" y="79"/>
                    </a:lnTo>
                    <a:lnTo>
                      <a:pt x="159" y="76"/>
                    </a:lnTo>
                    <a:lnTo>
                      <a:pt x="167" y="74"/>
                    </a:lnTo>
                    <a:lnTo>
                      <a:pt x="174" y="72"/>
                    </a:lnTo>
                    <a:lnTo>
                      <a:pt x="181" y="69"/>
                    </a:lnTo>
                    <a:lnTo>
                      <a:pt x="190" y="69"/>
                    </a:lnTo>
                    <a:lnTo>
                      <a:pt x="200" y="72"/>
                    </a:lnTo>
                    <a:lnTo>
                      <a:pt x="209" y="74"/>
                    </a:lnTo>
                    <a:lnTo>
                      <a:pt x="219" y="81"/>
                    </a:lnTo>
                    <a:lnTo>
                      <a:pt x="229" y="91"/>
                    </a:lnTo>
                    <a:lnTo>
                      <a:pt x="233" y="98"/>
                    </a:lnTo>
                    <a:lnTo>
                      <a:pt x="236" y="107"/>
                    </a:lnTo>
                    <a:lnTo>
                      <a:pt x="238" y="117"/>
                    </a:lnTo>
                    <a:lnTo>
                      <a:pt x="238" y="124"/>
                    </a:lnTo>
                    <a:lnTo>
                      <a:pt x="236" y="131"/>
                    </a:lnTo>
                    <a:lnTo>
                      <a:pt x="236" y="138"/>
                    </a:lnTo>
                    <a:lnTo>
                      <a:pt x="233" y="143"/>
                    </a:lnTo>
                    <a:lnTo>
                      <a:pt x="233" y="145"/>
                    </a:lnTo>
                    <a:lnTo>
                      <a:pt x="231" y="145"/>
                    </a:lnTo>
                    <a:lnTo>
                      <a:pt x="233" y="148"/>
                    </a:lnTo>
                    <a:lnTo>
                      <a:pt x="236" y="148"/>
                    </a:lnTo>
                    <a:lnTo>
                      <a:pt x="240" y="153"/>
                    </a:lnTo>
                    <a:lnTo>
                      <a:pt x="248" y="157"/>
                    </a:lnTo>
                    <a:lnTo>
                      <a:pt x="252" y="164"/>
                    </a:lnTo>
                    <a:lnTo>
                      <a:pt x="259" y="174"/>
                    </a:lnTo>
                    <a:lnTo>
                      <a:pt x="267" y="184"/>
                    </a:lnTo>
                    <a:lnTo>
                      <a:pt x="271" y="195"/>
                    </a:lnTo>
                    <a:lnTo>
                      <a:pt x="274" y="212"/>
                    </a:lnTo>
                    <a:lnTo>
                      <a:pt x="276" y="229"/>
                    </a:lnTo>
                  </a:path>
                </a:pathLst>
              </a:custGeom>
              <a:noFill/>
              <a:ln w="12700" cmpd="sng">
                <a:solidFill>
                  <a:srgbClr val="FF9900"/>
                </a:solidFill>
                <a:prstDash val="solid"/>
                <a:round/>
                <a:headEnd/>
                <a:tailEnd/>
              </a:ln>
            </p:spPr>
            <p:txBody>
              <a:bodyPr/>
              <a:lstStyle/>
              <a:p>
                <a:endParaRPr lang="en-US"/>
              </a:p>
            </p:txBody>
          </p:sp>
          <p:sp>
            <p:nvSpPr>
              <p:cNvPr id="85" name="Freeform 464"/>
              <p:cNvSpPr>
                <a:spLocks/>
              </p:cNvSpPr>
              <p:nvPr/>
            </p:nvSpPr>
            <p:spPr bwMode="auto">
              <a:xfrm>
                <a:off x="3366" y="3430"/>
                <a:ext cx="358" cy="236"/>
              </a:xfrm>
              <a:custGeom>
                <a:avLst/>
                <a:gdLst/>
                <a:ahLst/>
                <a:cxnLst>
                  <a:cxn ang="0">
                    <a:pos x="3" y="220"/>
                  </a:cxn>
                  <a:cxn ang="0">
                    <a:pos x="10" y="194"/>
                  </a:cxn>
                  <a:cxn ang="0">
                    <a:pos x="22" y="174"/>
                  </a:cxn>
                  <a:cxn ang="0">
                    <a:pos x="34" y="163"/>
                  </a:cxn>
                  <a:cxn ang="0">
                    <a:pos x="43" y="155"/>
                  </a:cxn>
                  <a:cxn ang="0">
                    <a:pos x="43" y="155"/>
                  </a:cxn>
                  <a:cxn ang="0">
                    <a:pos x="41" y="146"/>
                  </a:cxn>
                  <a:cxn ang="0">
                    <a:pos x="39" y="134"/>
                  </a:cxn>
                  <a:cxn ang="0">
                    <a:pos x="39" y="117"/>
                  </a:cxn>
                  <a:cxn ang="0">
                    <a:pos x="48" y="98"/>
                  </a:cxn>
                  <a:cxn ang="0">
                    <a:pos x="65" y="84"/>
                  </a:cxn>
                  <a:cxn ang="0">
                    <a:pos x="84" y="79"/>
                  </a:cxn>
                  <a:cxn ang="0">
                    <a:pos x="103" y="82"/>
                  </a:cxn>
                  <a:cxn ang="0">
                    <a:pos x="115" y="86"/>
                  </a:cxn>
                  <a:cxn ang="0">
                    <a:pos x="122" y="91"/>
                  </a:cxn>
                  <a:cxn ang="0">
                    <a:pos x="124" y="89"/>
                  </a:cxn>
                  <a:cxn ang="0">
                    <a:pos x="122" y="82"/>
                  </a:cxn>
                  <a:cxn ang="0">
                    <a:pos x="124" y="70"/>
                  </a:cxn>
                  <a:cxn ang="0">
                    <a:pos x="134" y="53"/>
                  </a:cxn>
                  <a:cxn ang="0">
                    <a:pos x="153" y="31"/>
                  </a:cxn>
                  <a:cxn ang="0">
                    <a:pos x="182" y="15"/>
                  </a:cxn>
                  <a:cxn ang="0">
                    <a:pos x="213" y="10"/>
                  </a:cxn>
                  <a:cxn ang="0">
                    <a:pos x="239" y="15"/>
                  </a:cxn>
                  <a:cxn ang="0">
                    <a:pos x="260" y="24"/>
                  </a:cxn>
                  <a:cxn ang="0">
                    <a:pos x="272" y="31"/>
                  </a:cxn>
                  <a:cxn ang="0">
                    <a:pos x="275" y="31"/>
                  </a:cxn>
                  <a:cxn ang="0">
                    <a:pos x="275" y="27"/>
                  </a:cxn>
                  <a:cxn ang="0">
                    <a:pos x="279" y="17"/>
                  </a:cxn>
                  <a:cxn ang="0">
                    <a:pos x="289" y="8"/>
                  </a:cxn>
                  <a:cxn ang="0">
                    <a:pos x="306" y="3"/>
                  </a:cxn>
                  <a:cxn ang="0">
                    <a:pos x="327" y="3"/>
                  </a:cxn>
                  <a:cxn ang="0">
                    <a:pos x="344" y="8"/>
                  </a:cxn>
                  <a:cxn ang="0">
                    <a:pos x="351" y="17"/>
                  </a:cxn>
                  <a:cxn ang="0">
                    <a:pos x="356" y="27"/>
                  </a:cxn>
                  <a:cxn ang="0">
                    <a:pos x="358" y="31"/>
                  </a:cxn>
                </a:cxnLst>
                <a:rect l="0" t="0" r="r" b="b"/>
                <a:pathLst>
                  <a:path w="358" h="236">
                    <a:moveTo>
                      <a:pt x="0" y="236"/>
                    </a:moveTo>
                    <a:lnTo>
                      <a:pt x="3" y="220"/>
                    </a:lnTo>
                    <a:lnTo>
                      <a:pt x="5" y="205"/>
                    </a:lnTo>
                    <a:lnTo>
                      <a:pt x="10" y="194"/>
                    </a:lnTo>
                    <a:lnTo>
                      <a:pt x="15" y="182"/>
                    </a:lnTo>
                    <a:lnTo>
                      <a:pt x="22" y="174"/>
                    </a:lnTo>
                    <a:lnTo>
                      <a:pt x="29" y="167"/>
                    </a:lnTo>
                    <a:lnTo>
                      <a:pt x="34" y="163"/>
                    </a:lnTo>
                    <a:lnTo>
                      <a:pt x="39" y="158"/>
                    </a:lnTo>
                    <a:lnTo>
                      <a:pt x="43" y="155"/>
                    </a:lnTo>
                    <a:lnTo>
                      <a:pt x="43" y="155"/>
                    </a:lnTo>
                    <a:lnTo>
                      <a:pt x="43" y="155"/>
                    </a:lnTo>
                    <a:lnTo>
                      <a:pt x="41" y="151"/>
                    </a:lnTo>
                    <a:lnTo>
                      <a:pt x="41" y="146"/>
                    </a:lnTo>
                    <a:lnTo>
                      <a:pt x="39" y="141"/>
                    </a:lnTo>
                    <a:lnTo>
                      <a:pt x="39" y="134"/>
                    </a:lnTo>
                    <a:lnTo>
                      <a:pt x="39" y="124"/>
                    </a:lnTo>
                    <a:lnTo>
                      <a:pt x="39" y="117"/>
                    </a:lnTo>
                    <a:lnTo>
                      <a:pt x="43" y="108"/>
                    </a:lnTo>
                    <a:lnTo>
                      <a:pt x="48" y="98"/>
                    </a:lnTo>
                    <a:lnTo>
                      <a:pt x="55" y="91"/>
                    </a:lnTo>
                    <a:lnTo>
                      <a:pt x="65" y="84"/>
                    </a:lnTo>
                    <a:lnTo>
                      <a:pt x="77" y="82"/>
                    </a:lnTo>
                    <a:lnTo>
                      <a:pt x="84" y="79"/>
                    </a:lnTo>
                    <a:lnTo>
                      <a:pt x="93" y="79"/>
                    </a:lnTo>
                    <a:lnTo>
                      <a:pt x="103" y="82"/>
                    </a:lnTo>
                    <a:lnTo>
                      <a:pt x="110" y="84"/>
                    </a:lnTo>
                    <a:lnTo>
                      <a:pt x="115" y="86"/>
                    </a:lnTo>
                    <a:lnTo>
                      <a:pt x="120" y="89"/>
                    </a:lnTo>
                    <a:lnTo>
                      <a:pt x="122" y="91"/>
                    </a:lnTo>
                    <a:lnTo>
                      <a:pt x="124" y="91"/>
                    </a:lnTo>
                    <a:lnTo>
                      <a:pt x="124" y="89"/>
                    </a:lnTo>
                    <a:lnTo>
                      <a:pt x="122" y="86"/>
                    </a:lnTo>
                    <a:lnTo>
                      <a:pt x="122" y="82"/>
                    </a:lnTo>
                    <a:lnTo>
                      <a:pt x="124" y="77"/>
                    </a:lnTo>
                    <a:lnTo>
                      <a:pt x="124" y="70"/>
                    </a:lnTo>
                    <a:lnTo>
                      <a:pt x="129" y="60"/>
                    </a:lnTo>
                    <a:lnTo>
                      <a:pt x="134" y="53"/>
                    </a:lnTo>
                    <a:lnTo>
                      <a:pt x="141" y="43"/>
                    </a:lnTo>
                    <a:lnTo>
                      <a:pt x="153" y="31"/>
                    </a:lnTo>
                    <a:lnTo>
                      <a:pt x="165" y="22"/>
                    </a:lnTo>
                    <a:lnTo>
                      <a:pt x="182" y="15"/>
                    </a:lnTo>
                    <a:lnTo>
                      <a:pt x="196" y="10"/>
                    </a:lnTo>
                    <a:lnTo>
                      <a:pt x="213" y="10"/>
                    </a:lnTo>
                    <a:lnTo>
                      <a:pt x="227" y="10"/>
                    </a:lnTo>
                    <a:lnTo>
                      <a:pt x="239" y="15"/>
                    </a:lnTo>
                    <a:lnTo>
                      <a:pt x="251" y="20"/>
                    </a:lnTo>
                    <a:lnTo>
                      <a:pt x="260" y="24"/>
                    </a:lnTo>
                    <a:lnTo>
                      <a:pt x="267" y="29"/>
                    </a:lnTo>
                    <a:lnTo>
                      <a:pt x="272" y="31"/>
                    </a:lnTo>
                    <a:lnTo>
                      <a:pt x="275" y="34"/>
                    </a:lnTo>
                    <a:lnTo>
                      <a:pt x="275" y="31"/>
                    </a:lnTo>
                    <a:lnTo>
                      <a:pt x="275" y="29"/>
                    </a:lnTo>
                    <a:lnTo>
                      <a:pt x="275" y="27"/>
                    </a:lnTo>
                    <a:lnTo>
                      <a:pt x="277" y="22"/>
                    </a:lnTo>
                    <a:lnTo>
                      <a:pt x="279" y="17"/>
                    </a:lnTo>
                    <a:lnTo>
                      <a:pt x="284" y="12"/>
                    </a:lnTo>
                    <a:lnTo>
                      <a:pt x="289" y="8"/>
                    </a:lnTo>
                    <a:lnTo>
                      <a:pt x="296" y="5"/>
                    </a:lnTo>
                    <a:lnTo>
                      <a:pt x="306" y="3"/>
                    </a:lnTo>
                    <a:lnTo>
                      <a:pt x="315" y="0"/>
                    </a:lnTo>
                    <a:lnTo>
                      <a:pt x="327" y="3"/>
                    </a:lnTo>
                    <a:lnTo>
                      <a:pt x="337" y="5"/>
                    </a:lnTo>
                    <a:lnTo>
                      <a:pt x="344" y="8"/>
                    </a:lnTo>
                    <a:lnTo>
                      <a:pt x="348" y="12"/>
                    </a:lnTo>
                    <a:lnTo>
                      <a:pt x="351" y="17"/>
                    </a:lnTo>
                    <a:lnTo>
                      <a:pt x="356" y="22"/>
                    </a:lnTo>
                    <a:lnTo>
                      <a:pt x="356" y="27"/>
                    </a:lnTo>
                    <a:lnTo>
                      <a:pt x="358" y="29"/>
                    </a:lnTo>
                    <a:lnTo>
                      <a:pt x="358" y="31"/>
                    </a:lnTo>
                    <a:lnTo>
                      <a:pt x="358" y="34"/>
                    </a:lnTo>
                  </a:path>
                </a:pathLst>
              </a:custGeom>
              <a:noFill/>
              <a:ln w="12700" cmpd="sng">
                <a:solidFill>
                  <a:srgbClr val="FF9900"/>
                </a:solidFill>
                <a:prstDash val="solid"/>
                <a:round/>
                <a:headEnd/>
                <a:tailEnd/>
              </a:ln>
            </p:spPr>
            <p:txBody>
              <a:bodyPr/>
              <a:lstStyle/>
              <a:p>
                <a:endParaRPr lang="en-US"/>
              </a:p>
            </p:txBody>
          </p:sp>
          <p:sp>
            <p:nvSpPr>
              <p:cNvPr id="86" name="Freeform 465"/>
              <p:cNvSpPr>
                <a:spLocks/>
              </p:cNvSpPr>
              <p:nvPr/>
            </p:nvSpPr>
            <p:spPr bwMode="auto">
              <a:xfrm>
                <a:off x="3366" y="3664"/>
                <a:ext cx="272" cy="229"/>
              </a:xfrm>
              <a:custGeom>
                <a:avLst/>
                <a:gdLst/>
                <a:ahLst/>
                <a:cxnLst>
                  <a:cxn ang="0">
                    <a:pos x="272" y="203"/>
                  </a:cxn>
                  <a:cxn ang="0">
                    <a:pos x="272" y="205"/>
                  </a:cxn>
                  <a:cxn ang="0">
                    <a:pos x="267" y="208"/>
                  </a:cxn>
                  <a:cxn ang="0">
                    <a:pos x="260" y="212"/>
                  </a:cxn>
                  <a:cxn ang="0">
                    <a:pos x="251" y="217"/>
                  </a:cxn>
                  <a:cxn ang="0">
                    <a:pos x="239" y="222"/>
                  </a:cxn>
                  <a:cxn ang="0">
                    <a:pos x="227" y="227"/>
                  </a:cxn>
                  <a:cxn ang="0">
                    <a:pos x="213" y="229"/>
                  </a:cxn>
                  <a:cxn ang="0">
                    <a:pos x="196" y="227"/>
                  </a:cxn>
                  <a:cxn ang="0">
                    <a:pos x="182" y="224"/>
                  </a:cxn>
                  <a:cxn ang="0">
                    <a:pos x="165" y="215"/>
                  </a:cxn>
                  <a:cxn ang="0">
                    <a:pos x="153" y="205"/>
                  </a:cxn>
                  <a:cxn ang="0">
                    <a:pos x="141" y="196"/>
                  </a:cxn>
                  <a:cxn ang="0">
                    <a:pos x="134" y="186"/>
                  </a:cxn>
                  <a:cxn ang="0">
                    <a:pos x="129" y="177"/>
                  </a:cxn>
                  <a:cxn ang="0">
                    <a:pos x="124" y="167"/>
                  </a:cxn>
                  <a:cxn ang="0">
                    <a:pos x="124" y="160"/>
                  </a:cxn>
                  <a:cxn ang="0">
                    <a:pos x="122" y="155"/>
                  </a:cxn>
                  <a:cxn ang="0">
                    <a:pos x="122" y="150"/>
                  </a:cxn>
                  <a:cxn ang="0">
                    <a:pos x="124" y="148"/>
                  </a:cxn>
                  <a:cxn ang="0">
                    <a:pos x="124" y="146"/>
                  </a:cxn>
                  <a:cxn ang="0">
                    <a:pos x="122" y="148"/>
                  </a:cxn>
                  <a:cxn ang="0">
                    <a:pos x="120" y="150"/>
                  </a:cxn>
                  <a:cxn ang="0">
                    <a:pos x="115" y="153"/>
                  </a:cxn>
                  <a:cxn ang="0">
                    <a:pos x="110" y="155"/>
                  </a:cxn>
                  <a:cxn ang="0">
                    <a:pos x="103" y="157"/>
                  </a:cxn>
                  <a:cxn ang="0">
                    <a:pos x="93" y="157"/>
                  </a:cxn>
                  <a:cxn ang="0">
                    <a:pos x="84" y="157"/>
                  </a:cxn>
                  <a:cxn ang="0">
                    <a:pos x="77" y="157"/>
                  </a:cxn>
                  <a:cxn ang="0">
                    <a:pos x="65" y="153"/>
                  </a:cxn>
                  <a:cxn ang="0">
                    <a:pos x="55" y="146"/>
                  </a:cxn>
                  <a:cxn ang="0">
                    <a:pos x="48" y="138"/>
                  </a:cxn>
                  <a:cxn ang="0">
                    <a:pos x="43" y="129"/>
                  </a:cxn>
                  <a:cxn ang="0">
                    <a:pos x="39" y="122"/>
                  </a:cxn>
                  <a:cxn ang="0">
                    <a:pos x="39" y="112"/>
                  </a:cxn>
                  <a:cxn ang="0">
                    <a:pos x="39" y="105"/>
                  </a:cxn>
                  <a:cxn ang="0">
                    <a:pos x="39" y="98"/>
                  </a:cxn>
                  <a:cxn ang="0">
                    <a:pos x="41" y="91"/>
                  </a:cxn>
                  <a:cxn ang="0">
                    <a:pos x="41" y="86"/>
                  </a:cxn>
                  <a:cxn ang="0">
                    <a:pos x="43" y="84"/>
                  </a:cxn>
                  <a:cxn ang="0">
                    <a:pos x="43" y="81"/>
                  </a:cxn>
                  <a:cxn ang="0">
                    <a:pos x="43" y="81"/>
                  </a:cxn>
                  <a:cxn ang="0">
                    <a:pos x="39" y="79"/>
                  </a:cxn>
                  <a:cxn ang="0">
                    <a:pos x="34" y="76"/>
                  </a:cxn>
                  <a:cxn ang="0">
                    <a:pos x="29" y="72"/>
                  </a:cxn>
                  <a:cxn ang="0">
                    <a:pos x="22" y="64"/>
                  </a:cxn>
                  <a:cxn ang="0">
                    <a:pos x="15" y="55"/>
                  </a:cxn>
                  <a:cxn ang="0">
                    <a:pos x="10" y="45"/>
                  </a:cxn>
                  <a:cxn ang="0">
                    <a:pos x="5" y="31"/>
                  </a:cxn>
                  <a:cxn ang="0">
                    <a:pos x="3" y="17"/>
                  </a:cxn>
                  <a:cxn ang="0">
                    <a:pos x="0" y="0"/>
                  </a:cxn>
                </a:cxnLst>
                <a:rect l="0" t="0" r="r" b="b"/>
                <a:pathLst>
                  <a:path w="272" h="229">
                    <a:moveTo>
                      <a:pt x="272" y="203"/>
                    </a:moveTo>
                    <a:lnTo>
                      <a:pt x="272" y="205"/>
                    </a:lnTo>
                    <a:lnTo>
                      <a:pt x="267" y="208"/>
                    </a:lnTo>
                    <a:lnTo>
                      <a:pt x="260" y="212"/>
                    </a:lnTo>
                    <a:lnTo>
                      <a:pt x="251" y="217"/>
                    </a:lnTo>
                    <a:lnTo>
                      <a:pt x="239" y="222"/>
                    </a:lnTo>
                    <a:lnTo>
                      <a:pt x="227" y="227"/>
                    </a:lnTo>
                    <a:lnTo>
                      <a:pt x="213" y="229"/>
                    </a:lnTo>
                    <a:lnTo>
                      <a:pt x="196" y="227"/>
                    </a:lnTo>
                    <a:lnTo>
                      <a:pt x="182" y="224"/>
                    </a:lnTo>
                    <a:lnTo>
                      <a:pt x="165" y="215"/>
                    </a:lnTo>
                    <a:lnTo>
                      <a:pt x="153" y="205"/>
                    </a:lnTo>
                    <a:lnTo>
                      <a:pt x="141" y="196"/>
                    </a:lnTo>
                    <a:lnTo>
                      <a:pt x="134" y="186"/>
                    </a:lnTo>
                    <a:lnTo>
                      <a:pt x="129" y="177"/>
                    </a:lnTo>
                    <a:lnTo>
                      <a:pt x="124" y="167"/>
                    </a:lnTo>
                    <a:lnTo>
                      <a:pt x="124" y="160"/>
                    </a:lnTo>
                    <a:lnTo>
                      <a:pt x="122" y="155"/>
                    </a:lnTo>
                    <a:lnTo>
                      <a:pt x="122" y="150"/>
                    </a:lnTo>
                    <a:lnTo>
                      <a:pt x="124" y="148"/>
                    </a:lnTo>
                    <a:lnTo>
                      <a:pt x="124" y="146"/>
                    </a:lnTo>
                    <a:lnTo>
                      <a:pt x="122" y="148"/>
                    </a:lnTo>
                    <a:lnTo>
                      <a:pt x="120" y="150"/>
                    </a:lnTo>
                    <a:lnTo>
                      <a:pt x="115" y="153"/>
                    </a:lnTo>
                    <a:lnTo>
                      <a:pt x="110" y="155"/>
                    </a:lnTo>
                    <a:lnTo>
                      <a:pt x="103" y="157"/>
                    </a:lnTo>
                    <a:lnTo>
                      <a:pt x="93" y="157"/>
                    </a:lnTo>
                    <a:lnTo>
                      <a:pt x="84" y="157"/>
                    </a:lnTo>
                    <a:lnTo>
                      <a:pt x="77" y="157"/>
                    </a:lnTo>
                    <a:lnTo>
                      <a:pt x="65" y="153"/>
                    </a:lnTo>
                    <a:lnTo>
                      <a:pt x="55" y="146"/>
                    </a:lnTo>
                    <a:lnTo>
                      <a:pt x="48" y="138"/>
                    </a:lnTo>
                    <a:lnTo>
                      <a:pt x="43" y="129"/>
                    </a:lnTo>
                    <a:lnTo>
                      <a:pt x="39" y="122"/>
                    </a:lnTo>
                    <a:lnTo>
                      <a:pt x="39" y="112"/>
                    </a:lnTo>
                    <a:lnTo>
                      <a:pt x="39" y="105"/>
                    </a:lnTo>
                    <a:lnTo>
                      <a:pt x="39" y="98"/>
                    </a:lnTo>
                    <a:lnTo>
                      <a:pt x="41" y="91"/>
                    </a:lnTo>
                    <a:lnTo>
                      <a:pt x="41" y="86"/>
                    </a:lnTo>
                    <a:lnTo>
                      <a:pt x="43" y="84"/>
                    </a:lnTo>
                    <a:lnTo>
                      <a:pt x="43" y="81"/>
                    </a:lnTo>
                    <a:lnTo>
                      <a:pt x="43" y="81"/>
                    </a:lnTo>
                    <a:lnTo>
                      <a:pt x="39" y="79"/>
                    </a:lnTo>
                    <a:lnTo>
                      <a:pt x="34" y="76"/>
                    </a:lnTo>
                    <a:lnTo>
                      <a:pt x="29" y="72"/>
                    </a:lnTo>
                    <a:lnTo>
                      <a:pt x="22" y="64"/>
                    </a:lnTo>
                    <a:lnTo>
                      <a:pt x="15" y="55"/>
                    </a:lnTo>
                    <a:lnTo>
                      <a:pt x="10" y="45"/>
                    </a:lnTo>
                    <a:lnTo>
                      <a:pt x="5" y="31"/>
                    </a:lnTo>
                    <a:lnTo>
                      <a:pt x="3" y="17"/>
                    </a:lnTo>
                    <a:lnTo>
                      <a:pt x="0" y="0"/>
                    </a:lnTo>
                  </a:path>
                </a:pathLst>
              </a:custGeom>
              <a:noFill/>
              <a:ln w="12700" cmpd="sng">
                <a:solidFill>
                  <a:srgbClr val="FF9900"/>
                </a:solidFill>
                <a:prstDash val="solid"/>
                <a:round/>
                <a:headEnd/>
                <a:tailEnd/>
              </a:ln>
            </p:spPr>
            <p:txBody>
              <a:bodyPr/>
              <a:lstStyle/>
              <a:p>
                <a:endParaRPr lang="en-US"/>
              </a:p>
            </p:txBody>
          </p:sp>
          <p:sp>
            <p:nvSpPr>
              <p:cNvPr id="87" name="Freeform 466"/>
              <p:cNvSpPr>
                <a:spLocks/>
              </p:cNvSpPr>
              <p:nvPr/>
            </p:nvSpPr>
            <p:spPr bwMode="auto">
              <a:xfrm>
                <a:off x="3638" y="3664"/>
                <a:ext cx="360" cy="236"/>
              </a:xfrm>
              <a:custGeom>
                <a:avLst/>
                <a:gdLst/>
                <a:ahLst/>
                <a:cxnLst>
                  <a:cxn ang="0">
                    <a:pos x="3" y="205"/>
                  </a:cxn>
                  <a:cxn ang="0">
                    <a:pos x="3" y="212"/>
                  </a:cxn>
                  <a:cxn ang="0">
                    <a:pos x="7" y="219"/>
                  </a:cxn>
                  <a:cxn ang="0">
                    <a:pos x="17" y="229"/>
                  </a:cxn>
                  <a:cxn ang="0">
                    <a:pos x="34" y="236"/>
                  </a:cxn>
                  <a:cxn ang="0">
                    <a:pos x="55" y="236"/>
                  </a:cxn>
                  <a:cxn ang="0">
                    <a:pos x="72" y="229"/>
                  </a:cxn>
                  <a:cxn ang="0">
                    <a:pos x="79" y="219"/>
                  </a:cxn>
                  <a:cxn ang="0">
                    <a:pos x="84" y="212"/>
                  </a:cxn>
                  <a:cxn ang="0">
                    <a:pos x="86" y="205"/>
                  </a:cxn>
                  <a:cxn ang="0">
                    <a:pos x="88" y="205"/>
                  </a:cxn>
                  <a:cxn ang="0">
                    <a:pos x="100" y="215"/>
                  </a:cxn>
                  <a:cxn ang="0">
                    <a:pos x="119" y="224"/>
                  </a:cxn>
                  <a:cxn ang="0">
                    <a:pos x="148" y="229"/>
                  </a:cxn>
                  <a:cxn ang="0">
                    <a:pos x="179" y="224"/>
                  </a:cxn>
                  <a:cxn ang="0">
                    <a:pos x="208" y="205"/>
                  </a:cxn>
                  <a:cxn ang="0">
                    <a:pos x="227" y="186"/>
                  </a:cxn>
                  <a:cxn ang="0">
                    <a:pos x="234" y="169"/>
                  </a:cxn>
                  <a:cxn ang="0">
                    <a:pos x="236" y="155"/>
                  </a:cxn>
                  <a:cxn ang="0">
                    <a:pos x="236" y="148"/>
                  </a:cxn>
                  <a:cxn ang="0">
                    <a:pos x="236" y="148"/>
                  </a:cxn>
                  <a:cxn ang="0">
                    <a:pos x="243" y="153"/>
                  </a:cxn>
                  <a:cxn ang="0">
                    <a:pos x="258" y="157"/>
                  </a:cxn>
                  <a:cxn ang="0">
                    <a:pos x="274" y="160"/>
                  </a:cxn>
                  <a:cxn ang="0">
                    <a:pos x="293" y="153"/>
                  </a:cxn>
                  <a:cxn ang="0">
                    <a:pos x="313" y="138"/>
                  </a:cxn>
                  <a:cxn ang="0">
                    <a:pos x="320" y="122"/>
                  </a:cxn>
                  <a:cxn ang="0">
                    <a:pos x="322" y="105"/>
                  </a:cxn>
                  <a:cxn ang="0">
                    <a:pos x="320" y="91"/>
                  </a:cxn>
                  <a:cxn ang="0">
                    <a:pos x="317" y="84"/>
                  </a:cxn>
                  <a:cxn ang="0">
                    <a:pos x="317" y="81"/>
                  </a:cxn>
                  <a:cxn ang="0">
                    <a:pos x="324" y="76"/>
                  </a:cxn>
                  <a:cxn ang="0">
                    <a:pos x="336" y="64"/>
                  </a:cxn>
                  <a:cxn ang="0">
                    <a:pos x="351" y="45"/>
                  </a:cxn>
                  <a:cxn ang="0">
                    <a:pos x="358" y="17"/>
                  </a:cxn>
                </a:cxnLst>
                <a:rect l="0" t="0" r="r" b="b"/>
                <a:pathLst>
                  <a:path w="360" h="236">
                    <a:moveTo>
                      <a:pt x="0" y="203"/>
                    </a:moveTo>
                    <a:lnTo>
                      <a:pt x="3" y="205"/>
                    </a:lnTo>
                    <a:lnTo>
                      <a:pt x="3" y="208"/>
                    </a:lnTo>
                    <a:lnTo>
                      <a:pt x="3" y="212"/>
                    </a:lnTo>
                    <a:lnTo>
                      <a:pt x="5" y="215"/>
                    </a:lnTo>
                    <a:lnTo>
                      <a:pt x="7" y="219"/>
                    </a:lnTo>
                    <a:lnTo>
                      <a:pt x="12" y="224"/>
                    </a:lnTo>
                    <a:lnTo>
                      <a:pt x="17" y="229"/>
                    </a:lnTo>
                    <a:lnTo>
                      <a:pt x="24" y="234"/>
                    </a:lnTo>
                    <a:lnTo>
                      <a:pt x="34" y="236"/>
                    </a:lnTo>
                    <a:lnTo>
                      <a:pt x="43" y="236"/>
                    </a:lnTo>
                    <a:lnTo>
                      <a:pt x="55" y="236"/>
                    </a:lnTo>
                    <a:lnTo>
                      <a:pt x="65" y="234"/>
                    </a:lnTo>
                    <a:lnTo>
                      <a:pt x="72" y="229"/>
                    </a:lnTo>
                    <a:lnTo>
                      <a:pt x="76" y="224"/>
                    </a:lnTo>
                    <a:lnTo>
                      <a:pt x="79" y="219"/>
                    </a:lnTo>
                    <a:lnTo>
                      <a:pt x="84" y="215"/>
                    </a:lnTo>
                    <a:lnTo>
                      <a:pt x="84" y="212"/>
                    </a:lnTo>
                    <a:lnTo>
                      <a:pt x="86" y="208"/>
                    </a:lnTo>
                    <a:lnTo>
                      <a:pt x="86" y="205"/>
                    </a:lnTo>
                    <a:lnTo>
                      <a:pt x="86" y="205"/>
                    </a:lnTo>
                    <a:lnTo>
                      <a:pt x="88" y="205"/>
                    </a:lnTo>
                    <a:lnTo>
                      <a:pt x="91" y="210"/>
                    </a:lnTo>
                    <a:lnTo>
                      <a:pt x="100" y="215"/>
                    </a:lnTo>
                    <a:lnTo>
                      <a:pt x="110" y="219"/>
                    </a:lnTo>
                    <a:lnTo>
                      <a:pt x="119" y="224"/>
                    </a:lnTo>
                    <a:lnTo>
                      <a:pt x="134" y="227"/>
                    </a:lnTo>
                    <a:lnTo>
                      <a:pt x="148" y="229"/>
                    </a:lnTo>
                    <a:lnTo>
                      <a:pt x="162" y="229"/>
                    </a:lnTo>
                    <a:lnTo>
                      <a:pt x="179" y="224"/>
                    </a:lnTo>
                    <a:lnTo>
                      <a:pt x="193" y="217"/>
                    </a:lnTo>
                    <a:lnTo>
                      <a:pt x="208" y="205"/>
                    </a:lnTo>
                    <a:lnTo>
                      <a:pt x="217" y="196"/>
                    </a:lnTo>
                    <a:lnTo>
                      <a:pt x="227" y="186"/>
                    </a:lnTo>
                    <a:lnTo>
                      <a:pt x="231" y="177"/>
                    </a:lnTo>
                    <a:lnTo>
                      <a:pt x="234" y="169"/>
                    </a:lnTo>
                    <a:lnTo>
                      <a:pt x="236" y="162"/>
                    </a:lnTo>
                    <a:lnTo>
                      <a:pt x="236" y="155"/>
                    </a:lnTo>
                    <a:lnTo>
                      <a:pt x="236" y="150"/>
                    </a:lnTo>
                    <a:lnTo>
                      <a:pt x="236" y="148"/>
                    </a:lnTo>
                    <a:lnTo>
                      <a:pt x="236" y="148"/>
                    </a:lnTo>
                    <a:lnTo>
                      <a:pt x="236" y="148"/>
                    </a:lnTo>
                    <a:lnTo>
                      <a:pt x="239" y="150"/>
                    </a:lnTo>
                    <a:lnTo>
                      <a:pt x="243" y="153"/>
                    </a:lnTo>
                    <a:lnTo>
                      <a:pt x="251" y="155"/>
                    </a:lnTo>
                    <a:lnTo>
                      <a:pt x="258" y="157"/>
                    </a:lnTo>
                    <a:lnTo>
                      <a:pt x="265" y="160"/>
                    </a:lnTo>
                    <a:lnTo>
                      <a:pt x="274" y="160"/>
                    </a:lnTo>
                    <a:lnTo>
                      <a:pt x="284" y="157"/>
                    </a:lnTo>
                    <a:lnTo>
                      <a:pt x="293" y="153"/>
                    </a:lnTo>
                    <a:lnTo>
                      <a:pt x="303" y="148"/>
                    </a:lnTo>
                    <a:lnTo>
                      <a:pt x="313" y="138"/>
                    </a:lnTo>
                    <a:lnTo>
                      <a:pt x="317" y="131"/>
                    </a:lnTo>
                    <a:lnTo>
                      <a:pt x="320" y="122"/>
                    </a:lnTo>
                    <a:lnTo>
                      <a:pt x="322" y="112"/>
                    </a:lnTo>
                    <a:lnTo>
                      <a:pt x="322" y="105"/>
                    </a:lnTo>
                    <a:lnTo>
                      <a:pt x="320" y="98"/>
                    </a:lnTo>
                    <a:lnTo>
                      <a:pt x="320" y="91"/>
                    </a:lnTo>
                    <a:lnTo>
                      <a:pt x="317" y="86"/>
                    </a:lnTo>
                    <a:lnTo>
                      <a:pt x="317" y="84"/>
                    </a:lnTo>
                    <a:lnTo>
                      <a:pt x="315" y="84"/>
                    </a:lnTo>
                    <a:lnTo>
                      <a:pt x="317" y="81"/>
                    </a:lnTo>
                    <a:lnTo>
                      <a:pt x="320" y="79"/>
                    </a:lnTo>
                    <a:lnTo>
                      <a:pt x="324" y="76"/>
                    </a:lnTo>
                    <a:lnTo>
                      <a:pt x="332" y="72"/>
                    </a:lnTo>
                    <a:lnTo>
                      <a:pt x="336" y="64"/>
                    </a:lnTo>
                    <a:lnTo>
                      <a:pt x="343" y="55"/>
                    </a:lnTo>
                    <a:lnTo>
                      <a:pt x="351" y="45"/>
                    </a:lnTo>
                    <a:lnTo>
                      <a:pt x="355" y="33"/>
                    </a:lnTo>
                    <a:lnTo>
                      <a:pt x="358" y="17"/>
                    </a:lnTo>
                    <a:lnTo>
                      <a:pt x="360" y="0"/>
                    </a:lnTo>
                  </a:path>
                </a:pathLst>
              </a:custGeom>
              <a:noFill/>
              <a:ln w="12700" cmpd="sng">
                <a:solidFill>
                  <a:srgbClr val="FF9900"/>
                </a:solidFill>
                <a:prstDash val="solid"/>
                <a:round/>
                <a:headEnd/>
                <a:tailEnd/>
              </a:ln>
            </p:spPr>
            <p:txBody>
              <a:bodyPr/>
              <a:lstStyle/>
              <a:p>
                <a:endParaRPr lang="en-US"/>
              </a:p>
            </p:txBody>
          </p:sp>
        </p:grpSp>
        <p:sp>
          <p:nvSpPr>
            <p:cNvPr id="63" name="Freeform 467"/>
            <p:cNvSpPr>
              <a:spLocks/>
            </p:cNvSpPr>
            <p:nvPr/>
          </p:nvSpPr>
          <p:spPr bwMode="auto">
            <a:xfrm>
              <a:off x="4346" y="4062"/>
              <a:ext cx="115" cy="115"/>
            </a:xfrm>
            <a:custGeom>
              <a:avLst/>
              <a:gdLst/>
              <a:ahLst/>
              <a:cxnLst>
                <a:cxn ang="0">
                  <a:pos x="112" y="112"/>
                </a:cxn>
                <a:cxn ang="0">
                  <a:pos x="115" y="0"/>
                </a:cxn>
                <a:cxn ang="0">
                  <a:pos x="0" y="0"/>
                </a:cxn>
                <a:cxn ang="0">
                  <a:pos x="0" y="115"/>
                </a:cxn>
                <a:cxn ang="0">
                  <a:pos x="115" y="115"/>
                </a:cxn>
                <a:cxn ang="0">
                  <a:pos x="115" y="115"/>
                </a:cxn>
              </a:cxnLst>
              <a:rect l="0" t="0" r="r" b="b"/>
              <a:pathLst>
                <a:path w="115" h="115">
                  <a:moveTo>
                    <a:pt x="112" y="112"/>
                  </a:moveTo>
                  <a:lnTo>
                    <a:pt x="115" y="0"/>
                  </a:lnTo>
                  <a:lnTo>
                    <a:pt x="0" y="0"/>
                  </a:lnTo>
                  <a:lnTo>
                    <a:pt x="0" y="115"/>
                  </a:lnTo>
                  <a:lnTo>
                    <a:pt x="115" y="115"/>
                  </a:lnTo>
                  <a:lnTo>
                    <a:pt x="115" y="115"/>
                  </a:lnTo>
                </a:path>
              </a:pathLst>
            </a:custGeom>
            <a:solidFill>
              <a:schemeClr val="accent2">
                <a:alpha val="50000"/>
              </a:schemeClr>
            </a:solidFill>
            <a:ln w="7938">
              <a:solidFill>
                <a:srgbClr val="000000"/>
              </a:solidFill>
              <a:prstDash val="solid"/>
              <a:round/>
              <a:headEnd/>
              <a:tailEnd/>
            </a:ln>
          </p:spPr>
          <p:txBody>
            <a:bodyPr/>
            <a:lstStyle/>
            <a:p>
              <a:endParaRPr lang="en-US"/>
            </a:p>
          </p:txBody>
        </p:sp>
        <p:sp>
          <p:nvSpPr>
            <p:cNvPr id="64" name="Freeform 468"/>
            <p:cNvSpPr>
              <a:spLocks/>
            </p:cNvSpPr>
            <p:nvPr/>
          </p:nvSpPr>
          <p:spPr bwMode="auto">
            <a:xfrm>
              <a:off x="4985" y="4062"/>
              <a:ext cx="112" cy="115"/>
            </a:xfrm>
            <a:custGeom>
              <a:avLst/>
              <a:gdLst/>
              <a:ahLst/>
              <a:cxnLst>
                <a:cxn ang="0">
                  <a:pos x="112" y="112"/>
                </a:cxn>
                <a:cxn ang="0">
                  <a:pos x="112" y="0"/>
                </a:cxn>
                <a:cxn ang="0">
                  <a:pos x="0" y="0"/>
                </a:cxn>
                <a:cxn ang="0">
                  <a:pos x="0" y="115"/>
                </a:cxn>
                <a:cxn ang="0">
                  <a:pos x="112" y="115"/>
                </a:cxn>
                <a:cxn ang="0">
                  <a:pos x="112" y="115"/>
                </a:cxn>
              </a:cxnLst>
              <a:rect l="0" t="0" r="r" b="b"/>
              <a:pathLst>
                <a:path w="112" h="115">
                  <a:moveTo>
                    <a:pt x="112" y="112"/>
                  </a:moveTo>
                  <a:lnTo>
                    <a:pt x="112" y="0"/>
                  </a:lnTo>
                  <a:lnTo>
                    <a:pt x="0" y="0"/>
                  </a:lnTo>
                  <a:lnTo>
                    <a:pt x="0" y="115"/>
                  </a:lnTo>
                  <a:lnTo>
                    <a:pt x="112" y="115"/>
                  </a:lnTo>
                  <a:lnTo>
                    <a:pt x="112" y="115"/>
                  </a:lnTo>
                </a:path>
              </a:pathLst>
            </a:custGeom>
            <a:solidFill>
              <a:schemeClr val="accent1">
                <a:alpha val="50000"/>
              </a:schemeClr>
            </a:solidFill>
            <a:ln w="7938">
              <a:solidFill>
                <a:srgbClr val="000000"/>
              </a:solidFill>
              <a:prstDash val="solid"/>
              <a:round/>
              <a:headEnd/>
              <a:tailEnd/>
            </a:ln>
          </p:spPr>
          <p:txBody>
            <a:bodyPr/>
            <a:lstStyle/>
            <a:p>
              <a:endParaRPr lang="en-US"/>
            </a:p>
          </p:txBody>
        </p:sp>
        <p:sp>
          <p:nvSpPr>
            <p:cNvPr id="65" name="Line 469"/>
            <p:cNvSpPr>
              <a:spLocks noChangeShapeType="1"/>
            </p:cNvSpPr>
            <p:nvPr/>
          </p:nvSpPr>
          <p:spPr bwMode="auto">
            <a:xfrm>
              <a:off x="4206" y="2558"/>
              <a:ext cx="1" cy="119"/>
            </a:xfrm>
            <a:prstGeom prst="line">
              <a:avLst/>
            </a:prstGeom>
            <a:noFill/>
            <a:ln w="7938">
              <a:solidFill>
                <a:srgbClr val="000000"/>
              </a:solidFill>
              <a:round/>
              <a:headEnd/>
              <a:tailEnd/>
            </a:ln>
          </p:spPr>
          <p:txBody>
            <a:bodyPr/>
            <a:lstStyle/>
            <a:p>
              <a:endParaRPr lang="en-US"/>
            </a:p>
          </p:txBody>
        </p:sp>
        <p:sp>
          <p:nvSpPr>
            <p:cNvPr id="66" name="Line 470"/>
            <p:cNvSpPr>
              <a:spLocks noChangeShapeType="1"/>
            </p:cNvSpPr>
            <p:nvPr/>
          </p:nvSpPr>
          <p:spPr bwMode="auto">
            <a:xfrm flipH="1" flipV="1">
              <a:off x="3719" y="2813"/>
              <a:ext cx="172" cy="95"/>
            </a:xfrm>
            <a:prstGeom prst="line">
              <a:avLst/>
            </a:prstGeom>
            <a:noFill/>
            <a:ln w="7938">
              <a:solidFill>
                <a:srgbClr val="000000"/>
              </a:solidFill>
              <a:round/>
              <a:headEnd/>
              <a:tailEnd/>
            </a:ln>
          </p:spPr>
          <p:txBody>
            <a:bodyPr/>
            <a:lstStyle/>
            <a:p>
              <a:endParaRPr lang="en-US"/>
            </a:p>
          </p:txBody>
        </p:sp>
        <p:sp>
          <p:nvSpPr>
            <p:cNvPr id="67" name="Line 471"/>
            <p:cNvSpPr>
              <a:spLocks noChangeShapeType="1"/>
            </p:cNvSpPr>
            <p:nvPr/>
          </p:nvSpPr>
          <p:spPr bwMode="auto">
            <a:xfrm flipV="1">
              <a:off x="4520" y="2811"/>
              <a:ext cx="184" cy="102"/>
            </a:xfrm>
            <a:prstGeom prst="line">
              <a:avLst/>
            </a:prstGeom>
            <a:noFill/>
            <a:ln w="7938">
              <a:solidFill>
                <a:srgbClr val="000000"/>
              </a:solidFill>
              <a:round/>
              <a:headEnd/>
              <a:tailEnd/>
            </a:ln>
          </p:spPr>
          <p:txBody>
            <a:bodyPr/>
            <a:lstStyle/>
            <a:p>
              <a:endParaRPr lang="en-US"/>
            </a:p>
          </p:txBody>
        </p:sp>
        <p:sp>
          <p:nvSpPr>
            <p:cNvPr id="68" name="Line 472"/>
            <p:cNvSpPr>
              <a:spLocks noChangeShapeType="1"/>
            </p:cNvSpPr>
            <p:nvPr/>
          </p:nvSpPr>
          <p:spPr bwMode="auto">
            <a:xfrm flipH="1">
              <a:off x="3683" y="3049"/>
              <a:ext cx="253" cy="379"/>
            </a:xfrm>
            <a:prstGeom prst="line">
              <a:avLst/>
            </a:prstGeom>
            <a:noFill/>
            <a:ln w="7938">
              <a:solidFill>
                <a:srgbClr val="000000"/>
              </a:solidFill>
              <a:round/>
              <a:headEnd/>
              <a:tailEnd/>
            </a:ln>
          </p:spPr>
          <p:txBody>
            <a:bodyPr/>
            <a:lstStyle/>
            <a:p>
              <a:endParaRPr lang="en-US"/>
            </a:p>
          </p:txBody>
        </p:sp>
        <p:sp>
          <p:nvSpPr>
            <p:cNvPr id="69" name="Freeform 473"/>
            <p:cNvSpPr>
              <a:spLocks/>
            </p:cNvSpPr>
            <p:nvPr/>
          </p:nvSpPr>
          <p:spPr bwMode="auto">
            <a:xfrm>
              <a:off x="3745" y="3199"/>
              <a:ext cx="113" cy="115"/>
            </a:xfrm>
            <a:custGeom>
              <a:avLst/>
              <a:gdLst/>
              <a:ahLst/>
              <a:cxnLst>
                <a:cxn ang="0">
                  <a:pos x="113" y="112"/>
                </a:cxn>
                <a:cxn ang="0">
                  <a:pos x="113" y="0"/>
                </a:cxn>
                <a:cxn ang="0">
                  <a:pos x="0" y="0"/>
                </a:cxn>
                <a:cxn ang="0">
                  <a:pos x="0" y="115"/>
                </a:cxn>
                <a:cxn ang="0">
                  <a:pos x="113" y="115"/>
                </a:cxn>
                <a:cxn ang="0">
                  <a:pos x="113" y="115"/>
                </a:cxn>
                <a:cxn ang="0">
                  <a:pos x="113" y="112"/>
                </a:cxn>
              </a:cxnLst>
              <a:rect l="0" t="0" r="r" b="b"/>
              <a:pathLst>
                <a:path w="113" h="115">
                  <a:moveTo>
                    <a:pt x="113" y="112"/>
                  </a:moveTo>
                  <a:lnTo>
                    <a:pt x="113" y="0"/>
                  </a:lnTo>
                  <a:lnTo>
                    <a:pt x="0" y="0"/>
                  </a:lnTo>
                  <a:lnTo>
                    <a:pt x="0" y="115"/>
                  </a:lnTo>
                  <a:lnTo>
                    <a:pt x="113" y="115"/>
                  </a:lnTo>
                  <a:lnTo>
                    <a:pt x="113" y="115"/>
                  </a:lnTo>
                  <a:lnTo>
                    <a:pt x="113" y="112"/>
                  </a:lnTo>
                  <a:close/>
                </a:path>
              </a:pathLst>
            </a:custGeom>
            <a:solidFill>
              <a:srgbClr val="FFFF66">
                <a:alpha val="50000"/>
              </a:srgbClr>
            </a:solidFill>
            <a:ln w="9525">
              <a:solidFill>
                <a:schemeClr val="tx1"/>
              </a:solidFill>
              <a:round/>
              <a:headEnd/>
              <a:tailEnd/>
            </a:ln>
          </p:spPr>
          <p:txBody>
            <a:bodyPr/>
            <a:lstStyle/>
            <a:p>
              <a:endParaRPr lang="en-US"/>
            </a:p>
          </p:txBody>
        </p:sp>
        <p:sp>
          <p:nvSpPr>
            <p:cNvPr id="70" name="Freeform 474"/>
            <p:cNvSpPr>
              <a:spLocks/>
            </p:cNvSpPr>
            <p:nvPr/>
          </p:nvSpPr>
          <p:spPr bwMode="auto">
            <a:xfrm>
              <a:off x="3984" y="3264"/>
              <a:ext cx="113" cy="115"/>
            </a:xfrm>
            <a:custGeom>
              <a:avLst/>
              <a:gdLst/>
              <a:ahLst/>
              <a:cxnLst>
                <a:cxn ang="0">
                  <a:pos x="113" y="112"/>
                </a:cxn>
                <a:cxn ang="0">
                  <a:pos x="113" y="0"/>
                </a:cxn>
                <a:cxn ang="0">
                  <a:pos x="0" y="0"/>
                </a:cxn>
                <a:cxn ang="0">
                  <a:pos x="0" y="115"/>
                </a:cxn>
                <a:cxn ang="0">
                  <a:pos x="113" y="115"/>
                </a:cxn>
                <a:cxn ang="0">
                  <a:pos x="113" y="115"/>
                </a:cxn>
              </a:cxnLst>
              <a:rect l="0" t="0" r="r" b="b"/>
              <a:pathLst>
                <a:path w="113" h="115">
                  <a:moveTo>
                    <a:pt x="113" y="112"/>
                  </a:moveTo>
                  <a:lnTo>
                    <a:pt x="113" y="0"/>
                  </a:lnTo>
                  <a:lnTo>
                    <a:pt x="0" y="0"/>
                  </a:lnTo>
                  <a:lnTo>
                    <a:pt x="0" y="115"/>
                  </a:lnTo>
                  <a:lnTo>
                    <a:pt x="113" y="115"/>
                  </a:lnTo>
                  <a:lnTo>
                    <a:pt x="113" y="115"/>
                  </a:lnTo>
                </a:path>
              </a:pathLst>
            </a:custGeom>
            <a:solidFill>
              <a:srgbClr val="FF0066">
                <a:alpha val="50000"/>
              </a:srgbClr>
            </a:solidFill>
            <a:ln w="7938">
              <a:solidFill>
                <a:srgbClr val="000000"/>
              </a:solidFill>
              <a:prstDash val="solid"/>
              <a:round/>
              <a:headEnd/>
              <a:tailEnd/>
            </a:ln>
          </p:spPr>
          <p:txBody>
            <a:bodyPr/>
            <a:lstStyle/>
            <a:p>
              <a:endParaRPr lang="en-US"/>
            </a:p>
          </p:txBody>
        </p:sp>
        <p:sp>
          <p:nvSpPr>
            <p:cNvPr id="71" name="Line 475"/>
            <p:cNvSpPr>
              <a:spLocks noChangeShapeType="1"/>
            </p:cNvSpPr>
            <p:nvPr/>
          </p:nvSpPr>
          <p:spPr bwMode="auto">
            <a:xfrm>
              <a:off x="4468" y="3054"/>
              <a:ext cx="260" cy="374"/>
            </a:xfrm>
            <a:prstGeom prst="line">
              <a:avLst/>
            </a:prstGeom>
            <a:noFill/>
            <a:ln w="7938">
              <a:solidFill>
                <a:srgbClr val="000000"/>
              </a:solidFill>
              <a:round/>
              <a:headEnd/>
              <a:tailEnd/>
            </a:ln>
          </p:spPr>
          <p:txBody>
            <a:bodyPr/>
            <a:lstStyle/>
            <a:p>
              <a:endParaRPr lang="en-US"/>
            </a:p>
          </p:txBody>
        </p:sp>
        <p:sp>
          <p:nvSpPr>
            <p:cNvPr id="72" name="Freeform 476"/>
            <p:cNvSpPr>
              <a:spLocks/>
            </p:cNvSpPr>
            <p:nvPr/>
          </p:nvSpPr>
          <p:spPr bwMode="auto">
            <a:xfrm>
              <a:off x="4554" y="320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close/>
                </a:path>
              </a:pathLst>
            </a:custGeom>
            <a:solidFill>
              <a:schemeClr val="accent1">
                <a:alpha val="50000"/>
              </a:schemeClr>
            </a:solidFill>
            <a:ln w="9525">
              <a:noFill/>
              <a:round/>
              <a:headEnd/>
              <a:tailEnd/>
            </a:ln>
          </p:spPr>
          <p:txBody>
            <a:bodyPr/>
            <a:lstStyle/>
            <a:p>
              <a:endParaRPr lang="en-US"/>
            </a:p>
          </p:txBody>
        </p:sp>
        <p:sp>
          <p:nvSpPr>
            <p:cNvPr id="73" name="Freeform 477"/>
            <p:cNvSpPr>
              <a:spLocks/>
            </p:cNvSpPr>
            <p:nvPr/>
          </p:nvSpPr>
          <p:spPr bwMode="auto">
            <a:xfrm>
              <a:off x="4554" y="320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1">
                <a:alpha val="50000"/>
              </a:schemeClr>
            </a:solidFill>
            <a:ln w="7938">
              <a:solidFill>
                <a:srgbClr val="000000"/>
              </a:solidFill>
              <a:prstDash val="solid"/>
              <a:round/>
              <a:headEnd/>
              <a:tailEnd/>
            </a:ln>
          </p:spPr>
          <p:txBody>
            <a:bodyPr/>
            <a:lstStyle/>
            <a:p>
              <a:endParaRPr lang="en-US"/>
            </a:p>
          </p:txBody>
        </p:sp>
        <p:sp>
          <p:nvSpPr>
            <p:cNvPr id="74" name="Line 478"/>
            <p:cNvSpPr>
              <a:spLocks noChangeShapeType="1"/>
            </p:cNvSpPr>
            <p:nvPr/>
          </p:nvSpPr>
          <p:spPr bwMode="auto">
            <a:xfrm flipH="1" flipV="1">
              <a:off x="3273" y="3447"/>
              <a:ext cx="141" cy="79"/>
            </a:xfrm>
            <a:prstGeom prst="line">
              <a:avLst/>
            </a:prstGeom>
            <a:noFill/>
            <a:ln w="7938">
              <a:solidFill>
                <a:srgbClr val="000000"/>
              </a:solidFill>
              <a:round/>
              <a:headEnd/>
              <a:tailEnd/>
            </a:ln>
          </p:spPr>
          <p:txBody>
            <a:bodyPr/>
            <a:lstStyle/>
            <a:p>
              <a:endParaRPr lang="en-US"/>
            </a:p>
          </p:txBody>
        </p:sp>
        <p:sp>
          <p:nvSpPr>
            <p:cNvPr id="75" name="Line 479"/>
            <p:cNvSpPr>
              <a:spLocks noChangeShapeType="1"/>
            </p:cNvSpPr>
            <p:nvPr/>
          </p:nvSpPr>
          <p:spPr bwMode="auto">
            <a:xfrm flipV="1">
              <a:off x="4990" y="3447"/>
              <a:ext cx="148" cy="74"/>
            </a:xfrm>
            <a:prstGeom prst="line">
              <a:avLst/>
            </a:prstGeom>
            <a:noFill/>
            <a:ln w="7938">
              <a:solidFill>
                <a:srgbClr val="000000"/>
              </a:solidFill>
              <a:round/>
              <a:headEnd/>
              <a:tailEnd/>
            </a:ln>
          </p:spPr>
          <p:txBody>
            <a:bodyPr/>
            <a:lstStyle/>
            <a:p>
              <a:endParaRPr lang="en-US"/>
            </a:p>
          </p:txBody>
        </p:sp>
        <p:sp>
          <p:nvSpPr>
            <p:cNvPr id="76" name="Line 480"/>
            <p:cNvSpPr>
              <a:spLocks noChangeShapeType="1"/>
            </p:cNvSpPr>
            <p:nvPr/>
          </p:nvSpPr>
          <p:spPr bwMode="auto">
            <a:xfrm flipH="1">
              <a:off x="3347" y="3876"/>
              <a:ext cx="181" cy="186"/>
            </a:xfrm>
            <a:prstGeom prst="line">
              <a:avLst/>
            </a:prstGeom>
            <a:noFill/>
            <a:ln w="7938">
              <a:solidFill>
                <a:srgbClr val="000000"/>
              </a:solidFill>
              <a:round/>
              <a:headEnd/>
              <a:tailEnd/>
            </a:ln>
          </p:spPr>
          <p:txBody>
            <a:bodyPr/>
            <a:lstStyle/>
            <a:p>
              <a:endParaRPr lang="en-US"/>
            </a:p>
          </p:txBody>
        </p:sp>
        <p:sp>
          <p:nvSpPr>
            <p:cNvPr id="77" name="Line 481"/>
            <p:cNvSpPr>
              <a:spLocks noChangeShapeType="1"/>
            </p:cNvSpPr>
            <p:nvPr/>
          </p:nvSpPr>
          <p:spPr bwMode="auto">
            <a:xfrm>
              <a:off x="3822" y="3883"/>
              <a:ext cx="183" cy="182"/>
            </a:xfrm>
            <a:prstGeom prst="line">
              <a:avLst/>
            </a:prstGeom>
            <a:noFill/>
            <a:ln w="7938">
              <a:solidFill>
                <a:srgbClr val="000000"/>
              </a:solidFill>
              <a:round/>
              <a:headEnd/>
              <a:tailEnd/>
            </a:ln>
          </p:spPr>
          <p:txBody>
            <a:bodyPr/>
            <a:lstStyle/>
            <a:p>
              <a:endParaRPr lang="en-US"/>
            </a:p>
          </p:txBody>
        </p:sp>
        <p:sp>
          <p:nvSpPr>
            <p:cNvPr id="78" name="Line 482"/>
            <p:cNvSpPr>
              <a:spLocks noChangeShapeType="1"/>
            </p:cNvSpPr>
            <p:nvPr/>
          </p:nvSpPr>
          <p:spPr bwMode="auto">
            <a:xfrm flipH="1">
              <a:off x="4404" y="3881"/>
              <a:ext cx="178" cy="181"/>
            </a:xfrm>
            <a:prstGeom prst="line">
              <a:avLst/>
            </a:prstGeom>
            <a:noFill/>
            <a:ln w="7938">
              <a:solidFill>
                <a:srgbClr val="000000"/>
              </a:solidFill>
              <a:round/>
              <a:headEnd/>
              <a:tailEnd/>
            </a:ln>
          </p:spPr>
          <p:txBody>
            <a:bodyPr/>
            <a:lstStyle/>
            <a:p>
              <a:endParaRPr lang="en-US"/>
            </a:p>
          </p:txBody>
        </p:sp>
        <p:sp>
          <p:nvSpPr>
            <p:cNvPr id="79" name="Line 483"/>
            <p:cNvSpPr>
              <a:spLocks noChangeShapeType="1"/>
            </p:cNvSpPr>
            <p:nvPr/>
          </p:nvSpPr>
          <p:spPr bwMode="auto">
            <a:xfrm>
              <a:off x="4883" y="3872"/>
              <a:ext cx="157" cy="190"/>
            </a:xfrm>
            <a:prstGeom prst="line">
              <a:avLst/>
            </a:prstGeom>
            <a:noFill/>
            <a:ln w="7938">
              <a:solidFill>
                <a:srgbClr val="000000"/>
              </a:solidFill>
              <a:round/>
              <a:headEnd/>
              <a:tailEnd/>
            </a:ln>
          </p:spPr>
          <p:txBody>
            <a:bodyPr/>
            <a:lstStyle/>
            <a:p>
              <a:endParaRPr lang="en-US"/>
            </a:p>
          </p:txBody>
        </p:sp>
        <p:sp>
          <p:nvSpPr>
            <p:cNvPr id="80" name="Line 484"/>
            <p:cNvSpPr>
              <a:spLocks noChangeShapeType="1"/>
            </p:cNvSpPr>
            <p:nvPr/>
          </p:nvSpPr>
          <p:spPr bwMode="auto">
            <a:xfrm>
              <a:off x="3996" y="3666"/>
              <a:ext cx="415" cy="1"/>
            </a:xfrm>
            <a:prstGeom prst="line">
              <a:avLst/>
            </a:prstGeom>
            <a:noFill/>
            <a:ln w="7938">
              <a:solidFill>
                <a:srgbClr val="000000"/>
              </a:solidFill>
              <a:round/>
              <a:headEnd/>
              <a:tailEnd/>
            </a:ln>
          </p:spPr>
          <p:txBody>
            <a:bodyPr/>
            <a:lstStyle/>
            <a:p>
              <a:endParaRPr lang="en-US"/>
            </a:p>
          </p:txBody>
        </p:sp>
        <p:sp>
          <p:nvSpPr>
            <p:cNvPr id="81" name="Freeform 485"/>
            <p:cNvSpPr>
              <a:spLocks/>
            </p:cNvSpPr>
            <p:nvPr/>
          </p:nvSpPr>
          <p:spPr bwMode="auto">
            <a:xfrm>
              <a:off x="4160" y="361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close/>
                </a:path>
              </a:pathLst>
            </a:custGeom>
            <a:solidFill>
              <a:schemeClr val="accent1">
                <a:alpha val="50000"/>
              </a:schemeClr>
            </a:solidFill>
            <a:ln w="9525">
              <a:noFill/>
              <a:round/>
              <a:headEnd/>
              <a:tailEnd/>
            </a:ln>
          </p:spPr>
          <p:txBody>
            <a:bodyPr/>
            <a:lstStyle/>
            <a:p>
              <a:endParaRPr lang="en-US"/>
            </a:p>
          </p:txBody>
        </p:sp>
        <p:sp>
          <p:nvSpPr>
            <p:cNvPr id="82" name="Freeform 486"/>
            <p:cNvSpPr>
              <a:spLocks/>
            </p:cNvSpPr>
            <p:nvPr/>
          </p:nvSpPr>
          <p:spPr bwMode="auto">
            <a:xfrm>
              <a:off x="4160" y="361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2">
                <a:alpha val="50000"/>
              </a:schemeClr>
            </a:solidFill>
            <a:ln w="7938">
              <a:solidFill>
                <a:srgbClr val="000000"/>
              </a:solidFill>
              <a:prstDash val="solid"/>
              <a:round/>
              <a:headEnd/>
              <a:tailEnd/>
            </a:ln>
          </p:spPr>
          <p:txBody>
            <a:bodyPr/>
            <a:lstStyle/>
            <a:p>
              <a:endParaRPr lang="en-US"/>
            </a:p>
          </p:txBody>
        </p:sp>
        <p:sp>
          <p:nvSpPr>
            <p:cNvPr id="83" name="Line 487"/>
            <p:cNvSpPr>
              <a:spLocks noChangeShapeType="1"/>
            </p:cNvSpPr>
            <p:nvPr/>
          </p:nvSpPr>
          <p:spPr bwMode="auto">
            <a:xfrm flipH="1" flipV="1">
              <a:off x="3984" y="3072"/>
              <a:ext cx="48" cy="192"/>
            </a:xfrm>
            <a:prstGeom prst="line">
              <a:avLst/>
            </a:prstGeom>
            <a:noFill/>
            <a:ln w="9525">
              <a:solidFill>
                <a:schemeClr val="tx1"/>
              </a:solidFill>
              <a:round/>
              <a:headEnd/>
              <a:tailEnd/>
            </a:ln>
            <a:effectLst/>
          </p:spPr>
          <p:txBody>
            <a:bodyPr wrap="none" anchor="ctr"/>
            <a:lstStyle/>
            <a:p>
              <a:endParaRPr lang="en-US"/>
            </a:p>
          </p:txBody>
        </p:sp>
      </p:grpSp>
      <p:sp>
        <p:nvSpPr>
          <p:cNvPr id="50" name="Slide Number Placeholder 49"/>
          <p:cNvSpPr>
            <a:spLocks noGrp="1"/>
          </p:cNvSpPr>
          <p:nvPr>
            <p:ph type="sldNum" sz="quarter" idx="11"/>
          </p:nvPr>
        </p:nvSpPr>
        <p:spPr/>
        <p:txBody>
          <a:bodyPr/>
          <a:lstStyle/>
          <a:p>
            <a:fld id="{B6F15528-21DE-4FAA-801E-634DDDAF4B2B}" type="slidenum">
              <a:rPr lang="en-US" smtClean="0"/>
              <a:pPr/>
              <a:t>149</a:t>
            </a:fld>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r>
              <a:rPr lang="en-US" smtClean="0"/>
              <a:t>Impossibility Results</a:t>
            </a:r>
            <a:endParaRPr lang="en-US"/>
          </a:p>
        </p:txBody>
      </p:sp>
      <p:sp>
        <p:nvSpPr>
          <p:cNvPr id="24" name="Content Placeholder 23"/>
          <p:cNvSpPr>
            <a:spLocks noGrp="1"/>
          </p:cNvSpPr>
          <p:nvPr>
            <p:ph idx="1"/>
          </p:nvPr>
        </p:nvSpPr>
        <p:spPr>
          <a:xfrm>
            <a:off x="304800" y="4953000"/>
            <a:ext cx="8534400" cy="1447800"/>
          </a:xfrm>
        </p:spPr>
        <p:txBody>
          <a:bodyPr>
            <a:normAutofit fontScale="70000" lnSpcReduction="20000"/>
          </a:bodyPr>
          <a:lstStyle/>
          <a:p>
            <a:pPr>
              <a:lnSpc>
                <a:spcPct val="90000"/>
              </a:lnSpc>
              <a:spcBef>
                <a:spcPct val="20000"/>
              </a:spcBef>
            </a:pPr>
            <a:r>
              <a:rPr lang="en-US" i="1" dirty="0" smtClean="0"/>
              <a:t>No solution for three processes can handle a single traitor.</a:t>
            </a:r>
          </a:p>
          <a:p>
            <a:pPr>
              <a:lnSpc>
                <a:spcPct val="90000"/>
              </a:lnSpc>
              <a:spcBef>
                <a:spcPct val="20000"/>
              </a:spcBef>
            </a:pPr>
            <a:endParaRPr lang="en-US" i="1" dirty="0" smtClean="0"/>
          </a:p>
          <a:p>
            <a:pPr>
              <a:spcBef>
                <a:spcPct val="20000"/>
              </a:spcBef>
            </a:pPr>
            <a:r>
              <a:rPr lang="en-US" i="1" dirty="0" smtClean="0"/>
              <a:t>In a system with </a:t>
            </a:r>
            <a:r>
              <a:rPr lang="en-US" i="1" dirty="0" err="1" smtClean="0"/>
              <a:t>m</a:t>
            </a:r>
            <a:r>
              <a:rPr lang="en-US" i="1" dirty="0" smtClean="0"/>
              <a:t> faulty processes agreement can be achieved only if there are 2m+1  (more than 2/3) functioning correctly.</a:t>
            </a:r>
          </a:p>
          <a:p>
            <a:endParaRPr lang="en-US" i="1" dirty="0" smtClean="0"/>
          </a:p>
          <a:p>
            <a:endParaRPr lang="en-US" dirty="0"/>
          </a:p>
        </p:txBody>
      </p:sp>
      <p:sp>
        <p:nvSpPr>
          <p:cNvPr id="204804" name="Text Box 4"/>
          <p:cNvSpPr txBox="1">
            <a:spLocks noChangeArrowheads="1"/>
          </p:cNvSpPr>
          <p:nvPr/>
        </p:nvSpPr>
        <p:spPr bwMode="auto">
          <a:xfrm>
            <a:off x="622300" y="6415088"/>
            <a:ext cx="8039226" cy="276999"/>
          </a:xfrm>
          <a:prstGeom prst="rect">
            <a:avLst/>
          </a:prstGeom>
          <a:noFill/>
          <a:ln w="9525">
            <a:noFill/>
            <a:miter lim="800000"/>
            <a:headEnd/>
            <a:tailEnd/>
          </a:ln>
          <a:effectLst/>
        </p:spPr>
        <p:txBody>
          <a:bodyPr wrap="none">
            <a:prstTxWarp prst="textNoShape">
              <a:avLst/>
            </a:prstTxWarp>
            <a:spAutoFit/>
          </a:bodyPr>
          <a:lstStyle/>
          <a:p>
            <a:pPr algn="l"/>
            <a:r>
              <a:rPr lang="en-US" sz="1200" i="1" dirty="0" err="1"/>
              <a:t>Lamport</a:t>
            </a:r>
            <a:r>
              <a:rPr lang="en-US" sz="1200" i="1" dirty="0"/>
              <a:t>, </a:t>
            </a:r>
            <a:r>
              <a:rPr lang="en-US" sz="1200" i="1" dirty="0" err="1"/>
              <a:t>Shostak</a:t>
            </a:r>
            <a:r>
              <a:rPr lang="en-US" sz="1200" i="1" dirty="0"/>
              <a:t>, Pease.  The Byzantine General’s Problem. ACM TOPLAS, 4,3, July 1982, 382-401.</a:t>
            </a:r>
          </a:p>
        </p:txBody>
      </p:sp>
      <p:sp>
        <p:nvSpPr>
          <p:cNvPr id="204806" name="Oval 6"/>
          <p:cNvSpPr>
            <a:spLocks noChangeArrowheads="1"/>
          </p:cNvSpPr>
          <p:nvPr/>
        </p:nvSpPr>
        <p:spPr bwMode="auto">
          <a:xfrm>
            <a:off x="1468438" y="1600200"/>
            <a:ext cx="1746761" cy="642936"/>
          </a:xfrm>
          <a:prstGeom prst="ellipse">
            <a:avLst/>
          </a:prstGeom>
          <a:noFill/>
          <a:ln w="9525">
            <a:solidFill>
              <a:schemeClr val="tx1"/>
            </a:solidFill>
            <a:round/>
            <a:headEnd/>
            <a:tailEnd/>
          </a:ln>
          <a:effectLst/>
        </p:spPr>
        <p:txBody>
          <a:bodyPr wrap="none" anchor="ctr">
            <a:prstTxWarp prst="textNoShape">
              <a:avLst/>
            </a:prstTxWarp>
          </a:bodyPr>
          <a:lstStyle/>
          <a:p>
            <a:r>
              <a:rPr lang="en-US"/>
              <a:t>General 1</a:t>
            </a:r>
          </a:p>
        </p:txBody>
      </p:sp>
      <p:sp>
        <p:nvSpPr>
          <p:cNvPr id="204808" name="Oval 8"/>
          <p:cNvSpPr>
            <a:spLocks noChangeArrowheads="1"/>
          </p:cNvSpPr>
          <p:nvPr/>
        </p:nvSpPr>
        <p:spPr bwMode="auto">
          <a:xfrm>
            <a:off x="381000" y="3489325"/>
            <a:ext cx="1746761" cy="642936"/>
          </a:xfrm>
          <a:prstGeom prst="ellipse">
            <a:avLst/>
          </a:prstGeom>
          <a:noFill/>
          <a:ln w="9525">
            <a:solidFill>
              <a:schemeClr val="tx1"/>
            </a:solidFill>
            <a:round/>
            <a:headEnd/>
            <a:tailEnd/>
          </a:ln>
          <a:effectLst/>
        </p:spPr>
        <p:txBody>
          <a:bodyPr wrap="none" anchor="ctr">
            <a:prstTxWarp prst="textNoShape">
              <a:avLst/>
            </a:prstTxWarp>
          </a:bodyPr>
          <a:lstStyle/>
          <a:p>
            <a:r>
              <a:rPr lang="en-US"/>
              <a:t>General 2</a:t>
            </a:r>
          </a:p>
        </p:txBody>
      </p:sp>
      <p:sp>
        <p:nvSpPr>
          <p:cNvPr id="204809" name="Oval 9"/>
          <p:cNvSpPr>
            <a:spLocks noChangeArrowheads="1"/>
          </p:cNvSpPr>
          <p:nvPr/>
        </p:nvSpPr>
        <p:spPr bwMode="auto">
          <a:xfrm>
            <a:off x="2705100" y="3448050"/>
            <a:ext cx="1746761" cy="642936"/>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r>
              <a:rPr lang="en-US"/>
              <a:t>General 3</a:t>
            </a:r>
          </a:p>
        </p:txBody>
      </p:sp>
      <p:sp>
        <p:nvSpPr>
          <p:cNvPr id="204810" name="Oval 10"/>
          <p:cNvSpPr>
            <a:spLocks noChangeArrowheads="1"/>
          </p:cNvSpPr>
          <p:nvPr/>
        </p:nvSpPr>
        <p:spPr bwMode="auto">
          <a:xfrm>
            <a:off x="5803900" y="1554163"/>
            <a:ext cx="1746762" cy="642937"/>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r>
              <a:rPr lang="en-US"/>
              <a:t>General 1</a:t>
            </a:r>
          </a:p>
        </p:txBody>
      </p:sp>
      <p:sp>
        <p:nvSpPr>
          <p:cNvPr id="204811" name="Oval 11"/>
          <p:cNvSpPr>
            <a:spLocks noChangeArrowheads="1"/>
          </p:cNvSpPr>
          <p:nvPr/>
        </p:nvSpPr>
        <p:spPr bwMode="auto">
          <a:xfrm>
            <a:off x="4711700" y="3429001"/>
            <a:ext cx="1746761" cy="642936"/>
          </a:xfrm>
          <a:prstGeom prst="ellipse">
            <a:avLst/>
          </a:prstGeom>
          <a:noFill/>
          <a:ln w="9525">
            <a:solidFill>
              <a:schemeClr val="tx1"/>
            </a:solidFill>
            <a:round/>
            <a:headEnd/>
            <a:tailEnd/>
          </a:ln>
          <a:effectLst/>
        </p:spPr>
        <p:txBody>
          <a:bodyPr wrap="none" anchor="ctr">
            <a:prstTxWarp prst="textNoShape">
              <a:avLst/>
            </a:prstTxWarp>
          </a:bodyPr>
          <a:lstStyle/>
          <a:p>
            <a:r>
              <a:rPr lang="en-US"/>
              <a:t>General 2</a:t>
            </a:r>
          </a:p>
        </p:txBody>
      </p:sp>
      <p:sp>
        <p:nvSpPr>
          <p:cNvPr id="204812" name="Oval 12"/>
          <p:cNvSpPr>
            <a:spLocks noChangeArrowheads="1"/>
          </p:cNvSpPr>
          <p:nvPr/>
        </p:nvSpPr>
        <p:spPr bwMode="auto">
          <a:xfrm>
            <a:off x="7067550" y="3395663"/>
            <a:ext cx="1746762" cy="642937"/>
          </a:xfrm>
          <a:prstGeom prst="ellipse">
            <a:avLst/>
          </a:prstGeom>
          <a:noFill/>
          <a:ln w="9525">
            <a:solidFill>
              <a:schemeClr val="tx1"/>
            </a:solidFill>
            <a:round/>
            <a:headEnd/>
            <a:tailEnd/>
          </a:ln>
          <a:effectLst/>
        </p:spPr>
        <p:txBody>
          <a:bodyPr wrap="none" anchor="ctr">
            <a:prstTxWarp prst="textNoShape">
              <a:avLst/>
            </a:prstTxWarp>
          </a:bodyPr>
          <a:lstStyle/>
          <a:p>
            <a:r>
              <a:rPr lang="en-US" dirty="0"/>
              <a:t>General 3</a:t>
            </a:r>
          </a:p>
        </p:txBody>
      </p:sp>
      <p:sp>
        <p:nvSpPr>
          <p:cNvPr id="204814" name="Line 14"/>
          <p:cNvSpPr>
            <a:spLocks noChangeShapeType="1"/>
          </p:cNvSpPr>
          <p:nvPr/>
        </p:nvSpPr>
        <p:spPr bwMode="auto">
          <a:xfrm flipH="1">
            <a:off x="1654159" y="2389187"/>
            <a:ext cx="573250" cy="848578"/>
          </a:xfrm>
          <a:prstGeom prst="line">
            <a:avLst/>
          </a:prstGeom>
          <a:noFill/>
          <a:ln w="9525">
            <a:solidFill>
              <a:schemeClr val="tx1"/>
            </a:solidFill>
            <a:round/>
            <a:headEnd/>
            <a:tailEnd type="triangle" w="med" len="med"/>
          </a:ln>
          <a:effectLst/>
        </p:spPr>
        <p:txBody>
          <a:bodyPr>
            <a:prstTxWarp prst="textNoShape">
              <a:avLst/>
            </a:prstTxWarp>
          </a:bodyPr>
          <a:lstStyle/>
          <a:p>
            <a:endParaRPr lang="en-US" sz="1400"/>
          </a:p>
        </p:txBody>
      </p:sp>
      <p:sp>
        <p:nvSpPr>
          <p:cNvPr id="204815" name="Line 15"/>
          <p:cNvSpPr>
            <a:spLocks noChangeShapeType="1"/>
          </p:cNvSpPr>
          <p:nvPr/>
        </p:nvSpPr>
        <p:spPr bwMode="auto">
          <a:xfrm flipH="1">
            <a:off x="5976921" y="2365376"/>
            <a:ext cx="573250" cy="848577"/>
          </a:xfrm>
          <a:prstGeom prst="line">
            <a:avLst/>
          </a:prstGeom>
          <a:noFill/>
          <a:ln w="9525">
            <a:solidFill>
              <a:schemeClr val="tx1"/>
            </a:solidFill>
            <a:round/>
            <a:headEnd/>
            <a:tailEnd type="triangle" w="med" len="med"/>
          </a:ln>
          <a:effectLst/>
        </p:spPr>
        <p:txBody>
          <a:bodyPr>
            <a:prstTxWarp prst="textNoShape">
              <a:avLst/>
            </a:prstTxWarp>
          </a:bodyPr>
          <a:lstStyle/>
          <a:p>
            <a:endParaRPr lang="en-US" sz="1400"/>
          </a:p>
        </p:txBody>
      </p:sp>
      <p:sp>
        <p:nvSpPr>
          <p:cNvPr id="204816" name="Line 16"/>
          <p:cNvSpPr>
            <a:spLocks noChangeShapeType="1"/>
          </p:cNvSpPr>
          <p:nvPr/>
        </p:nvSpPr>
        <p:spPr bwMode="auto">
          <a:xfrm>
            <a:off x="3008265" y="2371725"/>
            <a:ext cx="700806" cy="833711"/>
          </a:xfrm>
          <a:prstGeom prst="line">
            <a:avLst/>
          </a:prstGeom>
          <a:noFill/>
          <a:ln w="9525">
            <a:solidFill>
              <a:schemeClr val="tx1"/>
            </a:solidFill>
            <a:round/>
            <a:headEnd/>
            <a:tailEnd type="triangle" w="med" len="med"/>
          </a:ln>
          <a:effectLst/>
        </p:spPr>
        <p:txBody>
          <a:bodyPr>
            <a:prstTxWarp prst="textNoShape">
              <a:avLst/>
            </a:prstTxWarp>
          </a:bodyPr>
          <a:lstStyle/>
          <a:p>
            <a:endParaRPr lang="en-US" sz="1400"/>
          </a:p>
        </p:txBody>
      </p:sp>
      <p:sp>
        <p:nvSpPr>
          <p:cNvPr id="204817" name="Line 17"/>
          <p:cNvSpPr>
            <a:spLocks noChangeShapeType="1"/>
          </p:cNvSpPr>
          <p:nvPr/>
        </p:nvSpPr>
        <p:spPr bwMode="auto">
          <a:xfrm>
            <a:off x="7438978" y="2312987"/>
            <a:ext cx="700804" cy="833711"/>
          </a:xfrm>
          <a:prstGeom prst="line">
            <a:avLst/>
          </a:prstGeom>
          <a:noFill/>
          <a:ln w="9525">
            <a:solidFill>
              <a:schemeClr val="tx1"/>
            </a:solidFill>
            <a:round/>
            <a:headEnd/>
            <a:tailEnd type="triangle" w="med" len="med"/>
          </a:ln>
          <a:effectLst/>
        </p:spPr>
        <p:txBody>
          <a:bodyPr>
            <a:prstTxWarp prst="textNoShape">
              <a:avLst/>
            </a:prstTxWarp>
          </a:bodyPr>
          <a:lstStyle/>
          <a:p>
            <a:endParaRPr lang="en-US" sz="1400"/>
          </a:p>
        </p:txBody>
      </p:sp>
      <p:sp>
        <p:nvSpPr>
          <p:cNvPr id="204819" name="Line 19"/>
          <p:cNvSpPr>
            <a:spLocks noChangeShapeType="1"/>
          </p:cNvSpPr>
          <p:nvPr/>
        </p:nvSpPr>
        <p:spPr bwMode="auto">
          <a:xfrm flipH="1">
            <a:off x="2153728" y="3810000"/>
            <a:ext cx="437072" cy="1"/>
          </a:xfrm>
          <a:prstGeom prst="line">
            <a:avLst/>
          </a:prstGeom>
          <a:noFill/>
          <a:ln w="9525">
            <a:solidFill>
              <a:schemeClr val="tx1"/>
            </a:solidFill>
            <a:round/>
            <a:headEnd/>
            <a:tailEnd type="triangle" w="med" len="med"/>
          </a:ln>
          <a:effectLst/>
        </p:spPr>
        <p:txBody>
          <a:bodyPr>
            <a:prstTxWarp prst="textNoShape">
              <a:avLst/>
            </a:prstTxWarp>
          </a:bodyPr>
          <a:lstStyle/>
          <a:p>
            <a:endParaRPr lang="en-US" sz="1400"/>
          </a:p>
        </p:txBody>
      </p:sp>
      <p:sp>
        <p:nvSpPr>
          <p:cNvPr id="204820" name="Line 20"/>
          <p:cNvSpPr>
            <a:spLocks noChangeShapeType="1"/>
          </p:cNvSpPr>
          <p:nvPr/>
        </p:nvSpPr>
        <p:spPr bwMode="auto">
          <a:xfrm flipH="1">
            <a:off x="6553200" y="3733800"/>
            <a:ext cx="437072" cy="1"/>
          </a:xfrm>
          <a:prstGeom prst="line">
            <a:avLst/>
          </a:prstGeom>
          <a:noFill/>
          <a:ln w="9525">
            <a:solidFill>
              <a:schemeClr val="tx1"/>
            </a:solidFill>
            <a:round/>
            <a:headEnd/>
            <a:tailEnd type="triangle" w="med" len="med"/>
          </a:ln>
          <a:effectLst/>
        </p:spPr>
        <p:txBody>
          <a:bodyPr>
            <a:prstTxWarp prst="textNoShape">
              <a:avLst/>
            </a:prstTxWarp>
          </a:bodyPr>
          <a:lstStyle/>
          <a:p>
            <a:endParaRPr lang="en-US" sz="1400"/>
          </a:p>
        </p:txBody>
      </p:sp>
      <p:sp>
        <p:nvSpPr>
          <p:cNvPr id="204821" name="Text Box 21"/>
          <p:cNvSpPr txBox="1">
            <a:spLocks noChangeArrowheads="1"/>
          </p:cNvSpPr>
          <p:nvPr/>
        </p:nvSpPr>
        <p:spPr bwMode="auto">
          <a:xfrm>
            <a:off x="890103" y="2470150"/>
            <a:ext cx="1167298" cy="338554"/>
          </a:xfrm>
          <a:prstGeom prst="rect">
            <a:avLst/>
          </a:prstGeom>
          <a:noFill/>
          <a:ln w="9525">
            <a:noFill/>
            <a:miter lim="800000"/>
            <a:headEnd/>
            <a:tailEnd/>
          </a:ln>
          <a:effectLst/>
        </p:spPr>
        <p:txBody>
          <a:bodyPr wrap="square">
            <a:prstTxWarp prst="textNoShape">
              <a:avLst/>
            </a:prstTxWarp>
            <a:spAutoFit/>
          </a:bodyPr>
          <a:lstStyle/>
          <a:p>
            <a:r>
              <a:rPr lang="en-US" sz="1600" b="1" i="1" dirty="0"/>
              <a:t>attack</a:t>
            </a:r>
          </a:p>
        </p:txBody>
      </p:sp>
      <p:sp>
        <p:nvSpPr>
          <p:cNvPr id="204822" name="Text Box 22"/>
          <p:cNvSpPr txBox="1">
            <a:spLocks noChangeArrowheads="1"/>
          </p:cNvSpPr>
          <p:nvPr/>
        </p:nvSpPr>
        <p:spPr bwMode="auto">
          <a:xfrm>
            <a:off x="3327779" y="2468562"/>
            <a:ext cx="1244221" cy="338554"/>
          </a:xfrm>
          <a:prstGeom prst="rect">
            <a:avLst/>
          </a:prstGeom>
          <a:noFill/>
          <a:ln w="9525">
            <a:noFill/>
            <a:miter lim="800000"/>
            <a:headEnd/>
            <a:tailEnd/>
          </a:ln>
          <a:effectLst/>
        </p:spPr>
        <p:txBody>
          <a:bodyPr wrap="square">
            <a:prstTxWarp prst="textNoShape">
              <a:avLst/>
            </a:prstTxWarp>
            <a:spAutoFit/>
          </a:bodyPr>
          <a:lstStyle/>
          <a:p>
            <a:r>
              <a:rPr lang="en-US" sz="1600" b="1" i="1" dirty="0"/>
              <a:t>attack</a:t>
            </a:r>
          </a:p>
        </p:txBody>
      </p:sp>
      <p:sp>
        <p:nvSpPr>
          <p:cNvPr id="204823" name="Text Box 23"/>
          <p:cNvSpPr txBox="1">
            <a:spLocks noChangeArrowheads="1"/>
          </p:cNvSpPr>
          <p:nvPr/>
        </p:nvSpPr>
        <p:spPr bwMode="auto">
          <a:xfrm>
            <a:off x="5282166" y="2482851"/>
            <a:ext cx="1170439" cy="338554"/>
          </a:xfrm>
          <a:prstGeom prst="rect">
            <a:avLst/>
          </a:prstGeom>
          <a:noFill/>
          <a:ln w="9525">
            <a:noFill/>
            <a:miter lim="800000"/>
            <a:headEnd/>
            <a:tailEnd/>
          </a:ln>
          <a:effectLst/>
        </p:spPr>
        <p:txBody>
          <a:bodyPr wrap="square">
            <a:prstTxWarp prst="textNoShape">
              <a:avLst/>
            </a:prstTxWarp>
            <a:spAutoFit/>
          </a:bodyPr>
          <a:lstStyle/>
          <a:p>
            <a:r>
              <a:rPr lang="en-US" sz="1600" b="1" i="1" dirty="0"/>
              <a:t>attack</a:t>
            </a:r>
          </a:p>
        </p:txBody>
      </p:sp>
      <p:sp>
        <p:nvSpPr>
          <p:cNvPr id="204824" name="Text Box 24"/>
          <p:cNvSpPr txBox="1">
            <a:spLocks noChangeArrowheads="1"/>
          </p:cNvSpPr>
          <p:nvPr/>
        </p:nvSpPr>
        <p:spPr bwMode="auto">
          <a:xfrm>
            <a:off x="7600747" y="2400301"/>
            <a:ext cx="1238453" cy="338554"/>
          </a:xfrm>
          <a:prstGeom prst="rect">
            <a:avLst/>
          </a:prstGeom>
          <a:noFill/>
          <a:ln w="9525">
            <a:noFill/>
            <a:miter lim="800000"/>
            <a:headEnd/>
            <a:tailEnd/>
          </a:ln>
          <a:effectLst/>
        </p:spPr>
        <p:txBody>
          <a:bodyPr wrap="square">
            <a:prstTxWarp prst="textNoShape">
              <a:avLst/>
            </a:prstTxWarp>
            <a:spAutoFit/>
          </a:bodyPr>
          <a:lstStyle/>
          <a:p>
            <a:r>
              <a:rPr lang="en-US" sz="1600" b="1" i="1" dirty="0"/>
              <a:t>retreat</a:t>
            </a:r>
          </a:p>
        </p:txBody>
      </p:sp>
      <p:sp>
        <p:nvSpPr>
          <p:cNvPr id="204825" name="Text Box 25"/>
          <p:cNvSpPr txBox="1">
            <a:spLocks noChangeArrowheads="1"/>
          </p:cNvSpPr>
          <p:nvPr/>
        </p:nvSpPr>
        <p:spPr bwMode="auto">
          <a:xfrm>
            <a:off x="2003482" y="4076699"/>
            <a:ext cx="1182384" cy="338554"/>
          </a:xfrm>
          <a:prstGeom prst="rect">
            <a:avLst/>
          </a:prstGeom>
          <a:noFill/>
          <a:ln w="9525">
            <a:noFill/>
            <a:miter lim="800000"/>
            <a:headEnd/>
            <a:tailEnd/>
          </a:ln>
          <a:effectLst/>
        </p:spPr>
        <p:txBody>
          <a:bodyPr wrap="square">
            <a:prstTxWarp prst="textNoShape">
              <a:avLst/>
            </a:prstTxWarp>
            <a:spAutoFit/>
          </a:bodyPr>
          <a:lstStyle/>
          <a:p>
            <a:r>
              <a:rPr lang="en-US" sz="1600" b="1" i="1" dirty="0"/>
              <a:t>retreat</a:t>
            </a:r>
          </a:p>
        </p:txBody>
      </p:sp>
      <p:sp>
        <p:nvSpPr>
          <p:cNvPr id="204826" name="Text Box 26"/>
          <p:cNvSpPr txBox="1">
            <a:spLocks noChangeArrowheads="1"/>
          </p:cNvSpPr>
          <p:nvPr/>
        </p:nvSpPr>
        <p:spPr bwMode="auto">
          <a:xfrm>
            <a:off x="6324600" y="3962400"/>
            <a:ext cx="1149991" cy="338554"/>
          </a:xfrm>
          <a:prstGeom prst="rect">
            <a:avLst/>
          </a:prstGeom>
          <a:noFill/>
          <a:ln w="9525">
            <a:noFill/>
            <a:miter lim="800000"/>
            <a:headEnd/>
            <a:tailEnd/>
          </a:ln>
          <a:effectLst/>
        </p:spPr>
        <p:txBody>
          <a:bodyPr wrap="square">
            <a:prstTxWarp prst="textNoShape">
              <a:avLst/>
            </a:prstTxWarp>
            <a:spAutoFit/>
          </a:bodyPr>
          <a:lstStyle/>
          <a:p>
            <a:r>
              <a:rPr lang="en-US" sz="1600" b="1" i="1" dirty="0"/>
              <a:t>retreat</a:t>
            </a:r>
          </a:p>
        </p:txBody>
      </p:sp>
      <p:sp>
        <p:nvSpPr>
          <p:cNvPr id="25" name="Slide Number Placeholder 24"/>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9618" name="Rectangle 2050"/>
          <p:cNvSpPr>
            <a:spLocks noGrp="1" noChangeArrowheads="1"/>
          </p:cNvSpPr>
          <p:nvPr>
            <p:ph type="title"/>
          </p:nvPr>
        </p:nvSpPr>
        <p:spPr/>
        <p:txBody>
          <a:bodyPr>
            <a:normAutofit fontScale="90000"/>
          </a:bodyPr>
          <a:lstStyle/>
          <a:p>
            <a:r>
              <a:rPr dirty="0" smtClean="0"/>
              <a:t>Revisit: </a:t>
            </a:r>
            <a:r>
              <a:rPr lang="en-US" dirty="0" smtClean="0"/>
              <a:t>Why is Automated Adaptation Hard?</a:t>
            </a:r>
            <a:endParaRPr lang="en-US" dirty="0"/>
          </a:p>
        </p:txBody>
      </p:sp>
      <p:sp>
        <p:nvSpPr>
          <p:cNvPr id="239619" name="Rectangle 2051"/>
          <p:cNvSpPr>
            <a:spLocks noGrp="1" noChangeArrowheads="1"/>
          </p:cNvSpPr>
          <p:nvPr>
            <p:ph type="body" idx="1"/>
          </p:nvPr>
        </p:nvSpPr>
        <p:spPr/>
        <p:txBody>
          <a:bodyPr/>
          <a:lstStyle/>
          <a:p>
            <a:r>
              <a:rPr lang="en-US" smtClean="0"/>
              <a:t>Must infer Internet performance</a:t>
            </a:r>
          </a:p>
          <a:p>
            <a:pPr lvl="1"/>
            <a:r>
              <a:rPr lang="en-US" smtClean="0"/>
              <a:t>Scalability</a:t>
            </a:r>
          </a:p>
          <a:p>
            <a:pPr lvl="1"/>
            <a:r>
              <a:rPr lang="en-US" smtClean="0"/>
              <a:t>Accuracy </a:t>
            </a:r>
          </a:p>
          <a:p>
            <a:pPr lvl="1"/>
            <a:r>
              <a:rPr lang="en-US" smtClean="0"/>
              <a:t>Tradeoff with timeliness</a:t>
            </a:r>
          </a:p>
          <a:p>
            <a:endParaRPr lang="en-US" smtClean="0"/>
          </a:p>
          <a:p>
            <a:r>
              <a:rPr lang="en-US" smtClean="0"/>
              <a:t>Support for a variety of applications</a:t>
            </a:r>
          </a:p>
          <a:p>
            <a:pPr lvl="1"/>
            <a:r>
              <a:rPr lang="en-US" smtClean="0"/>
              <a:t>Different performance metrics</a:t>
            </a:r>
          </a:p>
          <a:p>
            <a:pPr lvl="1"/>
            <a:r>
              <a:rPr lang="en-US" smtClean="0"/>
              <a:t>API requirements</a:t>
            </a:r>
          </a:p>
          <a:p>
            <a:pPr lvl="1"/>
            <a:endParaRPr lang="en-US" smtClean="0"/>
          </a:p>
          <a:p>
            <a:r>
              <a:rPr lang="en-US" smtClean="0"/>
              <a:t>Layered implementations hide information		</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150</a:t>
            </a:fld>
            <a:endParaRPr lang="en-US"/>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366"/>
          <p:cNvGrpSpPr>
            <a:grpSpLocks/>
          </p:cNvGrpSpPr>
          <p:nvPr/>
        </p:nvGrpSpPr>
        <p:grpSpPr bwMode="auto">
          <a:xfrm>
            <a:off x="1981200" y="2438400"/>
            <a:ext cx="5419725" cy="3810000"/>
            <a:chOff x="1248" y="1536"/>
            <a:chExt cx="3414" cy="2400"/>
          </a:xfrm>
        </p:grpSpPr>
        <p:sp>
          <p:nvSpPr>
            <p:cNvPr id="9221" name="Oval 5"/>
            <p:cNvSpPr>
              <a:spLocks noChangeArrowheads="1"/>
            </p:cNvSpPr>
            <p:nvPr/>
          </p:nvSpPr>
          <p:spPr bwMode="auto">
            <a:xfrm>
              <a:off x="1248" y="1893"/>
              <a:ext cx="2074" cy="1430"/>
            </a:xfrm>
            <a:prstGeom prst="ellipse">
              <a:avLst/>
            </a:prstGeom>
            <a:solidFill>
              <a:srgbClr val="FF99CC"/>
            </a:solidFill>
            <a:ln w="12700">
              <a:noFill/>
              <a:round/>
              <a:headEnd type="none" w="sm" len="sm"/>
              <a:tailEnd type="none" w="sm" len="sm"/>
            </a:ln>
            <a:effectLst/>
          </p:spPr>
          <p:txBody>
            <a:bodyPr wrap="none" anchor="ctr">
              <a:prstTxWarp prst="textNoShape">
                <a:avLst/>
              </a:prstTxWarp>
            </a:bodyPr>
            <a:lstStyle/>
            <a:p>
              <a:endParaRPr lang="en-US"/>
            </a:p>
          </p:txBody>
        </p:sp>
        <p:sp>
          <p:nvSpPr>
            <p:cNvPr id="9222" name="Oval 6"/>
            <p:cNvSpPr>
              <a:spLocks noChangeArrowheads="1"/>
            </p:cNvSpPr>
            <p:nvPr/>
          </p:nvSpPr>
          <p:spPr bwMode="auto">
            <a:xfrm>
              <a:off x="3056" y="2455"/>
              <a:ext cx="1542" cy="1021"/>
            </a:xfrm>
            <a:prstGeom prst="ellipse">
              <a:avLst/>
            </a:prstGeom>
            <a:solidFill>
              <a:srgbClr val="FF99CC"/>
            </a:solidFill>
            <a:ln w="12700">
              <a:noFill/>
              <a:round/>
              <a:headEnd type="none" w="sm" len="sm"/>
              <a:tailEnd type="none" w="sm" len="sm"/>
            </a:ln>
            <a:effectLst/>
          </p:spPr>
          <p:txBody>
            <a:bodyPr wrap="none" anchor="ctr">
              <a:prstTxWarp prst="textNoShape">
                <a:avLst/>
              </a:prstTxWarp>
            </a:bodyPr>
            <a:lstStyle/>
            <a:p>
              <a:endParaRPr lang="en-US"/>
            </a:p>
          </p:txBody>
        </p:sp>
        <p:sp>
          <p:nvSpPr>
            <p:cNvPr id="9223" name="Oval 7"/>
            <p:cNvSpPr>
              <a:spLocks noChangeArrowheads="1"/>
            </p:cNvSpPr>
            <p:nvPr/>
          </p:nvSpPr>
          <p:spPr bwMode="auto">
            <a:xfrm>
              <a:off x="2471" y="2915"/>
              <a:ext cx="1542" cy="1021"/>
            </a:xfrm>
            <a:prstGeom prst="ellipse">
              <a:avLst/>
            </a:prstGeom>
            <a:solidFill>
              <a:srgbClr val="FF99CC"/>
            </a:solidFill>
            <a:ln w="12700">
              <a:noFill/>
              <a:round/>
              <a:headEnd type="none" w="sm" len="sm"/>
              <a:tailEnd type="none" w="sm" len="sm"/>
            </a:ln>
            <a:effectLst/>
          </p:spPr>
          <p:txBody>
            <a:bodyPr wrap="none" anchor="ctr">
              <a:prstTxWarp prst="textNoShape">
                <a:avLst/>
              </a:prstTxWarp>
            </a:bodyPr>
            <a:lstStyle/>
            <a:p>
              <a:endParaRPr lang="en-US"/>
            </a:p>
          </p:txBody>
        </p:sp>
        <p:sp>
          <p:nvSpPr>
            <p:cNvPr id="9224" name="Oval 8"/>
            <p:cNvSpPr>
              <a:spLocks noChangeArrowheads="1"/>
            </p:cNvSpPr>
            <p:nvPr/>
          </p:nvSpPr>
          <p:spPr bwMode="auto">
            <a:xfrm>
              <a:off x="1620" y="1536"/>
              <a:ext cx="1542" cy="1021"/>
            </a:xfrm>
            <a:prstGeom prst="ellipse">
              <a:avLst/>
            </a:prstGeom>
            <a:solidFill>
              <a:srgbClr val="FF99CC"/>
            </a:solidFill>
            <a:ln w="12700">
              <a:noFill/>
              <a:round/>
              <a:headEnd type="none" w="sm" len="sm"/>
              <a:tailEnd type="none" w="sm" len="sm"/>
            </a:ln>
            <a:effectLst/>
          </p:spPr>
          <p:txBody>
            <a:bodyPr wrap="none" anchor="ctr">
              <a:prstTxWarp prst="textNoShape">
                <a:avLst/>
              </a:prstTxWarp>
            </a:bodyPr>
            <a:lstStyle/>
            <a:p>
              <a:endParaRPr lang="en-US"/>
            </a:p>
          </p:txBody>
        </p:sp>
        <p:sp>
          <p:nvSpPr>
            <p:cNvPr id="9225" name="Oval 9"/>
            <p:cNvSpPr>
              <a:spLocks noChangeArrowheads="1"/>
            </p:cNvSpPr>
            <p:nvPr/>
          </p:nvSpPr>
          <p:spPr bwMode="auto">
            <a:xfrm>
              <a:off x="1514" y="2762"/>
              <a:ext cx="1542" cy="1021"/>
            </a:xfrm>
            <a:prstGeom prst="ellipse">
              <a:avLst/>
            </a:prstGeom>
            <a:solidFill>
              <a:srgbClr val="FF99CC"/>
            </a:solidFill>
            <a:ln w="12700">
              <a:noFill/>
              <a:round/>
              <a:headEnd type="none" w="sm" len="sm"/>
              <a:tailEnd type="none" w="sm" len="sm"/>
            </a:ln>
            <a:effectLst/>
          </p:spPr>
          <p:txBody>
            <a:bodyPr wrap="none" anchor="ctr">
              <a:prstTxWarp prst="textNoShape">
                <a:avLst/>
              </a:prstTxWarp>
            </a:bodyPr>
            <a:lstStyle/>
            <a:p>
              <a:endParaRPr lang="en-US"/>
            </a:p>
          </p:txBody>
        </p:sp>
        <p:sp>
          <p:nvSpPr>
            <p:cNvPr id="9226" name="Oval 10"/>
            <p:cNvSpPr>
              <a:spLocks noChangeArrowheads="1"/>
            </p:cNvSpPr>
            <p:nvPr/>
          </p:nvSpPr>
          <p:spPr bwMode="auto">
            <a:xfrm>
              <a:off x="2471" y="1536"/>
              <a:ext cx="1542" cy="1021"/>
            </a:xfrm>
            <a:prstGeom prst="ellipse">
              <a:avLst/>
            </a:prstGeom>
            <a:solidFill>
              <a:srgbClr val="FF99CC"/>
            </a:solidFill>
            <a:ln w="12700">
              <a:noFill/>
              <a:round/>
              <a:headEnd type="none" w="sm" len="sm"/>
              <a:tailEnd type="none" w="sm" len="sm"/>
            </a:ln>
            <a:effectLst/>
          </p:spPr>
          <p:txBody>
            <a:bodyPr wrap="none" anchor="ctr">
              <a:prstTxWarp prst="textNoShape">
                <a:avLst/>
              </a:prstTxWarp>
            </a:bodyPr>
            <a:lstStyle/>
            <a:p>
              <a:endParaRPr lang="en-US"/>
            </a:p>
          </p:txBody>
        </p:sp>
        <p:sp>
          <p:nvSpPr>
            <p:cNvPr id="9227" name="Oval 11"/>
            <p:cNvSpPr>
              <a:spLocks noChangeArrowheads="1"/>
            </p:cNvSpPr>
            <p:nvPr/>
          </p:nvSpPr>
          <p:spPr bwMode="auto">
            <a:xfrm>
              <a:off x="3120" y="1762"/>
              <a:ext cx="1542" cy="1022"/>
            </a:xfrm>
            <a:prstGeom prst="ellipse">
              <a:avLst/>
            </a:prstGeom>
            <a:solidFill>
              <a:srgbClr val="FF99CC"/>
            </a:solidFill>
            <a:ln w="12700">
              <a:noFill/>
              <a:round/>
              <a:headEnd type="none" w="sm" len="sm"/>
              <a:tailEnd type="none" w="sm" len="sm"/>
            </a:ln>
            <a:effectLst/>
          </p:spPr>
          <p:txBody>
            <a:bodyPr wrap="none" anchor="ctr">
              <a:prstTxWarp prst="textNoShape">
                <a:avLst/>
              </a:prstTxWarp>
            </a:bodyPr>
            <a:lstStyle/>
            <a:p>
              <a:endParaRPr lang="en-US"/>
            </a:p>
          </p:txBody>
        </p:sp>
      </p:grpSp>
      <p:sp>
        <p:nvSpPr>
          <p:cNvPr id="9218" name="Rectangle 2"/>
          <p:cNvSpPr>
            <a:spLocks noGrp="1" noChangeArrowheads="1"/>
          </p:cNvSpPr>
          <p:nvPr>
            <p:ph type="title"/>
          </p:nvPr>
        </p:nvSpPr>
        <p:spPr/>
        <p:txBody>
          <a:bodyPr>
            <a:normAutofit fontScale="90000"/>
          </a:bodyPr>
          <a:lstStyle/>
          <a:p>
            <a:r>
              <a:rPr lang="en-US"/>
              <a:t>State of the Art: IDMaps [Francis et al ‘99]</a:t>
            </a:r>
          </a:p>
        </p:txBody>
      </p:sp>
      <p:sp>
        <p:nvSpPr>
          <p:cNvPr id="9219" name="Rectangle 3"/>
          <p:cNvSpPr>
            <a:spLocks noGrp="1" noChangeArrowheads="1"/>
          </p:cNvSpPr>
          <p:nvPr>
            <p:ph type="body" idx="1"/>
          </p:nvPr>
        </p:nvSpPr>
        <p:spPr>
          <a:xfrm>
            <a:off x="685800" y="1447800"/>
            <a:ext cx="7772400" cy="762000"/>
          </a:xfrm>
        </p:spPr>
        <p:txBody>
          <a:bodyPr/>
          <a:lstStyle/>
          <a:p>
            <a:r>
              <a:rPr lang="en-US"/>
              <a:t>A network distance prediction service</a:t>
            </a:r>
          </a:p>
        </p:txBody>
      </p:sp>
      <p:grpSp>
        <p:nvGrpSpPr>
          <p:cNvPr id="3" name="Group 75"/>
          <p:cNvGrpSpPr>
            <a:grpSpLocks/>
          </p:cNvGrpSpPr>
          <p:nvPr/>
        </p:nvGrpSpPr>
        <p:grpSpPr bwMode="auto">
          <a:xfrm>
            <a:off x="2362200" y="3276600"/>
            <a:ext cx="525463" cy="509588"/>
            <a:chOff x="970" y="1034"/>
            <a:chExt cx="152" cy="156"/>
          </a:xfrm>
        </p:grpSpPr>
        <p:sp>
          <p:nvSpPr>
            <p:cNvPr id="9292" name="Freeform 76"/>
            <p:cNvSpPr>
              <a:spLocks/>
            </p:cNvSpPr>
            <p:nvPr/>
          </p:nvSpPr>
          <p:spPr bwMode="auto">
            <a:xfrm>
              <a:off x="991" y="1128"/>
              <a:ext cx="129" cy="17"/>
            </a:xfrm>
            <a:custGeom>
              <a:avLst/>
              <a:gdLst/>
              <a:ahLst/>
              <a:cxnLst>
                <a:cxn ang="0">
                  <a:pos x="0" y="84"/>
                </a:cxn>
                <a:cxn ang="0">
                  <a:pos x="81" y="0"/>
                </a:cxn>
                <a:cxn ang="0">
                  <a:pos x="645" y="0"/>
                </a:cxn>
                <a:cxn ang="0">
                  <a:pos x="574" y="84"/>
                </a:cxn>
                <a:cxn ang="0">
                  <a:pos x="0" y="84"/>
                </a:cxn>
              </a:cxnLst>
              <a:rect l="0" t="0" r="r" b="b"/>
              <a:pathLst>
                <a:path w="645" h="84">
                  <a:moveTo>
                    <a:pt x="0" y="84"/>
                  </a:moveTo>
                  <a:lnTo>
                    <a:pt x="81" y="0"/>
                  </a:lnTo>
                  <a:lnTo>
                    <a:pt x="645" y="0"/>
                  </a:lnTo>
                  <a:lnTo>
                    <a:pt x="574" y="84"/>
                  </a:lnTo>
                  <a:lnTo>
                    <a:pt x="0" y="84"/>
                  </a:lnTo>
                  <a:close/>
                </a:path>
              </a:pathLst>
            </a:custGeom>
            <a:solidFill>
              <a:srgbClr val="C9C9B6"/>
            </a:solidFill>
            <a:ln w="9525">
              <a:noFill/>
              <a:round/>
              <a:headEnd/>
              <a:tailEnd/>
            </a:ln>
          </p:spPr>
          <p:txBody>
            <a:bodyPr>
              <a:prstTxWarp prst="textNoShape">
                <a:avLst/>
              </a:prstTxWarp>
            </a:bodyPr>
            <a:lstStyle/>
            <a:p>
              <a:endParaRPr lang="en-US"/>
            </a:p>
          </p:txBody>
        </p:sp>
        <p:sp>
          <p:nvSpPr>
            <p:cNvPr id="9293" name="Freeform 77"/>
            <p:cNvSpPr>
              <a:spLocks/>
            </p:cNvSpPr>
            <p:nvPr/>
          </p:nvSpPr>
          <p:spPr bwMode="auto">
            <a:xfrm>
              <a:off x="993" y="1130"/>
              <a:ext cx="129" cy="17"/>
            </a:xfrm>
            <a:custGeom>
              <a:avLst/>
              <a:gdLst/>
              <a:ahLst/>
              <a:cxnLst>
                <a:cxn ang="0">
                  <a:pos x="0" y="83"/>
                </a:cxn>
                <a:cxn ang="0">
                  <a:pos x="81" y="0"/>
                </a:cxn>
                <a:cxn ang="0">
                  <a:pos x="645" y="0"/>
                </a:cxn>
                <a:cxn ang="0">
                  <a:pos x="574" y="83"/>
                </a:cxn>
                <a:cxn ang="0">
                  <a:pos x="0" y="83"/>
                </a:cxn>
              </a:cxnLst>
              <a:rect l="0" t="0" r="r" b="b"/>
              <a:pathLst>
                <a:path w="645" h="83">
                  <a:moveTo>
                    <a:pt x="0" y="83"/>
                  </a:moveTo>
                  <a:lnTo>
                    <a:pt x="81" y="0"/>
                  </a:lnTo>
                  <a:lnTo>
                    <a:pt x="645" y="0"/>
                  </a:lnTo>
                  <a:lnTo>
                    <a:pt x="574" y="83"/>
                  </a:lnTo>
                  <a:lnTo>
                    <a:pt x="0" y="83"/>
                  </a:lnTo>
                  <a:close/>
                </a:path>
              </a:pathLst>
            </a:custGeom>
            <a:solidFill>
              <a:srgbClr val="C9C9B6"/>
            </a:solidFill>
            <a:ln w="3175">
              <a:solidFill>
                <a:srgbClr val="494936"/>
              </a:solidFill>
              <a:prstDash val="solid"/>
              <a:round/>
              <a:headEnd/>
              <a:tailEnd/>
            </a:ln>
          </p:spPr>
          <p:txBody>
            <a:bodyPr>
              <a:prstTxWarp prst="textNoShape">
                <a:avLst/>
              </a:prstTxWarp>
            </a:bodyPr>
            <a:lstStyle/>
            <a:p>
              <a:endParaRPr lang="en-US"/>
            </a:p>
          </p:txBody>
        </p:sp>
        <p:sp>
          <p:nvSpPr>
            <p:cNvPr id="9294" name="Rectangle 78"/>
            <p:cNvSpPr>
              <a:spLocks noChangeArrowheads="1"/>
            </p:cNvSpPr>
            <p:nvPr/>
          </p:nvSpPr>
          <p:spPr bwMode="auto">
            <a:xfrm>
              <a:off x="991" y="1145"/>
              <a:ext cx="115" cy="20"/>
            </a:xfrm>
            <a:prstGeom prst="rect">
              <a:avLst/>
            </a:prstGeom>
            <a:solidFill>
              <a:srgbClr val="B7B79D"/>
            </a:solidFill>
            <a:ln w="9525">
              <a:noFill/>
              <a:miter lim="800000"/>
              <a:headEnd/>
              <a:tailEnd/>
            </a:ln>
          </p:spPr>
          <p:txBody>
            <a:bodyPr>
              <a:prstTxWarp prst="textNoShape">
                <a:avLst/>
              </a:prstTxWarp>
            </a:bodyPr>
            <a:lstStyle/>
            <a:p>
              <a:endParaRPr lang="en-US"/>
            </a:p>
          </p:txBody>
        </p:sp>
        <p:sp>
          <p:nvSpPr>
            <p:cNvPr id="9295" name="Rectangle 79"/>
            <p:cNvSpPr>
              <a:spLocks noChangeArrowheads="1"/>
            </p:cNvSpPr>
            <p:nvPr/>
          </p:nvSpPr>
          <p:spPr bwMode="auto">
            <a:xfrm>
              <a:off x="992" y="1146"/>
              <a:ext cx="113" cy="18"/>
            </a:xfrm>
            <a:prstGeom prst="rect">
              <a:avLst/>
            </a:prstGeom>
            <a:solidFill>
              <a:srgbClr val="B7B79D"/>
            </a:solidFill>
            <a:ln w="3175">
              <a:solidFill>
                <a:srgbClr val="494936"/>
              </a:solidFill>
              <a:miter lim="800000"/>
              <a:headEnd/>
              <a:tailEnd/>
            </a:ln>
          </p:spPr>
          <p:txBody>
            <a:bodyPr>
              <a:prstTxWarp prst="textNoShape">
                <a:avLst/>
              </a:prstTxWarp>
            </a:bodyPr>
            <a:lstStyle/>
            <a:p>
              <a:endParaRPr lang="en-US"/>
            </a:p>
          </p:txBody>
        </p:sp>
        <p:sp>
          <p:nvSpPr>
            <p:cNvPr id="9296" name="Freeform 80"/>
            <p:cNvSpPr>
              <a:spLocks/>
            </p:cNvSpPr>
            <p:nvPr/>
          </p:nvSpPr>
          <p:spPr bwMode="auto">
            <a:xfrm>
              <a:off x="1106" y="1128"/>
              <a:ext cx="14" cy="37"/>
            </a:xfrm>
            <a:custGeom>
              <a:avLst/>
              <a:gdLst/>
              <a:ahLst/>
              <a:cxnLst>
                <a:cxn ang="0">
                  <a:pos x="0" y="185"/>
                </a:cxn>
                <a:cxn ang="0">
                  <a:pos x="71" y="111"/>
                </a:cxn>
                <a:cxn ang="0">
                  <a:pos x="71" y="0"/>
                </a:cxn>
                <a:cxn ang="0">
                  <a:pos x="0" y="84"/>
                </a:cxn>
                <a:cxn ang="0">
                  <a:pos x="0" y="185"/>
                </a:cxn>
              </a:cxnLst>
              <a:rect l="0" t="0" r="r" b="b"/>
              <a:pathLst>
                <a:path w="71" h="185">
                  <a:moveTo>
                    <a:pt x="0" y="185"/>
                  </a:moveTo>
                  <a:lnTo>
                    <a:pt x="71" y="111"/>
                  </a:lnTo>
                  <a:lnTo>
                    <a:pt x="71" y="0"/>
                  </a:lnTo>
                  <a:lnTo>
                    <a:pt x="0" y="84"/>
                  </a:lnTo>
                  <a:lnTo>
                    <a:pt x="0" y="185"/>
                  </a:lnTo>
                  <a:close/>
                </a:path>
              </a:pathLst>
            </a:custGeom>
            <a:solidFill>
              <a:srgbClr val="7A7A5A"/>
            </a:solidFill>
            <a:ln w="9525">
              <a:noFill/>
              <a:round/>
              <a:headEnd/>
              <a:tailEnd/>
            </a:ln>
          </p:spPr>
          <p:txBody>
            <a:bodyPr>
              <a:prstTxWarp prst="textNoShape">
                <a:avLst/>
              </a:prstTxWarp>
            </a:bodyPr>
            <a:lstStyle/>
            <a:p>
              <a:endParaRPr lang="en-US"/>
            </a:p>
          </p:txBody>
        </p:sp>
        <p:sp>
          <p:nvSpPr>
            <p:cNvPr id="9297" name="Freeform 81"/>
            <p:cNvSpPr>
              <a:spLocks/>
            </p:cNvSpPr>
            <p:nvPr/>
          </p:nvSpPr>
          <p:spPr bwMode="auto">
            <a:xfrm>
              <a:off x="1106" y="1128"/>
              <a:ext cx="14" cy="37"/>
            </a:xfrm>
            <a:custGeom>
              <a:avLst/>
              <a:gdLst/>
              <a:ahLst/>
              <a:cxnLst>
                <a:cxn ang="0">
                  <a:pos x="0" y="185"/>
                </a:cxn>
                <a:cxn ang="0">
                  <a:pos x="71" y="111"/>
                </a:cxn>
                <a:cxn ang="0">
                  <a:pos x="71" y="0"/>
                </a:cxn>
                <a:cxn ang="0">
                  <a:pos x="0" y="84"/>
                </a:cxn>
                <a:cxn ang="0">
                  <a:pos x="0" y="185"/>
                </a:cxn>
              </a:cxnLst>
              <a:rect l="0" t="0" r="r" b="b"/>
              <a:pathLst>
                <a:path w="71" h="185">
                  <a:moveTo>
                    <a:pt x="0" y="185"/>
                  </a:moveTo>
                  <a:lnTo>
                    <a:pt x="71" y="111"/>
                  </a:lnTo>
                  <a:lnTo>
                    <a:pt x="71" y="0"/>
                  </a:lnTo>
                  <a:lnTo>
                    <a:pt x="0" y="84"/>
                  </a:lnTo>
                  <a:lnTo>
                    <a:pt x="0" y="185"/>
                  </a:lnTo>
                  <a:close/>
                </a:path>
              </a:pathLst>
            </a:custGeom>
            <a:solidFill>
              <a:srgbClr val="7A7A5A"/>
            </a:solidFill>
            <a:ln w="3175">
              <a:solidFill>
                <a:srgbClr val="494936"/>
              </a:solidFill>
              <a:prstDash val="solid"/>
              <a:round/>
              <a:headEnd/>
              <a:tailEnd/>
            </a:ln>
          </p:spPr>
          <p:txBody>
            <a:bodyPr>
              <a:prstTxWarp prst="textNoShape">
                <a:avLst/>
              </a:prstTxWarp>
            </a:bodyPr>
            <a:lstStyle/>
            <a:p>
              <a:endParaRPr lang="en-US"/>
            </a:p>
          </p:txBody>
        </p:sp>
        <p:sp>
          <p:nvSpPr>
            <p:cNvPr id="9298" name="Freeform 82"/>
            <p:cNvSpPr>
              <a:spLocks/>
            </p:cNvSpPr>
            <p:nvPr/>
          </p:nvSpPr>
          <p:spPr bwMode="auto">
            <a:xfrm>
              <a:off x="995" y="1128"/>
              <a:ext cx="123" cy="13"/>
            </a:xfrm>
            <a:custGeom>
              <a:avLst/>
              <a:gdLst/>
              <a:ahLst/>
              <a:cxnLst>
                <a:cxn ang="0">
                  <a:pos x="0" y="65"/>
                </a:cxn>
                <a:cxn ang="0">
                  <a:pos x="63" y="0"/>
                </a:cxn>
                <a:cxn ang="0">
                  <a:pos x="618" y="0"/>
                </a:cxn>
                <a:cxn ang="0">
                  <a:pos x="565" y="65"/>
                </a:cxn>
                <a:cxn ang="0">
                  <a:pos x="0" y="65"/>
                </a:cxn>
              </a:cxnLst>
              <a:rect l="0" t="0" r="r" b="b"/>
              <a:pathLst>
                <a:path w="618" h="65">
                  <a:moveTo>
                    <a:pt x="0" y="65"/>
                  </a:moveTo>
                  <a:lnTo>
                    <a:pt x="63" y="0"/>
                  </a:lnTo>
                  <a:lnTo>
                    <a:pt x="618" y="0"/>
                  </a:lnTo>
                  <a:lnTo>
                    <a:pt x="565" y="65"/>
                  </a:lnTo>
                  <a:lnTo>
                    <a:pt x="0" y="65"/>
                  </a:lnTo>
                  <a:close/>
                </a:path>
              </a:pathLst>
            </a:custGeom>
            <a:solidFill>
              <a:srgbClr val="000000"/>
            </a:solidFill>
            <a:ln w="9525">
              <a:noFill/>
              <a:round/>
              <a:headEnd/>
              <a:tailEnd/>
            </a:ln>
          </p:spPr>
          <p:txBody>
            <a:bodyPr>
              <a:prstTxWarp prst="textNoShape">
                <a:avLst/>
              </a:prstTxWarp>
            </a:bodyPr>
            <a:lstStyle/>
            <a:p>
              <a:endParaRPr lang="en-US"/>
            </a:p>
          </p:txBody>
        </p:sp>
        <p:sp>
          <p:nvSpPr>
            <p:cNvPr id="9299" name="Freeform 83"/>
            <p:cNvSpPr>
              <a:spLocks/>
            </p:cNvSpPr>
            <p:nvPr/>
          </p:nvSpPr>
          <p:spPr bwMode="auto">
            <a:xfrm>
              <a:off x="995" y="1128"/>
              <a:ext cx="123" cy="13"/>
            </a:xfrm>
            <a:custGeom>
              <a:avLst/>
              <a:gdLst/>
              <a:ahLst/>
              <a:cxnLst>
                <a:cxn ang="0">
                  <a:pos x="0" y="65"/>
                </a:cxn>
                <a:cxn ang="0">
                  <a:pos x="63" y="0"/>
                </a:cxn>
                <a:cxn ang="0">
                  <a:pos x="618" y="0"/>
                </a:cxn>
                <a:cxn ang="0">
                  <a:pos x="565" y="65"/>
                </a:cxn>
                <a:cxn ang="0">
                  <a:pos x="0" y="65"/>
                </a:cxn>
              </a:cxnLst>
              <a:rect l="0" t="0" r="r" b="b"/>
              <a:pathLst>
                <a:path w="618" h="65">
                  <a:moveTo>
                    <a:pt x="0" y="65"/>
                  </a:moveTo>
                  <a:lnTo>
                    <a:pt x="63" y="0"/>
                  </a:lnTo>
                  <a:lnTo>
                    <a:pt x="618" y="0"/>
                  </a:lnTo>
                  <a:lnTo>
                    <a:pt x="565" y="65"/>
                  </a:lnTo>
                  <a:lnTo>
                    <a:pt x="0" y="65"/>
                  </a:lnTo>
                  <a:close/>
                </a:path>
              </a:pathLst>
            </a:custGeom>
            <a:solidFill>
              <a:srgbClr val="000000"/>
            </a:solidFill>
            <a:ln w="3175">
              <a:solidFill>
                <a:srgbClr val="000000"/>
              </a:solidFill>
              <a:prstDash val="solid"/>
              <a:round/>
              <a:headEnd/>
              <a:tailEnd/>
            </a:ln>
          </p:spPr>
          <p:txBody>
            <a:bodyPr>
              <a:prstTxWarp prst="textNoShape">
                <a:avLst/>
              </a:prstTxWarp>
            </a:bodyPr>
            <a:lstStyle/>
            <a:p>
              <a:endParaRPr lang="en-US"/>
            </a:p>
          </p:txBody>
        </p:sp>
        <p:sp>
          <p:nvSpPr>
            <p:cNvPr id="9300" name="Freeform 84"/>
            <p:cNvSpPr>
              <a:spLocks/>
            </p:cNvSpPr>
            <p:nvPr/>
          </p:nvSpPr>
          <p:spPr bwMode="auto">
            <a:xfrm>
              <a:off x="993" y="1034"/>
              <a:ext cx="125" cy="13"/>
            </a:xfrm>
            <a:custGeom>
              <a:avLst/>
              <a:gdLst/>
              <a:ahLst/>
              <a:cxnLst>
                <a:cxn ang="0">
                  <a:pos x="0" y="65"/>
                </a:cxn>
                <a:cxn ang="0">
                  <a:pos x="54" y="0"/>
                </a:cxn>
                <a:cxn ang="0">
                  <a:pos x="627" y="0"/>
                </a:cxn>
                <a:cxn ang="0">
                  <a:pos x="565" y="65"/>
                </a:cxn>
                <a:cxn ang="0">
                  <a:pos x="0" y="65"/>
                </a:cxn>
              </a:cxnLst>
              <a:rect l="0" t="0" r="r" b="b"/>
              <a:pathLst>
                <a:path w="627" h="65">
                  <a:moveTo>
                    <a:pt x="0" y="65"/>
                  </a:moveTo>
                  <a:lnTo>
                    <a:pt x="54" y="0"/>
                  </a:lnTo>
                  <a:lnTo>
                    <a:pt x="627" y="0"/>
                  </a:lnTo>
                  <a:lnTo>
                    <a:pt x="565" y="65"/>
                  </a:lnTo>
                  <a:lnTo>
                    <a:pt x="0" y="65"/>
                  </a:lnTo>
                  <a:close/>
                </a:path>
              </a:pathLst>
            </a:custGeom>
            <a:solidFill>
              <a:srgbClr val="C9C9B6"/>
            </a:solidFill>
            <a:ln w="9525">
              <a:noFill/>
              <a:round/>
              <a:headEnd/>
              <a:tailEnd/>
            </a:ln>
          </p:spPr>
          <p:txBody>
            <a:bodyPr>
              <a:prstTxWarp prst="textNoShape">
                <a:avLst/>
              </a:prstTxWarp>
            </a:bodyPr>
            <a:lstStyle/>
            <a:p>
              <a:endParaRPr lang="en-US"/>
            </a:p>
          </p:txBody>
        </p:sp>
        <p:sp>
          <p:nvSpPr>
            <p:cNvPr id="9301" name="Freeform 85"/>
            <p:cNvSpPr>
              <a:spLocks/>
            </p:cNvSpPr>
            <p:nvPr/>
          </p:nvSpPr>
          <p:spPr bwMode="auto">
            <a:xfrm>
              <a:off x="993" y="1034"/>
              <a:ext cx="125" cy="13"/>
            </a:xfrm>
            <a:custGeom>
              <a:avLst/>
              <a:gdLst/>
              <a:ahLst/>
              <a:cxnLst>
                <a:cxn ang="0">
                  <a:pos x="0" y="65"/>
                </a:cxn>
                <a:cxn ang="0">
                  <a:pos x="54" y="0"/>
                </a:cxn>
                <a:cxn ang="0">
                  <a:pos x="627" y="0"/>
                </a:cxn>
                <a:cxn ang="0">
                  <a:pos x="565" y="65"/>
                </a:cxn>
                <a:cxn ang="0">
                  <a:pos x="0" y="65"/>
                </a:cxn>
              </a:cxnLst>
              <a:rect l="0" t="0" r="r" b="b"/>
              <a:pathLst>
                <a:path w="627" h="65">
                  <a:moveTo>
                    <a:pt x="0" y="65"/>
                  </a:moveTo>
                  <a:lnTo>
                    <a:pt x="54" y="0"/>
                  </a:lnTo>
                  <a:lnTo>
                    <a:pt x="627" y="0"/>
                  </a:lnTo>
                  <a:lnTo>
                    <a:pt x="565" y="65"/>
                  </a:lnTo>
                  <a:lnTo>
                    <a:pt x="0" y="65"/>
                  </a:lnTo>
                  <a:close/>
                </a:path>
              </a:pathLst>
            </a:custGeom>
            <a:solidFill>
              <a:srgbClr val="C9C9B6"/>
            </a:solidFill>
            <a:ln w="3175">
              <a:solidFill>
                <a:srgbClr val="494936"/>
              </a:solidFill>
              <a:prstDash val="solid"/>
              <a:round/>
              <a:headEnd/>
              <a:tailEnd/>
            </a:ln>
          </p:spPr>
          <p:txBody>
            <a:bodyPr>
              <a:prstTxWarp prst="textNoShape">
                <a:avLst/>
              </a:prstTxWarp>
            </a:bodyPr>
            <a:lstStyle/>
            <a:p>
              <a:endParaRPr lang="en-US"/>
            </a:p>
          </p:txBody>
        </p:sp>
        <p:sp>
          <p:nvSpPr>
            <p:cNvPr id="9302" name="Rectangle 86"/>
            <p:cNvSpPr>
              <a:spLocks noChangeArrowheads="1"/>
            </p:cNvSpPr>
            <p:nvPr/>
          </p:nvSpPr>
          <p:spPr bwMode="auto">
            <a:xfrm>
              <a:off x="994" y="1048"/>
              <a:ext cx="113" cy="91"/>
            </a:xfrm>
            <a:prstGeom prst="rect">
              <a:avLst/>
            </a:prstGeom>
            <a:solidFill>
              <a:srgbClr val="B7B79D"/>
            </a:solidFill>
            <a:ln w="3175">
              <a:solidFill>
                <a:srgbClr val="494936"/>
              </a:solidFill>
              <a:miter lim="800000"/>
              <a:headEnd/>
              <a:tailEnd/>
            </a:ln>
          </p:spPr>
          <p:txBody>
            <a:bodyPr>
              <a:prstTxWarp prst="textNoShape">
                <a:avLst/>
              </a:prstTxWarp>
            </a:bodyPr>
            <a:lstStyle/>
            <a:p>
              <a:endParaRPr lang="en-US"/>
            </a:p>
          </p:txBody>
        </p:sp>
        <p:sp>
          <p:nvSpPr>
            <p:cNvPr id="9303" name="Rectangle 87"/>
            <p:cNvSpPr>
              <a:spLocks noChangeArrowheads="1"/>
            </p:cNvSpPr>
            <p:nvPr/>
          </p:nvSpPr>
          <p:spPr bwMode="auto">
            <a:xfrm>
              <a:off x="1003" y="1059"/>
              <a:ext cx="93" cy="70"/>
            </a:xfrm>
            <a:prstGeom prst="rect">
              <a:avLst/>
            </a:prstGeom>
            <a:solidFill>
              <a:srgbClr val="FFFFFF"/>
            </a:solidFill>
            <a:ln w="3175">
              <a:solidFill>
                <a:srgbClr val="494936"/>
              </a:solidFill>
              <a:miter lim="800000"/>
              <a:headEnd/>
              <a:tailEnd/>
            </a:ln>
          </p:spPr>
          <p:txBody>
            <a:bodyPr>
              <a:prstTxWarp prst="textNoShape">
                <a:avLst/>
              </a:prstTxWarp>
            </a:bodyPr>
            <a:lstStyle/>
            <a:p>
              <a:endParaRPr lang="en-US"/>
            </a:p>
          </p:txBody>
        </p:sp>
        <p:sp>
          <p:nvSpPr>
            <p:cNvPr id="9304" name="Freeform 88"/>
            <p:cNvSpPr>
              <a:spLocks/>
            </p:cNvSpPr>
            <p:nvPr/>
          </p:nvSpPr>
          <p:spPr bwMode="auto">
            <a:xfrm>
              <a:off x="1106" y="1034"/>
              <a:ext cx="12" cy="104"/>
            </a:xfrm>
            <a:custGeom>
              <a:avLst/>
              <a:gdLst/>
              <a:ahLst/>
              <a:cxnLst>
                <a:cxn ang="0">
                  <a:pos x="0" y="519"/>
                </a:cxn>
                <a:cxn ang="0">
                  <a:pos x="62" y="463"/>
                </a:cxn>
                <a:cxn ang="0">
                  <a:pos x="62" y="0"/>
                </a:cxn>
                <a:cxn ang="0">
                  <a:pos x="0" y="65"/>
                </a:cxn>
                <a:cxn ang="0">
                  <a:pos x="0" y="519"/>
                </a:cxn>
              </a:cxnLst>
              <a:rect l="0" t="0" r="r" b="b"/>
              <a:pathLst>
                <a:path w="62" h="519">
                  <a:moveTo>
                    <a:pt x="0" y="519"/>
                  </a:moveTo>
                  <a:lnTo>
                    <a:pt x="62" y="463"/>
                  </a:lnTo>
                  <a:lnTo>
                    <a:pt x="62" y="0"/>
                  </a:lnTo>
                  <a:lnTo>
                    <a:pt x="0" y="65"/>
                  </a:lnTo>
                  <a:lnTo>
                    <a:pt x="0" y="519"/>
                  </a:lnTo>
                  <a:close/>
                </a:path>
              </a:pathLst>
            </a:custGeom>
            <a:solidFill>
              <a:srgbClr val="7A7A5A"/>
            </a:solidFill>
            <a:ln w="9525">
              <a:noFill/>
              <a:round/>
              <a:headEnd/>
              <a:tailEnd/>
            </a:ln>
          </p:spPr>
          <p:txBody>
            <a:bodyPr>
              <a:prstTxWarp prst="textNoShape">
                <a:avLst/>
              </a:prstTxWarp>
            </a:bodyPr>
            <a:lstStyle/>
            <a:p>
              <a:endParaRPr lang="en-US"/>
            </a:p>
          </p:txBody>
        </p:sp>
        <p:sp>
          <p:nvSpPr>
            <p:cNvPr id="9305" name="Freeform 89"/>
            <p:cNvSpPr>
              <a:spLocks/>
            </p:cNvSpPr>
            <p:nvPr/>
          </p:nvSpPr>
          <p:spPr bwMode="auto">
            <a:xfrm>
              <a:off x="1106" y="1034"/>
              <a:ext cx="12" cy="104"/>
            </a:xfrm>
            <a:custGeom>
              <a:avLst/>
              <a:gdLst/>
              <a:ahLst/>
              <a:cxnLst>
                <a:cxn ang="0">
                  <a:pos x="0" y="519"/>
                </a:cxn>
                <a:cxn ang="0">
                  <a:pos x="62" y="463"/>
                </a:cxn>
                <a:cxn ang="0">
                  <a:pos x="62" y="0"/>
                </a:cxn>
                <a:cxn ang="0">
                  <a:pos x="0" y="65"/>
                </a:cxn>
                <a:cxn ang="0">
                  <a:pos x="0" y="519"/>
                </a:cxn>
              </a:cxnLst>
              <a:rect l="0" t="0" r="r" b="b"/>
              <a:pathLst>
                <a:path w="62" h="519">
                  <a:moveTo>
                    <a:pt x="0" y="519"/>
                  </a:moveTo>
                  <a:lnTo>
                    <a:pt x="62" y="463"/>
                  </a:lnTo>
                  <a:lnTo>
                    <a:pt x="62" y="0"/>
                  </a:lnTo>
                  <a:lnTo>
                    <a:pt x="0" y="65"/>
                  </a:lnTo>
                  <a:lnTo>
                    <a:pt x="0" y="519"/>
                  </a:lnTo>
                  <a:close/>
                </a:path>
              </a:pathLst>
            </a:custGeom>
            <a:solidFill>
              <a:srgbClr val="7A7A5A"/>
            </a:solidFill>
            <a:ln w="3175">
              <a:solidFill>
                <a:srgbClr val="494936"/>
              </a:solidFill>
              <a:prstDash val="solid"/>
              <a:round/>
              <a:headEnd/>
              <a:tailEnd/>
            </a:ln>
          </p:spPr>
          <p:txBody>
            <a:bodyPr>
              <a:prstTxWarp prst="textNoShape">
                <a:avLst/>
              </a:prstTxWarp>
            </a:bodyPr>
            <a:lstStyle/>
            <a:p>
              <a:endParaRPr lang="en-US"/>
            </a:p>
          </p:txBody>
        </p:sp>
        <p:sp>
          <p:nvSpPr>
            <p:cNvPr id="9306" name="Freeform 90"/>
            <p:cNvSpPr>
              <a:spLocks/>
            </p:cNvSpPr>
            <p:nvPr/>
          </p:nvSpPr>
          <p:spPr bwMode="auto">
            <a:xfrm>
              <a:off x="970" y="1162"/>
              <a:ext cx="141" cy="22"/>
            </a:xfrm>
            <a:custGeom>
              <a:avLst/>
              <a:gdLst/>
              <a:ahLst/>
              <a:cxnLst>
                <a:cxn ang="0">
                  <a:pos x="0" y="111"/>
                </a:cxn>
                <a:cxn ang="0">
                  <a:pos x="89" y="0"/>
                </a:cxn>
                <a:cxn ang="0">
                  <a:pos x="708" y="0"/>
                </a:cxn>
                <a:cxn ang="0">
                  <a:pos x="618" y="111"/>
                </a:cxn>
                <a:cxn ang="0">
                  <a:pos x="0" y="111"/>
                </a:cxn>
              </a:cxnLst>
              <a:rect l="0" t="0" r="r" b="b"/>
              <a:pathLst>
                <a:path w="708" h="111">
                  <a:moveTo>
                    <a:pt x="0" y="111"/>
                  </a:moveTo>
                  <a:lnTo>
                    <a:pt x="89" y="0"/>
                  </a:lnTo>
                  <a:lnTo>
                    <a:pt x="708" y="0"/>
                  </a:lnTo>
                  <a:lnTo>
                    <a:pt x="618" y="111"/>
                  </a:lnTo>
                  <a:lnTo>
                    <a:pt x="0" y="111"/>
                  </a:lnTo>
                  <a:close/>
                </a:path>
              </a:pathLst>
            </a:custGeom>
            <a:solidFill>
              <a:srgbClr val="C9C9B6"/>
            </a:solidFill>
            <a:ln w="9525">
              <a:noFill/>
              <a:round/>
              <a:headEnd/>
              <a:tailEnd/>
            </a:ln>
          </p:spPr>
          <p:txBody>
            <a:bodyPr>
              <a:prstTxWarp prst="textNoShape">
                <a:avLst/>
              </a:prstTxWarp>
            </a:bodyPr>
            <a:lstStyle/>
            <a:p>
              <a:endParaRPr lang="en-US"/>
            </a:p>
          </p:txBody>
        </p:sp>
        <p:sp>
          <p:nvSpPr>
            <p:cNvPr id="9307" name="Freeform 91"/>
            <p:cNvSpPr>
              <a:spLocks/>
            </p:cNvSpPr>
            <p:nvPr/>
          </p:nvSpPr>
          <p:spPr bwMode="auto">
            <a:xfrm>
              <a:off x="970" y="1162"/>
              <a:ext cx="141" cy="22"/>
            </a:xfrm>
            <a:custGeom>
              <a:avLst/>
              <a:gdLst/>
              <a:ahLst/>
              <a:cxnLst>
                <a:cxn ang="0">
                  <a:pos x="0" y="111"/>
                </a:cxn>
                <a:cxn ang="0">
                  <a:pos x="89" y="0"/>
                </a:cxn>
                <a:cxn ang="0">
                  <a:pos x="708" y="0"/>
                </a:cxn>
                <a:cxn ang="0">
                  <a:pos x="618" y="111"/>
                </a:cxn>
                <a:cxn ang="0">
                  <a:pos x="0" y="111"/>
                </a:cxn>
              </a:cxnLst>
              <a:rect l="0" t="0" r="r" b="b"/>
              <a:pathLst>
                <a:path w="708" h="111">
                  <a:moveTo>
                    <a:pt x="0" y="111"/>
                  </a:moveTo>
                  <a:lnTo>
                    <a:pt x="89" y="0"/>
                  </a:lnTo>
                  <a:lnTo>
                    <a:pt x="708" y="0"/>
                  </a:lnTo>
                  <a:lnTo>
                    <a:pt x="618" y="111"/>
                  </a:lnTo>
                  <a:lnTo>
                    <a:pt x="0" y="111"/>
                  </a:lnTo>
                  <a:close/>
                </a:path>
              </a:pathLst>
            </a:custGeom>
            <a:solidFill>
              <a:srgbClr val="C9C9B6"/>
            </a:solidFill>
            <a:ln w="3175">
              <a:solidFill>
                <a:srgbClr val="494936"/>
              </a:solidFill>
              <a:prstDash val="solid"/>
              <a:round/>
              <a:headEnd/>
              <a:tailEnd/>
            </a:ln>
          </p:spPr>
          <p:txBody>
            <a:bodyPr>
              <a:prstTxWarp prst="textNoShape">
                <a:avLst/>
              </a:prstTxWarp>
            </a:bodyPr>
            <a:lstStyle/>
            <a:p>
              <a:endParaRPr lang="en-US"/>
            </a:p>
          </p:txBody>
        </p:sp>
        <p:sp>
          <p:nvSpPr>
            <p:cNvPr id="9308" name="Freeform 92"/>
            <p:cNvSpPr>
              <a:spLocks/>
            </p:cNvSpPr>
            <p:nvPr/>
          </p:nvSpPr>
          <p:spPr bwMode="auto">
            <a:xfrm>
              <a:off x="1093" y="1162"/>
              <a:ext cx="18" cy="28"/>
            </a:xfrm>
            <a:custGeom>
              <a:avLst/>
              <a:gdLst/>
              <a:ahLst/>
              <a:cxnLst>
                <a:cxn ang="0">
                  <a:pos x="0" y="139"/>
                </a:cxn>
                <a:cxn ang="0">
                  <a:pos x="90" y="46"/>
                </a:cxn>
                <a:cxn ang="0">
                  <a:pos x="90" y="0"/>
                </a:cxn>
                <a:cxn ang="0">
                  <a:pos x="0" y="120"/>
                </a:cxn>
                <a:cxn ang="0">
                  <a:pos x="0" y="139"/>
                </a:cxn>
              </a:cxnLst>
              <a:rect l="0" t="0" r="r" b="b"/>
              <a:pathLst>
                <a:path w="90" h="139">
                  <a:moveTo>
                    <a:pt x="0" y="139"/>
                  </a:moveTo>
                  <a:lnTo>
                    <a:pt x="90" y="46"/>
                  </a:lnTo>
                  <a:lnTo>
                    <a:pt x="90" y="0"/>
                  </a:lnTo>
                  <a:lnTo>
                    <a:pt x="0" y="120"/>
                  </a:lnTo>
                  <a:lnTo>
                    <a:pt x="0" y="139"/>
                  </a:lnTo>
                  <a:close/>
                </a:path>
              </a:pathLst>
            </a:custGeom>
            <a:solidFill>
              <a:srgbClr val="7A7A5A"/>
            </a:solidFill>
            <a:ln w="9525">
              <a:noFill/>
              <a:round/>
              <a:headEnd/>
              <a:tailEnd/>
            </a:ln>
          </p:spPr>
          <p:txBody>
            <a:bodyPr>
              <a:prstTxWarp prst="textNoShape">
                <a:avLst/>
              </a:prstTxWarp>
            </a:bodyPr>
            <a:lstStyle/>
            <a:p>
              <a:endParaRPr lang="en-US"/>
            </a:p>
          </p:txBody>
        </p:sp>
        <p:sp>
          <p:nvSpPr>
            <p:cNvPr id="9309" name="Freeform 93"/>
            <p:cNvSpPr>
              <a:spLocks/>
            </p:cNvSpPr>
            <p:nvPr/>
          </p:nvSpPr>
          <p:spPr bwMode="auto">
            <a:xfrm>
              <a:off x="1093" y="1162"/>
              <a:ext cx="18" cy="28"/>
            </a:xfrm>
            <a:custGeom>
              <a:avLst/>
              <a:gdLst/>
              <a:ahLst/>
              <a:cxnLst>
                <a:cxn ang="0">
                  <a:pos x="0" y="139"/>
                </a:cxn>
                <a:cxn ang="0">
                  <a:pos x="90" y="46"/>
                </a:cxn>
                <a:cxn ang="0">
                  <a:pos x="90" y="0"/>
                </a:cxn>
                <a:cxn ang="0">
                  <a:pos x="0" y="120"/>
                </a:cxn>
                <a:cxn ang="0">
                  <a:pos x="0" y="139"/>
                </a:cxn>
              </a:cxnLst>
              <a:rect l="0" t="0" r="r" b="b"/>
              <a:pathLst>
                <a:path w="90" h="139">
                  <a:moveTo>
                    <a:pt x="0" y="139"/>
                  </a:moveTo>
                  <a:lnTo>
                    <a:pt x="90" y="46"/>
                  </a:lnTo>
                  <a:lnTo>
                    <a:pt x="90" y="0"/>
                  </a:lnTo>
                  <a:lnTo>
                    <a:pt x="0" y="120"/>
                  </a:lnTo>
                  <a:lnTo>
                    <a:pt x="0" y="139"/>
                  </a:lnTo>
                  <a:close/>
                </a:path>
              </a:pathLst>
            </a:custGeom>
            <a:solidFill>
              <a:srgbClr val="7A7A5A"/>
            </a:solidFill>
            <a:ln w="3175">
              <a:solidFill>
                <a:srgbClr val="494936"/>
              </a:solidFill>
              <a:prstDash val="solid"/>
              <a:round/>
              <a:headEnd/>
              <a:tailEnd/>
            </a:ln>
          </p:spPr>
          <p:txBody>
            <a:bodyPr>
              <a:prstTxWarp prst="textNoShape">
                <a:avLst/>
              </a:prstTxWarp>
            </a:bodyPr>
            <a:lstStyle/>
            <a:p>
              <a:endParaRPr lang="en-US"/>
            </a:p>
          </p:txBody>
        </p:sp>
        <p:sp>
          <p:nvSpPr>
            <p:cNvPr id="9310" name="Rectangle 94"/>
            <p:cNvSpPr>
              <a:spLocks noChangeArrowheads="1"/>
            </p:cNvSpPr>
            <p:nvPr/>
          </p:nvSpPr>
          <p:spPr bwMode="auto">
            <a:xfrm>
              <a:off x="970" y="1184"/>
              <a:ext cx="123" cy="6"/>
            </a:xfrm>
            <a:prstGeom prst="rect">
              <a:avLst/>
            </a:prstGeom>
            <a:solidFill>
              <a:srgbClr val="B7B79D"/>
            </a:solidFill>
            <a:ln w="9525">
              <a:noFill/>
              <a:miter lim="800000"/>
              <a:headEnd/>
              <a:tailEnd/>
            </a:ln>
          </p:spPr>
          <p:txBody>
            <a:bodyPr>
              <a:prstTxWarp prst="textNoShape">
                <a:avLst/>
              </a:prstTxWarp>
            </a:bodyPr>
            <a:lstStyle/>
            <a:p>
              <a:endParaRPr lang="en-US"/>
            </a:p>
          </p:txBody>
        </p:sp>
        <p:sp>
          <p:nvSpPr>
            <p:cNvPr id="9311" name="Rectangle 95"/>
            <p:cNvSpPr>
              <a:spLocks noChangeArrowheads="1"/>
            </p:cNvSpPr>
            <p:nvPr/>
          </p:nvSpPr>
          <p:spPr bwMode="auto">
            <a:xfrm>
              <a:off x="971" y="1185"/>
              <a:ext cx="121" cy="4"/>
            </a:xfrm>
            <a:prstGeom prst="rect">
              <a:avLst/>
            </a:prstGeom>
            <a:solidFill>
              <a:srgbClr val="B7B79D"/>
            </a:solidFill>
            <a:ln w="3175">
              <a:solidFill>
                <a:srgbClr val="494936"/>
              </a:solidFill>
              <a:miter lim="800000"/>
              <a:headEnd/>
              <a:tailEnd/>
            </a:ln>
          </p:spPr>
          <p:txBody>
            <a:bodyPr>
              <a:prstTxWarp prst="textNoShape">
                <a:avLst/>
              </a:prstTxWarp>
            </a:bodyPr>
            <a:lstStyle/>
            <a:p>
              <a:endParaRPr lang="en-US"/>
            </a:p>
          </p:txBody>
        </p:sp>
      </p:grpSp>
      <p:grpSp>
        <p:nvGrpSpPr>
          <p:cNvPr id="4" name="Group 222"/>
          <p:cNvGrpSpPr>
            <a:grpSpLocks/>
          </p:cNvGrpSpPr>
          <p:nvPr/>
        </p:nvGrpSpPr>
        <p:grpSpPr bwMode="auto">
          <a:xfrm>
            <a:off x="6858000" y="2971800"/>
            <a:ext cx="525463" cy="509588"/>
            <a:chOff x="970" y="1034"/>
            <a:chExt cx="152" cy="156"/>
          </a:xfrm>
        </p:grpSpPr>
        <p:sp>
          <p:nvSpPr>
            <p:cNvPr id="9439" name="Freeform 223"/>
            <p:cNvSpPr>
              <a:spLocks/>
            </p:cNvSpPr>
            <p:nvPr/>
          </p:nvSpPr>
          <p:spPr bwMode="auto">
            <a:xfrm>
              <a:off x="991" y="1128"/>
              <a:ext cx="129" cy="17"/>
            </a:xfrm>
            <a:custGeom>
              <a:avLst/>
              <a:gdLst/>
              <a:ahLst/>
              <a:cxnLst>
                <a:cxn ang="0">
                  <a:pos x="0" y="84"/>
                </a:cxn>
                <a:cxn ang="0">
                  <a:pos x="81" y="0"/>
                </a:cxn>
                <a:cxn ang="0">
                  <a:pos x="645" y="0"/>
                </a:cxn>
                <a:cxn ang="0">
                  <a:pos x="574" y="84"/>
                </a:cxn>
                <a:cxn ang="0">
                  <a:pos x="0" y="84"/>
                </a:cxn>
              </a:cxnLst>
              <a:rect l="0" t="0" r="r" b="b"/>
              <a:pathLst>
                <a:path w="645" h="84">
                  <a:moveTo>
                    <a:pt x="0" y="84"/>
                  </a:moveTo>
                  <a:lnTo>
                    <a:pt x="81" y="0"/>
                  </a:lnTo>
                  <a:lnTo>
                    <a:pt x="645" y="0"/>
                  </a:lnTo>
                  <a:lnTo>
                    <a:pt x="574" y="84"/>
                  </a:lnTo>
                  <a:lnTo>
                    <a:pt x="0" y="84"/>
                  </a:lnTo>
                  <a:close/>
                </a:path>
              </a:pathLst>
            </a:custGeom>
            <a:solidFill>
              <a:srgbClr val="C9C9B6"/>
            </a:solidFill>
            <a:ln w="9525">
              <a:noFill/>
              <a:round/>
              <a:headEnd/>
              <a:tailEnd/>
            </a:ln>
          </p:spPr>
          <p:txBody>
            <a:bodyPr>
              <a:prstTxWarp prst="textNoShape">
                <a:avLst/>
              </a:prstTxWarp>
            </a:bodyPr>
            <a:lstStyle/>
            <a:p>
              <a:endParaRPr lang="en-US"/>
            </a:p>
          </p:txBody>
        </p:sp>
        <p:sp>
          <p:nvSpPr>
            <p:cNvPr id="9440" name="Freeform 224"/>
            <p:cNvSpPr>
              <a:spLocks/>
            </p:cNvSpPr>
            <p:nvPr/>
          </p:nvSpPr>
          <p:spPr bwMode="auto">
            <a:xfrm>
              <a:off x="993" y="1130"/>
              <a:ext cx="129" cy="17"/>
            </a:xfrm>
            <a:custGeom>
              <a:avLst/>
              <a:gdLst/>
              <a:ahLst/>
              <a:cxnLst>
                <a:cxn ang="0">
                  <a:pos x="0" y="83"/>
                </a:cxn>
                <a:cxn ang="0">
                  <a:pos x="81" y="0"/>
                </a:cxn>
                <a:cxn ang="0">
                  <a:pos x="645" y="0"/>
                </a:cxn>
                <a:cxn ang="0">
                  <a:pos x="574" y="83"/>
                </a:cxn>
                <a:cxn ang="0">
                  <a:pos x="0" y="83"/>
                </a:cxn>
              </a:cxnLst>
              <a:rect l="0" t="0" r="r" b="b"/>
              <a:pathLst>
                <a:path w="645" h="83">
                  <a:moveTo>
                    <a:pt x="0" y="83"/>
                  </a:moveTo>
                  <a:lnTo>
                    <a:pt x="81" y="0"/>
                  </a:lnTo>
                  <a:lnTo>
                    <a:pt x="645" y="0"/>
                  </a:lnTo>
                  <a:lnTo>
                    <a:pt x="574" y="83"/>
                  </a:lnTo>
                  <a:lnTo>
                    <a:pt x="0" y="83"/>
                  </a:lnTo>
                  <a:close/>
                </a:path>
              </a:pathLst>
            </a:custGeom>
            <a:solidFill>
              <a:srgbClr val="C9C9B6"/>
            </a:solidFill>
            <a:ln w="3175">
              <a:solidFill>
                <a:srgbClr val="494936"/>
              </a:solidFill>
              <a:prstDash val="solid"/>
              <a:round/>
              <a:headEnd/>
              <a:tailEnd/>
            </a:ln>
          </p:spPr>
          <p:txBody>
            <a:bodyPr>
              <a:prstTxWarp prst="textNoShape">
                <a:avLst/>
              </a:prstTxWarp>
            </a:bodyPr>
            <a:lstStyle/>
            <a:p>
              <a:endParaRPr lang="en-US"/>
            </a:p>
          </p:txBody>
        </p:sp>
        <p:sp>
          <p:nvSpPr>
            <p:cNvPr id="9441" name="Rectangle 225"/>
            <p:cNvSpPr>
              <a:spLocks noChangeArrowheads="1"/>
            </p:cNvSpPr>
            <p:nvPr/>
          </p:nvSpPr>
          <p:spPr bwMode="auto">
            <a:xfrm>
              <a:off x="991" y="1145"/>
              <a:ext cx="115" cy="20"/>
            </a:xfrm>
            <a:prstGeom prst="rect">
              <a:avLst/>
            </a:prstGeom>
            <a:solidFill>
              <a:srgbClr val="B7B79D"/>
            </a:solidFill>
            <a:ln w="9525">
              <a:noFill/>
              <a:miter lim="800000"/>
              <a:headEnd/>
              <a:tailEnd/>
            </a:ln>
          </p:spPr>
          <p:txBody>
            <a:bodyPr>
              <a:prstTxWarp prst="textNoShape">
                <a:avLst/>
              </a:prstTxWarp>
            </a:bodyPr>
            <a:lstStyle/>
            <a:p>
              <a:endParaRPr lang="en-US"/>
            </a:p>
          </p:txBody>
        </p:sp>
        <p:sp>
          <p:nvSpPr>
            <p:cNvPr id="9442" name="Rectangle 226"/>
            <p:cNvSpPr>
              <a:spLocks noChangeArrowheads="1"/>
            </p:cNvSpPr>
            <p:nvPr/>
          </p:nvSpPr>
          <p:spPr bwMode="auto">
            <a:xfrm>
              <a:off x="992" y="1146"/>
              <a:ext cx="113" cy="18"/>
            </a:xfrm>
            <a:prstGeom prst="rect">
              <a:avLst/>
            </a:prstGeom>
            <a:solidFill>
              <a:srgbClr val="B7B79D"/>
            </a:solidFill>
            <a:ln w="3175">
              <a:solidFill>
                <a:srgbClr val="494936"/>
              </a:solidFill>
              <a:miter lim="800000"/>
              <a:headEnd/>
              <a:tailEnd/>
            </a:ln>
          </p:spPr>
          <p:txBody>
            <a:bodyPr>
              <a:prstTxWarp prst="textNoShape">
                <a:avLst/>
              </a:prstTxWarp>
            </a:bodyPr>
            <a:lstStyle/>
            <a:p>
              <a:endParaRPr lang="en-US"/>
            </a:p>
          </p:txBody>
        </p:sp>
        <p:sp>
          <p:nvSpPr>
            <p:cNvPr id="9443" name="Freeform 227"/>
            <p:cNvSpPr>
              <a:spLocks/>
            </p:cNvSpPr>
            <p:nvPr/>
          </p:nvSpPr>
          <p:spPr bwMode="auto">
            <a:xfrm>
              <a:off x="1106" y="1128"/>
              <a:ext cx="14" cy="37"/>
            </a:xfrm>
            <a:custGeom>
              <a:avLst/>
              <a:gdLst/>
              <a:ahLst/>
              <a:cxnLst>
                <a:cxn ang="0">
                  <a:pos x="0" y="185"/>
                </a:cxn>
                <a:cxn ang="0">
                  <a:pos x="71" y="111"/>
                </a:cxn>
                <a:cxn ang="0">
                  <a:pos x="71" y="0"/>
                </a:cxn>
                <a:cxn ang="0">
                  <a:pos x="0" y="84"/>
                </a:cxn>
                <a:cxn ang="0">
                  <a:pos x="0" y="185"/>
                </a:cxn>
              </a:cxnLst>
              <a:rect l="0" t="0" r="r" b="b"/>
              <a:pathLst>
                <a:path w="71" h="185">
                  <a:moveTo>
                    <a:pt x="0" y="185"/>
                  </a:moveTo>
                  <a:lnTo>
                    <a:pt x="71" y="111"/>
                  </a:lnTo>
                  <a:lnTo>
                    <a:pt x="71" y="0"/>
                  </a:lnTo>
                  <a:lnTo>
                    <a:pt x="0" y="84"/>
                  </a:lnTo>
                  <a:lnTo>
                    <a:pt x="0" y="185"/>
                  </a:lnTo>
                  <a:close/>
                </a:path>
              </a:pathLst>
            </a:custGeom>
            <a:solidFill>
              <a:srgbClr val="7A7A5A"/>
            </a:solidFill>
            <a:ln w="9525">
              <a:noFill/>
              <a:round/>
              <a:headEnd/>
              <a:tailEnd/>
            </a:ln>
          </p:spPr>
          <p:txBody>
            <a:bodyPr>
              <a:prstTxWarp prst="textNoShape">
                <a:avLst/>
              </a:prstTxWarp>
            </a:bodyPr>
            <a:lstStyle/>
            <a:p>
              <a:endParaRPr lang="en-US"/>
            </a:p>
          </p:txBody>
        </p:sp>
        <p:sp>
          <p:nvSpPr>
            <p:cNvPr id="9444" name="Freeform 228"/>
            <p:cNvSpPr>
              <a:spLocks/>
            </p:cNvSpPr>
            <p:nvPr/>
          </p:nvSpPr>
          <p:spPr bwMode="auto">
            <a:xfrm>
              <a:off x="1106" y="1128"/>
              <a:ext cx="14" cy="37"/>
            </a:xfrm>
            <a:custGeom>
              <a:avLst/>
              <a:gdLst/>
              <a:ahLst/>
              <a:cxnLst>
                <a:cxn ang="0">
                  <a:pos x="0" y="185"/>
                </a:cxn>
                <a:cxn ang="0">
                  <a:pos x="71" y="111"/>
                </a:cxn>
                <a:cxn ang="0">
                  <a:pos x="71" y="0"/>
                </a:cxn>
                <a:cxn ang="0">
                  <a:pos x="0" y="84"/>
                </a:cxn>
                <a:cxn ang="0">
                  <a:pos x="0" y="185"/>
                </a:cxn>
              </a:cxnLst>
              <a:rect l="0" t="0" r="r" b="b"/>
              <a:pathLst>
                <a:path w="71" h="185">
                  <a:moveTo>
                    <a:pt x="0" y="185"/>
                  </a:moveTo>
                  <a:lnTo>
                    <a:pt x="71" y="111"/>
                  </a:lnTo>
                  <a:lnTo>
                    <a:pt x="71" y="0"/>
                  </a:lnTo>
                  <a:lnTo>
                    <a:pt x="0" y="84"/>
                  </a:lnTo>
                  <a:lnTo>
                    <a:pt x="0" y="185"/>
                  </a:lnTo>
                  <a:close/>
                </a:path>
              </a:pathLst>
            </a:custGeom>
            <a:solidFill>
              <a:srgbClr val="7A7A5A"/>
            </a:solidFill>
            <a:ln w="3175">
              <a:solidFill>
                <a:srgbClr val="494936"/>
              </a:solidFill>
              <a:prstDash val="solid"/>
              <a:round/>
              <a:headEnd/>
              <a:tailEnd/>
            </a:ln>
          </p:spPr>
          <p:txBody>
            <a:bodyPr>
              <a:prstTxWarp prst="textNoShape">
                <a:avLst/>
              </a:prstTxWarp>
            </a:bodyPr>
            <a:lstStyle/>
            <a:p>
              <a:endParaRPr lang="en-US"/>
            </a:p>
          </p:txBody>
        </p:sp>
        <p:sp>
          <p:nvSpPr>
            <p:cNvPr id="9445" name="Freeform 229"/>
            <p:cNvSpPr>
              <a:spLocks/>
            </p:cNvSpPr>
            <p:nvPr/>
          </p:nvSpPr>
          <p:spPr bwMode="auto">
            <a:xfrm>
              <a:off x="995" y="1128"/>
              <a:ext cx="123" cy="13"/>
            </a:xfrm>
            <a:custGeom>
              <a:avLst/>
              <a:gdLst/>
              <a:ahLst/>
              <a:cxnLst>
                <a:cxn ang="0">
                  <a:pos x="0" y="65"/>
                </a:cxn>
                <a:cxn ang="0">
                  <a:pos x="63" y="0"/>
                </a:cxn>
                <a:cxn ang="0">
                  <a:pos x="618" y="0"/>
                </a:cxn>
                <a:cxn ang="0">
                  <a:pos x="565" y="65"/>
                </a:cxn>
                <a:cxn ang="0">
                  <a:pos x="0" y="65"/>
                </a:cxn>
              </a:cxnLst>
              <a:rect l="0" t="0" r="r" b="b"/>
              <a:pathLst>
                <a:path w="618" h="65">
                  <a:moveTo>
                    <a:pt x="0" y="65"/>
                  </a:moveTo>
                  <a:lnTo>
                    <a:pt x="63" y="0"/>
                  </a:lnTo>
                  <a:lnTo>
                    <a:pt x="618" y="0"/>
                  </a:lnTo>
                  <a:lnTo>
                    <a:pt x="565" y="65"/>
                  </a:lnTo>
                  <a:lnTo>
                    <a:pt x="0" y="65"/>
                  </a:lnTo>
                  <a:close/>
                </a:path>
              </a:pathLst>
            </a:custGeom>
            <a:solidFill>
              <a:srgbClr val="000000"/>
            </a:solidFill>
            <a:ln w="9525">
              <a:noFill/>
              <a:round/>
              <a:headEnd/>
              <a:tailEnd/>
            </a:ln>
          </p:spPr>
          <p:txBody>
            <a:bodyPr>
              <a:prstTxWarp prst="textNoShape">
                <a:avLst/>
              </a:prstTxWarp>
            </a:bodyPr>
            <a:lstStyle/>
            <a:p>
              <a:endParaRPr lang="en-US"/>
            </a:p>
          </p:txBody>
        </p:sp>
        <p:sp>
          <p:nvSpPr>
            <p:cNvPr id="9446" name="Freeform 230"/>
            <p:cNvSpPr>
              <a:spLocks/>
            </p:cNvSpPr>
            <p:nvPr/>
          </p:nvSpPr>
          <p:spPr bwMode="auto">
            <a:xfrm>
              <a:off x="995" y="1128"/>
              <a:ext cx="123" cy="13"/>
            </a:xfrm>
            <a:custGeom>
              <a:avLst/>
              <a:gdLst/>
              <a:ahLst/>
              <a:cxnLst>
                <a:cxn ang="0">
                  <a:pos x="0" y="65"/>
                </a:cxn>
                <a:cxn ang="0">
                  <a:pos x="63" y="0"/>
                </a:cxn>
                <a:cxn ang="0">
                  <a:pos x="618" y="0"/>
                </a:cxn>
                <a:cxn ang="0">
                  <a:pos x="565" y="65"/>
                </a:cxn>
                <a:cxn ang="0">
                  <a:pos x="0" y="65"/>
                </a:cxn>
              </a:cxnLst>
              <a:rect l="0" t="0" r="r" b="b"/>
              <a:pathLst>
                <a:path w="618" h="65">
                  <a:moveTo>
                    <a:pt x="0" y="65"/>
                  </a:moveTo>
                  <a:lnTo>
                    <a:pt x="63" y="0"/>
                  </a:lnTo>
                  <a:lnTo>
                    <a:pt x="618" y="0"/>
                  </a:lnTo>
                  <a:lnTo>
                    <a:pt x="565" y="65"/>
                  </a:lnTo>
                  <a:lnTo>
                    <a:pt x="0" y="65"/>
                  </a:lnTo>
                  <a:close/>
                </a:path>
              </a:pathLst>
            </a:custGeom>
            <a:solidFill>
              <a:srgbClr val="000000"/>
            </a:solidFill>
            <a:ln w="3175">
              <a:solidFill>
                <a:srgbClr val="000000"/>
              </a:solidFill>
              <a:prstDash val="solid"/>
              <a:round/>
              <a:headEnd/>
              <a:tailEnd/>
            </a:ln>
          </p:spPr>
          <p:txBody>
            <a:bodyPr>
              <a:prstTxWarp prst="textNoShape">
                <a:avLst/>
              </a:prstTxWarp>
            </a:bodyPr>
            <a:lstStyle/>
            <a:p>
              <a:endParaRPr lang="en-US"/>
            </a:p>
          </p:txBody>
        </p:sp>
        <p:sp>
          <p:nvSpPr>
            <p:cNvPr id="9447" name="Freeform 231"/>
            <p:cNvSpPr>
              <a:spLocks/>
            </p:cNvSpPr>
            <p:nvPr/>
          </p:nvSpPr>
          <p:spPr bwMode="auto">
            <a:xfrm>
              <a:off x="993" y="1034"/>
              <a:ext cx="125" cy="13"/>
            </a:xfrm>
            <a:custGeom>
              <a:avLst/>
              <a:gdLst/>
              <a:ahLst/>
              <a:cxnLst>
                <a:cxn ang="0">
                  <a:pos x="0" y="65"/>
                </a:cxn>
                <a:cxn ang="0">
                  <a:pos x="54" y="0"/>
                </a:cxn>
                <a:cxn ang="0">
                  <a:pos x="627" y="0"/>
                </a:cxn>
                <a:cxn ang="0">
                  <a:pos x="565" y="65"/>
                </a:cxn>
                <a:cxn ang="0">
                  <a:pos x="0" y="65"/>
                </a:cxn>
              </a:cxnLst>
              <a:rect l="0" t="0" r="r" b="b"/>
              <a:pathLst>
                <a:path w="627" h="65">
                  <a:moveTo>
                    <a:pt x="0" y="65"/>
                  </a:moveTo>
                  <a:lnTo>
                    <a:pt x="54" y="0"/>
                  </a:lnTo>
                  <a:lnTo>
                    <a:pt x="627" y="0"/>
                  </a:lnTo>
                  <a:lnTo>
                    <a:pt x="565" y="65"/>
                  </a:lnTo>
                  <a:lnTo>
                    <a:pt x="0" y="65"/>
                  </a:lnTo>
                  <a:close/>
                </a:path>
              </a:pathLst>
            </a:custGeom>
            <a:solidFill>
              <a:srgbClr val="C9C9B6"/>
            </a:solidFill>
            <a:ln w="9525">
              <a:noFill/>
              <a:round/>
              <a:headEnd/>
              <a:tailEnd/>
            </a:ln>
          </p:spPr>
          <p:txBody>
            <a:bodyPr>
              <a:prstTxWarp prst="textNoShape">
                <a:avLst/>
              </a:prstTxWarp>
            </a:bodyPr>
            <a:lstStyle/>
            <a:p>
              <a:endParaRPr lang="en-US"/>
            </a:p>
          </p:txBody>
        </p:sp>
        <p:sp>
          <p:nvSpPr>
            <p:cNvPr id="9448" name="Freeform 232"/>
            <p:cNvSpPr>
              <a:spLocks/>
            </p:cNvSpPr>
            <p:nvPr/>
          </p:nvSpPr>
          <p:spPr bwMode="auto">
            <a:xfrm>
              <a:off x="993" y="1034"/>
              <a:ext cx="125" cy="13"/>
            </a:xfrm>
            <a:custGeom>
              <a:avLst/>
              <a:gdLst/>
              <a:ahLst/>
              <a:cxnLst>
                <a:cxn ang="0">
                  <a:pos x="0" y="65"/>
                </a:cxn>
                <a:cxn ang="0">
                  <a:pos x="54" y="0"/>
                </a:cxn>
                <a:cxn ang="0">
                  <a:pos x="627" y="0"/>
                </a:cxn>
                <a:cxn ang="0">
                  <a:pos x="565" y="65"/>
                </a:cxn>
                <a:cxn ang="0">
                  <a:pos x="0" y="65"/>
                </a:cxn>
              </a:cxnLst>
              <a:rect l="0" t="0" r="r" b="b"/>
              <a:pathLst>
                <a:path w="627" h="65">
                  <a:moveTo>
                    <a:pt x="0" y="65"/>
                  </a:moveTo>
                  <a:lnTo>
                    <a:pt x="54" y="0"/>
                  </a:lnTo>
                  <a:lnTo>
                    <a:pt x="627" y="0"/>
                  </a:lnTo>
                  <a:lnTo>
                    <a:pt x="565" y="65"/>
                  </a:lnTo>
                  <a:lnTo>
                    <a:pt x="0" y="65"/>
                  </a:lnTo>
                  <a:close/>
                </a:path>
              </a:pathLst>
            </a:custGeom>
            <a:solidFill>
              <a:srgbClr val="C9C9B6"/>
            </a:solidFill>
            <a:ln w="3175">
              <a:solidFill>
                <a:srgbClr val="494936"/>
              </a:solidFill>
              <a:prstDash val="solid"/>
              <a:round/>
              <a:headEnd/>
              <a:tailEnd/>
            </a:ln>
          </p:spPr>
          <p:txBody>
            <a:bodyPr>
              <a:prstTxWarp prst="textNoShape">
                <a:avLst/>
              </a:prstTxWarp>
            </a:bodyPr>
            <a:lstStyle/>
            <a:p>
              <a:endParaRPr lang="en-US"/>
            </a:p>
          </p:txBody>
        </p:sp>
        <p:sp>
          <p:nvSpPr>
            <p:cNvPr id="9449" name="Rectangle 233"/>
            <p:cNvSpPr>
              <a:spLocks noChangeArrowheads="1"/>
            </p:cNvSpPr>
            <p:nvPr/>
          </p:nvSpPr>
          <p:spPr bwMode="auto">
            <a:xfrm>
              <a:off x="994" y="1048"/>
              <a:ext cx="113" cy="91"/>
            </a:xfrm>
            <a:prstGeom prst="rect">
              <a:avLst/>
            </a:prstGeom>
            <a:solidFill>
              <a:srgbClr val="B7B79D"/>
            </a:solidFill>
            <a:ln w="3175">
              <a:solidFill>
                <a:srgbClr val="494936"/>
              </a:solidFill>
              <a:miter lim="800000"/>
              <a:headEnd/>
              <a:tailEnd/>
            </a:ln>
          </p:spPr>
          <p:txBody>
            <a:bodyPr>
              <a:prstTxWarp prst="textNoShape">
                <a:avLst/>
              </a:prstTxWarp>
            </a:bodyPr>
            <a:lstStyle/>
            <a:p>
              <a:endParaRPr lang="en-US"/>
            </a:p>
          </p:txBody>
        </p:sp>
        <p:sp>
          <p:nvSpPr>
            <p:cNvPr id="9450" name="Rectangle 234"/>
            <p:cNvSpPr>
              <a:spLocks noChangeArrowheads="1"/>
            </p:cNvSpPr>
            <p:nvPr/>
          </p:nvSpPr>
          <p:spPr bwMode="auto">
            <a:xfrm>
              <a:off x="1003" y="1059"/>
              <a:ext cx="93" cy="70"/>
            </a:xfrm>
            <a:prstGeom prst="rect">
              <a:avLst/>
            </a:prstGeom>
            <a:solidFill>
              <a:srgbClr val="FFFFFF"/>
            </a:solidFill>
            <a:ln w="3175">
              <a:solidFill>
                <a:srgbClr val="494936"/>
              </a:solidFill>
              <a:miter lim="800000"/>
              <a:headEnd/>
              <a:tailEnd/>
            </a:ln>
          </p:spPr>
          <p:txBody>
            <a:bodyPr>
              <a:prstTxWarp prst="textNoShape">
                <a:avLst/>
              </a:prstTxWarp>
            </a:bodyPr>
            <a:lstStyle/>
            <a:p>
              <a:endParaRPr lang="en-US"/>
            </a:p>
          </p:txBody>
        </p:sp>
        <p:sp>
          <p:nvSpPr>
            <p:cNvPr id="9451" name="Freeform 235"/>
            <p:cNvSpPr>
              <a:spLocks/>
            </p:cNvSpPr>
            <p:nvPr/>
          </p:nvSpPr>
          <p:spPr bwMode="auto">
            <a:xfrm>
              <a:off x="1106" y="1034"/>
              <a:ext cx="12" cy="104"/>
            </a:xfrm>
            <a:custGeom>
              <a:avLst/>
              <a:gdLst/>
              <a:ahLst/>
              <a:cxnLst>
                <a:cxn ang="0">
                  <a:pos x="0" y="519"/>
                </a:cxn>
                <a:cxn ang="0">
                  <a:pos x="62" y="463"/>
                </a:cxn>
                <a:cxn ang="0">
                  <a:pos x="62" y="0"/>
                </a:cxn>
                <a:cxn ang="0">
                  <a:pos x="0" y="65"/>
                </a:cxn>
                <a:cxn ang="0">
                  <a:pos x="0" y="519"/>
                </a:cxn>
              </a:cxnLst>
              <a:rect l="0" t="0" r="r" b="b"/>
              <a:pathLst>
                <a:path w="62" h="519">
                  <a:moveTo>
                    <a:pt x="0" y="519"/>
                  </a:moveTo>
                  <a:lnTo>
                    <a:pt x="62" y="463"/>
                  </a:lnTo>
                  <a:lnTo>
                    <a:pt x="62" y="0"/>
                  </a:lnTo>
                  <a:lnTo>
                    <a:pt x="0" y="65"/>
                  </a:lnTo>
                  <a:lnTo>
                    <a:pt x="0" y="519"/>
                  </a:lnTo>
                  <a:close/>
                </a:path>
              </a:pathLst>
            </a:custGeom>
            <a:solidFill>
              <a:srgbClr val="7A7A5A"/>
            </a:solidFill>
            <a:ln w="9525">
              <a:noFill/>
              <a:round/>
              <a:headEnd/>
              <a:tailEnd/>
            </a:ln>
          </p:spPr>
          <p:txBody>
            <a:bodyPr>
              <a:prstTxWarp prst="textNoShape">
                <a:avLst/>
              </a:prstTxWarp>
            </a:bodyPr>
            <a:lstStyle/>
            <a:p>
              <a:endParaRPr lang="en-US"/>
            </a:p>
          </p:txBody>
        </p:sp>
        <p:sp>
          <p:nvSpPr>
            <p:cNvPr id="9452" name="Freeform 236"/>
            <p:cNvSpPr>
              <a:spLocks/>
            </p:cNvSpPr>
            <p:nvPr/>
          </p:nvSpPr>
          <p:spPr bwMode="auto">
            <a:xfrm>
              <a:off x="1106" y="1034"/>
              <a:ext cx="12" cy="104"/>
            </a:xfrm>
            <a:custGeom>
              <a:avLst/>
              <a:gdLst/>
              <a:ahLst/>
              <a:cxnLst>
                <a:cxn ang="0">
                  <a:pos x="0" y="519"/>
                </a:cxn>
                <a:cxn ang="0">
                  <a:pos x="62" y="463"/>
                </a:cxn>
                <a:cxn ang="0">
                  <a:pos x="62" y="0"/>
                </a:cxn>
                <a:cxn ang="0">
                  <a:pos x="0" y="65"/>
                </a:cxn>
                <a:cxn ang="0">
                  <a:pos x="0" y="519"/>
                </a:cxn>
              </a:cxnLst>
              <a:rect l="0" t="0" r="r" b="b"/>
              <a:pathLst>
                <a:path w="62" h="519">
                  <a:moveTo>
                    <a:pt x="0" y="519"/>
                  </a:moveTo>
                  <a:lnTo>
                    <a:pt x="62" y="463"/>
                  </a:lnTo>
                  <a:lnTo>
                    <a:pt x="62" y="0"/>
                  </a:lnTo>
                  <a:lnTo>
                    <a:pt x="0" y="65"/>
                  </a:lnTo>
                  <a:lnTo>
                    <a:pt x="0" y="519"/>
                  </a:lnTo>
                  <a:close/>
                </a:path>
              </a:pathLst>
            </a:custGeom>
            <a:solidFill>
              <a:srgbClr val="7A7A5A"/>
            </a:solidFill>
            <a:ln w="3175">
              <a:solidFill>
                <a:srgbClr val="494936"/>
              </a:solidFill>
              <a:prstDash val="solid"/>
              <a:round/>
              <a:headEnd/>
              <a:tailEnd/>
            </a:ln>
          </p:spPr>
          <p:txBody>
            <a:bodyPr>
              <a:prstTxWarp prst="textNoShape">
                <a:avLst/>
              </a:prstTxWarp>
            </a:bodyPr>
            <a:lstStyle/>
            <a:p>
              <a:endParaRPr lang="en-US"/>
            </a:p>
          </p:txBody>
        </p:sp>
        <p:sp>
          <p:nvSpPr>
            <p:cNvPr id="9453" name="Freeform 237"/>
            <p:cNvSpPr>
              <a:spLocks/>
            </p:cNvSpPr>
            <p:nvPr/>
          </p:nvSpPr>
          <p:spPr bwMode="auto">
            <a:xfrm>
              <a:off x="970" y="1162"/>
              <a:ext cx="141" cy="22"/>
            </a:xfrm>
            <a:custGeom>
              <a:avLst/>
              <a:gdLst/>
              <a:ahLst/>
              <a:cxnLst>
                <a:cxn ang="0">
                  <a:pos x="0" y="111"/>
                </a:cxn>
                <a:cxn ang="0">
                  <a:pos x="89" y="0"/>
                </a:cxn>
                <a:cxn ang="0">
                  <a:pos x="708" y="0"/>
                </a:cxn>
                <a:cxn ang="0">
                  <a:pos x="618" y="111"/>
                </a:cxn>
                <a:cxn ang="0">
                  <a:pos x="0" y="111"/>
                </a:cxn>
              </a:cxnLst>
              <a:rect l="0" t="0" r="r" b="b"/>
              <a:pathLst>
                <a:path w="708" h="111">
                  <a:moveTo>
                    <a:pt x="0" y="111"/>
                  </a:moveTo>
                  <a:lnTo>
                    <a:pt x="89" y="0"/>
                  </a:lnTo>
                  <a:lnTo>
                    <a:pt x="708" y="0"/>
                  </a:lnTo>
                  <a:lnTo>
                    <a:pt x="618" y="111"/>
                  </a:lnTo>
                  <a:lnTo>
                    <a:pt x="0" y="111"/>
                  </a:lnTo>
                  <a:close/>
                </a:path>
              </a:pathLst>
            </a:custGeom>
            <a:solidFill>
              <a:srgbClr val="C9C9B6"/>
            </a:solidFill>
            <a:ln w="9525">
              <a:noFill/>
              <a:round/>
              <a:headEnd/>
              <a:tailEnd/>
            </a:ln>
          </p:spPr>
          <p:txBody>
            <a:bodyPr>
              <a:prstTxWarp prst="textNoShape">
                <a:avLst/>
              </a:prstTxWarp>
            </a:bodyPr>
            <a:lstStyle/>
            <a:p>
              <a:endParaRPr lang="en-US"/>
            </a:p>
          </p:txBody>
        </p:sp>
        <p:sp>
          <p:nvSpPr>
            <p:cNvPr id="9454" name="Freeform 238"/>
            <p:cNvSpPr>
              <a:spLocks/>
            </p:cNvSpPr>
            <p:nvPr/>
          </p:nvSpPr>
          <p:spPr bwMode="auto">
            <a:xfrm>
              <a:off x="970" y="1162"/>
              <a:ext cx="141" cy="22"/>
            </a:xfrm>
            <a:custGeom>
              <a:avLst/>
              <a:gdLst/>
              <a:ahLst/>
              <a:cxnLst>
                <a:cxn ang="0">
                  <a:pos x="0" y="111"/>
                </a:cxn>
                <a:cxn ang="0">
                  <a:pos x="89" y="0"/>
                </a:cxn>
                <a:cxn ang="0">
                  <a:pos x="708" y="0"/>
                </a:cxn>
                <a:cxn ang="0">
                  <a:pos x="618" y="111"/>
                </a:cxn>
                <a:cxn ang="0">
                  <a:pos x="0" y="111"/>
                </a:cxn>
              </a:cxnLst>
              <a:rect l="0" t="0" r="r" b="b"/>
              <a:pathLst>
                <a:path w="708" h="111">
                  <a:moveTo>
                    <a:pt x="0" y="111"/>
                  </a:moveTo>
                  <a:lnTo>
                    <a:pt x="89" y="0"/>
                  </a:lnTo>
                  <a:lnTo>
                    <a:pt x="708" y="0"/>
                  </a:lnTo>
                  <a:lnTo>
                    <a:pt x="618" y="111"/>
                  </a:lnTo>
                  <a:lnTo>
                    <a:pt x="0" y="111"/>
                  </a:lnTo>
                  <a:close/>
                </a:path>
              </a:pathLst>
            </a:custGeom>
            <a:solidFill>
              <a:srgbClr val="C9C9B6"/>
            </a:solidFill>
            <a:ln w="3175">
              <a:solidFill>
                <a:srgbClr val="494936"/>
              </a:solidFill>
              <a:prstDash val="solid"/>
              <a:round/>
              <a:headEnd/>
              <a:tailEnd/>
            </a:ln>
          </p:spPr>
          <p:txBody>
            <a:bodyPr>
              <a:prstTxWarp prst="textNoShape">
                <a:avLst/>
              </a:prstTxWarp>
            </a:bodyPr>
            <a:lstStyle/>
            <a:p>
              <a:endParaRPr lang="en-US"/>
            </a:p>
          </p:txBody>
        </p:sp>
        <p:sp>
          <p:nvSpPr>
            <p:cNvPr id="9455" name="Freeform 239"/>
            <p:cNvSpPr>
              <a:spLocks/>
            </p:cNvSpPr>
            <p:nvPr/>
          </p:nvSpPr>
          <p:spPr bwMode="auto">
            <a:xfrm>
              <a:off x="1093" y="1162"/>
              <a:ext cx="18" cy="28"/>
            </a:xfrm>
            <a:custGeom>
              <a:avLst/>
              <a:gdLst/>
              <a:ahLst/>
              <a:cxnLst>
                <a:cxn ang="0">
                  <a:pos x="0" y="139"/>
                </a:cxn>
                <a:cxn ang="0">
                  <a:pos x="90" y="46"/>
                </a:cxn>
                <a:cxn ang="0">
                  <a:pos x="90" y="0"/>
                </a:cxn>
                <a:cxn ang="0">
                  <a:pos x="0" y="120"/>
                </a:cxn>
                <a:cxn ang="0">
                  <a:pos x="0" y="139"/>
                </a:cxn>
              </a:cxnLst>
              <a:rect l="0" t="0" r="r" b="b"/>
              <a:pathLst>
                <a:path w="90" h="139">
                  <a:moveTo>
                    <a:pt x="0" y="139"/>
                  </a:moveTo>
                  <a:lnTo>
                    <a:pt x="90" y="46"/>
                  </a:lnTo>
                  <a:lnTo>
                    <a:pt x="90" y="0"/>
                  </a:lnTo>
                  <a:lnTo>
                    <a:pt x="0" y="120"/>
                  </a:lnTo>
                  <a:lnTo>
                    <a:pt x="0" y="139"/>
                  </a:lnTo>
                  <a:close/>
                </a:path>
              </a:pathLst>
            </a:custGeom>
            <a:solidFill>
              <a:srgbClr val="7A7A5A"/>
            </a:solidFill>
            <a:ln w="9525">
              <a:noFill/>
              <a:round/>
              <a:headEnd/>
              <a:tailEnd/>
            </a:ln>
          </p:spPr>
          <p:txBody>
            <a:bodyPr>
              <a:prstTxWarp prst="textNoShape">
                <a:avLst/>
              </a:prstTxWarp>
            </a:bodyPr>
            <a:lstStyle/>
            <a:p>
              <a:endParaRPr lang="en-US"/>
            </a:p>
          </p:txBody>
        </p:sp>
        <p:sp>
          <p:nvSpPr>
            <p:cNvPr id="9456" name="Freeform 240"/>
            <p:cNvSpPr>
              <a:spLocks/>
            </p:cNvSpPr>
            <p:nvPr/>
          </p:nvSpPr>
          <p:spPr bwMode="auto">
            <a:xfrm>
              <a:off x="1093" y="1162"/>
              <a:ext cx="18" cy="28"/>
            </a:xfrm>
            <a:custGeom>
              <a:avLst/>
              <a:gdLst/>
              <a:ahLst/>
              <a:cxnLst>
                <a:cxn ang="0">
                  <a:pos x="0" y="139"/>
                </a:cxn>
                <a:cxn ang="0">
                  <a:pos x="90" y="46"/>
                </a:cxn>
                <a:cxn ang="0">
                  <a:pos x="90" y="0"/>
                </a:cxn>
                <a:cxn ang="0">
                  <a:pos x="0" y="120"/>
                </a:cxn>
                <a:cxn ang="0">
                  <a:pos x="0" y="139"/>
                </a:cxn>
              </a:cxnLst>
              <a:rect l="0" t="0" r="r" b="b"/>
              <a:pathLst>
                <a:path w="90" h="139">
                  <a:moveTo>
                    <a:pt x="0" y="139"/>
                  </a:moveTo>
                  <a:lnTo>
                    <a:pt x="90" y="46"/>
                  </a:lnTo>
                  <a:lnTo>
                    <a:pt x="90" y="0"/>
                  </a:lnTo>
                  <a:lnTo>
                    <a:pt x="0" y="120"/>
                  </a:lnTo>
                  <a:lnTo>
                    <a:pt x="0" y="139"/>
                  </a:lnTo>
                  <a:close/>
                </a:path>
              </a:pathLst>
            </a:custGeom>
            <a:solidFill>
              <a:srgbClr val="7A7A5A"/>
            </a:solidFill>
            <a:ln w="3175">
              <a:solidFill>
                <a:srgbClr val="494936"/>
              </a:solidFill>
              <a:prstDash val="solid"/>
              <a:round/>
              <a:headEnd/>
              <a:tailEnd/>
            </a:ln>
          </p:spPr>
          <p:txBody>
            <a:bodyPr>
              <a:prstTxWarp prst="textNoShape">
                <a:avLst/>
              </a:prstTxWarp>
            </a:bodyPr>
            <a:lstStyle/>
            <a:p>
              <a:endParaRPr lang="en-US"/>
            </a:p>
          </p:txBody>
        </p:sp>
        <p:sp>
          <p:nvSpPr>
            <p:cNvPr id="9457" name="Rectangle 241"/>
            <p:cNvSpPr>
              <a:spLocks noChangeArrowheads="1"/>
            </p:cNvSpPr>
            <p:nvPr/>
          </p:nvSpPr>
          <p:spPr bwMode="auto">
            <a:xfrm>
              <a:off x="970" y="1184"/>
              <a:ext cx="123" cy="6"/>
            </a:xfrm>
            <a:prstGeom prst="rect">
              <a:avLst/>
            </a:prstGeom>
            <a:solidFill>
              <a:srgbClr val="B7B79D"/>
            </a:solidFill>
            <a:ln w="9525">
              <a:noFill/>
              <a:miter lim="800000"/>
              <a:headEnd/>
              <a:tailEnd/>
            </a:ln>
          </p:spPr>
          <p:txBody>
            <a:bodyPr>
              <a:prstTxWarp prst="textNoShape">
                <a:avLst/>
              </a:prstTxWarp>
            </a:bodyPr>
            <a:lstStyle/>
            <a:p>
              <a:endParaRPr lang="en-US"/>
            </a:p>
          </p:txBody>
        </p:sp>
        <p:sp>
          <p:nvSpPr>
            <p:cNvPr id="9458" name="Rectangle 242"/>
            <p:cNvSpPr>
              <a:spLocks noChangeArrowheads="1"/>
            </p:cNvSpPr>
            <p:nvPr/>
          </p:nvSpPr>
          <p:spPr bwMode="auto">
            <a:xfrm>
              <a:off x="971" y="1185"/>
              <a:ext cx="121" cy="4"/>
            </a:xfrm>
            <a:prstGeom prst="rect">
              <a:avLst/>
            </a:prstGeom>
            <a:solidFill>
              <a:srgbClr val="B7B79D"/>
            </a:solidFill>
            <a:ln w="3175">
              <a:solidFill>
                <a:srgbClr val="494936"/>
              </a:solidFill>
              <a:miter lim="800000"/>
              <a:headEnd/>
              <a:tailEnd/>
            </a:ln>
          </p:spPr>
          <p:txBody>
            <a:bodyPr>
              <a:prstTxWarp prst="textNoShape">
                <a:avLst/>
              </a:prstTxWarp>
            </a:bodyPr>
            <a:lstStyle/>
            <a:p>
              <a:endParaRPr lang="en-US"/>
            </a:p>
          </p:txBody>
        </p:sp>
      </p:grpSp>
      <p:grpSp>
        <p:nvGrpSpPr>
          <p:cNvPr id="5" name="Group 285"/>
          <p:cNvGrpSpPr>
            <a:grpSpLocks/>
          </p:cNvGrpSpPr>
          <p:nvPr/>
        </p:nvGrpSpPr>
        <p:grpSpPr bwMode="auto">
          <a:xfrm>
            <a:off x="6096000" y="5105400"/>
            <a:ext cx="525463" cy="509588"/>
            <a:chOff x="970" y="1034"/>
            <a:chExt cx="152" cy="156"/>
          </a:xfrm>
        </p:grpSpPr>
        <p:sp>
          <p:nvSpPr>
            <p:cNvPr id="9502" name="Freeform 286"/>
            <p:cNvSpPr>
              <a:spLocks/>
            </p:cNvSpPr>
            <p:nvPr/>
          </p:nvSpPr>
          <p:spPr bwMode="auto">
            <a:xfrm>
              <a:off x="991" y="1128"/>
              <a:ext cx="129" cy="17"/>
            </a:xfrm>
            <a:custGeom>
              <a:avLst/>
              <a:gdLst/>
              <a:ahLst/>
              <a:cxnLst>
                <a:cxn ang="0">
                  <a:pos x="0" y="84"/>
                </a:cxn>
                <a:cxn ang="0">
                  <a:pos x="81" y="0"/>
                </a:cxn>
                <a:cxn ang="0">
                  <a:pos x="645" y="0"/>
                </a:cxn>
                <a:cxn ang="0">
                  <a:pos x="574" y="84"/>
                </a:cxn>
                <a:cxn ang="0">
                  <a:pos x="0" y="84"/>
                </a:cxn>
              </a:cxnLst>
              <a:rect l="0" t="0" r="r" b="b"/>
              <a:pathLst>
                <a:path w="645" h="84">
                  <a:moveTo>
                    <a:pt x="0" y="84"/>
                  </a:moveTo>
                  <a:lnTo>
                    <a:pt x="81" y="0"/>
                  </a:lnTo>
                  <a:lnTo>
                    <a:pt x="645" y="0"/>
                  </a:lnTo>
                  <a:lnTo>
                    <a:pt x="574" y="84"/>
                  </a:lnTo>
                  <a:lnTo>
                    <a:pt x="0" y="84"/>
                  </a:lnTo>
                  <a:close/>
                </a:path>
              </a:pathLst>
            </a:custGeom>
            <a:solidFill>
              <a:srgbClr val="C9C9B6"/>
            </a:solidFill>
            <a:ln w="9525">
              <a:noFill/>
              <a:round/>
              <a:headEnd/>
              <a:tailEnd/>
            </a:ln>
          </p:spPr>
          <p:txBody>
            <a:bodyPr>
              <a:prstTxWarp prst="textNoShape">
                <a:avLst/>
              </a:prstTxWarp>
            </a:bodyPr>
            <a:lstStyle/>
            <a:p>
              <a:endParaRPr lang="en-US"/>
            </a:p>
          </p:txBody>
        </p:sp>
        <p:sp>
          <p:nvSpPr>
            <p:cNvPr id="9503" name="Freeform 287"/>
            <p:cNvSpPr>
              <a:spLocks/>
            </p:cNvSpPr>
            <p:nvPr/>
          </p:nvSpPr>
          <p:spPr bwMode="auto">
            <a:xfrm>
              <a:off x="993" y="1130"/>
              <a:ext cx="129" cy="17"/>
            </a:xfrm>
            <a:custGeom>
              <a:avLst/>
              <a:gdLst/>
              <a:ahLst/>
              <a:cxnLst>
                <a:cxn ang="0">
                  <a:pos x="0" y="83"/>
                </a:cxn>
                <a:cxn ang="0">
                  <a:pos x="81" y="0"/>
                </a:cxn>
                <a:cxn ang="0">
                  <a:pos x="645" y="0"/>
                </a:cxn>
                <a:cxn ang="0">
                  <a:pos x="574" y="83"/>
                </a:cxn>
                <a:cxn ang="0">
                  <a:pos x="0" y="83"/>
                </a:cxn>
              </a:cxnLst>
              <a:rect l="0" t="0" r="r" b="b"/>
              <a:pathLst>
                <a:path w="645" h="83">
                  <a:moveTo>
                    <a:pt x="0" y="83"/>
                  </a:moveTo>
                  <a:lnTo>
                    <a:pt x="81" y="0"/>
                  </a:lnTo>
                  <a:lnTo>
                    <a:pt x="645" y="0"/>
                  </a:lnTo>
                  <a:lnTo>
                    <a:pt x="574" y="83"/>
                  </a:lnTo>
                  <a:lnTo>
                    <a:pt x="0" y="83"/>
                  </a:lnTo>
                  <a:close/>
                </a:path>
              </a:pathLst>
            </a:custGeom>
            <a:solidFill>
              <a:srgbClr val="C9C9B6"/>
            </a:solidFill>
            <a:ln w="3175">
              <a:solidFill>
                <a:srgbClr val="494936"/>
              </a:solidFill>
              <a:prstDash val="solid"/>
              <a:round/>
              <a:headEnd/>
              <a:tailEnd/>
            </a:ln>
          </p:spPr>
          <p:txBody>
            <a:bodyPr>
              <a:prstTxWarp prst="textNoShape">
                <a:avLst/>
              </a:prstTxWarp>
            </a:bodyPr>
            <a:lstStyle/>
            <a:p>
              <a:endParaRPr lang="en-US"/>
            </a:p>
          </p:txBody>
        </p:sp>
        <p:sp>
          <p:nvSpPr>
            <p:cNvPr id="9504" name="Rectangle 288"/>
            <p:cNvSpPr>
              <a:spLocks noChangeArrowheads="1"/>
            </p:cNvSpPr>
            <p:nvPr/>
          </p:nvSpPr>
          <p:spPr bwMode="auto">
            <a:xfrm>
              <a:off x="991" y="1145"/>
              <a:ext cx="115" cy="20"/>
            </a:xfrm>
            <a:prstGeom prst="rect">
              <a:avLst/>
            </a:prstGeom>
            <a:solidFill>
              <a:srgbClr val="B7B79D"/>
            </a:solidFill>
            <a:ln w="9525">
              <a:noFill/>
              <a:miter lim="800000"/>
              <a:headEnd/>
              <a:tailEnd/>
            </a:ln>
          </p:spPr>
          <p:txBody>
            <a:bodyPr>
              <a:prstTxWarp prst="textNoShape">
                <a:avLst/>
              </a:prstTxWarp>
            </a:bodyPr>
            <a:lstStyle/>
            <a:p>
              <a:endParaRPr lang="en-US"/>
            </a:p>
          </p:txBody>
        </p:sp>
        <p:sp>
          <p:nvSpPr>
            <p:cNvPr id="9505" name="Rectangle 289"/>
            <p:cNvSpPr>
              <a:spLocks noChangeArrowheads="1"/>
            </p:cNvSpPr>
            <p:nvPr/>
          </p:nvSpPr>
          <p:spPr bwMode="auto">
            <a:xfrm>
              <a:off x="992" y="1146"/>
              <a:ext cx="113" cy="18"/>
            </a:xfrm>
            <a:prstGeom prst="rect">
              <a:avLst/>
            </a:prstGeom>
            <a:solidFill>
              <a:srgbClr val="B7B79D"/>
            </a:solidFill>
            <a:ln w="3175">
              <a:solidFill>
                <a:srgbClr val="494936"/>
              </a:solidFill>
              <a:miter lim="800000"/>
              <a:headEnd/>
              <a:tailEnd/>
            </a:ln>
          </p:spPr>
          <p:txBody>
            <a:bodyPr>
              <a:prstTxWarp prst="textNoShape">
                <a:avLst/>
              </a:prstTxWarp>
            </a:bodyPr>
            <a:lstStyle/>
            <a:p>
              <a:endParaRPr lang="en-US"/>
            </a:p>
          </p:txBody>
        </p:sp>
        <p:sp>
          <p:nvSpPr>
            <p:cNvPr id="9506" name="Freeform 290"/>
            <p:cNvSpPr>
              <a:spLocks/>
            </p:cNvSpPr>
            <p:nvPr/>
          </p:nvSpPr>
          <p:spPr bwMode="auto">
            <a:xfrm>
              <a:off x="1106" y="1128"/>
              <a:ext cx="14" cy="37"/>
            </a:xfrm>
            <a:custGeom>
              <a:avLst/>
              <a:gdLst/>
              <a:ahLst/>
              <a:cxnLst>
                <a:cxn ang="0">
                  <a:pos x="0" y="185"/>
                </a:cxn>
                <a:cxn ang="0">
                  <a:pos x="71" y="111"/>
                </a:cxn>
                <a:cxn ang="0">
                  <a:pos x="71" y="0"/>
                </a:cxn>
                <a:cxn ang="0">
                  <a:pos x="0" y="84"/>
                </a:cxn>
                <a:cxn ang="0">
                  <a:pos x="0" y="185"/>
                </a:cxn>
              </a:cxnLst>
              <a:rect l="0" t="0" r="r" b="b"/>
              <a:pathLst>
                <a:path w="71" h="185">
                  <a:moveTo>
                    <a:pt x="0" y="185"/>
                  </a:moveTo>
                  <a:lnTo>
                    <a:pt x="71" y="111"/>
                  </a:lnTo>
                  <a:lnTo>
                    <a:pt x="71" y="0"/>
                  </a:lnTo>
                  <a:lnTo>
                    <a:pt x="0" y="84"/>
                  </a:lnTo>
                  <a:lnTo>
                    <a:pt x="0" y="185"/>
                  </a:lnTo>
                  <a:close/>
                </a:path>
              </a:pathLst>
            </a:custGeom>
            <a:solidFill>
              <a:srgbClr val="7A7A5A"/>
            </a:solidFill>
            <a:ln w="9525">
              <a:noFill/>
              <a:round/>
              <a:headEnd/>
              <a:tailEnd/>
            </a:ln>
          </p:spPr>
          <p:txBody>
            <a:bodyPr>
              <a:prstTxWarp prst="textNoShape">
                <a:avLst/>
              </a:prstTxWarp>
            </a:bodyPr>
            <a:lstStyle/>
            <a:p>
              <a:endParaRPr lang="en-US"/>
            </a:p>
          </p:txBody>
        </p:sp>
        <p:sp>
          <p:nvSpPr>
            <p:cNvPr id="9507" name="Freeform 291"/>
            <p:cNvSpPr>
              <a:spLocks/>
            </p:cNvSpPr>
            <p:nvPr/>
          </p:nvSpPr>
          <p:spPr bwMode="auto">
            <a:xfrm>
              <a:off x="1106" y="1128"/>
              <a:ext cx="14" cy="37"/>
            </a:xfrm>
            <a:custGeom>
              <a:avLst/>
              <a:gdLst/>
              <a:ahLst/>
              <a:cxnLst>
                <a:cxn ang="0">
                  <a:pos x="0" y="185"/>
                </a:cxn>
                <a:cxn ang="0">
                  <a:pos x="71" y="111"/>
                </a:cxn>
                <a:cxn ang="0">
                  <a:pos x="71" y="0"/>
                </a:cxn>
                <a:cxn ang="0">
                  <a:pos x="0" y="84"/>
                </a:cxn>
                <a:cxn ang="0">
                  <a:pos x="0" y="185"/>
                </a:cxn>
              </a:cxnLst>
              <a:rect l="0" t="0" r="r" b="b"/>
              <a:pathLst>
                <a:path w="71" h="185">
                  <a:moveTo>
                    <a:pt x="0" y="185"/>
                  </a:moveTo>
                  <a:lnTo>
                    <a:pt x="71" y="111"/>
                  </a:lnTo>
                  <a:lnTo>
                    <a:pt x="71" y="0"/>
                  </a:lnTo>
                  <a:lnTo>
                    <a:pt x="0" y="84"/>
                  </a:lnTo>
                  <a:lnTo>
                    <a:pt x="0" y="185"/>
                  </a:lnTo>
                  <a:close/>
                </a:path>
              </a:pathLst>
            </a:custGeom>
            <a:solidFill>
              <a:srgbClr val="7A7A5A"/>
            </a:solidFill>
            <a:ln w="3175">
              <a:solidFill>
                <a:srgbClr val="494936"/>
              </a:solidFill>
              <a:prstDash val="solid"/>
              <a:round/>
              <a:headEnd/>
              <a:tailEnd/>
            </a:ln>
          </p:spPr>
          <p:txBody>
            <a:bodyPr>
              <a:prstTxWarp prst="textNoShape">
                <a:avLst/>
              </a:prstTxWarp>
            </a:bodyPr>
            <a:lstStyle/>
            <a:p>
              <a:endParaRPr lang="en-US"/>
            </a:p>
          </p:txBody>
        </p:sp>
        <p:sp>
          <p:nvSpPr>
            <p:cNvPr id="9508" name="Freeform 292"/>
            <p:cNvSpPr>
              <a:spLocks/>
            </p:cNvSpPr>
            <p:nvPr/>
          </p:nvSpPr>
          <p:spPr bwMode="auto">
            <a:xfrm>
              <a:off x="995" y="1128"/>
              <a:ext cx="123" cy="13"/>
            </a:xfrm>
            <a:custGeom>
              <a:avLst/>
              <a:gdLst/>
              <a:ahLst/>
              <a:cxnLst>
                <a:cxn ang="0">
                  <a:pos x="0" y="65"/>
                </a:cxn>
                <a:cxn ang="0">
                  <a:pos x="63" y="0"/>
                </a:cxn>
                <a:cxn ang="0">
                  <a:pos x="618" y="0"/>
                </a:cxn>
                <a:cxn ang="0">
                  <a:pos x="565" y="65"/>
                </a:cxn>
                <a:cxn ang="0">
                  <a:pos x="0" y="65"/>
                </a:cxn>
              </a:cxnLst>
              <a:rect l="0" t="0" r="r" b="b"/>
              <a:pathLst>
                <a:path w="618" h="65">
                  <a:moveTo>
                    <a:pt x="0" y="65"/>
                  </a:moveTo>
                  <a:lnTo>
                    <a:pt x="63" y="0"/>
                  </a:lnTo>
                  <a:lnTo>
                    <a:pt x="618" y="0"/>
                  </a:lnTo>
                  <a:lnTo>
                    <a:pt x="565" y="65"/>
                  </a:lnTo>
                  <a:lnTo>
                    <a:pt x="0" y="65"/>
                  </a:lnTo>
                  <a:close/>
                </a:path>
              </a:pathLst>
            </a:custGeom>
            <a:solidFill>
              <a:srgbClr val="000000"/>
            </a:solidFill>
            <a:ln w="9525">
              <a:noFill/>
              <a:round/>
              <a:headEnd/>
              <a:tailEnd/>
            </a:ln>
          </p:spPr>
          <p:txBody>
            <a:bodyPr>
              <a:prstTxWarp prst="textNoShape">
                <a:avLst/>
              </a:prstTxWarp>
            </a:bodyPr>
            <a:lstStyle/>
            <a:p>
              <a:endParaRPr lang="en-US"/>
            </a:p>
          </p:txBody>
        </p:sp>
        <p:sp>
          <p:nvSpPr>
            <p:cNvPr id="9509" name="Freeform 293"/>
            <p:cNvSpPr>
              <a:spLocks/>
            </p:cNvSpPr>
            <p:nvPr/>
          </p:nvSpPr>
          <p:spPr bwMode="auto">
            <a:xfrm>
              <a:off x="995" y="1128"/>
              <a:ext cx="123" cy="13"/>
            </a:xfrm>
            <a:custGeom>
              <a:avLst/>
              <a:gdLst/>
              <a:ahLst/>
              <a:cxnLst>
                <a:cxn ang="0">
                  <a:pos x="0" y="65"/>
                </a:cxn>
                <a:cxn ang="0">
                  <a:pos x="63" y="0"/>
                </a:cxn>
                <a:cxn ang="0">
                  <a:pos x="618" y="0"/>
                </a:cxn>
                <a:cxn ang="0">
                  <a:pos x="565" y="65"/>
                </a:cxn>
                <a:cxn ang="0">
                  <a:pos x="0" y="65"/>
                </a:cxn>
              </a:cxnLst>
              <a:rect l="0" t="0" r="r" b="b"/>
              <a:pathLst>
                <a:path w="618" h="65">
                  <a:moveTo>
                    <a:pt x="0" y="65"/>
                  </a:moveTo>
                  <a:lnTo>
                    <a:pt x="63" y="0"/>
                  </a:lnTo>
                  <a:lnTo>
                    <a:pt x="618" y="0"/>
                  </a:lnTo>
                  <a:lnTo>
                    <a:pt x="565" y="65"/>
                  </a:lnTo>
                  <a:lnTo>
                    <a:pt x="0" y="65"/>
                  </a:lnTo>
                  <a:close/>
                </a:path>
              </a:pathLst>
            </a:custGeom>
            <a:solidFill>
              <a:srgbClr val="000000"/>
            </a:solidFill>
            <a:ln w="3175">
              <a:solidFill>
                <a:srgbClr val="000000"/>
              </a:solidFill>
              <a:prstDash val="solid"/>
              <a:round/>
              <a:headEnd/>
              <a:tailEnd/>
            </a:ln>
          </p:spPr>
          <p:txBody>
            <a:bodyPr>
              <a:prstTxWarp prst="textNoShape">
                <a:avLst/>
              </a:prstTxWarp>
            </a:bodyPr>
            <a:lstStyle/>
            <a:p>
              <a:endParaRPr lang="en-US"/>
            </a:p>
          </p:txBody>
        </p:sp>
        <p:sp>
          <p:nvSpPr>
            <p:cNvPr id="9510" name="Freeform 294"/>
            <p:cNvSpPr>
              <a:spLocks/>
            </p:cNvSpPr>
            <p:nvPr/>
          </p:nvSpPr>
          <p:spPr bwMode="auto">
            <a:xfrm>
              <a:off x="993" y="1034"/>
              <a:ext cx="125" cy="13"/>
            </a:xfrm>
            <a:custGeom>
              <a:avLst/>
              <a:gdLst/>
              <a:ahLst/>
              <a:cxnLst>
                <a:cxn ang="0">
                  <a:pos x="0" y="65"/>
                </a:cxn>
                <a:cxn ang="0">
                  <a:pos x="54" y="0"/>
                </a:cxn>
                <a:cxn ang="0">
                  <a:pos x="627" y="0"/>
                </a:cxn>
                <a:cxn ang="0">
                  <a:pos x="565" y="65"/>
                </a:cxn>
                <a:cxn ang="0">
                  <a:pos x="0" y="65"/>
                </a:cxn>
              </a:cxnLst>
              <a:rect l="0" t="0" r="r" b="b"/>
              <a:pathLst>
                <a:path w="627" h="65">
                  <a:moveTo>
                    <a:pt x="0" y="65"/>
                  </a:moveTo>
                  <a:lnTo>
                    <a:pt x="54" y="0"/>
                  </a:lnTo>
                  <a:lnTo>
                    <a:pt x="627" y="0"/>
                  </a:lnTo>
                  <a:lnTo>
                    <a:pt x="565" y="65"/>
                  </a:lnTo>
                  <a:lnTo>
                    <a:pt x="0" y="65"/>
                  </a:lnTo>
                  <a:close/>
                </a:path>
              </a:pathLst>
            </a:custGeom>
            <a:solidFill>
              <a:srgbClr val="C9C9B6"/>
            </a:solidFill>
            <a:ln w="9525">
              <a:noFill/>
              <a:round/>
              <a:headEnd/>
              <a:tailEnd/>
            </a:ln>
          </p:spPr>
          <p:txBody>
            <a:bodyPr>
              <a:prstTxWarp prst="textNoShape">
                <a:avLst/>
              </a:prstTxWarp>
            </a:bodyPr>
            <a:lstStyle/>
            <a:p>
              <a:endParaRPr lang="en-US"/>
            </a:p>
          </p:txBody>
        </p:sp>
        <p:sp>
          <p:nvSpPr>
            <p:cNvPr id="9511" name="Freeform 295"/>
            <p:cNvSpPr>
              <a:spLocks/>
            </p:cNvSpPr>
            <p:nvPr/>
          </p:nvSpPr>
          <p:spPr bwMode="auto">
            <a:xfrm>
              <a:off x="993" y="1034"/>
              <a:ext cx="125" cy="13"/>
            </a:xfrm>
            <a:custGeom>
              <a:avLst/>
              <a:gdLst/>
              <a:ahLst/>
              <a:cxnLst>
                <a:cxn ang="0">
                  <a:pos x="0" y="65"/>
                </a:cxn>
                <a:cxn ang="0">
                  <a:pos x="54" y="0"/>
                </a:cxn>
                <a:cxn ang="0">
                  <a:pos x="627" y="0"/>
                </a:cxn>
                <a:cxn ang="0">
                  <a:pos x="565" y="65"/>
                </a:cxn>
                <a:cxn ang="0">
                  <a:pos x="0" y="65"/>
                </a:cxn>
              </a:cxnLst>
              <a:rect l="0" t="0" r="r" b="b"/>
              <a:pathLst>
                <a:path w="627" h="65">
                  <a:moveTo>
                    <a:pt x="0" y="65"/>
                  </a:moveTo>
                  <a:lnTo>
                    <a:pt x="54" y="0"/>
                  </a:lnTo>
                  <a:lnTo>
                    <a:pt x="627" y="0"/>
                  </a:lnTo>
                  <a:lnTo>
                    <a:pt x="565" y="65"/>
                  </a:lnTo>
                  <a:lnTo>
                    <a:pt x="0" y="65"/>
                  </a:lnTo>
                  <a:close/>
                </a:path>
              </a:pathLst>
            </a:custGeom>
            <a:solidFill>
              <a:srgbClr val="C9C9B6"/>
            </a:solidFill>
            <a:ln w="3175">
              <a:solidFill>
                <a:srgbClr val="494936"/>
              </a:solidFill>
              <a:prstDash val="solid"/>
              <a:round/>
              <a:headEnd/>
              <a:tailEnd/>
            </a:ln>
          </p:spPr>
          <p:txBody>
            <a:bodyPr>
              <a:prstTxWarp prst="textNoShape">
                <a:avLst/>
              </a:prstTxWarp>
            </a:bodyPr>
            <a:lstStyle/>
            <a:p>
              <a:endParaRPr lang="en-US"/>
            </a:p>
          </p:txBody>
        </p:sp>
        <p:sp>
          <p:nvSpPr>
            <p:cNvPr id="9512" name="Rectangle 296"/>
            <p:cNvSpPr>
              <a:spLocks noChangeArrowheads="1"/>
            </p:cNvSpPr>
            <p:nvPr/>
          </p:nvSpPr>
          <p:spPr bwMode="auto">
            <a:xfrm>
              <a:off x="994" y="1048"/>
              <a:ext cx="113" cy="91"/>
            </a:xfrm>
            <a:prstGeom prst="rect">
              <a:avLst/>
            </a:prstGeom>
            <a:solidFill>
              <a:srgbClr val="B7B79D"/>
            </a:solidFill>
            <a:ln w="3175">
              <a:solidFill>
                <a:srgbClr val="494936"/>
              </a:solidFill>
              <a:miter lim="800000"/>
              <a:headEnd/>
              <a:tailEnd/>
            </a:ln>
          </p:spPr>
          <p:txBody>
            <a:bodyPr>
              <a:prstTxWarp prst="textNoShape">
                <a:avLst/>
              </a:prstTxWarp>
            </a:bodyPr>
            <a:lstStyle/>
            <a:p>
              <a:endParaRPr lang="en-US"/>
            </a:p>
          </p:txBody>
        </p:sp>
        <p:sp>
          <p:nvSpPr>
            <p:cNvPr id="9513" name="Rectangle 297"/>
            <p:cNvSpPr>
              <a:spLocks noChangeArrowheads="1"/>
            </p:cNvSpPr>
            <p:nvPr/>
          </p:nvSpPr>
          <p:spPr bwMode="auto">
            <a:xfrm>
              <a:off x="1003" y="1059"/>
              <a:ext cx="93" cy="70"/>
            </a:xfrm>
            <a:prstGeom prst="rect">
              <a:avLst/>
            </a:prstGeom>
            <a:solidFill>
              <a:srgbClr val="FFFFFF"/>
            </a:solidFill>
            <a:ln w="3175">
              <a:solidFill>
                <a:srgbClr val="494936"/>
              </a:solidFill>
              <a:miter lim="800000"/>
              <a:headEnd/>
              <a:tailEnd/>
            </a:ln>
          </p:spPr>
          <p:txBody>
            <a:bodyPr>
              <a:prstTxWarp prst="textNoShape">
                <a:avLst/>
              </a:prstTxWarp>
            </a:bodyPr>
            <a:lstStyle/>
            <a:p>
              <a:endParaRPr lang="en-US"/>
            </a:p>
          </p:txBody>
        </p:sp>
        <p:sp>
          <p:nvSpPr>
            <p:cNvPr id="9514" name="Freeform 298"/>
            <p:cNvSpPr>
              <a:spLocks/>
            </p:cNvSpPr>
            <p:nvPr/>
          </p:nvSpPr>
          <p:spPr bwMode="auto">
            <a:xfrm>
              <a:off x="1106" y="1034"/>
              <a:ext cx="12" cy="104"/>
            </a:xfrm>
            <a:custGeom>
              <a:avLst/>
              <a:gdLst/>
              <a:ahLst/>
              <a:cxnLst>
                <a:cxn ang="0">
                  <a:pos x="0" y="519"/>
                </a:cxn>
                <a:cxn ang="0">
                  <a:pos x="62" y="463"/>
                </a:cxn>
                <a:cxn ang="0">
                  <a:pos x="62" y="0"/>
                </a:cxn>
                <a:cxn ang="0">
                  <a:pos x="0" y="65"/>
                </a:cxn>
                <a:cxn ang="0">
                  <a:pos x="0" y="519"/>
                </a:cxn>
              </a:cxnLst>
              <a:rect l="0" t="0" r="r" b="b"/>
              <a:pathLst>
                <a:path w="62" h="519">
                  <a:moveTo>
                    <a:pt x="0" y="519"/>
                  </a:moveTo>
                  <a:lnTo>
                    <a:pt x="62" y="463"/>
                  </a:lnTo>
                  <a:lnTo>
                    <a:pt x="62" y="0"/>
                  </a:lnTo>
                  <a:lnTo>
                    <a:pt x="0" y="65"/>
                  </a:lnTo>
                  <a:lnTo>
                    <a:pt x="0" y="519"/>
                  </a:lnTo>
                  <a:close/>
                </a:path>
              </a:pathLst>
            </a:custGeom>
            <a:solidFill>
              <a:srgbClr val="7A7A5A"/>
            </a:solidFill>
            <a:ln w="9525">
              <a:noFill/>
              <a:round/>
              <a:headEnd/>
              <a:tailEnd/>
            </a:ln>
          </p:spPr>
          <p:txBody>
            <a:bodyPr>
              <a:prstTxWarp prst="textNoShape">
                <a:avLst/>
              </a:prstTxWarp>
            </a:bodyPr>
            <a:lstStyle/>
            <a:p>
              <a:endParaRPr lang="en-US"/>
            </a:p>
          </p:txBody>
        </p:sp>
        <p:sp>
          <p:nvSpPr>
            <p:cNvPr id="9515" name="Freeform 299"/>
            <p:cNvSpPr>
              <a:spLocks/>
            </p:cNvSpPr>
            <p:nvPr/>
          </p:nvSpPr>
          <p:spPr bwMode="auto">
            <a:xfrm>
              <a:off x="1106" y="1034"/>
              <a:ext cx="12" cy="104"/>
            </a:xfrm>
            <a:custGeom>
              <a:avLst/>
              <a:gdLst/>
              <a:ahLst/>
              <a:cxnLst>
                <a:cxn ang="0">
                  <a:pos x="0" y="519"/>
                </a:cxn>
                <a:cxn ang="0">
                  <a:pos x="62" y="463"/>
                </a:cxn>
                <a:cxn ang="0">
                  <a:pos x="62" y="0"/>
                </a:cxn>
                <a:cxn ang="0">
                  <a:pos x="0" y="65"/>
                </a:cxn>
                <a:cxn ang="0">
                  <a:pos x="0" y="519"/>
                </a:cxn>
              </a:cxnLst>
              <a:rect l="0" t="0" r="r" b="b"/>
              <a:pathLst>
                <a:path w="62" h="519">
                  <a:moveTo>
                    <a:pt x="0" y="519"/>
                  </a:moveTo>
                  <a:lnTo>
                    <a:pt x="62" y="463"/>
                  </a:lnTo>
                  <a:lnTo>
                    <a:pt x="62" y="0"/>
                  </a:lnTo>
                  <a:lnTo>
                    <a:pt x="0" y="65"/>
                  </a:lnTo>
                  <a:lnTo>
                    <a:pt x="0" y="519"/>
                  </a:lnTo>
                  <a:close/>
                </a:path>
              </a:pathLst>
            </a:custGeom>
            <a:solidFill>
              <a:srgbClr val="7A7A5A"/>
            </a:solidFill>
            <a:ln w="3175">
              <a:solidFill>
                <a:srgbClr val="494936"/>
              </a:solidFill>
              <a:prstDash val="solid"/>
              <a:round/>
              <a:headEnd/>
              <a:tailEnd/>
            </a:ln>
          </p:spPr>
          <p:txBody>
            <a:bodyPr>
              <a:prstTxWarp prst="textNoShape">
                <a:avLst/>
              </a:prstTxWarp>
            </a:bodyPr>
            <a:lstStyle/>
            <a:p>
              <a:endParaRPr lang="en-US"/>
            </a:p>
          </p:txBody>
        </p:sp>
        <p:sp>
          <p:nvSpPr>
            <p:cNvPr id="9516" name="Freeform 300"/>
            <p:cNvSpPr>
              <a:spLocks/>
            </p:cNvSpPr>
            <p:nvPr/>
          </p:nvSpPr>
          <p:spPr bwMode="auto">
            <a:xfrm>
              <a:off x="970" y="1162"/>
              <a:ext cx="141" cy="22"/>
            </a:xfrm>
            <a:custGeom>
              <a:avLst/>
              <a:gdLst/>
              <a:ahLst/>
              <a:cxnLst>
                <a:cxn ang="0">
                  <a:pos x="0" y="111"/>
                </a:cxn>
                <a:cxn ang="0">
                  <a:pos x="89" y="0"/>
                </a:cxn>
                <a:cxn ang="0">
                  <a:pos x="708" y="0"/>
                </a:cxn>
                <a:cxn ang="0">
                  <a:pos x="618" y="111"/>
                </a:cxn>
                <a:cxn ang="0">
                  <a:pos x="0" y="111"/>
                </a:cxn>
              </a:cxnLst>
              <a:rect l="0" t="0" r="r" b="b"/>
              <a:pathLst>
                <a:path w="708" h="111">
                  <a:moveTo>
                    <a:pt x="0" y="111"/>
                  </a:moveTo>
                  <a:lnTo>
                    <a:pt x="89" y="0"/>
                  </a:lnTo>
                  <a:lnTo>
                    <a:pt x="708" y="0"/>
                  </a:lnTo>
                  <a:lnTo>
                    <a:pt x="618" y="111"/>
                  </a:lnTo>
                  <a:lnTo>
                    <a:pt x="0" y="111"/>
                  </a:lnTo>
                  <a:close/>
                </a:path>
              </a:pathLst>
            </a:custGeom>
            <a:solidFill>
              <a:srgbClr val="C9C9B6"/>
            </a:solidFill>
            <a:ln w="9525">
              <a:noFill/>
              <a:round/>
              <a:headEnd/>
              <a:tailEnd/>
            </a:ln>
          </p:spPr>
          <p:txBody>
            <a:bodyPr>
              <a:prstTxWarp prst="textNoShape">
                <a:avLst/>
              </a:prstTxWarp>
            </a:bodyPr>
            <a:lstStyle/>
            <a:p>
              <a:endParaRPr lang="en-US"/>
            </a:p>
          </p:txBody>
        </p:sp>
        <p:sp>
          <p:nvSpPr>
            <p:cNvPr id="9517" name="Freeform 301"/>
            <p:cNvSpPr>
              <a:spLocks/>
            </p:cNvSpPr>
            <p:nvPr/>
          </p:nvSpPr>
          <p:spPr bwMode="auto">
            <a:xfrm>
              <a:off x="970" y="1162"/>
              <a:ext cx="141" cy="22"/>
            </a:xfrm>
            <a:custGeom>
              <a:avLst/>
              <a:gdLst/>
              <a:ahLst/>
              <a:cxnLst>
                <a:cxn ang="0">
                  <a:pos x="0" y="111"/>
                </a:cxn>
                <a:cxn ang="0">
                  <a:pos x="89" y="0"/>
                </a:cxn>
                <a:cxn ang="0">
                  <a:pos x="708" y="0"/>
                </a:cxn>
                <a:cxn ang="0">
                  <a:pos x="618" y="111"/>
                </a:cxn>
                <a:cxn ang="0">
                  <a:pos x="0" y="111"/>
                </a:cxn>
              </a:cxnLst>
              <a:rect l="0" t="0" r="r" b="b"/>
              <a:pathLst>
                <a:path w="708" h="111">
                  <a:moveTo>
                    <a:pt x="0" y="111"/>
                  </a:moveTo>
                  <a:lnTo>
                    <a:pt x="89" y="0"/>
                  </a:lnTo>
                  <a:lnTo>
                    <a:pt x="708" y="0"/>
                  </a:lnTo>
                  <a:lnTo>
                    <a:pt x="618" y="111"/>
                  </a:lnTo>
                  <a:lnTo>
                    <a:pt x="0" y="111"/>
                  </a:lnTo>
                  <a:close/>
                </a:path>
              </a:pathLst>
            </a:custGeom>
            <a:solidFill>
              <a:srgbClr val="C9C9B6"/>
            </a:solidFill>
            <a:ln w="3175">
              <a:solidFill>
                <a:srgbClr val="494936"/>
              </a:solidFill>
              <a:prstDash val="solid"/>
              <a:round/>
              <a:headEnd/>
              <a:tailEnd/>
            </a:ln>
          </p:spPr>
          <p:txBody>
            <a:bodyPr>
              <a:prstTxWarp prst="textNoShape">
                <a:avLst/>
              </a:prstTxWarp>
            </a:bodyPr>
            <a:lstStyle/>
            <a:p>
              <a:endParaRPr lang="en-US"/>
            </a:p>
          </p:txBody>
        </p:sp>
        <p:sp>
          <p:nvSpPr>
            <p:cNvPr id="9518" name="Freeform 302"/>
            <p:cNvSpPr>
              <a:spLocks/>
            </p:cNvSpPr>
            <p:nvPr/>
          </p:nvSpPr>
          <p:spPr bwMode="auto">
            <a:xfrm>
              <a:off x="1093" y="1162"/>
              <a:ext cx="18" cy="28"/>
            </a:xfrm>
            <a:custGeom>
              <a:avLst/>
              <a:gdLst/>
              <a:ahLst/>
              <a:cxnLst>
                <a:cxn ang="0">
                  <a:pos x="0" y="139"/>
                </a:cxn>
                <a:cxn ang="0">
                  <a:pos x="90" y="46"/>
                </a:cxn>
                <a:cxn ang="0">
                  <a:pos x="90" y="0"/>
                </a:cxn>
                <a:cxn ang="0">
                  <a:pos x="0" y="120"/>
                </a:cxn>
                <a:cxn ang="0">
                  <a:pos x="0" y="139"/>
                </a:cxn>
              </a:cxnLst>
              <a:rect l="0" t="0" r="r" b="b"/>
              <a:pathLst>
                <a:path w="90" h="139">
                  <a:moveTo>
                    <a:pt x="0" y="139"/>
                  </a:moveTo>
                  <a:lnTo>
                    <a:pt x="90" y="46"/>
                  </a:lnTo>
                  <a:lnTo>
                    <a:pt x="90" y="0"/>
                  </a:lnTo>
                  <a:lnTo>
                    <a:pt x="0" y="120"/>
                  </a:lnTo>
                  <a:lnTo>
                    <a:pt x="0" y="139"/>
                  </a:lnTo>
                  <a:close/>
                </a:path>
              </a:pathLst>
            </a:custGeom>
            <a:solidFill>
              <a:srgbClr val="7A7A5A"/>
            </a:solidFill>
            <a:ln w="9525">
              <a:noFill/>
              <a:round/>
              <a:headEnd/>
              <a:tailEnd/>
            </a:ln>
          </p:spPr>
          <p:txBody>
            <a:bodyPr>
              <a:prstTxWarp prst="textNoShape">
                <a:avLst/>
              </a:prstTxWarp>
            </a:bodyPr>
            <a:lstStyle/>
            <a:p>
              <a:endParaRPr lang="en-US"/>
            </a:p>
          </p:txBody>
        </p:sp>
        <p:sp>
          <p:nvSpPr>
            <p:cNvPr id="9519" name="Freeform 303"/>
            <p:cNvSpPr>
              <a:spLocks/>
            </p:cNvSpPr>
            <p:nvPr/>
          </p:nvSpPr>
          <p:spPr bwMode="auto">
            <a:xfrm>
              <a:off x="1093" y="1162"/>
              <a:ext cx="18" cy="28"/>
            </a:xfrm>
            <a:custGeom>
              <a:avLst/>
              <a:gdLst/>
              <a:ahLst/>
              <a:cxnLst>
                <a:cxn ang="0">
                  <a:pos x="0" y="139"/>
                </a:cxn>
                <a:cxn ang="0">
                  <a:pos x="90" y="46"/>
                </a:cxn>
                <a:cxn ang="0">
                  <a:pos x="90" y="0"/>
                </a:cxn>
                <a:cxn ang="0">
                  <a:pos x="0" y="120"/>
                </a:cxn>
                <a:cxn ang="0">
                  <a:pos x="0" y="139"/>
                </a:cxn>
              </a:cxnLst>
              <a:rect l="0" t="0" r="r" b="b"/>
              <a:pathLst>
                <a:path w="90" h="139">
                  <a:moveTo>
                    <a:pt x="0" y="139"/>
                  </a:moveTo>
                  <a:lnTo>
                    <a:pt x="90" y="46"/>
                  </a:lnTo>
                  <a:lnTo>
                    <a:pt x="90" y="0"/>
                  </a:lnTo>
                  <a:lnTo>
                    <a:pt x="0" y="120"/>
                  </a:lnTo>
                  <a:lnTo>
                    <a:pt x="0" y="139"/>
                  </a:lnTo>
                  <a:close/>
                </a:path>
              </a:pathLst>
            </a:custGeom>
            <a:solidFill>
              <a:srgbClr val="7A7A5A"/>
            </a:solidFill>
            <a:ln w="3175">
              <a:solidFill>
                <a:srgbClr val="494936"/>
              </a:solidFill>
              <a:prstDash val="solid"/>
              <a:round/>
              <a:headEnd/>
              <a:tailEnd/>
            </a:ln>
          </p:spPr>
          <p:txBody>
            <a:bodyPr>
              <a:prstTxWarp prst="textNoShape">
                <a:avLst/>
              </a:prstTxWarp>
            </a:bodyPr>
            <a:lstStyle/>
            <a:p>
              <a:endParaRPr lang="en-US"/>
            </a:p>
          </p:txBody>
        </p:sp>
        <p:sp>
          <p:nvSpPr>
            <p:cNvPr id="9520" name="Rectangle 304"/>
            <p:cNvSpPr>
              <a:spLocks noChangeArrowheads="1"/>
            </p:cNvSpPr>
            <p:nvPr/>
          </p:nvSpPr>
          <p:spPr bwMode="auto">
            <a:xfrm>
              <a:off x="970" y="1184"/>
              <a:ext cx="123" cy="6"/>
            </a:xfrm>
            <a:prstGeom prst="rect">
              <a:avLst/>
            </a:prstGeom>
            <a:solidFill>
              <a:srgbClr val="B7B79D"/>
            </a:solidFill>
            <a:ln w="9525">
              <a:noFill/>
              <a:miter lim="800000"/>
              <a:headEnd/>
              <a:tailEnd/>
            </a:ln>
          </p:spPr>
          <p:txBody>
            <a:bodyPr>
              <a:prstTxWarp prst="textNoShape">
                <a:avLst/>
              </a:prstTxWarp>
            </a:bodyPr>
            <a:lstStyle/>
            <a:p>
              <a:endParaRPr lang="en-US"/>
            </a:p>
          </p:txBody>
        </p:sp>
        <p:sp>
          <p:nvSpPr>
            <p:cNvPr id="9521" name="Rectangle 305"/>
            <p:cNvSpPr>
              <a:spLocks noChangeArrowheads="1"/>
            </p:cNvSpPr>
            <p:nvPr/>
          </p:nvSpPr>
          <p:spPr bwMode="auto">
            <a:xfrm>
              <a:off x="971" y="1185"/>
              <a:ext cx="121" cy="4"/>
            </a:xfrm>
            <a:prstGeom prst="rect">
              <a:avLst/>
            </a:prstGeom>
            <a:solidFill>
              <a:srgbClr val="B7B79D"/>
            </a:solidFill>
            <a:ln w="3175">
              <a:solidFill>
                <a:srgbClr val="494936"/>
              </a:solidFill>
              <a:miter lim="800000"/>
              <a:headEnd/>
              <a:tailEnd/>
            </a:ln>
          </p:spPr>
          <p:txBody>
            <a:bodyPr>
              <a:prstTxWarp prst="textNoShape">
                <a:avLst/>
              </a:prstTxWarp>
            </a:bodyPr>
            <a:lstStyle/>
            <a:p>
              <a:endParaRPr lang="en-US"/>
            </a:p>
          </p:txBody>
        </p:sp>
      </p:grpSp>
      <p:grpSp>
        <p:nvGrpSpPr>
          <p:cNvPr id="6" name="Group 364"/>
          <p:cNvGrpSpPr>
            <a:grpSpLocks/>
          </p:cNvGrpSpPr>
          <p:nvPr/>
        </p:nvGrpSpPr>
        <p:grpSpPr bwMode="auto">
          <a:xfrm>
            <a:off x="3505200" y="3200400"/>
            <a:ext cx="2286000" cy="2133600"/>
            <a:chOff x="2208" y="2016"/>
            <a:chExt cx="1440" cy="1344"/>
          </a:xfrm>
        </p:grpSpPr>
        <p:sp>
          <p:nvSpPr>
            <p:cNvPr id="9564" name="Oval 348"/>
            <p:cNvSpPr>
              <a:spLocks noChangeArrowheads="1"/>
            </p:cNvSpPr>
            <p:nvPr/>
          </p:nvSpPr>
          <p:spPr bwMode="auto">
            <a:xfrm>
              <a:off x="2352" y="2976"/>
              <a:ext cx="384" cy="384"/>
            </a:xfrm>
            <a:prstGeom prst="ellipse">
              <a:avLst/>
            </a:prstGeom>
            <a:solidFill>
              <a:srgbClr val="66FFCC"/>
            </a:solidFill>
            <a:ln w="12699">
              <a:solidFill>
                <a:schemeClr val="tx1"/>
              </a:solidFill>
              <a:round/>
              <a:headEnd type="none" w="sm" len="sm"/>
              <a:tailEnd type="none" w="sm" len="sm"/>
            </a:ln>
            <a:effectLst/>
          </p:spPr>
          <p:txBody>
            <a:bodyPr wrap="none" anchor="ctr">
              <a:prstTxWarp prst="textNoShape">
                <a:avLst/>
              </a:prstTxWarp>
            </a:bodyPr>
            <a:lstStyle/>
            <a:p>
              <a:pPr algn="ctr"/>
              <a:r>
                <a:rPr lang="en-US" b="0"/>
                <a:t>Tracer</a:t>
              </a:r>
            </a:p>
          </p:txBody>
        </p:sp>
        <p:sp>
          <p:nvSpPr>
            <p:cNvPr id="9567" name="Oval 351"/>
            <p:cNvSpPr>
              <a:spLocks noChangeArrowheads="1"/>
            </p:cNvSpPr>
            <p:nvPr/>
          </p:nvSpPr>
          <p:spPr bwMode="auto">
            <a:xfrm>
              <a:off x="3264" y="2256"/>
              <a:ext cx="384" cy="384"/>
            </a:xfrm>
            <a:prstGeom prst="ellipse">
              <a:avLst/>
            </a:prstGeom>
            <a:solidFill>
              <a:srgbClr val="66FFCC"/>
            </a:solidFill>
            <a:ln w="12699">
              <a:solidFill>
                <a:schemeClr val="tx1"/>
              </a:solidFill>
              <a:round/>
              <a:headEnd type="none" w="sm" len="sm"/>
              <a:tailEnd type="none" w="sm" len="sm"/>
            </a:ln>
            <a:effectLst/>
          </p:spPr>
          <p:txBody>
            <a:bodyPr wrap="none" anchor="ctr">
              <a:prstTxWarp prst="textNoShape">
                <a:avLst/>
              </a:prstTxWarp>
            </a:bodyPr>
            <a:lstStyle/>
            <a:p>
              <a:pPr algn="ctr"/>
              <a:r>
                <a:rPr lang="en-US" b="0"/>
                <a:t>Tracer</a:t>
              </a:r>
            </a:p>
          </p:txBody>
        </p:sp>
        <p:sp>
          <p:nvSpPr>
            <p:cNvPr id="9568" name="Oval 352"/>
            <p:cNvSpPr>
              <a:spLocks noChangeArrowheads="1"/>
            </p:cNvSpPr>
            <p:nvPr/>
          </p:nvSpPr>
          <p:spPr bwMode="auto">
            <a:xfrm>
              <a:off x="2208" y="2016"/>
              <a:ext cx="384" cy="384"/>
            </a:xfrm>
            <a:prstGeom prst="ellipse">
              <a:avLst/>
            </a:prstGeom>
            <a:solidFill>
              <a:srgbClr val="66FFCC"/>
            </a:solidFill>
            <a:ln w="12699">
              <a:solidFill>
                <a:schemeClr val="tx1"/>
              </a:solidFill>
              <a:round/>
              <a:headEnd type="none" w="sm" len="sm"/>
              <a:tailEnd type="none" w="sm" len="sm"/>
            </a:ln>
            <a:effectLst/>
          </p:spPr>
          <p:txBody>
            <a:bodyPr wrap="none" anchor="ctr">
              <a:prstTxWarp prst="textNoShape">
                <a:avLst/>
              </a:prstTxWarp>
            </a:bodyPr>
            <a:lstStyle/>
            <a:p>
              <a:pPr algn="ctr"/>
              <a:r>
                <a:rPr lang="en-US" b="0"/>
                <a:t>Tracer</a:t>
              </a:r>
            </a:p>
          </p:txBody>
        </p:sp>
      </p:grpSp>
      <p:grpSp>
        <p:nvGrpSpPr>
          <p:cNvPr id="7" name="Group 368"/>
          <p:cNvGrpSpPr>
            <a:grpSpLocks/>
          </p:cNvGrpSpPr>
          <p:nvPr/>
        </p:nvGrpSpPr>
        <p:grpSpPr bwMode="auto">
          <a:xfrm>
            <a:off x="3810000" y="3517900"/>
            <a:ext cx="1460500" cy="1295400"/>
            <a:chOff x="2400" y="2216"/>
            <a:chExt cx="920" cy="816"/>
          </a:xfrm>
        </p:grpSpPr>
        <p:cxnSp>
          <p:nvCxnSpPr>
            <p:cNvPr id="9569" name="AutoShape 353"/>
            <p:cNvCxnSpPr>
              <a:cxnSpLocks noChangeShapeType="1"/>
            </p:cNvCxnSpPr>
            <p:nvPr/>
          </p:nvCxnSpPr>
          <p:spPr bwMode="auto">
            <a:xfrm>
              <a:off x="2400" y="2408"/>
              <a:ext cx="144" cy="576"/>
            </a:xfrm>
            <a:prstGeom prst="straightConnector1">
              <a:avLst/>
            </a:prstGeom>
            <a:noFill/>
            <a:ln w="28575">
              <a:solidFill>
                <a:srgbClr val="009900"/>
              </a:solidFill>
              <a:round/>
              <a:headEnd type="none" w="sm" len="sm"/>
              <a:tailEnd type="none" w="sm" len="sm"/>
            </a:ln>
            <a:effectLst/>
          </p:spPr>
        </p:cxnSp>
        <p:cxnSp>
          <p:nvCxnSpPr>
            <p:cNvPr id="9570" name="AutoShape 354"/>
            <p:cNvCxnSpPr>
              <a:cxnSpLocks noChangeShapeType="1"/>
            </p:cNvCxnSpPr>
            <p:nvPr/>
          </p:nvCxnSpPr>
          <p:spPr bwMode="auto">
            <a:xfrm>
              <a:off x="2592" y="2216"/>
              <a:ext cx="672" cy="240"/>
            </a:xfrm>
            <a:prstGeom prst="straightConnector1">
              <a:avLst/>
            </a:prstGeom>
            <a:noFill/>
            <a:ln w="28575">
              <a:solidFill>
                <a:srgbClr val="009900"/>
              </a:solidFill>
              <a:round/>
              <a:headEnd type="none" w="sm" len="sm"/>
              <a:tailEnd type="none" w="sm" len="sm"/>
            </a:ln>
            <a:effectLst/>
          </p:spPr>
        </p:cxnSp>
        <p:cxnSp>
          <p:nvCxnSpPr>
            <p:cNvPr id="9571" name="AutoShape 355"/>
            <p:cNvCxnSpPr>
              <a:cxnSpLocks noChangeShapeType="1"/>
              <a:stCxn id="9564" idx="7"/>
              <a:endCxn id="9567" idx="3"/>
            </p:cNvCxnSpPr>
            <p:nvPr/>
          </p:nvCxnSpPr>
          <p:spPr bwMode="auto">
            <a:xfrm flipV="1">
              <a:off x="2680" y="2584"/>
              <a:ext cx="640" cy="448"/>
            </a:xfrm>
            <a:prstGeom prst="straightConnector1">
              <a:avLst/>
            </a:prstGeom>
            <a:noFill/>
            <a:ln w="28575">
              <a:solidFill>
                <a:srgbClr val="009900"/>
              </a:solidFill>
              <a:round/>
              <a:headEnd type="none" w="sm" len="sm"/>
              <a:tailEnd type="none" w="sm" len="sm"/>
            </a:ln>
            <a:effectLst/>
          </p:spPr>
        </p:cxnSp>
      </p:grpSp>
      <p:grpSp>
        <p:nvGrpSpPr>
          <p:cNvPr id="8" name="Group 369"/>
          <p:cNvGrpSpPr>
            <a:grpSpLocks/>
          </p:cNvGrpSpPr>
          <p:nvPr/>
        </p:nvGrpSpPr>
        <p:grpSpPr bwMode="auto">
          <a:xfrm>
            <a:off x="2797175" y="3471863"/>
            <a:ext cx="4064000" cy="1936750"/>
            <a:chOff x="1762" y="2187"/>
            <a:chExt cx="2560" cy="1220"/>
          </a:xfrm>
        </p:grpSpPr>
        <p:cxnSp>
          <p:nvCxnSpPr>
            <p:cNvPr id="9572" name="AutoShape 356"/>
            <p:cNvCxnSpPr>
              <a:cxnSpLocks noChangeShapeType="1"/>
            </p:cNvCxnSpPr>
            <p:nvPr/>
          </p:nvCxnSpPr>
          <p:spPr bwMode="auto">
            <a:xfrm flipV="1">
              <a:off x="1810" y="2208"/>
              <a:ext cx="398" cy="47"/>
            </a:xfrm>
            <a:prstGeom prst="straightConnector1">
              <a:avLst/>
            </a:prstGeom>
            <a:noFill/>
            <a:ln w="28575">
              <a:solidFill>
                <a:srgbClr val="009900"/>
              </a:solidFill>
              <a:round/>
              <a:headEnd type="none" w="sm" len="sm"/>
              <a:tailEnd type="none" w="sm" len="sm"/>
            </a:ln>
            <a:effectLst/>
          </p:spPr>
        </p:cxnSp>
        <p:cxnSp>
          <p:nvCxnSpPr>
            <p:cNvPr id="9573" name="AutoShape 357"/>
            <p:cNvCxnSpPr>
              <a:cxnSpLocks noChangeShapeType="1"/>
            </p:cNvCxnSpPr>
            <p:nvPr/>
          </p:nvCxnSpPr>
          <p:spPr bwMode="auto">
            <a:xfrm flipH="1">
              <a:off x="1762" y="3168"/>
              <a:ext cx="590" cy="239"/>
            </a:xfrm>
            <a:prstGeom prst="straightConnector1">
              <a:avLst/>
            </a:prstGeom>
            <a:noFill/>
            <a:ln w="28575">
              <a:solidFill>
                <a:srgbClr val="009900"/>
              </a:solidFill>
              <a:round/>
              <a:headEnd type="none" w="sm" len="sm"/>
              <a:tailEnd type="none" w="sm" len="sm"/>
            </a:ln>
            <a:effectLst/>
          </p:spPr>
        </p:cxnSp>
        <p:cxnSp>
          <p:nvCxnSpPr>
            <p:cNvPr id="9574" name="AutoShape 358"/>
            <p:cNvCxnSpPr>
              <a:cxnSpLocks noChangeShapeType="1"/>
            </p:cNvCxnSpPr>
            <p:nvPr/>
          </p:nvCxnSpPr>
          <p:spPr bwMode="auto">
            <a:xfrm flipH="1" flipV="1">
              <a:off x="3592" y="2584"/>
              <a:ext cx="321" cy="632"/>
            </a:xfrm>
            <a:prstGeom prst="straightConnector1">
              <a:avLst/>
            </a:prstGeom>
            <a:noFill/>
            <a:ln w="28575">
              <a:solidFill>
                <a:srgbClr val="009900"/>
              </a:solidFill>
              <a:round/>
              <a:headEnd type="none" w="sm" len="sm"/>
              <a:tailEnd type="none" w="sm" len="sm"/>
            </a:ln>
            <a:effectLst/>
          </p:spPr>
        </p:cxnSp>
        <p:cxnSp>
          <p:nvCxnSpPr>
            <p:cNvPr id="9575" name="AutoShape 359"/>
            <p:cNvCxnSpPr>
              <a:cxnSpLocks noChangeShapeType="1"/>
              <a:stCxn id="9567" idx="6"/>
            </p:cNvCxnSpPr>
            <p:nvPr/>
          </p:nvCxnSpPr>
          <p:spPr bwMode="auto">
            <a:xfrm flipV="1">
              <a:off x="3648" y="2187"/>
              <a:ext cx="674" cy="261"/>
            </a:xfrm>
            <a:prstGeom prst="straightConnector1">
              <a:avLst/>
            </a:prstGeom>
            <a:noFill/>
            <a:ln w="28575">
              <a:solidFill>
                <a:srgbClr val="009900"/>
              </a:solidFill>
              <a:round/>
              <a:headEnd type="none" w="sm" len="sm"/>
              <a:tailEnd type="none" w="sm" len="sm"/>
            </a:ln>
            <a:effectLst/>
          </p:spPr>
        </p:cxnSp>
      </p:grpSp>
      <p:grpSp>
        <p:nvGrpSpPr>
          <p:cNvPr id="9" name="Group 159"/>
          <p:cNvGrpSpPr>
            <a:grpSpLocks/>
          </p:cNvGrpSpPr>
          <p:nvPr/>
        </p:nvGrpSpPr>
        <p:grpSpPr bwMode="auto">
          <a:xfrm>
            <a:off x="2286000" y="5105400"/>
            <a:ext cx="525463" cy="509588"/>
            <a:chOff x="970" y="1034"/>
            <a:chExt cx="152" cy="156"/>
          </a:xfrm>
        </p:grpSpPr>
        <p:sp>
          <p:nvSpPr>
            <p:cNvPr id="9376" name="Freeform 160"/>
            <p:cNvSpPr>
              <a:spLocks/>
            </p:cNvSpPr>
            <p:nvPr/>
          </p:nvSpPr>
          <p:spPr bwMode="auto">
            <a:xfrm>
              <a:off x="991" y="1128"/>
              <a:ext cx="129" cy="17"/>
            </a:xfrm>
            <a:custGeom>
              <a:avLst/>
              <a:gdLst/>
              <a:ahLst/>
              <a:cxnLst>
                <a:cxn ang="0">
                  <a:pos x="0" y="84"/>
                </a:cxn>
                <a:cxn ang="0">
                  <a:pos x="81" y="0"/>
                </a:cxn>
                <a:cxn ang="0">
                  <a:pos x="645" y="0"/>
                </a:cxn>
                <a:cxn ang="0">
                  <a:pos x="574" y="84"/>
                </a:cxn>
                <a:cxn ang="0">
                  <a:pos x="0" y="84"/>
                </a:cxn>
              </a:cxnLst>
              <a:rect l="0" t="0" r="r" b="b"/>
              <a:pathLst>
                <a:path w="645" h="84">
                  <a:moveTo>
                    <a:pt x="0" y="84"/>
                  </a:moveTo>
                  <a:lnTo>
                    <a:pt x="81" y="0"/>
                  </a:lnTo>
                  <a:lnTo>
                    <a:pt x="645" y="0"/>
                  </a:lnTo>
                  <a:lnTo>
                    <a:pt x="574" y="84"/>
                  </a:lnTo>
                  <a:lnTo>
                    <a:pt x="0" y="84"/>
                  </a:lnTo>
                  <a:close/>
                </a:path>
              </a:pathLst>
            </a:custGeom>
            <a:solidFill>
              <a:srgbClr val="C9C9B6"/>
            </a:solidFill>
            <a:ln w="9525">
              <a:noFill/>
              <a:round/>
              <a:headEnd/>
              <a:tailEnd/>
            </a:ln>
          </p:spPr>
          <p:txBody>
            <a:bodyPr>
              <a:prstTxWarp prst="textNoShape">
                <a:avLst/>
              </a:prstTxWarp>
            </a:bodyPr>
            <a:lstStyle/>
            <a:p>
              <a:endParaRPr lang="en-US"/>
            </a:p>
          </p:txBody>
        </p:sp>
        <p:sp>
          <p:nvSpPr>
            <p:cNvPr id="9377" name="Freeform 161"/>
            <p:cNvSpPr>
              <a:spLocks/>
            </p:cNvSpPr>
            <p:nvPr/>
          </p:nvSpPr>
          <p:spPr bwMode="auto">
            <a:xfrm>
              <a:off x="993" y="1130"/>
              <a:ext cx="129" cy="17"/>
            </a:xfrm>
            <a:custGeom>
              <a:avLst/>
              <a:gdLst/>
              <a:ahLst/>
              <a:cxnLst>
                <a:cxn ang="0">
                  <a:pos x="0" y="83"/>
                </a:cxn>
                <a:cxn ang="0">
                  <a:pos x="81" y="0"/>
                </a:cxn>
                <a:cxn ang="0">
                  <a:pos x="645" y="0"/>
                </a:cxn>
                <a:cxn ang="0">
                  <a:pos x="574" y="83"/>
                </a:cxn>
                <a:cxn ang="0">
                  <a:pos x="0" y="83"/>
                </a:cxn>
              </a:cxnLst>
              <a:rect l="0" t="0" r="r" b="b"/>
              <a:pathLst>
                <a:path w="645" h="83">
                  <a:moveTo>
                    <a:pt x="0" y="83"/>
                  </a:moveTo>
                  <a:lnTo>
                    <a:pt x="81" y="0"/>
                  </a:lnTo>
                  <a:lnTo>
                    <a:pt x="645" y="0"/>
                  </a:lnTo>
                  <a:lnTo>
                    <a:pt x="574" y="83"/>
                  </a:lnTo>
                  <a:lnTo>
                    <a:pt x="0" y="83"/>
                  </a:lnTo>
                  <a:close/>
                </a:path>
              </a:pathLst>
            </a:custGeom>
            <a:solidFill>
              <a:srgbClr val="C9C9B6"/>
            </a:solidFill>
            <a:ln w="3175">
              <a:solidFill>
                <a:srgbClr val="494936"/>
              </a:solidFill>
              <a:prstDash val="solid"/>
              <a:round/>
              <a:headEnd/>
              <a:tailEnd/>
            </a:ln>
          </p:spPr>
          <p:txBody>
            <a:bodyPr>
              <a:prstTxWarp prst="textNoShape">
                <a:avLst/>
              </a:prstTxWarp>
            </a:bodyPr>
            <a:lstStyle/>
            <a:p>
              <a:endParaRPr lang="en-US"/>
            </a:p>
          </p:txBody>
        </p:sp>
        <p:sp>
          <p:nvSpPr>
            <p:cNvPr id="9378" name="Rectangle 162"/>
            <p:cNvSpPr>
              <a:spLocks noChangeArrowheads="1"/>
            </p:cNvSpPr>
            <p:nvPr/>
          </p:nvSpPr>
          <p:spPr bwMode="auto">
            <a:xfrm>
              <a:off x="991" y="1145"/>
              <a:ext cx="115" cy="20"/>
            </a:xfrm>
            <a:prstGeom prst="rect">
              <a:avLst/>
            </a:prstGeom>
            <a:solidFill>
              <a:srgbClr val="B7B79D"/>
            </a:solidFill>
            <a:ln w="9525">
              <a:noFill/>
              <a:miter lim="800000"/>
              <a:headEnd/>
              <a:tailEnd/>
            </a:ln>
          </p:spPr>
          <p:txBody>
            <a:bodyPr>
              <a:prstTxWarp prst="textNoShape">
                <a:avLst/>
              </a:prstTxWarp>
            </a:bodyPr>
            <a:lstStyle/>
            <a:p>
              <a:endParaRPr lang="en-US"/>
            </a:p>
          </p:txBody>
        </p:sp>
        <p:sp>
          <p:nvSpPr>
            <p:cNvPr id="9379" name="Rectangle 163"/>
            <p:cNvSpPr>
              <a:spLocks noChangeArrowheads="1"/>
            </p:cNvSpPr>
            <p:nvPr/>
          </p:nvSpPr>
          <p:spPr bwMode="auto">
            <a:xfrm>
              <a:off x="992" y="1146"/>
              <a:ext cx="113" cy="18"/>
            </a:xfrm>
            <a:prstGeom prst="rect">
              <a:avLst/>
            </a:prstGeom>
            <a:solidFill>
              <a:srgbClr val="B7B79D"/>
            </a:solidFill>
            <a:ln w="3175">
              <a:solidFill>
                <a:srgbClr val="494936"/>
              </a:solidFill>
              <a:miter lim="800000"/>
              <a:headEnd/>
              <a:tailEnd/>
            </a:ln>
          </p:spPr>
          <p:txBody>
            <a:bodyPr>
              <a:prstTxWarp prst="textNoShape">
                <a:avLst/>
              </a:prstTxWarp>
            </a:bodyPr>
            <a:lstStyle/>
            <a:p>
              <a:endParaRPr lang="en-US"/>
            </a:p>
          </p:txBody>
        </p:sp>
        <p:sp>
          <p:nvSpPr>
            <p:cNvPr id="9380" name="Freeform 164"/>
            <p:cNvSpPr>
              <a:spLocks/>
            </p:cNvSpPr>
            <p:nvPr/>
          </p:nvSpPr>
          <p:spPr bwMode="auto">
            <a:xfrm>
              <a:off x="1106" y="1128"/>
              <a:ext cx="14" cy="37"/>
            </a:xfrm>
            <a:custGeom>
              <a:avLst/>
              <a:gdLst/>
              <a:ahLst/>
              <a:cxnLst>
                <a:cxn ang="0">
                  <a:pos x="0" y="185"/>
                </a:cxn>
                <a:cxn ang="0">
                  <a:pos x="71" y="111"/>
                </a:cxn>
                <a:cxn ang="0">
                  <a:pos x="71" y="0"/>
                </a:cxn>
                <a:cxn ang="0">
                  <a:pos x="0" y="84"/>
                </a:cxn>
                <a:cxn ang="0">
                  <a:pos x="0" y="185"/>
                </a:cxn>
              </a:cxnLst>
              <a:rect l="0" t="0" r="r" b="b"/>
              <a:pathLst>
                <a:path w="71" h="185">
                  <a:moveTo>
                    <a:pt x="0" y="185"/>
                  </a:moveTo>
                  <a:lnTo>
                    <a:pt x="71" y="111"/>
                  </a:lnTo>
                  <a:lnTo>
                    <a:pt x="71" y="0"/>
                  </a:lnTo>
                  <a:lnTo>
                    <a:pt x="0" y="84"/>
                  </a:lnTo>
                  <a:lnTo>
                    <a:pt x="0" y="185"/>
                  </a:lnTo>
                  <a:close/>
                </a:path>
              </a:pathLst>
            </a:custGeom>
            <a:solidFill>
              <a:srgbClr val="7A7A5A"/>
            </a:solidFill>
            <a:ln w="9525">
              <a:noFill/>
              <a:round/>
              <a:headEnd/>
              <a:tailEnd/>
            </a:ln>
          </p:spPr>
          <p:txBody>
            <a:bodyPr>
              <a:prstTxWarp prst="textNoShape">
                <a:avLst/>
              </a:prstTxWarp>
            </a:bodyPr>
            <a:lstStyle/>
            <a:p>
              <a:endParaRPr lang="en-US"/>
            </a:p>
          </p:txBody>
        </p:sp>
        <p:sp>
          <p:nvSpPr>
            <p:cNvPr id="9381" name="Freeform 165"/>
            <p:cNvSpPr>
              <a:spLocks/>
            </p:cNvSpPr>
            <p:nvPr/>
          </p:nvSpPr>
          <p:spPr bwMode="auto">
            <a:xfrm>
              <a:off x="1106" y="1128"/>
              <a:ext cx="14" cy="37"/>
            </a:xfrm>
            <a:custGeom>
              <a:avLst/>
              <a:gdLst/>
              <a:ahLst/>
              <a:cxnLst>
                <a:cxn ang="0">
                  <a:pos x="0" y="185"/>
                </a:cxn>
                <a:cxn ang="0">
                  <a:pos x="71" y="111"/>
                </a:cxn>
                <a:cxn ang="0">
                  <a:pos x="71" y="0"/>
                </a:cxn>
                <a:cxn ang="0">
                  <a:pos x="0" y="84"/>
                </a:cxn>
                <a:cxn ang="0">
                  <a:pos x="0" y="185"/>
                </a:cxn>
              </a:cxnLst>
              <a:rect l="0" t="0" r="r" b="b"/>
              <a:pathLst>
                <a:path w="71" h="185">
                  <a:moveTo>
                    <a:pt x="0" y="185"/>
                  </a:moveTo>
                  <a:lnTo>
                    <a:pt x="71" y="111"/>
                  </a:lnTo>
                  <a:lnTo>
                    <a:pt x="71" y="0"/>
                  </a:lnTo>
                  <a:lnTo>
                    <a:pt x="0" y="84"/>
                  </a:lnTo>
                  <a:lnTo>
                    <a:pt x="0" y="185"/>
                  </a:lnTo>
                  <a:close/>
                </a:path>
              </a:pathLst>
            </a:custGeom>
            <a:solidFill>
              <a:srgbClr val="7A7A5A"/>
            </a:solidFill>
            <a:ln w="3175">
              <a:solidFill>
                <a:srgbClr val="494936"/>
              </a:solidFill>
              <a:prstDash val="solid"/>
              <a:round/>
              <a:headEnd/>
              <a:tailEnd/>
            </a:ln>
          </p:spPr>
          <p:txBody>
            <a:bodyPr>
              <a:prstTxWarp prst="textNoShape">
                <a:avLst/>
              </a:prstTxWarp>
            </a:bodyPr>
            <a:lstStyle/>
            <a:p>
              <a:endParaRPr lang="en-US"/>
            </a:p>
          </p:txBody>
        </p:sp>
        <p:sp>
          <p:nvSpPr>
            <p:cNvPr id="9382" name="Freeform 166"/>
            <p:cNvSpPr>
              <a:spLocks/>
            </p:cNvSpPr>
            <p:nvPr/>
          </p:nvSpPr>
          <p:spPr bwMode="auto">
            <a:xfrm>
              <a:off x="995" y="1128"/>
              <a:ext cx="123" cy="13"/>
            </a:xfrm>
            <a:custGeom>
              <a:avLst/>
              <a:gdLst/>
              <a:ahLst/>
              <a:cxnLst>
                <a:cxn ang="0">
                  <a:pos x="0" y="65"/>
                </a:cxn>
                <a:cxn ang="0">
                  <a:pos x="63" y="0"/>
                </a:cxn>
                <a:cxn ang="0">
                  <a:pos x="618" y="0"/>
                </a:cxn>
                <a:cxn ang="0">
                  <a:pos x="565" y="65"/>
                </a:cxn>
                <a:cxn ang="0">
                  <a:pos x="0" y="65"/>
                </a:cxn>
              </a:cxnLst>
              <a:rect l="0" t="0" r="r" b="b"/>
              <a:pathLst>
                <a:path w="618" h="65">
                  <a:moveTo>
                    <a:pt x="0" y="65"/>
                  </a:moveTo>
                  <a:lnTo>
                    <a:pt x="63" y="0"/>
                  </a:lnTo>
                  <a:lnTo>
                    <a:pt x="618" y="0"/>
                  </a:lnTo>
                  <a:lnTo>
                    <a:pt x="565" y="65"/>
                  </a:lnTo>
                  <a:lnTo>
                    <a:pt x="0" y="65"/>
                  </a:lnTo>
                  <a:close/>
                </a:path>
              </a:pathLst>
            </a:custGeom>
            <a:solidFill>
              <a:srgbClr val="000000"/>
            </a:solidFill>
            <a:ln w="9525">
              <a:noFill/>
              <a:round/>
              <a:headEnd/>
              <a:tailEnd/>
            </a:ln>
          </p:spPr>
          <p:txBody>
            <a:bodyPr>
              <a:prstTxWarp prst="textNoShape">
                <a:avLst/>
              </a:prstTxWarp>
            </a:bodyPr>
            <a:lstStyle/>
            <a:p>
              <a:endParaRPr lang="en-US"/>
            </a:p>
          </p:txBody>
        </p:sp>
        <p:sp>
          <p:nvSpPr>
            <p:cNvPr id="9383" name="Freeform 167"/>
            <p:cNvSpPr>
              <a:spLocks/>
            </p:cNvSpPr>
            <p:nvPr/>
          </p:nvSpPr>
          <p:spPr bwMode="auto">
            <a:xfrm>
              <a:off x="995" y="1128"/>
              <a:ext cx="123" cy="13"/>
            </a:xfrm>
            <a:custGeom>
              <a:avLst/>
              <a:gdLst/>
              <a:ahLst/>
              <a:cxnLst>
                <a:cxn ang="0">
                  <a:pos x="0" y="65"/>
                </a:cxn>
                <a:cxn ang="0">
                  <a:pos x="63" y="0"/>
                </a:cxn>
                <a:cxn ang="0">
                  <a:pos x="618" y="0"/>
                </a:cxn>
                <a:cxn ang="0">
                  <a:pos x="565" y="65"/>
                </a:cxn>
                <a:cxn ang="0">
                  <a:pos x="0" y="65"/>
                </a:cxn>
              </a:cxnLst>
              <a:rect l="0" t="0" r="r" b="b"/>
              <a:pathLst>
                <a:path w="618" h="65">
                  <a:moveTo>
                    <a:pt x="0" y="65"/>
                  </a:moveTo>
                  <a:lnTo>
                    <a:pt x="63" y="0"/>
                  </a:lnTo>
                  <a:lnTo>
                    <a:pt x="618" y="0"/>
                  </a:lnTo>
                  <a:lnTo>
                    <a:pt x="565" y="65"/>
                  </a:lnTo>
                  <a:lnTo>
                    <a:pt x="0" y="65"/>
                  </a:lnTo>
                  <a:close/>
                </a:path>
              </a:pathLst>
            </a:custGeom>
            <a:solidFill>
              <a:srgbClr val="000000"/>
            </a:solidFill>
            <a:ln w="3175">
              <a:solidFill>
                <a:srgbClr val="000000"/>
              </a:solidFill>
              <a:prstDash val="solid"/>
              <a:round/>
              <a:headEnd/>
              <a:tailEnd/>
            </a:ln>
          </p:spPr>
          <p:txBody>
            <a:bodyPr>
              <a:prstTxWarp prst="textNoShape">
                <a:avLst/>
              </a:prstTxWarp>
            </a:bodyPr>
            <a:lstStyle/>
            <a:p>
              <a:endParaRPr lang="en-US"/>
            </a:p>
          </p:txBody>
        </p:sp>
        <p:sp>
          <p:nvSpPr>
            <p:cNvPr id="9384" name="Freeform 168"/>
            <p:cNvSpPr>
              <a:spLocks/>
            </p:cNvSpPr>
            <p:nvPr/>
          </p:nvSpPr>
          <p:spPr bwMode="auto">
            <a:xfrm>
              <a:off x="993" y="1034"/>
              <a:ext cx="125" cy="13"/>
            </a:xfrm>
            <a:custGeom>
              <a:avLst/>
              <a:gdLst/>
              <a:ahLst/>
              <a:cxnLst>
                <a:cxn ang="0">
                  <a:pos x="0" y="65"/>
                </a:cxn>
                <a:cxn ang="0">
                  <a:pos x="54" y="0"/>
                </a:cxn>
                <a:cxn ang="0">
                  <a:pos x="627" y="0"/>
                </a:cxn>
                <a:cxn ang="0">
                  <a:pos x="565" y="65"/>
                </a:cxn>
                <a:cxn ang="0">
                  <a:pos x="0" y="65"/>
                </a:cxn>
              </a:cxnLst>
              <a:rect l="0" t="0" r="r" b="b"/>
              <a:pathLst>
                <a:path w="627" h="65">
                  <a:moveTo>
                    <a:pt x="0" y="65"/>
                  </a:moveTo>
                  <a:lnTo>
                    <a:pt x="54" y="0"/>
                  </a:lnTo>
                  <a:lnTo>
                    <a:pt x="627" y="0"/>
                  </a:lnTo>
                  <a:lnTo>
                    <a:pt x="565" y="65"/>
                  </a:lnTo>
                  <a:lnTo>
                    <a:pt x="0" y="65"/>
                  </a:lnTo>
                  <a:close/>
                </a:path>
              </a:pathLst>
            </a:custGeom>
            <a:solidFill>
              <a:srgbClr val="C9C9B6"/>
            </a:solidFill>
            <a:ln w="9525">
              <a:noFill/>
              <a:round/>
              <a:headEnd/>
              <a:tailEnd/>
            </a:ln>
          </p:spPr>
          <p:txBody>
            <a:bodyPr>
              <a:prstTxWarp prst="textNoShape">
                <a:avLst/>
              </a:prstTxWarp>
            </a:bodyPr>
            <a:lstStyle/>
            <a:p>
              <a:endParaRPr lang="en-US"/>
            </a:p>
          </p:txBody>
        </p:sp>
        <p:sp>
          <p:nvSpPr>
            <p:cNvPr id="9385" name="Freeform 169"/>
            <p:cNvSpPr>
              <a:spLocks/>
            </p:cNvSpPr>
            <p:nvPr/>
          </p:nvSpPr>
          <p:spPr bwMode="auto">
            <a:xfrm>
              <a:off x="993" y="1034"/>
              <a:ext cx="125" cy="13"/>
            </a:xfrm>
            <a:custGeom>
              <a:avLst/>
              <a:gdLst/>
              <a:ahLst/>
              <a:cxnLst>
                <a:cxn ang="0">
                  <a:pos x="0" y="65"/>
                </a:cxn>
                <a:cxn ang="0">
                  <a:pos x="54" y="0"/>
                </a:cxn>
                <a:cxn ang="0">
                  <a:pos x="627" y="0"/>
                </a:cxn>
                <a:cxn ang="0">
                  <a:pos x="565" y="65"/>
                </a:cxn>
                <a:cxn ang="0">
                  <a:pos x="0" y="65"/>
                </a:cxn>
              </a:cxnLst>
              <a:rect l="0" t="0" r="r" b="b"/>
              <a:pathLst>
                <a:path w="627" h="65">
                  <a:moveTo>
                    <a:pt x="0" y="65"/>
                  </a:moveTo>
                  <a:lnTo>
                    <a:pt x="54" y="0"/>
                  </a:lnTo>
                  <a:lnTo>
                    <a:pt x="627" y="0"/>
                  </a:lnTo>
                  <a:lnTo>
                    <a:pt x="565" y="65"/>
                  </a:lnTo>
                  <a:lnTo>
                    <a:pt x="0" y="65"/>
                  </a:lnTo>
                  <a:close/>
                </a:path>
              </a:pathLst>
            </a:custGeom>
            <a:solidFill>
              <a:srgbClr val="C9C9B6"/>
            </a:solidFill>
            <a:ln w="3175">
              <a:solidFill>
                <a:srgbClr val="494936"/>
              </a:solidFill>
              <a:prstDash val="solid"/>
              <a:round/>
              <a:headEnd/>
              <a:tailEnd/>
            </a:ln>
          </p:spPr>
          <p:txBody>
            <a:bodyPr>
              <a:prstTxWarp prst="textNoShape">
                <a:avLst/>
              </a:prstTxWarp>
            </a:bodyPr>
            <a:lstStyle/>
            <a:p>
              <a:endParaRPr lang="en-US"/>
            </a:p>
          </p:txBody>
        </p:sp>
        <p:sp>
          <p:nvSpPr>
            <p:cNvPr id="9386" name="Rectangle 170"/>
            <p:cNvSpPr>
              <a:spLocks noChangeArrowheads="1"/>
            </p:cNvSpPr>
            <p:nvPr/>
          </p:nvSpPr>
          <p:spPr bwMode="auto">
            <a:xfrm>
              <a:off x="994" y="1048"/>
              <a:ext cx="113" cy="91"/>
            </a:xfrm>
            <a:prstGeom prst="rect">
              <a:avLst/>
            </a:prstGeom>
            <a:solidFill>
              <a:srgbClr val="B7B79D"/>
            </a:solidFill>
            <a:ln w="3175">
              <a:solidFill>
                <a:srgbClr val="494936"/>
              </a:solidFill>
              <a:miter lim="800000"/>
              <a:headEnd/>
              <a:tailEnd/>
            </a:ln>
          </p:spPr>
          <p:txBody>
            <a:bodyPr>
              <a:prstTxWarp prst="textNoShape">
                <a:avLst/>
              </a:prstTxWarp>
            </a:bodyPr>
            <a:lstStyle/>
            <a:p>
              <a:endParaRPr lang="en-US"/>
            </a:p>
          </p:txBody>
        </p:sp>
        <p:sp>
          <p:nvSpPr>
            <p:cNvPr id="9387" name="Rectangle 171"/>
            <p:cNvSpPr>
              <a:spLocks noChangeArrowheads="1"/>
            </p:cNvSpPr>
            <p:nvPr/>
          </p:nvSpPr>
          <p:spPr bwMode="auto">
            <a:xfrm>
              <a:off x="1003" y="1059"/>
              <a:ext cx="93" cy="70"/>
            </a:xfrm>
            <a:prstGeom prst="rect">
              <a:avLst/>
            </a:prstGeom>
            <a:solidFill>
              <a:srgbClr val="FFFFFF"/>
            </a:solidFill>
            <a:ln w="3175">
              <a:solidFill>
                <a:srgbClr val="494936"/>
              </a:solidFill>
              <a:miter lim="800000"/>
              <a:headEnd/>
              <a:tailEnd/>
            </a:ln>
          </p:spPr>
          <p:txBody>
            <a:bodyPr>
              <a:prstTxWarp prst="textNoShape">
                <a:avLst/>
              </a:prstTxWarp>
            </a:bodyPr>
            <a:lstStyle/>
            <a:p>
              <a:endParaRPr lang="en-US"/>
            </a:p>
          </p:txBody>
        </p:sp>
        <p:sp>
          <p:nvSpPr>
            <p:cNvPr id="9388" name="Freeform 172"/>
            <p:cNvSpPr>
              <a:spLocks/>
            </p:cNvSpPr>
            <p:nvPr/>
          </p:nvSpPr>
          <p:spPr bwMode="auto">
            <a:xfrm>
              <a:off x="1106" y="1034"/>
              <a:ext cx="12" cy="104"/>
            </a:xfrm>
            <a:custGeom>
              <a:avLst/>
              <a:gdLst/>
              <a:ahLst/>
              <a:cxnLst>
                <a:cxn ang="0">
                  <a:pos x="0" y="519"/>
                </a:cxn>
                <a:cxn ang="0">
                  <a:pos x="62" y="463"/>
                </a:cxn>
                <a:cxn ang="0">
                  <a:pos x="62" y="0"/>
                </a:cxn>
                <a:cxn ang="0">
                  <a:pos x="0" y="65"/>
                </a:cxn>
                <a:cxn ang="0">
                  <a:pos x="0" y="519"/>
                </a:cxn>
              </a:cxnLst>
              <a:rect l="0" t="0" r="r" b="b"/>
              <a:pathLst>
                <a:path w="62" h="519">
                  <a:moveTo>
                    <a:pt x="0" y="519"/>
                  </a:moveTo>
                  <a:lnTo>
                    <a:pt x="62" y="463"/>
                  </a:lnTo>
                  <a:lnTo>
                    <a:pt x="62" y="0"/>
                  </a:lnTo>
                  <a:lnTo>
                    <a:pt x="0" y="65"/>
                  </a:lnTo>
                  <a:lnTo>
                    <a:pt x="0" y="519"/>
                  </a:lnTo>
                  <a:close/>
                </a:path>
              </a:pathLst>
            </a:custGeom>
            <a:solidFill>
              <a:srgbClr val="7A7A5A"/>
            </a:solidFill>
            <a:ln w="9525">
              <a:noFill/>
              <a:round/>
              <a:headEnd/>
              <a:tailEnd/>
            </a:ln>
          </p:spPr>
          <p:txBody>
            <a:bodyPr>
              <a:prstTxWarp prst="textNoShape">
                <a:avLst/>
              </a:prstTxWarp>
            </a:bodyPr>
            <a:lstStyle/>
            <a:p>
              <a:endParaRPr lang="en-US"/>
            </a:p>
          </p:txBody>
        </p:sp>
        <p:sp>
          <p:nvSpPr>
            <p:cNvPr id="9389" name="Freeform 173"/>
            <p:cNvSpPr>
              <a:spLocks/>
            </p:cNvSpPr>
            <p:nvPr/>
          </p:nvSpPr>
          <p:spPr bwMode="auto">
            <a:xfrm>
              <a:off x="1106" y="1034"/>
              <a:ext cx="12" cy="104"/>
            </a:xfrm>
            <a:custGeom>
              <a:avLst/>
              <a:gdLst/>
              <a:ahLst/>
              <a:cxnLst>
                <a:cxn ang="0">
                  <a:pos x="0" y="519"/>
                </a:cxn>
                <a:cxn ang="0">
                  <a:pos x="62" y="463"/>
                </a:cxn>
                <a:cxn ang="0">
                  <a:pos x="62" y="0"/>
                </a:cxn>
                <a:cxn ang="0">
                  <a:pos x="0" y="65"/>
                </a:cxn>
                <a:cxn ang="0">
                  <a:pos x="0" y="519"/>
                </a:cxn>
              </a:cxnLst>
              <a:rect l="0" t="0" r="r" b="b"/>
              <a:pathLst>
                <a:path w="62" h="519">
                  <a:moveTo>
                    <a:pt x="0" y="519"/>
                  </a:moveTo>
                  <a:lnTo>
                    <a:pt x="62" y="463"/>
                  </a:lnTo>
                  <a:lnTo>
                    <a:pt x="62" y="0"/>
                  </a:lnTo>
                  <a:lnTo>
                    <a:pt x="0" y="65"/>
                  </a:lnTo>
                  <a:lnTo>
                    <a:pt x="0" y="519"/>
                  </a:lnTo>
                  <a:close/>
                </a:path>
              </a:pathLst>
            </a:custGeom>
            <a:solidFill>
              <a:srgbClr val="7A7A5A"/>
            </a:solidFill>
            <a:ln w="3175">
              <a:solidFill>
                <a:srgbClr val="494936"/>
              </a:solidFill>
              <a:prstDash val="solid"/>
              <a:round/>
              <a:headEnd/>
              <a:tailEnd/>
            </a:ln>
          </p:spPr>
          <p:txBody>
            <a:bodyPr>
              <a:prstTxWarp prst="textNoShape">
                <a:avLst/>
              </a:prstTxWarp>
            </a:bodyPr>
            <a:lstStyle/>
            <a:p>
              <a:endParaRPr lang="en-US"/>
            </a:p>
          </p:txBody>
        </p:sp>
        <p:sp>
          <p:nvSpPr>
            <p:cNvPr id="9390" name="Freeform 174"/>
            <p:cNvSpPr>
              <a:spLocks/>
            </p:cNvSpPr>
            <p:nvPr/>
          </p:nvSpPr>
          <p:spPr bwMode="auto">
            <a:xfrm>
              <a:off x="970" y="1162"/>
              <a:ext cx="141" cy="22"/>
            </a:xfrm>
            <a:custGeom>
              <a:avLst/>
              <a:gdLst/>
              <a:ahLst/>
              <a:cxnLst>
                <a:cxn ang="0">
                  <a:pos x="0" y="111"/>
                </a:cxn>
                <a:cxn ang="0">
                  <a:pos x="89" y="0"/>
                </a:cxn>
                <a:cxn ang="0">
                  <a:pos x="708" y="0"/>
                </a:cxn>
                <a:cxn ang="0">
                  <a:pos x="618" y="111"/>
                </a:cxn>
                <a:cxn ang="0">
                  <a:pos x="0" y="111"/>
                </a:cxn>
              </a:cxnLst>
              <a:rect l="0" t="0" r="r" b="b"/>
              <a:pathLst>
                <a:path w="708" h="111">
                  <a:moveTo>
                    <a:pt x="0" y="111"/>
                  </a:moveTo>
                  <a:lnTo>
                    <a:pt x="89" y="0"/>
                  </a:lnTo>
                  <a:lnTo>
                    <a:pt x="708" y="0"/>
                  </a:lnTo>
                  <a:lnTo>
                    <a:pt x="618" y="111"/>
                  </a:lnTo>
                  <a:lnTo>
                    <a:pt x="0" y="111"/>
                  </a:lnTo>
                  <a:close/>
                </a:path>
              </a:pathLst>
            </a:custGeom>
            <a:solidFill>
              <a:srgbClr val="C9C9B6"/>
            </a:solidFill>
            <a:ln w="9525">
              <a:noFill/>
              <a:round/>
              <a:headEnd/>
              <a:tailEnd/>
            </a:ln>
          </p:spPr>
          <p:txBody>
            <a:bodyPr>
              <a:prstTxWarp prst="textNoShape">
                <a:avLst/>
              </a:prstTxWarp>
            </a:bodyPr>
            <a:lstStyle/>
            <a:p>
              <a:endParaRPr lang="en-US"/>
            </a:p>
          </p:txBody>
        </p:sp>
        <p:sp>
          <p:nvSpPr>
            <p:cNvPr id="9391" name="Freeform 175"/>
            <p:cNvSpPr>
              <a:spLocks/>
            </p:cNvSpPr>
            <p:nvPr/>
          </p:nvSpPr>
          <p:spPr bwMode="auto">
            <a:xfrm>
              <a:off x="970" y="1162"/>
              <a:ext cx="141" cy="22"/>
            </a:xfrm>
            <a:custGeom>
              <a:avLst/>
              <a:gdLst/>
              <a:ahLst/>
              <a:cxnLst>
                <a:cxn ang="0">
                  <a:pos x="0" y="111"/>
                </a:cxn>
                <a:cxn ang="0">
                  <a:pos x="89" y="0"/>
                </a:cxn>
                <a:cxn ang="0">
                  <a:pos x="708" y="0"/>
                </a:cxn>
                <a:cxn ang="0">
                  <a:pos x="618" y="111"/>
                </a:cxn>
                <a:cxn ang="0">
                  <a:pos x="0" y="111"/>
                </a:cxn>
              </a:cxnLst>
              <a:rect l="0" t="0" r="r" b="b"/>
              <a:pathLst>
                <a:path w="708" h="111">
                  <a:moveTo>
                    <a:pt x="0" y="111"/>
                  </a:moveTo>
                  <a:lnTo>
                    <a:pt x="89" y="0"/>
                  </a:lnTo>
                  <a:lnTo>
                    <a:pt x="708" y="0"/>
                  </a:lnTo>
                  <a:lnTo>
                    <a:pt x="618" y="111"/>
                  </a:lnTo>
                  <a:lnTo>
                    <a:pt x="0" y="111"/>
                  </a:lnTo>
                  <a:close/>
                </a:path>
              </a:pathLst>
            </a:custGeom>
            <a:solidFill>
              <a:srgbClr val="C9C9B6"/>
            </a:solidFill>
            <a:ln w="3175">
              <a:solidFill>
                <a:srgbClr val="494936"/>
              </a:solidFill>
              <a:prstDash val="solid"/>
              <a:round/>
              <a:headEnd/>
              <a:tailEnd/>
            </a:ln>
          </p:spPr>
          <p:txBody>
            <a:bodyPr>
              <a:prstTxWarp prst="textNoShape">
                <a:avLst/>
              </a:prstTxWarp>
            </a:bodyPr>
            <a:lstStyle/>
            <a:p>
              <a:endParaRPr lang="en-US"/>
            </a:p>
          </p:txBody>
        </p:sp>
        <p:sp>
          <p:nvSpPr>
            <p:cNvPr id="9392" name="Freeform 176"/>
            <p:cNvSpPr>
              <a:spLocks/>
            </p:cNvSpPr>
            <p:nvPr/>
          </p:nvSpPr>
          <p:spPr bwMode="auto">
            <a:xfrm>
              <a:off x="1093" y="1162"/>
              <a:ext cx="18" cy="28"/>
            </a:xfrm>
            <a:custGeom>
              <a:avLst/>
              <a:gdLst/>
              <a:ahLst/>
              <a:cxnLst>
                <a:cxn ang="0">
                  <a:pos x="0" y="139"/>
                </a:cxn>
                <a:cxn ang="0">
                  <a:pos x="90" y="46"/>
                </a:cxn>
                <a:cxn ang="0">
                  <a:pos x="90" y="0"/>
                </a:cxn>
                <a:cxn ang="0">
                  <a:pos x="0" y="120"/>
                </a:cxn>
                <a:cxn ang="0">
                  <a:pos x="0" y="139"/>
                </a:cxn>
              </a:cxnLst>
              <a:rect l="0" t="0" r="r" b="b"/>
              <a:pathLst>
                <a:path w="90" h="139">
                  <a:moveTo>
                    <a:pt x="0" y="139"/>
                  </a:moveTo>
                  <a:lnTo>
                    <a:pt x="90" y="46"/>
                  </a:lnTo>
                  <a:lnTo>
                    <a:pt x="90" y="0"/>
                  </a:lnTo>
                  <a:lnTo>
                    <a:pt x="0" y="120"/>
                  </a:lnTo>
                  <a:lnTo>
                    <a:pt x="0" y="139"/>
                  </a:lnTo>
                  <a:close/>
                </a:path>
              </a:pathLst>
            </a:custGeom>
            <a:solidFill>
              <a:srgbClr val="7A7A5A"/>
            </a:solidFill>
            <a:ln w="9525">
              <a:noFill/>
              <a:round/>
              <a:headEnd/>
              <a:tailEnd/>
            </a:ln>
          </p:spPr>
          <p:txBody>
            <a:bodyPr>
              <a:prstTxWarp prst="textNoShape">
                <a:avLst/>
              </a:prstTxWarp>
            </a:bodyPr>
            <a:lstStyle/>
            <a:p>
              <a:endParaRPr lang="en-US"/>
            </a:p>
          </p:txBody>
        </p:sp>
        <p:sp>
          <p:nvSpPr>
            <p:cNvPr id="9393" name="Freeform 177"/>
            <p:cNvSpPr>
              <a:spLocks/>
            </p:cNvSpPr>
            <p:nvPr/>
          </p:nvSpPr>
          <p:spPr bwMode="auto">
            <a:xfrm>
              <a:off x="1093" y="1162"/>
              <a:ext cx="18" cy="28"/>
            </a:xfrm>
            <a:custGeom>
              <a:avLst/>
              <a:gdLst/>
              <a:ahLst/>
              <a:cxnLst>
                <a:cxn ang="0">
                  <a:pos x="0" y="139"/>
                </a:cxn>
                <a:cxn ang="0">
                  <a:pos x="90" y="46"/>
                </a:cxn>
                <a:cxn ang="0">
                  <a:pos x="90" y="0"/>
                </a:cxn>
                <a:cxn ang="0">
                  <a:pos x="0" y="120"/>
                </a:cxn>
                <a:cxn ang="0">
                  <a:pos x="0" y="139"/>
                </a:cxn>
              </a:cxnLst>
              <a:rect l="0" t="0" r="r" b="b"/>
              <a:pathLst>
                <a:path w="90" h="139">
                  <a:moveTo>
                    <a:pt x="0" y="139"/>
                  </a:moveTo>
                  <a:lnTo>
                    <a:pt x="90" y="46"/>
                  </a:lnTo>
                  <a:lnTo>
                    <a:pt x="90" y="0"/>
                  </a:lnTo>
                  <a:lnTo>
                    <a:pt x="0" y="120"/>
                  </a:lnTo>
                  <a:lnTo>
                    <a:pt x="0" y="139"/>
                  </a:lnTo>
                  <a:close/>
                </a:path>
              </a:pathLst>
            </a:custGeom>
            <a:solidFill>
              <a:srgbClr val="7A7A5A"/>
            </a:solidFill>
            <a:ln w="3175">
              <a:solidFill>
                <a:srgbClr val="494936"/>
              </a:solidFill>
              <a:prstDash val="solid"/>
              <a:round/>
              <a:headEnd/>
              <a:tailEnd/>
            </a:ln>
          </p:spPr>
          <p:txBody>
            <a:bodyPr>
              <a:prstTxWarp prst="textNoShape">
                <a:avLst/>
              </a:prstTxWarp>
            </a:bodyPr>
            <a:lstStyle/>
            <a:p>
              <a:endParaRPr lang="en-US"/>
            </a:p>
          </p:txBody>
        </p:sp>
        <p:sp>
          <p:nvSpPr>
            <p:cNvPr id="9394" name="Rectangle 178"/>
            <p:cNvSpPr>
              <a:spLocks noChangeArrowheads="1"/>
            </p:cNvSpPr>
            <p:nvPr/>
          </p:nvSpPr>
          <p:spPr bwMode="auto">
            <a:xfrm>
              <a:off x="970" y="1184"/>
              <a:ext cx="123" cy="6"/>
            </a:xfrm>
            <a:prstGeom prst="rect">
              <a:avLst/>
            </a:prstGeom>
            <a:solidFill>
              <a:srgbClr val="B7B79D"/>
            </a:solidFill>
            <a:ln w="9525">
              <a:noFill/>
              <a:miter lim="800000"/>
              <a:headEnd/>
              <a:tailEnd/>
            </a:ln>
          </p:spPr>
          <p:txBody>
            <a:bodyPr>
              <a:prstTxWarp prst="textNoShape">
                <a:avLst/>
              </a:prstTxWarp>
            </a:bodyPr>
            <a:lstStyle/>
            <a:p>
              <a:endParaRPr lang="en-US"/>
            </a:p>
          </p:txBody>
        </p:sp>
        <p:sp>
          <p:nvSpPr>
            <p:cNvPr id="9395" name="Rectangle 179"/>
            <p:cNvSpPr>
              <a:spLocks noChangeArrowheads="1"/>
            </p:cNvSpPr>
            <p:nvPr/>
          </p:nvSpPr>
          <p:spPr bwMode="auto">
            <a:xfrm>
              <a:off x="971" y="1185"/>
              <a:ext cx="121" cy="4"/>
            </a:xfrm>
            <a:prstGeom prst="rect">
              <a:avLst/>
            </a:prstGeom>
            <a:solidFill>
              <a:srgbClr val="B7B79D"/>
            </a:solidFill>
            <a:ln w="3175">
              <a:solidFill>
                <a:srgbClr val="494936"/>
              </a:solidFill>
              <a:miter lim="800000"/>
              <a:headEnd/>
              <a:tailEnd/>
            </a:ln>
          </p:spPr>
          <p:txBody>
            <a:bodyPr>
              <a:prstTxWarp prst="textNoShape">
                <a:avLst/>
              </a:prstTxWarp>
            </a:bodyPr>
            <a:lstStyle/>
            <a:p>
              <a:endParaRPr lang="en-US"/>
            </a:p>
          </p:txBody>
        </p:sp>
      </p:grpSp>
      <p:grpSp>
        <p:nvGrpSpPr>
          <p:cNvPr id="10" name="Group 509"/>
          <p:cNvGrpSpPr>
            <a:grpSpLocks/>
          </p:cNvGrpSpPr>
          <p:nvPr/>
        </p:nvGrpSpPr>
        <p:grpSpPr bwMode="auto">
          <a:xfrm>
            <a:off x="4724400" y="2057400"/>
            <a:ext cx="1871663" cy="1066800"/>
            <a:chOff x="2976" y="1296"/>
            <a:chExt cx="1179" cy="672"/>
          </a:xfrm>
        </p:grpSpPr>
        <p:grpSp>
          <p:nvGrpSpPr>
            <p:cNvPr id="11" name="Group 370"/>
            <p:cNvGrpSpPr>
              <a:grpSpLocks/>
            </p:cNvGrpSpPr>
            <p:nvPr/>
          </p:nvGrpSpPr>
          <p:grpSpPr bwMode="auto">
            <a:xfrm>
              <a:off x="2976" y="1488"/>
              <a:ext cx="336" cy="432"/>
              <a:chOff x="4620" y="720"/>
              <a:chExt cx="228" cy="347"/>
            </a:xfrm>
          </p:grpSpPr>
          <p:graphicFrame>
            <p:nvGraphicFramePr>
              <p:cNvPr id="9587" name="Object 371"/>
              <p:cNvGraphicFramePr>
                <a:graphicFrameLocks noChangeAspect="1"/>
              </p:cNvGraphicFramePr>
              <p:nvPr/>
            </p:nvGraphicFramePr>
            <p:xfrm>
              <a:off x="4625" y="720"/>
              <a:ext cx="223" cy="345"/>
            </p:xfrm>
            <a:graphic>
              <a:graphicData uri="http://schemas.openxmlformats.org/presentationml/2006/ole">
                <p:oleObj spid="_x0000_s252930" name="Clip" r:id="rId3" imgW="1927080" imgH="3382560" progId="">
                  <p:embed/>
                </p:oleObj>
              </a:graphicData>
            </a:graphic>
          </p:graphicFrame>
          <p:sp>
            <p:nvSpPr>
              <p:cNvPr id="9588" name="Line 372"/>
              <p:cNvSpPr>
                <a:spLocks noChangeShapeType="1"/>
              </p:cNvSpPr>
              <p:nvPr/>
            </p:nvSpPr>
            <p:spPr bwMode="auto">
              <a:xfrm>
                <a:off x="4719" y="721"/>
                <a:ext cx="95" cy="1"/>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9589" name="Line 373"/>
              <p:cNvSpPr>
                <a:spLocks noChangeShapeType="1"/>
              </p:cNvSpPr>
              <p:nvPr/>
            </p:nvSpPr>
            <p:spPr bwMode="auto">
              <a:xfrm>
                <a:off x="4816" y="721"/>
                <a:ext cx="0" cy="258"/>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9590" name="Line 374"/>
              <p:cNvSpPr>
                <a:spLocks noChangeShapeType="1"/>
              </p:cNvSpPr>
              <p:nvPr/>
            </p:nvSpPr>
            <p:spPr bwMode="auto">
              <a:xfrm>
                <a:off x="4624" y="1048"/>
                <a:ext cx="150" cy="19"/>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9591" name="Line 375"/>
              <p:cNvSpPr>
                <a:spLocks noChangeShapeType="1"/>
              </p:cNvSpPr>
              <p:nvPr/>
            </p:nvSpPr>
            <p:spPr bwMode="auto">
              <a:xfrm flipV="1">
                <a:off x="4772" y="988"/>
                <a:ext cx="76" cy="77"/>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9592" name="Line 376"/>
              <p:cNvSpPr>
                <a:spLocks noChangeShapeType="1"/>
              </p:cNvSpPr>
              <p:nvPr/>
            </p:nvSpPr>
            <p:spPr bwMode="auto">
              <a:xfrm flipV="1">
                <a:off x="4647" y="720"/>
                <a:ext cx="71" cy="14"/>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9593" name="Line 377"/>
              <p:cNvSpPr>
                <a:spLocks noChangeShapeType="1"/>
              </p:cNvSpPr>
              <p:nvPr/>
            </p:nvSpPr>
            <p:spPr bwMode="auto">
              <a:xfrm>
                <a:off x="4639" y="733"/>
                <a:ext cx="0" cy="164"/>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9594" name="Line 378"/>
              <p:cNvSpPr>
                <a:spLocks noChangeShapeType="1"/>
              </p:cNvSpPr>
              <p:nvPr/>
            </p:nvSpPr>
            <p:spPr bwMode="auto">
              <a:xfrm flipV="1">
                <a:off x="4620" y="1020"/>
                <a:ext cx="26" cy="29"/>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9595" name="Line 379"/>
              <p:cNvSpPr>
                <a:spLocks noChangeShapeType="1"/>
              </p:cNvSpPr>
              <p:nvPr/>
            </p:nvSpPr>
            <p:spPr bwMode="auto">
              <a:xfrm>
                <a:off x="4818" y="984"/>
                <a:ext cx="27" cy="5"/>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9596" name="Line 380"/>
              <p:cNvSpPr>
                <a:spLocks noChangeShapeType="1"/>
              </p:cNvSpPr>
              <p:nvPr/>
            </p:nvSpPr>
            <p:spPr bwMode="auto">
              <a:xfrm>
                <a:off x="4757" y="734"/>
                <a:ext cx="2" cy="13"/>
              </a:xfrm>
              <a:prstGeom prst="line">
                <a:avLst/>
              </a:prstGeom>
              <a:noFill/>
              <a:ln w="9525">
                <a:solidFill>
                  <a:srgbClr val="C0C0C0"/>
                </a:solidFill>
                <a:round/>
                <a:headEnd/>
                <a:tailEnd/>
              </a:ln>
              <a:effectLst/>
            </p:spPr>
            <p:txBody>
              <a:bodyPr wrap="none" anchor="ctr">
                <a:prstTxWarp prst="textNoShape">
                  <a:avLst/>
                </a:prstTxWarp>
              </a:bodyPr>
              <a:lstStyle/>
              <a:p>
                <a:endParaRPr lang="en-US"/>
              </a:p>
            </p:txBody>
          </p:sp>
        </p:grpSp>
        <p:grpSp>
          <p:nvGrpSpPr>
            <p:cNvPr id="12" name="Group 382"/>
            <p:cNvGrpSpPr>
              <a:grpSpLocks/>
            </p:cNvGrpSpPr>
            <p:nvPr/>
          </p:nvGrpSpPr>
          <p:grpSpPr bwMode="auto">
            <a:xfrm>
              <a:off x="3323" y="1344"/>
              <a:ext cx="73" cy="80"/>
              <a:chOff x="970" y="1034"/>
              <a:chExt cx="152" cy="156"/>
            </a:xfrm>
          </p:grpSpPr>
          <p:sp>
            <p:nvSpPr>
              <p:cNvPr id="9599" name="Freeform 383"/>
              <p:cNvSpPr>
                <a:spLocks/>
              </p:cNvSpPr>
              <p:nvPr/>
            </p:nvSpPr>
            <p:spPr bwMode="auto">
              <a:xfrm>
                <a:off x="991" y="1128"/>
                <a:ext cx="129" cy="17"/>
              </a:xfrm>
              <a:custGeom>
                <a:avLst/>
                <a:gdLst/>
                <a:ahLst/>
                <a:cxnLst>
                  <a:cxn ang="0">
                    <a:pos x="0" y="84"/>
                  </a:cxn>
                  <a:cxn ang="0">
                    <a:pos x="81" y="0"/>
                  </a:cxn>
                  <a:cxn ang="0">
                    <a:pos x="645" y="0"/>
                  </a:cxn>
                  <a:cxn ang="0">
                    <a:pos x="574" y="84"/>
                  </a:cxn>
                  <a:cxn ang="0">
                    <a:pos x="0" y="84"/>
                  </a:cxn>
                </a:cxnLst>
                <a:rect l="0" t="0" r="r" b="b"/>
                <a:pathLst>
                  <a:path w="645" h="84">
                    <a:moveTo>
                      <a:pt x="0" y="84"/>
                    </a:moveTo>
                    <a:lnTo>
                      <a:pt x="81" y="0"/>
                    </a:lnTo>
                    <a:lnTo>
                      <a:pt x="645" y="0"/>
                    </a:lnTo>
                    <a:lnTo>
                      <a:pt x="574" y="84"/>
                    </a:lnTo>
                    <a:lnTo>
                      <a:pt x="0" y="84"/>
                    </a:lnTo>
                    <a:close/>
                  </a:path>
                </a:pathLst>
              </a:custGeom>
              <a:solidFill>
                <a:srgbClr val="C9C9B6"/>
              </a:solidFill>
              <a:ln w="9525">
                <a:noFill/>
                <a:round/>
                <a:headEnd/>
                <a:tailEnd/>
              </a:ln>
            </p:spPr>
            <p:txBody>
              <a:bodyPr>
                <a:prstTxWarp prst="textNoShape">
                  <a:avLst/>
                </a:prstTxWarp>
              </a:bodyPr>
              <a:lstStyle/>
              <a:p>
                <a:endParaRPr lang="en-US"/>
              </a:p>
            </p:txBody>
          </p:sp>
          <p:sp>
            <p:nvSpPr>
              <p:cNvPr id="9600" name="Freeform 384"/>
              <p:cNvSpPr>
                <a:spLocks/>
              </p:cNvSpPr>
              <p:nvPr/>
            </p:nvSpPr>
            <p:spPr bwMode="auto">
              <a:xfrm>
                <a:off x="993" y="1130"/>
                <a:ext cx="129" cy="17"/>
              </a:xfrm>
              <a:custGeom>
                <a:avLst/>
                <a:gdLst/>
                <a:ahLst/>
                <a:cxnLst>
                  <a:cxn ang="0">
                    <a:pos x="0" y="83"/>
                  </a:cxn>
                  <a:cxn ang="0">
                    <a:pos x="81" y="0"/>
                  </a:cxn>
                  <a:cxn ang="0">
                    <a:pos x="645" y="0"/>
                  </a:cxn>
                  <a:cxn ang="0">
                    <a:pos x="574" y="83"/>
                  </a:cxn>
                  <a:cxn ang="0">
                    <a:pos x="0" y="83"/>
                  </a:cxn>
                </a:cxnLst>
                <a:rect l="0" t="0" r="r" b="b"/>
                <a:pathLst>
                  <a:path w="645" h="83">
                    <a:moveTo>
                      <a:pt x="0" y="83"/>
                    </a:moveTo>
                    <a:lnTo>
                      <a:pt x="81" y="0"/>
                    </a:lnTo>
                    <a:lnTo>
                      <a:pt x="645" y="0"/>
                    </a:lnTo>
                    <a:lnTo>
                      <a:pt x="574" y="83"/>
                    </a:lnTo>
                    <a:lnTo>
                      <a:pt x="0" y="83"/>
                    </a:lnTo>
                    <a:close/>
                  </a:path>
                </a:pathLst>
              </a:custGeom>
              <a:solidFill>
                <a:srgbClr val="C9C9B6"/>
              </a:solidFill>
              <a:ln w="3175">
                <a:solidFill>
                  <a:srgbClr val="494936"/>
                </a:solidFill>
                <a:prstDash val="solid"/>
                <a:round/>
                <a:headEnd/>
                <a:tailEnd/>
              </a:ln>
            </p:spPr>
            <p:txBody>
              <a:bodyPr>
                <a:prstTxWarp prst="textNoShape">
                  <a:avLst/>
                </a:prstTxWarp>
              </a:bodyPr>
              <a:lstStyle/>
              <a:p>
                <a:endParaRPr lang="en-US"/>
              </a:p>
            </p:txBody>
          </p:sp>
          <p:sp>
            <p:nvSpPr>
              <p:cNvPr id="9601" name="Rectangle 385"/>
              <p:cNvSpPr>
                <a:spLocks noChangeArrowheads="1"/>
              </p:cNvSpPr>
              <p:nvPr/>
            </p:nvSpPr>
            <p:spPr bwMode="auto">
              <a:xfrm>
                <a:off x="991" y="1145"/>
                <a:ext cx="115" cy="20"/>
              </a:xfrm>
              <a:prstGeom prst="rect">
                <a:avLst/>
              </a:prstGeom>
              <a:solidFill>
                <a:srgbClr val="B7B79D"/>
              </a:solidFill>
              <a:ln w="9525">
                <a:noFill/>
                <a:miter lim="800000"/>
                <a:headEnd/>
                <a:tailEnd/>
              </a:ln>
            </p:spPr>
            <p:txBody>
              <a:bodyPr>
                <a:prstTxWarp prst="textNoShape">
                  <a:avLst/>
                </a:prstTxWarp>
              </a:bodyPr>
              <a:lstStyle/>
              <a:p>
                <a:endParaRPr lang="en-US"/>
              </a:p>
            </p:txBody>
          </p:sp>
          <p:sp>
            <p:nvSpPr>
              <p:cNvPr id="9602" name="Rectangle 386"/>
              <p:cNvSpPr>
                <a:spLocks noChangeArrowheads="1"/>
              </p:cNvSpPr>
              <p:nvPr/>
            </p:nvSpPr>
            <p:spPr bwMode="auto">
              <a:xfrm>
                <a:off x="992" y="1146"/>
                <a:ext cx="113" cy="18"/>
              </a:xfrm>
              <a:prstGeom prst="rect">
                <a:avLst/>
              </a:prstGeom>
              <a:solidFill>
                <a:srgbClr val="B7B79D"/>
              </a:solidFill>
              <a:ln w="3175">
                <a:solidFill>
                  <a:srgbClr val="494936"/>
                </a:solidFill>
                <a:miter lim="800000"/>
                <a:headEnd/>
                <a:tailEnd/>
              </a:ln>
            </p:spPr>
            <p:txBody>
              <a:bodyPr>
                <a:prstTxWarp prst="textNoShape">
                  <a:avLst/>
                </a:prstTxWarp>
              </a:bodyPr>
              <a:lstStyle/>
              <a:p>
                <a:endParaRPr lang="en-US"/>
              </a:p>
            </p:txBody>
          </p:sp>
          <p:sp>
            <p:nvSpPr>
              <p:cNvPr id="9603" name="Freeform 387"/>
              <p:cNvSpPr>
                <a:spLocks/>
              </p:cNvSpPr>
              <p:nvPr/>
            </p:nvSpPr>
            <p:spPr bwMode="auto">
              <a:xfrm>
                <a:off x="1106" y="1128"/>
                <a:ext cx="14" cy="37"/>
              </a:xfrm>
              <a:custGeom>
                <a:avLst/>
                <a:gdLst/>
                <a:ahLst/>
                <a:cxnLst>
                  <a:cxn ang="0">
                    <a:pos x="0" y="185"/>
                  </a:cxn>
                  <a:cxn ang="0">
                    <a:pos x="71" y="111"/>
                  </a:cxn>
                  <a:cxn ang="0">
                    <a:pos x="71" y="0"/>
                  </a:cxn>
                  <a:cxn ang="0">
                    <a:pos x="0" y="84"/>
                  </a:cxn>
                  <a:cxn ang="0">
                    <a:pos x="0" y="185"/>
                  </a:cxn>
                </a:cxnLst>
                <a:rect l="0" t="0" r="r" b="b"/>
                <a:pathLst>
                  <a:path w="71" h="185">
                    <a:moveTo>
                      <a:pt x="0" y="185"/>
                    </a:moveTo>
                    <a:lnTo>
                      <a:pt x="71" y="111"/>
                    </a:lnTo>
                    <a:lnTo>
                      <a:pt x="71" y="0"/>
                    </a:lnTo>
                    <a:lnTo>
                      <a:pt x="0" y="84"/>
                    </a:lnTo>
                    <a:lnTo>
                      <a:pt x="0" y="185"/>
                    </a:lnTo>
                    <a:close/>
                  </a:path>
                </a:pathLst>
              </a:custGeom>
              <a:solidFill>
                <a:srgbClr val="7A7A5A"/>
              </a:solidFill>
              <a:ln w="9525">
                <a:noFill/>
                <a:round/>
                <a:headEnd/>
                <a:tailEnd/>
              </a:ln>
            </p:spPr>
            <p:txBody>
              <a:bodyPr>
                <a:prstTxWarp prst="textNoShape">
                  <a:avLst/>
                </a:prstTxWarp>
              </a:bodyPr>
              <a:lstStyle/>
              <a:p>
                <a:endParaRPr lang="en-US"/>
              </a:p>
            </p:txBody>
          </p:sp>
          <p:sp>
            <p:nvSpPr>
              <p:cNvPr id="9604" name="Freeform 388"/>
              <p:cNvSpPr>
                <a:spLocks/>
              </p:cNvSpPr>
              <p:nvPr/>
            </p:nvSpPr>
            <p:spPr bwMode="auto">
              <a:xfrm>
                <a:off x="1106" y="1128"/>
                <a:ext cx="14" cy="37"/>
              </a:xfrm>
              <a:custGeom>
                <a:avLst/>
                <a:gdLst/>
                <a:ahLst/>
                <a:cxnLst>
                  <a:cxn ang="0">
                    <a:pos x="0" y="185"/>
                  </a:cxn>
                  <a:cxn ang="0">
                    <a:pos x="71" y="111"/>
                  </a:cxn>
                  <a:cxn ang="0">
                    <a:pos x="71" y="0"/>
                  </a:cxn>
                  <a:cxn ang="0">
                    <a:pos x="0" y="84"/>
                  </a:cxn>
                  <a:cxn ang="0">
                    <a:pos x="0" y="185"/>
                  </a:cxn>
                </a:cxnLst>
                <a:rect l="0" t="0" r="r" b="b"/>
                <a:pathLst>
                  <a:path w="71" h="185">
                    <a:moveTo>
                      <a:pt x="0" y="185"/>
                    </a:moveTo>
                    <a:lnTo>
                      <a:pt x="71" y="111"/>
                    </a:lnTo>
                    <a:lnTo>
                      <a:pt x="71" y="0"/>
                    </a:lnTo>
                    <a:lnTo>
                      <a:pt x="0" y="84"/>
                    </a:lnTo>
                    <a:lnTo>
                      <a:pt x="0" y="185"/>
                    </a:lnTo>
                    <a:close/>
                  </a:path>
                </a:pathLst>
              </a:custGeom>
              <a:solidFill>
                <a:srgbClr val="7A7A5A"/>
              </a:solidFill>
              <a:ln w="3175">
                <a:solidFill>
                  <a:srgbClr val="494936"/>
                </a:solidFill>
                <a:prstDash val="solid"/>
                <a:round/>
                <a:headEnd/>
                <a:tailEnd/>
              </a:ln>
            </p:spPr>
            <p:txBody>
              <a:bodyPr>
                <a:prstTxWarp prst="textNoShape">
                  <a:avLst/>
                </a:prstTxWarp>
              </a:bodyPr>
              <a:lstStyle/>
              <a:p>
                <a:endParaRPr lang="en-US"/>
              </a:p>
            </p:txBody>
          </p:sp>
          <p:sp>
            <p:nvSpPr>
              <p:cNvPr id="9605" name="Freeform 389"/>
              <p:cNvSpPr>
                <a:spLocks/>
              </p:cNvSpPr>
              <p:nvPr/>
            </p:nvSpPr>
            <p:spPr bwMode="auto">
              <a:xfrm>
                <a:off x="995" y="1128"/>
                <a:ext cx="123" cy="13"/>
              </a:xfrm>
              <a:custGeom>
                <a:avLst/>
                <a:gdLst/>
                <a:ahLst/>
                <a:cxnLst>
                  <a:cxn ang="0">
                    <a:pos x="0" y="65"/>
                  </a:cxn>
                  <a:cxn ang="0">
                    <a:pos x="63" y="0"/>
                  </a:cxn>
                  <a:cxn ang="0">
                    <a:pos x="618" y="0"/>
                  </a:cxn>
                  <a:cxn ang="0">
                    <a:pos x="565" y="65"/>
                  </a:cxn>
                  <a:cxn ang="0">
                    <a:pos x="0" y="65"/>
                  </a:cxn>
                </a:cxnLst>
                <a:rect l="0" t="0" r="r" b="b"/>
                <a:pathLst>
                  <a:path w="618" h="65">
                    <a:moveTo>
                      <a:pt x="0" y="65"/>
                    </a:moveTo>
                    <a:lnTo>
                      <a:pt x="63" y="0"/>
                    </a:lnTo>
                    <a:lnTo>
                      <a:pt x="618" y="0"/>
                    </a:lnTo>
                    <a:lnTo>
                      <a:pt x="565" y="65"/>
                    </a:lnTo>
                    <a:lnTo>
                      <a:pt x="0" y="65"/>
                    </a:lnTo>
                    <a:close/>
                  </a:path>
                </a:pathLst>
              </a:custGeom>
              <a:solidFill>
                <a:srgbClr val="000000"/>
              </a:solidFill>
              <a:ln w="9525">
                <a:noFill/>
                <a:round/>
                <a:headEnd/>
                <a:tailEnd/>
              </a:ln>
            </p:spPr>
            <p:txBody>
              <a:bodyPr>
                <a:prstTxWarp prst="textNoShape">
                  <a:avLst/>
                </a:prstTxWarp>
              </a:bodyPr>
              <a:lstStyle/>
              <a:p>
                <a:endParaRPr lang="en-US"/>
              </a:p>
            </p:txBody>
          </p:sp>
          <p:sp>
            <p:nvSpPr>
              <p:cNvPr id="9606" name="Freeform 390"/>
              <p:cNvSpPr>
                <a:spLocks/>
              </p:cNvSpPr>
              <p:nvPr/>
            </p:nvSpPr>
            <p:spPr bwMode="auto">
              <a:xfrm>
                <a:off x="995" y="1128"/>
                <a:ext cx="123" cy="13"/>
              </a:xfrm>
              <a:custGeom>
                <a:avLst/>
                <a:gdLst/>
                <a:ahLst/>
                <a:cxnLst>
                  <a:cxn ang="0">
                    <a:pos x="0" y="65"/>
                  </a:cxn>
                  <a:cxn ang="0">
                    <a:pos x="63" y="0"/>
                  </a:cxn>
                  <a:cxn ang="0">
                    <a:pos x="618" y="0"/>
                  </a:cxn>
                  <a:cxn ang="0">
                    <a:pos x="565" y="65"/>
                  </a:cxn>
                  <a:cxn ang="0">
                    <a:pos x="0" y="65"/>
                  </a:cxn>
                </a:cxnLst>
                <a:rect l="0" t="0" r="r" b="b"/>
                <a:pathLst>
                  <a:path w="618" h="65">
                    <a:moveTo>
                      <a:pt x="0" y="65"/>
                    </a:moveTo>
                    <a:lnTo>
                      <a:pt x="63" y="0"/>
                    </a:lnTo>
                    <a:lnTo>
                      <a:pt x="618" y="0"/>
                    </a:lnTo>
                    <a:lnTo>
                      <a:pt x="565" y="65"/>
                    </a:lnTo>
                    <a:lnTo>
                      <a:pt x="0" y="65"/>
                    </a:lnTo>
                    <a:close/>
                  </a:path>
                </a:pathLst>
              </a:custGeom>
              <a:solidFill>
                <a:srgbClr val="000000"/>
              </a:solidFill>
              <a:ln w="3175">
                <a:solidFill>
                  <a:srgbClr val="000000"/>
                </a:solidFill>
                <a:prstDash val="solid"/>
                <a:round/>
                <a:headEnd/>
                <a:tailEnd/>
              </a:ln>
            </p:spPr>
            <p:txBody>
              <a:bodyPr>
                <a:prstTxWarp prst="textNoShape">
                  <a:avLst/>
                </a:prstTxWarp>
              </a:bodyPr>
              <a:lstStyle/>
              <a:p>
                <a:endParaRPr lang="en-US"/>
              </a:p>
            </p:txBody>
          </p:sp>
          <p:sp>
            <p:nvSpPr>
              <p:cNvPr id="9607" name="Freeform 391"/>
              <p:cNvSpPr>
                <a:spLocks/>
              </p:cNvSpPr>
              <p:nvPr/>
            </p:nvSpPr>
            <p:spPr bwMode="auto">
              <a:xfrm>
                <a:off x="993" y="1034"/>
                <a:ext cx="125" cy="13"/>
              </a:xfrm>
              <a:custGeom>
                <a:avLst/>
                <a:gdLst/>
                <a:ahLst/>
                <a:cxnLst>
                  <a:cxn ang="0">
                    <a:pos x="0" y="65"/>
                  </a:cxn>
                  <a:cxn ang="0">
                    <a:pos x="54" y="0"/>
                  </a:cxn>
                  <a:cxn ang="0">
                    <a:pos x="627" y="0"/>
                  </a:cxn>
                  <a:cxn ang="0">
                    <a:pos x="565" y="65"/>
                  </a:cxn>
                  <a:cxn ang="0">
                    <a:pos x="0" y="65"/>
                  </a:cxn>
                </a:cxnLst>
                <a:rect l="0" t="0" r="r" b="b"/>
                <a:pathLst>
                  <a:path w="627" h="65">
                    <a:moveTo>
                      <a:pt x="0" y="65"/>
                    </a:moveTo>
                    <a:lnTo>
                      <a:pt x="54" y="0"/>
                    </a:lnTo>
                    <a:lnTo>
                      <a:pt x="627" y="0"/>
                    </a:lnTo>
                    <a:lnTo>
                      <a:pt x="565" y="65"/>
                    </a:lnTo>
                    <a:lnTo>
                      <a:pt x="0" y="65"/>
                    </a:lnTo>
                    <a:close/>
                  </a:path>
                </a:pathLst>
              </a:custGeom>
              <a:solidFill>
                <a:srgbClr val="C9C9B6"/>
              </a:solidFill>
              <a:ln w="9525">
                <a:noFill/>
                <a:round/>
                <a:headEnd/>
                <a:tailEnd/>
              </a:ln>
            </p:spPr>
            <p:txBody>
              <a:bodyPr>
                <a:prstTxWarp prst="textNoShape">
                  <a:avLst/>
                </a:prstTxWarp>
              </a:bodyPr>
              <a:lstStyle/>
              <a:p>
                <a:endParaRPr lang="en-US"/>
              </a:p>
            </p:txBody>
          </p:sp>
          <p:sp>
            <p:nvSpPr>
              <p:cNvPr id="9608" name="Freeform 392"/>
              <p:cNvSpPr>
                <a:spLocks/>
              </p:cNvSpPr>
              <p:nvPr/>
            </p:nvSpPr>
            <p:spPr bwMode="auto">
              <a:xfrm>
                <a:off x="993" y="1034"/>
                <a:ext cx="125" cy="13"/>
              </a:xfrm>
              <a:custGeom>
                <a:avLst/>
                <a:gdLst/>
                <a:ahLst/>
                <a:cxnLst>
                  <a:cxn ang="0">
                    <a:pos x="0" y="65"/>
                  </a:cxn>
                  <a:cxn ang="0">
                    <a:pos x="54" y="0"/>
                  </a:cxn>
                  <a:cxn ang="0">
                    <a:pos x="627" y="0"/>
                  </a:cxn>
                  <a:cxn ang="0">
                    <a:pos x="565" y="65"/>
                  </a:cxn>
                  <a:cxn ang="0">
                    <a:pos x="0" y="65"/>
                  </a:cxn>
                </a:cxnLst>
                <a:rect l="0" t="0" r="r" b="b"/>
                <a:pathLst>
                  <a:path w="627" h="65">
                    <a:moveTo>
                      <a:pt x="0" y="65"/>
                    </a:moveTo>
                    <a:lnTo>
                      <a:pt x="54" y="0"/>
                    </a:lnTo>
                    <a:lnTo>
                      <a:pt x="627" y="0"/>
                    </a:lnTo>
                    <a:lnTo>
                      <a:pt x="565" y="65"/>
                    </a:lnTo>
                    <a:lnTo>
                      <a:pt x="0" y="65"/>
                    </a:lnTo>
                    <a:close/>
                  </a:path>
                </a:pathLst>
              </a:custGeom>
              <a:solidFill>
                <a:srgbClr val="C9C9B6"/>
              </a:solidFill>
              <a:ln w="3175">
                <a:solidFill>
                  <a:srgbClr val="494936"/>
                </a:solidFill>
                <a:prstDash val="solid"/>
                <a:round/>
                <a:headEnd/>
                <a:tailEnd/>
              </a:ln>
            </p:spPr>
            <p:txBody>
              <a:bodyPr>
                <a:prstTxWarp prst="textNoShape">
                  <a:avLst/>
                </a:prstTxWarp>
              </a:bodyPr>
              <a:lstStyle/>
              <a:p>
                <a:endParaRPr lang="en-US"/>
              </a:p>
            </p:txBody>
          </p:sp>
          <p:sp>
            <p:nvSpPr>
              <p:cNvPr id="9609" name="Rectangle 393"/>
              <p:cNvSpPr>
                <a:spLocks noChangeArrowheads="1"/>
              </p:cNvSpPr>
              <p:nvPr/>
            </p:nvSpPr>
            <p:spPr bwMode="auto">
              <a:xfrm>
                <a:off x="994" y="1048"/>
                <a:ext cx="113" cy="91"/>
              </a:xfrm>
              <a:prstGeom prst="rect">
                <a:avLst/>
              </a:prstGeom>
              <a:solidFill>
                <a:srgbClr val="B7B79D"/>
              </a:solidFill>
              <a:ln w="3175">
                <a:solidFill>
                  <a:srgbClr val="494936"/>
                </a:solidFill>
                <a:miter lim="800000"/>
                <a:headEnd/>
                <a:tailEnd/>
              </a:ln>
            </p:spPr>
            <p:txBody>
              <a:bodyPr>
                <a:prstTxWarp prst="textNoShape">
                  <a:avLst/>
                </a:prstTxWarp>
              </a:bodyPr>
              <a:lstStyle/>
              <a:p>
                <a:endParaRPr lang="en-US"/>
              </a:p>
            </p:txBody>
          </p:sp>
          <p:sp>
            <p:nvSpPr>
              <p:cNvPr id="9610" name="Rectangle 394"/>
              <p:cNvSpPr>
                <a:spLocks noChangeArrowheads="1"/>
              </p:cNvSpPr>
              <p:nvPr/>
            </p:nvSpPr>
            <p:spPr bwMode="auto">
              <a:xfrm>
                <a:off x="1003" y="1059"/>
                <a:ext cx="93" cy="70"/>
              </a:xfrm>
              <a:prstGeom prst="rect">
                <a:avLst/>
              </a:prstGeom>
              <a:solidFill>
                <a:srgbClr val="FFFFFF"/>
              </a:solidFill>
              <a:ln w="3175">
                <a:solidFill>
                  <a:srgbClr val="494936"/>
                </a:solidFill>
                <a:miter lim="800000"/>
                <a:headEnd/>
                <a:tailEnd/>
              </a:ln>
            </p:spPr>
            <p:txBody>
              <a:bodyPr>
                <a:prstTxWarp prst="textNoShape">
                  <a:avLst/>
                </a:prstTxWarp>
              </a:bodyPr>
              <a:lstStyle/>
              <a:p>
                <a:endParaRPr lang="en-US"/>
              </a:p>
            </p:txBody>
          </p:sp>
          <p:sp>
            <p:nvSpPr>
              <p:cNvPr id="9611" name="Freeform 395"/>
              <p:cNvSpPr>
                <a:spLocks/>
              </p:cNvSpPr>
              <p:nvPr/>
            </p:nvSpPr>
            <p:spPr bwMode="auto">
              <a:xfrm>
                <a:off x="1106" y="1034"/>
                <a:ext cx="12" cy="104"/>
              </a:xfrm>
              <a:custGeom>
                <a:avLst/>
                <a:gdLst/>
                <a:ahLst/>
                <a:cxnLst>
                  <a:cxn ang="0">
                    <a:pos x="0" y="519"/>
                  </a:cxn>
                  <a:cxn ang="0">
                    <a:pos x="62" y="463"/>
                  </a:cxn>
                  <a:cxn ang="0">
                    <a:pos x="62" y="0"/>
                  </a:cxn>
                  <a:cxn ang="0">
                    <a:pos x="0" y="65"/>
                  </a:cxn>
                  <a:cxn ang="0">
                    <a:pos x="0" y="519"/>
                  </a:cxn>
                </a:cxnLst>
                <a:rect l="0" t="0" r="r" b="b"/>
                <a:pathLst>
                  <a:path w="62" h="519">
                    <a:moveTo>
                      <a:pt x="0" y="519"/>
                    </a:moveTo>
                    <a:lnTo>
                      <a:pt x="62" y="463"/>
                    </a:lnTo>
                    <a:lnTo>
                      <a:pt x="62" y="0"/>
                    </a:lnTo>
                    <a:lnTo>
                      <a:pt x="0" y="65"/>
                    </a:lnTo>
                    <a:lnTo>
                      <a:pt x="0" y="519"/>
                    </a:lnTo>
                    <a:close/>
                  </a:path>
                </a:pathLst>
              </a:custGeom>
              <a:solidFill>
                <a:srgbClr val="7A7A5A"/>
              </a:solidFill>
              <a:ln w="9525">
                <a:noFill/>
                <a:round/>
                <a:headEnd/>
                <a:tailEnd/>
              </a:ln>
            </p:spPr>
            <p:txBody>
              <a:bodyPr>
                <a:prstTxWarp prst="textNoShape">
                  <a:avLst/>
                </a:prstTxWarp>
              </a:bodyPr>
              <a:lstStyle/>
              <a:p>
                <a:endParaRPr lang="en-US"/>
              </a:p>
            </p:txBody>
          </p:sp>
          <p:sp>
            <p:nvSpPr>
              <p:cNvPr id="9612" name="Freeform 396"/>
              <p:cNvSpPr>
                <a:spLocks/>
              </p:cNvSpPr>
              <p:nvPr/>
            </p:nvSpPr>
            <p:spPr bwMode="auto">
              <a:xfrm>
                <a:off x="1106" y="1034"/>
                <a:ext cx="12" cy="104"/>
              </a:xfrm>
              <a:custGeom>
                <a:avLst/>
                <a:gdLst/>
                <a:ahLst/>
                <a:cxnLst>
                  <a:cxn ang="0">
                    <a:pos x="0" y="519"/>
                  </a:cxn>
                  <a:cxn ang="0">
                    <a:pos x="62" y="463"/>
                  </a:cxn>
                  <a:cxn ang="0">
                    <a:pos x="62" y="0"/>
                  </a:cxn>
                  <a:cxn ang="0">
                    <a:pos x="0" y="65"/>
                  </a:cxn>
                  <a:cxn ang="0">
                    <a:pos x="0" y="519"/>
                  </a:cxn>
                </a:cxnLst>
                <a:rect l="0" t="0" r="r" b="b"/>
                <a:pathLst>
                  <a:path w="62" h="519">
                    <a:moveTo>
                      <a:pt x="0" y="519"/>
                    </a:moveTo>
                    <a:lnTo>
                      <a:pt x="62" y="463"/>
                    </a:lnTo>
                    <a:lnTo>
                      <a:pt x="62" y="0"/>
                    </a:lnTo>
                    <a:lnTo>
                      <a:pt x="0" y="65"/>
                    </a:lnTo>
                    <a:lnTo>
                      <a:pt x="0" y="519"/>
                    </a:lnTo>
                    <a:close/>
                  </a:path>
                </a:pathLst>
              </a:custGeom>
              <a:solidFill>
                <a:srgbClr val="7A7A5A"/>
              </a:solidFill>
              <a:ln w="3175">
                <a:solidFill>
                  <a:srgbClr val="494936"/>
                </a:solidFill>
                <a:prstDash val="solid"/>
                <a:round/>
                <a:headEnd/>
                <a:tailEnd/>
              </a:ln>
            </p:spPr>
            <p:txBody>
              <a:bodyPr>
                <a:prstTxWarp prst="textNoShape">
                  <a:avLst/>
                </a:prstTxWarp>
              </a:bodyPr>
              <a:lstStyle/>
              <a:p>
                <a:endParaRPr lang="en-US"/>
              </a:p>
            </p:txBody>
          </p:sp>
          <p:sp>
            <p:nvSpPr>
              <p:cNvPr id="9613" name="Freeform 397"/>
              <p:cNvSpPr>
                <a:spLocks/>
              </p:cNvSpPr>
              <p:nvPr/>
            </p:nvSpPr>
            <p:spPr bwMode="auto">
              <a:xfrm>
                <a:off x="970" y="1162"/>
                <a:ext cx="141" cy="22"/>
              </a:xfrm>
              <a:custGeom>
                <a:avLst/>
                <a:gdLst/>
                <a:ahLst/>
                <a:cxnLst>
                  <a:cxn ang="0">
                    <a:pos x="0" y="111"/>
                  </a:cxn>
                  <a:cxn ang="0">
                    <a:pos x="89" y="0"/>
                  </a:cxn>
                  <a:cxn ang="0">
                    <a:pos x="708" y="0"/>
                  </a:cxn>
                  <a:cxn ang="0">
                    <a:pos x="618" y="111"/>
                  </a:cxn>
                  <a:cxn ang="0">
                    <a:pos x="0" y="111"/>
                  </a:cxn>
                </a:cxnLst>
                <a:rect l="0" t="0" r="r" b="b"/>
                <a:pathLst>
                  <a:path w="708" h="111">
                    <a:moveTo>
                      <a:pt x="0" y="111"/>
                    </a:moveTo>
                    <a:lnTo>
                      <a:pt x="89" y="0"/>
                    </a:lnTo>
                    <a:lnTo>
                      <a:pt x="708" y="0"/>
                    </a:lnTo>
                    <a:lnTo>
                      <a:pt x="618" y="111"/>
                    </a:lnTo>
                    <a:lnTo>
                      <a:pt x="0" y="111"/>
                    </a:lnTo>
                    <a:close/>
                  </a:path>
                </a:pathLst>
              </a:custGeom>
              <a:solidFill>
                <a:srgbClr val="C9C9B6"/>
              </a:solidFill>
              <a:ln w="9525">
                <a:noFill/>
                <a:round/>
                <a:headEnd/>
                <a:tailEnd/>
              </a:ln>
            </p:spPr>
            <p:txBody>
              <a:bodyPr>
                <a:prstTxWarp prst="textNoShape">
                  <a:avLst/>
                </a:prstTxWarp>
              </a:bodyPr>
              <a:lstStyle/>
              <a:p>
                <a:endParaRPr lang="en-US"/>
              </a:p>
            </p:txBody>
          </p:sp>
          <p:sp>
            <p:nvSpPr>
              <p:cNvPr id="9614" name="Freeform 398"/>
              <p:cNvSpPr>
                <a:spLocks/>
              </p:cNvSpPr>
              <p:nvPr/>
            </p:nvSpPr>
            <p:spPr bwMode="auto">
              <a:xfrm>
                <a:off x="970" y="1162"/>
                <a:ext cx="141" cy="22"/>
              </a:xfrm>
              <a:custGeom>
                <a:avLst/>
                <a:gdLst/>
                <a:ahLst/>
                <a:cxnLst>
                  <a:cxn ang="0">
                    <a:pos x="0" y="111"/>
                  </a:cxn>
                  <a:cxn ang="0">
                    <a:pos x="89" y="0"/>
                  </a:cxn>
                  <a:cxn ang="0">
                    <a:pos x="708" y="0"/>
                  </a:cxn>
                  <a:cxn ang="0">
                    <a:pos x="618" y="111"/>
                  </a:cxn>
                  <a:cxn ang="0">
                    <a:pos x="0" y="111"/>
                  </a:cxn>
                </a:cxnLst>
                <a:rect l="0" t="0" r="r" b="b"/>
                <a:pathLst>
                  <a:path w="708" h="111">
                    <a:moveTo>
                      <a:pt x="0" y="111"/>
                    </a:moveTo>
                    <a:lnTo>
                      <a:pt x="89" y="0"/>
                    </a:lnTo>
                    <a:lnTo>
                      <a:pt x="708" y="0"/>
                    </a:lnTo>
                    <a:lnTo>
                      <a:pt x="618" y="111"/>
                    </a:lnTo>
                    <a:lnTo>
                      <a:pt x="0" y="111"/>
                    </a:lnTo>
                    <a:close/>
                  </a:path>
                </a:pathLst>
              </a:custGeom>
              <a:solidFill>
                <a:srgbClr val="C9C9B6"/>
              </a:solidFill>
              <a:ln w="3175">
                <a:solidFill>
                  <a:srgbClr val="494936"/>
                </a:solidFill>
                <a:prstDash val="solid"/>
                <a:round/>
                <a:headEnd/>
                <a:tailEnd/>
              </a:ln>
            </p:spPr>
            <p:txBody>
              <a:bodyPr>
                <a:prstTxWarp prst="textNoShape">
                  <a:avLst/>
                </a:prstTxWarp>
              </a:bodyPr>
              <a:lstStyle/>
              <a:p>
                <a:endParaRPr lang="en-US"/>
              </a:p>
            </p:txBody>
          </p:sp>
          <p:sp>
            <p:nvSpPr>
              <p:cNvPr id="9615" name="Freeform 399"/>
              <p:cNvSpPr>
                <a:spLocks/>
              </p:cNvSpPr>
              <p:nvPr/>
            </p:nvSpPr>
            <p:spPr bwMode="auto">
              <a:xfrm>
                <a:off x="1093" y="1162"/>
                <a:ext cx="18" cy="28"/>
              </a:xfrm>
              <a:custGeom>
                <a:avLst/>
                <a:gdLst/>
                <a:ahLst/>
                <a:cxnLst>
                  <a:cxn ang="0">
                    <a:pos x="0" y="139"/>
                  </a:cxn>
                  <a:cxn ang="0">
                    <a:pos x="90" y="46"/>
                  </a:cxn>
                  <a:cxn ang="0">
                    <a:pos x="90" y="0"/>
                  </a:cxn>
                  <a:cxn ang="0">
                    <a:pos x="0" y="120"/>
                  </a:cxn>
                  <a:cxn ang="0">
                    <a:pos x="0" y="139"/>
                  </a:cxn>
                </a:cxnLst>
                <a:rect l="0" t="0" r="r" b="b"/>
                <a:pathLst>
                  <a:path w="90" h="139">
                    <a:moveTo>
                      <a:pt x="0" y="139"/>
                    </a:moveTo>
                    <a:lnTo>
                      <a:pt x="90" y="46"/>
                    </a:lnTo>
                    <a:lnTo>
                      <a:pt x="90" y="0"/>
                    </a:lnTo>
                    <a:lnTo>
                      <a:pt x="0" y="120"/>
                    </a:lnTo>
                    <a:lnTo>
                      <a:pt x="0" y="139"/>
                    </a:lnTo>
                    <a:close/>
                  </a:path>
                </a:pathLst>
              </a:custGeom>
              <a:solidFill>
                <a:srgbClr val="7A7A5A"/>
              </a:solidFill>
              <a:ln w="9525">
                <a:noFill/>
                <a:round/>
                <a:headEnd/>
                <a:tailEnd/>
              </a:ln>
            </p:spPr>
            <p:txBody>
              <a:bodyPr>
                <a:prstTxWarp prst="textNoShape">
                  <a:avLst/>
                </a:prstTxWarp>
              </a:bodyPr>
              <a:lstStyle/>
              <a:p>
                <a:endParaRPr lang="en-US"/>
              </a:p>
            </p:txBody>
          </p:sp>
          <p:sp>
            <p:nvSpPr>
              <p:cNvPr id="9616" name="Freeform 400"/>
              <p:cNvSpPr>
                <a:spLocks/>
              </p:cNvSpPr>
              <p:nvPr/>
            </p:nvSpPr>
            <p:spPr bwMode="auto">
              <a:xfrm>
                <a:off x="1093" y="1162"/>
                <a:ext cx="18" cy="28"/>
              </a:xfrm>
              <a:custGeom>
                <a:avLst/>
                <a:gdLst/>
                <a:ahLst/>
                <a:cxnLst>
                  <a:cxn ang="0">
                    <a:pos x="0" y="139"/>
                  </a:cxn>
                  <a:cxn ang="0">
                    <a:pos x="90" y="46"/>
                  </a:cxn>
                  <a:cxn ang="0">
                    <a:pos x="90" y="0"/>
                  </a:cxn>
                  <a:cxn ang="0">
                    <a:pos x="0" y="120"/>
                  </a:cxn>
                  <a:cxn ang="0">
                    <a:pos x="0" y="139"/>
                  </a:cxn>
                </a:cxnLst>
                <a:rect l="0" t="0" r="r" b="b"/>
                <a:pathLst>
                  <a:path w="90" h="139">
                    <a:moveTo>
                      <a:pt x="0" y="139"/>
                    </a:moveTo>
                    <a:lnTo>
                      <a:pt x="90" y="46"/>
                    </a:lnTo>
                    <a:lnTo>
                      <a:pt x="90" y="0"/>
                    </a:lnTo>
                    <a:lnTo>
                      <a:pt x="0" y="120"/>
                    </a:lnTo>
                    <a:lnTo>
                      <a:pt x="0" y="139"/>
                    </a:lnTo>
                    <a:close/>
                  </a:path>
                </a:pathLst>
              </a:custGeom>
              <a:solidFill>
                <a:srgbClr val="7A7A5A"/>
              </a:solidFill>
              <a:ln w="3175">
                <a:solidFill>
                  <a:srgbClr val="494936"/>
                </a:solidFill>
                <a:prstDash val="solid"/>
                <a:round/>
                <a:headEnd/>
                <a:tailEnd/>
              </a:ln>
            </p:spPr>
            <p:txBody>
              <a:bodyPr>
                <a:prstTxWarp prst="textNoShape">
                  <a:avLst/>
                </a:prstTxWarp>
              </a:bodyPr>
              <a:lstStyle/>
              <a:p>
                <a:endParaRPr lang="en-US"/>
              </a:p>
            </p:txBody>
          </p:sp>
          <p:sp>
            <p:nvSpPr>
              <p:cNvPr id="9617" name="Rectangle 401"/>
              <p:cNvSpPr>
                <a:spLocks noChangeArrowheads="1"/>
              </p:cNvSpPr>
              <p:nvPr/>
            </p:nvSpPr>
            <p:spPr bwMode="auto">
              <a:xfrm>
                <a:off x="970" y="1184"/>
                <a:ext cx="123" cy="6"/>
              </a:xfrm>
              <a:prstGeom prst="rect">
                <a:avLst/>
              </a:prstGeom>
              <a:solidFill>
                <a:srgbClr val="B7B79D"/>
              </a:solidFill>
              <a:ln w="9525">
                <a:noFill/>
                <a:miter lim="800000"/>
                <a:headEnd/>
                <a:tailEnd/>
              </a:ln>
            </p:spPr>
            <p:txBody>
              <a:bodyPr>
                <a:prstTxWarp prst="textNoShape">
                  <a:avLst/>
                </a:prstTxWarp>
              </a:bodyPr>
              <a:lstStyle/>
              <a:p>
                <a:endParaRPr lang="en-US"/>
              </a:p>
            </p:txBody>
          </p:sp>
          <p:sp>
            <p:nvSpPr>
              <p:cNvPr id="9618" name="Rectangle 402"/>
              <p:cNvSpPr>
                <a:spLocks noChangeArrowheads="1"/>
              </p:cNvSpPr>
              <p:nvPr/>
            </p:nvSpPr>
            <p:spPr bwMode="auto">
              <a:xfrm>
                <a:off x="971" y="1185"/>
                <a:ext cx="121" cy="4"/>
              </a:xfrm>
              <a:prstGeom prst="rect">
                <a:avLst/>
              </a:prstGeom>
              <a:solidFill>
                <a:srgbClr val="B7B79D"/>
              </a:solidFill>
              <a:ln w="3175">
                <a:solidFill>
                  <a:srgbClr val="494936"/>
                </a:solidFill>
                <a:miter lim="800000"/>
                <a:headEnd/>
                <a:tailEnd/>
              </a:ln>
            </p:spPr>
            <p:txBody>
              <a:bodyPr>
                <a:prstTxWarp prst="textNoShape">
                  <a:avLst/>
                </a:prstTxWarp>
              </a:bodyPr>
              <a:lstStyle/>
              <a:p>
                <a:endParaRPr lang="en-US"/>
              </a:p>
            </p:txBody>
          </p:sp>
        </p:grpSp>
        <p:grpSp>
          <p:nvGrpSpPr>
            <p:cNvPr id="13" name="Group 403"/>
            <p:cNvGrpSpPr>
              <a:grpSpLocks/>
            </p:cNvGrpSpPr>
            <p:nvPr/>
          </p:nvGrpSpPr>
          <p:grpSpPr bwMode="auto">
            <a:xfrm>
              <a:off x="3953" y="1296"/>
              <a:ext cx="74" cy="80"/>
              <a:chOff x="970" y="1034"/>
              <a:chExt cx="152" cy="156"/>
            </a:xfrm>
          </p:grpSpPr>
          <p:sp>
            <p:nvSpPr>
              <p:cNvPr id="9620" name="Freeform 404"/>
              <p:cNvSpPr>
                <a:spLocks/>
              </p:cNvSpPr>
              <p:nvPr/>
            </p:nvSpPr>
            <p:spPr bwMode="auto">
              <a:xfrm>
                <a:off x="991" y="1128"/>
                <a:ext cx="129" cy="17"/>
              </a:xfrm>
              <a:custGeom>
                <a:avLst/>
                <a:gdLst/>
                <a:ahLst/>
                <a:cxnLst>
                  <a:cxn ang="0">
                    <a:pos x="0" y="84"/>
                  </a:cxn>
                  <a:cxn ang="0">
                    <a:pos x="81" y="0"/>
                  </a:cxn>
                  <a:cxn ang="0">
                    <a:pos x="645" y="0"/>
                  </a:cxn>
                  <a:cxn ang="0">
                    <a:pos x="574" y="84"/>
                  </a:cxn>
                  <a:cxn ang="0">
                    <a:pos x="0" y="84"/>
                  </a:cxn>
                </a:cxnLst>
                <a:rect l="0" t="0" r="r" b="b"/>
                <a:pathLst>
                  <a:path w="645" h="84">
                    <a:moveTo>
                      <a:pt x="0" y="84"/>
                    </a:moveTo>
                    <a:lnTo>
                      <a:pt x="81" y="0"/>
                    </a:lnTo>
                    <a:lnTo>
                      <a:pt x="645" y="0"/>
                    </a:lnTo>
                    <a:lnTo>
                      <a:pt x="574" y="84"/>
                    </a:lnTo>
                    <a:lnTo>
                      <a:pt x="0" y="84"/>
                    </a:lnTo>
                    <a:close/>
                  </a:path>
                </a:pathLst>
              </a:custGeom>
              <a:solidFill>
                <a:srgbClr val="C9C9B6"/>
              </a:solidFill>
              <a:ln w="9525">
                <a:noFill/>
                <a:round/>
                <a:headEnd/>
                <a:tailEnd/>
              </a:ln>
            </p:spPr>
            <p:txBody>
              <a:bodyPr>
                <a:prstTxWarp prst="textNoShape">
                  <a:avLst/>
                </a:prstTxWarp>
              </a:bodyPr>
              <a:lstStyle/>
              <a:p>
                <a:endParaRPr lang="en-US"/>
              </a:p>
            </p:txBody>
          </p:sp>
          <p:sp>
            <p:nvSpPr>
              <p:cNvPr id="9621" name="Freeform 405"/>
              <p:cNvSpPr>
                <a:spLocks/>
              </p:cNvSpPr>
              <p:nvPr/>
            </p:nvSpPr>
            <p:spPr bwMode="auto">
              <a:xfrm>
                <a:off x="993" y="1130"/>
                <a:ext cx="129" cy="17"/>
              </a:xfrm>
              <a:custGeom>
                <a:avLst/>
                <a:gdLst/>
                <a:ahLst/>
                <a:cxnLst>
                  <a:cxn ang="0">
                    <a:pos x="0" y="83"/>
                  </a:cxn>
                  <a:cxn ang="0">
                    <a:pos x="81" y="0"/>
                  </a:cxn>
                  <a:cxn ang="0">
                    <a:pos x="645" y="0"/>
                  </a:cxn>
                  <a:cxn ang="0">
                    <a:pos x="574" y="83"/>
                  </a:cxn>
                  <a:cxn ang="0">
                    <a:pos x="0" y="83"/>
                  </a:cxn>
                </a:cxnLst>
                <a:rect l="0" t="0" r="r" b="b"/>
                <a:pathLst>
                  <a:path w="645" h="83">
                    <a:moveTo>
                      <a:pt x="0" y="83"/>
                    </a:moveTo>
                    <a:lnTo>
                      <a:pt x="81" y="0"/>
                    </a:lnTo>
                    <a:lnTo>
                      <a:pt x="645" y="0"/>
                    </a:lnTo>
                    <a:lnTo>
                      <a:pt x="574" y="83"/>
                    </a:lnTo>
                    <a:lnTo>
                      <a:pt x="0" y="83"/>
                    </a:lnTo>
                    <a:close/>
                  </a:path>
                </a:pathLst>
              </a:custGeom>
              <a:solidFill>
                <a:srgbClr val="C9C9B6"/>
              </a:solidFill>
              <a:ln w="3175">
                <a:solidFill>
                  <a:srgbClr val="494936"/>
                </a:solidFill>
                <a:prstDash val="solid"/>
                <a:round/>
                <a:headEnd/>
                <a:tailEnd/>
              </a:ln>
            </p:spPr>
            <p:txBody>
              <a:bodyPr>
                <a:prstTxWarp prst="textNoShape">
                  <a:avLst/>
                </a:prstTxWarp>
              </a:bodyPr>
              <a:lstStyle/>
              <a:p>
                <a:endParaRPr lang="en-US"/>
              </a:p>
            </p:txBody>
          </p:sp>
          <p:sp>
            <p:nvSpPr>
              <p:cNvPr id="9622" name="Rectangle 406"/>
              <p:cNvSpPr>
                <a:spLocks noChangeArrowheads="1"/>
              </p:cNvSpPr>
              <p:nvPr/>
            </p:nvSpPr>
            <p:spPr bwMode="auto">
              <a:xfrm>
                <a:off x="991" y="1145"/>
                <a:ext cx="115" cy="20"/>
              </a:xfrm>
              <a:prstGeom prst="rect">
                <a:avLst/>
              </a:prstGeom>
              <a:solidFill>
                <a:srgbClr val="B7B79D"/>
              </a:solidFill>
              <a:ln w="9525">
                <a:noFill/>
                <a:miter lim="800000"/>
                <a:headEnd/>
                <a:tailEnd/>
              </a:ln>
            </p:spPr>
            <p:txBody>
              <a:bodyPr>
                <a:prstTxWarp prst="textNoShape">
                  <a:avLst/>
                </a:prstTxWarp>
              </a:bodyPr>
              <a:lstStyle/>
              <a:p>
                <a:endParaRPr lang="en-US"/>
              </a:p>
            </p:txBody>
          </p:sp>
          <p:sp>
            <p:nvSpPr>
              <p:cNvPr id="9623" name="Rectangle 407"/>
              <p:cNvSpPr>
                <a:spLocks noChangeArrowheads="1"/>
              </p:cNvSpPr>
              <p:nvPr/>
            </p:nvSpPr>
            <p:spPr bwMode="auto">
              <a:xfrm>
                <a:off x="992" y="1146"/>
                <a:ext cx="113" cy="18"/>
              </a:xfrm>
              <a:prstGeom prst="rect">
                <a:avLst/>
              </a:prstGeom>
              <a:solidFill>
                <a:srgbClr val="B7B79D"/>
              </a:solidFill>
              <a:ln w="3175">
                <a:solidFill>
                  <a:srgbClr val="494936"/>
                </a:solidFill>
                <a:miter lim="800000"/>
                <a:headEnd/>
                <a:tailEnd/>
              </a:ln>
            </p:spPr>
            <p:txBody>
              <a:bodyPr>
                <a:prstTxWarp prst="textNoShape">
                  <a:avLst/>
                </a:prstTxWarp>
              </a:bodyPr>
              <a:lstStyle/>
              <a:p>
                <a:endParaRPr lang="en-US"/>
              </a:p>
            </p:txBody>
          </p:sp>
          <p:sp>
            <p:nvSpPr>
              <p:cNvPr id="9624" name="Freeform 408"/>
              <p:cNvSpPr>
                <a:spLocks/>
              </p:cNvSpPr>
              <p:nvPr/>
            </p:nvSpPr>
            <p:spPr bwMode="auto">
              <a:xfrm>
                <a:off x="1106" y="1128"/>
                <a:ext cx="14" cy="37"/>
              </a:xfrm>
              <a:custGeom>
                <a:avLst/>
                <a:gdLst/>
                <a:ahLst/>
                <a:cxnLst>
                  <a:cxn ang="0">
                    <a:pos x="0" y="185"/>
                  </a:cxn>
                  <a:cxn ang="0">
                    <a:pos x="71" y="111"/>
                  </a:cxn>
                  <a:cxn ang="0">
                    <a:pos x="71" y="0"/>
                  </a:cxn>
                  <a:cxn ang="0">
                    <a:pos x="0" y="84"/>
                  </a:cxn>
                  <a:cxn ang="0">
                    <a:pos x="0" y="185"/>
                  </a:cxn>
                </a:cxnLst>
                <a:rect l="0" t="0" r="r" b="b"/>
                <a:pathLst>
                  <a:path w="71" h="185">
                    <a:moveTo>
                      <a:pt x="0" y="185"/>
                    </a:moveTo>
                    <a:lnTo>
                      <a:pt x="71" y="111"/>
                    </a:lnTo>
                    <a:lnTo>
                      <a:pt x="71" y="0"/>
                    </a:lnTo>
                    <a:lnTo>
                      <a:pt x="0" y="84"/>
                    </a:lnTo>
                    <a:lnTo>
                      <a:pt x="0" y="185"/>
                    </a:lnTo>
                    <a:close/>
                  </a:path>
                </a:pathLst>
              </a:custGeom>
              <a:solidFill>
                <a:srgbClr val="7A7A5A"/>
              </a:solidFill>
              <a:ln w="9525">
                <a:noFill/>
                <a:round/>
                <a:headEnd/>
                <a:tailEnd/>
              </a:ln>
            </p:spPr>
            <p:txBody>
              <a:bodyPr>
                <a:prstTxWarp prst="textNoShape">
                  <a:avLst/>
                </a:prstTxWarp>
              </a:bodyPr>
              <a:lstStyle/>
              <a:p>
                <a:endParaRPr lang="en-US"/>
              </a:p>
            </p:txBody>
          </p:sp>
          <p:sp>
            <p:nvSpPr>
              <p:cNvPr id="9625" name="Freeform 409"/>
              <p:cNvSpPr>
                <a:spLocks/>
              </p:cNvSpPr>
              <p:nvPr/>
            </p:nvSpPr>
            <p:spPr bwMode="auto">
              <a:xfrm>
                <a:off x="1106" y="1128"/>
                <a:ext cx="14" cy="37"/>
              </a:xfrm>
              <a:custGeom>
                <a:avLst/>
                <a:gdLst/>
                <a:ahLst/>
                <a:cxnLst>
                  <a:cxn ang="0">
                    <a:pos x="0" y="185"/>
                  </a:cxn>
                  <a:cxn ang="0">
                    <a:pos x="71" y="111"/>
                  </a:cxn>
                  <a:cxn ang="0">
                    <a:pos x="71" y="0"/>
                  </a:cxn>
                  <a:cxn ang="0">
                    <a:pos x="0" y="84"/>
                  </a:cxn>
                  <a:cxn ang="0">
                    <a:pos x="0" y="185"/>
                  </a:cxn>
                </a:cxnLst>
                <a:rect l="0" t="0" r="r" b="b"/>
                <a:pathLst>
                  <a:path w="71" h="185">
                    <a:moveTo>
                      <a:pt x="0" y="185"/>
                    </a:moveTo>
                    <a:lnTo>
                      <a:pt x="71" y="111"/>
                    </a:lnTo>
                    <a:lnTo>
                      <a:pt x="71" y="0"/>
                    </a:lnTo>
                    <a:lnTo>
                      <a:pt x="0" y="84"/>
                    </a:lnTo>
                    <a:lnTo>
                      <a:pt x="0" y="185"/>
                    </a:lnTo>
                    <a:close/>
                  </a:path>
                </a:pathLst>
              </a:custGeom>
              <a:solidFill>
                <a:srgbClr val="7A7A5A"/>
              </a:solidFill>
              <a:ln w="3175">
                <a:solidFill>
                  <a:srgbClr val="494936"/>
                </a:solidFill>
                <a:prstDash val="solid"/>
                <a:round/>
                <a:headEnd/>
                <a:tailEnd/>
              </a:ln>
            </p:spPr>
            <p:txBody>
              <a:bodyPr>
                <a:prstTxWarp prst="textNoShape">
                  <a:avLst/>
                </a:prstTxWarp>
              </a:bodyPr>
              <a:lstStyle/>
              <a:p>
                <a:endParaRPr lang="en-US"/>
              </a:p>
            </p:txBody>
          </p:sp>
          <p:sp>
            <p:nvSpPr>
              <p:cNvPr id="9626" name="Freeform 410"/>
              <p:cNvSpPr>
                <a:spLocks/>
              </p:cNvSpPr>
              <p:nvPr/>
            </p:nvSpPr>
            <p:spPr bwMode="auto">
              <a:xfrm>
                <a:off x="995" y="1128"/>
                <a:ext cx="123" cy="13"/>
              </a:xfrm>
              <a:custGeom>
                <a:avLst/>
                <a:gdLst/>
                <a:ahLst/>
                <a:cxnLst>
                  <a:cxn ang="0">
                    <a:pos x="0" y="65"/>
                  </a:cxn>
                  <a:cxn ang="0">
                    <a:pos x="63" y="0"/>
                  </a:cxn>
                  <a:cxn ang="0">
                    <a:pos x="618" y="0"/>
                  </a:cxn>
                  <a:cxn ang="0">
                    <a:pos x="565" y="65"/>
                  </a:cxn>
                  <a:cxn ang="0">
                    <a:pos x="0" y="65"/>
                  </a:cxn>
                </a:cxnLst>
                <a:rect l="0" t="0" r="r" b="b"/>
                <a:pathLst>
                  <a:path w="618" h="65">
                    <a:moveTo>
                      <a:pt x="0" y="65"/>
                    </a:moveTo>
                    <a:lnTo>
                      <a:pt x="63" y="0"/>
                    </a:lnTo>
                    <a:lnTo>
                      <a:pt x="618" y="0"/>
                    </a:lnTo>
                    <a:lnTo>
                      <a:pt x="565" y="65"/>
                    </a:lnTo>
                    <a:lnTo>
                      <a:pt x="0" y="65"/>
                    </a:lnTo>
                    <a:close/>
                  </a:path>
                </a:pathLst>
              </a:custGeom>
              <a:solidFill>
                <a:srgbClr val="000000"/>
              </a:solidFill>
              <a:ln w="9525">
                <a:noFill/>
                <a:round/>
                <a:headEnd/>
                <a:tailEnd/>
              </a:ln>
            </p:spPr>
            <p:txBody>
              <a:bodyPr>
                <a:prstTxWarp prst="textNoShape">
                  <a:avLst/>
                </a:prstTxWarp>
              </a:bodyPr>
              <a:lstStyle/>
              <a:p>
                <a:endParaRPr lang="en-US"/>
              </a:p>
            </p:txBody>
          </p:sp>
          <p:sp>
            <p:nvSpPr>
              <p:cNvPr id="9627" name="Freeform 411"/>
              <p:cNvSpPr>
                <a:spLocks/>
              </p:cNvSpPr>
              <p:nvPr/>
            </p:nvSpPr>
            <p:spPr bwMode="auto">
              <a:xfrm>
                <a:off x="995" y="1128"/>
                <a:ext cx="123" cy="13"/>
              </a:xfrm>
              <a:custGeom>
                <a:avLst/>
                <a:gdLst/>
                <a:ahLst/>
                <a:cxnLst>
                  <a:cxn ang="0">
                    <a:pos x="0" y="65"/>
                  </a:cxn>
                  <a:cxn ang="0">
                    <a:pos x="63" y="0"/>
                  </a:cxn>
                  <a:cxn ang="0">
                    <a:pos x="618" y="0"/>
                  </a:cxn>
                  <a:cxn ang="0">
                    <a:pos x="565" y="65"/>
                  </a:cxn>
                  <a:cxn ang="0">
                    <a:pos x="0" y="65"/>
                  </a:cxn>
                </a:cxnLst>
                <a:rect l="0" t="0" r="r" b="b"/>
                <a:pathLst>
                  <a:path w="618" h="65">
                    <a:moveTo>
                      <a:pt x="0" y="65"/>
                    </a:moveTo>
                    <a:lnTo>
                      <a:pt x="63" y="0"/>
                    </a:lnTo>
                    <a:lnTo>
                      <a:pt x="618" y="0"/>
                    </a:lnTo>
                    <a:lnTo>
                      <a:pt x="565" y="65"/>
                    </a:lnTo>
                    <a:lnTo>
                      <a:pt x="0" y="65"/>
                    </a:lnTo>
                    <a:close/>
                  </a:path>
                </a:pathLst>
              </a:custGeom>
              <a:solidFill>
                <a:srgbClr val="000000"/>
              </a:solidFill>
              <a:ln w="3175">
                <a:solidFill>
                  <a:srgbClr val="000000"/>
                </a:solidFill>
                <a:prstDash val="solid"/>
                <a:round/>
                <a:headEnd/>
                <a:tailEnd/>
              </a:ln>
            </p:spPr>
            <p:txBody>
              <a:bodyPr>
                <a:prstTxWarp prst="textNoShape">
                  <a:avLst/>
                </a:prstTxWarp>
              </a:bodyPr>
              <a:lstStyle/>
              <a:p>
                <a:endParaRPr lang="en-US"/>
              </a:p>
            </p:txBody>
          </p:sp>
          <p:sp>
            <p:nvSpPr>
              <p:cNvPr id="9628" name="Freeform 412"/>
              <p:cNvSpPr>
                <a:spLocks/>
              </p:cNvSpPr>
              <p:nvPr/>
            </p:nvSpPr>
            <p:spPr bwMode="auto">
              <a:xfrm>
                <a:off x="993" y="1034"/>
                <a:ext cx="125" cy="13"/>
              </a:xfrm>
              <a:custGeom>
                <a:avLst/>
                <a:gdLst/>
                <a:ahLst/>
                <a:cxnLst>
                  <a:cxn ang="0">
                    <a:pos x="0" y="65"/>
                  </a:cxn>
                  <a:cxn ang="0">
                    <a:pos x="54" y="0"/>
                  </a:cxn>
                  <a:cxn ang="0">
                    <a:pos x="627" y="0"/>
                  </a:cxn>
                  <a:cxn ang="0">
                    <a:pos x="565" y="65"/>
                  </a:cxn>
                  <a:cxn ang="0">
                    <a:pos x="0" y="65"/>
                  </a:cxn>
                </a:cxnLst>
                <a:rect l="0" t="0" r="r" b="b"/>
                <a:pathLst>
                  <a:path w="627" h="65">
                    <a:moveTo>
                      <a:pt x="0" y="65"/>
                    </a:moveTo>
                    <a:lnTo>
                      <a:pt x="54" y="0"/>
                    </a:lnTo>
                    <a:lnTo>
                      <a:pt x="627" y="0"/>
                    </a:lnTo>
                    <a:lnTo>
                      <a:pt x="565" y="65"/>
                    </a:lnTo>
                    <a:lnTo>
                      <a:pt x="0" y="65"/>
                    </a:lnTo>
                    <a:close/>
                  </a:path>
                </a:pathLst>
              </a:custGeom>
              <a:solidFill>
                <a:srgbClr val="C9C9B6"/>
              </a:solidFill>
              <a:ln w="9525">
                <a:noFill/>
                <a:round/>
                <a:headEnd/>
                <a:tailEnd/>
              </a:ln>
            </p:spPr>
            <p:txBody>
              <a:bodyPr>
                <a:prstTxWarp prst="textNoShape">
                  <a:avLst/>
                </a:prstTxWarp>
              </a:bodyPr>
              <a:lstStyle/>
              <a:p>
                <a:endParaRPr lang="en-US"/>
              </a:p>
            </p:txBody>
          </p:sp>
          <p:sp>
            <p:nvSpPr>
              <p:cNvPr id="9629" name="Freeform 413"/>
              <p:cNvSpPr>
                <a:spLocks/>
              </p:cNvSpPr>
              <p:nvPr/>
            </p:nvSpPr>
            <p:spPr bwMode="auto">
              <a:xfrm>
                <a:off x="993" y="1034"/>
                <a:ext cx="125" cy="13"/>
              </a:xfrm>
              <a:custGeom>
                <a:avLst/>
                <a:gdLst/>
                <a:ahLst/>
                <a:cxnLst>
                  <a:cxn ang="0">
                    <a:pos x="0" y="65"/>
                  </a:cxn>
                  <a:cxn ang="0">
                    <a:pos x="54" y="0"/>
                  </a:cxn>
                  <a:cxn ang="0">
                    <a:pos x="627" y="0"/>
                  </a:cxn>
                  <a:cxn ang="0">
                    <a:pos x="565" y="65"/>
                  </a:cxn>
                  <a:cxn ang="0">
                    <a:pos x="0" y="65"/>
                  </a:cxn>
                </a:cxnLst>
                <a:rect l="0" t="0" r="r" b="b"/>
                <a:pathLst>
                  <a:path w="627" h="65">
                    <a:moveTo>
                      <a:pt x="0" y="65"/>
                    </a:moveTo>
                    <a:lnTo>
                      <a:pt x="54" y="0"/>
                    </a:lnTo>
                    <a:lnTo>
                      <a:pt x="627" y="0"/>
                    </a:lnTo>
                    <a:lnTo>
                      <a:pt x="565" y="65"/>
                    </a:lnTo>
                    <a:lnTo>
                      <a:pt x="0" y="65"/>
                    </a:lnTo>
                    <a:close/>
                  </a:path>
                </a:pathLst>
              </a:custGeom>
              <a:solidFill>
                <a:srgbClr val="C9C9B6"/>
              </a:solidFill>
              <a:ln w="3175">
                <a:solidFill>
                  <a:srgbClr val="494936"/>
                </a:solidFill>
                <a:prstDash val="solid"/>
                <a:round/>
                <a:headEnd/>
                <a:tailEnd/>
              </a:ln>
            </p:spPr>
            <p:txBody>
              <a:bodyPr>
                <a:prstTxWarp prst="textNoShape">
                  <a:avLst/>
                </a:prstTxWarp>
              </a:bodyPr>
              <a:lstStyle/>
              <a:p>
                <a:endParaRPr lang="en-US"/>
              </a:p>
            </p:txBody>
          </p:sp>
          <p:sp>
            <p:nvSpPr>
              <p:cNvPr id="9630" name="Rectangle 414"/>
              <p:cNvSpPr>
                <a:spLocks noChangeArrowheads="1"/>
              </p:cNvSpPr>
              <p:nvPr/>
            </p:nvSpPr>
            <p:spPr bwMode="auto">
              <a:xfrm>
                <a:off x="994" y="1048"/>
                <a:ext cx="113" cy="91"/>
              </a:xfrm>
              <a:prstGeom prst="rect">
                <a:avLst/>
              </a:prstGeom>
              <a:solidFill>
                <a:srgbClr val="B7B79D"/>
              </a:solidFill>
              <a:ln w="3175">
                <a:solidFill>
                  <a:srgbClr val="494936"/>
                </a:solidFill>
                <a:miter lim="800000"/>
                <a:headEnd/>
                <a:tailEnd/>
              </a:ln>
            </p:spPr>
            <p:txBody>
              <a:bodyPr>
                <a:prstTxWarp prst="textNoShape">
                  <a:avLst/>
                </a:prstTxWarp>
              </a:bodyPr>
              <a:lstStyle/>
              <a:p>
                <a:endParaRPr lang="en-US"/>
              </a:p>
            </p:txBody>
          </p:sp>
          <p:sp>
            <p:nvSpPr>
              <p:cNvPr id="9631" name="Rectangle 415"/>
              <p:cNvSpPr>
                <a:spLocks noChangeArrowheads="1"/>
              </p:cNvSpPr>
              <p:nvPr/>
            </p:nvSpPr>
            <p:spPr bwMode="auto">
              <a:xfrm>
                <a:off x="1003" y="1059"/>
                <a:ext cx="93" cy="70"/>
              </a:xfrm>
              <a:prstGeom prst="rect">
                <a:avLst/>
              </a:prstGeom>
              <a:solidFill>
                <a:srgbClr val="FFFFFF"/>
              </a:solidFill>
              <a:ln w="3175">
                <a:solidFill>
                  <a:srgbClr val="494936"/>
                </a:solidFill>
                <a:miter lim="800000"/>
                <a:headEnd/>
                <a:tailEnd/>
              </a:ln>
            </p:spPr>
            <p:txBody>
              <a:bodyPr>
                <a:prstTxWarp prst="textNoShape">
                  <a:avLst/>
                </a:prstTxWarp>
              </a:bodyPr>
              <a:lstStyle/>
              <a:p>
                <a:endParaRPr lang="en-US"/>
              </a:p>
            </p:txBody>
          </p:sp>
          <p:sp>
            <p:nvSpPr>
              <p:cNvPr id="9632" name="Freeform 416"/>
              <p:cNvSpPr>
                <a:spLocks/>
              </p:cNvSpPr>
              <p:nvPr/>
            </p:nvSpPr>
            <p:spPr bwMode="auto">
              <a:xfrm>
                <a:off x="1106" y="1034"/>
                <a:ext cx="12" cy="104"/>
              </a:xfrm>
              <a:custGeom>
                <a:avLst/>
                <a:gdLst/>
                <a:ahLst/>
                <a:cxnLst>
                  <a:cxn ang="0">
                    <a:pos x="0" y="519"/>
                  </a:cxn>
                  <a:cxn ang="0">
                    <a:pos x="62" y="463"/>
                  </a:cxn>
                  <a:cxn ang="0">
                    <a:pos x="62" y="0"/>
                  </a:cxn>
                  <a:cxn ang="0">
                    <a:pos x="0" y="65"/>
                  </a:cxn>
                  <a:cxn ang="0">
                    <a:pos x="0" y="519"/>
                  </a:cxn>
                </a:cxnLst>
                <a:rect l="0" t="0" r="r" b="b"/>
                <a:pathLst>
                  <a:path w="62" h="519">
                    <a:moveTo>
                      <a:pt x="0" y="519"/>
                    </a:moveTo>
                    <a:lnTo>
                      <a:pt x="62" y="463"/>
                    </a:lnTo>
                    <a:lnTo>
                      <a:pt x="62" y="0"/>
                    </a:lnTo>
                    <a:lnTo>
                      <a:pt x="0" y="65"/>
                    </a:lnTo>
                    <a:lnTo>
                      <a:pt x="0" y="519"/>
                    </a:lnTo>
                    <a:close/>
                  </a:path>
                </a:pathLst>
              </a:custGeom>
              <a:solidFill>
                <a:srgbClr val="7A7A5A"/>
              </a:solidFill>
              <a:ln w="9525">
                <a:noFill/>
                <a:round/>
                <a:headEnd/>
                <a:tailEnd/>
              </a:ln>
            </p:spPr>
            <p:txBody>
              <a:bodyPr>
                <a:prstTxWarp prst="textNoShape">
                  <a:avLst/>
                </a:prstTxWarp>
              </a:bodyPr>
              <a:lstStyle/>
              <a:p>
                <a:endParaRPr lang="en-US"/>
              </a:p>
            </p:txBody>
          </p:sp>
          <p:sp>
            <p:nvSpPr>
              <p:cNvPr id="9633" name="Freeform 417"/>
              <p:cNvSpPr>
                <a:spLocks/>
              </p:cNvSpPr>
              <p:nvPr/>
            </p:nvSpPr>
            <p:spPr bwMode="auto">
              <a:xfrm>
                <a:off x="1106" y="1034"/>
                <a:ext cx="12" cy="104"/>
              </a:xfrm>
              <a:custGeom>
                <a:avLst/>
                <a:gdLst/>
                <a:ahLst/>
                <a:cxnLst>
                  <a:cxn ang="0">
                    <a:pos x="0" y="519"/>
                  </a:cxn>
                  <a:cxn ang="0">
                    <a:pos x="62" y="463"/>
                  </a:cxn>
                  <a:cxn ang="0">
                    <a:pos x="62" y="0"/>
                  </a:cxn>
                  <a:cxn ang="0">
                    <a:pos x="0" y="65"/>
                  </a:cxn>
                  <a:cxn ang="0">
                    <a:pos x="0" y="519"/>
                  </a:cxn>
                </a:cxnLst>
                <a:rect l="0" t="0" r="r" b="b"/>
                <a:pathLst>
                  <a:path w="62" h="519">
                    <a:moveTo>
                      <a:pt x="0" y="519"/>
                    </a:moveTo>
                    <a:lnTo>
                      <a:pt x="62" y="463"/>
                    </a:lnTo>
                    <a:lnTo>
                      <a:pt x="62" y="0"/>
                    </a:lnTo>
                    <a:lnTo>
                      <a:pt x="0" y="65"/>
                    </a:lnTo>
                    <a:lnTo>
                      <a:pt x="0" y="519"/>
                    </a:lnTo>
                    <a:close/>
                  </a:path>
                </a:pathLst>
              </a:custGeom>
              <a:solidFill>
                <a:srgbClr val="7A7A5A"/>
              </a:solidFill>
              <a:ln w="3175">
                <a:solidFill>
                  <a:srgbClr val="494936"/>
                </a:solidFill>
                <a:prstDash val="solid"/>
                <a:round/>
                <a:headEnd/>
                <a:tailEnd/>
              </a:ln>
            </p:spPr>
            <p:txBody>
              <a:bodyPr>
                <a:prstTxWarp prst="textNoShape">
                  <a:avLst/>
                </a:prstTxWarp>
              </a:bodyPr>
              <a:lstStyle/>
              <a:p>
                <a:endParaRPr lang="en-US"/>
              </a:p>
            </p:txBody>
          </p:sp>
          <p:sp>
            <p:nvSpPr>
              <p:cNvPr id="9634" name="Freeform 418"/>
              <p:cNvSpPr>
                <a:spLocks/>
              </p:cNvSpPr>
              <p:nvPr/>
            </p:nvSpPr>
            <p:spPr bwMode="auto">
              <a:xfrm>
                <a:off x="970" y="1162"/>
                <a:ext cx="141" cy="22"/>
              </a:xfrm>
              <a:custGeom>
                <a:avLst/>
                <a:gdLst/>
                <a:ahLst/>
                <a:cxnLst>
                  <a:cxn ang="0">
                    <a:pos x="0" y="111"/>
                  </a:cxn>
                  <a:cxn ang="0">
                    <a:pos x="89" y="0"/>
                  </a:cxn>
                  <a:cxn ang="0">
                    <a:pos x="708" y="0"/>
                  </a:cxn>
                  <a:cxn ang="0">
                    <a:pos x="618" y="111"/>
                  </a:cxn>
                  <a:cxn ang="0">
                    <a:pos x="0" y="111"/>
                  </a:cxn>
                </a:cxnLst>
                <a:rect l="0" t="0" r="r" b="b"/>
                <a:pathLst>
                  <a:path w="708" h="111">
                    <a:moveTo>
                      <a:pt x="0" y="111"/>
                    </a:moveTo>
                    <a:lnTo>
                      <a:pt x="89" y="0"/>
                    </a:lnTo>
                    <a:lnTo>
                      <a:pt x="708" y="0"/>
                    </a:lnTo>
                    <a:lnTo>
                      <a:pt x="618" y="111"/>
                    </a:lnTo>
                    <a:lnTo>
                      <a:pt x="0" y="111"/>
                    </a:lnTo>
                    <a:close/>
                  </a:path>
                </a:pathLst>
              </a:custGeom>
              <a:solidFill>
                <a:srgbClr val="C9C9B6"/>
              </a:solidFill>
              <a:ln w="9525">
                <a:noFill/>
                <a:round/>
                <a:headEnd/>
                <a:tailEnd/>
              </a:ln>
            </p:spPr>
            <p:txBody>
              <a:bodyPr>
                <a:prstTxWarp prst="textNoShape">
                  <a:avLst/>
                </a:prstTxWarp>
              </a:bodyPr>
              <a:lstStyle/>
              <a:p>
                <a:endParaRPr lang="en-US"/>
              </a:p>
            </p:txBody>
          </p:sp>
          <p:sp>
            <p:nvSpPr>
              <p:cNvPr id="9635" name="Freeform 419"/>
              <p:cNvSpPr>
                <a:spLocks/>
              </p:cNvSpPr>
              <p:nvPr/>
            </p:nvSpPr>
            <p:spPr bwMode="auto">
              <a:xfrm>
                <a:off x="970" y="1162"/>
                <a:ext cx="141" cy="22"/>
              </a:xfrm>
              <a:custGeom>
                <a:avLst/>
                <a:gdLst/>
                <a:ahLst/>
                <a:cxnLst>
                  <a:cxn ang="0">
                    <a:pos x="0" y="111"/>
                  </a:cxn>
                  <a:cxn ang="0">
                    <a:pos x="89" y="0"/>
                  </a:cxn>
                  <a:cxn ang="0">
                    <a:pos x="708" y="0"/>
                  </a:cxn>
                  <a:cxn ang="0">
                    <a:pos x="618" y="111"/>
                  </a:cxn>
                  <a:cxn ang="0">
                    <a:pos x="0" y="111"/>
                  </a:cxn>
                </a:cxnLst>
                <a:rect l="0" t="0" r="r" b="b"/>
                <a:pathLst>
                  <a:path w="708" h="111">
                    <a:moveTo>
                      <a:pt x="0" y="111"/>
                    </a:moveTo>
                    <a:lnTo>
                      <a:pt x="89" y="0"/>
                    </a:lnTo>
                    <a:lnTo>
                      <a:pt x="708" y="0"/>
                    </a:lnTo>
                    <a:lnTo>
                      <a:pt x="618" y="111"/>
                    </a:lnTo>
                    <a:lnTo>
                      <a:pt x="0" y="111"/>
                    </a:lnTo>
                    <a:close/>
                  </a:path>
                </a:pathLst>
              </a:custGeom>
              <a:solidFill>
                <a:srgbClr val="C9C9B6"/>
              </a:solidFill>
              <a:ln w="3175">
                <a:solidFill>
                  <a:srgbClr val="494936"/>
                </a:solidFill>
                <a:prstDash val="solid"/>
                <a:round/>
                <a:headEnd/>
                <a:tailEnd/>
              </a:ln>
            </p:spPr>
            <p:txBody>
              <a:bodyPr>
                <a:prstTxWarp prst="textNoShape">
                  <a:avLst/>
                </a:prstTxWarp>
              </a:bodyPr>
              <a:lstStyle/>
              <a:p>
                <a:endParaRPr lang="en-US"/>
              </a:p>
            </p:txBody>
          </p:sp>
          <p:sp>
            <p:nvSpPr>
              <p:cNvPr id="9636" name="Freeform 420"/>
              <p:cNvSpPr>
                <a:spLocks/>
              </p:cNvSpPr>
              <p:nvPr/>
            </p:nvSpPr>
            <p:spPr bwMode="auto">
              <a:xfrm>
                <a:off x="1093" y="1162"/>
                <a:ext cx="18" cy="28"/>
              </a:xfrm>
              <a:custGeom>
                <a:avLst/>
                <a:gdLst/>
                <a:ahLst/>
                <a:cxnLst>
                  <a:cxn ang="0">
                    <a:pos x="0" y="139"/>
                  </a:cxn>
                  <a:cxn ang="0">
                    <a:pos x="90" y="46"/>
                  </a:cxn>
                  <a:cxn ang="0">
                    <a:pos x="90" y="0"/>
                  </a:cxn>
                  <a:cxn ang="0">
                    <a:pos x="0" y="120"/>
                  </a:cxn>
                  <a:cxn ang="0">
                    <a:pos x="0" y="139"/>
                  </a:cxn>
                </a:cxnLst>
                <a:rect l="0" t="0" r="r" b="b"/>
                <a:pathLst>
                  <a:path w="90" h="139">
                    <a:moveTo>
                      <a:pt x="0" y="139"/>
                    </a:moveTo>
                    <a:lnTo>
                      <a:pt x="90" y="46"/>
                    </a:lnTo>
                    <a:lnTo>
                      <a:pt x="90" y="0"/>
                    </a:lnTo>
                    <a:lnTo>
                      <a:pt x="0" y="120"/>
                    </a:lnTo>
                    <a:lnTo>
                      <a:pt x="0" y="139"/>
                    </a:lnTo>
                    <a:close/>
                  </a:path>
                </a:pathLst>
              </a:custGeom>
              <a:solidFill>
                <a:srgbClr val="7A7A5A"/>
              </a:solidFill>
              <a:ln w="9525">
                <a:noFill/>
                <a:round/>
                <a:headEnd/>
                <a:tailEnd/>
              </a:ln>
            </p:spPr>
            <p:txBody>
              <a:bodyPr>
                <a:prstTxWarp prst="textNoShape">
                  <a:avLst/>
                </a:prstTxWarp>
              </a:bodyPr>
              <a:lstStyle/>
              <a:p>
                <a:endParaRPr lang="en-US"/>
              </a:p>
            </p:txBody>
          </p:sp>
          <p:sp>
            <p:nvSpPr>
              <p:cNvPr id="9637" name="Freeform 421"/>
              <p:cNvSpPr>
                <a:spLocks/>
              </p:cNvSpPr>
              <p:nvPr/>
            </p:nvSpPr>
            <p:spPr bwMode="auto">
              <a:xfrm>
                <a:off x="1093" y="1162"/>
                <a:ext cx="18" cy="28"/>
              </a:xfrm>
              <a:custGeom>
                <a:avLst/>
                <a:gdLst/>
                <a:ahLst/>
                <a:cxnLst>
                  <a:cxn ang="0">
                    <a:pos x="0" y="139"/>
                  </a:cxn>
                  <a:cxn ang="0">
                    <a:pos x="90" y="46"/>
                  </a:cxn>
                  <a:cxn ang="0">
                    <a:pos x="90" y="0"/>
                  </a:cxn>
                  <a:cxn ang="0">
                    <a:pos x="0" y="120"/>
                  </a:cxn>
                  <a:cxn ang="0">
                    <a:pos x="0" y="139"/>
                  </a:cxn>
                </a:cxnLst>
                <a:rect l="0" t="0" r="r" b="b"/>
                <a:pathLst>
                  <a:path w="90" h="139">
                    <a:moveTo>
                      <a:pt x="0" y="139"/>
                    </a:moveTo>
                    <a:lnTo>
                      <a:pt x="90" y="46"/>
                    </a:lnTo>
                    <a:lnTo>
                      <a:pt x="90" y="0"/>
                    </a:lnTo>
                    <a:lnTo>
                      <a:pt x="0" y="120"/>
                    </a:lnTo>
                    <a:lnTo>
                      <a:pt x="0" y="139"/>
                    </a:lnTo>
                    <a:close/>
                  </a:path>
                </a:pathLst>
              </a:custGeom>
              <a:solidFill>
                <a:srgbClr val="7A7A5A"/>
              </a:solidFill>
              <a:ln w="3175">
                <a:solidFill>
                  <a:srgbClr val="494936"/>
                </a:solidFill>
                <a:prstDash val="solid"/>
                <a:round/>
                <a:headEnd/>
                <a:tailEnd/>
              </a:ln>
            </p:spPr>
            <p:txBody>
              <a:bodyPr>
                <a:prstTxWarp prst="textNoShape">
                  <a:avLst/>
                </a:prstTxWarp>
              </a:bodyPr>
              <a:lstStyle/>
              <a:p>
                <a:endParaRPr lang="en-US"/>
              </a:p>
            </p:txBody>
          </p:sp>
          <p:sp>
            <p:nvSpPr>
              <p:cNvPr id="9638" name="Rectangle 422"/>
              <p:cNvSpPr>
                <a:spLocks noChangeArrowheads="1"/>
              </p:cNvSpPr>
              <p:nvPr/>
            </p:nvSpPr>
            <p:spPr bwMode="auto">
              <a:xfrm>
                <a:off x="970" y="1184"/>
                <a:ext cx="123" cy="6"/>
              </a:xfrm>
              <a:prstGeom prst="rect">
                <a:avLst/>
              </a:prstGeom>
              <a:solidFill>
                <a:srgbClr val="B7B79D"/>
              </a:solidFill>
              <a:ln w="9525">
                <a:noFill/>
                <a:miter lim="800000"/>
                <a:headEnd/>
                <a:tailEnd/>
              </a:ln>
            </p:spPr>
            <p:txBody>
              <a:bodyPr>
                <a:prstTxWarp prst="textNoShape">
                  <a:avLst/>
                </a:prstTxWarp>
              </a:bodyPr>
              <a:lstStyle/>
              <a:p>
                <a:endParaRPr lang="en-US"/>
              </a:p>
            </p:txBody>
          </p:sp>
          <p:sp>
            <p:nvSpPr>
              <p:cNvPr id="9639" name="Rectangle 423"/>
              <p:cNvSpPr>
                <a:spLocks noChangeArrowheads="1"/>
              </p:cNvSpPr>
              <p:nvPr/>
            </p:nvSpPr>
            <p:spPr bwMode="auto">
              <a:xfrm>
                <a:off x="971" y="1185"/>
                <a:ext cx="121" cy="4"/>
              </a:xfrm>
              <a:prstGeom prst="rect">
                <a:avLst/>
              </a:prstGeom>
              <a:solidFill>
                <a:srgbClr val="B7B79D"/>
              </a:solidFill>
              <a:ln w="3175">
                <a:solidFill>
                  <a:srgbClr val="494936"/>
                </a:solidFill>
                <a:miter lim="800000"/>
                <a:headEnd/>
                <a:tailEnd/>
              </a:ln>
            </p:spPr>
            <p:txBody>
              <a:bodyPr>
                <a:prstTxWarp prst="textNoShape">
                  <a:avLst/>
                </a:prstTxWarp>
              </a:bodyPr>
              <a:lstStyle/>
              <a:p>
                <a:endParaRPr lang="en-US"/>
              </a:p>
            </p:txBody>
          </p:sp>
        </p:grpSp>
        <p:grpSp>
          <p:nvGrpSpPr>
            <p:cNvPr id="14" name="Group 424"/>
            <p:cNvGrpSpPr>
              <a:grpSpLocks/>
            </p:cNvGrpSpPr>
            <p:nvPr/>
          </p:nvGrpSpPr>
          <p:grpSpPr bwMode="auto">
            <a:xfrm>
              <a:off x="3846" y="1633"/>
              <a:ext cx="74" cy="80"/>
              <a:chOff x="970" y="1034"/>
              <a:chExt cx="152" cy="156"/>
            </a:xfrm>
          </p:grpSpPr>
          <p:sp>
            <p:nvSpPr>
              <p:cNvPr id="9641" name="Freeform 425"/>
              <p:cNvSpPr>
                <a:spLocks/>
              </p:cNvSpPr>
              <p:nvPr/>
            </p:nvSpPr>
            <p:spPr bwMode="auto">
              <a:xfrm>
                <a:off x="991" y="1128"/>
                <a:ext cx="129" cy="17"/>
              </a:xfrm>
              <a:custGeom>
                <a:avLst/>
                <a:gdLst/>
                <a:ahLst/>
                <a:cxnLst>
                  <a:cxn ang="0">
                    <a:pos x="0" y="84"/>
                  </a:cxn>
                  <a:cxn ang="0">
                    <a:pos x="81" y="0"/>
                  </a:cxn>
                  <a:cxn ang="0">
                    <a:pos x="645" y="0"/>
                  </a:cxn>
                  <a:cxn ang="0">
                    <a:pos x="574" y="84"/>
                  </a:cxn>
                  <a:cxn ang="0">
                    <a:pos x="0" y="84"/>
                  </a:cxn>
                </a:cxnLst>
                <a:rect l="0" t="0" r="r" b="b"/>
                <a:pathLst>
                  <a:path w="645" h="84">
                    <a:moveTo>
                      <a:pt x="0" y="84"/>
                    </a:moveTo>
                    <a:lnTo>
                      <a:pt x="81" y="0"/>
                    </a:lnTo>
                    <a:lnTo>
                      <a:pt x="645" y="0"/>
                    </a:lnTo>
                    <a:lnTo>
                      <a:pt x="574" y="84"/>
                    </a:lnTo>
                    <a:lnTo>
                      <a:pt x="0" y="84"/>
                    </a:lnTo>
                    <a:close/>
                  </a:path>
                </a:pathLst>
              </a:custGeom>
              <a:solidFill>
                <a:srgbClr val="C9C9B6"/>
              </a:solidFill>
              <a:ln w="9525">
                <a:noFill/>
                <a:round/>
                <a:headEnd/>
                <a:tailEnd/>
              </a:ln>
            </p:spPr>
            <p:txBody>
              <a:bodyPr>
                <a:prstTxWarp prst="textNoShape">
                  <a:avLst/>
                </a:prstTxWarp>
              </a:bodyPr>
              <a:lstStyle/>
              <a:p>
                <a:endParaRPr lang="en-US"/>
              </a:p>
            </p:txBody>
          </p:sp>
          <p:sp>
            <p:nvSpPr>
              <p:cNvPr id="9642" name="Freeform 426"/>
              <p:cNvSpPr>
                <a:spLocks/>
              </p:cNvSpPr>
              <p:nvPr/>
            </p:nvSpPr>
            <p:spPr bwMode="auto">
              <a:xfrm>
                <a:off x="993" y="1130"/>
                <a:ext cx="129" cy="17"/>
              </a:xfrm>
              <a:custGeom>
                <a:avLst/>
                <a:gdLst/>
                <a:ahLst/>
                <a:cxnLst>
                  <a:cxn ang="0">
                    <a:pos x="0" y="83"/>
                  </a:cxn>
                  <a:cxn ang="0">
                    <a:pos x="81" y="0"/>
                  </a:cxn>
                  <a:cxn ang="0">
                    <a:pos x="645" y="0"/>
                  </a:cxn>
                  <a:cxn ang="0">
                    <a:pos x="574" y="83"/>
                  </a:cxn>
                  <a:cxn ang="0">
                    <a:pos x="0" y="83"/>
                  </a:cxn>
                </a:cxnLst>
                <a:rect l="0" t="0" r="r" b="b"/>
                <a:pathLst>
                  <a:path w="645" h="83">
                    <a:moveTo>
                      <a:pt x="0" y="83"/>
                    </a:moveTo>
                    <a:lnTo>
                      <a:pt x="81" y="0"/>
                    </a:lnTo>
                    <a:lnTo>
                      <a:pt x="645" y="0"/>
                    </a:lnTo>
                    <a:lnTo>
                      <a:pt x="574" y="83"/>
                    </a:lnTo>
                    <a:lnTo>
                      <a:pt x="0" y="83"/>
                    </a:lnTo>
                    <a:close/>
                  </a:path>
                </a:pathLst>
              </a:custGeom>
              <a:solidFill>
                <a:srgbClr val="C9C9B6"/>
              </a:solidFill>
              <a:ln w="3175">
                <a:solidFill>
                  <a:srgbClr val="494936"/>
                </a:solidFill>
                <a:prstDash val="solid"/>
                <a:round/>
                <a:headEnd/>
                <a:tailEnd/>
              </a:ln>
            </p:spPr>
            <p:txBody>
              <a:bodyPr>
                <a:prstTxWarp prst="textNoShape">
                  <a:avLst/>
                </a:prstTxWarp>
              </a:bodyPr>
              <a:lstStyle/>
              <a:p>
                <a:endParaRPr lang="en-US"/>
              </a:p>
            </p:txBody>
          </p:sp>
          <p:sp>
            <p:nvSpPr>
              <p:cNvPr id="9643" name="Rectangle 427"/>
              <p:cNvSpPr>
                <a:spLocks noChangeArrowheads="1"/>
              </p:cNvSpPr>
              <p:nvPr/>
            </p:nvSpPr>
            <p:spPr bwMode="auto">
              <a:xfrm>
                <a:off x="991" y="1145"/>
                <a:ext cx="115" cy="20"/>
              </a:xfrm>
              <a:prstGeom prst="rect">
                <a:avLst/>
              </a:prstGeom>
              <a:solidFill>
                <a:srgbClr val="B7B79D"/>
              </a:solidFill>
              <a:ln w="9525">
                <a:noFill/>
                <a:miter lim="800000"/>
                <a:headEnd/>
                <a:tailEnd/>
              </a:ln>
            </p:spPr>
            <p:txBody>
              <a:bodyPr>
                <a:prstTxWarp prst="textNoShape">
                  <a:avLst/>
                </a:prstTxWarp>
              </a:bodyPr>
              <a:lstStyle/>
              <a:p>
                <a:endParaRPr lang="en-US"/>
              </a:p>
            </p:txBody>
          </p:sp>
          <p:sp>
            <p:nvSpPr>
              <p:cNvPr id="9644" name="Rectangle 428"/>
              <p:cNvSpPr>
                <a:spLocks noChangeArrowheads="1"/>
              </p:cNvSpPr>
              <p:nvPr/>
            </p:nvSpPr>
            <p:spPr bwMode="auto">
              <a:xfrm>
                <a:off x="992" y="1146"/>
                <a:ext cx="113" cy="18"/>
              </a:xfrm>
              <a:prstGeom prst="rect">
                <a:avLst/>
              </a:prstGeom>
              <a:solidFill>
                <a:srgbClr val="B7B79D"/>
              </a:solidFill>
              <a:ln w="3175">
                <a:solidFill>
                  <a:srgbClr val="494936"/>
                </a:solidFill>
                <a:miter lim="800000"/>
                <a:headEnd/>
                <a:tailEnd/>
              </a:ln>
            </p:spPr>
            <p:txBody>
              <a:bodyPr>
                <a:prstTxWarp prst="textNoShape">
                  <a:avLst/>
                </a:prstTxWarp>
              </a:bodyPr>
              <a:lstStyle/>
              <a:p>
                <a:endParaRPr lang="en-US"/>
              </a:p>
            </p:txBody>
          </p:sp>
          <p:sp>
            <p:nvSpPr>
              <p:cNvPr id="9645" name="Freeform 429"/>
              <p:cNvSpPr>
                <a:spLocks/>
              </p:cNvSpPr>
              <p:nvPr/>
            </p:nvSpPr>
            <p:spPr bwMode="auto">
              <a:xfrm>
                <a:off x="1106" y="1128"/>
                <a:ext cx="14" cy="37"/>
              </a:xfrm>
              <a:custGeom>
                <a:avLst/>
                <a:gdLst/>
                <a:ahLst/>
                <a:cxnLst>
                  <a:cxn ang="0">
                    <a:pos x="0" y="185"/>
                  </a:cxn>
                  <a:cxn ang="0">
                    <a:pos x="71" y="111"/>
                  </a:cxn>
                  <a:cxn ang="0">
                    <a:pos x="71" y="0"/>
                  </a:cxn>
                  <a:cxn ang="0">
                    <a:pos x="0" y="84"/>
                  </a:cxn>
                  <a:cxn ang="0">
                    <a:pos x="0" y="185"/>
                  </a:cxn>
                </a:cxnLst>
                <a:rect l="0" t="0" r="r" b="b"/>
                <a:pathLst>
                  <a:path w="71" h="185">
                    <a:moveTo>
                      <a:pt x="0" y="185"/>
                    </a:moveTo>
                    <a:lnTo>
                      <a:pt x="71" y="111"/>
                    </a:lnTo>
                    <a:lnTo>
                      <a:pt x="71" y="0"/>
                    </a:lnTo>
                    <a:lnTo>
                      <a:pt x="0" y="84"/>
                    </a:lnTo>
                    <a:lnTo>
                      <a:pt x="0" y="185"/>
                    </a:lnTo>
                    <a:close/>
                  </a:path>
                </a:pathLst>
              </a:custGeom>
              <a:solidFill>
                <a:srgbClr val="7A7A5A"/>
              </a:solidFill>
              <a:ln w="9525">
                <a:noFill/>
                <a:round/>
                <a:headEnd/>
                <a:tailEnd/>
              </a:ln>
            </p:spPr>
            <p:txBody>
              <a:bodyPr>
                <a:prstTxWarp prst="textNoShape">
                  <a:avLst/>
                </a:prstTxWarp>
              </a:bodyPr>
              <a:lstStyle/>
              <a:p>
                <a:endParaRPr lang="en-US"/>
              </a:p>
            </p:txBody>
          </p:sp>
          <p:sp>
            <p:nvSpPr>
              <p:cNvPr id="9646" name="Freeform 430"/>
              <p:cNvSpPr>
                <a:spLocks/>
              </p:cNvSpPr>
              <p:nvPr/>
            </p:nvSpPr>
            <p:spPr bwMode="auto">
              <a:xfrm>
                <a:off x="1106" y="1128"/>
                <a:ext cx="14" cy="37"/>
              </a:xfrm>
              <a:custGeom>
                <a:avLst/>
                <a:gdLst/>
                <a:ahLst/>
                <a:cxnLst>
                  <a:cxn ang="0">
                    <a:pos x="0" y="185"/>
                  </a:cxn>
                  <a:cxn ang="0">
                    <a:pos x="71" y="111"/>
                  </a:cxn>
                  <a:cxn ang="0">
                    <a:pos x="71" y="0"/>
                  </a:cxn>
                  <a:cxn ang="0">
                    <a:pos x="0" y="84"/>
                  </a:cxn>
                  <a:cxn ang="0">
                    <a:pos x="0" y="185"/>
                  </a:cxn>
                </a:cxnLst>
                <a:rect l="0" t="0" r="r" b="b"/>
                <a:pathLst>
                  <a:path w="71" h="185">
                    <a:moveTo>
                      <a:pt x="0" y="185"/>
                    </a:moveTo>
                    <a:lnTo>
                      <a:pt x="71" y="111"/>
                    </a:lnTo>
                    <a:lnTo>
                      <a:pt x="71" y="0"/>
                    </a:lnTo>
                    <a:lnTo>
                      <a:pt x="0" y="84"/>
                    </a:lnTo>
                    <a:lnTo>
                      <a:pt x="0" y="185"/>
                    </a:lnTo>
                    <a:close/>
                  </a:path>
                </a:pathLst>
              </a:custGeom>
              <a:solidFill>
                <a:srgbClr val="7A7A5A"/>
              </a:solidFill>
              <a:ln w="3175">
                <a:solidFill>
                  <a:srgbClr val="494936"/>
                </a:solidFill>
                <a:prstDash val="solid"/>
                <a:round/>
                <a:headEnd/>
                <a:tailEnd/>
              </a:ln>
            </p:spPr>
            <p:txBody>
              <a:bodyPr>
                <a:prstTxWarp prst="textNoShape">
                  <a:avLst/>
                </a:prstTxWarp>
              </a:bodyPr>
              <a:lstStyle/>
              <a:p>
                <a:endParaRPr lang="en-US"/>
              </a:p>
            </p:txBody>
          </p:sp>
          <p:sp>
            <p:nvSpPr>
              <p:cNvPr id="9647" name="Freeform 431"/>
              <p:cNvSpPr>
                <a:spLocks/>
              </p:cNvSpPr>
              <p:nvPr/>
            </p:nvSpPr>
            <p:spPr bwMode="auto">
              <a:xfrm>
                <a:off x="995" y="1128"/>
                <a:ext cx="123" cy="13"/>
              </a:xfrm>
              <a:custGeom>
                <a:avLst/>
                <a:gdLst/>
                <a:ahLst/>
                <a:cxnLst>
                  <a:cxn ang="0">
                    <a:pos x="0" y="65"/>
                  </a:cxn>
                  <a:cxn ang="0">
                    <a:pos x="63" y="0"/>
                  </a:cxn>
                  <a:cxn ang="0">
                    <a:pos x="618" y="0"/>
                  </a:cxn>
                  <a:cxn ang="0">
                    <a:pos x="565" y="65"/>
                  </a:cxn>
                  <a:cxn ang="0">
                    <a:pos x="0" y="65"/>
                  </a:cxn>
                </a:cxnLst>
                <a:rect l="0" t="0" r="r" b="b"/>
                <a:pathLst>
                  <a:path w="618" h="65">
                    <a:moveTo>
                      <a:pt x="0" y="65"/>
                    </a:moveTo>
                    <a:lnTo>
                      <a:pt x="63" y="0"/>
                    </a:lnTo>
                    <a:lnTo>
                      <a:pt x="618" y="0"/>
                    </a:lnTo>
                    <a:lnTo>
                      <a:pt x="565" y="65"/>
                    </a:lnTo>
                    <a:lnTo>
                      <a:pt x="0" y="65"/>
                    </a:lnTo>
                    <a:close/>
                  </a:path>
                </a:pathLst>
              </a:custGeom>
              <a:solidFill>
                <a:srgbClr val="000000"/>
              </a:solidFill>
              <a:ln w="9525">
                <a:noFill/>
                <a:round/>
                <a:headEnd/>
                <a:tailEnd/>
              </a:ln>
            </p:spPr>
            <p:txBody>
              <a:bodyPr>
                <a:prstTxWarp prst="textNoShape">
                  <a:avLst/>
                </a:prstTxWarp>
              </a:bodyPr>
              <a:lstStyle/>
              <a:p>
                <a:endParaRPr lang="en-US"/>
              </a:p>
            </p:txBody>
          </p:sp>
          <p:sp>
            <p:nvSpPr>
              <p:cNvPr id="9648" name="Freeform 432"/>
              <p:cNvSpPr>
                <a:spLocks/>
              </p:cNvSpPr>
              <p:nvPr/>
            </p:nvSpPr>
            <p:spPr bwMode="auto">
              <a:xfrm>
                <a:off x="995" y="1128"/>
                <a:ext cx="123" cy="13"/>
              </a:xfrm>
              <a:custGeom>
                <a:avLst/>
                <a:gdLst/>
                <a:ahLst/>
                <a:cxnLst>
                  <a:cxn ang="0">
                    <a:pos x="0" y="65"/>
                  </a:cxn>
                  <a:cxn ang="0">
                    <a:pos x="63" y="0"/>
                  </a:cxn>
                  <a:cxn ang="0">
                    <a:pos x="618" y="0"/>
                  </a:cxn>
                  <a:cxn ang="0">
                    <a:pos x="565" y="65"/>
                  </a:cxn>
                  <a:cxn ang="0">
                    <a:pos x="0" y="65"/>
                  </a:cxn>
                </a:cxnLst>
                <a:rect l="0" t="0" r="r" b="b"/>
                <a:pathLst>
                  <a:path w="618" h="65">
                    <a:moveTo>
                      <a:pt x="0" y="65"/>
                    </a:moveTo>
                    <a:lnTo>
                      <a:pt x="63" y="0"/>
                    </a:lnTo>
                    <a:lnTo>
                      <a:pt x="618" y="0"/>
                    </a:lnTo>
                    <a:lnTo>
                      <a:pt x="565" y="65"/>
                    </a:lnTo>
                    <a:lnTo>
                      <a:pt x="0" y="65"/>
                    </a:lnTo>
                    <a:close/>
                  </a:path>
                </a:pathLst>
              </a:custGeom>
              <a:solidFill>
                <a:srgbClr val="000000"/>
              </a:solidFill>
              <a:ln w="3175">
                <a:solidFill>
                  <a:srgbClr val="000000"/>
                </a:solidFill>
                <a:prstDash val="solid"/>
                <a:round/>
                <a:headEnd/>
                <a:tailEnd/>
              </a:ln>
            </p:spPr>
            <p:txBody>
              <a:bodyPr>
                <a:prstTxWarp prst="textNoShape">
                  <a:avLst/>
                </a:prstTxWarp>
              </a:bodyPr>
              <a:lstStyle/>
              <a:p>
                <a:endParaRPr lang="en-US"/>
              </a:p>
            </p:txBody>
          </p:sp>
          <p:sp>
            <p:nvSpPr>
              <p:cNvPr id="9649" name="Freeform 433"/>
              <p:cNvSpPr>
                <a:spLocks/>
              </p:cNvSpPr>
              <p:nvPr/>
            </p:nvSpPr>
            <p:spPr bwMode="auto">
              <a:xfrm>
                <a:off x="993" y="1034"/>
                <a:ext cx="125" cy="13"/>
              </a:xfrm>
              <a:custGeom>
                <a:avLst/>
                <a:gdLst/>
                <a:ahLst/>
                <a:cxnLst>
                  <a:cxn ang="0">
                    <a:pos x="0" y="65"/>
                  </a:cxn>
                  <a:cxn ang="0">
                    <a:pos x="54" y="0"/>
                  </a:cxn>
                  <a:cxn ang="0">
                    <a:pos x="627" y="0"/>
                  </a:cxn>
                  <a:cxn ang="0">
                    <a:pos x="565" y="65"/>
                  </a:cxn>
                  <a:cxn ang="0">
                    <a:pos x="0" y="65"/>
                  </a:cxn>
                </a:cxnLst>
                <a:rect l="0" t="0" r="r" b="b"/>
                <a:pathLst>
                  <a:path w="627" h="65">
                    <a:moveTo>
                      <a:pt x="0" y="65"/>
                    </a:moveTo>
                    <a:lnTo>
                      <a:pt x="54" y="0"/>
                    </a:lnTo>
                    <a:lnTo>
                      <a:pt x="627" y="0"/>
                    </a:lnTo>
                    <a:lnTo>
                      <a:pt x="565" y="65"/>
                    </a:lnTo>
                    <a:lnTo>
                      <a:pt x="0" y="65"/>
                    </a:lnTo>
                    <a:close/>
                  </a:path>
                </a:pathLst>
              </a:custGeom>
              <a:solidFill>
                <a:srgbClr val="C9C9B6"/>
              </a:solidFill>
              <a:ln w="9525">
                <a:noFill/>
                <a:round/>
                <a:headEnd/>
                <a:tailEnd/>
              </a:ln>
            </p:spPr>
            <p:txBody>
              <a:bodyPr>
                <a:prstTxWarp prst="textNoShape">
                  <a:avLst/>
                </a:prstTxWarp>
              </a:bodyPr>
              <a:lstStyle/>
              <a:p>
                <a:endParaRPr lang="en-US"/>
              </a:p>
            </p:txBody>
          </p:sp>
          <p:sp>
            <p:nvSpPr>
              <p:cNvPr id="9650" name="Freeform 434"/>
              <p:cNvSpPr>
                <a:spLocks/>
              </p:cNvSpPr>
              <p:nvPr/>
            </p:nvSpPr>
            <p:spPr bwMode="auto">
              <a:xfrm>
                <a:off x="993" y="1034"/>
                <a:ext cx="125" cy="13"/>
              </a:xfrm>
              <a:custGeom>
                <a:avLst/>
                <a:gdLst/>
                <a:ahLst/>
                <a:cxnLst>
                  <a:cxn ang="0">
                    <a:pos x="0" y="65"/>
                  </a:cxn>
                  <a:cxn ang="0">
                    <a:pos x="54" y="0"/>
                  </a:cxn>
                  <a:cxn ang="0">
                    <a:pos x="627" y="0"/>
                  </a:cxn>
                  <a:cxn ang="0">
                    <a:pos x="565" y="65"/>
                  </a:cxn>
                  <a:cxn ang="0">
                    <a:pos x="0" y="65"/>
                  </a:cxn>
                </a:cxnLst>
                <a:rect l="0" t="0" r="r" b="b"/>
                <a:pathLst>
                  <a:path w="627" h="65">
                    <a:moveTo>
                      <a:pt x="0" y="65"/>
                    </a:moveTo>
                    <a:lnTo>
                      <a:pt x="54" y="0"/>
                    </a:lnTo>
                    <a:lnTo>
                      <a:pt x="627" y="0"/>
                    </a:lnTo>
                    <a:lnTo>
                      <a:pt x="565" y="65"/>
                    </a:lnTo>
                    <a:lnTo>
                      <a:pt x="0" y="65"/>
                    </a:lnTo>
                    <a:close/>
                  </a:path>
                </a:pathLst>
              </a:custGeom>
              <a:solidFill>
                <a:srgbClr val="C9C9B6"/>
              </a:solidFill>
              <a:ln w="3175">
                <a:solidFill>
                  <a:srgbClr val="494936"/>
                </a:solidFill>
                <a:prstDash val="solid"/>
                <a:round/>
                <a:headEnd/>
                <a:tailEnd/>
              </a:ln>
            </p:spPr>
            <p:txBody>
              <a:bodyPr>
                <a:prstTxWarp prst="textNoShape">
                  <a:avLst/>
                </a:prstTxWarp>
              </a:bodyPr>
              <a:lstStyle/>
              <a:p>
                <a:endParaRPr lang="en-US"/>
              </a:p>
            </p:txBody>
          </p:sp>
          <p:sp>
            <p:nvSpPr>
              <p:cNvPr id="9651" name="Rectangle 435"/>
              <p:cNvSpPr>
                <a:spLocks noChangeArrowheads="1"/>
              </p:cNvSpPr>
              <p:nvPr/>
            </p:nvSpPr>
            <p:spPr bwMode="auto">
              <a:xfrm>
                <a:off x="994" y="1048"/>
                <a:ext cx="113" cy="91"/>
              </a:xfrm>
              <a:prstGeom prst="rect">
                <a:avLst/>
              </a:prstGeom>
              <a:solidFill>
                <a:srgbClr val="B7B79D"/>
              </a:solidFill>
              <a:ln w="3175">
                <a:solidFill>
                  <a:srgbClr val="494936"/>
                </a:solidFill>
                <a:miter lim="800000"/>
                <a:headEnd/>
                <a:tailEnd/>
              </a:ln>
            </p:spPr>
            <p:txBody>
              <a:bodyPr>
                <a:prstTxWarp prst="textNoShape">
                  <a:avLst/>
                </a:prstTxWarp>
              </a:bodyPr>
              <a:lstStyle/>
              <a:p>
                <a:endParaRPr lang="en-US"/>
              </a:p>
            </p:txBody>
          </p:sp>
          <p:sp>
            <p:nvSpPr>
              <p:cNvPr id="9652" name="Rectangle 436"/>
              <p:cNvSpPr>
                <a:spLocks noChangeArrowheads="1"/>
              </p:cNvSpPr>
              <p:nvPr/>
            </p:nvSpPr>
            <p:spPr bwMode="auto">
              <a:xfrm>
                <a:off x="1003" y="1059"/>
                <a:ext cx="93" cy="70"/>
              </a:xfrm>
              <a:prstGeom prst="rect">
                <a:avLst/>
              </a:prstGeom>
              <a:solidFill>
                <a:srgbClr val="FFFFFF"/>
              </a:solidFill>
              <a:ln w="3175">
                <a:solidFill>
                  <a:srgbClr val="494936"/>
                </a:solidFill>
                <a:miter lim="800000"/>
                <a:headEnd/>
                <a:tailEnd/>
              </a:ln>
            </p:spPr>
            <p:txBody>
              <a:bodyPr>
                <a:prstTxWarp prst="textNoShape">
                  <a:avLst/>
                </a:prstTxWarp>
              </a:bodyPr>
              <a:lstStyle/>
              <a:p>
                <a:endParaRPr lang="en-US"/>
              </a:p>
            </p:txBody>
          </p:sp>
          <p:sp>
            <p:nvSpPr>
              <p:cNvPr id="9653" name="Freeform 437"/>
              <p:cNvSpPr>
                <a:spLocks/>
              </p:cNvSpPr>
              <p:nvPr/>
            </p:nvSpPr>
            <p:spPr bwMode="auto">
              <a:xfrm>
                <a:off x="1106" y="1034"/>
                <a:ext cx="12" cy="104"/>
              </a:xfrm>
              <a:custGeom>
                <a:avLst/>
                <a:gdLst/>
                <a:ahLst/>
                <a:cxnLst>
                  <a:cxn ang="0">
                    <a:pos x="0" y="519"/>
                  </a:cxn>
                  <a:cxn ang="0">
                    <a:pos x="62" y="463"/>
                  </a:cxn>
                  <a:cxn ang="0">
                    <a:pos x="62" y="0"/>
                  </a:cxn>
                  <a:cxn ang="0">
                    <a:pos x="0" y="65"/>
                  </a:cxn>
                  <a:cxn ang="0">
                    <a:pos x="0" y="519"/>
                  </a:cxn>
                </a:cxnLst>
                <a:rect l="0" t="0" r="r" b="b"/>
                <a:pathLst>
                  <a:path w="62" h="519">
                    <a:moveTo>
                      <a:pt x="0" y="519"/>
                    </a:moveTo>
                    <a:lnTo>
                      <a:pt x="62" y="463"/>
                    </a:lnTo>
                    <a:lnTo>
                      <a:pt x="62" y="0"/>
                    </a:lnTo>
                    <a:lnTo>
                      <a:pt x="0" y="65"/>
                    </a:lnTo>
                    <a:lnTo>
                      <a:pt x="0" y="519"/>
                    </a:lnTo>
                    <a:close/>
                  </a:path>
                </a:pathLst>
              </a:custGeom>
              <a:solidFill>
                <a:srgbClr val="7A7A5A"/>
              </a:solidFill>
              <a:ln w="9525">
                <a:noFill/>
                <a:round/>
                <a:headEnd/>
                <a:tailEnd/>
              </a:ln>
            </p:spPr>
            <p:txBody>
              <a:bodyPr>
                <a:prstTxWarp prst="textNoShape">
                  <a:avLst/>
                </a:prstTxWarp>
              </a:bodyPr>
              <a:lstStyle/>
              <a:p>
                <a:endParaRPr lang="en-US"/>
              </a:p>
            </p:txBody>
          </p:sp>
          <p:sp>
            <p:nvSpPr>
              <p:cNvPr id="9654" name="Freeform 438"/>
              <p:cNvSpPr>
                <a:spLocks/>
              </p:cNvSpPr>
              <p:nvPr/>
            </p:nvSpPr>
            <p:spPr bwMode="auto">
              <a:xfrm>
                <a:off x="1106" y="1034"/>
                <a:ext cx="12" cy="104"/>
              </a:xfrm>
              <a:custGeom>
                <a:avLst/>
                <a:gdLst/>
                <a:ahLst/>
                <a:cxnLst>
                  <a:cxn ang="0">
                    <a:pos x="0" y="519"/>
                  </a:cxn>
                  <a:cxn ang="0">
                    <a:pos x="62" y="463"/>
                  </a:cxn>
                  <a:cxn ang="0">
                    <a:pos x="62" y="0"/>
                  </a:cxn>
                  <a:cxn ang="0">
                    <a:pos x="0" y="65"/>
                  </a:cxn>
                  <a:cxn ang="0">
                    <a:pos x="0" y="519"/>
                  </a:cxn>
                </a:cxnLst>
                <a:rect l="0" t="0" r="r" b="b"/>
                <a:pathLst>
                  <a:path w="62" h="519">
                    <a:moveTo>
                      <a:pt x="0" y="519"/>
                    </a:moveTo>
                    <a:lnTo>
                      <a:pt x="62" y="463"/>
                    </a:lnTo>
                    <a:lnTo>
                      <a:pt x="62" y="0"/>
                    </a:lnTo>
                    <a:lnTo>
                      <a:pt x="0" y="65"/>
                    </a:lnTo>
                    <a:lnTo>
                      <a:pt x="0" y="519"/>
                    </a:lnTo>
                    <a:close/>
                  </a:path>
                </a:pathLst>
              </a:custGeom>
              <a:solidFill>
                <a:srgbClr val="7A7A5A"/>
              </a:solidFill>
              <a:ln w="3175">
                <a:solidFill>
                  <a:srgbClr val="494936"/>
                </a:solidFill>
                <a:prstDash val="solid"/>
                <a:round/>
                <a:headEnd/>
                <a:tailEnd/>
              </a:ln>
            </p:spPr>
            <p:txBody>
              <a:bodyPr>
                <a:prstTxWarp prst="textNoShape">
                  <a:avLst/>
                </a:prstTxWarp>
              </a:bodyPr>
              <a:lstStyle/>
              <a:p>
                <a:endParaRPr lang="en-US"/>
              </a:p>
            </p:txBody>
          </p:sp>
          <p:sp>
            <p:nvSpPr>
              <p:cNvPr id="9655" name="Freeform 439"/>
              <p:cNvSpPr>
                <a:spLocks/>
              </p:cNvSpPr>
              <p:nvPr/>
            </p:nvSpPr>
            <p:spPr bwMode="auto">
              <a:xfrm>
                <a:off x="970" y="1162"/>
                <a:ext cx="141" cy="22"/>
              </a:xfrm>
              <a:custGeom>
                <a:avLst/>
                <a:gdLst/>
                <a:ahLst/>
                <a:cxnLst>
                  <a:cxn ang="0">
                    <a:pos x="0" y="111"/>
                  </a:cxn>
                  <a:cxn ang="0">
                    <a:pos x="89" y="0"/>
                  </a:cxn>
                  <a:cxn ang="0">
                    <a:pos x="708" y="0"/>
                  </a:cxn>
                  <a:cxn ang="0">
                    <a:pos x="618" y="111"/>
                  </a:cxn>
                  <a:cxn ang="0">
                    <a:pos x="0" y="111"/>
                  </a:cxn>
                </a:cxnLst>
                <a:rect l="0" t="0" r="r" b="b"/>
                <a:pathLst>
                  <a:path w="708" h="111">
                    <a:moveTo>
                      <a:pt x="0" y="111"/>
                    </a:moveTo>
                    <a:lnTo>
                      <a:pt x="89" y="0"/>
                    </a:lnTo>
                    <a:lnTo>
                      <a:pt x="708" y="0"/>
                    </a:lnTo>
                    <a:lnTo>
                      <a:pt x="618" y="111"/>
                    </a:lnTo>
                    <a:lnTo>
                      <a:pt x="0" y="111"/>
                    </a:lnTo>
                    <a:close/>
                  </a:path>
                </a:pathLst>
              </a:custGeom>
              <a:solidFill>
                <a:srgbClr val="C9C9B6"/>
              </a:solidFill>
              <a:ln w="9525">
                <a:noFill/>
                <a:round/>
                <a:headEnd/>
                <a:tailEnd/>
              </a:ln>
            </p:spPr>
            <p:txBody>
              <a:bodyPr>
                <a:prstTxWarp prst="textNoShape">
                  <a:avLst/>
                </a:prstTxWarp>
              </a:bodyPr>
              <a:lstStyle/>
              <a:p>
                <a:endParaRPr lang="en-US"/>
              </a:p>
            </p:txBody>
          </p:sp>
          <p:sp>
            <p:nvSpPr>
              <p:cNvPr id="9656" name="Freeform 440"/>
              <p:cNvSpPr>
                <a:spLocks/>
              </p:cNvSpPr>
              <p:nvPr/>
            </p:nvSpPr>
            <p:spPr bwMode="auto">
              <a:xfrm>
                <a:off x="970" y="1162"/>
                <a:ext cx="141" cy="22"/>
              </a:xfrm>
              <a:custGeom>
                <a:avLst/>
                <a:gdLst/>
                <a:ahLst/>
                <a:cxnLst>
                  <a:cxn ang="0">
                    <a:pos x="0" y="111"/>
                  </a:cxn>
                  <a:cxn ang="0">
                    <a:pos x="89" y="0"/>
                  </a:cxn>
                  <a:cxn ang="0">
                    <a:pos x="708" y="0"/>
                  </a:cxn>
                  <a:cxn ang="0">
                    <a:pos x="618" y="111"/>
                  </a:cxn>
                  <a:cxn ang="0">
                    <a:pos x="0" y="111"/>
                  </a:cxn>
                </a:cxnLst>
                <a:rect l="0" t="0" r="r" b="b"/>
                <a:pathLst>
                  <a:path w="708" h="111">
                    <a:moveTo>
                      <a:pt x="0" y="111"/>
                    </a:moveTo>
                    <a:lnTo>
                      <a:pt x="89" y="0"/>
                    </a:lnTo>
                    <a:lnTo>
                      <a:pt x="708" y="0"/>
                    </a:lnTo>
                    <a:lnTo>
                      <a:pt x="618" y="111"/>
                    </a:lnTo>
                    <a:lnTo>
                      <a:pt x="0" y="111"/>
                    </a:lnTo>
                    <a:close/>
                  </a:path>
                </a:pathLst>
              </a:custGeom>
              <a:solidFill>
                <a:srgbClr val="C9C9B6"/>
              </a:solidFill>
              <a:ln w="3175">
                <a:solidFill>
                  <a:srgbClr val="494936"/>
                </a:solidFill>
                <a:prstDash val="solid"/>
                <a:round/>
                <a:headEnd/>
                <a:tailEnd/>
              </a:ln>
            </p:spPr>
            <p:txBody>
              <a:bodyPr>
                <a:prstTxWarp prst="textNoShape">
                  <a:avLst/>
                </a:prstTxWarp>
              </a:bodyPr>
              <a:lstStyle/>
              <a:p>
                <a:endParaRPr lang="en-US"/>
              </a:p>
            </p:txBody>
          </p:sp>
          <p:sp>
            <p:nvSpPr>
              <p:cNvPr id="9657" name="Freeform 441"/>
              <p:cNvSpPr>
                <a:spLocks/>
              </p:cNvSpPr>
              <p:nvPr/>
            </p:nvSpPr>
            <p:spPr bwMode="auto">
              <a:xfrm>
                <a:off x="1093" y="1162"/>
                <a:ext cx="18" cy="28"/>
              </a:xfrm>
              <a:custGeom>
                <a:avLst/>
                <a:gdLst/>
                <a:ahLst/>
                <a:cxnLst>
                  <a:cxn ang="0">
                    <a:pos x="0" y="139"/>
                  </a:cxn>
                  <a:cxn ang="0">
                    <a:pos x="90" y="46"/>
                  </a:cxn>
                  <a:cxn ang="0">
                    <a:pos x="90" y="0"/>
                  </a:cxn>
                  <a:cxn ang="0">
                    <a:pos x="0" y="120"/>
                  </a:cxn>
                  <a:cxn ang="0">
                    <a:pos x="0" y="139"/>
                  </a:cxn>
                </a:cxnLst>
                <a:rect l="0" t="0" r="r" b="b"/>
                <a:pathLst>
                  <a:path w="90" h="139">
                    <a:moveTo>
                      <a:pt x="0" y="139"/>
                    </a:moveTo>
                    <a:lnTo>
                      <a:pt x="90" y="46"/>
                    </a:lnTo>
                    <a:lnTo>
                      <a:pt x="90" y="0"/>
                    </a:lnTo>
                    <a:lnTo>
                      <a:pt x="0" y="120"/>
                    </a:lnTo>
                    <a:lnTo>
                      <a:pt x="0" y="139"/>
                    </a:lnTo>
                    <a:close/>
                  </a:path>
                </a:pathLst>
              </a:custGeom>
              <a:solidFill>
                <a:srgbClr val="7A7A5A"/>
              </a:solidFill>
              <a:ln w="9525">
                <a:noFill/>
                <a:round/>
                <a:headEnd/>
                <a:tailEnd/>
              </a:ln>
            </p:spPr>
            <p:txBody>
              <a:bodyPr>
                <a:prstTxWarp prst="textNoShape">
                  <a:avLst/>
                </a:prstTxWarp>
              </a:bodyPr>
              <a:lstStyle/>
              <a:p>
                <a:endParaRPr lang="en-US"/>
              </a:p>
            </p:txBody>
          </p:sp>
          <p:sp>
            <p:nvSpPr>
              <p:cNvPr id="9658" name="Freeform 442"/>
              <p:cNvSpPr>
                <a:spLocks/>
              </p:cNvSpPr>
              <p:nvPr/>
            </p:nvSpPr>
            <p:spPr bwMode="auto">
              <a:xfrm>
                <a:off x="1093" y="1162"/>
                <a:ext cx="18" cy="28"/>
              </a:xfrm>
              <a:custGeom>
                <a:avLst/>
                <a:gdLst/>
                <a:ahLst/>
                <a:cxnLst>
                  <a:cxn ang="0">
                    <a:pos x="0" y="139"/>
                  </a:cxn>
                  <a:cxn ang="0">
                    <a:pos x="90" y="46"/>
                  </a:cxn>
                  <a:cxn ang="0">
                    <a:pos x="90" y="0"/>
                  </a:cxn>
                  <a:cxn ang="0">
                    <a:pos x="0" y="120"/>
                  </a:cxn>
                  <a:cxn ang="0">
                    <a:pos x="0" y="139"/>
                  </a:cxn>
                </a:cxnLst>
                <a:rect l="0" t="0" r="r" b="b"/>
                <a:pathLst>
                  <a:path w="90" h="139">
                    <a:moveTo>
                      <a:pt x="0" y="139"/>
                    </a:moveTo>
                    <a:lnTo>
                      <a:pt x="90" y="46"/>
                    </a:lnTo>
                    <a:lnTo>
                      <a:pt x="90" y="0"/>
                    </a:lnTo>
                    <a:lnTo>
                      <a:pt x="0" y="120"/>
                    </a:lnTo>
                    <a:lnTo>
                      <a:pt x="0" y="139"/>
                    </a:lnTo>
                    <a:close/>
                  </a:path>
                </a:pathLst>
              </a:custGeom>
              <a:solidFill>
                <a:srgbClr val="7A7A5A"/>
              </a:solidFill>
              <a:ln w="3175">
                <a:solidFill>
                  <a:srgbClr val="494936"/>
                </a:solidFill>
                <a:prstDash val="solid"/>
                <a:round/>
                <a:headEnd/>
                <a:tailEnd/>
              </a:ln>
            </p:spPr>
            <p:txBody>
              <a:bodyPr>
                <a:prstTxWarp prst="textNoShape">
                  <a:avLst/>
                </a:prstTxWarp>
              </a:bodyPr>
              <a:lstStyle/>
              <a:p>
                <a:endParaRPr lang="en-US"/>
              </a:p>
            </p:txBody>
          </p:sp>
          <p:sp>
            <p:nvSpPr>
              <p:cNvPr id="9659" name="Rectangle 443"/>
              <p:cNvSpPr>
                <a:spLocks noChangeArrowheads="1"/>
              </p:cNvSpPr>
              <p:nvPr/>
            </p:nvSpPr>
            <p:spPr bwMode="auto">
              <a:xfrm>
                <a:off x="970" y="1184"/>
                <a:ext cx="123" cy="6"/>
              </a:xfrm>
              <a:prstGeom prst="rect">
                <a:avLst/>
              </a:prstGeom>
              <a:solidFill>
                <a:srgbClr val="B7B79D"/>
              </a:solidFill>
              <a:ln w="9525">
                <a:noFill/>
                <a:miter lim="800000"/>
                <a:headEnd/>
                <a:tailEnd/>
              </a:ln>
            </p:spPr>
            <p:txBody>
              <a:bodyPr>
                <a:prstTxWarp prst="textNoShape">
                  <a:avLst/>
                </a:prstTxWarp>
              </a:bodyPr>
              <a:lstStyle/>
              <a:p>
                <a:endParaRPr lang="en-US"/>
              </a:p>
            </p:txBody>
          </p:sp>
          <p:sp>
            <p:nvSpPr>
              <p:cNvPr id="9660" name="Rectangle 444"/>
              <p:cNvSpPr>
                <a:spLocks noChangeArrowheads="1"/>
              </p:cNvSpPr>
              <p:nvPr/>
            </p:nvSpPr>
            <p:spPr bwMode="auto">
              <a:xfrm>
                <a:off x="971" y="1185"/>
                <a:ext cx="121" cy="4"/>
              </a:xfrm>
              <a:prstGeom prst="rect">
                <a:avLst/>
              </a:prstGeom>
              <a:solidFill>
                <a:srgbClr val="B7B79D"/>
              </a:solidFill>
              <a:ln w="3175">
                <a:solidFill>
                  <a:srgbClr val="494936"/>
                </a:solidFill>
                <a:miter lim="800000"/>
                <a:headEnd/>
                <a:tailEnd/>
              </a:ln>
            </p:spPr>
            <p:txBody>
              <a:bodyPr>
                <a:prstTxWarp prst="textNoShape">
                  <a:avLst/>
                </a:prstTxWarp>
              </a:bodyPr>
              <a:lstStyle/>
              <a:p>
                <a:endParaRPr lang="en-US"/>
              </a:p>
            </p:txBody>
          </p:sp>
        </p:grpSp>
        <p:grpSp>
          <p:nvGrpSpPr>
            <p:cNvPr id="15" name="Group 445"/>
            <p:cNvGrpSpPr>
              <a:grpSpLocks/>
            </p:cNvGrpSpPr>
            <p:nvPr/>
          </p:nvGrpSpPr>
          <p:grpSpPr bwMode="auto">
            <a:xfrm>
              <a:off x="3483" y="1332"/>
              <a:ext cx="321" cy="337"/>
              <a:chOff x="2208" y="2016"/>
              <a:chExt cx="1440" cy="1344"/>
            </a:xfrm>
          </p:grpSpPr>
          <p:sp>
            <p:nvSpPr>
              <p:cNvPr id="9662" name="Oval 446"/>
              <p:cNvSpPr>
                <a:spLocks noChangeArrowheads="1"/>
              </p:cNvSpPr>
              <p:nvPr/>
            </p:nvSpPr>
            <p:spPr bwMode="auto">
              <a:xfrm>
                <a:off x="2352" y="2976"/>
                <a:ext cx="384" cy="384"/>
              </a:xfrm>
              <a:prstGeom prst="ellipse">
                <a:avLst/>
              </a:prstGeom>
              <a:solidFill>
                <a:srgbClr val="66FFCC"/>
              </a:solidFill>
              <a:ln w="12699">
                <a:solidFill>
                  <a:schemeClr val="tx1"/>
                </a:solidFill>
                <a:round/>
                <a:headEnd type="none" w="sm" len="sm"/>
                <a:tailEnd type="none" w="sm" len="sm"/>
              </a:ln>
              <a:effectLst/>
            </p:spPr>
            <p:txBody>
              <a:bodyPr wrap="none" anchor="ctr">
                <a:prstTxWarp prst="textNoShape">
                  <a:avLst/>
                </a:prstTxWarp>
              </a:bodyPr>
              <a:lstStyle/>
              <a:p>
                <a:pPr algn="ctr"/>
                <a:endParaRPr lang="en-US" b="0"/>
              </a:p>
            </p:txBody>
          </p:sp>
          <p:sp>
            <p:nvSpPr>
              <p:cNvPr id="9663" name="Oval 447"/>
              <p:cNvSpPr>
                <a:spLocks noChangeArrowheads="1"/>
              </p:cNvSpPr>
              <p:nvPr/>
            </p:nvSpPr>
            <p:spPr bwMode="auto">
              <a:xfrm>
                <a:off x="3264" y="2256"/>
                <a:ext cx="384" cy="384"/>
              </a:xfrm>
              <a:prstGeom prst="ellipse">
                <a:avLst/>
              </a:prstGeom>
              <a:solidFill>
                <a:srgbClr val="66FFCC"/>
              </a:solidFill>
              <a:ln w="12699">
                <a:solidFill>
                  <a:schemeClr val="tx1"/>
                </a:solidFill>
                <a:round/>
                <a:headEnd type="none" w="sm" len="sm"/>
                <a:tailEnd type="none" w="sm" len="sm"/>
              </a:ln>
              <a:effectLst/>
            </p:spPr>
            <p:txBody>
              <a:bodyPr wrap="none" anchor="ctr">
                <a:prstTxWarp prst="textNoShape">
                  <a:avLst/>
                </a:prstTxWarp>
              </a:bodyPr>
              <a:lstStyle/>
              <a:p>
                <a:pPr algn="ctr"/>
                <a:endParaRPr lang="en-US" b="0"/>
              </a:p>
            </p:txBody>
          </p:sp>
          <p:sp>
            <p:nvSpPr>
              <p:cNvPr id="9664" name="Oval 448"/>
              <p:cNvSpPr>
                <a:spLocks noChangeArrowheads="1"/>
              </p:cNvSpPr>
              <p:nvPr/>
            </p:nvSpPr>
            <p:spPr bwMode="auto">
              <a:xfrm>
                <a:off x="2208" y="2016"/>
                <a:ext cx="384" cy="384"/>
              </a:xfrm>
              <a:prstGeom prst="ellipse">
                <a:avLst/>
              </a:prstGeom>
              <a:solidFill>
                <a:srgbClr val="66FFCC"/>
              </a:solidFill>
              <a:ln w="12699">
                <a:solidFill>
                  <a:schemeClr val="tx1"/>
                </a:solidFill>
                <a:round/>
                <a:headEnd type="none" w="sm" len="sm"/>
                <a:tailEnd type="none" w="sm" len="sm"/>
              </a:ln>
              <a:effectLst/>
            </p:spPr>
            <p:txBody>
              <a:bodyPr wrap="none" anchor="ctr">
                <a:prstTxWarp prst="textNoShape">
                  <a:avLst/>
                </a:prstTxWarp>
              </a:bodyPr>
              <a:lstStyle/>
              <a:p>
                <a:pPr algn="ctr"/>
                <a:endParaRPr lang="en-US" b="0"/>
              </a:p>
            </p:txBody>
          </p:sp>
        </p:grpSp>
        <p:grpSp>
          <p:nvGrpSpPr>
            <p:cNvPr id="16" name="Group 449"/>
            <p:cNvGrpSpPr>
              <a:grpSpLocks/>
            </p:cNvGrpSpPr>
            <p:nvPr/>
          </p:nvGrpSpPr>
          <p:grpSpPr bwMode="auto">
            <a:xfrm>
              <a:off x="3526" y="1382"/>
              <a:ext cx="205" cy="205"/>
              <a:chOff x="2400" y="2216"/>
              <a:chExt cx="920" cy="816"/>
            </a:xfrm>
          </p:grpSpPr>
          <p:cxnSp>
            <p:nvCxnSpPr>
              <p:cNvPr id="9666" name="AutoShape 450"/>
              <p:cNvCxnSpPr>
                <a:cxnSpLocks noChangeShapeType="1"/>
              </p:cNvCxnSpPr>
              <p:nvPr/>
            </p:nvCxnSpPr>
            <p:spPr bwMode="auto">
              <a:xfrm>
                <a:off x="2400" y="2408"/>
                <a:ext cx="144" cy="576"/>
              </a:xfrm>
              <a:prstGeom prst="straightConnector1">
                <a:avLst/>
              </a:prstGeom>
              <a:noFill/>
              <a:ln w="28575">
                <a:solidFill>
                  <a:srgbClr val="009900"/>
                </a:solidFill>
                <a:round/>
                <a:headEnd type="none" w="sm" len="sm"/>
                <a:tailEnd type="none" w="sm" len="sm"/>
              </a:ln>
              <a:effectLst/>
            </p:spPr>
          </p:cxnSp>
          <p:cxnSp>
            <p:nvCxnSpPr>
              <p:cNvPr id="9667" name="AutoShape 451"/>
              <p:cNvCxnSpPr>
                <a:cxnSpLocks noChangeShapeType="1"/>
              </p:cNvCxnSpPr>
              <p:nvPr/>
            </p:nvCxnSpPr>
            <p:spPr bwMode="auto">
              <a:xfrm>
                <a:off x="2592" y="2216"/>
                <a:ext cx="672" cy="240"/>
              </a:xfrm>
              <a:prstGeom prst="straightConnector1">
                <a:avLst/>
              </a:prstGeom>
              <a:noFill/>
              <a:ln w="28575">
                <a:solidFill>
                  <a:srgbClr val="009900"/>
                </a:solidFill>
                <a:round/>
                <a:headEnd type="none" w="sm" len="sm"/>
                <a:tailEnd type="none" w="sm" len="sm"/>
              </a:ln>
              <a:effectLst/>
            </p:spPr>
          </p:cxnSp>
          <p:cxnSp>
            <p:nvCxnSpPr>
              <p:cNvPr id="9668" name="AutoShape 452"/>
              <p:cNvCxnSpPr>
                <a:cxnSpLocks noChangeShapeType="1"/>
                <a:stCxn id="9662" idx="7"/>
                <a:endCxn id="9663" idx="3"/>
              </p:cNvCxnSpPr>
              <p:nvPr/>
            </p:nvCxnSpPr>
            <p:spPr bwMode="auto">
              <a:xfrm flipV="1">
                <a:off x="2680" y="2584"/>
                <a:ext cx="640" cy="448"/>
              </a:xfrm>
              <a:prstGeom prst="straightConnector1">
                <a:avLst/>
              </a:prstGeom>
              <a:noFill/>
              <a:ln w="28575">
                <a:solidFill>
                  <a:srgbClr val="009900"/>
                </a:solidFill>
                <a:round/>
                <a:headEnd type="none" w="sm" len="sm"/>
                <a:tailEnd type="none" w="sm" len="sm"/>
              </a:ln>
              <a:effectLst/>
            </p:spPr>
          </p:cxnSp>
        </p:grpSp>
        <p:grpSp>
          <p:nvGrpSpPr>
            <p:cNvPr id="17" name="Group 453"/>
            <p:cNvGrpSpPr>
              <a:grpSpLocks/>
            </p:cNvGrpSpPr>
            <p:nvPr/>
          </p:nvGrpSpPr>
          <p:grpSpPr bwMode="auto">
            <a:xfrm>
              <a:off x="3384" y="1375"/>
              <a:ext cx="570" cy="305"/>
              <a:chOff x="1762" y="2187"/>
              <a:chExt cx="2560" cy="1220"/>
            </a:xfrm>
          </p:grpSpPr>
          <p:cxnSp>
            <p:nvCxnSpPr>
              <p:cNvPr id="9670" name="AutoShape 454"/>
              <p:cNvCxnSpPr>
                <a:cxnSpLocks noChangeShapeType="1"/>
              </p:cNvCxnSpPr>
              <p:nvPr/>
            </p:nvCxnSpPr>
            <p:spPr bwMode="auto">
              <a:xfrm flipV="1">
                <a:off x="1810" y="2208"/>
                <a:ext cx="398" cy="47"/>
              </a:xfrm>
              <a:prstGeom prst="straightConnector1">
                <a:avLst/>
              </a:prstGeom>
              <a:noFill/>
              <a:ln w="28575">
                <a:solidFill>
                  <a:srgbClr val="009900"/>
                </a:solidFill>
                <a:round/>
                <a:headEnd type="none" w="sm" len="sm"/>
                <a:tailEnd type="none" w="sm" len="sm"/>
              </a:ln>
              <a:effectLst/>
            </p:spPr>
          </p:cxnSp>
          <p:cxnSp>
            <p:nvCxnSpPr>
              <p:cNvPr id="9671" name="AutoShape 455"/>
              <p:cNvCxnSpPr>
                <a:cxnSpLocks noChangeShapeType="1"/>
              </p:cNvCxnSpPr>
              <p:nvPr/>
            </p:nvCxnSpPr>
            <p:spPr bwMode="auto">
              <a:xfrm flipH="1">
                <a:off x="1762" y="3168"/>
                <a:ext cx="590" cy="239"/>
              </a:xfrm>
              <a:prstGeom prst="straightConnector1">
                <a:avLst/>
              </a:prstGeom>
              <a:noFill/>
              <a:ln w="28575">
                <a:solidFill>
                  <a:srgbClr val="009900"/>
                </a:solidFill>
                <a:round/>
                <a:headEnd type="none" w="sm" len="sm"/>
                <a:tailEnd type="none" w="sm" len="sm"/>
              </a:ln>
              <a:effectLst/>
            </p:spPr>
          </p:cxnSp>
          <p:cxnSp>
            <p:nvCxnSpPr>
              <p:cNvPr id="9672" name="AutoShape 456"/>
              <p:cNvCxnSpPr>
                <a:cxnSpLocks noChangeShapeType="1"/>
              </p:cNvCxnSpPr>
              <p:nvPr/>
            </p:nvCxnSpPr>
            <p:spPr bwMode="auto">
              <a:xfrm flipH="1" flipV="1">
                <a:off x="3592" y="2584"/>
                <a:ext cx="321" cy="632"/>
              </a:xfrm>
              <a:prstGeom prst="straightConnector1">
                <a:avLst/>
              </a:prstGeom>
              <a:noFill/>
              <a:ln w="28575">
                <a:solidFill>
                  <a:srgbClr val="009900"/>
                </a:solidFill>
                <a:round/>
                <a:headEnd type="none" w="sm" len="sm"/>
                <a:tailEnd type="none" w="sm" len="sm"/>
              </a:ln>
              <a:effectLst/>
            </p:spPr>
          </p:cxnSp>
          <p:cxnSp>
            <p:nvCxnSpPr>
              <p:cNvPr id="9673" name="AutoShape 457"/>
              <p:cNvCxnSpPr>
                <a:cxnSpLocks noChangeShapeType="1"/>
                <a:stCxn id="9663" idx="6"/>
              </p:cNvCxnSpPr>
              <p:nvPr/>
            </p:nvCxnSpPr>
            <p:spPr bwMode="auto">
              <a:xfrm flipV="1">
                <a:off x="3648" y="2187"/>
                <a:ext cx="674" cy="261"/>
              </a:xfrm>
              <a:prstGeom prst="straightConnector1">
                <a:avLst/>
              </a:prstGeom>
              <a:noFill/>
              <a:ln w="28575">
                <a:solidFill>
                  <a:srgbClr val="009900"/>
                </a:solidFill>
                <a:round/>
                <a:headEnd type="none" w="sm" len="sm"/>
                <a:tailEnd type="none" w="sm" len="sm"/>
              </a:ln>
              <a:effectLst/>
            </p:spPr>
          </p:cxnSp>
        </p:grpSp>
        <p:grpSp>
          <p:nvGrpSpPr>
            <p:cNvPr id="18" name="Group 458"/>
            <p:cNvGrpSpPr>
              <a:grpSpLocks/>
            </p:cNvGrpSpPr>
            <p:nvPr/>
          </p:nvGrpSpPr>
          <p:grpSpPr bwMode="auto">
            <a:xfrm>
              <a:off x="3312" y="1633"/>
              <a:ext cx="74" cy="80"/>
              <a:chOff x="970" y="1034"/>
              <a:chExt cx="152" cy="156"/>
            </a:xfrm>
          </p:grpSpPr>
          <p:sp>
            <p:nvSpPr>
              <p:cNvPr id="9675" name="Freeform 459"/>
              <p:cNvSpPr>
                <a:spLocks/>
              </p:cNvSpPr>
              <p:nvPr/>
            </p:nvSpPr>
            <p:spPr bwMode="auto">
              <a:xfrm>
                <a:off x="991" y="1128"/>
                <a:ext cx="129" cy="17"/>
              </a:xfrm>
              <a:custGeom>
                <a:avLst/>
                <a:gdLst/>
                <a:ahLst/>
                <a:cxnLst>
                  <a:cxn ang="0">
                    <a:pos x="0" y="84"/>
                  </a:cxn>
                  <a:cxn ang="0">
                    <a:pos x="81" y="0"/>
                  </a:cxn>
                  <a:cxn ang="0">
                    <a:pos x="645" y="0"/>
                  </a:cxn>
                  <a:cxn ang="0">
                    <a:pos x="574" y="84"/>
                  </a:cxn>
                  <a:cxn ang="0">
                    <a:pos x="0" y="84"/>
                  </a:cxn>
                </a:cxnLst>
                <a:rect l="0" t="0" r="r" b="b"/>
                <a:pathLst>
                  <a:path w="645" h="84">
                    <a:moveTo>
                      <a:pt x="0" y="84"/>
                    </a:moveTo>
                    <a:lnTo>
                      <a:pt x="81" y="0"/>
                    </a:lnTo>
                    <a:lnTo>
                      <a:pt x="645" y="0"/>
                    </a:lnTo>
                    <a:lnTo>
                      <a:pt x="574" y="84"/>
                    </a:lnTo>
                    <a:lnTo>
                      <a:pt x="0" y="84"/>
                    </a:lnTo>
                    <a:close/>
                  </a:path>
                </a:pathLst>
              </a:custGeom>
              <a:solidFill>
                <a:srgbClr val="C9C9B6"/>
              </a:solidFill>
              <a:ln w="9525">
                <a:noFill/>
                <a:round/>
                <a:headEnd/>
                <a:tailEnd/>
              </a:ln>
            </p:spPr>
            <p:txBody>
              <a:bodyPr>
                <a:prstTxWarp prst="textNoShape">
                  <a:avLst/>
                </a:prstTxWarp>
              </a:bodyPr>
              <a:lstStyle/>
              <a:p>
                <a:endParaRPr lang="en-US"/>
              </a:p>
            </p:txBody>
          </p:sp>
          <p:sp>
            <p:nvSpPr>
              <p:cNvPr id="9676" name="Freeform 460"/>
              <p:cNvSpPr>
                <a:spLocks/>
              </p:cNvSpPr>
              <p:nvPr/>
            </p:nvSpPr>
            <p:spPr bwMode="auto">
              <a:xfrm>
                <a:off x="993" y="1130"/>
                <a:ext cx="129" cy="17"/>
              </a:xfrm>
              <a:custGeom>
                <a:avLst/>
                <a:gdLst/>
                <a:ahLst/>
                <a:cxnLst>
                  <a:cxn ang="0">
                    <a:pos x="0" y="83"/>
                  </a:cxn>
                  <a:cxn ang="0">
                    <a:pos x="81" y="0"/>
                  </a:cxn>
                  <a:cxn ang="0">
                    <a:pos x="645" y="0"/>
                  </a:cxn>
                  <a:cxn ang="0">
                    <a:pos x="574" y="83"/>
                  </a:cxn>
                  <a:cxn ang="0">
                    <a:pos x="0" y="83"/>
                  </a:cxn>
                </a:cxnLst>
                <a:rect l="0" t="0" r="r" b="b"/>
                <a:pathLst>
                  <a:path w="645" h="83">
                    <a:moveTo>
                      <a:pt x="0" y="83"/>
                    </a:moveTo>
                    <a:lnTo>
                      <a:pt x="81" y="0"/>
                    </a:lnTo>
                    <a:lnTo>
                      <a:pt x="645" y="0"/>
                    </a:lnTo>
                    <a:lnTo>
                      <a:pt x="574" y="83"/>
                    </a:lnTo>
                    <a:lnTo>
                      <a:pt x="0" y="83"/>
                    </a:lnTo>
                    <a:close/>
                  </a:path>
                </a:pathLst>
              </a:custGeom>
              <a:solidFill>
                <a:srgbClr val="C9C9B6"/>
              </a:solidFill>
              <a:ln w="3175">
                <a:solidFill>
                  <a:srgbClr val="494936"/>
                </a:solidFill>
                <a:prstDash val="solid"/>
                <a:round/>
                <a:headEnd/>
                <a:tailEnd/>
              </a:ln>
            </p:spPr>
            <p:txBody>
              <a:bodyPr>
                <a:prstTxWarp prst="textNoShape">
                  <a:avLst/>
                </a:prstTxWarp>
              </a:bodyPr>
              <a:lstStyle/>
              <a:p>
                <a:endParaRPr lang="en-US"/>
              </a:p>
            </p:txBody>
          </p:sp>
          <p:sp>
            <p:nvSpPr>
              <p:cNvPr id="9677" name="Rectangle 461"/>
              <p:cNvSpPr>
                <a:spLocks noChangeArrowheads="1"/>
              </p:cNvSpPr>
              <p:nvPr/>
            </p:nvSpPr>
            <p:spPr bwMode="auto">
              <a:xfrm>
                <a:off x="991" y="1145"/>
                <a:ext cx="115" cy="20"/>
              </a:xfrm>
              <a:prstGeom prst="rect">
                <a:avLst/>
              </a:prstGeom>
              <a:solidFill>
                <a:srgbClr val="B7B79D"/>
              </a:solidFill>
              <a:ln w="9525">
                <a:noFill/>
                <a:miter lim="800000"/>
                <a:headEnd/>
                <a:tailEnd/>
              </a:ln>
            </p:spPr>
            <p:txBody>
              <a:bodyPr>
                <a:prstTxWarp prst="textNoShape">
                  <a:avLst/>
                </a:prstTxWarp>
              </a:bodyPr>
              <a:lstStyle/>
              <a:p>
                <a:endParaRPr lang="en-US"/>
              </a:p>
            </p:txBody>
          </p:sp>
          <p:sp>
            <p:nvSpPr>
              <p:cNvPr id="9678" name="Rectangle 462"/>
              <p:cNvSpPr>
                <a:spLocks noChangeArrowheads="1"/>
              </p:cNvSpPr>
              <p:nvPr/>
            </p:nvSpPr>
            <p:spPr bwMode="auto">
              <a:xfrm>
                <a:off x="992" y="1146"/>
                <a:ext cx="113" cy="18"/>
              </a:xfrm>
              <a:prstGeom prst="rect">
                <a:avLst/>
              </a:prstGeom>
              <a:solidFill>
                <a:srgbClr val="B7B79D"/>
              </a:solidFill>
              <a:ln w="3175">
                <a:solidFill>
                  <a:srgbClr val="494936"/>
                </a:solidFill>
                <a:miter lim="800000"/>
                <a:headEnd/>
                <a:tailEnd/>
              </a:ln>
            </p:spPr>
            <p:txBody>
              <a:bodyPr>
                <a:prstTxWarp prst="textNoShape">
                  <a:avLst/>
                </a:prstTxWarp>
              </a:bodyPr>
              <a:lstStyle/>
              <a:p>
                <a:endParaRPr lang="en-US"/>
              </a:p>
            </p:txBody>
          </p:sp>
          <p:sp>
            <p:nvSpPr>
              <p:cNvPr id="9679" name="Freeform 463"/>
              <p:cNvSpPr>
                <a:spLocks/>
              </p:cNvSpPr>
              <p:nvPr/>
            </p:nvSpPr>
            <p:spPr bwMode="auto">
              <a:xfrm>
                <a:off x="1106" y="1128"/>
                <a:ext cx="14" cy="37"/>
              </a:xfrm>
              <a:custGeom>
                <a:avLst/>
                <a:gdLst/>
                <a:ahLst/>
                <a:cxnLst>
                  <a:cxn ang="0">
                    <a:pos x="0" y="185"/>
                  </a:cxn>
                  <a:cxn ang="0">
                    <a:pos x="71" y="111"/>
                  </a:cxn>
                  <a:cxn ang="0">
                    <a:pos x="71" y="0"/>
                  </a:cxn>
                  <a:cxn ang="0">
                    <a:pos x="0" y="84"/>
                  </a:cxn>
                  <a:cxn ang="0">
                    <a:pos x="0" y="185"/>
                  </a:cxn>
                </a:cxnLst>
                <a:rect l="0" t="0" r="r" b="b"/>
                <a:pathLst>
                  <a:path w="71" h="185">
                    <a:moveTo>
                      <a:pt x="0" y="185"/>
                    </a:moveTo>
                    <a:lnTo>
                      <a:pt x="71" y="111"/>
                    </a:lnTo>
                    <a:lnTo>
                      <a:pt x="71" y="0"/>
                    </a:lnTo>
                    <a:lnTo>
                      <a:pt x="0" y="84"/>
                    </a:lnTo>
                    <a:lnTo>
                      <a:pt x="0" y="185"/>
                    </a:lnTo>
                    <a:close/>
                  </a:path>
                </a:pathLst>
              </a:custGeom>
              <a:solidFill>
                <a:srgbClr val="7A7A5A"/>
              </a:solidFill>
              <a:ln w="9525">
                <a:noFill/>
                <a:round/>
                <a:headEnd/>
                <a:tailEnd/>
              </a:ln>
            </p:spPr>
            <p:txBody>
              <a:bodyPr>
                <a:prstTxWarp prst="textNoShape">
                  <a:avLst/>
                </a:prstTxWarp>
              </a:bodyPr>
              <a:lstStyle/>
              <a:p>
                <a:endParaRPr lang="en-US"/>
              </a:p>
            </p:txBody>
          </p:sp>
          <p:sp>
            <p:nvSpPr>
              <p:cNvPr id="9680" name="Freeform 464"/>
              <p:cNvSpPr>
                <a:spLocks/>
              </p:cNvSpPr>
              <p:nvPr/>
            </p:nvSpPr>
            <p:spPr bwMode="auto">
              <a:xfrm>
                <a:off x="1106" y="1128"/>
                <a:ext cx="14" cy="37"/>
              </a:xfrm>
              <a:custGeom>
                <a:avLst/>
                <a:gdLst/>
                <a:ahLst/>
                <a:cxnLst>
                  <a:cxn ang="0">
                    <a:pos x="0" y="185"/>
                  </a:cxn>
                  <a:cxn ang="0">
                    <a:pos x="71" y="111"/>
                  </a:cxn>
                  <a:cxn ang="0">
                    <a:pos x="71" y="0"/>
                  </a:cxn>
                  <a:cxn ang="0">
                    <a:pos x="0" y="84"/>
                  </a:cxn>
                  <a:cxn ang="0">
                    <a:pos x="0" y="185"/>
                  </a:cxn>
                </a:cxnLst>
                <a:rect l="0" t="0" r="r" b="b"/>
                <a:pathLst>
                  <a:path w="71" h="185">
                    <a:moveTo>
                      <a:pt x="0" y="185"/>
                    </a:moveTo>
                    <a:lnTo>
                      <a:pt x="71" y="111"/>
                    </a:lnTo>
                    <a:lnTo>
                      <a:pt x="71" y="0"/>
                    </a:lnTo>
                    <a:lnTo>
                      <a:pt x="0" y="84"/>
                    </a:lnTo>
                    <a:lnTo>
                      <a:pt x="0" y="185"/>
                    </a:lnTo>
                    <a:close/>
                  </a:path>
                </a:pathLst>
              </a:custGeom>
              <a:solidFill>
                <a:srgbClr val="7A7A5A"/>
              </a:solidFill>
              <a:ln w="3175">
                <a:solidFill>
                  <a:srgbClr val="494936"/>
                </a:solidFill>
                <a:prstDash val="solid"/>
                <a:round/>
                <a:headEnd/>
                <a:tailEnd/>
              </a:ln>
            </p:spPr>
            <p:txBody>
              <a:bodyPr>
                <a:prstTxWarp prst="textNoShape">
                  <a:avLst/>
                </a:prstTxWarp>
              </a:bodyPr>
              <a:lstStyle/>
              <a:p>
                <a:endParaRPr lang="en-US"/>
              </a:p>
            </p:txBody>
          </p:sp>
          <p:sp>
            <p:nvSpPr>
              <p:cNvPr id="9681" name="Freeform 465"/>
              <p:cNvSpPr>
                <a:spLocks/>
              </p:cNvSpPr>
              <p:nvPr/>
            </p:nvSpPr>
            <p:spPr bwMode="auto">
              <a:xfrm>
                <a:off x="995" y="1128"/>
                <a:ext cx="123" cy="13"/>
              </a:xfrm>
              <a:custGeom>
                <a:avLst/>
                <a:gdLst/>
                <a:ahLst/>
                <a:cxnLst>
                  <a:cxn ang="0">
                    <a:pos x="0" y="65"/>
                  </a:cxn>
                  <a:cxn ang="0">
                    <a:pos x="63" y="0"/>
                  </a:cxn>
                  <a:cxn ang="0">
                    <a:pos x="618" y="0"/>
                  </a:cxn>
                  <a:cxn ang="0">
                    <a:pos x="565" y="65"/>
                  </a:cxn>
                  <a:cxn ang="0">
                    <a:pos x="0" y="65"/>
                  </a:cxn>
                </a:cxnLst>
                <a:rect l="0" t="0" r="r" b="b"/>
                <a:pathLst>
                  <a:path w="618" h="65">
                    <a:moveTo>
                      <a:pt x="0" y="65"/>
                    </a:moveTo>
                    <a:lnTo>
                      <a:pt x="63" y="0"/>
                    </a:lnTo>
                    <a:lnTo>
                      <a:pt x="618" y="0"/>
                    </a:lnTo>
                    <a:lnTo>
                      <a:pt x="565" y="65"/>
                    </a:lnTo>
                    <a:lnTo>
                      <a:pt x="0" y="65"/>
                    </a:lnTo>
                    <a:close/>
                  </a:path>
                </a:pathLst>
              </a:custGeom>
              <a:solidFill>
                <a:srgbClr val="000000"/>
              </a:solidFill>
              <a:ln w="9525">
                <a:noFill/>
                <a:round/>
                <a:headEnd/>
                <a:tailEnd/>
              </a:ln>
            </p:spPr>
            <p:txBody>
              <a:bodyPr>
                <a:prstTxWarp prst="textNoShape">
                  <a:avLst/>
                </a:prstTxWarp>
              </a:bodyPr>
              <a:lstStyle/>
              <a:p>
                <a:endParaRPr lang="en-US"/>
              </a:p>
            </p:txBody>
          </p:sp>
          <p:sp>
            <p:nvSpPr>
              <p:cNvPr id="9682" name="Freeform 466"/>
              <p:cNvSpPr>
                <a:spLocks/>
              </p:cNvSpPr>
              <p:nvPr/>
            </p:nvSpPr>
            <p:spPr bwMode="auto">
              <a:xfrm>
                <a:off x="995" y="1128"/>
                <a:ext cx="123" cy="13"/>
              </a:xfrm>
              <a:custGeom>
                <a:avLst/>
                <a:gdLst/>
                <a:ahLst/>
                <a:cxnLst>
                  <a:cxn ang="0">
                    <a:pos x="0" y="65"/>
                  </a:cxn>
                  <a:cxn ang="0">
                    <a:pos x="63" y="0"/>
                  </a:cxn>
                  <a:cxn ang="0">
                    <a:pos x="618" y="0"/>
                  </a:cxn>
                  <a:cxn ang="0">
                    <a:pos x="565" y="65"/>
                  </a:cxn>
                  <a:cxn ang="0">
                    <a:pos x="0" y="65"/>
                  </a:cxn>
                </a:cxnLst>
                <a:rect l="0" t="0" r="r" b="b"/>
                <a:pathLst>
                  <a:path w="618" h="65">
                    <a:moveTo>
                      <a:pt x="0" y="65"/>
                    </a:moveTo>
                    <a:lnTo>
                      <a:pt x="63" y="0"/>
                    </a:lnTo>
                    <a:lnTo>
                      <a:pt x="618" y="0"/>
                    </a:lnTo>
                    <a:lnTo>
                      <a:pt x="565" y="65"/>
                    </a:lnTo>
                    <a:lnTo>
                      <a:pt x="0" y="65"/>
                    </a:lnTo>
                    <a:close/>
                  </a:path>
                </a:pathLst>
              </a:custGeom>
              <a:solidFill>
                <a:srgbClr val="000000"/>
              </a:solidFill>
              <a:ln w="3175">
                <a:solidFill>
                  <a:srgbClr val="000000"/>
                </a:solidFill>
                <a:prstDash val="solid"/>
                <a:round/>
                <a:headEnd/>
                <a:tailEnd/>
              </a:ln>
            </p:spPr>
            <p:txBody>
              <a:bodyPr>
                <a:prstTxWarp prst="textNoShape">
                  <a:avLst/>
                </a:prstTxWarp>
              </a:bodyPr>
              <a:lstStyle/>
              <a:p>
                <a:endParaRPr lang="en-US"/>
              </a:p>
            </p:txBody>
          </p:sp>
          <p:sp>
            <p:nvSpPr>
              <p:cNvPr id="9683" name="Freeform 467"/>
              <p:cNvSpPr>
                <a:spLocks/>
              </p:cNvSpPr>
              <p:nvPr/>
            </p:nvSpPr>
            <p:spPr bwMode="auto">
              <a:xfrm>
                <a:off x="993" y="1034"/>
                <a:ext cx="125" cy="13"/>
              </a:xfrm>
              <a:custGeom>
                <a:avLst/>
                <a:gdLst/>
                <a:ahLst/>
                <a:cxnLst>
                  <a:cxn ang="0">
                    <a:pos x="0" y="65"/>
                  </a:cxn>
                  <a:cxn ang="0">
                    <a:pos x="54" y="0"/>
                  </a:cxn>
                  <a:cxn ang="0">
                    <a:pos x="627" y="0"/>
                  </a:cxn>
                  <a:cxn ang="0">
                    <a:pos x="565" y="65"/>
                  </a:cxn>
                  <a:cxn ang="0">
                    <a:pos x="0" y="65"/>
                  </a:cxn>
                </a:cxnLst>
                <a:rect l="0" t="0" r="r" b="b"/>
                <a:pathLst>
                  <a:path w="627" h="65">
                    <a:moveTo>
                      <a:pt x="0" y="65"/>
                    </a:moveTo>
                    <a:lnTo>
                      <a:pt x="54" y="0"/>
                    </a:lnTo>
                    <a:lnTo>
                      <a:pt x="627" y="0"/>
                    </a:lnTo>
                    <a:lnTo>
                      <a:pt x="565" y="65"/>
                    </a:lnTo>
                    <a:lnTo>
                      <a:pt x="0" y="65"/>
                    </a:lnTo>
                    <a:close/>
                  </a:path>
                </a:pathLst>
              </a:custGeom>
              <a:solidFill>
                <a:srgbClr val="C9C9B6"/>
              </a:solidFill>
              <a:ln w="9525">
                <a:noFill/>
                <a:round/>
                <a:headEnd/>
                <a:tailEnd/>
              </a:ln>
            </p:spPr>
            <p:txBody>
              <a:bodyPr>
                <a:prstTxWarp prst="textNoShape">
                  <a:avLst/>
                </a:prstTxWarp>
              </a:bodyPr>
              <a:lstStyle/>
              <a:p>
                <a:endParaRPr lang="en-US"/>
              </a:p>
            </p:txBody>
          </p:sp>
          <p:sp>
            <p:nvSpPr>
              <p:cNvPr id="9684" name="Freeform 468"/>
              <p:cNvSpPr>
                <a:spLocks/>
              </p:cNvSpPr>
              <p:nvPr/>
            </p:nvSpPr>
            <p:spPr bwMode="auto">
              <a:xfrm>
                <a:off x="993" y="1034"/>
                <a:ext cx="125" cy="13"/>
              </a:xfrm>
              <a:custGeom>
                <a:avLst/>
                <a:gdLst/>
                <a:ahLst/>
                <a:cxnLst>
                  <a:cxn ang="0">
                    <a:pos x="0" y="65"/>
                  </a:cxn>
                  <a:cxn ang="0">
                    <a:pos x="54" y="0"/>
                  </a:cxn>
                  <a:cxn ang="0">
                    <a:pos x="627" y="0"/>
                  </a:cxn>
                  <a:cxn ang="0">
                    <a:pos x="565" y="65"/>
                  </a:cxn>
                  <a:cxn ang="0">
                    <a:pos x="0" y="65"/>
                  </a:cxn>
                </a:cxnLst>
                <a:rect l="0" t="0" r="r" b="b"/>
                <a:pathLst>
                  <a:path w="627" h="65">
                    <a:moveTo>
                      <a:pt x="0" y="65"/>
                    </a:moveTo>
                    <a:lnTo>
                      <a:pt x="54" y="0"/>
                    </a:lnTo>
                    <a:lnTo>
                      <a:pt x="627" y="0"/>
                    </a:lnTo>
                    <a:lnTo>
                      <a:pt x="565" y="65"/>
                    </a:lnTo>
                    <a:lnTo>
                      <a:pt x="0" y="65"/>
                    </a:lnTo>
                    <a:close/>
                  </a:path>
                </a:pathLst>
              </a:custGeom>
              <a:solidFill>
                <a:srgbClr val="C9C9B6"/>
              </a:solidFill>
              <a:ln w="3175">
                <a:solidFill>
                  <a:srgbClr val="494936"/>
                </a:solidFill>
                <a:prstDash val="solid"/>
                <a:round/>
                <a:headEnd/>
                <a:tailEnd/>
              </a:ln>
            </p:spPr>
            <p:txBody>
              <a:bodyPr>
                <a:prstTxWarp prst="textNoShape">
                  <a:avLst/>
                </a:prstTxWarp>
              </a:bodyPr>
              <a:lstStyle/>
              <a:p>
                <a:endParaRPr lang="en-US"/>
              </a:p>
            </p:txBody>
          </p:sp>
          <p:sp>
            <p:nvSpPr>
              <p:cNvPr id="9685" name="Rectangle 469"/>
              <p:cNvSpPr>
                <a:spLocks noChangeArrowheads="1"/>
              </p:cNvSpPr>
              <p:nvPr/>
            </p:nvSpPr>
            <p:spPr bwMode="auto">
              <a:xfrm>
                <a:off x="994" y="1048"/>
                <a:ext cx="113" cy="91"/>
              </a:xfrm>
              <a:prstGeom prst="rect">
                <a:avLst/>
              </a:prstGeom>
              <a:solidFill>
                <a:srgbClr val="B7B79D"/>
              </a:solidFill>
              <a:ln w="3175">
                <a:solidFill>
                  <a:srgbClr val="494936"/>
                </a:solidFill>
                <a:miter lim="800000"/>
                <a:headEnd/>
                <a:tailEnd/>
              </a:ln>
            </p:spPr>
            <p:txBody>
              <a:bodyPr>
                <a:prstTxWarp prst="textNoShape">
                  <a:avLst/>
                </a:prstTxWarp>
              </a:bodyPr>
              <a:lstStyle/>
              <a:p>
                <a:endParaRPr lang="en-US"/>
              </a:p>
            </p:txBody>
          </p:sp>
          <p:sp>
            <p:nvSpPr>
              <p:cNvPr id="9686" name="Rectangle 470"/>
              <p:cNvSpPr>
                <a:spLocks noChangeArrowheads="1"/>
              </p:cNvSpPr>
              <p:nvPr/>
            </p:nvSpPr>
            <p:spPr bwMode="auto">
              <a:xfrm>
                <a:off x="1003" y="1059"/>
                <a:ext cx="93" cy="70"/>
              </a:xfrm>
              <a:prstGeom prst="rect">
                <a:avLst/>
              </a:prstGeom>
              <a:solidFill>
                <a:srgbClr val="FFFFFF"/>
              </a:solidFill>
              <a:ln w="3175">
                <a:solidFill>
                  <a:srgbClr val="494936"/>
                </a:solidFill>
                <a:miter lim="800000"/>
                <a:headEnd/>
                <a:tailEnd/>
              </a:ln>
            </p:spPr>
            <p:txBody>
              <a:bodyPr>
                <a:prstTxWarp prst="textNoShape">
                  <a:avLst/>
                </a:prstTxWarp>
              </a:bodyPr>
              <a:lstStyle/>
              <a:p>
                <a:endParaRPr lang="en-US"/>
              </a:p>
            </p:txBody>
          </p:sp>
          <p:sp>
            <p:nvSpPr>
              <p:cNvPr id="9687" name="Freeform 471"/>
              <p:cNvSpPr>
                <a:spLocks/>
              </p:cNvSpPr>
              <p:nvPr/>
            </p:nvSpPr>
            <p:spPr bwMode="auto">
              <a:xfrm>
                <a:off x="1106" y="1034"/>
                <a:ext cx="12" cy="104"/>
              </a:xfrm>
              <a:custGeom>
                <a:avLst/>
                <a:gdLst/>
                <a:ahLst/>
                <a:cxnLst>
                  <a:cxn ang="0">
                    <a:pos x="0" y="519"/>
                  </a:cxn>
                  <a:cxn ang="0">
                    <a:pos x="62" y="463"/>
                  </a:cxn>
                  <a:cxn ang="0">
                    <a:pos x="62" y="0"/>
                  </a:cxn>
                  <a:cxn ang="0">
                    <a:pos x="0" y="65"/>
                  </a:cxn>
                  <a:cxn ang="0">
                    <a:pos x="0" y="519"/>
                  </a:cxn>
                </a:cxnLst>
                <a:rect l="0" t="0" r="r" b="b"/>
                <a:pathLst>
                  <a:path w="62" h="519">
                    <a:moveTo>
                      <a:pt x="0" y="519"/>
                    </a:moveTo>
                    <a:lnTo>
                      <a:pt x="62" y="463"/>
                    </a:lnTo>
                    <a:lnTo>
                      <a:pt x="62" y="0"/>
                    </a:lnTo>
                    <a:lnTo>
                      <a:pt x="0" y="65"/>
                    </a:lnTo>
                    <a:lnTo>
                      <a:pt x="0" y="519"/>
                    </a:lnTo>
                    <a:close/>
                  </a:path>
                </a:pathLst>
              </a:custGeom>
              <a:solidFill>
                <a:srgbClr val="7A7A5A"/>
              </a:solidFill>
              <a:ln w="9525">
                <a:noFill/>
                <a:round/>
                <a:headEnd/>
                <a:tailEnd/>
              </a:ln>
            </p:spPr>
            <p:txBody>
              <a:bodyPr>
                <a:prstTxWarp prst="textNoShape">
                  <a:avLst/>
                </a:prstTxWarp>
              </a:bodyPr>
              <a:lstStyle/>
              <a:p>
                <a:endParaRPr lang="en-US"/>
              </a:p>
            </p:txBody>
          </p:sp>
          <p:sp>
            <p:nvSpPr>
              <p:cNvPr id="9688" name="Freeform 472"/>
              <p:cNvSpPr>
                <a:spLocks/>
              </p:cNvSpPr>
              <p:nvPr/>
            </p:nvSpPr>
            <p:spPr bwMode="auto">
              <a:xfrm>
                <a:off x="1106" y="1034"/>
                <a:ext cx="12" cy="104"/>
              </a:xfrm>
              <a:custGeom>
                <a:avLst/>
                <a:gdLst/>
                <a:ahLst/>
                <a:cxnLst>
                  <a:cxn ang="0">
                    <a:pos x="0" y="519"/>
                  </a:cxn>
                  <a:cxn ang="0">
                    <a:pos x="62" y="463"/>
                  </a:cxn>
                  <a:cxn ang="0">
                    <a:pos x="62" y="0"/>
                  </a:cxn>
                  <a:cxn ang="0">
                    <a:pos x="0" y="65"/>
                  </a:cxn>
                  <a:cxn ang="0">
                    <a:pos x="0" y="519"/>
                  </a:cxn>
                </a:cxnLst>
                <a:rect l="0" t="0" r="r" b="b"/>
                <a:pathLst>
                  <a:path w="62" h="519">
                    <a:moveTo>
                      <a:pt x="0" y="519"/>
                    </a:moveTo>
                    <a:lnTo>
                      <a:pt x="62" y="463"/>
                    </a:lnTo>
                    <a:lnTo>
                      <a:pt x="62" y="0"/>
                    </a:lnTo>
                    <a:lnTo>
                      <a:pt x="0" y="65"/>
                    </a:lnTo>
                    <a:lnTo>
                      <a:pt x="0" y="519"/>
                    </a:lnTo>
                    <a:close/>
                  </a:path>
                </a:pathLst>
              </a:custGeom>
              <a:solidFill>
                <a:srgbClr val="7A7A5A"/>
              </a:solidFill>
              <a:ln w="3175">
                <a:solidFill>
                  <a:srgbClr val="494936"/>
                </a:solidFill>
                <a:prstDash val="solid"/>
                <a:round/>
                <a:headEnd/>
                <a:tailEnd/>
              </a:ln>
            </p:spPr>
            <p:txBody>
              <a:bodyPr>
                <a:prstTxWarp prst="textNoShape">
                  <a:avLst/>
                </a:prstTxWarp>
              </a:bodyPr>
              <a:lstStyle/>
              <a:p>
                <a:endParaRPr lang="en-US"/>
              </a:p>
            </p:txBody>
          </p:sp>
          <p:sp>
            <p:nvSpPr>
              <p:cNvPr id="9689" name="Freeform 473"/>
              <p:cNvSpPr>
                <a:spLocks/>
              </p:cNvSpPr>
              <p:nvPr/>
            </p:nvSpPr>
            <p:spPr bwMode="auto">
              <a:xfrm>
                <a:off x="970" y="1162"/>
                <a:ext cx="141" cy="22"/>
              </a:xfrm>
              <a:custGeom>
                <a:avLst/>
                <a:gdLst/>
                <a:ahLst/>
                <a:cxnLst>
                  <a:cxn ang="0">
                    <a:pos x="0" y="111"/>
                  </a:cxn>
                  <a:cxn ang="0">
                    <a:pos x="89" y="0"/>
                  </a:cxn>
                  <a:cxn ang="0">
                    <a:pos x="708" y="0"/>
                  </a:cxn>
                  <a:cxn ang="0">
                    <a:pos x="618" y="111"/>
                  </a:cxn>
                  <a:cxn ang="0">
                    <a:pos x="0" y="111"/>
                  </a:cxn>
                </a:cxnLst>
                <a:rect l="0" t="0" r="r" b="b"/>
                <a:pathLst>
                  <a:path w="708" h="111">
                    <a:moveTo>
                      <a:pt x="0" y="111"/>
                    </a:moveTo>
                    <a:lnTo>
                      <a:pt x="89" y="0"/>
                    </a:lnTo>
                    <a:lnTo>
                      <a:pt x="708" y="0"/>
                    </a:lnTo>
                    <a:lnTo>
                      <a:pt x="618" y="111"/>
                    </a:lnTo>
                    <a:lnTo>
                      <a:pt x="0" y="111"/>
                    </a:lnTo>
                    <a:close/>
                  </a:path>
                </a:pathLst>
              </a:custGeom>
              <a:solidFill>
                <a:srgbClr val="C9C9B6"/>
              </a:solidFill>
              <a:ln w="9525">
                <a:noFill/>
                <a:round/>
                <a:headEnd/>
                <a:tailEnd/>
              </a:ln>
            </p:spPr>
            <p:txBody>
              <a:bodyPr>
                <a:prstTxWarp prst="textNoShape">
                  <a:avLst/>
                </a:prstTxWarp>
              </a:bodyPr>
              <a:lstStyle/>
              <a:p>
                <a:endParaRPr lang="en-US"/>
              </a:p>
            </p:txBody>
          </p:sp>
          <p:sp>
            <p:nvSpPr>
              <p:cNvPr id="9690" name="Freeform 474"/>
              <p:cNvSpPr>
                <a:spLocks/>
              </p:cNvSpPr>
              <p:nvPr/>
            </p:nvSpPr>
            <p:spPr bwMode="auto">
              <a:xfrm>
                <a:off x="970" y="1162"/>
                <a:ext cx="141" cy="22"/>
              </a:xfrm>
              <a:custGeom>
                <a:avLst/>
                <a:gdLst/>
                <a:ahLst/>
                <a:cxnLst>
                  <a:cxn ang="0">
                    <a:pos x="0" y="111"/>
                  </a:cxn>
                  <a:cxn ang="0">
                    <a:pos x="89" y="0"/>
                  </a:cxn>
                  <a:cxn ang="0">
                    <a:pos x="708" y="0"/>
                  </a:cxn>
                  <a:cxn ang="0">
                    <a:pos x="618" y="111"/>
                  </a:cxn>
                  <a:cxn ang="0">
                    <a:pos x="0" y="111"/>
                  </a:cxn>
                </a:cxnLst>
                <a:rect l="0" t="0" r="r" b="b"/>
                <a:pathLst>
                  <a:path w="708" h="111">
                    <a:moveTo>
                      <a:pt x="0" y="111"/>
                    </a:moveTo>
                    <a:lnTo>
                      <a:pt x="89" y="0"/>
                    </a:lnTo>
                    <a:lnTo>
                      <a:pt x="708" y="0"/>
                    </a:lnTo>
                    <a:lnTo>
                      <a:pt x="618" y="111"/>
                    </a:lnTo>
                    <a:lnTo>
                      <a:pt x="0" y="111"/>
                    </a:lnTo>
                    <a:close/>
                  </a:path>
                </a:pathLst>
              </a:custGeom>
              <a:solidFill>
                <a:srgbClr val="C9C9B6"/>
              </a:solidFill>
              <a:ln w="3175">
                <a:solidFill>
                  <a:srgbClr val="494936"/>
                </a:solidFill>
                <a:prstDash val="solid"/>
                <a:round/>
                <a:headEnd/>
                <a:tailEnd/>
              </a:ln>
            </p:spPr>
            <p:txBody>
              <a:bodyPr>
                <a:prstTxWarp prst="textNoShape">
                  <a:avLst/>
                </a:prstTxWarp>
              </a:bodyPr>
              <a:lstStyle/>
              <a:p>
                <a:endParaRPr lang="en-US"/>
              </a:p>
            </p:txBody>
          </p:sp>
          <p:sp>
            <p:nvSpPr>
              <p:cNvPr id="9691" name="Freeform 475"/>
              <p:cNvSpPr>
                <a:spLocks/>
              </p:cNvSpPr>
              <p:nvPr/>
            </p:nvSpPr>
            <p:spPr bwMode="auto">
              <a:xfrm>
                <a:off x="1093" y="1162"/>
                <a:ext cx="18" cy="28"/>
              </a:xfrm>
              <a:custGeom>
                <a:avLst/>
                <a:gdLst/>
                <a:ahLst/>
                <a:cxnLst>
                  <a:cxn ang="0">
                    <a:pos x="0" y="139"/>
                  </a:cxn>
                  <a:cxn ang="0">
                    <a:pos x="90" y="46"/>
                  </a:cxn>
                  <a:cxn ang="0">
                    <a:pos x="90" y="0"/>
                  </a:cxn>
                  <a:cxn ang="0">
                    <a:pos x="0" y="120"/>
                  </a:cxn>
                  <a:cxn ang="0">
                    <a:pos x="0" y="139"/>
                  </a:cxn>
                </a:cxnLst>
                <a:rect l="0" t="0" r="r" b="b"/>
                <a:pathLst>
                  <a:path w="90" h="139">
                    <a:moveTo>
                      <a:pt x="0" y="139"/>
                    </a:moveTo>
                    <a:lnTo>
                      <a:pt x="90" y="46"/>
                    </a:lnTo>
                    <a:lnTo>
                      <a:pt x="90" y="0"/>
                    </a:lnTo>
                    <a:lnTo>
                      <a:pt x="0" y="120"/>
                    </a:lnTo>
                    <a:lnTo>
                      <a:pt x="0" y="139"/>
                    </a:lnTo>
                    <a:close/>
                  </a:path>
                </a:pathLst>
              </a:custGeom>
              <a:solidFill>
                <a:srgbClr val="7A7A5A"/>
              </a:solidFill>
              <a:ln w="9525">
                <a:noFill/>
                <a:round/>
                <a:headEnd/>
                <a:tailEnd/>
              </a:ln>
            </p:spPr>
            <p:txBody>
              <a:bodyPr>
                <a:prstTxWarp prst="textNoShape">
                  <a:avLst/>
                </a:prstTxWarp>
              </a:bodyPr>
              <a:lstStyle/>
              <a:p>
                <a:endParaRPr lang="en-US"/>
              </a:p>
            </p:txBody>
          </p:sp>
          <p:sp>
            <p:nvSpPr>
              <p:cNvPr id="9692" name="Freeform 476"/>
              <p:cNvSpPr>
                <a:spLocks/>
              </p:cNvSpPr>
              <p:nvPr/>
            </p:nvSpPr>
            <p:spPr bwMode="auto">
              <a:xfrm>
                <a:off x="1093" y="1162"/>
                <a:ext cx="18" cy="28"/>
              </a:xfrm>
              <a:custGeom>
                <a:avLst/>
                <a:gdLst/>
                <a:ahLst/>
                <a:cxnLst>
                  <a:cxn ang="0">
                    <a:pos x="0" y="139"/>
                  </a:cxn>
                  <a:cxn ang="0">
                    <a:pos x="90" y="46"/>
                  </a:cxn>
                  <a:cxn ang="0">
                    <a:pos x="90" y="0"/>
                  </a:cxn>
                  <a:cxn ang="0">
                    <a:pos x="0" y="120"/>
                  </a:cxn>
                  <a:cxn ang="0">
                    <a:pos x="0" y="139"/>
                  </a:cxn>
                </a:cxnLst>
                <a:rect l="0" t="0" r="r" b="b"/>
                <a:pathLst>
                  <a:path w="90" h="139">
                    <a:moveTo>
                      <a:pt x="0" y="139"/>
                    </a:moveTo>
                    <a:lnTo>
                      <a:pt x="90" y="46"/>
                    </a:lnTo>
                    <a:lnTo>
                      <a:pt x="90" y="0"/>
                    </a:lnTo>
                    <a:lnTo>
                      <a:pt x="0" y="120"/>
                    </a:lnTo>
                    <a:lnTo>
                      <a:pt x="0" y="139"/>
                    </a:lnTo>
                    <a:close/>
                  </a:path>
                </a:pathLst>
              </a:custGeom>
              <a:solidFill>
                <a:srgbClr val="7A7A5A"/>
              </a:solidFill>
              <a:ln w="3175">
                <a:solidFill>
                  <a:srgbClr val="494936"/>
                </a:solidFill>
                <a:prstDash val="solid"/>
                <a:round/>
                <a:headEnd/>
                <a:tailEnd/>
              </a:ln>
            </p:spPr>
            <p:txBody>
              <a:bodyPr>
                <a:prstTxWarp prst="textNoShape">
                  <a:avLst/>
                </a:prstTxWarp>
              </a:bodyPr>
              <a:lstStyle/>
              <a:p>
                <a:endParaRPr lang="en-US"/>
              </a:p>
            </p:txBody>
          </p:sp>
          <p:sp>
            <p:nvSpPr>
              <p:cNvPr id="9693" name="Rectangle 477"/>
              <p:cNvSpPr>
                <a:spLocks noChangeArrowheads="1"/>
              </p:cNvSpPr>
              <p:nvPr/>
            </p:nvSpPr>
            <p:spPr bwMode="auto">
              <a:xfrm>
                <a:off x="970" y="1184"/>
                <a:ext cx="123" cy="6"/>
              </a:xfrm>
              <a:prstGeom prst="rect">
                <a:avLst/>
              </a:prstGeom>
              <a:solidFill>
                <a:srgbClr val="B7B79D"/>
              </a:solidFill>
              <a:ln w="9525">
                <a:noFill/>
                <a:miter lim="800000"/>
                <a:headEnd/>
                <a:tailEnd/>
              </a:ln>
            </p:spPr>
            <p:txBody>
              <a:bodyPr>
                <a:prstTxWarp prst="textNoShape">
                  <a:avLst/>
                </a:prstTxWarp>
              </a:bodyPr>
              <a:lstStyle/>
              <a:p>
                <a:endParaRPr lang="en-US"/>
              </a:p>
            </p:txBody>
          </p:sp>
          <p:sp>
            <p:nvSpPr>
              <p:cNvPr id="9694" name="Rectangle 478"/>
              <p:cNvSpPr>
                <a:spLocks noChangeArrowheads="1"/>
              </p:cNvSpPr>
              <p:nvPr/>
            </p:nvSpPr>
            <p:spPr bwMode="auto">
              <a:xfrm>
                <a:off x="971" y="1185"/>
                <a:ext cx="121" cy="4"/>
              </a:xfrm>
              <a:prstGeom prst="rect">
                <a:avLst/>
              </a:prstGeom>
              <a:solidFill>
                <a:srgbClr val="B7B79D"/>
              </a:solidFill>
              <a:ln w="3175">
                <a:solidFill>
                  <a:srgbClr val="494936"/>
                </a:solidFill>
                <a:miter lim="800000"/>
                <a:headEnd/>
                <a:tailEnd/>
              </a:ln>
            </p:spPr>
            <p:txBody>
              <a:bodyPr>
                <a:prstTxWarp prst="textNoShape">
                  <a:avLst/>
                </a:prstTxWarp>
              </a:bodyPr>
              <a:lstStyle/>
              <a:p>
                <a:endParaRPr lang="en-US"/>
              </a:p>
            </p:txBody>
          </p:sp>
        </p:grpSp>
        <p:sp>
          <p:nvSpPr>
            <p:cNvPr id="9697" name="Text Box 481"/>
            <p:cNvSpPr txBox="1">
              <a:spLocks noChangeArrowheads="1"/>
            </p:cNvSpPr>
            <p:nvPr/>
          </p:nvSpPr>
          <p:spPr bwMode="auto">
            <a:xfrm>
              <a:off x="3264" y="1756"/>
              <a:ext cx="891" cy="212"/>
            </a:xfrm>
            <a:prstGeom prst="rect">
              <a:avLst/>
            </a:prstGeom>
            <a:noFill/>
            <a:ln w="12699">
              <a:noFill/>
              <a:miter lim="800000"/>
              <a:headEnd type="none" w="sm" len="sm"/>
              <a:tailEnd type="none" w="sm" len="sm"/>
            </a:ln>
            <a:effectLst/>
          </p:spPr>
          <p:txBody>
            <a:bodyPr wrap="none">
              <a:prstTxWarp prst="textNoShape">
                <a:avLst/>
              </a:prstTxWarp>
              <a:spAutoFit/>
            </a:bodyPr>
            <a:lstStyle/>
            <a:p>
              <a:r>
                <a:rPr lang="en-US" b="0"/>
                <a:t>HOPS Server</a:t>
              </a:r>
            </a:p>
          </p:txBody>
        </p:sp>
      </p:grpSp>
      <p:grpSp>
        <p:nvGrpSpPr>
          <p:cNvPr id="19" name="Group 497"/>
          <p:cNvGrpSpPr>
            <a:grpSpLocks/>
          </p:cNvGrpSpPr>
          <p:nvPr/>
        </p:nvGrpSpPr>
        <p:grpSpPr bwMode="auto">
          <a:xfrm>
            <a:off x="2797175" y="2192338"/>
            <a:ext cx="2841625" cy="3217862"/>
            <a:chOff x="1762" y="1380"/>
            <a:chExt cx="1790" cy="2027"/>
          </a:xfrm>
        </p:grpSpPr>
        <p:grpSp>
          <p:nvGrpSpPr>
            <p:cNvPr id="20" name="Group 489"/>
            <p:cNvGrpSpPr>
              <a:grpSpLocks/>
            </p:cNvGrpSpPr>
            <p:nvPr/>
          </p:nvGrpSpPr>
          <p:grpSpPr bwMode="auto">
            <a:xfrm>
              <a:off x="1762" y="2208"/>
              <a:ext cx="782" cy="1199"/>
              <a:chOff x="1762" y="2208"/>
              <a:chExt cx="782" cy="1199"/>
            </a:xfrm>
          </p:grpSpPr>
          <p:cxnSp>
            <p:nvCxnSpPr>
              <p:cNvPr id="9706" name="AutoShape 490"/>
              <p:cNvCxnSpPr>
                <a:cxnSpLocks noChangeShapeType="1"/>
              </p:cNvCxnSpPr>
              <p:nvPr/>
            </p:nvCxnSpPr>
            <p:spPr bwMode="auto">
              <a:xfrm>
                <a:off x="2400" y="2408"/>
                <a:ext cx="144" cy="576"/>
              </a:xfrm>
              <a:prstGeom prst="straightConnector1">
                <a:avLst/>
              </a:prstGeom>
              <a:noFill/>
              <a:ln w="28575">
                <a:solidFill>
                  <a:srgbClr val="FF0000"/>
                </a:solidFill>
                <a:round/>
                <a:headEnd type="none" w="sm" len="sm"/>
                <a:tailEnd type="none" w="sm" len="sm"/>
              </a:ln>
              <a:effectLst/>
            </p:spPr>
          </p:cxnSp>
          <p:cxnSp>
            <p:nvCxnSpPr>
              <p:cNvPr id="9707" name="AutoShape 491"/>
              <p:cNvCxnSpPr>
                <a:cxnSpLocks noChangeShapeType="1"/>
              </p:cNvCxnSpPr>
              <p:nvPr/>
            </p:nvCxnSpPr>
            <p:spPr bwMode="auto">
              <a:xfrm flipV="1">
                <a:off x="1810" y="2208"/>
                <a:ext cx="398" cy="47"/>
              </a:xfrm>
              <a:prstGeom prst="straightConnector1">
                <a:avLst/>
              </a:prstGeom>
              <a:noFill/>
              <a:ln w="28575">
                <a:solidFill>
                  <a:srgbClr val="FF0000"/>
                </a:solidFill>
                <a:round/>
                <a:headEnd type="none" w="sm" len="sm"/>
                <a:tailEnd type="none" w="sm" len="sm"/>
              </a:ln>
              <a:effectLst/>
            </p:spPr>
          </p:cxnSp>
          <p:cxnSp>
            <p:nvCxnSpPr>
              <p:cNvPr id="9708" name="AutoShape 492"/>
              <p:cNvCxnSpPr>
                <a:cxnSpLocks noChangeShapeType="1"/>
              </p:cNvCxnSpPr>
              <p:nvPr/>
            </p:nvCxnSpPr>
            <p:spPr bwMode="auto">
              <a:xfrm flipH="1">
                <a:off x="1762" y="3168"/>
                <a:ext cx="590" cy="239"/>
              </a:xfrm>
              <a:prstGeom prst="straightConnector1">
                <a:avLst/>
              </a:prstGeom>
              <a:noFill/>
              <a:ln w="28575">
                <a:solidFill>
                  <a:srgbClr val="FF0000"/>
                </a:solidFill>
                <a:round/>
                <a:headEnd type="none" w="sm" len="sm"/>
                <a:tailEnd type="none" w="sm" len="sm"/>
              </a:ln>
              <a:effectLst/>
            </p:spPr>
          </p:cxnSp>
        </p:grpSp>
        <p:grpSp>
          <p:nvGrpSpPr>
            <p:cNvPr id="21" name="Group 493"/>
            <p:cNvGrpSpPr>
              <a:grpSpLocks/>
            </p:cNvGrpSpPr>
            <p:nvPr/>
          </p:nvGrpSpPr>
          <p:grpSpPr bwMode="auto">
            <a:xfrm>
              <a:off x="3378" y="1380"/>
              <a:ext cx="174" cy="300"/>
              <a:chOff x="3576" y="1476"/>
              <a:chExt cx="174" cy="300"/>
            </a:xfrm>
          </p:grpSpPr>
          <p:cxnSp>
            <p:nvCxnSpPr>
              <p:cNvPr id="9710" name="AutoShape 494"/>
              <p:cNvCxnSpPr>
                <a:cxnSpLocks noChangeShapeType="1"/>
              </p:cNvCxnSpPr>
              <p:nvPr/>
            </p:nvCxnSpPr>
            <p:spPr bwMode="auto">
              <a:xfrm>
                <a:off x="3718" y="1526"/>
                <a:ext cx="32" cy="145"/>
              </a:xfrm>
              <a:prstGeom prst="straightConnector1">
                <a:avLst/>
              </a:prstGeom>
              <a:noFill/>
              <a:ln w="28575">
                <a:solidFill>
                  <a:srgbClr val="FF0000"/>
                </a:solidFill>
                <a:round/>
                <a:headEnd type="none" w="sm" len="sm"/>
                <a:tailEnd type="none" w="sm" len="sm"/>
              </a:ln>
              <a:effectLst/>
            </p:spPr>
          </p:cxnSp>
          <p:cxnSp>
            <p:nvCxnSpPr>
              <p:cNvPr id="9711" name="AutoShape 495"/>
              <p:cNvCxnSpPr>
                <a:cxnSpLocks noChangeShapeType="1"/>
              </p:cNvCxnSpPr>
              <p:nvPr/>
            </p:nvCxnSpPr>
            <p:spPr bwMode="auto">
              <a:xfrm flipV="1">
                <a:off x="3587" y="1476"/>
                <a:ext cx="88" cy="12"/>
              </a:xfrm>
              <a:prstGeom prst="straightConnector1">
                <a:avLst/>
              </a:prstGeom>
              <a:noFill/>
              <a:ln w="28575">
                <a:solidFill>
                  <a:srgbClr val="FF0000"/>
                </a:solidFill>
                <a:round/>
                <a:headEnd type="none" w="sm" len="sm"/>
                <a:tailEnd type="none" w="sm" len="sm"/>
              </a:ln>
              <a:effectLst/>
            </p:spPr>
          </p:cxnSp>
          <p:cxnSp>
            <p:nvCxnSpPr>
              <p:cNvPr id="9712" name="AutoShape 496"/>
              <p:cNvCxnSpPr>
                <a:cxnSpLocks noChangeShapeType="1"/>
              </p:cNvCxnSpPr>
              <p:nvPr/>
            </p:nvCxnSpPr>
            <p:spPr bwMode="auto">
              <a:xfrm flipH="1">
                <a:off x="3576" y="1716"/>
                <a:ext cx="131" cy="60"/>
              </a:xfrm>
              <a:prstGeom prst="straightConnector1">
                <a:avLst/>
              </a:prstGeom>
              <a:noFill/>
              <a:ln w="28575">
                <a:solidFill>
                  <a:srgbClr val="FF0000"/>
                </a:solidFill>
                <a:round/>
                <a:headEnd type="none" w="sm" len="sm"/>
                <a:tailEnd type="none" w="sm" len="sm"/>
              </a:ln>
              <a:effectLst/>
            </p:spPr>
          </p:cxnSp>
        </p:grpSp>
      </p:grpSp>
      <p:sp>
        <p:nvSpPr>
          <p:cNvPr id="9715" name="Text Box 499"/>
          <p:cNvSpPr txBox="1">
            <a:spLocks noChangeArrowheads="1"/>
          </p:cNvSpPr>
          <p:nvPr/>
        </p:nvSpPr>
        <p:spPr bwMode="auto">
          <a:xfrm>
            <a:off x="2117725" y="3717925"/>
            <a:ext cx="330200" cy="336550"/>
          </a:xfrm>
          <a:prstGeom prst="rect">
            <a:avLst/>
          </a:prstGeom>
          <a:noFill/>
          <a:ln w="12699">
            <a:noFill/>
            <a:miter lim="800000"/>
            <a:headEnd type="none" w="sm" len="sm"/>
            <a:tailEnd type="none" w="sm" len="sm"/>
          </a:ln>
          <a:effectLst/>
        </p:spPr>
        <p:txBody>
          <a:bodyPr wrap="none">
            <a:prstTxWarp prst="textNoShape">
              <a:avLst/>
            </a:prstTxWarp>
            <a:spAutoFit/>
          </a:bodyPr>
          <a:lstStyle/>
          <a:p>
            <a:r>
              <a:rPr lang="en-US"/>
              <a:t>A</a:t>
            </a:r>
          </a:p>
        </p:txBody>
      </p:sp>
      <p:sp>
        <p:nvSpPr>
          <p:cNvPr id="9716" name="Text Box 500"/>
          <p:cNvSpPr txBox="1">
            <a:spLocks noChangeArrowheads="1"/>
          </p:cNvSpPr>
          <p:nvPr/>
        </p:nvSpPr>
        <p:spPr bwMode="auto">
          <a:xfrm>
            <a:off x="2117725" y="5622925"/>
            <a:ext cx="330200" cy="336550"/>
          </a:xfrm>
          <a:prstGeom prst="rect">
            <a:avLst/>
          </a:prstGeom>
          <a:noFill/>
          <a:ln w="12699">
            <a:noFill/>
            <a:miter lim="800000"/>
            <a:headEnd type="none" w="sm" len="sm"/>
            <a:tailEnd type="none" w="sm" len="sm"/>
          </a:ln>
          <a:effectLst/>
        </p:spPr>
        <p:txBody>
          <a:bodyPr wrap="none">
            <a:prstTxWarp prst="textNoShape">
              <a:avLst/>
            </a:prstTxWarp>
            <a:spAutoFit/>
          </a:bodyPr>
          <a:lstStyle/>
          <a:p>
            <a:r>
              <a:rPr lang="en-US"/>
              <a:t>B</a:t>
            </a:r>
          </a:p>
        </p:txBody>
      </p:sp>
      <p:grpSp>
        <p:nvGrpSpPr>
          <p:cNvPr id="22" name="Group 508"/>
          <p:cNvGrpSpPr>
            <a:grpSpLocks/>
          </p:cNvGrpSpPr>
          <p:nvPr/>
        </p:nvGrpSpPr>
        <p:grpSpPr bwMode="auto">
          <a:xfrm>
            <a:off x="3048000" y="2667000"/>
            <a:ext cx="1600200" cy="685800"/>
            <a:chOff x="1920" y="1680"/>
            <a:chExt cx="1008" cy="432"/>
          </a:xfrm>
        </p:grpSpPr>
        <p:sp>
          <p:nvSpPr>
            <p:cNvPr id="9719" name="Freeform 503"/>
            <p:cNvSpPr>
              <a:spLocks/>
            </p:cNvSpPr>
            <p:nvPr/>
          </p:nvSpPr>
          <p:spPr bwMode="auto">
            <a:xfrm>
              <a:off x="1920" y="1728"/>
              <a:ext cx="1008" cy="384"/>
            </a:xfrm>
            <a:custGeom>
              <a:avLst/>
              <a:gdLst/>
              <a:ahLst/>
              <a:cxnLst>
                <a:cxn ang="0">
                  <a:pos x="1008" y="0"/>
                </a:cxn>
                <a:cxn ang="0">
                  <a:pos x="528" y="192"/>
                </a:cxn>
                <a:cxn ang="0">
                  <a:pos x="0" y="384"/>
                </a:cxn>
              </a:cxnLst>
              <a:rect l="0" t="0" r="r" b="b"/>
              <a:pathLst>
                <a:path w="1008" h="384">
                  <a:moveTo>
                    <a:pt x="1008" y="0"/>
                  </a:moveTo>
                  <a:cubicBezTo>
                    <a:pt x="852" y="64"/>
                    <a:pt x="696" y="128"/>
                    <a:pt x="528" y="192"/>
                  </a:cubicBezTo>
                  <a:cubicBezTo>
                    <a:pt x="360" y="256"/>
                    <a:pt x="180" y="320"/>
                    <a:pt x="0" y="384"/>
                  </a:cubicBezTo>
                </a:path>
              </a:pathLst>
            </a:custGeom>
            <a:noFill/>
            <a:ln w="12699" cap="flat" cmpd="sng">
              <a:solidFill>
                <a:schemeClr val="tx1"/>
              </a:solidFill>
              <a:prstDash val="solid"/>
              <a:round/>
              <a:headEnd type="none" w="sm" len="sm"/>
              <a:tailEnd type="triangle" w="med" len="med"/>
            </a:ln>
            <a:effectLst/>
          </p:spPr>
          <p:txBody>
            <a:bodyPr>
              <a:prstTxWarp prst="textNoShape">
                <a:avLst/>
              </a:prstTxWarp>
            </a:bodyPr>
            <a:lstStyle/>
            <a:p>
              <a:endParaRPr lang="en-US"/>
            </a:p>
          </p:txBody>
        </p:sp>
        <p:sp>
          <p:nvSpPr>
            <p:cNvPr id="9721" name="AutoShape 505"/>
            <p:cNvSpPr>
              <a:spLocks noChangeArrowheads="1"/>
            </p:cNvSpPr>
            <p:nvPr/>
          </p:nvSpPr>
          <p:spPr bwMode="auto">
            <a:xfrm>
              <a:off x="2160" y="1680"/>
              <a:ext cx="432" cy="240"/>
            </a:xfrm>
            <a:prstGeom prst="verticalScroll">
              <a:avLst>
                <a:gd name="adj" fmla="val 12500"/>
              </a:avLst>
            </a:prstGeom>
            <a:solidFill>
              <a:srgbClr val="FFFF99"/>
            </a:solidFill>
            <a:ln w="12700">
              <a:solidFill>
                <a:schemeClr val="tx1"/>
              </a:solidFill>
              <a:round/>
              <a:headEnd type="none" w="sm" len="sm"/>
              <a:tailEnd type="none" w="sm" len="sm"/>
            </a:ln>
            <a:effectLst/>
          </p:spPr>
          <p:txBody>
            <a:bodyPr wrap="none" anchor="ctr">
              <a:prstTxWarp prst="textNoShape">
                <a:avLst/>
              </a:prstTxWarp>
            </a:bodyPr>
            <a:lstStyle/>
            <a:p>
              <a:pPr algn="ctr"/>
              <a:r>
                <a:rPr lang="en-US"/>
                <a:t>50ms</a:t>
              </a:r>
            </a:p>
          </p:txBody>
        </p:sp>
      </p:grpSp>
      <p:grpSp>
        <p:nvGrpSpPr>
          <p:cNvPr id="23" name="Group 507"/>
          <p:cNvGrpSpPr>
            <a:grpSpLocks/>
          </p:cNvGrpSpPr>
          <p:nvPr/>
        </p:nvGrpSpPr>
        <p:grpSpPr bwMode="auto">
          <a:xfrm>
            <a:off x="2971800" y="2286000"/>
            <a:ext cx="1676400" cy="838200"/>
            <a:chOff x="1872" y="1440"/>
            <a:chExt cx="1056" cy="528"/>
          </a:xfrm>
        </p:grpSpPr>
        <p:sp>
          <p:nvSpPr>
            <p:cNvPr id="9703" name="Freeform 487"/>
            <p:cNvSpPr>
              <a:spLocks/>
            </p:cNvSpPr>
            <p:nvPr/>
          </p:nvSpPr>
          <p:spPr bwMode="auto">
            <a:xfrm>
              <a:off x="1872" y="1584"/>
              <a:ext cx="1056" cy="384"/>
            </a:xfrm>
            <a:custGeom>
              <a:avLst/>
              <a:gdLst/>
              <a:ahLst/>
              <a:cxnLst>
                <a:cxn ang="0">
                  <a:pos x="0" y="384"/>
                </a:cxn>
                <a:cxn ang="0">
                  <a:pos x="432" y="96"/>
                </a:cxn>
                <a:cxn ang="0">
                  <a:pos x="1056" y="0"/>
                </a:cxn>
              </a:cxnLst>
              <a:rect l="0" t="0" r="r" b="b"/>
              <a:pathLst>
                <a:path w="1056" h="384">
                  <a:moveTo>
                    <a:pt x="0" y="384"/>
                  </a:moveTo>
                  <a:cubicBezTo>
                    <a:pt x="128" y="272"/>
                    <a:pt x="256" y="160"/>
                    <a:pt x="432" y="96"/>
                  </a:cubicBezTo>
                  <a:cubicBezTo>
                    <a:pt x="608" y="32"/>
                    <a:pt x="832" y="16"/>
                    <a:pt x="1056" y="0"/>
                  </a:cubicBezTo>
                </a:path>
              </a:pathLst>
            </a:custGeom>
            <a:noFill/>
            <a:ln w="12700" cap="flat" cmpd="sng">
              <a:solidFill>
                <a:schemeClr val="tx1"/>
              </a:solidFill>
              <a:prstDash val="solid"/>
              <a:round/>
              <a:headEnd type="none" w="sm" len="sm"/>
              <a:tailEnd type="triangle" w="med" len="med"/>
            </a:ln>
            <a:effectLst/>
          </p:spPr>
          <p:txBody>
            <a:bodyPr>
              <a:prstTxWarp prst="textNoShape">
                <a:avLst/>
              </a:prstTxWarp>
            </a:bodyPr>
            <a:lstStyle/>
            <a:p>
              <a:endParaRPr lang="en-US"/>
            </a:p>
          </p:txBody>
        </p:sp>
        <p:sp>
          <p:nvSpPr>
            <p:cNvPr id="9702" name="AutoShape 486"/>
            <p:cNvSpPr>
              <a:spLocks noChangeArrowheads="1"/>
            </p:cNvSpPr>
            <p:nvPr/>
          </p:nvSpPr>
          <p:spPr bwMode="auto">
            <a:xfrm>
              <a:off x="2112" y="1440"/>
              <a:ext cx="336" cy="240"/>
            </a:xfrm>
            <a:prstGeom prst="verticalScroll">
              <a:avLst>
                <a:gd name="adj" fmla="val 12500"/>
              </a:avLst>
            </a:prstGeom>
            <a:solidFill>
              <a:srgbClr val="FFFF99"/>
            </a:solidFill>
            <a:ln w="12700">
              <a:solidFill>
                <a:schemeClr val="tx1"/>
              </a:solidFill>
              <a:round/>
              <a:headEnd type="none" w="sm" len="sm"/>
              <a:tailEnd type="none" w="sm" len="sm"/>
            </a:ln>
            <a:effectLst/>
          </p:spPr>
          <p:txBody>
            <a:bodyPr wrap="none" anchor="ctr">
              <a:prstTxWarp prst="textNoShape">
                <a:avLst/>
              </a:prstTxWarp>
            </a:bodyPr>
            <a:lstStyle/>
            <a:p>
              <a:pPr algn="ctr"/>
              <a:r>
                <a:rPr lang="en-US"/>
                <a:t>A/B</a:t>
              </a:r>
            </a:p>
          </p:txBody>
        </p:sp>
      </p:grpSp>
      <p:sp>
        <p:nvSpPr>
          <p:cNvPr id="238" name="Slide Number Placeholder 237"/>
          <p:cNvSpPr>
            <a:spLocks noGrp="1"/>
          </p:cNvSpPr>
          <p:nvPr>
            <p:ph type="sldNum" sz="quarter" idx="12"/>
          </p:nvPr>
        </p:nvSpPr>
        <p:spPr/>
        <p:txBody>
          <a:bodyPr/>
          <a:lstStyle/>
          <a:p>
            <a:fld id="{B6F15528-21DE-4FAA-801E-634DDDAF4B2B}" type="slidenum">
              <a:rPr lang="en-US" smtClean="0"/>
              <a:pPr/>
              <a:t>151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152400" y="457200"/>
            <a:ext cx="8763000" cy="1143000"/>
          </a:xfrm>
        </p:spPr>
        <p:txBody>
          <a:bodyPr/>
          <a:lstStyle/>
          <a:p>
            <a:r>
              <a:rPr sz="4000" dirty="0" smtClean="0"/>
              <a:t>iPlane: </a:t>
            </a:r>
            <a:r>
              <a:rPr lang="en-US" sz="4000" dirty="0" smtClean="0"/>
              <a:t>Build </a:t>
            </a:r>
            <a:r>
              <a:rPr lang="en-US" sz="4000" dirty="0"/>
              <a:t>a Structural Atlas of the Internet</a:t>
            </a:r>
            <a:endParaRPr lang="en-US" dirty="0"/>
          </a:p>
        </p:txBody>
      </p:sp>
      <p:sp>
        <p:nvSpPr>
          <p:cNvPr id="122883" name="Rectangle 3"/>
          <p:cNvSpPr>
            <a:spLocks noGrp="1" noChangeArrowheads="1"/>
          </p:cNvSpPr>
          <p:nvPr>
            <p:ph type="body" idx="1"/>
          </p:nvPr>
        </p:nvSpPr>
        <p:spPr>
          <a:xfrm>
            <a:off x="304800" y="1828800"/>
            <a:ext cx="8534400" cy="4724400"/>
          </a:xfrm>
        </p:spPr>
        <p:txBody>
          <a:bodyPr/>
          <a:lstStyle/>
          <a:p>
            <a:pPr>
              <a:lnSpc>
                <a:spcPct val="90000"/>
              </a:lnSpc>
            </a:pPr>
            <a:r>
              <a:rPr lang="en-US" dirty="0"/>
              <a:t>Use </a:t>
            </a:r>
            <a:r>
              <a:rPr lang="en-US" dirty="0" err="1"/>
              <a:t>PlanetLab</a:t>
            </a:r>
            <a:r>
              <a:rPr lang="en-US" dirty="0"/>
              <a:t> + public </a:t>
            </a:r>
            <a:r>
              <a:rPr lang="en-US" dirty="0" err="1"/>
              <a:t>traceroute</a:t>
            </a:r>
            <a:r>
              <a:rPr lang="en-US" dirty="0"/>
              <a:t> servers</a:t>
            </a:r>
          </a:p>
          <a:p>
            <a:pPr lvl="1">
              <a:lnSpc>
                <a:spcPct val="90000"/>
              </a:lnSpc>
            </a:pPr>
            <a:r>
              <a:rPr lang="en-US" dirty="0"/>
              <a:t>Over 700 geographically distributed vantage points</a:t>
            </a:r>
          </a:p>
          <a:p>
            <a:pPr lvl="1">
              <a:lnSpc>
                <a:spcPct val="90000"/>
              </a:lnSpc>
            </a:pPr>
            <a:endParaRPr lang="en-US" dirty="0"/>
          </a:p>
          <a:p>
            <a:pPr>
              <a:lnSpc>
                <a:spcPct val="90000"/>
              </a:lnSpc>
            </a:pPr>
            <a:r>
              <a:rPr lang="en-US" dirty="0"/>
              <a:t>Build an atlas of Internet routes</a:t>
            </a:r>
          </a:p>
          <a:p>
            <a:pPr lvl="1">
              <a:lnSpc>
                <a:spcPct val="90000"/>
              </a:lnSpc>
            </a:pPr>
            <a:r>
              <a:rPr lang="en-US" dirty="0"/>
              <a:t>Perform </a:t>
            </a:r>
            <a:r>
              <a:rPr lang="en-US" dirty="0" err="1"/>
              <a:t>traceroutes</a:t>
            </a:r>
            <a:r>
              <a:rPr lang="en-US" dirty="0"/>
              <a:t> to a random sample of BGP prefixes</a:t>
            </a:r>
          </a:p>
          <a:p>
            <a:pPr lvl="1">
              <a:lnSpc>
                <a:spcPct val="90000"/>
              </a:lnSpc>
            </a:pPr>
            <a:r>
              <a:rPr lang="en-US" dirty="0"/>
              <a:t>Cluster interfaces into </a:t>
            </a:r>
            <a:r>
              <a:rPr lang="en-US" dirty="0" err="1"/>
              <a:t>PoPs</a:t>
            </a:r>
            <a:endParaRPr lang="en-US" dirty="0"/>
          </a:p>
          <a:p>
            <a:pPr lvl="1">
              <a:lnSpc>
                <a:spcPct val="90000"/>
              </a:lnSpc>
            </a:pPr>
            <a:r>
              <a:rPr lang="en-US" dirty="0"/>
              <a:t>Repeat daily from vantage points</a:t>
            </a:r>
          </a:p>
          <a:p>
            <a:pPr>
              <a:lnSpc>
                <a:spcPct val="90000"/>
              </a:lnSpc>
            </a:pPr>
            <a:endParaRPr lang="en-US" sz="28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152</a:t>
            </a:fld>
            <a:endParaRPr lang="en-US"/>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304800" y="152400"/>
            <a:ext cx="8534400" cy="1143000"/>
          </a:xfrm>
        </p:spPr>
        <p:txBody>
          <a:bodyPr/>
          <a:lstStyle/>
          <a:p>
            <a:r>
              <a:rPr lang="en-US"/>
              <a:t>Model for Path Prediction</a:t>
            </a:r>
          </a:p>
        </p:txBody>
      </p:sp>
      <p:sp>
        <p:nvSpPr>
          <p:cNvPr id="140291" name="Oval 3"/>
          <p:cNvSpPr>
            <a:spLocks noChangeArrowheads="1"/>
          </p:cNvSpPr>
          <p:nvPr/>
        </p:nvSpPr>
        <p:spPr bwMode="auto">
          <a:xfrm>
            <a:off x="414338" y="3654425"/>
            <a:ext cx="76200" cy="152400"/>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140292" name="Oval 4"/>
          <p:cNvSpPr>
            <a:spLocks noChangeArrowheads="1"/>
          </p:cNvSpPr>
          <p:nvPr/>
        </p:nvSpPr>
        <p:spPr bwMode="auto">
          <a:xfrm>
            <a:off x="1176338" y="3654425"/>
            <a:ext cx="76200" cy="152400"/>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140293" name="Oval 5"/>
          <p:cNvSpPr>
            <a:spLocks noChangeArrowheads="1"/>
          </p:cNvSpPr>
          <p:nvPr/>
        </p:nvSpPr>
        <p:spPr bwMode="auto">
          <a:xfrm>
            <a:off x="3309938" y="3654425"/>
            <a:ext cx="76200" cy="152400"/>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140294" name="Oval 6"/>
          <p:cNvSpPr>
            <a:spLocks noChangeArrowheads="1"/>
          </p:cNvSpPr>
          <p:nvPr/>
        </p:nvSpPr>
        <p:spPr bwMode="auto">
          <a:xfrm>
            <a:off x="4300538" y="3654425"/>
            <a:ext cx="76200" cy="152400"/>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140295" name="Oval 7"/>
          <p:cNvSpPr>
            <a:spLocks noChangeArrowheads="1"/>
          </p:cNvSpPr>
          <p:nvPr/>
        </p:nvSpPr>
        <p:spPr bwMode="auto">
          <a:xfrm>
            <a:off x="5138738" y="3654425"/>
            <a:ext cx="76200" cy="152400"/>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140296" name="Oval 8"/>
          <p:cNvSpPr>
            <a:spLocks noChangeArrowheads="1"/>
          </p:cNvSpPr>
          <p:nvPr/>
        </p:nvSpPr>
        <p:spPr bwMode="auto">
          <a:xfrm>
            <a:off x="7577138" y="3654425"/>
            <a:ext cx="76200" cy="152400"/>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140297" name="Oval 9"/>
          <p:cNvSpPr>
            <a:spLocks noChangeArrowheads="1"/>
          </p:cNvSpPr>
          <p:nvPr/>
        </p:nvSpPr>
        <p:spPr bwMode="auto">
          <a:xfrm>
            <a:off x="8415338" y="3654425"/>
            <a:ext cx="76200" cy="152400"/>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140298" name="Oval 10"/>
          <p:cNvSpPr>
            <a:spLocks noChangeArrowheads="1"/>
          </p:cNvSpPr>
          <p:nvPr/>
        </p:nvSpPr>
        <p:spPr bwMode="auto">
          <a:xfrm>
            <a:off x="2166938" y="3654425"/>
            <a:ext cx="76200" cy="152400"/>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140299" name="Oval 11"/>
          <p:cNvSpPr>
            <a:spLocks noChangeArrowheads="1"/>
          </p:cNvSpPr>
          <p:nvPr/>
        </p:nvSpPr>
        <p:spPr bwMode="auto">
          <a:xfrm>
            <a:off x="5900738" y="3654425"/>
            <a:ext cx="76200" cy="152400"/>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140300" name="Oval 12"/>
          <p:cNvSpPr>
            <a:spLocks noChangeArrowheads="1"/>
          </p:cNvSpPr>
          <p:nvPr/>
        </p:nvSpPr>
        <p:spPr bwMode="auto">
          <a:xfrm>
            <a:off x="6662738" y="3654425"/>
            <a:ext cx="76200" cy="152400"/>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140301" name="Line 13"/>
          <p:cNvSpPr>
            <a:spLocks noChangeShapeType="1"/>
          </p:cNvSpPr>
          <p:nvPr/>
        </p:nvSpPr>
        <p:spPr bwMode="auto">
          <a:xfrm>
            <a:off x="488950" y="3725863"/>
            <a:ext cx="685800" cy="0"/>
          </a:xfrm>
          <a:prstGeom prst="line">
            <a:avLst/>
          </a:prstGeom>
          <a:noFill/>
          <a:ln w="19050">
            <a:solidFill>
              <a:srgbClr val="FF9999"/>
            </a:solidFill>
            <a:round/>
            <a:headEnd/>
            <a:tailEnd type="triangle" w="lg" len="lg"/>
          </a:ln>
          <a:effectLst/>
        </p:spPr>
        <p:txBody>
          <a:bodyPr>
            <a:prstTxWarp prst="textNoShape">
              <a:avLst/>
            </a:prstTxWarp>
          </a:bodyPr>
          <a:lstStyle/>
          <a:p>
            <a:endParaRPr lang="en-US"/>
          </a:p>
        </p:txBody>
      </p:sp>
      <p:sp>
        <p:nvSpPr>
          <p:cNvPr id="140302" name="Line 14"/>
          <p:cNvSpPr>
            <a:spLocks noChangeShapeType="1"/>
          </p:cNvSpPr>
          <p:nvPr/>
        </p:nvSpPr>
        <p:spPr bwMode="auto">
          <a:xfrm>
            <a:off x="1252538" y="3730625"/>
            <a:ext cx="914400" cy="0"/>
          </a:xfrm>
          <a:prstGeom prst="line">
            <a:avLst/>
          </a:prstGeom>
          <a:noFill/>
          <a:ln w="19050">
            <a:solidFill>
              <a:srgbClr val="FF9999"/>
            </a:solidFill>
            <a:round/>
            <a:headEnd/>
            <a:tailEnd type="triangle" w="lg" len="lg"/>
          </a:ln>
          <a:effectLst/>
        </p:spPr>
        <p:txBody>
          <a:bodyPr>
            <a:prstTxWarp prst="textNoShape">
              <a:avLst/>
            </a:prstTxWarp>
          </a:bodyPr>
          <a:lstStyle/>
          <a:p>
            <a:endParaRPr lang="en-US"/>
          </a:p>
        </p:txBody>
      </p:sp>
      <p:sp>
        <p:nvSpPr>
          <p:cNvPr id="140303" name="Line 15"/>
          <p:cNvSpPr>
            <a:spLocks noChangeShapeType="1"/>
          </p:cNvSpPr>
          <p:nvPr/>
        </p:nvSpPr>
        <p:spPr bwMode="auto">
          <a:xfrm>
            <a:off x="3386138" y="3730625"/>
            <a:ext cx="914400" cy="0"/>
          </a:xfrm>
          <a:prstGeom prst="line">
            <a:avLst/>
          </a:prstGeom>
          <a:noFill/>
          <a:ln w="19050">
            <a:solidFill>
              <a:srgbClr val="FF9999"/>
            </a:solidFill>
            <a:round/>
            <a:headEnd/>
            <a:tailEnd type="triangle" w="lg" len="lg"/>
          </a:ln>
          <a:effectLst/>
        </p:spPr>
        <p:txBody>
          <a:bodyPr>
            <a:prstTxWarp prst="textNoShape">
              <a:avLst/>
            </a:prstTxWarp>
          </a:bodyPr>
          <a:lstStyle/>
          <a:p>
            <a:endParaRPr lang="en-US"/>
          </a:p>
        </p:txBody>
      </p:sp>
      <p:sp>
        <p:nvSpPr>
          <p:cNvPr id="140304" name="Line 16"/>
          <p:cNvSpPr>
            <a:spLocks noChangeShapeType="1"/>
          </p:cNvSpPr>
          <p:nvPr/>
        </p:nvSpPr>
        <p:spPr bwMode="auto">
          <a:xfrm>
            <a:off x="2243138" y="3730625"/>
            <a:ext cx="1066800" cy="0"/>
          </a:xfrm>
          <a:prstGeom prst="line">
            <a:avLst/>
          </a:prstGeom>
          <a:noFill/>
          <a:ln w="19050">
            <a:solidFill>
              <a:srgbClr val="FF9999"/>
            </a:solidFill>
            <a:round/>
            <a:headEnd/>
            <a:tailEnd type="triangle" w="lg" len="lg"/>
          </a:ln>
          <a:effectLst/>
        </p:spPr>
        <p:txBody>
          <a:bodyPr>
            <a:prstTxWarp prst="textNoShape">
              <a:avLst/>
            </a:prstTxWarp>
          </a:bodyPr>
          <a:lstStyle/>
          <a:p>
            <a:endParaRPr lang="en-US"/>
          </a:p>
        </p:txBody>
      </p:sp>
      <p:sp>
        <p:nvSpPr>
          <p:cNvPr id="140305" name="Line 17"/>
          <p:cNvSpPr>
            <a:spLocks noChangeShapeType="1"/>
          </p:cNvSpPr>
          <p:nvPr/>
        </p:nvSpPr>
        <p:spPr bwMode="auto">
          <a:xfrm>
            <a:off x="4376738" y="3730625"/>
            <a:ext cx="762000" cy="0"/>
          </a:xfrm>
          <a:prstGeom prst="line">
            <a:avLst/>
          </a:prstGeom>
          <a:noFill/>
          <a:ln w="19050">
            <a:solidFill>
              <a:srgbClr val="FF9999"/>
            </a:solidFill>
            <a:round/>
            <a:headEnd/>
            <a:tailEnd type="triangle" w="lg" len="lg"/>
          </a:ln>
          <a:effectLst/>
        </p:spPr>
        <p:txBody>
          <a:bodyPr>
            <a:prstTxWarp prst="textNoShape">
              <a:avLst/>
            </a:prstTxWarp>
          </a:bodyPr>
          <a:lstStyle/>
          <a:p>
            <a:endParaRPr lang="en-US"/>
          </a:p>
        </p:txBody>
      </p:sp>
      <p:sp>
        <p:nvSpPr>
          <p:cNvPr id="140306" name="Line 18"/>
          <p:cNvSpPr>
            <a:spLocks noChangeShapeType="1"/>
          </p:cNvSpPr>
          <p:nvPr/>
        </p:nvSpPr>
        <p:spPr bwMode="auto">
          <a:xfrm>
            <a:off x="5214938" y="3730625"/>
            <a:ext cx="685800" cy="0"/>
          </a:xfrm>
          <a:prstGeom prst="line">
            <a:avLst/>
          </a:prstGeom>
          <a:noFill/>
          <a:ln w="19050">
            <a:solidFill>
              <a:srgbClr val="FF9999"/>
            </a:solidFill>
            <a:round/>
            <a:headEnd/>
            <a:tailEnd type="triangle" w="lg" len="lg"/>
          </a:ln>
          <a:effectLst/>
        </p:spPr>
        <p:txBody>
          <a:bodyPr>
            <a:prstTxWarp prst="textNoShape">
              <a:avLst/>
            </a:prstTxWarp>
          </a:bodyPr>
          <a:lstStyle/>
          <a:p>
            <a:endParaRPr lang="en-US"/>
          </a:p>
        </p:txBody>
      </p:sp>
      <p:sp>
        <p:nvSpPr>
          <p:cNvPr id="140307" name="Line 19"/>
          <p:cNvSpPr>
            <a:spLocks noChangeShapeType="1"/>
          </p:cNvSpPr>
          <p:nvPr/>
        </p:nvSpPr>
        <p:spPr bwMode="auto">
          <a:xfrm>
            <a:off x="5976938" y="3730625"/>
            <a:ext cx="685800" cy="0"/>
          </a:xfrm>
          <a:prstGeom prst="line">
            <a:avLst/>
          </a:prstGeom>
          <a:noFill/>
          <a:ln w="19050">
            <a:solidFill>
              <a:srgbClr val="FF9999"/>
            </a:solidFill>
            <a:round/>
            <a:headEnd/>
            <a:tailEnd type="triangle" w="lg" len="lg"/>
          </a:ln>
          <a:effectLst/>
        </p:spPr>
        <p:txBody>
          <a:bodyPr>
            <a:prstTxWarp prst="textNoShape">
              <a:avLst/>
            </a:prstTxWarp>
          </a:bodyPr>
          <a:lstStyle/>
          <a:p>
            <a:endParaRPr lang="en-US"/>
          </a:p>
        </p:txBody>
      </p:sp>
      <p:sp>
        <p:nvSpPr>
          <p:cNvPr id="140308" name="Line 20"/>
          <p:cNvSpPr>
            <a:spLocks noChangeShapeType="1"/>
          </p:cNvSpPr>
          <p:nvPr/>
        </p:nvSpPr>
        <p:spPr bwMode="auto">
          <a:xfrm>
            <a:off x="6738938" y="3730625"/>
            <a:ext cx="838200" cy="0"/>
          </a:xfrm>
          <a:prstGeom prst="line">
            <a:avLst/>
          </a:prstGeom>
          <a:noFill/>
          <a:ln w="19050">
            <a:solidFill>
              <a:srgbClr val="FF9999"/>
            </a:solidFill>
            <a:round/>
            <a:headEnd/>
            <a:tailEnd type="triangle" w="lg" len="lg"/>
          </a:ln>
          <a:effectLst/>
        </p:spPr>
        <p:txBody>
          <a:bodyPr>
            <a:prstTxWarp prst="textNoShape">
              <a:avLst/>
            </a:prstTxWarp>
          </a:bodyPr>
          <a:lstStyle/>
          <a:p>
            <a:endParaRPr lang="en-US"/>
          </a:p>
        </p:txBody>
      </p:sp>
      <p:sp>
        <p:nvSpPr>
          <p:cNvPr id="140309" name="Line 21"/>
          <p:cNvSpPr>
            <a:spLocks noChangeShapeType="1"/>
          </p:cNvSpPr>
          <p:nvPr/>
        </p:nvSpPr>
        <p:spPr bwMode="auto">
          <a:xfrm>
            <a:off x="7653338" y="3730625"/>
            <a:ext cx="762000" cy="0"/>
          </a:xfrm>
          <a:prstGeom prst="line">
            <a:avLst/>
          </a:prstGeom>
          <a:noFill/>
          <a:ln w="19050">
            <a:solidFill>
              <a:srgbClr val="FF9999"/>
            </a:solidFill>
            <a:round/>
            <a:headEnd/>
            <a:tailEnd type="triangle" w="lg" len="lg"/>
          </a:ln>
          <a:effectLst/>
        </p:spPr>
        <p:txBody>
          <a:bodyPr>
            <a:prstTxWarp prst="textNoShape">
              <a:avLst/>
            </a:prstTxWarp>
          </a:bodyPr>
          <a:lstStyle/>
          <a:p>
            <a:endParaRPr lang="en-US"/>
          </a:p>
        </p:txBody>
      </p:sp>
      <p:sp>
        <p:nvSpPr>
          <p:cNvPr id="140310" name="Text Box 22"/>
          <p:cNvSpPr txBox="1">
            <a:spLocks noChangeArrowheads="1"/>
          </p:cNvSpPr>
          <p:nvPr/>
        </p:nvSpPr>
        <p:spPr bwMode="auto">
          <a:xfrm>
            <a:off x="0" y="3810000"/>
            <a:ext cx="488950" cy="641350"/>
          </a:xfrm>
          <a:prstGeom prst="rect">
            <a:avLst/>
          </a:prstGeom>
          <a:noFill/>
          <a:ln w="9525">
            <a:noFill/>
            <a:miter lim="800000"/>
            <a:headEnd/>
            <a:tailEnd type="none" w="lg" len="lg"/>
          </a:ln>
          <a:effectLst/>
        </p:spPr>
        <p:txBody>
          <a:bodyPr wrap="none">
            <a:prstTxWarp prst="textNoShape">
              <a:avLst/>
            </a:prstTxWarp>
            <a:spAutoFit/>
          </a:bodyPr>
          <a:lstStyle/>
          <a:p>
            <a:pPr algn="ctr"/>
            <a:r>
              <a:rPr lang="en-US" sz="3600" baseline="0">
                <a:solidFill>
                  <a:srgbClr val="00FFFF"/>
                </a:solidFill>
              </a:rPr>
              <a:t>S</a:t>
            </a:r>
            <a:endParaRPr lang="en-US" sz="2800" baseline="0">
              <a:solidFill>
                <a:srgbClr val="00FFFF"/>
              </a:solidFill>
            </a:endParaRPr>
          </a:p>
        </p:txBody>
      </p:sp>
      <p:sp>
        <p:nvSpPr>
          <p:cNvPr id="140311" name="Text Box 23"/>
          <p:cNvSpPr txBox="1">
            <a:spLocks noChangeArrowheads="1"/>
          </p:cNvSpPr>
          <p:nvPr/>
        </p:nvSpPr>
        <p:spPr bwMode="auto">
          <a:xfrm>
            <a:off x="8520113" y="3484563"/>
            <a:ext cx="514350" cy="641350"/>
          </a:xfrm>
          <a:prstGeom prst="rect">
            <a:avLst/>
          </a:prstGeom>
          <a:noFill/>
          <a:ln w="9525">
            <a:noFill/>
            <a:miter lim="800000"/>
            <a:headEnd/>
            <a:tailEnd type="none" w="lg" len="lg"/>
          </a:ln>
          <a:effectLst/>
        </p:spPr>
        <p:txBody>
          <a:bodyPr wrap="none">
            <a:prstTxWarp prst="textNoShape">
              <a:avLst/>
            </a:prstTxWarp>
            <a:spAutoFit/>
          </a:bodyPr>
          <a:lstStyle/>
          <a:p>
            <a:pPr algn="ctr"/>
            <a:r>
              <a:rPr lang="en-US" sz="3600" baseline="0">
                <a:solidFill>
                  <a:srgbClr val="00FFFF"/>
                </a:solidFill>
              </a:rPr>
              <a:t>D</a:t>
            </a:r>
          </a:p>
        </p:txBody>
      </p:sp>
      <p:sp>
        <p:nvSpPr>
          <p:cNvPr id="140312" name="Oval 24"/>
          <p:cNvSpPr>
            <a:spLocks noChangeArrowheads="1"/>
          </p:cNvSpPr>
          <p:nvPr/>
        </p:nvSpPr>
        <p:spPr bwMode="auto">
          <a:xfrm>
            <a:off x="1322388" y="2054225"/>
            <a:ext cx="76200" cy="152400"/>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140313" name="Oval 25"/>
          <p:cNvSpPr>
            <a:spLocks noChangeArrowheads="1"/>
          </p:cNvSpPr>
          <p:nvPr/>
        </p:nvSpPr>
        <p:spPr bwMode="auto">
          <a:xfrm>
            <a:off x="4446588" y="1901825"/>
            <a:ext cx="76200" cy="152400"/>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140314" name="Oval 26"/>
          <p:cNvSpPr>
            <a:spLocks noChangeArrowheads="1"/>
          </p:cNvSpPr>
          <p:nvPr/>
        </p:nvSpPr>
        <p:spPr bwMode="auto">
          <a:xfrm>
            <a:off x="3081338" y="6016625"/>
            <a:ext cx="76200" cy="152400"/>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140315" name="Oval 27"/>
          <p:cNvSpPr>
            <a:spLocks noChangeArrowheads="1"/>
          </p:cNvSpPr>
          <p:nvPr/>
        </p:nvSpPr>
        <p:spPr bwMode="auto">
          <a:xfrm>
            <a:off x="1855788" y="2359025"/>
            <a:ext cx="76200" cy="152400"/>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140316" name="Oval 28"/>
          <p:cNvSpPr>
            <a:spLocks noChangeArrowheads="1"/>
          </p:cNvSpPr>
          <p:nvPr/>
        </p:nvSpPr>
        <p:spPr bwMode="auto">
          <a:xfrm>
            <a:off x="3836988" y="2282825"/>
            <a:ext cx="76200" cy="152400"/>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140317" name="Text Box 29"/>
          <p:cNvSpPr txBox="1">
            <a:spLocks noChangeArrowheads="1"/>
          </p:cNvSpPr>
          <p:nvPr/>
        </p:nvSpPr>
        <p:spPr bwMode="auto">
          <a:xfrm>
            <a:off x="2203450" y="6002338"/>
            <a:ext cx="1500188" cy="641350"/>
          </a:xfrm>
          <a:prstGeom prst="rect">
            <a:avLst/>
          </a:prstGeom>
          <a:noFill/>
          <a:ln w="9525">
            <a:noFill/>
            <a:miter lim="800000"/>
            <a:headEnd/>
            <a:tailEnd type="none" w="lg" len="lg"/>
          </a:ln>
          <a:effectLst/>
        </p:spPr>
        <p:txBody>
          <a:bodyPr wrap="none">
            <a:prstTxWarp prst="textNoShape">
              <a:avLst/>
            </a:prstTxWarp>
            <a:spAutoFit/>
          </a:bodyPr>
          <a:lstStyle/>
          <a:p>
            <a:pPr algn="ctr"/>
            <a:r>
              <a:rPr lang="en-US" sz="3600" baseline="0">
                <a:solidFill>
                  <a:srgbClr val="00FFFF"/>
                </a:solidFill>
              </a:rPr>
              <a:t>V</a:t>
            </a:r>
            <a:r>
              <a:rPr lang="en-US" sz="3600">
                <a:solidFill>
                  <a:srgbClr val="00FFFF"/>
                </a:solidFill>
              </a:rPr>
              <a:t>2</a:t>
            </a:r>
            <a:r>
              <a:rPr lang="en-US" sz="2000" baseline="0">
                <a:solidFill>
                  <a:srgbClr val="FFFF00"/>
                </a:solidFill>
              </a:rPr>
              <a:t> </a:t>
            </a:r>
            <a:r>
              <a:rPr lang="en-US" sz="2800" baseline="0">
                <a:solidFill>
                  <a:srgbClr val="00FFFF"/>
                </a:solidFill>
              </a:rPr>
              <a:t>(Rio)</a:t>
            </a:r>
            <a:endParaRPr lang="en-US" sz="2000" baseline="0">
              <a:solidFill>
                <a:srgbClr val="00FFFF"/>
              </a:solidFill>
            </a:endParaRPr>
          </a:p>
        </p:txBody>
      </p:sp>
      <p:sp>
        <p:nvSpPr>
          <p:cNvPr id="140318" name="Text Box 30"/>
          <p:cNvSpPr txBox="1">
            <a:spLocks noChangeArrowheads="1"/>
          </p:cNvSpPr>
          <p:nvPr/>
        </p:nvSpPr>
        <p:spPr bwMode="auto">
          <a:xfrm>
            <a:off x="119063" y="1427163"/>
            <a:ext cx="2073275" cy="641350"/>
          </a:xfrm>
          <a:prstGeom prst="rect">
            <a:avLst/>
          </a:prstGeom>
          <a:noFill/>
          <a:ln w="9525">
            <a:noFill/>
            <a:miter lim="800000"/>
            <a:headEnd/>
            <a:tailEnd type="none" w="lg" len="lg"/>
          </a:ln>
          <a:effectLst/>
        </p:spPr>
        <p:txBody>
          <a:bodyPr wrap="none">
            <a:prstTxWarp prst="textNoShape">
              <a:avLst/>
            </a:prstTxWarp>
            <a:spAutoFit/>
          </a:bodyPr>
          <a:lstStyle/>
          <a:p>
            <a:pPr algn="ctr"/>
            <a:r>
              <a:rPr lang="en-US" sz="3600" baseline="0">
                <a:solidFill>
                  <a:srgbClr val="00FFFF"/>
                </a:solidFill>
              </a:rPr>
              <a:t>V</a:t>
            </a:r>
            <a:r>
              <a:rPr lang="en-US" sz="3600">
                <a:solidFill>
                  <a:srgbClr val="00FFFF"/>
                </a:solidFill>
              </a:rPr>
              <a:t>1</a:t>
            </a:r>
            <a:r>
              <a:rPr lang="en-US" sz="2000" baseline="0">
                <a:solidFill>
                  <a:srgbClr val="00FFFF"/>
                </a:solidFill>
              </a:rPr>
              <a:t> </a:t>
            </a:r>
            <a:r>
              <a:rPr lang="en-US" sz="2800" baseline="0">
                <a:solidFill>
                  <a:srgbClr val="00FFFF"/>
                </a:solidFill>
              </a:rPr>
              <a:t>(Seattle)</a:t>
            </a:r>
            <a:endParaRPr lang="en-US" sz="2000" baseline="0">
              <a:solidFill>
                <a:srgbClr val="00FFFF"/>
              </a:solidFill>
            </a:endParaRPr>
          </a:p>
        </p:txBody>
      </p:sp>
      <p:sp>
        <p:nvSpPr>
          <p:cNvPr id="140319" name="Oval 31"/>
          <p:cNvSpPr>
            <a:spLocks noChangeArrowheads="1"/>
          </p:cNvSpPr>
          <p:nvPr/>
        </p:nvSpPr>
        <p:spPr bwMode="auto">
          <a:xfrm>
            <a:off x="3767138" y="5483225"/>
            <a:ext cx="76200" cy="152400"/>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140320" name="Oval 32"/>
          <p:cNvSpPr>
            <a:spLocks noChangeArrowheads="1"/>
          </p:cNvSpPr>
          <p:nvPr/>
        </p:nvSpPr>
        <p:spPr bwMode="auto">
          <a:xfrm>
            <a:off x="4267200" y="5105400"/>
            <a:ext cx="76200" cy="152400"/>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140321" name="Oval 33"/>
          <p:cNvSpPr>
            <a:spLocks noChangeArrowheads="1"/>
          </p:cNvSpPr>
          <p:nvPr/>
        </p:nvSpPr>
        <p:spPr bwMode="auto">
          <a:xfrm>
            <a:off x="5138738" y="4416425"/>
            <a:ext cx="76200" cy="152400"/>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140322" name="Line 34"/>
          <p:cNvSpPr>
            <a:spLocks noChangeShapeType="1"/>
          </p:cNvSpPr>
          <p:nvPr/>
        </p:nvSpPr>
        <p:spPr bwMode="auto">
          <a:xfrm flipV="1">
            <a:off x="3157538" y="5559425"/>
            <a:ext cx="609600" cy="457200"/>
          </a:xfrm>
          <a:prstGeom prst="line">
            <a:avLst/>
          </a:prstGeom>
          <a:noFill/>
          <a:ln w="19050">
            <a:solidFill>
              <a:srgbClr val="00FF00"/>
            </a:solidFill>
            <a:round/>
            <a:headEnd/>
            <a:tailEnd type="triangle" w="lg" len="lg"/>
          </a:ln>
          <a:effectLst/>
        </p:spPr>
        <p:txBody>
          <a:bodyPr>
            <a:prstTxWarp prst="textNoShape">
              <a:avLst/>
            </a:prstTxWarp>
          </a:bodyPr>
          <a:lstStyle/>
          <a:p>
            <a:endParaRPr lang="en-US"/>
          </a:p>
        </p:txBody>
      </p:sp>
      <p:sp>
        <p:nvSpPr>
          <p:cNvPr id="140323" name="Line 35"/>
          <p:cNvSpPr>
            <a:spLocks noChangeShapeType="1"/>
          </p:cNvSpPr>
          <p:nvPr/>
        </p:nvSpPr>
        <p:spPr bwMode="auto">
          <a:xfrm flipV="1">
            <a:off x="3843338" y="5181600"/>
            <a:ext cx="423862" cy="301625"/>
          </a:xfrm>
          <a:prstGeom prst="line">
            <a:avLst/>
          </a:prstGeom>
          <a:noFill/>
          <a:ln w="19050">
            <a:solidFill>
              <a:srgbClr val="00FF00"/>
            </a:solidFill>
            <a:round/>
            <a:headEnd/>
            <a:tailEnd type="triangle" w="lg" len="lg"/>
          </a:ln>
          <a:effectLst/>
        </p:spPr>
        <p:txBody>
          <a:bodyPr>
            <a:prstTxWarp prst="textNoShape">
              <a:avLst/>
            </a:prstTxWarp>
          </a:bodyPr>
          <a:lstStyle/>
          <a:p>
            <a:endParaRPr lang="en-US"/>
          </a:p>
        </p:txBody>
      </p:sp>
      <p:sp>
        <p:nvSpPr>
          <p:cNvPr id="140324" name="Line 36"/>
          <p:cNvSpPr>
            <a:spLocks noChangeShapeType="1"/>
          </p:cNvSpPr>
          <p:nvPr/>
        </p:nvSpPr>
        <p:spPr bwMode="auto">
          <a:xfrm flipV="1">
            <a:off x="4343400" y="4492625"/>
            <a:ext cx="795338" cy="688975"/>
          </a:xfrm>
          <a:prstGeom prst="line">
            <a:avLst/>
          </a:prstGeom>
          <a:noFill/>
          <a:ln w="19050">
            <a:solidFill>
              <a:srgbClr val="00FF00"/>
            </a:solidFill>
            <a:round/>
            <a:headEnd/>
            <a:tailEnd type="triangle" w="lg" len="lg"/>
          </a:ln>
          <a:effectLst/>
        </p:spPr>
        <p:txBody>
          <a:bodyPr>
            <a:prstTxWarp prst="textNoShape">
              <a:avLst/>
            </a:prstTxWarp>
          </a:bodyPr>
          <a:lstStyle/>
          <a:p>
            <a:endParaRPr lang="en-US"/>
          </a:p>
        </p:txBody>
      </p:sp>
      <p:sp>
        <p:nvSpPr>
          <p:cNvPr id="140325" name="Line 37"/>
          <p:cNvSpPr>
            <a:spLocks noChangeShapeType="1"/>
          </p:cNvSpPr>
          <p:nvPr/>
        </p:nvSpPr>
        <p:spPr bwMode="auto">
          <a:xfrm flipV="1">
            <a:off x="5214938" y="3886200"/>
            <a:ext cx="652462" cy="606425"/>
          </a:xfrm>
          <a:prstGeom prst="line">
            <a:avLst/>
          </a:prstGeom>
          <a:noFill/>
          <a:ln w="19050">
            <a:solidFill>
              <a:srgbClr val="00FF00"/>
            </a:solidFill>
            <a:round/>
            <a:headEnd/>
            <a:tailEnd type="triangle" w="lg" len="lg"/>
          </a:ln>
          <a:effectLst/>
        </p:spPr>
        <p:txBody>
          <a:bodyPr>
            <a:prstTxWarp prst="textNoShape">
              <a:avLst/>
            </a:prstTxWarp>
          </a:bodyPr>
          <a:lstStyle/>
          <a:p>
            <a:endParaRPr lang="en-US"/>
          </a:p>
        </p:txBody>
      </p:sp>
      <p:sp>
        <p:nvSpPr>
          <p:cNvPr id="140326" name="Line 38"/>
          <p:cNvSpPr>
            <a:spLocks noChangeShapeType="1"/>
          </p:cNvSpPr>
          <p:nvPr/>
        </p:nvSpPr>
        <p:spPr bwMode="auto">
          <a:xfrm>
            <a:off x="1398588" y="2130425"/>
            <a:ext cx="457200" cy="304800"/>
          </a:xfrm>
          <a:prstGeom prst="line">
            <a:avLst/>
          </a:prstGeom>
          <a:noFill/>
          <a:ln w="19050">
            <a:solidFill>
              <a:srgbClr val="00FF00"/>
            </a:solidFill>
            <a:round/>
            <a:headEnd/>
            <a:tailEnd type="triangle" w="lg" len="lg"/>
          </a:ln>
          <a:effectLst/>
        </p:spPr>
        <p:txBody>
          <a:bodyPr>
            <a:prstTxWarp prst="textNoShape">
              <a:avLst/>
            </a:prstTxWarp>
          </a:bodyPr>
          <a:lstStyle/>
          <a:p>
            <a:endParaRPr lang="en-US"/>
          </a:p>
        </p:txBody>
      </p:sp>
      <p:sp>
        <p:nvSpPr>
          <p:cNvPr id="140327" name="Oval 39"/>
          <p:cNvSpPr>
            <a:spLocks noChangeArrowheads="1"/>
          </p:cNvSpPr>
          <p:nvPr/>
        </p:nvSpPr>
        <p:spPr bwMode="auto">
          <a:xfrm>
            <a:off x="3151188" y="2587625"/>
            <a:ext cx="76200" cy="152400"/>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140328" name="Line 40"/>
          <p:cNvSpPr>
            <a:spLocks noChangeShapeType="1"/>
          </p:cNvSpPr>
          <p:nvPr/>
        </p:nvSpPr>
        <p:spPr bwMode="auto">
          <a:xfrm flipH="1">
            <a:off x="3227388" y="2359025"/>
            <a:ext cx="609600" cy="304800"/>
          </a:xfrm>
          <a:prstGeom prst="line">
            <a:avLst/>
          </a:prstGeom>
          <a:noFill/>
          <a:ln w="19050">
            <a:solidFill>
              <a:srgbClr val="00FF00"/>
            </a:solidFill>
            <a:round/>
            <a:headEnd type="none" w="lg" len="lg"/>
            <a:tailEnd type="triangle" w="lg" len="lg"/>
          </a:ln>
          <a:effectLst/>
        </p:spPr>
        <p:txBody>
          <a:bodyPr>
            <a:prstTxWarp prst="textNoShape">
              <a:avLst/>
            </a:prstTxWarp>
          </a:bodyPr>
          <a:lstStyle/>
          <a:p>
            <a:endParaRPr lang="en-US"/>
          </a:p>
        </p:txBody>
      </p:sp>
      <p:sp>
        <p:nvSpPr>
          <p:cNvPr id="140329" name="Line 41"/>
          <p:cNvSpPr>
            <a:spLocks noChangeShapeType="1"/>
          </p:cNvSpPr>
          <p:nvPr/>
        </p:nvSpPr>
        <p:spPr bwMode="auto">
          <a:xfrm flipH="1">
            <a:off x="3913188" y="1978025"/>
            <a:ext cx="533400" cy="381000"/>
          </a:xfrm>
          <a:prstGeom prst="line">
            <a:avLst/>
          </a:prstGeom>
          <a:noFill/>
          <a:ln w="19050">
            <a:solidFill>
              <a:srgbClr val="00FF00"/>
            </a:solidFill>
            <a:round/>
            <a:headEnd type="none" w="lg" len="lg"/>
            <a:tailEnd type="triangle" w="lg" len="lg"/>
          </a:ln>
          <a:effectLst/>
        </p:spPr>
        <p:txBody>
          <a:bodyPr>
            <a:prstTxWarp prst="textNoShape">
              <a:avLst/>
            </a:prstTxWarp>
          </a:bodyPr>
          <a:lstStyle/>
          <a:p>
            <a:endParaRPr lang="en-US"/>
          </a:p>
        </p:txBody>
      </p:sp>
      <p:sp>
        <p:nvSpPr>
          <p:cNvPr id="140330" name="Line 42"/>
          <p:cNvSpPr>
            <a:spLocks noChangeShapeType="1"/>
          </p:cNvSpPr>
          <p:nvPr/>
        </p:nvSpPr>
        <p:spPr bwMode="auto">
          <a:xfrm>
            <a:off x="457200" y="3581400"/>
            <a:ext cx="685800" cy="0"/>
          </a:xfrm>
          <a:prstGeom prst="line">
            <a:avLst/>
          </a:prstGeom>
          <a:noFill/>
          <a:ln w="19050">
            <a:solidFill>
              <a:srgbClr val="00FF00"/>
            </a:solidFill>
            <a:round/>
            <a:headEnd type="triangle" w="lg" len="lg"/>
            <a:tailEnd type="none" w="lg" len="lg"/>
          </a:ln>
          <a:effectLst/>
        </p:spPr>
        <p:txBody>
          <a:bodyPr>
            <a:prstTxWarp prst="textNoShape">
              <a:avLst/>
            </a:prstTxWarp>
          </a:bodyPr>
          <a:lstStyle/>
          <a:p>
            <a:endParaRPr lang="en-US"/>
          </a:p>
        </p:txBody>
      </p:sp>
      <p:sp>
        <p:nvSpPr>
          <p:cNvPr id="140331" name="Text Box 43"/>
          <p:cNvSpPr txBox="1">
            <a:spLocks noChangeArrowheads="1"/>
          </p:cNvSpPr>
          <p:nvPr/>
        </p:nvSpPr>
        <p:spPr bwMode="auto">
          <a:xfrm>
            <a:off x="4763" y="4419600"/>
            <a:ext cx="1746250" cy="519113"/>
          </a:xfrm>
          <a:prstGeom prst="rect">
            <a:avLst/>
          </a:prstGeom>
          <a:noFill/>
          <a:ln w="9525">
            <a:noFill/>
            <a:miter lim="800000"/>
            <a:headEnd/>
            <a:tailEnd type="none" w="lg" len="lg"/>
          </a:ln>
          <a:effectLst/>
        </p:spPr>
        <p:txBody>
          <a:bodyPr wrap="none">
            <a:prstTxWarp prst="textNoShape">
              <a:avLst/>
            </a:prstTxWarp>
            <a:spAutoFit/>
          </a:bodyPr>
          <a:lstStyle/>
          <a:p>
            <a:pPr algn="ctr"/>
            <a:r>
              <a:rPr lang="en-US" sz="2800" baseline="0">
                <a:solidFill>
                  <a:srgbClr val="00FFFF"/>
                </a:solidFill>
              </a:rPr>
              <a:t>(Portland)</a:t>
            </a:r>
          </a:p>
        </p:txBody>
      </p:sp>
      <p:sp>
        <p:nvSpPr>
          <p:cNvPr id="140332" name="Text Box 44"/>
          <p:cNvSpPr txBox="1">
            <a:spLocks noChangeArrowheads="1"/>
          </p:cNvSpPr>
          <p:nvPr/>
        </p:nvSpPr>
        <p:spPr bwMode="auto">
          <a:xfrm>
            <a:off x="7912100" y="4191000"/>
            <a:ext cx="1231900" cy="519113"/>
          </a:xfrm>
          <a:prstGeom prst="rect">
            <a:avLst/>
          </a:prstGeom>
          <a:noFill/>
          <a:ln w="9525">
            <a:noFill/>
            <a:miter lim="800000"/>
            <a:headEnd/>
            <a:tailEnd type="none" w="lg" len="lg"/>
          </a:ln>
          <a:effectLst/>
        </p:spPr>
        <p:txBody>
          <a:bodyPr wrap="none">
            <a:prstTxWarp prst="textNoShape">
              <a:avLst/>
            </a:prstTxWarp>
            <a:spAutoFit/>
          </a:bodyPr>
          <a:lstStyle/>
          <a:p>
            <a:pPr algn="ctr"/>
            <a:r>
              <a:rPr lang="en-US" sz="2800" baseline="0">
                <a:solidFill>
                  <a:srgbClr val="00FFFF"/>
                </a:solidFill>
              </a:rPr>
              <a:t>(Paris)</a:t>
            </a:r>
          </a:p>
        </p:txBody>
      </p:sp>
      <p:sp>
        <p:nvSpPr>
          <p:cNvPr id="140333" name="Oval 45"/>
          <p:cNvSpPr>
            <a:spLocks noChangeArrowheads="1"/>
          </p:cNvSpPr>
          <p:nvPr/>
        </p:nvSpPr>
        <p:spPr bwMode="auto">
          <a:xfrm>
            <a:off x="2541588" y="2968625"/>
            <a:ext cx="76200" cy="152400"/>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140334" name="Line 46"/>
          <p:cNvSpPr>
            <a:spLocks noChangeShapeType="1"/>
          </p:cNvSpPr>
          <p:nvPr/>
        </p:nvSpPr>
        <p:spPr bwMode="auto">
          <a:xfrm flipH="1">
            <a:off x="2617788" y="2663825"/>
            <a:ext cx="533400" cy="381000"/>
          </a:xfrm>
          <a:prstGeom prst="line">
            <a:avLst/>
          </a:prstGeom>
          <a:noFill/>
          <a:ln w="19050">
            <a:solidFill>
              <a:srgbClr val="00FF00"/>
            </a:solidFill>
            <a:round/>
            <a:headEnd type="none" w="lg" len="lg"/>
            <a:tailEnd type="triangle" w="lg" len="lg"/>
          </a:ln>
          <a:effectLst/>
        </p:spPr>
        <p:txBody>
          <a:bodyPr>
            <a:prstTxWarp prst="textNoShape">
              <a:avLst/>
            </a:prstTxWarp>
          </a:bodyPr>
          <a:lstStyle/>
          <a:p>
            <a:endParaRPr lang="en-US"/>
          </a:p>
        </p:txBody>
      </p:sp>
      <p:sp>
        <p:nvSpPr>
          <p:cNvPr id="140335" name="Line 47"/>
          <p:cNvSpPr>
            <a:spLocks noChangeShapeType="1"/>
          </p:cNvSpPr>
          <p:nvPr/>
        </p:nvSpPr>
        <p:spPr bwMode="auto">
          <a:xfrm flipH="1">
            <a:off x="1219200" y="3121025"/>
            <a:ext cx="1322388" cy="460375"/>
          </a:xfrm>
          <a:prstGeom prst="line">
            <a:avLst/>
          </a:prstGeom>
          <a:noFill/>
          <a:ln w="19050">
            <a:solidFill>
              <a:srgbClr val="00FF00"/>
            </a:solidFill>
            <a:round/>
            <a:headEnd type="none" w="lg" len="lg"/>
            <a:tailEnd type="triangle" w="lg" len="lg"/>
          </a:ln>
          <a:effectLst/>
        </p:spPr>
        <p:txBody>
          <a:bodyPr>
            <a:prstTxWarp prst="textNoShape">
              <a:avLst/>
            </a:prstTxWarp>
          </a:bodyPr>
          <a:lstStyle/>
          <a:p>
            <a:endParaRPr lang="en-US"/>
          </a:p>
        </p:txBody>
      </p:sp>
      <p:sp>
        <p:nvSpPr>
          <p:cNvPr id="140336" name="Line 48"/>
          <p:cNvSpPr>
            <a:spLocks noChangeShapeType="1"/>
          </p:cNvSpPr>
          <p:nvPr/>
        </p:nvSpPr>
        <p:spPr bwMode="auto">
          <a:xfrm>
            <a:off x="1931988" y="2435225"/>
            <a:ext cx="582612" cy="536575"/>
          </a:xfrm>
          <a:prstGeom prst="line">
            <a:avLst/>
          </a:prstGeom>
          <a:noFill/>
          <a:ln w="19050">
            <a:solidFill>
              <a:srgbClr val="00FF00"/>
            </a:solidFill>
            <a:round/>
            <a:headEnd/>
            <a:tailEnd type="triangle" w="lg" len="lg"/>
          </a:ln>
          <a:effectLst/>
        </p:spPr>
        <p:txBody>
          <a:bodyPr>
            <a:prstTxWarp prst="textNoShape">
              <a:avLst/>
            </a:prstTxWarp>
          </a:bodyPr>
          <a:lstStyle/>
          <a:p>
            <a:endParaRPr lang="en-US"/>
          </a:p>
        </p:txBody>
      </p:sp>
      <p:sp>
        <p:nvSpPr>
          <p:cNvPr id="140337" name="Line 49"/>
          <p:cNvSpPr>
            <a:spLocks noChangeShapeType="1"/>
          </p:cNvSpPr>
          <p:nvPr/>
        </p:nvSpPr>
        <p:spPr bwMode="auto">
          <a:xfrm>
            <a:off x="2590800" y="3124200"/>
            <a:ext cx="685800" cy="457200"/>
          </a:xfrm>
          <a:prstGeom prst="line">
            <a:avLst/>
          </a:prstGeom>
          <a:noFill/>
          <a:ln w="19050">
            <a:solidFill>
              <a:srgbClr val="00FF00"/>
            </a:solidFill>
            <a:round/>
            <a:headEnd/>
            <a:tailEnd type="triangle" w="lg" len="lg"/>
          </a:ln>
          <a:effectLst/>
        </p:spPr>
        <p:txBody>
          <a:bodyPr>
            <a:prstTxWarp prst="textNoShape">
              <a:avLst/>
            </a:prstTxWarp>
          </a:bodyPr>
          <a:lstStyle/>
          <a:p>
            <a:endParaRPr lang="en-US"/>
          </a:p>
        </p:txBody>
      </p:sp>
      <p:sp>
        <p:nvSpPr>
          <p:cNvPr id="140338" name="Line 50"/>
          <p:cNvSpPr>
            <a:spLocks noChangeShapeType="1"/>
          </p:cNvSpPr>
          <p:nvPr/>
        </p:nvSpPr>
        <p:spPr bwMode="auto">
          <a:xfrm>
            <a:off x="3352800" y="3581400"/>
            <a:ext cx="914400" cy="0"/>
          </a:xfrm>
          <a:prstGeom prst="line">
            <a:avLst/>
          </a:prstGeom>
          <a:noFill/>
          <a:ln w="19050">
            <a:solidFill>
              <a:srgbClr val="00FF00"/>
            </a:solidFill>
            <a:round/>
            <a:headEnd/>
            <a:tailEnd type="triangle" w="lg" len="lg"/>
          </a:ln>
          <a:effectLst/>
        </p:spPr>
        <p:txBody>
          <a:bodyPr>
            <a:prstTxWarp prst="textNoShape">
              <a:avLst/>
            </a:prstTxWarp>
          </a:bodyPr>
          <a:lstStyle/>
          <a:p>
            <a:endParaRPr lang="en-US"/>
          </a:p>
        </p:txBody>
      </p:sp>
      <p:sp>
        <p:nvSpPr>
          <p:cNvPr id="140339" name="Line 51"/>
          <p:cNvSpPr>
            <a:spLocks noChangeShapeType="1"/>
          </p:cNvSpPr>
          <p:nvPr/>
        </p:nvSpPr>
        <p:spPr bwMode="auto">
          <a:xfrm>
            <a:off x="4343400" y="3581400"/>
            <a:ext cx="838200" cy="0"/>
          </a:xfrm>
          <a:prstGeom prst="line">
            <a:avLst/>
          </a:prstGeom>
          <a:noFill/>
          <a:ln w="19050">
            <a:solidFill>
              <a:srgbClr val="00FF00"/>
            </a:solidFill>
            <a:round/>
            <a:headEnd/>
            <a:tailEnd type="triangle" w="lg" len="lg"/>
          </a:ln>
          <a:effectLst/>
        </p:spPr>
        <p:txBody>
          <a:bodyPr>
            <a:prstTxWarp prst="textNoShape">
              <a:avLst/>
            </a:prstTxWarp>
          </a:bodyPr>
          <a:lstStyle/>
          <a:p>
            <a:endParaRPr lang="en-US"/>
          </a:p>
        </p:txBody>
      </p:sp>
      <p:sp>
        <p:nvSpPr>
          <p:cNvPr id="140340" name="Line 52"/>
          <p:cNvSpPr>
            <a:spLocks noChangeShapeType="1"/>
          </p:cNvSpPr>
          <p:nvPr/>
        </p:nvSpPr>
        <p:spPr bwMode="auto">
          <a:xfrm>
            <a:off x="5257800" y="3581400"/>
            <a:ext cx="685800" cy="0"/>
          </a:xfrm>
          <a:prstGeom prst="line">
            <a:avLst/>
          </a:prstGeom>
          <a:noFill/>
          <a:ln w="19050">
            <a:solidFill>
              <a:srgbClr val="00FF00"/>
            </a:solidFill>
            <a:round/>
            <a:headEnd/>
            <a:tailEnd type="triangle" w="lg" len="lg"/>
          </a:ln>
          <a:effectLst/>
        </p:spPr>
        <p:txBody>
          <a:bodyPr>
            <a:prstTxWarp prst="textNoShape">
              <a:avLst/>
            </a:prstTxWarp>
          </a:bodyPr>
          <a:lstStyle/>
          <a:p>
            <a:endParaRPr lang="en-US"/>
          </a:p>
        </p:txBody>
      </p:sp>
      <p:sp>
        <p:nvSpPr>
          <p:cNvPr id="140341" name="Line 53"/>
          <p:cNvSpPr>
            <a:spLocks noChangeShapeType="1"/>
          </p:cNvSpPr>
          <p:nvPr/>
        </p:nvSpPr>
        <p:spPr bwMode="auto">
          <a:xfrm>
            <a:off x="6019800" y="3581400"/>
            <a:ext cx="609600" cy="0"/>
          </a:xfrm>
          <a:prstGeom prst="line">
            <a:avLst/>
          </a:prstGeom>
          <a:noFill/>
          <a:ln w="19050">
            <a:solidFill>
              <a:srgbClr val="00FF00"/>
            </a:solidFill>
            <a:round/>
            <a:headEnd/>
            <a:tailEnd type="triangle" w="lg" len="lg"/>
          </a:ln>
          <a:effectLst/>
        </p:spPr>
        <p:txBody>
          <a:bodyPr>
            <a:prstTxWarp prst="textNoShape">
              <a:avLst/>
            </a:prstTxWarp>
          </a:bodyPr>
          <a:lstStyle/>
          <a:p>
            <a:endParaRPr lang="en-US"/>
          </a:p>
        </p:txBody>
      </p:sp>
      <p:sp>
        <p:nvSpPr>
          <p:cNvPr id="140342" name="Line 54"/>
          <p:cNvSpPr>
            <a:spLocks noChangeShapeType="1"/>
          </p:cNvSpPr>
          <p:nvPr/>
        </p:nvSpPr>
        <p:spPr bwMode="auto">
          <a:xfrm>
            <a:off x="6705600" y="3581400"/>
            <a:ext cx="914400" cy="0"/>
          </a:xfrm>
          <a:prstGeom prst="line">
            <a:avLst/>
          </a:prstGeom>
          <a:noFill/>
          <a:ln w="19050">
            <a:solidFill>
              <a:srgbClr val="00FF00"/>
            </a:solidFill>
            <a:round/>
            <a:headEnd/>
            <a:tailEnd type="triangle" w="lg" len="lg"/>
          </a:ln>
          <a:effectLst/>
        </p:spPr>
        <p:txBody>
          <a:bodyPr>
            <a:prstTxWarp prst="textNoShape">
              <a:avLst/>
            </a:prstTxWarp>
          </a:bodyPr>
          <a:lstStyle/>
          <a:p>
            <a:endParaRPr lang="en-US"/>
          </a:p>
        </p:txBody>
      </p:sp>
      <p:sp>
        <p:nvSpPr>
          <p:cNvPr id="140343" name="Line 55"/>
          <p:cNvSpPr>
            <a:spLocks noChangeShapeType="1"/>
          </p:cNvSpPr>
          <p:nvPr/>
        </p:nvSpPr>
        <p:spPr bwMode="auto">
          <a:xfrm>
            <a:off x="7696200" y="3581400"/>
            <a:ext cx="762000" cy="0"/>
          </a:xfrm>
          <a:prstGeom prst="line">
            <a:avLst/>
          </a:prstGeom>
          <a:noFill/>
          <a:ln w="19050">
            <a:solidFill>
              <a:srgbClr val="00FF00"/>
            </a:solidFill>
            <a:round/>
            <a:headEnd/>
            <a:tailEnd type="triangle" w="lg" len="lg"/>
          </a:ln>
          <a:effectLst/>
        </p:spPr>
        <p:txBody>
          <a:bodyPr>
            <a:prstTxWarp prst="textNoShape">
              <a:avLst/>
            </a:prstTxWarp>
          </a:bodyPr>
          <a:lstStyle/>
          <a:p>
            <a:endParaRPr lang="en-US"/>
          </a:p>
        </p:txBody>
      </p:sp>
      <p:sp>
        <p:nvSpPr>
          <p:cNvPr id="140344" name="Line 56"/>
          <p:cNvSpPr>
            <a:spLocks noChangeShapeType="1"/>
          </p:cNvSpPr>
          <p:nvPr/>
        </p:nvSpPr>
        <p:spPr bwMode="auto">
          <a:xfrm>
            <a:off x="5943600" y="3962400"/>
            <a:ext cx="685800" cy="0"/>
          </a:xfrm>
          <a:prstGeom prst="line">
            <a:avLst/>
          </a:prstGeom>
          <a:noFill/>
          <a:ln w="19050">
            <a:solidFill>
              <a:srgbClr val="00FF00"/>
            </a:solidFill>
            <a:round/>
            <a:headEnd/>
            <a:tailEnd type="triangle" w="lg" len="lg"/>
          </a:ln>
          <a:effectLst/>
        </p:spPr>
        <p:txBody>
          <a:bodyPr>
            <a:prstTxWarp prst="textNoShape">
              <a:avLst/>
            </a:prstTxWarp>
          </a:bodyPr>
          <a:lstStyle/>
          <a:p>
            <a:endParaRPr lang="en-US"/>
          </a:p>
        </p:txBody>
      </p:sp>
      <p:sp>
        <p:nvSpPr>
          <p:cNvPr id="140345" name="Line 57"/>
          <p:cNvSpPr>
            <a:spLocks noChangeShapeType="1"/>
          </p:cNvSpPr>
          <p:nvPr/>
        </p:nvSpPr>
        <p:spPr bwMode="auto">
          <a:xfrm>
            <a:off x="6705600" y="3962400"/>
            <a:ext cx="838200" cy="0"/>
          </a:xfrm>
          <a:prstGeom prst="line">
            <a:avLst/>
          </a:prstGeom>
          <a:noFill/>
          <a:ln w="19050">
            <a:solidFill>
              <a:srgbClr val="00FF00"/>
            </a:solidFill>
            <a:round/>
            <a:headEnd/>
            <a:tailEnd type="triangle" w="lg" len="lg"/>
          </a:ln>
          <a:effectLst/>
        </p:spPr>
        <p:txBody>
          <a:bodyPr>
            <a:prstTxWarp prst="textNoShape">
              <a:avLst/>
            </a:prstTxWarp>
          </a:bodyPr>
          <a:lstStyle/>
          <a:p>
            <a:endParaRPr lang="en-US"/>
          </a:p>
        </p:txBody>
      </p:sp>
      <p:sp>
        <p:nvSpPr>
          <p:cNvPr id="140346" name="Line 58"/>
          <p:cNvSpPr>
            <a:spLocks noChangeShapeType="1"/>
          </p:cNvSpPr>
          <p:nvPr/>
        </p:nvSpPr>
        <p:spPr bwMode="auto">
          <a:xfrm>
            <a:off x="7620000" y="3962400"/>
            <a:ext cx="838200" cy="0"/>
          </a:xfrm>
          <a:prstGeom prst="line">
            <a:avLst/>
          </a:prstGeom>
          <a:noFill/>
          <a:ln w="19050">
            <a:solidFill>
              <a:srgbClr val="00FF00"/>
            </a:solidFill>
            <a:round/>
            <a:headEnd/>
            <a:tailEnd type="triangle" w="lg" len="lg"/>
          </a:ln>
          <a:effectLst/>
        </p:spPr>
        <p:txBody>
          <a:bodyPr>
            <a:prstTxWarp prst="textNoShape">
              <a:avLst/>
            </a:prstTxWarp>
          </a:bodyPr>
          <a:lstStyle/>
          <a:p>
            <a:endParaRPr lang="en-US"/>
          </a:p>
        </p:txBody>
      </p:sp>
      <p:sp>
        <p:nvSpPr>
          <p:cNvPr id="140347" name="Text Box 59"/>
          <p:cNvSpPr txBox="1">
            <a:spLocks noChangeArrowheads="1"/>
          </p:cNvSpPr>
          <p:nvPr/>
        </p:nvSpPr>
        <p:spPr bwMode="auto">
          <a:xfrm>
            <a:off x="3787775" y="1201738"/>
            <a:ext cx="2270125" cy="641350"/>
          </a:xfrm>
          <a:prstGeom prst="rect">
            <a:avLst/>
          </a:prstGeom>
          <a:noFill/>
          <a:ln w="9525">
            <a:noFill/>
            <a:miter lim="800000"/>
            <a:headEnd/>
            <a:tailEnd type="none" w="lg" len="lg"/>
          </a:ln>
          <a:effectLst/>
        </p:spPr>
        <p:txBody>
          <a:bodyPr wrap="none">
            <a:prstTxWarp prst="textNoShape">
              <a:avLst/>
            </a:prstTxWarp>
            <a:spAutoFit/>
          </a:bodyPr>
          <a:lstStyle/>
          <a:p>
            <a:pPr algn="ctr"/>
            <a:r>
              <a:rPr lang="en-US" sz="3600" baseline="0">
                <a:solidFill>
                  <a:srgbClr val="00FFFF"/>
                </a:solidFill>
              </a:rPr>
              <a:t>V</a:t>
            </a:r>
            <a:r>
              <a:rPr lang="en-US" sz="3600">
                <a:solidFill>
                  <a:srgbClr val="00FFFF"/>
                </a:solidFill>
              </a:rPr>
              <a:t>3</a:t>
            </a:r>
            <a:r>
              <a:rPr lang="en-US" sz="2000" baseline="0">
                <a:solidFill>
                  <a:srgbClr val="00FFFF"/>
                </a:solidFill>
              </a:rPr>
              <a:t> </a:t>
            </a:r>
            <a:r>
              <a:rPr lang="en-US" sz="2800" baseline="0">
                <a:solidFill>
                  <a:srgbClr val="00FFFF"/>
                </a:solidFill>
              </a:rPr>
              <a:t>(Chicago)</a:t>
            </a:r>
            <a:endParaRPr lang="en-US" sz="2000" baseline="0">
              <a:solidFill>
                <a:srgbClr val="00FFFF"/>
              </a:solidFill>
            </a:endParaRPr>
          </a:p>
        </p:txBody>
      </p:sp>
      <p:sp>
        <p:nvSpPr>
          <p:cNvPr id="140348" name="Freeform 60"/>
          <p:cNvSpPr>
            <a:spLocks/>
          </p:cNvSpPr>
          <p:nvPr/>
        </p:nvSpPr>
        <p:spPr bwMode="auto">
          <a:xfrm>
            <a:off x="533400" y="2667000"/>
            <a:ext cx="7924800" cy="685800"/>
          </a:xfrm>
          <a:custGeom>
            <a:avLst/>
            <a:gdLst/>
            <a:ahLst/>
            <a:cxnLst>
              <a:cxn ang="0">
                <a:pos x="0" y="336"/>
              </a:cxn>
              <a:cxn ang="0">
                <a:pos x="528" y="336"/>
              </a:cxn>
              <a:cxn ang="0">
                <a:pos x="1392" y="0"/>
              </a:cxn>
              <a:cxn ang="0">
                <a:pos x="1824" y="432"/>
              </a:cxn>
              <a:cxn ang="0">
                <a:pos x="2400" y="432"/>
              </a:cxn>
              <a:cxn ang="0">
                <a:pos x="2928" y="432"/>
              </a:cxn>
              <a:cxn ang="0">
                <a:pos x="3408" y="432"/>
              </a:cxn>
              <a:cxn ang="0">
                <a:pos x="3888" y="432"/>
              </a:cxn>
              <a:cxn ang="0">
                <a:pos x="4512" y="432"/>
              </a:cxn>
              <a:cxn ang="0">
                <a:pos x="4992" y="432"/>
              </a:cxn>
            </a:cxnLst>
            <a:rect l="0" t="0" r="r" b="b"/>
            <a:pathLst>
              <a:path w="4992" h="432">
                <a:moveTo>
                  <a:pt x="0" y="336"/>
                </a:moveTo>
                <a:lnTo>
                  <a:pt x="528" y="336"/>
                </a:lnTo>
                <a:lnTo>
                  <a:pt x="1392" y="0"/>
                </a:lnTo>
                <a:lnTo>
                  <a:pt x="1824" y="432"/>
                </a:lnTo>
                <a:lnTo>
                  <a:pt x="2400" y="432"/>
                </a:lnTo>
                <a:lnTo>
                  <a:pt x="2928" y="432"/>
                </a:lnTo>
                <a:lnTo>
                  <a:pt x="3408" y="432"/>
                </a:lnTo>
                <a:lnTo>
                  <a:pt x="3888" y="432"/>
                </a:lnTo>
                <a:lnTo>
                  <a:pt x="4512" y="432"/>
                </a:lnTo>
                <a:lnTo>
                  <a:pt x="4992" y="432"/>
                </a:lnTo>
              </a:path>
            </a:pathLst>
          </a:custGeom>
          <a:noFill/>
          <a:ln w="38100" cap="flat" cmpd="sng">
            <a:solidFill>
              <a:srgbClr val="FFFF00"/>
            </a:solidFill>
            <a:prstDash val="solid"/>
            <a:round/>
            <a:headEnd type="none" w="med" len="med"/>
            <a:tailEnd type="triangle" w="lg" len="lg"/>
          </a:ln>
          <a:effectLst/>
        </p:spPr>
        <p:txBody>
          <a:bodyPr>
            <a:prstTxWarp prst="textNoShape">
              <a:avLst/>
            </a:prstTxWarp>
          </a:bodyPr>
          <a:lstStyle/>
          <a:p>
            <a:endParaRPr lang="en-US"/>
          </a:p>
        </p:txBody>
      </p:sp>
      <p:sp>
        <p:nvSpPr>
          <p:cNvPr id="140349" name="Text Box 61"/>
          <p:cNvSpPr txBox="1">
            <a:spLocks noChangeArrowheads="1"/>
          </p:cNvSpPr>
          <p:nvPr/>
        </p:nvSpPr>
        <p:spPr bwMode="auto">
          <a:xfrm>
            <a:off x="2590800" y="2133600"/>
            <a:ext cx="282575" cy="519113"/>
          </a:xfrm>
          <a:prstGeom prst="rect">
            <a:avLst/>
          </a:prstGeom>
          <a:noFill/>
          <a:ln w="9525">
            <a:noFill/>
            <a:miter lim="800000"/>
            <a:headEnd/>
            <a:tailEnd type="none" w="lg" len="lg"/>
          </a:ln>
          <a:effectLst/>
        </p:spPr>
        <p:txBody>
          <a:bodyPr wrap="none">
            <a:prstTxWarp prst="textNoShape">
              <a:avLst/>
            </a:prstTxWarp>
            <a:spAutoFit/>
          </a:bodyPr>
          <a:lstStyle/>
          <a:p>
            <a:pPr algn="ctr"/>
            <a:r>
              <a:rPr lang="en-US" sz="2800" baseline="0">
                <a:solidFill>
                  <a:srgbClr val="00FFFF"/>
                </a:solidFill>
              </a:rPr>
              <a:t>I</a:t>
            </a:r>
          </a:p>
        </p:txBody>
      </p:sp>
      <p:sp>
        <p:nvSpPr>
          <p:cNvPr id="140351" name="Text Box 63"/>
          <p:cNvSpPr txBox="1">
            <a:spLocks noChangeArrowheads="1"/>
          </p:cNvSpPr>
          <p:nvPr/>
        </p:nvSpPr>
        <p:spPr bwMode="auto">
          <a:xfrm>
            <a:off x="4343400" y="2209800"/>
            <a:ext cx="4687888" cy="946150"/>
          </a:xfrm>
          <a:prstGeom prst="rect">
            <a:avLst/>
          </a:prstGeom>
          <a:solidFill>
            <a:schemeClr val="tx1"/>
          </a:solidFill>
          <a:ln w="9525">
            <a:noFill/>
            <a:miter lim="800000"/>
            <a:headEnd/>
            <a:tailEnd type="none" w="lg" len="lg"/>
          </a:ln>
          <a:effectLst/>
        </p:spPr>
        <p:txBody>
          <a:bodyPr>
            <a:prstTxWarp prst="textNoShape">
              <a:avLst/>
            </a:prstTxWarp>
            <a:spAutoFit/>
          </a:bodyPr>
          <a:lstStyle/>
          <a:p>
            <a:pPr algn="ctr"/>
            <a:r>
              <a:rPr lang="en-US" sz="2800" baseline="0">
                <a:solidFill>
                  <a:schemeClr val="bg1"/>
                </a:solidFill>
              </a:rPr>
              <a:t>Identify candidate paths by intersecting observed routes</a:t>
            </a:r>
            <a:endParaRPr lang="en-US" sz="4400" baseline="0">
              <a:solidFill>
                <a:schemeClr val="bg1"/>
              </a:solidFill>
            </a:endParaRPr>
          </a:p>
        </p:txBody>
      </p:sp>
      <p:sp>
        <p:nvSpPr>
          <p:cNvPr id="140352" name="Text Box 64"/>
          <p:cNvSpPr txBox="1">
            <a:spLocks noChangeArrowheads="1"/>
          </p:cNvSpPr>
          <p:nvPr/>
        </p:nvSpPr>
        <p:spPr bwMode="auto">
          <a:xfrm>
            <a:off x="4267200" y="2209800"/>
            <a:ext cx="4687888" cy="946150"/>
          </a:xfrm>
          <a:prstGeom prst="rect">
            <a:avLst/>
          </a:prstGeom>
          <a:solidFill>
            <a:schemeClr val="tx1"/>
          </a:solidFill>
          <a:ln w="9525">
            <a:noFill/>
            <a:miter lim="800000"/>
            <a:headEnd/>
            <a:tailEnd type="none" w="lg" len="lg"/>
          </a:ln>
          <a:effectLst/>
        </p:spPr>
        <p:txBody>
          <a:bodyPr>
            <a:prstTxWarp prst="textNoShape">
              <a:avLst/>
            </a:prstTxWarp>
            <a:spAutoFit/>
          </a:bodyPr>
          <a:lstStyle/>
          <a:p>
            <a:pPr algn="ctr"/>
            <a:r>
              <a:rPr lang="en-US" sz="2800" baseline="0">
                <a:solidFill>
                  <a:schemeClr val="bg1"/>
                </a:solidFill>
              </a:rPr>
              <a:t>Choose candidate path that models Internet routing</a:t>
            </a:r>
            <a:endParaRPr lang="en-US" sz="4400" baseline="0">
              <a:solidFill>
                <a:schemeClr val="bg1"/>
              </a:solidFill>
            </a:endParaRPr>
          </a:p>
        </p:txBody>
      </p:sp>
      <p:sp>
        <p:nvSpPr>
          <p:cNvPr id="140353" name="Text Box 65"/>
          <p:cNvSpPr txBox="1">
            <a:spLocks noChangeArrowheads="1"/>
          </p:cNvSpPr>
          <p:nvPr/>
        </p:nvSpPr>
        <p:spPr bwMode="auto">
          <a:xfrm>
            <a:off x="5522913" y="4876800"/>
            <a:ext cx="3621087" cy="461665"/>
          </a:xfrm>
          <a:prstGeom prst="rect">
            <a:avLst/>
          </a:prstGeom>
          <a:solidFill>
            <a:schemeClr val="tx1"/>
          </a:solidFill>
          <a:ln w="9525">
            <a:noFill/>
            <a:miter lim="800000"/>
            <a:headEnd/>
            <a:tailEnd type="none" w="lg" len="lg"/>
          </a:ln>
          <a:effectLst/>
        </p:spPr>
        <p:txBody>
          <a:bodyPr>
            <a:prstTxWarp prst="textNoShape">
              <a:avLst/>
            </a:prstTxWarp>
            <a:spAutoFit/>
          </a:bodyPr>
          <a:lstStyle/>
          <a:p>
            <a:pPr algn="ctr"/>
            <a:r>
              <a:rPr lang="en-US" sz="2400" baseline="0" dirty="0">
                <a:solidFill>
                  <a:schemeClr val="bg1"/>
                </a:solidFill>
              </a:rPr>
              <a:t>Actual path unknown</a:t>
            </a:r>
            <a:endParaRPr lang="en-US" sz="4000" baseline="0" dirty="0">
              <a:solidFill>
                <a:schemeClr val="bg1"/>
              </a:solidFill>
            </a:endParaRPr>
          </a:p>
        </p:txBody>
      </p:sp>
      <p:sp>
        <p:nvSpPr>
          <p:cNvPr id="140354" name="Text Box 66"/>
          <p:cNvSpPr txBox="1">
            <a:spLocks noChangeArrowheads="1"/>
          </p:cNvSpPr>
          <p:nvPr/>
        </p:nvSpPr>
        <p:spPr bwMode="auto">
          <a:xfrm>
            <a:off x="5659438" y="5846763"/>
            <a:ext cx="2073275" cy="641350"/>
          </a:xfrm>
          <a:prstGeom prst="rect">
            <a:avLst/>
          </a:prstGeom>
          <a:noFill/>
          <a:ln w="9525">
            <a:noFill/>
            <a:miter lim="800000"/>
            <a:headEnd/>
            <a:tailEnd type="none" w="lg" len="lg"/>
          </a:ln>
          <a:effectLst/>
        </p:spPr>
        <p:txBody>
          <a:bodyPr wrap="none">
            <a:prstTxWarp prst="textNoShape">
              <a:avLst/>
            </a:prstTxWarp>
            <a:spAutoFit/>
          </a:bodyPr>
          <a:lstStyle/>
          <a:p>
            <a:pPr algn="ctr"/>
            <a:r>
              <a:rPr lang="en-US" sz="3600" baseline="0">
                <a:solidFill>
                  <a:srgbClr val="00FFFF"/>
                </a:solidFill>
              </a:rPr>
              <a:t>V</a:t>
            </a:r>
            <a:r>
              <a:rPr lang="en-US" sz="3600">
                <a:solidFill>
                  <a:srgbClr val="00FFFF"/>
                </a:solidFill>
              </a:rPr>
              <a:t>4</a:t>
            </a:r>
            <a:r>
              <a:rPr lang="en-US" sz="2000" baseline="0">
                <a:solidFill>
                  <a:srgbClr val="00FFFF"/>
                </a:solidFill>
              </a:rPr>
              <a:t> </a:t>
            </a:r>
            <a:r>
              <a:rPr lang="en-US" sz="2800" baseline="0">
                <a:solidFill>
                  <a:srgbClr val="00FFFF"/>
                </a:solidFill>
              </a:rPr>
              <a:t>(Atlanta)</a:t>
            </a:r>
            <a:endParaRPr lang="en-US" sz="2000" baseline="0">
              <a:solidFill>
                <a:srgbClr val="00FFFF"/>
              </a:solidFill>
            </a:endParaRPr>
          </a:p>
        </p:txBody>
      </p:sp>
      <p:sp>
        <p:nvSpPr>
          <p:cNvPr id="140355" name="Oval 67"/>
          <p:cNvSpPr>
            <a:spLocks noChangeArrowheads="1"/>
          </p:cNvSpPr>
          <p:nvPr/>
        </p:nvSpPr>
        <p:spPr bwMode="auto">
          <a:xfrm>
            <a:off x="2014538" y="4187825"/>
            <a:ext cx="76200" cy="152400"/>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140356" name="Oval 68"/>
          <p:cNvSpPr>
            <a:spLocks noChangeArrowheads="1"/>
          </p:cNvSpPr>
          <p:nvPr/>
        </p:nvSpPr>
        <p:spPr bwMode="auto">
          <a:xfrm>
            <a:off x="3538538" y="4721225"/>
            <a:ext cx="76200" cy="152400"/>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140357" name="Oval 69"/>
          <p:cNvSpPr>
            <a:spLocks noChangeArrowheads="1"/>
          </p:cNvSpPr>
          <p:nvPr/>
        </p:nvSpPr>
        <p:spPr bwMode="auto">
          <a:xfrm>
            <a:off x="2852738" y="4416425"/>
            <a:ext cx="76200" cy="152400"/>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140358" name="Line 70"/>
          <p:cNvSpPr>
            <a:spLocks noChangeShapeType="1"/>
          </p:cNvSpPr>
          <p:nvPr/>
        </p:nvSpPr>
        <p:spPr bwMode="auto">
          <a:xfrm>
            <a:off x="1219200" y="3886200"/>
            <a:ext cx="795338" cy="301625"/>
          </a:xfrm>
          <a:prstGeom prst="line">
            <a:avLst/>
          </a:prstGeom>
          <a:noFill/>
          <a:ln w="19050">
            <a:solidFill>
              <a:srgbClr val="00FF00"/>
            </a:solidFill>
            <a:round/>
            <a:headEnd type="triangle" w="lg" len="lg"/>
            <a:tailEnd type="none" w="lg" len="lg"/>
          </a:ln>
          <a:effectLst/>
        </p:spPr>
        <p:txBody>
          <a:bodyPr>
            <a:prstTxWarp prst="textNoShape">
              <a:avLst/>
            </a:prstTxWarp>
          </a:bodyPr>
          <a:lstStyle/>
          <a:p>
            <a:endParaRPr lang="en-US"/>
          </a:p>
        </p:txBody>
      </p:sp>
      <p:sp>
        <p:nvSpPr>
          <p:cNvPr id="140359" name="Line 71"/>
          <p:cNvSpPr>
            <a:spLocks noChangeShapeType="1"/>
          </p:cNvSpPr>
          <p:nvPr/>
        </p:nvSpPr>
        <p:spPr bwMode="auto">
          <a:xfrm>
            <a:off x="2090738" y="4340225"/>
            <a:ext cx="762000" cy="152400"/>
          </a:xfrm>
          <a:prstGeom prst="line">
            <a:avLst/>
          </a:prstGeom>
          <a:noFill/>
          <a:ln w="19050">
            <a:solidFill>
              <a:srgbClr val="00FF00"/>
            </a:solidFill>
            <a:round/>
            <a:headEnd type="triangle" w="lg" len="lg"/>
            <a:tailEnd type="none" w="lg" len="lg"/>
          </a:ln>
          <a:effectLst/>
        </p:spPr>
        <p:txBody>
          <a:bodyPr>
            <a:prstTxWarp prst="textNoShape">
              <a:avLst/>
            </a:prstTxWarp>
          </a:bodyPr>
          <a:lstStyle/>
          <a:p>
            <a:endParaRPr lang="en-US"/>
          </a:p>
        </p:txBody>
      </p:sp>
      <p:sp>
        <p:nvSpPr>
          <p:cNvPr id="140360" name="Line 72"/>
          <p:cNvSpPr>
            <a:spLocks noChangeShapeType="1"/>
          </p:cNvSpPr>
          <p:nvPr/>
        </p:nvSpPr>
        <p:spPr bwMode="auto">
          <a:xfrm>
            <a:off x="2928938" y="4568825"/>
            <a:ext cx="609600" cy="228600"/>
          </a:xfrm>
          <a:prstGeom prst="line">
            <a:avLst/>
          </a:prstGeom>
          <a:noFill/>
          <a:ln w="19050">
            <a:solidFill>
              <a:srgbClr val="00FF00"/>
            </a:solidFill>
            <a:round/>
            <a:headEnd type="triangle" w="lg" len="lg"/>
            <a:tailEnd type="none" w="lg" len="lg"/>
          </a:ln>
          <a:effectLst/>
        </p:spPr>
        <p:txBody>
          <a:bodyPr>
            <a:prstTxWarp prst="textNoShape">
              <a:avLst/>
            </a:prstTxWarp>
          </a:bodyPr>
          <a:lstStyle/>
          <a:p>
            <a:endParaRPr lang="en-US"/>
          </a:p>
        </p:txBody>
      </p:sp>
      <p:sp>
        <p:nvSpPr>
          <p:cNvPr id="140361" name="Line 73"/>
          <p:cNvSpPr>
            <a:spLocks noChangeShapeType="1"/>
          </p:cNvSpPr>
          <p:nvPr/>
        </p:nvSpPr>
        <p:spPr bwMode="auto">
          <a:xfrm>
            <a:off x="3608388" y="4795838"/>
            <a:ext cx="658812" cy="309562"/>
          </a:xfrm>
          <a:prstGeom prst="line">
            <a:avLst/>
          </a:prstGeom>
          <a:noFill/>
          <a:ln w="19050">
            <a:solidFill>
              <a:srgbClr val="00FF00"/>
            </a:solidFill>
            <a:round/>
            <a:headEnd type="triangle" w="lg" len="lg"/>
            <a:tailEnd type="none" w="lg" len="lg"/>
          </a:ln>
          <a:effectLst/>
        </p:spPr>
        <p:txBody>
          <a:bodyPr>
            <a:prstTxWarp prst="textNoShape">
              <a:avLst/>
            </a:prstTxWarp>
          </a:bodyPr>
          <a:lstStyle/>
          <a:p>
            <a:endParaRPr lang="en-US"/>
          </a:p>
        </p:txBody>
      </p:sp>
      <p:sp>
        <p:nvSpPr>
          <p:cNvPr id="140362" name="Oval 74"/>
          <p:cNvSpPr>
            <a:spLocks noChangeArrowheads="1"/>
          </p:cNvSpPr>
          <p:nvPr/>
        </p:nvSpPr>
        <p:spPr bwMode="auto">
          <a:xfrm>
            <a:off x="6510338" y="5711825"/>
            <a:ext cx="76200" cy="152400"/>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140363" name="Oval 75"/>
          <p:cNvSpPr>
            <a:spLocks noChangeArrowheads="1"/>
          </p:cNvSpPr>
          <p:nvPr/>
        </p:nvSpPr>
        <p:spPr bwMode="auto">
          <a:xfrm>
            <a:off x="5486400" y="5486400"/>
            <a:ext cx="76200" cy="152400"/>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140364" name="Line 76"/>
          <p:cNvSpPr>
            <a:spLocks noChangeShapeType="1"/>
          </p:cNvSpPr>
          <p:nvPr/>
        </p:nvSpPr>
        <p:spPr bwMode="auto">
          <a:xfrm>
            <a:off x="4343400" y="5257800"/>
            <a:ext cx="1176338" cy="301625"/>
          </a:xfrm>
          <a:prstGeom prst="line">
            <a:avLst/>
          </a:prstGeom>
          <a:noFill/>
          <a:ln w="19050">
            <a:solidFill>
              <a:srgbClr val="00FF00"/>
            </a:solidFill>
            <a:round/>
            <a:headEnd type="triangle" w="lg" len="lg"/>
            <a:tailEnd type="none" w="lg" len="lg"/>
          </a:ln>
          <a:effectLst/>
        </p:spPr>
        <p:txBody>
          <a:bodyPr>
            <a:prstTxWarp prst="textNoShape">
              <a:avLst/>
            </a:prstTxWarp>
          </a:bodyPr>
          <a:lstStyle/>
          <a:p>
            <a:endParaRPr lang="en-US"/>
          </a:p>
        </p:txBody>
      </p:sp>
      <p:sp>
        <p:nvSpPr>
          <p:cNvPr id="140365" name="Line 77"/>
          <p:cNvSpPr>
            <a:spLocks noChangeShapeType="1"/>
          </p:cNvSpPr>
          <p:nvPr/>
        </p:nvSpPr>
        <p:spPr bwMode="auto">
          <a:xfrm>
            <a:off x="5562600" y="5562600"/>
            <a:ext cx="947738" cy="149225"/>
          </a:xfrm>
          <a:prstGeom prst="line">
            <a:avLst/>
          </a:prstGeom>
          <a:noFill/>
          <a:ln w="19050">
            <a:solidFill>
              <a:srgbClr val="00FF00"/>
            </a:solidFill>
            <a:round/>
            <a:headEnd type="triangle" w="lg" len="lg"/>
            <a:tailEnd type="none" w="lg" len="lg"/>
          </a:ln>
          <a:effectLst/>
        </p:spPr>
        <p:txBody>
          <a:bodyPr>
            <a:prstTxWarp prst="textNoShape">
              <a:avLst/>
            </a:prstTxWarp>
          </a:bodyPr>
          <a:lstStyle/>
          <a:p>
            <a:endParaRPr lang="en-US"/>
          </a:p>
        </p:txBody>
      </p:sp>
      <p:sp>
        <p:nvSpPr>
          <p:cNvPr id="140366" name="Line 78"/>
          <p:cNvSpPr>
            <a:spLocks noChangeShapeType="1"/>
          </p:cNvSpPr>
          <p:nvPr/>
        </p:nvSpPr>
        <p:spPr bwMode="auto">
          <a:xfrm>
            <a:off x="457200" y="3886200"/>
            <a:ext cx="685800" cy="0"/>
          </a:xfrm>
          <a:prstGeom prst="line">
            <a:avLst/>
          </a:prstGeom>
          <a:noFill/>
          <a:ln w="19050">
            <a:solidFill>
              <a:srgbClr val="00FF00"/>
            </a:solidFill>
            <a:round/>
            <a:headEnd type="triangle" w="lg" len="lg"/>
            <a:tailEnd type="none" w="lg" len="lg"/>
          </a:ln>
          <a:effectLst/>
        </p:spPr>
        <p:txBody>
          <a:bodyPr>
            <a:prstTxWarp prst="textNoShape">
              <a:avLst/>
            </a:prstTxWarp>
          </a:bodyPr>
          <a:lstStyle/>
          <a:p>
            <a:endParaRPr lang="en-US"/>
          </a:p>
        </p:txBody>
      </p:sp>
      <p:sp>
        <p:nvSpPr>
          <p:cNvPr id="140367" name="Freeform 79"/>
          <p:cNvSpPr>
            <a:spLocks/>
          </p:cNvSpPr>
          <p:nvPr/>
        </p:nvSpPr>
        <p:spPr bwMode="auto">
          <a:xfrm>
            <a:off x="533400" y="4114800"/>
            <a:ext cx="7924800" cy="1295400"/>
          </a:xfrm>
          <a:custGeom>
            <a:avLst/>
            <a:gdLst/>
            <a:ahLst/>
            <a:cxnLst>
              <a:cxn ang="0">
                <a:pos x="0" y="0"/>
              </a:cxn>
              <a:cxn ang="0">
                <a:pos x="384" y="0"/>
              </a:cxn>
              <a:cxn ang="0">
                <a:pos x="912" y="336"/>
              </a:cxn>
              <a:cxn ang="0">
                <a:pos x="1440" y="528"/>
              </a:cxn>
              <a:cxn ang="0">
                <a:pos x="1920" y="672"/>
              </a:cxn>
              <a:cxn ang="0">
                <a:pos x="2496" y="816"/>
              </a:cxn>
              <a:cxn ang="0">
                <a:pos x="3024" y="480"/>
              </a:cxn>
              <a:cxn ang="0">
                <a:pos x="3456" y="48"/>
              </a:cxn>
              <a:cxn ang="0">
                <a:pos x="3936" y="48"/>
              </a:cxn>
              <a:cxn ang="0">
                <a:pos x="4512" y="48"/>
              </a:cxn>
              <a:cxn ang="0">
                <a:pos x="4992" y="48"/>
              </a:cxn>
            </a:cxnLst>
            <a:rect l="0" t="0" r="r" b="b"/>
            <a:pathLst>
              <a:path w="4992" h="816">
                <a:moveTo>
                  <a:pt x="0" y="0"/>
                </a:moveTo>
                <a:lnTo>
                  <a:pt x="384" y="0"/>
                </a:lnTo>
                <a:lnTo>
                  <a:pt x="912" y="336"/>
                </a:lnTo>
                <a:lnTo>
                  <a:pt x="1440" y="528"/>
                </a:lnTo>
                <a:lnTo>
                  <a:pt x="1920" y="672"/>
                </a:lnTo>
                <a:lnTo>
                  <a:pt x="2496" y="816"/>
                </a:lnTo>
                <a:lnTo>
                  <a:pt x="3024" y="480"/>
                </a:lnTo>
                <a:lnTo>
                  <a:pt x="3456" y="48"/>
                </a:lnTo>
                <a:lnTo>
                  <a:pt x="3936" y="48"/>
                </a:lnTo>
                <a:lnTo>
                  <a:pt x="4512" y="48"/>
                </a:lnTo>
                <a:lnTo>
                  <a:pt x="4992" y="48"/>
                </a:lnTo>
              </a:path>
            </a:pathLst>
          </a:custGeom>
          <a:noFill/>
          <a:ln w="38100" cap="flat" cmpd="sng">
            <a:solidFill>
              <a:srgbClr val="FFFF00"/>
            </a:solidFill>
            <a:prstDash val="solid"/>
            <a:round/>
            <a:headEnd type="none" w="med" len="med"/>
            <a:tailEnd type="triangle" w="lg" len="lg"/>
          </a:ln>
          <a:effectLst/>
        </p:spPr>
        <p:txBody>
          <a:bodyPr>
            <a:prstTxWarp prst="textNoShape">
              <a:avLst/>
            </a:prstTxWarp>
          </a:bodyPr>
          <a:lstStyle/>
          <a:p>
            <a:endParaRPr lang="en-US"/>
          </a:p>
        </p:txBody>
      </p:sp>
      <p:sp>
        <p:nvSpPr>
          <p:cNvPr id="140368" name="Text Box 80"/>
          <p:cNvSpPr txBox="1">
            <a:spLocks noChangeArrowheads="1"/>
          </p:cNvSpPr>
          <p:nvPr/>
        </p:nvSpPr>
        <p:spPr bwMode="auto">
          <a:xfrm>
            <a:off x="4114800" y="4419600"/>
            <a:ext cx="417513" cy="519113"/>
          </a:xfrm>
          <a:prstGeom prst="rect">
            <a:avLst/>
          </a:prstGeom>
          <a:noFill/>
          <a:ln w="9525">
            <a:noFill/>
            <a:miter lim="800000"/>
            <a:headEnd/>
            <a:tailEnd type="none" w="lg" len="lg"/>
          </a:ln>
          <a:effectLst/>
        </p:spPr>
        <p:txBody>
          <a:bodyPr wrap="none">
            <a:prstTxWarp prst="textNoShape">
              <a:avLst/>
            </a:prstTxWarp>
            <a:spAutoFit/>
          </a:bodyPr>
          <a:lstStyle/>
          <a:p>
            <a:pPr algn="ctr"/>
            <a:r>
              <a:rPr lang="en-US" sz="2800" baseline="0">
                <a:solidFill>
                  <a:srgbClr val="00FFFF"/>
                </a:solidFill>
              </a:rPr>
              <a:t>I</a:t>
            </a:r>
            <a:r>
              <a:rPr lang="en-US" sz="2800">
                <a:solidFill>
                  <a:srgbClr val="00FFFF"/>
                </a:solidFill>
              </a:rPr>
              <a:t>2</a:t>
            </a:r>
            <a:endParaRPr lang="en-US" sz="2800" baseline="0">
              <a:solidFill>
                <a:srgbClr val="00FFFF"/>
              </a:solidFill>
            </a:endParaRPr>
          </a:p>
        </p:txBody>
      </p:sp>
      <p:sp>
        <p:nvSpPr>
          <p:cNvPr id="140369" name="Oval 81"/>
          <p:cNvSpPr>
            <a:spLocks noChangeArrowheads="1"/>
          </p:cNvSpPr>
          <p:nvPr/>
        </p:nvSpPr>
        <p:spPr bwMode="auto">
          <a:xfrm>
            <a:off x="2362200" y="2895600"/>
            <a:ext cx="381000" cy="381000"/>
          </a:xfrm>
          <a:prstGeom prst="ellipse">
            <a:avLst/>
          </a:prstGeom>
          <a:noFill/>
          <a:ln w="25400">
            <a:solidFill>
              <a:srgbClr val="FF9900"/>
            </a:solidFill>
            <a:round/>
            <a:headEnd/>
            <a:tailEnd type="none" w="lg" len="lg"/>
          </a:ln>
          <a:effectLst/>
        </p:spPr>
        <p:txBody>
          <a:bodyPr wrap="none" anchor="ctr">
            <a:prstTxWarp prst="textNoShape">
              <a:avLst/>
            </a:prstTxWarp>
          </a:bodyPr>
          <a:lstStyle/>
          <a:p>
            <a:endParaRPr lang="en-US"/>
          </a:p>
        </p:txBody>
      </p:sp>
      <p:sp>
        <p:nvSpPr>
          <p:cNvPr id="140370" name="Oval 82"/>
          <p:cNvSpPr>
            <a:spLocks noChangeArrowheads="1"/>
          </p:cNvSpPr>
          <p:nvPr/>
        </p:nvSpPr>
        <p:spPr bwMode="auto">
          <a:xfrm>
            <a:off x="4114800" y="4953000"/>
            <a:ext cx="381000" cy="381000"/>
          </a:xfrm>
          <a:prstGeom prst="ellipse">
            <a:avLst/>
          </a:prstGeom>
          <a:noFill/>
          <a:ln w="25400">
            <a:solidFill>
              <a:srgbClr val="FF9900"/>
            </a:solidFill>
            <a:round/>
            <a:headEnd/>
            <a:tailEnd type="none" w="lg" len="lg"/>
          </a:ln>
          <a:effectLst/>
        </p:spPr>
        <p:txBody>
          <a:bodyPr wrap="none" anchor="ctr">
            <a:prstTxWarp prst="textNoShape">
              <a:avLst/>
            </a:prstTxWarp>
          </a:bodyPr>
          <a:lstStyle/>
          <a:p>
            <a:endParaRPr lang="en-US"/>
          </a:p>
        </p:txBody>
      </p:sp>
      <p:sp>
        <p:nvSpPr>
          <p:cNvPr id="83" name="Slide Number Placeholder 82"/>
          <p:cNvSpPr>
            <a:spLocks noGrp="1"/>
          </p:cNvSpPr>
          <p:nvPr>
            <p:ph type="sldNum" sz="quarter" idx="12"/>
          </p:nvPr>
        </p:nvSpPr>
        <p:spPr/>
        <p:txBody>
          <a:bodyPr/>
          <a:lstStyle/>
          <a:p>
            <a:fld id="{B6F15528-21DE-4FAA-801E-634DDDAF4B2B}" type="slidenum">
              <a:rPr lang="en-US" smtClean="0"/>
              <a:pPr/>
              <a:t>153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035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3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03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03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03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03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03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03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03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03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03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03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03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033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033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034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034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034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034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034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034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034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4031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4032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032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4032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4033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033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4033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4035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4034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4036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4034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4035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4035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4035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4035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4036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4036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4036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40362"/>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40363"/>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4036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40368"/>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40370"/>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40357"/>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40359"/>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40360"/>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40367"/>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xit" presetSubtype="0" fill="hold" grpId="1" nodeType="clickEffect">
                                  <p:stCondLst>
                                    <p:cond delay="0"/>
                                  </p:stCondLst>
                                  <p:childTnLst>
                                    <p:set>
                                      <p:cBhvr>
                                        <p:cTn id="112" dur="1" fill="hold">
                                          <p:stCondLst>
                                            <p:cond delay="0"/>
                                          </p:stCondLst>
                                        </p:cTn>
                                        <p:tgtEl>
                                          <p:spTgt spid="140351"/>
                                        </p:tgtEl>
                                        <p:attrNameLst>
                                          <p:attrName>style.visibility</p:attrName>
                                        </p:attrNameLst>
                                      </p:cBhvr>
                                      <p:to>
                                        <p:strVal val="hidden"/>
                                      </p:to>
                                    </p:set>
                                  </p:childTnLst>
                                </p:cTn>
                              </p:par>
                              <p:par>
                                <p:cTn id="113" presetID="1" presetClass="entr" presetSubtype="0" fill="hold" grpId="0" nodeType="withEffect">
                                  <p:stCondLst>
                                    <p:cond delay="0"/>
                                  </p:stCondLst>
                                  <p:childTnLst>
                                    <p:set>
                                      <p:cBhvr>
                                        <p:cTn id="114" dur="1" fill="hold">
                                          <p:stCondLst>
                                            <p:cond delay="0"/>
                                          </p:stCondLst>
                                        </p:cTn>
                                        <p:tgtEl>
                                          <p:spTgt spid="1403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15" grpId="0" animBg="1"/>
      <p:bldP spid="140316" grpId="0" animBg="1"/>
      <p:bldP spid="140319" grpId="0" animBg="1"/>
      <p:bldP spid="140320" grpId="0" animBg="1"/>
      <p:bldP spid="140321" grpId="0" animBg="1"/>
      <p:bldP spid="140322" grpId="0" animBg="1"/>
      <p:bldP spid="140323" grpId="0" animBg="1"/>
      <p:bldP spid="140324" grpId="0" animBg="1"/>
      <p:bldP spid="140325" grpId="0" animBg="1"/>
      <p:bldP spid="140326" grpId="0" animBg="1"/>
      <p:bldP spid="140327" grpId="0" animBg="1"/>
      <p:bldP spid="140328" grpId="0" animBg="1"/>
      <p:bldP spid="140329" grpId="0" animBg="1"/>
      <p:bldP spid="140330" grpId="0" animBg="1"/>
      <p:bldP spid="140333" grpId="0" animBg="1"/>
      <p:bldP spid="140334" grpId="0" animBg="1"/>
      <p:bldP spid="140335" grpId="0" animBg="1"/>
      <p:bldP spid="140336" grpId="0" animBg="1"/>
      <p:bldP spid="140337" grpId="0" animBg="1"/>
      <p:bldP spid="140338" grpId="0" animBg="1"/>
      <p:bldP spid="140339" grpId="0" animBg="1"/>
      <p:bldP spid="140340" grpId="0" animBg="1"/>
      <p:bldP spid="140341" grpId="0" animBg="1"/>
      <p:bldP spid="140342" grpId="0" animBg="1"/>
      <p:bldP spid="140343" grpId="0" animBg="1"/>
      <p:bldP spid="140344" grpId="0" animBg="1"/>
      <p:bldP spid="140345" grpId="0" animBg="1"/>
      <p:bldP spid="140346" grpId="0" animBg="1"/>
      <p:bldP spid="140348" grpId="0" animBg="1"/>
      <p:bldP spid="140349" grpId="0"/>
      <p:bldP spid="140351" grpId="0" animBg="1"/>
      <p:bldP spid="140351" grpId="1" animBg="1"/>
      <p:bldP spid="140352" grpId="0" animBg="1"/>
      <p:bldP spid="140353" grpId="0" animBg="1"/>
      <p:bldP spid="140354" grpId="0"/>
      <p:bldP spid="140355" grpId="0" animBg="1"/>
      <p:bldP spid="140356" grpId="0" animBg="1"/>
      <p:bldP spid="140357" grpId="0" animBg="1"/>
      <p:bldP spid="140358" grpId="0" animBg="1"/>
      <p:bldP spid="140359" grpId="0" animBg="1"/>
      <p:bldP spid="140360" grpId="0" animBg="1"/>
      <p:bldP spid="140361" grpId="0" animBg="1"/>
      <p:bldP spid="140362" grpId="0" animBg="1"/>
      <p:bldP spid="140363" grpId="0" animBg="1"/>
      <p:bldP spid="140364" grpId="0" animBg="1"/>
      <p:bldP spid="140365" grpId="0" animBg="1"/>
      <p:bldP spid="140366" grpId="0" animBg="1"/>
      <p:bldP spid="140367" grpId="0" animBg="1"/>
      <p:bldP spid="140368" grpId="0"/>
      <p:bldP spid="140369" grpId="0" animBg="1"/>
      <p:bldP spid="140370" grpId="0" animBg="1"/>
    </p:bldLst>
  </p:timing>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t>Multi-resolution Ring structure</a:t>
            </a:r>
          </a:p>
        </p:txBody>
      </p:sp>
      <p:sp>
        <p:nvSpPr>
          <p:cNvPr id="101380" name="Rectangle 4"/>
          <p:cNvSpPr>
            <a:spLocks noGrp="1" noChangeArrowheads="1"/>
          </p:cNvSpPr>
          <p:nvPr>
            <p:ph type="body" sz="half" idx="2"/>
          </p:nvPr>
        </p:nvSpPr>
        <p:spPr>
          <a:xfrm>
            <a:off x="4038600" y="2017713"/>
            <a:ext cx="5105400" cy="4114800"/>
          </a:xfrm>
        </p:spPr>
        <p:txBody>
          <a:bodyPr/>
          <a:lstStyle/>
          <a:p>
            <a:pPr>
              <a:buFont typeface="Wingdings" charset="2"/>
              <a:buNone/>
            </a:pPr>
            <a:endParaRPr lang="en-US" sz="2400"/>
          </a:p>
          <a:p>
            <a:pPr>
              <a:buFont typeface="Wingdings" charset="2"/>
              <a:buNone/>
            </a:pPr>
            <a:r>
              <a:rPr lang="en-US" sz="2400"/>
              <a:t>For the i</a:t>
            </a:r>
            <a:r>
              <a:rPr lang="en-US" sz="2400" baseline="30000"/>
              <a:t>th</a:t>
            </a:r>
            <a:r>
              <a:rPr lang="en-US" sz="2400"/>
              <a:t> ring:</a:t>
            </a:r>
            <a:endParaRPr lang="en-US" sz="2400" baseline="30000"/>
          </a:p>
          <a:p>
            <a:pPr>
              <a:buFont typeface="Wingdings" charset="2"/>
              <a:buNone/>
            </a:pPr>
            <a:r>
              <a:rPr lang="en-US" sz="2400"/>
              <a:t>	Inner Radius r</a:t>
            </a:r>
            <a:r>
              <a:rPr lang="en-US" sz="2400" baseline="-25000"/>
              <a:t>i</a:t>
            </a:r>
            <a:r>
              <a:rPr lang="en-US" sz="2400"/>
              <a:t> = </a:t>
            </a:r>
            <a:r>
              <a:rPr lang="en-US" sz="2400">
                <a:ea typeface="Times New Roman" charset="0"/>
                <a:cs typeface="Times New Roman" charset="0"/>
                <a:sym typeface="Symbol" charset="2"/>
              </a:rPr>
              <a:t>s</a:t>
            </a:r>
            <a:r>
              <a:rPr lang="en-US" sz="2400" baseline="30000">
                <a:ea typeface="Times New Roman" charset="0"/>
                <a:cs typeface="Times New Roman" charset="0"/>
                <a:sym typeface="Symbol" charset="2"/>
              </a:rPr>
              <a:t>i-1</a:t>
            </a:r>
          </a:p>
          <a:p>
            <a:pPr>
              <a:buFont typeface="Wingdings" charset="2"/>
              <a:buNone/>
            </a:pPr>
            <a:r>
              <a:rPr lang="en-US" sz="2400"/>
              <a:t>	Outer Radius R</a:t>
            </a:r>
            <a:r>
              <a:rPr lang="en-US" sz="2400" baseline="-25000"/>
              <a:t>i</a:t>
            </a:r>
            <a:r>
              <a:rPr lang="en-US" sz="2400"/>
              <a:t> = </a:t>
            </a:r>
            <a:r>
              <a:rPr lang="en-US" sz="2400">
                <a:ea typeface="Times New Roman" charset="0"/>
                <a:cs typeface="Times New Roman" charset="0"/>
                <a:sym typeface="Symbol" charset="2"/>
              </a:rPr>
              <a:t>s</a:t>
            </a:r>
            <a:r>
              <a:rPr lang="en-US" sz="2400" baseline="30000">
                <a:ea typeface="Times New Roman" charset="0"/>
                <a:cs typeface="Times New Roman" charset="0"/>
                <a:sym typeface="Symbol" charset="2"/>
              </a:rPr>
              <a:t>i</a:t>
            </a:r>
          </a:p>
          <a:p>
            <a:pPr>
              <a:buFont typeface="Wingdings" charset="2"/>
              <a:buNone/>
            </a:pPr>
            <a:r>
              <a:rPr lang="en-US" sz="2400">
                <a:ea typeface="Times New Roman" charset="0"/>
                <a:cs typeface="Times New Roman" charset="0"/>
                <a:sym typeface="Symbol" charset="2"/>
              </a:rPr>
              <a:t> is a constant</a:t>
            </a:r>
          </a:p>
          <a:p>
            <a:pPr>
              <a:buFont typeface="Wingdings" charset="2"/>
              <a:buNone/>
            </a:pPr>
            <a:r>
              <a:rPr lang="en-US" sz="2400">
                <a:ea typeface="Times New Roman" charset="0"/>
                <a:cs typeface="Times New Roman" charset="0"/>
                <a:sym typeface="Symbol" charset="2"/>
              </a:rPr>
              <a:t>s is multiplicative increase factor</a:t>
            </a:r>
          </a:p>
          <a:p>
            <a:pPr>
              <a:buFont typeface="Wingdings" charset="2"/>
              <a:buNone/>
            </a:pPr>
            <a:r>
              <a:rPr lang="en-US" sz="2400"/>
              <a:t>r</a:t>
            </a:r>
            <a:r>
              <a:rPr lang="en-US" sz="2400" baseline="-25000"/>
              <a:t>0 </a:t>
            </a:r>
            <a:r>
              <a:rPr lang="en-US" sz="2400">
                <a:ea typeface="Times New Roman" charset="0"/>
                <a:cs typeface="Times New Roman" charset="0"/>
                <a:sym typeface="Symbol" charset="2"/>
              </a:rPr>
              <a:t>= 0, </a:t>
            </a:r>
            <a:r>
              <a:rPr lang="en-US" sz="2400"/>
              <a:t>R</a:t>
            </a:r>
            <a:r>
              <a:rPr lang="en-US" sz="2400" baseline="-25000"/>
              <a:t>0 </a:t>
            </a:r>
            <a:r>
              <a:rPr lang="en-US" sz="2400">
                <a:ea typeface="Times New Roman" charset="0"/>
                <a:cs typeface="Times New Roman" charset="0"/>
                <a:sym typeface="Symbol" charset="2"/>
              </a:rPr>
              <a:t>= </a:t>
            </a:r>
          </a:p>
          <a:p>
            <a:pPr>
              <a:buFont typeface="Wingdings" charset="2"/>
              <a:buNone/>
            </a:pPr>
            <a:r>
              <a:rPr lang="en-US" sz="2400">
                <a:ea typeface="Times New Roman" charset="0"/>
                <a:cs typeface="Times New Roman" charset="0"/>
                <a:sym typeface="Symbol" charset="2"/>
              </a:rPr>
              <a:t>Each node keeps track of finite rings</a:t>
            </a:r>
          </a:p>
        </p:txBody>
      </p:sp>
      <p:pic>
        <p:nvPicPr>
          <p:cNvPr id="101382" name="Picture 6"/>
          <p:cNvPicPr>
            <a:picLocks noGrp="1" noChangeAspect="1" noChangeArrowheads="1"/>
          </p:cNvPicPr>
          <p:nvPr>
            <p:ph type="clipArt" sz="half" idx="1"/>
          </p:nvPr>
        </p:nvPicPr>
        <p:blipFill>
          <a:blip r:embed="rId2"/>
          <a:srcRect/>
          <a:stretch>
            <a:fillRect/>
          </a:stretch>
        </p:blipFill>
        <p:spPr>
          <a:xfrm>
            <a:off x="228600" y="2286000"/>
            <a:ext cx="3810000" cy="3640138"/>
          </a:xfrm>
          <a:noFill/>
          <a:ln/>
        </p:spPr>
      </p:pic>
      <p:sp>
        <p:nvSpPr>
          <p:cNvPr id="6" name="Slide Number Placeholder 5"/>
          <p:cNvSpPr>
            <a:spLocks noGrp="1"/>
          </p:cNvSpPr>
          <p:nvPr>
            <p:ph type="sldNum" sz="quarter" idx="12"/>
          </p:nvPr>
        </p:nvSpPr>
        <p:spPr/>
        <p:txBody>
          <a:bodyPr/>
          <a:lstStyle/>
          <a:p>
            <a:fld id="{843FF234-38E6-8748-ADD2-A207D2F95082}" type="slidenum">
              <a:rPr lang="en-US" smtClean="0"/>
              <a:pPr/>
              <a:t>154</a:t>
            </a:fld>
            <a:endParaRPr lang="en-US"/>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p:txBody>
          <a:bodyPr>
            <a:normAutofit fontScale="90000"/>
          </a:bodyPr>
          <a:lstStyle/>
          <a:p>
            <a:r>
              <a:rPr lang="en-US" smtClean="0"/>
              <a:t>New Fundamental Concept:</a:t>
            </a:r>
            <a:br>
              <a:rPr lang="en-US" smtClean="0"/>
            </a:br>
            <a:r>
              <a:rPr lang="en-US" smtClean="0"/>
              <a:t>“Internet Position”</a:t>
            </a:r>
            <a:endParaRPr lang="en-US"/>
          </a:p>
        </p:txBody>
      </p:sp>
      <p:sp>
        <p:nvSpPr>
          <p:cNvPr id="340995" name="Rectangle 3"/>
          <p:cNvSpPr>
            <a:spLocks noGrp="1" noChangeArrowheads="1"/>
          </p:cNvSpPr>
          <p:nvPr>
            <p:ph type="body" idx="1"/>
          </p:nvPr>
        </p:nvSpPr>
        <p:spPr/>
        <p:txBody>
          <a:bodyPr>
            <a:normAutofit lnSpcReduction="10000"/>
          </a:bodyPr>
          <a:lstStyle/>
          <a:p>
            <a:r>
              <a:rPr lang="en-US" dirty="0" smtClean="0"/>
              <a:t>Using GNP, every host can have an “Internet position”</a:t>
            </a:r>
          </a:p>
          <a:p>
            <a:pPr lvl="1"/>
            <a:r>
              <a:rPr lang="en-US" dirty="0" smtClean="0"/>
              <a:t>O(N) positions, as opposed to O(N</a:t>
            </a:r>
            <a:r>
              <a:rPr lang="en-US" baseline="30000" dirty="0" smtClean="0"/>
              <a:t>2</a:t>
            </a:r>
            <a:r>
              <a:rPr lang="en-US" dirty="0" smtClean="0"/>
              <a:t>) distances</a:t>
            </a:r>
          </a:p>
          <a:p>
            <a:r>
              <a:rPr lang="en-US" dirty="0" smtClean="0"/>
              <a:t>Accurate network distance estimates can be rapidly computed from “Internet positions”</a:t>
            </a:r>
          </a:p>
          <a:p>
            <a:r>
              <a:rPr lang="en-US" dirty="0" smtClean="0"/>
              <a:t>“Internet position” is a local</a:t>
            </a:r>
            <a:br>
              <a:rPr lang="en-US" dirty="0" smtClean="0"/>
            </a:br>
            <a:r>
              <a:rPr lang="en-US" dirty="0" smtClean="0"/>
              <a:t>property that can be</a:t>
            </a:r>
            <a:br>
              <a:rPr lang="en-US" dirty="0" smtClean="0"/>
            </a:br>
            <a:r>
              <a:rPr lang="en-US" dirty="0" smtClean="0"/>
              <a:t>determined </a:t>
            </a:r>
            <a:r>
              <a:rPr lang="en-US" b="1" u="sng" dirty="0" smtClean="0"/>
              <a:t>before </a:t>
            </a:r>
            <a:r>
              <a:rPr lang="en-US" dirty="0" smtClean="0"/>
              <a:t/>
            </a:r>
            <a:br>
              <a:rPr lang="en-US" dirty="0" smtClean="0"/>
            </a:br>
            <a:r>
              <a:rPr lang="en-US" dirty="0" smtClean="0"/>
              <a:t>applications need it</a:t>
            </a:r>
          </a:p>
          <a:p>
            <a:r>
              <a:rPr lang="en-US" dirty="0" smtClean="0"/>
              <a:t>Can be an interface </a:t>
            </a:r>
            <a:br>
              <a:rPr lang="en-US" dirty="0" smtClean="0"/>
            </a:br>
            <a:r>
              <a:rPr lang="en-US" dirty="0" smtClean="0"/>
              <a:t>for independent systems </a:t>
            </a:r>
            <a:br>
              <a:rPr lang="en-US" dirty="0" smtClean="0"/>
            </a:br>
            <a:r>
              <a:rPr lang="en-US" dirty="0" smtClean="0"/>
              <a:t>to interact</a:t>
            </a:r>
          </a:p>
          <a:p>
            <a:endParaRPr lang="en-US" dirty="0"/>
          </a:p>
        </p:txBody>
      </p:sp>
      <p:sp>
        <p:nvSpPr>
          <p:cNvPr id="120" name="Slide Number Placeholder 119"/>
          <p:cNvSpPr>
            <a:spLocks noGrp="1"/>
          </p:cNvSpPr>
          <p:nvPr>
            <p:ph type="sldNum" sz="quarter" idx="12"/>
          </p:nvPr>
        </p:nvSpPr>
        <p:spPr/>
        <p:txBody>
          <a:bodyPr/>
          <a:lstStyle/>
          <a:p>
            <a:fld id="{B6F15528-21DE-4FAA-801E-634DDDAF4B2B}" type="slidenum">
              <a:rPr lang="en-US" smtClean="0"/>
              <a:pPr/>
              <a:t>155</a:t>
            </a:fld>
            <a:endParaRPr lang="en-US"/>
          </a:p>
        </p:txBody>
      </p:sp>
      <p:sp>
        <p:nvSpPr>
          <p:cNvPr id="340996" name="Text Box 4"/>
          <p:cNvSpPr txBox="1">
            <a:spLocks noChangeArrowheads="1"/>
          </p:cNvSpPr>
          <p:nvPr/>
        </p:nvSpPr>
        <p:spPr bwMode="auto">
          <a:xfrm>
            <a:off x="6789738" y="3625850"/>
            <a:ext cx="296862" cy="336550"/>
          </a:xfrm>
          <a:prstGeom prst="rect">
            <a:avLst/>
          </a:prstGeom>
          <a:noFill/>
          <a:ln w="12699">
            <a:noFill/>
            <a:miter lim="800000"/>
            <a:headEnd type="none" w="sm" len="sm"/>
            <a:tailEnd type="none" w="sm" len="sm"/>
          </a:ln>
          <a:effectLst/>
        </p:spPr>
        <p:txBody>
          <a:bodyPr wrap="none">
            <a:prstTxWarp prst="textNoShape">
              <a:avLst/>
            </a:prstTxWarp>
            <a:spAutoFit/>
          </a:bodyPr>
          <a:lstStyle/>
          <a:p>
            <a:r>
              <a:rPr lang="en-US" sz="1600" b="1"/>
              <a:t>y</a:t>
            </a:r>
          </a:p>
        </p:txBody>
      </p:sp>
      <p:sp>
        <p:nvSpPr>
          <p:cNvPr id="340997" name="Text Box 5"/>
          <p:cNvSpPr txBox="1">
            <a:spLocks noChangeArrowheads="1"/>
          </p:cNvSpPr>
          <p:nvPr/>
        </p:nvSpPr>
        <p:spPr bwMode="auto">
          <a:xfrm>
            <a:off x="7850188" y="3473450"/>
            <a:ext cx="973137" cy="336550"/>
          </a:xfrm>
          <a:prstGeom prst="rect">
            <a:avLst/>
          </a:prstGeom>
          <a:noFill/>
          <a:ln w="9525">
            <a:noFill/>
            <a:miter lim="800000"/>
            <a:headEnd/>
            <a:tailEnd/>
          </a:ln>
          <a:effectLst/>
        </p:spPr>
        <p:txBody>
          <a:bodyPr wrap="none">
            <a:prstTxWarp prst="textNoShape">
              <a:avLst/>
            </a:prstTxWarp>
            <a:spAutoFit/>
          </a:bodyPr>
          <a:lstStyle/>
          <a:p>
            <a:r>
              <a:rPr lang="en-US" sz="1600">
                <a:solidFill>
                  <a:schemeClr val="accent2"/>
                </a:solidFill>
              </a:rPr>
              <a:t>(x</a:t>
            </a:r>
            <a:r>
              <a:rPr lang="en-US" sz="1600" baseline="-25000">
                <a:solidFill>
                  <a:schemeClr val="accent2"/>
                </a:solidFill>
              </a:rPr>
              <a:t>2</a:t>
            </a:r>
            <a:r>
              <a:rPr lang="en-US" sz="1600">
                <a:solidFill>
                  <a:schemeClr val="accent2"/>
                </a:solidFill>
              </a:rPr>
              <a:t>,y</a:t>
            </a:r>
            <a:r>
              <a:rPr lang="en-US" sz="1600" baseline="-25000">
                <a:solidFill>
                  <a:schemeClr val="accent2"/>
                </a:solidFill>
              </a:rPr>
              <a:t>2</a:t>
            </a:r>
            <a:r>
              <a:rPr lang="en-US" sz="1600">
                <a:solidFill>
                  <a:schemeClr val="accent2"/>
                </a:solidFill>
              </a:rPr>
              <a:t>,z</a:t>
            </a:r>
            <a:r>
              <a:rPr lang="en-US" sz="1600" baseline="-25000">
                <a:solidFill>
                  <a:schemeClr val="accent2"/>
                </a:solidFill>
              </a:rPr>
              <a:t>2</a:t>
            </a:r>
            <a:r>
              <a:rPr lang="en-US" sz="1600">
                <a:solidFill>
                  <a:schemeClr val="accent2"/>
                </a:solidFill>
              </a:rPr>
              <a:t>)</a:t>
            </a:r>
          </a:p>
        </p:txBody>
      </p:sp>
      <p:sp>
        <p:nvSpPr>
          <p:cNvPr id="340998" name="Line 6"/>
          <p:cNvSpPr>
            <a:spLocks noChangeShapeType="1"/>
          </p:cNvSpPr>
          <p:nvPr/>
        </p:nvSpPr>
        <p:spPr bwMode="auto">
          <a:xfrm>
            <a:off x="5562600" y="5116513"/>
            <a:ext cx="3108325" cy="0"/>
          </a:xfrm>
          <a:prstGeom prst="line">
            <a:avLst/>
          </a:prstGeom>
          <a:noFill/>
          <a:ln w="12700">
            <a:solidFill>
              <a:schemeClr val="tx1"/>
            </a:solidFill>
            <a:round/>
            <a:headEnd type="none" w="sm" len="sm"/>
            <a:tailEnd type="triangle" w="med" len="med"/>
          </a:ln>
          <a:effectLst/>
        </p:spPr>
        <p:txBody>
          <a:bodyPr wrap="none" anchor="ctr">
            <a:prstTxWarp prst="textNoShape">
              <a:avLst/>
            </a:prstTxWarp>
          </a:bodyPr>
          <a:lstStyle/>
          <a:p>
            <a:endParaRPr lang="en-US"/>
          </a:p>
        </p:txBody>
      </p:sp>
      <p:sp>
        <p:nvSpPr>
          <p:cNvPr id="340999" name="Line 7"/>
          <p:cNvSpPr>
            <a:spLocks noChangeShapeType="1"/>
          </p:cNvSpPr>
          <p:nvPr/>
        </p:nvSpPr>
        <p:spPr bwMode="auto">
          <a:xfrm>
            <a:off x="7085013" y="3751263"/>
            <a:ext cx="0" cy="2725737"/>
          </a:xfrm>
          <a:prstGeom prst="line">
            <a:avLst/>
          </a:prstGeom>
          <a:noFill/>
          <a:ln w="12700">
            <a:solidFill>
              <a:schemeClr val="tx1"/>
            </a:solidFill>
            <a:round/>
            <a:headEnd type="triangle" w="med" len="med"/>
            <a:tailEnd/>
          </a:ln>
          <a:effectLst/>
        </p:spPr>
        <p:txBody>
          <a:bodyPr wrap="none" anchor="ctr">
            <a:prstTxWarp prst="textNoShape">
              <a:avLst/>
            </a:prstTxWarp>
          </a:bodyPr>
          <a:lstStyle/>
          <a:p>
            <a:endParaRPr lang="en-US"/>
          </a:p>
        </p:txBody>
      </p:sp>
      <p:sp>
        <p:nvSpPr>
          <p:cNvPr id="341000" name="Line 8"/>
          <p:cNvSpPr>
            <a:spLocks noChangeShapeType="1"/>
          </p:cNvSpPr>
          <p:nvPr/>
        </p:nvSpPr>
        <p:spPr bwMode="auto">
          <a:xfrm flipV="1">
            <a:off x="5826125" y="4402138"/>
            <a:ext cx="2516188" cy="1427162"/>
          </a:xfrm>
          <a:prstGeom prst="line">
            <a:avLst/>
          </a:prstGeom>
          <a:noFill/>
          <a:ln w="12700">
            <a:solidFill>
              <a:schemeClr val="tx1"/>
            </a:solidFill>
            <a:round/>
            <a:headEnd type="triangle" w="med" len="med"/>
            <a:tailEnd/>
          </a:ln>
          <a:effectLst/>
        </p:spPr>
        <p:txBody>
          <a:bodyPr wrap="none" anchor="ctr">
            <a:prstTxWarp prst="textNoShape">
              <a:avLst/>
            </a:prstTxWarp>
          </a:bodyPr>
          <a:lstStyle/>
          <a:p>
            <a:endParaRPr lang="en-US"/>
          </a:p>
        </p:txBody>
      </p:sp>
      <p:sp>
        <p:nvSpPr>
          <p:cNvPr id="341001" name="Line 9"/>
          <p:cNvSpPr>
            <a:spLocks noChangeShapeType="1"/>
          </p:cNvSpPr>
          <p:nvPr/>
        </p:nvSpPr>
        <p:spPr bwMode="auto">
          <a:xfrm>
            <a:off x="6423025" y="4986338"/>
            <a:ext cx="0" cy="255587"/>
          </a:xfrm>
          <a:prstGeom prst="line">
            <a:avLst/>
          </a:prstGeom>
          <a:noFill/>
          <a:ln w="6350">
            <a:solidFill>
              <a:schemeClr val="tx1"/>
            </a:solidFill>
            <a:prstDash val="dash"/>
            <a:round/>
            <a:headEnd type="none" w="sm" len="sm"/>
            <a:tailEnd type="none" w="sm" len="sm"/>
          </a:ln>
          <a:effectLst/>
        </p:spPr>
        <p:txBody>
          <a:bodyPr wrap="none" anchor="ctr">
            <a:prstTxWarp prst="textNoShape">
              <a:avLst/>
            </a:prstTxWarp>
          </a:bodyPr>
          <a:lstStyle/>
          <a:p>
            <a:endParaRPr lang="en-US"/>
          </a:p>
        </p:txBody>
      </p:sp>
      <p:sp>
        <p:nvSpPr>
          <p:cNvPr id="341002" name="Line 10"/>
          <p:cNvSpPr>
            <a:spLocks noChangeShapeType="1"/>
          </p:cNvSpPr>
          <p:nvPr/>
        </p:nvSpPr>
        <p:spPr bwMode="auto">
          <a:xfrm flipV="1">
            <a:off x="7000875" y="5518150"/>
            <a:ext cx="0" cy="192088"/>
          </a:xfrm>
          <a:prstGeom prst="line">
            <a:avLst/>
          </a:prstGeom>
          <a:noFill/>
          <a:ln w="6350">
            <a:solidFill>
              <a:schemeClr val="tx1"/>
            </a:solidFill>
            <a:prstDash val="dash"/>
            <a:round/>
            <a:headEnd type="none" w="sm" len="sm"/>
            <a:tailEnd type="none" w="sm" len="sm"/>
          </a:ln>
          <a:effectLst/>
        </p:spPr>
        <p:txBody>
          <a:bodyPr wrap="none" anchor="ctr">
            <a:prstTxWarp prst="textNoShape">
              <a:avLst/>
            </a:prstTxWarp>
          </a:bodyPr>
          <a:lstStyle/>
          <a:p>
            <a:endParaRPr lang="en-US"/>
          </a:p>
        </p:txBody>
      </p:sp>
      <p:sp>
        <p:nvSpPr>
          <p:cNvPr id="341003" name="Line 11"/>
          <p:cNvSpPr>
            <a:spLocks noChangeShapeType="1"/>
          </p:cNvSpPr>
          <p:nvPr/>
        </p:nvSpPr>
        <p:spPr bwMode="auto">
          <a:xfrm flipV="1">
            <a:off x="6423025" y="5116513"/>
            <a:ext cx="263525" cy="125412"/>
          </a:xfrm>
          <a:prstGeom prst="line">
            <a:avLst/>
          </a:prstGeom>
          <a:noFill/>
          <a:ln w="6350">
            <a:solidFill>
              <a:schemeClr val="tx1"/>
            </a:solidFill>
            <a:prstDash val="dash"/>
            <a:round/>
            <a:headEnd type="none" w="sm" len="sm"/>
            <a:tailEnd type="none" w="sm" len="sm"/>
          </a:ln>
          <a:effectLst/>
        </p:spPr>
        <p:txBody>
          <a:bodyPr wrap="none" anchor="ctr">
            <a:prstTxWarp prst="textNoShape">
              <a:avLst/>
            </a:prstTxWarp>
          </a:bodyPr>
          <a:lstStyle/>
          <a:p>
            <a:endParaRPr lang="en-US"/>
          </a:p>
        </p:txBody>
      </p:sp>
      <p:sp>
        <p:nvSpPr>
          <p:cNvPr id="341004" name="Line 12"/>
          <p:cNvSpPr>
            <a:spLocks noChangeShapeType="1"/>
          </p:cNvSpPr>
          <p:nvPr/>
        </p:nvSpPr>
        <p:spPr bwMode="auto">
          <a:xfrm>
            <a:off x="6423025" y="5241925"/>
            <a:ext cx="396875" cy="0"/>
          </a:xfrm>
          <a:prstGeom prst="line">
            <a:avLst/>
          </a:prstGeom>
          <a:noFill/>
          <a:ln w="6350">
            <a:solidFill>
              <a:schemeClr val="tx1"/>
            </a:solidFill>
            <a:prstDash val="dash"/>
            <a:round/>
            <a:headEnd type="none" w="sm" len="sm"/>
            <a:tailEnd type="none" w="sm" len="sm"/>
          </a:ln>
          <a:effectLst/>
        </p:spPr>
        <p:txBody>
          <a:bodyPr wrap="none" anchor="ctr">
            <a:prstTxWarp prst="textNoShape">
              <a:avLst/>
            </a:prstTxWarp>
          </a:bodyPr>
          <a:lstStyle/>
          <a:p>
            <a:endParaRPr lang="en-US"/>
          </a:p>
        </p:txBody>
      </p:sp>
      <p:sp>
        <p:nvSpPr>
          <p:cNvPr id="341005" name="Line 13"/>
          <p:cNvSpPr>
            <a:spLocks noChangeShapeType="1"/>
          </p:cNvSpPr>
          <p:nvPr/>
        </p:nvSpPr>
        <p:spPr bwMode="auto">
          <a:xfrm flipH="1">
            <a:off x="6372225" y="5518150"/>
            <a:ext cx="628650" cy="0"/>
          </a:xfrm>
          <a:prstGeom prst="line">
            <a:avLst/>
          </a:prstGeom>
          <a:noFill/>
          <a:ln w="6350">
            <a:solidFill>
              <a:schemeClr val="tx1"/>
            </a:solidFill>
            <a:prstDash val="dash"/>
            <a:round/>
            <a:headEnd type="none" w="sm" len="sm"/>
            <a:tailEnd type="none" w="sm" len="sm"/>
          </a:ln>
          <a:effectLst/>
        </p:spPr>
        <p:txBody>
          <a:bodyPr wrap="none" anchor="ctr">
            <a:prstTxWarp prst="textNoShape">
              <a:avLst/>
            </a:prstTxWarp>
          </a:bodyPr>
          <a:lstStyle/>
          <a:p>
            <a:endParaRPr lang="en-US"/>
          </a:p>
        </p:txBody>
      </p:sp>
      <p:sp>
        <p:nvSpPr>
          <p:cNvPr id="341006" name="Line 14"/>
          <p:cNvSpPr>
            <a:spLocks noChangeShapeType="1"/>
          </p:cNvSpPr>
          <p:nvPr/>
        </p:nvSpPr>
        <p:spPr bwMode="auto">
          <a:xfrm flipV="1">
            <a:off x="7000875" y="5111750"/>
            <a:ext cx="687388" cy="409575"/>
          </a:xfrm>
          <a:prstGeom prst="line">
            <a:avLst/>
          </a:prstGeom>
          <a:noFill/>
          <a:ln w="6350">
            <a:solidFill>
              <a:schemeClr val="tx1"/>
            </a:solidFill>
            <a:prstDash val="dash"/>
            <a:round/>
            <a:headEnd type="none" w="sm" len="sm"/>
            <a:tailEnd type="none" w="sm" len="sm"/>
          </a:ln>
          <a:effectLst/>
        </p:spPr>
        <p:txBody>
          <a:bodyPr wrap="none" anchor="ctr">
            <a:prstTxWarp prst="textNoShape">
              <a:avLst/>
            </a:prstTxWarp>
          </a:bodyPr>
          <a:lstStyle/>
          <a:p>
            <a:endParaRPr lang="en-US"/>
          </a:p>
        </p:txBody>
      </p:sp>
      <p:sp>
        <p:nvSpPr>
          <p:cNvPr id="341007" name="Line 15"/>
          <p:cNvSpPr>
            <a:spLocks noChangeShapeType="1"/>
          </p:cNvSpPr>
          <p:nvPr/>
        </p:nvSpPr>
        <p:spPr bwMode="auto">
          <a:xfrm>
            <a:off x="7745413" y="4338638"/>
            <a:ext cx="0" cy="581025"/>
          </a:xfrm>
          <a:prstGeom prst="line">
            <a:avLst/>
          </a:prstGeom>
          <a:noFill/>
          <a:ln w="6350">
            <a:solidFill>
              <a:schemeClr val="tx1"/>
            </a:solidFill>
            <a:prstDash val="dash"/>
            <a:round/>
            <a:headEnd type="none" w="sm" len="sm"/>
            <a:tailEnd type="none" w="sm" len="sm"/>
          </a:ln>
          <a:effectLst/>
        </p:spPr>
        <p:txBody>
          <a:bodyPr wrap="none" anchor="ctr">
            <a:prstTxWarp prst="textNoShape">
              <a:avLst/>
            </a:prstTxWarp>
          </a:bodyPr>
          <a:lstStyle/>
          <a:p>
            <a:endParaRPr lang="en-US"/>
          </a:p>
        </p:txBody>
      </p:sp>
      <p:sp>
        <p:nvSpPr>
          <p:cNvPr id="341008" name="Line 16"/>
          <p:cNvSpPr>
            <a:spLocks noChangeShapeType="1"/>
          </p:cNvSpPr>
          <p:nvPr/>
        </p:nvSpPr>
        <p:spPr bwMode="auto">
          <a:xfrm flipH="1">
            <a:off x="7419975" y="4919663"/>
            <a:ext cx="325438" cy="0"/>
          </a:xfrm>
          <a:prstGeom prst="line">
            <a:avLst/>
          </a:prstGeom>
          <a:noFill/>
          <a:ln w="6350">
            <a:solidFill>
              <a:schemeClr val="tx1"/>
            </a:solidFill>
            <a:prstDash val="dash"/>
            <a:round/>
            <a:headEnd type="none" w="sm" len="sm"/>
            <a:tailEnd type="none" w="sm" len="sm"/>
          </a:ln>
          <a:effectLst/>
        </p:spPr>
        <p:txBody>
          <a:bodyPr wrap="none" anchor="ctr">
            <a:prstTxWarp prst="textNoShape">
              <a:avLst/>
            </a:prstTxWarp>
          </a:bodyPr>
          <a:lstStyle/>
          <a:p>
            <a:endParaRPr lang="en-US"/>
          </a:p>
        </p:txBody>
      </p:sp>
      <p:sp>
        <p:nvSpPr>
          <p:cNvPr id="341009" name="Line 17"/>
          <p:cNvSpPr>
            <a:spLocks noChangeShapeType="1"/>
          </p:cNvSpPr>
          <p:nvPr/>
        </p:nvSpPr>
        <p:spPr bwMode="auto">
          <a:xfrm flipH="1">
            <a:off x="7419975" y="4919663"/>
            <a:ext cx="325438" cy="196850"/>
          </a:xfrm>
          <a:prstGeom prst="line">
            <a:avLst/>
          </a:prstGeom>
          <a:noFill/>
          <a:ln w="6350">
            <a:solidFill>
              <a:schemeClr val="tx1"/>
            </a:solidFill>
            <a:prstDash val="dash"/>
            <a:round/>
            <a:headEnd type="none" w="sm" len="sm"/>
            <a:tailEnd type="none" w="sm" len="sm"/>
          </a:ln>
          <a:effectLst/>
        </p:spPr>
        <p:txBody>
          <a:bodyPr wrap="none" anchor="ctr">
            <a:prstTxWarp prst="textNoShape">
              <a:avLst/>
            </a:prstTxWarp>
          </a:bodyPr>
          <a:lstStyle/>
          <a:p>
            <a:endParaRPr lang="en-US"/>
          </a:p>
        </p:txBody>
      </p:sp>
      <p:sp>
        <p:nvSpPr>
          <p:cNvPr id="341010" name="Text Box 18"/>
          <p:cNvSpPr txBox="1">
            <a:spLocks noChangeArrowheads="1"/>
          </p:cNvSpPr>
          <p:nvPr/>
        </p:nvSpPr>
        <p:spPr bwMode="auto">
          <a:xfrm>
            <a:off x="8345488" y="5083175"/>
            <a:ext cx="296862" cy="336550"/>
          </a:xfrm>
          <a:prstGeom prst="rect">
            <a:avLst/>
          </a:prstGeom>
          <a:noFill/>
          <a:ln w="12699">
            <a:noFill/>
            <a:miter lim="800000"/>
            <a:headEnd type="none" w="sm" len="sm"/>
            <a:tailEnd type="none" w="sm" len="sm"/>
          </a:ln>
          <a:effectLst/>
        </p:spPr>
        <p:txBody>
          <a:bodyPr wrap="none">
            <a:prstTxWarp prst="textNoShape">
              <a:avLst/>
            </a:prstTxWarp>
            <a:spAutoFit/>
          </a:bodyPr>
          <a:lstStyle/>
          <a:p>
            <a:r>
              <a:rPr lang="en-US" sz="1600" b="1"/>
              <a:t>x</a:t>
            </a:r>
          </a:p>
        </p:txBody>
      </p:sp>
      <p:sp>
        <p:nvSpPr>
          <p:cNvPr id="341011" name="Text Box 19"/>
          <p:cNvSpPr txBox="1">
            <a:spLocks noChangeArrowheads="1"/>
          </p:cNvSpPr>
          <p:nvPr/>
        </p:nvSpPr>
        <p:spPr bwMode="auto">
          <a:xfrm>
            <a:off x="5757863" y="5791200"/>
            <a:ext cx="285750" cy="336550"/>
          </a:xfrm>
          <a:prstGeom prst="rect">
            <a:avLst/>
          </a:prstGeom>
          <a:noFill/>
          <a:ln w="12699">
            <a:noFill/>
            <a:miter lim="800000"/>
            <a:headEnd type="none" w="sm" len="sm"/>
            <a:tailEnd type="none" w="sm" len="sm"/>
          </a:ln>
          <a:effectLst/>
        </p:spPr>
        <p:txBody>
          <a:bodyPr wrap="none">
            <a:prstTxWarp prst="textNoShape">
              <a:avLst/>
            </a:prstTxWarp>
            <a:spAutoFit/>
          </a:bodyPr>
          <a:lstStyle/>
          <a:p>
            <a:r>
              <a:rPr lang="en-US" sz="1600" b="1"/>
              <a:t>z</a:t>
            </a:r>
          </a:p>
        </p:txBody>
      </p:sp>
      <p:sp>
        <p:nvSpPr>
          <p:cNvPr id="341012" name="Text Box 20"/>
          <p:cNvSpPr txBox="1">
            <a:spLocks noChangeArrowheads="1"/>
          </p:cNvSpPr>
          <p:nvPr/>
        </p:nvSpPr>
        <p:spPr bwMode="auto">
          <a:xfrm>
            <a:off x="5645150" y="4006850"/>
            <a:ext cx="973138" cy="336550"/>
          </a:xfrm>
          <a:prstGeom prst="rect">
            <a:avLst/>
          </a:prstGeom>
          <a:noFill/>
          <a:ln w="9525">
            <a:noFill/>
            <a:miter lim="800000"/>
            <a:headEnd/>
            <a:tailEnd/>
          </a:ln>
          <a:effectLst/>
        </p:spPr>
        <p:txBody>
          <a:bodyPr wrap="none">
            <a:prstTxWarp prst="textNoShape">
              <a:avLst/>
            </a:prstTxWarp>
            <a:spAutoFit/>
          </a:bodyPr>
          <a:lstStyle/>
          <a:p>
            <a:r>
              <a:rPr lang="en-US" sz="1600">
                <a:solidFill>
                  <a:schemeClr val="accent2"/>
                </a:solidFill>
              </a:rPr>
              <a:t>(x</a:t>
            </a:r>
            <a:r>
              <a:rPr lang="en-US" sz="1600" baseline="-25000">
                <a:solidFill>
                  <a:schemeClr val="accent2"/>
                </a:solidFill>
              </a:rPr>
              <a:t>1</a:t>
            </a:r>
            <a:r>
              <a:rPr lang="en-US" sz="1600">
                <a:solidFill>
                  <a:schemeClr val="accent2"/>
                </a:solidFill>
              </a:rPr>
              <a:t>,y</a:t>
            </a:r>
            <a:r>
              <a:rPr lang="en-US" sz="1600" baseline="-25000">
                <a:solidFill>
                  <a:schemeClr val="accent2"/>
                </a:solidFill>
              </a:rPr>
              <a:t>1</a:t>
            </a:r>
            <a:r>
              <a:rPr lang="en-US" sz="1600">
                <a:solidFill>
                  <a:schemeClr val="accent2"/>
                </a:solidFill>
              </a:rPr>
              <a:t>,z</a:t>
            </a:r>
            <a:r>
              <a:rPr lang="en-US" sz="1600" baseline="-25000">
                <a:solidFill>
                  <a:schemeClr val="accent2"/>
                </a:solidFill>
              </a:rPr>
              <a:t>1</a:t>
            </a:r>
            <a:r>
              <a:rPr lang="en-US" sz="1600">
                <a:solidFill>
                  <a:schemeClr val="accent2"/>
                </a:solidFill>
              </a:rPr>
              <a:t>)</a:t>
            </a:r>
          </a:p>
        </p:txBody>
      </p:sp>
      <p:sp>
        <p:nvSpPr>
          <p:cNvPr id="341013" name="Text Box 21"/>
          <p:cNvSpPr txBox="1">
            <a:spLocks noChangeArrowheads="1"/>
          </p:cNvSpPr>
          <p:nvPr/>
        </p:nvSpPr>
        <p:spPr bwMode="auto">
          <a:xfrm>
            <a:off x="5645150" y="6072188"/>
            <a:ext cx="973138" cy="336550"/>
          </a:xfrm>
          <a:prstGeom prst="rect">
            <a:avLst/>
          </a:prstGeom>
          <a:noFill/>
          <a:ln w="9525">
            <a:noFill/>
            <a:miter lim="800000"/>
            <a:headEnd/>
            <a:tailEnd/>
          </a:ln>
          <a:effectLst/>
        </p:spPr>
        <p:txBody>
          <a:bodyPr wrap="none">
            <a:prstTxWarp prst="textNoShape">
              <a:avLst/>
            </a:prstTxWarp>
            <a:spAutoFit/>
          </a:bodyPr>
          <a:lstStyle/>
          <a:p>
            <a:r>
              <a:rPr lang="en-US" sz="1600">
                <a:solidFill>
                  <a:schemeClr val="accent2"/>
                </a:solidFill>
              </a:rPr>
              <a:t>(x</a:t>
            </a:r>
            <a:r>
              <a:rPr lang="en-US" sz="1600" baseline="-25000">
                <a:solidFill>
                  <a:schemeClr val="accent2"/>
                </a:solidFill>
              </a:rPr>
              <a:t>3</a:t>
            </a:r>
            <a:r>
              <a:rPr lang="en-US" sz="1600">
                <a:solidFill>
                  <a:schemeClr val="accent2"/>
                </a:solidFill>
              </a:rPr>
              <a:t>,y</a:t>
            </a:r>
            <a:r>
              <a:rPr lang="en-US" sz="1600" baseline="-25000">
                <a:solidFill>
                  <a:schemeClr val="accent2"/>
                </a:solidFill>
              </a:rPr>
              <a:t>3</a:t>
            </a:r>
            <a:r>
              <a:rPr lang="en-US" sz="1600">
                <a:solidFill>
                  <a:schemeClr val="accent2"/>
                </a:solidFill>
              </a:rPr>
              <a:t>,z</a:t>
            </a:r>
            <a:r>
              <a:rPr lang="en-US" sz="1600" baseline="-25000">
                <a:solidFill>
                  <a:schemeClr val="accent2"/>
                </a:solidFill>
              </a:rPr>
              <a:t>3</a:t>
            </a:r>
            <a:r>
              <a:rPr lang="en-US" sz="1600">
                <a:solidFill>
                  <a:schemeClr val="accent2"/>
                </a:solidFill>
              </a:rPr>
              <a:t>)</a:t>
            </a:r>
          </a:p>
        </p:txBody>
      </p:sp>
      <p:sp>
        <p:nvSpPr>
          <p:cNvPr id="341014" name="Line 22"/>
          <p:cNvSpPr>
            <a:spLocks noChangeShapeType="1"/>
          </p:cNvSpPr>
          <p:nvPr/>
        </p:nvSpPr>
        <p:spPr bwMode="auto">
          <a:xfrm flipV="1">
            <a:off x="7000875" y="5699125"/>
            <a:ext cx="993775" cy="271463"/>
          </a:xfrm>
          <a:prstGeom prst="line">
            <a:avLst/>
          </a:prstGeom>
          <a:noFill/>
          <a:ln w="28575">
            <a:solidFill>
              <a:srgbClr val="FF0000"/>
            </a:solidFill>
            <a:round/>
            <a:headEnd type="none" w="sm" len="sm"/>
            <a:tailEnd type="none" w="sm" len="sm"/>
          </a:ln>
          <a:effectLst/>
        </p:spPr>
        <p:txBody>
          <a:bodyPr wrap="none" anchor="ctr">
            <a:prstTxWarp prst="textNoShape">
              <a:avLst/>
            </a:prstTxWarp>
          </a:bodyPr>
          <a:lstStyle/>
          <a:p>
            <a:endParaRPr lang="en-US"/>
          </a:p>
        </p:txBody>
      </p:sp>
      <p:sp>
        <p:nvSpPr>
          <p:cNvPr id="341015" name="Text Box 23"/>
          <p:cNvSpPr txBox="1">
            <a:spLocks noChangeArrowheads="1"/>
          </p:cNvSpPr>
          <p:nvPr/>
        </p:nvSpPr>
        <p:spPr bwMode="auto">
          <a:xfrm>
            <a:off x="7600950" y="5988050"/>
            <a:ext cx="973138" cy="336550"/>
          </a:xfrm>
          <a:prstGeom prst="rect">
            <a:avLst/>
          </a:prstGeom>
          <a:noFill/>
          <a:ln w="9525">
            <a:noFill/>
            <a:miter lim="800000"/>
            <a:headEnd/>
            <a:tailEnd/>
          </a:ln>
          <a:effectLst/>
        </p:spPr>
        <p:txBody>
          <a:bodyPr wrap="none">
            <a:prstTxWarp prst="textNoShape">
              <a:avLst/>
            </a:prstTxWarp>
            <a:spAutoFit/>
          </a:bodyPr>
          <a:lstStyle/>
          <a:p>
            <a:r>
              <a:rPr lang="en-US" sz="1600">
                <a:solidFill>
                  <a:schemeClr val="accent2"/>
                </a:solidFill>
              </a:rPr>
              <a:t>(x</a:t>
            </a:r>
            <a:r>
              <a:rPr lang="en-US" sz="1600" baseline="-25000">
                <a:solidFill>
                  <a:schemeClr val="accent2"/>
                </a:solidFill>
              </a:rPr>
              <a:t>4</a:t>
            </a:r>
            <a:r>
              <a:rPr lang="en-US" sz="1600">
                <a:solidFill>
                  <a:schemeClr val="accent2"/>
                </a:solidFill>
              </a:rPr>
              <a:t>,y</a:t>
            </a:r>
            <a:r>
              <a:rPr lang="en-US" sz="1600" baseline="-25000">
                <a:solidFill>
                  <a:schemeClr val="accent2"/>
                </a:solidFill>
              </a:rPr>
              <a:t>4</a:t>
            </a:r>
            <a:r>
              <a:rPr lang="en-US" sz="1600">
                <a:solidFill>
                  <a:schemeClr val="accent2"/>
                </a:solidFill>
              </a:rPr>
              <a:t>,z</a:t>
            </a:r>
            <a:r>
              <a:rPr lang="en-US" sz="1600" baseline="-25000">
                <a:solidFill>
                  <a:schemeClr val="accent2"/>
                </a:solidFill>
              </a:rPr>
              <a:t>4</a:t>
            </a:r>
            <a:r>
              <a:rPr lang="en-US" sz="1600">
                <a:solidFill>
                  <a:schemeClr val="accent2"/>
                </a:solidFill>
              </a:rPr>
              <a:t>)</a:t>
            </a:r>
          </a:p>
        </p:txBody>
      </p:sp>
      <p:sp>
        <p:nvSpPr>
          <p:cNvPr id="341016" name="Line 24"/>
          <p:cNvSpPr>
            <a:spLocks noChangeShapeType="1"/>
          </p:cNvSpPr>
          <p:nvPr/>
        </p:nvSpPr>
        <p:spPr bwMode="auto">
          <a:xfrm flipH="1" flipV="1">
            <a:off x="8020050" y="5376863"/>
            <a:ext cx="7938" cy="155575"/>
          </a:xfrm>
          <a:prstGeom prst="line">
            <a:avLst/>
          </a:prstGeom>
          <a:noFill/>
          <a:ln w="6350">
            <a:solidFill>
              <a:schemeClr val="tx1"/>
            </a:solidFill>
            <a:prstDash val="dash"/>
            <a:round/>
            <a:headEnd/>
            <a:tailEnd/>
          </a:ln>
          <a:effectLst/>
        </p:spPr>
        <p:txBody>
          <a:bodyPr wrap="none" anchor="ctr">
            <a:prstTxWarp prst="textNoShape">
              <a:avLst/>
            </a:prstTxWarp>
          </a:bodyPr>
          <a:lstStyle/>
          <a:p>
            <a:endParaRPr lang="en-US"/>
          </a:p>
        </p:txBody>
      </p:sp>
      <p:sp>
        <p:nvSpPr>
          <p:cNvPr id="341017" name="Line 25"/>
          <p:cNvSpPr>
            <a:spLocks noChangeShapeType="1"/>
          </p:cNvSpPr>
          <p:nvPr/>
        </p:nvSpPr>
        <p:spPr bwMode="auto">
          <a:xfrm flipH="1" flipV="1">
            <a:off x="6646863" y="5360988"/>
            <a:ext cx="1373187" cy="0"/>
          </a:xfrm>
          <a:prstGeom prst="line">
            <a:avLst/>
          </a:prstGeom>
          <a:noFill/>
          <a:ln w="6350">
            <a:solidFill>
              <a:schemeClr val="tx1"/>
            </a:solidFill>
            <a:prstDash val="dash"/>
            <a:round/>
            <a:headEnd/>
            <a:tailEnd/>
          </a:ln>
          <a:effectLst/>
        </p:spPr>
        <p:txBody>
          <a:bodyPr wrap="none" anchor="ctr">
            <a:prstTxWarp prst="textNoShape">
              <a:avLst/>
            </a:prstTxWarp>
          </a:bodyPr>
          <a:lstStyle/>
          <a:p>
            <a:endParaRPr lang="en-US"/>
          </a:p>
        </p:txBody>
      </p:sp>
      <p:sp>
        <p:nvSpPr>
          <p:cNvPr id="341018" name="Line 26"/>
          <p:cNvSpPr>
            <a:spLocks noChangeShapeType="1"/>
          </p:cNvSpPr>
          <p:nvPr/>
        </p:nvSpPr>
        <p:spPr bwMode="auto">
          <a:xfrm flipV="1">
            <a:off x="8016875" y="5127625"/>
            <a:ext cx="401638" cy="233363"/>
          </a:xfrm>
          <a:prstGeom prst="line">
            <a:avLst/>
          </a:prstGeom>
          <a:noFill/>
          <a:ln w="6350">
            <a:solidFill>
              <a:schemeClr val="tx1"/>
            </a:solidFill>
            <a:prstDash val="dash"/>
            <a:round/>
            <a:headEnd/>
            <a:tailEnd/>
          </a:ln>
          <a:effectLst/>
        </p:spPr>
        <p:txBody>
          <a:bodyPr wrap="none" anchor="ctr">
            <a:prstTxWarp prst="textNoShape">
              <a:avLst/>
            </a:prstTxWarp>
          </a:bodyPr>
          <a:lstStyle/>
          <a:p>
            <a:endParaRPr lang="en-US"/>
          </a:p>
        </p:txBody>
      </p:sp>
      <p:sp>
        <p:nvSpPr>
          <p:cNvPr id="341019" name="Line 27"/>
          <p:cNvSpPr>
            <a:spLocks noChangeShapeType="1"/>
          </p:cNvSpPr>
          <p:nvPr/>
        </p:nvSpPr>
        <p:spPr bwMode="auto">
          <a:xfrm>
            <a:off x="6462713" y="4703763"/>
            <a:ext cx="1531937" cy="995362"/>
          </a:xfrm>
          <a:prstGeom prst="line">
            <a:avLst/>
          </a:prstGeom>
          <a:noFill/>
          <a:ln w="28575">
            <a:solidFill>
              <a:srgbClr val="FF0000"/>
            </a:solidFill>
            <a:prstDash val="dashDot"/>
            <a:round/>
            <a:headEnd type="none" w="sm" len="sm"/>
            <a:tailEnd type="none" w="sm" len="sm"/>
          </a:ln>
          <a:effectLst/>
        </p:spPr>
        <p:txBody>
          <a:bodyPr wrap="none" anchor="ctr">
            <a:prstTxWarp prst="textNoShape">
              <a:avLst/>
            </a:prstTxWarp>
          </a:bodyPr>
          <a:lstStyle/>
          <a:p>
            <a:endParaRPr lang="en-US"/>
          </a:p>
        </p:txBody>
      </p:sp>
      <p:sp>
        <p:nvSpPr>
          <p:cNvPr id="341020" name="Line 28"/>
          <p:cNvSpPr>
            <a:spLocks noChangeShapeType="1"/>
          </p:cNvSpPr>
          <p:nvPr/>
        </p:nvSpPr>
        <p:spPr bwMode="auto">
          <a:xfrm>
            <a:off x="7720013" y="4070350"/>
            <a:ext cx="274637" cy="1628775"/>
          </a:xfrm>
          <a:prstGeom prst="line">
            <a:avLst/>
          </a:prstGeom>
          <a:noFill/>
          <a:ln w="28575">
            <a:solidFill>
              <a:srgbClr val="FF0000"/>
            </a:solidFill>
            <a:round/>
            <a:headEnd type="none" w="sm" len="sm"/>
            <a:tailEnd type="none" w="sm" len="sm"/>
          </a:ln>
          <a:effectLst/>
        </p:spPr>
        <p:txBody>
          <a:bodyPr wrap="none" anchor="ctr">
            <a:prstTxWarp prst="textNoShape">
              <a:avLst/>
            </a:prstTxWarp>
          </a:bodyPr>
          <a:lstStyle/>
          <a:p>
            <a:endParaRPr lang="en-US"/>
          </a:p>
        </p:txBody>
      </p:sp>
      <p:grpSp>
        <p:nvGrpSpPr>
          <p:cNvPr id="2" name="Group 29"/>
          <p:cNvGrpSpPr>
            <a:grpSpLocks/>
          </p:cNvGrpSpPr>
          <p:nvPr/>
        </p:nvGrpSpPr>
        <p:grpSpPr bwMode="auto">
          <a:xfrm>
            <a:off x="7720013" y="5518150"/>
            <a:ext cx="531812" cy="512763"/>
            <a:chOff x="970" y="1034"/>
            <a:chExt cx="152" cy="156"/>
          </a:xfrm>
        </p:grpSpPr>
        <p:sp>
          <p:nvSpPr>
            <p:cNvPr id="341022" name="Freeform 30"/>
            <p:cNvSpPr>
              <a:spLocks/>
            </p:cNvSpPr>
            <p:nvPr/>
          </p:nvSpPr>
          <p:spPr bwMode="auto">
            <a:xfrm>
              <a:off x="991" y="1128"/>
              <a:ext cx="129" cy="17"/>
            </a:xfrm>
            <a:custGeom>
              <a:avLst/>
              <a:gdLst/>
              <a:ahLst/>
              <a:cxnLst>
                <a:cxn ang="0">
                  <a:pos x="0" y="84"/>
                </a:cxn>
                <a:cxn ang="0">
                  <a:pos x="81" y="0"/>
                </a:cxn>
                <a:cxn ang="0">
                  <a:pos x="645" y="0"/>
                </a:cxn>
                <a:cxn ang="0">
                  <a:pos x="574" y="84"/>
                </a:cxn>
                <a:cxn ang="0">
                  <a:pos x="0" y="84"/>
                </a:cxn>
              </a:cxnLst>
              <a:rect l="0" t="0" r="r" b="b"/>
              <a:pathLst>
                <a:path w="645" h="84">
                  <a:moveTo>
                    <a:pt x="0" y="84"/>
                  </a:moveTo>
                  <a:lnTo>
                    <a:pt x="81" y="0"/>
                  </a:lnTo>
                  <a:lnTo>
                    <a:pt x="645" y="0"/>
                  </a:lnTo>
                  <a:lnTo>
                    <a:pt x="574" y="84"/>
                  </a:lnTo>
                  <a:lnTo>
                    <a:pt x="0" y="84"/>
                  </a:lnTo>
                  <a:close/>
                </a:path>
              </a:pathLst>
            </a:custGeom>
            <a:solidFill>
              <a:srgbClr val="C9C9B6"/>
            </a:solidFill>
            <a:ln w="9525">
              <a:noFill/>
              <a:round/>
              <a:headEnd/>
              <a:tailEnd/>
            </a:ln>
          </p:spPr>
          <p:txBody>
            <a:bodyPr>
              <a:prstTxWarp prst="textNoShape">
                <a:avLst/>
              </a:prstTxWarp>
            </a:bodyPr>
            <a:lstStyle/>
            <a:p>
              <a:endParaRPr lang="en-US"/>
            </a:p>
          </p:txBody>
        </p:sp>
        <p:sp>
          <p:nvSpPr>
            <p:cNvPr id="341023" name="Freeform 31"/>
            <p:cNvSpPr>
              <a:spLocks/>
            </p:cNvSpPr>
            <p:nvPr/>
          </p:nvSpPr>
          <p:spPr bwMode="auto">
            <a:xfrm>
              <a:off x="993" y="1130"/>
              <a:ext cx="129" cy="17"/>
            </a:xfrm>
            <a:custGeom>
              <a:avLst/>
              <a:gdLst/>
              <a:ahLst/>
              <a:cxnLst>
                <a:cxn ang="0">
                  <a:pos x="0" y="83"/>
                </a:cxn>
                <a:cxn ang="0">
                  <a:pos x="81" y="0"/>
                </a:cxn>
                <a:cxn ang="0">
                  <a:pos x="645" y="0"/>
                </a:cxn>
                <a:cxn ang="0">
                  <a:pos x="574" y="83"/>
                </a:cxn>
                <a:cxn ang="0">
                  <a:pos x="0" y="83"/>
                </a:cxn>
              </a:cxnLst>
              <a:rect l="0" t="0" r="r" b="b"/>
              <a:pathLst>
                <a:path w="645" h="83">
                  <a:moveTo>
                    <a:pt x="0" y="83"/>
                  </a:moveTo>
                  <a:lnTo>
                    <a:pt x="81" y="0"/>
                  </a:lnTo>
                  <a:lnTo>
                    <a:pt x="645" y="0"/>
                  </a:lnTo>
                  <a:lnTo>
                    <a:pt x="574" y="83"/>
                  </a:lnTo>
                  <a:lnTo>
                    <a:pt x="0" y="83"/>
                  </a:lnTo>
                  <a:close/>
                </a:path>
              </a:pathLst>
            </a:custGeom>
            <a:solidFill>
              <a:srgbClr val="C9C9B6"/>
            </a:solidFill>
            <a:ln w="3175">
              <a:solidFill>
                <a:srgbClr val="494936"/>
              </a:solidFill>
              <a:prstDash val="solid"/>
              <a:round/>
              <a:headEnd/>
              <a:tailEnd/>
            </a:ln>
          </p:spPr>
          <p:txBody>
            <a:bodyPr>
              <a:prstTxWarp prst="textNoShape">
                <a:avLst/>
              </a:prstTxWarp>
            </a:bodyPr>
            <a:lstStyle/>
            <a:p>
              <a:endParaRPr lang="en-US"/>
            </a:p>
          </p:txBody>
        </p:sp>
        <p:sp>
          <p:nvSpPr>
            <p:cNvPr id="341024" name="Rectangle 32"/>
            <p:cNvSpPr>
              <a:spLocks noChangeArrowheads="1"/>
            </p:cNvSpPr>
            <p:nvPr/>
          </p:nvSpPr>
          <p:spPr bwMode="auto">
            <a:xfrm>
              <a:off x="991" y="1145"/>
              <a:ext cx="115" cy="20"/>
            </a:xfrm>
            <a:prstGeom prst="rect">
              <a:avLst/>
            </a:prstGeom>
            <a:solidFill>
              <a:srgbClr val="B7B79D"/>
            </a:solidFill>
            <a:ln w="9525">
              <a:noFill/>
              <a:miter lim="800000"/>
              <a:headEnd/>
              <a:tailEnd/>
            </a:ln>
          </p:spPr>
          <p:txBody>
            <a:bodyPr>
              <a:prstTxWarp prst="textNoShape">
                <a:avLst/>
              </a:prstTxWarp>
            </a:bodyPr>
            <a:lstStyle/>
            <a:p>
              <a:endParaRPr lang="en-US"/>
            </a:p>
          </p:txBody>
        </p:sp>
        <p:sp>
          <p:nvSpPr>
            <p:cNvPr id="341025" name="Rectangle 33"/>
            <p:cNvSpPr>
              <a:spLocks noChangeArrowheads="1"/>
            </p:cNvSpPr>
            <p:nvPr/>
          </p:nvSpPr>
          <p:spPr bwMode="auto">
            <a:xfrm>
              <a:off x="992" y="1146"/>
              <a:ext cx="113" cy="18"/>
            </a:xfrm>
            <a:prstGeom prst="rect">
              <a:avLst/>
            </a:prstGeom>
            <a:solidFill>
              <a:srgbClr val="B7B79D"/>
            </a:solidFill>
            <a:ln w="3175">
              <a:solidFill>
                <a:srgbClr val="494936"/>
              </a:solidFill>
              <a:miter lim="800000"/>
              <a:headEnd/>
              <a:tailEnd/>
            </a:ln>
          </p:spPr>
          <p:txBody>
            <a:bodyPr>
              <a:prstTxWarp prst="textNoShape">
                <a:avLst/>
              </a:prstTxWarp>
            </a:bodyPr>
            <a:lstStyle/>
            <a:p>
              <a:endParaRPr lang="en-US"/>
            </a:p>
          </p:txBody>
        </p:sp>
        <p:sp>
          <p:nvSpPr>
            <p:cNvPr id="341026" name="Freeform 34"/>
            <p:cNvSpPr>
              <a:spLocks/>
            </p:cNvSpPr>
            <p:nvPr/>
          </p:nvSpPr>
          <p:spPr bwMode="auto">
            <a:xfrm>
              <a:off x="1106" y="1128"/>
              <a:ext cx="14" cy="37"/>
            </a:xfrm>
            <a:custGeom>
              <a:avLst/>
              <a:gdLst/>
              <a:ahLst/>
              <a:cxnLst>
                <a:cxn ang="0">
                  <a:pos x="0" y="185"/>
                </a:cxn>
                <a:cxn ang="0">
                  <a:pos x="71" y="111"/>
                </a:cxn>
                <a:cxn ang="0">
                  <a:pos x="71" y="0"/>
                </a:cxn>
                <a:cxn ang="0">
                  <a:pos x="0" y="84"/>
                </a:cxn>
                <a:cxn ang="0">
                  <a:pos x="0" y="185"/>
                </a:cxn>
              </a:cxnLst>
              <a:rect l="0" t="0" r="r" b="b"/>
              <a:pathLst>
                <a:path w="71" h="185">
                  <a:moveTo>
                    <a:pt x="0" y="185"/>
                  </a:moveTo>
                  <a:lnTo>
                    <a:pt x="71" y="111"/>
                  </a:lnTo>
                  <a:lnTo>
                    <a:pt x="71" y="0"/>
                  </a:lnTo>
                  <a:lnTo>
                    <a:pt x="0" y="84"/>
                  </a:lnTo>
                  <a:lnTo>
                    <a:pt x="0" y="185"/>
                  </a:lnTo>
                  <a:close/>
                </a:path>
              </a:pathLst>
            </a:custGeom>
            <a:solidFill>
              <a:srgbClr val="7A7A5A"/>
            </a:solidFill>
            <a:ln w="9525">
              <a:noFill/>
              <a:round/>
              <a:headEnd/>
              <a:tailEnd/>
            </a:ln>
          </p:spPr>
          <p:txBody>
            <a:bodyPr>
              <a:prstTxWarp prst="textNoShape">
                <a:avLst/>
              </a:prstTxWarp>
            </a:bodyPr>
            <a:lstStyle/>
            <a:p>
              <a:endParaRPr lang="en-US"/>
            </a:p>
          </p:txBody>
        </p:sp>
        <p:sp>
          <p:nvSpPr>
            <p:cNvPr id="341027" name="Freeform 35"/>
            <p:cNvSpPr>
              <a:spLocks/>
            </p:cNvSpPr>
            <p:nvPr/>
          </p:nvSpPr>
          <p:spPr bwMode="auto">
            <a:xfrm>
              <a:off x="1106" y="1128"/>
              <a:ext cx="14" cy="37"/>
            </a:xfrm>
            <a:custGeom>
              <a:avLst/>
              <a:gdLst/>
              <a:ahLst/>
              <a:cxnLst>
                <a:cxn ang="0">
                  <a:pos x="0" y="185"/>
                </a:cxn>
                <a:cxn ang="0">
                  <a:pos x="71" y="111"/>
                </a:cxn>
                <a:cxn ang="0">
                  <a:pos x="71" y="0"/>
                </a:cxn>
                <a:cxn ang="0">
                  <a:pos x="0" y="84"/>
                </a:cxn>
                <a:cxn ang="0">
                  <a:pos x="0" y="185"/>
                </a:cxn>
              </a:cxnLst>
              <a:rect l="0" t="0" r="r" b="b"/>
              <a:pathLst>
                <a:path w="71" h="185">
                  <a:moveTo>
                    <a:pt x="0" y="185"/>
                  </a:moveTo>
                  <a:lnTo>
                    <a:pt x="71" y="111"/>
                  </a:lnTo>
                  <a:lnTo>
                    <a:pt x="71" y="0"/>
                  </a:lnTo>
                  <a:lnTo>
                    <a:pt x="0" y="84"/>
                  </a:lnTo>
                  <a:lnTo>
                    <a:pt x="0" y="185"/>
                  </a:lnTo>
                  <a:close/>
                </a:path>
              </a:pathLst>
            </a:custGeom>
            <a:solidFill>
              <a:srgbClr val="7A7A5A"/>
            </a:solidFill>
            <a:ln w="3175">
              <a:solidFill>
                <a:srgbClr val="494936"/>
              </a:solidFill>
              <a:prstDash val="solid"/>
              <a:round/>
              <a:headEnd/>
              <a:tailEnd/>
            </a:ln>
          </p:spPr>
          <p:txBody>
            <a:bodyPr>
              <a:prstTxWarp prst="textNoShape">
                <a:avLst/>
              </a:prstTxWarp>
            </a:bodyPr>
            <a:lstStyle/>
            <a:p>
              <a:endParaRPr lang="en-US"/>
            </a:p>
          </p:txBody>
        </p:sp>
        <p:sp>
          <p:nvSpPr>
            <p:cNvPr id="341028" name="Freeform 36"/>
            <p:cNvSpPr>
              <a:spLocks/>
            </p:cNvSpPr>
            <p:nvPr/>
          </p:nvSpPr>
          <p:spPr bwMode="auto">
            <a:xfrm>
              <a:off x="995" y="1128"/>
              <a:ext cx="123" cy="13"/>
            </a:xfrm>
            <a:custGeom>
              <a:avLst/>
              <a:gdLst/>
              <a:ahLst/>
              <a:cxnLst>
                <a:cxn ang="0">
                  <a:pos x="0" y="65"/>
                </a:cxn>
                <a:cxn ang="0">
                  <a:pos x="63" y="0"/>
                </a:cxn>
                <a:cxn ang="0">
                  <a:pos x="618" y="0"/>
                </a:cxn>
                <a:cxn ang="0">
                  <a:pos x="565" y="65"/>
                </a:cxn>
                <a:cxn ang="0">
                  <a:pos x="0" y="65"/>
                </a:cxn>
              </a:cxnLst>
              <a:rect l="0" t="0" r="r" b="b"/>
              <a:pathLst>
                <a:path w="618" h="65">
                  <a:moveTo>
                    <a:pt x="0" y="65"/>
                  </a:moveTo>
                  <a:lnTo>
                    <a:pt x="63" y="0"/>
                  </a:lnTo>
                  <a:lnTo>
                    <a:pt x="618" y="0"/>
                  </a:lnTo>
                  <a:lnTo>
                    <a:pt x="565" y="65"/>
                  </a:lnTo>
                  <a:lnTo>
                    <a:pt x="0" y="65"/>
                  </a:lnTo>
                  <a:close/>
                </a:path>
              </a:pathLst>
            </a:custGeom>
            <a:solidFill>
              <a:srgbClr val="000000"/>
            </a:solidFill>
            <a:ln w="9525">
              <a:noFill/>
              <a:round/>
              <a:headEnd/>
              <a:tailEnd/>
            </a:ln>
          </p:spPr>
          <p:txBody>
            <a:bodyPr>
              <a:prstTxWarp prst="textNoShape">
                <a:avLst/>
              </a:prstTxWarp>
            </a:bodyPr>
            <a:lstStyle/>
            <a:p>
              <a:endParaRPr lang="en-US"/>
            </a:p>
          </p:txBody>
        </p:sp>
        <p:sp>
          <p:nvSpPr>
            <p:cNvPr id="341029" name="Freeform 37"/>
            <p:cNvSpPr>
              <a:spLocks/>
            </p:cNvSpPr>
            <p:nvPr/>
          </p:nvSpPr>
          <p:spPr bwMode="auto">
            <a:xfrm>
              <a:off x="995" y="1128"/>
              <a:ext cx="123" cy="13"/>
            </a:xfrm>
            <a:custGeom>
              <a:avLst/>
              <a:gdLst/>
              <a:ahLst/>
              <a:cxnLst>
                <a:cxn ang="0">
                  <a:pos x="0" y="65"/>
                </a:cxn>
                <a:cxn ang="0">
                  <a:pos x="63" y="0"/>
                </a:cxn>
                <a:cxn ang="0">
                  <a:pos x="618" y="0"/>
                </a:cxn>
                <a:cxn ang="0">
                  <a:pos x="565" y="65"/>
                </a:cxn>
                <a:cxn ang="0">
                  <a:pos x="0" y="65"/>
                </a:cxn>
              </a:cxnLst>
              <a:rect l="0" t="0" r="r" b="b"/>
              <a:pathLst>
                <a:path w="618" h="65">
                  <a:moveTo>
                    <a:pt x="0" y="65"/>
                  </a:moveTo>
                  <a:lnTo>
                    <a:pt x="63" y="0"/>
                  </a:lnTo>
                  <a:lnTo>
                    <a:pt x="618" y="0"/>
                  </a:lnTo>
                  <a:lnTo>
                    <a:pt x="565" y="65"/>
                  </a:lnTo>
                  <a:lnTo>
                    <a:pt x="0" y="65"/>
                  </a:lnTo>
                  <a:close/>
                </a:path>
              </a:pathLst>
            </a:custGeom>
            <a:solidFill>
              <a:srgbClr val="000000"/>
            </a:solidFill>
            <a:ln w="3175">
              <a:solidFill>
                <a:srgbClr val="000000"/>
              </a:solidFill>
              <a:prstDash val="solid"/>
              <a:round/>
              <a:headEnd/>
              <a:tailEnd/>
            </a:ln>
          </p:spPr>
          <p:txBody>
            <a:bodyPr>
              <a:prstTxWarp prst="textNoShape">
                <a:avLst/>
              </a:prstTxWarp>
            </a:bodyPr>
            <a:lstStyle/>
            <a:p>
              <a:endParaRPr lang="en-US"/>
            </a:p>
          </p:txBody>
        </p:sp>
        <p:sp>
          <p:nvSpPr>
            <p:cNvPr id="341030" name="Freeform 38"/>
            <p:cNvSpPr>
              <a:spLocks/>
            </p:cNvSpPr>
            <p:nvPr/>
          </p:nvSpPr>
          <p:spPr bwMode="auto">
            <a:xfrm>
              <a:off x="993" y="1034"/>
              <a:ext cx="125" cy="13"/>
            </a:xfrm>
            <a:custGeom>
              <a:avLst/>
              <a:gdLst/>
              <a:ahLst/>
              <a:cxnLst>
                <a:cxn ang="0">
                  <a:pos x="0" y="65"/>
                </a:cxn>
                <a:cxn ang="0">
                  <a:pos x="54" y="0"/>
                </a:cxn>
                <a:cxn ang="0">
                  <a:pos x="627" y="0"/>
                </a:cxn>
                <a:cxn ang="0">
                  <a:pos x="565" y="65"/>
                </a:cxn>
                <a:cxn ang="0">
                  <a:pos x="0" y="65"/>
                </a:cxn>
              </a:cxnLst>
              <a:rect l="0" t="0" r="r" b="b"/>
              <a:pathLst>
                <a:path w="627" h="65">
                  <a:moveTo>
                    <a:pt x="0" y="65"/>
                  </a:moveTo>
                  <a:lnTo>
                    <a:pt x="54" y="0"/>
                  </a:lnTo>
                  <a:lnTo>
                    <a:pt x="627" y="0"/>
                  </a:lnTo>
                  <a:lnTo>
                    <a:pt x="565" y="65"/>
                  </a:lnTo>
                  <a:lnTo>
                    <a:pt x="0" y="65"/>
                  </a:lnTo>
                  <a:close/>
                </a:path>
              </a:pathLst>
            </a:custGeom>
            <a:solidFill>
              <a:srgbClr val="C9C9B6"/>
            </a:solidFill>
            <a:ln w="9525">
              <a:noFill/>
              <a:round/>
              <a:headEnd/>
              <a:tailEnd/>
            </a:ln>
          </p:spPr>
          <p:txBody>
            <a:bodyPr>
              <a:prstTxWarp prst="textNoShape">
                <a:avLst/>
              </a:prstTxWarp>
            </a:bodyPr>
            <a:lstStyle/>
            <a:p>
              <a:endParaRPr lang="en-US"/>
            </a:p>
          </p:txBody>
        </p:sp>
        <p:sp>
          <p:nvSpPr>
            <p:cNvPr id="341031" name="Freeform 39"/>
            <p:cNvSpPr>
              <a:spLocks/>
            </p:cNvSpPr>
            <p:nvPr/>
          </p:nvSpPr>
          <p:spPr bwMode="auto">
            <a:xfrm>
              <a:off x="993" y="1034"/>
              <a:ext cx="125" cy="13"/>
            </a:xfrm>
            <a:custGeom>
              <a:avLst/>
              <a:gdLst/>
              <a:ahLst/>
              <a:cxnLst>
                <a:cxn ang="0">
                  <a:pos x="0" y="65"/>
                </a:cxn>
                <a:cxn ang="0">
                  <a:pos x="54" y="0"/>
                </a:cxn>
                <a:cxn ang="0">
                  <a:pos x="627" y="0"/>
                </a:cxn>
                <a:cxn ang="0">
                  <a:pos x="565" y="65"/>
                </a:cxn>
                <a:cxn ang="0">
                  <a:pos x="0" y="65"/>
                </a:cxn>
              </a:cxnLst>
              <a:rect l="0" t="0" r="r" b="b"/>
              <a:pathLst>
                <a:path w="627" h="65">
                  <a:moveTo>
                    <a:pt x="0" y="65"/>
                  </a:moveTo>
                  <a:lnTo>
                    <a:pt x="54" y="0"/>
                  </a:lnTo>
                  <a:lnTo>
                    <a:pt x="627" y="0"/>
                  </a:lnTo>
                  <a:lnTo>
                    <a:pt x="565" y="65"/>
                  </a:lnTo>
                  <a:lnTo>
                    <a:pt x="0" y="65"/>
                  </a:lnTo>
                  <a:close/>
                </a:path>
              </a:pathLst>
            </a:custGeom>
            <a:solidFill>
              <a:srgbClr val="C9C9B6"/>
            </a:solidFill>
            <a:ln w="3175">
              <a:solidFill>
                <a:srgbClr val="494936"/>
              </a:solidFill>
              <a:prstDash val="solid"/>
              <a:round/>
              <a:headEnd/>
              <a:tailEnd/>
            </a:ln>
          </p:spPr>
          <p:txBody>
            <a:bodyPr>
              <a:prstTxWarp prst="textNoShape">
                <a:avLst/>
              </a:prstTxWarp>
            </a:bodyPr>
            <a:lstStyle/>
            <a:p>
              <a:endParaRPr lang="en-US"/>
            </a:p>
          </p:txBody>
        </p:sp>
        <p:sp>
          <p:nvSpPr>
            <p:cNvPr id="341032" name="Rectangle 40"/>
            <p:cNvSpPr>
              <a:spLocks noChangeArrowheads="1"/>
            </p:cNvSpPr>
            <p:nvPr/>
          </p:nvSpPr>
          <p:spPr bwMode="auto">
            <a:xfrm>
              <a:off x="994" y="1048"/>
              <a:ext cx="113" cy="91"/>
            </a:xfrm>
            <a:prstGeom prst="rect">
              <a:avLst/>
            </a:prstGeom>
            <a:solidFill>
              <a:srgbClr val="B7B79D"/>
            </a:solidFill>
            <a:ln w="3175">
              <a:solidFill>
                <a:srgbClr val="494936"/>
              </a:solidFill>
              <a:miter lim="800000"/>
              <a:headEnd/>
              <a:tailEnd/>
            </a:ln>
          </p:spPr>
          <p:txBody>
            <a:bodyPr>
              <a:prstTxWarp prst="textNoShape">
                <a:avLst/>
              </a:prstTxWarp>
            </a:bodyPr>
            <a:lstStyle/>
            <a:p>
              <a:endParaRPr lang="en-US"/>
            </a:p>
          </p:txBody>
        </p:sp>
        <p:sp>
          <p:nvSpPr>
            <p:cNvPr id="341033" name="Rectangle 41"/>
            <p:cNvSpPr>
              <a:spLocks noChangeArrowheads="1"/>
            </p:cNvSpPr>
            <p:nvPr/>
          </p:nvSpPr>
          <p:spPr bwMode="auto">
            <a:xfrm>
              <a:off x="1003" y="1059"/>
              <a:ext cx="93" cy="70"/>
            </a:xfrm>
            <a:prstGeom prst="rect">
              <a:avLst/>
            </a:prstGeom>
            <a:solidFill>
              <a:srgbClr val="FFFFFF"/>
            </a:solidFill>
            <a:ln w="3175">
              <a:solidFill>
                <a:srgbClr val="494936"/>
              </a:solidFill>
              <a:miter lim="800000"/>
              <a:headEnd/>
              <a:tailEnd/>
            </a:ln>
          </p:spPr>
          <p:txBody>
            <a:bodyPr>
              <a:prstTxWarp prst="textNoShape">
                <a:avLst/>
              </a:prstTxWarp>
            </a:bodyPr>
            <a:lstStyle/>
            <a:p>
              <a:endParaRPr lang="en-US"/>
            </a:p>
          </p:txBody>
        </p:sp>
        <p:sp>
          <p:nvSpPr>
            <p:cNvPr id="341034" name="Freeform 42"/>
            <p:cNvSpPr>
              <a:spLocks/>
            </p:cNvSpPr>
            <p:nvPr/>
          </p:nvSpPr>
          <p:spPr bwMode="auto">
            <a:xfrm>
              <a:off x="1106" y="1034"/>
              <a:ext cx="12" cy="104"/>
            </a:xfrm>
            <a:custGeom>
              <a:avLst/>
              <a:gdLst/>
              <a:ahLst/>
              <a:cxnLst>
                <a:cxn ang="0">
                  <a:pos x="0" y="519"/>
                </a:cxn>
                <a:cxn ang="0">
                  <a:pos x="62" y="463"/>
                </a:cxn>
                <a:cxn ang="0">
                  <a:pos x="62" y="0"/>
                </a:cxn>
                <a:cxn ang="0">
                  <a:pos x="0" y="65"/>
                </a:cxn>
                <a:cxn ang="0">
                  <a:pos x="0" y="519"/>
                </a:cxn>
              </a:cxnLst>
              <a:rect l="0" t="0" r="r" b="b"/>
              <a:pathLst>
                <a:path w="62" h="519">
                  <a:moveTo>
                    <a:pt x="0" y="519"/>
                  </a:moveTo>
                  <a:lnTo>
                    <a:pt x="62" y="463"/>
                  </a:lnTo>
                  <a:lnTo>
                    <a:pt x="62" y="0"/>
                  </a:lnTo>
                  <a:lnTo>
                    <a:pt x="0" y="65"/>
                  </a:lnTo>
                  <a:lnTo>
                    <a:pt x="0" y="519"/>
                  </a:lnTo>
                  <a:close/>
                </a:path>
              </a:pathLst>
            </a:custGeom>
            <a:solidFill>
              <a:srgbClr val="7A7A5A"/>
            </a:solidFill>
            <a:ln w="9525">
              <a:noFill/>
              <a:round/>
              <a:headEnd/>
              <a:tailEnd/>
            </a:ln>
          </p:spPr>
          <p:txBody>
            <a:bodyPr>
              <a:prstTxWarp prst="textNoShape">
                <a:avLst/>
              </a:prstTxWarp>
            </a:bodyPr>
            <a:lstStyle/>
            <a:p>
              <a:endParaRPr lang="en-US"/>
            </a:p>
          </p:txBody>
        </p:sp>
        <p:sp>
          <p:nvSpPr>
            <p:cNvPr id="341035" name="Freeform 43"/>
            <p:cNvSpPr>
              <a:spLocks/>
            </p:cNvSpPr>
            <p:nvPr/>
          </p:nvSpPr>
          <p:spPr bwMode="auto">
            <a:xfrm>
              <a:off x="1106" y="1034"/>
              <a:ext cx="12" cy="104"/>
            </a:xfrm>
            <a:custGeom>
              <a:avLst/>
              <a:gdLst/>
              <a:ahLst/>
              <a:cxnLst>
                <a:cxn ang="0">
                  <a:pos x="0" y="519"/>
                </a:cxn>
                <a:cxn ang="0">
                  <a:pos x="62" y="463"/>
                </a:cxn>
                <a:cxn ang="0">
                  <a:pos x="62" y="0"/>
                </a:cxn>
                <a:cxn ang="0">
                  <a:pos x="0" y="65"/>
                </a:cxn>
                <a:cxn ang="0">
                  <a:pos x="0" y="519"/>
                </a:cxn>
              </a:cxnLst>
              <a:rect l="0" t="0" r="r" b="b"/>
              <a:pathLst>
                <a:path w="62" h="519">
                  <a:moveTo>
                    <a:pt x="0" y="519"/>
                  </a:moveTo>
                  <a:lnTo>
                    <a:pt x="62" y="463"/>
                  </a:lnTo>
                  <a:lnTo>
                    <a:pt x="62" y="0"/>
                  </a:lnTo>
                  <a:lnTo>
                    <a:pt x="0" y="65"/>
                  </a:lnTo>
                  <a:lnTo>
                    <a:pt x="0" y="519"/>
                  </a:lnTo>
                  <a:close/>
                </a:path>
              </a:pathLst>
            </a:custGeom>
            <a:solidFill>
              <a:srgbClr val="7A7A5A"/>
            </a:solidFill>
            <a:ln w="3175">
              <a:solidFill>
                <a:srgbClr val="494936"/>
              </a:solidFill>
              <a:prstDash val="solid"/>
              <a:round/>
              <a:headEnd/>
              <a:tailEnd/>
            </a:ln>
          </p:spPr>
          <p:txBody>
            <a:bodyPr>
              <a:prstTxWarp prst="textNoShape">
                <a:avLst/>
              </a:prstTxWarp>
            </a:bodyPr>
            <a:lstStyle/>
            <a:p>
              <a:endParaRPr lang="en-US"/>
            </a:p>
          </p:txBody>
        </p:sp>
        <p:sp>
          <p:nvSpPr>
            <p:cNvPr id="341036" name="Freeform 44"/>
            <p:cNvSpPr>
              <a:spLocks/>
            </p:cNvSpPr>
            <p:nvPr/>
          </p:nvSpPr>
          <p:spPr bwMode="auto">
            <a:xfrm>
              <a:off x="970" y="1162"/>
              <a:ext cx="141" cy="22"/>
            </a:xfrm>
            <a:custGeom>
              <a:avLst/>
              <a:gdLst/>
              <a:ahLst/>
              <a:cxnLst>
                <a:cxn ang="0">
                  <a:pos x="0" y="111"/>
                </a:cxn>
                <a:cxn ang="0">
                  <a:pos x="89" y="0"/>
                </a:cxn>
                <a:cxn ang="0">
                  <a:pos x="708" y="0"/>
                </a:cxn>
                <a:cxn ang="0">
                  <a:pos x="618" y="111"/>
                </a:cxn>
                <a:cxn ang="0">
                  <a:pos x="0" y="111"/>
                </a:cxn>
              </a:cxnLst>
              <a:rect l="0" t="0" r="r" b="b"/>
              <a:pathLst>
                <a:path w="708" h="111">
                  <a:moveTo>
                    <a:pt x="0" y="111"/>
                  </a:moveTo>
                  <a:lnTo>
                    <a:pt x="89" y="0"/>
                  </a:lnTo>
                  <a:lnTo>
                    <a:pt x="708" y="0"/>
                  </a:lnTo>
                  <a:lnTo>
                    <a:pt x="618" y="111"/>
                  </a:lnTo>
                  <a:lnTo>
                    <a:pt x="0" y="111"/>
                  </a:lnTo>
                  <a:close/>
                </a:path>
              </a:pathLst>
            </a:custGeom>
            <a:solidFill>
              <a:srgbClr val="C9C9B6"/>
            </a:solidFill>
            <a:ln w="9525">
              <a:noFill/>
              <a:round/>
              <a:headEnd/>
              <a:tailEnd/>
            </a:ln>
          </p:spPr>
          <p:txBody>
            <a:bodyPr>
              <a:prstTxWarp prst="textNoShape">
                <a:avLst/>
              </a:prstTxWarp>
            </a:bodyPr>
            <a:lstStyle/>
            <a:p>
              <a:endParaRPr lang="en-US"/>
            </a:p>
          </p:txBody>
        </p:sp>
        <p:sp>
          <p:nvSpPr>
            <p:cNvPr id="341037" name="Freeform 45"/>
            <p:cNvSpPr>
              <a:spLocks/>
            </p:cNvSpPr>
            <p:nvPr/>
          </p:nvSpPr>
          <p:spPr bwMode="auto">
            <a:xfrm>
              <a:off x="970" y="1162"/>
              <a:ext cx="141" cy="22"/>
            </a:xfrm>
            <a:custGeom>
              <a:avLst/>
              <a:gdLst/>
              <a:ahLst/>
              <a:cxnLst>
                <a:cxn ang="0">
                  <a:pos x="0" y="111"/>
                </a:cxn>
                <a:cxn ang="0">
                  <a:pos x="89" y="0"/>
                </a:cxn>
                <a:cxn ang="0">
                  <a:pos x="708" y="0"/>
                </a:cxn>
                <a:cxn ang="0">
                  <a:pos x="618" y="111"/>
                </a:cxn>
                <a:cxn ang="0">
                  <a:pos x="0" y="111"/>
                </a:cxn>
              </a:cxnLst>
              <a:rect l="0" t="0" r="r" b="b"/>
              <a:pathLst>
                <a:path w="708" h="111">
                  <a:moveTo>
                    <a:pt x="0" y="111"/>
                  </a:moveTo>
                  <a:lnTo>
                    <a:pt x="89" y="0"/>
                  </a:lnTo>
                  <a:lnTo>
                    <a:pt x="708" y="0"/>
                  </a:lnTo>
                  <a:lnTo>
                    <a:pt x="618" y="111"/>
                  </a:lnTo>
                  <a:lnTo>
                    <a:pt x="0" y="111"/>
                  </a:lnTo>
                  <a:close/>
                </a:path>
              </a:pathLst>
            </a:custGeom>
            <a:solidFill>
              <a:srgbClr val="C9C9B6"/>
            </a:solidFill>
            <a:ln w="3175">
              <a:solidFill>
                <a:srgbClr val="494936"/>
              </a:solidFill>
              <a:prstDash val="solid"/>
              <a:round/>
              <a:headEnd/>
              <a:tailEnd/>
            </a:ln>
          </p:spPr>
          <p:txBody>
            <a:bodyPr>
              <a:prstTxWarp prst="textNoShape">
                <a:avLst/>
              </a:prstTxWarp>
            </a:bodyPr>
            <a:lstStyle/>
            <a:p>
              <a:endParaRPr lang="en-US"/>
            </a:p>
          </p:txBody>
        </p:sp>
        <p:sp>
          <p:nvSpPr>
            <p:cNvPr id="341038" name="Freeform 46"/>
            <p:cNvSpPr>
              <a:spLocks/>
            </p:cNvSpPr>
            <p:nvPr/>
          </p:nvSpPr>
          <p:spPr bwMode="auto">
            <a:xfrm>
              <a:off x="1093" y="1162"/>
              <a:ext cx="18" cy="28"/>
            </a:xfrm>
            <a:custGeom>
              <a:avLst/>
              <a:gdLst/>
              <a:ahLst/>
              <a:cxnLst>
                <a:cxn ang="0">
                  <a:pos x="0" y="139"/>
                </a:cxn>
                <a:cxn ang="0">
                  <a:pos x="90" y="46"/>
                </a:cxn>
                <a:cxn ang="0">
                  <a:pos x="90" y="0"/>
                </a:cxn>
                <a:cxn ang="0">
                  <a:pos x="0" y="120"/>
                </a:cxn>
                <a:cxn ang="0">
                  <a:pos x="0" y="139"/>
                </a:cxn>
              </a:cxnLst>
              <a:rect l="0" t="0" r="r" b="b"/>
              <a:pathLst>
                <a:path w="90" h="139">
                  <a:moveTo>
                    <a:pt x="0" y="139"/>
                  </a:moveTo>
                  <a:lnTo>
                    <a:pt x="90" y="46"/>
                  </a:lnTo>
                  <a:lnTo>
                    <a:pt x="90" y="0"/>
                  </a:lnTo>
                  <a:lnTo>
                    <a:pt x="0" y="120"/>
                  </a:lnTo>
                  <a:lnTo>
                    <a:pt x="0" y="139"/>
                  </a:lnTo>
                  <a:close/>
                </a:path>
              </a:pathLst>
            </a:custGeom>
            <a:solidFill>
              <a:srgbClr val="7A7A5A"/>
            </a:solidFill>
            <a:ln w="9525">
              <a:noFill/>
              <a:round/>
              <a:headEnd/>
              <a:tailEnd/>
            </a:ln>
          </p:spPr>
          <p:txBody>
            <a:bodyPr>
              <a:prstTxWarp prst="textNoShape">
                <a:avLst/>
              </a:prstTxWarp>
            </a:bodyPr>
            <a:lstStyle/>
            <a:p>
              <a:endParaRPr lang="en-US"/>
            </a:p>
          </p:txBody>
        </p:sp>
        <p:sp>
          <p:nvSpPr>
            <p:cNvPr id="341039" name="Freeform 47"/>
            <p:cNvSpPr>
              <a:spLocks/>
            </p:cNvSpPr>
            <p:nvPr/>
          </p:nvSpPr>
          <p:spPr bwMode="auto">
            <a:xfrm>
              <a:off x="1093" y="1162"/>
              <a:ext cx="18" cy="28"/>
            </a:xfrm>
            <a:custGeom>
              <a:avLst/>
              <a:gdLst/>
              <a:ahLst/>
              <a:cxnLst>
                <a:cxn ang="0">
                  <a:pos x="0" y="139"/>
                </a:cxn>
                <a:cxn ang="0">
                  <a:pos x="90" y="46"/>
                </a:cxn>
                <a:cxn ang="0">
                  <a:pos x="90" y="0"/>
                </a:cxn>
                <a:cxn ang="0">
                  <a:pos x="0" y="120"/>
                </a:cxn>
                <a:cxn ang="0">
                  <a:pos x="0" y="139"/>
                </a:cxn>
              </a:cxnLst>
              <a:rect l="0" t="0" r="r" b="b"/>
              <a:pathLst>
                <a:path w="90" h="139">
                  <a:moveTo>
                    <a:pt x="0" y="139"/>
                  </a:moveTo>
                  <a:lnTo>
                    <a:pt x="90" y="46"/>
                  </a:lnTo>
                  <a:lnTo>
                    <a:pt x="90" y="0"/>
                  </a:lnTo>
                  <a:lnTo>
                    <a:pt x="0" y="120"/>
                  </a:lnTo>
                  <a:lnTo>
                    <a:pt x="0" y="139"/>
                  </a:lnTo>
                  <a:close/>
                </a:path>
              </a:pathLst>
            </a:custGeom>
            <a:solidFill>
              <a:srgbClr val="7A7A5A"/>
            </a:solidFill>
            <a:ln w="3175">
              <a:solidFill>
                <a:srgbClr val="494936"/>
              </a:solidFill>
              <a:prstDash val="solid"/>
              <a:round/>
              <a:headEnd/>
              <a:tailEnd/>
            </a:ln>
          </p:spPr>
          <p:txBody>
            <a:bodyPr>
              <a:prstTxWarp prst="textNoShape">
                <a:avLst/>
              </a:prstTxWarp>
            </a:bodyPr>
            <a:lstStyle/>
            <a:p>
              <a:endParaRPr lang="en-US"/>
            </a:p>
          </p:txBody>
        </p:sp>
        <p:sp>
          <p:nvSpPr>
            <p:cNvPr id="341040" name="Rectangle 48"/>
            <p:cNvSpPr>
              <a:spLocks noChangeArrowheads="1"/>
            </p:cNvSpPr>
            <p:nvPr/>
          </p:nvSpPr>
          <p:spPr bwMode="auto">
            <a:xfrm>
              <a:off x="970" y="1184"/>
              <a:ext cx="123" cy="6"/>
            </a:xfrm>
            <a:prstGeom prst="rect">
              <a:avLst/>
            </a:prstGeom>
            <a:solidFill>
              <a:srgbClr val="B7B79D"/>
            </a:solidFill>
            <a:ln w="9525">
              <a:noFill/>
              <a:miter lim="800000"/>
              <a:headEnd/>
              <a:tailEnd/>
            </a:ln>
          </p:spPr>
          <p:txBody>
            <a:bodyPr>
              <a:prstTxWarp prst="textNoShape">
                <a:avLst/>
              </a:prstTxWarp>
            </a:bodyPr>
            <a:lstStyle/>
            <a:p>
              <a:endParaRPr lang="en-US"/>
            </a:p>
          </p:txBody>
        </p:sp>
        <p:sp>
          <p:nvSpPr>
            <p:cNvPr id="341041" name="Rectangle 49"/>
            <p:cNvSpPr>
              <a:spLocks noChangeArrowheads="1"/>
            </p:cNvSpPr>
            <p:nvPr/>
          </p:nvSpPr>
          <p:spPr bwMode="auto">
            <a:xfrm>
              <a:off x="971" y="1185"/>
              <a:ext cx="121" cy="4"/>
            </a:xfrm>
            <a:prstGeom prst="rect">
              <a:avLst/>
            </a:prstGeom>
            <a:solidFill>
              <a:srgbClr val="B7B79D"/>
            </a:solidFill>
            <a:ln w="3175">
              <a:solidFill>
                <a:srgbClr val="494936"/>
              </a:solidFill>
              <a:miter lim="800000"/>
              <a:headEnd/>
              <a:tailEnd/>
            </a:ln>
          </p:spPr>
          <p:txBody>
            <a:bodyPr>
              <a:prstTxWarp prst="textNoShape">
                <a:avLst/>
              </a:prstTxWarp>
            </a:bodyPr>
            <a:lstStyle/>
            <a:p>
              <a:endParaRPr lang="en-US"/>
            </a:p>
          </p:txBody>
        </p:sp>
      </p:grpSp>
      <p:sp>
        <p:nvSpPr>
          <p:cNvPr id="341042" name="Line 50"/>
          <p:cNvSpPr>
            <a:spLocks noChangeShapeType="1"/>
          </p:cNvSpPr>
          <p:nvPr/>
        </p:nvSpPr>
        <p:spPr bwMode="auto">
          <a:xfrm flipV="1">
            <a:off x="6372225" y="3986213"/>
            <a:ext cx="1347788" cy="717550"/>
          </a:xfrm>
          <a:prstGeom prst="line">
            <a:avLst/>
          </a:prstGeom>
          <a:noFill/>
          <a:ln w="28575">
            <a:solidFill>
              <a:srgbClr val="FF0000"/>
            </a:solidFill>
            <a:round/>
            <a:headEnd type="none" w="sm" len="sm"/>
            <a:tailEnd type="none" w="sm" len="sm"/>
          </a:ln>
          <a:effectLst/>
        </p:spPr>
        <p:txBody>
          <a:bodyPr wrap="none" anchor="ctr">
            <a:prstTxWarp prst="textNoShape">
              <a:avLst/>
            </a:prstTxWarp>
          </a:bodyPr>
          <a:lstStyle/>
          <a:p>
            <a:endParaRPr lang="en-US"/>
          </a:p>
        </p:txBody>
      </p:sp>
      <p:sp>
        <p:nvSpPr>
          <p:cNvPr id="341043" name="Line 51"/>
          <p:cNvSpPr>
            <a:spLocks noChangeShapeType="1"/>
          </p:cNvSpPr>
          <p:nvPr/>
        </p:nvSpPr>
        <p:spPr bwMode="auto">
          <a:xfrm>
            <a:off x="6372225" y="4703763"/>
            <a:ext cx="628650" cy="1266825"/>
          </a:xfrm>
          <a:prstGeom prst="line">
            <a:avLst/>
          </a:prstGeom>
          <a:noFill/>
          <a:ln w="28575">
            <a:solidFill>
              <a:srgbClr val="FF0000"/>
            </a:solidFill>
            <a:round/>
            <a:headEnd type="none" w="sm" len="sm"/>
            <a:tailEnd type="none" w="sm" len="sm"/>
          </a:ln>
          <a:effectLst/>
        </p:spPr>
        <p:txBody>
          <a:bodyPr wrap="none" anchor="ctr">
            <a:prstTxWarp prst="textNoShape">
              <a:avLst/>
            </a:prstTxWarp>
          </a:bodyPr>
          <a:lstStyle/>
          <a:p>
            <a:endParaRPr lang="en-US"/>
          </a:p>
        </p:txBody>
      </p:sp>
      <p:sp>
        <p:nvSpPr>
          <p:cNvPr id="341044" name="Line 52"/>
          <p:cNvSpPr>
            <a:spLocks noChangeShapeType="1"/>
          </p:cNvSpPr>
          <p:nvPr/>
        </p:nvSpPr>
        <p:spPr bwMode="auto">
          <a:xfrm flipH="1">
            <a:off x="7000875" y="3986213"/>
            <a:ext cx="719138" cy="1984375"/>
          </a:xfrm>
          <a:prstGeom prst="line">
            <a:avLst/>
          </a:prstGeom>
          <a:noFill/>
          <a:ln w="28575">
            <a:solidFill>
              <a:srgbClr val="FF0000"/>
            </a:solidFill>
            <a:round/>
            <a:headEnd type="none" w="sm" len="sm"/>
            <a:tailEnd type="none" w="sm" len="sm"/>
          </a:ln>
          <a:effectLst/>
        </p:spPr>
        <p:txBody>
          <a:bodyPr wrap="none" anchor="ctr">
            <a:prstTxWarp prst="textNoShape">
              <a:avLst/>
            </a:prstTxWarp>
          </a:bodyPr>
          <a:lstStyle/>
          <a:p>
            <a:endParaRPr lang="en-US"/>
          </a:p>
        </p:txBody>
      </p:sp>
      <p:grpSp>
        <p:nvGrpSpPr>
          <p:cNvPr id="3" name="Group 53"/>
          <p:cNvGrpSpPr>
            <a:grpSpLocks/>
          </p:cNvGrpSpPr>
          <p:nvPr/>
        </p:nvGrpSpPr>
        <p:grpSpPr bwMode="auto">
          <a:xfrm>
            <a:off x="6643688" y="5699125"/>
            <a:ext cx="527050" cy="514350"/>
            <a:chOff x="970" y="1034"/>
            <a:chExt cx="152" cy="156"/>
          </a:xfrm>
        </p:grpSpPr>
        <p:sp>
          <p:nvSpPr>
            <p:cNvPr id="341046" name="Freeform 54"/>
            <p:cNvSpPr>
              <a:spLocks/>
            </p:cNvSpPr>
            <p:nvPr/>
          </p:nvSpPr>
          <p:spPr bwMode="auto">
            <a:xfrm>
              <a:off x="991" y="1128"/>
              <a:ext cx="129" cy="17"/>
            </a:xfrm>
            <a:custGeom>
              <a:avLst/>
              <a:gdLst/>
              <a:ahLst/>
              <a:cxnLst>
                <a:cxn ang="0">
                  <a:pos x="0" y="84"/>
                </a:cxn>
                <a:cxn ang="0">
                  <a:pos x="81" y="0"/>
                </a:cxn>
                <a:cxn ang="0">
                  <a:pos x="645" y="0"/>
                </a:cxn>
                <a:cxn ang="0">
                  <a:pos x="574" y="84"/>
                </a:cxn>
                <a:cxn ang="0">
                  <a:pos x="0" y="84"/>
                </a:cxn>
              </a:cxnLst>
              <a:rect l="0" t="0" r="r" b="b"/>
              <a:pathLst>
                <a:path w="645" h="84">
                  <a:moveTo>
                    <a:pt x="0" y="84"/>
                  </a:moveTo>
                  <a:lnTo>
                    <a:pt x="81" y="0"/>
                  </a:lnTo>
                  <a:lnTo>
                    <a:pt x="645" y="0"/>
                  </a:lnTo>
                  <a:lnTo>
                    <a:pt x="574" y="84"/>
                  </a:lnTo>
                  <a:lnTo>
                    <a:pt x="0" y="84"/>
                  </a:lnTo>
                  <a:close/>
                </a:path>
              </a:pathLst>
            </a:custGeom>
            <a:solidFill>
              <a:srgbClr val="C9C9B6"/>
            </a:solidFill>
            <a:ln w="9525">
              <a:noFill/>
              <a:round/>
              <a:headEnd/>
              <a:tailEnd/>
            </a:ln>
          </p:spPr>
          <p:txBody>
            <a:bodyPr>
              <a:prstTxWarp prst="textNoShape">
                <a:avLst/>
              </a:prstTxWarp>
            </a:bodyPr>
            <a:lstStyle/>
            <a:p>
              <a:endParaRPr lang="en-US"/>
            </a:p>
          </p:txBody>
        </p:sp>
        <p:sp>
          <p:nvSpPr>
            <p:cNvPr id="341047" name="Freeform 55"/>
            <p:cNvSpPr>
              <a:spLocks/>
            </p:cNvSpPr>
            <p:nvPr/>
          </p:nvSpPr>
          <p:spPr bwMode="auto">
            <a:xfrm>
              <a:off x="993" y="1130"/>
              <a:ext cx="129" cy="17"/>
            </a:xfrm>
            <a:custGeom>
              <a:avLst/>
              <a:gdLst/>
              <a:ahLst/>
              <a:cxnLst>
                <a:cxn ang="0">
                  <a:pos x="0" y="83"/>
                </a:cxn>
                <a:cxn ang="0">
                  <a:pos x="81" y="0"/>
                </a:cxn>
                <a:cxn ang="0">
                  <a:pos x="645" y="0"/>
                </a:cxn>
                <a:cxn ang="0">
                  <a:pos x="574" y="83"/>
                </a:cxn>
                <a:cxn ang="0">
                  <a:pos x="0" y="83"/>
                </a:cxn>
              </a:cxnLst>
              <a:rect l="0" t="0" r="r" b="b"/>
              <a:pathLst>
                <a:path w="645" h="83">
                  <a:moveTo>
                    <a:pt x="0" y="83"/>
                  </a:moveTo>
                  <a:lnTo>
                    <a:pt x="81" y="0"/>
                  </a:lnTo>
                  <a:lnTo>
                    <a:pt x="645" y="0"/>
                  </a:lnTo>
                  <a:lnTo>
                    <a:pt x="574" y="83"/>
                  </a:lnTo>
                  <a:lnTo>
                    <a:pt x="0" y="83"/>
                  </a:lnTo>
                  <a:close/>
                </a:path>
              </a:pathLst>
            </a:custGeom>
            <a:solidFill>
              <a:srgbClr val="C9C9B6"/>
            </a:solidFill>
            <a:ln w="3175">
              <a:solidFill>
                <a:srgbClr val="494936"/>
              </a:solidFill>
              <a:prstDash val="solid"/>
              <a:round/>
              <a:headEnd/>
              <a:tailEnd/>
            </a:ln>
          </p:spPr>
          <p:txBody>
            <a:bodyPr>
              <a:prstTxWarp prst="textNoShape">
                <a:avLst/>
              </a:prstTxWarp>
            </a:bodyPr>
            <a:lstStyle/>
            <a:p>
              <a:endParaRPr lang="en-US"/>
            </a:p>
          </p:txBody>
        </p:sp>
        <p:sp>
          <p:nvSpPr>
            <p:cNvPr id="341048" name="Rectangle 56"/>
            <p:cNvSpPr>
              <a:spLocks noChangeArrowheads="1"/>
            </p:cNvSpPr>
            <p:nvPr/>
          </p:nvSpPr>
          <p:spPr bwMode="auto">
            <a:xfrm>
              <a:off x="991" y="1145"/>
              <a:ext cx="115" cy="20"/>
            </a:xfrm>
            <a:prstGeom prst="rect">
              <a:avLst/>
            </a:prstGeom>
            <a:solidFill>
              <a:srgbClr val="B7B79D"/>
            </a:solidFill>
            <a:ln w="9525">
              <a:noFill/>
              <a:miter lim="800000"/>
              <a:headEnd/>
              <a:tailEnd/>
            </a:ln>
          </p:spPr>
          <p:txBody>
            <a:bodyPr>
              <a:prstTxWarp prst="textNoShape">
                <a:avLst/>
              </a:prstTxWarp>
            </a:bodyPr>
            <a:lstStyle/>
            <a:p>
              <a:endParaRPr lang="en-US"/>
            </a:p>
          </p:txBody>
        </p:sp>
        <p:sp>
          <p:nvSpPr>
            <p:cNvPr id="341049" name="Rectangle 57"/>
            <p:cNvSpPr>
              <a:spLocks noChangeArrowheads="1"/>
            </p:cNvSpPr>
            <p:nvPr/>
          </p:nvSpPr>
          <p:spPr bwMode="auto">
            <a:xfrm>
              <a:off x="992" y="1146"/>
              <a:ext cx="113" cy="18"/>
            </a:xfrm>
            <a:prstGeom prst="rect">
              <a:avLst/>
            </a:prstGeom>
            <a:solidFill>
              <a:srgbClr val="B7B79D"/>
            </a:solidFill>
            <a:ln w="3175">
              <a:solidFill>
                <a:srgbClr val="494936"/>
              </a:solidFill>
              <a:miter lim="800000"/>
              <a:headEnd/>
              <a:tailEnd/>
            </a:ln>
          </p:spPr>
          <p:txBody>
            <a:bodyPr>
              <a:prstTxWarp prst="textNoShape">
                <a:avLst/>
              </a:prstTxWarp>
            </a:bodyPr>
            <a:lstStyle/>
            <a:p>
              <a:endParaRPr lang="en-US"/>
            </a:p>
          </p:txBody>
        </p:sp>
        <p:sp>
          <p:nvSpPr>
            <p:cNvPr id="341050" name="Freeform 58"/>
            <p:cNvSpPr>
              <a:spLocks/>
            </p:cNvSpPr>
            <p:nvPr/>
          </p:nvSpPr>
          <p:spPr bwMode="auto">
            <a:xfrm>
              <a:off x="1106" y="1128"/>
              <a:ext cx="14" cy="37"/>
            </a:xfrm>
            <a:custGeom>
              <a:avLst/>
              <a:gdLst/>
              <a:ahLst/>
              <a:cxnLst>
                <a:cxn ang="0">
                  <a:pos x="0" y="185"/>
                </a:cxn>
                <a:cxn ang="0">
                  <a:pos x="71" y="111"/>
                </a:cxn>
                <a:cxn ang="0">
                  <a:pos x="71" y="0"/>
                </a:cxn>
                <a:cxn ang="0">
                  <a:pos x="0" y="84"/>
                </a:cxn>
                <a:cxn ang="0">
                  <a:pos x="0" y="185"/>
                </a:cxn>
              </a:cxnLst>
              <a:rect l="0" t="0" r="r" b="b"/>
              <a:pathLst>
                <a:path w="71" h="185">
                  <a:moveTo>
                    <a:pt x="0" y="185"/>
                  </a:moveTo>
                  <a:lnTo>
                    <a:pt x="71" y="111"/>
                  </a:lnTo>
                  <a:lnTo>
                    <a:pt x="71" y="0"/>
                  </a:lnTo>
                  <a:lnTo>
                    <a:pt x="0" y="84"/>
                  </a:lnTo>
                  <a:lnTo>
                    <a:pt x="0" y="185"/>
                  </a:lnTo>
                  <a:close/>
                </a:path>
              </a:pathLst>
            </a:custGeom>
            <a:solidFill>
              <a:srgbClr val="7A7A5A"/>
            </a:solidFill>
            <a:ln w="9525">
              <a:noFill/>
              <a:round/>
              <a:headEnd/>
              <a:tailEnd/>
            </a:ln>
          </p:spPr>
          <p:txBody>
            <a:bodyPr>
              <a:prstTxWarp prst="textNoShape">
                <a:avLst/>
              </a:prstTxWarp>
            </a:bodyPr>
            <a:lstStyle/>
            <a:p>
              <a:endParaRPr lang="en-US"/>
            </a:p>
          </p:txBody>
        </p:sp>
        <p:sp>
          <p:nvSpPr>
            <p:cNvPr id="341051" name="Freeform 59"/>
            <p:cNvSpPr>
              <a:spLocks/>
            </p:cNvSpPr>
            <p:nvPr/>
          </p:nvSpPr>
          <p:spPr bwMode="auto">
            <a:xfrm>
              <a:off x="1106" y="1128"/>
              <a:ext cx="14" cy="37"/>
            </a:xfrm>
            <a:custGeom>
              <a:avLst/>
              <a:gdLst/>
              <a:ahLst/>
              <a:cxnLst>
                <a:cxn ang="0">
                  <a:pos x="0" y="185"/>
                </a:cxn>
                <a:cxn ang="0">
                  <a:pos x="71" y="111"/>
                </a:cxn>
                <a:cxn ang="0">
                  <a:pos x="71" y="0"/>
                </a:cxn>
                <a:cxn ang="0">
                  <a:pos x="0" y="84"/>
                </a:cxn>
                <a:cxn ang="0">
                  <a:pos x="0" y="185"/>
                </a:cxn>
              </a:cxnLst>
              <a:rect l="0" t="0" r="r" b="b"/>
              <a:pathLst>
                <a:path w="71" h="185">
                  <a:moveTo>
                    <a:pt x="0" y="185"/>
                  </a:moveTo>
                  <a:lnTo>
                    <a:pt x="71" y="111"/>
                  </a:lnTo>
                  <a:lnTo>
                    <a:pt x="71" y="0"/>
                  </a:lnTo>
                  <a:lnTo>
                    <a:pt x="0" y="84"/>
                  </a:lnTo>
                  <a:lnTo>
                    <a:pt x="0" y="185"/>
                  </a:lnTo>
                  <a:close/>
                </a:path>
              </a:pathLst>
            </a:custGeom>
            <a:solidFill>
              <a:srgbClr val="7A7A5A"/>
            </a:solidFill>
            <a:ln w="3175">
              <a:solidFill>
                <a:srgbClr val="494936"/>
              </a:solidFill>
              <a:prstDash val="solid"/>
              <a:round/>
              <a:headEnd/>
              <a:tailEnd/>
            </a:ln>
          </p:spPr>
          <p:txBody>
            <a:bodyPr>
              <a:prstTxWarp prst="textNoShape">
                <a:avLst/>
              </a:prstTxWarp>
            </a:bodyPr>
            <a:lstStyle/>
            <a:p>
              <a:endParaRPr lang="en-US"/>
            </a:p>
          </p:txBody>
        </p:sp>
        <p:sp>
          <p:nvSpPr>
            <p:cNvPr id="341052" name="Freeform 60"/>
            <p:cNvSpPr>
              <a:spLocks/>
            </p:cNvSpPr>
            <p:nvPr/>
          </p:nvSpPr>
          <p:spPr bwMode="auto">
            <a:xfrm>
              <a:off x="995" y="1128"/>
              <a:ext cx="123" cy="13"/>
            </a:xfrm>
            <a:custGeom>
              <a:avLst/>
              <a:gdLst/>
              <a:ahLst/>
              <a:cxnLst>
                <a:cxn ang="0">
                  <a:pos x="0" y="65"/>
                </a:cxn>
                <a:cxn ang="0">
                  <a:pos x="63" y="0"/>
                </a:cxn>
                <a:cxn ang="0">
                  <a:pos x="618" y="0"/>
                </a:cxn>
                <a:cxn ang="0">
                  <a:pos x="565" y="65"/>
                </a:cxn>
                <a:cxn ang="0">
                  <a:pos x="0" y="65"/>
                </a:cxn>
              </a:cxnLst>
              <a:rect l="0" t="0" r="r" b="b"/>
              <a:pathLst>
                <a:path w="618" h="65">
                  <a:moveTo>
                    <a:pt x="0" y="65"/>
                  </a:moveTo>
                  <a:lnTo>
                    <a:pt x="63" y="0"/>
                  </a:lnTo>
                  <a:lnTo>
                    <a:pt x="618" y="0"/>
                  </a:lnTo>
                  <a:lnTo>
                    <a:pt x="565" y="65"/>
                  </a:lnTo>
                  <a:lnTo>
                    <a:pt x="0" y="65"/>
                  </a:lnTo>
                  <a:close/>
                </a:path>
              </a:pathLst>
            </a:custGeom>
            <a:solidFill>
              <a:srgbClr val="000000"/>
            </a:solidFill>
            <a:ln w="9525">
              <a:noFill/>
              <a:round/>
              <a:headEnd/>
              <a:tailEnd/>
            </a:ln>
          </p:spPr>
          <p:txBody>
            <a:bodyPr>
              <a:prstTxWarp prst="textNoShape">
                <a:avLst/>
              </a:prstTxWarp>
            </a:bodyPr>
            <a:lstStyle/>
            <a:p>
              <a:endParaRPr lang="en-US"/>
            </a:p>
          </p:txBody>
        </p:sp>
        <p:sp>
          <p:nvSpPr>
            <p:cNvPr id="341053" name="Freeform 61"/>
            <p:cNvSpPr>
              <a:spLocks/>
            </p:cNvSpPr>
            <p:nvPr/>
          </p:nvSpPr>
          <p:spPr bwMode="auto">
            <a:xfrm>
              <a:off x="995" y="1128"/>
              <a:ext cx="123" cy="13"/>
            </a:xfrm>
            <a:custGeom>
              <a:avLst/>
              <a:gdLst/>
              <a:ahLst/>
              <a:cxnLst>
                <a:cxn ang="0">
                  <a:pos x="0" y="65"/>
                </a:cxn>
                <a:cxn ang="0">
                  <a:pos x="63" y="0"/>
                </a:cxn>
                <a:cxn ang="0">
                  <a:pos x="618" y="0"/>
                </a:cxn>
                <a:cxn ang="0">
                  <a:pos x="565" y="65"/>
                </a:cxn>
                <a:cxn ang="0">
                  <a:pos x="0" y="65"/>
                </a:cxn>
              </a:cxnLst>
              <a:rect l="0" t="0" r="r" b="b"/>
              <a:pathLst>
                <a:path w="618" h="65">
                  <a:moveTo>
                    <a:pt x="0" y="65"/>
                  </a:moveTo>
                  <a:lnTo>
                    <a:pt x="63" y="0"/>
                  </a:lnTo>
                  <a:lnTo>
                    <a:pt x="618" y="0"/>
                  </a:lnTo>
                  <a:lnTo>
                    <a:pt x="565" y="65"/>
                  </a:lnTo>
                  <a:lnTo>
                    <a:pt x="0" y="65"/>
                  </a:lnTo>
                  <a:close/>
                </a:path>
              </a:pathLst>
            </a:custGeom>
            <a:solidFill>
              <a:srgbClr val="000000"/>
            </a:solidFill>
            <a:ln w="3175">
              <a:solidFill>
                <a:srgbClr val="000000"/>
              </a:solidFill>
              <a:prstDash val="solid"/>
              <a:round/>
              <a:headEnd/>
              <a:tailEnd/>
            </a:ln>
          </p:spPr>
          <p:txBody>
            <a:bodyPr>
              <a:prstTxWarp prst="textNoShape">
                <a:avLst/>
              </a:prstTxWarp>
            </a:bodyPr>
            <a:lstStyle/>
            <a:p>
              <a:endParaRPr lang="en-US"/>
            </a:p>
          </p:txBody>
        </p:sp>
        <p:sp>
          <p:nvSpPr>
            <p:cNvPr id="341054" name="Freeform 62"/>
            <p:cNvSpPr>
              <a:spLocks/>
            </p:cNvSpPr>
            <p:nvPr/>
          </p:nvSpPr>
          <p:spPr bwMode="auto">
            <a:xfrm>
              <a:off x="993" y="1034"/>
              <a:ext cx="125" cy="13"/>
            </a:xfrm>
            <a:custGeom>
              <a:avLst/>
              <a:gdLst/>
              <a:ahLst/>
              <a:cxnLst>
                <a:cxn ang="0">
                  <a:pos x="0" y="65"/>
                </a:cxn>
                <a:cxn ang="0">
                  <a:pos x="54" y="0"/>
                </a:cxn>
                <a:cxn ang="0">
                  <a:pos x="627" y="0"/>
                </a:cxn>
                <a:cxn ang="0">
                  <a:pos x="565" y="65"/>
                </a:cxn>
                <a:cxn ang="0">
                  <a:pos x="0" y="65"/>
                </a:cxn>
              </a:cxnLst>
              <a:rect l="0" t="0" r="r" b="b"/>
              <a:pathLst>
                <a:path w="627" h="65">
                  <a:moveTo>
                    <a:pt x="0" y="65"/>
                  </a:moveTo>
                  <a:lnTo>
                    <a:pt x="54" y="0"/>
                  </a:lnTo>
                  <a:lnTo>
                    <a:pt x="627" y="0"/>
                  </a:lnTo>
                  <a:lnTo>
                    <a:pt x="565" y="65"/>
                  </a:lnTo>
                  <a:lnTo>
                    <a:pt x="0" y="65"/>
                  </a:lnTo>
                  <a:close/>
                </a:path>
              </a:pathLst>
            </a:custGeom>
            <a:solidFill>
              <a:srgbClr val="C9C9B6"/>
            </a:solidFill>
            <a:ln w="9525">
              <a:noFill/>
              <a:round/>
              <a:headEnd/>
              <a:tailEnd/>
            </a:ln>
          </p:spPr>
          <p:txBody>
            <a:bodyPr>
              <a:prstTxWarp prst="textNoShape">
                <a:avLst/>
              </a:prstTxWarp>
            </a:bodyPr>
            <a:lstStyle/>
            <a:p>
              <a:endParaRPr lang="en-US"/>
            </a:p>
          </p:txBody>
        </p:sp>
        <p:sp>
          <p:nvSpPr>
            <p:cNvPr id="341055" name="Freeform 63"/>
            <p:cNvSpPr>
              <a:spLocks/>
            </p:cNvSpPr>
            <p:nvPr/>
          </p:nvSpPr>
          <p:spPr bwMode="auto">
            <a:xfrm>
              <a:off x="993" y="1034"/>
              <a:ext cx="125" cy="13"/>
            </a:xfrm>
            <a:custGeom>
              <a:avLst/>
              <a:gdLst/>
              <a:ahLst/>
              <a:cxnLst>
                <a:cxn ang="0">
                  <a:pos x="0" y="65"/>
                </a:cxn>
                <a:cxn ang="0">
                  <a:pos x="54" y="0"/>
                </a:cxn>
                <a:cxn ang="0">
                  <a:pos x="627" y="0"/>
                </a:cxn>
                <a:cxn ang="0">
                  <a:pos x="565" y="65"/>
                </a:cxn>
                <a:cxn ang="0">
                  <a:pos x="0" y="65"/>
                </a:cxn>
              </a:cxnLst>
              <a:rect l="0" t="0" r="r" b="b"/>
              <a:pathLst>
                <a:path w="627" h="65">
                  <a:moveTo>
                    <a:pt x="0" y="65"/>
                  </a:moveTo>
                  <a:lnTo>
                    <a:pt x="54" y="0"/>
                  </a:lnTo>
                  <a:lnTo>
                    <a:pt x="627" y="0"/>
                  </a:lnTo>
                  <a:lnTo>
                    <a:pt x="565" y="65"/>
                  </a:lnTo>
                  <a:lnTo>
                    <a:pt x="0" y="65"/>
                  </a:lnTo>
                  <a:close/>
                </a:path>
              </a:pathLst>
            </a:custGeom>
            <a:solidFill>
              <a:srgbClr val="C9C9B6"/>
            </a:solidFill>
            <a:ln w="3175">
              <a:solidFill>
                <a:srgbClr val="494936"/>
              </a:solidFill>
              <a:prstDash val="solid"/>
              <a:round/>
              <a:headEnd/>
              <a:tailEnd/>
            </a:ln>
          </p:spPr>
          <p:txBody>
            <a:bodyPr>
              <a:prstTxWarp prst="textNoShape">
                <a:avLst/>
              </a:prstTxWarp>
            </a:bodyPr>
            <a:lstStyle/>
            <a:p>
              <a:endParaRPr lang="en-US"/>
            </a:p>
          </p:txBody>
        </p:sp>
        <p:sp>
          <p:nvSpPr>
            <p:cNvPr id="341056" name="Rectangle 64"/>
            <p:cNvSpPr>
              <a:spLocks noChangeArrowheads="1"/>
            </p:cNvSpPr>
            <p:nvPr/>
          </p:nvSpPr>
          <p:spPr bwMode="auto">
            <a:xfrm>
              <a:off x="994" y="1048"/>
              <a:ext cx="113" cy="91"/>
            </a:xfrm>
            <a:prstGeom prst="rect">
              <a:avLst/>
            </a:prstGeom>
            <a:solidFill>
              <a:srgbClr val="B7B79D"/>
            </a:solidFill>
            <a:ln w="3175">
              <a:solidFill>
                <a:srgbClr val="494936"/>
              </a:solidFill>
              <a:miter lim="800000"/>
              <a:headEnd/>
              <a:tailEnd/>
            </a:ln>
          </p:spPr>
          <p:txBody>
            <a:bodyPr>
              <a:prstTxWarp prst="textNoShape">
                <a:avLst/>
              </a:prstTxWarp>
            </a:bodyPr>
            <a:lstStyle/>
            <a:p>
              <a:endParaRPr lang="en-US"/>
            </a:p>
          </p:txBody>
        </p:sp>
        <p:sp>
          <p:nvSpPr>
            <p:cNvPr id="341057" name="Rectangle 65"/>
            <p:cNvSpPr>
              <a:spLocks noChangeArrowheads="1"/>
            </p:cNvSpPr>
            <p:nvPr/>
          </p:nvSpPr>
          <p:spPr bwMode="auto">
            <a:xfrm>
              <a:off x="1003" y="1059"/>
              <a:ext cx="93" cy="70"/>
            </a:xfrm>
            <a:prstGeom prst="rect">
              <a:avLst/>
            </a:prstGeom>
            <a:solidFill>
              <a:srgbClr val="FFFFFF"/>
            </a:solidFill>
            <a:ln w="3175">
              <a:solidFill>
                <a:srgbClr val="494936"/>
              </a:solidFill>
              <a:miter lim="800000"/>
              <a:headEnd/>
              <a:tailEnd/>
            </a:ln>
          </p:spPr>
          <p:txBody>
            <a:bodyPr>
              <a:prstTxWarp prst="textNoShape">
                <a:avLst/>
              </a:prstTxWarp>
            </a:bodyPr>
            <a:lstStyle/>
            <a:p>
              <a:endParaRPr lang="en-US"/>
            </a:p>
          </p:txBody>
        </p:sp>
        <p:sp>
          <p:nvSpPr>
            <p:cNvPr id="341058" name="Freeform 66"/>
            <p:cNvSpPr>
              <a:spLocks/>
            </p:cNvSpPr>
            <p:nvPr/>
          </p:nvSpPr>
          <p:spPr bwMode="auto">
            <a:xfrm>
              <a:off x="1106" y="1034"/>
              <a:ext cx="12" cy="104"/>
            </a:xfrm>
            <a:custGeom>
              <a:avLst/>
              <a:gdLst/>
              <a:ahLst/>
              <a:cxnLst>
                <a:cxn ang="0">
                  <a:pos x="0" y="519"/>
                </a:cxn>
                <a:cxn ang="0">
                  <a:pos x="62" y="463"/>
                </a:cxn>
                <a:cxn ang="0">
                  <a:pos x="62" y="0"/>
                </a:cxn>
                <a:cxn ang="0">
                  <a:pos x="0" y="65"/>
                </a:cxn>
                <a:cxn ang="0">
                  <a:pos x="0" y="519"/>
                </a:cxn>
              </a:cxnLst>
              <a:rect l="0" t="0" r="r" b="b"/>
              <a:pathLst>
                <a:path w="62" h="519">
                  <a:moveTo>
                    <a:pt x="0" y="519"/>
                  </a:moveTo>
                  <a:lnTo>
                    <a:pt x="62" y="463"/>
                  </a:lnTo>
                  <a:lnTo>
                    <a:pt x="62" y="0"/>
                  </a:lnTo>
                  <a:lnTo>
                    <a:pt x="0" y="65"/>
                  </a:lnTo>
                  <a:lnTo>
                    <a:pt x="0" y="519"/>
                  </a:lnTo>
                  <a:close/>
                </a:path>
              </a:pathLst>
            </a:custGeom>
            <a:solidFill>
              <a:srgbClr val="7A7A5A"/>
            </a:solidFill>
            <a:ln w="9525">
              <a:noFill/>
              <a:round/>
              <a:headEnd/>
              <a:tailEnd/>
            </a:ln>
          </p:spPr>
          <p:txBody>
            <a:bodyPr>
              <a:prstTxWarp prst="textNoShape">
                <a:avLst/>
              </a:prstTxWarp>
            </a:bodyPr>
            <a:lstStyle/>
            <a:p>
              <a:endParaRPr lang="en-US"/>
            </a:p>
          </p:txBody>
        </p:sp>
        <p:sp>
          <p:nvSpPr>
            <p:cNvPr id="341059" name="Freeform 67"/>
            <p:cNvSpPr>
              <a:spLocks/>
            </p:cNvSpPr>
            <p:nvPr/>
          </p:nvSpPr>
          <p:spPr bwMode="auto">
            <a:xfrm>
              <a:off x="1106" y="1034"/>
              <a:ext cx="12" cy="104"/>
            </a:xfrm>
            <a:custGeom>
              <a:avLst/>
              <a:gdLst/>
              <a:ahLst/>
              <a:cxnLst>
                <a:cxn ang="0">
                  <a:pos x="0" y="519"/>
                </a:cxn>
                <a:cxn ang="0">
                  <a:pos x="62" y="463"/>
                </a:cxn>
                <a:cxn ang="0">
                  <a:pos x="62" y="0"/>
                </a:cxn>
                <a:cxn ang="0">
                  <a:pos x="0" y="65"/>
                </a:cxn>
                <a:cxn ang="0">
                  <a:pos x="0" y="519"/>
                </a:cxn>
              </a:cxnLst>
              <a:rect l="0" t="0" r="r" b="b"/>
              <a:pathLst>
                <a:path w="62" h="519">
                  <a:moveTo>
                    <a:pt x="0" y="519"/>
                  </a:moveTo>
                  <a:lnTo>
                    <a:pt x="62" y="463"/>
                  </a:lnTo>
                  <a:lnTo>
                    <a:pt x="62" y="0"/>
                  </a:lnTo>
                  <a:lnTo>
                    <a:pt x="0" y="65"/>
                  </a:lnTo>
                  <a:lnTo>
                    <a:pt x="0" y="519"/>
                  </a:lnTo>
                  <a:close/>
                </a:path>
              </a:pathLst>
            </a:custGeom>
            <a:solidFill>
              <a:srgbClr val="7A7A5A"/>
            </a:solidFill>
            <a:ln w="3175">
              <a:solidFill>
                <a:srgbClr val="494936"/>
              </a:solidFill>
              <a:prstDash val="solid"/>
              <a:round/>
              <a:headEnd/>
              <a:tailEnd/>
            </a:ln>
          </p:spPr>
          <p:txBody>
            <a:bodyPr>
              <a:prstTxWarp prst="textNoShape">
                <a:avLst/>
              </a:prstTxWarp>
            </a:bodyPr>
            <a:lstStyle/>
            <a:p>
              <a:endParaRPr lang="en-US"/>
            </a:p>
          </p:txBody>
        </p:sp>
        <p:sp>
          <p:nvSpPr>
            <p:cNvPr id="341060" name="Freeform 68"/>
            <p:cNvSpPr>
              <a:spLocks/>
            </p:cNvSpPr>
            <p:nvPr/>
          </p:nvSpPr>
          <p:spPr bwMode="auto">
            <a:xfrm>
              <a:off x="970" y="1162"/>
              <a:ext cx="141" cy="22"/>
            </a:xfrm>
            <a:custGeom>
              <a:avLst/>
              <a:gdLst/>
              <a:ahLst/>
              <a:cxnLst>
                <a:cxn ang="0">
                  <a:pos x="0" y="111"/>
                </a:cxn>
                <a:cxn ang="0">
                  <a:pos x="89" y="0"/>
                </a:cxn>
                <a:cxn ang="0">
                  <a:pos x="708" y="0"/>
                </a:cxn>
                <a:cxn ang="0">
                  <a:pos x="618" y="111"/>
                </a:cxn>
                <a:cxn ang="0">
                  <a:pos x="0" y="111"/>
                </a:cxn>
              </a:cxnLst>
              <a:rect l="0" t="0" r="r" b="b"/>
              <a:pathLst>
                <a:path w="708" h="111">
                  <a:moveTo>
                    <a:pt x="0" y="111"/>
                  </a:moveTo>
                  <a:lnTo>
                    <a:pt x="89" y="0"/>
                  </a:lnTo>
                  <a:lnTo>
                    <a:pt x="708" y="0"/>
                  </a:lnTo>
                  <a:lnTo>
                    <a:pt x="618" y="111"/>
                  </a:lnTo>
                  <a:lnTo>
                    <a:pt x="0" y="111"/>
                  </a:lnTo>
                  <a:close/>
                </a:path>
              </a:pathLst>
            </a:custGeom>
            <a:solidFill>
              <a:srgbClr val="C9C9B6"/>
            </a:solidFill>
            <a:ln w="9525">
              <a:noFill/>
              <a:round/>
              <a:headEnd/>
              <a:tailEnd/>
            </a:ln>
          </p:spPr>
          <p:txBody>
            <a:bodyPr>
              <a:prstTxWarp prst="textNoShape">
                <a:avLst/>
              </a:prstTxWarp>
            </a:bodyPr>
            <a:lstStyle/>
            <a:p>
              <a:endParaRPr lang="en-US"/>
            </a:p>
          </p:txBody>
        </p:sp>
        <p:sp>
          <p:nvSpPr>
            <p:cNvPr id="341061" name="Freeform 69"/>
            <p:cNvSpPr>
              <a:spLocks/>
            </p:cNvSpPr>
            <p:nvPr/>
          </p:nvSpPr>
          <p:spPr bwMode="auto">
            <a:xfrm>
              <a:off x="970" y="1162"/>
              <a:ext cx="141" cy="22"/>
            </a:xfrm>
            <a:custGeom>
              <a:avLst/>
              <a:gdLst/>
              <a:ahLst/>
              <a:cxnLst>
                <a:cxn ang="0">
                  <a:pos x="0" y="111"/>
                </a:cxn>
                <a:cxn ang="0">
                  <a:pos x="89" y="0"/>
                </a:cxn>
                <a:cxn ang="0">
                  <a:pos x="708" y="0"/>
                </a:cxn>
                <a:cxn ang="0">
                  <a:pos x="618" y="111"/>
                </a:cxn>
                <a:cxn ang="0">
                  <a:pos x="0" y="111"/>
                </a:cxn>
              </a:cxnLst>
              <a:rect l="0" t="0" r="r" b="b"/>
              <a:pathLst>
                <a:path w="708" h="111">
                  <a:moveTo>
                    <a:pt x="0" y="111"/>
                  </a:moveTo>
                  <a:lnTo>
                    <a:pt x="89" y="0"/>
                  </a:lnTo>
                  <a:lnTo>
                    <a:pt x="708" y="0"/>
                  </a:lnTo>
                  <a:lnTo>
                    <a:pt x="618" y="111"/>
                  </a:lnTo>
                  <a:lnTo>
                    <a:pt x="0" y="111"/>
                  </a:lnTo>
                  <a:close/>
                </a:path>
              </a:pathLst>
            </a:custGeom>
            <a:solidFill>
              <a:srgbClr val="C9C9B6"/>
            </a:solidFill>
            <a:ln w="3175">
              <a:solidFill>
                <a:srgbClr val="494936"/>
              </a:solidFill>
              <a:prstDash val="solid"/>
              <a:round/>
              <a:headEnd/>
              <a:tailEnd/>
            </a:ln>
          </p:spPr>
          <p:txBody>
            <a:bodyPr>
              <a:prstTxWarp prst="textNoShape">
                <a:avLst/>
              </a:prstTxWarp>
            </a:bodyPr>
            <a:lstStyle/>
            <a:p>
              <a:endParaRPr lang="en-US"/>
            </a:p>
          </p:txBody>
        </p:sp>
        <p:sp>
          <p:nvSpPr>
            <p:cNvPr id="341062" name="Freeform 70"/>
            <p:cNvSpPr>
              <a:spLocks/>
            </p:cNvSpPr>
            <p:nvPr/>
          </p:nvSpPr>
          <p:spPr bwMode="auto">
            <a:xfrm>
              <a:off x="1093" y="1162"/>
              <a:ext cx="18" cy="28"/>
            </a:xfrm>
            <a:custGeom>
              <a:avLst/>
              <a:gdLst/>
              <a:ahLst/>
              <a:cxnLst>
                <a:cxn ang="0">
                  <a:pos x="0" y="139"/>
                </a:cxn>
                <a:cxn ang="0">
                  <a:pos x="90" y="46"/>
                </a:cxn>
                <a:cxn ang="0">
                  <a:pos x="90" y="0"/>
                </a:cxn>
                <a:cxn ang="0">
                  <a:pos x="0" y="120"/>
                </a:cxn>
                <a:cxn ang="0">
                  <a:pos x="0" y="139"/>
                </a:cxn>
              </a:cxnLst>
              <a:rect l="0" t="0" r="r" b="b"/>
              <a:pathLst>
                <a:path w="90" h="139">
                  <a:moveTo>
                    <a:pt x="0" y="139"/>
                  </a:moveTo>
                  <a:lnTo>
                    <a:pt x="90" y="46"/>
                  </a:lnTo>
                  <a:lnTo>
                    <a:pt x="90" y="0"/>
                  </a:lnTo>
                  <a:lnTo>
                    <a:pt x="0" y="120"/>
                  </a:lnTo>
                  <a:lnTo>
                    <a:pt x="0" y="139"/>
                  </a:lnTo>
                  <a:close/>
                </a:path>
              </a:pathLst>
            </a:custGeom>
            <a:solidFill>
              <a:srgbClr val="7A7A5A"/>
            </a:solidFill>
            <a:ln w="9525">
              <a:noFill/>
              <a:round/>
              <a:headEnd/>
              <a:tailEnd/>
            </a:ln>
          </p:spPr>
          <p:txBody>
            <a:bodyPr>
              <a:prstTxWarp prst="textNoShape">
                <a:avLst/>
              </a:prstTxWarp>
            </a:bodyPr>
            <a:lstStyle/>
            <a:p>
              <a:endParaRPr lang="en-US"/>
            </a:p>
          </p:txBody>
        </p:sp>
        <p:sp>
          <p:nvSpPr>
            <p:cNvPr id="341063" name="Freeform 71"/>
            <p:cNvSpPr>
              <a:spLocks/>
            </p:cNvSpPr>
            <p:nvPr/>
          </p:nvSpPr>
          <p:spPr bwMode="auto">
            <a:xfrm>
              <a:off x="1093" y="1162"/>
              <a:ext cx="18" cy="28"/>
            </a:xfrm>
            <a:custGeom>
              <a:avLst/>
              <a:gdLst/>
              <a:ahLst/>
              <a:cxnLst>
                <a:cxn ang="0">
                  <a:pos x="0" y="139"/>
                </a:cxn>
                <a:cxn ang="0">
                  <a:pos x="90" y="46"/>
                </a:cxn>
                <a:cxn ang="0">
                  <a:pos x="90" y="0"/>
                </a:cxn>
                <a:cxn ang="0">
                  <a:pos x="0" y="120"/>
                </a:cxn>
                <a:cxn ang="0">
                  <a:pos x="0" y="139"/>
                </a:cxn>
              </a:cxnLst>
              <a:rect l="0" t="0" r="r" b="b"/>
              <a:pathLst>
                <a:path w="90" h="139">
                  <a:moveTo>
                    <a:pt x="0" y="139"/>
                  </a:moveTo>
                  <a:lnTo>
                    <a:pt x="90" y="46"/>
                  </a:lnTo>
                  <a:lnTo>
                    <a:pt x="90" y="0"/>
                  </a:lnTo>
                  <a:lnTo>
                    <a:pt x="0" y="120"/>
                  </a:lnTo>
                  <a:lnTo>
                    <a:pt x="0" y="139"/>
                  </a:lnTo>
                  <a:close/>
                </a:path>
              </a:pathLst>
            </a:custGeom>
            <a:solidFill>
              <a:srgbClr val="7A7A5A"/>
            </a:solidFill>
            <a:ln w="3175">
              <a:solidFill>
                <a:srgbClr val="494936"/>
              </a:solidFill>
              <a:prstDash val="solid"/>
              <a:round/>
              <a:headEnd/>
              <a:tailEnd/>
            </a:ln>
          </p:spPr>
          <p:txBody>
            <a:bodyPr>
              <a:prstTxWarp prst="textNoShape">
                <a:avLst/>
              </a:prstTxWarp>
            </a:bodyPr>
            <a:lstStyle/>
            <a:p>
              <a:endParaRPr lang="en-US"/>
            </a:p>
          </p:txBody>
        </p:sp>
        <p:sp>
          <p:nvSpPr>
            <p:cNvPr id="341064" name="Rectangle 72"/>
            <p:cNvSpPr>
              <a:spLocks noChangeArrowheads="1"/>
            </p:cNvSpPr>
            <p:nvPr/>
          </p:nvSpPr>
          <p:spPr bwMode="auto">
            <a:xfrm>
              <a:off x="970" y="1184"/>
              <a:ext cx="123" cy="6"/>
            </a:xfrm>
            <a:prstGeom prst="rect">
              <a:avLst/>
            </a:prstGeom>
            <a:solidFill>
              <a:srgbClr val="B7B79D"/>
            </a:solidFill>
            <a:ln w="9525">
              <a:noFill/>
              <a:miter lim="800000"/>
              <a:headEnd/>
              <a:tailEnd/>
            </a:ln>
          </p:spPr>
          <p:txBody>
            <a:bodyPr>
              <a:prstTxWarp prst="textNoShape">
                <a:avLst/>
              </a:prstTxWarp>
            </a:bodyPr>
            <a:lstStyle/>
            <a:p>
              <a:endParaRPr lang="en-US"/>
            </a:p>
          </p:txBody>
        </p:sp>
        <p:sp>
          <p:nvSpPr>
            <p:cNvPr id="341065" name="Rectangle 73"/>
            <p:cNvSpPr>
              <a:spLocks noChangeArrowheads="1"/>
            </p:cNvSpPr>
            <p:nvPr/>
          </p:nvSpPr>
          <p:spPr bwMode="auto">
            <a:xfrm>
              <a:off x="971" y="1185"/>
              <a:ext cx="121" cy="4"/>
            </a:xfrm>
            <a:prstGeom prst="rect">
              <a:avLst/>
            </a:prstGeom>
            <a:solidFill>
              <a:srgbClr val="B7B79D"/>
            </a:solidFill>
            <a:ln w="3175">
              <a:solidFill>
                <a:srgbClr val="494936"/>
              </a:solidFill>
              <a:miter lim="800000"/>
              <a:headEnd/>
              <a:tailEnd/>
            </a:ln>
          </p:spPr>
          <p:txBody>
            <a:bodyPr>
              <a:prstTxWarp prst="textNoShape">
                <a:avLst/>
              </a:prstTxWarp>
            </a:bodyPr>
            <a:lstStyle/>
            <a:p>
              <a:endParaRPr lang="en-US"/>
            </a:p>
          </p:txBody>
        </p:sp>
      </p:grpSp>
      <p:grpSp>
        <p:nvGrpSpPr>
          <p:cNvPr id="4" name="Group 74"/>
          <p:cNvGrpSpPr>
            <a:grpSpLocks/>
          </p:cNvGrpSpPr>
          <p:nvPr/>
        </p:nvGrpSpPr>
        <p:grpSpPr bwMode="auto">
          <a:xfrm>
            <a:off x="6100763" y="4435475"/>
            <a:ext cx="531812" cy="512763"/>
            <a:chOff x="970" y="1034"/>
            <a:chExt cx="152" cy="156"/>
          </a:xfrm>
        </p:grpSpPr>
        <p:sp>
          <p:nvSpPr>
            <p:cNvPr id="341067" name="Freeform 75"/>
            <p:cNvSpPr>
              <a:spLocks/>
            </p:cNvSpPr>
            <p:nvPr/>
          </p:nvSpPr>
          <p:spPr bwMode="auto">
            <a:xfrm>
              <a:off x="991" y="1128"/>
              <a:ext cx="129" cy="17"/>
            </a:xfrm>
            <a:custGeom>
              <a:avLst/>
              <a:gdLst/>
              <a:ahLst/>
              <a:cxnLst>
                <a:cxn ang="0">
                  <a:pos x="0" y="84"/>
                </a:cxn>
                <a:cxn ang="0">
                  <a:pos x="81" y="0"/>
                </a:cxn>
                <a:cxn ang="0">
                  <a:pos x="645" y="0"/>
                </a:cxn>
                <a:cxn ang="0">
                  <a:pos x="574" y="84"/>
                </a:cxn>
                <a:cxn ang="0">
                  <a:pos x="0" y="84"/>
                </a:cxn>
              </a:cxnLst>
              <a:rect l="0" t="0" r="r" b="b"/>
              <a:pathLst>
                <a:path w="645" h="84">
                  <a:moveTo>
                    <a:pt x="0" y="84"/>
                  </a:moveTo>
                  <a:lnTo>
                    <a:pt x="81" y="0"/>
                  </a:lnTo>
                  <a:lnTo>
                    <a:pt x="645" y="0"/>
                  </a:lnTo>
                  <a:lnTo>
                    <a:pt x="574" y="84"/>
                  </a:lnTo>
                  <a:lnTo>
                    <a:pt x="0" y="84"/>
                  </a:lnTo>
                  <a:close/>
                </a:path>
              </a:pathLst>
            </a:custGeom>
            <a:solidFill>
              <a:srgbClr val="C9C9B6"/>
            </a:solidFill>
            <a:ln w="9525">
              <a:noFill/>
              <a:round/>
              <a:headEnd/>
              <a:tailEnd/>
            </a:ln>
          </p:spPr>
          <p:txBody>
            <a:bodyPr>
              <a:prstTxWarp prst="textNoShape">
                <a:avLst/>
              </a:prstTxWarp>
            </a:bodyPr>
            <a:lstStyle/>
            <a:p>
              <a:endParaRPr lang="en-US"/>
            </a:p>
          </p:txBody>
        </p:sp>
        <p:sp>
          <p:nvSpPr>
            <p:cNvPr id="341068" name="Freeform 76"/>
            <p:cNvSpPr>
              <a:spLocks/>
            </p:cNvSpPr>
            <p:nvPr/>
          </p:nvSpPr>
          <p:spPr bwMode="auto">
            <a:xfrm>
              <a:off x="993" y="1130"/>
              <a:ext cx="129" cy="17"/>
            </a:xfrm>
            <a:custGeom>
              <a:avLst/>
              <a:gdLst/>
              <a:ahLst/>
              <a:cxnLst>
                <a:cxn ang="0">
                  <a:pos x="0" y="83"/>
                </a:cxn>
                <a:cxn ang="0">
                  <a:pos x="81" y="0"/>
                </a:cxn>
                <a:cxn ang="0">
                  <a:pos x="645" y="0"/>
                </a:cxn>
                <a:cxn ang="0">
                  <a:pos x="574" y="83"/>
                </a:cxn>
                <a:cxn ang="0">
                  <a:pos x="0" y="83"/>
                </a:cxn>
              </a:cxnLst>
              <a:rect l="0" t="0" r="r" b="b"/>
              <a:pathLst>
                <a:path w="645" h="83">
                  <a:moveTo>
                    <a:pt x="0" y="83"/>
                  </a:moveTo>
                  <a:lnTo>
                    <a:pt x="81" y="0"/>
                  </a:lnTo>
                  <a:lnTo>
                    <a:pt x="645" y="0"/>
                  </a:lnTo>
                  <a:lnTo>
                    <a:pt x="574" y="83"/>
                  </a:lnTo>
                  <a:lnTo>
                    <a:pt x="0" y="83"/>
                  </a:lnTo>
                  <a:close/>
                </a:path>
              </a:pathLst>
            </a:custGeom>
            <a:solidFill>
              <a:srgbClr val="C9C9B6"/>
            </a:solidFill>
            <a:ln w="3175">
              <a:solidFill>
                <a:srgbClr val="494936"/>
              </a:solidFill>
              <a:prstDash val="solid"/>
              <a:round/>
              <a:headEnd/>
              <a:tailEnd/>
            </a:ln>
          </p:spPr>
          <p:txBody>
            <a:bodyPr>
              <a:prstTxWarp prst="textNoShape">
                <a:avLst/>
              </a:prstTxWarp>
            </a:bodyPr>
            <a:lstStyle/>
            <a:p>
              <a:endParaRPr lang="en-US"/>
            </a:p>
          </p:txBody>
        </p:sp>
        <p:sp>
          <p:nvSpPr>
            <p:cNvPr id="341069" name="Rectangle 77"/>
            <p:cNvSpPr>
              <a:spLocks noChangeArrowheads="1"/>
            </p:cNvSpPr>
            <p:nvPr/>
          </p:nvSpPr>
          <p:spPr bwMode="auto">
            <a:xfrm>
              <a:off x="991" y="1145"/>
              <a:ext cx="115" cy="20"/>
            </a:xfrm>
            <a:prstGeom prst="rect">
              <a:avLst/>
            </a:prstGeom>
            <a:solidFill>
              <a:srgbClr val="B7B79D"/>
            </a:solidFill>
            <a:ln w="9525">
              <a:noFill/>
              <a:miter lim="800000"/>
              <a:headEnd/>
              <a:tailEnd/>
            </a:ln>
          </p:spPr>
          <p:txBody>
            <a:bodyPr>
              <a:prstTxWarp prst="textNoShape">
                <a:avLst/>
              </a:prstTxWarp>
            </a:bodyPr>
            <a:lstStyle/>
            <a:p>
              <a:endParaRPr lang="en-US"/>
            </a:p>
          </p:txBody>
        </p:sp>
        <p:sp>
          <p:nvSpPr>
            <p:cNvPr id="341070" name="Rectangle 78"/>
            <p:cNvSpPr>
              <a:spLocks noChangeArrowheads="1"/>
            </p:cNvSpPr>
            <p:nvPr/>
          </p:nvSpPr>
          <p:spPr bwMode="auto">
            <a:xfrm>
              <a:off x="992" y="1146"/>
              <a:ext cx="113" cy="18"/>
            </a:xfrm>
            <a:prstGeom prst="rect">
              <a:avLst/>
            </a:prstGeom>
            <a:solidFill>
              <a:srgbClr val="B7B79D"/>
            </a:solidFill>
            <a:ln w="3175">
              <a:solidFill>
                <a:srgbClr val="494936"/>
              </a:solidFill>
              <a:miter lim="800000"/>
              <a:headEnd/>
              <a:tailEnd/>
            </a:ln>
          </p:spPr>
          <p:txBody>
            <a:bodyPr>
              <a:prstTxWarp prst="textNoShape">
                <a:avLst/>
              </a:prstTxWarp>
            </a:bodyPr>
            <a:lstStyle/>
            <a:p>
              <a:endParaRPr lang="en-US"/>
            </a:p>
          </p:txBody>
        </p:sp>
        <p:sp>
          <p:nvSpPr>
            <p:cNvPr id="341071" name="Freeform 79"/>
            <p:cNvSpPr>
              <a:spLocks/>
            </p:cNvSpPr>
            <p:nvPr/>
          </p:nvSpPr>
          <p:spPr bwMode="auto">
            <a:xfrm>
              <a:off x="1106" y="1128"/>
              <a:ext cx="14" cy="37"/>
            </a:xfrm>
            <a:custGeom>
              <a:avLst/>
              <a:gdLst/>
              <a:ahLst/>
              <a:cxnLst>
                <a:cxn ang="0">
                  <a:pos x="0" y="185"/>
                </a:cxn>
                <a:cxn ang="0">
                  <a:pos x="71" y="111"/>
                </a:cxn>
                <a:cxn ang="0">
                  <a:pos x="71" y="0"/>
                </a:cxn>
                <a:cxn ang="0">
                  <a:pos x="0" y="84"/>
                </a:cxn>
                <a:cxn ang="0">
                  <a:pos x="0" y="185"/>
                </a:cxn>
              </a:cxnLst>
              <a:rect l="0" t="0" r="r" b="b"/>
              <a:pathLst>
                <a:path w="71" h="185">
                  <a:moveTo>
                    <a:pt x="0" y="185"/>
                  </a:moveTo>
                  <a:lnTo>
                    <a:pt x="71" y="111"/>
                  </a:lnTo>
                  <a:lnTo>
                    <a:pt x="71" y="0"/>
                  </a:lnTo>
                  <a:lnTo>
                    <a:pt x="0" y="84"/>
                  </a:lnTo>
                  <a:lnTo>
                    <a:pt x="0" y="185"/>
                  </a:lnTo>
                  <a:close/>
                </a:path>
              </a:pathLst>
            </a:custGeom>
            <a:solidFill>
              <a:srgbClr val="7A7A5A"/>
            </a:solidFill>
            <a:ln w="9525">
              <a:noFill/>
              <a:round/>
              <a:headEnd/>
              <a:tailEnd/>
            </a:ln>
          </p:spPr>
          <p:txBody>
            <a:bodyPr>
              <a:prstTxWarp prst="textNoShape">
                <a:avLst/>
              </a:prstTxWarp>
            </a:bodyPr>
            <a:lstStyle/>
            <a:p>
              <a:endParaRPr lang="en-US"/>
            </a:p>
          </p:txBody>
        </p:sp>
        <p:sp>
          <p:nvSpPr>
            <p:cNvPr id="341072" name="Freeform 80"/>
            <p:cNvSpPr>
              <a:spLocks/>
            </p:cNvSpPr>
            <p:nvPr/>
          </p:nvSpPr>
          <p:spPr bwMode="auto">
            <a:xfrm>
              <a:off x="1106" y="1128"/>
              <a:ext cx="14" cy="37"/>
            </a:xfrm>
            <a:custGeom>
              <a:avLst/>
              <a:gdLst/>
              <a:ahLst/>
              <a:cxnLst>
                <a:cxn ang="0">
                  <a:pos x="0" y="185"/>
                </a:cxn>
                <a:cxn ang="0">
                  <a:pos x="71" y="111"/>
                </a:cxn>
                <a:cxn ang="0">
                  <a:pos x="71" y="0"/>
                </a:cxn>
                <a:cxn ang="0">
                  <a:pos x="0" y="84"/>
                </a:cxn>
                <a:cxn ang="0">
                  <a:pos x="0" y="185"/>
                </a:cxn>
              </a:cxnLst>
              <a:rect l="0" t="0" r="r" b="b"/>
              <a:pathLst>
                <a:path w="71" h="185">
                  <a:moveTo>
                    <a:pt x="0" y="185"/>
                  </a:moveTo>
                  <a:lnTo>
                    <a:pt x="71" y="111"/>
                  </a:lnTo>
                  <a:lnTo>
                    <a:pt x="71" y="0"/>
                  </a:lnTo>
                  <a:lnTo>
                    <a:pt x="0" y="84"/>
                  </a:lnTo>
                  <a:lnTo>
                    <a:pt x="0" y="185"/>
                  </a:lnTo>
                  <a:close/>
                </a:path>
              </a:pathLst>
            </a:custGeom>
            <a:solidFill>
              <a:srgbClr val="7A7A5A"/>
            </a:solidFill>
            <a:ln w="3175">
              <a:solidFill>
                <a:srgbClr val="494936"/>
              </a:solidFill>
              <a:prstDash val="solid"/>
              <a:round/>
              <a:headEnd/>
              <a:tailEnd/>
            </a:ln>
          </p:spPr>
          <p:txBody>
            <a:bodyPr>
              <a:prstTxWarp prst="textNoShape">
                <a:avLst/>
              </a:prstTxWarp>
            </a:bodyPr>
            <a:lstStyle/>
            <a:p>
              <a:endParaRPr lang="en-US"/>
            </a:p>
          </p:txBody>
        </p:sp>
        <p:sp>
          <p:nvSpPr>
            <p:cNvPr id="341073" name="Freeform 81"/>
            <p:cNvSpPr>
              <a:spLocks/>
            </p:cNvSpPr>
            <p:nvPr/>
          </p:nvSpPr>
          <p:spPr bwMode="auto">
            <a:xfrm>
              <a:off x="995" y="1128"/>
              <a:ext cx="123" cy="13"/>
            </a:xfrm>
            <a:custGeom>
              <a:avLst/>
              <a:gdLst/>
              <a:ahLst/>
              <a:cxnLst>
                <a:cxn ang="0">
                  <a:pos x="0" y="65"/>
                </a:cxn>
                <a:cxn ang="0">
                  <a:pos x="63" y="0"/>
                </a:cxn>
                <a:cxn ang="0">
                  <a:pos x="618" y="0"/>
                </a:cxn>
                <a:cxn ang="0">
                  <a:pos x="565" y="65"/>
                </a:cxn>
                <a:cxn ang="0">
                  <a:pos x="0" y="65"/>
                </a:cxn>
              </a:cxnLst>
              <a:rect l="0" t="0" r="r" b="b"/>
              <a:pathLst>
                <a:path w="618" h="65">
                  <a:moveTo>
                    <a:pt x="0" y="65"/>
                  </a:moveTo>
                  <a:lnTo>
                    <a:pt x="63" y="0"/>
                  </a:lnTo>
                  <a:lnTo>
                    <a:pt x="618" y="0"/>
                  </a:lnTo>
                  <a:lnTo>
                    <a:pt x="565" y="65"/>
                  </a:lnTo>
                  <a:lnTo>
                    <a:pt x="0" y="65"/>
                  </a:lnTo>
                  <a:close/>
                </a:path>
              </a:pathLst>
            </a:custGeom>
            <a:solidFill>
              <a:srgbClr val="000000"/>
            </a:solidFill>
            <a:ln w="9525">
              <a:noFill/>
              <a:round/>
              <a:headEnd/>
              <a:tailEnd/>
            </a:ln>
          </p:spPr>
          <p:txBody>
            <a:bodyPr>
              <a:prstTxWarp prst="textNoShape">
                <a:avLst/>
              </a:prstTxWarp>
            </a:bodyPr>
            <a:lstStyle/>
            <a:p>
              <a:endParaRPr lang="en-US"/>
            </a:p>
          </p:txBody>
        </p:sp>
        <p:sp>
          <p:nvSpPr>
            <p:cNvPr id="341074" name="Freeform 82"/>
            <p:cNvSpPr>
              <a:spLocks/>
            </p:cNvSpPr>
            <p:nvPr/>
          </p:nvSpPr>
          <p:spPr bwMode="auto">
            <a:xfrm>
              <a:off x="995" y="1128"/>
              <a:ext cx="123" cy="13"/>
            </a:xfrm>
            <a:custGeom>
              <a:avLst/>
              <a:gdLst/>
              <a:ahLst/>
              <a:cxnLst>
                <a:cxn ang="0">
                  <a:pos x="0" y="65"/>
                </a:cxn>
                <a:cxn ang="0">
                  <a:pos x="63" y="0"/>
                </a:cxn>
                <a:cxn ang="0">
                  <a:pos x="618" y="0"/>
                </a:cxn>
                <a:cxn ang="0">
                  <a:pos x="565" y="65"/>
                </a:cxn>
                <a:cxn ang="0">
                  <a:pos x="0" y="65"/>
                </a:cxn>
              </a:cxnLst>
              <a:rect l="0" t="0" r="r" b="b"/>
              <a:pathLst>
                <a:path w="618" h="65">
                  <a:moveTo>
                    <a:pt x="0" y="65"/>
                  </a:moveTo>
                  <a:lnTo>
                    <a:pt x="63" y="0"/>
                  </a:lnTo>
                  <a:lnTo>
                    <a:pt x="618" y="0"/>
                  </a:lnTo>
                  <a:lnTo>
                    <a:pt x="565" y="65"/>
                  </a:lnTo>
                  <a:lnTo>
                    <a:pt x="0" y="65"/>
                  </a:lnTo>
                  <a:close/>
                </a:path>
              </a:pathLst>
            </a:custGeom>
            <a:solidFill>
              <a:srgbClr val="000000"/>
            </a:solidFill>
            <a:ln w="3175">
              <a:solidFill>
                <a:srgbClr val="000000"/>
              </a:solidFill>
              <a:prstDash val="solid"/>
              <a:round/>
              <a:headEnd/>
              <a:tailEnd/>
            </a:ln>
          </p:spPr>
          <p:txBody>
            <a:bodyPr>
              <a:prstTxWarp prst="textNoShape">
                <a:avLst/>
              </a:prstTxWarp>
            </a:bodyPr>
            <a:lstStyle/>
            <a:p>
              <a:endParaRPr lang="en-US"/>
            </a:p>
          </p:txBody>
        </p:sp>
        <p:sp>
          <p:nvSpPr>
            <p:cNvPr id="341075" name="Freeform 83"/>
            <p:cNvSpPr>
              <a:spLocks/>
            </p:cNvSpPr>
            <p:nvPr/>
          </p:nvSpPr>
          <p:spPr bwMode="auto">
            <a:xfrm>
              <a:off x="993" y="1034"/>
              <a:ext cx="125" cy="13"/>
            </a:xfrm>
            <a:custGeom>
              <a:avLst/>
              <a:gdLst/>
              <a:ahLst/>
              <a:cxnLst>
                <a:cxn ang="0">
                  <a:pos x="0" y="65"/>
                </a:cxn>
                <a:cxn ang="0">
                  <a:pos x="54" y="0"/>
                </a:cxn>
                <a:cxn ang="0">
                  <a:pos x="627" y="0"/>
                </a:cxn>
                <a:cxn ang="0">
                  <a:pos x="565" y="65"/>
                </a:cxn>
                <a:cxn ang="0">
                  <a:pos x="0" y="65"/>
                </a:cxn>
              </a:cxnLst>
              <a:rect l="0" t="0" r="r" b="b"/>
              <a:pathLst>
                <a:path w="627" h="65">
                  <a:moveTo>
                    <a:pt x="0" y="65"/>
                  </a:moveTo>
                  <a:lnTo>
                    <a:pt x="54" y="0"/>
                  </a:lnTo>
                  <a:lnTo>
                    <a:pt x="627" y="0"/>
                  </a:lnTo>
                  <a:lnTo>
                    <a:pt x="565" y="65"/>
                  </a:lnTo>
                  <a:lnTo>
                    <a:pt x="0" y="65"/>
                  </a:lnTo>
                  <a:close/>
                </a:path>
              </a:pathLst>
            </a:custGeom>
            <a:solidFill>
              <a:srgbClr val="C9C9B6"/>
            </a:solidFill>
            <a:ln w="9525">
              <a:noFill/>
              <a:round/>
              <a:headEnd/>
              <a:tailEnd/>
            </a:ln>
          </p:spPr>
          <p:txBody>
            <a:bodyPr>
              <a:prstTxWarp prst="textNoShape">
                <a:avLst/>
              </a:prstTxWarp>
            </a:bodyPr>
            <a:lstStyle/>
            <a:p>
              <a:endParaRPr lang="en-US"/>
            </a:p>
          </p:txBody>
        </p:sp>
        <p:sp>
          <p:nvSpPr>
            <p:cNvPr id="341076" name="Freeform 84"/>
            <p:cNvSpPr>
              <a:spLocks/>
            </p:cNvSpPr>
            <p:nvPr/>
          </p:nvSpPr>
          <p:spPr bwMode="auto">
            <a:xfrm>
              <a:off x="993" y="1034"/>
              <a:ext cx="125" cy="13"/>
            </a:xfrm>
            <a:custGeom>
              <a:avLst/>
              <a:gdLst/>
              <a:ahLst/>
              <a:cxnLst>
                <a:cxn ang="0">
                  <a:pos x="0" y="65"/>
                </a:cxn>
                <a:cxn ang="0">
                  <a:pos x="54" y="0"/>
                </a:cxn>
                <a:cxn ang="0">
                  <a:pos x="627" y="0"/>
                </a:cxn>
                <a:cxn ang="0">
                  <a:pos x="565" y="65"/>
                </a:cxn>
                <a:cxn ang="0">
                  <a:pos x="0" y="65"/>
                </a:cxn>
              </a:cxnLst>
              <a:rect l="0" t="0" r="r" b="b"/>
              <a:pathLst>
                <a:path w="627" h="65">
                  <a:moveTo>
                    <a:pt x="0" y="65"/>
                  </a:moveTo>
                  <a:lnTo>
                    <a:pt x="54" y="0"/>
                  </a:lnTo>
                  <a:lnTo>
                    <a:pt x="627" y="0"/>
                  </a:lnTo>
                  <a:lnTo>
                    <a:pt x="565" y="65"/>
                  </a:lnTo>
                  <a:lnTo>
                    <a:pt x="0" y="65"/>
                  </a:lnTo>
                  <a:close/>
                </a:path>
              </a:pathLst>
            </a:custGeom>
            <a:solidFill>
              <a:srgbClr val="C9C9B6"/>
            </a:solidFill>
            <a:ln w="3175">
              <a:solidFill>
                <a:srgbClr val="494936"/>
              </a:solidFill>
              <a:prstDash val="solid"/>
              <a:round/>
              <a:headEnd/>
              <a:tailEnd/>
            </a:ln>
          </p:spPr>
          <p:txBody>
            <a:bodyPr>
              <a:prstTxWarp prst="textNoShape">
                <a:avLst/>
              </a:prstTxWarp>
            </a:bodyPr>
            <a:lstStyle/>
            <a:p>
              <a:endParaRPr lang="en-US"/>
            </a:p>
          </p:txBody>
        </p:sp>
        <p:sp>
          <p:nvSpPr>
            <p:cNvPr id="341077" name="Rectangle 85"/>
            <p:cNvSpPr>
              <a:spLocks noChangeArrowheads="1"/>
            </p:cNvSpPr>
            <p:nvPr/>
          </p:nvSpPr>
          <p:spPr bwMode="auto">
            <a:xfrm>
              <a:off x="994" y="1048"/>
              <a:ext cx="113" cy="91"/>
            </a:xfrm>
            <a:prstGeom prst="rect">
              <a:avLst/>
            </a:prstGeom>
            <a:solidFill>
              <a:srgbClr val="B7B79D"/>
            </a:solidFill>
            <a:ln w="3175">
              <a:solidFill>
                <a:srgbClr val="494936"/>
              </a:solidFill>
              <a:miter lim="800000"/>
              <a:headEnd/>
              <a:tailEnd/>
            </a:ln>
          </p:spPr>
          <p:txBody>
            <a:bodyPr>
              <a:prstTxWarp prst="textNoShape">
                <a:avLst/>
              </a:prstTxWarp>
            </a:bodyPr>
            <a:lstStyle/>
            <a:p>
              <a:endParaRPr lang="en-US"/>
            </a:p>
          </p:txBody>
        </p:sp>
        <p:sp>
          <p:nvSpPr>
            <p:cNvPr id="341078" name="Rectangle 86"/>
            <p:cNvSpPr>
              <a:spLocks noChangeArrowheads="1"/>
            </p:cNvSpPr>
            <p:nvPr/>
          </p:nvSpPr>
          <p:spPr bwMode="auto">
            <a:xfrm>
              <a:off x="1003" y="1059"/>
              <a:ext cx="93" cy="70"/>
            </a:xfrm>
            <a:prstGeom prst="rect">
              <a:avLst/>
            </a:prstGeom>
            <a:solidFill>
              <a:srgbClr val="FFFFFF"/>
            </a:solidFill>
            <a:ln w="3175">
              <a:solidFill>
                <a:srgbClr val="494936"/>
              </a:solidFill>
              <a:miter lim="800000"/>
              <a:headEnd/>
              <a:tailEnd/>
            </a:ln>
          </p:spPr>
          <p:txBody>
            <a:bodyPr>
              <a:prstTxWarp prst="textNoShape">
                <a:avLst/>
              </a:prstTxWarp>
            </a:bodyPr>
            <a:lstStyle/>
            <a:p>
              <a:endParaRPr lang="en-US"/>
            </a:p>
          </p:txBody>
        </p:sp>
        <p:sp>
          <p:nvSpPr>
            <p:cNvPr id="341079" name="Freeform 87"/>
            <p:cNvSpPr>
              <a:spLocks/>
            </p:cNvSpPr>
            <p:nvPr/>
          </p:nvSpPr>
          <p:spPr bwMode="auto">
            <a:xfrm>
              <a:off x="1106" y="1034"/>
              <a:ext cx="12" cy="104"/>
            </a:xfrm>
            <a:custGeom>
              <a:avLst/>
              <a:gdLst/>
              <a:ahLst/>
              <a:cxnLst>
                <a:cxn ang="0">
                  <a:pos x="0" y="519"/>
                </a:cxn>
                <a:cxn ang="0">
                  <a:pos x="62" y="463"/>
                </a:cxn>
                <a:cxn ang="0">
                  <a:pos x="62" y="0"/>
                </a:cxn>
                <a:cxn ang="0">
                  <a:pos x="0" y="65"/>
                </a:cxn>
                <a:cxn ang="0">
                  <a:pos x="0" y="519"/>
                </a:cxn>
              </a:cxnLst>
              <a:rect l="0" t="0" r="r" b="b"/>
              <a:pathLst>
                <a:path w="62" h="519">
                  <a:moveTo>
                    <a:pt x="0" y="519"/>
                  </a:moveTo>
                  <a:lnTo>
                    <a:pt x="62" y="463"/>
                  </a:lnTo>
                  <a:lnTo>
                    <a:pt x="62" y="0"/>
                  </a:lnTo>
                  <a:lnTo>
                    <a:pt x="0" y="65"/>
                  </a:lnTo>
                  <a:lnTo>
                    <a:pt x="0" y="519"/>
                  </a:lnTo>
                  <a:close/>
                </a:path>
              </a:pathLst>
            </a:custGeom>
            <a:solidFill>
              <a:srgbClr val="7A7A5A"/>
            </a:solidFill>
            <a:ln w="9525">
              <a:noFill/>
              <a:round/>
              <a:headEnd/>
              <a:tailEnd/>
            </a:ln>
          </p:spPr>
          <p:txBody>
            <a:bodyPr>
              <a:prstTxWarp prst="textNoShape">
                <a:avLst/>
              </a:prstTxWarp>
            </a:bodyPr>
            <a:lstStyle/>
            <a:p>
              <a:endParaRPr lang="en-US"/>
            </a:p>
          </p:txBody>
        </p:sp>
        <p:sp>
          <p:nvSpPr>
            <p:cNvPr id="341080" name="Freeform 88"/>
            <p:cNvSpPr>
              <a:spLocks/>
            </p:cNvSpPr>
            <p:nvPr/>
          </p:nvSpPr>
          <p:spPr bwMode="auto">
            <a:xfrm>
              <a:off x="1106" y="1034"/>
              <a:ext cx="12" cy="104"/>
            </a:xfrm>
            <a:custGeom>
              <a:avLst/>
              <a:gdLst/>
              <a:ahLst/>
              <a:cxnLst>
                <a:cxn ang="0">
                  <a:pos x="0" y="519"/>
                </a:cxn>
                <a:cxn ang="0">
                  <a:pos x="62" y="463"/>
                </a:cxn>
                <a:cxn ang="0">
                  <a:pos x="62" y="0"/>
                </a:cxn>
                <a:cxn ang="0">
                  <a:pos x="0" y="65"/>
                </a:cxn>
                <a:cxn ang="0">
                  <a:pos x="0" y="519"/>
                </a:cxn>
              </a:cxnLst>
              <a:rect l="0" t="0" r="r" b="b"/>
              <a:pathLst>
                <a:path w="62" h="519">
                  <a:moveTo>
                    <a:pt x="0" y="519"/>
                  </a:moveTo>
                  <a:lnTo>
                    <a:pt x="62" y="463"/>
                  </a:lnTo>
                  <a:lnTo>
                    <a:pt x="62" y="0"/>
                  </a:lnTo>
                  <a:lnTo>
                    <a:pt x="0" y="65"/>
                  </a:lnTo>
                  <a:lnTo>
                    <a:pt x="0" y="519"/>
                  </a:lnTo>
                  <a:close/>
                </a:path>
              </a:pathLst>
            </a:custGeom>
            <a:solidFill>
              <a:srgbClr val="7A7A5A"/>
            </a:solidFill>
            <a:ln w="3175">
              <a:solidFill>
                <a:srgbClr val="494936"/>
              </a:solidFill>
              <a:prstDash val="solid"/>
              <a:round/>
              <a:headEnd/>
              <a:tailEnd/>
            </a:ln>
          </p:spPr>
          <p:txBody>
            <a:bodyPr>
              <a:prstTxWarp prst="textNoShape">
                <a:avLst/>
              </a:prstTxWarp>
            </a:bodyPr>
            <a:lstStyle/>
            <a:p>
              <a:endParaRPr lang="en-US"/>
            </a:p>
          </p:txBody>
        </p:sp>
        <p:sp>
          <p:nvSpPr>
            <p:cNvPr id="341081" name="Freeform 89"/>
            <p:cNvSpPr>
              <a:spLocks/>
            </p:cNvSpPr>
            <p:nvPr/>
          </p:nvSpPr>
          <p:spPr bwMode="auto">
            <a:xfrm>
              <a:off x="970" y="1162"/>
              <a:ext cx="141" cy="22"/>
            </a:xfrm>
            <a:custGeom>
              <a:avLst/>
              <a:gdLst/>
              <a:ahLst/>
              <a:cxnLst>
                <a:cxn ang="0">
                  <a:pos x="0" y="111"/>
                </a:cxn>
                <a:cxn ang="0">
                  <a:pos x="89" y="0"/>
                </a:cxn>
                <a:cxn ang="0">
                  <a:pos x="708" y="0"/>
                </a:cxn>
                <a:cxn ang="0">
                  <a:pos x="618" y="111"/>
                </a:cxn>
                <a:cxn ang="0">
                  <a:pos x="0" y="111"/>
                </a:cxn>
              </a:cxnLst>
              <a:rect l="0" t="0" r="r" b="b"/>
              <a:pathLst>
                <a:path w="708" h="111">
                  <a:moveTo>
                    <a:pt x="0" y="111"/>
                  </a:moveTo>
                  <a:lnTo>
                    <a:pt x="89" y="0"/>
                  </a:lnTo>
                  <a:lnTo>
                    <a:pt x="708" y="0"/>
                  </a:lnTo>
                  <a:lnTo>
                    <a:pt x="618" y="111"/>
                  </a:lnTo>
                  <a:lnTo>
                    <a:pt x="0" y="111"/>
                  </a:lnTo>
                  <a:close/>
                </a:path>
              </a:pathLst>
            </a:custGeom>
            <a:solidFill>
              <a:srgbClr val="C9C9B6"/>
            </a:solidFill>
            <a:ln w="9525">
              <a:noFill/>
              <a:round/>
              <a:headEnd/>
              <a:tailEnd/>
            </a:ln>
          </p:spPr>
          <p:txBody>
            <a:bodyPr>
              <a:prstTxWarp prst="textNoShape">
                <a:avLst/>
              </a:prstTxWarp>
            </a:bodyPr>
            <a:lstStyle/>
            <a:p>
              <a:endParaRPr lang="en-US"/>
            </a:p>
          </p:txBody>
        </p:sp>
        <p:sp>
          <p:nvSpPr>
            <p:cNvPr id="341082" name="Freeform 90"/>
            <p:cNvSpPr>
              <a:spLocks/>
            </p:cNvSpPr>
            <p:nvPr/>
          </p:nvSpPr>
          <p:spPr bwMode="auto">
            <a:xfrm>
              <a:off x="970" y="1162"/>
              <a:ext cx="141" cy="22"/>
            </a:xfrm>
            <a:custGeom>
              <a:avLst/>
              <a:gdLst/>
              <a:ahLst/>
              <a:cxnLst>
                <a:cxn ang="0">
                  <a:pos x="0" y="111"/>
                </a:cxn>
                <a:cxn ang="0">
                  <a:pos x="89" y="0"/>
                </a:cxn>
                <a:cxn ang="0">
                  <a:pos x="708" y="0"/>
                </a:cxn>
                <a:cxn ang="0">
                  <a:pos x="618" y="111"/>
                </a:cxn>
                <a:cxn ang="0">
                  <a:pos x="0" y="111"/>
                </a:cxn>
              </a:cxnLst>
              <a:rect l="0" t="0" r="r" b="b"/>
              <a:pathLst>
                <a:path w="708" h="111">
                  <a:moveTo>
                    <a:pt x="0" y="111"/>
                  </a:moveTo>
                  <a:lnTo>
                    <a:pt x="89" y="0"/>
                  </a:lnTo>
                  <a:lnTo>
                    <a:pt x="708" y="0"/>
                  </a:lnTo>
                  <a:lnTo>
                    <a:pt x="618" y="111"/>
                  </a:lnTo>
                  <a:lnTo>
                    <a:pt x="0" y="111"/>
                  </a:lnTo>
                  <a:close/>
                </a:path>
              </a:pathLst>
            </a:custGeom>
            <a:solidFill>
              <a:srgbClr val="C9C9B6"/>
            </a:solidFill>
            <a:ln w="3175">
              <a:solidFill>
                <a:srgbClr val="494936"/>
              </a:solidFill>
              <a:prstDash val="solid"/>
              <a:round/>
              <a:headEnd/>
              <a:tailEnd/>
            </a:ln>
          </p:spPr>
          <p:txBody>
            <a:bodyPr>
              <a:prstTxWarp prst="textNoShape">
                <a:avLst/>
              </a:prstTxWarp>
            </a:bodyPr>
            <a:lstStyle/>
            <a:p>
              <a:endParaRPr lang="en-US"/>
            </a:p>
          </p:txBody>
        </p:sp>
        <p:sp>
          <p:nvSpPr>
            <p:cNvPr id="341083" name="Freeform 91"/>
            <p:cNvSpPr>
              <a:spLocks/>
            </p:cNvSpPr>
            <p:nvPr/>
          </p:nvSpPr>
          <p:spPr bwMode="auto">
            <a:xfrm>
              <a:off x="1093" y="1162"/>
              <a:ext cx="18" cy="28"/>
            </a:xfrm>
            <a:custGeom>
              <a:avLst/>
              <a:gdLst/>
              <a:ahLst/>
              <a:cxnLst>
                <a:cxn ang="0">
                  <a:pos x="0" y="139"/>
                </a:cxn>
                <a:cxn ang="0">
                  <a:pos x="90" y="46"/>
                </a:cxn>
                <a:cxn ang="0">
                  <a:pos x="90" y="0"/>
                </a:cxn>
                <a:cxn ang="0">
                  <a:pos x="0" y="120"/>
                </a:cxn>
                <a:cxn ang="0">
                  <a:pos x="0" y="139"/>
                </a:cxn>
              </a:cxnLst>
              <a:rect l="0" t="0" r="r" b="b"/>
              <a:pathLst>
                <a:path w="90" h="139">
                  <a:moveTo>
                    <a:pt x="0" y="139"/>
                  </a:moveTo>
                  <a:lnTo>
                    <a:pt x="90" y="46"/>
                  </a:lnTo>
                  <a:lnTo>
                    <a:pt x="90" y="0"/>
                  </a:lnTo>
                  <a:lnTo>
                    <a:pt x="0" y="120"/>
                  </a:lnTo>
                  <a:lnTo>
                    <a:pt x="0" y="139"/>
                  </a:lnTo>
                  <a:close/>
                </a:path>
              </a:pathLst>
            </a:custGeom>
            <a:solidFill>
              <a:srgbClr val="7A7A5A"/>
            </a:solidFill>
            <a:ln w="9525">
              <a:noFill/>
              <a:round/>
              <a:headEnd/>
              <a:tailEnd/>
            </a:ln>
          </p:spPr>
          <p:txBody>
            <a:bodyPr>
              <a:prstTxWarp prst="textNoShape">
                <a:avLst/>
              </a:prstTxWarp>
            </a:bodyPr>
            <a:lstStyle/>
            <a:p>
              <a:endParaRPr lang="en-US"/>
            </a:p>
          </p:txBody>
        </p:sp>
        <p:sp>
          <p:nvSpPr>
            <p:cNvPr id="341084" name="Freeform 92"/>
            <p:cNvSpPr>
              <a:spLocks/>
            </p:cNvSpPr>
            <p:nvPr/>
          </p:nvSpPr>
          <p:spPr bwMode="auto">
            <a:xfrm>
              <a:off x="1093" y="1162"/>
              <a:ext cx="18" cy="28"/>
            </a:xfrm>
            <a:custGeom>
              <a:avLst/>
              <a:gdLst/>
              <a:ahLst/>
              <a:cxnLst>
                <a:cxn ang="0">
                  <a:pos x="0" y="139"/>
                </a:cxn>
                <a:cxn ang="0">
                  <a:pos x="90" y="46"/>
                </a:cxn>
                <a:cxn ang="0">
                  <a:pos x="90" y="0"/>
                </a:cxn>
                <a:cxn ang="0">
                  <a:pos x="0" y="120"/>
                </a:cxn>
                <a:cxn ang="0">
                  <a:pos x="0" y="139"/>
                </a:cxn>
              </a:cxnLst>
              <a:rect l="0" t="0" r="r" b="b"/>
              <a:pathLst>
                <a:path w="90" h="139">
                  <a:moveTo>
                    <a:pt x="0" y="139"/>
                  </a:moveTo>
                  <a:lnTo>
                    <a:pt x="90" y="46"/>
                  </a:lnTo>
                  <a:lnTo>
                    <a:pt x="90" y="0"/>
                  </a:lnTo>
                  <a:lnTo>
                    <a:pt x="0" y="120"/>
                  </a:lnTo>
                  <a:lnTo>
                    <a:pt x="0" y="139"/>
                  </a:lnTo>
                  <a:close/>
                </a:path>
              </a:pathLst>
            </a:custGeom>
            <a:solidFill>
              <a:srgbClr val="7A7A5A"/>
            </a:solidFill>
            <a:ln w="3175">
              <a:solidFill>
                <a:srgbClr val="494936"/>
              </a:solidFill>
              <a:prstDash val="solid"/>
              <a:round/>
              <a:headEnd/>
              <a:tailEnd/>
            </a:ln>
          </p:spPr>
          <p:txBody>
            <a:bodyPr>
              <a:prstTxWarp prst="textNoShape">
                <a:avLst/>
              </a:prstTxWarp>
            </a:bodyPr>
            <a:lstStyle/>
            <a:p>
              <a:endParaRPr lang="en-US"/>
            </a:p>
          </p:txBody>
        </p:sp>
        <p:sp>
          <p:nvSpPr>
            <p:cNvPr id="341085" name="Rectangle 93"/>
            <p:cNvSpPr>
              <a:spLocks noChangeArrowheads="1"/>
            </p:cNvSpPr>
            <p:nvPr/>
          </p:nvSpPr>
          <p:spPr bwMode="auto">
            <a:xfrm>
              <a:off x="970" y="1184"/>
              <a:ext cx="123" cy="6"/>
            </a:xfrm>
            <a:prstGeom prst="rect">
              <a:avLst/>
            </a:prstGeom>
            <a:solidFill>
              <a:srgbClr val="B7B79D"/>
            </a:solidFill>
            <a:ln w="9525">
              <a:noFill/>
              <a:miter lim="800000"/>
              <a:headEnd/>
              <a:tailEnd/>
            </a:ln>
          </p:spPr>
          <p:txBody>
            <a:bodyPr>
              <a:prstTxWarp prst="textNoShape">
                <a:avLst/>
              </a:prstTxWarp>
            </a:bodyPr>
            <a:lstStyle/>
            <a:p>
              <a:endParaRPr lang="en-US"/>
            </a:p>
          </p:txBody>
        </p:sp>
        <p:sp>
          <p:nvSpPr>
            <p:cNvPr id="341086" name="Rectangle 94"/>
            <p:cNvSpPr>
              <a:spLocks noChangeArrowheads="1"/>
            </p:cNvSpPr>
            <p:nvPr/>
          </p:nvSpPr>
          <p:spPr bwMode="auto">
            <a:xfrm>
              <a:off x="971" y="1185"/>
              <a:ext cx="121" cy="4"/>
            </a:xfrm>
            <a:prstGeom prst="rect">
              <a:avLst/>
            </a:prstGeom>
            <a:solidFill>
              <a:srgbClr val="B7B79D"/>
            </a:solidFill>
            <a:ln w="3175">
              <a:solidFill>
                <a:srgbClr val="494936"/>
              </a:solidFill>
              <a:miter lim="800000"/>
              <a:headEnd/>
              <a:tailEnd/>
            </a:ln>
          </p:spPr>
          <p:txBody>
            <a:bodyPr>
              <a:prstTxWarp prst="textNoShape">
                <a:avLst/>
              </a:prstTxWarp>
            </a:bodyPr>
            <a:lstStyle/>
            <a:p>
              <a:endParaRPr lang="en-US"/>
            </a:p>
          </p:txBody>
        </p:sp>
      </p:grpSp>
      <p:grpSp>
        <p:nvGrpSpPr>
          <p:cNvPr id="5" name="Group 95"/>
          <p:cNvGrpSpPr>
            <a:grpSpLocks/>
          </p:cNvGrpSpPr>
          <p:nvPr/>
        </p:nvGrpSpPr>
        <p:grpSpPr bwMode="auto">
          <a:xfrm>
            <a:off x="7453313" y="3803650"/>
            <a:ext cx="527050" cy="512763"/>
            <a:chOff x="970" y="1034"/>
            <a:chExt cx="152" cy="156"/>
          </a:xfrm>
        </p:grpSpPr>
        <p:sp>
          <p:nvSpPr>
            <p:cNvPr id="341088" name="Freeform 96"/>
            <p:cNvSpPr>
              <a:spLocks/>
            </p:cNvSpPr>
            <p:nvPr/>
          </p:nvSpPr>
          <p:spPr bwMode="auto">
            <a:xfrm>
              <a:off x="991" y="1128"/>
              <a:ext cx="129" cy="17"/>
            </a:xfrm>
            <a:custGeom>
              <a:avLst/>
              <a:gdLst/>
              <a:ahLst/>
              <a:cxnLst>
                <a:cxn ang="0">
                  <a:pos x="0" y="84"/>
                </a:cxn>
                <a:cxn ang="0">
                  <a:pos x="81" y="0"/>
                </a:cxn>
                <a:cxn ang="0">
                  <a:pos x="645" y="0"/>
                </a:cxn>
                <a:cxn ang="0">
                  <a:pos x="574" y="84"/>
                </a:cxn>
                <a:cxn ang="0">
                  <a:pos x="0" y="84"/>
                </a:cxn>
              </a:cxnLst>
              <a:rect l="0" t="0" r="r" b="b"/>
              <a:pathLst>
                <a:path w="645" h="84">
                  <a:moveTo>
                    <a:pt x="0" y="84"/>
                  </a:moveTo>
                  <a:lnTo>
                    <a:pt x="81" y="0"/>
                  </a:lnTo>
                  <a:lnTo>
                    <a:pt x="645" y="0"/>
                  </a:lnTo>
                  <a:lnTo>
                    <a:pt x="574" y="84"/>
                  </a:lnTo>
                  <a:lnTo>
                    <a:pt x="0" y="84"/>
                  </a:lnTo>
                  <a:close/>
                </a:path>
              </a:pathLst>
            </a:custGeom>
            <a:solidFill>
              <a:srgbClr val="C9C9B6"/>
            </a:solidFill>
            <a:ln w="9525">
              <a:noFill/>
              <a:round/>
              <a:headEnd/>
              <a:tailEnd/>
            </a:ln>
          </p:spPr>
          <p:txBody>
            <a:bodyPr>
              <a:prstTxWarp prst="textNoShape">
                <a:avLst/>
              </a:prstTxWarp>
            </a:bodyPr>
            <a:lstStyle/>
            <a:p>
              <a:endParaRPr lang="en-US"/>
            </a:p>
          </p:txBody>
        </p:sp>
        <p:sp>
          <p:nvSpPr>
            <p:cNvPr id="341089" name="Freeform 97"/>
            <p:cNvSpPr>
              <a:spLocks/>
            </p:cNvSpPr>
            <p:nvPr/>
          </p:nvSpPr>
          <p:spPr bwMode="auto">
            <a:xfrm>
              <a:off x="993" y="1130"/>
              <a:ext cx="129" cy="17"/>
            </a:xfrm>
            <a:custGeom>
              <a:avLst/>
              <a:gdLst/>
              <a:ahLst/>
              <a:cxnLst>
                <a:cxn ang="0">
                  <a:pos x="0" y="83"/>
                </a:cxn>
                <a:cxn ang="0">
                  <a:pos x="81" y="0"/>
                </a:cxn>
                <a:cxn ang="0">
                  <a:pos x="645" y="0"/>
                </a:cxn>
                <a:cxn ang="0">
                  <a:pos x="574" y="83"/>
                </a:cxn>
                <a:cxn ang="0">
                  <a:pos x="0" y="83"/>
                </a:cxn>
              </a:cxnLst>
              <a:rect l="0" t="0" r="r" b="b"/>
              <a:pathLst>
                <a:path w="645" h="83">
                  <a:moveTo>
                    <a:pt x="0" y="83"/>
                  </a:moveTo>
                  <a:lnTo>
                    <a:pt x="81" y="0"/>
                  </a:lnTo>
                  <a:lnTo>
                    <a:pt x="645" y="0"/>
                  </a:lnTo>
                  <a:lnTo>
                    <a:pt x="574" y="83"/>
                  </a:lnTo>
                  <a:lnTo>
                    <a:pt x="0" y="83"/>
                  </a:lnTo>
                  <a:close/>
                </a:path>
              </a:pathLst>
            </a:custGeom>
            <a:solidFill>
              <a:srgbClr val="C9C9B6"/>
            </a:solidFill>
            <a:ln w="3175">
              <a:solidFill>
                <a:srgbClr val="494936"/>
              </a:solidFill>
              <a:prstDash val="solid"/>
              <a:round/>
              <a:headEnd/>
              <a:tailEnd/>
            </a:ln>
          </p:spPr>
          <p:txBody>
            <a:bodyPr>
              <a:prstTxWarp prst="textNoShape">
                <a:avLst/>
              </a:prstTxWarp>
            </a:bodyPr>
            <a:lstStyle/>
            <a:p>
              <a:endParaRPr lang="en-US"/>
            </a:p>
          </p:txBody>
        </p:sp>
        <p:sp>
          <p:nvSpPr>
            <p:cNvPr id="341090" name="Rectangle 98"/>
            <p:cNvSpPr>
              <a:spLocks noChangeArrowheads="1"/>
            </p:cNvSpPr>
            <p:nvPr/>
          </p:nvSpPr>
          <p:spPr bwMode="auto">
            <a:xfrm>
              <a:off x="991" y="1145"/>
              <a:ext cx="115" cy="20"/>
            </a:xfrm>
            <a:prstGeom prst="rect">
              <a:avLst/>
            </a:prstGeom>
            <a:solidFill>
              <a:srgbClr val="B7B79D"/>
            </a:solidFill>
            <a:ln w="9525">
              <a:noFill/>
              <a:miter lim="800000"/>
              <a:headEnd/>
              <a:tailEnd/>
            </a:ln>
          </p:spPr>
          <p:txBody>
            <a:bodyPr>
              <a:prstTxWarp prst="textNoShape">
                <a:avLst/>
              </a:prstTxWarp>
            </a:bodyPr>
            <a:lstStyle/>
            <a:p>
              <a:endParaRPr lang="en-US"/>
            </a:p>
          </p:txBody>
        </p:sp>
        <p:sp>
          <p:nvSpPr>
            <p:cNvPr id="341091" name="Rectangle 99"/>
            <p:cNvSpPr>
              <a:spLocks noChangeArrowheads="1"/>
            </p:cNvSpPr>
            <p:nvPr/>
          </p:nvSpPr>
          <p:spPr bwMode="auto">
            <a:xfrm>
              <a:off x="992" y="1146"/>
              <a:ext cx="113" cy="18"/>
            </a:xfrm>
            <a:prstGeom prst="rect">
              <a:avLst/>
            </a:prstGeom>
            <a:solidFill>
              <a:srgbClr val="B7B79D"/>
            </a:solidFill>
            <a:ln w="3175">
              <a:solidFill>
                <a:srgbClr val="494936"/>
              </a:solidFill>
              <a:miter lim="800000"/>
              <a:headEnd/>
              <a:tailEnd/>
            </a:ln>
          </p:spPr>
          <p:txBody>
            <a:bodyPr>
              <a:prstTxWarp prst="textNoShape">
                <a:avLst/>
              </a:prstTxWarp>
            </a:bodyPr>
            <a:lstStyle/>
            <a:p>
              <a:endParaRPr lang="en-US"/>
            </a:p>
          </p:txBody>
        </p:sp>
        <p:sp>
          <p:nvSpPr>
            <p:cNvPr id="341092" name="Freeform 100"/>
            <p:cNvSpPr>
              <a:spLocks/>
            </p:cNvSpPr>
            <p:nvPr/>
          </p:nvSpPr>
          <p:spPr bwMode="auto">
            <a:xfrm>
              <a:off x="1106" y="1128"/>
              <a:ext cx="14" cy="37"/>
            </a:xfrm>
            <a:custGeom>
              <a:avLst/>
              <a:gdLst/>
              <a:ahLst/>
              <a:cxnLst>
                <a:cxn ang="0">
                  <a:pos x="0" y="185"/>
                </a:cxn>
                <a:cxn ang="0">
                  <a:pos x="71" y="111"/>
                </a:cxn>
                <a:cxn ang="0">
                  <a:pos x="71" y="0"/>
                </a:cxn>
                <a:cxn ang="0">
                  <a:pos x="0" y="84"/>
                </a:cxn>
                <a:cxn ang="0">
                  <a:pos x="0" y="185"/>
                </a:cxn>
              </a:cxnLst>
              <a:rect l="0" t="0" r="r" b="b"/>
              <a:pathLst>
                <a:path w="71" h="185">
                  <a:moveTo>
                    <a:pt x="0" y="185"/>
                  </a:moveTo>
                  <a:lnTo>
                    <a:pt x="71" y="111"/>
                  </a:lnTo>
                  <a:lnTo>
                    <a:pt x="71" y="0"/>
                  </a:lnTo>
                  <a:lnTo>
                    <a:pt x="0" y="84"/>
                  </a:lnTo>
                  <a:lnTo>
                    <a:pt x="0" y="185"/>
                  </a:lnTo>
                  <a:close/>
                </a:path>
              </a:pathLst>
            </a:custGeom>
            <a:solidFill>
              <a:srgbClr val="7A7A5A"/>
            </a:solidFill>
            <a:ln w="9525">
              <a:noFill/>
              <a:round/>
              <a:headEnd/>
              <a:tailEnd/>
            </a:ln>
          </p:spPr>
          <p:txBody>
            <a:bodyPr>
              <a:prstTxWarp prst="textNoShape">
                <a:avLst/>
              </a:prstTxWarp>
            </a:bodyPr>
            <a:lstStyle/>
            <a:p>
              <a:endParaRPr lang="en-US"/>
            </a:p>
          </p:txBody>
        </p:sp>
        <p:sp>
          <p:nvSpPr>
            <p:cNvPr id="341093" name="Freeform 101"/>
            <p:cNvSpPr>
              <a:spLocks/>
            </p:cNvSpPr>
            <p:nvPr/>
          </p:nvSpPr>
          <p:spPr bwMode="auto">
            <a:xfrm>
              <a:off x="1106" y="1128"/>
              <a:ext cx="14" cy="37"/>
            </a:xfrm>
            <a:custGeom>
              <a:avLst/>
              <a:gdLst/>
              <a:ahLst/>
              <a:cxnLst>
                <a:cxn ang="0">
                  <a:pos x="0" y="185"/>
                </a:cxn>
                <a:cxn ang="0">
                  <a:pos x="71" y="111"/>
                </a:cxn>
                <a:cxn ang="0">
                  <a:pos x="71" y="0"/>
                </a:cxn>
                <a:cxn ang="0">
                  <a:pos x="0" y="84"/>
                </a:cxn>
                <a:cxn ang="0">
                  <a:pos x="0" y="185"/>
                </a:cxn>
              </a:cxnLst>
              <a:rect l="0" t="0" r="r" b="b"/>
              <a:pathLst>
                <a:path w="71" h="185">
                  <a:moveTo>
                    <a:pt x="0" y="185"/>
                  </a:moveTo>
                  <a:lnTo>
                    <a:pt x="71" y="111"/>
                  </a:lnTo>
                  <a:lnTo>
                    <a:pt x="71" y="0"/>
                  </a:lnTo>
                  <a:lnTo>
                    <a:pt x="0" y="84"/>
                  </a:lnTo>
                  <a:lnTo>
                    <a:pt x="0" y="185"/>
                  </a:lnTo>
                  <a:close/>
                </a:path>
              </a:pathLst>
            </a:custGeom>
            <a:solidFill>
              <a:srgbClr val="7A7A5A"/>
            </a:solidFill>
            <a:ln w="3175">
              <a:solidFill>
                <a:srgbClr val="494936"/>
              </a:solidFill>
              <a:prstDash val="solid"/>
              <a:round/>
              <a:headEnd/>
              <a:tailEnd/>
            </a:ln>
          </p:spPr>
          <p:txBody>
            <a:bodyPr>
              <a:prstTxWarp prst="textNoShape">
                <a:avLst/>
              </a:prstTxWarp>
            </a:bodyPr>
            <a:lstStyle/>
            <a:p>
              <a:endParaRPr lang="en-US"/>
            </a:p>
          </p:txBody>
        </p:sp>
        <p:sp>
          <p:nvSpPr>
            <p:cNvPr id="341094" name="Freeform 102"/>
            <p:cNvSpPr>
              <a:spLocks/>
            </p:cNvSpPr>
            <p:nvPr/>
          </p:nvSpPr>
          <p:spPr bwMode="auto">
            <a:xfrm>
              <a:off x="995" y="1128"/>
              <a:ext cx="123" cy="13"/>
            </a:xfrm>
            <a:custGeom>
              <a:avLst/>
              <a:gdLst/>
              <a:ahLst/>
              <a:cxnLst>
                <a:cxn ang="0">
                  <a:pos x="0" y="65"/>
                </a:cxn>
                <a:cxn ang="0">
                  <a:pos x="63" y="0"/>
                </a:cxn>
                <a:cxn ang="0">
                  <a:pos x="618" y="0"/>
                </a:cxn>
                <a:cxn ang="0">
                  <a:pos x="565" y="65"/>
                </a:cxn>
                <a:cxn ang="0">
                  <a:pos x="0" y="65"/>
                </a:cxn>
              </a:cxnLst>
              <a:rect l="0" t="0" r="r" b="b"/>
              <a:pathLst>
                <a:path w="618" h="65">
                  <a:moveTo>
                    <a:pt x="0" y="65"/>
                  </a:moveTo>
                  <a:lnTo>
                    <a:pt x="63" y="0"/>
                  </a:lnTo>
                  <a:lnTo>
                    <a:pt x="618" y="0"/>
                  </a:lnTo>
                  <a:lnTo>
                    <a:pt x="565" y="65"/>
                  </a:lnTo>
                  <a:lnTo>
                    <a:pt x="0" y="65"/>
                  </a:lnTo>
                  <a:close/>
                </a:path>
              </a:pathLst>
            </a:custGeom>
            <a:solidFill>
              <a:srgbClr val="000000"/>
            </a:solidFill>
            <a:ln w="9525">
              <a:noFill/>
              <a:round/>
              <a:headEnd/>
              <a:tailEnd/>
            </a:ln>
          </p:spPr>
          <p:txBody>
            <a:bodyPr>
              <a:prstTxWarp prst="textNoShape">
                <a:avLst/>
              </a:prstTxWarp>
            </a:bodyPr>
            <a:lstStyle/>
            <a:p>
              <a:endParaRPr lang="en-US"/>
            </a:p>
          </p:txBody>
        </p:sp>
        <p:sp>
          <p:nvSpPr>
            <p:cNvPr id="341095" name="Freeform 103"/>
            <p:cNvSpPr>
              <a:spLocks/>
            </p:cNvSpPr>
            <p:nvPr/>
          </p:nvSpPr>
          <p:spPr bwMode="auto">
            <a:xfrm>
              <a:off x="995" y="1128"/>
              <a:ext cx="123" cy="13"/>
            </a:xfrm>
            <a:custGeom>
              <a:avLst/>
              <a:gdLst/>
              <a:ahLst/>
              <a:cxnLst>
                <a:cxn ang="0">
                  <a:pos x="0" y="65"/>
                </a:cxn>
                <a:cxn ang="0">
                  <a:pos x="63" y="0"/>
                </a:cxn>
                <a:cxn ang="0">
                  <a:pos x="618" y="0"/>
                </a:cxn>
                <a:cxn ang="0">
                  <a:pos x="565" y="65"/>
                </a:cxn>
                <a:cxn ang="0">
                  <a:pos x="0" y="65"/>
                </a:cxn>
              </a:cxnLst>
              <a:rect l="0" t="0" r="r" b="b"/>
              <a:pathLst>
                <a:path w="618" h="65">
                  <a:moveTo>
                    <a:pt x="0" y="65"/>
                  </a:moveTo>
                  <a:lnTo>
                    <a:pt x="63" y="0"/>
                  </a:lnTo>
                  <a:lnTo>
                    <a:pt x="618" y="0"/>
                  </a:lnTo>
                  <a:lnTo>
                    <a:pt x="565" y="65"/>
                  </a:lnTo>
                  <a:lnTo>
                    <a:pt x="0" y="65"/>
                  </a:lnTo>
                  <a:close/>
                </a:path>
              </a:pathLst>
            </a:custGeom>
            <a:solidFill>
              <a:srgbClr val="000000"/>
            </a:solidFill>
            <a:ln w="3175">
              <a:solidFill>
                <a:srgbClr val="000000"/>
              </a:solidFill>
              <a:prstDash val="solid"/>
              <a:round/>
              <a:headEnd/>
              <a:tailEnd/>
            </a:ln>
          </p:spPr>
          <p:txBody>
            <a:bodyPr>
              <a:prstTxWarp prst="textNoShape">
                <a:avLst/>
              </a:prstTxWarp>
            </a:bodyPr>
            <a:lstStyle/>
            <a:p>
              <a:endParaRPr lang="en-US"/>
            </a:p>
          </p:txBody>
        </p:sp>
        <p:sp>
          <p:nvSpPr>
            <p:cNvPr id="341096" name="Freeform 104"/>
            <p:cNvSpPr>
              <a:spLocks/>
            </p:cNvSpPr>
            <p:nvPr/>
          </p:nvSpPr>
          <p:spPr bwMode="auto">
            <a:xfrm>
              <a:off x="993" y="1034"/>
              <a:ext cx="125" cy="13"/>
            </a:xfrm>
            <a:custGeom>
              <a:avLst/>
              <a:gdLst/>
              <a:ahLst/>
              <a:cxnLst>
                <a:cxn ang="0">
                  <a:pos x="0" y="65"/>
                </a:cxn>
                <a:cxn ang="0">
                  <a:pos x="54" y="0"/>
                </a:cxn>
                <a:cxn ang="0">
                  <a:pos x="627" y="0"/>
                </a:cxn>
                <a:cxn ang="0">
                  <a:pos x="565" y="65"/>
                </a:cxn>
                <a:cxn ang="0">
                  <a:pos x="0" y="65"/>
                </a:cxn>
              </a:cxnLst>
              <a:rect l="0" t="0" r="r" b="b"/>
              <a:pathLst>
                <a:path w="627" h="65">
                  <a:moveTo>
                    <a:pt x="0" y="65"/>
                  </a:moveTo>
                  <a:lnTo>
                    <a:pt x="54" y="0"/>
                  </a:lnTo>
                  <a:lnTo>
                    <a:pt x="627" y="0"/>
                  </a:lnTo>
                  <a:lnTo>
                    <a:pt x="565" y="65"/>
                  </a:lnTo>
                  <a:lnTo>
                    <a:pt x="0" y="65"/>
                  </a:lnTo>
                  <a:close/>
                </a:path>
              </a:pathLst>
            </a:custGeom>
            <a:solidFill>
              <a:srgbClr val="C9C9B6"/>
            </a:solidFill>
            <a:ln w="9525">
              <a:noFill/>
              <a:round/>
              <a:headEnd/>
              <a:tailEnd/>
            </a:ln>
          </p:spPr>
          <p:txBody>
            <a:bodyPr>
              <a:prstTxWarp prst="textNoShape">
                <a:avLst/>
              </a:prstTxWarp>
            </a:bodyPr>
            <a:lstStyle/>
            <a:p>
              <a:endParaRPr lang="en-US"/>
            </a:p>
          </p:txBody>
        </p:sp>
        <p:sp>
          <p:nvSpPr>
            <p:cNvPr id="341097" name="Freeform 105"/>
            <p:cNvSpPr>
              <a:spLocks/>
            </p:cNvSpPr>
            <p:nvPr/>
          </p:nvSpPr>
          <p:spPr bwMode="auto">
            <a:xfrm>
              <a:off x="993" y="1034"/>
              <a:ext cx="125" cy="13"/>
            </a:xfrm>
            <a:custGeom>
              <a:avLst/>
              <a:gdLst/>
              <a:ahLst/>
              <a:cxnLst>
                <a:cxn ang="0">
                  <a:pos x="0" y="65"/>
                </a:cxn>
                <a:cxn ang="0">
                  <a:pos x="54" y="0"/>
                </a:cxn>
                <a:cxn ang="0">
                  <a:pos x="627" y="0"/>
                </a:cxn>
                <a:cxn ang="0">
                  <a:pos x="565" y="65"/>
                </a:cxn>
                <a:cxn ang="0">
                  <a:pos x="0" y="65"/>
                </a:cxn>
              </a:cxnLst>
              <a:rect l="0" t="0" r="r" b="b"/>
              <a:pathLst>
                <a:path w="627" h="65">
                  <a:moveTo>
                    <a:pt x="0" y="65"/>
                  </a:moveTo>
                  <a:lnTo>
                    <a:pt x="54" y="0"/>
                  </a:lnTo>
                  <a:lnTo>
                    <a:pt x="627" y="0"/>
                  </a:lnTo>
                  <a:lnTo>
                    <a:pt x="565" y="65"/>
                  </a:lnTo>
                  <a:lnTo>
                    <a:pt x="0" y="65"/>
                  </a:lnTo>
                  <a:close/>
                </a:path>
              </a:pathLst>
            </a:custGeom>
            <a:solidFill>
              <a:srgbClr val="C9C9B6"/>
            </a:solidFill>
            <a:ln w="3175">
              <a:solidFill>
                <a:srgbClr val="494936"/>
              </a:solidFill>
              <a:prstDash val="solid"/>
              <a:round/>
              <a:headEnd/>
              <a:tailEnd/>
            </a:ln>
          </p:spPr>
          <p:txBody>
            <a:bodyPr>
              <a:prstTxWarp prst="textNoShape">
                <a:avLst/>
              </a:prstTxWarp>
            </a:bodyPr>
            <a:lstStyle/>
            <a:p>
              <a:endParaRPr lang="en-US"/>
            </a:p>
          </p:txBody>
        </p:sp>
        <p:sp>
          <p:nvSpPr>
            <p:cNvPr id="341098" name="Rectangle 106"/>
            <p:cNvSpPr>
              <a:spLocks noChangeArrowheads="1"/>
            </p:cNvSpPr>
            <p:nvPr/>
          </p:nvSpPr>
          <p:spPr bwMode="auto">
            <a:xfrm>
              <a:off x="994" y="1048"/>
              <a:ext cx="113" cy="91"/>
            </a:xfrm>
            <a:prstGeom prst="rect">
              <a:avLst/>
            </a:prstGeom>
            <a:solidFill>
              <a:srgbClr val="B7B79D"/>
            </a:solidFill>
            <a:ln w="3175">
              <a:solidFill>
                <a:srgbClr val="494936"/>
              </a:solidFill>
              <a:miter lim="800000"/>
              <a:headEnd/>
              <a:tailEnd/>
            </a:ln>
          </p:spPr>
          <p:txBody>
            <a:bodyPr>
              <a:prstTxWarp prst="textNoShape">
                <a:avLst/>
              </a:prstTxWarp>
            </a:bodyPr>
            <a:lstStyle/>
            <a:p>
              <a:endParaRPr lang="en-US"/>
            </a:p>
          </p:txBody>
        </p:sp>
        <p:sp>
          <p:nvSpPr>
            <p:cNvPr id="341099" name="Rectangle 107"/>
            <p:cNvSpPr>
              <a:spLocks noChangeArrowheads="1"/>
            </p:cNvSpPr>
            <p:nvPr/>
          </p:nvSpPr>
          <p:spPr bwMode="auto">
            <a:xfrm>
              <a:off x="1003" y="1059"/>
              <a:ext cx="93" cy="70"/>
            </a:xfrm>
            <a:prstGeom prst="rect">
              <a:avLst/>
            </a:prstGeom>
            <a:solidFill>
              <a:srgbClr val="FFFFFF"/>
            </a:solidFill>
            <a:ln w="3175">
              <a:solidFill>
                <a:srgbClr val="494936"/>
              </a:solidFill>
              <a:miter lim="800000"/>
              <a:headEnd/>
              <a:tailEnd/>
            </a:ln>
          </p:spPr>
          <p:txBody>
            <a:bodyPr>
              <a:prstTxWarp prst="textNoShape">
                <a:avLst/>
              </a:prstTxWarp>
            </a:bodyPr>
            <a:lstStyle/>
            <a:p>
              <a:endParaRPr lang="en-US"/>
            </a:p>
          </p:txBody>
        </p:sp>
        <p:sp>
          <p:nvSpPr>
            <p:cNvPr id="341100" name="Freeform 108"/>
            <p:cNvSpPr>
              <a:spLocks/>
            </p:cNvSpPr>
            <p:nvPr/>
          </p:nvSpPr>
          <p:spPr bwMode="auto">
            <a:xfrm>
              <a:off x="1106" y="1034"/>
              <a:ext cx="12" cy="104"/>
            </a:xfrm>
            <a:custGeom>
              <a:avLst/>
              <a:gdLst/>
              <a:ahLst/>
              <a:cxnLst>
                <a:cxn ang="0">
                  <a:pos x="0" y="519"/>
                </a:cxn>
                <a:cxn ang="0">
                  <a:pos x="62" y="463"/>
                </a:cxn>
                <a:cxn ang="0">
                  <a:pos x="62" y="0"/>
                </a:cxn>
                <a:cxn ang="0">
                  <a:pos x="0" y="65"/>
                </a:cxn>
                <a:cxn ang="0">
                  <a:pos x="0" y="519"/>
                </a:cxn>
              </a:cxnLst>
              <a:rect l="0" t="0" r="r" b="b"/>
              <a:pathLst>
                <a:path w="62" h="519">
                  <a:moveTo>
                    <a:pt x="0" y="519"/>
                  </a:moveTo>
                  <a:lnTo>
                    <a:pt x="62" y="463"/>
                  </a:lnTo>
                  <a:lnTo>
                    <a:pt x="62" y="0"/>
                  </a:lnTo>
                  <a:lnTo>
                    <a:pt x="0" y="65"/>
                  </a:lnTo>
                  <a:lnTo>
                    <a:pt x="0" y="519"/>
                  </a:lnTo>
                  <a:close/>
                </a:path>
              </a:pathLst>
            </a:custGeom>
            <a:solidFill>
              <a:srgbClr val="7A7A5A"/>
            </a:solidFill>
            <a:ln w="9525">
              <a:noFill/>
              <a:round/>
              <a:headEnd/>
              <a:tailEnd/>
            </a:ln>
          </p:spPr>
          <p:txBody>
            <a:bodyPr>
              <a:prstTxWarp prst="textNoShape">
                <a:avLst/>
              </a:prstTxWarp>
            </a:bodyPr>
            <a:lstStyle/>
            <a:p>
              <a:endParaRPr lang="en-US"/>
            </a:p>
          </p:txBody>
        </p:sp>
        <p:sp>
          <p:nvSpPr>
            <p:cNvPr id="341101" name="Freeform 109"/>
            <p:cNvSpPr>
              <a:spLocks/>
            </p:cNvSpPr>
            <p:nvPr/>
          </p:nvSpPr>
          <p:spPr bwMode="auto">
            <a:xfrm>
              <a:off x="1106" y="1034"/>
              <a:ext cx="12" cy="104"/>
            </a:xfrm>
            <a:custGeom>
              <a:avLst/>
              <a:gdLst/>
              <a:ahLst/>
              <a:cxnLst>
                <a:cxn ang="0">
                  <a:pos x="0" y="519"/>
                </a:cxn>
                <a:cxn ang="0">
                  <a:pos x="62" y="463"/>
                </a:cxn>
                <a:cxn ang="0">
                  <a:pos x="62" y="0"/>
                </a:cxn>
                <a:cxn ang="0">
                  <a:pos x="0" y="65"/>
                </a:cxn>
                <a:cxn ang="0">
                  <a:pos x="0" y="519"/>
                </a:cxn>
              </a:cxnLst>
              <a:rect l="0" t="0" r="r" b="b"/>
              <a:pathLst>
                <a:path w="62" h="519">
                  <a:moveTo>
                    <a:pt x="0" y="519"/>
                  </a:moveTo>
                  <a:lnTo>
                    <a:pt x="62" y="463"/>
                  </a:lnTo>
                  <a:lnTo>
                    <a:pt x="62" y="0"/>
                  </a:lnTo>
                  <a:lnTo>
                    <a:pt x="0" y="65"/>
                  </a:lnTo>
                  <a:lnTo>
                    <a:pt x="0" y="519"/>
                  </a:lnTo>
                  <a:close/>
                </a:path>
              </a:pathLst>
            </a:custGeom>
            <a:solidFill>
              <a:srgbClr val="7A7A5A"/>
            </a:solidFill>
            <a:ln w="3175">
              <a:solidFill>
                <a:srgbClr val="494936"/>
              </a:solidFill>
              <a:prstDash val="solid"/>
              <a:round/>
              <a:headEnd/>
              <a:tailEnd/>
            </a:ln>
          </p:spPr>
          <p:txBody>
            <a:bodyPr>
              <a:prstTxWarp prst="textNoShape">
                <a:avLst/>
              </a:prstTxWarp>
            </a:bodyPr>
            <a:lstStyle/>
            <a:p>
              <a:endParaRPr lang="en-US"/>
            </a:p>
          </p:txBody>
        </p:sp>
        <p:sp>
          <p:nvSpPr>
            <p:cNvPr id="341102" name="Freeform 110"/>
            <p:cNvSpPr>
              <a:spLocks/>
            </p:cNvSpPr>
            <p:nvPr/>
          </p:nvSpPr>
          <p:spPr bwMode="auto">
            <a:xfrm>
              <a:off x="970" y="1162"/>
              <a:ext cx="141" cy="22"/>
            </a:xfrm>
            <a:custGeom>
              <a:avLst/>
              <a:gdLst/>
              <a:ahLst/>
              <a:cxnLst>
                <a:cxn ang="0">
                  <a:pos x="0" y="111"/>
                </a:cxn>
                <a:cxn ang="0">
                  <a:pos x="89" y="0"/>
                </a:cxn>
                <a:cxn ang="0">
                  <a:pos x="708" y="0"/>
                </a:cxn>
                <a:cxn ang="0">
                  <a:pos x="618" y="111"/>
                </a:cxn>
                <a:cxn ang="0">
                  <a:pos x="0" y="111"/>
                </a:cxn>
              </a:cxnLst>
              <a:rect l="0" t="0" r="r" b="b"/>
              <a:pathLst>
                <a:path w="708" h="111">
                  <a:moveTo>
                    <a:pt x="0" y="111"/>
                  </a:moveTo>
                  <a:lnTo>
                    <a:pt x="89" y="0"/>
                  </a:lnTo>
                  <a:lnTo>
                    <a:pt x="708" y="0"/>
                  </a:lnTo>
                  <a:lnTo>
                    <a:pt x="618" y="111"/>
                  </a:lnTo>
                  <a:lnTo>
                    <a:pt x="0" y="111"/>
                  </a:lnTo>
                  <a:close/>
                </a:path>
              </a:pathLst>
            </a:custGeom>
            <a:solidFill>
              <a:srgbClr val="C9C9B6"/>
            </a:solidFill>
            <a:ln w="9525">
              <a:noFill/>
              <a:round/>
              <a:headEnd/>
              <a:tailEnd/>
            </a:ln>
          </p:spPr>
          <p:txBody>
            <a:bodyPr>
              <a:prstTxWarp prst="textNoShape">
                <a:avLst/>
              </a:prstTxWarp>
            </a:bodyPr>
            <a:lstStyle/>
            <a:p>
              <a:endParaRPr lang="en-US"/>
            </a:p>
          </p:txBody>
        </p:sp>
        <p:sp>
          <p:nvSpPr>
            <p:cNvPr id="341103" name="Freeform 111"/>
            <p:cNvSpPr>
              <a:spLocks/>
            </p:cNvSpPr>
            <p:nvPr/>
          </p:nvSpPr>
          <p:spPr bwMode="auto">
            <a:xfrm>
              <a:off x="970" y="1162"/>
              <a:ext cx="141" cy="22"/>
            </a:xfrm>
            <a:custGeom>
              <a:avLst/>
              <a:gdLst/>
              <a:ahLst/>
              <a:cxnLst>
                <a:cxn ang="0">
                  <a:pos x="0" y="111"/>
                </a:cxn>
                <a:cxn ang="0">
                  <a:pos x="89" y="0"/>
                </a:cxn>
                <a:cxn ang="0">
                  <a:pos x="708" y="0"/>
                </a:cxn>
                <a:cxn ang="0">
                  <a:pos x="618" y="111"/>
                </a:cxn>
                <a:cxn ang="0">
                  <a:pos x="0" y="111"/>
                </a:cxn>
              </a:cxnLst>
              <a:rect l="0" t="0" r="r" b="b"/>
              <a:pathLst>
                <a:path w="708" h="111">
                  <a:moveTo>
                    <a:pt x="0" y="111"/>
                  </a:moveTo>
                  <a:lnTo>
                    <a:pt x="89" y="0"/>
                  </a:lnTo>
                  <a:lnTo>
                    <a:pt x="708" y="0"/>
                  </a:lnTo>
                  <a:lnTo>
                    <a:pt x="618" y="111"/>
                  </a:lnTo>
                  <a:lnTo>
                    <a:pt x="0" y="111"/>
                  </a:lnTo>
                  <a:close/>
                </a:path>
              </a:pathLst>
            </a:custGeom>
            <a:solidFill>
              <a:srgbClr val="C9C9B6"/>
            </a:solidFill>
            <a:ln w="3175">
              <a:solidFill>
                <a:srgbClr val="494936"/>
              </a:solidFill>
              <a:prstDash val="solid"/>
              <a:round/>
              <a:headEnd/>
              <a:tailEnd/>
            </a:ln>
          </p:spPr>
          <p:txBody>
            <a:bodyPr>
              <a:prstTxWarp prst="textNoShape">
                <a:avLst/>
              </a:prstTxWarp>
            </a:bodyPr>
            <a:lstStyle/>
            <a:p>
              <a:endParaRPr lang="en-US"/>
            </a:p>
          </p:txBody>
        </p:sp>
        <p:sp>
          <p:nvSpPr>
            <p:cNvPr id="341104" name="Freeform 112"/>
            <p:cNvSpPr>
              <a:spLocks/>
            </p:cNvSpPr>
            <p:nvPr/>
          </p:nvSpPr>
          <p:spPr bwMode="auto">
            <a:xfrm>
              <a:off x="1093" y="1162"/>
              <a:ext cx="18" cy="28"/>
            </a:xfrm>
            <a:custGeom>
              <a:avLst/>
              <a:gdLst/>
              <a:ahLst/>
              <a:cxnLst>
                <a:cxn ang="0">
                  <a:pos x="0" y="139"/>
                </a:cxn>
                <a:cxn ang="0">
                  <a:pos x="90" y="46"/>
                </a:cxn>
                <a:cxn ang="0">
                  <a:pos x="90" y="0"/>
                </a:cxn>
                <a:cxn ang="0">
                  <a:pos x="0" y="120"/>
                </a:cxn>
                <a:cxn ang="0">
                  <a:pos x="0" y="139"/>
                </a:cxn>
              </a:cxnLst>
              <a:rect l="0" t="0" r="r" b="b"/>
              <a:pathLst>
                <a:path w="90" h="139">
                  <a:moveTo>
                    <a:pt x="0" y="139"/>
                  </a:moveTo>
                  <a:lnTo>
                    <a:pt x="90" y="46"/>
                  </a:lnTo>
                  <a:lnTo>
                    <a:pt x="90" y="0"/>
                  </a:lnTo>
                  <a:lnTo>
                    <a:pt x="0" y="120"/>
                  </a:lnTo>
                  <a:lnTo>
                    <a:pt x="0" y="139"/>
                  </a:lnTo>
                  <a:close/>
                </a:path>
              </a:pathLst>
            </a:custGeom>
            <a:solidFill>
              <a:srgbClr val="7A7A5A"/>
            </a:solidFill>
            <a:ln w="9525">
              <a:noFill/>
              <a:round/>
              <a:headEnd/>
              <a:tailEnd/>
            </a:ln>
          </p:spPr>
          <p:txBody>
            <a:bodyPr>
              <a:prstTxWarp prst="textNoShape">
                <a:avLst/>
              </a:prstTxWarp>
            </a:bodyPr>
            <a:lstStyle/>
            <a:p>
              <a:endParaRPr lang="en-US"/>
            </a:p>
          </p:txBody>
        </p:sp>
        <p:sp>
          <p:nvSpPr>
            <p:cNvPr id="341105" name="Freeform 113"/>
            <p:cNvSpPr>
              <a:spLocks/>
            </p:cNvSpPr>
            <p:nvPr/>
          </p:nvSpPr>
          <p:spPr bwMode="auto">
            <a:xfrm>
              <a:off x="1093" y="1162"/>
              <a:ext cx="18" cy="28"/>
            </a:xfrm>
            <a:custGeom>
              <a:avLst/>
              <a:gdLst/>
              <a:ahLst/>
              <a:cxnLst>
                <a:cxn ang="0">
                  <a:pos x="0" y="139"/>
                </a:cxn>
                <a:cxn ang="0">
                  <a:pos x="90" y="46"/>
                </a:cxn>
                <a:cxn ang="0">
                  <a:pos x="90" y="0"/>
                </a:cxn>
                <a:cxn ang="0">
                  <a:pos x="0" y="120"/>
                </a:cxn>
                <a:cxn ang="0">
                  <a:pos x="0" y="139"/>
                </a:cxn>
              </a:cxnLst>
              <a:rect l="0" t="0" r="r" b="b"/>
              <a:pathLst>
                <a:path w="90" h="139">
                  <a:moveTo>
                    <a:pt x="0" y="139"/>
                  </a:moveTo>
                  <a:lnTo>
                    <a:pt x="90" y="46"/>
                  </a:lnTo>
                  <a:lnTo>
                    <a:pt x="90" y="0"/>
                  </a:lnTo>
                  <a:lnTo>
                    <a:pt x="0" y="120"/>
                  </a:lnTo>
                  <a:lnTo>
                    <a:pt x="0" y="139"/>
                  </a:lnTo>
                  <a:close/>
                </a:path>
              </a:pathLst>
            </a:custGeom>
            <a:solidFill>
              <a:srgbClr val="7A7A5A"/>
            </a:solidFill>
            <a:ln w="3175">
              <a:solidFill>
                <a:srgbClr val="494936"/>
              </a:solidFill>
              <a:prstDash val="solid"/>
              <a:round/>
              <a:headEnd/>
              <a:tailEnd/>
            </a:ln>
          </p:spPr>
          <p:txBody>
            <a:bodyPr>
              <a:prstTxWarp prst="textNoShape">
                <a:avLst/>
              </a:prstTxWarp>
            </a:bodyPr>
            <a:lstStyle/>
            <a:p>
              <a:endParaRPr lang="en-US"/>
            </a:p>
          </p:txBody>
        </p:sp>
        <p:sp>
          <p:nvSpPr>
            <p:cNvPr id="341106" name="Rectangle 114"/>
            <p:cNvSpPr>
              <a:spLocks noChangeArrowheads="1"/>
            </p:cNvSpPr>
            <p:nvPr/>
          </p:nvSpPr>
          <p:spPr bwMode="auto">
            <a:xfrm>
              <a:off x="970" y="1184"/>
              <a:ext cx="123" cy="6"/>
            </a:xfrm>
            <a:prstGeom prst="rect">
              <a:avLst/>
            </a:prstGeom>
            <a:solidFill>
              <a:srgbClr val="B7B79D"/>
            </a:solidFill>
            <a:ln w="9525">
              <a:noFill/>
              <a:miter lim="800000"/>
              <a:headEnd/>
              <a:tailEnd/>
            </a:ln>
          </p:spPr>
          <p:txBody>
            <a:bodyPr>
              <a:prstTxWarp prst="textNoShape">
                <a:avLst/>
              </a:prstTxWarp>
            </a:bodyPr>
            <a:lstStyle/>
            <a:p>
              <a:endParaRPr lang="en-US"/>
            </a:p>
          </p:txBody>
        </p:sp>
        <p:sp>
          <p:nvSpPr>
            <p:cNvPr id="341107" name="Rectangle 115"/>
            <p:cNvSpPr>
              <a:spLocks noChangeArrowheads="1"/>
            </p:cNvSpPr>
            <p:nvPr/>
          </p:nvSpPr>
          <p:spPr bwMode="auto">
            <a:xfrm>
              <a:off x="971" y="1185"/>
              <a:ext cx="121" cy="4"/>
            </a:xfrm>
            <a:prstGeom prst="rect">
              <a:avLst/>
            </a:prstGeom>
            <a:solidFill>
              <a:srgbClr val="B7B79D"/>
            </a:solidFill>
            <a:ln w="3175">
              <a:solidFill>
                <a:srgbClr val="494936"/>
              </a:solidFill>
              <a:miter lim="800000"/>
              <a:headEnd/>
              <a:tailEnd/>
            </a:ln>
          </p:spPr>
          <p:txBody>
            <a:bodyPr>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p:txBody>
          <a:bodyPr>
            <a:normAutofit fontScale="90000"/>
          </a:bodyPr>
          <a:lstStyle/>
          <a:p>
            <a:r>
              <a:rPr lang="en-US" dirty="0" smtClean="0"/>
              <a:t>Landmark Operations </a:t>
            </a:r>
            <a:r>
              <a:rPr dirty="0" smtClean="0"/>
              <a:t/>
            </a:r>
            <a:br>
              <a:rPr dirty="0" smtClean="0"/>
            </a:br>
            <a:r>
              <a:rPr lang="en-US" dirty="0" smtClean="0"/>
              <a:t>(Basic Design)</a:t>
            </a:r>
            <a:endParaRPr lang="en-US" dirty="0"/>
          </a:p>
        </p:txBody>
      </p:sp>
      <p:sp>
        <p:nvSpPr>
          <p:cNvPr id="343043" name="Rectangle 3"/>
          <p:cNvSpPr>
            <a:spLocks noGrp="1" noChangeArrowheads="1"/>
          </p:cNvSpPr>
          <p:nvPr>
            <p:ph type="body" idx="1"/>
          </p:nvPr>
        </p:nvSpPr>
        <p:spPr>
          <a:xfrm>
            <a:off x="304800" y="4419600"/>
            <a:ext cx="8534400" cy="2057400"/>
          </a:xfrm>
        </p:spPr>
        <p:txBody>
          <a:bodyPr>
            <a:normAutofit fontScale="85000" lnSpcReduction="20000"/>
          </a:bodyPr>
          <a:lstStyle/>
          <a:p>
            <a:r>
              <a:rPr lang="en-US" dirty="0" smtClean="0"/>
              <a:t>Measure inter-Landmark distances</a:t>
            </a:r>
          </a:p>
          <a:p>
            <a:pPr lvl="1"/>
            <a:r>
              <a:rPr lang="en-US" dirty="0" smtClean="0"/>
              <a:t>Use minimum of several round-trip time (RTT) samples</a:t>
            </a:r>
          </a:p>
          <a:p>
            <a:r>
              <a:rPr lang="en-US" dirty="0" smtClean="0"/>
              <a:t>Compute coordinates by minimizing the discrepancy between measured distances and geometric distances</a:t>
            </a:r>
          </a:p>
          <a:p>
            <a:pPr lvl="1"/>
            <a:r>
              <a:rPr lang="en-US" dirty="0" smtClean="0"/>
              <a:t>Cast as a generic multi-dimensional minimization problem, solved by a central node</a:t>
            </a:r>
            <a:endParaRPr lang="en-US" dirty="0"/>
          </a:p>
        </p:txBody>
      </p:sp>
      <p:sp>
        <p:nvSpPr>
          <p:cNvPr id="53" name="Slide Number Placeholder 52"/>
          <p:cNvSpPr>
            <a:spLocks noGrp="1"/>
          </p:cNvSpPr>
          <p:nvPr>
            <p:ph type="sldNum" sz="quarter" idx="12"/>
          </p:nvPr>
        </p:nvSpPr>
        <p:spPr/>
        <p:txBody>
          <a:bodyPr/>
          <a:lstStyle/>
          <a:p>
            <a:fld id="{B6F15528-21DE-4FAA-801E-634DDDAF4B2B}" type="slidenum">
              <a:rPr lang="en-US" smtClean="0"/>
              <a:pPr/>
              <a:t>156</a:t>
            </a:fld>
            <a:endParaRPr lang="en-US"/>
          </a:p>
        </p:txBody>
      </p:sp>
      <p:grpSp>
        <p:nvGrpSpPr>
          <p:cNvPr id="2" name="Group 4"/>
          <p:cNvGrpSpPr>
            <a:grpSpLocks/>
          </p:cNvGrpSpPr>
          <p:nvPr/>
        </p:nvGrpSpPr>
        <p:grpSpPr bwMode="auto">
          <a:xfrm>
            <a:off x="1327150" y="2133600"/>
            <a:ext cx="3092450" cy="1916113"/>
            <a:chOff x="836" y="960"/>
            <a:chExt cx="1948" cy="1207"/>
          </a:xfrm>
        </p:grpSpPr>
        <p:sp>
          <p:nvSpPr>
            <p:cNvPr id="343045" name="Oval 5"/>
            <p:cNvSpPr>
              <a:spLocks noChangeArrowheads="1"/>
            </p:cNvSpPr>
            <p:nvPr/>
          </p:nvSpPr>
          <p:spPr bwMode="auto">
            <a:xfrm>
              <a:off x="836" y="1140"/>
              <a:ext cx="1183" cy="719"/>
            </a:xfrm>
            <a:prstGeom prst="ellipse">
              <a:avLst/>
            </a:prstGeom>
            <a:solidFill>
              <a:srgbClr val="FF99CC"/>
            </a:solidFill>
            <a:ln w="12700">
              <a:noFill/>
              <a:round/>
              <a:headEnd type="none" w="sm" len="sm"/>
              <a:tailEnd type="none" w="sm" len="sm"/>
            </a:ln>
            <a:effectLst/>
          </p:spPr>
          <p:txBody>
            <a:bodyPr wrap="none" anchor="ctr">
              <a:prstTxWarp prst="textNoShape">
                <a:avLst/>
              </a:prstTxWarp>
            </a:bodyPr>
            <a:lstStyle/>
            <a:p>
              <a:endParaRPr lang="en-US"/>
            </a:p>
          </p:txBody>
        </p:sp>
        <p:sp>
          <p:nvSpPr>
            <p:cNvPr id="343046" name="Oval 6"/>
            <p:cNvSpPr>
              <a:spLocks noChangeArrowheads="1"/>
            </p:cNvSpPr>
            <p:nvPr/>
          </p:nvSpPr>
          <p:spPr bwMode="auto">
            <a:xfrm>
              <a:off x="1867" y="1422"/>
              <a:ext cx="879" cy="514"/>
            </a:xfrm>
            <a:prstGeom prst="ellipse">
              <a:avLst/>
            </a:prstGeom>
            <a:solidFill>
              <a:srgbClr val="FF99CC"/>
            </a:solidFill>
            <a:ln w="12700">
              <a:noFill/>
              <a:round/>
              <a:headEnd type="none" w="sm" len="sm"/>
              <a:tailEnd type="none" w="sm" len="sm"/>
            </a:ln>
            <a:effectLst/>
          </p:spPr>
          <p:txBody>
            <a:bodyPr wrap="none" anchor="ctr">
              <a:prstTxWarp prst="textNoShape">
                <a:avLst/>
              </a:prstTxWarp>
            </a:bodyPr>
            <a:lstStyle/>
            <a:p>
              <a:endParaRPr lang="en-US"/>
            </a:p>
          </p:txBody>
        </p:sp>
        <p:sp>
          <p:nvSpPr>
            <p:cNvPr id="343047" name="Oval 7"/>
            <p:cNvSpPr>
              <a:spLocks noChangeArrowheads="1"/>
            </p:cNvSpPr>
            <p:nvPr/>
          </p:nvSpPr>
          <p:spPr bwMode="auto">
            <a:xfrm>
              <a:off x="1533" y="1653"/>
              <a:ext cx="880" cy="514"/>
            </a:xfrm>
            <a:prstGeom prst="ellipse">
              <a:avLst/>
            </a:prstGeom>
            <a:solidFill>
              <a:srgbClr val="FF99CC"/>
            </a:solidFill>
            <a:ln w="12700">
              <a:noFill/>
              <a:round/>
              <a:headEnd type="none" w="sm" len="sm"/>
              <a:tailEnd type="none" w="sm" len="sm"/>
            </a:ln>
            <a:effectLst/>
          </p:spPr>
          <p:txBody>
            <a:bodyPr wrap="none" anchor="ctr">
              <a:prstTxWarp prst="textNoShape">
                <a:avLst/>
              </a:prstTxWarp>
            </a:bodyPr>
            <a:lstStyle/>
            <a:p>
              <a:endParaRPr lang="en-US"/>
            </a:p>
          </p:txBody>
        </p:sp>
        <p:sp>
          <p:nvSpPr>
            <p:cNvPr id="343048" name="Oval 8"/>
            <p:cNvSpPr>
              <a:spLocks noChangeArrowheads="1"/>
            </p:cNvSpPr>
            <p:nvPr/>
          </p:nvSpPr>
          <p:spPr bwMode="auto">
            <a:xfrm>
              <a:off x="1048" y="960"/>
              <a:ext cx="880" cy="514"/>
            </a:xfrm>
            <a:prstGeom prst="ellipse">
              <a:avLst/>
            </a:prstGeom>
            <a:solidFill>
              <a:srgbClr val="FF99CC"/>
            </a:solidFill>
            <a:ln w="12700">
              <a:noFill/>
              <a:round/>
              <a:headEnd type="none" w="sm" len="sm"/>
              <a:tailEnd type="none" w="sm" len="sm"/>
            </a:ln>
            <a:effectLst/>
          </p:spPr>
          <p:txBody>
            <a:bodyPr wrap="none" anchor="ctr">
              <a:prstTxWarp prst="textNoShape">
                <a:avLst/>
              </a:prstTxWarp>
            </a:bodyPr>
            <a:lstStyle/>
            <a:p>
              <a:endParaRPr lang="en-US"/>
            </a:p>
          </p:txBody>
        </p:sp>
        <p:sp>
          <p:nvSpPr>
            <p:cNvPr id="343049" name="Oval 9"/>
            <p:cNvSpPr>
              <a:spLocks noChangeArrowheads="1"/>
            </p:cNvSpPr>
            <p:nvPr/>
          </p:nvSpPr>
          <p:spPr bwMode="auto">
            <a:xfrm>
              <a:off x="988" y="1576"/>
              <a:ext cx="879" cy="514"/>
            </a:xfrm>
            <a:prstGeom prst="ellipse">
              <a:avLst/>
            </a:prstGeom>
            <a:solidFill>
              <a:srgbClr val="FF99CC"/>
            </a:solidFill>
            <a:ln w="12700">
              <a:noFill/>
              <a:round/>
              <a:headEnd type="none" w="sm" len="sm"/>
              <a:tailEnd type="none" w="sm" len="sm"/>
            </a:ln>
            <a:effectLst/>
          </p:spPr>
          <p:txBody>
            <a:bodyPr wrap="none" anchor="ctr">
              <a:prstTxWarp prst="textNoShape">
                <a:avLst/>
              </a:prstTxWarp>
            </a:bodyPr>
            <a:lstStyle/>
            <a:p>
              <a:endParaRPr lang="en-US"/>
            </a:p>
          </p:txBody>
        </p:sp>
        <p:sp>
          <p:nvSpPr>
            <p:cNvPr id="343050" name="Oval 10"/>
            <p:cNvSpPr>
              <a:spLocks noChangeArrowheads="1"/>
            </p:cNvSpPr>
            <p:nvPr/>
          </p:nvSpPr>
          <p:spPr bwMode="auto">
            <a:xfrm>
              <a:off x="1533" y="960"/>
              <a:ext cx="880" cy="514"/>
            </a:xfrm>
            <a:prstGeom prst="ellipse">
              <a:avLst/>
            </a:prstGeom>
            <a:solidFill>
              <a:srgbClr val="FF99CC"/>
            </a:solidFill>
            <a:ln w="12700">
              <a:noFill/>
              <a:round/>
              <a:headEnd type="none" w="sm" len="sm"/>
              <a:tailEnd type="none" w="sm" len="sm"/>
            </a:ln>
            <a:effectLst/>
          </p:spPr>
          <p:txBody>
            <a:bodyPr wrap="none" anchor="ctr">
              <a:prstTxWarp prst="textNoShape">
                <a:avLst/>
              </a:prstTxWarp>
            </a:bodyPr>
            <a:lstStyle/>
            <a:p>
              <a:endParaRPr lang="en-US"/>
            </a:p>
          </p:txBody>
        </p:sp>
        <p:sp>
          <p:nvSpPr>
            <p:cNvPr id="343051" name="Oval 11"/>
            <p:cNvSpPr>
              <a:spLocks noChangeArrowheads="1"/>
            </p:cNvSpPr>
            <p:nvPr/>
          </p:nvSpPr>
          <p:spPr bwMode="auto">
            <a:xfrm>
              <a:off x="1905" y="1119"/>
              <a:ext cx="879" cy="513"/>
            </a:xfrm>
            <a:prstGeom prst="ellipse">
              <a:avLst/>
            </a:prstGeom>
            <a:solidFill>
              <a:srgbClr val="FF99CC"/>
            </a:solidFill>
            <a:ln w="12700">
              <a:noFill/>
              <a:round/>
              <a:headEnd type="none" w="sm" len="sm"/>
              <a:tailEnd type="none" w="sm" len="sm"/>
            </a:ln>
            <a:effectLst/>
          </p:spPr>
          <p:txBody>
            <a:bodyPr wrap="none" anchor="ctr">
              <a:prstTxWarp prst="textNoShape">
                <a:avLst/>
              </a:prstTxWarp>
            </a:bodyPr>
            <a:lstStyle/>
            <a:p>
              <a:endParaRPr lang="en-US"/>
            </a:p>
          </p:txBody>
        </p:sp>
      </p:grpSp>
      <p:grpSp>
        <p:nvGrpSpPr>
          <p:cNvPr id="3" name="Group 12"/>
          <p:cNvGrpSpPr>
            <a:grpSpLocks/>
          </p:cNvGrpSpPr>
          <p:nvPr/>
        </p:nvGrpSpPr>
        <p:grpSpPr bwMode="auto">
          <a:xfrm>
            <a:off x="4713288" y="1717675"/>
            <a:ext cx="2935287" cy="2625725"/>
            <a:chOff x="2969" y="698"/>
            <a:chExt cx="1849" cy="1654"/>
          </a:xfrm>
        </p:grpSpPr>
        <p:sp>
          <p:nvSpPr>
            <p:cNvPr id="343053" name="Text Box 13"/>
            <p:cNvSpPr txBox="1">
              <a:spLocks noChangeArrowheads="1"/>
            </p:cNvSpPr>
            <p:nvPr/>
          </p:nvSpPr>
          <p:spPr bwMode="auto">
            <a:xfrm>
              <a:off x="3653" y="698"/>
              <a:ext cx="187" cy="212"/>
            </a:xfrm>
            <a:prstGeom prst="rect">
              <a:avLst/>
            </a:prstGeom>
            <a:noFill/>
            <a:ln w="12699">
              <a:noFill/>
              <a:miter lim="800000"/>
              <a:headEnd type="none" w="sm" len="sm"/>
              <a:tailEnd type="none" w="sm" len="sm"/>
            </a:ln>
            <a:effectLst/>
          </p:spPr>
          <p:txBody>
            <a:bodyPr wrap="none">
              <a:prstTxWarp prst="textNoShape">
                <a:avLst/>
              </a:prstTxWarp>
              <a:spAutoFit/>
            </a:bodyPr>
            <a:lstStyle/>
            <a:p>
              <a:r>
                <a:rPr lang="en-US" sz="1600" b="1"/>
                <a:t>y</a:t>
              </a:r>
            </a:p>
          </p:txBody>
        </p:sp>
        <p:sp>
          <p:nvSpPr>
            <p:cNvPr id="343054" name="Line 14"/>
            <p:cNvSpPr>
              <a:spLocks noChangeShapeType="1"/>
            </p:cNvSpPr>
            <p:nvPr/>
          </p:nvSpPr>
          <p:spPr bwMode="auto">
            <a:xfrm>
              <a:off x="2969" y="1560"/>
              <a:ext cx="1796" cy="0"/>
            </a:xfrm>
            <a:prstGeom prst="line">
              <a:avLst/>
            </a:prstGeom>
            <a:noFill/>
            <a:ln w="12700">
              <a:solidFill>
                <a:schemeClr val="tx1"/>
              </a:solidFill>
              <a:round/>
              <a:headEnd type="none" w="sm" len="sm"/>
              <a:tailEnd type="triangle" w="med" len="med"/>
            </a:ln>
            <a:effectLst/>
          </p:spPr>
          <p:txBody>
            <a:bodyPr wrap="none" anchor="ctr">
              <a:prstTxWarp prst="textNoShape">
                <a:avLst/>
              </a:prstTxWarp>
            </a:bodyPr>
            <a:lstStyle/>
            <a:p>
              <a:endParaRPr lang="en-US"/>
            </a:p>
          </p:txBody>
        </p:sp>
        <p:sp>
          <p:nvSpPr>
            <p:cNvPr id="343055" name="Line 15"/>
            <p:cNvSpPr>
              <a:spLocks noChangeShapeType="1"/>
            </p:cNvSpPr>
            <p:nvPr/>
          </p:nvSpPr>
          <p:spPr bwMode="auto">
            <a:xfrm>
              <a:off x="3848" y="771"/>
              <a:ext cx="0" cy="1581"/>
            </a:xfrm>
            <a:prstGeom prst="line">
              <a:avLst/>
            </a:prstGeom>
            <a:noFill/>
            <a:ln w="12700">
              <a:solidFill>
                <a:schemeClr val="tx1"/>
              </a:solidFill>
              <a:round/>
              <a:headEnd type="triangle" w="med" len="med"/>
              <a:tailEnd type="none" w="sm" len="sm"/>
            </a:ln>
            <a:effectLst/>
          </p:spPr>
          <p:txBody>
            <a:bodyPr wrap="none" anchor="ctr">
              <a:prstTxWarp prst="textNoShape">
                <a:avLst/>
              </a:prstTxWarp>
            </a:bodyPr>
            <a:lstStyle/>
            <a:p>
              <a:endParaRPr lang="en-US"/>
            </a:p>
          </p:txBody>
        </p:sp>
        <p:sp>
          <p:nvSpPr>
            <p:cNvPr id="343056" name="Text Box 16"/>
            <p:cNvSpPr txBox="1">
              <a:spLocks noChangeArrowheads="1"/>
            </p:cNvSpPr>
            <p:nvPr/>
          </p:nvSpPr>
          <p:spPr bwMode="auto">
            <a:xfrm>
              <a:off x="4631" y="1559"/>
              <a:ext cx="187" cy="212"/>
            </a:xfrm>
            <a:prstGeom prst="rect">
              <a:avLst/>
            </a:prstGeom>
            <a:noFill/>
            <a:ln w="12699">
              <a:noFill/>
              <a:miter lim="800000"/>
              <a:headEnd type="none" w="sm" len="sm"/>
              <a:tailEnd type="none" w="sm" len="sm"/>
            </a:ln>
            <a:effectLst/>
          </p:spPr>
          <p:txBody>
            <a:bodyPr wrap="none">
              <a:prstTxWarp prst="textNoShape">
                <a:avLst/>
              </a:prstTxWarp>
              <a:spAutoFit/>
            </a:bodyPr>
            <a:lstStyle/>
            <a:p>
              <a:r>
                <a:rPr lang="en-US" sz="1600" b="1"/>
                <a:t>x</a:t>
              </a:r>
            </a:p>
          </p:txBody>
        </p:sp>
      </p:grpSp>
      <p:grpSp>
        <p:nvGrpSpPr>
          <p:cNvPr id="4" name="Group 17"/>
          <p:cNvGrpSpPr>
            <a:grpSpLocks/>
          </p:cNvGrpSpPr>
          <p:nvPr/>
        </p:nvGrpSpPr>
        <p:grpSpPr bwMode="auto">
          <a:xfrm>
            <a:off x="2070100" y="2552700"/>
            <a:ext cx="1563688" cy="1000125"/>
            <a:chOff x="1304" y="1320"/>
            <a:chExt cx="985" cy="630"/>
          </a:xfrm>
        </p:grpSpPr>
        <p:sp>
          <p:nvSpPr>
            <p:cNvPr id="343058" name="Line 18"/>
            <p:cNvSpPr>
              <a:spLocks noChangeShapeType="1"/>
            </p:cNvSpPr>
            <p:nvPr/>
          </p:nvSpPr>
          <p:spPr bwMode="auto">
            <a:xfrm flipV="1">
              <a:off x="1304" y="1687"/>
              <a:ext cx="985" cy="263"/>
            </a:xfrm>
            <a:prstGeom prst="line">
              <a:avLst/>
            </a:prstGeom>
            <a:noFill/>
            <a:ln w="28575">
              <a:solidFill>
                <a:srgbClr val="009900"/>
              </a:solidFill>
              <a:round/>
              <a:headEnd type="none" w="sm" len="sm"/>
              <a:tailEnd type="none" w="sm" len="sm"/>
            </a:ln>
            <a:effectLst/>
          </p:spPr>
          <p:txBody>
            <a:bodyPr wrap="none" anchor="ctr">
              <a:prstTxWarp prst="textNoShape">
                <a:avLst/>
              </a:prstTxWarp>
            </a:bodyPr>
            <a:lstStyle/>
            <a:p>
              <a:endParaRPr lang="en-US"/>
            </a:p>
          </p:txBody>
        </p:sp>
        <p:sp>
          <p:nvSpPr>
            <p:cNvPr id="343059" name="Line 19"/>
            <p:cNvSpPr>
              <a:spLocks noChangeShapeType="1"/>
            </p:cNvSpPr>
            <p:nvPr/>
          </p:nvSpPr>
          <p:spPr bwMode="auto">
            <a:xfrm flipV="1">
              <a:off x="1304" y="1320"/>
              <a:ext cx="467" cy="630"/>
            </a:xfrm>
            <a:prstGeom prst="line">
              <a:avLst/>
            </a:prstGeom>
            <a:noFill/>
            <a:ln w="28575">
              <a:solidFill>
                <a:srgbClr val="009900"/>
              </a:solidFill>
              <a:round/>
              <a:headEnd type="none" w="sm" len="sm"/>
              <a:tailEnd type="none" w="sm" len="sm"/>
            </a:ln>
            <a:effectLst/>
          </p:spPr>
          <p:txBody>
            <a:bodyPr wrap="none" anchor="ctr">
              <a:prstTxWarp prst="textNoShape">
                <a:avLst/>
              </a:prstTxWarp>
            </a:bodyPr>
            <a:lstStyle/>
            <a:p>
              <a:endParaRPr lang="en-US"/>
            </a:p>
          </p:txBody>
        </p:sp>
        <p:sp>
          <p:nvSpPr>
            <p:cNvPr id="343060" name="Line 20"/>
            <p:cNvSpPr>
              <a:spLocks noChangeShapeType="1"/>
            </p:cNvSpPr>
            <p:nvPr/>
          </p:nvSpPr>
          <p:spPr bwMode="auto">
            <a:xfrm>
              <a:off x="1771" y="1320"/>
              <a:ext cx="518" cy="367"/>
            </a:xfrm>
            <a:prstGeom prst="line">
              <a:avLst/>
            </a:prstGeom>
            <a:noFill/>
            <a:ln w="28575">
              <a:solidFill>
                <a:srgbClr val="009900"/>
              </a:solidFill>
              <a:round/>
              <a:headEnd type="none" w="sm" len="sm"/>
              <a:tailEnd type="none" w="sm" len="sm"/>
            </a:ln>
            <a:effectLst/>
          </p:spPr>
          <p:txBody>
            <a:bodyPr wrap="none" anchor="ctr">
              <a:prstTxWarp prst="textNoShape">
                <a:avLst/>
              </a:prstTxWarp>
            </a:bodyPr>
            <a:lstStyle/>
            <a:p>
              <a:endParaRPr lang="en-US"/>
            </a:p>
          </p:txBody>
        </p:sp>
      </p:grpSp>
      <p:sp>
        <p:nvSpPr>
          <p:cNvPr id="343061" name="Text Box 21"/>
          <p:cNvSpPr txBox="1">
            <a:spLocks noChangeArrowheads="1"/>
          </p:cNvSpPr>
          <p:nvPr/>
        </p:nvSpPr>
        <p:spPr bwMode="auto">
          <a:xfrm>
            <a:off x="2562225" y="3362325"/>
            <a:ext cx="874713" cy="336550"/>
          </a:xfrm>
          <a:prstGeom prst="rect">
            <a:avLst/>
          </a:prstGeom>
          <a:noFill/>
          <a:ln w="9525">
            <a:noFill/>
            <a:miter lim="800000"/>
            <a:headEnd/>
            <a:tailEnd/>
          </a:ln>
          <a:effectLst/>
        </p:spPr>
        <p:txBody>
          <a:bodyPr wrap="none">
            <a:prstTxWarp prst="textNoShape">
              <a:avLst/>
            </a:prstTxWarp>
            <a:spAutoFit/>
          </a:bodyPr>
          <a:lstStyle/>
          <a:p>
            <a:r>
              <a:rPr lang="en-US" sz="1600"/>
              <a:t>Internet</a:t>
            </a:r>
          </a:p>
        </p:txBody>
      </p:sp>
      <p:grpSp>
        <p:nvGrpSpPr>
          <p:cNvPr id="5" name="Group 22"/>
          <p:cNvGrpSpPr>
            <a:grpSpLocks/>
          </p:cNvGrpSpPr>
          <p:nvPr/>
        </p:nvGrpSpPr>
        <p:grpSpPr bwMode="auto">
          <a:xfrm>
            <a:off x="4764088" y="1692275"/>
            <a:ext cx="2847975" cy="2527300"/>
            <a:chOff x="3001" y="682"/>
            <a:chExt cx="1794" cy="1592"/>
          </a:xfrm>
        </p:grpSpPr>
        <p:sp>
          <p:nvSpPr>
            <p:cNvPr id="343063" name="Line 23"/>
            <p:cNvSpPr>
              <a:spLocks noChangeShapeType="1"/>
            </p:cNvSpPr>
            <p:nvPr/>
          </p:nvSpPr>
          <p:spPr bwMode="auto">
            <a:xfrm flipV="1">
              <a:off x="3607" y="1032"/>
              <a:ext cx="496" cy="265"/>
            </a:xfrm>
            <a:prstGeom prst="line">
              <a:avLst/>
            </a:prstGeom>
            <a:noFill/>
            <a:ln w="28575">
              <a:solidFill>
                <a:srgbClr val="FF0000"/>
              </a:solidFill>
              <a:round/>
              <a:headEnd type="none" w="sm" len="sm"/>
              <a:tailEnd type="none" w="sm" len="sm"/>
            </a:ln>
            <a:effectLst/>
          </p:spPr>
          <p:txBody>
            <a:bodyPr wrap="none" anchor="ctr">
              <a:prstTxWarp prst="textNoShape">
                <a:avLst/>
              </a:prstTxWarp>
            </a:bodyPr>
            <a:lstStyle/>
            <a:p>
              <a:endParaRPr lang="en-US"/>
            </a:p>
          </p:txBody>
        </p:sp>
        <p:sp>
          <p:nvSpPr>
            <p:cNvPr id="343064" name="Line 24"/>
            <p:cNvSpPr>
              <a:spLocks noChangeShapeType="1"/>
            </p:cNvSpPr>
            <p:nvPr/>
          </p:nvSpPr>
          <p:spPr bwMode="auto">
            <a:xfrm flipV="1">
              <a:off x="3800" y="1090"/>
              <a:ext cx="366" cy="967"/>
            </a:xfrm>
            <a:prstGeom prst="line">
              <a:avLst/>
            </a:prstGeom>
            <a:noFill/>
            <a:ln w="28575">
              <a:solidFill>
                <a:srgbClr val="FF0000"/>
              </a:solidFill>
              <a:round/>
              <a:headEnd type="none" w="sm" len="sm"/>
              <a:tailEnd type="none" w="sm" len="sm"/>
            </a:ln>
            <a:effectLst/>
          </p:spPr>
          <p:txBody>
            <a:bodyPr wrap="none" anchor="ctr">
              <a:prstTxWarp prst="textNoShape">
                <a:avLst/>
              </a:prstTxWarp>
            </a:bodyPr>
            <a:lstStyle/>
            <a:p>
              <a:endParaRPr lang="en-US"/>
            </a:p>
          </p:txBody>
        </p:sp>
        <p:sp>
          <p:nvSpPr>
            <p:cNvPr id="343065" name="Line 25"/>
            <p:cNvSpPr>
              <a:spLocks noChangeShapeType="1"/>
            </p:cNvSpPr>
            <p:nvPr/>
          </p:nvSpPr>
          <p:spPr bwMode="auto">
            <a:xfrm>
              <a:off x="3491" y="1354"/>
              <a:ext cx="309" cy="703"/>
            </a:xfrm>
            <a:prstGeom prst="line">
              <a:avLst/>
            </a:prstGeom>
            <a:noFill/>
            <a:ln w="28575">
              <a:solidFill>
                <a:srgbClr val="FF0000"/>
              </a:solidFill>
              <a:round/>
              <a:headEnd type="none" w="sm" len="sm"/>
              <a:tailEnd type="none" w="sm" len="sm"/>
            </a:ln>
            <a:effectLst/>
          </p:spPr>
          <p:txBody>
            <a:bodyPr wrap="none" anchor="ctr">
              <a:prstTxWarp prst="textNoShape">
                <a:avLst/>
              </a:prstTxWarp>
            </a:bodyPr>
            <a:lstStyle/>
            <a:p>
              <a:endParaRPr lang="en-US"/>
            </a:p>
          </p:txBody>
        </p:sp>
        <p:sp>
          <p:nvSpPr>
            <p:cNvPr id="343066" name="Text Box 26"/>
            <p:cNvSpPr txBox="1">
              <a:spLocks noChangeArrowheads="1"/>
            </p:cNvSpPr>
            <p:nvPr/>
          </p:nvSpPr>
          <p:spPr bwMode="auto">
            <a:xfrm>
              <a:off x="4331" y="682"/>
              <a:ext cx="464" cy="212"/>
            </a:xfrm>
            <a:prstGeom prst="rect">
              <a:avLst/>
            </a:prstGeom>
            <a:noFill/>
            <a:ln w="9525">
              <a:noFill/>
              <a:miter lim="800000"/>
              <a:headEnd/>
              <a:tailEnd/>
            </a:ln>
            <a:effectLst/>
          </p:spPr>
          <p:txBody>
            <a:bodyPr wrap="none">
              <a:prstTxWarp prst="textNoShape">
                <a:avLst/>
              </a:prstTxWarp>
              <a:spAutoFit/>
            </a:bodyPr>
            <a:lstStyle/>
            <a:p>
              <a:r>
                <a:rPr lang="en-US" sz="1600">
                  <a:solidFill>
                    <a:schemeClr val="accent2"/>
                  </a:solidFill>
                </a:rPr>
                <a:t>(x</a:t>
              </a:r>
              <a:r>
                <a:rPr lang="en-US" sz="1600" baseline="-25000">
                  <a:solidFill>
                    <a:schemeClr val="accent2"/>
                  </a:solidFill>
                </a:rPr>
                <a:t>2</a:t>
              </a:r>
              <a:r>
                <a:rPr lang="en-US" sz="1600">
                  <a:solidFill>
                    <a:schemeClr val="accent2"/>
                  </a:solidFill>
                </a:rPr>
                <a:t>,y</a:t>
              </a:r>
              <a:r>
                <a:rPr lang="en-US" sz="1600" baseline="-25000">
                  <a:solidFill>
                    <a:schemeClr val="accent2"/>
                  </a:solidFill>
                </a:rPr>
                <a:t>2</a:t>
              </a:r>
              <a:r>
                <a:rPr lang="en-US" sz="1600">
                  <a:solidFill>
                    <a:schemeClr val="accent2"/>
                  </a:solidFill>
                </a:rPr>
                <a:t>)</a:t>
              </a:r>
            </a:p>
          </p:txBody>
        </p:sp>
        <p:sp>
          <p:nvSpPr>
            <p:cNvPr id="343067" name="Text Box 27"/>
            <p:cNvSpPr txBox="1">
              <a:spLocks noChangeArrowheads="1"/>
            </p:cNvSpPr>
            <p:nvPr/>
          </p:nvSpPr>
          <p:spPr bwMode="auto">
            <a:xfrm>
              <a:off x="3001" y="986"/>
              <a:ext cx="464" cy="212"/>
            </a:xfrm>
            <a:prstGeom prst="rect">
              <a:avLst/>
            </a:prstGeom>
            <a:noFill/>
            <a:ln w="9525">
              <a:noFill/>
              <a:miter lim="800000"/>
              <a:headEnd/>
              <a:tailEnd/>
            </a:ln>
            <a:effectLst/>
          </p:spPr>
          <p:txBody>
            <a:bodyPr wrap="none">
              <a:prstTxWarp prst="textNoShape">
                <a:avLst/>
              </a:prstTxWarp>
              <a:spAutoFit/>
            </a:bodyPr>
            <a:lstStyle/>
            <a:p>
              <a:r>
                <a:rPr lang="en-US" sz="1600">
                  <a:solidFill>
                    <a:schemeClr val="accent2"/>
                  </a:solidFill>
                </a:rPr>
                <a:t>(x</a:t>
              </a:r>
              <a:r>
                <a:rPr lang="en-US" sz="1600" baseline="-25000">
                  <a:solidFill>
                    <a:schemeClr val="accent2"/>
                  </a:solidFill>
                </a:rPr>
                <a:t>1</a:t>
              </a:r>
              <a:r>
                <a:rPr lang="en-US" sz="1600">
                  <a:solidFill>
                    <a:schemeClr val="accent2"/>
                  </a:solidFill>
                </a:rPr>
                <a:t>,y</a:t>
              </a:r>
              <a:r>
                <a:rPr lang="en-US" sz="1600" baseline="-25000">
                  <a:solidFill>
                    <a:schemeClr val="accent2"/>
                  </a:solidFill>
                </a:rPr>
                <a:t>1</a:t>
              </a:r>
              <a:r>
                <a:rPr lang="en-US" sz="1600">
                  <a:solidFill>
                    <a:schemeClr val="accent2"/>
                  </a:solidFill>
                </a:rPr>
                <a:t>)</a:t>
              </a:r>
            </a:p>
          </p:txBody>
        </p:sp>
        <p:sp>
          <p:nvSpPr>
            <p:cNvPr id="343068" name="Text Box 28"/>
            <p:cNvSpPr txBox="1">
              <a:spLocks noChangeArrowheads="1"/>
            </p:cNvSpPr>
            <p:nvPr/>
          </p:nvSpPr>
          <p:spPr bwMode="auto">
            <a:xfrm>
              <a:off x="3232" y="2062"/>
              <a:ext cx="464" cy="212"/>
            </a:xfrm>
            <a:prstGeom prst="rect">
              <a:avLst/>
            </a:prstGeom>
            <a:noFill/>
            <a:ln w="9525">
              <a:noFill/>
              <a:miter lim="800000"/>
              <a:headEnd/>
              <a:tailEnd/>
            </a:ln>
            <a:effectLst/>
          </p:spPr>
          <p:txBody>
            <a:bodyPr wrap="none">
              <a:prstTxWarp prst="textNoShape">
                <a:avLst/>
              </a:prstTxWarp>
              <a:spAutoFit/>
            </a:bodyPr>
            <a:lstStyle/>
            <a:p>
              <a:r>
                <a:rPr lang="en-US" sz="1600">
                  <a:solidFill>
                    <a:schemeClr val="accent2"/>
                  </a:solidFill>
                </a:rPr>
                <a:t>(x</a:t>
              </a:r>
              <a:r>
                <a:rPr lang="en-US" sz="1600" baseline="-25000">
                  <a:solidFill>
                    <a:schemeClr val="accent2"/>
                  </a:solidFill>
                </a:rPr>
                <a:t>3</a:t>
              </a:r>
              <a:r>
                <a:rPr lang="en-US" sz="1600">
                  <a:solidFill>
                    <a:schemeClr val="accent2"/>
                  </a:solidFill>
                </a:rPr>
                <a:t>,y</a:t>
              </a:r>
              <a:r>
                <a:rPr lang="en-US" sz="1600" baseline="-25000">
                  <a:solidFill>
                    <a:schemeClr val="accent2"/>
                  </a:solidFill>
                </a:rPr>
                <a:t>3</a:t>
              </a:r>
              <a:r>
                <a:rPr lang="en-US" sz="1600">
                  <a:solidFill>
                    <a:schemeClr val="accent2"/>
                  </a:solidFill>
                </a:rPr>
                <a:t>)</a:t>
              </a:r>
            </a:p>
          </p:txBody>
        </p:sp>
        <p:grpSp>
          <p:nvGrpSpPr>
            <p:cNvPr id="6" name="Group 29"/>
            <p:cNvGrpSpPr>
              <a:grpSpLocks/>
            </p:cNvGrpSpPr>
            <p:nvPr/>
          </p:nvGrpSpPr>
          <p:grpSpPr bwMode="auto">
            <a:xfrm>
              <a:off x="3315" y="1183"/>
              <a:ext cx="311" cy="303"/>
              <a:chOff x="3315" y="1183"/>
              <a:chExt cx="311" cy="303"/>
            </a:xfrm>
          </p:grpSpPr>
          <p:sp>
            <p:nvSpPr>
              <p:cNvPr id="343070" name="Oval 30"/>
              <p:cNvSpPr>
                <a:spLocks noChangeArrowheads="1"/>
              </p:cNvSpPr>
              <p:nvPr/>
            </p:nvSpPr>
            <p:spPr bwMode="auto">
              <a:xfrm>
                <a:off x="3315" y="1183"/>
                <a:ext cx="304" cy="303"/>
              </a:xfrm>
              <a:prstGeom prst="ellipse">
                <a:avLst/>
              </a:prstGeom>
              <a:solidFill>
                <a:srgbClr val="FFCC00"/>
              </a:solidFill>
              <a:ln w="12699">
                <a:solidFill>
                  <a:schemeClr val="tx1"/>
                </a:solidFill>
                <a:round/>
                <a:headEnd type="none" w="sm" len="sm"/>
                <a:tailEnd type="none" w="sm" len="sm"/>
              </a:ln>
              <a:effectLst/>
            </p:spPr>
            <p:txBody>
              <a:bodyPr wrap="none" anchor="ctr">
                <a:prstTxWarp prst="textNoShape">
                  <a:avLst/>
                </a:prstTxWarp>
              </a:bodyPr>
              <a:lstStyle/>
              <a:p>
                <a:endParaRPr lang="en-US" sz="1600"/>
              </a:p>
            </p:txBody>
          </p:sp>
          <p:sp>
            <p:nvSpPr>
              <p:cNvPr id="343071" name="Text Box 31"/>
              <p:cNvSpPr txBox="1">
                <a:spLocks noChangeArrowheads="1"/>
              </p:cNvSpPr>
              <p:nvPr/>
            </p:nvSpPr>
            <p:spPr bwMode="auto">
              <a:xfrm>
                <a:off x="3390" y="1244"/>
                <a:ext cx="236" cy="212"/>
              </a:xfrm>
              <a:prstGeom prst="rect">
                <a:avLst/>
              </a:prstGeom>
              <a:noFill/>
              <a:ln w="9525">
                <a:noFill/>
                <a:miter lim="800000"/>
                <a:headEnd/>
                <a:tailEnd/>
              </a:ln>
              <a:effectLst/>
            </p:spPr>
            <p:txBody>
              <a:bodyPr wrap="none">
                <a:prstTxWarp prst="textNoShape">
                  <a:avLst/>
                </a:prstTxWarp>
                <a:spAutoFit/>
              </a:bodyPr>
              <a:lstStyle/>
              <a:p>
                <a:r>
                  <a:rPr lang="en-US" sz="1600"/>
                  <a:t>L</a:t>
                </a:r>
                <a:r>
                  <a:rPr lang="en-US" sz="1600" baseline="-25000"/>
                  <a:t>1</a:t>
                </a:r>
                <a:endParaRPr lang="en-US" sz="1600"/>
              </a:p>
            </p:txBody>
          </p:sp>
        </p:grpSp>
        <p:grpSp>
          <p:nvGrpSpPr>
            <p:cNvPr id="7" name="Group 32"/>
            <p:cNvGrpSpPr>
              <a:grpSpLocks/>
            </p:cNvGrpSpPr>
            <p:nvPr/>
          </p:nvGrpSpPr>
          <p:grpSpPr bwMode="auto">
            <a:xfrm>
              <a:off x="4078" y="807"/>
              <a:ext cx="304" cy="302"/>
              <a:chOff x="4078" y="807"/>
              <a:chExt cx="304" cy="302"/>
            </a:xfrm>
          </p:grpSpPr>
          <p:sp>
            <p:nvSpPr>
              <p:cNvPr id="343073" name="Oval 33"/>
              <p:cNvSpPr>
                <a:spLocks noChangeArrowheads="1"/>
              </p:cNvSpPr>
              <p:nvPr/>
            </p:nvSpPr>
            <p:spPr bwMode="auto">
              <a:xfrm>
                <a:off x="4078" y="807"/>
                <a:ext cx="304" cy="302"/>
              </a:xfrm>
              <a:prstGeom prst="ellipse">
                <a:avLst/>
              </a:prstGeom>
              <a:solidFill>
                <a:srgbClr val="FFCC00"/>
              </a:solidFill>
              <a:ln w="12699">
                <a:solidFill>
                  <a:schemeClr val="tx1"/>
                </a:solidFill>
                <a:round/>
                <a:headEnd type="none" w="sm" len="sm"/>
                <a:tailEnd type="none" w="sm" len="sm"/>
              </a:ln>
              <a:effectLst/>
            </p:spPr>
            <p:txBody>
              <a:bodyPr wrap="none" anchor="ctr">
                <a:prstTxWarp prst="textNoShape">
                  <a:avLst/>
                </a:prstTxWarp>
              </a:bodyPr>
              <a:lstStyle/>
              <a:p>
                <a:endParaRPr lang="en-US" sz="1600"/>
              </a:p>
            </p:txBody>
          </p:sp>
          <p:sp>
            <p:nvSpPr>
              <p:cNvPr id="343074" name="Text Box 34"/>
              <p:cNvSpPr txBox="1">
                <a:spLocks noChangeArrowheads="1"/>
              </p:cNvSpPr>
              <p:nvPr/>
            </p:nvSpPr>
            <p:spPr bwMode="auto">
              <a:xfrm>
                <a:off x="4144" y="857"/>
                <a:ext cx="236" cy="212"/>
              </a:xfrm>
              <a:prstGeom prst="rect">
                <a:avLst/>
              </a:prstGeom>
              <a:noFill/>
              <a:ln w="9525">
                <a:noFill/>
                <a:miter lim="800000"/>
                <a:headEnd/>
                <a:tailEnd/>
              </a:ln>
              <a:effectLst/>
            </p:spPr>
            <p:txBody>
              <a:bodyPr wrap="none">
                <a:prstTxWarp prst="textNoShape">
                  <a:avLst/>
                </a:prstTxWarp>
                <a:spAutoFit/>
              </a:bodyPr>
              <a:lstStyle/>
              <a:p>
                <a:r>
                  <a:rPr lang="en-US" sz="1600"/>
                  <a:t>L</a:t>
                </a:r>
                <a:r>
                  <a:rPr lang="en-US" sz="1600" baseline="-25000"/>
                  <a:t>2</a:t>
                </a:r>
                <a:endParaRPr lang="en-US" sz="1600"/>
              </a:p>
            </p:txBody>
          </p:sp>
        </p:grpSp>
        <p:grpSp>
          <p:nvGrpSpPr>
            <p:cNvPr id="8" name="Group 35"/>
            <p:cNvGrpSpPr>
              <a:grpSpLocks/>
            </p:cNvGrpSpPr>
            <p:nvPr/>
          </p:nvGrpSpPr>
          <p:grpSpPr bwMode="auto">
            <a:xfrm>
              <a:off x="3644" y="1898"/>
              <a:ext cx="307" cy="304"/>
              <a:chOff x="3644" y="1898"/>
              <a:chExt cx="307" cy="304"/>
            </a:xfrm>
          </p:grpSpPr>
          <p:sp>
            <p:nvSpPr>
              <p:cNvPr id="343076" name="Oval 36"/>
              <p:cNvSpPr>
                <a:spLocks noChangeArrowheads="1"/>
              </p:cNvSpPr>
              <p:nvPr/>
            </p:nvSpPr>
            <p:spPr bwMode="auto">
              <a:xfrm>
                <a:off x="3644" y="1898"/>
                <a:ext cx="307" cy="304"/>
              </a:xfrm>
              <a:prstGeom prst="ellipse">
                <a:avLst/>
              </a:prstGeom>
              <a:solidFill>
                <a:srgbClr val="FFCC00"/>
              </a:solidFill>
              <a:ln w="12699">
                <a:solidFill>
                  <a:schemeClr val="tx1"/>
                </a:solidFill>
                <a:round/>
                <a:headEnd type="none" w="sm" len="sm"/>
                <a:tailEnd type="none" w="sm" len="sm"/>
              </a:ln>
              <a:effectLst/>
            </p:spPr>
            <p:txBody>
              <a:bodyPr wrap="none" anchor="ctr">
                <a:prstTxWarp prst="textNoShape">
                  <a:avLst/>
                </a:prstTxWarp>
              </a:bodyPr>
              <a:lstStyle/>
              <a:p>
                <a:endParaRPr lang="en-US" sz="1600"/>
              </a:p>
            </p:txBody>
          </p:sp>
          <p:sp>
            <p:nvSpPr>
              <p:cNvPr id="343077" name="Text Box 37"/>
              <p:cNvSpPr txBox="1">
                <a:spLocks noChangeArrowheads="1"/>
              </p:cNvSpPr>
              <p:nvPr/>
            </p:nvSpPr>
            <p:spPr bwMode="auto">
              <a:xfrm>
                <a:off x="3700" y="1951"/>
                <a:ext cx="236" cy="212"/>
              </a:xfrm>
              <a:prstGeom prst="rect">
                <a:avLst/>
              </a:prstGeom>
              <a:noFill/>
              <a:ln w="9525">
                <a:noFill/>
                <a:miter lim="800000"/>
                <a:headEnd/>
                <a:tailEnd/>
              </a:ln>
              <a:effectLst/>
            </p:spPr>
            <p:txBody>
              <a:bodyPr wrap="none">
                <a:prstTxWarp prst="textNoShape">
                  <a:avLst/>
                </a:prstTxWarp>
                <a:spAutoFit/>
              </a:bodyPr>
              <a:lstStyle/>
              <a:p>
                <a:r>
                  <a:rPr lang="en-US" sz="1600"/>
                  <a:t>L</a:t>
                </a:r>
                <a:r>
                  <a:rPr lang="en-US" sz="1600" baseline="-25000"/>
                  <a:t>3</a:t>
                </a:r>
                <a:endParaRPr lang="en-US" sz="1600"/>
              </a:p>
            </p:txBody>
          </p:sp>
        </p:grpSp>
      </p:grpSp>
      <p:grpSp>
        <p:nvGrpSpPr>
          <p:cNvPr id="9" name="Group 38"/>
          <p:cNvGrpSpPr>
            <a:grpSpLocks/>
          </p:cNvGrpSpPr>
          <p:nvPr/>
        </p:nvGrpSpPr>
        <p:grpSpPr bwMode="auto">
          <a:xfrm>
            <a:off x="685800" y="2303463"/>
            <a:ext cx="7772400" cy="2878137"/>
            <a:chOff x="432" y="1067"/>
            <a:chExt cx="4896" cy="1813"/>
          </a:xfrm>
        </p:grpSpPr>
        <p:grpSp>
          <p:nvGrpSpPr>
            <p:cNvPr id="10" name="Group 39"/>
            <p:cNvGrpSpPr>
              <a:grpSpLocks/>
            </p:cNvGrpSpPr>
            <p:nvPr/>
          </p:nvGrpSpPr>
          <p:grpSpPr bwMode="auto">
            <a:xfrm>
              <a:off x="1148" y="1067"/>
              <a:ext cx="1291" cy="931"/>
              <a:chOff x="1148" y="1163"/>
              <a:chExt cx="1291" cy="931"/>
            </a:xfrm>
          </p:grpSpPr>
          <p:grpSp>
            <p:nvGrpSpPr>
              <p:cNvPr id="11" name="Group 40"/>
              <p:cNvGrpSpPr>
                <a:grpSpLocks/>
              </p:cNvGrpSpPr>
              <p:nvPr/>
            </p:nvGrpSpPr>
            <p:grpSpPr bwMode="auto">
              <a:xfrm>
                <a:off x="1616" y="1163"/>
                <a:ext cx="304" cy="299"/>
                <a:chOff x="1616" y="1163"/>
                <a:chExt cx="304" cy="299"/>
              </a:xfrm>
            </p:grpSpPr>
            <p:sp>
              <p:nvSpPr>
                <p:cNvPr id="343081" name="Oval 41"/>
                <p:cNvSpPr>
                  <a:spLocks noChangeArrowheads="1"/>
                </p:cNvSpPr>
                <p:nvPr/>
              </p:nvSpPr>
              <p:spPr bwMode="auto">
                <a:xfrm>
                  <a:off x="1616" y="1163"/>
                  <a:ext cx="304" cy="299"/>
                </a:xfrm>
                <a:prstGeom prst="ellipse">
                  <a:avLst/>
                </a:prstGeom>
                <a:solidFill>
                  <a:srgbClr val="FFCC00"/>
                </a:solidFill>
                <a:ln w="12700">
                  <a:solidFill>
                    <a:schemeClr val="tx1"/>
                  </a:solidFill>
                  <a:round/>
                  <a:headEnd type="none" w="sm" len="sm"/>
                  <a:tailEnd type="none" w="sm" len="sm"/>
                </a:ln>
                <a:effectLst/>
              </p:spPr>
              <p:txBody>
                <a:bodyPr wrap="none" anchor="ctr">
                  <a:prstTxWarp prst="textNoShape">
                    <a:avLst/>
                  </a:prstTxWarp>
                </a:bodyPr>
                <a:lstStyle/>
                <a:p>
                  <a:endParaRPr lang="en-US" sz="1600"/>
                </a:p>
              </p:txBody>
            </p:sp>
            <p:sp>
              <p:nvSpPr>
                <p:cNvPr id="343082" name="Text Box 42"/>
                <p:cNvSpPr txBox="1">
                  <a:spLocks noChangeArrowheads="1"/>
                </p:cNvSpPr>
                <p:nvPr/>
              </p:nvSpPr>
              <p:spPr bwMode="auto">
                <a:xfrm>
                  <a:off x="1682" y="1219"/>
                  <a:ext cx="236" cy="212"/>
                </a:xfrm>
                <a:prstGeom prst="rect">
                  <a:avLst/>
                </a:prstGeom>
                <a:noFill/>
                <a:ln w="9525">
                  <a:noFill/>
                  <a:miter lim="800000"/>
                  <a:headEnd/>
                  <a:tailEnd/>
                </a:ln>
                <a:effectLst/>
              </p:spPr>
              <p:txBody>
                <a:bodyPr wrap="none">
                  <a:prstTxWarp prst="textNoShape">
                    <a:avLst/>
                  </a:prstTxWarp>
                  <a:spAutoFit/>
                </a:bodyPr>
                <a:lstStyle/>
                <a:p>
                  <a:r>
                    <a:rPr lang="en-US" sz="1600"/>
                    <a:t>L</a:t>
                  </a:r>
                  <a:r>
                    <a:rPr lang="en-US" sz="1600" baseline="-25000"/>
                    <a:t>1</a:t>
                  </a:r>
                  <a:endParaRPr lang="en-US" sz="1600"/>
                </a:p>
              </p:txBody>
            </p:sp>
          </p:grpSp>
          <p:grpSp>
            <p:nvGrpSpPr>
              <p:cNvPr id="12" name="Group 43"/>
              <p:cNvGrpSpPr>
                <a:grpSpLocks/>
              </p:cNvGrpSpPr>
              <p:nvPr/>
            </p:nvGrpSpPr>
            <p:grpSpPr bwMode="auto">
              <a:xfrm>
                <a:off x="1148" y="1794"/>
                <a:ext cx="307" cy="300"/>
                <a:chOff x="1148" y="1794"/>
                <a:chExt cx="307" cy="300"/>
              </a:xfrm>
            </p:grpSpPr>
            <p:sp>
              <p:nvSpPr>
                <p:cNvPr id="343084" name="Oval 44"/>
                <p:cNvSpPr>
                  <a:spLocks noChangeArrowheads="1"/>
                </p:cNvSpPr>
                <p:nvPr/>
              </p:nvSpPr>
              <p:spPr bwMode="auto">
                <a:xfrm>
                  <a:off x="1148" y="1794"/>
                  <a:ext cx="304" cy="300"/>
                </a:xfrm>
                <a:prstGeom prst="ellipse">
                  <a:avLst/>
                </a:prstGeom>
                <a:solidFill>
                  <a:srgbClr val="FFCC00"/>
                </a:solidFill>
                <a:ln w="12699">
                  <a:solidFill>
                    <a:schemeClr val="tx1"/>
                  </a:solidFill>
                  <a:round/>
                  <a:headEnd type="none" w="sm" len="sm"/>
                  <a:tailEnd type="none" w="sm" len="sm"/>
                </a:ln>
                <a:effectLst/>
              </p:spPr>
              <p:txBody>
                <a:bodyPr wrap="none" anchor="ctr">
                  <a:prstTxWarp prst="textNoShape">
                    <a:avLst/>
                  </a:prstTxWarp>
                </a:bodyPr>
                <a:lstStyle/>
                <a:p>
                  <a:endParaRPr lang="en-US" sz="1600"/>
                </a:p>
              </p:txBody>
            </p:sp>
            <p:sp>
              <p:nvSpPr>
                <p:cNvPr id="343085" name="Text Box 45"/>
                <p:cNvSpPr txBox="1">
                  <a:spLocks noChangeArrowheads="1"/>
                </p:cNvSpPr>
                <p:nvPr/>
              </p:nvSpPr>
              <p:spPr bwMode="auto">
                <a:xfrm>
                  <a:off x="1219" y="1847"/>
                  <a:ext cx="236" cy="212"/>
                </a:xfrm>
                <a:prstGeom prst="rect">
                  <a:avLst/>
                </a:prstGeom>
                <a:noFill/>
                <a:ln w="9525">
                  <a:noFill/>
                  <a:miter lim="800000"/>
                  <a:headEnd/>
                  <a:tailEnd/>
                </a:ln>
                <a:effectLst/>
              </p:spPr>
              <p:txBody>
                <a:bodyPr wrap="none">
                  <a:prstTxWarp prst="textNoShape">
                    <a:avLst/>
                  </a:prstTxWarp>
                  <a:spAutoFit/>
                </a:bodyPr>
                <a:lstStyle/>
                <a:p>
                  <a:r>
                    <a:rPr lang="en-US" sz="1600"/>
                    <a:t>L</a:t>
                  </a:r>
                  <a:r>
                    <a:rPr lang="en-US" sz="1600" baseline="-25000"/>
                    <a:t>2</a:t>
                  </a:r>
                  <a:endParaRPr lang="en-US" sz="1600"/>
                </a:p>
              </p:txBody>
            </p:sp>
          </p:grpSp>
          <p:grpSp>
            <p:nvGrpSpPr>
              <p:cNvPr id="13" name="Group 46"/>
              <p:cNvGrpSpPr>
                <a:grpSpLocks/>
              </p:cNvGrpSpPr>
              <p:nvPr/>
            </p:nvGrpSpPr>
            <p:grpSpPr bwMode="auto">
              <a:xfrm>
                <a:off x="2134" y="1529"/>
                <a:ext cx="305" cy="301"/>
                <a:chOff x="2134" y="1529"/>
                <a:chExt cx="305" cy="301"/>
              </a:xfrm>
            </p:grpSpPr>
            <p:sp>
              <p:nvSpPr>
                <p:cNvPr id="343087" name="Oval 47"/>
                <p:cNvSpPr>
                  <a:spLocks noChangeArrowheads="1"/>
                </p:cNvSpPr>
                <p:nvPr/>
              </p:nvSpPr>
              <p:spPr bwMode="auto">
                <a:xfrm>
                  <a:off x="2134" y="1529"/>
                  <a:ext cx="305" cy="301"/>
                </a:xfrm>
                <a:prstGeom prst="ellipse">
                  <a:avLst/>
                </a:prstGeom>
                <a:solidFill>
                  <a:srgbClr val="FFCC00"/>
                </a:solidFill>
                <a:ln w="12699">
                  <a:solidFill>
                    <a:schemeClr val="tx1"/>
                  </a:solidFill>
                  <a:round/>
                  <a:headEnd type="none" w="sm" len="sm"/>
                  <a:tailEnd type="none" w="sm" len="sm"/>
                </a:ln>
                <a:effectLst/>
              </p:spPr>
              <p:txBody>
                <a:bodyPr wrap="none" anchor="ctr">
                  <a:prstTxWarp prst="textNoShape">
                    <a:avLst/>
                  </a:prstTxWarp>
                </a:bodyPr>
                <a:lstStyle/>
                <a:p>
                  <a:endParaRPr lang="en-US" sz="1600"/>
                </a:p>
              </p:txBody>
            </p:sp>
            <p:sp>
              <p:nvSpPr>
                <p:cNvPr id="343088" name="Text Box 48"/>
                <p:cNvSpPr txBox="1">
                  <a:spLocks noChangeArrowheads="1"/>
                </p:cNvSpPr>
                <p:nvPr/>
              </p:nvSpPr>
              <p:spPr bwMode="auto">
                <a:xfrm>
                  <a:off x="2192" y="1589"/>
                  <a:ext cx="236" cy="212"/>
                </a:xfrm>
                <a:prstGeom prst="rect">
                  <a:avLst/>
                </a:prstGeom>
                <a:noFill/>
                <a:ln w="9525">
                  <a:noFill/>
                  <a:miter lim="800000"/>
                  <a:headEnd/>
                  <a:tailEnd/>
                </a:ln>
                <a:effectLst/>
              </p:spPr>
              <p:txBody>
                <a:bodyPr wrap="none">
                  <a:prstTxWarp prst="textNoShape">
                    <a:avLst/>
                  </a:prstTxWarp>
                  <a:spAutoFit/>
                </a:bodyPr>
                <a:lstStyle/>
                <a:p>
                  <a:r>
                    <a:rPr lang="en-US" sz="1600"/>
                    <a:t>L</a:t>
                  </a:r>
                  <a:r>
                    <a:rPr lang="en-US" sz="1600" baseline="-25000"/>
                    <a:t>3</a:t>
                  </a:r>
                  <a:endParaRPr lang="en-US" sz="1600"/>
                </a:p>
              </p:txBody>
            </p:sp>
          </p:grpSp>
        </p:grpSp>
        <p:sp>
          <p:nvSpPr>
            <p:cNvPr id="343089" name="Rectangle 49"/>
            <p:cNvSpPr>
              <a:spLocks noChangeArrowheads="1"/>
            </p:cNvSpPr>
            <p:nvPr/>
          </p:nvSpPr>
          <p:spPr bwMode="auto">
            <a:xfrm>
              <a:off x="432" y="2352"/>
              <a:ext cx="4896" cy="528"/>
            </a:xfrm>
            <a:prstGeom prst="rect">
              <a:avLst/>
            </a:prstGeom>
            <a:noFill/>
            <a:ln w="9525">
              <a:noFill/>
              <a:miter lim="800000"/>
              <a:headEnd/>
              <a:tailEnd/>
            </a:ln>
            <a:effectLst/>
          </p:spPr>
          <p:txBody>
            <a:bodyPr lIns="92075" tIns="46038" rIns="92075" bIns="46038">
              <a:prstTxWarp prst="textNoShape">
                <a:avLst/>
              </a:prstTxWarp>
            </a:bodyPr>
            <a:lstStyle/>
            <a:p>
              <a:pPr marL="342900" indent="-342900" eaLnBrk="1" hangingPunct="1">
                <a:spcBef>
                  <a:spcPct val="20000"/>
                </a:spcBef>
                <a:buClr>
                  <a:schemeClr val="bg2"/>
                </a:buClr>
                <a:buSzPct val="75000"/>
                <a:buFont typeface="Wingdings" charset="2"/>
                <a:buChar char="n"/>
              </a:pPr>
              <a:endParaRPr lang="en-US" sz="2000" dirty="0">
                <a:ea typeface="ＭＳ Ｐゴシック" charset="-128"/>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4304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4304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43043">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34304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3" grpId="0" build="p" autoUpdateAnimBg="0"/>
    </p:bldLst>
  </p:timing>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p:txBody>
          <a:bodyPr>
            <a:normAutofit fontScale="90000"/>
          </a:bodyPr>
          <a:lstStyle/>
          <a:p>
            <a:r>
              <a:rPr lang="en-US" smtClean="0"/>
              <a:t>Ordinary Host Operations </a:t>
            </a:r>
            <a:br>
              <a:rPr lang="en-US" smtClean="0"/>
            </a:br>
            <a:r>
              <a:rPr lang="en-US" smtClean="0"/>
              <a:t>(Basic Design)</a:t>
            </a:r>
            <a:endParaRPr lang="en-US" dirty="0"/>
          </a:p>
        </p:txBody>
      </p:sp>
      <p:sp>
        <p:nvSpPr>
          <p:cNvPr id="344067" name="Rectangle 3"/>
          <p:cNvSpPr>
            <a:spLocks noGrp="1" noChangeArrowheads="1"/>
          </p:cNvSpPr>
          <p:nvPr>
            <p:ph type="body" idx="1"/>
          </p:nvPr>
        </p:nvSpPr>
        <p:spPr>
          <a:xfrm>
            <a:off x="304800" y="4572000"/>
            <a:ext cx="8534400" cy="1828800"/>
          </a:xfrm>
        </p:spPr>
        <p:txBody>
          <a:bodyPr>
            <a:normAutofit fontScale="77500" lnSpcReduction="20000"/>
          </a:bodyPr>
          <a:lstStyle/>
          <a:p>
            <a:r>
              <a:rPr lang="en-US" dirty="0" smtClean="0"/>
              <a:t>Each host measures its distances to all the Landmarks</a:t>
            </a:r>
          </a:p>
          <a:p>
            <a:r>
              <a:rPr lang="en-US" dirty="0" smtClean="0"/>
              <a:t>Compute coordinates by minimizing the discrepancy between measured distances and geometric distances</a:t>
            </a:r>
          </a:p>
          <a:p>
            <a:pPr lvl="1"/>
            <a:r>
              <a:rPr lang="en-US" dirty="0" smtClean="0"/>
              <a:t>Cast as a generic multi-dimensional minimization problem, solved by each host</a:t>
            </a:r>
          </a:p>
          <a:p>
            <a:endParaRPr lang="en-US" dirty="0"/>
          </a:p>
        </p:txBody>
      </p:sp>
      <p:sp>
        <p:nvSpPr>
          <p:cNvPr id="88" name="Slide Number Placeholder 87"/>
          <p:cNvSpPr>
            <a:spLocks noGrp="1"/>
          </p:cNvSpPr>
          <p:nvPr>
            <p:ph type="sldNum" sz="quarter" idx="12"/>
          </p:nvPr>
        </p:nvSpPr>
        <p:spPr/>
        <p:txBody>
          <a:bodyPr/>
          <a:lstStyle/>
          <a:p>
            <a:fld id="{B6F15528-21DE-4FAA-801E-634DDDAF4B2B}" type="slidenum">
              <a:rPr lang="en-US" smtClean="0"/>
              <a:pPr/>
              <a:t>157</a:t>
            </a:fld>
            <a:endParaRPr lang="en-US"/>
          </a:p>
        </p:txBody>
      </p:sp>
      <p:grpSp>
        <p:nvGrpSpPr>
          <p:cNvPr id="2" name="Group 4"/>
          <p:cNvGrpSpPr>
            <a:grpSpLocks/>
          </p:cNvGrpSpPr>
          <p:nvPr/>
        </p:nvGrpSpPr>
        <p:grpSpPr bwMode="auto">
          <a:xfrm>
            <a:off x="1319213" y="2217738"/>
            <a:ext cx="3101975" cy="1947862"/>
            <a:chOff x="892" y="965"/>
            <a:chExt cx="1954" cy="1227"/>
          </a:xfrm>
        </p:grpSpPr>
        <p:sp>
          <p:nvSpPr>
            <p:cNvPr id="344069" name="Oval 5"/>
            <p:cNvSpPr>
              <a:spLocks noChangeArrowheads="1"/>
            </p:cNvSpPr>
            <p:nvPr/>
          </p:nvSpPr>
          <p:spPr bwMode="auto">
            <a:xfrm>
              <a:off x="892" y="1148"/>
              <a:ext cx="1180" cy="731"/>
            </a:xfrm>
            <a:prstGeom prst="ellipse">
              <a:avLst/>
            </a:prstGeom>
            <a:solidFill>
              <a:srgbClr val="FF99CC"/>
            </a:solidFill>
            <a:ln w="12700">
              <a:noFill/>
              <a:round/>
              <a:headEnd type="none" w="sm" len="sm"/>
              <a:tailEnd type="none" w="sm" len="sm"/>
            </a:ln>
            <a:effectLst/>
          </p:spPr>
          <p:txBody>
            <a:bodyPr wrap="none" anchor="ctr">
              <a:prstTxWarp prst="textNoShape">
                <a:avLst/>
              </a:prstTxWarp>
            </a:bodyPr>
            <a:lstStyle/>
            <a:p>
              <a:endParaRPr lang="en-US"/>
            </a:p>
          </p:txBody>
        </p:sp>
        <p:sp>
          <p:nvSpPr>
            <p:cNvPr id="344070" name="Oval 6"/>
            <p:cNvSpPr>
              <a:spLocks noChangeArrowheads="1"/>
            </p:cNvSpPr>
            <p:nvPr/>
          </p:nvSpPr>
          <p:spPr bwMode="auto">
            <a:xfrm>
              <a:off x="1921" y="1435"/>
              <a:ext cx="877" cy="522"/>
            </a:xfrm>
            <a:prstGeom prst="ellipse">
              <a:avLst/>
            </a:prstGeom>
            <a:solidFill>
              <a:srgbClr val="FF99CC"/>
            </a:solidFill>
            <a:ln w="12700">
              <a:noFill/>
              <a:round/>
              <a:headEnd type="none" w="sm" len="sm"/>
              <a:tailEnd type="none" w="sm" len="sm"/>
            </a:ln>
            <a:effectLst/>
          </p:spPr>
          <p:txBody>
            <a:bodyPr wrap="none" anchor="ctr">
              <a:prstTxWarp prst="textNoShape">
                <a:avLst/>
              </a:prstTxWarp>
            </a:bodyPr>
            <a:lstStyle/>
            <a:p>
              <a:endParaRPr lang="en-US"/>
            </a:p>
          </p:txBody>
        </p:sp>
        <p:sp>
          <p:nvSpPr>
            <p:cNvPr id="344071" name="Oval 7"/>
            <p:cNvSpPr>
              <a:spLocks noChangeArrowheads="1"/>
            </p:cNvSpPr>
            <p:nvPr/>
          </p:nvSpPr>
          <p:spPr bwMode="auto">
            <a:xfrm>
              <a:off x="1588" y="1670"/>
              <a:ext cx="878" cy="522"/>
            </a:xfrm>
            <a:prstGeom prst="ellipse">
              <a:avLst/>
            </a:prstGeom>
            <a:solidFill>
              <a:srgbClr val="FF99CC"/>
            </a:solidFill>
            <a:ln w="12700">
              <a:noFill/>
              <a:round/>
              <a:headEnd type="none" w="sm" len="sm"/>
              <a:tailEnd type="none" w="sm" len="sm"/>
            </a:ln>
            <a:effectLst/>
          </p:spPr>
          <p:txBody>
            <a:bodyPr wrap="none" anchor="ctr">
              <a:prstTxWarp prst="textNoShape">
                <a:avLst/>
              </a:prstTxWarp>
            </a:bodyPr>
            <a:lstStyle/>
            <a:p>
              <a:endParaRPr lang="en-US"/>
            </a:p>
          </p:txBody>
        </p:sp>
        <p:sp>
          <p:nvSpPr>
            <p:cNvPr id="344072" name="Oval 8"/>
            <p:cNvSpPr>
              <a:spLocks noChangeArrowheads="1"/>
            </p:cNvSpPr>
            <p:nvPr/>
          </p:nvSpPr>
          <p:spPr bwMode="auto">
            <a:xfrm>
              <a:off x="1104" y="965"/>
              <a:ext cx="877" cy="522"/>
            </a:xfrm>
            <a:prstGeom prst="ellipse">
              <a:avLst/>
            </a:prstGeom>
            <a:solidFill>
              <a:srgbClr val="FF99CC"/>
            </a:solidFill>
            <a:ln w="12700">
              <a:noFill/>
              <a:round/>
              <a:headEnd type="none" w="sm" len="sm"/>
              <a:tailEnd type="none" w="sm" len="sm"/>
            </a:ln>
            <a:effectLst/>
          </p:spPr>
          <p:txBody>
            <a:bodyPr wrap="none" anchor="ctr">
              <a:prstTxWarp prst="textNoShape">
                <a:avLst/>
              </a:prstTxWarp>
            </a:bodyPr>
            <a:lstStyle/>
            <a:p>
              <a:endParaRPr lang="en-US"/>
            </a:p>
          </p:txBody>
        </p:sp>
        <p:sp>
          <p:nvSpPr>
            <p:cNvPr id="344073" name="Oval 9"/>
            <p:cNvSpPr>
              <a:spLocks noChangeArrowheads="1"/>
            </p:cNvSpPr>
            <p:nvPr/>
          </p:nvSpPr>
          <p:spPr bwMode="auto">
            <a:xfrm>
              <a:off x="1043" y="1592"/>
              <a:ext cx="878" cy="522"/>
            </a:xfrm>
            <a:prstGeom prst="ellipse">
              <a:avLst/>
            </a:prstGeom>
            <a:solidFill>
              <a:srgbClr val="FF99CC"/>
            </a:solidFill>
            <a:ln w="12700">
              <a:noFill/>
              <a:round/>
              <a:headEnd type="none" w="sm" len="sm"/>
              <a:tailEnd type="none" w="sm" len="sm"/>
            </a:ln>
            <a:effectLst/>
          </p:spPr>
          <p:txBody>
            <a:bodyPr wrap="none" anchor="ctr">
              <a:prstTxWarp prst="textNoShape">
                <a:avLst/>
              </a:prstTxWarp>
            </a:bodyPr>
            <a:lstStyle/>
            <a:p>
              <a:endParaRPr lang="en-US"/>
            </a:p>
          </p:txBody>
        </p:sp>
        <p:sp>
          <p:nvSpPr>
            <p:cNvPr id="344074" name="Oval 10"/>
            <p:cNvSpPr>
              <a:spLocks noChangeArrowheads="1"/>
            </p:cNvSpPr>
            <p:nvPr/>
          </p:nvSpPr>
          <p:spPr bwMode="auto">
            <a:xfrm>
              <a:off x="1588" y="965"/>
              <a:ext cx="878" cy="522"/>
            </a:xfrm>
            <a:prstGeom prst="ellipse">
              <a:avLst/>
            </a:prstGeom>
            <a:solidFill>
              <a:srgbClr val="FF99CC"/>
            </a:solidFill>
            <a:ln w="12700">
              <a:noFill/>
              <a:round/>
              <a:headEnd type="none" w="sm" len="sm"/>
              <a:tailEnd type="none" w="sm" len="sm"/>
            </a:ln>
            <a:effectLst/>
          </p:spPr>
          <p:txBody>
            <a:bodyPr wrap="none" anchor="ctr">
              <a:prstTxWarp prst="textNoShape">
                <a:avLst/>
              </a:prstTxWarp>
            </a:bodyPr>
            <a:lstStyle/>
            <a:p>
              <a:endParaRPr lang="en-US"/>
            </a:p>
          </p:txBody>
        </p:sp>
        <p:sp>
          <p:nvSpPr>
            <p:cNvPr id="344075" name="Oval 11"/>
            <p:cNvSpPr>
              <a:spLocks noChangeArrowheads="1"/>
            </p:cNvSpPr>
            <p:nvPr/>
          </p:nvSpPr>
          <p:spPr bwMode="auto">
            <a:xfrm>
              <a:off x="1968" y="1109"/>
              <a:ext cx="878" cy="523"/>
            </a:xfrm>
            <a:prstGeom prst="ellipse">
              <a:avLst/>
            </a:prstGeom>
            <a:solidFill>
              <a:srgbClr val="FF99CC"/>
            </a:solidFill>
            <a:ln w="12700">
              <a:noFill/>
              <a:round/>
              <a:headEnd type="none" w="sm" len="sm"/>
              <a:tailEnd type="none" w="sm" len="sm"/>
            </a:ln>
            <a:effectLst/>
          </p:spPr>
          <p:txBody>
            <a:bodyPr wrap="none" anchor="ctr">
              <a:prstTxWarp prst="textNoShape">
                <a:avLst/>
              </a:prstTxWarp>
            </a:bodyPr>
            <a:lstStyle/>
            <a:p>
              <a:endParaRPr lang="en-US"/>
            </a:p>
          </p:txBody>
        </p:sp>
      </p:grpSp>
      <p:sp>
        <p:nvSpPr>
          <p:cNvPr id="344076" name="Line 12"/>
          <p:cNvSpPr>
            <a:spLocks noChangeShapeType="1"/>
          </p:cNvSpPr>
          <p:nvPr/>
        </p:nvSpPr>
        <p:spPr bwMode="auto">
          <a:xfrm>
            <a:off x="4697413" y="3141663"/>
            <a:ext cx="2843212" cy="0"/>
          </a:xfrm>
          <a:prstGeom prst="line">
            <a:avLst/>
          </a:prstGeom>
          <a:noFill/>
          <a:ln w="12700">
            <a:solidFill>
              <a:schemeClr val="tx1"/>
            </a:solidFill>
            <a:round/>
            <a:headEnd type="none" w="sm" len="sm"/>
            <a:tailEnd type="triangle" w="med" len="med"/>
          </a:ln>
          <a:effectLst/>
        </p:spPr>
        <p:txBody>
          <a:bodyPr wrap="none" anchor="ctr">
            <a:prstTxWarp prst="textNoShape">
              <a:avLst/>
            </a:prstTxWarp>
          </a:bodyPr>
          <a:lstStyle/>
          <a:p>
            <a:endParaRPr lang="en-US"/>
          </a:p>
        </p:txBody>
      </p:sp>
      <p:sp>
        <p:nvSpPr>
          <p:cNvPr id="344077" name="Line 13"/>
          <p:cNvSpPr>
            <a:spLocks noChangeShapeType="1"/>
          </p:cNvSpPr>
          <p:nvPr/>
        </p:nvSpPr>
        <p:spPr bwMode="auto">
          <a:xfrm>
            <a:off x="6088063" y="1868488"/>
            <a:ext cx="0" cy="2551112"/>
          </a:xfrm>
          <a:prstGeom prst="line">
            <a:avLst/>
          </a:prstGeom>
          <a:noFill/>
          <a:ln w="12700">
            <a:solidFill>
              <a:schemeClr val="tx1"/>
            </a:solidFill>
            <a:round/>
            <a:headEnd type="triangle" w="med" len="med"/>
            <a:tailEnd type="none" w="sm" len="sm"/>
          </a:ln>
          <a:effectLst/>
        </p:spPr>
        <p:txBody>
          <a:bodyPr wrap="none" anchor="ctr">
            <a:prstTxWarp prst="textNoShape">
              <a:avLst/>
            </a:prstTxWarp>
          </a:bodyPr>
          <a:lstStyle/>
          <a:p>
            <a:endParaRPr lang="en-US"/>
          </a:p>
        </p:txBody>
      </p:sp>
      <p:sp>
        <p:nvSpPr>
          <p:cNvPr id="344078" name="Text Box 14"/>
          <p:cNvSpPr txBox="1">
            <a:spLocks noChangeArrowheads="1"/>
          </p:cNvSpPr>
          <p:nvPr/>
        </p:nvSpPr>
        <p:spPr bwMode="auto">
          <a:xfrm>
            <a:off x="7323138" y="3128963"/>
            <a:ext cx="296862" cy="336550"/>
          </a:xfrm>
          <a:prstGeom prst="rect">
            <a:avLst/>
          </a:prstGeom>
          <a:noFill/>
          <a:ln w="12699">
            <a:noFill/>
            <a:miter lim="800000"/>
            <a:headEnd type="none" w="sm" len="sm"/>
            <a:tailEnd type="none" w="sm" len="sm"/>
          </a:ln>
          <a:effectLst/>
        </p:spPr>
        <p:txBody>
          <a:bodyPr wrap="none">
            <a:prstTxWarp prst="textNoShape">
              <a:avLst/>
            </a:prstTxWarp>
            <a:spAutoFit/>
          </a:bodyPr>
          <a:lstStyle/>
          <a:p>
            <a:r>
              <a:rPr lang="en-US" sz="1600" b="1"/>
              <a:t>x</a:t>
            </a:r>
          </a:p>
        </p:txBody>
      </p:sp>
      <p:grpSp>
        <p:nvGrpSpPr>
          <p:cNvPr id="3" name="Group 15"/>
          <p:cNvGrpSpPr>
            <a:grpSpLocks/>
          </p:cNvGrpSpPr>
          <p:nvPr/>
        </p:nvGrpSpPr>
        <p:grpSpPr bwMode="auto">
          <a:xfrm>
            <a:off x="2060575" y="2233613"/>
            <a:ext cx="1712913" cy="1425575"/>
            <a:chOff x="1359" y="1045"/>
            <a:chExt cx="1079" cy="898"/>
          </a:xfrm>
        </p:grpSpPr>
        <p:sp>
          <p:nvSpPr>
            <p:cNvPr id="344080" name="Line 16"/>
            <p:cNvSpPr>
              <a:spLocks noChangeShapeType="1"/>
            </p:cNvSpPr>
            <p:nvPr/>
          </p:nvSpPr>
          <p:spPr bwMode="auto">
            <a:xfrm flipH="1">
              <a:off x="2342" y="1045"/>
              <a:ext cx="40" cy="632"/>
            </a:xfrm>
            <a:prstGeom prst="line">
              <a:avLst/>
            </a:prstGeom>
            <a:noFill/>
            <a:ln w="28575">
              <a:solidFill>
                <a:srgbClr val="009900"/>
              </a:solidFill>
              <a:round/>
              <a:headEnd type="none" w="sm" len="sm"/>
              <a:tailEnd type="none" w="sm" len="sm"/>
            </a:ln>
            <a:effectLst/>
          </p:spPr>
          <p:txBody>
            <a:bodyPr wrap="none" anchor="ctr">
              <a:prstTxWarp prst="textNoShape">
                <a:avLst/>
              </a:prstTxWarp>
            </a:bodyPr>
            <a:lstStyle/>
            <a:p>
              <a:endParaRPr lang="en-US"/>
            </a:p>
          </p:txBody>
        </p:sp>
        <p:sp>
          <p:nvSpPr>
            <p:cNvPr id="344081" name="Line 17"/>
            <p:cNvSpPr>
              <a:spLocks noChangeShapeType="1"/>
            </p:cNvSpPr>
            <p:nvPr/>
          </p:nvSpPr>
          <p:spPr bwMode="auto">
            <a:xfrm flipV="1">
              <a:off x="1359" y="1045"/>
              <a:ext cx="1079" cy="898"/>
            </a:xfrm>
            <a:prstGeom prst="line">
              <a:avLst/>
            </a:prstGeom>
            <a:noFill/>
            <a:ln w="28575">
              <a:solidFill>
                <a:srgbClr val="009900"/>
              </a:solidFill>
              <a:round/>
              <a:headEnd type="none" w="sm" len="sm"/>
              <a:tailEnd type="none" w="sm" len="sm"/>
            </a:ln>
            <a:effectLst/>
          </p:spPr>
          <p:txBody>
            <a:bodyPr wrap="none" anchor="ctr">
              <a:prstTxWarp prst="textNoShape">
                <a:avLst/>
              </a:prstTxWarp>
            </a:bodyPr>
            <a:lstStyle/>
            <a:p>
              <a:endParaRPr lang="en-US"/>
            </a:p>
          </p:txBody>
        </p:sp>
        <p:sp>
          <p:nvSpPr>
            <p:cNvPr id="344082" name="Line 18"/>
            <p:cNvSpPr>
              <a:spLocks noChangeShapeType="1"/>
            </p:cNvSpPr>
            <p:nvPr/>
          </p:nvSpPr>
          <p:spPr bwMode="auto">
            <a:xfrm flipV="1">
              <a:off x="1823" y="1049"/>
              <a:ext cx="545" cy="253"/>
            </a:xfrm>
            <a:prstGeom prst="line">
              <a:avLst/>
            </a:prstGeom>
            <a:noFill/>
            <a:ln w="28575">
              <a:solidFill>
                <a:srgbClr val="009900"/>
              </a:solidFill>
              <a:round/>
              <a:headEnd type="none" w="sm" len="sm"/>
              <a:tailEnd type="none" w="sm" len="sm"/>
            </a:ln>
            <a:effectLst/>
          </p:spPr>
          <p:txBody>
            <a:bodyPr wrap="none" anchor="ctr">
              <a:prstTxWarp prst="textNoShape">
                <a:avLst/>
              </a:prstTxWarp>
            </a:bodyPr>
            <a:lstStyle/>
            <a:p>
              <a:endParaRPr lang="en-US"/>
            </a:p>
          </p:txBody>
        </p:sp>
      </p:grpSp>
      <p:sp>
        <p:nvSpPr>
          <p:cNvPr id="344083" name="Oval 19"/>
          <p:cNvSpPr>
            <a:spLocks noChangeArrowheads="1"/>
          </p:cNvSpPr>
          <p:nvPr/>
        </p:nvSpPr>
        <p:spPr bwMode="auto">
          <a:xfrm>
            <a:off x="2554288" y="2390775"/>
            <a:ext cx="482600" cy="482600"/>
          </a:xfrm>
          <a:prstGeom prst="ellipse">
            <a:avLst/>
          </a:prstGeom>
          <a:solidFill>
            <a:srgbClr val="FFCC00"/>
          </a:solidFill>
          <a:ln w="12700">
            <a:solidFill>
              <a:schemeClr val="tx1"/>
            </a:solidFill>
            <a:round/>
            <a:headEnd type="none" w="sm" len="sm"/>
            <a:tailEnd type="none" w="sm" len="sm"/>
          </a:ln>
          <a:effectLst/>
        </p:spPr>
        <p:txBody>
          <a:bodyPr wrap="none" anchor="ctr">
            <a:prstTxWarp prst="textNoShape">
              <a:avLst/>
            </a:prstTxWarp>
          </a:bodyPr>
          <a:lstStyle/>
          <a:p>
            <a:endParaRPr lang="en-US" sz="1600"/>
          </a:p>
        </p:txBody>
      </p:sp>
      <p:sp>
        <p:nvSpPr>
          <p:cNvPr id="344084" name="Oval 20"/>
          <p:cNvSpPr>
            <a:spLocks noChangeArrowheads="1"/>
          </p:cNvSpPr>
          <p:nvPr/>
        </p:nvSpPr>
        <p:spPr bwMode="auto">
          <a:xfrm>
            <a:off x="3373438" y="2978150"/>
            <a:ext cx="484187" cy="487363"/>
          </a:xfrm>
          <a:prstGeom prst="ellipse">
            <a:avLst/>
          </a:prstGeom>
          <a:solidFill>
            <a:srgbClr val="FFCC00"/>
          </a:solidFill>
          <a:ln w="12699">
            <a:solidFill>
              <a:schemeClr val="tx1"/>
            </a:solidFill>
            <a:round/>
            <a:headEnd type="none" w="sm" len="sm"/>
            <a:tailEnd type="none" w="sm" len="sm"/>
          </a:ln>
          <a:effectLst/>
        </p:spPr>
        <p:txBody>
          <a:bodyPr wrap="none" anchor="ctr">
            <a:prstTxWarp prst="textNoShape">
              <a:avLst/>
            </a:prstTxWarp>
          </a:bodyPr>
          <a:lstStyle/>
          <a:p>
            <a:endParaRPr lang="en-US" sz="1600"/>
          </a:p>
        </p:txBody>
      </p:sp>
      <p:sp>
        <p:nvSpPr>
          <p:cNvPr id="344085" name="Oval 21"/>
          <p:cNvSpPr>
            <a:spLocks noChangeArrowheads="1"/>
          </p:cNvSpPr>
          <p:nvPr/>
        </p:nvSpPr>
        <p:spPr bwMode="auto">
          <a:xfrm>
            <a:off x="1811338" y="3406775"/>
            <a:ext cx="482600" cy="484188"/>
          </a:xfrm>
          <a:prstGeom prst="ellipse">
            <a:avLst/>
          </a:prstGeom>
          <a:solidFill>
            <a:srgbClr val="FFCC00"/>
          </a:solidFill>
          <a:ln w="12699">
            <a:solidFill>
              <a:schemeClr val="tx1"/>
            </a:solidFill>
            <a:round/>
            <a:headEnd type="none" w="sm" len="sm"/>
            <a:tailEnd type="none" w="sm" len="sm"/>
          </a:ln>
          <a:effectLst/>
        </p:spPr>
        <p:txBody>
          <a:bodyPr wrap="none" anchor="ctr">
            <a:prstTxWarp prst="textNoShape">
              <a:avLst/>
            </a:prstTxWarp>
          </a:bodyPr>
          <a:lstStyle/>
          <a:p>
            <a:endParaRPr lang="en-US" sz="1600"/>
          </a:p>
        </p:txBody>
      </p:sp>
      <p:sp>
        <p:nvSpPr>
          <p:cNvPr id="344086" name="Text Box 22"/>
          <p:cNvSpPr txBox="1">
            <a:spLocks noChangeArrowheads="1"/>
          </p:cNvSpPr>
          <p:nvPr/>
        </p:nvSpPr>
        <p:spPr bwMode="auto">
          <a:xfrm>
            <a:off x="2549525" y="3459163"/>
            <a:ext cx="874713" cy="336550"/>
          </a:xfrm>
          <a:prstGeom prst="rect">
            <a:avLst/>
          </a:prstGeom>
          <a:noFill/>
          <a:ln w="9525">
            <a:noFill/>
            <a:miter lim="800000"/>
            <a:headEnd/>
            <a:tailEnd/>
          </a:ln>
          <a:effectLst/>
        </p:spPr>
        <p:txBody>
          <a:bodyPr wrap="none">
            <a:prstTxWarp prst="textNoShape">
              <a:avLst/>
            </a:prstTxWarp>
            <a:spAutoFit/>
          </a:bodyPr>
          <a:lstStyle/>
          <a:p>
            <a:r>
              <a:rPr lang="en-US" sz="1600"/>
              <a:t>Internet</a:t>
            </a:r>
          </a:p>
        </p:txBody>
      </p:sp>
      <p:grpSp>
        <p:nvGrpSpPr>
          <p:cNvPr id="4" name="Group 23"/>
          <p:cNvGrpSpPr>
            <a:grpSpLocks/>
          </p:cNvGrpSpPr>
          <p:nvPr/>
        </p:nvGrpSpPr>
        <p:grpSpPr bwMode="auto">
          <a:xfrm>
            <a:off x="3422650" y="2057400"/>
            <a:ext cx="441325" cy="411163"/>
            <a:chOff x="970" y="1034"/>
            <a:chExt cx="152" cy="156"/>
          </a:xfrm>
        </p:grpSpPr>
        <p:sp>
          <p:nvSpPr>
            <p:cNvPr id="344088" name="Freeform 24"/>
            <p:cNvSpPr>
              <a:spLocks/>
            </p:cNvSpPr>
            <p:nvPr/>
          </p:nvSpPr>
          <p:spPr bwMode="auto">
            <a:xfrm>
              <a:off x="991" y="1128"/>
              <a:ext cx="129" cy="17"/>
            </a:xfrm>
            <a:custGeom>
              <a:avLst/>
              <a:gdLst/>
              <a:ahLst/>
              <a:cxnLst>
                <a:cxn ang="0">
                  <a:pos x="0" y="84"/>
                </a:cxn>
                <a:cxn ang="0">
                  <a:pos x="81" y="0"/>
                </a:cxn>
                <a:cxn ang="0">
                  <a:pos x="645" y="0"/>
                </a:cxn>
                <a:cxn ang="0">
                  <a:pos x="574" y="84"/>
                </a:cxn>
                <a:cxn ang="0">
                  <a:pos x="0" y="84"/>
                </a:cxn>
              </a:cxnLst>
              <a:rect l="0" t="0" r="r" b="b"/>
              <a:pathLst>
                <a:path w="645" h="84">
                  <a:moveTo>
                    <a:pt x="0" y="84"/>
                  </a:moveTo>
                  <a:lnTo>
                    <a:pt x="81" y="0"/>
                  </a:lnTo>
                  <a:lnTo>
                    <a:pt x="645" y="0"/>
                  </a:lnTo>
                  <a:lnTo>
                    <a:pt x="574" y="84"/>
                  </a:lnTo>
                  <a:lnTo>
                    <a:pt x="0" y="84"/>
                  </a:lnTo>
                  <a:close/>
                </a:path>
              </a:pathLst>
            </a:custGeom>
            <a:solidFill>
              <a:srgbClr val="C9C9B6"/>
            </a:solidFill>
            <a:ln w="9525">
              <a:noFill/>
              <a:round/>
              <a:headEnd/>
              <a:tailEnd/>
            </a:ln>
          </p:spPr>
          <p:txBody>
            <a:bodyPr>
              <a:prstTxWarp prst="textNoShape">
                <a:avLst/>
              </a:prstTxWarp>
            </a:bodyPr>
            <a:lstStyle/>
            <a:p>
              <a:endParaRPr lang="en-US"/>
            </a:p>
          </p:txBody>
        </p:sp>
        <p:sp>
          <p:nvSpPr>
            <p:cNvPr id="344089" name="Freeform 25"/>
            <p:cNvSpPr>
              <a:spLocks/>
            </p:cNvSpPr>
            <p:nvPr/>
          </p:nvSpPr>
          <p:spPr bwMode="auto">
            <a:xfrm>
              <a:off x="993" y="1130"/>
              <a:ext cx="129" cy="17"/>
            </a:xfrm>
            <a:custGeom>
              <a:avLst/>
              <a:gdLst/>
              <a:ahLst/>
              <a:cxnLst>
                <a:cxn ang="0">
                  <a:pos x="0" y="83"/>
                </a:cxn>
                <a:cxn ang="0">
                  <a:pos x="81" y="0"/>
                </a:cxn>
                <a:cxn ang="0">
                  <a:pos x="645" y="0"/>
                </a:cxn>
                <a:cxn ang="0">
                  <a:pos x="574" y="83"/>
                </a:cxn>
                <a:cxn ang="0">
                  <a:pos x="0" y="83"/>
                </a:cxn>
              </a:cxnLst>
              <a:rect l="0" t="0" r="r" b="b"/>
              <a:pathLst>
                <a:path w="645" h="83">
                  <a:moveTo>
                    <a:pt x="0" y="83"/>
                  </a:moveTo>
                  <a:lnTo>
                    <a:pt x="81" y="0"/>
                  </a:lnTo>
                  <a:lnTo>
                    <a:pt x="645" y="0"/>
                  </a:lnTo>
                  <a:lnTo>
                    <a:pt x="574" y="83"/>
                  </a:lnTo>
                  <a:lnTo>
                    <a:pt x="0" y="83"/>
                  </a:lnTo>
                  <a:close/>
                </a:path>
              </a:pathLst>
            </a:custGeom>
            <a:solidFill>
              <a:srgbClr val="C9C9B6"/>
            </a:solidFill>
            <a:ln w="3175">
              <a:solidFill>
                <a:srgbClr val="494936"/>
              </a:solidFill>
              <a:prstDash val="solid"/>
              <a:round/>
              <a:headEnd/>
              <a:tailEnd/>
            </a:ln>
          </p:spPr>
          <p:txBody>
            <a:bodyPr>
              <a:prstTxWarp prst="textNoShape">
                <a:avLst/>
              </a:prstTxWarp>
            </a:bodyPr>
            <a:lstStyle/>
            <a:p>
              <a:endParaRPr lang="en-US"/>
            </a:p>
          </p:txBody>
        </p:sp>
        <p:sp>
          <p:nvSpPr>
            <p:cNvPr id="344090" name="Rectangle 26"/>
            <p:cNvSpPr>
              <a:spLocks noChangeArrowheads="1"/>
            </p:cNvSpPr>
            <p:nvPr/>
          </p:nvSpPr>
          <p:spPr bwMode="auto">
            <a:xfrm>
              <a:off x="991" y="1145"/>
              <a:ext cx="115" cy="20"/>
            </a:xfrm>
            <a:prstGeom prst="rect">
              <a:avLst/>
            </a:prstGeom>
            <a:solidFill>
              <a:srgbClr val="B7B79D"/>
            </a:solidFill>
            <a:ln w="9525">
              <a:noFill/>
              <a:miter lim="800000"/>
              <a:headEnd/>
              <a:tailEnd/>
            </a:ln>
          </p:spPr>
          <p:txBody>
            <a:bodyPr>
              <a:prstTxWarp prst="textNoShape">
                <a:avLst/>
              </a:prstTxWarp>
            </a:bodyPr>
            <a:lstStyle/>
            <a:p>
              <a:endParaRPr lang="en-US"/>
            </a:p>
          </p:txBody>
        </p:sp>
        <p:sp>
          <p:nvSpPr>
            <p:cNvPr id="344091" name="Rectangle 27"/>
            <p:cNvSpPr>
              <a:spLocks noChangeArrowheads="1"/>
            </p:cNvSpPr>
            <p:nvPr/>
          </p:nvSpPr>
          <p:spPr bwMode="auto">
            <a:xfrm>
              <a:off x="992" y="1146"/>
              <a:ext cx="113" cy="18"/>
            </a:xfrm>
            <a:prstGeom prst="rect">
              <a:avLst/>
            </a:prstGeom>
            <a:solidFill>
              <a:srgbClr val="B7B79D"/>
            </a:solidFill>
            <a:ln w="3175">
              <a:solidFill>
                <a:srgbClr val="494936"/>
              </a:solidFill>
              <a:miter lim="800000"/>
              <a:headEnd/>
              <a:tailEnd/>
            </a:ln>
          </p:spPr>
          <p:txBody>
            <a:bodyPr>
              <a:prstTxWarp prst="textNoShape">
                <a:avLst/>
              </a:prstTxWarp>
            </a:bodyPr>
            <a:lstStyle/>
            <a:p>
              <a:endParaRPr lang="en-US"/>
            </a:p>
          </p:txBody>
        </p:sp>
        <p:sp>
          <p:nvSpPr>
            <p:cNvPr id="344092" name="Freeform 28"/>
            <p:cNvSpPr>
              <a:spLocks/>
            </p:cNvSpPr>
            <p:nvPr/>
          </p:nvSpPr>
          <p:spPr bwMode="auto">
            <a:xfrm>
              <a:off x="1106" y="1128"/>
              <a:ext cx="14" cy="37"/>
            </a:xfrm>
            <a:custGeom>
              <a:avLst/>
              <a:gdLst/>
              <a:ahLst/>
              <a:cxnLst>
                <a:cxn ang="0">
                  <a:pos x="0" y="185"/>
                </a:cxn>
                <a:cxn ang="0">
                  <a:pos x="71" y="111"/>
                </a:cxn>
                <a:cxn ang="0">
                  <a:pos x="71" y="0"/>
                </a:cxn>
                <a:cxn ang="0">
                  <a:pos x="0" y="84"/>
                </a:cxn>
                <a:cxn ang="0">
                  <a:pos x="0" y="185"/>
                </a:cxn>
              </a:cxnLst>
              <a:rect l="0" t="0" r="r" b="b"/>
              <a:pathLst>
                <a:path w="71" h="185">
                  <a:moveTo>
                    <a:pt x="0" y="185"/>
                  </a:moveTo>
                  <a:lnTo>
                    <a:pt x="71" y="111"/>
                  </a:lnTo>
                  <a:lnTo>
                    <a:pt x="71" y="0"/>
                  </a:lnTo>
                  <a:lnTo>
                    <a:pt x="0" y="84"/>
                  </a:lnTo>
                  <a:lnTo>
                    <a:pt x="0" y="185"/>
                  </a:lnTo>
                  <a:close/>
                </a:path>
              </a:pathLst>
            </a:custGeom>
            <a:solidFill>
              <a:srgbClr val="7A7A5A"/>
            </a:solidFill>
            <a:ln w="9525">
              <a:noFill/>
              <a:round/>
              <a:headEnd/>
              <a:tailEnd/>
            </a:ln>
          </p:spPr>
          <p:txBody>
            <a:bodyPr>
              <a:prstTxWarp prst="textNoShape">
                <a:avLst/>
              </a:prstTxWarp>
            </a:bodyPr>
            <a:lstStyle/>
            <a:p>
              <a:endParaRPr lang="en-US"/>
            </a:p>
          </p:txBody>
        </p:sp>
        <p:sp>
          <p:nvSpPr>
            <p:cNvPr id="344093" name="Freeform 29"/>
            <p:cNvSpPr>
              <a:spLocks/>
            </p:cNvSpPr>
            <p:nvPr/>
          </p:nvSpPr>
          <p:spPr bwMode="auto">
            <a:xfrm>
              <a:off x="1106" y="1128"/>
              <a:ext cx="14" cy="37"/>
            </a:xfrm>
            <a:custGeom>
              <a:avLst/>
              <a:gdLst/>
              <a:ahLst/>
              <a:cxnLst>
                <a:cxn ang="0">
                  <a:pos x="0" y="185"/>
                </a:cxn>
                <a:cxn ang="0">
                  <a:pos x="71" y="111"/>
                </a:cxn>
                <a:cxn ang="0">
                  <a:pos x="71" y="0"/>
                </a:cxn>
                <a:cxn ang="0">
                  <a:pos x="0" y="84"/>
                </a:cxn>
                <a:cxn ang="0">
                  <a:pos x="0" y="185"/>
                </a:cxn>
              </a:cxnLst>
              <a:rect l="0" t="0" r="r" b="b"/>
              <a:pathLst>
                <a:path w="71" h="185">
                  <a:moveTo>
                    <a:pt x="0" y="185"/>
                  </a:moveTo>
                  <a:lnTo>
                    <a:pt x="71" y="111"/>
                  </a:lnTo>
                  <a:lnTo>
                    <a:pt x="71" y="0"/>
                  </a:lnTo>
                  <a:lnTo>
                    <a:pt x="0" y="84"/>
                  </a:lnTo>
                  <a:lnTo>
                    <a:pt x="0" y="185"/>
                  </a:lnTo>
                  <a:close/>
                </a:path>
              </a:pathLst>
            </a:custGeom>
            <a:solidFill>
              <a:srgbClr val="7A7A5A"/>
            </a:solidFill>
            <a:ln w="3175">
              <a:solidFill>
                <a:srgbClr val="494936"/>
              </a:solidFill>
              <a:prstDash val="solid"/>
              <a:round/>
              <a:headEnd/>
              <a:tailEnd/>
            </a:ln>
          </p:spPr>
          <p:txBody>
            <a:bodyPr>
              <a:prstTxWarp prst="textNoShape">
                <a:avLst/>
              </a:prstTxWarp>
            </a:bodyPr>
            <a:lstStyle/>
            <a:p>
              <a:endParaRPr lang="en-US"/>
            </a:p>
          </p:txBody>
        </p:sp>
        <p:sp>
          <p:nvSpPr>
            <p:cNvPr id="344094" name="Freeform 30"/>
            <p:cNvSpPr>
              <a:spLocks/>
            </p:cNvSpPr>
            <p:nvPr/>
          </p:nvSpPr>
          <p:spPr bwMode="auto">
            <a:xfrm>
              <a:off x="995" y="1128"/>
              <a:ext cx="123" cy="13"/>
            </a:xfrm>
            <a:custGeom>
              <a:avLst/>
              <a:gdLst/>
              <a:ahLst/>
              <a:cxnLst>
                <a:cxn ang="0">
                  <a:pos x="0" y="65"/>
                </a:cxn>
                <a:cxn ang="0">
                  <a:pos x="63" y="0"/>
                </a:cxn>
                <a:cxn ang="0">
                  <a:pos x="618" y="0"/>
                </a:cxn>
                <a:cxn ang="0">
                  <a:pos x="565" y="65"/>
                </a:cxn>
                <a:cxn ang="0">
                  <a:pos x="0" y="65"/>
                </a:cxn>
              </a:cxnLst>
              <a:rect l="0" t="0" r="r" b="b"/>
              <a:pathLst>
                <a:path w="618" h="65">
                  <a:moveTo>
                    <a:pt x="0" y="65"/>
                  </a:moveTo>
                  <a:lnTo>
                    <a:pt x="63" y="0"/>
                  </a:lnTo>
                  <a:lnTo>
                    <a:pt x="618" y="0"/>
                  </a:lnTo>
                  <a:lnTo>
                    <a:pt x="565" y="65"/>
                  </a:lnTo>
                  <a:lnTo>
                    <a:pt x="0" y="65"/>
                  </a:lnTo>
                  <a:close/>
                </a:path>
              </a:pathLst>
            </a:custGeom>
            <a:solidFill>
              <a:srgbClr val="000000"/>
            </a:solidFill>
            <a:ln w="9525">
              <a:noFill/>
              <a:round/>
              <a:headEnd/>
              <a:tailEnd/>
            </a:ln>
          </p:spPr>
          <p:txBody>
            <a:bodyPr>
              <a:prstTxWarp prst="textNoShape">
                <a:avLst/>
              </a:prstTxWarp>
            </a:bodyPr>
            <a:lstStyle/>
            <a:p>
              <a:endParaRPr lang="en-US"/>
            </a:p>
          </p:txBody>
        </p:sp>
        <p:sp>
          <p:nvSpPr>
            <p:cNvPr id="344095" name="Freeform 31"/>
            <p:cNvSpPr>
              <a:spLocks/>
            </p:cNvSpPr>
            <p:nvPr/>
          </p:nvSpPr>
          <p:spPr bwMode="auto">
            <a:xfrm>
              <a:off x="995" y="1128"/>
              <a:ext cx="123" cy="13"/>
            </a:xfrm>
            <a:custGeom>
              <a:avLst/>
              <a:gdLst/>
              <a:ahLst/>
              <a:cxnLst>
                <a:cxn ang="0">
                  <a:pos x="0" y="65"/>
                </a:cxn>
                <a:cxn ang="0">
                  <a:pos x="63" y="0"/>
                </a:cxn>
                <a:cxn ang="0">
                  <a:pos x="618" y="0"/>
                </a:cxn>
                <a:cxn ang="0">
                  <a:pos x="565" y="65"/>
                </a:cxn>
                <a:cxn ang="0">
                  <a:pos x="0" y="65"/>
                </a:cxn>
              </a:cxnLst>
              <a:rect l="0" t="0" r="r" b="b"/>
              <a:pathLst>
                <a:path w="618" h="65">
                  <a:moveTo>
                    <a:pt x="0" y="65"/>
                  </a:moveTo>
                  <a:lnTo>
                    <a:pt x="63" y="0"/>
                  </a:lnTo>
                  <a:lnTo>
                    <a:pt x="618" y="0"/>
                  </a:lnTo>
                  <a:lnTo>
                    <a:pt x="565" y="65"/>
                  </a:lnTo>
                  <a:lnTo>
                    <a:pt x="0" y="65"/>
                  </a:lnTo>
                  <a:close/>
                </a:path>
              </a:pathLst>
            </a:custGeom>
            <a:solidFill>
              <a:srgbClr val="000000"/>
            </a:solidFill>
            <a:ln w="3175">
              <a:solidFill>
                <a:srgbClr val="000000"/>
              </a:solidFill>
              <a:prstDash val="solid"/>
              <a:round/>
              <a:headEnd/>
              <a:tailEnd/>
            </a:ln>
          </p:spPr>
          <p:txBody>
            <a:bodyPr>
              <a:prstTxWarp prst="textNoShape">
                <a:avLst/>
              </a:prstTxWarp>
            </a:bodyPr>
            <a:lstStyle/>
            <a:p>
              <a:endParaRPr lang="en-US"/>
            </a:p>
          </p:txBody>
        </p:sp>
        <p:sp>
          <p:nvSpPr>
            <p:cNvPr id="344096" name="Freeform 32"/>
            <p:cNvSpPr>
              <a:spLocks/>
            </p:cNvSpPr>
            <p:nvPr/>
          </p:nvSpPr>
          <p:spPr bwMode="auto">
            <a:xfrm>
              <a:off x="993" y="1034"/>
              <a:ext cx="125" cy="13"/>
            </a:xfrm>
            <a:custGeom>
              <a:avLst/>
              <a:gdLst/>
              <a:ahLst/>
              <a:cxnLst>
                <a:cxn ang="0">
                  <a:pos x="0" y="65"/>
                </a:cxn>
                <a:cxn ang="0">
                  <a:pos x="54" y="0"/>
                </a:cxn>
                <a:cxn ang="0">
                  <a:pos x="627" y="0"/>
                </a:cxn>
                <a:cxn ang="0">
                  <a:pos x="565" y="65"/>
                </a:cxn>
                <a:cxn ang="0">
                  <a:pos x="0" y="65"/>
                </a:cxn>
              </a:cxnLst>
              <a:rect l="0" t="0" r="r" b="b"/>
              <a:pathLst>
                <a:path w="627" h="65">
                  <a:moveTo>
                    <a:pt x="0" y="65"/>
                  </a:moveTo>
                  <a:lnTo>
                    <a:pt x="54" y="0"/>
                  </a:lnTo>
                  <a:lnTo>
                    <a:pt x="627" y="0"/>
                  </a:lnTo>
                  <a:lnTo>
                    <a:pt x="565" y="65"/>
                  </a:lnTo>
                  <a:lnTo>
                    <a:pt x="0" y="65"/>
                  </a:lnTo>
                  <a:close/>
                </a:path>
              </a:pathLst>
            </a:custGeom>
            <a:solidFill>
              <a:srgbClr val="C9C9B6"/>
            </a:solidFill>
            <a:ln w="9525">
              <a:noFill/>
              <a:round/>
              <a:headEnd/>
              <a:tailEnd/>
            </a:ln>
          </p:spPr>
          <p:txBody>
            <a:bodyPr>
              <a:prstTxWarp prst="textNoShape">
                <a:avLst/>
              </a:prstTxWarp>
            </a:bodyPr>
            <a:lstStyle/>
            <a:p>
              <a:endParaRPr lang="en-US"/>
            </a:p>
          </p:txBody>
        </p:sp>
        <p:sp>
          <p:nvSpPr>
            <p:cNvPr id="344097" name="Freeform 33"/>
            <p:cNvSpPr>
              <a:spLocks/>
            </p:cNvSpPr>
            <p:nvPr/>
          </p:nvSpPr>
          <p:spPr bwMode="auto">
            <a:xfrm>
              <a:off x="993" y="1034"/>
              <a:ext cx="125" cy="13"/>
            </a:xfrm>
            <a:custGeom>
              <a:avLst/>
              <a:gdLst/>
              <a:ahLst/>
              <a:cxnLst>
                <a:cxn ang="0">
                  <a:pos x="0" y="65"/>
                </a:cxn>
                <a:cxn ang="0">
                  <a:pos x="54" y="0"/>
                </a:cxn>
                <a:cxn ang="0">
                  <a:pos x="627" y="0"/>
                </a:cxn>
                <a:cxn ang="0">
                  <a:pos x="565" y="65"/>
                </a:cxn>
                <a:cxn ang="0">
                  <a:pos x="0" y="65"/>
                </a:cxn>
              </a:cxnLst>
              <a:rect l="0" t="0" r="r" b="b"/>
              <a:pathLst>
                <a:path w="627" h="65">
                  <a:moveTo>
                    <a:pt x="0" y="65"/>
                  </a:moveTo>
                  <a:lnTo>
                    <a:pt x="54" y="0"/>
                  </a:lnTo>
                  <a:lnTo>
                    <a:pt x="627" y="0"/>
                  </a:lnTo>
                  <a:lnTo>
                    <a:pt x="565" y="65"/>
                  </a:lnTo>
                  <a:lnTo>
                    <a:pt x="0" y="65"/>
                  </a:lnTo>
                  <a:close/>
                </a:path>
              </a:pathLst>
            </a:custGeom>
            <a:solidFill>
              <a:srgbClr val="C9C9B6"/>
            </a:solidFill>
            <a:ln w="3175">
              <a:solidFill>
                <a:srgbClr val="494936"/>
              </a:solidFill>
              <a:prstDash val="solid"/>
              <a:round/>
              <a:headEnd/>
              <a:tailEnd/>
            </a:ln>
          </p:spPr>
          <p:txBody>
            <a:bodyPr>
              <a:prstTxWarp prst="textNoShape">
                <a:avLst/>
              </a:prstTxWarp>
            </a:bodyPr>
            <a:lstStyle/>
            <a:p>
              <a:endParaRPr lang="en-US"/>
            </a:p>
          </p:txBody>
        </p:sp>
        <p:sp>
          <p:nvSpPr>
            <p:cNvPr id="344098" name="Rectangle 34"/>
            <p:cNvSpPr>
              <a:spLocks noChangeArrowheads="1"/>
            </p:cNvSpPr>
            <p:nvPr/>
          </p:nvSpPr>
          <p:spPr bwMode="auto">
            <a:xfrm>
              <a:off x="994" y="1048"/>
              <a:ext cx="113" cy="91"/>
            </a:xfrm>
            <a:prstGeom prst="rect">
              <a:avLst/>
            </a:prstGeom>
            <a:solidFill>
              <a:srgbClr val="B7B79D"/>
            </a:solidFill>
            <a:ln w="3175">
              <a:solidFill>
                <a:srgbClr val="494936"/>
              </a:solidFill>
              <a:miter lim="800000"/>
              <a:headEnd/>
              <a:tailEnd/>
            </a:ln>
          </p:spPr>
          <p:txBody>
            <a:bodyPr>
              <a:prstTxWarp prst="textNoShape">
                <a:avLst/>
              </a:prstTxWarp>
            </a:bodyPr>
            <a:lstStyle/>
            <a:p>
              <a:endParaRPr lang="en-US"/>
            </a:p>
          </p:txBody>
        </p:sp>
        <p:sp>
          <p:nvSpPr>
            <p:cNvPr id="344099" name="Rectangle 35"/>
            <p:cNvSpPr>
              <a:spLocks noChangeArrowheads="1"/>
            </p:cNvSpPr>
            <p:nvPr/>
          </p:nvSpPr>
          <p:spPr bwMode="auto">
            <a:xfrm>
              <a:off x="1003" y="1059"/>
              <a:ext cx="93" cy="70"/>
            </a:xfrm>
            <a:prstGeom prst="rect">
              <a:avLst/>
            </a:prstGeom>
            <a:solidFill>
              <a:srgbClr val="FFFFFF"/>
            </a:solidFill>
            <a:ln w="3175">
              <a:solidFill>
                <a:srgbClr val="494936"/>
              </a:solidFill>
              <a:miter lim="800000"/>
              <a:headEnd/>
              <a:tailEnd/>
            </a:ln>
          </p:spPr>
          <p:txBody>
            <a:bodyPr>
              <a:prstTxWarp prst="textNoShape">
                <a:avLst/>
              </a:prstTxWarp>
            </a:bodyPr>
            <a:lstStyle/>
            <a:p>
              <a:endParaRPr lang="en-US"/>
            </a:p>
          </p:txBody>
        </p:sp>
        <p:sp>
          <p:nvSpPr>
            <p:cNvPr id="344100" name="Freeform 36"/>
            <p:cNvSpPr>
              <a:spLocks/>
            </p:cNvSpPr>
            <p:nvPr/>
          </p:nvSpPr>
          <p:spPr bwMode="auto">
            <a:xfrm>
              <a:off x="1106" y="1034"/>
              <a:ext cx="12" cy="104"/>
            </a:xfrm>
            <a:custGeom>
              <a:avLst/>
              <a:gdLst/>
              <a:ahLst/>
              <a:cxnLst>
                <a:cxn ang="0">
                  <a:pos x="0" y="519"/>
                </a:cxn>
                <a:cxn ang="0">
                  <a:pos x="62" y="463"/>
                </a:cxn>
                <a:cxn ang="0">
                  <a:pos x="62" y="0"/>
                </a:cxn>
                <a:cxn ang="0">
                  <a:pos x="0" y="65"/>
                </a:cxn>
                <a:cxn ang="0">
                  <a:pos x="0" y="519"/>
                </a:cxn>
              </a:cxnLst>
              <a:rect l="0" t="0" r="r" b="b"/>
              <a:pathLst>
                <a:path w="62" h="519">
                  <a:moveTo>
                    <a:pt x="0" y="519"/>
                  </a:moveTo>
                  <a:lnTo>
                    <a:pt x="62" y="463"/>
                  </a:lnTo>
                  <a:lnTo>
                    <a:pt x="62" y="0"/>
                  </a:lnTo>
                  <a:lnTo>
                    <a:pt x="0" y="65"/>
                  </a:lnTo>
                  <a:lnTo>
                    <a:pt x="0" y="519"/>
                  </a:lnTo>
                  <a:close/>
                </a:path>
              </a:pathLst>
            </a:custGeom>
            <a:solidFill>
              <a:srgbClr val="7A7A5A"/>
            </a:solidFill>
            <a:ln w="9525">
              <a:noFill/>
              <a:round/>
              <a:headEnd/>
              <a:tailEnd/>
            </a:ln>
          </p:spPr>
          <p:txBody>
            <a:bodyPr>
              <a:prstTxWarp prst="textNoShape">
                <a:avLst/>
              </a:prstTxWarp>
            </a:bodyPr>
            <a:lstStyle/>
            <a:p>
              <a:endParaRPr lang="en-US"/>
            </a:p>
          </p:txBody>
        </p:sp>
        <p:sp>
          <p:nvSpPr>
            <p:cNvPr id="344101" name="Freeform 37"/>
            <p:cNvSpPr>
              <a:spLocks/>
            </p:cNvSpPr>
            <p:nvPr/>
          </p:nvSpPr>
          <p:spPr bwMode="auto">
            <a:xfrm>
              <a:off x="1106" y="1034"/>
              <a:ext cx="12" cy="104"/>
            </a:xfrm>
            <a:custGeom>
              <a:avLst/>
              <a:gdLst/>
              <a:ahLst/>
              <a:cxnLst>
                <a:cxn ang="0">
                  <a:pos x="0" y="519"/>
                </a:cxn>
                <a:cxn ang="0">
                  <a:pos x="62" y="463"/>
                </a:cxn>
                <a:cxn ang="0">
                  <a:pos x="62" y="0"/>
                </a:cxn>
                <a:cxn ang="0">
                  <a:pos x="0" y="65"/>
                </a:cxn>
                <a:cxn ang="0">
                  <a:pos x="0" y="519"/>
                </a:cxn>
              </a:cxnLst>
              <a:rect l="0" t="0" r="r" b="b"/>
              <a:pathLst>
                <a:path w="62" h="519">
                  <a:moveTo>
                    <a:pt x="0" y="519"/>
                  </a:moveTo>
                  <a:lnTo>
                    <a:pt x="62" y="463"/>
                  </a:lnTo>
                  <a:lnTo>
                    <a:pt x="62" y="0"/>
                  </a:lnTo>
                  <a:lnTo>
                    <a:pt x="0" y="65"/>
                  </a:lnTo>
                  <a:lnTo>
                    <a:pt x="0" y="519"/>
                  </a:lnTo>
                  <a:close/>
                </a:path>
              </a:pathLst>
            </a:custGeom>
            <a:solidFill>
              <a:srgbClr val="7A7A5A"/>
            </a:solidFill>
            <a:ln w="3175">
              <a:solidFill>
                <a:srgbClr val="494936"/>
              </a:solidFill>
              <a:prstDash val="solid"/>
              <a:round/>
              <a:headEnd/>
              <a:tailEnd/>
            </a:ln>
          </p:spPr>
          <p:txBody>
            <a:bodyPr>
              <a:prstTxWarp prst="textNoShape">
                <a:avLst/>
              </a:prstTxWarp>
            </a:bodyPr>
            <a:lstStyle/>
            <a:p>
              <a:endParaRPr lang="en-US"/>
            </a:p>
          </p:txBody>
        </p:sp>
        <p:sp>
          <p:nvSpPr>
            <p:cNvPr id="344102" name="Freeform 38"/>
            <p:cNvSpPr>
              <a:spLocks/>
            </p:cNvSpPr>
            <p:nvPr/>
          </p:nvSpPr>
          <p:spPr bwMode="auto">
            <a:xfrm>
              <a:off x="970" y="1162"/>
              <a:ext cx="141" cy="22"/>
            </a:xfrm>
            <a:custGeom>
              <a:avLst/>
              <a:gdLst/>
              <a:ahLst/>
              <a:cxnLst>
                <a:cxn ang="0">
                  <a:pos x="0" y="111"/>
                </a:cxn>
                <a:cxn ang="0">
                  <a:pos x="89" y="0"/>
                </a:cxn>
                <a:cxn ang="0">
                  <a:pos x="708" y="0"/>
                </a:cxn>
                <a:cxn ang="0">
                  <a:pos x="618" y="111"/>
                </a:cxn>
                <a:cxn ang="0">
                  <a:pos x="0" y="111"/>
                </a:cxn>
              </a:cxnLst>
              <a:rect l="0" t="0" r="r" b="b"/>
              <a:pathLst>
                <a:path w="708" h="111">
                  <a:moveTo>
                    <a:pt x="0" y="111"/>
                  </a:moveTo>
                  <a:lnTo>
                    <a:pt x="89" y="0"/>
                  </a:lnTo>
                  <a:lnTo>
                    <a:pt x="708" y="0"/>
                  </a:lnTo>
                  <a:lnTo>
                    <a:pt x="618" y="111"/>
                  </a:lnTo>
                  <a:lnTo>
                    <a:pt x="0" y="111"/>
                  </a:lnTo>
                  <a:close/>
                </a:path>
              </a:pathLst>
            </a:custGeom>
            <a:solidFill>
              <a:srgbClr val="C9C9B6"/>
            </a:solidFill>
            <a:ln w="9525">
              <a:noFill/>
              <a:round/>
              <a:headEnd/>
              <a:tailEnd/>
            </a:ln>
          </p:spPr>
          <p:txBody>
            <a:bodyPr>
              <a:prstTxWarp prst="textNoShape">
                <a:avLst/>
              </a:prstTxWarp>
            </a:bodyPr>
            <a:lstStyle/>
            <a:p>
              <a:endParaRPr lang="en-US"/>
            </a:p>
          </p:txBody>
        </p:sp>
        <p:sp>
          <p:nvSpPr>
            <p:cNvPr id="344103" name="Freeform 39"/>
            <p:cNvSpPr>
              <a:spLocks/>
            </p:cNvSpPr>
            <p:nvPr/>
          </p:nvSpPr>
          <p:spPr bwMode="auto">
            <a:xfrm>
              <a:off x="970" y="1162"/>
              <a:ext cx="141" cy="22"/>
            </a:xfrm>
            <a:custGeom>
              <a:avLst/>
              <a:gdLst/>
              <a:ahLst/>
              <a:cxnLst>
                <a:cxn ang="0">
                  <a:pos x="0" y="111"/>
                </a:cxn>
                <a:cxn ang="0">
                  <a:pos x="89" y="0"/>
                </a:cxn>
                <a:cxn ang="0">
                  <a:pos x="708" y="0"/>
                </a:cxn>
                <a:cxn ang="0">
                  <a:pos x="618" y="111"/>
                </a:cxn>
                <a:cxn ang="0">
                  <a:pos x="0" y="111"/>
                </a:cxn>
              </a:cxnLst>
              <a:rect l="0" t="0" r="r" b="b"/>
              <a:pathLst>
                <a:path w="708" h="111">
                  <a:moveTo>
                    <a:pt x="0" y="111"/>
                  </a:moveTo>
                  <a:lnTo>
                    <a:pt x="89" y="0"/>
                  </a:lnTo>
                  <a:lnTo>
                    <a:pt x="708" y="0"/>
                  </a:lnTo>
                  <a:lnTo>
                    <a:pt x="618" y="111"/>
                  </a:lnTo>
                  <a:lnTo>
                    <a:pt x="0" y="111"/>
                  </a:lnTo>
                  <a:close/>
                </a:path>
              </a:pathLst>
            </a:custGeom>
            <a:solidFill>
              <a:srgbClr val="C9C9B6"/>
            </a:solidFill>
            <a:ln w="3175">
              <a:solidFill>
                <a:srgbClr val="494936"/>
              </a:solidFill>
              <a:prstDash val="solid"/>
              <a:round/>
              <a:headEnd/>
              <a:tailEnd/>
            </a:ln>
          </p:spPr>
          <p:txBody>
            <a:bodyPr>
              <a:prstTxWarp prst="textNoShape">
                <a:avLst/>
              </a:prstTxWarp>
            </a:bodyPr>
            <a:lstStyle/>
            <a:p>
              <a:endParaRPr lang="en-US"/>
            </a:p>
          </p:txBody>
        </p:sp>
        <p:sp>
          <p:nvSpPr>
            <p:cNvPr id="344104" name="Freeform 40"/>
            <p:cNvSpPr>
              <a:spLocks/>
            </p:cNvSpPr>
            <p:nvPr/>
          </p:nvSpPr>
          <p:spPr bwMode="auto">
            <a:xfrm>
              <a:off x="1093" y="1162"/>
              <a:ext cx="18" cy="28"/>
            </a:xfrm>
            <a:custGeom>
              <a:avLst/>
              <a:gdLst/>
              <a:ahLst/>
              <a:cxnLst>
                <a:cxn ang="0">
                  <a:pos x="0" y="139"/>
                </a:cxn>
                <a:cxn ang="0">
                  <a:pos x="90" y="46"/>
                </a:cxn>
                <a:cxn ang="0">
                  <a:pos x="90" y="0"/>
                </a:cxn>
                <a:cxn ang="0">
                  <a:pos x="0" y="120"/>
                </a:cxn>
                <a:cxn ang="0">
                  <a:pos x="0" y="139"/>
                </a:cxn>
              </a:cxnLst>
              <a:rect l="0" t="0" r="r" b="b"/>
              <a:pathLst>
                <a:path w="90" h="139">
                  <a:moveTo>
                    <a:pt x="0" y="139"/>
                  </a:moveTo>
                  <a:lnTo>
                    <a:pt x="90" y="46"/>
                  </a:lnTo>
                  <a:lnTo>
                    <a:pt x="90" y="0"/>
                  </a:lnTo>
                  <a:lnTo>
                    <a:pt x="0" y="120"/>
                  </a:lnTo>
                  <a:lnTo>
                    <a:pt x="0" y="139"/>
                  </a:lnTo>
                  <a:close/>
                </a:path>
              </a:pathLst>
            </a:custGeom>
            <a:solidFill>
              <a:srgbClr val="7A7A5A"/>
            </a:solidFill>
            <a:ln w="9525">
              <a:noFill/>
              <a:round/>
              <a:headEnd/>
              <a:tailEnd/>
            </a:ln>
          </p:spPr>
          <p:txBody>
            <a:bodyPr>
              <a:prstTxWarp prst="textNoShape">
                <a:avLst/>
              </a:prstTxWarp>
            </a:bodyPr>
            <a:lstStyle/>
            <a:p>
              <a:endParaRPr lang="en-US"/>
            </a:p>
          </p:txBody>
        </p:sp>
        <p:sp>
          <p:nvSpPr>
            <p:cNvPr id="344105" name="Freeform 41"/>
            <p:cNvSpPr>
              <a:spLocks/>
            </p:cNvSpPr>
            <p:nvPr/>
          </p:nvSpPr>
          <p:spPr bwMode="auto">
            <a:xfrm>
              <a:off x="1093" y="1162"/>
              <a:ext cx="18" cy="28"/>
            </a:xfrm>
            <a:custGeom>
              <a:avLst/>
              <a:gdLst/>
              <a:ahLst/>
              <a:cxnLst>
                <a:cxn ang="0">
                  <a:pos x="0" y="139"/>
                </a:cxn>
                <a:cxn ang="0">
                  <a:pos x="90" y="46"/>
                </a:cxn>
                <a:cxn ang="0">
                  <a:pos x="90" y="0"/>
                </a:cxn>
                <a:cxn ang="0">
                  <a:pos x="0" y="120"/>
                </a:cxn>
                <a:cxn ang="0">
                  <a:pos x="0" y="139"/>
                </a:cxn>
              </a:cxnLst>
              <a:rect l="0" t="0" r="r" b="b"/>
              <a:pathLst>
                <a:path w="90" h="139">
                  <a:moveTo>
                    <a:pt x="0" y="139"/>
                  </a:moveTo>
                  <a:lnTo>
                    <a:pt x="90" y="46"/>
                  </a:lnTo>
                  <a:lnTo>
                    <a:pt x="90" y="0"/>
                  </a:lnTo>
                  <a:lnTo>
                    <a:pt x="0" y="120"/>
                  </a:lnTo>
                  <a:lnTo>
                    <a:pt x="0" y="139"/>
                  </a:lnTo>
                  <a:close/>
                </a:path>
              </a:pathLst>
            </a:custGeom>
            <a:solidFill>
              <a:srgbClr val="7A7A5A"/>
            </a:solidFill>
            <a:ln w="3175">
              <a:solidFill>
                <a:srgbClr val="494936"/>
              </a:solidFill>
              <a:prstDash val="solid"/>
              <a:round/>
              <a:headEnd/>
              <a:tailEnd/>
            </a:ln>
          </p:spPr>
          <p:txBody>
            <a:bodyPr>
              <a:prstTxWarp prst="textNoShape">
                <a:avLst/>
              </a:prstTxWarp>
            </a:bodyPr>
            <a:lstStyle/>
            <a:p>
              <a:endParaRPr lang="en-US"/>
            </a:p>
          </p:txBody>
        </p:sp>
        <p:sp>
          <p:nvSpPr>
            <p:cNvPr id="344106" name="Rectangle 42"/>
            <p:cNvSpPr>
              <a:spLocks noChangeArrowheads="1"/>
            </p:cNvSpPr>
            <p:nvPr/>
          </p:nvSpPr>
          <p:spPr bwMode="auto">
            <a:xfrm>
              <a:off x="970" y="1184"/>
              <a:ext cx="123" cy="6"/>
            </a:xfrm>
            <a:prstGeom prst="rect">
              <a:avLst/>
            </a:prstGeom>
            <a:solidFill>
              <a:srgbClr val="B7B79D"/>
            </a:solidFill>
            <a:ln w="9525">
              <a:noFill/>
              <a:miter lim="800000"/>
              <a:headEnd/>
              <a:tailEnd/>
            </a:ln>
          </p:spPr>
          <p:txBody>
            <a:bodyPr>
              <a:prstTxWarp prst="textNoShape">
                <a:avLst/>
              </a:prstTxWarp>
            </a:bodyPr>
            <a:lstStyle/>
            <a:p>
              <a:endParaRPr lang="en-US"/>
            </a:p>
          </p:txBody>
        </p:sp>
        <p:sp>
          <p:nvSpPr>
            <p:cNvPr id="344107" name="Rectangle 43"/>
            <p:cNvSpPr>
              <a:spLocks noChangeArrowheads="1"/>
            </p:cNvSpPr>
            <p:nvPr/>
          </p:nvSpPr>
          <p:spPr bwMode="auto">
            <a:xfrm>
              <a:off x="971" y="1185"/>
              <a:ext cx="121" cy="4"/>
            </a:xfrm>
            <a:prstGeom prst="rect">
              <a:avLst/>
            </a:prstGeom>
            <a:solidFill>
              <a:srgbClr val="B7B79D"/>
            </a:solidFill>
            <a:ln w="3175">
              <a:solidFill>
                <a:srgbClr val="494936"/>
              </a:solidFill>
              <a:miter lim="800000"/>
              <a:headEnd/>
              <a:tailEnd/>
            </a:ln>
          </p:spPr>
          <p:txBody>
            <a:bodyPr>
              <a:prstTxWarp prst="textNoShape">
                <a:avLst/>
              </a:prstTxWarp>
            </a:bodyPr>
            <a:lstStyle/>
            <a:p>
              <a:endParaRPr lang="en-US"/>
            </a:p>
          </p:txBody>
        </p:sp>
      </p:grpSp>
      <p:grpSp>
        <p:nvGrpSpPr>
          <p:cNvPr id="5" name="Group 44"/>
          <p:cNvGrpSpPr>
            <a:grpSpLocks/>
          </p:cNvGrpSpPr>
          <p:nvPr/>
        </p:nvGrpSpPr>
        <p:grpSpPr bwMode="auto">
          <a:xfrm>
            <a:off x="5500688" y="2146300"/>
            <a:ext cx="1873250" cy="2195513"/>
            <a:chOff x="3465" y="920"/>
            <a:chExt cx="1180" cy="1383"/>
          </a:xfrm>
        </p:grpSpPr>
        <p:sp>
          <p:nvSpPr>
            <p:cNvPr id="344109" name="Line 45"/>
            <p:cNvSpPr>
              <a:spLocks noChangeShapeType="1"/>
            </p:cNvSpPr>
            <p:nvPr/>
          </p:nvSpPr>
          <p:spPr bwMode="auto">
            <a:xfrm flipH="1" flipV="1">
              <a:off x="4226" y="920"/>
              <a:ext cx="97" cy="1014"/>
            </a:xfrm>
            <a:prstGeom prst="line">
              <a:avLst/>
            </a:prstGeom>
            <a:noFill/>
            <a:ln w="28575">
              <a:solidFill>
                <a:srgbClr val="FF0000"/>
              </a:solidFill>
              <a:round/>
              <a:headEnd type="none" w="sm" len="sm"/>
              <a:tailEnd type="none" w="sm" len="sm"/>
            </a:ln>
            <a:effectLst/>
          </p:spPr>
          <p:txBody>
            <a:bodyPr wrap="none" anchor="ctr">
              <a:prstTxWarp prst="textNoShape">
                <a:avLst/>
              </a:prstTxWarp>
            </a:bodyPr>
            <a:lstStyle/>
            <a:p>
              <a:endParaRPr lang="en-US"/>
            </a:p>
          </p:txBody>
        </p:sp>
        <p:sp>
          <p:nvSpPr>
            <p:cNvPr id="344110" name="Line 46"/>
            <p:cNvSpPr>
              <a:spLocks noChangeShapeType="1"/>
            </p:cNvSpPr>
            <p:nvPr/>
          </p:nvSpPr>
          <p:spPr bwMode="auto">
            <a:xfrm flipV="1">
              <a:off x="3789" y="1948"/>
              <a:ext cx="534" cy="104"/>
            </a:xfrm>
            <a:prstGeom prst="line">
              <a:avLst/>
            </a:prstGeom>
            <a:noFill/>
            <a:ln w="28575">
              <a:solidFill>
                <a:srgbClr val="FF0000"/>
              </a:solidFill>
              <a:round/>
              <a:headEnd type="none" w="sm" len="sm"/>
              <a:tailEnd type="none" w="sm" len="sm"/>
            </a:ln>
            <a:effectLst/>
          </p:spPr>
          <p:txBody>
            <a:bodyPr wrap="none" anchor="ctr">
              <a:prstTxWarp prst="textNoShape">
                <a:avLst/>
              </a:prstTxWarp>
            </a:bodyPr>
            <a:lstStyle/>
            <a:p>
              <a:endParaRPr lang="en-US"/>
            </a:p>
          </p:txBody>
        </p:sp>
        <p:sp>
          <p:nvSpPr>
            <p:cNvPr id="344111" name="Line 47"/>
            <p:cNvSpPr>
              <a:spLocks noChangeShapeType="1"/>
            </p:cNvSpPr>
            <p:nvPr/>
          </p:nvSpPr>
          <p:spPr bwMode="auto">
            <a:xfrm>
              <a:off x="3465" y="1337"/>
              <a:ext cx="849" cy="606"/>
            </a:xfrm>
            <a:prstGeom prst="line">
              <a:avLst/>
            </a:prstGeom>
            <a:noFill/>
            <a:ln w="28575">
              <a:solidFill>
                <a:srgbClr val="FF0000"/>
              </a:solidFill>
              <a:round/>
              <a:headEnd type="none" w="sm" len="sm"/>
              <a:tailEnd type="none" w="sm" len="sm"/>
            </a:ln>
            <a:effectLst/>
          </p:spPr>
          <p:txBody>
            <a:bodyPr wrap="none" anchor="ctr">
              <a:prstTxWarp prst="textNoShape">
                <a:avLst/>
              </a:prstTxWarp>
            </a:bodyPr>
            <a:lstStyle/>
            <a:p>
              <a:endParaRPr lang="en-US"/>
            </a:p>
          </p:txBody>
        </p:sp>
        <p:grpSp>
          <p:nvGrpSpPr>
            <p:cNvPr id="6" name="Group 48"/>
            <p:cNvGrpSpPr>
              <a:grpSpLocks/>
            </p:cNvGrpSpPr>
            <p:nvPr/>
          </p:nvGrpSpPr>
          <p:grpSpPr bwMode="auto">
            <a:xfrm>
              <a:off x="4171" y="1847"/>
              <a:ext cx="278" cy="261"/>
              <a:chOff x="970" y="1034"/>
              <a:chExt cx="152" cy="156"/>
            </a:xfrm>
          </p:grpSpPr>
          <p:sp>
            <p:nvSpPr>
              <p:cNvPr id="344113" name="Freeform 49"/>
              <p:cNvSpPr>
                <a:spLocks/>
              </p:cNvSpPr>
              <p:nvPr/>
            </p:nvSpPr>
            <p:spPr bwMode="auto">
              <a:xfrm>
                <a:off x="991" y="1128"/>
                <a:ext cx="129" cy="17"/>
              </a:xfrm>
              <a:custGeom>
                <a:avLst/>
                <a:gdLst/>
                <a:ahLst/>
                <a:cxnLst>
                  <a:cxn ang="0">
                    <a:pos x="0" y="84"/>
                  </a:cxn>
                  <a:cxn ang="0">
                    <a:pos x="81" y="0"/>
                  </a:cxn>
                  <a:cxn ang="0">
                    <a:pos x="645" y="0"/>
                  </a:cxn>
                  <a:cxn ang="0">
                    <a:pos x="574" y="84"/>
                  </a:cxn>
                  <a:cxn ang="0">
                    <a:pos x="0" y="84"/>
                  </a:cxn>
                </a:cxnLst>
                <a:rect l="0" t="0" r="r" b="b"/>
                <a:pathLst>
                  <a:path w="645" h="84">
                    <a:moveTo>
                      <a:pt x="0" y="84"/>
                    </a:moveTo>
                    <a:lnTo>
                      <a:pt x="81" y="0"/>
                    </a:lnTo>
                    <a:lnTo>
                      <a:pt x="645" y="0"/>
                    </a:lnTo>
                    <a:lnTo>
                      <a:pt x="574" y="84"/>
                    </a:lnTo>
                    <a:lnTo>
                      <a:pt x="0" y="84"/>
                    </a:lnTo>
                    <a:close/>
                  </a:path>
                </a:pathLst>
              </a:custGeom>
              <a:solidFill>
                <a:srgbClr val="C9C9B6"/>
              </a:solidFill>
              <a:ln w="9525">
                <a:noFill/>
                <a:round/>
                <a:headEnd/>
                <a:tailEnd/>
              </a:ln>
            </p:spPr>
            <p:txBody>
              <a:bodyPr>
                <a:prstTxWarp prst="textNoShape">
                  <a:avLst/>
                </a:prstTxWarp>
              </a:bodyPr>
              <a:lstStyle/>
              <a:p>
                <a:endParaRPr lang="en-US"/>
              </a:p>
            </p:txBody>
          </p:sp>
          <p:sp>
            <p:nvSpPr>
              <p:cNvPr id="344114" name="Freeform 50"/>
              <p:cNvSpPr>
                <a:spLocks/>
              </p:cNvSpPr>
              <p:nvPr/>
            </p:nvSpPr>
            <p:spPr bwMode="auto">
              <a:xfrm>
                <a:off x="993" y="1130"/>
                <a:ext cx="129" cy="17"/>
              </a:xfrm>
              <a:custGeom>
                <a:avLst/>
                <a:gdLst/>
                <a:ahLst/>
                <a:cxnLst>
                  <a:cxn ang="0">
                    <a:pos x="0" y="83"/>
                  </a:cxn>
                  <a:cxn ang="0">
                    <a:pos x="81" y="0"/>
                  </a:cxn>
                  <a:cxn ang="0">
                    <a:pos x="645" y="0"/>
                  </a:cxn>
                  <a:cxn ang="0">
                    <a:pos x="574" y="83"/>
                  </a:cxn>
                  <a:cxn ang="0">
                    <a:pos x="0" y="83"/>
                  </a:cxn>
                </a:cxnLst>
                <a:rect l="0" t="0" r="r" b="b"/>
                <a:pathLst>
                  <a:path w="645" h="83">
                    <a:moveTo>
                      <a:pt x="0" y="83"/>
                    </a:moveTo>
                    <a:lnTo>
                      <a:pt x="81" y="0"/>
                    </a:lnTo>
                    <a:lnTo>
                      <a:pt x="645" y="0"/>
                    </a:lnTo>
                    <a:lnTo>
                      <a:pt x="574" y="83"/>
                    </a:lnTo>
                    <a:lnTo>
                      <a:pt x="0" y="83"/>
                    </a:lnTo>
                    <a:close/>
                  </a:path>
                </a:pathLst>
              </a:custGeom>
              <a:solidFill>
                <a:srgbClr val="C9C9B6"/>
              </a:solidFill>
              <a:ln w="3175">
                <a:solidFill>
                  <a:srgbClr val="494936"/>
                </a:solidFill>
                <a:prstDash val="solid"/>
                <a:round/>
                <a:headEnd/>
                <a:tailEnd/>
              </a:ln>
            </p:spPr>
            <p:txBody>
              <a:bodyPr>
                <a:prstTxWarp prst="textNoShape">
                  <a:avLst/>
                </a:prstTxWarp>
              </a:bodyPr>
              <a:lstStyle/>
              <a:p>
                <a:endParaRPr lang="en-US"/>
              </a:p>
            </p:txBody>
          </p:sp>
          <p:sp>
            <p:nvSpPr>
              <p:cNvPr id="344115" name="Rectangle 51"/>
              <p:cNvSpPr>
                <a:spLocks noChangeArrowheads="1"/>
              </p:cNvSpPr>
              <p:nvPr/>
            </p:nvSpPr>
            <p:spPr bwMode="auto">
              <a:xfrm>
                <a:off x="991" y="1145"/>
                <a:ext cx="115" cy="20"/>
              </a:xfrm>
              <a:prstGeom prst="rect">
                <a:avLst/>
              </a:prstGeom>
              <a:solidFill>
                <a:srgbClr val="B7B79D"/>
              </a:solidFill>
              <a:ln w="9525">
                <a:noFill/>
                <a:miter lim="800000"/>
                <a:headEnd/>
                <a:tailEnd/>
              </a:ln>
            </p:spPr>
            <p:txBody>
              <a:bodyPr>
                <a:prstTxWarp prst="textNoShape">
                  <a:avLst/>
                </a:prstTxWarp>
              </a:bodyPr>
              <a:lstStyle/>
              <a:p>
                <a:endParaRPr lang="en-US"/>
              </a:p>
            </p:txBody>
          </p:sp>
          <p:sp>
            <p:nvSpPr>
              <p:cNvPr id="344116" name="Rectangle 52"/>
              <p:cNvSpPr>
                <a:spLocks noChangeArrowheads="1"/>
              </p:cNvSpPr>
              <p:nvPr/>
            </p:nvSpPr>
            <p:spPr bwMode="auto">
              <a:xfrm>
                <a:off x="992" y="1146"/>
                <a:ext cx="113" cy="18"/>
              </a:xfrm>
              <a:prstGeom prst="rect">
                <a:avLst/>
              </a:prstGeom>
              <a:solidFill>
                <a:srgbClr val="B7B79D"/>
              </a:solidFill>
              <a:ln w="3175">
                <a:solidFill>
                  <a:srgbClr val="494936"/>
                </a:solidFill>
                <a:miter lim="800000"/>
                <a:headEnd/>
                <a:tailEnd/>
              </a:ln>
            </p:spPr>
            <p:txBody>
              <a:bodyPr>
                <a:prstTxWarp prst="textNoShape">
                  <a:avLst/>
                </a:prstTxWarp>
              </a:bodyPr>
              <a:lstStyle/>
              <a:p>
                <a:endParaRPr lang="en-US"/>
              </a:p>
            </p:txBody>
          </p:sp>
          <p:sp>
            <p:nvSpPr>
              <p:cNvPr id="344117" name="Freeform 53"/>
              <p:cNvSpPr>
                <a:spLocks/>
              </p:cNvSpPr>
              <p:nvPr/>
            </p:nvSpPr>
            <p:spPr bwMode="auto">
              <a:xfrm>
                <a:off x="1106" y="1128"/>
                <a:ext cx="14" cy="37"/>
              </a:xfrm>
              <a:custGeom>
                <a:avLst/>
                <a:gdLst/>
                <a:ahLst/>
                <a:cxnLst>
                  <a:cxn ang="0">
                    <a:pos x="0" y="185"/>
                  </a:cxn>
                  <a:cxn ang="0">
                    <a:pos x="71" y="111"/>
                  </a:cxn>
                  <a:cxn ang="0">
                    <a:pos x="71" y="0"/>
                  </a:cxn>
                  <a:cxn ang="0">
                    <a:pos x="0" y="84"/>
                  </a:cxn>
                  <a:cxn ang="0">
                    <a:pos x="0" y="185"/>
                  </a:cxn>
                </a:cxnLst>
                <a:rect l="0" t="0" r="r" b="b"/>
                <a:pathLst>
                  <a:path w="71" h="185">
                    <a:moveTo>
                      <a:pt x="0" y="185"/>
                    </a:moveTo>
                    <a:lnTo>
                      <a:pt x="71" y="111"/>
                    </a:lnTo>
                    <a:lnTo>
                      <a:pt x="71" y="0"/>
                    </a:lnTo>
                    <a:lnTo>
                      <a:pt x="0" y="84"/>
                    </a:lnTo>
                    <a:lnTo>
                      <a:pt x="0" y="185"/>
                    </a:lnTo>
                    <a:close/>
                  </a:path>
                </a:pathLst>
              </a:custGeom>
              <a:solidFill>
                <a:srgbClr val="7A7A5A"/>
              </a:solidFill>
              <a:ln w="9525">
                <a:noFill/>
                <a:round/>
                <a:headEnd/>
                <a:tailEnd/>
              </a:ln>
            </p:spPr>
            <p:txBody>
              <a:bodyPr>
                <a:prstTxWarp prst="textNoShape">
                  <a:avLst/>
                </a:prstTxWarp>
              </a:bodyPr>
              <a:lstStyle/>
              <a:p>
                <a:endParaRPr lang="en-US"/>
              </a:p>
            </p:txBody>
          </p:sp>
          <p:sp>
            <p:nvSpPr>
              <p:cNvPr id="344118" name="Freeform 54"/>
              <p:cNvSpPr>
                <a:spLocks/>
              </p:cNvSpPr>
              <p:nvPr/>
            </p:nvSpPr>
            <p:spPr bwMode="auto">
              <a:xfrm>
                <a:off x="1106" y="1128"/>
                <a:ext cx="14" cy="37"/>
              </a:xfrm>
              <a:custGeom>
                <a:avLst/>
                <a:gdLst/>
                <a:ahLst/>
                <a:cxnLst>
                  <a:cxn ang="0">
                    <a:pos x="0" y="185"/>
                  </a:cxn>
                  <a:cxn ang="0">
                    <a:pos x="71" y="111"/>
                  </a:cxn>
                  <a:cxn ang="0">
                    <a:pos x="71" y="0"/>
                  </a:cxn>
                  <a:cxn ang="0">
                    <a:pos x="0" y="84"/>
                  </a:cxn>
                  <a:cxn ang="0">
                    <a:pos x="0" y="185"/>
                  </a:cxn>
                </a:cxnLst>
                <a:rect l="0" t="0" r="r" b="b"/>
                <a:pathLst>
                  <a:path w="71" h="185">
                    <a:moveTo>
                      <a:pt x="0" y="185"/>
                    </a:moveTo>
                    <a:lnTo>
                      <a:pt x="71" y="111"/>
                    </a:lnTo>
                    <a:lnTo>
                      <a:pt x="71" y="0"/>
                    </a:lnTo>
                    <a:lnTo>
                      <a:pt x="0" y="84"/>
                    </a:lnTo>
                    <a:lnTo>
                      <a:pt x="0" y="185"/>
                    </a:lnTo>
                    <a:close/>
                  </a:path>
                </a:pathLst>
              </a:custGeom>
              <a:solidFill>
                <a:srgbClr val="7A7A5A"/>
              </a:solidFill>
              <a:ln w="3175">
                <a:solidFill>
                  <a:srgbClr val="494936"/>
                </a:solidFill>
                <a:prstDash val="solid"/>
                <a:round/>
                <a:headEnd/>
                <a:tailEnd/>
              </a:ln>
            </p:spPr>
            <p:txBody>
              <a:bodyPr>
                <a:prstTxWarp prst="textNoShape">
                  <a:avLst/>
                </a:prstTxWarp>
              </a:bodyPr>
              <a:lstStyle/>
              <a:p>
                <a:endParaRPr lang="en-US"/>
              </a:p>
            </p:txBody>
          </p:sp>
          <p:sp>
            <p:nvSpPr>
              <p:cNvPr id="344119" name="Freeform 55"/>
              <p:cNvSpPr>
                <a:spLocks/>
              </p:cNvSpPr>
              <p:nvPr/>
            </p:nvSpPr>
            <p:spPr bwMode="auto">
              <a:xfrm>
                <a:off x="995" y="1128"/>
                <a:ext cx="123" cy="13"/>
              </a:xfrm>
              <a:custGeom>
                <a:avLst/>
                <a:gdLst/>
                <a:ahLst/>
                <a:cxnLst>
                  <a:cxn ang="0">
                    <a:pos x="0" y="65"/>
                  </a:cxn>
                  <a:cxn ang="0">
                    <a:pos x="63" y="0"/>
                  </a:cxn>
                  <a:cxn ang="0">
                    <a:pos x="618" y="0"/>
                  </a:cxn>
                  <a:cxn ang="0">
                    <a:pos x="565" y="65"/>
                  </a:cxn>
                  <a:cxn ang="0">
                    <a:pos x="0" y="65"/>
                  </a:cxn>
                </a:cxnLst>
                <a:rect l="0" t="0" r="r" b="b"/>
                <a:pathLst>
                  <a:path w="618" h="65">
                    <a:moveTo>
                      <a:pt x="0" y="65"/>
                    </a:moveTo>
                    <a:lnTo>
                      <a:pt x="63" y="0"/>
                    </a:lnTo>
                    <a:lnTo>
                      <a:pt x="618" y="0"/>
                    </a:lnTo>
                    <a:lnTo>
                      <a:pt x="565" y="65"/>
                    </a:lnTo>
                    <a:lnTo>
                      <a:pt x="0" y="65"/>
                    </a:lnTo>
                    <a:close/>
                  </a:path>
                </a:pathLst>
              </a:custGeom>
              <a:solidFill>
                <a:srgbClr val="000000"/>
              </a:solidFill>
              <a:ln w="9525">
                <a:noFill/>
                <a:round/>
                <a:headEnd/>
                <a:tailEnd/>
              </a:ln>
            </p:spPr>
            <p:txBody>
              <a:bodyPr>
                <a:prstTxWarp prst="textNoShape">
                  <a:avLst/>
                </a:prstTxWarp>
              </a:bodyPr>
              <a:lstStyle/>
              <a:p>
                <a:endParaRPr lang="en-US"/>
              </a:p>
            </p:txBody>
          </p:sp>
          <p:sp>
            <p:nvSpPr>
              <p:cNvPr id="344120" name="Freeform 56"/>
              <p:cNvSpPr>
                <a:spLocks/>
              </p:cNvSpPr>
              <p:nvPr/>
            </p:nvSpPr>
            <p:spPr bwMode="auto">
              <a:xfrm>
                <a:off x="995" y="1128"/>
                <a:ext cx="123" cy="13"/>
              </a:xfrm>
              <a:custGeom>
                <a:avLst/>
                <a:gdLst/>
                <a:ahLst/>
                <a:cxnLst>
                  <a:cxn ang="0">
                    <a:pos x="0" y="65"/>
                  </a:cxn>
                  <a:cxn ang="0">
                    <a:pos x="63" y="0"/>
                  </a:cxn>
                  <a:cxn ang="0">
                    <a:pos x="618" y="0"/>
                  </a:cxn>
                  <a:cxn ang="0">
                    <a:pos x="565" y="65"/>
                  </a:cxn>
                  <a:cxn ang="0">
                    <a:pos x="0" y="65"/>
                  </a:cxn>
                </a:cxnLst>
                <a:rect l="0" t="0" r="r" b="b"/>
                <a:pathLst>
                  <a:path w="618" h="65">
                    <a:moveTo>
                      <a:pt x="0" y="65"/>
                    </a:moveTo>
                    <a:lnTo>
                      <a:pt x="63" y="0"/>
                    </a:lnTo>
                    <a:lnTo>
                      <a:pt x="618" y="0"/>
                    </a:lnTo>
                    <a:lnTo>
                      <a:pt x="565" y="65"/>
                    </a:lnTo>
                    <a:lnTo>
                      <a:pt x="0" y="65"/>
                    </a:lnTo>
                    <a:close/>
                  </a:path>
                </a:pathLst>
              </a:custGeom>
              <a:solidFill>
                <a:srgbClr val="000000"/>
              </a:solidFill>
              <a:ln w="3175">
                <a:solidFill>
                  <a:srgbClr val="000000"/>
                </a:solidFill>
                <a:prstDash val="solid"/>
                <a:round/>
                <a:headEnd/>
                <a:tailEnd/>
              </a:ln>
            </p:spPr>
            <p:txBody>
              <a:bodyPr>
                <a:prstTxWarp prst="textNoShape">
                  <a:avLst/>
                </a:prstTxWarp>
              </a:bodyPr>
              <a:lstStyle/>
              <a:p>
                <a:endParaRPr lang="en-US"/>
              </a:p>
            </p:txBody>
          </p:sp>
          <p:sp>
            <p:nvSpPr>
              <p:cNvPr id="344121" name="Freeform 57"/>
              <p:cNvSpPr>
                <a:spLocks/>
              </p:cNvSpPr>
              <p:nvPr/>
            </p:nvSpPr>
            <p:spPr bwMode="auto">
              <a:xfrm>
                <a:off x="993" y="1034"/>
                <a:ext cx="125" cy="13"/>
              </a:xfrm>
              <a:custGeom>
                <a:avLst/>
                <a:gdLst/>
                <a:ahLst/>
                <a:cxnLst>
                  <a:cxn ang="0">
                    <a:pos x="0" y="65"/>
                  </a:cxn>
                  <a:cxn ang="0">
                    <a:pos x="54" y="0"/>
                  </a:cxn>
                  <a:cxn ang="0">
                    <a:pos x="627" y="0"/>
                  </a:cxn>
                  <a:cxn ang="0">
                    <a:pos x="565" y="65"/>
                  </a:cxn>
                  <a:cxn ang="0">
                    <a:pos x="0" y="65"/>
                  </a:cxn>
                </a:cxnLst>
                <a:rect l="0" t="0" r="r" b="b"/>
                <a:pathLst>
                  <a:path w="627" h="65">
                    <a:moveTo>
                      <a:pt x="0" y="65"/>
                    </a:moveTo>
                    <a:lnTo>
                      <a:pt x="54" y="0"/>
                    </a:lnTo>
                    <a:lnTo>
                      <a:pt x="627" y="0"/>
                    </a:lnTo>
                    <a:lnTo>
                      <a:pt x="565" y="65"/>
                    </a:lnTo>
                    <a:lnTo>
                      <a:pt x="0" y="65"/>
                    </a:lnTo>
                    <a:close/>
                  </a:path>
                </a:pathLst>
              </a:custGeom>
              <a:solidFill>
                <a:srgbClr val="C9C9B6"/>
              </a:solidFill>
              <a:ln w="9525">
                <a:noFill/>
                <a:round/>
                <a:headEnd/>
                <a:tailEnd/>
              </a:ln>
            </p:spPr>
            <p:txBody>
              <a:bodyPr>
                <a:prstTxWarp prst="textNoShape">
                  <a:avLst/>
                </a:prstTxWarp>
              </a:bodyPr>
              <a:lstStyle/>
              <a:p>
                <a:endParaRPr lang="en-US"/>
              </a:p>
            </p:txBody>
          </p:sp>
          <p:sp>
            <p:nvSpPr>
              <p:cNvPr id="344122" name="Freeform 58"/>
              <p:cNvSpPr>
                <a:spLocks/>
              </p:cNvSpPr>
              <p:nvPr/>
            </p:nvSpPr>
            <p:spPr bwMode="auto">
              <a:xfrm>
                <a:off x="993" y="1034"/>
                <a:ext cx="125" cy="13"/>
              </a:xfrm>
              <a:custGeom>
                <a:avLst/>
                <a:gdLst/>
                <a:ahLst/>
                <a:cxnLst>
                  <a:cxn ang="0">
                    <a:pos x="0" y="65"/>
                  </a:cxn>
                  <a:cxn ang="0">
                    <a:pos x="54" y="0"/>
                  </a:cxn>
                  <a:cxn ang="0">
                    <a:pos x="627" y="0"/>
                  </a:cxn>
                  <a:cxn ang="0">
                    <a:pos x="565" y="65"/>
                  </a:cxn>
                  <a:cxn ang="0">
                    <a:pos x="0" y="65"/>
                  </a:cxn>
                </a:cxnLst>
                <a:rect l="0" t="0" r="r" b="b"/>
                <a:pathLst>
                  <a:path w="627" h="65">
                    <a:moveTo>
                      <a:pt x="0" y="65"/>
                    </a:moveTo>
                    <a:lnTo>
                      <a:pt x="54" y="0"/>
                    </a:lnTo>
                    <a:lnTo>
                      <a:pt x="627" y="0"/>
                    </a:lnTo>
                    <a:lnTo>
                      <a:pt x="565" y="65"/>
                    </a:lnTo>
                    <a:lnTo>
                      <a:pt x="0" y="65"/>
                    </a:lnTo>
                    <a:close/>
                  </a:path>
                </a:pathLst>
              </a:custGeom>
              <a:solidFill>
                <a:srgbClr val="C9C9B6"/>
              </a:solidFill>
              <a:ln w="3175">
                <a:solidFill>
                  <a:srgbClr val="494936"/>
                </a:solidFill>
                <a:prstDash val="solid"/>
                <a:round/>
                <a:headEnd/>
                <a:tailEnd/>
              </a:ln>
            </p:spPr>
            <p:txBody>
              <a:bodyPr>
                <a:prstTxWarp prst="textNoShape">
                  <a:avLst/>
                </a:prstTxWarp>
              </a:bodyPr>
              <a:lstStyle/>
              <a:p>
                <a:endParaRPr lang="en-US"/>
              </a:p>
            </p:txBody>
          </p:sp>
          <p:sp>
            <p:nvSpPr>
              <p:cNvPr id="344123" name="Rectangle 59"/>
              <p:cNvSpPr>
                <a:spLocks noChangeArrowheads="1"/>
              </p:cNvSpPr>
              <p:nvPr/>
            </p:nvSpPr>
            <p:spPr bwMode="auto">
              <a:xfrm>
                <a:off x="994" y="1048"/>
                <a:ext cx="113" cy="91"/>
              </a:xfrm>
              <a:prstGeom prst="rect">
                <a:avLst/>
              </a:prstGeom>
              <a:solidFill>
                <a:srgbClr val="B7B79D"/>
              </a:solidFill>
              <a:ln w="3175">
                <a:solidFill>
                  <a:srgbClr val="494936"/>
                </a:solidFill>
                <a:miter lim="800000"/>
                <a:headEnd/>
                <a:tailEnd/>
              </a:ln>
            </p:spPr>
            <p:txBody>
              <a:bodyPr>
                <a:prstTxWarp prst="textNoShape">
                  <a:avLst/>
                </a:prstTxWarp>
              </a:bodyPr>
              <a:lstStyle/>
              <a:p>
                <a:endParaRPr lang="en-US"/>
              </a:p>
            </p:txBody>
          </p:sp>
          <p:sp>
            <p:nvSpPr>
              <p:cNvPr id="344124" name="Rectangle 60"/>
              <p:cNvSpPr>
                <a:spLocks noChangeArrowheads="1"/>
              </p:cNvSpPr>
              <p:nvPr/>
            </p:nvSpPr>
            <p:spPr bwMode="auto">
              <a:xfrm>
                <a:off x="1003" y="1059"/>
                <a:ext cx="93" cy="70"/>
              </a:xfrm>
              <a:prstGeom prst="rect">
                <a:avLst/>
              </a:prstGeom>
              <a:solidFill>
                <a:srgbClr val="FFFFFF"/>
              </a:solidFill>
              <a:ln w="3175">
                <a:solidFill>
                  <a:srgbClr val="494936"/>
                </a:solidFill>
                <a:miter lim="800000"/>
                <a:headEnd/>
                <a:tailEnd/>
              </a:ln>
            </p:spPr>
            <p:txBody>
              <a:bodyPr>
                <a:prstTxWarp prst="textNoShape">
                  <a:avLst/>
                </a:prstTxWarp>
              </a:bodyPr>
              <a:lstStyle/>
              <a:p>
                <a:endParaRPr lang="en-US"/>
              </a:p>
            </p:txBody>
          </p:sp>
          <p:sp>
            <p:nvSpPr>
              <p:cNvPr id="344125" name="Freeform 61"/>
              <p:cNvSpPr>
                <a:spLocks/>
              </p:cNvSpPr>
              <p:nvPr/>
            </p:nvSpPr>
            <p:spPr bwMode="auto">
              <a:xfrm>
                <a:off x="1106" y="1034"/>
                <a:ext cx="12" cy="104"/>
              </a:xfrm>
              <a:custGeom>
                <a:avLst/>
                <a:gdLst/>
                <a:ahLst/>
                <a:cxnLst>
                  <a:cxn ang="0">
                    <a:pos x="0" y="519"/>
                  </a:cxn>
                  <a:cxn ang="0">
                    <a:pos x="62" y="463"/>
                  </a:cxn>
                  <a:cxn ang="0">
                    <a:pos x="62" y="0"/>
                  </a:cxn>
                  <a:cxn ang="0">
                    <a:pos x="0" y="65"/>
                  </a:cxn>
                  <a:cxn ang="0">
                    <a:pos x="0" y="519"/>
                  </a:cxn>
                </a:cxnLst>
                <a:rect l="0" t="0" r="r" b="b"/>
                <a:pathLst>
                  <a:path w="62" h="519">
                    <a:moveTo>
                      <a:pt x="0" y="519"/>
                    </a:moveTo>
                    <a:lnTo>
                      <a:pt x="62" y="463"/>
                    </a:lnTo>
                    <a:lnTo>
                      <a:pt x="62" y="0"/>
                    </a:lnTo>
                    <a:lnTo>
                      <a:pt x="0" y="65"/>
                    </a:lnTo>
                    <a:lnTo>
                      <a:pt x="0" y="519"/>
                    </a:lnTo>
                    <a:close/>
                  </a:path>
                </a:pathLst>
              </a:custGeom>
              <a:solidFill>
                <a:srgbClr val="7A7A5A"/>
              </a:solidFill>
              <a:ln w="9525">
                <a:noFill/>
                <a:round/>
                <a:headEnd/>
                <a:tailEnd/>
              </a:ln>
            </p:spPr>
            <p:txBody>
              <a:bodyPr>
                <a:prstTxWarp prst="textNoShape">
                  <a:avLst/>
                </a:prstTxWarp>
              </a:bodyPr>
              <a:lstStyle/>
              <a:p>
                <a:endParaRPr lang="en-US"/>
              </a:p>
            </p:txBody>
          </p:sp>
          <p:sp>
            <p:nvSpPr>
              <p:cNvPr id="344126" name="Freeform 62"/>
              <p:cNvSpPr>
                <a:spLocks/>
              </p:cNvSpPr>
              <p:nvPr/>
            </p:nvSpPr>
            <p:spPr bwMode="auto">
              <a:xfrm>
                <a:off x="1106" y="1034"/>
                <a:ext cx="12" cy="104"/>
              </a:xfrm>
              <a:custGeom>
                <a:avLst/>
                <a:gdLst/>
                <a:ahLst/>
                <a:cxnLst>
                  <a:cxn ang="0">
                    <a:pos x="0" y="519"/>
                  </a:cxn>
                  <a:cxn ang="0">
                    <a:pos x="62" y="463"/>
                  </a:cxn>
                  <a:cxn ang="0">
                    <a:pos x="62" y="0"/>
                  </a:cxn>
                  <a:cxn ang="0">
                    <a:pos x="0" y="65"/>
                  </a:cxn>
                  <a:cxn ang="0">
                    <a:pos x="0" y="519"/>
                  </a:cxn>
                </a:cxnLst>
                <a:rect l="0" t="0" r="r" b="b"/>
                <a:pathLst>
                  <a:path w="62" h="519">
                    <a:moveTo>
                      <a:pt x="0" y="519"/>
                    </a:moveTo>
                    <a:lnTo>
                      <a:pt x="62" y="463"/>
                    </a:lnTo>
                    <a:lnTo>
                      <a:pt x="62" y="0"/>
                    </a:lnTo>
                    <a:lnTo>
                      <a:pt x="0" y="65"/>
                    </a:lnTo>
                    <a:lnTo>
                      <a:pt x="0" y="519"/>
                    </a:lnTo>
                    <a:close/>
                  </a:path>
                </a:pathLst>
              </a:custGeom>
              <a:solidFill>
                <a:srgbClr val="7A7A5A"/>
              </a:solidFill>
              <a:ln w="3175">
                <a:solidFill>
                  <a:srgbClr val="494936"/>
                </a:solidFill>
                <a:prstDash val="solid"/>
                <a:round/>
                <a:headEnd/>
                <a:tailEnd/>
              </a:ln>
            </p:spPr>
            <p:txBody>
              <a:bodyPr>
                <a:prstTxWarp prst="textNoShape">
                  <a:avLst/>
                </a:prstTxWarp>
              </a:bodyPr>
              <a:lstStyle/>
              <a:p>
                <a:endParaRPr lang="en-US"/>
              </a:p>
            </p:txBody>
          </p:sp>
          <p:sp>
            <p:nvSpPr>
              <p:cNvPr id="344127" name="Freeform 63"/>
              <p:cNvSpPr>
                <a:spLocks/>
              </p:cNvSpPr>
              <p:nvPr/>
            </p:nvSpPr>
            <p:spPr bwMode="auto">
              <a:xfrm>
                <a:off x="970" y="1162"/>
                <a:ext cx="141" cy="22"/>
              </a:xfrm>
              <a:custGeom>
                <a:avLst/>
                <a:gdLst/>
                <a:ahLst/>
                <a:cxnLst>
                  <a:cxn ang="0">
                    <a:pos x="0" y="111"/>
                  </a:cxn>
                  <a:cxn ang="0">
                    <a:pos x="89" y="0"/>
                  </a:cxn>
                  <a:cxn ang="0">
                    <a:pos x="708" y="0"/>
                  </a:cxn>
                  <a:cxn ang="0">
                    <a:pos x="618" y="111"/>
                  </a:cxn>
                  <a:cxn ang="0">
                    <a:pos x="0" y="111"/>
                  </a:cxn>
                </a:cxnLst>
                <a:rect l="0" t="0" r="r" b="b"/>
                <a:pathLst>
                  <a:path w="708" h="111">
                    <a:moveTo>
                      <a:pt x="0" y="111"/>
                    </a:moveTo>
                    <a:lnTo>
                      <a:pt x="89" y="0"/>
                    </a:lnTo>
                    <a:lnTo>
                      <a:pt x="708" y="0"/>
                    </a:lnTo>
                    <a:lnTo>
                      <a:pt x="618" y="111"/>
                    </a:lnTo>
                    <a:lnTo>
                      <a:pt x="0" y="111"/>
                    </a:lnTo>
                    <a:close/>
                  </a:path>
                </a:pathLst>
              </a:custGeom>
              <a:solidFill>
                <a:srgbClr val="C9C9B6"/>
              </a:solidFill>
              <a:ln w="9525">
                <a:noFill/>
                <a:round/>
                <a:headEnd/>
                <a:tailEnd/>
              </a:ln>
            </p:spPr>
            <p:txBody>
              <a:bodyPr>
                <a:prstTxWarp prst="textNoShape">
                  <a:avLst/>
                </a:prstTxWarp>
              </a:bodyPr>
              <a:lstStyle/>
              <a:p>
                <a:endParaRPr lang="en-US"/>
              </a:p>
            </p:txBody>
          </p:sp>
          <p:sp>
            <p:nvSpPr>
              <p:cNvPr id="344128" name="Freeform 64"/>
              <p:cNvSpPr>
                <a:spLocks/>
              </p:cNvSpPr>
              <p:nvPr/>
            </p:nvSpPr>
            <p:spPr bwMode="auto">
              <a:xfrm>
                <a:off x="970" y="1162"/>
                <a:ext cx="141" cy="22"/>
              </a:xfrm>
              <a:custGeom>
                <a:avLst/>
                <a:gdLst/>
                <a:ahLst/>
                <a:cxnLst>
                  <a:cxn ang="0">
                    <a:pos x="0" y="111"/>
                  </a:cxn>
                  <a:cxn ang="0">
                    <a:pos x="89" y="0"/>
                  </a:cxn>
                  <a:cxn ang="0">
                    <a:pos x="708" y="0"/>
                  </a:cxn>
                  <a:cxn ang="0">
                    <a:pos x="618" y="111"/>
                  </a:cxn>
                  <a:cxn ang="0">
                    <a:pos x="0" y="111"/>
                  </a:cxn>
                </a:cxnLst>
                <a:rect l="0" t="0" r="r" b="b"/>
                <a:pathLst>
                  <a:path w="708" h="111">
                    <a:moveTo>
                      <a:pt x="0" y="111"/>
                    </a:moveTo>
                    <a:lnTo>
                      <a:pt x="89" y="0"/>
                    </a:lnTo>
                    <a:lnTo>
                      <a:pt x="708" y="0"/>
                    </a:lnTo>
                    <a:lnTo>
                      <a:pt x="618" y="111"/>
                    </a:lnTo>
                    <a:lnTo>
                      <a:pt x="0" y="111"/>
                    </a:lnTo>
                    <a:close/>
                  </a:path>
                </a:pathLst>
              </a:custGeom>
              <a:solidFill>
                <a:srgbClr val="C9C9B6"/>
              </a:solidFill>
              <a:ln w="3175">
                <a:solidFill>
                  <a:srgbClr val="494936"/>
                </a:solidFill>
                <a:prstDash val="solid"/>
                <a:round/>
                <a:headEnd/>
                <a:tailEnd/>
              </a:ln>
            </p:spPr>
            <p:txBody>
              <a:bodyPr>
                <a:prstTxWarp prst="textNoShape">
                  <a:avLst/>
                </a:prstTxWarp>
              </a:bodyPr>
              <a:lstStyle/>
              <a:p>
                <a:endParaRPr lang="en-US"/>
              </a:p>
            </p:txBody>
          </p:sp>
          <p:sp>
            <p:nvSpPr>
              <p:cNvPr id="344129" name="Freeform 65"/>
              <p:cNvSpPr>
                <a:spLocks/>
              </p:cNvSpPr>
              <p:nvPr/>
            </p:nvSpPr>
            <p:spPr bwMode="auto">
              <a:xfrm>
                <a:off x="1093" y="1162"/>
                <a:ext cx="18" cy="28"/>
              </a:xfrm>
              <a:custGeom>
                <a:avLst/>
                <a:gdLst/>
                <a:ahLst/>
                <a:cxnLst>
                  <a:cxn ang="0">
                    <a:pos x="0" y="139"/>
                  </a:cxn>
                  <a:cxn ang="0">
                    <a:pos x="90" y="46"/>
                  </a:cxn>
                  <a:cxn ang="0">
                    <a:pos x="90" y="0"/>
                  </a:cxn>
                  <a:cxn ang="0">
                    <a:pos x="0" y="120"/>
                  </a:cxn>
                  <a:cxn ang="0">
                    <a:pos x="0" y="139"/>
                  </a:cxn>
                </a:cxnLst>
                <a:rect l="0" t="0" r="r" b="b"/>
                <a:pathLst>
                  <a:path w="90" h="139">
                    <a:moveTo>
                      <a:pt x="0" y="139"/>
                    </a:moveTo>
                    <a:lnTo>
                      <a:pt x="90" y="46"/>
                    </a:lnTo>
                    <a:lnTo>
                      <a:pt x="90" y="0"/>
                    </a:lnTo>
                    <a:lnTo>
                      <a:pt x="0" y="120"/>
                    </a:lnTo>
                    <a:lnTo>
                      <a:pt x="0" y="139"/>
                    </a:lnTo>
                    <a:close/>
                  </a:path>
                </a:pathLst>
              </a:custGeom>
              <a:solidFill>
                <a:srgbClr val="7A7A5A"/>
              </a:solidFill>
              <a:ln w="9525">
                <a:noFill/>
                <a:round/>
                <a:headEnd/>
                <a:tailEnd/>
              </a:ln>
            </p:spPr>
            <p:txBody>
              <a:bodyPr>
                <a:prstTxWarp prst="textNoShape">
                  <a:avLst/>
                </a:prstTxWarp>
              </a:bodyPr>
              <a:lstStyle/>
              <a:p>
                <a:endParaRPr lang="en-US"/>
              </a:p>
            </p:txBody>
          </p:sp>
          <p:sp>
            <p:nvSpPr>
              <p:cNvPr id="344130" name="Freeform 66"/>
              <p:cNvSpPr>
                <a:spLocks/>
              </p:cNvSpPr>
              <p:nvPr/>
            </p:nvSpPr>
            <p:spPr bwMode="auto">
              <a:xfrm>
                <a:off x="1093" y="1162"/>
                <a:ext cx="18" cy="28"/>
              </a:xfrm>
              <a:custGeom>
                <a:avLst/>
                <a:gdLst/>
                <a:ahLst/>
                <a:cxnLst>
                  <a:cxn ang="0">
                    <a:pos x="0" y="139"/>
                  </a:cxn>
                  <a:cxn ang="0">
                    <a:pos x="90" y="46"/>
                  </a:cxn>
                  <a:cxn ang="0">
                    <a:pos x="90" y="0"/>
                  </a:cxn>
                  <a:cxn ang="0">
                    <a:pos x="0" y="120"/>
                  </a:cxn>
                  <a:cxn ang="0">
                    <a:pos x="0" y="139"/>
                  </a:cxn>
                </a:cxnLst>
                <a:rect l="0" t="0" r="r" b="b"/>
                <a:pathLst>
                  <a:path w="90" h="139">
                    <a:moveTo>
                      <a:pt x="0" y="139"/>
                    </a:moveTo>
                    <a:lnTo>
                      <a:pt x="90" y="46"/>
                    </a:lnTo>
                    <a:lnTo>
                      <a:pt x="90" y="0"/>
                    </a:lnTo>
                    <a:lnTo>
                      <a:pt x="0" y="120"/>
                    </a:lnTo>
                    <a:lnTo>
                      <a:pt x="0" y="139"/>
                    </a:lnTo>
                    <a:close/>
                  </a:path>
                </a:pathLst>
              </a:custGeom>
              <a:solidFill>
                <a:srgbClr val="7A7A5A"/>
              </a:solidFill>
              <a:ln w="3175">
                <a:solidFill>
                  <a:srgbClr val="494936"/>
                </a:solidFill>
                <a:prstDash val="solid"/>
                <a:round/>
                <a:headEnd/>
                <a:tailEnd/>
              </a:ln>
            </p:spPr>
            <p:txBody>
              <a:bodyPr>
                <a:prstTxWarp prst="textNoShape">
                  <a:avLst/>
                </a:prstTxWarp>
              </a:bodyPr>
              <a:lstStyle/>
              <a:p>
                <a:endParaRPr lang="en-US"/>
              </a:p>
            </p:txBody>
          </p:sp>
          <p:sp>
            <p:nvSpPr>
              <p:cNvPr id="344131" name="Rectangle 67"/>
              <p:cNvSpPr>
                <a:spLocks noChangeArrowheads="1"/>
              </p:cNvSpPr>
              <p:nvPr/>
            </p:nvSpPr>
            <p:spPr bwMode="auto">
              <a:xfrm>
                <a:off x="970" y="1184"/>
                <a:ext cx="123" cy="6"/>
              </a:xfrm>
              <a:prstGeom prst="rect">
                <a:avLst/>
              </a:prstGeom>
              <a:solidFill>
                <a:srgbClr val="B7B79D"/>
              </a:solidFill>
              <a:ln w="9525">
                <a:noFill/>
                <a:miter lim="800000"/>
                <a:headEnd/>
                <a:tailEnd/>
              </a:ln>
            </p:spPr>
            <p:txBody>
              <a:bodyPr>
                <a:prstTxWarp prst="textNoShape">
                  <a:avLst/>
                </a:prstTxWarp>
              </a:bodyPr>
              <a:lstStyle/>
              <a:p>
                <a:endParaRPr lang="en-US"/>
              </a:p>
            </p:txBody>
          </p:sp>
          <p:sp>
            <p:nvSpPr>
              <p:cNvPr id="344132" name="Rectangle 68"/>
              <p:cNvSpPr>
                <a:spLocks noChangeArrowheads="1"/>
              </p:cNvSpPr>
              <p:nvPr/>
            </p:nvSpPr>
            <p:spPr bwMode="auto">
              <a:xfrm>
                <a:off x="971" y="1185"/>
                <a:ext cx="121" cy="4"/>
              </a:xfrm>
              <a:prstGeom prst="rect">
                <a:avLst/>
              </a:prstGeom>
              <a:solidFill>
                <a:srgbClr val="B7B79D"/>
              </a:solidFill>
              <a:ln w="3175">
                <a:solidFill>
                  <a:srgbClr val="494936"/>
                </a:solidFill>
                <a:miter lim="800000"/>
                <a:headEnd/>
                <a:tailEnd/>
              </a:ln>
            </p:spPr>
            <p:txBody>
              <a:bodyPr>
                <a:prstTxWarp prst="textNoShape">
                  <a:avLst/>
                </a:prstTxWarp>
              </a:bodyPr>
              <a:lstStyle/>
              <a:p>
                <a:endParaRPr lang="en-US"/>
              </a:p>
            </p:txBody>
          </p:sp>
        </p:grpSp>
        <p:sp>
          <p:nvSpPr>
            <p:cNvPr id="344133" name="Text Box 69"/>
            <p:cNvSpPr txBox="1">
              <a:spLocks noChangeArrowheads="1"/>
            </p:cNvSpPr>
            <p:nvPr/>
          </p:nvSpPr>
          <p:spPr bwMode="auto">
            <a:xfrm>
              <a:off x="4181" y="2091"/>
              <a:ext cx="464" cy="212"/>
            </a:xfrm>
            <a:prstGeom prst="rect">
              <a:avLst/>
            </a:prstGeom>
            <a:noFill/>
            <a:ln w="9525">
              <a:noFill/>
              <a:miter lim="800000"/>
              <a:headEnd/>
              <a:tailEnd/>
            </a:ln>
            <a:effectLst/>
          </p:spPr>
          <p:txBody>
            <a:bodyPr wrap="none">
              <a:prstTxWarp prst="textNoShape">
                <a:avLst/>
              </a:prstTxWarp>
              <a:spAutoFit/>
            </a:bodyPr>
            <a:lstStyle/>
            <a:p>
              <a:r>
                <a:rPr lang="en-US" sz="1600">
                  <a:solidFill>
                    <a:schemeClr val="accent2"/>
                  </a:solidFill>
                </a:rPr>
                <a:t>(x</a:t>
              </a:r>
              <a:r>
                <a:rPr lang="en-US" sz="1600" baseline="-25000">
                  <a:solidFill>
                    <a:schemeClr val="accent2"/>
                  </a:solidFill>
                </a:rPr>
                <a:t>4</a:t>
              </a:r>
              <a:r>
                <a:rPr lang="en-US" sz="1600">
                  <a:solidFill>
                    <a:schemeClr val="accent2"/>
                  </a:solidFill>
                </a:rPr>
                <a:t>,y</a:t>
              </a:r>
              <a:r>
                <a:rPr lang="en-US" sz="1600" baseline="-25000">
                  <a:solidFill>
                    <a:schemeClr val="accent2"/>
                  </a:solidFill>
                </a:rPr>
                <a:t>4</a:t>
              </a:r>
              <a:r>
                <a:rPr lang="en-US" sz="1600">
                  <a:solidFill>
                    <a:schemeClr val="accent2"/>
                  </a:solidFill>
                </a:rPr>
                <a:t>)</a:t>
              </a:r>
            </a:p>
          </p:txBody>
        </p:sp>
      </p:grpSp>
      <p:sp>
        <p:nvSpPr>
          <p:cNvPr id="344134" name="Text Box 70"/>
          <p:cNvSpPr txBox="1">
            <a:spLocks noChangeArrowheads="1"/>
          </p:cNvSpPr>
          <p:nvPr/>
        </p:nvSpPr>
        <p:spPr bwMode="auto">
          <a:xfrm>
            <a:off x="2617788" y="2454275"/>
            <a:ext cx="374650" cy="336550"/>
          </a:xfrm>
          <a:prstGeom prst="rect">
            <a:avLst/>
          </a:prstGeom>
          <a:noFill/>
          <a:ln w="9525">
            <a:noFill/>
            <a:miter lim="800000"/>
            <a:headEnd/>
            <a:tailEnd/>
          </a:ln>
          <a:effectLst/>
        </p:spPr>
        <p:txBody>
          <a:bodyPr wrap="none">
            <a:prstTxWarp prst="textNoShape">
              <a:avLst/>
            </a:prstTxWarp>
            <a:spAutoFit/>
          </a:bodyPr>
          <a:lstStyle/>
          <a:p>
            <a:r>
              <a:rPr lang="en-US" sz="1600"/>
              <a:t>L</a:t>
            </a:r>
            <a:r>
              <a:rPr lang="en-US" sz="1600" baseline="-25000"/>
              <a:t>1</a:t>
            </a:r>
            <a:endParaRPr lang="en-US" sz="1600"/>
          </a:p>
        </p:txBody>
      </p:sp>
      <p:sp>
        <p:nvSpPr>
          <p:cNvPr id="344135" name="Text Box 71"/>
          <p:cNvSpPr txBox="1">
            <a:spLocks noChangeArrowheads="1"/>
          </p:cNvSpPr>
          <p:nvPr/>
        </p:nvSpPr>
        <p:spPr bwMode="auto">
          <a:xfrm>
            <a:off x="1846263" y="3473450"/>
            <a:ext cx="374650" cy="336550"/>
          </a:xfrm>
          <a:prstGeom prst="rect">
            <a:avLst/>
          </a:prstGeom>
          <a:noFill/>
          <a:ln w="9525">
            <a:noFill/>
            <a:miter lim="800000"/>
            <a:headEnd/>
            <a:tailEnd/>
          </a:ln>
          <a:effectLst/>
        </p:spPr>
        <p:txBody>
          <a:bodyPr wrap="none">
            <a:prstTxWarp prst="textNoShape">
              <a:avLst/>
            </a:prstTxWarp>
            <a:spAutoFit/>
          </a:bodyPr>
          <a:lstStyle/>
          <a:p>
            <a:r>
              <a:rPr lang="en-US" sz="1600"/>
              <a:t>L</a:t>
            </a:r>
            <a:r>
              <a:rPr lang="en-US" sz="1600" baseline="-25000"/>
              <a:t>2</a:t>
            </a:r>
            <a:endParaRPr lang="en-US" sz="1600"/>
          </a:p>
        </p:txBody>
      </p:sp>
      <p:sp>
        <p:nvSpPr>
          <p:cNvPr id="344136" name="Text Box 72"/>
          <p:cNvSpPr txBox="1">
            <a:spLocks noChangeArrowheads="1"/>
          </p:cNvSpPr>
          <p:nvPr/>
        </p:nvSpPr>
        <p:spPr bwMode="auto">
          <a:xfrm>
            <a:off x="3476625" y="3059113"/>
            <a:ext cx="374650" cy="336550"/>
          </a:xfrm>
          <a:prstGeom prst="rect">
            <a:avLst/>
          </a:prstGeom>
          <a:noFill/>
          <a:ln w="9525">
            <a:noFill/>
            <a:miter lim="800000"/>
            <a:headEnd/>
            <a:tailEnd/>
          </a:ln>
          <a:effectLst/>
        </p:spPr>
        <p:txBody>
          <a:bodyPr wrap="none">
            <a:prstTxWarp prst="textNoShape">
              <a:avLst/>
            </a:prstTxWarp>
            <a:spAutoFit/>
          </a:bodyPr>
          <a:lstStyle/>
          <a:p>
            <a:r>
              <a:rPr lang="en-US" sz="1600"/>
              <a:t>L</a:t>
            </a:r>
            <a:r>
              <a:rPr lang="en-US" sz="1600" baseline="-25000"/>
              <a:t>3</a:t>
            </a:r>
            <a:endParaRPr lang="en-US" sz="1600"/>
          </a:p>
        </p:txBody>
      </p:sp>
      <p:sp>
        <p:nvSpPr>
          <p:cNvPr id="344137" name="Text Box 73"/>
          <p:cNvSpPr txBox="1">
            <a:spLocks noChangeArrowheads="1"/>
          </p:cNvSpPr>
          <p:nvPr/>
        </p:nvSpPr>
        <p:spPr bwMode="auto">
          <a:xfrm>
            <a:off x="5808663" y="1749425"/>
            <a:ext cx="296862" cy="336550"/>
          </a:xfrm>
          <a:prstGeom prst="rect">
            <a:avLst/>
          </a:prstGeom>
          <a:noFill/>
          <a:ln w="12699">
            <a:noFill/>
            <a:miter lim="800000"/>
            <a:headEnd type="none" w="sm" len="sm"/>
            <a:tailEnd type="none" w="sm" len="sm"/>
          </a:ln>
          <a:effectLst/>
        </p:spPr>
        <p:txBody>
          <a:bodyPr wrap="none">
            <a:prstTxWarp prst="textNoShape">
              <a:avLst/>
            </a:prstTxWarp>
            <a:spAutoFit/>
          </a:bodyPr>
          <a:lstStyle/>
          <a:p>
            <a:r>
              <a:rPr lang="en-US" sz="1600" b="1"/>
              <a:t>y</a:t>
            </a:r>
          </a:p>
        </p:txBody>
      </p:sp>
      <p:grpSp>
        <p:nvGrpSpPr>
          <p:cNvPr id="7" name="Group 74"/>
          <p:cNvGrpSpPr>
            <a:grpSpLocks/>
          </p:cNvGrpSpPr>
          <p:nvPr/>
        </p:nvGrpSpPr>
        <p:grpSpPr bwMode="auto">
          <a:xfrm>
            <a:off x="4757738" y="1717675"/>
            <a:ext cx="2833687" cy="2581275"/>
            <a:chOff x="2997" y="650"/>
            <a:chExt cx="1785" cy="1626"/>
          </a:xfrm>
        </p:grpSpPr>
        <p:sp>
          <p:nvSpPr>
            <p:cNvPr id="344139" name="Text Box 75"/>
            <p:cNvSpPr txBox="1">
              <a:spLocks noChangeArrowheads="1"/>
            </p:cNvSpPr>
            <p:nvPr/>
          </p:nvSpPr>
          <p:spPr bwMode="auto">
            <a:xfrm>
              <a:off x="4318" y="650"/>
              <a:ext cx="464" cy="212"/>
            </a:xfrm>
            <a:prstGeom prst="rect">
              <a:avLst/>
            </a:prstGeom>
            <a:noFill/>
            <a:ln w="9525">
              <a:noFill/>
              <a:miter lim="800000"/>
              <a:headEnd/>
              <a:tailEnd/>
            </a:ln>
            <a:effectLst/>
          </p:spPr>
          <p:txBody>
            <a:bodyPr wrap="none">
              <a:prstTxWarp prst="textNoShape">
                <a:avLst/>
              </a:prstTxWarp>
              <a:spAutoFit/>
            </a:bodyPr>
            <a:lstStyle/>
            <a:p>
              <a:r>
                <a:rPr lang="en-US" sz="1600"/>
                <a:t>(x</a:t>
              </a:r>
              <a:r>
                <a:rPr lang="en-US" sz="1600" baseline="-25000"/>
                <a:t>2</a:t>
              </a:r>
              <a:r>
                <a:rPr lang="en-US" sz="1600"/>
                <a:t>,y</a:t>
              </a:r>
              <a:r>
                <a:rPr lang="en-US" sz="1600" baseline="-25000"/>
                <a:t>2</a:t>
              </a:r>
              <a:r>
                <a:rPr lang="en-US" sz="1600"/>
                <a:t>)</a:t>
              </a:r>
            </a:p>
          </p:txBody>
        </p:sp>
        <p:sp>
          <p:nvSpPr>
            <p:cNvPr id="344140" name="Text Box 76"/>
            <p:cNvSpPr txBox="1">
              <a:spLocks noChangeArrowheads="1"/>
            </p:cNvSpPr>
            <p:nvPr/>
          </p:nvSpPr>
          <p:spPr bwMode="auto">
            <a:xfrm>
              <a:off x="2997" y="944"/>
              <a:ext cx="464" cy="212"/>
            </a:xfrm>
            <a:prstGeom prst="rect">
              <a:avLst/>
            </a:prstGeom>
            <a:noFill/>
            <a:ln w="9525">
              <a:noFill/>
              <a:miter lim="800000"/>
              <a:headEnd/>
              <a:tailEnd/>
            </a:ln>
            <a:effectLst/>
          </p:spPr>
          <p:txBody>
            <a:bodyPr wrap="none">
              <a:prstTxWarp prst="textNoShape">
                <a:avLst/>
              </a:prstTxWarp>
              <a:spAutoFit/>
            </a:bodyPr>
            <a:lstStyle/>
            <a:p>
              <a:r>
                <a:rPr lang="en-US" sz="1600"/>
                <a:t>(x</a:t>
              </a:r>
              <a:r>
                <a:rPr lang="en-US" sz="1600" baseline="-25000"/>
                <a:t>1</a:t>
              </a:r>
              <a:r>
                <a:rPr lang="en-US" sz="1600"/>
                <a:t>,y</a:t>
              </a:r>
              <a:r>
                <a:rPr lang="en-US" sz="1600" baseline="-25000"/>
                <a:t>1</a:t>
              </a:r>
              <a:r>
                <a:rPr lang="en-US" sz="1600"/>
                <a:t>)</a:t>
              </a:r>
            </a:p>
          </p:txBody>
        </p:sp>
        <p:sp>
          <p:nvSpPr>
            <p:cNvPr id="344141" name="Text Box 77"/>
            <p:cNvSpPr txBox="1">
              <a:spLocks noChangeArrowheads="1"/>
            </p:cNvSpPr>
            <p:nvPr/>
          </p:nvSpPr>
          <p:spPr bwMode="auto">
            <a:xfrm>
              <a:off x="3219" y="2064"/>
              <a:ext cx="464" cy="212"/>
            </a:xfrm>
            <a:prstGeom prst="rect">
              <a:avLst/>
            </a:prstGeom>
            <a:noFill/>
            <a:ln w="9525">
              <a:noFill/>
              <a:miter lim="800000"/>
              <a:headEnd/>
              <a:tailEnd/>
            </a:ln>
            <a:effectLst/>
          </p:spPr>
          <p:txBody>
            <a:bodyPr wrap="none">
              <a:prstTxWarp prst="textNoShape">
                <a:avLst/>
              </a:prstTxWarp>
              <a:spAutoFit/>
            </a:bodyPr>
            <a:lstStyle/>
            <a:p>
              <a:r>
                <a:rPr lang="en-US" sz="1600"/>
                <a:t>(x</a:t>
              </a:r>
              <a:r>
                <a:rPr lang="en-US" sz="1600" baseline="-25000"/>
                <a:t>3</a:t>
              </a:r>
              <a:r>
                <a:rPr lang="en-US" sz="1600"/>
                <a:t>,y</a:t>
              </a:r>
              <a:r>
                <a:rPr lang="en-US" sz="1600" baseline="-25000"/>
                <a:t>3</a:t>
              </a:r>
              <a:r>
                <a:rPr lang="en-US" sz="1600"/>
                <a:t>)</a:t>
              </a:r>
            </a:p>
          </p:txBody>
        </p:sp>
        <p:sp>
          <p:nvSpPr>
            <p:cNvPr id="344142" name="Oval 78"/>
            <p:cNvSpPr>
              <a:spLocks noChangeArrowheads="1"/>
            </p:cNvSpPr>
            <p:nvPr/>
          </p:nvSpPr>
          <p:spPr bwMode="auto">
            <a:xfrm>
              <a:off x="4065" y="782"/>
              <a:ext cx="304" cy="306"/>
            </a:xfrm>
            <a:prstGeom prst="ellipse">
              <a:avLst/>
            </a:prstGeom>
            <a:solidFill>
              <a:srgbClr val="FFCC00"/>
            </a:solidFill>
            <a:ln w="12699">
              <a:solidFill>
                <a:schemeClr val="tx1"/>
              </a:solidFill>
              <a:round/>
              <a:headEnd type="none" w="sm" len="sm"/>
              <a:tailEnd type="none" w="sm" len="sm"/>
            </a:ln>
            <a:effectLst/>
          </p:spPr>
          <p:txBody>
            <a:bodyPr wrap="none" anchor="ctr">
              <a:prstTxWarp prst="textNoShape">
                <a:avLst/>
              </a:prstTxWarp>
            </a:bodyPr>
            <a:lstStyle/>
            <a:p>
              <a:endParaRPr lang="en-US" sz="1600"/>
            </a:p>
          </p:txBody>
        </p:sp>
        <p:sp>
          <p:nvSpPr>
            <p:cNvPr id="344143" name="Text Box 79"/>
            <p:cNvSpPr txBox="1">
              <a:spLocks noChangeArrowheads="1"/>
            </p:cNvSpPr>
            <p:nvPr/>
          </p:nvSpPr>
          <p:spPr bwMode="auto">
            <a:xfrm>
              <a:off x="4090" y="821"/>
              <a:ext cx="236" cy="212"/>
            </a:xfrm>
            <a:prstGeom prst="rect">
              <a:avLst/>
            </a:prstGeom>
            <a:noFill/>
            <a:ln w="9525">
              <a:noFill/>
              <a:miter lim="800000"/>
              <a:headEnd/>
              <a:tailEnd/>
            </a:ln>
            <a:effectLst/>
          </p:spPr>
          <p:txBody>
            <a:bodyPr wrap="none">
              <a:prstTxWarp prst="textNoShape">
                <a:avLst/>
              </a:prstTxWarp>
              <a:spAutoFit/>
            </a:bodyPr>
            <a:lstStyle/>
            <a:p>
              <a:r>
                <a:rPr lang="en-US" sz="1600"/>
                <a:t>L</a:t>
              </a:r>
              <a:r>
                <a:rPr lang="en-US" sz="1600" baseline="-25000"/>
                <a:t>2</a:t>
              </a:r>
              <a:endParaRPr lang="en-US" sz="1600"/>
            </a:p>
          </p:txBody>
        </p:sp>
        <p:sp>
          <p:nvSpPr>
            <p:cNvPr id="344144" name="Oval 80"/>
            <p:cNvSpPr>
              <a:spLocks noChangeArrowheads="1"/>
            </p:cNvSpPr>
            <p:nvPr/>
          </p:nvSpPr>
          <p:spPr bwMode="auto">
            <a:xfrm>
              <a:off x="3304" y="1164"/>
              <a:ext cx="304" cy="307"/>
            </a:xfrm>
            <a:prstGeom prst="ellipse">
              <a:avLst/>
            </a:prstGeom>
            <a:solidFill>
              <a:srgbClr val="FFCC00"/>
            </a:solidFill>
            <a:ln w="12699">
              <a:solidFill>
                <a:schemeClr val="tx1"/>
              </a:solidFill>
              <a:round/>
              <a:headEnd type="none" w="sm" len="sm"/>
              <a:tailEnd type="none" w="sm" len="sm"/>
            </a:ln>
            <a:effectLst/>
          </p:spPr>
          <p:txBody>
            <a:bodyPr wrap="none" anchor="ctr">
              <a:prstTxWarp prst="textNoShape">
                <a:avLst/>
              </a:prstTxWarp>
            </a:bodyPr>
            <a:lstStyle/>
            <a:p>
              <a:endParaRPr lang="en-US" sz="1600"/>
            </a:p>
          </p:txBody>
        </p:sp>
        <p:sp>
          <p:nvSpPr>
            <p:cNvPr id="344145" name="Text Box 81"/>
            <p:cNvSpPr txBox="1">
              <a:spLocks noChangeArrowheads="1"/>
            </p:cNvSpPr>
            <p:nvPr/>
          </p:nvSpPr>
          <p:spPr bwMode="auto">
            <a:xfrm>
              <a:off x="3332" y="1204"/>
              <a:ext cx="236" cy="212"/>
            </a:xfrm>
            <a:prstGeom prst="rect">
              <a:avLst/>
            </a:prstGeom>
            <a:noFill/>
            <a:ln w="9525">
              <a:noFill/>
              <a:miter lim="800000"/>
              <a:headEnd/>
              <a:tailEnd/>
            </a:ln>
            <a:effectLst/>
          </p:spPr>
          <p:txBody>
            <a:bodyPr wrap="none">
              <a:prstTxWarp prst="textNoShape">
                <a:avLst/>
              </a:prstTxWarp>
              <a:spAutoFit/>
            </a:bodyPr>
            <a:lstStyle/>
            <a:p>
              <a:r>
                <a:rPr lang="en-US" sz="1600"/>
                <a:t>L</a:t>
              </a:r>
              <a:r>
                <a:rPr lang="en-US" sz="1600" baseline="-25000"/>
                <a:t>1</a:t>
              </a:r>
              <a:endParaRPr lang="en-US" sz="1600"/>
            </a:p>
          </p:txBody>
        </p:sp>
        <p:sp>
          <p:nvSpPr>
            <p:cNvPr id="344146" name="Oval 82"/>
            <p:cNvSpPr>
              <a:spLocks noChangeArrowheads="1"/>
            </p:cNvSpPr>
            <p:nvPr/>
          </p:nvSpPr>
          <p:spPr bwMode="auto">
            <a:xfrm>
              <a:off x="3632" y="1891"/>
              <a:ext cx="307" cy="308"/>
            </a:xfrm>
            <a:prstGeom prst="ellipse">
              <a:avLst/>
            </a:prstGeom>
            <a:solidFill>
              <a:srgbClr val="FFCC00"/>
            </a:solidFill>
            <a:ln w="12699">
              <a:solidFill>
                <a:schemeClr val="tx1"/>
              </a:solidFill>
              <a:round/>
              <a:headEnd type="none" w="sm" len="sm"/>
              <a:tailEnd type="none" w="sm" len="sm"/>
            </a:ln>
            <a:effectLst/>
          </p:spPr>
          <p:txBody>
            <a:bodyPr wrap="none" anchor="ctr">
              <a:prstTxWarp prst="textNoShape">
                <a:avLst/>
              </a:prstTxWarp>
            </a:bodyPr>
            <a:lstStyle/>
            <a:p>
              <a:endParaRPr lang="en-US" sz="1600"/>
            </a:p>
          </p:txBody>
        </p:sp>
        <p:sp>
          <p:nvSpPr>
            <p:cNvPr id="344147" name="Text Box 83"/>
            <p:cNvSpPr txBox="1">
              <a:spLocks noChangeArrowheads="1"/>
            </p:cNvSpPr>
            <p:nvPr/>
          </p:nvSpPr>
          <p:spPr bwMode="auto">
            <a:xfrm>
              <a:off x="3659" y="1931"/>
              <a:ext cx="236" cy="212"/>
            </a:xfrm>
            <a:prstGeom prst="rect">
              <a:avLst/>
            </a:prstGeom>
            <a:noFill/>
            <a:ln w="9525">
              <a:noFill/>
              <a:miter lim="800000"/>
              <a:headEnd/>
              <a:tailEnd/>
            </a:ln>
            <a:effectLst/>
          </p:spPr>
          <p:txBody>
            <a:bodyPr wrap="none">
              <a:prstTxWarp prst="textNoShape">
                <a:avLst/>
              </a:prstTxWarp>
              <a:spAutoFit/>
            </a:bodyPr>
            <a:lstStyle/>
            <a:p>
              <a:r>
                <a:rPr lang="en-US" sz="1600"/>
                <a:t>L</a:t>
              </a:r>
              <a:r>
                <a:rPr lang="en-US" sz="1600" baseline="-25000"/>
                <a:t>3</a:t>
              </a:r>
              <a:endParaRPr lang="en-US" sz="16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40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4406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4406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7" grpId="0" build="p" autoUpdateAnimBg="0"/>
    </p:bldLst>
  </p:timing>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p:txBody>
          <a:bodyPr/>
          <a:lstStyle/>
          <a:p>
            <a:r>
              <a:rPr lang="en-US"/>
              <a:t>Why the Difference?</a:t>
            </a:r>
          </a:p>
        </p:txBody>
      </p:sp>
      <p:sp>
        <p:nvSpPr>
          <p:cNvPr id="346115" name="Rectangle 3"/>
          <p:cNvSpPr>
            <a:spLocks noGrp="1" noChangeArrowheads="1"/>
          </p:cNvSpPr>
          <p:nvPr>
            <p:ph type="body" idx="1"/>
          </p:nvPr>
        </p:nvSpPr>
        <p:spPr>
          <a:xfrm>
            <a:off x="457200" y="4800600"/>
            <a:ext cx="8229600" cy="1066800"/>
          </a:xfrm>
        </p:spPr>
        <p:txBody>
          <a:bodyPr/>
          <a:lstStyle/>
          <a:p>
            <a:r>
              <a:rPr lang="en-US"/>
              <a:t>IDMaps overpredicts</a:t>
            </a:r>
          </a:p>
        </p:txBody>
      </p:sp>
      <p:grpSp>
        <p:nvGrpSpPr>
          <p:cNvPr id="2" name="Group 116"/>
          <p:cNvGrpSpPr>
            <a:grpSpLocks/>
          </p:cNvGrpSpPr>
          <p:nvPr/>
        </p:nvGrpSpPr>
        <p:grpSpPr bwMode="auto">
          <a:xfrm>
            <a:off x="1143000" y="1905000"/>
            <a:ext cx="2816225" cy="2225675"/>
            <a:chOff x="818" y="1430"/>
            <a:chExt cx="1774" cy="1402"/>
          </a:xfrm>
        </p:grpSpPr>
        <p:grpSp>
          <p:nvGrpSpPr>
            <p:cNvPr id="3" name="Group 4"/>
            <p:cNvGrpSpPr>
              <a:grpSpLocks/>
            </p:cNvGrpSpPr>
            <p:nvPr/>
          </p:nvGrpSpPr>
          <p:grpSpPr bwMode="auto">
            <a:xfrm>
              <a:off x="818" y="1728"/>
              <a:ext cx="1774" cy="1104"/>
              <a:chOff x="912" y="1248"/>
              <a:chExt cx="1774" cy="1104"/>
            </a:xfrm>
          </p:grpSpPr>
          <p:sp>
            <p:nvSpPr>
              <p:cNvPr id="346117" name="Oval 5"/>
              <p:cNvSpPr>
                <a:spLocks noChangeArrowheads="1"/>
              </p:cNvSpPr>
              <p:nvPr/>
            </p:nvSpPr>
            <p:spPr bwMode="auto">
              <a:xfrm>
                <a:off x="912" y="1412"/>
                <a:ext cx="1094" cy="658"/>
              </a:xfrm>
              <a:prstGeom prst="ellipse">
                <a:avLst/>
              </a:prstGeom>
              <a:solidFill>
                <a:srgbClr val="FF99CC">
                  <a:alpha val="50000"/>
                </a:srgbClr>
              </a:solidFill>
              <a:ln w="12700">
                <a:noFill/>
                <a:round/>
                <a:headEnd type="none" w="sm" len="sm"/>
                <a:tailEnd type="none" w="sm" len="sm"/>
              </a:ln>
              <a:effectLst/>
            </p:spPr>
            <p:txBody>
              <a:bodyPr wrap="none" anchor="ctr">
                <a:prstTxWarp prst="textNoShape">
                  <a:avLst/>
                </a:prstTxWarp>
              </a:bodyPr>
              <a:lstStyle/>
              <a:p>
                <a:endParaRPr lang="en-US"/>
              </a:p>
            </p:txBody>
          </p:sp>
          <p:sp>
            <p:nvSpPr>
              <p:cNvPr id="346118" name="Oval 6"/>
              <p:cNvSpPr>
                <a:spLocks noChangeArrowheads="1"/>
              </p:cNvSpPr>
              <p:nvPr/>
            </p:nvSpPr>
            <p:spPr bwMode="auto">
              <a:xfrm>
                <a:off x="1866" y="1671"/>
                <a:ext cx="814" cy="470"/>
              </a:xfrm>
              <a:prstGeom prst="ellipse">
                <a:avLst/>
              </a:prstGeom>
              <a:solidFill>
                <a:srgbClr val="FF99CC">
                  <a:alpha val="50000"/>
                </a:srgbClr>
              </a:solidFill>
              <a:ln w="12700">
                <a:noFill/>
                <a:round/>
                <a:headEnd type="none" w="sm" len="sm"/>
                <a:tailEnd type="none" w="sm" len="sm"/>
              </a:ln>
              <a:effectLst/>
            </p:spPr>
            <p:txBody>
              <a:bodyPr wrap="none" anchor="ctr">
                <a:prstTxWarp prst="textNoShape">
                  <a:avLst/>
                </a:prstTxWarp>
              </a:bodyPr>
              <a:lstStyle/>
              <a:p>
                <a:endParaRPr lang="en-US"/>
              </a:p>
            </p:txBody>
          </p:sp>
          <p:sp>
            <p:nvSpPr>
              <p:cNvPr id="346119" name="Oval 7"/>
              <p:cNvSpPr>
                <a:spLocks noChangeArrowheads="1"/>
              </p:cNvSpPr>
              <p:nvPr/>
            </p:nvSpPr>
            <p:spPr bwMode="auto">
              <a:xfrm>
                <a:off x="1557" y="1882"/>
                <a:ext cx="814" cy="470"/>
              </a:xfrm>
              <a:prstGeom prst="ellipse">
                <a:avLst/>
              </a:prstGeom>
              <a:solidFill>
                <a:srgbClr val="FF99CC">
                  <a:alpha val="50000"/>
                </a:srgbClr>
              </a:solidFill>
              <a:ln w="12700">
                <a:noFill/>
                <a:round/>
                <a:headEnd type="none" w="sm" len="sm"/>
                <a:tailEnd type="none" w="sm" len="sm"/>
              </a:ln>
              <a:effectLst/>
            </p:spPr>
            <p:txBody>
              <a:bodyPr wrap="none" anchor="ctr">
                <a:prstTxWarp prst="textNoShape">
                  <a:avLst/>
                </a:prstTxWarp>
              </a:bodyPr>
              <a:lstStyle/>
              <a:p>
                <a:endParaRPr lang="en-US"/>
              </a:p>
            </p:txBody>
          </p:sp>
          <p:sp>
            <p:nvSpPr>
              <p:cNvPr id="346120" name="Oval 8"/>
              <p:cNvSpPr>
                <a:spLocks noChangeArrowheads="1"/>
              </p:cNvSpPr>
              <p:nvPr/>
            </p:nvSpPr>
            <p:spPr bwMode="auto">
              <a:xfrm>
                <a:off x="1108" y="1248"/>
                <a:ext cx="814" cy="470"/>
              </a:xfrm>
              <a:prstGeom prst="ellipse">
                <a:avLst/>
              </a:prstGeom>
              <a:solidFill>
                <a:srgbClr val="FF99CC">
                  <a:alpha val="50000"/>
                </a:srgbClr>
              </a:solidFill>
              <a:ln w="12700">
                <a:noFill/>
                <a:round/>
                <a:headEnd type="none" w="sm" len="sm"/>
                <a:tailEnd type="none" w="sm" len="sm"/>
              </a:ln>
              <a:effectLst/>
            </p:spPr>
            <p:txBody>
              <a:bodyPr wrap="none" anchor="ctr">
                <a:prstTxWarp prst="textNoShape">
                  <a:avLst/>
                </a:prstTxWarp>
              </a:bodyPr>
              <a:lstStyle/>
              <a:p>
                <a:endParaRPr lang="en-US"/>
              </a:p>
            </p:txBody>
          </p:sp>
          <p:sp>
            <p:nvSpPr>
              <p:cNvPr id="346121" name="Oval 9"/>
              <p:cNvSpPr>
                <a:spLocks noChangeArrowheads="1"/>
              </p:cNvSpPr>
              <p:nvPr/>
            </p:nvSpPr>
            <p:spPr bwMode="auto">
              <a:xfrm>
                <a:off x="1052" y="1812"/>
                <a:ext cx="814" cy="470"/>
              </a:xfrm>
              <a:prstGeom prst="ellipse">
                <a:avLst/>
              </a:prstGeom>
              <a:solidFill>
                <a:srgbClr val="FF99CC">
                  <a:alpha val="50000"/>
                </a:srgbClr>
              </a:solidFill>
              <a:ln w="12700">
                <a:noFill/>
                <a:round/>
                <a:headEnd type="none" w="sm" len="sm"/>
                <a:tailEnd type="none" w="sm" len="sm"/>
              </a:ln>
              <a:effectLst/>
            </p:spPr>
            <p:txBody>
              <a:bodyPr wrap="none" anchor="ctr">
                <a:prstTxWarp prst="textNoShape">
                  <a:avLst/>
                </a:prstTxWarp>
              </a:bodyPr>
              <a:lstStyle/>
              <a:p>
                <a:endParaRPr lang="en-US"/>
              </a:p>
            </p:txBody>
          </p:sp>
          <p:sp>
            <p:nvSpPr>
              <p:cNvPr id="346122" name="Oval 10"/>
              <p:cNvSpPr>
                <a:spLocks noChangeArrowheads="1"/>
              </p:cNvSpPr>
              <p:nvPr/>
            </p:nvSpPr>
            <p:spPr bwMode="auto">
              <a:xfrm>
                <a:off x="1557" y="1248"/>
                <a:ext cx="814" cy="470"/>
              </a:xfrm>
              <a:prstGeom prst="ellipse">
                <a:avLst/>
              </a:prstGeom>
              <a:solidFill>
                <a:srgbClr val="FF99CC">
                  <a:alpha val="50000"/>
                </a:srgbClr>
              </a:solidFill>
              <a:ln w="12700">
                <a:noFill/>
                <a:round/>
                <a:headEnd type="none" w="sm" len="sm"/>
                <a:tailEnd type="none" w="sm" len="sm"/>
              </a:ln>
              <a:effectLst/>
            </p:spPr>
            <p:txBody>
              <a:bodyPr wrap="none" anchor="ctr">
                <a:prstTxWarp prst="textNoShape">
                  <a:avLst/>
                </a:prstTxWarp>
              </a:bodyPr>
              <a:lstStyle/>
              <a:p>
                <a:endParaRPr lang="en-US"/>
              </a:p>
            </p:txBody>
          </p:sp>
          <p:sp>
            <p:nvSpPr>
              <p:cNvPr id="346123" name="Oval 11"/>
              <p:cNvSpPr>
                <a:spLocks noChangeArrowheads="1"/>
              </p:cNvSpPr>
              <p:nvPr/>
            </p:nvSpPr>
            <p:spPr bwMode="auto">
              <a:xfrm>
                <a:off x="1872" y="1344"/>
                <a:ext cx="814" cy="470"/>
              </a:xfrm>
              <a:prstGeom prst="ellipse">
                <a:avLst/>
              </a:prstGeom>
              <a:solidFill>
                <a:srgbClr val="FF99CC">
                  <a:alpha val="50000"/>
                </a:srgbClr>
              </a:solidFill>
              <a:ln w="12700">
                <a:noFill/>
                <a:round/>
                <a:headEnd type="none" w="sm" len="sm"/>
                <a:tailEnd type="none" w="sm" len="sm"/>
              </a:ln>
              <a:effectLst/>
            </p:spPr>
            <p:txBody>
              <a:bodyPr wrap="none" anchor="ctr">
                <a:prstTxWarp prst="textNoShape">
                  <a:avLst/>
                </a:prstTxWarp>
              </a:bodyPr>
              <a:lstStyle/>
              <a:p>
                <a:endParaRPr lang="en-US"/>
              </a:p>
            </p:txBody>
          </p:sp>
        </p:grpSp>
        <p:sp>
          <p:nvSpPr>
            <p:cNvPr id="346124" name="Oval 12"/>
            <p:cNvSpPr>
              <a:spLocks noChangeArrowheads="1"/>
            </p:cNvSpPr>
            <p:nvPr/>
          </p:nvSpPr>
          <p:spPr bwMode="auto">
            <a:xfrm>
              <a:off x="2306" y="2083"/>
              <a:ext cx="282" cy="276"/>
            </a:xfrm>
            <a:prstGeom prst="ellipse">
              <a:avLst/>
            </a:prstGeom>
            <a:solidFill>
              <a:schemeClr val="accent1"/>
            </a:solidFill>
            <a:ln w="12699">
              <a:solidFill>
                <a:schemeClr val="tx1"/>
              </a:solidFill>
              <a:round/>
              <a:headEnd type="none" w="sm" len="sm"/>
              <a:tailEnd type="none" w="sm" len="sm"/>
            </a:ln>
            <a:effectLst/>
          </p:spPr>
          <p:txBody>
            <a:bodyPr wrap="none" anchor="ctr">
              <a:prstTxWarp prst="textNoShape">
                <a:avLst/>
              </a:prstTxWarp>
            </a:bodyPr>
            <a:lstStyle/>
            <a:p>
              <a:endParaRPr lang="en-US" sz="1600"/>
            </a:p>
          </p:txBody>
        </p:sp>
        <p:sp>
          <p:nvSpPr>
            <p:cNvPr id="346125" name="Oval 13"/>
            <p:cNvSpPr>
              <a:spLocks noChangeArrowheads="1"/>
            </p:cNvSpPr>
            <p:nvPr/>
          </p:nvSpPr>
          <p:spPr bwMode="auto">
            <a:xfrm>
              <a:off x="874" y="2085"/>
              <a:ext cx="282" cy="276"/>
            </a:xfrm>
            <a:prstGeom prst="ellipse">
              <a:avLst/>
            </a:prstGeom>
            <a:solidFill>
              <a:schemeClr val="accent1"/>
            </a:solidFill>
            <a:ln w="12699">
              <a:solidFill>
                <a:schemeClr val="tx1"/>
              </a:solidFill>
              <a:round/>
              <a:headEnd type="none" w="sm" len="sm"/>
              <a:tailEnd type="none" w="sm" len="sm"/>
            </a:ln>
            <a:effectLst/>
          </p:spPr>
          <p:txBody>
            <a:bodyPr wrap="none" anchor="ctr">
              <a:prstTxWarp prst="textNoShape">
                <a:avLst/>
              </a:prstTxWarp>
            </a:bodyPr>
            <a:lstStyle/>
            <a:p>
              <a:endParaRPr lang="en-US" sz="1600"/>
            </a:p>
          </p:txBody>
        </p:sp>
        <p:grpSp>
          <p:nvGrpSpPr>
            <p:cNvPr id="4" name="Group 14"/>
            <p:cNvGrpSpPr>
              <a:grpSpLocks/>
            </p:cNvGrpSpPr>
            <p:nvPr/>
          </p:nvGrpSpPr>
          <p:grpSpPr bwMode="auto">
            <a:xfrm>
              <a:off x="1447" y="2112"/>
              <a:ext cx="283" cy="273"/>
              <a:chOff x="970" y="1034"/>
              <a:chExt cx="152" cy="156"/>
            </a:xfrm>
          </p:grpSpPr>
          <p:sp>
            <p:nvSpPr>
              <p:cNvPr id="346127" name="Freeform 15"/>
              <p:cNvSpPr>
                <a:spLocks/>
              </p:cNvSpPr>
              <p:nvPr/>
            </p:nvSpPr>
            <p:spPr bwMode="auto">
              <a:xfrm>
                <a:off x="991" y="1128"/>
                <a:ext cx="129" cy="17"/>
              </a:xfrm>
              <a:custGeom>
                <a:avLst/>
                <a:gdLst/>
                <a:ahLst/>
                <a:cxnLst>
                  <a:cxn ang="0">
                    <a:pos x="0" y="84"/>
                  </a:cxn>
                  <a:cxn ang="0">
                    <a:pos x="81" y="0"/>
                  </a:cxn>
                  <a:cxn ang="0">
                    <a:pos x="645" y="0"/>
                  </a:cxn>
                  <a:cxn ang="0">
                    <a:pos x="574" y="84"/>
                  </a:cxn>
                  <a:cxn ang="0">
                    <a:pos x="0" y="84"/>
                  </a:cxn>
                </a:cxnLst>
                <a:rect l="0" t="0" r="r" b="b"/>
                <a:pathLst>
                  <a:path w="645" h="84">
                    <a:moveTo>
                      <a:pt x="0" y="84"/>
                    </a:moveTo>
                    <a:lnTo>
                      <a:pt x="81" y="0"/>
                    </a:lnTo>
                    <a:lnTo>
                      <a:pt x="645" y="0"/>
                    </a:lnTo>
                    <a:lnTo>
                      <a:pt x="574" y="84"/>
                    </a:lnTo>
                    <a:lnTo>
                      <a:pt x="0" y="84"/>
                    </a:lnTo>
                    <a:close/>
                  </a:path>
                </a:pathLst>
              </a:custGeom>
              <a:solidFill>
                <a:srgbClr val="C9C9B6"/>
              </a:solidFill>
              <a:ln w="9525">
                <a:noFill/>
                <a:round/>
                <a:headEnd/>
                <a:tailEnd/>
              </a:ln>
            </p:spPr>
            <p:txBody>
              <a:bodyPr>
                <a:prstTxWarp prst="textNoShape">
                  <a:avLst/>
                </a:prstTxWarp>
              </a:bodyPr>
              <a:lstStyle/>
              <a:p>
                <a:endParaRPr lang="en-US"/>
              </a:p>
            </p:txBody>
          </p:sp>
          <p:sp>
            <p:nvSpPr>
              <p:cNvPr id="346128" name="Freeform 16"/>
              <p:cNvSpPr>
                <a:spLocks/>
              </p:cNvSpPr>
              <p:nvPr/>
            </p:nvSpPr>
            <p:spPr bwMode="auto">
              <a:xfrm>
                <a:off x="993" y="1130"/>
                <a:ext cx="129" cy="17"/>
              </a:xfrm>
              <a:custGeom>
                <a:avLst/>
                <a:gdLst/>
                <a:ahLst/>
                <a:cxnLst>
                  <a:cxn ang="0">
                    <a:pos x="0" y="83"/>
                  </a:cxn>
                  <a:cxn ang="0">
                    <a:pos x="81" y="0"/>
                  </a:cxn>
                  <a:cxn ang="0">
                    <a:pos x="645" y="0"/>
                  </a:cxn>
                  <a:cxn ang="0">
                    <a:pos x="574" y="83"/>
                  </a:cxn>
                  <a:cxn ang="0">
                    <a:pos x="0" y="83"/>
                  </a:cxn>
                </a:cxnLst>
                <a:rect l="0" t="0" r="r" b="b"/>
                <a:pathLst>
                  <a:path w="645" h="83">
                    <a:moveTo>
                      <a:pt x="0" y="83"/>
                    </a:moveTo>
                    <a:lnTo>
                      <a:pt x="81" y="0"/>
                    </a:lnTo>
                    <a:lnTo>
                      <a:pt x="645" y="0"/>
                    </a:lnTo>
                    <a:lnTo>
                      <a:pt x="574" y="83"/>
                    </a:lnTo>
                    <a:lnTo>
                      <a:pt x="0" y="83"/>
                    </a:lnTo>
                    <a:close/>
                  </a:path>
                </a:pathLst>
              </a:custGeom>
              <a:solidFill>
                <a:srgbClr val="C9C9B6"/>
              </a:solidFill>
              <a:ln w="3175">
                <a:solidFill>
                  <a:srgbClr val="494936"/>
                </a:solidFill>
                <a:prstDash val="solid"/>
                <a:round/>
                <a:headEnd/>
                <a:tailEnd/>
              </a:ln>
            </p:spPr>
            <p:txBody>
              <a:bodyPr>
                <a:prstTxWarp prst="textNoShape">
                  <a:avLst/>
                </a:prstTxWarp>
              </a:bodyPr>
              <a:lstStyle/>
              <a:p>
                <a:endParaRPr lang="en-US"/>
              </a:p>
            </p:txBody>
          </p:sp>
          <p:sp>
            <p:nvSpPr>
              <p:cNvPr id="346129" name="Rectangle 17"/>
              <p:cNvSpPr>
                <a:spLocks noChangeArrowheads="1"/>
              </p:cNvSpPr>
              <p:nvPr/>
            </p:nvSpPr>
            <p:spPr bwMode="auto">
              <a:xfrm>
                <a:off x="991" y="1145"/>
                <a:ext cx="115" cy="20"/>
              </a:xfrm>
              <a:prstGeom prst="rect">
                <a:avLst/>
              </a:prstGeom>
              <a:solidFill>
                <a:srgbClr val="B7B79D"/>
              </a:solidFill>
              <a:ln w="9525">
                <a:noFill/>
                <a:miter lim="800000"/>
                <a:headEnd/>
                <a:tailEnd/>
              </a:ln>
            </p:spPr>
            <p:txBody>
              <a:bodyPr>
                <a:prstTxWarp prst="textNoShape">
                  <a:avLst/>
                </a:prstTxWarp>
              </a:bodyPr>
              <a:lstStyle/>
              <a:p>
                <a:endParaRPr lang="en-US"/>
              </a:p>
            </p:txBody>
          </p:sp>
          <p:sp>
            <p:nvSpPr>
              <p:cNvPr id="346130" name="Rectangle 18"/>
              <p:cNvSpPr>
                <a:spLocks noChangeArrowheads="1"/>
              </p:cNvSpPr>
              <p:nvPr/>
            </p:nvSpPr>
            <p:spPr bwMode="auto">
              <a:xfrm>
                <a:off x="992" y="1146"/>
                <a:ext cx="113" cy="18"/>
              </a:xfrm>
              <a:prstGeom prst="rect">
                <a:avLst/>
              </a:prstGeom>
              <a:solidFill>
                <a:srgbClr val="B7B79D"/>
              </a:solidFill>
              <a:ln w="3175">
                <a:solidFill>
                  <a:srgbClr val="494936"/>
                </a:solidFill>
                <a:miter lim="800000"/>
                <a:headEnd/>
                <a:tailEnd/>
              </a:ln>
            </p:spPr>
            <p:txBody>
              <a:bodyPr>
                <a:prstTxWarp prst="textNoShape">
                  <a:avLst/>
                </a:prstTxWarp>
              </a:bodyPr>
              <a:lstStyle/>
              <a:p>
                <a:endParaRPr lang="en-US"/>
              </a:p>
            </p:txBody>
          </p:sp>
          <p:sp>
            <p:nvSpPr>
              <p:cNvPr id="346131" name="Freeform 19"/>
              <p:cNvSpPr>
                <a:spLocks/>
              </p:cNvSpPr>
              <p:nvPr/>
            </p:nvSpPr>
            <p:spPr bwMode="auto">
              <a:xfrm>
                <a:off x="1106" y="1128"/>
                <a:ext cx="14" cy="37"/>
              </a:xfrm>
              <a:custGeom>
                <a:avLst/>
                <a:gdLst/>
                <a:ahLst/>
                <a:cxnLst>
                  <a:cxn ang="0">
                    <a:pos x="0" y="185"/>
                  </a:cxn>
                  <a:cxn ang="0">
                    <a:pos x="71" y="111"/>
                  </a:cxn>
                  <a:cxn ang="0">
                    <a:pos x="71" y="0"/>
                  </a:cxn>
                  <a:cxn ang="0">
                    <a:pos x="0" y="84"/>
                  </a:cxn>
                  <a:cxn ang="0">
                    <a:pos x="0" y="185"/>
                  </a:cxn>
                </a:cxnLst>
                <a:rect l="0" t="0" r="r" b="b"/>
                <a:pathLst>
                  <a:path w="71" h="185">
                    <a:moveTo>
                      <a:pt x="0" y="185"/>
                    </a:moveTo>
                    <a:lnTo>
                      <a:pt x="71" y="111"/>
                    </a:lnTo>
                    <a:lnTo>
                      <a:pt x="71" y="0"/>
                    </a:lnTo>
                    <a:lnTo>
                      <a:pt x="0" y="84"/>
                    </a:lnTo>
                    <a:lnTo>
                      <a:pt x="0" y="185"/>
                    </a:lnTo>
                    <a:close/>
                  </a:path>
                </a:pathLst>
              </a:custGeom>
              <a:solidFill>
                <a:srgbClr val="7A7A5A"/>
              </a:solidFill>
              <a:ln w="9525">
                <a:noFill/>
                <a:round/>
                <a:headEnd/>
                <a:tailEnd/>
              </a:ln>
            </p:spPr>
            <p:txBody>
              <a:bodyPr>
                <a:prstTxWarp prst="textNoShape">
                  <a:avLst/>
                </a:prstTxWarp>
              </a:bodyPr>
              <a:lstStyle/>
              <a:p>
                <a:endParaRPr lang="en-US"/>
              </a:p>
            </p:txBody>
          </p:sp>
          <p:sp>
            <p:nvSpPr>
              <p:cNvPr id="346132" name="Freeform 20"/>
              <p:cNvSpPr>
                <a:spLocks/>
              </p:cNvSpPr>
              <p:nvPr/>
            </p:nvSpPr>
            <p:spPr bwMode="auto">
              <a:xfrm>
                <a:off x="1106" y="1128"/>
                <a:ext cx="14" cy="37"/>
              </a:xfrm>
              <a:custGeom>
                <a:avLst/>
                <a:gdLst/>
                <a:ahLst/>
                <a:cxnLst>
                  <a:cxn ang="0">
                    <a:pos x="0" y="185"/>
                  </a:cxn>
                  <a:cxn ang="0">
                    <a:pos x="71" y="111"/>
                  </a:cxn>
                  <a:cxn ang="0">
                    <a:pos x="71" y="0"/>
                  </a:cxn>
                  <a:cxn ang="0">
                    <a:pos x="0" y="84"/>
                  </a:cxn>
                  <a:cxn ang="0">
                    <a:pos x="0" y="185"/>
                  </a:cxn>
                </a:cxnLst>
                <a:rect l="0" t="0" r="r" b="b"/>
                <a:pathLst>
                  <a:path w="71" h="185">
                    <a:moveTo>
                      <a:pt x="0" y="185"/>
                    </a:moveTo>
                    <a:lnTo>
                      <a:pt x="71" y="111"/>
                    </a:lnTo>
                    <a:lnTo>
                      <a:pt x="71" y="0"/>
                    </a:lnTo>
                    <a:lnTo>
                      <a:pt x="0" y="84"/>
                    </a:lnTo>
                    <a:lnTo>
                      <a:pt x="0" y="185"/>
                    </a:lnTo>
                    <a:close/>
                  </a:path>
                </a:pathLst>
              </a:custGeom>
              <a:solidFill>
                <a:srgbClr val="7A7A5A"/>
              </a:solidFill>
              <a:ln w="3175">
                <a:solidFill>
                  <a:srgbClr val="494936"/>
                </a:solidFill>
                <a:prstDash val="solid"/>
                <a:round/>
                <a:headEnd/>
                <a:tailEnd/>
              </a:ln>
            </p:spPr>
            <p:txBody>
              <a:bodyPr>
                <a:prstTxWarp prst="textNoShape">
                  <a:avLst/>
                </a:prstTxWarp>
              </a:bodyPr>
              <a:lstStyle/>
              <a:p>
                <a:endParaRPr lang="en-US"/>
              </a:p>
            </p:txBody>
          </p:sp>
          <p:sp>
            <p:nvSpPr>
              <p:cNvPr id="346133" name="Freeform 21"/>
              <p:cNvSpPr>
                <a:spLocks/>
              </p:cNvSpPr>
              <p:nvPr/>
            </p:nvSpPr>
            <p:spPr bwMode="auto">
              <a:xfrm>
                <a:off x="995" y="1128"/>
                <a:ext cx="123" cy="13"/>
              </a:xfrm>
              <a:custGeom>
                <a:avLst/>
                <a:gdLst/>
                <a:ahLst/>
                <a:cxnLst>
                  <a:cxn ang="0">
                    <a:pos x="0" y="65"/>
                  </a:cxn>
                  <a:cxn ang="0">
                    <a:pos x="63" y="0"/>
                  </a:cxn>
                  <a:cxn ang="0">
                    <a:pos x="618" y="0"/>
                  </a:cxn>
                  <a:cxn ang="0">
                    <a:pos x="565" y="65"/>
                  </a:cxn>
                  <a:cxn ang="0">
                    <a:pos x="0" y="65"/>
                  </a:cxn>
                </a:cxnLst>
                <a:rect l="0" t="0" r="r" b="b"/>
                <a:pathLst>
                  <a:path w="618" h="65">
                    <a:moveTo>
                      <a:pt x="0" y="65"/>
                    </a:moveTo>
                    <a:lnTo>
                      <a:pt x="63" y="0"/>
                    </a:lnTo>
                    <a:lnTo>
                      <a:pt x="618" y="0"/>
                    </a:lnTo>
                    <a:lnTo>
                      <a:pt x="565" y="65"/>
                    </a:lnTo>
                    <a:lnTo>
                      <a:pt x="0" y="65"/>
                    </a:lnTo>
                    <a:close/>
                  </a:path>
                </a:pathLst>
              </a:custGeom>
              <a:solidFill>
                <a:srgbClr val="000000"/>
              </a:solidFill>
              <a:ln w="9525">
                <a:noFill/>
                <a:round/>
                <a:headEnd/>
                <a:tailEnd/>
              </a:ln>
            </p:spPr>
            <p:txBody>
              <a:bodyPr>
                <a:prstTxWarp prst="textNoShape">
                  <a:avLst/>
                </a:prstTxWarp>
              </a:bodyPr>
              <a:lstStyle/>
              <a:p>
                <a:endParaRPr lang="en-US"/>
              </a:p>
            </p:txBody>
          </p:sp>
          <p:sp>
            <p:nvSpPr>
              <p:cNvPr id="346134" name="Freeform 22"/>
              <p:cNvSpPr>
                <a:spLocks/>
              </p:cNvSpPr>
              <p:nvPr/>
            </p:nvSpPr>
            <p:spPr bwMode="auto">
              <a:xfrm>
                <a:off x="995" y="1128"/>
                <a:ext cx="123" cy="13"/>
              </a:xfrm>
              <a:custGeom>
                <a:avLst/>
                <a:gdLst/>
                <a:ahLst/>
                <a:cxnLst>
                  <a:cxn ang="0">
                    <a:pos x="0" y="65"/>
                  </a:cxn>
                  <a:cxn ang="0">
                    <a:pos x="63" y="0"/>
                  </a:cxn>
                  <a:cxn ang="0">
                    <a:pos x="618" y="0"/>
                  </a:cxn>
                  <a:cxn ang="0">
                    <a:pos x="565" y="65"/>
                  </a:cxn>
                  <a:cxn ang="0">
                    <a:pos x="0" y="65"/>
                  </a:cxn>
                </a:cxnLst>
                <a:rect l="0" t="0" r="r" b="b"/>
                <a:pathLst>
                  <a:path w="618" h="65">
                    <a:moveTo>
                      <a:pt x="0" y="65"/>
                    </a:moveTo>
                    <a:lnTo>
                      <a:pt x="63" y="0"/>
                    </a:lnTo>
                    <a:lnTo>
                      <a:pt x="618" y="0"/>
                    </a:lnTo>
                    <a:lnTo>
                      <a:pt x="565" y="65"/>
                    </a:lnTo>
                    <a:lnTo>
                      <a:pt x="0" y="65"/>
                    </a:lnTo>
                    <a:close/>
                  </a:path>
                </a:pathLst>
              </a:custGeom>
              <a:solidFill>
                <a:srgbClr val="000000"/>
              </a:solidFill>
              <a:ln w="3175">
                <a:solidFill>
                  <a:srgbClr val="000000"/>
                </a:solidFill>
                <a:prstDash val="solid"/>
                <a:round/>
                <a:headEnd/>
                <a:tailEnd/>
              </a:ln>
            </p:spPr>
            <p:txBody>
              <a:bodyPr>
                <a:prstTxWarp prst="textNoShape">
                  <a:avLst/>
                </a:prstTxWarp>
              </a:bodyPr>
              <a:lstStyle/>
              <a:p>
                <a:endParaRPr lang="en-US"/>
              </a:p>
            </p:txBody>
          </p:sp>
          <p:sp>
            <p:nvSpPr>
              <p:cNvPr id="346135" name="Freeform 23"/>
              <p:cNvSpPr>
                <a:spLocks/>
              </p:cNvSpPr>
              <p:nvPr/>
            </p:nvSpPr>
            <p:spPr bwMode="auto">
              <a:xfrm>
                <a:off x="993" y="1034"/>
                <a:ext cx="125" cy="13"/>
              </a:xfrm>
              <a:custGeom>
                <a:avLst/>
                <a:gdLst/>
                <a:ahLst/>
                <a:cxnLst>
                  <a:cxn ang="0">
                    <a:pos x="0" y="65"/>
                  </a:cxn>
                  <a:cxn ang="0">
                    <a:pos x="54" y="0"/>
                  </a:cxn>
                  <a:cxn ang="0">
                    <a:pos x="627" y="0"/>
                  </a:cxn>
                  <a:cxn ang="0">
                    <a:pos x="565" y="65"/>
                  </a:cxn>
                  <a:cxn ang="0">
                    <a:pos x="0" y="65"/>
                  </a:cxn>
                </a:cxnLst>
                <a:rect l="0" t="0" r="r" b="b"/>
                <a:pathLst>
                  <a:path w="627" h="65">
                    <a:moveTo>
                      <a:pt x="0" y="65"/>
                    </a:moveTo>
                    <a:lnTo>
                      <a:pt x="54" y="0"/>
                    </a:lnTo>
                    <a:lnTo>
                      <a:pt x="627" y="0"/>
                    </a:lnTo>
                    <a:lnTo>
                      <a:pt x="565" y="65"/>
                    </a:lnTo>
                    <a:lnTo>
                      <a:pt x="0" y="65"/>
                    </a:lnTo>
                    <a:close/>
                  </a:path>
                </a:pathLst>
              </a:custGeom>
              <a:solidFill>
                <a:srgbClr val="C9C9B6"/>
              </a:solidFill>
              <a:ln w="9525">
                <a:noFill/>
                <a:round/>
                <a:headEnd/>
                <a:tailEnd/>
              </a:ln>
            </p:spPr>
            <p:txBody>
              <a:bodyPr>
                <a:prstTxWarp prst="textNoShape">
                  <a:avLst/>
                </a:prstTxWarp>
              </a:bodyPr>
              <a:lstStyle/>
              <a:p>
                <a:endParaRPr lang="en-US"/>
              </a:p>
            </p:txBody>
          </p:sp>
          <p:sp>
            <p:nvSpPr>
              <p:cNvPr id="346136" name="Freeform 24"/>
              <p:cNvSpPr>
                <a:spLocks/>
              </p:cNvSpPr>
              <p:nvPr/>
            </p:nvSpPr>
            <p:spPr bwMode="auto">
              <a:xfrm>
                <a:off x="993" y="1034"/>
                <a:ext cx="125" cy="13"/>
              </a:xfrm>
              <a:custGeom>
                <a:avLst/>
                <a:gdLst/>
                <a:ahLst/>
                <a:cxnLst>
                  <a:cxn ang="0">
                    <a:pos x="0" y="65"/>
                  </a:cxn>
                  <a:cxn ang="0">
                    <a:pos x="54" y="0"/>
                  </a:cxn>
                  <a:cxn ang="0">
                    <a:pos x="627" y="0"/>
                  </a:cxn>
                  <a:cxn ang="0">
                    <a:pos x="565" y="65"/>
                  </a:cxn>
                  <a:cxn ang="0">
                    <a:pos x="0" y="65"/>
                  </a:cxn>
                </a:cxnLst>
                <a:rect l="0" t="0" r="r" b="b"/>
                <a:pathLst>
                  <a:path w="627" h="65">
                    <a:moveTo>
                      <a:pt x="0" y="65"/>
                    </a:moveTo>
                    <a:lnTo>
                      <a:pt x="54" y="0"/>
                    </a:lnTo>
                    <a:lnTo>
                      <a:pt x="627" y="0"/>
                    </a:lnTo>
                    <a:lnTo>
                      <a:pt x="565" y="65"/>
                    </a:lnTo>
                    <a:lnTo>
                      <a:pt x="0" y="65"/>
                    </a:lnTo>
                    <a:close/>
                  </a:path>
                </a:pathLst>
              </a:custGeom>
              <a:solidFill>
                <a:srgbClr val="C9C9B6"/>
              </a:solidFill>
              <a:ln w="3175">
                <a:solidFill>
                  <a:srgbClr val="494936"/>
                </a:solidFill>
                <a:prstDash val="solid"/>
                <a:round/>
                <a:headEnd/>
                <a:tailEnd/>
              </a:ln>
            </p:spPr>
            <p:txBody>
              <a:bodyPr>
                <a:prstTxWarp prst="textNoShape">
                  <a:avLst/>
                </a:prstTxWarp>
              </a:bodyPr>
              <a:lstStyle/>
              <a:p>
                <a:endParaRPr lang="en-US"/>
              </a:p>
            </p:txBody>
          </p:sp>
          <p:sp>
            <p:nvSpPr>
              <p:cNvPr id="346137" name="Rectangle 25"/>
              <p:cNvSpPr>
                <a:spLocks noChangeArrowheads="1"/>
              </p:cNvSpPr>
              <p:nvPr/>
            </p:nvSpPr>
            <p:spPr bwMode="auto">
              <a:xfrm>
                <a:off x="994" y="1048"/>
                <a:ext cx="113" cy="91"/>
              </a:xfrm>
              <a:prstGeom prst="rect">
                <a:avLst/>
              </a:prstGeom>
              <a:solidFill>
                <a:srgbClr val="B7B79D"/>
              </a:solidFill>
              <a:ln w="3175">
                <a:solidFill>
                  <a:srgbClr val="494936"/>
                </a:solidFill>
                <a:miter lim="800000"/>
                <a:headEnd/>
                <a:tailEnd/>
              </a:ln>
            </p:spPr>
            <p:txBody>
              <a:bodyPr>
                <a:prstTxWarp prst="textNoShape">
                  <a:avLst/>
                </a:prstTxWarp>
              </a:bodyPr>
              <a:lstStyle/>
              <a:p>
                <a:endParaRPr lang="en-US"/>
              </a:p>
            </p:txBody>
          </p:sp>
          <p:sp>
            <p:nvSpPr>
              <p:cNvPr id="346138" name="Rectangle 26"/>
              <p:cNvSpPr>
                <a:spLocks noChangeArrowheads="1"/>
              </p:cNvSpPr>
              <p:nvPr/>
            </p:nvSpPr>
            <p:spPr bwMode="auto">
              <a:xfrm>
                <a:off x="1003" y="1059"/>
                <a:ext cx="93" cy="70"/>
              </a:xfrm>
              <a:prstGeom prst="rect">
                <a:avLst/>
              </a:prstGeom>
              <a:solidFill>
                <a:srgbClr val="FFFFFF"/>
              </a:solidFill>
              <a:ln w="3175">
                <a:solidFill>
                  <a:srgbClr val="494936"/>
                </a:solidFill>
                <a:miter lim="800000"/>
                <a:headEnd/>
                <a:tailEnd/>
              </a:ln>
            </p:spPr>
            <p:txBody>
              <a:bodyPr>
                <a:prstTxWarp prst="textNoShape">
                  <a:avLst/>
                </a:prstTxWarp>
              </a:bodyPr>
              <a:lstStyle/>
              <a:p>
                <a:endParaRPr lang="en-US"/>
              </a:p>
            </p:txBody>
          </p:sp>
          <p:sp>
            <p:nvSpPr>
              <p:cNvPr id="346139" name="Freeform 27"/>
              <p:cNvSpPr>
                <a:spLocks/>
              </p:cNvSpPr>
              <p:nvPr/>
            </p:nvSpPr>
            <p:spPr bwMode="auto">
              <a:xfrm>
                <a:off x="1106" y="1034"/>
                <a:ext cx="12" cy="104"/>
              </a:xfrm>
              <a:custGeom>
                <a:avLst/>
                <a:gdLst/>
                <a:ahLst/>
                <a:cxnLst>
                  <a:cxn ang="0">
                    <a:pos x="0" y="519"/>
                  </a:cxn>
                  <a:cxn ang="0">
                    <a:pos x="62" y="463"/>
                  </a:cxn>
                  <a:cxn ang="0">
                    <a:pos x="62" y="0"/>
                  </a:cxn>
                  <a:cxn ang="0">
                    <a:pos x="0" y="65"/>
                  </a:cxn>
                  <a:cxn ang="0">
                    <a:pos x="0" y="519"/>
                  </a:cxn>
                </a:cxnLst>
                <a:rect l="0" t="0" r="r" b="b"/>
                <a:pathLst>
                  <a:path w="62" h="519">
                    <a:moveTo>
                      <a:pt x="0" y="519"/>
                    </a:moveTo>
                    <a:lnTo>
                      <a:pt x="62" y="463"/>
                    </a:lnTo>
                    <a:lnTo>
                      <a:pt x="62" y="0"/>
                    </a:lnTo>
                    <a:lnTo>
                      <a:pt x="0" y="65"/>
                    </a:lnTo>
                    <a:lnTo>
                      <a:pt x="0" y="519"/>
                    </a:lnTo>
                    <a:close/>
                  </a:path>
                </a:pathLst>
              </a:custGeom>
              <a:solidFill>
                <a:srgbClr val="7A7A5A"/>
              </a:solidFill>
              <a:ln w="9525">
                <a:noFill/>
                <a:round/>
                <a:headEnd/>
                <a:tailEnd/>
              </a:ln>
            </p:spPr>
            <p:txBody>
              <a:bodyPr>
                <a:prstTxWarp prst="textNoShape">
                  <a:avLst/>
                </a:prstTxWarp>
              </a:bodyPr>
              <a:lstStyle/>
              <a:p>
                <a:endParaRPr lang="en-US"/>
              </a:p>
            </p:txBody>
          </p:sp>
          <p:sp>
            <p:nvSpPr>
              <p:cNvPr id="346140" name="Freeform 28"/>
              <p:cNvSpPr>
                <a:spLocks/>
              </p:cNvSpPr>
              <p:nvPr/>
            </p:nvSpPr>
            <p:spPr bwMode="auto">
              <a:xfrm>
                <a:off x="1106" y="1034"/>
                <a:ext cx="12" cy="104"/>
              </a:xfrm>
              <a:custGeom>
                <a:avLst/>
                <a:gdLst/>
                <a:ahLst/>
                <a:cxnLst>
                  <a:cxn ang="0">
                    <a:pos x="0" y="519"/>
                  </a:cxn>
                  <a:cxn ang="0">
                    <a:pos x="62" y="463"/>
                  </a:cxn>
                  <a:cxn ang="0">
                    <a:pos x="62" y="0"/>
                  </a:cxn>
                  <a:cxn ang="0">
                    <a:pos x="0" y="65"/>
                  </a:cxn>
                  <a:cxn ang="0">
                    <a:pos x="0" y="519"/>
                  </a:cxn>
                </a:cxnLst>
                <a:rect l="0" t="0" r="r" b="b"/>
                <a:pathLst>
                  <a:path w="62" h="519">
                    <a:moveTo>
                      <a:pt x="0" y="519"/>
                    </a:moveTo>
                    <a:lnTo>
                      <a:pt x="62" y="463"/>
                    </a:lnTo>
                    <a:lnTo>
                      <a:pt x="62" y="0"/>
                    </a:lnTo>
                    <a:lnTo>
                      <a:pt x="0" y="65"/>
                    </a:lnTo>
                    <a:lnTo>
                      <a:pt x="0" y="519"/>
                    </a:lnTo>
                    <a:close/>
                  </a:path>
                </a:pathLst>
              </a:custGeom>
              <a:solidFill>
                <a:srgbClr val="7A7A5A"/>
              </a:solidFill>
              <a:ln w="3175">
                <a:solidFill>
                  <a:srgbClr val="494936"/>
                </a:solidFill>
                <a:prstDash val="solid"/>
                <a:round/>
                <a:headEnd/>
                <a:tailEnd/>
              </a:ln>
            </p:spPr>
            <p:txBody>
              <a:bodyPr>
                <a:prstTxWarp prst="textNoShape">
                  <a:avLst/>
                </a:prstTxWarp>
              </a:bodyPr>
              <a:lstStyle/>
              <a:p>
                <a:endParaRPr lang="en-US"/>
              </a:p>
            </p:txBody>
          </p:sp>
          <p:sp>
            <p:nvSpPr>
              <p:cNvPr id="346141" name="Freeform 29"/>
              <p:cNvSpPr>
                <a:spLocks/>
              </p:cNvSpPr>
              <p:nvPr/>
            </p:nvSpPr>
            <p:spPr bwMode="auto">
              <a:xfrm>
                <a:off x="970" y="1162"/>
                <a:ext cx="141" cy="22"/>
              </a:xfrm>
              <a:custGeom>
                <a:avLst/>
                <a:gdLst/>
                <a:ahLst/>
                <a:cxnLst>
                  <a:cxn ang="0">
                    <a:pos x="0" y="111"/>
                  </a:cxn>
                  <a:cxn ang="0">
                    <a:pos x="89" y="0"/>
                  </a:cxn>
                  <a:cxn ang="0">
                    <a:pos x="708" y="0"/>
                  </a:cxn>
                  <a:cxn ang="0">
                    <a:pos x="618" y="111"/>
                  </a:cxn>
                  <a:cxn ang="0">
                    <a:pos x="0" y="111"/>
                  </a:cxn>
                </a:cxnLst>
                <a:rect l="0" t="0" r="r" b="b"/>
                <a:pathLst>
                  <a:path w="708" h="111">
                    <a:moveTo>
                      <a:pt x="0" y="111"/>
                    </a:moveTo>
                    <a:lnTo>
                      <a:pt x="89" y="0"/>
                    </a:lnTo>
                    <a:lnTo>
                      <a:pt x="708" y="0"/>
                    </a:lnTo>
                    <a:lnTo>
                      <a:pt x="618" y="111"/>
                    </a:lnTo>
                    <a:lnTo>
                      <a:pt x="0" y="111"/>
                    </a:lnTo>
                    <a:close/>
                  </a:path>
                </a:pathLst>
              </a:custGeom>
              <a:solidFill>
                <a:srgbClr val="C9C9B6"/>
              </a:solidFill>
              <a:ln w="9525">
                <a:noFill/>
                <a:round/>
                <a:headEnd/>
                <a:tailEnd/>
              </a:ln>
            </p:spPr>
            <p:txBody>
              <a:bodyPr>
                <a:prstTxWarp prst="textNoShape">
                  <a:avLst/>
                </a:prstTxWarp>
              </a:bodyPr>
              <a:lstStyle/>
              <a:p>
                <a:endParaRPr lang="en-US"/>
              </a:p>
            </p:txBody>
          </p:sp>
          <p:sp>
            <p:nvSpPr>
              <p:cNvPr id="346142" name="Freeform 30"/>
              <p:cNvSpPr>
                <a:spLocks/>
              </p:cNvSpPr>
              <p:nvPr/>
            </p:nvSpPr>
            <p:spPr bwMode="auto">
              <a:xfrm>
                <a:off x="970" y="1162"/>
                <a:ext cx="141" cy="22"/>
              </a:xfrm>
              <a:custGeom>
                <a:avLst/>
                <a:gdLst/>
                <a:ahLst/>
                <a:cxnLst>
                  <a:cxn ang="0">
                    <a:pos x="0" y="111"/>
                  </a:cxn>
                  <a:cxn ang="0">
                    <a:pos x="89" y="0"/>
                  </a:cxn>
                  <a:cxn ang="0">
                    <a:pos x="708" y="0"/>
                  </a:cxn>
                  <a:cxn ang="0">
                    <a:pos x="618" y="111"/>
                  </a:cxn>
                  <a:cxn ang="0">
                    <a:pos x="0" y="111"/>
                  </a:cxn>
                </a:cxnLst>
                <a:rect l="0" t="0" r="r" b="b"/>
                <a:pathLst>
                  <a:path w="708" h="111">
                    <a:moveTo>
                      <a:pt x="0" y="111"/>
                    </a:moveTo>
                    <a:lnTo>
                      <a:pt x="89" y="0"/>
                    </a:lnTo>
                    <a:lnTo>
                      <a:pt x="708" y="0"/>
                    </a:lnTo>
                    <a:lnTo>
                      <a:pt x="618" y="111"/>
                    </a:lnTo>
                    <a:lnTo>
                      <a:pt x="0" y="111"/>
                    </a:lnTo>
                    <a:close/>
                  </a:path>
                </a:pathLst>
              </a:custGeom>
              <a:solidFill>
                <a:srgbClr val="C9C9B6"/>
              </a:solidFill>
              <a:ln w="3175">
                <a:solidFill>
                  <a:srgbClr val="494936"/>
                </a:solidFill>
                <a:prstDash val="solid"/>
                <a:round/>
                <a:headEnd/>
                <a:tailEnd/>
              </a:ln>
            </p:spPr>
            <p:txBody>
              <a:bodyPr>
                <a:prstTxWarp prst="textNoShape">
                  <a:avLst/>
                </a:prstTxWarp>
              </a:bodyPr>
              <a:lstStyle/>
              <a:p>
                <a:endParaRPr lang="en-US"/>
              </a:p>
            </p:txBody>
          </p:sp>
          <p:sp>
            <p:nvSpPr>
              <p:cNvPr id="346143" name="Freeform 31"/>
              <p:cNvSpPr>
                <a:spLocks/>
              </p:cNvSpPr>
              <p:nvPr/>
            </p:nvSpPr>
            <p:spPr bwMode="auto">
              <a:xfrm>
                <a:off x="1093" y="1162"/>
                <a:ext cx="18" cy="28"/>
              </a:xfrm>
              <a:custGeom>
                <a:avLst/>
                <a:gdLst/>
                <a:ahLst/>
                <a:cxnLst>
                  <a:cxn ang="0">
                    <a:pos x="0" y="139"/>
                  </a:cxn>
                  <a:cxn ang="0">
                    <a:pos x="90" y="46"/>
                  </a:cxn>
                  <a:cxn ang="0">
                    <a:pos x="90" y="0"/>
                  </a:cxn>
                  <a:cxn ang="0">
                    <a:pos x="0" y="120"/>
                  </a:cxn>
                  <a:cxn ang="0">
                    <a:pos x="0" y="139"/>
                  </a:cxn>
                </a:cxnLst>
                <a:rect l="0" t="0" r="r" b="b"/>
                <a:pathLst>
                  <a:path w="90" h="139">
                    <a:moveTo>
                      <a:pt x="0" y="139"/>
                    </a:moveTo>
                    <a:lnTo>
                      <a:pt x="90" y="46"/>
                    </a:lnTo>
                    <a:lnTo>
                      <a:pt x="90" y="0"/>
                    </a:lnTo>
                    <a:lnTo>
                      <a:pt x="0" y="120"/>
                    </a:lnTo>
                    <a:lnTo>
                      <a:pt x="0" y="139"/>
                    </a:lnTo>
                    <a:close/>
                  </a:path>
                </a:pathLst>
              </a:custGeom>
              <a:solidFill>
                <a:srgbClr val="7A7A5A"/>
              </a:solidFill>
              <a:ln w="9525">
                <a:noFill/>
                <a:round/>
                <a:headEnd/>
                <a:tailEnd/>
              </a:ln>
            </p:spPr>
            <p:txBody>
              <a:bodyPr>
                <a:prstTxWarp prst="textNoShape">
                  <a:avLst/>
                </a:prstTxWarp>
              </a:bodyPr>
              <a:lstStyle/>
              <a:p>
                <a:endParaRPr lang="en-US"/>
              </a:p>
            </p:txBody>
          </p:sp>
          <p:sp>
            <p:nvSpPr>
              <p:cNvPr id="346144" name="Freeform 32"/>
              <p:cNvSpPr>
                <a:spLocks/>
              </p:cNvSpPr>
              <p:nvPr/>
            </p:nvSpPr>
            <p:spPr bwMode="auto">
              <a:xfrm>
                <a:off x="1093" y="1162"/>
                <a:ext cx="18" cy="28"/>
              </a:xfrm>
              <a:custGeom>
                <a:avLst/>
                <a:gdLst/>
                <a:ahLst/>
                <a:cxnLst>
                  <a:cxn ang="0">
                    <a:pos x="0" y="139"/>
                  </a:cxn>
                  <a:cxn ang="0">
                    <a:pos x="90" y="46"/>
                  </a:cxn>
                  <a:cxn ang="0">
                    <a:pos x="90" y="0"/>
                  </a:cxn>
                  <a:cxn ang="0">
                    <a:pos x="0" y="120"/>
                  </a:cxn>
                  <a:cxn ang="0">
                    <a:pos x="0" y="139"/>
                  </a:cxn>
                </a:cxnLst>
                <a:rect l="0" t="0" r="r" b="b"/>
                <a:pathLst>
                  <a:path w="90" h="139">
                    <a:moveTo>
                      <a:pt x="0" y="139"/>
                    </a:moveTo>
                    <a:lnTo>
                      <a:pt x="90" y="46"/>
                    </a:lnTo>
                    <a:lnTo>
                      <a:pt x="90" y="0"/>
                    </a:lnTo>
                    <a:lnTo>
                      <a:pt x="0" y="120"/>
                    </a:lnTo>
                    <a:lnTo>
                      <a:pt x="0" y="139"/>
                    </a:lnTo>
                    <a:close/>
                  </a:path>
                </a:pathLst>
              </a:custGeom>
              <a:solidFill>
                <a:srgbClr val="7A7A5A"/>
              </a:solidFill>
              <a:ln w="3175">
                <a:solidFill>
                  <a:srgbClr val="494936"/>
                </a:solidFill>
                <a:prstDash val="solid"/>
                <a:round/>
                <a:headEnd/>
                <a:tailEnd/>
              </a:ln>
            </p:spPr>
            <p:txBody>
              <a:bodyPr>
                <a:prstTxWarp prst="textNoShape">
                  <a:avLst/>
                </a:prstTxWarp>
              </a:bodyPr>
              <a:lstStyle/>
              <a:p>
                <a:endParaRPr lang="en-US"/>
              </a:p>
            </p:txBody>
          </p:sp>
          <p:sp>
            <p:nvSpPr>
              <p:cNvPr id="346145" name="Rectangle 33"/>
              <p:cNvSpPr>
                <a:spLocks noChangeArrowheads="1"/>
              </p:cNvSpPr>
              <p:nvPr/>
            </p:nvSpPr>
            <p:spPr bwMode="auto">
              <a:xfrm>
                <a:off x="970" y="1184"/>
                <a:ext cx="123" cy="6"/>
              </a:xfrm>
              <a:prstGeom prst="rect">
                <a:avLst/>
              </a:prstGeom>
              <a:solidFill>
                <a:srgbClr val="B7B79D"/>
              </a:solidFill>
              <a:ln w="9525">
                <a:noFill/>
                <a:miter lim="800000"/>
                <a:headEnd/>
                <a:tailEnd/>
              </a:ln>
            </p:spPr>
            <p:txBody>
              <a:bodyPr>
                <a:prstTxWarp prst="textNoShape">
                  <a:avLst/>
                </a:prstTxWarp>
              </a:bodyPr>
              <a:lstStyle/>
              <a:p>
                <a:endParaRPr lang="en-US"/>
              </a:p>
            </p:txBody>
          </p:sp>
          <p:sp>
            <p:nvSpPr>
              <p:cNvPr id="346146" name="Rectangle 34"/>
              <p:cNvSpPr>
                <a:spLocks noChangeArrowheads="1"/>
              </p:cNvSpPr>
              <p:nvPr/>
            </p:nvSpPr>
            <p:spPr bwMode="auto">
              <a:xfrm>
                <a:off x="971" y="1185"/>
                <a:ext cx="121" cy="4"/>
              </a:xfrm>
              <a:prstGeom prst="rect">
                <a:avLst/>
              </a:prstGeom>
              <a:solidFill>
                <a:srgbClr val="B7B79D"/>
              </a:solidFill>
              <a:ln w="3175">
                <a:solidFill>
                  <a:srgbClr val="494936"/>
                </a:solidFill>
                <a:miter lim="800000"/>
                <a:headEnd/>
                <a:tailEnd/>
              </a:ln>
            </p:spPr>
            <p:txBody>
              <a:bodyPr>
                <a:prstTxWarp prst="textNoShape">
                  <a:avLst/>
                </a:prstTxWarp>
              </a:bodyPr>
              <a:lstStyle/>
              <a:p>
                <a:endParaRPr lang="en-US"/>
              </a:p>
            </p:txBody>
          </p:sp>
        </p:grpSp>
        <p:grpSp>
          <p:nvGrpSpPr>
            <p:cNvPr id="5" name="Group 35"/>
            <p:cNvGrpSpPr>
              <a:grpSpLocks/>
            </p:cNvGrpSpPr>
            <p:nvPr/>
          </p:nvGrpSpPr>
          <p:grpSpPr bwMode="auto">
            <a:xfrm>
              <a:off x="1879" y="2112"/>
              <a:ext cx="283" cy="273"/>
              <a:chOff x="970" y="1034"/>
              <a:chExt cx="152" cy="156"/>
            </a:xfrm>
          </p:grpSpPr>
          <p:sp>
            <p:nvSpPr>
              <p:cNvPr id="346148" name="Freeform 36"/>
              <p:cNvSpPr>
                <a:spLocks/>
              </p:cNvSpPr>
              <p:nvPr/>
            </p:nvSpPr>
            <p:spPr bwMode="auto">
              <a:xfrm>
                <a:off x="991" y="1128"/>
                <a:ext cx="129" cy="17"/>
              </a:xfrm>
              <a:custGeom>
                <a:avLst/>
                <a:gdLst/>
                <a:ahLst/>
                <a:cxnLst>
                  <a:cxn ang="0">
                    <a:pos x="0" y="84"/>
                  </a:cxn>
                  <a:cxn ang="0">
                    <a:pos x="81" y="0"/>
                  </a:cxn>
                  <a:cxn ang="0">
                    <a:pos x="645" y="0"/>
                  </a:cxn>
                  <a:cxn ang="0">
                    <a:pos x="574" y="84"/>
                  </a:cxn>
                  <a:cxn ang="0">
                    <a:pos x="0" y="84"/>
                  </a:cxn>
                </a:cxnLst>
                <a:rect l="0" t="0" r="r" b="b"/>
                <a:pathLst>
                  <a:path w="645" h="84">
                    <a:moveTo>
                      <a:pt x="0" y="84"/>
                    </a:moveTo>
                    <a:lnTo>
                      <a:pt x="81" y="0"/>
                    </a:lnTo>
                    <a:lnTo>
                      <a:pt x="645" y="0"/>
                    </a:lnTo>
                    <a:lnTo>
                      <a:pt x="574" y="84"/>
                    </a:lnTo>
                    <a:lnTo>
                      <a:pt x="0" y="84"/>
                    </a:lnTo>
                    <a:close/>
                  </a:path>
                </a:pathLst>
              </a:custGeom>
              <a:solidFill>
                <a:srgbClr val="C9C9B6"/>
              </a:solidFill>
              <a:ln w="9525">
                <a:noFill/>
                <a:round/>
                <a:headEnd/>
                <a:tailEnd/>
              </a:ln>
            </p:spPr>
            <p:txBody>
              <a:bodyPr>
                <a:prstTxWarp prst="textNoShape">
                  <a:avLst/>
                </a:prstTxWarp>
              </a:bodyPr>
              <a:lstStyle/>
              <a:p>
                <a:endParaRPr lang="en-US"/>
              </a:p>
            </p:txBody>
          </p:sp>
          <p:sp>
            <p:nvSpPr>
              <p:cNvPr id="346149" name="Freeform 37"/>
              <p:cNvSpPr>
                <a:spLocks/>
              </p:cNvSpPr>
              <p:nvPr/>
            </p:nvSpPr>
            <p:spPr bwMode="auto">
              <a:xfrm>
                <a:off x="993" y="1130"/>
                <a:ext cx="129" cy="17"/>
              </a:xfrm>
              <a:custGeom>
                <a:avLst/>
                <a:gdLst/>
                <a:ahLst/>
                <a:cxnLst>
                  <a:cxn ang="0">
                    <a:pos x="0" y="83"/>
                  </a:cxn>
                  <a:cxn ang="0">
                    <a:pos x="81" y="0"/>
                  </a:cxn>
                  <a:cxn ang="0">
                    <a:pos x="645" y="0"/>
                  </a:cxn>
                  <a:cxn ang="0">
                    <a:pos x="574" y="83"/>
                  </a:cxn>
                  <a:cxn ang="0">
                    <a:pos x="0" y="83"/>
                  </a:cxn>
                </a:cxnLst>
                <a:rect l="0" t="0" r="r" b="b"/>
                <a:pathLst>
                  <a:path w="645" h="83">
                    <a:moveTo>
                      <a:pt x="0" y="83"/>
                    </a:moveTo>
                    <a:lnTo>
                      <a:pt x="81" y="0"/>
                    </a:lnTo>
                    <a:lnTo>
                      <a:pt x="645" y="0"/>
                    </a:lnTo>
                    <a:lnTo>
                      <a:pt x="574" y="83"/>
                    </a:lnTo>
                    <a:lnTo>
                      <a:pt x="0" y="83"/>
                    </a:lnTo>
                    <a:close/>
                  </a:path>
                </a:pathLst>
              </a:custGeom>
              <a:solidFill>
                <a:srgbClr val="C9C9B6"/>
              </a:solidFill>
              <a:ln w="3175">
                <a:solidFill>
                  <a:srgbClr val="494936"/>
                </a:solidFill>
                <a:prstDash val="solid"/>
                <a:round/>
                <a:headEnd/>
                <a:tailEnd/>
              </a:ln>
            </p:spPr>
            <p:txBody>
              <a:bodyPr>
                <a:prstTxWarp prst="textNoShape">
                  <a:avLst/>
                </a:prstTxWarp>
              </a:bodyPr>
              <a:lstStyle/>
              <a:p>
                <a:endParaRPr lang="en-US"/>
              </a:p>
            </p:txBody>
          </p:sp>
          <p:sp>
            <p:nvSpPr>
              <p:cNvPr id="346150" name="Rectangle 38"/>
              <p:cNvSpPr>
                <a:spLocks noChangeArrowheads="1"/>
              </p:cNvSpPr>
              <p:nvPr/>
            </p:nvSpPr>
            <p:spPr bwMode="auto">
              <a:xfrm>
                <a:off x="991" y="1145"/>
                <a:ext cx="115" cy="20"/>
              </a:xfrm>
              <a:prstGeom prst="rect">
                <a:avLst/>
              </a:prstGeom>
              <a:solidFill>
                <a:srgbClr val="B7B79D"/>
              </a:solidFill>
              <a:ln w="9525">
                <a:noFill/>
                <a:miter lim="800000"/>
                <a:headEnd/>
                <a:tailEnd/>
              </a:ln>
            </p:spPr>
            <p:txBody>
              <a:bodyPr>
                <a:prstTxWarp prst="textNoShape">
                  <a:avLst/>
                </a:prstTxWarp>
              </a:bodyPr>
              <a:lstStyle/>
              <a:p>
                <a:endParaRPr lang="en-US"/>
              </a:p>
            </p:txBody>
          </p:sp>
          <p:sp>
            <p:nvSpPr>
              <p:cNvPr id="346151" name="Rectangle 39"/>
              <p:cNvSpPr>
                <a:spLocks noChangeArrowheads="1"/>
              </p:cNvSpPr>
              <p:nvPr/>
            </p:nvSpPr>
            <p:spPr bwMode="auto">
              <a:xfrm>
                <a:off x="992" y="1146"/>
                <a:ext cx="113" cy="18"/>
              </a:xfrm>
              <a:prstGeom prst="rect">
                <a:avLst/>
              </a:prstGeom>
              <a:solidFill>
                <a:srgbClr val="B7B79D"/>
              </a:solidFill>
              <a:ln w="3175">
                <a:solidFill>
                  <a:srgbClr val="494936"/>
                </a:solidFill>
                <a:miter lim="800000"/>
                <a:headEnd/>
                <a:tailEnd/>
              </a:ln>
            </p:spPr>
            <p:txBody>
              <a:bodyPr>
                <a:prstTxWarp prst="textNoShape">
                  <a:avLst/>
                </a:prstTxWarp>
              </a:bodyPr>
              <a:lstStyle/>
              <a:p>
                <a:endParaRPr lang="en-US"/>
              </a:p>
            </p:txBody>
          </p:sp>
          <p:sp>
            <p:nvSpPr>
              <p:cNvPr id="346152" name="Freeform 40"/>
              <p:cNvSpPr>
                <a:spLocks/>
              </p:cNvSpPr>
              <p:nvPr/>
            </p:nvSpPr>
            <p:spPr bwMode="auto">
              <a:xfrm>
                <a:off x="1106" y="1128"/>
                <a:ext cx="14" cy="37"/>
              </a:xfrm>
              <a:custGeom>
                <a:avLst/>
                <a:gdLst/>
                <a:ahLst/>
                <a:cxnLst>
                  <a:cxn ang="0">
                    <a:pos x="0" y="185"/>
                  </a:cxn>
                  <a:cxn ang="0">
                    <a:pos x="71" y="111"/>
                  </a:cxn>
                  <a:cxn ang="0">
                    <a:pos x="71" y="0"/>
                  </a:cxn>
                  <a:cxn ang="0">
                    <a:pos x="0" y="84"/>
                  </a:cxn>
                  <a:cxn ang="0">
                    <a:pos x="0" y="185"/>
                  </a:cxn>
                </a:cxnLst>
                <a:rect l="0" t="0" r="r" b="b"/>
                <a:pathLst>
                  <a:path w="71" h="185">
                    <a:moveTo>
                      <a:pt x="0" y="185"/>
                    </a:moveTo>
                    <a:lnTo>
                      <a:pt x="71" y="111"/>
                    </a:lnTo>
                    <a:lnTo>
                      <a:pt x="71" y="0"/>
                    </a:lnTo>
                    <a:lnTo>
                      <a:pt x="0" y="84"/>
                    </a:lnTo>
                    <a:lnTo>
                      <a:pt x="0" y="185"/>
                    </a:lnTo>
                    <a:close/>
                  </a:path>
                </a:pathLst>
              </a:custGeom>
              <a:solidFill>
                <a:srgbClr val="7A7A5A"/>
              </a:solidFill>
              <a:ln w="9525">
                <a:noFill/>
                <a:round/>
                <a:headEnd/>
                <a:tailEnd/>
              </a:ln>
            </p:spPr>
            <p:txBody>
              <a:bodyPr>
                <a:prstTxWarp prst="textNoShape">
                  <a:avLst/>
                </a:prstTxWarp>
              </a:bodyPr>
              <a:lstStyle/>
              <a:p>
                <a:endParaRPr lang="en-US"/>
              </a:p>
            </p:txBody>
          </p:sp>
          <p:sp>
            <p:nvSpPr>
              <p:cNvPr id="346153" name="Freeform 41"/>
              <p:cNvSpPr>
                <a:spLocks/>
              </p:cNvSpPr>
              <p:nvPr/>
            </p:nvSpPr>
            <p:spPr bwMode="auto">
              <a:xfrm>
                <a:off x="1106" y="1128"/>
                <a:ext cx="14" cy="37"/>
              </a:xfrm>
              <a:custGeom>
                <a:avLst/>
                <a:gdLst/>
                <a:ahLst/>
                <a:cxnLst>
                  <a:cxn ang="0">
                    <a:pos x="0" y="185"/>
                  </a:cxn>
                  <a:cxn ang="0">
                    <a:pos x="71" y="111"/>
                  </a:cxn>
                  <a:cxn ang="0">
                    <a:pos x="71" y="0"/>
                  </a:cxn>
                  <a:cxn ang="0">
                    <a:pos x="0" y="84"/>
                  </a:cxn>
                  <a:cxn ang="0">
                    <a:pos x="0" y="185"/>
                  </a:cxn>
                </a:cxnLst>
                <a:rect l="0" t="0" r="r" b="b"/>
                <a:pathLst>
                  <a:path w="71" h="185">
                    <a:moveTo>
                      <a:pt x="0" y="185"/>
                    </a:moveTo>
                    <a:lnTo>
                      <a:pt x="71" y="111"/>
                    </a:lnTo>
                    <a:lnTo>
                      <a:pt x="71" y="0"/>
                    </a:lnTo>
                    <a:lnTo>
                      <a:pt x="0" y="84"/>
                    </a:lnTo>
                    <a:lnTo>
                      <a:pt x="0" y="185"/>
                    </a:lnTo>
                    <a:close/>
                  </a:path>
                </a:pathLst>
              </a:custGeom>
              <a:solidFill>
                <a:srgbClr val="7A7A5A"/>
              </a:solidFill>
              <a:ln w="3175">
                <a:solidFill>
                  <a:srgbClr val="494936"/>
                </a:solidFill>
                <a:prstDash val="solid"/>
                <a:round/>
                <a:headEnd/>
                <a:tailEnd/>
              </a:ln>
            </p:spPr>
            <p:txBody>
              <a:bodyPr>
                <a:prstTxWarp prst="textNoShape">
                  <a:avLst/>
                </a:prstTxWarp>
              </a:bodyPr>
              <a:lstStyle/>
              <a:p>
                <a:endParaRPr lang="en-US"/>
              </a:p>
            </p:txBody>
          </p:sp>
          <p:sp>
            <p:nvSpPr>
              <p:cNvPr id="346154" name="Freeform 42"/>
              <p:cNvSpPr>
                <a:spLocks/>
              </p:cNvSpPr>
              <p:nvPr/>
            </p:nvSpPr>
            <p:spPr bwMode="auto">
              <a:xfrm>
                <a:off x="995" y="1128"/>
                <a:ext cx="123" cy="13"/>
              </a:xfrm>
              <a:custGeom>
                <a:avLst/>
                <a:gdLst/>
                <a:ahLst/>
                <a:cxnLst>
                  <a:cxn ang="0">
                    <a:pos x="0" y="65"/>
                  </a:cxn>
                  <a:cxn ang="0">
                    <a:pos x="63" y="0"/>
                  </a:cxn>
                  <a:cxn ang="0">
                    <a:pos x="618" y="0"/>
                  </a:cxn>
                  <a:cxn ang="0">
                    <a:pos x="565" y="65"/>
                  </a:cxn>
                  <a:cxn ang="0">
                    <a:pos x="0" y="65"/>
                  </a:cxn>
                </a:cxnLst>
                <a:rect l="0" t="0" r="r" b="b"/>
                <a:pathLst>
                  <a:path w="618" h="65">
                    <a:moveTo>
                      <a:pt x="0" y="65"/>
                    </a:moveTo>
                    <a:lnTo>
                      <a:pt x="63" y="0"/>
                    </a:lnTo>
                    <a:lnTo>
                      <a:pt x="618" y="0"/>
                    </a:lnTo>
                    <a:lnTo>
                      <a:pt x="565" y="65"/>
                    </a:lnTo>
                    <a:lnTo>
                      <a:pt x="0" y="65"/>
                    </a:lnTo>
                    <a:close/>
                  </a:path>
                </a:pathLst>
              </a:custGeom>
              <a:solidFill>
                <a:srgbClr val="000000"/>
              </a:solidFill>
              <a:ln w="9525">
                <a:noFill/>
                <a:round/>
                <a:headEnd/>
                <a:tailEnd/>
              </a:ln>
            </p:spPr>
            <p:txBody>
              <a:bodyPr>
                <a:prstTxWarp prst="textNoShape">
                  <a:avLst/>
                </a:prstTxWarp>
              </a:bodyPr>
              <a:lstStyle/>
              <a:p>
                <a:endParaRPr lang="en-US"/>
              </a:p>
            </p:txBody>
          </p:sp>
          <p:sp>
            <p:nvSpPr>
              <p:cNvPr id="346155" name="Freeform 43"/>
              <p:cNvSpPr>
                <a:spLocks/>
              </p:cNvSpPr>
              <p:nvPr/>
            </p:nvSpPr>
            <p:spPr bwMode="auto">
              <a:xfrm>
                <a:off x="995" y="1128"/>
                <a:ext cx="123" cy="13"/>
              </a:xfrm>
              <a:custGeom>
                <a:avLst/>
                <a:gdLst/>
                <a:ahLst/>
                <a:cxnLst>
                  <a:cxn ang="0">
                    <a:pos x="0" y="65"/>
                  </a:cxn>
                  <a:cxn ang="0">
                    <a:pos x="63" y="0"/>
                  </a:cxn>
                  <a:cxn ang="0">
                    <a:pos x="618" y="0"/>
                  </a:cxn>
                  <a:cxn ang="0">
                    <a:pos x="565" y="65"/>
                  </a:cxn>
                  <a:cxn ang="0">
                    <a:pos x="0" y="65"/>
                  </a:cxn>
                </a:cxnLst>
                <a:rect l="0" t="0" r="r" b="b"/>
                <a:pathLst>
                  <a:path w="618" h="65">
                    <a:moveTo>
                      <a:pt x="0" y="65"/>
                    </a:moveTo>
                    <a:lnTo>
                      <a:pt x="63" y="0"/>
                    </a:lnTo>
                    <a:lnTo>
                      <a:pt x="618" y="0"/>
                    </a:lnTo>
                    <a:lnTo>
                      <a:pt x="565" y="65"/>
                    </a:lnTo>
                    <a:lnTo>
                      <a:pt x="0" y="65"/>
                    </a:lnTo>
                    <a:close/>
                  </a:path>
                </a:pathLst>
              </a:custGeom>
              <a:solidFill>
                <a:srgbClr val="000000"/>
              </a:solidFill>
              <a:ln w="3175">
                <a:solidFill>
                  <a:srgbClr val="000000"/>
                </a:solidFill>
                <a:prstDash val="solid"/>
                <a:round/>
                <a:headEnd/>
                <a:tailEnd/>
              </a:ln>
            </p:spPr>
            <p:txBody>
              <a:bodyPr>
                <a:prstTxWarp prst="textNoShape">
                  <a:avLst/>
                </a:prstTxWarp>
              </a:bodyPr>
              <a:lstStyle/>
              <a:p>
                <a:endParaRPr lang="en-US"/>
              </a:p>
            </p:txBody>
          </p:sp>
          <p:sp>
            <p:nvSpPr>
              <p:cNvPr id="346156" name="Freeform 44"/>
              <p:cNvSpPr>
                <a:spLocks/>
              </p:cNvSpPr>
              <p:nvPr/>
            </p:nvSpPr>
            <p:spPr bwMode="auto">
              <a:xfrm>
                <a:off x="993" y="1034"/>
                <a:ext cx="125" cy="13"/>
              </a:xfrm>
              <a:custGeom>
                <a:avLst/>
                <a:gdLst/>
                <a:ahLst/>
                <a:cxnLst>
                  <a:cxn ang="0">
                    <a:pos x="0" y="65"/>
                  </a:cxn>
                  <a:cxn ang="0">
                    <a:pos x="54" y="0"/>
                  </a:cxn>
                  <a:cxn ang="0">
                    <a:pos x="627" y="0"/>
                  </a:cxn>
                  <a:cxn ang="0">
                    <a:pos x="565" y="65"/>
                  </a:cxn>
                  <a:cxn ang="0">
                    <a:pos x="0" y="65"/>
                  </a:cxn>
                </a:cxnLst>
                <a:rect l="0" t="0" r="r" b="b"/>
                <a:pathLst>
                  <a:path w="627" h="65">
                    <a:moveTo>
                      <a:pt x="0" y="65"/>
                    </a:moveTo>
                    <a:lnTo>
                      <a:pt x="54" y="0"/>
                    </a:lnTo>
                    <a:lnTo>
                      <a:pt x="627" y="0"/>
                    </a:lnTo>
                    <a:lnTo>
                      <a:pt x="565" y="65"/>
                    </a:lnTo>
                    <a:lnTo>
                      <a:pt x="0" y="65"/>
                    </a:lnTo>
                    <a:close/>
                  </a:path>
                </a:pathLst>
              </a:custGeom>
              <a:solidFill>
                <a:srgbClr val="C9C9B6"/>
              </a:solidFill>
              <a:ln w="9525">
                <a:noFill/>
                <a:round/>
                <a:headEnd/>
                <a:tailEnd/>
              </a:ln>
            </p:spPr>
            <p:txBody>
              <a:bodyPr>
                <a:prstTxWarp prst="textNoShape">
                  <a:avLst/>
                </a:prstTxWarp>
              </a:bodyPr>
              <a:lstStyle/>
              <a:p>
                <a:endParaRPr lang="en-US"/>
              </a:p>
            </p:txBody>
          </p:sp>
          <p:sp>
            <p:nvSpPr>
              <p:cNvPr id="346157" name="Freeform 45"/>
              <p:cNvSpPr>
                <a:spLocks/>
              </p:cNvSpPr>
              <p:nvPr/>
            </p:nvSpPr>
            <p:spPr bwMode="auto">
              <a:xfrm>
                <a:off x="993" y="1034"/>
                <a:ext cx="125" cy="13"/>
              </a:xfrm>
              <a:custGeom>
                <a:avLst/>
                <a:gdLst/>
                <a:ahLst/>
                <a:cxnLst>
                  <a:cxn ang="0">
                    <a:pos x="0" y="65"/>
                  </a:cxn>
                  <a:cxn ang="0">
                    <a:pos x="54" y="0"/>
                  </a:cxn>
                  <a:cxn ang="0">
                    <a:pos x="627" y="0"/>
                  </a:cxn>
                  <a:cxn ang="0">
                    <a:pos x="565" y="65"/>
                  </a:cxn>
                  <a:cxn ang="0">
                    <a:pos x="0" y="65"/>
                  </a:cxn>
                </a:cxnLst>
                <a:rect l="0" t="0" r="r" b="b"/>
                <a:pathLst>
                  <a:path w="627" h="65">
                    <a:moveTo>
                      <a:pt x="0" y="65"/>
                    </a:moveTo>
                    <a:lnTo>
                      <a:pt x="54" y="0"/>
                    </a:lnTo>
                    <a:lnTo>
                      <a:pt x="627" y="0"/>
                    </a:lnTo>
                    <a:lnTo>
                      <a:pt x="565" y="65"/>
                    </a:lnTo>
                    <a:lnTo>
                      <a:pt x="0" y="65"/>
                    </a:lnTo>
                    <a:close/>
                  </a:path>
                </a:pathLst>
              </a:custGeom>
              <a:solidFill>
                <a:srgbClr val="C9C9B6"/>
              </a:solidFill>
              <a:ln w="3175">
                <a:solidFill>
                  <a:srgbClr val="494936"/>
                </a:solidFill>
                <a:prstDash val="solid"/>
                <a:round/>
                <a:headEnd/>
                <a:tailEnd/>
              </a:ln>
            </p:spPr>
            <p:txBody>
              <a:bodyPr>
                <a:prstTxWarp prst="textNoShape">
                  <a:avLst/>
                </a:prstTxWarp>
              </a:bodyPr>
              <a:lstStyle/>
              <a:p>
                <a:endParaRPr lang="en-US"/>
              </a:p>
            </p:txBody>
          </p:sp>
          <p:sp>
            <p:nvSpPr>
              <p:cNvPr id="346158" name="Rectangle 46"/>
              <p:cNvSpPr>
                <a:spLocks noChangeArrowheads="1"/>
              </p:cNvSpPr>
              <p:nvPr/>
            </p:nvSpPr>
            <p:spPr bwMode="auto">
              <a:xfrm>
                <a:off x="994" y="1048"/>
                <a:ext cx="113" cy="91"/>
              </a:xfrm>
              <a:prstGeom prst="rect">
                <a:avLst/>
              </a:prstGeom>
              <a:solidFill>
                <a:srgbClr val="B7B79D"/>
              </a:solidFill>
              <a:ln w="3175">
                <a:solidFill>
                  <a:srgbClr val="494936"/>
                </a:solidFill>
                <a:miter lim="800000"/>
                <a:headEnd/>
                <a:tailEnd/>
              </a:ln>
            </p:spPr>
            <p:txBody>
              <a:bodyPr>
                <a:prstTxWarp prst="textNoShape">
                  <a:avLst/>
                </a:prstTxWarp>
              </a:bodyPr>
              <a:lstStyle/>
              <a:p>
                <a:endParaRPr lang="en-US"/>
              </a:p>
            </p:txBody>
          </p:sp>
          <p:sp>
            <p:nvSpPr>
              <p:cNvPr id="346159" name="Rectangle 47"/>
              <p:cNvSpPr>
                <a:spLocks noChangeArrowheads="1"/>
              </p:cNvSpPr>
              <p:nvPr/>
            </p:nvSpPr>
            <p:spPr bwMode="auto">
              <a:xfrm>
                <a:off x="1003" y="1059"/>
                <a:ext cx="93" cy="70"/>
              </a:xfrm>
              <a:prstGeom prst="rect">
                <a:avLst/>
              </a:prstGeom>
              <a:solidFill>
                <a:srgbClr val="FFFFFF"/>
              </a:solidFill>
              <a:ln w="3175">
                <a:solidFill>
                  <a:srgbClr val="494936"/>
                </a:solidFill>
                <a:miter lim="800000"/>
                <a:headEnd/>
                <a:tailEnd/>
              </a:ln>
            </p:spPr>
            <p:txBody>
              <a:bodyPr>
                <a:prstTxWarp prst="textNoShape">
                  <a:avLst/>
                </a:prstTxWarp>
              </a:bodyPr>
              <a:lstStyle/>
              <a:p>
                <a:endParaRPr lang="en-US"/>
              </a:p>
            </p:txBody>
          </p:sp>
          <p:sp>
            <p:nvSpPr>
              <p:cNvPr id="346160" name="Freeform 48"/>
              <p:cNvSpPr>
                <a:spLocks/>
              </p:cNvSpPr>
              <p:nvPr/>
            </p:nvSpPr>
            <p:spPr bwMode="auto">
              <a:xfrm>
                <a:off x="1106" y="1034"/>
                <a:ext cx="12" cy="104"/>
              </a:xfrm>
              <a:custGeom>
                <a:avLst/>
                <a:gdLst/>
                <a:ahLst/>
                <a:cxnLst>
                  <a:cxn ang="0">
                    <a:pos x="0" y="519"/>
                  </a:cxn>
                  <a:cxn ang="0">
                    <a:pos x="62" y="463"/>
                  </a:cxn>
                  <a:cxn ang="0">
                    <a:pos x="62" y="0"/>
                  </a:cxn>
                  <a:cxn ang="0">
                    <a:pos x="0" y="65"/>
                  </a:cxn>
                  <a:cxn ang="0">
                    <a:pos x="0" y="519"/>
                  </a:cxn>
                </a:cxnLst>
                <a:rect l="0" t="0" r="r" b="b"/>
                <a:pathLst>
                  <a:path w="62" h="519">
                    <a:moveTo>
                      <a:pt x="0" y="519"/>
                    </a:moveTo>
                    <a:lnTo>
                      <a:pt x="62" y="463"/>
                    </a:lnTo>
                    <a:lnTo>
                      <a:pt x="62" y="0"/>
                    </a:lnTo>
                    <a:lnTo>
                      <a:pt x="0" y="65"/>
                    </a:lnTo>
                    <a:lnTo>
                      <a:pt x="0" y="519"/>
                    </a:lnTo>
                    <a:close/>
                  </a:path>
                </a:pathLst>
              </a:custGeom>
              <a:solidFill>
                <a:srgbClr val="7A7A5A"/>
              </a:solidFill>
              <a:ln w="9525">
                <a:noFill/>
                <a:round/>
                <a:headEnd/>
                <a:tailEnd/>
              </a:ln>
            </p:spPr>
            <p:txBody>
              <a:bodyPr>
                <a:prstTxWarp prst="textNoShape">
                  <a:avLst/>
                </a:prstTxWarp>
              </a:bodyPr>
              <a:lstStyle/>
              <a:p>
                <a:endParaRPr lang="en-US"/>
              </a:p>
            </p:txBody>
          </p:sp>
          <p:sp>
            <p:nvSpPr>
              <p:cNvPr id="346161" name="Freeform 49"/>
              <p:cNvSpPr>
                <a:spLocks/>
              </p:cNvSpPr>
              <p:nvPr/>
            </p:nvSpPr>
            <p:spPr bwMode="auto">
              <a:xfrm>
                <a:off x="1106" y="1034"/>
                <a:ext cx="12" cy="104"/>
              </a:xfrm>
              <a:custGeom>
                <a:avLst/>
                <a:gdLst/>
                <a:ahLst/>
                <a:cxnLst>
                  <a:cxn ang="0">
                    <a:pos x="0" y="519"/>
                  </a:cxn>
                  <a:cxn ang="0">
                    <a:pos x="62" y="463"/>
                  </a:cxn>
                  <a:cxn ang="0">
                    <a:pos x="62" y="0"/>
                  </a:cxn>
                  <a:cxn ang="0">
                    <a:pos x="0" y="65"/>
                  </a:cxn>
                  <a:cxn ang="0">
                    <a:pos x="0" y="519"/>
                  </a:cxn>
                </a:cxnLst>
                <a:rect l="0" t="0" r="r" b="b"/>
                <a:pathLst>
                  <a:path w="62" h="519">
                    <a:moveTo>
                      <a:pt x="0" y="519"/>
                    </a:moveTo>
                    <a:lnTo>
                      <a:pt x="62" y="463"/>
                    </a:lnTo>
                    <a:lnTo>
                      <a:pt x="62" y="0"/>
                    </a:lnTo>
                    <a:lnTo>
                      <a:pt x="0" y="65"/>
                    </a:lnTo>
                    <a:lnTo>
                      <a:pt x="0" y="519"/>
                    </a:lnTo>
                    <a:close/>
                  </a:path>
                </a:pathLst>
              </a:custGeom>
              <a:solidFill>
                <a:srgbClr val="7A7A5A"/>
              </a:solidFill>
              <a:ln w="3175">
                <a:solidFill>
                  <a:srgbClr val="494936"/>
                </a:solidFill>
                <a:prstDash val="solid"/>
                <a:round/>
                <a:headEnd/>
                <a:tailEnd/>
              </a:ln>
            </p:spPr>
            <p:txBody>
              <a:bodyPr>
                <a:prstTxWarp prst="textNoShape">
                  <a:avLst/>
                </a:prstTxWarp>
              </a:bodyPr>
              <a:lstStyle/>
              <a:p>
                <a:endParaRPr lang="en-US"/>
              </a:p>
            </p:txBody>
          </p:sp>
          <p:sp>
            <p:nvSpPr>
              <p:cNvPr id="346162" name="Freeform 50"/>
              <p:cNvSpPr>
                <a:spLocks/>
              </p:cNvSpPr>
              <p:nvPr/>
            </p:nvSpPr>
            <p:spPr bwMode="auto">
              <a:xfrm>
                <a:off x="970" y="1162"/>
                <a:ext cx="141" cy="22"/>
              </a:xfrm>
              <a:custGeom>
                <a:avLst/>
                <a:gdLst/>
                <a:ahLst/>
                <a:cxnLst>
                  <a:cxn ang="0">
                    <a:pos x="0" y="111"/>
                  </a:cxn>
                  <a:cxn ang="0">
                    <a:pos x="89" y="0"/>
                  </a:cxn>
                  <a:cxn ang="0">
                    <a:pos x="708" y="0"/>
                  </a:cxn>
                  <a:cxn ang="0">
                    <a:pos x="618" y="111"/>
                  </a:cxn>
                  <a:cxn ang="0">
                    <a:pos x="0" y="111"/>
                  </a:cxn>
                </a:cxnLst>
                <a:rect l="0" t="0" r="r" b="b"/>
                <a:pathLst>
                  <a:path w="708" h="111">
                    <a:moveTo>
                      <a:pt x="0" y="111"/>
                    </a:moveTo>
                    <a:lnTo>
                      <a:pt x="89" y="0"/>
                    </a:lnTo>
                    <a:lnTo>
                      <a:pt x="708" y="0"/>
                    </a:lnTo>
                    <a:lnTo>
                      <a:pt x="618" y="111"/>
                    </a:lnTo>
                    <a:lnTo>
                      <a:pt x="0" y="111"/>
                    </a:lnTo>
                    <a:close/>
                  </a:path>
                </a:pathLst>
              </a:custGeom>
              <a:solidFill>
                <a:srgbClr val="C9C9B6"/>
              </a:solidFill>
              <a:ln w="9525">
                <a:noFill/>
                <a:round/>
                <a:headEnd/>
                <a:tailEnd/>
              </a:ln>
            </p:spPr>
            <p:txBody>
              <a:bodyPr>
                <a:prstTxWarp prst="textNoShape">
                  <a:avLst/>
                </a:prstTxWarp>
              </a:bodyPr>
              <a:lstStyle/>
              <a:p>
                <a:endParaRPr lang="en-US"/>
              </a:p>
            </p:txBody>
          </p:sp>
          <p:sp>
            <p:nvSpPr>
              <p:cNvPr id="346163" name="Freeform 51"/>
              <p:cNvSpPr>
                <a:spLocks/>
              </p:cNvSpPr>
              <p:nvPr/>
            </p:nvSpPr>
            <p:spPr bwMode="auto">
              <a:xfrm>
                <a:off x="970" y="1162"/>
                <a:ext cx="141" cy="22"/>
              </a:xfrm>
              <a:custGeom>
                <a:avLst/>
                <a:gdLst/>
                <a:ahLst/>
                <a:cxnLst>
                  <a:cxn ang="0">
                    <a:pos x="0" y="111"/>
                  </a:cxn>
                  <a:cxn ang="0">
                    <a:pos x="89" y="0"/>
                  </a:cxn>
                  <a:cxn ang="0">
                    <a:pos x="708" y="0"/>
                  </a:cxn>
                  <a:cxn ang="0">
                    <a:pos x="618" y="111"/>
                  </a:cxn>
                  <a:cxn ang="0">
                    <a:pos x="0" y="111"/>
                  </a:cxn>
                </a:cxnLst>
                <a:rect l="0" t="0" r="r" b="b"/>
                <a:pathLst>
                  <a:path w="708" h="111">
                    <a:moveTo>
                      <a:pt x="0" y="111"/>
                    </a:moveTo>
                    <a:lnTo>
                      <a:pt x="89" y="0"/>
                    </a:lnTo>
                    <a:lnTo>
                      <a:pt x="708" y="0"/>
                    </a:lnTo>
                    <a:lnTo>
                      <a:pt x="618" y="111"/>
                    </a:lnTo>
                    <a:lnTo>
                      <a:pt x="0" y="111"/>
                    </a:lnTo>
                    <a:close/>
                  </a:path>
                </a:pathLst>
              </a:custGeom>
              <a:solidFill>
                <a:srgbClr val="C9C9B6"/>
              </a:solidFill>
              <a:ln w="3175">
                <a:solidFill>
                  <a:srgbClr val="494936"/>
                </a:solidFill>
                <a:prstDash val="solid"/>
                <a:round/>
                <a:headEnd/>
                <a:tailEnd/>
              </a:ln>
            </p:spPr>
            <p:txBody>
              <a:bodyPr>
                <a:prstTxWarp prst="textNoShape">
                  <a:avLst/>
                </a:prstTxWarp>
              </a:bodyPr>
              <a:lstStyle/>
              <a:p>
                <a:endParaRPr lang="en-US"/>
              </a:p>
            </p:txBody>
          </p:sp>
          <p:sp>
            <p:nvSpPr>
              <p:cNvPr id="346164" name="Freeform 52"/>
              <p:cNvSpPr>
                <a:spLocks/>
              </p:cNvSpPr>
              <p:nvPr/>
            </p:nvSpPr>
            <p:spPr bwMode="auto">
              <a:xfrm>
                <a:off x="1093" y="1162"/>
                <a:ext cx="18" cy="28"/>
              </a:xfrm>
              <a:custGeom>
                <a:avLst/>
                <a:gdLst/>
                <a:ahLst/>
                <a:cxnLst>
                  <a:cxn ang="0">
                    <a:pos x="0" y="139"/>
                  </a:cxn>
                  <a:cxn ang="0">
                    <a:pos x="90" y="46"/>
                  </a:cxn>
                  <a:cxn ang="0">
                    <a:pos x="90" y="0"/>
                  </a:cxn>
                  <a:cxn ang="0">
                    <a:pos x="0" y="120"/>
                  </a:cxn>
                  <a:cxn ang="0">
                    <a:pos x="0" y="139"/>
                  </a:cxn>
                </a:cxnLst>
                <a:rect l="0" t="0" r="r" b="b"/>
                <a:pathLst>
                  <a:path w="90" h="139">
                    <a:moveTo>
                      <a:pt x="0" y="139"/>
                    </a:moveTo>
                    <a:lnTo>
                      <a:pt x="90" y="46"/>
                    </a:lnTo>
                    <a:lnTo>
                      <a:pt x="90" y="0"/>
                    </a:lnTo>
                    <a:lnTo>
                      <a:pt x="0" y="120"/>
                    </a:lnTo>
                    <a:lnTo>
                      <a:pt x="0" y="139"/>
                    </a:lnTo>
                    <a:close/>
                  </a:path>
                </a:pathLst>
              </a:custGeom>
              <a:solidFill>
                <a:srgbClr val="7A7A5A"/>
              </a:solidFill>
              <a:ln w="9525">
                <a:noFill/>
                <a:round/>
                <a:headEnd/>
                <a:tailEnd/>
              </a:ln>
            </p:spPr>
            <p:txBody>
              <a:bodyPr>
                <a:prstTxWarp prst="textNoShape">
                  <a:avLst/>
                </a:prstTxWarp>
              </a:bodyPr>
              <a:lstStyle/>
              <a:p>
                <a:endParaRPr lang="en-US"/>
              </a:p>
            </p:txBody>
          </p:sp>
          <p:sp>
            <p:nvSpPr>
              <p:cNvPr id="346165" name="Freeform 53"/>
              <p:cNvSpPr>
                <a:spLocks/>
              </p:cNvSpPr>
              <p:nvPr/>
            </p:nvSpPr>
            <p:spPr bwMode="auto">
              <a:xfrm>
                <a:off x="1093" y="1162"/>
                <a:ext cx="18" cy="28"/>
              </a:xfrm>
              <a:custGeom>
                <a:avLst/>
                <a:gdLst/>
                <a:ahLst/>
                <a:cxnLst>
                  <a:cxn ang="0">
                    <a:pos x="0" y="139"/>
                  </a:cxn>
                  <a:cxn ang="0">
                    <a:pos x="90" y="46"/>
                  </a:cxn>
                  <a:cxn ang="0">
                    <a:pos x="90" y="0"/>
                  </a:cxn>
                  <a:cxn ang="0">
                    <a:pos x="0" y="120"/>
                  </a:cxn>
                  <a:cxn ang="0">
                    <a:pos x="0" y="139"/>
                  </a:cxn>
                </a:cxnLst>
                <a:rect l="0" t="0" r="r" b="b"/>
                <a:pathLst>
                  <a:path w="90" h="139">
                    <a:moveTo>
                      <a:pt x="0" y="139"/>
                    </a:moveTo>
                    <a:lnTo>
                      <a:pt x="90" y="46"/>
                    </a:lnTo>
                    <a:lnTo>
                      <a:pt x="90" y="0"/>
                    </a:lnTo>
                    <a:lnTo>
                      <a:pt x="0" y="120"/>
                    </a:lnTo>
                    <a:lnTo>
                      <a:pt x="0" y="139"/>
                    </a:lnTo>
                    <a:close/>
                  </a:path>
                </a:pathLst>
              </a:custGeom>
              <a:solidFill>
                <a:srgbClr val="7A7A5A"/>
              </a:solidFill>
              <a:ln w="3175">
                <a:solidFill>
                  <a:srgbClr val="494936"/>
                </a:solidFill>
                <a:prstDash val="solid"/>
                <a:round/>
                <a:headEnd/>
                <a:tailEnd/>
              </a:ln>
            </p:spPr>
            <p:txBody>
              <a:bodyPr>
                <a:prstTxWarp prst="textNoShape">
                  <a:avLst/>
                </a:prstTxWarp>
              </a:bodyPr>
              <a:lstStyle/>
              <a:p>
                <a:endParaRPr lang="en-US"/>
              </a:p>
            </p:txBody>
          </p:sp>
          <p:sp>
            <p:nvSpPr>
              <p:cNvPr id="346166" name="Rectangle 54"/>
              <p:cNvSpPr>
                <a:spLocks noChangeArrowheads="1"/>
              </p:cNvSpPr>
              <p:nvPr/>
            </p:nvSpPr>
            <p:spPr bwMode="auto">
              <a:xfrm>
                <a:off x="970" y="1184"/>
                <a:ext cx="123" cy="6"/>
              </a:xfrm>
              <a:prstGeom prst="rect">
                <a:avLst/>
              </a:prstGeom>
              <a:solidFill>
                <a:srgbClr val="B7B79D"/>
              </a:solidFill>
              <a:ln w="9525">
                <a:noFill/>
                <a:miter lim="800000"/>
                <a:headEnd/>
                <a:tailEnd/>
              </a:ln>
            </p:spPr>
            <p:txBody>
              <a:bodyPr>
                <a:prstTxWarp prst="textNoShape">
                  <a:avLst/>
                </a:prstTxWarp>
              </a:bodyPr>
              <a:lstStyle/>
              <a:p>
                <a:endParaRPr lang="en-US"/>
              </a:p>
            </p:txBody>
          </p:sp>
          <p:sp>
            <p:nvSpPr>
              <p:cNvPr id="346167" name="Rectangle 55"/>
              <p:cNvSpPr>
                <a:spLocks noChangeArrowheads="1"/>
              </p:cNvSpPr>
              <p:nvPr/>
            </p:nvSpPr>
            <p:spPr bwMode="auto">
              <a:xfrm>
                <a:off x="971" y="1185"/>
                <a:ext cx="121" cy="4"/>
              </a:xfrm>
              <a:prstGeom prst="rect">
                <a:avLst/>
              </a:prstGeom>
              <a:solidFill>
                <a:srgbClr val="B7B79D"/>
              </a:solidFill>
              <a:ln w="3175">
                <a:solidFill>
                  <a:srgbClr val="494936"/>
                </a:solidFill>
                <a:miter lim="800000"/>
                <a:headEnd/>
                <a:tailEnd/>
              </a:ln>
            </p:spPr>
            <p:txBody>
              <a:bodyPr>
                <a:prstTxWarp prst="textNoShape">
                  <a:avLst/>
                </a:prstTxWarp>
              </a:bodyPr>
              <a:lstStyle/>
              <a:p>
                <a:endParaRPr lang="en-US"/>
              </a:p>
            </p:txBody>
          </p:sp>
        </p:grpSp>
        <p:grpSp>
          <p:nvGrpSpPr>
            <p:cNvPr id="6" name="Group 56"/>
            <p:cNvGrpSpPr>
              <a:grpSpLocks/>
            </p:cNvGrpSpPr>
            <p:nvPr/>
          </p:nvGrpSpPr>
          <p:grpSpPr bwMode="auto">
            <a:xfrm>
              <a:off x="1154" y="1920"/>
              <a:ext cx="1152" cy="288"/>
              <a:chOff x="1008" y="1536"/>
              <a:chExt cx="1152" cy="288"/>
            </a:xfrm>
          </p:grpSpPr>
          <p:sp>
            <p:nvSpPr>
              <p:cNvPr id="346169" name="Line 57"/>
              <p:cNvSpPr>
                <a:spLocks noChangeShapeType="1"/>
              </p:cNvSpPr>
              <p:nvPr/>
            </p:nvSpPr>
            <p:spPr bwMode="auto">
              <a:xfrm>
                <a:off x="1008" y="1824"/>
                <a:ext cx="336" cy="0"/>
              </a:xfrm>
              <a:prstGeom prst="line">
                <a:avLst/>
              </a:prstGeom>
              <a:noFill/>
              <a:ln w="28575">
                <a:solidFill>
                  <a:schemeClr val="tx1"/>
                </a:solidFill>
                <a:round/>
                <a:headEnd type="none" w="sm" len="sm"/>
                <a:tailEnd type="none" w="sm" len="sm"/>
              </a:ln>
              <a:effectLst/>
            </p:spPr>
            <p:txBody>
              <a:bodyPr>
                <a:prstTxWarp prst="textNoShape">
                  <a:avLst/>
                </a:prstTxWarp>
              </a:bodyPr>
              <a:lstStyle/>
              <a:p>
                <a:endParaRPr lang="en-US"/>
              </a:p>
            </p:txBody>
          </p:sp>
          <p:sp>
            <p:nvSpPr>
              <p:cNvPr id="346170" name="Line 58"/>
              <p:cNvSpPr>
                <a:spLocks noChangeShapeType="1"/>
              </p:cNvSpPr>
              <p:nvPr/>
            </p:nvSpPr>
            <p:spPr bwMode="auto">
              <a:xfrm>
                <a:off x="2016" y="1824"/>
                <a:ext cx="144" cy="0"/>
              </a:xfrm>
              <a:prstGeom prst="line">
                <a:avLst/>
              </a:prstGeom>
              <a:noFill/>
              <a:ln w="28575">
                <a:solidFill>
                  <a:schemeClr val="tx1"/>
                </a:solidFill>
                <a:round/>
                <a:headEnd type="none" w="sm" len="sm"/>
                <a:tailEnd type="none" w="sm" len="sm"/>
              </a:ln>
              <a:effectLst/>
            </p:spPr>
            <p:txBody>
              <a:bodyPr>
                <a:prstTxWarp prst="textNoShape">
                  <a:avLst/>
                </a:prstTxWarp>
              </a:bodyPr>
              <a:lstStyle/>
              <a:p>
                <a:endParaRPr lang="en-US"/>
              </a:p>
            </p:txBody>
          </p:sp>
          <p:sp>
            <p:nvSpPr>
              <p:cNvPr id="346171" name="Freeform 59"/>
              <p:cNvSpPr>
                <a:spLocks/>
              </p:cNvSpPr>
              <p:nvPr/>
            </p:nvSpPr>
            <p:spPr bwMode="auto">
              <a:xfrm>
                <a:off x="1008" y="1536"/>
                <a:ext cx="1152" cy="240"/>
              </a:xfrm>
              <a:custGeom>
                <a:avLst/>
                <a:gdLst/>
                <a:ahLst/>
                <a:cxnLst>
                  <a:cxn ang="0">
                    <a:pos x="0" y="240"/>
                  </a:cxn>
                  <a:cxn ang="0">
                    <a:pos x="624" y="0"/>
                  </a:cxn>
                  <a:cxn ang="0">
                    <a:pos x="1152" y="240"/>
                  </a:cxn>
                </a:cxnLst>
                <a:rect l="0" t="0" r="r" b="b"/>
                <a:pathLst>
                  <a:path w="1152" h="240">
                    <a:moveTo>
                      <a:pt x="0" y="240"/>
                    </a:moveTo>
                    <a:cubicBezTo>
                      <a:pt x="216" y="120"/>
                      <a:pt x="432" y="0"/>
                      <a:pt x="624" y="0"/>
                    </a:cubicBezTo>
                    <a:cubicBezTo>
                      <a:pt x="816" y="0"/>
                      <a:pt x="1064" y="208"/>
                      <a:pt x="1152" y="240"/>
                    </a:cubicBezTo>
                  </a:path>
                </a:pathLst>
              </a:custGeom>
              <a:noFill/>
              <a:ln w="28575" cap="flat" cmpd="sng">
                <a:solidFill>
                  <a:schemeClr val="tx1"/>
                </a:solidFill>
                <a:prstDash val="solid"/>
                <a:round/>
                <a:headEnd type="none" w="sm" len="sm"/>
                <a:tailEnd type="none" w="sm" len="sm"/>
              </a:ln>
              <a:effectLst/>
            </p:spPr>
            <p:txBody>
              <a:bodyPr>
                <a:prstTxWarp prst="textNoShape">
                  <a:avLst/>
                </a:prstTxWarp>
              </a:bodyPr>
              <a:lstStyle/>
              <a:p>
                <a:endParaRPr lang="en-US"/>
              </a:p>
            </p:txBody>
          </p:sp>
        </p:grpSp>
        <p:sp>
          <p:nvSpPr>
            <p:cNvPr id="346172" name="Text Box 60"/>
            <p:cNvSpPr txBox="1">
              <a:spLocks noChangeArrowheads="1"/>
            </p:cNvSpPr>
            <p:nvPr/>
          </p:nvSpPr>
          <p:spPr bwMode="auto">
            <a:xfrm>
              <a:off x="1493" y="1430"/>
              <a:ext cx="571" cy="212"/>
            </a:xfrm>
            <a:prstGeom prst="rect">
              <a:avLst/>
            </a:prstGeom>
            <a:noFill/>
            <a:ln w="12699">
              <a:noFill/>
              <a:miter lim="800000"/>
              <a:headEnd type="none" w="sm" len="sm"/>
              <a:tailEnd type="none" w="sm" len="sm"/>
            </a:ln>
            <a:effectLst/>
          </p:spPr>
          <p:txBody>
            <a:bodyPr wrap="none">
              <a:prstTxWarp prst="textNoShape">
                <a:avLst/>
              </a:prstTxWarp>
              <a:spAutoFit/>
            </a:bodyPr>
            <a:lstStyle/>
            <a:p>
              <a:r>
                <a:rPr lang="en-US" sz="1600" b="1"/>
                <a:t>IDMaps</a:t>
              </a:r>
            </a:p>
          </p:txBody>
        </p:sp>
      </p:grpSp>
      <p:grpSp>
        <p:nvGrpSpPr>
          <p:cNvPr id="7" name="Group 117"/>
          <p:cNvGrpSpPr>
            <a:grpSpLocks/>
          </p:cNvGrpSpPr>
          <p:nvPr/>
        </p:nvGrpSpPr>
        <p:grpSpPr bwMode="auto">
          <a:xfrm>
            <a:off x="4648200" y="2057400"/>
            <a:ext cx="3903663" cy="2165350"/>
            <a:chOff x="2928" y="1296"/>
            <a:chExt cx="2459" cy="1364"/>
          </a:xfrm>
        </p:grpSpPr>
        <p:grpSp>
          <p:nvGrpSpPr>
            <p:cNvPr id="8" name="Group 61"/>
            <p:cNvGrpSpPr>
              <a:grpSpLocks/>
            </p:cNvGrpSpPr>
            <p:nvPr/>
          </p:nvGrpSpPr>
          <p:grpSpPr bwMode="auto">
            <a:xfrm>
              <a:off x="2928" y="1296"/>
              <a:ext cx="2459" cy="1364"/>
              <a:chOff x="2834" y="2448"/>
              <a:chExt cx="2459" cy="1364"/>
            </a:xfrm>
          </p:grpSpPr>
          <p:grpSp>
            <p:nvGrpSpPr>
              <p:cNvPr id="9" name="Group 62"/>
              <p:cNvGrpSpPr>
                <a:grpSpLocks/>
              </p:cNvGrpSpPr>
              <p:nvPr/>
            </p:nvGrpSpPr>
            <p:grpSpPr bwMode="auto">
              <a:xfrm>
                <a:off x="2834" y="2708"/>
                <a:ext cx="1774" cy="1104"/>
                <a:chOff x="912" y="1248"/>
                <a:chExt cx="1774" cy="1104"/>
              </a:xfrm>
            </p:grpSpPr>
            <p:sp>
              <p:nvSpPr>
                <p:cNvPr id="346175" name="Oval 63"/>
                <p:cNvSpPr>
                  <a:spLocks noChangeArrowheads="1"/>
                </p:cNvSpPr>
                <p:nvPr/>
              </p:nvSpPr>
              <p:spPr bwMode="auto">
                <a:xfrm>
                  <a:off x="912" y="1412"/>
                  <a:ext cx="1094" cy="658"/>
                </a:xfrm>
                <a:prstGeom prst="ellipse">
                  <a:avLst/>
                </a:prstGeom>
                <a:solidFill>
                  <a:srgbClr val="FF99CC">
                    <a:alpha val="50000"/>
                  </a:srgbClr>
                </a:solidFill>
                <a:ln w="12700">
                  <a:noFill/>
                  <a:round/>
                  <a:headEnd type="none" w="sm" len="sm"/>
                  <a:tailEnd type="none" w="sm" len="sm"/>
                </a:ln>
                <a:effectLst/>
              </p:spPr>
              <p:txBody>
                <a:bodyPr wrap="none" anchor="ctr">
                  <a:prstTxWarp prst="textNoShape">
                    <a:avLst/>
                  </a:prstTxWarp>
                </a:bodyPr>
                <a:lstStyle/>
                <a:p>
                  <a:endParaRPr lang="en-US"/>
                </a:p>
              </p:txBody>
            </p:sp>
            <p:sp>
              <p:nvSpPr>
                <p:cNvPr id="346176" name="Oval 64"/>
                <p:cNvSpPr>
                  <a:spLocks noChangeArrowheads="1"/>
                </p:cNvSpPr>
                <p:nvPr/>
              </p:nvSpPr>
              <p:spPr bwMode="auto">
                <a:xfrm>
                  <a:off x="1866" y="1671"/>
                  <a:ext cx="814" cy="470"/>
                </a:xfrm>
                <a:prstGeom prst="ellipse">
                  <a:avLst/>
                </a:prstGeom>
                <a:solidFill>
                  <a:srgbClr val="FF99CC">
                    <a:alpha val="50000"/>
                  </a:srgbClr>
                </a:solidFill>
                <a:ln w="12700">
                  <a:noFill/>
                  <a:round/>
                  <a:headEnd type="none" w="sm" len="sm"/>
                  <a:tailEnd type="none" w="sm" len="sm"/>
                </a:ln>
                <a:effectLst/>
              </p:spPr>
              <p:txBody>
                <a:bodyPr wrap="none" anchor="ctr">
                  <a:prstTxWarp prst="textNoShape">
                    <a:avLst/>
                  </a:prstTxWarp>
                </a:bodyPr>
                <a:lstStyle/>
                <a:p>
                  <a:endParaRPr lang="en-US"/>
                </a:p>
              </p:txBody>
            </p:sp>
            <p:sp>
              <p:nvSpPr>
                <p:cNvPr id="346177" name="Oval 65"/>
                <p:cNvSpPr>
                  <a:spLocks noChangeArrowheads="1"/>
                </p:cNvSpPr>
                <p:nvPr/>
              </p:nvSpPr>
              <p:spPr bwMode="auto">
                <a:xfrm>
                  <a:off x="1557" y="1882"/>
                  <a:ext cx="814" cy="470"/>
                </a:xfrm>
                <a:prstGeom prst="ellipse">
                  <a:avLst/>
                </a:prstGeom>
                <a:solidFill>
                  <a:srgbClr val="FF99CC">
                    <a:alpha val="50000"/>
                  </a:srgbClr>
                </a:solidFill>
                <a:ln w="12700">
                  <a:noFill/>
                  <a:round/>
                  <a:headEnd type="none" w="sm" len="sm"/>
                  <a:tailEnd type="none" w="sm" len="sm"/>
                </a:ln>
                <a:effectLst/>
              </p:spPr>
              <p:txBody>
                <a:bodyPr wrap="none" anchor="ctr">
                  <a:prstTxWarp prst="textNoShape">
                    <a:avLst/>
                  </a:prstTxWarp>
                </a:bodyPr>
                <a:lstStyle/>
                <a:p>
                  <a:endParaRPr lang="en-US"/>
                </a:p>
              </p:txBody>
            </p:sp>
            <p:sp>
              <p:nvSpPr>
                <p:cNvPr id="346178" name="Oval 66"/>
                <p:cNvSpPr>
                  <a:spLocks noChangeArrowheads="1"/>
                </p:cNvSpPr>
                <p:nvPr/>
              </p:nvSpPr>
              <p:spPr bwMode="auto">
                <a:xfrm>
                  <a:off x="1108" y="1248"/>
                  <a:ext cx="814" cy="470"/>
                </a:xfrm>
                <a:prstGeom prst="ellipse">
                  <a:avLst/>
                </a:prstGeom>
                <a:solidFill>
                  <a:srgbClr val="FF99CC">
                    <a:alpha val="50000"/>
                  </a:srgbClr>
                </a:solidFill>
                <a:ln w="12700">
                  <a:noFill/>
                  <a:round/>
                  <a:headEnd type="none" w="sm" len="sm"/>
                  <a:tailEnd type="none" w="sm" len="sm"/>
                </a:ln>
                <a:effectLst/>
              </p:spPr>
              <p:txBody>
                <a:bodyPr wrap="none" anchor="ctr">
                  <a:prstTxWarp prst="textNoShape">
                    <a:avLst/>
                  </a:prstTxWarp>
                </a:bodyPr>
                <a:lstStyle/>
                <a:p>
                  <a:endParaRPr lang="en-US"/>
                </a:p>
              </p:txBody>
            </p:sp>
            <p:sp>
              <p:nvSpPr>
                <p:cNvPr id="346179" name="Oval 67"/>
                <p:cNvSpPr>
                  <a:spLocks noChangeArrowheads="1"/>
                </p:cNvSpPr>
                <p:nvPr/>
              </p:nvSpPr>
              <p:spPr bwMode="auto">
                <a:xfrm>
                  <a:off x="1052" y="1812"/>
                  <a:ext cx="814" cy="470"/>
                </a:xfrm>
                <a:prstGeom prst="ellipse">
                  <a:avLst/>
                </a:prstGeom>
                <a:solidFill>
                  <a:srgbClr val="FF99CC">
                    <a:alpha val="50000"/>
                  </a:srgbClr>
                </a:solidFill>
                <a:ln w="12700">
                  <a:noFill/>
                  <a:round/>
                  <a:headEnd type="none" w="sm" len="sm"/>
                  <a:tailEnd type="none" w="sm" len="sm"/>
                </a:ln>
                <a:effectLst/>
              </p:spPr>
              <p:txBody>
                <a:bodyPr wrap="none" anchor="ctr">
                  <a:prstTxWarp prst="textNoShape">
                    <a:avLst/>
                  </a:prstTxWarp>
                </a:bodyPr>
                <a:lstStyle/>
                <a:p>
                  <a:endParaRPr lang="en-US"/>
                </a:p>
              </p:txBody>
            </p:sp>
            <p:sp>
              <p:nvSpPr>
                <p:cNvPr id="346180" name="Oval 68"/>
                <p:cNvSpPr>
                  <a:spLocks noChangeArrowheads="1"/>
                </p:cNvSpPr>
                <p:nvPr/>
              </p:nvSpPr>
              <p:spPr bwMode="auto">
                <a:xfrm>
                  <a:off x="1557" y="1248"/>
                  <a:ext cx="814" cy="470"/>
                </a:xfrm>
                <a:prstGeom prst="ellipse">
                  <a:avLst/>
                </a:prstGeom>
                <a:solidFill>
                  <a:srgbClr val="FF99CC">
                    <a:alpha val="50000"/>
                  </a:srgbClr>
                </a:solidFill>
                <a:ln w="12700">
                  <a:noFill/>
                  <a:round/>
                  <a:headEnd type="none" w="sm" len="sm"/>
                  <a:tailEnd type="none" w="sm" len="sm"/>
                </a:ln>
                <a:effectLst/>
              </p:spPr>
              <p:txBody>
                <a:bodyPr wrap="none" anchor="ctr">
                  <a:prstTxWarp prst="textNoShape">
                    <a:avLst/>
                  </a:prstTxWarp>
                </a:bodyPr>
                <a:lstStyle/>
                <a:p>
                  <a:endParaRPr lang="en-US"/>
                </a:p>
              </p:txBody>
            </p:sp>
            <p:sp>
              <p:nvSpPr>
                <p:cNvPr id="346181" name="Oval 69"/>
                <p:cNvSpPr>
                  <a:spLocks noChangeArrowheads="1"/>
                </p:cNvSpPr>
                <p:nvPr/>
              </p:nvSpPr>
              <p:spPr bwMode="auto">
                <a:xfrm>
                  <a:off x="1872" y="1344"/>
                  <a:ext cx="814" cy="470"/>
                </a:xfrm>
                <a:prstGeom prst="ellipse">
                  <a:avLst/>
                </a:prstGeom>
                <a:solidFill>
                  <a:srgbClr val="FF99CC">
                    <a:alpha val="50000"/>
                  </a:srgbClr>
                </a:solidFill>
                <a:ln w="12700">
                  <a:noFill/>
                  <a:round/>
                  <a:headEnd type="none" w="sm" len="sm"/>
                  <a:tailEnd type="none" w="sm" len="sm"/>
                </a:ln>
                <a:effectLst/>
              </p:spPr>
              <p:txBody>
                <a:bodyPr wrap="none" anchor="ctr">
                  <a:prstTxWarp prst="textNoShape">
                    <a:avLst/>
                  </a:prstTxWarp>
                </a:bodyPr>
                <a:lstStyle/>
                <a:p>
                  <a:endParaRPr lang="en-US"/>
                </a:p>
              </p:txBody>
            </p:sp>
          </p:grpSp>
          <p:sp>
            <p:nvSpPr>
              <p:cNvPr id="346182" name="Oval 70"/>
              <p:cNvSpPr>
                <a:spLocks noChangeArrowheads="1"/>
              </p:cNvSpPr>
              <p:nvPr/>
            </p:nvSpPr>
            <p:spPr bwMode="auto">
              <a:xfrm>
                <a:off x="4322" y="3063"/>
                <a:ext cx="282" cy="276"/>
              </a:xfrm>
              <a:prstGeom prst="ellipse">
                <a:avLst/>
              </a:prstGeom>
              <a:solidFill>
                <a:schemeClr val="accent1"/>
              </a:solidFill>
              <a:ln w="12699">
                <a:solidFill>
                  <a:schemeClr val="tx1"/>
                </a:solidFill>
                <a:round/>
                <a:headEnd type="none" w="sm" len="sm"/>
                <a:tailEnd type="none" w="sm" len="sm"/>
              </a:ln>
              <a:effectLst/>
            </p:spPr>
            <p:txBody>
              <a:bodyPr wrap="none" anchor="ctr">
                <a:prstTxWarp prst="textNoShape">
                  <a:avLst/>
                </a:prstTxWarp>
              </a:bodyPr>
              <a:lstStyle/>
              <a:p>
                <a:endParaRPr lang="en-US" sz="1600"/>
              </a:p>
            </p:txBody>
          </p:sp>
          <p:sp>
            <p:nvSpPr>
              <p:cNvPr id="346183" name="Oval 71"/>
              <p:cNvSpPr>
                <a:spLocks noChangeArrowheads="1"/>
              </p:cNvSpPr>
              <p:nvPr/>
            </p:nvSpPr>
            <p:spPr bwMode="auto">
              <a:xfrm>
                <a:off x="2890" y="3065"/>
                <a:ext cx="282" cy="276"/>
              </a:xfrm>
              <a:prstGeom prst="ellipse">
                <a:avLst/>
              </a:prstGeom>
              <a:solidFill>
                <a:schemeClr val="accent1"/>
              </a:solidFill>
              <a:ln w="12699">
                <a:solidFill>
                  <a:schemeClr val="tx1"/>
                </a:solidFill>
                <a:round/>
                <a:headEnd type="none" w="sm" len="sm"/>
                <a:tailEnd type="none" w="sm" len="sm"/>
              </a:ln>
              <a:effectLst/>
            </p:spPr>
            <p:txBody>
              <a:bodyPr wrap="none" anchor="ctr">
                <a:prstTxWarp prst="textNoShape">
                  <a:avLst/>
                </a:prstTxWarp>
              </a:bodyPr>
              <a:lstStyle/>
              <a:p>
                <a:endParaRPr lang="en-US" sz="1600"/>
              </a:p>
            </p:txBody>
          </p:sp>
          <p:grpSp>
            <p:nvGrpSpPr>
              <p:cNvPr id="10" name="Group 72"/>
              <p:cNvGrpSpPr>
                <a:grpSpLocks/>
              </p:cNvGrpSpPr>
              <p:nvPr/>
            </p:nvGrpSpPr>
            <p:grpSpPr bwMode="auto">
              <a:xfrm>
                <a:off x="3463" y="3092"/>
                <a:ext cx="283" cy="273"/>
                <a:chOff x="970" y="1034"/>
                <a:chExt cx="152" cy="156"/>
              </a:xfrm>
            </p:grpSpPr>
            <p:sp>
              <p:nvSpPr>
                <p:cNvPr id="346185" name="Freeform 73"/>
                <p:cNvSpPr>
                  <a:spLocks/>
                </p:cNvSpPr>
                <p:nvPr/>
              </p:nvSpPr>
              <p:spPr bwMode="auto">
                <a:xfrm>
                  <a:off x="991" y="1128"/>
                  <a:ext cx="129" cy="17"/>
                </a:xfrm>
                <a:custGeom>
                  <a:avLst/>
                  <a:gdLst/>
                  <a:ahLst/>
                  <a:cxnLst>
                    <a:cxn ang="0">
                      <a:pos x="0" y="84"/>
                    </a:cxn>
                    <a:cxn ang="0">
                      <a:pos x="81" y="0"/>
                    </a:cxn>
                    <a:cxn ang="0">
                      <a:pos x="645" y="0"/>
                    </a:cxn>
                    <a:cxn ang="0">
                      <a:pos x="574" y="84"/>
                    </a:cxn>
                    <a:cxn ang="0">
                      <a:pos x="0" y="84"/>
                    </a:cxn>
                  </a:cxnLst>
                  <a:rect l="0" t="0" r="r" b="b"/>
                  <a:pathLst>
                    <a:path w="645" h="84">
                      <a:moveTo>
                        <a:pt x="0" y="84"/>
                      </a:moveTo>
                      <a:lnTo>
                        <a:pt x="81" y="0"/>
                      </a:lnTo>
                      <a:lnTo>
                        <a:pt x="645" y="0"/>
                      </a:lnTo>
                      <a:lnTo>
                        <a:pt x="574" y="84"/>
                      </a:lnTo>
                      <a:lnTo>
                        <a:pt x="0" y="84"/>
                      </a:lnTo>
                      <a:close/>
                    </a:path>
                  </a:pathLst>
                </a:custGeom>
                <a:solidFill>
                  <a:srgbClr val="C9C9B6"/>
                </a:solidFill>
                <a:ln w="9525">
                  <a:noFill/>
                  <a:round/>
                  <a:headEnd/>
                  <a:tailEnd/>
                </a:ln>
              </p:spPr>
              <p:txBody>
                <a:bodyPr>
                  <a:prstTxWarp prst="textNoShape">
                    <a:avLst/>
                  </a:prstTxWarp>
                </a:bodyPr>
                <a:lstStyle/>
                <a:p>
                  <a:endParaRPr lang="en-US"/>
                </a:p>
              </p:txBody>
            </p:sp>
            <p:sp>
              <p:nvSpPr>
                <p:cNvPr id="346186" name="Freeform 74"/>
                <p:cNvSpPr>
                  <a:spLocks/>
                </p:cNvSpPr>
                <p:nvPr/>
              </p:nvSpPr>
              <p:spPr bwMode="auto">
                <a:xfrm>
                  <a:off x="993" y="1130"/>
                  <a:ext cx="129" cy="17"/>
                </a:xfrm>
                <a:custGeom>
                  <a:avLst/>
                  <a:gdLst/>
                  <a:ahLst/>
                  <a:cxnLst>
                    <a:cxn ang="0">
                      <a:pos x="0" y="83"/>
                    </a:cxn>
                    <a:cxn ang="0">
                      <a:pos x="81" y="0"/>
                    </a:cxn>
                    <a:cxn ang="0">
                      <a:pos x="645" y="0"/>
                    </a:cxn>
                    <a:cxn ang="0">
                      <a:pos x="574" y="83"/>
                    </a:cxn>
                    <a:cxn ang="0">
                      <a:pos x="0" y="83"/>
                    </a:cxn>
                  </a:cxnLst>
                  <a:rect l="0" t="0" r="r" b="b"/>
                  <a:pathLst>
                    <a:path w="645" h="83">
                      <a:moveTo>
                        <a:pt x="0" y="83"/>
                      </a:moveTo>
                      <a:lnTo>
                        <a:pt x="81" y="0"/>
                      </a:lnTo>
                      <a:lnTo>
                        <a:pt x="645" y="0"/>
                      </a:lnTo>
                      <a:lnTo>
                        <a:pt x="574" y="83"/>
                      </a:lnTo>
                      <a:lnTo>
                        <a:pt x="0" y="83"/>
                      </a:lnTo>
                      <a:close/>
                    </a:path>
                  </a:pathLst>
                </a:custGeom>
                <a:solidFill>
                  <a:srgbClr val="C9C9B6"/>
                </a:solidFill>
                <a:ln w="3175">
                  <a:solidFill>
                    <a:srgbClr val="494936"/>
                  </a:solidFill>
                  <a:prstDash val="solid"/>
                  <a:round/>
                  <a:headEnd/>
                  <a:tailEnd/>
                </a:ln>
              </p:spPr>
              <p:txBody>
                <a:bodyPr>
                  <a:prstTxWarp prst="textNoShape">
                    <a:avLst/>
                  </a:prstTxWarp>
                </a:bodyPr>
                <a:lstStyle/>
                <a:p>
                  <a:endParaRPr lang="en-US"/>
                </a:p>
              </p:txBody>
            </p:sp>
            <p:sp>
              <p:nvSpPr>
                <p:cNvPr id="346187" name="Rectangle 75"/>
                <p:cNvSpPr>
                  <a:spLocks noChangeArrowheads="1"/>
                </p:cNvSpPr>
                <p:nvPr/>
              </p:nvSpPr>
              <p:spPr bwMode="auto">
                <a:xfrm>
                  <a:off x="991" y="1145"/>
                  <a:ext cx="115" cy="20"/>
                </a:xfrm>
                <a:prstGeom prst="rect">
                  <a:avLst/>
                </a:prstGeom>
                <a:solidFill>
                  <a:srgbClr val="B7B79D"/>
                </a:solidFill>
                <a:ln w="9525">
                  <a:noFill/>
                  <a:miter lim="800000"/>
                  <a:headEnd/>
                  <a:tailEnd/>
                </a:ln>
              </p:spPr>
              <p:txBody>
                <a:bodyPr>
                  <a:prstTxWarp prst="textNoShape">
                    <a:avLst/>
                  </a:prstTxWarp>
                </a:bodyPr>
                <a:lstStyle/>
                <a:p>
                  <a:endParaRPr lang="en-US"/>
                </a:p>
              </p:txBody>
            </p:sp>
            <p:sp>
              <p:nvSpPr>
                <p:cNvPr id="346188" name="Rectangle 76"/>
                <p:cNvSpPr>
                  <a:spLocks noChangeArrowheads="1"/>
                </p:cNvSpPr>
                <p:nvPr/>
              </p:nvSpPr>
              <p:spPr bwMode="auto">
                <a:xfrm>
                  <a:off x="992" y="1146"/>
                  <a:ext cx="113" cy="18"/>
                </a:xfrm>
                <a:prstGeom prst="rect">
                  <a:avLst/>
                </a:prstGeom>
                <a:solidFill>
                  <a:srgbClr val="B7B79D"/>
                </a:solidFill>
                <a:ln w="3175">
                  <a:solidFill>
                    <a:srgbClr val="494936"/>
                  </a:solidFill>
                  <a:miter lim="800000"/>
                  <a:headEnd/>
                  <a:tailEnd/>
                </a:ln>
              </p:spPr>
              <p:txBody>
                <a:bodyPr>
                  <a:prstTxWarp prst="textNoShape">
                    <a:avLst/>
                  </a:prstTxWarp>
                </a:bodyPr>
                <a:lstStyle/>
                <a:p>
                  <a:endParaRPr lang="en-US"/>
                </a:p>
              </p:txBody>
            </p:sp>
            <p:sp>
              <p:nvSpPr>
                <p:cNvPr id="346189" name="Freeform 77"/>
                <p:cNvSpPr>
                  <a:spLocks/>
                </p:cNvSpPr>
                <p:nvPr/>
              </p:nvSpPr>
              <p:spPr bwMode="auto">
                <a:xfrm>
                  <a:off x="1106" y="1128"/>
                  <a:ext cx="14" cy="37"/>
                </a:xfrm>
                <a:custGeom>
                  <a:avLst/>
                  <a:gdLst/>
                  <a:ahLst/>
                  <a:cxnLst>
                    <a:cxn ang="0">
                      <a:pos x="0" y="185"/>
                    </a:cxn>
                    <a:cxn ang="0">
                      <a:pos x="71" y="111"/>
                    </a:cxn>
                    <a:cxn ang="0">
                      <a:pos x="71" y="0"/>
                    </a:cxn>
                    <a:cxn ang="0">
                      <a:pos x="0" y="84"/>
                    </a:cxn>
                    <a:cxn ang="0">
                      <a:pos x="0" y="185"/>
                    </a:cxn>
                  </a:cxnLst>
                  <a:rect l="0" t="0" r="r" b="b"/>
                  <a:pathLst>
                    <a:path w="71" h="185">
                      <a:moveTo>
                        <a:pt x="0" y="185"/>
                      </a:moveTo>
                      <a:lnTo>
                        <a:pt x="71" y="111"/>
                      </a:lnTo>
                      <a:lnTo>
                        <a:pt x="71" y="0"/>
                      </a:lnTo>
                      <a:lnTo>
                        <a:pt x="0" y="84"/>
                      </a:lnTo>
                      <a:lnTo>
                        <a:pt x="0" y="185"/>
                      </a:lnTo>
                      <a:close/>
                    </a:path>
                  </a:pathLst>
                </a:custGeom>
                <a:solidFill>
                  <a:srgbClr val="7A7A5A"/>
                </a:solidFill>
                <a:ln w="9525">
                  <a:noFill/>
                  <a:round/>
                  <a:headEnd/>
                  <a:tailEnd/>
                </a:ln>
              </p:spPr>
              <p:txBody>
                <a:bodyPr>
                  <a:prstTxWarp prst="textNoShape">
                    <a:avLst/>
                  </a:prstTxWarp>
                </a:bodyPr>
                <a:lstStyle/>
                <a:p>
                  <a:endParaRPr lang="en-US"/>
                </a:p>
              </p:txBody>
            </p:sp>
            <p:sp>
              <p:nvSpPr>
                <p:cNvPr id="346190" name="Freeform 78"/>
                <p:cNvSpPr>
                  <a:spLocks/>
                </p:cNvSpPr>
                <p:nvPr/>
              </p:nvSpPr>
              <p:spPr bwMode="auto">
                <a:xfrm>
                  <a:off x="1106" y="1128"/>
                  <a:ext cx="14" cy="37"/>
                </a:xfrm>
                <a:custGeom>
                  <a:avLst/>
                  <a:gdLst/>
                  <a:ahLst/>
                  <a:cxnLst>
                    <a:cxn ang="0">
                      <a:pos x="0" y="185"/>
                    </a:cxn>
                    <a:cxn ang="0">
                      <a:pos x="71" y="111"/>
                    </a:cxn>
                    <a:cxn ang="0">
                      <a:pos x="71" y="0"/>
                    </a:cxn>
                    <a:cxn ang="0">
                      <a:pos x="0" y="84"/>
                    </a:cxn>
                    <a:cxn ang="0">
                      <a:pos x="0" y="185"/>
                    </a:cxn>
                  </a:cxnLst>
                  <a:rect l="0" t="0" r="r" b="b"/>
                  <a:pathLst>
                    <a:path w="71" h="185">
                      <a:moveTo>
                        <a:pt x="0" y="185"/>
                      </a:moveTo>
                      <a:lnTo>
                        <a:pt x="71" y="111"/>
                      </a:lnTo>
                      <a:lnTo>
                        <a:pt x="71" y="0"/>
                      </a:lnTo>
                      <a:lnTo>
                        <a:pt x="0" y="84"/>
                      </a:lnTo>
                      <a:lnTo>
                        <a:pt x="0" y="185"/>
                      </a:lnTo>
                      <a:close/>
                    </a:path>
                  </a:pathLst>
                </a:custGeom>
                <a:solidFill>
                  <a:srgbClr val="7A7A5A"/>
                </a:solidFill>
                <a:ln w="3175">
                  <a:solidFill>
                    <a:srgbClr val="494936"/>
                  </a:solidFill>
                  <a:prstDash val="solid"/>
                  <a:round/>
                  <a:headEnd/>
                  <a:tailEnd/>
                </a:ln>
              </p:spPr>
              <p:txBody>
                <a:bodyPr>
                  <a:prstTxWarp prst="textNoShape">
                    <a:avLst/>
                  </a:prstTxWarp>
                </a:bodyPr>
                <a:lstStyle/>
                <a:p>
                  <a:endParaRPr lang="en-US"/>
                </a:p>
              </p:txBody>
            </p:sp>
            <p:sp>
              <p:nvSpPr>
                <p:cNvPr id="346191" name="Freeform 79"/>
                <p:cNvSpPr>
                  <a:spLocks/>
                </p:cNvSpPr>
                <p:nvPr/>
              </p:nvSpPr>
              <p:spPr bwMode="auto">
                <a:xfrm>
                  <a:off x="995" y="1128"/>
                  <a:ext cx="123" cy="13"/>
                </a:xfrm>
                <a:custGeom>
                  <a:avLst/>
                  <a:gdLst/>
                  <a:ahLst/>
                  <a:cxnLst>
                    <a:cxn ang="0">
                      <a:pos x="0" y="65"/>
                    </a:cxn>
                    <a:cxn ang="0">
                      <a:pos x="63" y="0"/>
                    </a:cxn>
                    <a:cxn ang="0">
                      <a:pos x="618" y="0"/>
                    </a:cxn>
                    <a:cxn ang="0">
                      <a:pos x="565" y="65"/>
                    </a:cxn>
                    <a:cxn ang="0">
                      <a:pos x="0" y="65"/>
                    </a:cxn>
                  </a:cxnLst>
                  <a:rect l="0" t="0" r="r" b="b"/>
                  <a:pathLst>
                    <a:path w="618" h="65">
                      <a:moveTo>
                        <a:pt x="0" y="65"/>
                      </a:moveTo>
                      <a:lnTo>
                        <a:pt x="63" y="0"/>
                      </a:lnTo>
                      <a:lnTo>
                        <a:pt x="618" y="0"/>
                      </a:lnTo>
                      <a:lnTo>
                        <a:pt x="565" y="65"/>
                      </a:lnTo>
                      <a:lnTo>
                        <a:pt x="0" y="65"/>
                      </a:lnTo>
                      <a:close/>
                    </a:path>
                  </a:pathLst>
                </a:custGeom>
                <a:solidFill>
                  <a:srgbClr val="000000"/>
                </a:solidFill>
                <a:ln w="9525">
                  <a:noFill/>
                  <a:round/>
                  <a:headEnd/>
                  <a:tailEnd/>
                </a:ln>
              </p:spPr>
              <p:txBody>
                <a:bodyPr>
                  <a:prstTxWarp prst="textNoShape">
                    <a:avLst/>
                  </a:prstTxWarp>
                </a:bodyPr>
                <a:lstStyle/>
                <a:p>
                  <a:endParaRPr lang="en-US"/>
                </a:p>
              </p:txBody>
            </p:sp>
            <p:sp>
              <p:nvSpPr>
                <p:cNvPr id="346192" name="Freeform 80"/>
                <p:cNvSpPr>
                  <a:spLocks/>
                </p:cNvSpPr>
                <p:nvPr/>
              </p:nvSpPr>
              <p:spPr bwMode="auto">
                <a:xfrm>
                  <a:off x="995" y="1128"/>
                  <a:ext cx="123" cy="13"/>
                </a:xfrm>
                <a:custGeom>
                  <a:avLst/>
                  <a:gdLst/>
                  <a:ahLst/>
                  <a:cxnLst>
                    <a:cxn ang="0">
                      <a:pos x="0" y="65"/>
                    </a:cxn>
                    <a:cxn ang="0">
                      <a:pos x="63" y="0"/>
                    </a:cxn>
                    <a:cxn ang="0">
                      <a:pos x="618" y="0"/>
                    </a:cxn>
                    <a:cxn ang="0">
                      <a:pos x="565" y="65"/>
                    </a:cxn>
                    <a:cxn ang="0">
                      <a:pos x="0" y="65"/>
                    </a:cxn>
                  </a:cxnLst>
                  <a:rect l="0" t="0" r="r" b="b"/>
                  <a:pathLst>
                    <a:path w="618" h="65">
                      <a:moveTo>
                        <a:pt x="0" y="65"/>
                      </a:moveTo>
                      <a:lnTo>
                        <a:pt x="63" y="0"/>
                      </a:lnTo>
                      <a:lnTo>
                        <a:pt x="618" y="0"/>
                      </a:lnTo>
                      <a:lnTo>
                        <a:pt x="565" y="65"/>
                      </a:lnTo>
                      <a:lnTo>
                        <a:pt x="0" y="65"/>
                      </a:lnTo>
                      <a:close/>
                    </a:path>
                  </a:pathLst>
                </a:custGeom>
                <a:solidFill>
                  <a:srgbClr val="000000"/>
                </a:solidFill>
                <a:ln w="3175">
                  <a:solidFill>
                    <a:srgbClr val="000000"/>
                  </a:solidFill>
                  <a:prstDash val="solid"/>
                  <a:round/>
                  <a:headEnd/>
                  <a:tailEnd/>
                </a:ln>
              </p:spPr>
              <p:txBody>
                <a:bodyPr>
                  <a:prstTxWarp prst="textNoShape">
                    <a:avLst/>
                  </a:prstTxWarp>
                </a:bodyPr>
                <a:lstStyle/>
                <a:p>
                  <a:endParaRPr lang="en-US"/>
                </a:p>
              </p:txBody>
            </p:sp>
            <p:sp>
              <p:nvSpPr>
                <p:cNvPr id="346193" name="Freeform 81"/>
                <p:cNvSpPr>
                  <a:spLocks/>
                </p:cNvSpPr>
                <p:nvPr/>
              </p:nvSpPr>
              <p:spPr bwMode="auto">
                <a:xfrm>
                  <a:off x="993" y="1034"/>
                  <a:ext cx="125" cy="13"/>
                </a:xfrm>
                <a:custGeom>
                  <a:avLst/>
                  <a:gdLst/>
                  <a:ahLst/>
                  <a:cxnLst>
                    <a:cxn ang="0">
                      <a:pos x="0" y="65"/>
                    </a:cxn>
                    <a:cxn ang="0">
                      <a:pos x="54" y="0"/>
                    </a:cxn>
                    <a:cxn ang="0">
                      <a:pos x="627" y="0"/>
                    </a:cxn>
                    <a:cxn ang="0">
                      <a:pos x="565" y="65"/>
                    </a:cxn>
                    <a:cxn ang="0">
                      <a:pos x="0" y="65"/>
                    </a:cxn>
                  </a:cxnLst>
                  <a:rect l="0" t="0" r="r" b="b"/>
                  <a:pathLst>
                    <a:path w="627" h="65">
                      <a:moveTo>
                        <a:pt x="0" y="65"/>
                      </a:moveTo>
                      <a:lnTo>
                        <a:pt x="54" y="0"/>
                      </a:lnTo>
                      <a:lnTo>
                        <a:pt x="627" y="0"/>
                      </a:lnTo>
                      <a:lnTo>
                        <a:pt x="565" y="65"/>
                      </a:lnTo>
                      <a:lnTo>
                        <a:pt x="0" y="65"/>
                      </a:lnTo>
                      <a:close/>
                    </a:path>
                  </a:pathLst>
                </a:custGeom>
                <a:solidFill>
                  <a:srgbClr val="C9C9B6"/>
                </a:solidFill>
                <a:ln w="9525">
                  <a:noFill/>
                  <a:round/>
                  <a:headEnd/>
                  <a:tailEnd/>
                </a:ln>
              </p:spPr>
              <p:txBody>
                <a:bodyPr>
                  <a:prstTxWarp prst="textNoShape">
                    <a:avLst/>
                  </a:prstTxWarp>
                </a:bodyPr>
                <a:lstStyle/>
                <a:p>
                  <a:endParaRPr lang="en-US"/>
                </a:p>
              </p:txBody>
            </p:sp>
            <p:sp>
              <p:nvSpPr>
                <p:cNvPr id="346194" name="Freeform 82"/>
                <p:cNvSpPr>
                  <a:spLocks/>
                </p:cNvSpPr>
                <p:nvPr/>
              </p:nvSpPr>
              <p:spPr bwMode="auto">
                <a:xfrm>
                  <a:off x="993" y="1034"/>
                  <a:ext cx="125" cy="13"/>
                </a:xfrm>
                <a:custGeom>
                  <a:avLst/>
                  <a:gdLst/>
                  <a:ahLst/>
                  <a:cxnLst>
                    <a:cxn ang="0">
                      <a:pos x="0" y="65"/>
                    </a:cxn>
                    <a:cxn ang="0">
                      <a:pos x="54" y="0"/>
                    </a:cxn>
                    <a:cxn ang="0">
                      <a:pos x="627" y="0"/>
                    </a:cxn>
                    <a:cxn ang="0">
                      <a:pos x="565" y="65"/>
                    </a:cxn>
                    <a:cxn ang="0">
                      <a:pos x="0" y="65"/>
                    </a:cxn>
                  </a:cxnLst>
                  <a:rect l="0" t="0" r="r" b="b"/>
                  <a:pathLst>
                    <a:path w="627" h="65">
                      <a:moveTo>
                        <a:pt x="0" y="65"/>
                      </a:moveTo>
                      <a:lnTo>
                        <a:pt x="54" y="0"/>
                      </a:lnTo>
                      <a:lnTo>
                        <a:pt x="627" y="0"/>
                      </a:lnTo>
                      <a:lnTo>
                        <a:pt x="565" y="65"/>
                      </a:lnTo>
                      <a:lnTo>
                        <a:pt x="0" y="65"/>
                      </a:lnTo>
                      <a:close/>
                    </a:path>
                  </a:pathLst>
                </a:custGeom>
                <a:solidFill>
                  <a:srgbClr val="C9C9B6"/>
                </a:solidFill>
                <a:ln w="3175">
                  <a:solidFill>
                    <a:srgbClr val="494936"/>
                  </a:solidFill>
                  <a:prstDash val="solid"/>
                  <a:round/>
                  <a:headEnd/>
                  <a:tailEnd/>
                </a:ln>
              </p:spPr>
              <p:txBody>
                <a:bodyPr>
                  <a:prstTxWarp prst="textNoShape">
                    <a:avLst/>
                  </a:prstTxWarp>
                </a:bodyPr>
                <a:lstStyle/>
                <a:p>
                  <a:endParaRPr lang="en-US"/>
                </a:p>
              </p:txBody>
            </p:sp>
            <p:sp>
              <p:nvSpPr>
                <p:cNvPr id="346195" name="Rectangle 83"/>
                <p:cNvSpPr>
                  <a:spLocks noChangeArrowheads="1"/>
                </p:cNvSpPr>
                <p:nvPr/>
              </p:nvSpPr>
              <p:spPr bwMode="auto">
                <a:xfrm>
                  <a:off x="994" y="1048"/>
                  <a:ext cx="113" cy="91"/>
                </a:xfrm>
                <a:prstGeom prst="rect">
                  <a:avLst/>
                </a:prstGeom>
                <a:solidFill>
                  <a:srgbClr val="B7B79D"/>
                </a:solidFill>
                <a:ln w="3175">
                  <a:solidFill>
                    <a:srgbClr val="494936"/>
                  </a:solidFill>
                  <a:miter lim="800000"/>
                  <a:headEnd/>
                  <a:tailEnd/>
                </a:ln>
              </p:spPr>
              <p:txBody>
                <a:bodyPr>
                  <a:prstTxWarp prst="textNoShape">
                    <a:avLst/>
                  </a:prstTxWarp>
                </a:bodyPr>
                <a:lstStyle/>
                <a:p>
                  <a:endParaRPr lang="en-US"/>
                </a:p>
              </p:txBody>
            </p:sp>
            <p:sp>
              <p:nvSpPr>
                <p:cNvPr id="346196" name="Rectangle 84"/>
                <p:cNvSpPr>
                  <a:spLocks noChangeArrowheads="1"/>
                </p:cNvSpPr>
                <p:nvPr/>
              </p:nvSpPr>
              <p:spPr bwMode="auto">
                <a:xfrm>
                  <a:off x="1003" y="1059"/>
                  <a:ext cx="93" cy="70"/>
                </a:xfrm>
                <a:prstGeom prst="rect">
                  <a:avLst/>
                </a:prstGeom>
                <a:solidFill>
                  <a:srgbClr val="FFFFFF"/>
                </a:solidFill>
                <a:ln w="3175">
                  <a:solidFill>
                    <a:srgbClr val="494936"/>
                  </a:solidFill>
                  <a:miter lim="800000"/>
                  <a:headEnd/>
                  <a:tailEnd/>
                </a:ln>
              </p:spPr>
              <p:txBody>
                <a:bodyPr>
                  <a:prstTxWarp prst="textNoShape">
                    <a:avLst/>
                  </a:prstTxWarp>
                </a:bodyPr>
                <a:lstStyle/>
                <a:p>
                  <a:endParaRPr lang="en-US"/>
                </a:p>
              </p:txBody>
            </p:sp>
            <p:sp>
              <p:nvSpPr>
                <p:cNvPr id="346197" name="Freeform 85"/>
                <p:cNvSpPr>
                  <a:spLocks/>
                </p:cNvSpPr>
                <p:nvPr/>
              </p:nvSpPr>
              <p:spPr bwMode="auto">
                <a:xfrm>
                  <a:off x="1106" y="1034"/>
                  <a:ext cx="12" cy="104"/>
                </a:xfrm>
                <a:custGeom>
                  <a:avLst/>
                  <a:gdLst/>
                  <a:ahLst/>
                  <a:cxnLst>
                    <a:cxn ang="0">
                      <a:pos x="0" y="519"/>
                    </a:cxn>
                    <a:cxn ang="0">
                      <a:pos x="62" y="463"/>
                    </a:cxn>
                    <a:cxn ang="0">
                      <a:pos x="62" y="0"/>
                    </a:cxn>
                    <a:cxn ang="0">
                      <a:pos x="0" y="65"/>
                    </a:cxn>
                    <a:cxn ang="0">
                      <a:pos x="0" y="519"/>
                    </a:cxn>
                  </a:cxnLst>
                  <a:rect l="0" t="0" r="r" b="b"/>
                  <a:pathLst>
                    <a:path w="62" h="519">
                      <a:moveTo>
                        <a:pt x="0" y="519"/>
                      </a:moveTo>
                      <a:lnTo>
                        <a:pt x="62" y="463"/>
                      </a:lnTo>
                      <a:lnTo>
                        <a:pt x="62" y="0"/>
                      </a:lnTo>
                      <a:lnTo>
                        <a:pt x="0" y="65"/>
                      </a:lnTo>
                      <a:lnTo>
                        <a:pt x="0" y="519"/>
                      </a:lnTo>
                      <a:close/>
                    </a:path>
                  </a:pathLst>
                </a:custGeom>
                <a:solidFill>
                  <a:srgbClr val="7A7A5A"/>
                </a:solidFill>
                <a:ln w="9525">
                  <a:noFill/>
                  <a:round/>
                  <a:headEnd/>
                  <a:tailEnd/>
                </a:ln>
              </p:spPr>
              <p:txBody>
                <a:bodyPr>
                  <a:prstTxWarp prst="textNoShape">
                    <a:avLst/>
                  </a:prstTxWarp>
                </a:bodyPr>
                <a:lstStyle/>
                <a:p>
                  <a:endParaRPr lang="en-US"/>
                </a:p>
              </p:txBody>
            </p:sp>
            <p:sp>
              <p:nvSpPr>
                <p:cNvPr id="346198" name="Freeform 86"/>
                <p:cNvSpPr>
                  <a:spLocks/>
                </p:cNvSpPr>
                <p:nvPr/>
              </p:nvSpPr>
              <p:spPr bwMode="auto">
                <a:xfrm>
                  <a:off x="1106" y="1034"/>
                  <a:ext cx="12" cy="104"/>
                </a:xfrm>
                <a:custGeom>
                  <a:avLst/>
                  <a:gdLst/>
                  <a:ahLst/>
                  <a:cxnLst>
                    <a:cxn ang="0">
                      <a:pos x="0" y="519"/>
                    </a:cxn>
                    <a:cxn ang="0">
                      <a:pos x="62" y="463"/>
                    </a:cxn>
                    <a:cxn ang="0">
                      <a:pos x="62" y="0"/>
                    </a:cxn>
                    <a:cxn ang="0">
                      <a:pos x="0" y="65"/>
                    </a:cxn>
                    <a:cxn ang="0">
                      <a:pos x="0" y="519"/>
                    </a:cxn>
                  </a:cxnLst>
                  <a:rect l="0" t="0" r="r" b="b"/>
                  <a:pathLst>
                    <a:path w="62" h="519">
                      <a:moveTo>
                        <a:pt x="0" y="519"/>
                      </a:moveTo>
                      <a:lnTo>
                        <a:pt x="62" y="463"/>
                      </a:lnTo>
                      <a:lnTo>
                        <a:pt x="62" y="0"/>
                      </a:lnTo>
                      <a:lnTo>
                        <a:pt x="0" y="65"/>
                      </a:lnTo>
                      <a:lnTo>
                        <a:pt x="0" y="519"/>
                      </a:lnTo>
                      <a:close/>
                    </a:path>
                  </a:pathLst>
                </a:custGeom>
                <a:solidFill>
                  <a:srgbClr val="7A7A5A"/>
                </a:solidFill>
                <a:ln w="3175">
                  <a:solidFill>
                    <a:srgbClr val="494936"/>
                  </a:solidFill>
                  <a:prstDash val="solid"/>
                  <a:round/>
                  <a:headEnd/>
                  <a:tailEnd/>
                </a:ln>
              </p:spPr>
              <p:txBody>
                <a:bodyPr>
                  <a:prstTxWarp prst="textNoShape">
                    <a:avLst/>
                  </a:prstTxWarp>
                </a:bodyPr>
                <a:lstStyle/>
                <a:p>
                  <a:endParaRPr lang="en-US"/>
                </a:p>
              </p:txBody>
            </p:sp>
            <p:sp>
              <p:nvSpPr>
                <p:cNvPr id="346199" name="Freeform 87"/>
                <p:cNvSpPr>
                  <a:spLocks/>
                </p:cNvSpPr>
                <p:nvPr/>
              </p:nvSpPr>
              <p:spPr bwMode="auto">
                <a:xfrm>
                  <a:off x="970" y="1162"/>
                  <a:ext cx="141" cy="22"/>
                </a:xfrm>
                <a:custGeom>
                  <a:avLst/>
                  <a:gdLst/>
                  <a:ahLst/>
                  <a:cxnLst>
                    <a:cxn ang="0">
                      <a:pos x="0" y="111"/>
                    </a:cxn>
                    <a:cxn ang="0">
                      <a:pos x="89" y="0"/>
                    </a:cxn>
                    <a:cxn ang="0">
                      <a:pos x="708" y="0"/>
                    </a:cxn>
                    <a:cxn ang="0">
                      <a:pos x="618" y="111"/>
                    </a:cxn>
                    <a:cxn ang="0">
                      <a:pos x="0" y="111"/>
                    </a:cxn>
                  </a:cxnLst>
                  <a:rect l="0" t="0" r="r" b="b"/>
                  <a:pathLst>
                    <a:path w="708" h="111">
                      <a:moveTo>
                        <a:pt x="0" y="111"/>
                      </a:moveTo>
                      <a:lnTo>
                        <a:pt x="89" y="0"/>
                      </a:lnTo>
                      <a:lnTo>
                        <a:pt x="708" y="0"/>
                      </a:lnTo>
                      <a:lnTo>
                        <a:pt x="618" y="111"/>
                      </a:lnTo>
                      <a:lnTo>
                        <a:pt x="0" y="111"/>
                      </a:lnTo>
                      <a:close/>
                    </a:path>
                  </a:pathLst>
                </a:custGeom>
                <a:solidFill>
                  <a:srgbClr val="C9C9B6"/>
                </a:solidFill>
                <a:ln w="9525">
                  <a:noFill/>
                  <a:round/>
                  <a:headEnd/>
                  <a:tailEnd/>
                </a:ln>
              </p:spPr>
              <p:txBody>
                <a:bodyPr>
                  <a:prstTxWarp prst="textNoShape">
                    <a:avLst/>
                  </a:prstTxWarp>
                </a:bodyPr>
                <a:lstStyle/>
                <a:p>
                  <a:endParaRPr lang="en-US"/>
                </a:p>
              </p:txBody>
            </p:sp>
            <p:sp>
              <p:nvSpPr>
                <p:cNvPr id="346200" name="Freeform 88"/>
                <p:cNvSpPr>
                  <a:spLocks/>
                </p:cNvSpPr>
                <p:nvPr/>
              </p:nvSpPr>
              <p:spPr bwMode="auto">
                <a:xfrm>
                  <a:off x="970" y="1162"/>
                  <a:ext cx="141" cy="22"/>
                </a:xfrm>
                <a:custGeom>
                  <a:avLst/>
                  <a:gdLst/>
                  <a:ahLst/>
                  <a:cxnLst>
                    <a:cxn ang="0">
                      <a:pos x="0" y="111"/>
                    </a:cxn>
                    <a:cxn ang="0">
                      <a:pos x="89" y="0"/>
                    </a:cxn>
                    <a:cxn ang="0">
                      <a:pos x="708" y="0"/>
                    </a:cxn>
                    <a:cxn ang="0">
                      <a:pos x="618" y="111"/>
                    </a:cxn>
                    <a:cxn ang="0">
                      <a:pos x="0" y="111"/>
                    </a:cxn>
                  </a:cxnLst>
                  <a:rect l="0" t="0" r="r" b="b"/>
                  <a:pathLst>
                    <a:path w="708" h="111">
                      <a:moveTo>
                        <a:pt x="0" y="111"/>
                      </a:moveTo>
                      <a:lnTo>
                        <a:pt x="89" y="0"/>
                      </a:lnTo>
                      <a:lnTo>
                        <a:pt x="708" y="0"/>
                      </a:lnTo>
                      <a:lnTo>
                        <a:pt x="618" y="111"/>
                      </a:lnTo>
                      <a:lnTo>
                        <a:pt x="0" y="111"/>
                      </a:lnTo>
                      <a:close/>
                    </a:path>
                  </a:pathLst>
                </a:custGeom>
                <a:solidFill>
                  <a:srgbClr val="C9C9B6"/>
                </a:solidFill>
                <a:ln w="3175">
                  <a:solidFill>
                    <a:srgbClr val="494936"/>
                  </a:solidFill>
                  <a:prstDash val="solid"/>
                  <a:round/>
                  <a:headEnd/>
                  <a:tailEnd/>
                </a:ln>
              </p:spPr>
              <p:txBody>
                <a:bodyPr>
                  <a:prstTxWarp prst="textNoShape">
                    <a:avLst/>
                  </a:prstTxWarp>
                </a:bodyPr>
                <a:lstStyle/>
                <a:p>
                  <a:endParaRPr lang="en-US"/>
                </a:p>
              </p:txBody>
            </p:sp>
            <p:sp>
              <p:nvSpPr>
                <p:cNvPr id="346201" name="Freeform 89"/>
                <p:cNvSpPr>
                  <a:spLocks/>
                </p:cNvSpPr>
                <p:nvPr/>
              </p:nvSpPr>
              <p:spPr bwMode="auto">
                <a:xfrm>
                  <a:off x="1093" y="1162"/>
                  <a:ext cx="18" cy="28"/>
                </a:xfrm>
                <a:custGeom>
                  <a:avLst/>
                  <a:gdLst/>
                  <a:ahLst/>
                  <a:cxnLst>
                    <a:cxn ang="0">
                      <a:pos x="0" y="139"/>
                    </a:cxn>
                    <a:cxn ang="0">
                      <a:pos x="90" y="46"/>
                    </a:cxn>
                    <a:cxn ang="0">
                      <a:pos x="90" y="0"/>
                    </a:cxn>
                    <a:cxn ang="0">
                      <a:pos x="0" y="120"/>
                    </a:cxn>
                    <a:cxn ang="0">
                      <a:pos x="0" y="139"/>
                    </a:cxn>
                  </a:cxnLst>
                  <a:rect l="0" t="0" r="r" b="b"/>
                  <a:pathLst>
                    <a:path w="90" h="139">
                      <a:moveTo>
                        <a:pt x="0" y="139"/>
                      </a:moveTo>
                      <a:lnTo>
                        <a:pt x="90" y="46"/>
                      </a:lnTo>
                      <a:lnTo>
                        <a:pt x="90" y="0"/>
                      </a:lnTo>
                      <a:lnTo>
                        <a:pt x="0" y="120"/>
                      </a:lnTo>
                      <a:lnTo>
                        <a:pt x="0" y="139"/>
                      </a:lnTo>
                      <a:close/>
                    </a:path>
                  </a:pathLst>
                </a:custGeom>
                <a:solidFill>
                  <a:srgbClr val="7A7A5A"/>
                </a:solidFill>
                <a:ln w="9525">
                  <a:noFill/>
                  <a:round/>
                  <a:headEnd/>
                  <a:tailEnd/>
                </a:ln>
              </p:spPr>
              <p:txBody>
                <a:bodyPr>
                  <a:prstTxWarp prst="textNoShape">
                    <a:avLst/>
                  </a:prstTxWarp>
                </a:bodyPr>
                <a:lstStyle/>
                <a:p>
                  <a:endParaRPr lang="en-US"/>
                </a:p>
              </p:txBody>
            </p:sp>
            <p:sp>
              <p:nvSpPr>
                <p:cNvPr id="346202" name="Freeform 90"/>
                <p:cNvSpPr>
                  <a:spLocks/>
                </p:cNvSpPr>
                <p:nvPr/>
              </p:nvSpPr>
              <p:spPr bwMode="auto">
                <a:xfrm>
                  <a:off x="1093" y="1162"/>
                  <a:ext cx="18" cy="28"/>
                </a:xfrm>
                <a:custGeom>
                  <a:avLst/>
                  <a:gdLst/>
                  <a:ahLst/>
                  <a:cxnLst>
                    <a:cxn ang="0">
                      <a:pos x="0" y="139"/>
                    </a:cxn>
                    <a:cxn ang="0">
                      <a:pos x="90" y="46"/>
                    </a:cxn>
                    <a:cxn ang="0">
                      <a:pos x="90" y="0"/>
                    </a:cxn>
                    <a:cxn ang="0">
                      <a:pos x="0" y="120"/>
                    </a:cxn>
                    <a:cxn ang="0">
                      <a:pos x="0" y="139"/>
                    </a:cxn>
                  </a:cxnLst>
                  <a:rect l="0" t="0" r="r" b="b"/>
                  <a:pathLst>
                    <a:path w="90" h="139">
                      <a:moveTo>
                        <a:pt x="0" y="139"/>
                      </a:moveTo>
                      <a:lnTo>
                        <a:pt x="90" y="46"/>
                      </a:lnTo>
                      <a:lnTo>
                        <a:pt x="90" y="0"/>
                      </a:lnTo>
                      <a:lnTo>
                        <a:pt x="0" y="120"/>
                      </a:lnTo>
                      <a:lnTo>
                        <a:pt x="0" y="139"/>
                      </a:lnTo>
                      <a:close/>
                    </a:path>
                  </a:pathLst>
                </a:custGeom>
                <a:solidFill>
                  <a:srgbClr val="7A7A5A"/>
                </a:solidFill>
                <a:ln w="3175">
                  <a:solidFill>
                    <a:srgbClr val="494936"/>
                  </a:solidFill>
                  <a:prstDash val="solid"/>
                  <a:round/>
                  <a:headEnd/>
                  <a:tailEnd/>
                </a:ln>
              </p:spPr>
              <p:txBody>
                <a:bodyPr>
                  <a:prstTxWarp prst="textNoShape">
                    <a:avLst/>
                  </a:prstTxWarp>
                </a:bodyPr>
                <a:lstStyle/>
                <a:p>
                  <a:endParaRPr lang="en-US"/>
                </a:p>
              </p:txBody>
            </p:sp>
            <p:sp>
              <p:nvSpPr>
                <p:cNvPr id="346203" name="Rectangle 91"/>
                <p:cNvSpPr>
                  <a:spLocks noChangeArrowheads="1"/>
                </p:cNvSpPr>
                <p:nvPr/>
              </p:nvSpPr>
              <p:spPr bwMode="auto">
                <a:xfrm>
                  <a:off x="970" y="1184"/>
                  <a:ext cx="123" cy="6"/>
                </a:xfrm>
                <a:prstGeom prst="rect">
                  <a:avLst/>
                </a:prstGeom>
                <a:solidFill>
                  <a:srgbClr val="B7B79D"/>
                </a:solidFill>
                <a:ln w="9525">
                  <a:noFill/>
                  <a:miter lim="800000"/>
                  <a:headEnd/>
                  <a:tailEnd/>
                </a:ln>
              </p:spPr>
              <p:txBody>
                <a:bodyPr>
                  <a:prstTxWarp prst="textNoShape">
                    <a:avLst/>
                  </a:prstTxWarp>
                </a:bodyPr>
                <a:lstStyle/>
                <a:p>
                  <a:endParaRPr lang="en-US"/>
                </a:p>
              </p:txBody>
            </p:sp>
            <p:sp>
              <p:nvSpPr>
                <p:cNvPr id="346204" name="Rectangle 92"/>
                <p:cNvSpPr>
                  <a:spLocks noChangeArrowheads="1"/>
                </p:cNvSpPr>
                <p:nvPr/>
              </p:nvSpPr>
              <p:spPr bwMode="auto">
                <a:xfrm>
                  <a:off x="971" y="1185"/>
                  <a:ext cx="121" cy="4"/>
                </a:xfrm>
                <a:prstGeom prst="rect">
                  <a:avLst/>
                </a:prstGeom>
                <a:solidFill>
                  <a:srgbClr val="B7B79D"/>
                </a:solidFill>
                <a:ln w="3175">
                  <a:solidFill>
                    <a:srgbClr val="494936"/>
                  </a:solidFill>
                  <a:miter lim="800000"/>
                  <a:headEnd/>
                  <a:tailEnd/>
                </a:ln>
              </p:spPr>
              <p:txBody>
                <a:bodyPr>
                  <a:prstTxWarp prst="textNoShape">
                    <a:avLst/>
                  </a:prstTxWarp>
                </a:bodyPr>
                <a:lstStyle/>
                <a:p>
                  <a:endParaRPr lang="en-US"/>
                </a:p>
              </p:txBody>
            </p:sp>
          </p:grpSp>
          <p:grpSp>
            <p:nvGrpSpPr>
              <p:cNvPr id="11" name="Group 93"/>
              <p:cNvGrpSpPr>
                <a:grpSpLocks/>
              </p:cNvGrpSpPr>
              <p:nvPr/>
            </p:nvGrpSpPr>
            <p:grpSpPr bwMode="auto">
              <a:xfrm>
                <a:off x="3895" y="3092"/>
                <a:ext cx="283" cy="273"/>
                <a:chOff x="970" y="1034"/>
                <a:chExt cx="152" cy="156"/>
              </a:xfrm>
            </p:grpSpPr>
            <p:sp>
              <p:nvSpPr>
                <p:cNvPr id="346206" name="Freeform 94"/>
                <p:cNvSpPr>
                  <a:spLocks/>
                </p:cNvSpPr>
                <p:nvPr/>
              </p:nvSpPr>
              <p:spPr bwMode="auto">
                <a:xfrm>
                  <a:off x="991" y="1128"/>
                  <a:ext cx="129" cy="17"/>
                </a:xfrm>
                <a:custGeom>
                  <a:avLst/>
                  <a:gdLst/>
                  <a:ahLst/>
                  <a:cxnLst>
                    <a:cxn ang="0">
                      <a:pos x="0" y="84"/>
                    </a:cxn>
                    <a:cxn ang="0">
                      <a:pos x="81" y="0"/>
                    </a:cxn>
                    <a:cxn ang="0">
                      <a:pos x="645" y="0"/>
                    </a:cxn>
                    <a:cxn ang="0">
                      <a:pos x="574" y="84"/>
                    </a:cxn>
                    <a:cxn ang="0">
                      <a:pos x="0" y="84"/>
                    </a:cxn>
                  </a:cxnLst>
                  <a:rect l="0" t="0" r="r" b="b"/>
                  <a:pathLst>
                    <a:path w="645" h="84">
                      <a:moveTo>
                        <a:pt x="0" y="84"/>
                      </a:moveTo>
                      <a:lnTo>
                        <a:pt x="81" y="0"/>
                      </a:lnTo>
                      <a:lnTo>
                        <a:pt x="645" y="0"/>
                      </a:lnTo>
                      <a:lnTo>
                        <a:pt x="574" y="84"/>
                      </a:lnTo>
                      <a:lnTo>
                        <a:pt x="0" y="84"/>
                      </a:lnTo>
                      <a:close/>
                    </a:path>
                  </a:pathLst>
                </a:custGeom>
                <a:solidFill>
                  <a:srgbClr val="C9C9B6"/>
                </a:solidFill>
                <a:ln w="9525">
                  <a:noFill/>
                  <a:round/>
                  <a:headEnd/>
                  <a:tailEnd/>
                </a:ln>
              </p:spPr>
              <p:txBody>
                <a:bodyPr>
                  <a:prstTxWarp prst="textNoShape">
                    <a:avLst/>
                  </a:prstTxWarp>
                </a:bodyPr>
                <a:lstStyle/>
                <a:p>
                  <a:endParaRPr lang="en-US"/>
                </a:p>
              </p:txBody>
            </p:sp>
            <p:sp>
              <p:nvSpPr>
                <p:cNvPr id="346207" name="Freeform 95"/>
                <p:cNvSpPr>
                  <a:spLocks/>
                </p:cNvSpPr>
                <p:nvPr/>
              </p:nvSpPr>
              <p:spPr bwMode="auto">
                <a:xfrm>
                  <a:off x="993" y="1130"/>
                  <a:ext cx="129" cy="17"/>
                </a:xfrm>
                <a:custGeom>
                  <a:avLst/>
                  <a:gdLst/>
                  <a:ahLst/>
                  <a:cxnLst>
                    <a:cxn ang="0">
                      <a:pos x="0" y="83"/>
                    </a:cxn>
                    <a:cxn ang="0">
                      <a:pos x="81" y="0"/>
                    </a:cxn>
                    <a:cxn ang="0">
                      <a:pos x="645" y="0"/>
                    </a:cxn>
                    <a:cxn ang="0">
                      <a:pos x="574" y="83"/>
                    </a:cxn>
                    <a:cxn ang="0">
                      <a:pos x="0" y="83"/>
                    </a:cxn>
                  </a:cxnLst>
                  <a:rect l="0" t="0" r="r" b="b"/>
                  <a:pathLst>
                    <a:path w="645" h="83">
                      <a:moveTo>
                        <a:pt x="0" y="83"/>
                      </a:moveTo>
                      <a:lnTo>
                        <a:pt x="81" y="0"/>
                      </a:lnTo>
                      <a:lnTo>
                        <a:pt x="645" y="0"/>
                      </a:lnTo>
                      <a:lnTo>
                        <a:pt x="574" y="83"/>
                      </a:lnTo>
                      <a:lnTo>
                        <a:pt x="0" y="83"/>
                      </a:lnTo>
                      <a:close/>
                    </a:path>
                  </a:pathLst>
                </a:custGeom>
                <a:solidFill>
                  <a:srgbClr val="C9C9B6"/>
                </a:solidFill>
                <a:ln w="3175">
                  <a:solidFill>
                    <a:srgbClr val="494936"/>
                  </a:solidFill>
                  <a:prstDash val="solid"/>
                  <a:round/>
                  <a:headEnd/>
                  <a:tailEnd/>
                </a:ln>
              </p:spPr>
              <p:txBody>
                <a:bodyPr>
                  <a:prstTxWarp prst="textNoShape">
                    <a:avLst/>
                  </a:prstTxWarp>
                </a:bodyPr>
                <a:lstStyle/>
                <a:p>
                  <a:endParaRPr lang="en-US"/>
                </a:p>
              </p:txBody>
            </p:sp>
            <p:sp>
              <p:nvSpPr>
                <p:cNvPr id="346208" name="Rectangle 96"/>
                <p:cNvSpPr>
                  <a:spLocks noChangeArrowheads="1"/>
                </p:cNvSpPr>
                <p:nvPr/>
              </p:nvSpPr>
              <p:spPr bwMode="auto">
                <a:xfrm>
                  <a:off x="991" y="1145"/>
                  <a:ext cx="115" cy="20"/>
                </a:xfrm>
                <a:prstGeom prst="rect">
                  <a:avLst/>
                </a:prstGeom>
                <a:solidFill>
                  <a:srgbClr val="B7B79D"/>
                </a:solidFill>
                <a:ln w="9525">
                  <a:noFill/>
                  <a:miter lim="800000"/>
                  <a:headEnd/>
                  <a:tailEnd/>
                </a:ln>
              </p:spPr>
              <p:txBody>
                <a:bodyPr>
                  <a:prstTxWarp prst="textNoShape">
                    <a:avLst/>
                  </a:prstTxWarp>
                </a:bodyPr>
                <a:lstStyle/>
                <a:p>
                  <a:endParaRPr lang="en-US"/>
                </a:p>
              </p:txBody>
            </p:sp>
            <p:sp>
              <p:nvSpPr>
                <p:cNvPr id="346209" name="Rectangle 97"/>
                <p:cNvSpPr>
                  <a:spLocks noChangeArrowheads="1"/>
                </p:cNvSpPr>
                <p:nvPr/>
              </p:nvSpPr>
              <p:spPr bwMode="auto">
                <a:xfrm>
                  <a:off x="992" y="1146"/>
                  <a:ext cx="113" cy="18"/>
                </a:xfrm>
                <a:prstGeom prst="rect">
                  <a:avLst/>
                </a:prstGeom>
                <a:solidFill>
                  <a:srgbClr val="B7B79D"/>
                </a:solidFill>
                <a:ln w="3175">
                  <a:solidFill>
                    <a:srgbClr val="494936"/>
                  </a:solidFill>
                  <a:miter lim="800000"/>
                  <a:headEnd/>
                  <a:tailEnd/>
                </a:ln>
              </p:spPr>
              <p:txBody>
                <a:bodyPr>
                  <a:prstTxWarp prst="textNoShape">
                    <a:avLst/>
                  </a:prstTxWarp>
                </a:bodyPr>
                <a:lstStyle/>
                <a:p>
                  <a:endParaRPr lang="en-US"/>
                </a:p>
              </p:txBody>
            </p:sp>
            <p:sp>
              <p:nvSpPr>
                <p:cNvPr id="346210" name="Freeform 98"/>
                <p:cNvSpPr>
                  <a:spLocks/>
                </p:cNvSpPr>
                <p:nvPr/>
              </p:nvSpPr>
              <p:spPr bwMode="auto">
                <a:xfrm>
                  <a:off x="1106" y="1128"/>
                  <a:ext cx="14" cy="37"/>
                </a:xfrm>
                <a:custGeom>
                  <a:avLst/>
                  <a:gdLst/>
                  <a:ahLst/>
                  <a:cxnLst>
                    <a:cxn ang="0">
                      <a:pos x="0" y="185"/>
                    </a:cxn>
                    <a:cxn ang="0">
                      <a:pos x="71" y="111"/>
                    </a:cxn>
                    <a:cxn ang="0">
                      <a:pos x="71" y="0"/>
                    </a:cxn>
                    <a:cxn ang="0">
                      <a:pos x="0" y="84"/>
                    </a:cxn>
                    <a:cxn ang="0">
                      <a:pos x="0" y="185"/>
                    </a:cxn>
                  </a:cxnLst>
                  <a:rect l="0" t="0" r="r" b="b"/>
                  <a:pathLst>
                    <a:path w="71" h="185">
                      <a:moveTo>
                        <a:pt x="0" y="185"/>
                      </a:moveTo>
                      <a:lnTo>
                        <a:pt x="71" y="111"/>
                      </a:lnTo>
                      <a:lnTo>
                        <a:pt x="71" y="0"/>
                      </a:lnTo>
                      <a:lnTo>
                        <a:pt x="0" y="84"/>
                      </a:lnTo>
                      <a:lnTo>
                        <a:pt x="0" y="185"/>
                      </a:lnTo>
                      <a:close/>
                    </a:path>
                  </a:pathLst>
                </a:custGeom>
                <a:solidFill>
                  <a:srgbClr val="7A7A5A"/>
                </a:solidFill>
                <a:ln w="9525">
                  <a:noFill/>
                  <a:round/>
                  <a:headEnd/>
                  <a:tailEnd/>
                </a:ln>
              </p:spPr>
              <p:txBody>
                <a:bodyPr>
                  <a:prstTxWarp prst="textNoShape">
                    <a:avLst/>
                  </a:prstTxWarp>
                </a:bodyPr>
                <a:lstStyle/>
                <a:p>
                  <a:endParaRPr lang="en-US"/>
                </a:p>
              </p:txBody>
            </p:sp>
            <p:sp>
              <p:nvSpPr>
                <p:cNvPr id="346211" name="Freeform 99"/>
                <p:cNvSpPr>
                  <a:spLocks/>
                </p:cNvSpPr>
                <p:nvPr/>
              </p:nvSpPr>
              <p:spPr bwMode="auto">
                <a:xfrm>
                  <a:off x="1106" y="1128"/>
                  <a:ext cx="14" cy="37"/>
                </a:xfrm>
                <a:custGeom>
                  <a:avLst/>
                  <a:gdLst/>
                  <a:ahLst/>
                  <a:cxnLst>
                    <a:cxn ang="0">
                      <a:pos x="0" y="185"/>
                    </a:cxn>
                    <a:cxn ang="0">
                      <a:pos x="71" y="111"/>
                    </a:cxn>
                    <a:cxn ang="0">
                      <a:pos x="71" y="0"/>
                    </a:cxn>
                    <a:cxn ang="0">
                      <a:pos x="0" y="84"/>
                    </a:cxn>
                    <a:cxn ang="0">
                      <a:pos x="0" y="185"/>
                    </a:cxn>
                  </a:cxnLst>
                  <a:rect l="0" t="0" r="r" b="b"/>
                  <a:pathLst>
                    <a:path w="71" h="185">
                      <a:moveTo>
                        <a:pt x="0" y="185"/>
                      </a:moveTo>
                      <a:lnTo>
                        <a:pt x="71" y="111"/>
                      </a:lnTo>
                      <a:lnTo>
                        <a:pt x="71" y="0"/>
                      </a:lnTo>
                      <a:lnTo>
                        <a:pt x="0" y="84"/>
                      </a:lnTo>
                      <a:lnTo>
                        <a:pt x="0" y="185"/>
                      </a:lnTo>
                      <a:close/>
                    </a:path>
                  </a:pathLst>
                </a:custGeom>
                <a:solidFill>
                  <a:srgbClr val="7A7A5A"/>
                </a:solidFill>
                <a:ln w="3175">
                  <a:solidFill>
                    <a:srgbClr val="494936"/>
                  </a:solidFill>
                  <a:prstDash val="solid"/>
                  <a:round/>
                  <a:headEnd/>
                  <a:tailEnd/>
                </a:ln>
              </p:spPr>
              <p:txBody>
                <a:bodyPr>
                  <a:prstTxWarp prst="textNoShape">
                    <a:avLst/>
                  </a:prstTxWarp>
                </a:bodyPr>
                <a:lstStyle/>
                <a:p>
                  <a:endParaRPr lang="en-US"/>
                </a:p>
              </p:txBody>
            </p:sp>
            <p:sp>
              <p:nvSpPr>
                <p:cNvPr id="346212" name="Freeform 100"/>
                <p:cNvSpPr>
                  <a:spLocks/>
                </p:cNvSpPr>
                <p:nvPr/>
              </p:nvSpPr>
              <p:spPr bwMode="auto">
                <a:xfrm>
                  <a:off x="995" y="1128"/>
                  <a:ext cx="123" cy="13"/>
                </a:xfrm>
                <a:custGeom>
                  <a:avLst/>
                  <a:gdLst/>
                  <a:ahLst/>
                  <a:cxnLst>
                    <a:cxn ang="0">
                      <a:pos x="0" y="65"/>
                    </a:cxn>
                    <a:cxn ang="0">
                      <a:pos x="63" y="0"/>
                    </a:cxn>
                    <a:cxn ang="0">
                      <a:pos x="618" y="0"/>
                    </a:cxn>
                    <a:cxn ang="0">
                      <a:pos x="565" y="65"/>
                    </a:cxn>
                    <a:cxn ang="0">
                      <a:pos x="0" y="65"/>
                    </a:cxn>
                  </a:cxnLst>
                  <a:rect l="0" t="0" r="r" b="b"/>
                  <a:pathLst>
                    <a:path w="618" h="65">
                      <a:moveTo>
                        <a:pt x="0" y="65"/>
                      </a:moveTo>
                      <a:lnTo>
                        <a:pt x="63" y="0"/>
                      </a:lnTo>
                      <a:lnTo>
                        <a:pt x="618" y="0"/>
                      </a:lnTo>
                      <a:lnTo>
                        <a:pt x="565" y="65"/>
                      </a:lnTo>
                      <a:lnTo>
                        <a:pt x="0" y="65"/>
                      </a:lnTo>
                      <a:close/>
                    </a:path>
                  </a:pathLst>
                </a:custGeom>
                <a:solidFill>
                  <a:srgbClr val="000000"/>
                </a:solidFill>
                <a:ln w="9525">
                  <a:noFill/>
                  <a:round/>
                  <a:headEnd/>
                  <a:tailEnd/>
                </a:ln>
              </p:spPr>
              <p:txBody>
                <a:bodyPr>
                  <a:prstTxWarp prst="textNoShape">
                    <a:avLst/>
                  </a:prstTxWarp>
                </a:bodyPr>
                <a:lstStyle/>
                <a:p>
                  <a:endParaRPr lang="en-US"/>
                </a:p>
              </p:txBody>
            </p:sp>
            <p:sp>
              <p:nvSpPr>
                <p:cNvPr id="346213" name="Freeform 101"/>
                <p:cNvSpPr>
                  <a:spLocks/>
                </p:cNvSpPr>
                <p:nvPr/>
              </p:nvSpPr>
              <p:spPr bwMode="auto">
                <a:xfrm>
                  <a:off x="995" y="1128"/>
                  <a:ext cx="123" cy="13"/>
                </a:xfrm>
                <a:custGeom>
                  <a:avLst/>
                  <a:gdLst/>
                  <a:ahLst/>
                  <a:cxnLst>
                    <a:cxn ang="0">
                      <a:pos x="0" y="65"/>
                    </a:cxn>
                    <a:cxn ang="0">
                      <a:pos x="63" y="0"/>
                    </a:cxn>
                    <a:cxn ang="0">
                      <a:pos x="618" y="0"/>
                    </a:cxn>
                    <a:cxn ang="0">
                      <a:pos x="565" y="65"/>
                    </a:cxn>
                    <a:cxn ang="0">
                      <a:pos x="0" y="65"/>
                    </a:cxn>
                  </a:cxnLst>
                  <a:rect l="0" t="0" r="r" b="b"/>
                  <a:pathLst>
                    <a:path w="618" h="65">
                      <a:moveTo>
                        <a:pt x="0" y="65"/>
                      </a:moveTo>
                      <a:lnTo>
                        <a:pt x="63" y="0"/>
                      </a:lnTo>
                      <a:lnTo>
                        <a:pt x="618" y="0"/>
                      </a:lnTo>
                      <a:lnTo>
                        <a:pt x="565" y="65"/>
                      </a:lnTo>
                      <a:lnTo>
                        <a:pt x="0" y="65"/>
                      </a:lnTo>
                      <a:close/>
                    </a:path>
                  </a:pathLst>
                </a:custGeom>
                <a:solidFill>
                  <a:srgbClr val="000000"/>
                </a:solidFill>
                <a:ln w="3175">
                  <a:solidFill>
                    <a:srgbClr val="000000"/>
                  </a:solidFill>
                  <a:prstDash val="solid"/>
                  <a:round/>
                  <a:headEnd/>
                  <a:tailEnd/>
                </a:ln>
              </p:spPr>
              <p:txBody>
                <a:bodyPr>
                  <a:prstTxWarp prst="textNoShape">
                    <a:avLst/>
                  </a:prstTxWarp>
                </a:bodyPr>
                <a:lstStyle/>
                <a:p>
                  <a:endParaRPr lang="en-US"/>
                </a:p>
              </p:txBody>
            </p:sp>
            <p:sp>
              <p:nvSpPr>
                <p:cNvPr id="346214" name="Freeform 102"/>
                <p:cNvSpPr>
                  <a:spLocks/>
                </p:cNvSpPr>
                <p:nvPr/>
              </p:nvSpPr>
              <p:spPr bwMode="auto">
                <a:xfrm>
                  <a:off x="993" y="1034"/>
                  <a:ext cx="125" cy="13"/>
                </a:xfrm>
                <a:custGeom>
                  <a:avLst/>
                  <a:gdLst/>
                  <a:ahLst/>
                  <a:cxnLst>
                    <a:cxn ang="0">
                      <a:pos x="0" y="65"/>
                    </a:cxn>
                    <a:cxn ang="0">
                      <a:pos x="54" y="0"/>
                    </a:cxn>
                    <a:cxn ang="0">
                      <a:pos x="627" y="0"/>
                    </a:cxn>
                    <a:cxn ang="0">
                      <a:pos x="565" y="65"/>
                    </a:cxn>
                    <a:cxn ang="0">
                      <a:pos x="0" y="65"/>
                    </a:cxn>
                  </a:cxnLst>
                  <a:rect l="0" t="0" r="r" b="b"/>
                  <a:pathLst>
                    <a:path w="627" h="65">
                      <a:moveTo>
                        <a:pt x="0" y="65"/>
                      </a:moveTo>
                      <a:lnTo>
                        <a:pt x="54" y="0"/>
                      </a:lnTo>
                      <a:lnTo>
                        <a:pt x="627" y="0"/>
                      </a:lnTo>
                      <a:lnTo>
                        <a:pt x="565" y="65"/>
                      </a:lnTo>
                      <a:lnTo>
                        <a:pt x="0" y="65"/>
                      </a:lnTo>
                      <a:close/>
                    </a:path>
                  </a:pathLst>
                </a:custGeom>
                <a:solidFill>
                  <a:srgbClr val="C9C9B6"/>
                </a:solidFill>
                <a:ln w="9525">
                  <a:noFill/>
                  <a:round/>
                  <a:headEnd/>
                  <a:tailEnd/>
                </a:ln>
              </p:spPr>
              <p:txBody>
                <a:bodyPr>
                  <a:prstTxWarp prst="textNoShape">
                    <a:avLst/>
                  </a:prstTxWarp>
                </a:bodyPr>
                <a:lstStyle/>
                <a:p>
                  <a:endParaRPr lang="en-US"/>
                </a:p>
              </p:txBody>
            </p:sp>
            <p:sp>
              <p:nvSpPr>
                <p:cNvPr id="346215" name="Freeform 103"/>
                <p:cNvSpPr>
                  <a:spLocks/>
                </p:cNvSpPr>
                <p:nvPr/>
              </p:nvSpPr>
              <p:spPr bwMode="auto">
                <a:xfrm>
                  <a:off x="993" y="1034"/>
                  <a:ext cx="125" cy="13"/>
                </a:xfrm>
                <a:custGeom>
                  <a:avLst/>
                  <a:gdLst/>
                  <a:ahLst/>
                  <a:cxnLst>
                    <a:cxn ang="0">
                      <a:pos x="0" y="65"/>
                    </a:cxn>
                    <a:cxn ang="0">
                      <a:pos x="54" y="0"/>
                    </a:cxn>
                    <a:cxn ang="0">
                      <a:pos x="627" y="0"/>
                    </a:cxn>
                    <a:cxn ang="0">
                      <a:pos x="565" y="65"/>
                    </a:cxn>
                    <a:cxn ang="0">
                      <a:pos x="0" y="65"/>
                    </a:cxn>
                  </a:cxnLst>
                  <a:rect l="0" t="0" r="r" b="b"/>
                  <a:pathLst>
                    <a:path w="627" h="65">
                      <a:moveTo>
                        <a:pt x="0" y="65"/>
                      </a:moveTo>
                      <a:lnTo>
                        <a:pt x="54" y="0"/>
                      </a:lnTo>
                      <a:lnTo>
                        <a:pt x="627" y="0"/>
                      </a:lnTo>
                      <a:lnTo>
                        <a:pt x="565" y="65"/>
                      </a:lnTo>
                      <a:lnTo>
                        <a:pt x="0" y="65"/>
                      </a:lnTo>
                      <a:close/>
                    </a:path>
                  </a:pathLst>
                </a:custGeom>
                <a:solidFill>
                  <a:srgbClr val="C9C9B6"/>
                </a:solidFill>
                <a:ln w="3175">
                  <a:solidFill>
                    <a:srgbClr val="494936"/>
                  </a:solidFill>
                  <a:prstDash val="solid"/>
                  <a:round/>
                  <a:headEnd/>
                  <a:tailEnd/>
                </a:ln>
              </p:spPr>
              <p:txBody>
                <a:bodyPr>
                  <a:prstTxWarp prst="textNoShape">
                    <a:avLst/>
                  </a:prstTxWarp>
                </a:bodyPr>
                <a:lstStyle/>
                <a:p>
                  <a:endParaRPr lang="en-US"/>
                </a:p>
              </p:txBody>
            </p:sp>
            <p:sp>
              <p:nvSpPr>
                <p:cNvPr id="346216" name="Rectangle 104"/>
                <p:cNvSpPr>
                  <a:spLocks noChangeArrowheads="1"/>
                </p:cNvSpPr>
                <p:nvPr/>
              </p:nvSpPr>
              <p:spPr bwMode="auto">
                <a:xfrm>
                  <a:off x="994" y="1048"/>
                  <a:ext cx="113" cy="91"/>
                </a:xfrm>
                <a:prstGeom prst="rect">
                  <a:avLst/>
                </a:prstGeom>
                <a:solidFill>
                  <a:srgbClr val="B7B79D"/>
                </a:solidFill>
                <a:ln w="3175">
                  <a:solidFill>
                    <a:srgbClr val="494936"/>
                  </a:solidFill>
                  <a:miter lim="800000"/>
                  <a:headEnd/>
                  <a:tailEnd/>
                </a:ln>
              </p:spPr>
              <p:txBody>
                <a:bodyPr>
                  <a:prstTxWarp prst="textNoShape">
                    <a:avLst/>
                  </a:prstTxWarp>
                </a:bodyPr>
                <a:lstStyle/>
                <a:p>
                  <a:endParaRPr lang="en-US"/>
                </a:p>
              </p:txBody>
            </p:sp>
            <p:sp>
              <p:nvSpPr>
                <p:cNvPr id="346217" name="Rectangle 105"/>
                <p:cNvSpPr>
                  <a:spLocks noChangeArrowheads="1"/>
                </p:cNvSpPr>
                <p:nvPr/>
              </p:nvSpPr>
              <p:spPr bwMode="auto">
                <a:xfrm>
                  <a:off x="1003" y="1059"/>
                  <a:ext cx="93" cy="70"/>
                </a:xfrm>
                <a:prstGeom prst="rect">
                  <a:avLst/>
                </a:prstGeom>
                <a:solidFill>
                  <a:srgbClr val="FFFFFF"/>
                </a:solidFill>
                <a:ln w="3175">
                  <a:solidFill>
                    <a:srgbClr val="494936"/>
                  </a:solidFill>
                  <a:miter lim="800000"/>
                  <a:headEnd/>
                  <a:tailEnd/>
                </a:ln>
              </p:spPr>
              <p:txBody>
                <a:bodyPr>
                  <a:prstTxWarp prst="textNoShape">
                    <a:avLst/>
                  </a:prstTxWarp>
                </a:bodyPr>
                <a:lstStyle/>
                <a:p>
                  <a:endParaRPr lang="en-US"/>
                </a:p>
              </p:txBody>
            </p:sp>
            <p:sp>
              <p:nvSpPr>
                <p:cNvPr id="346218" name="Freeform 106"/>
                <p:cNvSpPr>
                  <a:spLocks/>
                </p:cNvSpPr>
                <p:nvPr/>
              </p:nvSpPr>
              <p:spPr bwMode="auto">
                <a:xfrm>
                  <a:off x="1106" y="1034"/>
                  <a:ext cx="12" cy="104"/>
                </a:xfrm>
                <a:custGeom>
                  <a:avLst/>
                  <a:gdLst/>
                  <a:ahLst/>
                  <a:cxnLst>
                    <a:cxn ang="0">
                      <a:pos x="0" y="519"/>
                    </a:cxn>
                    <a:cxn ang="0">
                      <a:pos x="62" y="463"/>
                    </a:cxn>
                    <a:cxn ang="0">
                      <a:pos x="62" y="0"/>
                    </a:cxn>
                    <a:cxn ang="0">
                      <a:pos x="0" y="65"/>
                    </a:cxn>
                    <a:cxn ang="0">
                      <a:pos x="0" y="519"/>
                    </a:cxn>
                  </a:cxnLst>
                  <a:rect l="0" t="0" r="r" b="b"/>
                  <a:pathLst>
                    <a:path w="62" h="519">
                      <a:moveTo>
                        <a:pt x="0" y="519"/>
                      </a:moveTo>
                      <a:lnTo>
                        <a:pt x="62" y="463"/>
                      </a:lnTo>
                      <a:lnTo>
                        <a:pt x="62" y="0"/>
                      </a:lnTo>
                      <a:lnTo>
                        <a:pt x="0" y="65"/>
                      </a:lnTo>
                      <a:lnTo>
                        <a:pt x="0" y="519"/>
                      </a:lnTo>
                      <a:close/>
                    </a:path>
                  </a:pathLst>
                </a:custGeom>
                <a:solidFill>
                  <a:srgbClr val="7A7A5A"/>
                </a:solidFill>
                <a:ln w="9525">
                  <a:noFill/>
                  <a:round/>
                  <a:headEnd/>
                  <a:tailEnd/>
                </a:ln>
              </p:spPr>
              <p:txBody>
                <a:bodyPr>
                  <a:prstTxWarp prst="textNoShape">
                    <a:avLst/>
                  </a:prstTxWarp>
                </a:bodyPr>
                <a:lstStyle/>
                <a:p>
                  <a:endParaRPr lang="en-US"/>
                </a:p>
              </p:txBody>
            </p:sp>
            <p:sp>
              <p:nvSpPr>
                <p:cNvPr id="346219" name="Freeform 107"/>
                <p:cNvSpPr>
                  <a:spLocks/>
                </p:cNvSpPr>
                <p:nvPr/>
              </p:nvSpPr>
              <p:spPr bwMode="auto">
                <a:xfrm>
                  <a:off x="1106" y="1034"/>
                  <a:ext cx="12" cy="104"/>
                </a:xfrm>
                <a:custGeom>
                  <a:avLst/>
                  <a:gdLst/>
                  <a:ahLst/>
                  <a:cxnLst>
                    <a:cxn ang="0">
                      <a:pos x="0" y="519"/>
                    </a:cxn>
                    <a:cxn ang="0">
                      <a:pos x="62" y="463"/>
                    </a:cxn>
                    <a:cxn ang="0">
                      <a:pos x="62" y="0"/>
                    </a:cxn>
                    <a:cxn ang="0">
                      <a:pos x="0" y="65"/>
                    </a:cxn>
                    <a:cxn ang="0">
                      <a:pos x="0" y="519"/>
                    </a:cxn>
                  </a:cxnLst>
                  <a:rect l="0" t="0" r="r" b="b"/>
                  <a:pathLst>
                    <a:path w="62" h="519">
                      <a:moveTo>
                        <a:pt x="0" y="519"/>
                      </a:moveTo>
                      <a:lnTo>
                        <a:pt x="62" y="463"/>
                      </a:lnTo>
                      <a:lnTo>
                        <a:pt x="62" y="0"/>
                      </a:lnTo>
                      <a:lnTo>
                        <a:pt x="0" y="65"/>
                      </a:lnTo>
                      <a:lnTo>
                        <a:pt x="0" y="519"/>
                      </a:lnTo>
                      <a:close/>
                    </a:path>
                  </a:pathLst>
                </a:custGeom>
                <a:solidFill>
                  <a:srgbClr val="7A7A5A"/>
                </a:solidFill>
                <a:ln w="3175">
                  <a:solidFill>
                    <a:srgbClr val="494936"/>
                  </a:solidFill>
                  <a:prstDash val="solid"/>
                  <a:round/>
                  <a:headEnd/>
                  <a:tailEnd/>
                </a:ln>
              </p:spPr>
              <p:txBody>
                <a:bodyPr>
                  <a:prstTxWarp prst="textNoShape">
                    <a:avLst/>
                  </a:prstTxWarp>
                </a:bodyPr>
                <a:lstStyle/>
                <a:p>
                  <a:endParaRPr lang="en-US"/>
                </a:p>
              </p:txBody>
            </p:sp>
            <p:sp>
              <p:nvSpPr>
                <p:cNvPr id="346220" name="Freeform 108"/>
                <p:cNvSpPr>
                  <a:spLocks/>
                </p:cNvSpPr>
                <p:nvPr/>
              </p:nvSpPr>
              <p:spPr bwMode="auto">
                <a:xfrm>
                  <a:off x="970" y="1162"/>
                  <a:ext cx="141" cy="22"/>
                </a:xfrm>
                <a:custGeom>
                  <a:avLst/>
                  <a:gdLst/>
                  <a:ahLst/>
                  <a:cxnLst>
                    <a:cxn ang="0">
                      <a:pos x="0" y="111"/>
                    </a:cxn>
                    <a:cxn ang="0">
                      <a:pos x="89" y="0"/>
                    </a:cxn>
                    <a:cxn ang="0">
                      <a:pos x="708" y="0"/>
                    </a:cxn>
                    <a:cxn ang="0">
                      <a:pos x="618" y="111"/>
                    </a:cxn>
                    <a:cxn ang="0">
                      <a:pos x="0" y="111"/>
                    </a:cxn>
                  </a:cxnLst>
                  <a:rect l="0" t="0" r="r" b="b"/>
                  <a:pathLst>
                    <a:path w="708" h="111">
                      <a:moveTo>
                        <a:pt x="0" y="111"/>
                      </a:moveTo>
                      <a:lnTo>
                        <a:pt x="89" y="0"/>
                      </a:lnTo>
                      <a:lnTo>
                        <a:pt x="708" y="0"/>
                      </a:lnTo>
                      <a:lnTo>
                        <a:pt x="618" y="111"/>
                      </a:lnTo>
                      <a:lnTo>
                        <a:pt x="0" y="111"/>
                      </a:lnTo>
                      <a:close/>
                    </a:path>
                  </a:pathLst>
                </a:custGeom>
                <a:solidFill>
                  <a:srgbClr val="C9C9B6"/>
                </a:solidFill>
                <a:ln w="9525">
                  <a:noFill/>
                  <a:round/>
                  <a:headEnd/>
                  <a:tailEnd/>
                </a:ln>
              </p:spPr>
              <p:txBody>
                <a:bodyPr>
                  <a:prstTxWarp prst="textNoShape">
                    <a:avLst/>
                  </a:prstTxWarp>
                </a:bodyPr>
                <a:lstStyle/>
                <a:p>
                  <a:endParaRPr lang="en-US"/>
                </a:p>
              </p:txBody>
            </p:sp>
            <p:sp>
              <p:nvSpPr>
                <p:cNvPr id="346221" name="Freeform 109"/>
                <p:cNvSpPr>
                  <a:spLocks/>
                </p:cNvSpPr>
                <p:nvPr/>
              </p:nvSpPr>
              <p:spPr bwMode="auto">
                <a:xfrm>
                  <a:off x="970" y="1162"/>
                  <a:ext cx="141" cy="22"/>
                </a:xfrm>
                <a:custGeom>
                  <a:avLst/>
                  <a:gdLst/>
                  <a:ahLst/>
                  <a:cxnLst>
                    <a:cxn ang="0">
                      <a:pos x="0" y="111"/>
                    </a:cxn>
                    <a:cxn ang="0">
                      <a:pos x="89" y="0"/>
                    </a:cxn>
                    <a:cxn ang="0">
                      <a:pos x="708" y="0"/>
                    </a:cxn>
                    <a:cxn ang="0">
                      <a:pos x="618" y="111"/>
                    </a:cxn>
                    <a:cxn ang="0">
                      <a:pos x="0" y="111"/>
                    </a:cxn>
                  </a:cxnLst>
                  <a:rect l="0" t="0" r="r" b="b"/>
                  <a:pathLst>
                    <a:path w="708" h="111">
                      <a:moveTo>
                        <a:pt x="0" y="111"/>
                      </a:moveTo>
                      <a:lnTo>
                        <a:pt x="89" y="0"/>
                      </a:lnTo>
                      <a:lnTo>
                        <a:pt x="708" y="0"/>
                      </a:lnTo>
                      <a:lnTo>
                        <a:pt x="618" y="111"/>
                      </a:lnTo>
                      <a:lnTo>
                        <a:pt x="0" y="111"/>
                      </a:lnTo>
                      <a:close/>
                    </a:path>
                  </a:pathLst>
                </a:custGeom>
                <a:solidFill>
                  <a:srgbClr val="C9C9B6"/>
                </a:solidFill>
                <a:ln w="3175">
                  <a:solidFill>
                    <a:srgbClr val="494936"/>
                  </a:solidFill>
                  <a:prstDash val="solid"/>
                  <a:round/>
                  <a:headEnd/>
                  <a:tailEnd/>
                </a:ln>
              </p:spPr>
              <p:txBody>
                <a:bodyPr>
                  <a:prstTxWarp prst="textNoShape">
                    <a:avLst/>
                  </a:prstTxWarp>
                </a:bodyPr>
                <a:lstStyle/>
                <a:p>
                  <a:endParaRPr lang="en-US"/>
                </a:p>
              </p:txBody>
            </p:sp>
            <p:sp>
              <p:nvSpPr>
                <p:cNvPr id="346222" name="Freeform 110"/>
                <p:cNvSpPr>
                  <a:spLocks/>
                </p:cNvSpPr>
                <p:nvPr/>
              </p:nvSpPr>
              <p:spPr bwMode="auto">
                <a:xfrm>
                  <a:off x="1093" y="1162"/>
                  <a:ext cx="18" cy="28"/>
                </a:xfrm>
                <a:custGeom>
                  <a:avLst/>
                  <a:gdLst/>
                  <a:ahLst/>
                  <a:cxnLst>
                    <a:cxn ang="0">
                      <a:pos x="0" y="139"/>
                    </a:cxn>
                    <a:cxn ang="0">
                      <a:pos x="90" y="46"/>
                    </a:cxn>
                    <a:cxn ang="0">
                      <a:pos x="90" y="0"/>
                    </a:cxn>
                    <a:cxn ang="0">
                      <a:pos x="0" y="120"/>
                    </a:cxn>
                    <a:cxn ang="0">
                      <a:pos x="0" y="139"/>
                    </a:cxn>
                  </a:cxnLst>
                  <a:rect l="0" t="0" r="r" b="b"/>
                  <a:pathLst>
                    <a:path w="90" h="139">
                      <a:moveTo>
                        <a:pt x="0" y="139"/>
                      </a:moveTo>
                      <a:lnTo>
                        <a:pt x="90" y="46"/>
                      </a:lnTo>
                      <a:lnTo>
                        <a:pt x="90" y="0"/>
                      </a:lnTo>
                      <a:lnTo>
                        <a:pt x="0" y="120"/>
                      </a:lnTo>
                      <a:lnTo>
                        <a:pt x="0" y="139"/>
                      </a:lnTo>
                      <a:close/>
                    </a:path>
                  </a:pathLst>
                </a:custGeom>
                <a:solidFill>
                  <a:srgbClr val="7A7A5A"/>
                </a:solidFill>
                <a:ln w="9525">
                  <a:noFill/>
                  <a:round/>
                  <a:headEnd/>
                  <a:tailEnd/>
                </a:ln>
              </p:spPr>
              <p:txBody>
                <a:bodyPr>
                  <a:prstTxWarp prst="textNoShape">
                    <a:avLst/>
                  </a:prstTxWarp>
                </a:bodyPr>
                <a:lstStyle/>
                <a:p>
                  <a:endParaRPr lang="en-US"/>
                </a:p>
              </p:txBody>
            </p:sp>
            <p:sp>
              <p:nvSpPr>
                <p:cNvPr id="346223" name="Freeform 111"/>
                <p:cNvSpPr>
                  <a:spLocks/>
                </p:cNvSpPr>
                <p:nvPr/>
              </p:nvSpPr>
              <p:spPr bwMode="auto">
                <a:xfrm>
                  <a:off x="1093" y="1162"/>
                  <a:ext cx="18" cy="28"/>
                </a:xfrm>
                <a:custGeom>
                  <a:avLst/>
                  <a:gdLst/>
                  <a:ahLst/>
                  <a:cxnLst>
                    <a:cxn ang="0">
                      <a:pos x="0" y="139"/>
                    </a:cxn>
                    <a:cxn ang="0">
                      <a:pos x="90" y="46"/>
                    </a:cxn>
                    <a:cxn ang="0">
                      <a:pos x="90" y="0"/>
                    </a:cxn>
                    <a:cxn ang="0">
                      <a:pos x="0" y="120"/>
                    </a:cxn>
                    <a:cxn ang="0">
                      <a:pos x="0" y="139"/>
                    </a:cxn>
                  </a:cxnLst>
                  <a:rect l="0" t="0" r="r" b="b"/>
                  <a:pathLst>
                    <a:path w="90" h="139">
                      <a:moveTo>
                        <a:pt x="0" y="139"/>
                      </a:moveTo>
                      <a:lnTo>
                        <a:pt x="90" y="46"/>
                      </a:lnTo>
                      <a:lnTo>
                        <a:pt x="90" y="0"/>
                      </a:lnTo>
                      <a:lnTo>
                        <a:pt x="0" y="120"/>
                      </a:lnTo>
                      <a:lnTo>
                        <a:pt x="0" y="139"/>
                      </a:lnTo>
                      <a:close/>
                    </a:path>
                  </a:pathLst>
                </a:custGeom>
                <a:solidFill>
                  <a:srgbClr val="7A7A5A"/>
                </a:solidFill>
                <a:ln w="3175">
                  <a:solidFill>
                    <a:srgbClr val="494936"/>
                  </a:solidFill>
                  <a:prstDash val="solid"/>
                  <a:round/>
                  <a:headEnd/>
                  <a:tailEnd/>
                </a:ln>
              </p:spPr>
              <p:txBody>
                <a:bodyPr>
                  <a:prstTxWarp prst="textNoShape">
                    <a:avLst/>
                  </a:prstTxWarp>
                </a:bodyPr>
                <a:lstStyle/>
                <a:p>
                  <a:endParaRPr lang="en-US"/>
                </a:p>
              </p:txBody>
            </p:sp>
            <p:sp>
              <p:nvSpPr>
                <p:cNvPr id="346224" name="Rectangle 112"/>
                <p:cNvSpPr>
                  <a:spLocks noChangeArrowheads="1"/>
                </p:cNvSpPr>
                <p:nvPr/>
              </p:nvSpPr>
              <p:spPr bwMode="auto">
                <a:xfrm>
                  <a:off x="970" y="1184"/>
                  <a:ext cx="123" cy="6"/>
                </a:xfrm>
                <a:prstGeom prst="rect">
                  <a:avLst/>
                </a:prstGeom>
                <a:solidFill>
                  <a:srgbClr val="B7B79D"/>
                </a:solidFill>
                <a:ln w="9525">
                  <a:noFill/>
                  <a:miter lim="800000"/>
                  <a:headEnd/>
                  <a:tailEnd/>
                </a:ln>
              </p:spPr>
              <p:txBody>
                <a:bodyPr>
                  <a:prstTxWarp prst="textNoShape">
                    <a:avLst/>
                  </a:prstTxWarp>
                </a:bodyPr>
                <a:lstStyle/>
                <a:p>
                  <a:endParaRPr lang="en-US"/>
                </a:p>
              </p:txBody>
            </p:sp>
            <p:sp>
              <p:nvSpPr>
                <p:cNvPr id="346225" name="Rectangle 113"/>
                <p:cNvSpPr>
                  <a:spLocks noChangeArrowheads="1"/>
                </p:cNvSpPr>
                <p:nvPr/>
              </p:nvSpPr>
              <p:spPr bwMode="auto">
                <a:xfrm>
                  <a:off x="971" y="1185"/>
                  <a:ext cx="121" cy="4"/>
                </a:xfrm>
                <a:prstGeom prst="rect">
                  <a:avLst/>
                </a:prstGeom>
                <a:solidFill>
                  <a:srgbClr val="B7B79D"/>
                </a:solidFill>
                <a:ln w="3175">
                  <a:solidFill>
                    <a:srgbClr val="494936"/>
                  </a:solidFill>
                  <a:miter lim="800000"/>
                  <a:headEnd/>
                  <a:tailEnd/>
                </a:ln>
              </p:spPr>
              <p:txBody>
                <a:bodyPr>
                  <a:prstTxWarp prst="textNoShape">
                    <a:avLst/>
                  </a:prstTxWarp>
                </a:bodyPr>
                <a:lstStyle/>
                <a:p>
                  <a:endParaRPr lang="en-US"/>
                </a:p>
              </p:txBody>
            </p:sp>
          </p:grpSp>
          <p:sp>
            <p:nvSpPr>
              <p:cNvPr id="346226" name="Text Box 114"/>
              <p:cNvSpPr txBox="1">
                <a:spLocks noChangeArrowheads="1"/>
              </p:cNvSpPr>
              <p:nvPr/>
            </p:nvSpPr>
            <p:spPr bwMode="auto">
              <a:xfrm>
                <a:off x="3504" y="2448"/>
                <a:ext cx="1789" cy="212"/>
              </a:xfrm>
              <a:prstGeom prst="rect">
                <a:avLst/>
              </a:prstGeom>
              <a:noFill/>
              <a:ln w="12699">
                <a:noFill/>
                <a:miter lim="800000"/>
                <a:headEnd type="none" w="sm" len="sm"/>
                <a:tailEnd type="none" w="sm" len="sm"/>
              </a:ln>
              <a:effectLst/>
            </p:spPr>
            <p:txBody>
              <a:bodyPr wrap="none">
                <a:prstTxWarp prst="textNoShape">
                  <a:avLst/>
                </a:prstTxWarp>
                <a:spAutoFit/>
              </a:bodyPr>
              <a:lstStyle/>
              <a:p>
                <a:r>
                  <a:rPr lang="en-US" sz="1600" b="1"/>
                  <a:t>GNP (1-dimensional model)</a:t>
                </a:r>
              </a:p>
            </p:txBody>
          </p:sp>
        </p:grpSp>
        <p:sp>
          <p:nvSpPr>
            <p:cNvPr id="346227" name="Line 115"/>
            <p:cNvSpPr>
              <a:spLocks noChangeShapeType="1"/>
            </p:cNvSpPr>
            <p:nvPr/>
          </p:nvSpPr>
          <p:spPr bwMode="auto">
            <a:xfrm>
              <a:off x="3840" y="2064"/>
              <a:ext cx="192" cy="0"/>
            </a:xfrm>
            <a:prstGeom prst="line">
              <a:avLst/>
            </a:prstGeom>
            <a:noFill/>
            <a:ln w="28575">
              <a:solidFill>
                <a:schemeClr val="tx1"/>
              </a:solidFill>
              <a:round/>
              <a:headEnd type="none" w="sm" len="sm"/>
              <a:tailEnd type="none" w="sm" len="sm"/>
            </a:ln>
            <a:effectLst/>
          </p:spPr>
          <p:txBody>
            <a:bodyPr>
              <a:prstTxWarp prst="textNoShape">
                <a:avLst/>
              </a:prstTxWarp>
            </a:bodyPr>
            <a:lstStyle/>
            <a:p>
              <a:endParaRPr lang="en-US"/>
            </a:p>
          </p:txBody>
        </p:sp>
      </p:grpSp>
      <p:sp>
        <p:nvSpPr>
          <p:cNvPr id="121" name="Slide Number Placeholder 120"/>
          <p:cNvSpPr>
            <a:spLocks noGrp="1"/>
          </p:cNvSpPr>
          <p:nvPr>
            <p:ph type="sldNum" sz="quarter" idx="12"/>
          </p:nvPr>
        </p:nvSpPr>
        <p:spPr/>
        <p:txBody>
          <a:bodyPr/>
          <a:lstStyle/>
          <a:p>
            <a:fld id="{B6F15528-21DE-4FAA-801E-634DDDAF4B2B}" type="slidenum">
              <a:rPr lang="en-US" smtClean="0"/>
              <a:pPr/>
              <a:t>158</a:t>
            </a:fld>
            <a:endParaRPr lang="en-US"/>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t>Multi-resolution Ring structure</a:t>
            </a:r>
          </a:p>
        </p:txBody>
      </p:sp>
      <p:sp>
        <p:nvSpPr>
          <p:cNvPr id="101380" name="Rectangle 4"/>
          <p:cNvSpPr>
            <a:spLocks noGrp="1" noChangeArrowheads="1"/>
          </p:cNvSpPr>
          <p:nvPr>
            <p:ph type="body" sz="half" idx="2"/>
          </p:nvPr>
        </p:nvSpPr>
        <p:spPr>
          <a:xfrm>
            <a:off x="4038600" y="2017713"/>
            <a:ext cx="5105400" cy="4114800"/>
          </a:xfrm>
        </p:spPr>
        <p:txBody>
          <a:bodyPr/>
          <a:lstStyle/>
          <a:p>
            <a:pPr>
              <a:buFont typeface="Wingdings" charset="2"/>
              <a:buNone/>
            </a:pPr>
            <a:endParaRPr lang="en-US" sz="2400"/>
          </a:p>
          <a:p>
            <a:pPr>
              <a:buFont typeface="Wingdings" charset="2"/>
              <a:buNone/>
            </a:pPr>
            <a:r>
              <a:rPr lang="en-US" sz="2400"/>
              <a:t>For the i</a:t>
            </a:r>
            <a:r>
              <a:rPr lang="en-US" sz="2400" baseline="30000"/>
              <a:t>th</a:t>
            </a:r>
            <a:r>
              <a:rPr lang="en-US" sz="2400"/>
              <a:t> ring:</a:t>
            </a:r>
            <a:endParaRPr lang="en-US" sz="2400" baseline="30000"/>
          </a:p>
          <a:p>
            <a:pPr>
              <a:buFont typeface="Wingdings" charset="2"/>
              <a:buNone/>
            </a:pPr>
            <a:r>
              <a:rPr lang="en-US" sz="2400"/>
              <a:t>	Inner Radius r</a:t>
            </a:r>
            <a:r>
              <a:rPr lang="en-US" sz="2400" baseline="-25000"/>
              <a:t>i</a:t>
            </a:r>
            <a:r>
              <a:rPr lang="en-US" sz="2400"/>
              <a:t> = </a:t>
            </a:r>
            <a:r>
              <a:rPr lang="en-US" sz="2400">
                <a:ea typeface="Times New Roman" charset="0"/>
                <a:cs typeface="Times New Roman" charset="0"/>
                <a:sym typeface="Symbol" charset="2"/>
              </a:rPr>
              <a:t>s</a:t>
            </a:r>
            <a:r>
              <a:rPr lang="en-US" sz="2400" baseline="30000">
                <a:ea typeface="Times New Roman" charset="0"/>
                <a:cs typeface="Times New Roman" charset="0"/>
                <a:sym typeface="Symbol" charset="2"/>
              </a:rPr>
              <a:t>i-1</a:t>
            </a:r>
          </a:p>
          <a:p>
            <a:pPr>
              <a:buFont typeface="Wingdings" charset="2"/>
              <a:buNone/>
            </a:pPr>
            <a:r>
              <a:rPr lang="en-US" sz="2400"/>
              <a:t>	Outer Radius R</a:t>
            </a:r>
            <a:r>
              <a:rPr lang="en-US" sz="2400" baseline="-25000"/>
              <a:t>i</a:t>
            </a:r>
            <a:r>
              <a:rPr lang="en-US" sz="2400"/>
              <a:t> = </a:t>
            </a:r>
            <a:r>
              <a:rPr lang="en-US" sz="2400">
                <a:ea typeface="Times New Roman" charset="0"/>
                <a:cs typeface="Times New Roman" charset="0"/>
                <a:sym typeface="Symbol" charset="2"/>
              </a:rPr>
              <a:t>s</a:t>
            </a:r>
            <a:r>
              <a:rPr lang="en-US" sz="2400" baseline="30000">
                <a:ea typeface="Times New Roman" charset="0"/>
                <a:cs typeface="Times New Roman" charset="0"/>
                <a:sym typeface="Symbol" charset="2"/>
              </a:rPr>
              <a:t>i</a:t>
            </a:r>
          </a:p>
          <a:p>
            <a:pPr>
              <a:buFont typeface="Wingdings" charset="2"/>
              <a:buNone/>
            </a:pPr>
            <a:r>
              <a:rPr lang="en-US" sz="2400">
                <a:ea typeface="Times New Roman" charset="0"/>
                <a:cs typeface="Times New Roman" charset="0"/>
                <a:sym typeface="Symbol" charset="2"/>
              </a:rPr>
              <a:t> is a constant</a:t>
            </a:r>
          </a:p>
          <a:p>
            <a:pPr>
              <a:buFont typeface="Wingdings" charset="2"/>
              <a:buNone/>
            </a:pPr>
            <a:r>
              <a:rPr lang="en-US" sz="2400">
                <a:ea typeface="Times New Roman" charset="0"/>
                <a:cs typeface="Times New Roman" charset="0"/>
                <a:sym typeface="Symbol" charset="2"/>
              </a:rPr>
              <a:t>s is multiplicative increase factor</a:t>
            </a:r>
          </a:p>
          <a:p>
            <a:pPr>
              <a:buFont typeface="Wingdings" charset="2"/>
              <a:buNone/>
            </a:pPr>
            <a:r>
              <a:rPr lang="en-US" sz="2400"/>
              <a:t>r</a:t>
            </a:r>
            <a:r>
              <a:rPr lang="en-US" sz="2400" baseline="-25000"/>
              <a:t>0 </a:t>
            </a:r>
            <a:r>
              <a:rPr lang="en-US" sz="2400">
                <a:ea typeface="Times New Roman" charset="0"/>
                <a:cs typeface="Times New Roman" charset="0"/>
                <a:sym typeface="Symbol" charset="2"/>
              </a:rPr>
              <a:t>= 0, </a:t>
            </a:r>
            <a:r>
              <a:rPr lang="en-US" sz="2400"/>
              <a:t>R</a:t>
            </a:r>
            <a:r>
              <a:rPr lang="en-US" sz="2400" baseline="-25000"/>
              <a:t>0 </a:t>
            </a:r>
            <a:r>
              <a:rPr lang="en-US" sz="2400">
                <a:ea typeface="Times New Roman" charset="0"/>
                <a:cs typeface="Times New Roman" charset="0"/>
                <a:sym typeface="Symbol" charset="2"/>
              </a:rPr>
              <a:t>= </a:t>
            </a:r>
          </a:p>
          <a:p>
            <a:pPr>
              <a:buFont typeface="Wingdings" charset="2"/>
              <a:buNone/>
            </a:pPr>
            <a:r>
              <a:rPr lang="en-US" sz="2400">
                <a:ea typeface="Times New Roman" charset="0"/>
                <a:cs typeface="Times New Roman" charset="0"/>
                <a:sym typeface="Symbol" charset="2"/>
              </a:rPr>
              <a:t>Each node keeps track of finite rings</a:t>
            </a:r>
          </a:p>
        </p:txBody>
      </p:sp>
      <p:pic>
        <p:nvPicPr>
          <p:cNvPr id="101382" name="Picture 6"/>
          <p:cNvPicPr>
            <a:picLocks noGrp="1" noChangeAspect="1" noChangeArrowheads="1"/>
          </p:cNvPicPr>
          <p:nvPr>
            <p:ph type="clipArt" sz="half" idx="1"/>
          </p:nvPr>
        </p:nvPicPr>
        <p:blipFill>
          <a:blip r:embed="rId2"/>
          <a:srcRect/>
          <a:stretch>
            <a:fillRect/>
          </a:stretch>
        </p:blipFill>
        <p:spPr>
          <a:xfrm>
            <a:off x="228600" y="2286000"/>
            <a:ext cx="3810000" cy="3640138"/>
          </a:xfrm>
          <a:noFill/>
          <a:ln/>
        </p:spPr>
      </p:pic>
      <p:sp>
        <p:nvSpPr>
          <p:cNvPr id="6" name="Slide Number Placeholder 5"/>
          <p:cNvSpPr>
            <a:spLocks noGrp="1"/>
          </p:cNvSpPr>
          <p:nvPr>
            <p:ph type="sldNum" sz="quarter" idx="12"/>
          </p:nvPr>
        </p:nvSpPr>
        <p:spPr/>
        <p:txBody>
          <a:bodyPr/>
          <a:lstStyle/>
          <a:p>
            <a:fld id="{843FF234-38E6-8748-ADD2-A207D2F95082}" type="slidenum">
              <a:rPr lang="en-US" smtClean="0"/>
              <a:pPr/>
              <a:t>159</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normAutofit fontScale="90000"/>
          </a:bodyPr>
          <a:lstStyle/>
          <a:p>
            <a:r>
              <a:rPr lang="en-US" sz="4000" dirty="0"/>
              <a:t>Byzantine General </a:t>
            </a:r>
            <a:r>
              <a:rPr lang="en-US" sz="4000" dirty="0" smtClean="0"/>
              <a:t>Problem</a:t>
            </a:r>
            <a:r>
              <a:rPr sz="4000" dirty="0" smtClean="0"/>
              <a:t/>
            </a:r>
            <a:br>
              <a:rPr sz="4000" dirty="0" smtClean="0"/>
            </a:br>
            <a:r>
              <a:rPr lang="en-US" sz="4000" dirty="0" smtClean="0"/>
              <a:t>Example </a:t>
            </a:r>
            <a:r>
              <a:rPr lang="en-US" sz="4000" dirty="0"/>
              <a:t>- 1</a:t>
            </a:r>
          </a:p>
        </p:txBody>
      </p:sp>
      <p:sp>
        <p:nvSpPr>
          <p:cNvPr id="171011" name="Rectangle 3"/>
          <p:cNvSpPr>
            <a:spLocks noGrp="1" noChangeArrowheads="1"/>
          </p:cNvSpPr>
          <p:nvPr>
            <p:ph type="body" idx="1"/>
          </p:nvPr>
        </p:nvSpPr>
        <p:spPr>
          <a:xfrm>
            <a:off x="234950" y="1450975"/>
            <a:ext cx="8521700" cy="763588"/>
          </a:xfrm>
        </p:spPr>
        <p:txBody>
          <a:bodyPr>
            <a:normAutofit fontScale="92500" lnSpcReduction="10000"/>
          </a:bodyPr>
          <a:lstStyle/>
          <a:p>
            <a:pPr>
              <a:lnSpc>
                <a:spcPct val="90000"/>
              </a:lnSpc>
            </a:pPr>
            <a:r>
              <a:rPr lang="en-US" sz="2800"/>
              <a:t>Phase 1: Generals announce their troop strengths to each other</a:t>
            </a:r>
          </a:p>
        </p:txBody>
      </p:sp>
      <p:sp>
        <p:nvSpPr>
          <p:cNvPr id="171012" name="Oval 4"/>
          <p:cNvSpPr>
            <a:spLocks noChangeArrowheads="1"/>
          </p:cNvSpPr>
          <p:nvPr/>
        </p:nvSpPr>
        <p:spPr bwMode="auto">
          <a:xfrm>
            <a:off x="2441575" y="2592388"/>
            <a:ext cx="381000" cy="381000"/>
          </a:xfrm>
          <a:prstGeom prst="ellipse">
            <a:avLst/>
          </a:prstGeom>
          <a:noFill/>
          <a:ln w="12700">
            <a:solidFill>
              <a:schemeClr val="tx1"/>
            </a:solidFill>
            <a:round/>
            <a:headEnd/>
            <a:tailEnd/>
          </a:ln>
          <a:effectLst/>
        </p:spPr>
        <p:txBody>
          <a:bodyPr wrap="none" lIns="90488" tIns="44450" rIns="90488" bIns="44450" anchor="ctr">
            <a:prstTxWarp prst="textNoShape">
              <a:avLst/>
            </a:prstTxWarp>
          </a:bodyPr>
          <a:lstStyle/>
          <a:p>
            <a:endParaRPr lang="en-US"/>
          </a:p>
        </p:txBody>
      </p:sp>
      <p:sp>
        <p:nvSpPr>
          <p:cNvPr id="171013" name="Text Box 5"/>
          <p:cNvSpPr txBox="1">
            <a:spLocks noChangeArrowheads="1"/>
          </p:cNvSpPr>
          <p:nvPr/>
        </p:nvSpPr>
        <p:spPr bwMode="auto">
          <a:xfrm>
            <a:off x="2411413" y="2614613"/>
            <a:ext cx="430212"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a:latin typeface="Arial" charset="0"/>
              </a:rPr>
              <a:t>P1</a:t>
            </a:r>
          </a:p>
        </p:txBody>
      </p:sp>
      <p:sp>
        <p:nvSpPr>
          <p:cNvPr id="171014" name="Oval 6"/>
          <p:cNvSpPr>
            <a:spLocks noChangeArrowheads="1"/>
          </p:cNvSpPr>
          <p:nvPr/>
        </p:nvSpPr>
        <p:spPr bwMode="auto">
          <a:xfrm>
            <a:off x="5180013" y="2592388"/>
            <a:ext cx="381000" cy="381000"/>
          </a:xfrm>
          <a:prstGeom prst="ellipse">
            <a:avLst/>
          </a:prstGeom>
          <a:noFill/>
          <a:ln w="12700">
            <a:solidFill>
              <a:schemeClr val="tx1"/>
            </a:solidFill>
            <a:round/>
            <a:headEnd/>
            <a:tailEnd/>
          </a:ln>
          <a:effectLst/>
        </p:spPr>
        <p:txBody>
          <a:bodyPr wrap="none" lIns="90488" tIns="44450" rIns="90488" bIns="44450" anchor="ctr">
            <a:prstTxWarp prst="textNoShape">
              <a:avLst/>
            </a:prstTxWarp>
          </a:bodyPr>
          <a:lstStyle/>
          <a:p>
            <a:endParaRPr lang="en-US"/>
          </a:p>
        </p:txBody>
      </p:sp>
      <p:sp>
        <p:nvSpPr>
          <p:cNvPr id="171015" name="Text Box 7"/>
          <p:cNvSpPr txBox="1">
            <a:spLocks noChangeArrowheads="1"/>
          </p:cNvSpPr>
          <p:nvPr/>
        </p:nvSpPr>
        <p:spPr bwMode="auto">
          <a:xfrm>
            <a:off x="5149850" y="2614613"/>
            <a:ext cx="430213"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a:latin typeface="Arial" charset="0"/>
              </a:rPr>
              <a:t>P2</a:t>
            </a:r>
          </a:p>
        </p:txBody>
      </p:sp>
      <p:sp>
        <p:nvSpPr>
          <p:cNvPr id="171016" name="Oval 8"/>
          <p:cNvSpPr>
            <a:spLocks noChangeArrowheads="1"/>
          </p:cNvSpPr>
          <p:nvPr/>
        </p:nvSpPr>
        <p:spPr bwMode="auto">
          <a:xfrm>
            <a:off x="2441575" y="5254625"/>
            <a:ext cx="381000" cy="379413"/>
          </a:xfrm>
          <a:prstGeom prst="ellipse">
            <a:avLst/>
          </a:prstGeom>
          <a:solidFill>
            <a:schemeClr val="accent1"/>
          </a:solidFill>
          <a:ln w="12700">
            <a:solidFill>
              <a:schemeClr val="tx1"/>
            </a:solidFill>
            <a:round/>
            <a:headEnd/>
            <a:tailEnd/>
          </a:ln>
          <a:effectLst/>
        </p:spPr>
        <p:txBody>
          <a:bodyPr wrap="none" lIns="90488" tIns="44450" rIns="90488" bIns="44450" anchor="ctr">
            <a:prstTxWarp prst="textNoShape">
              <a:avLst/>
            </a:prstTxWarp>
          </a:bodyPr>
          <a:lstStyle/>
          <a:p>
            <a:endParaRPr lang="en-US"/>
          </a:p>
        </p:txBody>
      </p:sp>
      <p:sp>
        <p:nvSpPr>
          <p:cNvPr id="171017" name="Text Box 9"/>
          <p:cNvSpPr txBox="1">
            <a:spLocks noChangeArrowheads="1"/>
          </p:cNvSpPr>
          <p:nvPr/>
        </p:nvSpPr>
        <p:spPr bwMode="auto">
          <a:xfrm>
            <a:off x="2411413" y="5302250"/>
            <a:ext cx="430212"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a:solidFill>
                  <a:schemeClr val="bg1"/>
                </a:solidFill>
                <a:latin typeface="Arial" charset="0"/>
              </a:rPr>
              <a:t>P3</a:t>
            </a:r>
          </a:p>
        </p:txBody>
      </p:sp>
      <p:sp>
        <p:nvSpPr>
          <p:cNvPr id="171018" name="Oval 10"/>
          <p:cNvSpPr>
            <a:spLocks noChangeArrowheads="1"/>
          </p:cNvSpPr>
          <p:nvPr/>
        </p:nvSpPr>
        <p:spPr bwMode="auto">
          <a:xfrm>
            <a:off x="5180013" y="5254625"/>
            <a:ext cx="381000" cy="379413"/>
          </a:xfrm>
          <a:prstGeom prst="ellipse">
            <a:avLst/>
          </a:prstGeom>
          <a:noFill/>
          <a:ln w="12700">
            <a:solidFill>
              <a:schemeClr val="tx1"/>
            </a:solidFill>
            <a:round/>
            <a:headEnd/>
            <a:tailEnd/>
          </a:ln>
          <a:effectLst/>
        </p:spPr>
        <p:txBody>
          <a:bodyPr wrap="none" lIns="90488" tIns="44450" rIns="90488" bIns="44450" anchor="ctr">
            <a:prstTxWarp prst="textNoShape">
              <a:avLst/>
            </a:prstTxWarp>
          </a:bodyPr>
          <a:lstStyle/>
          <a:p>
            <a:endParaRPr lang="en-US"/>
          </a:p>
        </p:txBody>
      </p:sp>
      <p:sp>
        <p:nvSpPr>
          <p:cNvPr id="171019" name="Text Box 11"/>
          <p:cNvSpPr txBox="1">
            <a:spLocks noChangeArrowheads="1"/>
          </p:cNvSpPr>
          <p:nvPr/>
        </p:nvSpPr>
        <p:spPr bwMode="auto">
          <a:xfrm>
            <a:off x="5149850" y="5276850"/>
            <a:ext cx="430213"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a:latin typeface="Arial" charset="0"/>
              </a:rPr>
              <a:t>P4</a:t>
            </a:r>
          </a:p>
        </p:txBody>
      </p:sp>
      <p:grpSp>
        <p:nvGrpSpPr>
          <p:cNvPr id="2" name="Group 12"/>
          <p:cNvGrpSpPr>
            <a:grpSpLocks/>
          </p:cNvGrpSpPr>
          <p:nvPr/>
        </p:nvGrpSpPr>
        <p:grpSpPr bwMode="auto">
          <a:xfrm>
            <a:off x="2667000" y="2325688"/>
            <a:ext cx="2513013" cy="2928937"/>
            <a:chOff x="1682" y="1276"/>
            <a:chExt cx="1586" cy="1848"/>
          </a:xfrm>
        </p:grpSpPr>
        <p:sp>
          <p:nvSpPr>
            <p:cNvPr id="171021" name="Line 13"/>
            <p:cNvSpPr>
              <a:spLocks noChangeShapeType="1"/>
            </p:cNvSpPr>
            <p:nvPr/>
          </p:nvSpPr>
          <p:spPr bwMode="auto">
            <a:xfrm>
              <a:off x="1828" y="1540"/>
              <a:ext cx="1392" cy="0"/>
            </a:xfrm>
            <a:prstGeom prst="line">
              <a:avLst/>
            </a:prstGeom>
            <a:noFill/>
            <a:ln w="76200">
              <a:solidFill>
                <a:srgbClr val="C0C0C0"/>
              </a:solidFill>
              <a:round/>
              <a:headEnd/>
              <a:tailEnd type="triangle" w="med" len="med"/>
            </a:ln>
            <a:effectLst/>
          </p:spPr>
          <p:txBody>
            <a:bodyPr wrap="none" lIns="90054" tIns="44237" rIns="90054" bIns="44237">
              <a:prstTxWarp prst="textNoShape">
                <a:avLst/>
              </a:prstTxWarp>
              <a:spAutoFit/>
            </a:bodyPr>
            <a:lstStyle/>
            <a:p>
              <a:endParaRPr lang="en-US"/>
            </a:p>
          </p:txBody>
        </p:sp>
        <p:sp>
          <p:nvSpPr>
            <p:cNvPr id="171022" name="Line 14"/>
            <p:cNvSpPr>
              <a:spLocks noChangeShapeType="1"/>
            </p:cNvSpPr>
            <p:nvPr/>
          </p:nvSpPr>
          <p:spPr bwMode="auto">
            <a:xfrm>
              <a:off x="1828" y="1636"/>
              <a:ext cx="1440" cy="1488"/>
            </a:xfrm>
            <a:prstGeom prst="line">
              <a:avLst/>
            </a:prstGeom>
            <a:noFill/>
            <a:ln w="76200">
              <a:solidFill>
                <a:srgbClr val="C0C0C0"/>
              </a:solidFill>
              <a:round/>
              <a:headEnd/>
              <a:tailEnd type="triangle" w="med" len="med"/>
            </a:ln>
            <a:effectLst/>
          </p:spPr>
          <p:txBody>
            <a:bodyPr wrap="none" lIns="90054" tIns="44237" rIns="90054" bIns="44237">
              <a:prstTxWarp prst="textNoShape">
                <a:avLst/>
              </a:prstTxWarp>
              <a:spAutoFit/>
            </a:bodyPr>
            <a:lstStyle/>
            <a:p>
              <a:endParaRPr lang="en-US"/>
            </a:p>
          </p:txBody>
        </p:sp>
        <p:sp>
          <p:nvSpPr>
            <p:cNvPr id="171023" name="Line 15"/>
            <p:cNvSpPr>
              <a:spLocks noChangeShapeType="1"/>
            </p:cNvSpPr>
            <p:nvPr/>
          </p:nvSpPr>
          <p:spPr bwMode="auto">
            <a:xfrm>
              <a:off x="1684" y="1732"/>
              <a:ext cx="0" cy="1344"/>
            </a:xfrm>
            <a:prstGeom prst="line">
              <a:avLst/>
            </a:prstGeom>
            <a:noFill/>
            <a:ln w="76200">
              <a:solidFill>
                <a:srgbClr val="C0C0C0"/>
              </a:solidFill>
              <a:round/>
              <a:headEnd/>
              <a:tailEnd type="triangle" w="med" len="med"/>
            </a:ln>
            <a:effectLst/>
          </p:spPr>
          <p:txBody>
            <a:bodyPr wrap="none" lIns="90054" tIns="44237" rIns="90054" bIns="44237">
              <a:prstTxWarp prst="textNoShape">
                <a:avLst/>
              </a:prstTxWarp>
              <a:spAutoFit/>
            </a:bodyPr>
            <a:lstStyle/>
            <a:p>
              <a:endParaRPr lang="en-US"/>
            </a:p>
          </p:txBody>
        </p:sp>
        <p:sp>
          <p:nvSpPr>
            <p:cNvPr id="171024" name="Text Box 16"/>
            <p:cNvSpPr txBox="1">
              <a:spLocks noChangeArrowheads="1"/>
            </p:cNvSpPr>
            <p:nvPr/>
          </p:nvSpPr>
          <p:spPr bwMode="auto">
            <a:xfrm>
              <a:off x="2211" y="1276"/>
              <a:ext cx="194" cy="229"/>
            </a:xfrm>
            <a:prstGeom prst="rect">
              <a:avLst/>
            </a:prstGeom>
            <a:noFill/>
            <a:ln w="12700">
              <a:noFill/>
              <a:miter lim="800000"/>
              <a:headEnd/>
              <a:tailEnd/>
            </a:ln>
            <a:effectLst/>
          </p:spPr>
          <p:txBody>
            <a:bodyPr wrap="none" lIns="90054" tIns="44237" rIns="90054" bIns="44237">
              <a:prstTxWarp prst="textNoShape">
                <a:avLst/>
              </a:prstTxWarp>
              <a:spAutoFit/>
            </a:bodyPr>
            <a:lstStyle/>
            <a:p>
              <a:pPr defTabSz="912813" eaLnBrk="0" hangingPunct="0"/>
              <a:r>
                <a:rPr lang="en-US" sz="1800">
                  <a:latin typeface="Arial" charset="0"/>
                </a:rPr>
                <a:t>1</a:t>
              </a:r>
            </a:p>
          </p:txBody>
        </p:sp>
        <p:sp>
          <p:nvSpPr>
            <p:cNvPr id="171025" name="Text Box 17"/>
            <p:cNvSpPr txBox="1">
              <a:spLocks noChangeArrowheads="1"/>
            </p:cNvSpPr>
            <p:nvPr/>
          </p:nvSpPr>
          <p:spPr bwMode="auto">
            <a:xfrm>
              <a:off x="2307" y="1983"/>
              <a:ext cx="195" cy="230"/>
            </a:xfrm>
            <a:prstGeom prst="rect">
              <a:avLst/>
            </a:prstGeom>
            <a:noFill/>
            <a:ln w="12700">
              <a:noFill/>
              <a:miter lim="800000"/>
              <a:headEnd/>
              <a:tailEnd/>
            </a:ln>
            <a:effectLst/>
          </p:spPr>
          <p:txBody>
            <a:bodyPr wrap="none" lIns="90054" tIns="44237" rIns="90054" bIns="44237">
              <a:prstTxWarp prst="textNoShape">
                <a:avLst/>
              </a:prstTxWarp>
              <a:spAutoFit/>
            </a:bodyPr>
            <a:lstStyle/>
            <a:p>
              <a:pPr defTabSz="912813" eaLnBrk="0" hangingPunct="0"/>
              <a:r>
                <a:rPr lang="en-US" sz="1800">
                  <a:latin typeface="Arial" charset="0"/>
                </a:rPr>
                <a:t>1</a:t>
              </a:r>
            </a:p>
          </p:txBody>
        </p:sp>
        <p:sp>
          <p:nvSpPr>
            <p:cNvPr id="171026" name="Text Box 18"/>
            <p:cNvSpPr txBox="1">
              <a:spLocks noChangeArrowheads="1"/>
            </p:cNvSpPr>
            <p:nvPr/>
          </p:nvSpPr>
          <p:spPr bwMode="auto">
            <a:xfrm>
              <a:off x="1682" y="2079"/>
              <a:ext cx="194" cy="230"/>
            </a:xfrm>
            <a:prstGeom prst="rect">
              <a:avLst/>
            </a:prstGeom>
            <a:noFill/>
            <a:ln w="12700">
              <a:noFill/>
              <a:miter lim="800000"/>
              <a:headEnd/>
              <a:tailEnd/>
            </a:ln>
            <a:effectLst/>
          </p:spPr>
          <p:txBody>
            <a:bodyPr wrap="none" lIns="90054" tIns="44237" rIns="90054" bIns="44237">
              <a:prstTxWarp prst="textNoShape">
                <a:avLst/>
              </a:prstTxWarp>
              <a:spAutoFit/>
            </a:bodyPr>
            <a:lstStyle/>
            <a:p>
              <a:pPr defTabSz="912813" eaLnBrk="0" hangingPunct="0"/>
              <a:r>
                <a:rPr lang="en-US" sz="1800">
                  <a:latin typeface="Arial" charset="0"/>
                </a:rPr>
                <a:t>1</a:t>
              </a:r>
            </a:p>
          </p:txBody>
        </p:sp>
      </p:grpSp>
      <p:sp>
        <p:nvSpPr>
          <p:cNvPr id="19" name="Slide Number Placeholder 18"/>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Content Placeholder 6"/>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843FF234-38E6-8748-ADD2-A207D2F95082}" type="slidenum">
              <a:rPr lang="en-US" smtClean="0"/>
              <a:pPr/>
              <a:t>160</a:t>
            </a:fld>
            <a:endParaRPr lang="en-US"/>
          </a:p>
        </p:txBody>
      </p:sp>
    </p:spTree>
  </p:cSld>
  <p:clrMapOvr>
    <a:masterClrMapping/>
  </p:clrMapOvr>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sz="4800" dirty="0"/>
              <a:t>15-446 Distributed Systems</a:t>
            </a:r>
            <a:br>
              <a:rPr sz="4800" dirty="0"/>
            </a:br>
            <a:r>
              <a:rPr sz="4800" dirty="0"/>
              <a:t>Spring 2009</a:t>
            </a:r>
          </a:p>
        </p:txBody>
      </p:sp>
      <p:sp>
        <p:nvSpPr>
          <p:cNvPr id="4099" name="Rectangle 3"/>
          <p:cNvSpPr>
            <a:spLocks noGrp="1" noChangeArrowheads="1"/>
          </p:cNvSpPr>
          <p:nvPr>
            <p:ph type="subTitle" idx="1"/>
          </p:nvPr>
        </p:nvSpPr>
        <p:spPr/>
        <p:txBody>
          <a:bodyPr/>
          <a:lstStyle/>
          <a:p>
            <a:r>
              <a:rPr sz="2400" dirty="0" smtClean="0"/>
              <a:t>L-25 Cluster Computing</a:t>
            </a:r>
            <a:endParaRPr lang="en-US" dirty="0"/>
          </a:p>
        </p:txBody>
      </p:sp>
      <p:grpSp>
        <p:nvGrpSpPr>
          <p:cNvPr id="2" name="Group 443"/>
          <p:cNvGrpSpPr>
            <a:grpSpLocks/>
          </p:cNvGrpSpPr>
          <p:nvPr/>
        </p:nvGrpSpPr>
        <p:grpSpPr bwMode="auto">
          <a:xfrm>
            <a:off x="3733800" y="3236463"/>
            <a:ext cx="1524000" cy="1481587"/>
            <a:chOff x="3216" y="2448"/>
            <a:chExt cx="1979" cy="1729"/>
          </a:xfrm>
        </p:grpSpPr>
        <p:sp>
          <p:nvSpPr>
            <p:cNvPr id="52" name="Line 444"/>
            <p:cNvSpPr>
              <a:spLocks noChangeShapeType="1"/>
            </p:cNvSpPr>
            <p:nvPr/>
          </p:nvSpPr>
          <p:spPr bwMode="auto">
            <a:xfrm flipV="1">
              <a:off x="3888" y="3360"/>
              <a:ext cx="144" cy="144"/>
            </a:xfrm>
            <a:prstGeom prst="line">
              <a:avLst/>
            </a:prstGeom>
            <a:noFill/>
            <a:ln w="9525">
              <a:solidFill>
                <a:schemeClr val="tx1"/>
              </a:solidFill>
              <a:round/>
              <a:headEnd/>
              <a:tailEnd/>
            </a:ln>
            <a:effectLst/>
          </p:spPr>
          <p:txBody>
            <a:bodyPr wrap="none" anchor="ctr"/>
            <a:lstStyle/>
            <a:p>
              <a:endParaRPr lang="en-US"/>
            </a:p>
          </p:txBody>
        </p:sp>
        <p:sp>
          <p:nvSpPr>
            <p:cNvPr id="53" name="Freeform 445"/>
            <p:cNvSpPr>
              <a:spLocks/>
            </p:cNvSpPr>
            <p:nvPr/>
          </p:nvSpPr>
          <p:spPr bwMode="auto">
            <a:xfrm>
              <a:off x="3290" y="4065"/>
              <a:ext cx="115" cy="112"/>
            </a:xfrm>
            <a:custGeom>
              <a:avLst/>
              <a:gdLst/>
              <a:ahLst/>
              <a:cxnLst>
                <a:cxn ang="0">
                  <a:pos x="112" y="112"/>
                </a:cxn>
                <a:cxn ang="0">
                  <a:pos x="115" y="0"/>
                </a:cxn>
                <a:cxn ang="0">
                  <a:pos x="0" y="0"/>
                </a:cxn>
                <a:cxn ang="0">
                  <a:pos x="0" y="112"/>
                </a:cxn>
                <a:cxn ang="0">
                  <a:pos x="115" y="112"/>
                </a:cxn>
                <a:cxn ang="0">
                  <a:pos x="115" y="112"/>
                </a:cxn>
              </a:cxnLst>
              <a:rect l="0" t="0" r="r" b="b"/>
              <a:pathLst>
                <a:path w="115" h="112">
                  <a:moveTo>
                    <a:pt x="112" y="112"/>
                  </a:moveTo>
                  <a:lnTo>
                    <a:pt x="115" y="0"/>
                  </a:lnTo>
                  <a:lnTo>
                    <a:pt x="0" y="0"/>
                  </a:lnTo>
                  <a:lnTo>
                    <a:pt x="0" y="112"/>
                  </a:lnTo>
                  <a:lnTo>
                    <a:pt x="115" y="112"/>
                  </a:lnTo>
                  <a:lnTo>
                    <a:pt x="115" y="112"/>
                  </a:lnTo>
                </a:path>
              </a:pathLst>
            </a:custGeom>
            <a:solidFill>
              <a:srgbClr val="FF0066">
                <a:alpha val="50000"/>
              </a:srgbClr>
            </a:solidFill>
            <a:ln w="7938">
              <a:solidFill>
                <a:schemeClr val="tx1"/>
              </a:solidFill>
              <a:prstDash val="solid"/>
              <a:round/>
              <a:headEnd/>
              <a:tailEnd/>
            </a:ln>
          </p:spPr>
          <p:txBody>
            <a:bodyPr/>
            <a:lstStyle/>
            <a:p>
              <a:endParaRPr lang="en-US"/>
            </a:p>
          </p:txBody>
        </p:sp>
        <p:sp>
          <p:nvSpPr>
            <p:cNvPr id="54" name="Freeform 446"/>
            <p:cNvSpPr>
              <a:spLocks/>
            </p:cNvSpPr>
            <p:nvPr/>
          </p:nvSpPr>
          <p:spPr bwMode="auto">
            <a:xfrm>
              <a:off x="3948" y="4065"/>
              <a:ext cx="115" cy="112"/>
            </a:xfrm>
            <a:custGeom>
              <a:avLst/>
              <a:gdLst/>
              <a:ahLst/>
              <a:cxnLst>
                <a:cxn ang="0">
                  <a:pos x="112" y="112"/>
                </a:cxn>
                <a:cxn ang="0">
                  <a:pos x="115" y="0"/>
                </a:cxn>
                <a:cxn ang="0">
                  <a:pos x="0" y="0"/>
                </a:cxn>
                <a:cxn ang="0">
                  <a:pos x="0" y="112"/>
                </a:cxn>
                <a:cxn ang="0">
                  <a:pos x="115" y="112"/>
                </a:cxn>
                <a:cxn ang="0">
                  <a:pos x="115" y="112"/>
                </a:cxn>
              </a:cxnLst>
              <a:rect l="0" t="0" r="r" b="b"/>
              <a:pathLst>
                <a:path w="115" h="112">
                  <a:moveTo>
                    <a:pt x="112" y="112"/>
                  </a:moveTo>
                  <a:lnTo>
                    <a:pt x="115" y="0"/>
                  </a:lnTo>
                  <a:lnTo>
                    <a:pt x="0" y="0"/>
                  </a:lnTo>
                  <a:lnTo>
                    <a:pt x="0" y="112"/>
                  </a:lnTo>
                  <a:lnTo>
                    <a:pt x="115" y="112"/>
                  </a:lnTo>
                  <a:lnTo>
                    <a:pt x="115" y="112"/>
                  </a:lnTo>
                </a:path>
              </a:pathLst>
            </a:custGeom>
            <a:solidFill>
              <a:schemeClr val="accent1">
                <a:alpha val="50000"/>
              </a:schemeClr>
            </a:solidFill>
            <a:ln w="7938">
              <a:solidFill>
                <a:schemeClr val="tx1"/>
              </a:solidFill>
              <a:prstDash val="solid"/>
              <a:round/>
              <a:headEnd/>
              <a:tailEnd/>
            </a:ln>
          </p:spPr>
          <p:txBody>
            <a:bodyPr/>
            <a:lstStyle/>
            <a:p>
              <a:endParaRPr lang="en-US"/>
            </a:p>
          </p:txBody>
        </p:sp>
        <p:sp>
          <p:nvSpPr>
            <p:cNvPr id="55" name="Freeform 447"/>
            <p:cNvSpPr>
              <a:spLocks/>
            </p:cNvSpPr>
            <p:nvPr/>
          </p:nvSpPr>
          <p:spPr bwMode="auto">
            <a:xfrm>
              <a:off x="4151" y="2448"/>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1">
                <a:alpha val="50000"/>
              </a:schemeClr>
            </a:solidFill>
            <a:ln w="7938">
              <a:solidFill>
                <a:srgbClr val="000000"/>
              </a:solidFill>
              <a:prstDash val="solid"/>
              <a:round/>
              <a:headEnd/>
              <a:tailEnd/>
            </a:ln>
          </p:spPr>
          <p:txBody>
            <a:bodyPr/>
            <a:lstStyle/>
            <a:p>
              <a:endParaRPr lang="en-US"/>
            </a:p>
          </p:txBody>
        </p:sp>
        <p:sp>
          <p:nvSpPr>
            <p:cNvPr id="56" name="Freeform 448"/>
            <p:cNvSpPr>
              <a:spLocks/>
            </p:cNvSpPr>
            <p:nvPr/>
          </p:nvSpPr>
          <p:spPr bwMode="auto">
            <a:xfrm>
              <a:off x="3605" y="2756"/>
              <a:ext cx="114" cy="112"/>
            </a:xfrm>
            <a:custGeom>
              <a:avLst/>
              <a:gdLst/>
              <a:ahLst/>
              <a:cxnLst>
                <a:cxn ang="0">
                  <a:pos x="112" y="112"/>
                </a:cxn>
                <a:cxn ang="0">
                  <a:pos x="114" y="0"/>
                </a:cxn>
                <a:cxn ang="0">
                  <a:pos x="0" y="0"/>
                </a:cxn>
                <a:cxn ang="0">
                  <a:pos x="0" y="112"/>
                </a:cxn>
                <a:cxn ang="0">
                  <a:pos x="114" y="112"/>
                </a:cxn>
                <a:cxn ang="0">
                  <a:pos x="114" y="112"/>
                </a:cxn>
              </a:cxnLst>
              <a:rect l="0" t="0" r="r" b="b"/>
              <a:pathLst>
                <a:path w="114" h="112">
                  <a:moveTo>
                    <a:pt x="112" y="112"/>
                  </a:moveTo>
                  <a:lnTo>
                    <a:pt x="114" y="0"/>
                  </a:lnTo>
                  <a:lnTo>
                    <a:pt x="0" y="0"/>
                  </a:lnTo>
                  <a:lnTo>
                    <a:pt x="0" y="112"/>
                  </a:lnTo>
                  <a:lnTo>
                    <a:pt x="114" y="112"/>
                  </a:lnTo>
                  <a:lnTo>
                    <a:pt x="114" y="112"/>
                  </a:lnTo>
                </a:path>
              </a:pathLst>
            </a:custGeom>
            <a:solidFill>
              <a:schemeClr val="accent2">
                <a:alpha val="50000"/>
              </a:schemeClr>
            </a:solidFill>
            <a:ln w="7938">
              <a:solidFill>
                <a:srgbClr val="000000"/>
              </a:solidFill>
              <a:prstDash val="solid"/>
              <a:round/>
              <a:headEnd/>
              <a:tailEnd/>
            </a:ln>
          </p:spPr>
          <p:txBody>
            <a:bodyPr/>
            <a:lstStyle/>
            <a:p>
              <a:endParaRPr lang="en-US"/>
            </a:p>
          </p:txBody>
        </p:sp>
        <p:sp>
          <p:nvSpPr>
            <p:cNvPr id="57" name="Freeform 449"/>
            <p:cNvSpPr>
              <a:spLocks/>
            </p:cNvSpPr>
            <p:nvPr/>
          </p:nvSpPr>
          <p:spPr bwMode="auto">
            <a:xfrm>
              <a:off x="4704" y="2753"/>
              <a:ext cx="114" cy="115"/>
            </a:xfrm>
            <a:custGeom>
              <a:avLst/>
              <a:gdLst/>
              <a:ahLst/>
              <a:cxnLst>
                <a:cxn ang="0">
                  <a:pos x="0" y="112"/>
                </a:cxn>
                <a:cxn ang="0">
                  <a:pos x="114" y="115"/>
                </a:cxn>
                <a:cxn ang="0">
                  <a:pos x="114" y="0"/>
                </a:cxn>
                <a:cxn ang="0">
                  <a:pos x="2" y="0"/>
                </a:cxn>
                <a:cxn ang="0">
                  <a:pos x="2" y="115"/>
                </a:cxn>
                <a:cxn ang="0">
                  <a:pos x="2" y="115"/>
                </a:cxn>
              </a:cxnLst>
              <a:rect l="0" t="0" r="r" b="b"/>
              <a:pathLst>
                <a:path w="114" h="115">
                  <a:moveTo>
                    <a:pt x="0" y="112"/>
                  </a:moveTo>
                  <a:lnTo>
                    <a:pt x="114" y="115"/>
                  </a:lnTo>
                  <a:lnTo>
                    <a:pt x="114" y="0"/>
                  </a:lnTo>
                  <a:lnTo>
                    <a:pt x="2" y="0"/>
                  </a:lnTo>
                  <a:lnTo>
                    <a:pt x="2" y="115"/>
                  </a:lnTo>
                  <a:lnTo>
                    <a:pt x="2" y="115"/>
                  </a:lnTo>
                </a:path>
              </a:pathLst>
            </a:custGeom>
            <a:solidFill>
              <a:srgbClr val="996633">
                <a:alpha val="50000"/>
              </a:srgbClr>
            </a:solidFill>
            <a:ln w="7938">
              <a:solidFill>
                <a:srgbClr val="000000"/>
              </a:solidFill>
              <a:prstDash val="solid"/>
              <a:round/>
              <a:headEnd/>
              <a:tailEnd/>
            </a:ln>
          </p:spPr>
          <p:txBody>
            <a:bodyPr/>
            <a:lstStyle/>
            <a:p>
              <a:endParaRPr lang="en-US"/>
            </a:p>
          </p:txBody>
        </p:sp>
        <p:sp>
          <p:nvSpPr>
            <p:cNvPr id="58" name="Freeform 450"/>
            <p:cNvSpPr>
              <a:spLocks/>
            </p:cNvSpPr>
            <p:nvPr/>
          </p:nvSpPr>
          <p:spPr bwMode="auto">
            <a:xfrm>
              <a:off x="5083" y="3333"/>
              <a:ext cx="112" cy="114"/>
            </a:xfrm>
            <a:custGeom>
              <a:avLst/>
              <a:gdLst/>
              <a:ahLst/>
              <a:cxnLst>
                <a:cxn ang="0">
                  <a:pos x="0" y="112"/>
                </a:cxn>
                <a:cxn ang="0">
                  <a:pos x="112" y="114"/>
                </a:cxn>
                <a:cxn ang="0">
                  <a:pos x="112" y="0"/>
                </a:cxn>
                <a:cxn ang="0">
                  <a:pos x="0" y="0"/>
                </a:cxn>
                <a:cxn ang="0">
                  <a:pos x="0" y="114"/>
                </a:cxn>
                <a:cxn ang="0">
                  <a:pos x="0" y="114"/>
                </a:cxn>
              </a:cxnLst>
              <a:rect l="0" t="0" r="r" b="b"/>
              <a:pathLst>
                <a:path w="112" h="114">
                  <a:moveTo>
                    <a:pt x="0" y="112"/>
                  </a:moveTo>
                  <a:lnTo>
                    <a:pt x="112" y="114"/>
                  </a:lnTo>
                  <a:lnTo>
                    <a:pt x="112" y="0"/>
                  </a:lnTo>
                  <a:lnTo>
                    <a:pt x="0" y="0"/>
                  </a:lnTo>
                  <a:lnTo>
                    <a:pt x="0" y="114"/>
                  </a:lnTo>
                  <a:lnTo>
                    <a:pt x="0" y="114"/>
                  </a:lnTo>
                </a:path>
              </a:pathLst>
            </a:custGeom>
            <a:solidFill>
              <a:srgbClr val="FF0066">
                <a:alpha val="50000"/>
              </a:srgbClr>
            </a:solidFill>
            <a:ln w="7938">
              <a:solidFill>
                <a:srgbClr val="000000"/>
              </a:solidFill>
              <a:prstDash val="solid"/>
              <a:round/>
              <a:headEnd/>
              <a:tailEnd/>
            </a:ln>
          </p:spPr>
          <p:txBody>
            <a:bodyPr/>
            <a:lstStyle/>
            <a:p>
              <a:endParaRPr lang="en-US"/>
            </a:p>
          </p:txBody>
        </p:sp>
        <p:sp>
          <p:nvSpPr>
            <p:cNvPr id="59" name="Freeform 451"/>
            <p:cNvSpPr>
              <a:spLocks/>
            </p:cNvSpPr>
            <p:nvPr/>
          </p:nvSpPr>
          <p:spPr bwMode="auto">
            <a:xfrm>
              <a:off x="3216" y="3335"/>
              <a:ext cx="115" cy="112"/>
            </a:xfrm>
            <a:custGeom>
              <a:avLst/>
              <a:gdLst/>
              <a:ahLst/>
              <a:cxnLst>
                <a:cxn ang="0">
                  <a:pos x="115" y="112"/>
                </a:cxn>
                <a:cxn ang="0">
                  <a:pos x="115" y="0"/>
                </a:cxn>
                <a:cxn ang="0">
                  <a:pos x="0" y="0"/>
                </a:cxn>
                <a:cxn ang="0">
                  <a:pos x="0" y="112"/>
                </a:cxn>
                <a:cxn ang="0">
                  <a:pos x="115" y="112"/>
                </a:cxn>
                <a:cxn ang="0">
                  <a:pos x="115" y="112"/>
                </a:cxn>
              </a:cxnLst>
              <a:rect l="0" t="0" r="r" b="b"/>
              <a:pathLst>
                <a:path w="115" h="112">
                  <a:moveTo>
                    <a:pt x="115" y="112"/>
                  </a:moveTo>
                  <a:lnTo>
                    <a:pt x="115" y="0"/>
                  </a:lnTo>
                  <a:lnTo>
                    <a:pt x="0" y="0"/>
                  </a:lnTo>
                  <a:lnTo>
                    <a:pt x="0" y="112"/>
                  </a:lnTo>
                  <a:lnTo>
                    <a:pt x="115" y="112"/>
                  </a:lnTo>
                  <a:lnTo>
                    <a:pt x="115" y="112"/>
                  </a:lnTo>
                </a:path>
              </a:pathLst>
            </a:custGeom>
            <a:solidFill>
              <a:srgbClr val="996633">
                <a:alpha val="50000"/>
              </a:srgbClr>
            </a:solidFill>
            <a:ln w="7938">
              <a:solidFill>
                <a:srgbClr val="000000"/>
              </a:solidFill>
              <a:prstDash val="solid"/>
              <a:round/>
              <a:headEnd/>
              <a:tailEnd/>
            </a:ln>
          </p:spPr>
          <p:txBody>
            <a:bodyPr/>
            <a:lstStyle/>
            <a:p>
              <a:endParaRPr lang="en-US"/>
            </a:p>
          </p:txBody>
        </p:sp>
        <p:grpSp>
          <p:nvGrpSpPr>
            <p:cNvPr id="3" name="Group 452"/>
            <p:cNvGrpSpPr>
              <a:grpSpLocks/>
            </p:cNvGrpSpPr>
            <p:nvPr/>
          </p:nvGrpSpPr>
          <p:grpSpPr bwMode="auto">
            <a:xfrm>
              <a:off x="3891" y="2677"/>
              <a:ext cx="632" cy="470"/>
              <a:chOff x="3891" y="2677"/>
              <a:chExt cx="632" cy="470"/>
            </a:xfrm>
          </p:grpSpPr>
          <p:sp>
            <p:nvSpPr>
              <p:cNvPr id="92" name="Freeform 453"/>
              <p:cNvSpPr>
                <a:spLocks/>
              </p:cNvSpPr>
              <p:nvPr/>
            </p:nvSpPr>
            <p:spPr bwMode="auto">
              <a:xfrm>
                <a:off x="4246" y="2687"/>
                <a:ext cx="277" cy="228"/>
              </a:xfrm>
              <a:custGeom>
                <a:avLst/>
                <a:gdLst/>
                <a:ahLst/>
                <a:cxnLst>
                  <a:cxn ang="0">
                    <a:pos x="0" y="23"/>
                  </a:cxn>
                  <a:cxn ang="0">
                    <a:pos x="5" y="23"/>
                  </a:cxn>
                  <a:cxn ang="0">
                    <a:pos x="10" y="19"/>
                  </a:cxn>
                  <a:cxn ang="0">
                    <a:pos x="17" y="14"/>
                  </a:cxn>
                  <a:cxn ang="0">
                    <a:pos x="26" y="9"/>
                  </a:cxn>
                  <a:cxn ang="0">
                    <a:pos x="36" y="4"/>
                  </a:cxn>
                  <a:cxn ang="0">
                    <a:pos x="50" y="2"/>
                  </a:cxn>
                  <a:cxn ang="0">
                    <a:pos x="65" y="0"/>
                  </a:cxn>
                  <a:cxn ang="0">
                    <a:pos x="79" y="0"/>
                  </a:cxn>
                  <a:cxn ang="0">
                    <a:pos x="96" y="4"/>
                  </a:cxn>
                  <a:cxn ang="0">
                    <a:pos x="110" y="11"/>
                  </a:cxn>
                  <a:cxn ang="0">
                    <a:pos x="124" y="23"/>
                  </a:cxn>
                  <a:cxn ang="0">
                    <a:pos x="134" y="33"/>
                  </a:cxn>
                  <a:cxn ang="0">
                    <a:pos x="143" y="42"/>
                  </a:cxn>
                  <a:cxn ang="0">
                    <a:pos x="148" y="52"/>
                  </a:cxn>
                  <a:cxn ang="0">
                    <a:pos x="150" y="59"/>
                  </a:cxn>
                  <a:cxn ang="0">
                    <a:pos x="153" y="66"/>
                  </a:cxn>
                  <a:cxn ang="0">
                    <a:pos x="153" y="73"/>
                  </a:cxn>
                  <a:cxn ang="0">
                    <a:pos x="153" y="78"/>
                  </a:cxn>
                  <a:cxn ang="0">
                    <a:pos x="153" y="81"/>
                  </a:cxn>
                  <a:cxn ang="0">
                    <a:pos x="153" y="81"/>
                  </a:cxn>
                  <a:cxn ang="0">
                    <a:pos x="153" y="81"/>
                  </a:cxn>
                  <a:cxn ang="0">
                    <a:pos x="155" y="78"/>
                  </a:cxn>
                  <a:cxn ang="0">
                    <a:pos x="160" y="76"/>
                  </a:cxn>
                  <a:cxn ang="0">
                    <a:pos x="167" y="73"/>
                  </a:cxn>
                  <a:cxn ang="0">
                    <a:pos x="174" y="71"/>
                  </a:cxn>
                  <a:cxn ang="0">
                    <a:pos x="181" y="69"/>
                  </a:cxn>
                  <a:cxn ang="0">
                    <a:pos x="191" y="69"/>
                  </a:cxn>
                  <a:cxn ang="0">
                    <a:pos x="200" y="71"/>
                  </a:cxn>
                  <a:cxn ang="0">
                    <a:pos x="210" y="73"/>
                  </a:cxn>
                  <a:cxn ang="0">
                    <a:pos x="219" y="81"/>
                  </a:cxn>
                  <a:cxn ang="0">
                    <a:pos x="229" y="90"/>
                  </a:cxn>
                  <a:cxn ang="0">
                    <a:pos x="234" y="97"/>
                  </a:cxn>
                  <a:cxn ang="0">
                    <a:pos x="236" y="107"/>
                  </a:cxn>
                  <a:cxn ang="0">
                    <a:pos x="239" y="116"/>
                  </a:cxn>
                  <a:cxn ang="0">
                    <a:pos x="239" y="124"/>
                  </a:cxn>
                  <a:cxn ang="0">
                    <a:pos x="236" y="131"/>
                  </a:cxn>
                  <a:cxn ang="0">
                    <a:pos x="236" y="138"/>
                  </a:cxn>
                  <a:cxn ang="0">
                    <a:pos x="234" y="143"/>
                  </a:cxn>
                  <a:cxn ang="0">
                    <a:pos x="234" y="145"/>
                  </a:cxn>
                  <a:cxn ang="0">
                    <a:pos x="231" y="145"/>
                  </a:cxn>
                  <a:cxn ang="0">
                    <a:pos x="234" y="147"/>
                  </a:cxn>
                  <a:cxn ang="0">
                    <a:pos x="236" y="147"/>
                  </a:cxn>
                  <a:cxn ang="0">
                    <a:pos x="241" y="152"/>
                  </a:cxn>
                  <a:cxn ang="0">
                    <a:pos x="248" y="157"/>
                  </a:cxn>
                  <a:cxn ang="0">
                    <a:pos x="253" y="164"/>
                  </a:cxn>
                  <a:cxn ang="0">
                    <a:pos x="260" y="174"/>
                  </a:cxn>
                  <a:cxn ang="0">
                    <a:pos x="267" y="183"/>
                  </a:cxn>
                  <a:cxn ang="0">
                    <a:pos x="272" y="195"/>
                  </a:cxn>
                  <a:cxn ang="0">
                    <a:pos x="274" y="212"/>
                  </a:cxn>
                  <a:cxn ang="0">
                    <a:pos x="277" y="228"/>
                  </a:cxn>
                </a:cxnLst>
                <a:rect l="0" t="0" r="r" b="b"/>
                <a:pathLst>
                  <a:path w="277" h="228">
                    <a:moveTo>
                      <a:pt x="0" y="23"/>
                    </a:moveTo>
                    <a:lnTo>
                      <a:pt x="5" y="23"/>
                    </a:lnTo>
                    <a:lnTo>
                      <a:pt x="10" y="19"/>
                    </a:lnTo>
                    <a:lnTo>
                      <a:pt x="17" y="14"/>
                    </a:lnTo>
                    <a:lnTo>
                      <a:pt x="26" y="9"/>
                    </a:lnTo>
                    <a:lnTo>
                      <a:pt x="36" y="4"/>
                    </a:lnTo>
                    <a:lnTo>
                      <a:pt x="50" y="2"/>
                    </a:lnTo>
                    <a:lnTo>
                      <a:pt x="65" y="0"/>
                    </a:lnTo>
                    <a:lnTo>
                      <a:pt x="79" y="0"/>
                    </a:lnTo>
                    <a:lnTo>
                      <a:pt x="96" y="4"/>
                    </a:lnTo>
                    <a:lnTo>
                      <a:pt x="110" y="11"/>
                    </a:lnTo>
                    <a:lnTo>
                      <a:pt x="124" y="23"/>
                    </a:lnTo>
                    <a:lnTo>
                      <a:pt x="134" y="33"/>
                    </a:lnTo>
                    <a:lnTo>
                      <a:pt x="143" y="42"/>
                    </a:lnTo>
                    <a:lnTo>
                      <a:pt x="148" y="52"/>
                    </a:lnTo>
                    <a:lnTo>
                      <a:pt x="150" y="59"/>
                    </a:lnTo>
                    <a:lnTo>
                      <a:pt x="153" y="66"/>
                    </a:lnTo>
                    <a:lnTo>
                      <a:pt x="153" y="73"/>
                    </a:lnTo>
                    <a:lnTo>
                      <a:pt x="153" y="78"/>
                    </a:lnTo>
                    <a:lnTo>
                      <a:pt x="153" y="81"/>
                    </a:lnTo>
                    <a:lnTo>
                      <a:pt x="153" y="81"/>
                    </a:lnTo>
                    <a:lnTo>
                      <a:pt x="153" y="81"/>
                    </a:lnTo>
                    <a:lnTo>
                      <a:pt x="155" y="78"/>
                    </a:lnTo>
                    <a:lnTo>
                      <a:pt x="160" y="76"/>
                    </a:lnTo>
                    <a:lnTo>
                      <a:pt x="167" y="73"/>
                    </a:lnTo>
                    <a:lnTo>
                      <a:pt x="174" y="71"/>
                    </a:lnTo>
                    <a:lnTo>
                      <a:pt x="181" y="69"/>
                    </a:lnTo>
                    <a:lnTo>
                      <a:pt x="191" y="69"/>
                    </a:lnTo>
                    <a:lnTo>
                      <a:pt x="200" y="71"/>
                    </a:lnTo>
                    <a:lnTo>
                      <a:pt x="210" y="73"/>
                    </a:lnTo>
                    <a:lnTo>
                      <a:pt x="219" y="81"/>
                    </a:lnTo>
                    <a:lnTo>
                      <a:pt x="229" y="90"/>
                    </a:lnTo>
                    <a:lnTo>
                      <a:pt x="234" y="97"/>
                    </a:lnTo>
                    <a:lnTo>
                      <a:pt x="236" y="107"/>
                    </a:lnTo>
                    <a:lnTo>
                      <a:pt x="239" y="116"/>
                    </a:lnTo>
                    <a:lnTo>
                      <a:pt x="239" y="124"/>
                    </a:lnTo>
                    <a:lnTo>
                      <a:pt x="236" y="131"/>
                    </a:lnTo>
                    <a:lnTo>
                      <a:pt x="236" y="138"/>
                    </a:lnTo>
                    <a:lnTo>
                      <a:pt x="234" y="143"/>
                    </a:lnTo>
                    <a:lnTo>
                      <a:pt x="234" y="145"/>
                    </a:lnTo>
                    <a:lnTo>
                      <a:pt x="231" y="145"/>
                    </a:lnTo>
                    <a:lnTo>
                      <a:pt x="234" y="147"/>
                    </a:lnTo>
                    <a:lnTo>
                      <a:pt x="236" y="147"/>
                    </a:lnTo>
                    <a:lnTo>
                      <a:pt x="241" y="152"/>
                    </a:lnTo>
                    <a:lnTo>
                      <a:pt x="248" y="157"/>
                    </a:lnTo>
                    <a:lnTo>
                      <a:pt x="253" y="164"/>
                    </a:lnTo>
                    <a:lnTo>
                      <a:pt x="260" y="174"/>
                    </a:lnTo>
                    <a:lnTo>
                      <a:pt x="267" y="183"/>
                    </a:lnTo>
                    <a:lnTo>
                      <a:pt x="272" y="195"/>
                    </a:lnTo>
                    <a:lnTo>
                      <a:pt x="274" y="212"/>
                    </a:lnTo>
                    <a:lnTo>
                      <a:pt x="277" y="228"/>
                    </a:lnTo>
                  </a:path>
                </a:pathLst>
              </a:custGeom>
              <a:noFill/>
              <a:ln w="12700" cmpd="sng">
                <a:solidFill>
                  <a:srgbClr val="FF9900"/>
                </a:solidFill>
                <a:prstDash val="solid"/>
                <a:round/>
                <a:headEnd/>
                <a:tailEnd/>
              </a:ln>
            </p:spPr>
            <p:txBody>
              <a:bodyPr/>
              <a:lstStyle/>
              <a:p>
                <a:endParaRPr lang="en-US"/>
              </a:p>
            </p:txBody>
          </p:sp>
          <p:sp>
            <p:nvSpPr>
              <p:cNvPr id="93" name="Freeform 454"/>
              <p:cNvSpPr>
                <a:spLocks/>
              </p:cNvSpPr>
              <p:nvPr/>
            </p:nvSpPr>
            <p:spPr bwMode="auto">
              <a:xfrm>
                <a:off x="3891" y="2677"/>
                <a:ext cx="358" cy="236"/>
              </a:xfrm>
              <a:custGeom>
                <a:avLst/>
                <a:gdLst/>
                <a:ahLst/>
                <a:cxnLst>
                  <a:cxn ang="0">
                    <a:pos x="2" y="219"/>
                  </a:cxn>
                  <a:cxn ang="0">
                    <a:pos x="9" y="193"/>
                  </a:cxn>
                  <a:cxn ang="0">
                    <a:pos x="21" y="174"/>
                  </a:cxn>
                  <a:cxn ang="0">
                    <a:pos x="33" y="162"/>
                  </a:cxn>
                  <a:cxn ang="0">
                    <a:pos x="43" y="155"/>
                  </a:cxn>
                  <a:cxn ang="0">
                    <a:pos x="43" y="155"/>
                  </a:cxn>
                  <a:cxn ang="0">
                    <a:pos x="40" y="145"/>
                  </a:cxn>
                  <a:cxn ang="0">
                    <a:pos x="38" y="134"/>
                  </a:cxn>
                  <a:cxn ang="0">
                    <a:pos x="38" y="117"/>
                  </a:cxn>
                  <a:cxn ang="0">
                    <a:pos x="48" y="98"/>
                  </a:cxn>
                  <a:cxn ang="0">
                    <a:pos x="67" y="83"/>
                  </a:cxn>
                  <a:cxn ang="0">
                    <a:pos x="83" y="79"/>
                  </a:cxn>
                  <a:cxn ang="0">
                    <a:pos x="102" y="81"/>
                  </a:cxn>
                  <a:cxn ang="0">
                    <a:pos x="114" y="86"/>
                  </a:cxn>
                  <a:cxn ang="0">
                    <a:pos x="121" y="91"/>
                  </a:cxn>
                  <a:cxn ang="0">
                    <a:pos x="124" y="88"/>
                  </a:cxn>
                  <a:cxn ang="0">
                    <a:pos x="121" y="81"/>
                  </a:cxn>
                  <a:cxn ang="0">
                    <a:pos x="124" y="69"/>
                  </a:cxn>
                  <a:cxn ang="0">
                    <a:pos x="133" y="52"/>
                  </a:cxn>
                  <a:cxn ang="0">
                    <a:pos x="152" y="31"/>
                  </a:cxn>
                  <a:cxn ang="0">
                    <a:pos x="181" y="14"/>
                  </a:cxn>
                  <a:cxn ang="0">
                    <a:pos x="212" y="10"/>
                  </a:cxn>
                  <a:cxn ang="0">
                    <a:pos x="238" y="14"/>
                  </a:cxn>
                  <a:cxn ang="0">
                    <a:pos x="260" y="24"/>
                  </a:cxn>
                  <a:cxn ang="0">
                    <a:pos x="272" y="31"/>
                  </a:cxn>
                  <a:cxn ang="0">
                    <a:pos x="274" y="31"/>
                  </a:cxn>
                  <a:cxn ang="0">
                    <a:pos x="274" y="26"/>
                  </a:cxn>
                  <a:cxn ang="0">
                    <a:pos x="279" y="17"/>
                  </a:cxn>
                  <a:cxn ang="0">
                    <a:pos x="288" y="7"/>
                  </a:cxn>
                  <a:cxn ang="0">
                    <a:pos x="305" y="2"/>
                  </a:cxn>
                  <a:cxn ang="0">
                    <a:pos x="327" y="2"/>
                  </a:cxn>
                  <a:cxn ang="0">
                    <a:pos x="343" y="7"/>
                  </a:cxn>
                  <a:cxn ang="0">
                    <a:pos x="350" y="17"/>
                  </a:cxn>
                  <a:cxn ang="0">
                    <a:pos x="355" y="26"/>
                  </a:cxn>
                  <a:cxn ang="0">
                    <a:pos x="358" y="31"/>
                  </a:cxn>
                </a:cxnLst>
                <a:rect l="0" t="0" r="r" b="b"/>
                <a:pathLst>
                  <a:path w="358" h="236">
                    <a:moveTo>
                      <a:pt x="0" y="236"/>
                    </a:moveTo>
                    <a:lnTo>
                      <a:pt x="2" y="219"/>
                    </a:lnTo>
                    <a:lnTo>
                      <a:pt x="5" y="205"/>
                    </a:lnTo>
                    <a:lnTo>
                      <a:pt x="9" y="193"/>
                    </a:lnTo>
                    <a:lnTo>
                      <a:pt x="14" y="181"/>
                    </a:lnTo>
                    <a:lnTo>
                      <a:pt x="21" y="174"/>
                    </a:lnTo>
                    <a:lnTo>
                      <a:pt x="29" y="167"/>
                    </a:lnTo>
                    <a:lnTo>
                      <a:pt x="33" y="162"/>
                    </a:lnTo>
                    <a:lnTo>
                      <a:pt x="38" y="157"/>
                    </a:lnTo>
                    <a:lnTo>
                      <a:pt x="43" y="155"/>
                    </a:lnTo>
                    <a:lnTo>
                      <a:pt x="43" y="155"/>
                    </a:lnTo>
                    <a:lnTo>
                      <a:pt x="43" y="155"/>
                    </a:lnTo>
                    <a:lnTo>
                      <a:pt x="40" y="150"/>
                    </a:lnTo>
                    <a:lnTo>
                      <a:pt x="40" y="145"/>
                    </a:lnTo>
                    <a:lnTo>
                      <a:pt x="38" y="141"/>
                    </a:lnTo>
                    <a:lnTo>
                      <a:pt x="38" y="134"/>
                    </a:lnTo>
                    <a:lnTo>
                      <a:pt x="38" y="124"/>
                    </a:lnTo>
                    <a:lnTo>
                      <a:pt x="38" y="117"/>
                    </a:lnTo>
                    <a:lnTo>
                      <a:pt x="43" y="107"/>
                    </a:lnTo>
                    <a:lnTo>
                      <a:pt x="48" y="98"/>
                    </a:lnTo>
                    <a:lnTo>
                      <a:pt x="55" y="91"/>
                    </a:lnTo>
                    <a:lnTo>
                      <a:pt x="67" y="83"/>
                    </a:lnTo>
                    <a:lnTo>
                      <a:pt x="76" y="81"/>
                    </a:lnTo>
                    <a:lnTo>
                      <a:pt x="83" y="79"/>
                    </a:lnTo>
                    <a:lnTo>
                      <a:pt x="93" y="79"/>
                    </a:lnTo>
                    <a:lnTo>
                      <a:pt x="102" y="81"/>
                    </a:lnTo>
                    <a:lnTo>
                      <a:pt x="110" y="83"/>
                    </a:lnTo>
                    <a:lnTo>
                      <a:pt x="114" y="86"/>
                    </a:lnTo>
                    <a:lnTo>
                      <a:pt x="119" y="88"/>
                    </a:lnTo>
                    <a:lnTo>
                      <a:pt x="121" y="91"/>
                    </a:lnTo>
                    <a:lnTo>
                      <a:pt x="124" y="91"/>
                    </a:lnTo>
                    <a:lnTo>
                      <a:pt x="124" y="88"/>
                    </a:lnTo>
                    <a:lnTo>
                      <a:pt x="121" y="86"/>
                    </a:lnTo>
                    <a:lnTo>
                      <a:pt x="121" y="81"/>
                    </a:lnTo>
                    <a:lnTo>
                      <a:pt x="124" y="76"/>
                    </a:lnTo>
                    <a:lnTo>
                      <a:pt x="124" y="69"/>
                    </a:lnTo>
                    <a:lnTo>
                      <a:pt x="129" y="60"/>
                    </a:lnTo>
                    <a:lnTo>
                      <a:pt x="133" y="52"/>
                    </a:lnTo>
                    <a:lnTo>
                      <a:pt x="141" y="43"/>
                    </a:lnTo>
                    <a:lnTo>
                      <a:pt x="152" y="31"/>
                    </a:lnTo>
                    <a:lnTo>
                      <a:pt x="164" y="21"/>
                    </a:lnTo>
                    <a:lnTo>
                      <a:pt x="181" y="14"/>
                    </a:lnTo>
                    <a:lnTo>
                      <a:pt x="195" y="10"/>
                    </a:lnTo>
                    <a:lnTo>
                      <a:pt x="212" y="10"/>
                    </a:lnTo>
                    <a:lnTo>
                      <a:pt x="226" y="10"/>
                    </a:lnTo>
                    <a:lnTo>
                      <a:pt x="238" y="14"/>
                    </a:lnTo>
                    <a:lnTo>
                      <a:pt x="250" y="19"/>
                    </a:lnTo>
                    <a:lnTo>
                      <a:pt x="260" y="24"/>
                    </a:lnTo>
                    <a:lnTo>
                      <a:pt x="267" y="29"/>
                    </a:lnTo>
                    <a:lnTo>
                      <a:pt x="272" y="31"/>
                    </a:lnTo>
                    <a:lnTo>
                      <a:pt x="274" y="33"/>
                    </a:lnTo>
                    <a:lnTo>
                      <a:pt x="274" y="31"/>
                    </a:lnTo>
                    <a:lnTo>
                      <a:pt x="274" y="29"/>
                    </a:lnTo>
                    <a:lnTo>
                      <a:pt x="274" y="26"/>
                    </a:lnTo>
                    <a:lnTo>
                      <a:pt x="276" y="21"/>
                    </a:lnTo>
                    <a:lnTo>
                      <a:pt x="279" y="17"/>
                    </a:lnTo>
                    <a:lnTo>
                      <a:pt x="284" y="12"/>
                    </a:lnTo>
                    <a:lnTo>
                      <a:pt x="288" y="7"/>
                    </a:lnTo>
                    <a:lnTo>
                      <a:pt x="296" y="5"/>
                    </a:lnTo>
                    <a:lnTo>
                      <a:pt x="305" y="2"/>
                    </a:lnTo>
                    <a:lnTo>
                      <a:pt x="315" y="0"/>
                    </a:lnTo>
                    <a:lnTo>
                      <a:pt x="327" y="2"/>
                    </a:lnTo>
                    <a:lnTo>
                      <a:pt x="336" y="5"/>
                    </a:lnTo>
                    <a:lnTo>
                      <a:pt x="343" y="7"/>
                    </a:lnTo>
                    <a:lnTo>
                      <a:pt x="348" y="12"/>
                    </a:lnTo>
                    <a:lnTo>
                      <a:pt x="350" y="17"/>
                    </a:lnTo>
                    <a:lnTo>
                      <a:pt x="355" y="21"/>
                    </a:lnTo>
                    <a:lnTo>
                      <a:pt x="355" y="26"/>
                    </a:lnTo>
                    <a:lnTo>
                      <a:pt x="358" y="29"/>
                    </a:lnTo>
                    <a:lnTo>
                      <a:pt x="358" y="31"/>
                    </a:lnTo>
                    <a:lnTo>
                      <a:pt x="358" y="33"/>
                    </a:lnTo>
                  </a:path>
                </a:pathLst>
              </a:custGeom>
              <a:noFill/>
              <a:ln w="12700" cmpd="sng">
                <a:solidFill>
                  <a:srgbClr val="FF9900"/>
                </a:solidFill>
                <a:prstDash val="solid"/>
                <a:round/>
                <a:headEnd/>
                <a:tailEnd/>
              </a:ln>
            </p:spPr>
            <p:txBody>
              <a:bodyPr/>
              <a:lstStyle/>
              <a:p>
                <a:endParaRPr lang="en-US"/>
              </a:p>
            </p:txBody>
          </p:sp>
          <p:sp>
            <p:nvSpPr>
              <p:cNvPr id="94" name="Freeform 455"/>
              <p:cNvSpPr>
                <a:spLocks/>
              </p:cNvSpPr>
              <p:nvPr/>
            </p:nvSpPr>
            <p:spPr bwMode="auto">
              <a:xfrm>
                <a:off x="3891" y="2911"/>
                <a:ext cx="272" cy="229"/>
              </a:xfrm>
              <a:custGeom>
                <a:avLst/>
                <a:gdLst/>
                <a:ahLst/>
                <a:cxnLst>
                  <a:cxn ang="0">
                    <a:pos x="272" y="202"/>
                  </a:cxn>
                  <a:cxn ang="0">
                    <a:pos x="272" y="205"/>
                  </a:cxn>
                  <a:cxn ang="0">
                    <a:pos x="267" y="207"/>
                  </a:cxn>
                  <a:cxn ang="0">
                    <a:pos x="260" y="212"/>
                  </a:cxn>
                  <a:cxn ang="0">
                    <a:pos x="250" y="217"/>
                  </a:cxn>
                  <a:cxn ang="0">
                    <a:pos x="238" y="221"/>
                  </a:cxn>
                  <a:cxn ang="0">
                    <a:pos x="226" y="226"/>
                  </a:cxn>
                  <a:cxn ang="0">
                    <a:pos x="212" y="229"/>
                  </a:cxn>
                  <a:cxn ang="0">
                    <a:pos x="195" y="226"/>
                  </a:cxn>
                  <a:cxn ang="0">
                    <a:pos x="181" y="224"/>
                  </a:cxn>
                  <a:cxn ang="0">
                    <a:pos x="164" y="214"/>
                  </a:cxn>
                  <a:cxn ang="0">
                    <a:pos x="152" y="205"/>
                  </a:cxn>
                  <a:cxn ang="0">
                    <a:pos x="141" y="195"/>
                  </a:cxn>
                  <a:cxn ang="0">
                    <a:pos x="133" y="186"/>
                  </a:cxn>
                  <a:cxn ang="0">
                    <a:pos x="129" y="176"/>
                  </a:cxn>
                  <a:cxn ang="0">
                    <a:pos x="124" y="167"/>
                  </a:cxn>
                  <a:cxn ang="0">
                    <a:pos x="124" y="159"/>
                  </a:cxn>
                  <a:cxn ang="0">
                    <a:pos x="121" y="155"/>
                  </a:cxn>
                  <a:cxn ang="0">
                    <a:pos x="121" y="150"/>
                  </a:cxn>
                  <a:cxn ang="0">
                    <a:pos x="124" y="148"/>
                  </a:cxn>
                  <a:cxn ang="0">
                    <a:pos x="124" y="145"/>
                  </a:cxn>
                  <a:cxn ang="0">
                    <a:pos x="121" y="148"/>
                  </a:cxn>
                  <a:cxn ang="0">
                    <a:pos x="119" y="150"/>
                  </a:cxn>
                  <a:cxn ang="0">
                    <a:pos x="114" y="152"/>
                  </a:cxn>
                  <a:cxn ang="0">
                    <a:pos x="110" y="155"/>
                  </a:cxn>
                  <a:cxn ang="0">
                    <a:pos x="102" y="157"/>
                  </a:cxn>
                  <a:cxn ang="0">
                    <a:pos x="93" y="157"/>
                  </a:cxn>
                  <a:cxn ang="0">
                    <a:pos x="83" y="157"/>
                  </a:cxn>
                  <a:cxn ang="0">
                    <a:pos x="76" y="157"/>
                  </a:cxn>
                  <a:cxn ang="0">
                    <a:pos x="67" y="152"/>
                  </a:cxn>
                  <a:cxn ang="0">
                    <a:pos x="55" y="145"/>
                  </a:cxn>
                  <a:cxn ang="0">
                    <a:pos x="48" y="138"/>
                  </a:cxn>
                  <a:cxn ang="0">
                    <a:pos x="43" y="128"/>
                  </a:cxn>
                  <a:cxn ang="0">
                    <a:pos x="38" y="121"/>
                  </a:cxn>
                  <a:cxn ang="0">
                    <a:pos x="38" y="112"/>
                  </a:cxn>
                  <a:cxn ang="0">
                    <a:pos x="38" y="105"/>
                  </a:cxn>
                  <a:cxn ang="0">
                    <a:pos x="38" y="97"/>
                  </a:cxn>
                  <a:cxn ang="0">
                    <a:pos x="40" y="90"/>
                  </a:cxn>
                  <a:cxn ang="0">
                    <a:pos x="40" y="86"/>
                  </a:cxn>
                  <a:cxn ang="0">
                    <a:pos x="43" y="83"/>
                  </a:cxn>
                  <a:cxn ang="0">
                    <a:pos x="43" y="81"/>
                  </a:cxn>
                  <a:cxn ang="0">
                    <a:pos x="43" y="81"/>
                  </a:cxn>
                  <a:cxn ang="0">
                    <a:pos x="38" y="78"/>
                  </a:cxn>
                  <a:cxn ang="0">
                    <a:pos x="33" y="76"/>
                  </a:cxn>
                  <a:cxn ang="0">
                    <a:pos x="29" y="71"/>
                  </a:cxn>
                  <a:cxn ang="0">
                    <a:pos x="21" y="64"/>
                  </a:cxn>
                  <a:cxn ang="0">
                    <a:pos x="14" y="55"/>
                  </a:cxn>
                  <a:cxn ang="0">
                    <a:pos x="9" y="45"/>
                  </a:cxn>
                  <a:cxn ang="0">
                    <a:pos x="5" y="31"/>
                  </a:cxn>
                  <a:cxn ang="0">
                    <a:pos x="2" y="16"/>
                  </a:cxn>
                  <a:cxn ang="0">
                    <a:pos x="0" y="0"/>
                  </a:cxn>
                </a:cxnLst>
                <a:rect l="0" t="0" r="r" b="b"/>
                <a:pathLst>
                  <a:path w="272" h="229">
                    <a:moveTo>
                      <a:pt x="272" y="202"/>
                    </a:moveTo>
                    <a:lnTo>
                      <a:pt x="272" y="205"/>
                    </a:lnTo>
                    <a:lnTo>
                      <a:pt x="267" y="207"/>
                    </a:lnTo>
                    <a:lnTo>
                      <a:pt x="260" y="212"/>
                    </a:lnTo>
                    <a:lnTo>
                      <a:pt x="250" y="217"/>
                    </a:lnTo>
                    <a:lnTo>
                      <a:pt x="238" y="221"/>
                    </a:lnTo>
                    <a:lnTo>
                      <a:pt x="226" y="226"/>
                    </a:lnTo>
                    <a:lnTo>
                      <a:pt x="212" y="229"/>
                    </a:lnTo>
                    <a:lnTo>
                      <a:pt x="195" y="226"/>
                    </a:lnTo>
                    <a:lnTo>
                      <a:pt x="181" y="224"/>
                    </a:lnTo>
                    <a:lnTo>
                      <a:pt x="164" y="214"/>
                    </a:lnTo>
                    <a:lnTo>
                      <a:pt x="152" y="205"/>
                    </a:lnTo>
                    <a:lnTo>
                      <a:pt x="141" y="195"/>
                    </a:lnTo>
                    <a:lnTo>
                      <a:pt x="133" y="186"/>
                    </a:lnTo>
                    <a:lnTo>
                      <a:pt x="129" y="176"/>
                    </a:lnTo>
                    <a:lnTo>
                      <a:pt x="124" y="167"/>
                    </a:lnTo>
                    <a:lnTo>
                      <a:pt x="124" y="159"/>
                    </a:lnTo>
                    <a:lnTo>
                      <a:pt x="121" y="155"/>
                    </a:lnTo>
                    <a:lnTo>
                      <a:pt x="121" y="150"/>
                    </a:lnTo>
                    <a:lnTo>
                      <a:pt x="124" y="148"/>
                    </a:lnTo>
                    <a:lnTo>
                      <a:pt x="124" y="145"/>
                    </a:lnTo>
                    <a:lnTo>
                      <a:pt x="121" y="148"/>
                    </a:lnTo>
                    <a:lnTo>
                      <a:pt x="119" y="150"/>
                    </a:lnTo>
                    <a:lnTo>
                      <a:pt x="114" y="152"/>
                    </a:lnTo>
                    <a:lnTo>
                      <a:pt x="110" y="155"/>
                    </a:lnTo>
                    <a:lnTo>
                      <a:pt x="102" y="157"/>
                    </a:lnTo>
                    <a:lnTo>
                      <a:pt x="93" y="157"/>
                    </a:lnTo>
                    <a:lnTo>
                      <a:pt x="83" y="157"/>
                    </a:lnTo>
                    <a:lnTo>
                      <a:pt x="76" y="157"/>
                    </a:lnTo>
                    <a:lnTo>
                      <a:pt x="67" y="152"/>
                    </a:lnTo>
                    <a:lnTo>
                      <a:pt x="55" y="145"/>
                    </a:lnTo>
                    <a:lnTo>
                      <a:pt x="48" y="138"/>
                    </a:lnTo>
                    <a:lnTo>
                      <a:pt x="43" y="128"/>
                    </a:lnTo>
                    <a:lnTo>
                      <a:pt x="38" y="121"/>
                    </a:lnTo>
                    <a:lnTo>
                      <a:pt x="38" y="112"/>
                    </a:lnTo>
                    <a:lnTo>
                      <a:pt x="38" y="105"/>
                    </a:lnTo>
                    <a:lnTo>
                      <a:pt x="38" y="97"/>
                    </a:lnTo>
                    <a:lnTo>
                      <a:pt x="40" y="90"/>
                    </a:lnTo>
                    <a:lnTo>
                      <a:pt x="40" y="86"/>
                    </a:lnTo>
                    <a:lnTo>
                      <a:pt x="43" y="83"/>
                    </a:lnTo>
                    <a:lnTo>
                      <a:pt x="43" y="81"/>
                    </a:lnTo>
                    <a:lnTo>
                      <a:pt x="43" y="81"/>
                    </a:lnTo>
                    <a:lnTo>
                      <a:pt x="38" y="78"/>
                    </a:lnTo>
                    <a:lnTo>
                      <a:pt x="33" y="76"/>
                    </a:lnTo>
                    <a:lnTo>
                      <a:pt x="29" y="71"/>
                    </a:lnTo>
                    <a:lnTo>
                      <a:pt x="21" y="64"/>
                    </a:lnTo>
                    <a:lnTo>
                      <a:pt x="14" y="55"/>
                    </a:lnTo>
                    <a:lnTo>
                      <a:pt x="9" y="45"/>
                    </a:lnTo>
                    <a:lnTo>
                      <a:pt x="5" y="31"/>
                    </a:lnTo>
                    <a:lnTo>
                      <a:pt x="2" y="16"/>
                    </a:lnTo>
                    <a:lnTo>
                      <a:pt x="0" y="0"/>
                    </a:lnTo>
                  </a:path>
                </a:pathLst>
              </a:custGeom>
              <a:noFill/>
              <a:ln w="12700" cmpd="sng">
                <a:solidFill>
                  <a:srgbClr val="FF9900"/>
                </a:solidFill>
                <a:prstDash val="solid"/>
                <a:round/>
                <a:headEnd/>
                <a:tailEnd/>
              </a:ln>
            </p:spPr>
            <p:txBody>
              <a:bodyPr/>
              <a:lstStyle/>
              <a:p>
                <a:endParaRPr lang="en-US"/>
              </a:p>
            </p:txBody>
          </p:sp>
          <p:sp>
            <p:nvSpPr>
              <p:cNvPr id="95" name="Freeform 456"/>
              <p:cNvSpPr>
                <a:spLocks/>
              </p:cNvSpPr>
              <p:nvPr/>
            </p:nvSpPr>
            <p:spPr bwMode="auto">
              <a:xfrm>
                <a:off x="4165" y="2911"/>
                <a:ext cx="355" cy="236"/>
              </a:xfrm>
              <a:custGeom>
                <a:avLst/>
                <a:gdLst/>
                <a:ahLst/>
                <a:cxnLst>
                  <a:cxn ang="0">
                    <a:pos x="355" y="16"/>
                  </a:cxn>
                  <a:cxn ang="0">
                    <a:pos x="348" y="45"/>
                  </a:cxn>
                  <a:cxn ang="0">
                    <a:pos x="334" y="64"/>
                  </a:cxn>
                  <a:cxn ang="0">
                    <a:pos x="322" y="76"/>
                  </a:cxn>
                  <a:cxn ang="0">
                    <a:pos x="315" y="81"/>
                  </a:cxn>
                  <a:cxn ang="0">
                    <a:pos x="315" y="83"/>
                  </a:cxn>
                  <a:cxn ang="0">
                    <a:pos x="317" y="90"/>
                  </a:cxn>
                  <a:cxn ang="0">
                    <a:pos x="320" y="105"/>
                  </a:cxn>
                  <a:cxn ang="0">
                    <a:pos x="317" y="121"/>
                  </a:cxn>
                  <a:cxn ang="0">
                    <a:pos x="310" y="138"/>
                  </a:cxn>
                  <a:cxn ang="0">
                    <a:pos x="291" y="152"/>
                  </a:cxn>
                  <a:cxn ang="0">
                    <a:pos x="272" y="159"/>
                  </a:cxn>
                  <a:cxn ang="0">
                    <a:pos x="255" y="157"/>
                  </a:cxn>
                  <a:cxn ang="0">
                    <a:pos x="241" y="152"/>
                  </a:cxn>
                  <a:cxn ang="0">
                    <a:pos x="234" y="148"/>
                  </a:cxn>
                  <a:cxn ang="0">
                    <a:pos x="234" y="148"/>
                  </a:cxn>
                  <a:cxn ang="0">
                    <a:pos x="234" y="155"/>
                  </a:cxn>
                  <a:cxn ang="0">
                    <a:pos x="231" y="169"/>
                  </a:cxn>
                  <a:cxn ang="0">
                    <a:pos x="224" y="186"/>
                  </a:cxn>
                  <a:cxn ang="0">
                    <a:pos x="205" y="205"/>
                  </a:cxn>
                  <a:cxn ang="0">
                    <a:pos x="177" y="224"/>
                  </a:cxn>
                  <a:cxn ang="0">
                    <a:pos x="146" y="229"/>
                  </a:cxn>
                  <a:cxn ang="0">
                    <a:pos x="117" y="224"/>
                  </a:cxn>
                  <a:cxn ang="0">
                    <a:pos x="98" y="214"/>
                  </a:cxn>
                  <a:cxn ang="0">
                    <a:pos x="86" y="205"/>
                  </a:cxn>
                  <a:cxn ang="0">
                    <a:pos x="84" y="205"/>
                  </a:cxn>
                  <a:cxn ang="0">
                    <a:pos x="81" y="212"/>
                  </a:cxn>
                  <a:cxn ang="0">
                    <a:pos x="76" y="219"/>
                  </a:cxn>
                  <a:cxn ang="0">
                    <a:pos x="69" y="229"/>
                  </a:cxn>
                  <a:cxn ang="0">
                    <a:pos x="53" y="236"/>
                  </a:cxn>
                  <a:cxn ang="0">
                    <a:pos x="31" y="236"/>
                  </a:cxn>
                  <a:cxn ang="0">
                    <a:pos x="14" y="229"/>
                  </a:cxn>
                  <a:cxn ang="0">
                    <a:pos x="5" y="219"/>
                  </a:cxn>
                  <a:cxn ang="0">
                    <a:pos x="0" y="212"/>
                  </a:cxn>
                  <a:cxn ang="0">
                    <a:pos x="0" y="205"/>
                  </a:cxn>
                </a:cxnLst>
                <a:rect l="0" t="0" r="r" b="b"/>
                <a:pathLst>
                  <a:path w="355" h="236">
                    <a:moveTo>
                      <a:pt x="355" y="0"/>
                    </a:moveTo>
                    <a:lnTo>
                      <a:pt x="355" y="16"/>
                    </a:lnTo>
                    <a:lnTo>
                      <a:pt x="353" y="33"/>
                    </a:lnTo>
                    <a:lnTo>
                      <a:pt x="348" y="45"/>
                    </a:lnTo>
                    <a:lnTo>
                      <a:pt x="341" y="55"/>
                    </a:lnTo>
                    <a:lnTo>
                      <a:pt x="334" y="64"/>
                    </a:lnTo>
                    <a:lnTo>
                      <a:pt x="329" y="71"/>
                    </a:lnTo>
                    <a:lnTo>
                      <a:pt x="322" y="76"/>
                    </a:lnTo>
                    <a:lnTo>
                      <a:pt x="317" y="78"/>
                    </a:lnTo>
                    <a:lnTo>
                      <a:pt x="315" y="81"/>
                    </a:lnTo>
                    <a:lnTo>
                      <a:pt x="312" y="83"/>
                    </a:lnTo>
                    <a:lnTo>
                      <a:pt x="315" y="83"/>
                    </a:lnTo>
                    <a:lnTo>
                      <a:pt x="315" y="86"/>
                    </a:lnTo>
                    <a:lnTo>
                      <a:pt x="317" y="90"/>
                    </a:lnTo>
                    <a:lnTo>
                      <a:pt x="317" y="97"/>
                    </a:lnTo>
                    <a:lnTo>
                      <a:pt x="320" y="105"/>
                    </a:lnTo>
                    <a:lnTo>
                      <a:pt x="320" y="112"/>
                    </a:lnTo>
                    <a:lnTo>
                      <a:pt x="317" y="121"/>
                    </a:lnTo>
                    <a:lnTo>
                      <a:pt x="315" y="131"/>
                    </a:lnTo>
                    <a:lnTo>
                      <a:pt x="310" y="138"/>
                    </a:lnTo>
                    <a:lnTo>
                      <a:pt x="300" y="148"/>
                    </a:lnTo>
                    <a:lnTo>
                      <a:pt x="291" y="152"/>
                    </a:lnTo>
                    <a:lnTo>
                      <a:pt x="281" y="157"/>
                    </a:lnTo>
                    <a:lnTo>
                      <a:pt x="272" y="159"/>
                    </a:lnTo>
                    <a:lnTo>
                      <a:pt x="262" y="159"/>
                    </a:lnTo>
                    <a:lnTo>
                      <a:pt x="255" y="157"/>
                    </a:lnTo>
                    <a:lnTo>
                      <a:pt x="248" y="155"/>
                    </a:lnTo>
                    <a:lnTo>
                      <a:pt x="241" y="152"/>
                    </a:lnTo>
                    <a:lnTo>
                      <a:pt x="236" y="150"/>
                    </a:lnTo>
                    <a:lnTo>
                      <a:pt x="234" y="148"/>
                    </a:lnTo>
                    <a:lnTo>
                      <a:pt x="234" y="148"/>
                    </a:lnTo>
                    <a:lnTo>
                      <a:pt x="234" y="148"/>
                    </a:lnTo>
                    <a:lnTo>
                      <a:pt x="234" y="150"/>
                    </a:lnTo>
                    <a:lnTo>
                      <a:pt x="234" y="155"/>
                    </a:lnTo>
                    <a:lnTo>
                      <a:pt x="234" y="162"/>
                    </a:lnTo>
                    <a:lnTo>
                      <a:pt x="231" y="169"/>
                    </a:lnTo>
                    <a:lnTo>
                      <a:pt x="229" y="176"/>
                    </a:lnTo>
                    <a:lnTo>
                      <a:pt x="224" y="186"/>
                    </a:lnTo>
                    <a:lnTo>
                      <a:pt x="215" y="195"/>
                    </a:lnTo>
                    <a:lnTo>
                      <a:pt x="205" y="205"/>
                    </a:lnTo>
                    <a:lnTo>
                      <a:pt x="191" y="217"/>
                    </a:lnTo>
                    <a:lnTo>
                      <a:pt x="177" y="224"/>
                    </a:lnTo>
                    <a:lnTo>
                      <a:pt x="160" y="229"/>
                    </a:lnTo>
                    <a:lnTo>
                      <a:pt x="146" y="229"/>
                    </a:lnTo>
                    <a:lnTo>
                      <a:pt x="131" y="226"/>
                    </a:lnTo>
                    <a:lnTo>
                      <a:pt x="117" y="224"/>
                    </a:lnTo>
                    <a:lnTo>
                      <a:pt x="107" y="219"/>
                    </a:lnTo>
                    <a:lnTo>
                      <a:pt x="98" y="214"/>
                    </a:lnTo>
                    <a:lnTo>
                      <a:pt x="91" y="209"/>
                    </a:lnTo>
                    <a:lnTo>
                      <a:pt x="86" y="205"/>
                    </a:lnTo>
                    <a:lnTo>
                      <a:pt x="84" y="205"/>
                    </a:lnTo>
                    <a:lnTo>
                      <a:pt x="84" y="205"/>
                    </a:lnTo>
                    <a:lnTo>
                      <a:pt x="84" y="207"/>
                    </a:lnTo>
                    <a:lnTo>
                      <a:pt x="81" y="212"/>
                    </a:lnTo>
                    <a:lnTo>
                      <a:pt x="81" y="214"/>
                    </a:lnTo>
                    <a:lnTo>
                      <a:pt x="76" y="219"/>
                    </a:lnTo>
                    <a:lnTo>
                      <a:pt x="74" y="224"/>
                    </a:lnTo>
                    <a:lnTo>
                      <a:pt x="69" y="229"/>
                    </a:lnTo>
                    <a:lnTo>
                      <a:pt x="62" y="233"/>
                    </a:lnTo>
                    <a:lnTo>
                      <a:pt x="53" y="236"/>
                    </a:lnTo>
                    <a:lnTo>
                      <a:pt x="41" y="236"/>
                    </a:lnTo>
                    <a:lnTo>
                      <a:pt x="31" y="236"/>
                    </a:lnTo>
                    <a:lnTo>
                      <a:pt x="22" y="233"/>
                    </a:lnTo>
                    <a:lnTo>
                      <a:pt x="14" y="229"/>
                    </a:lnTo>
                    <a:lnTo>
                      <a:pt x="10" y="224"/>
                    </a:lnTo>
                    <a:lnTo>
                      <a:pt x="5" y="219"/>
                    </a:lnTo>
                    <a:lnTo>
                      <a:pt x="2" y="214"/>
                    </a:lnTo>
                    <a:lnTo>
                      <a:pt x="0" y="212"/>
                    </a:lnTo>
                    <a:lnTo>
                      <a:pt x="0" y="207"/>
                    </a:lnTo>
                    <a:lnTo>
                      <a:pt x="0" y="205"/>
                    </a:lnTo>
                    <a:lnTo>
                      <a:pt x="0" y="205"/>
                    </a:lnTo>
                  </a:path>
                </a:pathLst>
              </a:custGeom>
              <a:noFill/>
              <a:ln w="12700" cmpd="sng">
                <a:solidFill>
                  <a:srgbClr val="FF9900"/>
                </a:solidFill>
                <a:prstDash val="solid"/>
                <a:round/>
                <a:headEnd/>
                <a:tailEnd/>
              </a:ln>
            </p:spPr>
            <p:txBody>
              <a:bodyPr/>
              <a:lstStyle/>
              <a:p>
                <a:endParaRPr lang="en-US"/>
              </a:p>
            </p:txBody>
          </p:sp>
        </p:grpSp>
        <p:grpSp>
          <p:nvGrpSpPr>
            <p:cNvPr id="4" name="Group 457"/>
            <p:cNvGrpSpPr>
              <a:grpSpLocks/>
            </p:cNvGrpSpPr>
            <p:nvPr/>
          </p:nvGrpSpPr>
          <p:grpSpPr bwMode="auto">
            <a:xfrm>
              <a:off x="4411" y="3428"/>
              <a:ext cx="631" cy="470"/>
              <a:chOff x="4411" y="3428"/>
              <a:chExt cx="631" cy="470"/>
            </a:xfrm>
          </p:grpSpPr>
          <p:sp>
            <p:nvSpPr>
              <p:cNvPr id="88" name="Freeform 458"/>
              <p:cNvSpPr>
                <a:spLocks/>
              </p:cNvSpPr>
              <p:nvPr/>
            </p:nvSpPr>
            <p:spPr bwMode="auto">
              <a:xfrm>
                <a:off x="4768" y="3438"/>
                <a:ext cx="274" cy="228"/>
              </a:xfrm>
              <a:custGeom>
                <a:avLst/>
                <a:gdLst/>
                <a:ahLst/>
                <a:cxnLst>
                  <a:cxn ang="0">
                    <a:pos x="0" y="23"/>
                  </a:cxn>
                  <a:cxn ang="0">
                    <a:pos x="3" y="21"/>
                  </a:cxn>
                  <a:cxn ang="0">
                    <a:pos x="7" y="19"/>
                  </a:cxn>
                  <a:cxn ang="0">
                    <a:pos x="15" y="14"/>
                  </a:cxn>
                  <a:cxn ang="0">
                    <a:pos x="24" y="9"/>
                  </a:cxn>
                  <a:cxn ang="0">
                    <a:pos x="36" y="4"/>
                  </a:cxn>
                  <a:cxn ang="0">
                    <a:pos x="48" y="0"/>
                  </a:cxn>
                  <a:cxn ang="0">
                    <a:pos x="62" y="0"/>
                  </a:cxn>
                  <a:cxn ang="0">
                    <a:pos x="77" y="0"/>
                  </a:cxn>
                  <a:cxn ang="0">
                    <a:pos x="93" y="4"/>
                  </a:cxn>
                  <a:cxn ang="0">
                    <a:pos x="108" y="12"/>
                  </a:cxn>
                  <a:cxn ang="0">
                    <a:pos x="122" y="21"/>
                  </a:cxn>
                  <a:cxn ang="0">
                    <a:pos x="134" y="33"/>
                  </a:cxn>
                  <a:cxn ang="0">
                    <a:pos x="141" y="43"/>
                  </a:cxn>
                  <a:cxn ang="0">
                    <a:pos x="146" y="52"/>
                  </a:cxn>
                  <a:cxn ang="0">
                    <a:pos x="148" y="59"/>
                  </a:cxn>
                  <a:cxn ang="0">
                    <a:pos x="151" y="66"/>
                  </a:cxn>
                  <a:cxn ang="0">
                    <a:pos x="151" y="71"/>
                  </a:cxn>
                  <a:cxn ang="0">
                    <a:pos x="151" y="76"/>
                  </a:cxn>
                  <a:cxn ang="0">
                    <a:pos x="151" y="78"/>
                  </a:cxn>
                  <a:cxn ang="0">
                    <a:pos x="151" y="81"/>
                  </a:cxn>
                  <a:cxn ang="0">
                    <a:pos x="151" y="81"/>
                  </a:cxn>
                  <a:cxn ang="0">
                    <a:pos x="155" y="78"/>
                  </a:cxn>
                  <a:cxn ang="0">
                    <a:pos x="160" y="76"/>
                  </a:cxn>
                  <a:cxn ang="0">
                    <a:pos x="165" y="74"/>
                  </a:cxn>
                  <a:cxn ang="0">
                    <a:pos x="172" y="71"/>
                  </a:cxn>
                  <a:cxn ang="0">
                    <a:pos x="182" y="69"/>
                  </a:cxn>
                  <a:cxn ang="0">
                    <a:pos x="189" y="69"/>
                  </a:cxn>
                  <a:cxn ang="0">
                    <a:pos x="198" y="71"/>
                  </a:cxn>
                  <a:cxn ang="0">
                    <a:pos x="208" y="74"/>
                  </a:cxn>
                  <a:cxn ang="0">
                    <a:pos x="217" y="81"/>
                  </a:cxn>
                  <a:cxn ang="0">
                    <a:pos x="227" y="88"/>
                  </a:cxn>
                  <a:cxn ang="0">
                    <a:pos x="232" y="97"/>
                  </a:cxn>
                  <a:cxn ang="0">
                    <a:pos x="234" y="107"/>
                  </a:cxn>
                  <a:cxn ang="0">
                    <a:pos x="236" y="114"/>
                  </a:cxn>
                  <a:cxn ang="0">
                    <a:pos x="236" y="124"/>
                  </a:cxn>
                  <a:cxn ang="0">
                    <a:pos x="236" y="131"/>
                  </a:cxn>
                  <a:cxn ang="0">
                    <a:pos x="234" y="135"/>
                  </a:cxn>
                  <a:cxn ang="0">
                    <a:pos x="232" y="140"/>
                  </a:cxn>
                  <a:cxn ang="0">
                    <a:pos x="232" y="145"/>
                  </a:cxn>
                  <a:cxn ang="0">
                    <a:pos x="232" y="145"/>
                  </a:cxn>
                  <a:cxn ang="0">
                    <a:pos x="232" y="145"/>
                  </a:cxn>
                  <a:cxn ang="0">
                    <a:pos x="236" y="147"/>
                  </a:cxn>
                  <a:cxn ang="0">
                    <a:pos x="241" y="152"/>
                  </a:cxn>
                  <a:cxn ang="0">
                    <a:pos x="246" y="157"/>
                  </a:cxn>
                  <a:cxn ang="0">
                    <a:pos x="253" y="164"/>
                  </a:cxn>
                  <a:cxn ang="0">
                    <a:pos x="258" y="171"/>
                  </a:cxn>
                  <a:cxn ang="0">
                    <a:pos x="265" y="183"/>
                  </a:cxn>
                  <a:cxn ang="0">
                    <a:pos x="270" y="195"/>
                  </a:cxn>
                  <a:cxn ang="0">
                    <a:pos x="272" y="209"/>
                  </a:cxn>
                  <a:cxn ang="0">
                    <a:pos x="274" y="228"/>
                  </a:cxn>
                </a:cxnLst>
                <a:rect l="0" t="0" r="r" b="b"/>
                <a:pathLst>
                  <a:path w="274" h="228">
                    <a:moveTo>
                      <a:pt x="0" y="23"/>
                    </a:moveTo>
                    <a:lnTo>
                      <a:pt x="3" y="21"/>
                    </a:lnTo>
                    <a:lnTo>
                      <a:pt x="7" y="19"/>
                    </a:lnTo>
                    <a:lnTo>
                      <a:pt x="15" y="14"/>
                    </a:lnTo>
                    <a:lnTo>
                      <a:pt x="24" y="9"/>
                    </a:lnTo>
                    <a:lnTo>
                      <a:pt x="36" y="4"/>
                    </a:lnTo>
                    <a:lnTo>
                      <a:pt x="48" y="0"/>
                    </a:lnTo>
                    <a:lnTo>
                      <a:pt x="62" y="0"/>
                    </a:lnTo>
                    <a:lnTo>
                      <a:pt x="77" y="0"/>
                    </a:lnTo>
                    <a:lnTo>
                      <a:pt x="93" y="4"/>
                    </a:lnTo>
                    <a:lnTo>
                      <a:pt x="108" y="12"/>
                    </a:lnTo>
                    <a:lnTo>
                      <a:pt x="122" y="21"/>
                    </a:lnTo>
                    <a:lnTo>
                      <a:pt x="134" y="33"/>
                    </a:lnTo>
                    <a:lnTo>
                      <a:pt x="141" y="43"/>
                    </a:lnTo>
                    <a:lnTo>
                      <a:pt x="146" y="52"/>
                    </a:lnTo>
                    <a:lnTo>
                      <a:pt x="148" y="59"/>
                    </a:lnTo>
                    <a:lnTo>
                      <a:pt x="151" y="66"/>
                    </a:lnTo>
                    <a:lnTo>
                      <a:pt x="151" y="71"/>
                    </a:lnTo>
                    <a:lnTo>
                      <a:pt x="151" y="76"/>
                    </a:lnTo>
                    <a:lnTo>
                      <a:pt x="151" y="78"/>
                    </a:lnTo>
                    <a:lnTo>
                      <a:pt x="151" y="81"/>
                    </a:lnTo>
                    <a:lnTo>
                      <a:pt x="151" y="81"/>
                    </a:lnTo>
                    <a:lnTo>
                      <a:pt x="155" y="78"/>
                    </a:lnTo>
                    <a:lnTo>
                      <a:pt x="160" y="76"/>
                    </a:lnTo>
                    <a:lnTo>
                      <a:pt x="165" y="74"/>
                    </a:lnTo>
                    <a:lnTo>
                      <a:pt x="172" y="71"/>
                    </a:lnTo>
                    <a:lnTo>
                      <a:pt x="182" y="69"/>
                    </a:lnTo>
                    <a:lnTo>
                      <a:pt x="189" y="69"/>
                    </a:lnTo>
                    <a:lnTo>
                      <a:pt x="198" y="71"/>
                    </a:lnTo>
                    <a:lnTo>
                      <a:pt x="208" y="74"/>
                    </a:lnTo>
                    <a:lnTo>
                      <a:pt x="217" y="81"/>
                    </a:lnTo>
                    <a:lnTo>
                      <a:pt x="227" y="88"/>
                    </a:lnTo>
                    <a:lnTo>
                      <a:pt x="232" y="97"/>
                    </a:lnTo>
                    <a:lnTo>
                      <a:pt x="234" y="107"/>
                    </a:lnTo>
                    <a:lnTo>
                      <a:pt x="236" y="114"/>
                    </a:lnTo>
                    <a:lnTo>
                      <a:pt x="236" y="124"/>
                    </a:lnTo>
                    <a:lnTo>
                      <a:pt x="236" y="131"/>
                    </a:lnTo>
                    <a:lnTo>
                      <a:pt x="234" y="135"/>
                    </a:lnTo>
                    <a:lnTo>
                      <a:pt x="232" y="140"/>
                    </a:lnTo>
                    <a:lnTo>
                      <a:pt x="232" y="145"/>
                    </a:lnTo>
                    <a:lnTo>
                      <a:pt x="232" y="145"/>
                    </a:lnTo>
                    <a:lnTo>
                      <a:pt x="232" y="145"/>
                    </a:lnTo>
                    <a:lnTo>
                      <a:pt x="236" y="147"/>
                    </a:lnTo>
                    <a:lnTo>
                      <a:pt x="241" y="152"/>
                    </a:lnTo>
                    <a:lnTo>
                      <a:pt x="246" y="157"/>
                    </a:lnTo>
                    <a:lnTo>
                      <a:pt x="253" y="164"/>
                    </a:lnTo>
                    <a:lnTo>
                      <a:pt x="258" y="171"/>
                    </a:lnTo>
                    <a:lnTo>
                      <a:pt x="265" y="183"/>
                    </a:lnTo>
                    <a:lnTo>
                      <a:pt x="270" y="195"/>
                    </a:lnTo>
                    <a:lnTo>
                      <a:pt x="272" y="209"/>
                    </a:lnTo>
                    <a:lnTo>
                      <a:pt x="274" y="228"/>
                    </a:lnTo>
                  </a:path>
                </a:pathLst>
              </a:custGeom>
              <a:noFill/>
              <a:ln w="12700" cmpd="sng">
                <a:solidFill>
                  <a:srgbClr val="FF9900"/>
                </a:solidFill>
                <a:prstDash val="solid"/>
                <a:round/>
                <a:headEnd/>
                <a:tailEnd/>
              </a:ln>
            </p:spPr>
            <p:txBody>
              <a:bodyPr/>
              <a:lstStyle/>
              <a:p>
                <a:endParaRPr lang="en-US"/>
              </a:p>
            </p:txBody>
          </p:sp>
          <p:sp>
            <p:nvSpPr>
              <p:cNvPr id="89" name="Freeform 459"/>
              <p:cNvSpPr>
                <a:spLocks/>
              </p:cNvSpPr>
              <p:nvPr/>
            </p:nvSpPr>
            <p:spPr bwMode="auto">
              <a:xfrm>
                <a:off x="4411" y="3428"/>
                <a:ext cx="357" cy="236"/>
              </a:xfrm>
              <a:custGeom>
                <a:avLst/>
                <a:gdLst/>
                <a:ahLst/>
                <a:cxnLst>
                  <a:cxn ang="0">
                    <a:pos x="2" y="219"/>
                  </a:cxn>
                  <a:cxn ang="0">
                    <a:pos x="9" y="191"/>
                  </a:cxn>
                  <a:cxn ang="0">
                    <a:pos x="21" y="172"/>
                  </a:cxn>
                  <a:cxn ang="0">
                    <a:pos x="33" y="160"/>
                  </a:cxn>
                  <a:cxn ang="0">
                    <a:pos x="43" y="155"/>
                  </a:cxn>
                  <a:cxn ang="0">
                    <a:pos x="43" y="153"/>
                  </a:cxn>
                  <a:cxn ang="0">
                    <a:pos x="40" y="145"/>
                  </a:cxn>
                  <a:cxn ang="0">
                    <a:pos x="38" y="131"/>
                  </a:cxn>
                  <a:cxn ang="0">
                    <a:pos x="40" y="114"/>
                  </a:cxn>
                  <a:cxn ang="0">
                    <a:pos x="47" y="98"/>
                  </a:cxn>
                  <a:cxn ang="0">
                    <a:pos x="66" y="84"/>
                  </a:cxn>
                  <a:cxn ang="0">
                    <a:pos x="85" y="79"/>
                  </a:cxn>
                  <a:cxn ang="0">
                    <a:pos x="102" y="79"/>
                  </a:cxn>
                  <a:cxn ang="0">
                    <a:pos x="114" y="84"/>
                  </a:cxn>
                  <a:cxn ang="0">
                    <a:pos x="124" y="88"/>
                  </a:cxn>
                  <a:cxn ang="0">
                    <a:pos x="124" y="88"/>
                  </a:cxn>
                  <a:cxn ang="0">
                    <a:pos x="124" y="81"/>
                  </a:cxn>
                  <a:cxn ang="0">
                    <a:pos x="126" y="69"/>
                  </a:cxn>
                  <a:cxn ang="0">
                    <a:pos x="133" y="50"/>
                  </a:cxn>
                  <a:cxn ang="0">
                    <a:pos x="152" y="31"/>
                  </a:cxn>
                  <a:cxn ang="0">
                    <a:pos x="181" y="12"/>
                  </a:cxn>
                  <a:cxn ang="0">
                    <a:pos x="212" y="7"/>
                  </a:cxn>
                  <a:cxn ang="0">
                    <a:pos x="238" y="14"/>
                  </a:cxn>
                  <a:cxn ang="0">
                    <a:pos x="260" y="24"/>
                  </a:cxn>
                  <a:cxn ang="0">
                    <a:pos x="271" y="31"/>
                  </a:cxn>
                  <a:cxn ang="0">
                    <a:pos x="274" y="31"/>
                  </a:cxn>
                  <a:cxn ang="0">
                    <a:pos x="274" y="26"/>
                  </a:cxn>
                  <a:cxn ang="0">
                    <a:pos x="279" y="17"/>
                  </a:cxn>
                  <a:cxn ang="0">
                    <a:pos x="288" y="7"/>
                  </a:cxn>
                  <a:cxn ang="0">
                    <a:pos x="305" y="2"/>
                  </a:cxn>
                  <a:cxn ang="0">
                    <a:pos x="326" y="2"/>
                  </a:cxn>
                  <a:cxn ang="0">
                    <a:pos x="343" y="7"/>
                  </a:cxn>
                  <a:cxn ang="0">
                    <a:pos x="353" y="17"/>
                  </a:cxn>
                  <a:cxn ang="0">
                    <a:pos x="357" y="26"/>
                  </a:cxn>
                  <a:cxn ang="0">
                    <a:pos x="357" y="31"/>
                  </a:cxn>
                </a:cxnLst>
                <a:rect l="0" t="0" r="r" b="b"/>
                <a:pathLst>
                  <a:path w="357" h="236">
                    <a:moveTo>
                      <a:pt x="0" y="236"/>
                    </a:moveTo>
                    <a:lnTo>
                      <a:pt x="2" y="219"/>
                    </a:lnTo>
                    <a:lnTo>
                      <a:pt x="4" y="205"/>
                    </a:lnTo>
                    <a:lnTo>
                      <a:pt x="9" y="191"/>
                    </a:lnTo>
                    <a:lnTo>
                      <a:pt x="16" y="181"/>
                    </a:lnTo>
                    <a:lnTo>
                      <a:pt x="21" y="172"/>
                    </a:lnTo>
                    <a:lnTo>
                      <a:pt x="28" y="165"/>
                    </a:lnTo>
                    <a:lnTo>
                      <a:pt x="33" y="160"/>
                    </a:lnTo>
                    <a:lnTo>
                      <a:pt x="38" y="157"/>
                    </a:lnTo>
                    <a:lnTo>
                      <a:pt x="43" y="155"/>
                    </a:lnTo>
                    <a:lnTo>
                      <a:pt x="43" y="155"/>
                    </a:lnTo>
                    <a:lnTo>
                      <a:pt x="43" y="153"/>
                    </a:lnTo>
                    <a:lnTo>
                      <a:pt x="43" y="150"/>
                    </a:lnTo>
                    <a:lnTo>
                      <a:pt x="40" y="145"/>
                    </a:lnTo>
                    <a:lnTo>
                      <a:pt x="38" y="138"/>
                    </a:lnTo>
                    <a:lnTo>
                      <a:pt x="38" y="131"/>
                    </a:lnTo>
                    <a:lnTo>
                      <a:pt x="38" y="124"/>
                    </a:lnTo>
                    <a:lnTo>
                      <a:pt x="40" y="114"/>
                    </a:lnTo>
                    <a:lnTo>
                      <a:pt x="43" y="107"/>
                    </a:lnTo>
                    <a:lnTo>
                      <a:pt x="47" y="98"/>
                    </a:lnTo>
                    <a:lnTo>
                      <a:pt x="57" y="91"/>
                    </a:lnTo>
                    <a:lnTo>
                      <a:pt x="66" y="84"/>
                    </a:lnTo>
                    <a:lnTo>
                      <a:pt x="76" y="79"/>
                    </a:lnTo>
                    <a:lnTo>
                      <a:pt x="85" y="79"/>
                    </a:lnTo>
                    <a:lnTo>
                      <a:pt x="93" y="79"/>
                    </a:lnTo>
                    <a:lnTo>
                      <a:pt x="102" y="79"/>
                    </a:lnTo>
                    <a:lnTo>
                      <a:pt x="109" y="81"/>
                    </a:lnTo>
                    <a:lnTo>
                      <a:pt x="114" y="84"/>
                    </a:lnTo>
                    <a:lnTo>
                      <a:pt x="119" y="86"/>
                    </a:lnTo>
                    <a:lnTo>
                      <a:pt x="124" y="88"/>
                    </a:lnTo>
                    <a:lnTo>
                      <a:pt x="124" y="91"/>
                    </a:lnTo>
                    <a:lnTo>
                      <a:pt x="124" y="88"/>
                    </a:lnTo>
                    <a:lnTo>
                      <a:pt x="124" y="86"/>
                    </a:lnTo>
                    <a:lnTo>
                      <a:pt x="124" y="81"/>
                    </a:lnTo>
                    <a:lnTo>
                      <a:pt x="124" y="76"/>
                    </a:lnTo>
                    <a:lnTo>
                      <a:pt x="126" y="69"/>
                    </a:lnTo>
                    <a:lnTo>
                      <a:pt x="128" y="60"/>
                    </a:lnTo>
                    <a:lnTo>
                      <a:pt x="133" y="50"/>
                    </a:lnTo>
                    <a:lnTo>
                      <a:pt x="140" y="41"/>
                    </a:lnTo>
                    <a:lnTo>
                      <a:pt x="152" y="31"/>
                    </a:lnTo>
                    <a:lnTo>
                      <a:pt x="167" y="22"/>
                    </a:lnTo>
                    <a:lnTo>
                      <a:pt x="181" y="12"/>
                    </a:lnTo>
                    <a:lnTo>
                      <a:pt x="198" y="10"/>
                    </a:lnTo>
                    <a:lnTo>
                      <a:pt x="212" y="7"/>
                    </a:lnTo>
                    <a:lnTo>
                      <a:pt x="226" y="10"/>
                    </a:lnTo>
                    <a:lnTo>
                      <a:pt x="238" y="14"/>
                    </a:lnTo>
                    <a:lnTo>
                      <a:pt x="250" y="19"/>
                    </a:lnTo>
                    <a:lnTo>
                      <a:pt x="260" y="24"/>
                    </a:lnTo>
                    <a:lnTo>
                      <a:pt x="267" y="29"/>
                    </a:lnTo>
                    <a:lnTo>
                      <a:pt x="271" y="31"/>
                    </a:lnTo>
                    <a:lnTo>
                      <a:pt x="274" y="33"/>
                    </a:lnTo>
                    <a:lnTo>
                      <a:pt x="274" y="31"/>
                    </a:lnTo>
                    <a:lnTo>
                      <a:pt x="274" y="29"/>
                    </a:lnTo>
                    <a:lnTo>
                      <a:pt x="274" y="26"/>
                    </a:lnTo>
                    <a:lnTo>
                      <a:pt x="276" y="22"/>
                    </a:lnTo>
                    <a:lnTo>
                      <a:pt x="279" y="17"/>
                    </a:lnTo>
                    <a:lnTo>
                      <a:pt x="283" y="12"/>
                    </a:lnTo>
                    <a:lnTo>
                      <a:pt x="288" y="7"/>
                    </a:lnTo>
                    <a:lnTo>
                      <a:pt x="295" y="5"/>
                    </a:lnTo>
                    <a:lnTo>
                      <a:pt x="305" y="2"/>
                    </a:lnTo>
                    <a:lnTo>
                      <a:pt x="317" y="0"/>
                    </a:lnTo>
                    <a:lnTo>
                      <a:pt x="326" y="2"/>
                    </a:lnTo>
                    <a:lnTo>
                      <a:pt x="336" y="5"/>
                    </a:lnTo>
                    <a:lnTo>
                      <a:pt x="343" y="7"/>
                    </a:lnTo>
                    <a:lnTo>
                      <a:pt x="348" y="12"/>
                    </a:lnTo>
                    <a:lnTo>
                      <a:pt x="353" y="17"/>
                    </a:lnTo>
                    <a:lnTo>
                      <a:pt x="355" y="22"/>
                    </a:lnTo>
                    <a:lnTo>
                      <a:pt x="357" y="26"/>
                    </a:lnTo>
                    <a:lnTo>
                      <a:pt x="357" y="29"/>
                    </a:lnTo>
                    <a:lnTo>
                      <a:pt x="357" y="31"/>
                    </a:lnTo>
                    <a:lnTo>
                      <a:pt x="357" y="33"/>
                    </a:lnTo>
                  </a:path>
                </a:pathLst>
              </a:custGeom>
              <a:noFill/>
              <a:ln w="12700" cmpd="sng">
                <a:solidFill>
                  <a:srgbClr val="FF9900"/>
                </a:solidFill>
                <a:prstDash val="solid"/>
                <a:round/>
                <a:headEnd/>
                <a:tailEnd/>
              </a:ln>
            </p:spPr>
            <p:txBody>
              <a:bodyPr/>
              <a:lstStyle/>
              <a:p>
                <a:endParaRPr lang="en-US"/>
              </a:p>
            </p:txBody>
          </p:sp>
          <p:sp>
            <p:nvSpPr>
              <p:cNvPr id="90" name="Freeform 460"/>
              <p:cNvSpPr>
                <a:spLocks/>
              </p:cNvSpPr>
              <p:nvPr/>
            </p:nvSpPr>
            <p:spPr bwMode="auto">
              <a:xfrm>
                <a:off x="4411" y="3659"/>
                <a:ext cx="274" cy="229"/>
              </a:xfrm>
              <a:custGeom>
                <a:avLst/>
                <a:gdLst/>
                <a:ahLst/>
                <a:cxnLst>
                  <a:cxn ang="0">
                    <a:pos x="274" y="205"/>
                  </a:cxn>
                  <a:cxn ang="0">
                    <a:pos x="271" y="208"/>
                  </a:cxn>
                  <a:cxn ang="0">
                    <a:pos x="267" y="210"/>
                  </a:cxn>
                  <a:cxn ang="0">
                    <a:pos x="260" y="215"/>
                  </a:cxn>
                  <a:cxn ang="0">
                    <a:pos x="250" y="220"/>
                  </a:cxn>
                  <a:cxn ang="0">
                    <a:pos x="238" y="224"/>
                  </a:cxn>
                  <a:cxn ang="0">
                    <a:pos x="226" y="229"/>
                  </a:cxn>
                  <a:cxn ang="0">
                    <a:pos x="212" y="229"/>
                  </a:cxn>
                  <a:cxn ang="0">
                    <a:pos x="198" y="229"/>
                  </a:cxn>
                  <a:cxn ang="0">
                    <a:pos x="181" y="224"/>
                  </a:cxn>
                  <a:cxn ang="0">
                    <a:pos x="167" y="217"/>
                  </a:cxn>
                  <a:cxn ang="0">
                    <a:pos x="152" y="208"/>
                  </a:cxn>
                  <a:cxn ang="0">
                    <a:pos x="140" y="196"/>
                  </a:cxn>
                  <a:cxn ang="0">
                    <a:pos x="133" y="186"/>
                  </a:cxn>
                  <a:cxn ang="0">
                    <a:pos x="128" y="179"/>
                  </a:cxn>
                  <a:cxn ang="0">
                    <a:pos x="126" y="170"/>
                  </a:cxn>
                  <a:cxn ang="0">
                    <a:pos x="124" y="162"/>
                  </a:cxn>
                  <a:cxn ang="0">
                    <a:pos x="124" y="158"/>
                  </a:cxn>
                  <a:cxn ang="0">
                    <a:pos x="124" y="153"/>
                  </a:cxn>
                  <a:cxn ang="0">
                    <a:pos x="124" y="151"/>
                  </a:cxn>
                  <a:cxn ang="0">
                    <a:pos x="124" y="148"/>
                  </a:cxn>
                  <a:cxn ang="0">
                    <a:pos x="124" y="148"/>
                  </a:cxn>
                  <a:cxn ang="0">
                    <a:pos x="119" y="151"/>
                  </a:cxn>
                  <a:cxn ang="0">
                    <a:pos x="114" y="153"/>
                  </a:cxn>
                  <a:cxn ang="0">
                    <a:pos x="109" y="155"/>
                  </a:cxn>
                  <a:cxn ang="0">
                    <a:pos x="102" y="158"/>
                  </a:cxn>
                  <a:cxn ang="0">
                    <a:pos x="93" y="160"/>
                  </a:cxn>
                  <a:cxn ang="0">
                    <a:pos x="85" y="160"/>
                  </a:cxn>
                  <a:cxn ang="0">
                    <a:pos x="76" y="158"/>
                  </a:cxn>
                  <a:cxn ang="0">
                    <a:pos x="66" y="155"/>
                  </a:cxn>
                  <a:cxn ang="0">
                    <a:pos x="57" y="148"/>
                  </a:cxn>
                  <a:cxn ang="0">
                    <a:pos x="47" y="141"/>
                  </a:cxn>
                  <a:cxn ang="0">
                    <a:pos x="43" y="131"/>
                  </a:cxn>
                  <a:cxn ang="0">
                    <a:pos x="40" y="122"/>
                  </a:cxn>
                  <a:cxn ang="0">
                    <a:pos x="38" y="115"/>
                  </a:cxn>
                  <a:cxn ang="0">
                    <a:pos x="38" y="105"/>
                  </a:cxn>
                  <a:cxn ang="0">
                    <a:pos x="38" y="98"/>
                  </a:cxn>
                  <a:cxn ang="0">
                    <a:pos x="40" y="93"/>
                  </a:cxn>
                  <a:cxn ang="0">
                    <a:pos x="43" y="89"/>
                  </a:cxn>
                  <a:cxn ang="0">
                    <a:pos x="43" y="84"/>
                  </a:cxn>
                  <a:cxn ang="0">
                    <a:pos x="43" y="84"/>
                  </a:cxn>
                  <a:cxn ang="0">
                    <a:pos x="43" y="84"/>
                  </a:cxn>
                  <a:cxn ang="0">
                    <a:pos x="38" y="81"/>
                  </a:cxn>
                  <a:cxn ang="0">
                    <a:pos x="33" y="77"/>
                  </a:cxn>
                  <a:cxn ang="0">
                    <a:pos x="28" y="72"/>
                  </a:cxn>
                  <a:cxn ang="0">
                    <a:pos x="21" y="65"/>
                  </a:cxn>
                  <a:cxn ang="0">
                    <a:pos x="16" y="58"/>
                  </a:cxn>
                  <a:cxn ang="0">
                    <a:pos x="9" y="46"/>
                  </a:cxn>
                  <a:cxn ang="0">
                    <a:pos x="4" y="34"/>
                  </a:cxn>
                  <a:cxn ang="0">
                    <a:pos x="2" y="19"/>
                  </a:cxn>
                  <a:cxn ang="0">
                    <a:pos x="0" y="0"/>
                  </a:cxn>
                </a:cxnLst>
                <a:rect l="0" t="0" r="r" b="b"/>
                <a:pathLst>
                  <a:path w="274" h="229">
                    <a:moveTo>
                      <a:pt x="274" y="205"/>
                    </a:moveTo>
                    <a:lnTo>
                      <a:pt x="271" y="208"/>
                    </a:lnTo>
                    <a:lnTo>
                      <a:pt x="267" y="210"/>
                    </a:lnTo>
                    <a:lnTo>
                      <a:pt x="260" y="215"/>
                    </a:lnTo>
                    <a:lnTo>
                      <a:pt x="250" y="220"/>
                    </a:lnTo>
                    <a:lnTo>
                      <a:pt x="238" y="224"/>
                    </a:lnTo>
                    <a:lnTo>
                      <a:pt x="226" y="229"/>
                    </a:lnTo>
                    <a:lnTo>
                      <a:pt x="212" y="229"/>
                    </a:lnTo>
                    <a:lnTo>
                      <a:pt x="198" y="229"/>
                    </a:lnTo>
                    <a:lnTo>
                      <a:pt x="181" y="224"/>
                    </a:lnTo>
                    <a:lnTo>
                      <a:pt x="167" y="217"/>
                    </a:lnTo>
                    <a:lnTo>
                      <a:pt x="152" y="208"/>
                    </a:lnTo>
                    <a:lnTo>
                      <a:pt x="140" y="196"/>
                    </a:lnTo>
                    <a:lnTo>
                      <a:pt x="133" y="186"/>
                    </a:lnTo>
                    <a:lnTo>
                      <a:pt x="128" y="179"/>
                    </a:lnTo>
                    <a:lnTo>
                      <a:pt x="126" y="170"/>
                    </a:lnTo>
                    <a:lnTo>
                      <a:pt x="124" y="162"/>
                    </a:lnTo>
                    <a:lnTo>
                      <a:pt x="124" y="158"/>
                    </a:lnTo>
                    <a:lnTo>
                      <a:pt x="124" y="153"/>
                    </a:lnTo>
                    <a:lnTo>
                      <a:pt x="124" y="151"/>
                    </a:lnTo>
                    <a:lnTo>
                      <a:pt x="124" y="148"/>
                    </a:lnTo>
                    <a:lnTo>
                      <a:pt x="124" y="148"/>
                    </a:lnTo>
                    <a:lnTo>
                      <a:pt x="119" y="151"/>
                    </a:lnTo>
                    <a:lnTo>
                      <a:pt x="114" y="153"/>
                    </a:lnTo>
                    <a:lnTo>
                      <a:pt x="109" y="155"/>
                    </a:lnTo>
                    <a:lnTo>
                      <a:pt x="102" y="158"/>
                    </a:lnTo>
                    <a:lnTo>
                      <a:pt x="93" y="160"/>
                    </a:lnTo>
                    <a:lnTo>
                      <a:pt x="85" y="160"/>
                    </a:lnTo>
                    <a:lnTo>
                      <a:pt x="76" y="158"/>
                    </a:lnTo>
                    <a:lnTo>
                      <a:pt x="66" y="155"/>
                    </a:lnTo>
                    <a:lnTo>
                      <a:pt x="57" y="148"/>
                    </a:lnTo>
                    <a:lnTo>
                      <a:pt x="47" y="141"/>
                    </a:lnTo>
                    <a:lnTo>
                      <a:pt x="43" y="131"/>
                    </a:lnTo>
                    <a:lnTo>
                      <a:pt x="40" y="122"/>
                    </a:lnTo>
                    <a:lnTo>
                      <a:pt x="38" y="115"/>
                    </a:lnTo>
                    <a:lnTo>
                      <a:pt x="38" y="105"/>
                    </a:lnTo>
                    <a:lnTo>
                      <a:pt x="38" y="98"/>
                    </a:lnTo>
                    <a:lnTo>
                      <a:pt x="40" y="93"/>
                    </a:lnTo>
                    <a:lnTo>
                      <a:pt x="43" y="89"/>
                    </a:lnTo>
                    <a:lnTo>
                      <a:pt x="43" y="84"/>
                    </a:lnTo>
                    <a:lnTo>
                      <a:pt x="43" y="84"/>
                    </a:lnTo>
                    <a:lnTo>
                      <a:pt x="43" y="84"/>
                    </a:lnTo>
                    <a:lnTo>
                      <a:pt x="38" y="81"/>
                    </a:lnTo>
                    <a:lnTo>
                      <a:pt x="33" y="77"/>
                    </a:lnTo>
                    <a:lnTo>
                      <a:pt x="28" y="72"/>
                    </a:lnTo>
                    <a:lnTo>
                      <a:pt x="21" y="65"/>
                    </a:lnTo>
                    <a:lnTo>
                      <a:pt x="16" y="58"/>
                    </a:lnTo>
                    <a:lnTo>
                      <a:pt x="9" y="46"/>
                    </a:lnTo>
                    <a:lnTo>
                      <a:pt x="4" y="34"/>
                    </a:lnTo>
                    <a:lnTo>
                      <a:pt x="2" y="19"/>
                    </a:lnTo>
                    <a:lnTo>
                      <a:pt x="0" y="0"/>
                    </a:lnTo>
                  </a:path>
                </a:pathLst>
              </a:custGeom>
              <a:noFill/>
              <a:ln w="12700" cmpd="sng">
                <a:solidFill>
                  <a:srgbClr val="FF9900"/>
                </a:solidFill>
                <a:prstDash val="solid"/>
                <a:round/>
                <a:headEnd/>
                <a:tailEnd/>
              </a:ln>
            </p:spPr>
            <p:txBody>
              <a:bodyPr/>
              <a:lstStyle/>
              <a:p>
                <a:endParaRPr lang="en-US"/>
              </a:p>
            </p:txBody>
          </p:sp>
          <p:sp>
            <p:nvSpPr>
              <p:cNvPr id="91" name="Freeform 461"/>
              <p:cNvSpPr>
                <a:spLocks/>
              </p:cNvSpPr>
              <p:nvPr/>
            </p:nvSpPr>
            <p:spPr bwMode="auto">
              <a:xfrm>
                <a:off x="4685" y="3659"/>
                <a:ext cx="355" cy="239"/>
              </a:xfrm>
              <a:custGeom>
                <a:avLst/>
                <a:gdLst/>
                <a:ahLst/>
                <a:cxnLst>
                  <a:cxn ang="0">
                    <a:pos x="355" y="19"/>
                  </a:cxn>
                  <a:cxn ang="0">
                    <a:pos x="348" y="48"/>
                  </a:cxn>
                  <a:cxn ang="0">
                    <a:pos x="336" y="67"/>
                  </a:cxn>
                  <a:cxn ang="0">
                    <a:pos x="324" y="79"/>
                  </a:cxn>
                  <a:cxn ang="0">
                    <a:pos x="315" y="84"/>
                  </a:cxn>
                  <a:cxn ang="0">
                    <a:pos x="315" y="86"/>
                  </a:cxn>
                  <a:cxn ang="0">
                    <a:pos x="317" y="93"/>
                  </a:cxn>
                  <a:cxn ang="0">
                    <a:pos x="319" y="108"/>
                  </a:cxn>
                  <a:cxn ang="0">
                    <a:pos x="317" y="124"/>
                  </a:cxn>
                  <a:cxn ang="0">
                    <a:pos x="310" y="141"/>
                  </a:cxn>
                  <a:cxn ang="0">
                    <a:pos x="291" y="155"/>
                  </a:cxn>
                  <a:cxn ang="0">
                    <a:pos x="272" y="160"/>
                  </a:cxn>
                  <a:cxn ang="0">
                    <a:pos x="255" y="160"/>
                  </a:cxn>
                  <a:cxn ang="0">
                    <a:pos x="243" y="155"/>
                  </a:cxn>
                  <a:cxn ang="0">
                    <a:pos x="234" y="151"/>
                  </a:cxn>
                  <a:cxn ang="0">
                    <a:pos x="234" y="151"/>
                  </a:cxn>
                  <a:cxn ang="0">
                    <a:pos x="234" y="158"/>
                  </a:cxn>
                  <a:cxn ang="0">
                    <a:pos x="231" y="170"/>
                  </a:cxn>
                  <a:cxn ang="0">
                    <a:pos x="224" y="189"/>
                  </a:cxn>
                  <a:cxn ang="0">
                    <a:pos x="205" y="208"/>
                  </a:cxn>
                  <a:cxn ang="0">
                    <a:pos x="176" y="227"/>
                  </a:cxn>
                  <a:cxn ang="0">
                    <a:pos x="145" y="232"/>
                  </a:cxn>
                  <a:cxn ang="0">
                    <a:pos x="119" y="224"/>
                  </a:cxn>
                  <a:cxn ang="0">
                    <a:pos x="98" y="215"/>
                  </a:cxn>
                  <a:cxn ang="0">
                    <a:pos x="86" y="208"/>
                  </a:cxn>
                  <a:cxn ang="0">
                    <a:pos x="83" y="208"/>
                  </a:cxn>
                  <a:cxn ang="0">
                    <a:pos x="83" y="213"/>
                  </a:cxn>
                  <a:cxn ang="0">
                    <a:pos x="79" y="222"/>
                  </a:cxn>
                  <a:cxn ang="0">
                    <a:pos x="69" y="232"/>
                  </a:cxn>
                  <a:cxn ang="0">
                    <a:pos x="52" y="236"/>
                  </a:cxn>
                  <a:cxn ang="0">
                    <a:pos x="31" y="236"/>
                  </a:cxn>
                  <a:cxn ang="0">
                    <a:pos x="14" y="232"/>
                  </a:cxn>
                  <a:cxn ang="0">
                    <a:pos x="5" y="222"/>
                  </a:cxn>
                  <a:cxn ang="0">
                    <a:pos x="0" y="213"/>
                  </a:cxn>
                  <a:cxn ang="0">
                    <a:pos x="0" y="208"/>
                  </a:cxn>
                </a:cxnLst>
                <a:rect l="0" t="0" r="r" b="b"/>
                <a:pathLst>
                  <a:path w="355" h="239">
                    <a:moveTo>
                      <a:pt x="355" y="0"/>
                    </a:moveTo>
                    <a:lnTo>
                      <a:pt x="355" y="19"/>
                    </a:lnTo>
                    <a:lnTo>
                      <a:pt x="353" y="34"/>
                    </a:lnTo>
                    <a:lnTo>
                      <a:pt x="348" y="48"/>
                    </a:lnTo>
                    <a:lnTo>
                      <a:pt x="341" y="58"/>
                    </a:lnTo>
                    <a:lnTo>
                      <a:pt x="336" y="67"/>
                    </a:lnTo>
                    <a:lnTo>
                      <a:pt x="329" y="74"/>
                    </a:lnTo>
                    <a:lnTo>
                      <a:pt x="324" y="79"/>
                    </a:lnTo>
                    <a:lnTo>
                      <a:pt x="319" y="81"/>
                    </a:lnTo>
                    <a:lnTo>
                      <a:pt x="315" y="84"/>
                    </a:lnTo>
                    <a:lnTo>
                      <a:pt x="315" y="84"/>
                    </a:lnTo>
                    <a:lnTo>
                      <a:pt x="315" y="86"/>
                    </a:lnTo>
                    <a:lnTo>
                      <a:pt x="315" y="89"/>
                    </a:lnTo>
                    <a:lnTo>
                      <a:pt x="317" y="93"/>
                    </a:lnTo>
                    <a:lnTo>
                      <a:pt x="319" y="100"/>
                    </a:lnTo>
                    <a:lnTo>
                      <a:pt x="319" y="108"/>
                    </a:lnTo>
                    <a:lnTo>
                      <a:pt x="319" y="115"/>
                    </a:lnTo>
                    <a:lnTo>
                      <a:pt x="317" y="124"/>
                    </a:lnTo>
                    <a:lnTo>
                      <a:pt x="315" y="131"/>
                    </a:lnTo>
                    <a:lnTo>
                      <a:pt x="310" y="141"/>
                    </a:lnTo>
                    <a:lnTo>
                      <a:pt x="300" y="151"/>
                    </a:lnTo>
                    <a:lnTo>
                      <a:pt x="291" y="155"/>
                    </a:lnTo>
                    <a:lnTo>
                      <a:pt x="281" y="160"/>
                    </a:lnTo>
                    <a:lnTo>
                      <a:pt x="272" y="160"/>
                    </a:lnTo>
                    <a:lnTo>
                      <a:pt x="265" y="160"/>
                    </a:lnTo>
                    <a:lnTo>
                      <a:pt x="255" y="160"/>
                    </a:lnTo>
                    <a:lnTo>
                      <a:pt x="248" y="158"/>
                    </a:lnTo>
                    <a:lnTo>
                      <a:pt x="243" y="155"/>
                    </a:lnTo>
                    <a:lnTo>
                      <a:pt x="238" y="153"/>
                    </a:lnTo>
                    <a:lnTo>
                      <a:pt x="234" y="151"/>
                    </a:lnTo>
                    <a:lnTo>
                      <a:pt x="234" y="151"/>
                    </a:lnTo>
                    <a:lnTo>
                      <a:pt x="234" y="151"/>
                    </a:lnTo>
                    <a:lnTo>
                      <a:pt x="234" y="153"/>
                    </a:lnTo>
                    <a:lnTo>
                      <a:pt x="234" y="158"/>
                    </a:lnTo>
                    <a:lnTo>
                      <a:pt x="234" y="162"/>
                    </a:lnTo>
                    <a:lnTo>
                      <a:pt x="231" y="170"/>
                    </a:lnTo>
                    <a:lnTo>
                      <a:pt x="229" y="179"/>
                    </a:lnTo>
                    <a:lnTo>
                      <a:pt x="224" y="189"/>
                    </a:lnTo>
                    <a:lnTo>
                      <a:pt x="217" y="198"/>
                    </a:lnTo>
                    <a:lnTo>
                      <a:pt x="205" y="208"/>
                    </a:lnTo>
                    <a:lnTo>
                      <a:pt x="191" y="217"/>
                    </a:lnTo>
                    <a:lnTo>
                      <a:pt x="176" y="227"/>
                    </a:lnTo>
                    <a:lnTo>
                      <a:pt x="160" y="229"/>
                    </a:lnTo>
                    <a:lnTo>
                      <a:pt x="145" y="232"/>
                    </a:lnTo>
                    <a:lnTo>
                      <a:pt x="131" y="229"/>
                    </a:lnTo>
                    <a:lnTo>
                      <a:pt x="119" y="224"/>
                    </a:lnTo>
                    <a:lnTo>
                      <a:pt x="107" y="220"/>
                    </a:lnTo>
                    <a:lnTo>
                      <a:pt x="98" y="215"/>
                    </a:lnTo>
                    <a:lnTo>
                      <a:pt x="90" y="210"/>
                    </a:lnTo>
                    <a:lnTo>
                      <a:pt x="86" y="208"/>
                    </a:lnTo>
                    <a:lnTo>
                      <a:pt x="83" y="208"/>
                    </a:lnTo>
                    <a:lnTo>
                      <a:pt x="83" y="208"/>
                    </a:lnTo>
                    <a:lnTo>
                      <a:pt x="83" y="210"/>
                    </a:lnTo>
                    <a:lnTo>
                      <a:pt x="83" y="213"/>
                    </a:lnTo>
                    <a:lnTo>
                      <a:pt x="81" y="217"/>
                    </a:lnTo>
                    <a:lnTo>
                      <a:pt x="79" y="222"/>
                    </a:lnTo>
                    <a:lnTo>
                      <a:pt x="74" y="227"/>
                    </a:lnTo>
                    <a:lnTo>
                      <a:pt x="69" y="232"/>
                    </a:lnTo>
                    <a:lnTo>
                      <a:pt x="62" y="234"/>
                    </a:lnTo>
                    <a:lnTo>
                      <a:pt x="52" y="236"/>
                    </a:lnTo>
                    <a:lnTo>
                      <a:pt x="43" y="239"/>
                    </a:lnTo>
                    <a:lnTo>
                      <a:pt x="31" y="236"/>
                    </a:lnTo>
                    <a:lnTo>
                      <a:pt x="21" y="234"/>
                    </a:lnTo>
                    <a:lnTo>
                      <a:pt x="14" y="232"/>
                    </a:lnTo>
                    <a:lnTo>
                      <a:pt x="9" y="227"/>
                    </a:lnTo>
                    <a:lnTo>
                      <a:pt x="5" y="222"/>
                    </a:lnTo>
                    <a:lnTo>
                      <a:pt x="2" y="217"/>
                    </a:lnTo>
                    <a:lnTo>
                      <a:pt x="0" y="213"/>
                    </a:lnTo>
                    <a:lnTo>
                      <a:pt x="0" y="210"/>
                    </a:lnTo>
                    <a:lnTo>
                      <a:pt x="0" y="208"/>
                    </a:lnTo>
                    <a:lnTo>
                      <a:pt x="0" y="208"/>
                    </a:lnTo>
                  </a:path>
                </a:pathLst>
              </a:custGeom>
              <a:noFill/>
              <a:ln w="12700" cmpd="sng">
                <a:solidFill>
                  <a:srgbClr val="FF9900"/>
                </a:solidFill>
                <a:prstDash val="solid"/>
                <a:round/>
                <a:headEnd/>
                <a:tailEnd/>
              </a:ln>
            </p:spPr>
            <p:txBody>
              <a:bodyPr/>
              <a:lstStyle/>
              <a:p>
                <a:endParaRPr lang="en-US"/>
              </a:p>
            </p:txBody>
          </p:sp>
        </p:grpSp>
        <p:grpSp>
          <p:nvGrpSpPr>
            <p:cNvPr id="5" name="Group 462"/>
            <p:cNvGrpSpPr>
              <a:grpSpLocks/>
            </p:cNvGrpSpPr>
            <p:nvPr/>
          </p:nvGrpSpPr>
          <p:grpSpPr bwMode="auto">
            <a:xfrm>
              <a:off x="3366" y="3430"/>
              <a:ext cx="632" cy="470"/>
              <a:chOff x="3366" y="3430"/>
              <a:chExt cx="632" cy="470"/>
            </a:xfrm>
          </p:grpSpPr>
          <p:sp>
            <p:nvSpPr>
              <p:cNvPr id="84" name="Freeform 463"/>
              <p:cNvSpPr>
                <a:spLocks/>
              </p:cNvSpPr>
              <p:nvPr/>
            </p:nvSpPr>
            <p:spPr bwMode="auto">
              <a:xfrm>
                <a:off x="3722" y="3440"/>
                <a:ext cx="276" cy="229"/>
              </a:xfrm>
              <a:custGeom>
                <a:avLst/>
                <a:gdLst/>
                <a:ahLst/>
                <a:cxnLst>
                  <a:cxn ang="0">
                    <a:pos x="0" y="24"/>
                  </a:cxn>
                  <a:cxn ang="0">
                    <a:pos x="4" y="24"/>
                  </a:cxn>
                  <a:cxn ang="0">
                    <a:pos x="7" y="19"/>
                  </a:cxn>
                  <a:cxn ang="0">
                    <a:pos x="16" y="14"/>
                  </a:cxn>
                  <a:cxn ang="0">
                    <a:pos x="26" y="10"/>
                  </a:cxn>
                  <a:cxn ang="0">
                    <a:pos x="35" y="5"/>
                  </a:cxn>
                  <a:cxn ang="0">
                    <a:pos x="50" y="2"/>
                  </a:cxn>
                  <a:cxn ang="0">
                    <a:pos x="64" y="0"/>
                  </a:cxn>
                  <a:cxn ang="0">
                    <a:pos x="78" y="0"/>
                  </a:cxn>
                  <a:cxn ang="0">
                    <a:pos x="95" y="5"/>
                  </a:cxn>
                  <a:cxn ang="0">
                    <a:pos x="109" y="12"/>
                  </a:cxn>
                  <a:cxn ang="0">
                    <a:pos x="124" y="24"/>
                  </a:cxn>
                  <a:cxn ang="0">
                    <a:pos x="133" y="33"/>
                  </a:cxn>
                  <a:cxn ang="0">
                    <a:pos x="143" y="43"/>
                  </a:cxn>
                  <a:cxn ang="0">
                    <a:pos x="147" y="52"/>
                  </a:cxn>
                  <a:cxn ang="0">
                    <a:pos x="150" y="60"/>
                  </a:cxn>
                  <a:cxn ang="0">
                    <a:pos x="152" y="67"/>
                  </a:cxn>
                  <a:cxn ang="0">
                    <a:pos x="152" y="74"/>
                  </a:cxn>
                  <a:cxn ang="0">
                    <a:pos x="152" y="79"/>
                  </a:cxn>
                  <a:cxn ang="0">
                    <a:pos x="152" y="81"/>
                  </a:cxn>
                  <a:cxn ang="0">
                    <a:pos x="152" y="81"/>
                  </a:cxn>
                  <a:cxn ang="0">
                    <a:pos x="152" y="81"/>
                  </a:cxn>
                  <a:cxn ang="0">
                    <a:pos x="155" y="79"/>
                  </a:cxn>
                  <a:cxn ang="0">
                    <a:pos x="159" y="76"/>
                  </a:cxn>
                  <a:cxn ang="0">
                    <a:pos x="167" y="74"/>
                  </a:cxn>
                  <a:cxn ang="0">
                    <a:pos x="174" y="72"/>
                  </a:cxn>
                  <a:cxn ang="0">
                    <a:pos x="181" y="69"/>
                  </a:cxn>
                  <a:cxn ang="0">
                    <a:pos x="190" y="69"/>
                  </a:cxn>
                  <a:cxn ang="0">
                    <a:pos x="200" y="72"/>
                  </a:cxn>
                  <a:cxn ang="0">
                    <a:pos x="209" y="74"/>
                  </a:cxn>
                  <a:cxn ang="0">
                    <a:pos x="219" y="81"/>
                  </a:cxn>
                  <a:cxn ang="0">
                    <a:pos x="229" y="91"/>
                  </a:cxn>
                  <a:cxn ang="0">
                    <a:pos x="233" y="98"/>
                  </a:cxn>
                  <a:cxn ang="0">
                    <a:pos x="236" y="107"/>
                  </a:cxn>
                  <a:cxn ang="0">
                    <a:pos x="238" y="117"/>
                  </a:cxn>
                  <a:cxn ang="0">
                    <a:pos x="238" y="124"/>
                  </a:cxn>
                  <a:cxn ang="0">
                    <a:pos x="236" y="131"/>
                  </a:cxn>
                  <a:cxn ang="0">
                    <a:pos x="236" y="138"/>
                  </a:cxn>
                  <a:cxn ang="0">
                    <a:pos x="233" y="143"/>
                  </a:cxn>
                  <a:cxn ang="0">
                    <a:pos x="233" y="145"/>
                  </a:cxn>
                  <a:cxn ang="0">
                    <a:pos x="231" y="145"/>
                  </a:cxn>
                  <a:cxn ang="0">
                    <a:pos x="233" y="148"/>
                  </a:cxn>
                  <a:cxn ang="0">
                    <a:pos x="236" y="148"/>
                  </a:cxn>
                  <a:cxn ang="0">
                    <a:pos x="240" y="153"/>
                  </a:cxn>
                  <a:cxn ang="0">
                    <a:pos x="248" y="157"/>
                  </a:cxn>
                  <a:cxn ang="0">
                    <a:pos x="252" y="164"/>
                  </a:cxn>
                  <a:cxn ang="0">
                    <a:pos x="259" y="174"/>
                  </a:cxn>
                  <a:cxn ang="0">
                    <a:pos x="267" y="184"/>
                  </a:cxn>
                  <a:cxn ang="0">
                    <a:pos x="271" y="195"/>
                  </a:cxn>
                  <a:cxn ang="0">
                    <a:pos x="274" y="212"/>
                  </a:cxn>
                  <a:cxn ang="0">
                    <a:pos x="276" y="229"/>
                  </a:cxn>
                </a:cxnLst>
                <a:rect l="0" t="0" r="r" b="b"/>
                <a:pathLst>
                  <a:path w="276" h="229">
                    <a:moveTo>
                      <a:pt x="0" y="24"/>
                    </a:moveTo>
                    <a:lnTo>
                      <a:pt x="4" y="24"/>
                    </a:lnTo>
                    <a:lnTo>
                      <a:pt x="7" y="19"/>
                    </a:lnTo>
                    <a:lnTo>
                      <a:pt x="16" y="14"/>
                    </a:lnTo>
                    <a:lnTo>
                      <a:pt x="26" y="10"/>
                    </a:lnTo>
                    <a:lnTo>
                      <a:pt x="35" y="5"/>
                    </a:lnTo>
                    <a:lnTo>
                      <a:pt x="50" y="2"/>
                    </a:lnTo>
                    <a:lnTo>
                      <a:pt x="64" y="0"/>
                    </a:lnTo>
                    <a:lnTo>
                      <a:pt x="78" y="0"/>
                    </a:lnTo>
                    <a:lnTo>
                      <a:pt x="95" y="5"/>
                    </a:lnTo>
                    <a:lnTo>
                      <a:pt x="109" y="12"/>
                    </a:lnTo>
                    <a:lnTo>
                      <a:pt x="124" y="24"/>
                    </a:lnTo>
                    <a:lnTo>
                      <a:pt x="133" y="33"/>
                    </a:lnTo>
                    <a:lnTo>
                      <a:pt x="143" y="43"/>
                    </a:lnTo>
                    <a:lnTo>
                      <a:pt x="147" y="52"/>
                    </a:lnTo>
                    <a:lnTo>
                      <a:pt x="150" y="60"/>
                    </a:lnTo>
                    <a:lnTo>
                      <a:pt x="152" y="67"/>
                    </a:lnTo>
                    <a:lnTo>
                      <a:pt x="152" y="74"/>
                    </a:lnTo>
                    <a:lnTo>
                      <a:pt x="152" y="79"/>
                    </a:lnTo>
                    <a:lnTo>
                      <a:pt x="152" y="81"/>
                    </a:lnTo>
                    <a:lnTo>
                      <a:pt x="152" y="81"/>
                    </a:lnTo>
                    <a:lnTo>
                      <a:pt x="152" y="81"/>
                    </a:lnTo>
                    <a:lnTo>
                      <a:pt x="155" y="79"/>
                    </a:lnTo>
                    <a:lnTo>
                      <a:pt x="159" y="76"/>
                    </a:lnTo>
                    <a:lnTo>
                      <a:pt x="167" y="74"/>
                    </a:lnTo>
                    <a:lnTo>
                      <a:pt x="174" y="72"/>
                    </a:lnTo>
                    <a:lnTo>
                      <a:pt x="181" y="69"/>
                    </a:lnTo>
                    <a:lnTo>
                      <a:pt x="190" y="69"/>
                    </a:lnTo>
                    <a:lnTo>
                      <a:pt x="200" y="72"/>
                    </a:lnTo>
                    <a:lnTo>
                      <a:pt x="209" y="74"/>
                    </a:lnTo>
                    <a:lnTo>
                      <a:pt x="219" y="81"/>
                    </a:lnTo>
                    <a:lnTo>
                      <a:pt x="229" y="91"/>
                    </a:lnTo>
                    <a:lnTo>
                      <a:pt x="233" y="98"/>
                    </a:lnTo>
                    <a:lnTo>
                      <a:pt x="236" y="107"/>
                    </a:lnTo>
                    <a:lnTo>
                      <a:pt x="238" y="117"/>
                    </a:lnTo>
                    <a:lnTo>
                      <a:pt x="238" y="124"/>
                    </a:lnTo>
                    <a:lnTo>
                      <a:pt x="236" y="131"/>
                    </a:lnTo>
                    <a:lnTo>
                      <a:pt x="236" y="138"/>
                    </a:lnTo>
                    <a:lnTo>
                      <a:pt x="233" y="143"/>
                    </a:lnTo>
                    <a:lnTo>
                      <a:pt x="233" y="145"/>
                    </a:lnTo>
                    <a:lnTo>
                      <a:pt x="231" y="145"/>
                    </a:lnTo>
                    <a:lnTo>
                      <a:pt x="233" y="148"/>
                    </a:lnTo>
                    <a:lnTo>
                      <a:pt x="236" y="148"/>
                    </a:lnTo>
                    <a:lnTo>
                      <a:pt x="240" y="153"/>
                    </a:lnTo>
                    <a:lnTo>
                      <a:pt x="248" y="157"/>
                    </a:lnTo>
                    <a:lnTo>
                      <a:pt x="252" y="164"/>
                    </a:lnTo>
                    <a:lnTo>
                      <a:pt x="259" y="174"/>
                    </a:lnTo>
                    <a:lnTo>
                      <a:pt x="267" y="184"/>
                    </a:lnTo>
                    <a:lnTo>
                      <a:pt x="271" y="195"/>
                    </a:lnTo>
                    <a:lnTo>
                      <a:pt x="274" y="212"/>
                    </a:lnTo>
                    <a:lnTo>
                      <a:pt x="276" y="229"/>
                    </a:lnTo>
                  </a:path>
                </a:pathLst>
              </a:custGeom>
              <a:noFill/>
              <a:ln w="12700" cmpd="sng">
                <a:solidFill>
                  <a:srgbClr val="FF9900"/>
                </a:solidFill>
                <a:prstDash val="solid"/>
                <a:round/>
                <a:headEnd/>
                <a:tailEnd/>
              </a:ln>
            </p:spPr>
            <p:txBody>
              <a:bodyPr/>
              <a:lstStyle/>
              <a:p>
                <a:endParaRPr lang="en-US"/>
              </a:p>
            </p:txBody>
          </p:sp>
          <p:sp>
            <p:nvSpPr>
              <p:cNvPr id="85" name="Freeform 464"/>
              <p:cNvSpPr>
                <a:spLocks/>
              </p:cNvSpPr>
              <p:nvPr/>
            </p:nvSpPr>
            <p:spPr bwMode="auto">
              <a:xfrm>
                <a:off x="3366" y="3430"/>
                <a:ext cx="358" cy="236"/>
              </a:xfrm>
              <a:custGeom>
                <a:avLst/>
                <a:gdLst/>
                <a:ahLst/>
                <a:cxnLst>
                  <a:cxn ang="0">
                    <a:pos x="3" y="220"/>
                  </a:cxn>
                  <a:cxn ang="0">
                    <a:pos x="10" y="194"/>
                  </a:cxn>
                  <a:cxn ang="0">
                    <a:pos x="22" y="174"/>
                  </a:cxn>
                  <a:cxn ang="0">
                    <a:pos x="34" y="163"/>
                  </a:cxn>
                  <a:cxn ang="0">
                    <a:pos x="43" y="155"/>
                  </a:cxn>
                  <a:cxn ang="0">
                    <a:pos x="43" y="155"/>
                  </a:cxn>
                  <a:cxn ang="0">
                    <a:pos x="41" y="146"/>
                  </a:cxn>
                  <a:cxn ang="0">
                    <a:pos x="39" y="134"/>
                  </a:cxn>
                  <a:cxn ang="0">
                    <a:pos x="39" y="117"/>
                  </a:cxn>
                  <a:cxn ang="0">
                    <a:pos x="48" y="98"/>
                  </a:cxn>
                  <a:cxn ang="0">
                    <a:pos x="65" y="84"/>
                  </a:cxn>
                  <a:cxn ang="0">
                    <a:pos x="84" y="79"/>
                  </a:cxn>
                  <a:cxn ang="0">
                    <a:pos x="103" y="82"/>
                  </a:cxn>
                  <a:cxn ang="0">
                    <a:pos x="115" y="86"/>
                  </a:cxn>
                  <a:cxn ang="0">
                    <a:pos x="122" y="91"/>
                  </a:cxn>
                  <a:cxn ang="0">
                    <a:pos x="124" y="89"/>
                  </a:cxn>
                  <a:cxn ang="0">
                    <a:pos x="122" y="82"/>
                  </a:cxn>
                  <a:cxn ang="0">
                    <a:pos x="124" y="70"/>
                  </a:cxn>
                  <a:cxn ang="0">
                    <a:pos x="134" y="53"/>
                  </a:cxn>
                  <a:cxn ang="0">
                    <a:pos x="153" y="31"/>
                  </a:cxn>
                  <a:cxn ang="0">
                    <a:pos x="182" y="15"/>
                  </a:cxn>
                  <a:cxn ang="0">
                    <a:pos x="213" y="10"/>
                  </a:cxn>
                  <a:cxn ang="0">
                    <a:pos x="239" y="15"/>
                  </a:cxn>
                  <a:cxn ang="0">
                    <a:pos x="260" y="24"/>
                  </a:cxn>
                  <a:cxn ang="0">
                    <a:pos x="272" y="31"/>
                  </a:cxn>
                  <a:cxn ang="0">
                    <a:pos x="275" y="31"/>
                  </a:cxn>
                  <a:cxn ang="0">
                    <a:pos x="275" y="27"/>
                  </a:cxn>
                  <a:cxn ang="0">
                    <a:pos x="279" y="17"/>
                  </a:cxn>
                  <a:cxn ang="0">
                    <a:pos x="289" y="8"/>
                  </a:cxn>
                  <a:cxn ang="0">
                    <a:pos x="306" y="3"/>
                  </a:cxn>
                  <a:cxn ang="0">
                    <a:pos x="327" y="3"/>
                  </a:cxn>
                  <a:cxn ang="0">
                    <a:pos x="344" y="8"/>
                  </a:cxn>
                  <a:cxn ang="0">
                    <a:pos x="351" y="17"/>
                  </a:cxn>
                  <a:cxn ang="0">
                    <a:pos x="356" y="27"/>
                  </a:cxn>
                  <a:cxn ang="0">
                    <a:pos x="358" y="31"/>
                  </a:cxn>
                </a:cxnLst>
                <a:rect l="0" t="0" r="r" b="b"/>
                <a:pathLst>
                  <a:path w="358" h="236">
                    <a:moveTo>
                      <a:pt x="0" y="236"/>
                    </a:moveTo>
                    <a:lnTo>
                      <a:pt x="3" y="220"/>
                    </a:lnTo>
                    <a:lnTo>
                      <a:pt x="5" y="205"/>
                    </a:lnTo>
                    <a:lnTo>
                      <a:pt x="10" y="194"/>
                    </a:lnTo>
                    <a:lnTo>
                      <a:pt x="15" y="182"/>
                    </a:lnTo>
                    <a:lnTo>
                      <a:pt x="22" y="174"/>
                    </a:lnTo>
                    <a:lnTo>
                      <a:pt x="29" y="167"/>
                    </a:lnTo>
                    <a:lnTo>
                      <a:pt x="34" y="163"/>
                    </a:lnTo>
                    <a:lnTo>
                      <a:pt x="39" y="158"/>
                    </a:lnTo>
                    <a:lnTo>
                      <a:pt x="43" y="155"/>
                    </a:lnTo>
                    <a:lnTo>
                      <a:pt x="43" y="155"/>
                    </a:lnTo>
                    <a:lnTo>
                      <a:pt x="43" y="155"/>
                    </a:lnTo>
                    <a:lnTo>
                      <a:pt x="41" y="151"/>
                    </a:lnTo>
                    <a:lnTo>
                      <a:pt x="41" y="146"/>
                    </a:lnTo>
                    <a:lnTo>
                      <a:pt x="39" y="141"/>
                    </a:lnTo>
                    <a:lnTo>
                      <a:pt x="39" y="134"/>
                    </a:lnTo>
                    <a:lnTo>
                      <a:pt x="39" y="124"/>
                    </a:lnTo>
                    <a:lnTo>
                      <a:pt x="39" y="117"/>
                    </a:lnTo>
                    <a:lnTo>
                      <a:pt x="43" y="108"/>
                    </a:lnTo>
                    <a:lnTo>
                      <a:pt x="48" y="98"/>
                    </a:lnTo>
                    <a:lnTo>
                      <a:pt x="55" y="91"/>
                    </a:lnTo>
                    <a:lnTo>
                      <a:pt x="65" y="84"/>
                    </a:lnTo>
                    <a:lnTo>
                      <a:pt x="77" y="82"/>
                    </a:lnTo>
                    <a:lnTo>
                      <a:pt x="84" y="79"/>
                    </a:lnTo>
                    <a:lnTo>
                      <a:pt x="93" y="79"/>
                    </a:lnTo>
                    <a:lnTo>
                      <a:pt x="103" y="82"/>
                    </a:lnTo>
                    <a:lnTo>
                      <a:pt x="110" y="84"/>
                    </a:lnTo>
                    <a:lnTo>
                      <a:pt x="115" y="86"/>
                    </a:lnTo>
                    <a:lnTo>
                      <a:pt x="120" y="89"/>
                    </a:lnTo>
                    <a:lnTo>
                      <a:pt x="122" y="91"/>
                    </a:lnTo>
                    <a:lnTo>
                      <a:pt x="124" y="91"/>
                    </a:lnTo>
                    <a:lnTo>
                      <a:pt x="124" y="89"/>
                    </a:lnTo>
                    <a:lnTo>
                      <a:pt x="122" y="86"/>
                    </a:lnTo>
                    <a:lnTo>
                      <a:pt x="122" y="82"/>
                    </a:lnTo>
                    <a:lnTo>
                      <a:pt x="124" y="77"/>
                    </a:lnTo>
                    <a:lnTo>
                      <a:pt x="124" y="70"/>
                    </a:lnTo>
                    <a:lnTo>
                      <a:pt x="129" y="60"/>
                    </a:lnTo>
                    <a:lnTo>
                      <a:pt x="134" y="53"/>
                    </a:lnTo>
                    <a:lnTo>
                      <a:pt x="141" y="43"/>
                    </a:lnTo>
                    <a:lnTo>
                      <a:pt x="153" y="31"/>
                    </a:lnTo>
                    <a:lnTo>
                      <a:pt x="165" y="22"/>
                    </a:lnTo>
                    <a:lnTo>
                      <a:pt x="182" y="15"/>
                    </a:lnTo>
                    <a:lnTo>
                      <a:pt x="196" y="10"/>
                    </a:lnTo>
                    <a:lnTo>
                      <a:pt x="213" y="10"/>
                    </a:lnTo>
                    <a:lnTo>
                      <a:pt x="227" y="10"/>
                    </a:lnTo>
                    <a:lnTo>
                      <a:pt x="239" y="15"/>
                    </a:lnTo>
                    <a:lnTo>
                      <a:pt x="251" y="20"/>
                    </a:lnTo>
                    <a:lnTo>
                      <a:pt x="260" y="24"/>
                    </a:lnTo>
                    <a:lnTo>
                      <a:pt x="267" y="29"/>
                    </a:lnTo>
                    <a:lnTo>
                      <a:pt x="272" y="31"/>
                    </a:lnTo>
                    <a:lnTo>
                      <a:pt x="275" y="34"/>
                    </a:lnTo>
                    <a:lnTo>
                      <a:pt x="275" y="31"/>
                    </a:lnTo>
                    <a:lnTo>
                      <a:pt x="275" y="29"/>
                    </a:lnTo>
                    <a:lnTo>
                      <a:pt x="275" y="27"/>
                    </a:lnTo>
                    <a:lnTo>
                      <a:pt x="277" y="22"/>
                    </a:lnTo>
                    <a:lnTo>
                      <a:pt x="279" y="17"/>
                    </a:lnTo>
                    <a:lnTo>
                      <a:pt x="284" y="12"/>
                    </a:lnTo>
                    <a:lnTo>
                      <a:pt x="289" y="8"/>
                    </a:lnTo>
                    <a:lnTo>
                      <a:pt x="296" y="5"/>
                    </a:lnTo>
                    <a:lnTo>
                      <a:pt x="306" y="3"/>
                    </a:lnTo>
                    <a:lnTo>
                      <a:pt x="315" y="0"/>
                    </a:lnTo>
                    <a:lnTo>
                      <a:pt x="327" y="3"/>
                    </a:lnTo>
                    <a:lnTo>
                      <a:pt x="337" y="5"/>
                    </a:lnTo>
                    <a:lnTo>
                      <a:pt x="344" y="8"/>
                    </a:lnTo>
                    <a:lnTo>
                      <a:pt x="348" y="12"/>
                    </a:lnTo>
                    <a:lnTo>
                      <a:pt x="351" y="17"/>
                    </a:lnTo>
                    <a:lnTo>
                      <a:pt x="356" y="22"/>
                    </a:lnTo>
                    <a:lnTo>
                      <a:pt x="356" y="27"/>
                    </a:lnTo>
                    <a:lnTo>
                      <a:pt x="358" y="29"/>
                    </a:lnTo>
                    <a:lnTo>
                      <a:pt x="358" y="31"/>
                    </a:lnTo>
                    <a:lnTo>
                      <a:pt x="358" y="34"/>
                    </a:lnTo>
                  </a:path>
                </a:pathLst>
              </a:custGeom>
              <a:noFill/>
              <a:ln w="12700" cmpd="sng">
                <a:solidFill>
                  <a:srgbClr val="FF9900"/>
                </a:solidFill>
                <a:prstDash val="solid"/>
                <a:round/>
                <a:headEnd/>
                <a:tailEnd/>
              </a:ln>
            </p:spPr>
            <p:txBody>
              <a:bodyPr/>
              <a:lstStyle/>
              <a:p>
                <a:endParaRPr lang="en-US"/>
              </a:p>
            </p:txBody>
          </p:sp>
          <p:sp>
            <p:nvSpPr>
              <p:cNvPr id="86" name="Freeform 465"/>
              <p:cNvSpPr>
                <a:spLocks/>
              </p:cNvSpPr>
              <p:nvPr/>
            </p:nvSpPr>
            <p:spPr bwMode="auto">
              <a:xfrm>
                <a:off x="3366" y="3664"/>
                <a:ext cx="272" cy="229"/>
              </a:xfrm>
              <a:custGeom>
                <a:avLst/>
                <a:gdLst/>
                <a:ahLst/>
                <a:cxnLst>
                  <a:cxn ang="0">
                    <a:pos x="272" y="203"/>
                  </a:cxn>
                  <a:cxn ang="0">
                    <a:pos x="272" y="205"/>
                  </a:cxn>
                  <a:cxn ang="0">
                    <a:pos x="267" y="208"/>
                  </a:cxn>
                  <a:cxn ang="0">
                    <a:pos x="260" y="212"/>
                  </a:cxn>
                  <a:cxn ang="0">
                    <a:pos x="251" y="217"/>
                  </a:cxn>
                  <a:cxn ang="0">
                    <a:pos x="239" y="222"/>
                  </a:cxn>
                  <a:cxn ang="0">
                    <a:pos x="227" y="227"/>
                  </a:cxn>
                  <a:cxn ang="0">
                    <a:pos x="213" y="229"/>
                  </a:cxn>
                  <a:cxn ang="0">
                    <a:pos x="196" y="227"/>
                  </a:cxn>
                  <a:cxn ang="0">
                    <a:pos x="182" y="224"/>
                  </a:cxn>
                  <a:cxn ang="0">
                    <a:pos x="165" y="215"/>
                  </a:cxn>
                  <a:cxn ang="0">
                    <a:pos x="153" y="205"/>
                  </a:cxn>
                  <a:cxn ang="0">
                    <a:pos x="141" y="196"/>
                  </a:cxn>
                  <a:cxn ang="0">
                    <a:pos x="134" y="186"/>
                  </a:cxn>
                  <a:cxn ang="0">
                    <a:pos x="129" y="177"/>
                  </a:cxn>
                  <a:cxn ang="0">
                    <a:pos x="124" y="167"/>
                  </a:cxn>
                  <a:cxn ang="0">
                    <a:pos x="124" y="160"/>
                  </a:cxn>
                  <a:cxn ang="0">
                    <a:pos x="122" y="155"/>
                  </a:cxn>
                  <a:cxn ang="0">
                    <a:pos x="122" y="150"/>
                  </a:cxn>
                  <a:cxn ang="0">
                    <a:pos x="124" y="148"/>
                  </a:cxn>
                  <a:cxn ang="0">
                    <a:pos x="124" y="146"/>
                  </a:cxn>
                  <a:cxn ang="0">
                    <a:pos x="122" y="148"/>
                  </a:cxn>
                  <a:cxn ang="0">
                    <a:pos x="120" y="150"/>
                  </a:cxn>
                  <a:cxn ang="0">
                    <a:pos x="115" y="153"/>
                  </a:cxn>
                  <a:cxn ang="0">
                    <a:pos x="110" y="155"/>
                  </a:cxn>
                  <a:cxn ang="0">
                    <a:pos x="103" y="157"/>
                  </a:cxn>
                  <a:cxn ang="0">
                    <a:pos x="93" y="157"/>
                  </a:cxn>
                  <a:cxn ang="0">
                    <a:pos x="84" y="157"/>
                  </a:cxn>
                  <a:cxn ang="0">
                    <a:pos x="77" y="157"/>
                  </a:cxn>
                  <a:cxn ang="0">
                    <a:pos x="65" y="153"/>
                  </a:cxn>
                  <a:cxn ang="0">
                    <a:pos x="55" y="146"/>
                  </a:cxn>
                  <a:cxn ang="0">
                    <a:pos x="48" y="138"/>
                  </a:cxn>
                  <a:cxn ang="0">
                    <a:pos x="43" y="129"/>
                  </a:cxn>
                  <a:cxn ang="0">
                    <a:pos x="39" y="122"/>
                  </a:cxn>
                  <a:cxn ang="0">
                    <a:pos x="39" y="112"/>
                  </a:cxn>
                  <a:cxn ang="0">
                    <a:pos x="39" y="105"/>
                  </a:cxn>
                  <a:cxn ang="0">
                    <a:pos x="39" y="98"/>
                  </a:cxn>
                  <a:cxn ang="0">
                    <a:pos x="41" y="91"/>
                  </a:cxn>
                  <a:cxn ang="0">
                    <a:pos x="41" y="86"/>
                  </a:cxn>
                  <a:cxn ang="0">
                    <a:pos x="43" y="84"/>
                  </a:cxn>
                  <a:cxn ang="0">
                    <a:pos x="43" y="81"/>
                  </a:cxn>
                  <a:cxn ang="0">
                    <a:pos x="43" y="81"/>
                  </a:cxn>
                  <a:cxn ang="0">
                    <a:pos x="39" y="79"/>
                  </a:cxn>
                  <a:cxn ang="0">
                    <a:pos x="34" y="76"/>
                  </a:cxn>
                  <a:cxn ang="0">
                    <a:pos x="29" y="72"/>
                  </a:cxn>
                  <a:cxn ang="0">
                    <a:pos x="22" y="64"/>
                  </a:cxn>
                  <a:cxn ang="0">
                    <a:pos x="15" y="55"/>
                  </a:cxn>
                  <a:cxn ang="0">
                    <a:pos x="10" y="45"/>
                  </a:cxn>
                  <a:cxn ang="0">
                    <a:pos x="5" y="31"/>
                  </a:cxn>
                  <a:cxn ang="0">
                    <a:pos x="3" y="17"/>
                  </a:cxn>
                  <a:cxn ang="0">
                    <a:pos x="0" y="0"/>
                  </a:cxn>
                </a:cxnLst>
                <a:rect l="0" t="0" r="r" b="b"/>
                <a:pathLst>
                  <a:path w="272" h="229">
                    <a:moveTo>
                      <a:pt x="272" y="203"/>
                    </a:moveTo>
                    <a:lnTo>
                      <a:pt x="272" y="205"/>
                    </a:lnTo>
                    <a:lnTo>
                      <a:pt x="267" y="208"/>
                    </a:lnTo>
                    <a:lnTo>
                      <a:pt x="260" y="212"/>
                    </a:lnTo>
                    <a:lnTo>
                      <a:pt x="251" y="217"/>
                    </a:lnTo>
                    <a:lnTo>
                      <a:pt x="239" y="222"/>
                    </a:lnTo>
                    <a:lnTo>
                      <a:pt x="227" y="227"/>
                    </a:lnTo>
                    <a:lnTo>
                      <a:pt x="213" y="229"/>
                    </a:lnTo>
                    <a:lnTo>
                      <a:pt x="196" y="227"/>
                    </a:lnTo>
                    <a:lnTo>
                      <a:pt x="182" y="224"/>
                    </a:lnTo>
                    <a:lnTo>
                      <a:pt x="165" y="215"/>
                    </a:lnTo>
                    <a:lnTo>
                      <a:pt x="153" y="205"/>
                    </a:lnTo>
                    <a:lnTo>
                      <a:pt x="141" y="196"/>
                    </a:lnTo>
                    <a:lnTo>
                      <a:pt x="134" y="186"/>
                    </a:lnTo>
                    <a:lnTo>
                      <a:pt x="129" y="177"/>
                    </a:lnTo>
                    <a:lnTo>
                      <a:pt x="124" y="167"/>
                    </a:lnTo>
                    <a:lnTo>
                      <a:pt x="124" y="160"/>
                    </a:lnTo>
                    <a:lnTo>
                      <a:pt x="122" y="155"/>
                    </a:lnTo>
                    <a:lnTo>
                      <a:pt x="122" y="150"/>
                    </a:lnTo>
                    <a:lnTo>
                      <a:pt x="124" y="148"/>
                    </a:lnTo>
                    <a:lnTo>
                      <a:pt x="124" y="146"/>
                    </a:lnTo>
                    <a:lnTo>
                      <a:pt x="122" y="148"/>
                    </a:lnTo>
                    <a:lnTo>
                      <a:pt x="120" y="150"/>
                    </a:lnTo>
                    <a:lnTo>
                      <a:pt x="115" y="153"/>
                    </a:lnTo>
                    <a:lnTo>
                      <a:pt x="110" y="155"/>
                    </a:lnTo>
                    <a:lnTo>
                      <a:pt x="103" y="157"/>
                    </a:lnTo>
                    <a:lnTo>
                      <a:pt x="93" y="157"/>
                    </a:lnTo>
                    <a:lnTo>
                      <a:pt x="84" y="157"/>
                    </a:lnTo>
                    <a:lnTo>
                      <a:pt x="77" y="157"/>
                    </a:lnTo>
                    <a:lnTo>
                      <a:pt x="65" y="153"/>
                    </a:lnTo>
                    <a:lnTo>
                      <a:pt x="55" y="146"/>
                    </a:lnTo>
                    <a:lnTo>
                      <a:pt x="48" y="138"/>
                    </a:lnTo>
                    <a:lnTo>
                      <a:pt x="43" y="129"/>
                    </a:lnTo>
                    <a:lnTo>
                      <a:pt x="39" y="122"/>
                    </a:lnTo>
                    <a:lnTo>
                      <a:pt x="39" y="112"/>
                    </a:lnTo>
                    <a:lnTo>
                      <a:pt x="39" y="105"/>
                    </a:lnTo>
                    <a:lnTo>
                      <a:pt x="39" y="98"/>
                    </a:lnTo>
                    <a:lnTo>
                      <a:pt x="41" y="91"/>
                    </a:lnTo>
                    <a:lnTo>
                      <a:pt x="41" y="86"/>
                    </a:lnTo>
                    <a:lnTo>
                      <a:pt x="43" y="84"/>
                    </a:lnTo>
                    <a:lnTo>
                      <a:pt x="43" y="81"/>
                    </a:lnTo>
                    <a:lnTo>
                      <a:pt x="43" y="81"/>
                    </a:lnTo>
                    <a:lnTo>
                      <a:pt x="39" y="79"/>
                    </a:lnTo>
                    <a:lnTo>
                      <a:pt x="34" y="76"/>
                    </a:lnTo>
                    <a:lnTo>
                      <a:pt x="29" y="72"/>
                    </a:lnTo>
                    <a:lnTo>
                      <a:pt x="22" y="64"/>
                    </a:lnTo>
                    <a:lnTo>
                      <a:pt x="15" y="55"/>
                    </a:lnTo>
                    <a:lnTo>
                      <a:pt x="10" y="45"/>
                    </a:lnTo>
                    <a:lnTo>
                      <a:pt x="5" y="31"/>
                    </a:lnTo>
                    <a:lnTo>
                      <a:pt x="3" y="17"/>
                    </a:lnTo>
                    <a:lnTo>
                      <a:pt x="0" y="0"/>
                    </a:lnTo>
                  </a:path>
                </a:pathLst>
              </a:custGeom>
              <a:noFill/>
              <a:ln w="12700" cmpd="sng">
                <a:solidFill>
                  <a:srgbClr val="FF9900"/>
                </a:solidFill>
                <a:prstDash val="solid"/>
                <a:round/>
                <a:headEnd/>
                <a:tailEnd/>
              </a:ln>
            </p:spPr>
            <p:txBody>
              <a:bodyPr/>
              <a:lstStyle/>
              <a:p>
                <a:endParaRPr lang="en-US"/>
              </a:p>
            </p:txBody>
          </p:sp>
          <p:sp>
            <p:nvSpPr>
              <p:cNvPr id="87" name="Freeform 466"/>
              <p:cNvSpPr>
                <a:spLocks/>
              </p:cNvSpPr>
              <p:nvPr/>
            </p:nvSpPr>
            <p:spPr bwMode="auto">
              <a:xfrm>
                <a:off x="3638" y="3664"/>
                <a:ext cx="360" cy="236"/>
              </a:xfrm>
              <a:custGeom>
                <a:avLst/>
                <a:gdLst/>
                <a:ahLst/>
                <a:cxnLst>
                  <a:cxn ang="0">
                    <a:pos x="3" y="205"/>
                  </a:cxn>
                  <a:cxn ang="0">
                    <a:pos x="3" y="212"/>
                  </a:cxn>
                  <a:cxn ang="0">
                    <a:pos x="7" y="219"/>
                  </a:cxn>
                  <a:cxn ang="0">
                    <a:pos x="17" y="229"/>
                  </a:cxn>
                  <a:cxn ang="0">
                    <a:pos x="34" y="236"/>
                  </a:cxn>
                  <a:cxn ang="0">
                    <a:pos x="55" y="236"/>
                  </a:cxn>
                  <a:cxn ang="0">
                    <a:pos x="72" y="229"/>
                  </a:cxn>
                  <a:cxn ang="0">
                    <a:pos x="79" y="219"/>
                  </a:cxn>
                  <a:cxn ang="0">
                    <a:pos x="84" y="212"/>
                  </a:cxn>
                  <a:cxn ang="0">
                    <a:pos x="86" y="205"/>
                  </a:cxn>
                  <a:cxn ang="0">
                    <a:pos x="88" y="205"/>
                  </a:cxn>
                  <a:cxn ang="0">
                    <a:pos x="100" y="215"/>
                  </a:cxn>
                  <a:cxn ang="0">
                    <a:pos x="119" y="224"/>
                  </a:cxn>
                  <a:cxn ang="0">
                    <a:pos x="148" y="229"/>
                  </a:cxn>
                  <a:cxn ang="0">
                    <a:pos x="179" y="224"/>
                  </a:cxn>
                  <a:cxn ang="0">
                    <a:pos x="208" y="205"/>
                  </a:cxn>
                  <a:cxn ang="0">
                    <a:pos x="227" y="186"/>
                  </a:cxn>
                  <a:cxn ang="0">
                    <a:pos x="234" y="169"/>
                  </a:cxn>
                  <a:cxn ang="0">
                    <a:pos x="236" y="155"/>
                  </a:cxn>
                  <a:cxn ang="0">
                    <a:pos x="236" y="148"/>
                  </a:cxn>
                  <a:cxn ang="0">
                    <a:pos x="236" y="148"/>
                  </a:cxn>
                  <a:cxn ang="0">
                    <a:pos x="243" y="153"/>
                  </a:cxn>
                  <a:cxn ang="0">
                    <a:pos x="258" y="157"/>
                  </a:cxn>
                  <a:cxn ang="0">
                    <a:pos x="274" y="160"/>
                  </a:cxn>
                  <a:cxn ang="0">
                    <a:pos x="293" y="153"/>
                  </a:cxn>
                  <a:cxn ang="0">
                    <a:pos x="313" y="138"/>
                  </a:cxn>
                  <a:cxn ang="0">
                    <a:pos x="320" y="122"/>
                  </a:cxn>
                  <a:cxn ang="0">
                    <a:pos x="322" y="105"/>
                  </a:cxn>
                  <a:cxn ang="0">
                    <a:pos x="320" y="91"/>
                  </a:cxn>
                  <a:cxn ang="0">
                    <a:pos x="317" y="84"/>
                  </a:cxn>
                  <a:cxn ang="0">
                    <a:pos x="317" y="81"/>
                  </a:cxn>
                  <a:cxn ang="0">
                    <a:pos x="324" y="76"/>
                  </a:cxn>
                  <a:cxn ang="0">
                    <a:pos x="336" y="64"/>
                  </a:cxn>
                  <a:cxn ang="0">
                    <a:pos x="351" y="45"/>
                  </a:cxn>
                  <a:cxn ang="0">
                    <a:pos x="358" y="17"/>
                  </a:cxn>
                </a:cxnLst>
                <a:rect l="0" t="0" r="r" b="b"/>
                <a:pathLst>
                  <a:path w="360" h="236">
                    <a:moveTo>
                      <a:pt x="0" y="203"/>
                    </a:moveTo>
                    <a:lnTo>
                      <a:pt x="3" y="205"/>
                    </a:lnTo>
                    <a:lnTo>
                      <a:pt x="3" y="208"/>
                    </a:lnTo>
                    <a:lnTo>
                      <a:pt x="3" y="212"/>
                    </a:lnTo>
                    <a:lnTo>
                      <a:pt x="5" y="215"/>
                    </a:lnTo>
                    <a:lnTo>
                      <a:pt x="7" y="219"/>
                    </a:lnTo>
                    <a:lnTo>
                      <a:pt x="12" y="224"/>
                    </a:lnTo>
                    <a:lnTo>
                      <a:pt x="17" y="229"/>
                    </a:lnTo>
                    <a:lnTo>
                      <a:pt x="24" y="234"/>
                    </a:lnTo>
                    <a:lnTo>
                      <a:pt x="34" y="236"/>
                    </a:lnTo>
                    <a:lnTo>
                      <a:pt x="43" y="236"/>
                    </a:lnTo>
                    <a:lnTo>
                      <a:pt x="55" y="236"/>
                    </a:lnTo>
                    <a:lnTo>
                      <a:pt x="65" y="234"/>
                    </a:lnTo>
                    <a:lnTo>
                      <a:pt x="72" y="229"/>
                    </a:lnTo>
                    <a:lnTo>
                      <a:pt x="76" y="224"/>
                    </a:lnTo>
                    <a:lnTo>
                      <a:pt x="79" y="219"/>
                    </a:lnTo>
                    <a:lnTo>
                      <a:pt x="84" y="215"/>
                    </a:lnTo>
                    <a:lnTo>
                      <a:pt x="84" y="212"/>
                    </a:lnTo>
                    <a:lnTo>
                      <a:pt x="86" y="208"/>
                    </a:lnTo>
                    <a:lnTo>
                      <a:pt x="86" y="205"/>
                    </a:lnTo>
                    <a:lnTo>
                      <a:pt x="86" y="205"/>
                    </a:lnTo>
                    <a:lnTo>
                      <a:pt x="88" y="205"/>
                    </a:lnTo>
                    <a:lnTo>
                      <a:pt x="91" y="210"/>
                    </a:lnTo>
                    <a:lnTo>
                      <a:pt x="100" y="215"/>
                    </a:lnTo>
                    <a:lnTo>
                      <a:pt x="110" y="219"/>
                    </a:lnTo>
                    <a:lnTo>
                      <a:pt x="119" y="224"/>
                    </a:lnTo>
                    <a:lnTo>
                      <a:pt x="134" y="227"/>
                    </a:lnTo>
                    <a:lnTo>
                      <a:pt x="148" y="229"/>
                    </a:lnTo>
                    <a:lnTo>
                      <a:pt x="162" y="229"/>
                    </a:lnTo>
                    <a:lnTo>
                      <a:pt x="179" y="224"/>
                    </a:lnTo>
                    <a:lnTo>
                      <a:pt x="193" y="217"/>
                    </a:lnTo>
                    <a:lnTo>
                      <a:pt x="208" y="205"/>
                    </a:lnTo>
                    <a:lnTo>
                      <a:pt x="217" y="196"/>
                    </a:lnTo>
                    <a:lnTo>
                      <a:pt x="227" y="186"/>
                    </a:lnTo>
                    <a:lnTo>
                      <a:pt x="231" y="177"/>
                    </a:lnTo>
                    <a:lnTo>
                      <a:pt x="234" y="169"/>
                    </a:lnTo>
                    <a:lnTo>
                      <a:pt x="236" y="162"/>
                    </a:lnTo>
                    <a:lnTo>
                      <a:pt x="236" y="155"/>
                    </a:lnTo>
                    <a:lnTo>
                      <a:pt x="236" y="150"/>
                    </a:lnTo>
                    <a:lnTo>
                      <a:pt x="236" y="148"/>
                    </a:lnTo>
                    <a:lnTo>
                      <a:pt x="236" y="148"/>
                    </a:lnTo>
                    <a:lnTo>
                      <a:pt x="236" y="148"/>
                    </a:lnTo>
                    <a:lnTo>
                      <a:pt x="239" y="150"/>
                    </a:lnTo>
                    <a:lnTo>
                      <a:pt x="243" y="153"/>
                    </a:lnTo>
                    <a:lnTo>
                      <a:pt x="251" y="155"/>
                    </a:lnTo>
                    <a:lnTo>
                      <a:pt x="258" y="157"/>
                    </a:lnTo>
                    <a:lnTo>
                      <a:pt x="265" y="160"/>
                    </a:lnTo>
                    <a:lnTo>
                      <a:pt x="274" y="160"/>
                    </a:lnTo>
                    <a:lnTo>
                      <a:pt x="284" y="157"/>
                    </a:lnTo>
                    <a:lnTo>
                      <a:pt x="293" y="153"/>
                    </a:lnTo>
                    <a:lnTo>
                      <a:pt x="303" y="148"/>
                    </a:lnTo>
                    <a:lnTo>
                      <a:pt x="313" y="138"/>
                    </a:lnTo>
                    <a:lnTo>
                      <a:pt x="317" y="131"/>
                    </a:lnTo>
                    <a:lnTo>
                      <a:pt x="320" y="122"/>
                    </a:lnTo>
                    <a:lnTo>
                      <a:pt x="322" y="112"/>
                    </a:lnTo>
                    <a:lnTo>
                      <a:pt x="322" y="105"/>
                    </a:lnTo>
                    <a:lnTo>
                      <a:pt x="320" y="98"/>
                    </a:lnTo>
                    <a:lnTo>
                      <a:pt x="320" y="91"/>
                    </a:lnTo>
                    <a:lnTo>
                      <a:pt x="317" y="86"/>
                    </a:lnTo>
                    <a:lnTo>
                      <a:pt x="317" y="84"/>
                    </a:lnTo>
                    <a:lnTo>
                      <a:pt x="315" y="84"/>
                    </a:lnTo>
                    <a:lnTo>
                      <a:pt x="317" y="81"/>
                    </a:lnTo>
                    <a:lnTo>
                      <a:pt x="320" y="79"/>
                    </a:lnTo>
                    <a:lnTo>
                      <a:pt x="324" y="76"/>
                    </a:lnTo>
                    <a:lnTo>
                      <a:pt x="332" y="72"/>
                    </a:lnTo>
                    <a:lnTo>
                      <a:pt x="336" y="64"/>
                    </a:lnTo>
                    <a:lnTo>
                      <a:pt x="343" y="55"/>
                    </a:lnTo>
                    <a:lnTo>
                      <a:pt x="351" y="45"/>
                    </a:lnTo>
                    <a:lnTo>
                      <a:pt x="355" y="33"/>
                    </a:lnTo>
                    <a:lnTo>
                      <a:pt x="358" y="17"/>
                    </a:lnTo>
                    <a:lnTo>
                      <a:pt x="360" y="0"/>
                    </a:lnTo>
                  </a:path>
                </a:pathLst>
              </a:custGeom>
              <a:noFill/>
              <a:ln w="12700" cmpd="sng">
                <a:solidFill>
                  <a:srgbClr val="FF9900"/>
                </a:solidFill>
                <a:prstDash val="solid"/>
                <a:round/>
                <a:headEnd/>
                <a:tailEnd/>
              </a:ln>
            </p:spPr>
            <p:txBody>
              <a:bodyPr/>
              <a:lstStyle/>
              <a:p>
                <a:endParaRPr lang="en-US"/>
              </a:p>
            </p:txBody>
          </p:sp>
        </p:grpSp>
        <p:sp>
          <p:nvSpPr>
            <p:cNvPr id="63" name="Freeform 467"/>
            <p:cNvSpPr>
              <a:spLocks/>
            </p:cNvSpPr>
            <p:nvPr/>
          </p:nvSpPr>
          <p:spPr bwMode="auto">
            <a:xfrm>
              <a:off x="4346" y="4062"/>
              <a:ext cx="115" cy="115"/>
            </a:xfrm>
            <a:custGeom>
              <a:avLst/>
              <a:gdLst/>
              <a:ahLst/>
              <a:cxnLst>
                <a:cxn ang="0">
                  <a:pos x="112" y="112"/>
                </a:cxn>
                <a:cxn ang="0">
                  <a:pos x="115" y="0"/>
                </a:cxn>
                <a:cxn ang="0">
                  <a:pos x="0" y="0"/>
                </a:cxn>
                <a:cxn ang="0">
                  <a:pos x="0" y="115"/>
                </a:cxn>
                <a:cxn ang="0">
                  <a:pos x="115" y="115"/>
                </a:cxn>
                <a:cxn ang="0">
                  <a:pos x="115" y="115"/>
                </a:cxn>
              </a:cxnLst>
              <a:rect l="0" t="0" r="r" b="b"/>
              <a:pathLst>
                <a:path w="115" h="115">
                  <a:moveTo>
                    <a:pt x="112" y="112"/>
                  </a:moveTo>
                  <a:lnTo>
                    <a:pt x="115" y="0"/>
                  </a:lnTo>
                  <a:lnTo>
                    <a:pt x="0" y="0"/>
                  </a:lnTo>
                  <a:lnTo>
                    <a:pt x="0" y="115"/>
                  </a:lnTo>
                  <a:lnTo>
                    <a:pt x="115" y="115"/>
                  </a:lnTo>
                  <a:lnTo>
                    <a:pt x="115" y="115"/>
                  </a:lnTo>
                </a:path>
              </a:pathLst>
            </a:custGeom>
            <a:solidFill>
              <a:schemeClr val="accent2">
                <a:alpha val="50000"/>
              </a:schemeClr>
            </a:solidFill>
            <a:ln w="7938">
              <a:solidFill>
                <a:srgbClr val="000000"/>
              </a:solidFill>
              <a:prstDash val="solid"/>
              <a:round/>
              <a:headEnd/>
              <a:tailEnd/>
            </a:ln>
          </p:spPr>
          <p:txBody>
            <a:bodyPr/>
            <a:lstStyle/>
            <a:p>
              <a:endParaRPr lang="en-US"/>
            </a:p>
          </p:txBody>
        </p:sp>
        <p:sp>
          <p:nvSpPr>
            <p:cNvPr id="64" name="Freeform 468"/>
            <p:cNvSpPr>
              <a:spLocks/>
            </p:cNvSpPr>
            <p:nvPr/>
          </p:nvSpPr>
          <p:spPr bwMode="auto">
            <a:xfrm>
              <a:off x="4985" y="4062"/>
              <a:ext cx="112" cy="115"/>
            </a:xfrm>
            <a:custGeom>
              <a:avLst/>
              <a:gdLst/>
              <a:ahLst/>
              <a:cxnLst>
                <a:cxn ang="0">
                  <a:pos x="112" y="112"/>
                </a:cxn>
                <a:cxn ang="0">
                  <a:pos x="112" y="0"/>
                </a:cxn>
                <a:cxn ang="0">
                  <a:pos x="0" y="0"/>
                </a:cxn>
                <a:cxn ang="0">
                  <a:pos x="0" y="115"/>
                </a:cxn>
                <a:cxn ang="0">
                  <a:pos x="112" y="115"/>
                </a:cxn>
                <a:cxn ang="0">
                  <a:pos x="112" y="115"/>
                </a:cxn>
              </a:cxnLst>
              <a:rect l="0" t="0" r="r" b="b"/>
              <a:pathLst>
                <a:path w="112" h="115">
                  <a:moveTo>
                    <a:pt x="112" y="112"/>
                  </a:moveTo>
                  <a:lnTo>
                    <a:pt x="112" y="0"/>
                  </a:lnTo>
                  <a:lnTo>
                    <a:pt x="0" y="0"/>
                  </a:lnTo>
                  <a:lnTo>
                    <a:pt x="0" y="115"/>
                  </a:lnTo>
                  <a:lnTo>
                    <a:pt x="112" y="115"/>
                  </a:lnTo>
                  <a:lnTo>
                    <a:pt x="112" y="115"/>
                  </a:lnTo>
                </a:path>
              </a:pathLst>
            </a:custGeom>
            <a:solidFill>
              <a:schemeClr val="accent1">
                <a:alpha val="50000"/>
              </a:schemeClr>
            </a:solidFill>
            <a:ln w="7938">
              <a:solidFill>
                <a:srgbClr val="000000"/>
              </a:solidFill>
              <a:prstDash val="solid"/>
              <a:round/>
              <a:headEnd/>
              <a:tailEnd/>
            </a:ln>
          </p:spPr>
          <p:txBody>
            <a:bodyPr/>
            <a:lstStyle/>
            <a:p>
              <a:endParaRPr lang="en-US"/>
            </a:p>
          </p:txBody>
        </p:sp>
        <p:sp>
          <p:nvSpPr>
            <p:cNvPr id="65" name="Line 469"/>
            <p:cNvSpPr>
              <a:spLocks noChangeShapeType="1"/>
            </p:cNvSpPr>
            <p:nvPr/>
          </p:nvSpPr>
          <p:spPr bwMode="auto">
            <a:xfrm>
              <a:off x="4206" y="2558"/>
              <a:ext cx="1" cy="119"/>
            </a:xfrm>
            <a:prstGeom prst="line">
              <a:avLst/>
            </a:prstGeom>
            <a:noFill/>
            <a:ln w="7938">
              <a:solidFill>
                <a:srgbClr val="000000"/>
              </a:solidFill>
              <a:round/>
              <a:headEnd/>
              <a:tailEnd/>
            </a:ln>
          </p:spPr>
          <p:txBody>
            <a:bodyPr/>
            <a:lstStyle/>
            <a:p>
              <a:endParaRPr lang="en-US"/>
            </a:p>
          </p:txBody>
        </p:sp>
        <p:sp>
          <p:nvSpPr>
            <p:cNvPr id="66" name="Line 470"/>
            <p:cNvSpPr>
              <a:spLocks noChangeShapeType="1"/>
            </p:cNvSpPr>
            <p:nvPr/>
          </p:nvSpPr>
          <p:spPr bwMode="auto">
            <a:xfrm flipH="1" flipV="1">
              <a:off x="3719" y="2813"/>
              <a:ext cx="172" cy="95"/>
            </a:xfrm>
            <a:prstGeom prst="line">
              <a:avLst/>
            </a:prstGeom>
            <a:noFill/>
            <a:ln w="7938">
              <a:solidFill>
                <a:srgbClr val="000000"/>
              </a:solidFill>
              <a:round/>
              <a:headEnd/>
              <a:tailEnd/>
            </a:ln>
          </p:spPr>
          <p:txBody>
            <a:bodyPr/>
            <a:lstStyle/>
            <a:p>
              <a:endParaRPr lang="en-US"/>
            </a:p>
          </p:txBody>
        </p:sp>
        <p:sp>
          <p:nvSpPr>
            <p:cNvPr id="67" name="Line 471"/>
            <p:cNvSpPr>
              <a:spLocks noChangeShapeType="1"/>
            </p:cNvSpPr>
            <p:nvPr/>
          </p:nvSpPr>
          <p:spPr bwMode="auto">
            <a:xfrm flipV="1">
              <a:off x="4520" y="2811"/>
              <a:ext cx="184" cy="102"/>
            </a:xfrm>
            <a:prstGeom prst="line">
              <a:avLst/>
            </a:prstGeom>
            <a:noFill/>
            <a:ln w="7938">
              <a:solidFill>
                <a:srgbClr val="000000"/>
              </a:solidFill>
              <a:round/>
              <a:headEnd/>
              <a:tailEnd/>
            </a:ln>
          </p:spPr>
          <p:txBody>
            <a:bodyPr/>
            <a:lstStyle/>
            <a:p>
              <a:endParaRPr lang="en-US"/>
            </a:p>
          </p:txBody>
        </p:sp>
        <p:sp>
          <p:nvSpPr>
            <p:cNvPr id="68" name="Line 472"/>
            <p:cNvSpPr>
              <a:spLocks noChangeShapeType="1"/>
            </p:cNvSpPr>
            <p:nvPr/>
          </p:nvSpPr>
          <p:spPr bwMode="auto">
            <a:xfrm flipH="1">
              <a:off x="3683" y="3049"/>
              <a:ext cx="253" cy="379"/>
            </a:xfrm>
            <a:prstGeom prst="line">
              <a:avLst/>
            </a:prstGeom>
            <a:noFill/>
            <a:ln w="7938">
              <a:solidFill>
                <a:srgbClr val="000000"/>
              </a:solidFill>
              <a:round/>
              <a:headEnd/>
              <a:tailEnd/>
            </a:ln>
          </p:spPr>
          <p:txBody>
            <a:bodyPr/>
            <a:lstStyle/>
            <a:p>
              <a:endParaRPr lang="en-US"/>
            </a:p>
          </p:txBody>
        </p:sp>
        <p:sp>
          <p:nvSpPr>
            <p:cNvPr id="69" name="Freeform 473"/>
            <p:cNvSpPr>
              <a:spLocks/>
            </p:cNvSpPr>
            <p:nvPr/>
          </p:nvSpPr>
          <p:spPr bwMode="auto">
            <a:xfrm>
              <a:off x="3745" y="3199"/>
              <a:ext cx="113" cy="115"/>
            </a:xfrm>
            <a:custGeom>
              <a:avLst/>
              <a:gdLst/>
              <a:ahLst/>
              <a:cxnLst>
                <a:cxn ang="0">
                  <a:pos x="113" y="112"/>
                </a:cxn>
                <a:cxn ang="0">
                  <a:pos x="113" y="0"/>
                </a:cxn>
                <a:cxn ang="0">
                  <a:pos x="0" y="0"/>
                </a:cxn>
                <a:cxn ang="0">
                  <a:pos x="0" y="115"/>
                </a:cxn>
                <a:cxn ang="0">
                  <a:pos x="113" y="115"/>
                </a:cxn>
                <a:cxn ang="0">
                  <a:pos x="113" y="115"/>
                </a:cxn>
                <a:cxn ang="0">
                  <a:pos x="113" y="112"/>
                </a:cxn>
              </a:cxnLst>
              <a:rect l="0" t="0" r="r" b="b"/>
              <a:pathLst>
                <a:path w="113" h="115">
                  <a:moveTo>
                    <a:pt x="113" y="112"/>
                  </a:moveTo>
                  <a:lnTo>
                    <a:pt x="113" y="0"/>
                  </a:lnTo>
                  <a:lnTo>
                    <a:pt x="0" y="0"/>
                  </a:lnTo>
                  <a:lnTo>
                    <a:pt x="0" y="115"/>
                  </a:lnTo>
                  <a:lnTo>
                    <a:pt x="113" y="115"/>
                  </a:lnTo>
                  <a:lnTo>
                    <a:pt x="113" y="115"/>
                  </a:lnTo>
                  <a:lnTo>
                    <a:pt x="113" y="112"/>
                  </a:lnTo>
                  <a:close/>
                </a:path>
              </a:pathLst>
            </a:custGeom>
            <a:solidFill>
              <a:srgbClr val="FFFF66">
                <a:alpha val="50000"/>
              </a:srgbClr>
            </a:solidFill>
            <a:ln w="9525">
              <a:solidFill>
                <a:schemeClr val="tx1"/>
              </a:solidFill>
              <a:round/>
              <a:headEnd/>
              <a:tailEnd/>
            </a:ln>
          </p:spPr>
          <p:txBody>
            <a:bodyPr/>
            <a:lstStyle/>
            <a:p>
              <a:endParaRPr lang="en-US"/>
            </a:p>
          </p:txBody>
        </p:sp>
        <p:sp>
          <p:nvSpPr>
            <p:cNvPr id="70" name="Freeform 474"/>
            <p:cNvSpPr>
              <a:spLocks/>
            </p:cNvSpPr>
            <p:nvPr/>
          </p:nvSpPr>
          <p:spPr bwMode="auto">
            <a:xfrm>
              <a:off x="3984" y="3264"/>
              <a:ext cx="113" cy="115"/>
            </a:xfrm>
            <a:custGeom>
              <a:avLst/>
              <a:gdLst/>
              <a:ahLst/>
              <a:cxnLst>
                <a:cxn ang="0">
                  <a:pos x="113" y="112"/>
                </a:cxn>
                <a:cxn ang="0">
                  <a:pos x="113" y="0"/>
                </a:cxn>
                <a:cxn ang="0">
                  <a:pos x="0" y="0"/>
                </a:cxn>
                <a:cxn ang="0">
                  <a:pos x="0" y="115"/>
                </a:cxn>
                <a:cxn ang="0">
                  <a:pos x="113" y="115"/>
                </a:cxn>
                <a:cxn ang="0">
                  <a:pos x="113" y="115"/>
                </a:cxn>
              </a:cxnLst>
              <a:rect l="0" t="0" r="r" b="b"/>
              <a:pathLst>
                <a:path w="113" h="115">
                  <a:moveTo>
                    <a:pt x="113" y="112"/>
                  </a:moveTo>
                  <a:lnTo>
                    <a:pt x="113" y="0"/>
                  </a:lnTo>
                  <a:lnTo>
                    <a:pt x="0" y="0"/>
                  </a:lnTo>
                  <a:lnTo>
                    <a:pt x="0" y="115"/>
                  </a:lnTo>
                  <a:lnTo>
                    <a:pt x="113" y="115"/>
                  </a:lnTo>
                  <a:lnTo>
                    <a:pt x="113" y="115"/>
                  </a:lnTo>
                </a:path>
              </a:pathLst>
            </a:custGeom>
            <a:solidFill>
              <a:srgbClr val="FF0066">
                <a:alpha val="50000"/>
              </a:srgbClr>
            </a:solidFill>
            <a:ln w="7938">
              <a:solidFill>
                <a:srgbClr val="000000"/>
              </a:solidFill>
              <a:prstDash val="solid"/>
              <a:round/>
              <a:headEnd/>
              <a:tailEnd/>
            </a:ln>
          </p:spPr>
          <p:txBody>
            <a:bodyPr/>
            <a:lstStyle/>
            <a:p>
              <a:endParaRPr lang="en-US"/>
            </a:p>
          </p:txBody>
        </p:sp>
        <p:sp>
          <p:nvSpPr>
            <p:cNvPr id="71" name="Line 475"/>
            <p:cNvSpPr>
              <a:spLocks noChangeShapeType="1"/>
            </p:cNvSpPr>
            <p:nvPr/>
          </p:nvSpPr>
          <p:spPr bwMode="auto">
            <a:xfrm>
              <a:off x="4468" y="3054"/>
              <a:ext cx="260" cy="374"/>
            </a:xfrm>
            <a:prstGeom prst="line">
              <a:avLst/>
            </a:prstGeom>
            <a:noFill/>
            <a:ln w="7938">
              <a:solidFill>
                <a:srgbClr val="000000"/>
              </a:solidFill>
              <a:round/>
              <a:headEnd/>
              <a:tailEnd/>
            </a:ln>
          </p:spPr>
          <p:txBody>
            <a:bodyPr/>
            <a:lstStyle/>
            <a:p>
              <a:endParaRPr lang="en-US"/>
            </a:p>
          </p:txBody>
        </p:sp>
        <p:sp>
          <p:nvSpPr>
            <p:cNvPr id="72" name="Freeform 476"/>
            <p:cNvSpPr>
              <a:spLocks/>
            </p:cNvSpPr>
            <p:nvPr/>
          </p:nvSpPr>
          <p:spPr bwMode="auto">
            <a:xfrm>
              <a:off x="4554" y="320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close/>
                </a:path>
              </a:pathLst>
            </a:custGeom>
            <a:solidFill>
              <a:schemeClr val="accent1">
                <a:alpha val="50000"/>
              </a:schemeClr>
            </a:solidFill>
            <a:ln w="9525">
              <a:noFill/>
              <a:round/>
              <a:headEnd/>
              <a:tailEnd/>
            </a:ln>
          </p:spPr>
          <p:txBody>
            <a:bodyPr/>
            <a:lstStyle/>
            <a:p>
              <a:endParaRPr lang="en-US"/>
            </a:p>
          </p:txBody>
        </p:sp>
        <p:sp>
          <p:nvSpPr>
            <p:cNvPr id="73" name="Freeform 477"/>
            <p:cNvSpPr>
              <a:spLocks/>
            </p:cNvSpPr>
            <p:nvPr/>
          </p:nvSpPr>
          <p:spPr bwMode="auto">
            <a:xfrm>
              <a:off x="4554" y="320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1">
                <a:alpha val="50000"/>
              </a:schemeClr>
            </a:solidFill>
            <a:ln w="7938">
              <a:solidFill>
                <a:srgbClr val="000000"/>
              </a:solidFill>
              <a:prstDash val="solid"/>
              <a:round/>
              <a:headEnd/>
              <a:tailEnd/>
            </a:ln>
          </p:spPr>
          <p:txBody>
            <a:bodyPr/>
            <a:lstStyle/>
            <a:p>
              <a:endParaRPr lang="en-US"/>
            </a:p>
          </p:txBody>
        </p:sp>
        <p:sp>
          <p:nvSpPr>
            <p:cNvPr id="74" name="Line 478"/>
            <p:cNvSpPr>
              <a:spLocks noChangeShapeType="1"/>
            </p:cNvSpPr>
            <p:nvPr/>
          </p:nvSpPr>
          <p:spPr bwMode="auto">
            <a:xfrm flipH="1" flipV="1">
              <a:off x="3273" y="3447"/>
              <a:ext cx="141" cy="79"/>
            </a:xfrm>
            <a:prstGeom prst="line">
              <a:avLst/>
            </a:prstGeom>
            <a:noFill/>
            <a:ln w="7938">
              <a:solidFill>
                <a:srgbClr val="000000"/>
              </a:solidFill>
              <a:round/>
              <a:headEnd/>
              <a:tailEnd/>
            </a:ln>
          </p:spPr>
          <p:txBody>
            <a:bodyPr/>
            <a:lstStyle/>
            <a:p>
              <a:endParaRPr lang="en-US"/>
            </a:p>
          </p:txBody>
        </p:sp>
        <p:sp>
          <p:nvSpPr>
            <p:cNvPr id="75" name="Line 479"/>
            <p:cNvSpPr>
              <a:spLocks noChangeShapeType="1"/>
            </p:cNvSpPr>
            <p:nvPr/>
          </p:nvSpPr>
          <p:spPr bwMode="auto">
            <a:xfrm flipV="1">
              <a:off x="4990" y="3447"/>
              <a:ext cx="148" cy="74"/>
            </a:xfrm>
            <a:prstGeom prst="line">
              <a:avLst/>
            </a:prstGeom>
            <a:noFill/>
            <a:ln w="7938">
              <a:solidFill>
                <a:srgbClr val="000000"/>
              </a:solidFill>
              <a:round/>
              <a:headEnd/>
              <a:tailEnd/>
            </a:ln>
          </p:spPr>
          <p:txBody>
            <a:bodyPr/>
            <a:lstStyle/>
            <a:p>
              <a:endParaRPr lang="en-US"/>
            </a:p>
          </p:txBody>
        </p:sp>
        <p:sp>
          <p:nvSpPr>
            <p:cNvPr id="76" name="Line 480"/>
            <p:cNvSpPr>
              <a:spLocks noChangeShapeType="1"/>
            </p:cNvSpPr>
            <p:nvPr/>
          </p:nvSpPr>
          <p:spPr bwMode="auto">
            <a:xfrm flipH="1">
              <a:off x="3347" y="3876"/>
              <a:ext cx="181" cy="186"/>
            </a:xfrm>
            <a:prstGeom prst="line">
              <a:avLst/>
            </a:prstGeom>
            <a:noFill/>
            <a:ln w="7938">
              <a:solidFill>
                <a:srgbClr val="000000"/>
              </a:solidFill>
              <a:round/>
              <a:headEnd/>
              <a:tailEnd/>
            </a:ln>
          </p:spPr>
          <p:txBody>
            <a:bodyPr/>
            <a:lstStyle/>
            <a:p>
              <a:endParaRPr lang="en-US"/>
            </a:p>
          </p:txBody>
        </p:sp>
        <p:sp>
          <p:nvSpPr>
            <p:cNvPr id="77" name="Line 481"/>
            <p:cNvSpPr>
              <a:spLocks noChangeShapeType="1"/>
            </p:cNvSpPr>
            <p:nvPr/>
          </p:nvSpPr>
          <p:spPr bwMode="auto">
            <a:xfrm>
              <a:off x="3822" y="3883"/>
              <a:ext cx="183" cy="182"/>
            </a:xfrm>
            <a:prstGeom prst="line">
              <a:avLst/>
            </a:prstGeom>
            <a:noFill/>
            <a:ln w="7938">
              <a:solidFill>
                <a:srgbClr val="000000"/>
              </a:solidFill>
              <a:round/>
              <a:headEnd/>
              <a:tailEnd/>
            </a:ln>
          </p:spPr>
          <p:txBody>
            <a:bodyPr/>
            <a:lstStyle/>
            <a:p>
              <a:endParaRPr lang="en-US"/>
            </a:p>
          </p:txBody>
        </p:sp>
        <p:sp>
          <p:nvSpPr>
            <p:cNvPr id="78" name="Line 482"/>
            <p:cNvSpPr>
              <a:spLocks noChangeShapeType="1"/>
            </p:cNvSpPr>
            <p:nvPr/>
          </p:nvSpPr>
          <p:spPr bwMode="auto">
            <a:xfrm flipH="1">
              <a:off x="4404" y="3881"/>
              <a:ext cx="178" cy="181"/>
            </a:xfrm>
            <a:prstGeom prst="line">
              <a:avLst/>
            </a:prstGeom>
            <a:noFill/>
            <a:ln w="7938">
              <a:solidFill>
                <a:srgbClr val="000000"/>
              </a:solidFill>
              <a:round/>
              <a:headEnd/>
              <a:tailEnd/>
            </a:ln>
          </p:spPr>
          <p:txBody>
            <a:bodyPr/>
            <a:lstStyle/>
            <a:p>
              <a:endParaRPr lang="en-US"/>
            </a:p>
          </p:txBody>
        </p:sp>
        <p:sp>
          <p:nvSpPr>
            <p:cNvPr id="79" name="Line 483"/>
            <p:cNvSpPr>
              <a:spLocks noChangeShapeType="1"/>
            </p:cNvSpPr>
            <p:nvPr/>
          </p:nvSpPr>
          <p:spPr bwMode="auto">
            <a:xfrm>
              <a:off x="4883" y="3872"/>
              <a:ext cx="157" cy="190"/>
            </a:xfrm>
            <a:prstGeom prst="line">
              <a:avLst/>
            </a:prstGeom>
            <a:noFill/>
            <a:ln w="7938">
              <a:solidFill>
                <a:srgbClr val="000000"/>
              </a:solidFill>
              <a:round/>
              <a:headEnd/>
              <a:tailEnd/>
            </a:ln>
          </p:spPr>
          <p:txBody>
            <a:bodyPr/>
            <a:lstStyle/>
            <a:p>
              <a:endParaRPr lang="en-US"/>
            </a:p>
          </p:txBody>
        </p:sp>
        <p:sp>
          <p:nvSpPr>
            <p:cNvPr id="80" name="Line 484"/>
            <p:cNvSpPr>
              <a:spLocks noChangeShapeType="1"/>
            </p:cNvSpPr>
            <p:nvPr/>
          </p:nvSpPr>
          <p:spPr bwMode="auto">
            <a:xfrm>
              <a:off x="3996" y="3666"/>
              <a:ext cx="415" cy="1"/>
            </a:xfrm>
            <a:prstGeom prst="line">
              <a:avLst/>
            </a:prstGeom>
            <a:noFill/>
            <a:ln w="7938">
              <a:solidFill>
                <a:srgbClr val="000000"/>
              </a:solidFill>
              <a:round/>
              <a:headEnd/>
              <a:tailEnd/>
            </a:ln>
          </p:spPr>
          <p:txBody>
            <a:bodyPr/>
            <a:lstStyle/>
            <a:p>
              <a:endParaRPr lang="en-US"/>
            </a:p>
          </p:txBody>
        </p:sp>
        <p:sp>
          <p:nvSpPr>
            <p:cNvPr id="81" name="Freeform 485"/>
            <p:cNvSpPr>
              <a:spLocks/>
            </p:cNvSpPr>
            <p:nvPr/>
          </p:nvSpPr>
          <p:spPr bwMode="auto">
            <a:xfrm>
              <a:off x="4160" y="361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close/>
                </a:path>
              </a:pathLst>
            </a:custGeom>
            <a:solidFill>
              <a:schemeClr val="accent1">
                <a:alpha val="50000"/>
              </a:schemeClr>
            </a:solidFill>
            <a:ln w="9525">
              <a:noFill/>
              <a:round/>
              <a:headEnd/>
              <a:tailEnd/>
            </a:ln>
          </p:spPr>
          <p:txBody>
            <a:bodyPr/>
            <a:lstStyle/>
            <a:p>
              <a:endParaRPr lang="en-US"/>
            </a:p>
          </p:txBody>
        </p:sp>
        <p:sp>
          <p:nvSpPr>
            <p:cNvPr id="82" name="Freeform 486"/>
            <p:cNvSpPr>
              <a:spLocks/>
            </p:cNvSpPr>
            <p:nvPr/>
          </p:nvSpPr>
          <p:spPr bwMode="auto">
            <a:xfrm>
              <a:off x="4160" y="361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2">
                <a:alpha val="50000"/>
              </a:schemeClr>
            </a:solidFill>
            <a:ln w="7938">
              <a:solidFill>
                <a:srgbClr val="000000"/>
              </a:solidFill>
              <a:prstDash val="solid"/>
              <a:round/>
              <a:headEnd/>
              <a:tailEnd/>
            </a:ln>
          </p:spPr>
          <p:txBody>
            <a:bodyPr/>
            <a:lstStyle/>
            <a:p>
              <a:endParaRPr lang="en-US"/>
            </a:p>
          </p:txBody>
        </p:sp>
        <p:sp>
          <p:nvSpPr>
            <p:cNvPr id="83" name="Line 487"/>
            <p:cNvSpPr>
              <a:spLocks noChangeShapeType="1"/>
            </p:cNvSpPr>
            <p:nvPr/>
          </p:nvSpPr>
          <p:spPr bwMode="auto">
            <a:xfrm flipH="1" flipV="1">
              <a:off x="3984" y="3072"/>
              <a:ext cx="48" cy="192"/>
            </a:xfrm>
            <a:prstGeom prst="line">
              <a:avLst/>
            </a:prstGeom>
            <a:noFill/>
            <a:ln w="9525">
              <a:solidFill>
                <a:schemeClr val="tx1"/>
              </a:solidFill>
              <a:round/>
              <a:headEnd/>
              <a:tailEnd/>
            </a:ln>
            <a:effectLst/>
          </p:spPr>
          <p:txBody>
            <a:bodyPr wrap="none" anchor="ctr"/>
            <a:lstStyle/>
            <a:p>
              <a:endParaRPr lang="en-US"/>
            </a:p>
          </p:txBody>
        </p:sp>
      </p:grpSp>
    </p:spTree>
  </p:cSld>
  <p:clrMapOvr>
    <a:masterClrMapping/>
  </p:clrMapOv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smtClean="0"/>
              <a:t>GFS: Architecture</a:t>
            </a:r>
            <a:endParaRPr lang="en-US"/>
          </a:p>
        </p:txBody>
      </p:sp>
      <p:sp>
        <p:nvSpPr>
          <p:cNvPr id="7172" name="Rectangle 3"/>
          <p:cNvSpPr>
            <a:spLocks noGrp="1" noChangeArrowheads="1"/>
          </p:cNvSpPr>
          <p:nvPr>
            <p:ph type="body" idx="1"/>
          </p:nvPr>
        </p:nvSpPr>
        <p:spPr/>
        <p:txBody>
          <a:bodyPr/>
          <a:lstStyle/>
          <a:p>
            <a:r>
              <a:rPr lang="en-US" smtClean="0"/>
              <a:t>One master server (state replicated on backups)</a:t>
            </a:r>
          </a:p>
          <a:p>
            <a:r>
              <a:rPr lang="en-US" smtClean="0"/>
              <a:t>Many chunk servers (100s – 1000s)</a:t>
            </a:r>
          </a:p>
          <a:p>
            <a:pPr lvl="1"/>
            <a:r>
              <a:rPr lang="en-US" smtClean="0"/>
              <a:t>Spread across racks; intra-rack b/w greater than inter-rack</a:t>
            </a:r>
          </a:p>
          <a:p>
            <a:pPr lvl="1"/>
            <a:r>
              <a:rPr lang="en-US" smtClean="0"/>
              <a:t>Chunk: 64 MB portion of file, identified by 64-bit, globally unique ID</a:t>
            </a:r>
          </a:p>
          <a:p>
            <a:r>
              <a:rPr lang="en-US" smtClean="0"/>
              <a:t>Many clients accessing same and different files stored on same cluster</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162</a:t>
            </a:fld>
            <a:endParaRPr lang="en-US"/>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en-US"/>
              <a:t>GFS: Architecture (2)</a:t>
            </a:r>
          </a:p>
        </p:txBody>
      </p:sp>
      <p:pic>
        <p:nvPicPr>
          <p:cNvPr id="8196" name="Picture 8" descr="Picture 1"/>
          <p:cNvPicPr>
            <a:picLocks noChangeAspect="1" noChangeArrowheads="1"/>
          </p:cNvPicPr>
          <p:nvPr/>
        </p:nvPicPr>
        <p:blipFill>
          <a:blip r:embed="rId3"/>
          <a:srcRect/>
          <a:stretch>
            <a:fillRect/>
          </a:stretch>
        </p:blipFill>
        <p:spPr bwMode="auto">
          <a:xfrm>
            <a:off x="0" y="1905000"/>
            <a:ext cx="9144000" cy="38957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B6F15528-21DE-4FAA-801E-634DDDAF4B2B}" type="slidenum">
              <a:rPr lang="en-US" smtClean="0"/>
              <a:pPr/>
              <a:t>163</a:t>
            </a:fld>
            <a:endParaRPr lang="en-US"/>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smtClean="0"/>
              <a:t>Master Server</a:t>
            </a:r>
            <a:endParaRPr lang="en-US"/>
          </a:p>
        </p:txBody>
      </p:sp>
      <p:sp>
        <p:nvSpPr>
          <p:cNvPr id="103427" name="Rectangle 3"/>
          <p:cNvSpPr>
            <a:spLocks noGrp="1" noChangeArrowheads="1"/>
          </p:cNvSpPr>
          <p:nvPr>
            <p:ph type="body" idx="1"/>
          </p:nvPr>
        </p:nvSpPr>
        <p:spPr/>
        <p:txBody>
          <a:bodyPr/>
          <a:lstStyle/>
          <a:p>
            <a:r>
              <a:rPr lang="en-US" smtClean="0"/>
              <a:t>Holds all metadata:</a:t>
            </a:r>
          </a:p>
          <a:p>
            <a:pPr lvl="1"/>
            <a:r>
              <a:rPr lang="en-US" smtClean="0"/>
              <a:t>Namespace (directory hierarchy)</a:t>
            </a:r>
          </a:p>
          <a:p>
            <a:pPr lvl="1"/>
            <a:r>
              <a:rPr lang="en-US" smtClean="0"/>
              <a:t>Access control information (per-file)</a:t>
            </a:r>
          </a:p>
          <a:p>
            <a:pPr lvl="1"/>
            <a:r>
              <a:rPr lang="en-US" smtClean="0"/>
              <a:t>Mapping from files to chunks</a:t>
            </a:r>
          </a:p>
          <a:p>
            <a:pPr lvl="1"/>
            <a:r>
              <a:rPr lang="en-US" smtClean="0"/>
              <a:t>Current locations of chunks (chunkservers)</a:t>
            </a:r>
          </a:p>
          <a:p>
            <a:r>
              <a:rPr lang="en-US" smtClean="0"/>
              <a:t>Delegates consistency management</a:t>
            </a:r>
          </a:p>
          <a:p>
            <a:r>
              <a:rPr lang="en-US" smtClean="0"/>
              <a:t>Garbage collects orphaned chunks</a:t>
            </a:r>
          </a:p>
          <a:p>
            <a:r>
              <a:rPr lang="en-US" smtClean="0"/>
              <a:t>Migrates chunks between chunkservers</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164</a:t>
            </a:fld>
            <a:endParaRPr lang="en-US"/>
          </a:p>
        </p:txBody>
      </p:sp>
      <p:grpSp>
        <p:nvGrpSpPr>
          <p:cNvPr id="2" name="Group 4"/>
          <p:cNvGrpSpPr>
            <a:grpSpLocks/>
          </p:cNvGrpSpPr>
          <p:nvPr/>
        </p:nvGrpSpPr>
        <p:grpSpPr bwMode="auto">
          <a:xfrm>
            <a:off x="76200" y="4953000"/>
            <a:ext cx="8991600" cy="1143000"/>
            <a:chOff x="240" y="1968"/>
            <a:chExt cx="5280" cy="864"/>
          </a:xfrm>
        </p:grpSpPr>
        <p:sp>
          <p:nvSpPr>
            <p:cNvPr id="103429" name="AutoShape 5"/>
            <p:cNvSpPr>
              <a:spLocks noChangeArrowheads="1"/>
            </p:cNvSpPr>
            <p:nvPr/>
          </p:nvSpPr>
          <p:spPr bwMode="auto">
            <a:xfrm>
              <a:off x="240" y="1968"/>
              <a:ext cx="5280" cy="864"/>
            </a:xfrm>
            <a:prstGeom prst="roundRect">
              <a:avLst>
                <a:gd name="adj" fmla="val 16667"/>
              </a:avLst>
            </a:prstGeom>
            <a:solidFill>
              <a:srgbClr val="CCFFFF"/>
            </a:solidFill>
            <a:ln w="38100">
              <a:solidFill>
                <a:schemeClr val="bg2"/>
              </a:solidFill>
              <a:round/>
              <a:headEnd/>
              <a:tailEnd/>
            </a:ln>
            <a:effectLst/>
          </p:spPr>
          <p:txBody>
            <a:bodyPr anchor="ctr">
              <a:prstTxWarp prst="textNoShape">
                <a:avLst/>
              </a:prstTxWarp>
              <a:spAutoFit/>
            </a:bodyPr>
            <a:lstStyle/>
            <a:p>
              <a:endParaRPr lang="en-US"/>
            </a:p>
          </p:txBody>
        </p:sp>
        <p:sp>
          <p:nvSpPr>
            <p:cNvPr id="103430" name="Text Box 6"/>
            <p:cNvSpPr txBox="1">
              <a:spLocks noChangeArrowheads="1"/>
            </p:cNvSpPr>
            <p:nvPr/>
          </p:nvSpPr>
          <p:spPr bwMode="auto">
            <a:xfrm>
              <a:off x="432" y="2016"/>
              <a:ext cx="4896" cy="786"/>
            </a:xfrm>
            <a:prstGeom prst="rect">
              <a:avLst/>
            </a:prstGeom>
            <a:noFill/>
            <a:ln w="38100">
              <a:noFill/>
              <a:miter lim="800000"/>
              <a:headEnd/>
              <a:tailEnd/>
            </a:ln>
            <a:effectLst/>
          </p:spPr>
          <p:txBody>
            <a:bodyPr>
              <a:prstTxWarp prst="textNoShape">
                <a:avLst/>
              </a:prstTxWarp>
            </a:bodyPr>
            <a:lstStyle/>
            <a:p>
              <a:pPr algn="l">
                <a:lnSpc>
                  <a:spcPct val="90000"/>
                </a:lnSpc>
                <a:spcBef>
                  <a:spcPct val="20000"/>
                </a:spcBef>
              </a:pPr>
              <a:r>
                <a:rPr lang="en-US" sz="2800">
                  <a:solidFill>
                    <a:srgbClr val="0000FF"/>
                  </a:solidFill>
                </a:rPr>
                <a:t>Holds all metadata in RAM; very fast operations on file system metadata</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smtClean="0"/>
              <a:t>Client Read</a:t>
            </a:r>
            <a:endParaRPr lang="en-US"/>
          </a:p>
        </p:txBody>
      </p:sp>
      <p:sp>
        <p:nvSpPr>
          <p:cNvPr id="13316" name="Rectangle 3"/>
          <p:cNvSpPr>
            <a:spLocks noGrp="1" noChangeArrowheads="1"/>
          </p:cNvSpPr>
          <p:nvPr>
            <p:ph type="body" idx="1"/>
          </p:nvPr>
        </p:nvSpPr>
        <p:spPr/>
        <p:txBody>
          <a:bodyPr/>
          <a:lstStyle/>
          <a:p>
            <a:r>
              <a:rPr lang="en-US" smtClean="0"/>
              <a:t>Client sends master:</a:t>
            </a:r>
          </a:p>
          <a:p>
            <a:pPr lvl="1"/>
            <a:r>
              <a:rPr lang="en-US" smtClean="0"/>
              <a:t>read(file name, chunk index)</a:t>
            </a:r>
          </a:p>
          <a:p>
            <a:r>
              <a:rPr lang="en-US" smtClean="0"/>
              <a:t>Master’s reply:</a:t>
            </a:r>
          </a:p>
          <a:p>
            <a:pPr lvl="1"/>
            <a:r>
              <a:rPr lang="en-US" smtClean="0"/>
              <a:t>chunk ID, chunk version number, locations of replicas</a:t>
            </a:r>
          </a:p>
          <a:p>
            <a:r>
              <a:rPr lang="en-US" smtClean="0"/>
              <a:t>Client sends “closest” chunkserver w/replica:</a:t>
            </a:r>
          </a:p>
          <a:p>
            <a:pPr lvl="1"/>
            <a:r>
              <a:rPr lang="en-US" smtClean="0"/>
              <a:t>read(chunk ID, byte range)</a:t>
            </a:r>
          </a:p>
          <a:p>
            <a:pPr lvl="1"/>
            <a:r>
              <a:rPr lang="en-US" smtClean="0"/>
              <a:t>“Closest” determined by IP address on simple rack-based network topology</a:t>
            </a:r>
          </a:p>
          <a:p>
            <a:r>
              <a:rPr lang="en-US" smtClean="0"/>
              <a:t>Chunkserver replies with data</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165</a:t>
            </a:fld>
            <a:endParaRPr lang="en-US"/>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en-US"/>
              <a:t>Client Write (2)</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166</a:t>
            </a:fld>
            <a:endParaRPr lang="en-US"/>
          </a:p>
        </p:txBody>
      </p:sp>
      <p:pic>
        <p:nvPicPr>
          <p:cNvPr id="15364" name="Picture 5" descr="fig2"/>
          <p:cNvPicPr>
            <a:picLocks noChangeAspect="1" noChangeArrowheads="1"/>
          </p:cNvPicPr>
          <p:nvPr/>
        </p:nvPicPr>
        <p:blipFill>
          <a:blip r:embed="rId3"/>
          <a:srcRect/>
          <a:stretch>
            <a:fillRect/>
          </a:stretch>
        </p:blipFill>
        <p:spPr bwMode="auto">
          <a:xfrm>
            <a:off x="1600200" y="1066800"/>
            <a:ext cx="5810250" cy="551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r>
              <a:rPr lang="en-US" smtClean="0"/>
              <a:t>Client Record Append</a:t>
            </a:r>
            <a:endParaRPr lang="en-US"/>
          </a:p>
        </p:txBody>
      </p:sp>
      <p:sp>
        <p:nvSpPr>
          <p:cNvPr id="17412" name="Rectangle 3"/>
          <p:cNvSpPr>
            <a:spLocks noGrp="1" noChangeArrowheads="1"/>
          </p:cNvSpPr>
          <p:nvPr>
            <p:ph type="body" idx="1"/>
          </p:nvPr>
        </p:nvSpPr>
        <p:spPr/>
        <p:txBody>
          <a:bodyPr>
            <a:normAutofit lnSpcReduction="10000"/>
          </a:bodyPr>
          <a:lstStyle/>
          <a:p>
            <a:r>
              <a:rPr lang="en-US" smtClean="0"/>
              <a:t>Google uses large files as queues between multiple producers and consumers</a:t>
            </a:r>
          </a:p>
          <a:p>
            <a:r>
              <a:rPr lang="en-US" smtClean="0"/>
              <a:t>Same control flow as for writes, except…</a:t>
            </a:r>
          </a:p>
          <a:p>
            <a:r>
              <a:rPr lang="en-US" smtClean="0"/>
              <a:t>Client pushes data to replicas of last chunk of file</a:t>
            </a:r>
          </a:p>
          <a:p>
            <a:r>
              <a:rPr lang="en-US" smtClean="0"/>
              <a:t>Client sends request to primary</a:t>
            </a:r>
          </a:p>
          <a:p>
            <a:r>
              <a:rPr lang="en-US" smtClean="0"/>
              <a:t>Common case: request fits in current last chunk:</a:t>
            </a:r>
          </a:p>
          <a:p>
            <a:pPr lvl="1"/>
            <a:r>
              <a:rPr lang="en-US" smtClean="0"/>
              <a:t>Primary appends data to own replica</a:t>
            </a:r>
          </a:p>
          <a:p>
            <a:pPr lvl="1"/>
            <a:r>
              <a:rPr lang="en-US" smtClean="0"/>
              <a:t>Primary tells secondaries to do same at same byte offset in theirs</a:t>
            </a:r>
          </a:p>
          <a:p>
            <a:pPr lvl="1"/>
            <a:r>
              <a:rPr lang="en-US" smtClean="0"/>
              <a:t>Primary replies with success to client</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167</a:t>
            </a:fld>
            <a:endParaRPr lang="en-US"/>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a:t>GFS: Consistency Model (2)</a:t>
            </a:r>
          </a:p>
        </p:txBody>
      </p:sp>
      <p:sp>
        <p:nvSpPr>
          <p:cNvPr id="20484" name="Rectangle 3"/>
          <p:cNvSpPr>
            <a:spLocks noGrp="1" noChangeArrowheads="1"/>
          </p:cNvSpPr>
          <p:nvPr>
            <p:ph type="body" idx="1"/>
          </p:nvPr>
        </p:nvSpPr>
        <p:spPr>
          <a:xfrm>
            <a:off x="457200" y="1600200"/>
            <a:ext cx="8229600" cy="5105400"/>
          </a:xfrm>
        </p:spPr>
        <p:txBody>
          <a:bodyPr/>
          <a:lstStyle/>
          <a:p>
            <a:pPr eaLnBrk="1" hangingPunct="1"/>
            <a:r>
              <a:rPr lang="en-US" sz="2800"/>
              <a:t>Changes to data are </a:t>
            </a:r>
            <a:r>
              <a:rPr lang="en-US" sz="2800">
                <a:solidFill>
                  <a:srgbClr val="0000FF"/>
                </a:solidFill>
              </a:rPr>
              <a:t>ordered</a:t>
            </a:r>
            <a:r>
              <a:rPr lang="en-US" sz="2800"/>
              <a:t> as chosen by a </a:t>
            </a:r>
            <a:r>
              <a:rPr lang="en-US" sz="2800">
                <a:solidFill>
                  <a:srgbClr val="0000FF"/>
                </a:solidFill>
              </a:rPr>
              <a:t>primary</a:t>
            </a:r>
          </a:p>
          <a:p>
            <a:pPr lvl="1" eaLnBrk="1" hangingPunct="1"/>
            <a:r>
              <a:rPr lang="en-US" sz="2400"/>
              <a:t>All replicas will be consistent</a:t>
            </a:r>
          </a:p>
          <a:p>
            <a:pPr lvl="1" eaLnBrk="1" hangingPunct="1"/>
            <a:r>
              <a:rPr lang="en-US" sz="2400"/>
              <a:t>But multiple writes from the same client may be interleaved or overwritten by concurrent operations from other clients</a:t>
            </a:r>
          </a:p>
          <a:p>
            <a:pPr eaLnBrk="1" hangingPunct="1"/>
            <a:r>
              <a:rPr lang="en-US"/>
              <a:t>Record append completes </a:t>
            </a:r>
            <a:r>
              <a:rPr lang="en-US">
                <a:solidFill>
                  <a:srgbClr val="0000FF"/>
                </a:solidFill>
              </a:rPr>
              <a:t>at least once</a:t>
            </a:r>
            <a:r>
              <a:rPr lang="en-US"/>
              <a:t>, at offset of GFS’s choosing</a:t>
            </a:r>
          </a:p>
          <a:p>
            <a:pPr lvl="1" eaLnBrk="1" hangingPunct="1"/>
            <a:r>
              <a:rPr lang="en-US">
                <a:solidFill>
                  <a:srgbClr val="FF0000"/>
                </a:solidFill>
              </a:rPr>
              <a:t>Applications must cope with possible duplicates</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168</a:t>
            </a:fld>
            <a:endParaRPr lang="en-US"/>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r>
              <a:rPr lang="en-US" smtClean="0"/>
              <a:t>What If the Master Reboots?</a:t>
            </a:r>
            <a:endParaRPr lang="en-US"/>
          </a:p>
        </p:txBody>
      </p:sp>
      <p:sp>
        <p:nvSpPr>
          <p:cNvPr id="25604" name="Rectangle 3"/>
          <p:cNvSpPr>
            <a:spLocks noGrp="1" noChangeArrowheads="1"/>
          </p:cNvSpPr>
          <p:nvPr>
            <p:ph type="body" idx="1"/>
          </p:nvPr>
        </p:nvSpPr>
        <p:spPr/>
        <p:txBody>
          <a:bodyPr/>
          <a:lstStyle/>
          <a:p>
            <a:r>
              <a:rPr lang="en-US" smtClean="0"/>
              <a:t>Replays log from disk</a:t>
            </a:r>
          </a:p>
          <a:p>
            <a:pPr lvl="1"/>
            <a:r>
              <a:rPr lang="en-US" smtClean="0"/>
              <a:t>Recovers namespace (directory) information</a:t>
            </a:r>
          </a:p>
          <a:p>
            <a:pPr lvl="1"/>
            <a:r>
              <a:rPr lang="en-US" smtClean="0"/>
              <a:t>Recovers file-to-chunk-ID mapping</a:t>
            </a:r>
          </a:p>
          <a:p>
            <a:r>
              <a:rPr lang="en-US" smtClean="0"/>
              <a:t>Asks chunkservers which chunks they hold</a:t>
            </a:r>
          </a:p>
          <a:p>
            <a:pPr lvl="1"/>
            <a:r>
              <a:rPr lang="en-US" smtClean="0"/>
              <a:t>Recovers chunk-ID-to-chunkserver mapping</a:t>
            </a:r>
          </a:p>
          <a:p>
            <a:r>
              <a:rPr lang="en-US" smtClean="0"/>
              <a:t>If chunk server has older chunk, it’s stale</a:t>
            </a:r>
          </a:p>
          <a:p>
            <a:pPr lvl="1"/>
            <a:r>
              <a:rPr lang="en-US" smtClean="0"/>
              <a:t>Chunk server down at lease renewal</a:t>
            </a:r>
          </a:p>
          <a:p>
            <a:r>
              <a:rPr lang="en-US" smtClean="0"/>
              <a:t>If chunk server has newer chunk, adopt its version number</a:t>
            </a:r>
          </a:p>
          <a:p>
            <a:pPr lvl="1"/>
            <a:r>
              <a:rPr lang="en-US" smtClean="0"/>
              <a:t>Master may have failed while granting lease</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169</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normAutofit fontScale="90000"/>
          </a:bodyPr>
          <a:lstStyle/>
          <a:p>
            <a:r>
              <a:rPr lang="en-US" sz="4000" dirty="0"/>
              <a:t>Byzantine General</a:t>
            </a:r>
            <a:r>
              <a:rPr lang="en-US" sz="4000" dirty="0" smtClean="0"/>
              <a:t> Problem</a:t>
            </a:r>
            <a:r>
              <a:rPr sz="4000" dirty="0" smtClean="0"/>
              <a:t/>
            </a:r>
            <a:br>
              <a:rPr sz="4000" dirty="0" smtClean="0"/>
            </a:br>
            <a:r>
              <a:rPr lang="en-US" sz="4000" dirty="0" smtClean="0"/>
              <a:t> </a:t>
            </a:r>
            <a:r>
              <a:rPr lang="en-US" sz="4000" dirty="0"/>
              <a:t>Example - 2</a:t>
            </a:r>
          </a:p>
        </p:txBody>
      </p:sp>
      <p:sp>
        <p:nvSpPr>
          <p:cNvPr id="172035" name="Rectangle 3"/>
          <p:cNvSpPr>
            <a:spLocks noGrp="1" noChangeArrowheads="1"/>
          </p:cNvSpPr>
          <p:nvPr>
            <p:ph type="body" idx="1"/>
          </p:nvPr>
        </p:nvSpPr>
        <p:spPr>
          <a:xfrm>
            <a:off x="234950" y="1450975"/>
            <a:ext cx="8521700" cy="763588"/>
          </a:xfrm>
        </p:spPr>
        <p:txBody>
          <a:bodyPr>
            <a:normAutofit fontScale="92500" lnSpcReduction="10000"/>
          </a:bodyPr>
          <a:lstStyle/>
          <a:p>
            <a:pPr>
              <a:lnSpc>
                <a:spcPct val="90000"/>
              </a:lnSpc>
            </a:pPr>
            <a:r>
              <a:rPr lang="en-US" sz="2800"/>
              <a:t>Phase 1: Generals announce their troop strengths to each other</a:t>
            </a:r>
          </a:p>
        </p:txBody>
      </p:sp>
      <p:sp>
        <p:nvSpPr>
          <p:cNvPr id="172036" name="Oval 4"/>
          <p:cNvSpPr>
            <a:spLocks noChangeArrowheads="1"/>
          </p:cNvSpPr>
          <p:nvPr/>
        </p:nvSpPr>
        <p:spPr bwMode="auto">
          <a:xfrm>
            <a:off x="2441575" y="2592388"/>
            <a:ext cx="381000" cy="381000"/>
          </a:xfrm>
          <a:prstGeom prst="ellipse">
            <a:avLst/>
          </a:prstGeom>
          <a:noFill/>
          <a:ln w="12700">
            <a:solidFill>
              <a:schemeClr val="tx1"/>
            </a:solidFill>
            <a:round/>
            <a:headEnd/>
            <a:tailEnd/>
          </a:ln>
          <a:effectLst/>
        </p:spPr>
        <p:txBody>
          <a:bodyPr wrap="none" lIns="90488" tIns="44450" rIns="90488" bIns="44450" anchor="ctr">
            <a:prstTxWarp prst="textNoShape">
              <a:avLst/>
            </a:prstTxWarp>
          </a:bodyPr>
          <a:lstStyle/>
          <a:p>
            <a:endParaRPr lang="en-US"/>
          </a:p>
        </p:txBody>
      </p:sp>
      <p:sp>
        <p:nvSpPr>
          <p:cNvPr id="172037" name="Text Box 5"/>
          <p:cNvSpPr txBox="1">
            <a:spLocks noChangeArrowheads="1"/>
          </p:cNvSpPr>
          <p:nvPr/>
        </p:nvSpPr>
        <p:spPr bwMode="auto">
          <a:xfrm>
            <a:off x="2411413" y="2614613"/>
            <a:ext cx="430212"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a:latin typeface="Arial" charset="0"/>
              </a:rPr>
              <a:t>P1</a:t>
            </a:r>
          </a:p>
        </p:txBody>
      </p:sp>
      <p:sp>
        <p:nvSpPr>
          <p:cNvPr id="172038" name="Oval 6"/>
          <p:cNvSpPr>
            <a:spLocks noChangeArrowheads="1"/>
          </p:cNvSpPr>
          <p:nvPr/>
        </p:nvSpPr>
        <p:spPr bwMode="auto">
          <a:xfrm>
            <a:off x="5180013" y="2592388"/>
            <a:ext cx="381000" cy="381000"/>
          </a:xfrm>
          <a:prstGeom prst="ellipse">
            <a:avLst/>
          </a:prstGeom>
          <a:noFill/>
          <a:ln w="12700">
            <a:solidFill>
              <a:schemeClr val="tx1"/>
            </a:solidFill>
            <a:round/>
            <a:headEnd/>
            <a:tailEnd/>
          </a:ln>
          <a:effectLst/>
        </p:spPr>
        <p:txBody>
          <a:bodyPr wrap="none" lIns="90488" tIns="44450" rIns="90488" bIns="44450" anchor="ctr">
            <a:prstTxWarp prst="textNoShape">
              <a:avLst/>
            </a:prstTxWarp>
          </a:bodyPr>
          <a:lstStyle/>
          <a:p>
            <a:endParaRPr lang="en-US"/>
          </a:p>
        </p:txBody>
      </p:sp>
      <p:sp>
        <p:nvSpPr>
          <p:cNvPr id="172039" name="Text Box 7"/>
          <p:cNvSpPr txBox="1">
            <a:spLocks noChangeArrowheads="1"/>
          </p:cNvSpPr>
          <p:nvPr/>
        </p:nvSpPr>
        <p:spPr bwMode="auto">
          <a:xfrm>
            <a:off x="5149850" y="2614613"/>
            <a:ext cx="430213"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a:latin typeface="Arial" charset="0"/>
              </a:rPr>
              <a:t>P2</a:t>
            </a:r>
          </a:p>
        </p:txBody>
      </p:sp>
      <p:sp>
        <p:nvSpPr>
          <p:cNvPr id="172040" name="Oval 8"/>
          <p:cNvSpPr>
            <a:spLocks noChangeArrowheads="1"/>
          </p:cNvSpPr>
          <p:nvPr/>
        </p:nvSpPr>
        <p:spPr bwMode="auto">
          <a:xfrm>
            <a:off x="2441575" y="5254625"/>
            <a:ext cx="381000" cy="379413"/>
          </a:xfrm>
          <a:prstGeom prst="ellipse">
            <a:avLst/>
          </a:prstGeom>
          <a:solidFill>
            <a:schemeClr val="accent1"/>
          </a:solidFill>
          <a:ln w="12700">
            <a:solidFill>
              <a:schemeClr val="tx1"/>
            </a:solidFill>
            <a:round/>
            <a:headEnd/>
            <a:tailEnd/>
          </a:ln>
          <a:effectLst/>
        </p:spPr>
        <p:txBody>
          <a:bodyPr wrap="none" lIns="90488" tIns="44450" rIns="90488" bIns="44450" anchor="ctr">
            <a:prstTxWarp prst="textNoShape">
              <a:avLst/>
            </a:prstTxWarp>
          </a:bodyPr>
          <a:lstStyle/>
          <a:p>
            <a:endParaRPr lang="en-US"/>
          </a:p>
        </p:txBody>
      </p:sp>
      <p:sp>
        <p:nvSpPr>
          <p:cNvPr id="172041" name="Text Box 9"/>
          <p:cNvSpPr txBox="1">
            <a:spLocks noChangeArrowheads="1"/>
          </p:cNvSpPr>
          <p:nvPr/>
        </p:nvSpPr>
        <p:spPr bwMode="auto">
          <a:xfrm>
            <a:off x="2411413" y="5302250"/>
            <a:ext cx="430212"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a:solidFill>
                  <a:schemeClr val="bg1"/>
                </a:solidFill>
                <a:latin typeface="Arial" charset="0"/>
              </a:rPr>
              <a:t>P3</a:t>
            </a:r>
          </a:p>
        </p:txBody>
      </p:sp>
      <p:sp>
        <p:nvSpPr>
          <p:cNvPr id="172042" name="Oval 10"/>
          <p:cNvSpPr>
            <a:spLocks noChangeArrowheads="1"/>
          </p:cNvSpPr>
          <p:nvPr/>
        </p:nvSpPr>
        <p:spPr bwMode="auto">
          <a:xfrm>
            <a:off x="5180013" y="5254625"/>
            <a:ext cx="381000" cy="379413"/>
          </a:xfrm>
          <a:prstGeom prst="ellipse">
            <a:avLst/>
          </a:prstGeom>
          <a:noFill/>
          <a:ln w="12700">
            <a:solidFill>
              <a:schemeClr val="tx1"/>
            </a:solidFill>
            <a:round/>
            <a:headEnd/>
            <a:tailEnd/>
          </a:ln>
          <a:effectLst/>
        </p:spPr>
        <p:txBody>
          <a:bodyPr wrap="none" lIns="90488" tIns="44450" rIns="90488" bIns="44450" anchor="ctr">
            <a:prstTxWarp prst="textNoShape">
              <a:avLst/>
            </a:prstTxWarp>
          </a:bodyPr>
          <a:lstStyle/>
          <a:p>
            <a:endParaRPr lang="en-US"/>
          </a:p>
        </p:txBody>
      </p:sp>
      <p:sp>
        <p:nvSpPr>
          <p:cNvPr id="172043" name="Text Box 11"/>
          <p:cNvSpPr txBox="1">
            <a:spLocks noChangeArrowheads="1"/>
          </p:cNvSpPr>
          <p:nvPr/>
        </p:nvSpPr>
        <p:spPr bwMode="auto">
          <a:xfrm>
            <a:off x="5149850" y="5276850"/>
            <a:ext cx="430213"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a:latin typeface="Arial" charset="0"/>
              </a:rPr>
              <a:t>P4</a:t>
            </a:r>
          </a:p>
        </p:txBody>
      </p:sp>
      <p:grpSp>
        <p:nvGrpSpPr>
          <p:cNvPr id="2" name="Group 12"/>
          <p:cNvGrpSpPr>
            <a:grpSpLocks/>
          </p:cNvGrpSpPr>
          <p:nvPr/>
        </p:nvGrpSpPr>
        <p:grpSpPr bwMode="auto">
          <a:xfrm>
            <a:off x="2822575" y="2325688"/>
            <a:ext cx="2513013" cy="2928937"/>
            <a:chOff x="1780" y="1468"/>
            <a:chExt cx="1586" cy="1848"/>
          </a:xfrm>
        </p:grpSpPr>
        <p:sp>
          <p:nvSpPr>
            <p:cNvPr id="172045" name="Line 13"/>
            <p:cNvSpPr>
              <a:spLocks noChangeShapeType="1"/>
            </p:cNvSpPr>
            <p:nvPr/>
          </p:nvSpPr>
          <p:spPr bwMode="auto">
            <a:xfrm flipH="1">
              <a:off x="1828" y="1732"/>
              <a:ext cx="1392" cy="0"/>
            </a:xfrm>
            <a:prstGeom prst="line">
              <a:avLst/>
            </a:prstGeom>
            <a:noFill/>
            <a:ln w="76200">
              <a:solidFill>
                <a:srgbClr val="C0C0C0"/>
              </a:solidFill>
              <a:round/>
              <a:headEnd/>
              <a:tailEnd type="triangle" w="med" len="med"/>
            </a:ln>
            <a:effectLst/>
          </p:spPr>
          <p:txBody>
            <a:bodyPr wrap="none" lIns="90054" tIns="44237" rIns="90054" bIns="44237">
              <a:prstTxWarp prst="textNoShape">
                <a:avLst/>
              </a:prstTxWarp>
              <a:spAutoFit/>
            </a:bodyPr>
            <a:lstStyle/>
            <a:p>
              <a:endParaRPr lang="en-US"/>
            </a:p>
          </p:txBody>
        </p:sp>
        <p:sp>
          <p:nvSpPr>
            <p:cNvPr id="172046" name="Line 14"/>
            <p:cNvSpPr>
              <a:spLocks noChangeShapeType="1"/>
            </p:cNvSpPr>
            <p:nvPr/>
          </p:nvSpPr>
          <p:spPr bwMode="auto">
            <a:xfrm flipH="1">
              <a:off x="1780" y="1828"/>
              <a:ext cx="1440" cy="1488"/>
            </a:xfrm>
            <a:prstGeom prst="line">
              <a:avLst/>
            </a:prstGeom>
            <a:noFill/>
            <a:ln w="76200">
              <a:solidFill>
                <a:srgbClr val="C0C0C0"/>
              </a:solidFill>
              <a:round/>
              <a:headEnd/>
              <a:tailEnd type="triangle" w="med" len="med"/>
            </a:ln>
            <a:effectLst/>
          </p:spPr>
          <p:txBody>
            <a:bodyPr wrap="none" lIns="90054" tIns="44237" rIns="90054" bIns="44237">
              <a:prstTxWarp prst="textNoShape">
                <a:avLst/>
              </a:prstTxWarp>
              <a:spAutoFit/>
            </a:bodyPr>
            <a:lstStyle/>
            <a:p>
              <a:endParaRPr lang="en-US"/>
            </a:p>
          </p:txBody>
        </p:sp>
        <p:sp>
          <p:nvSpPr>
            <p:cNvPr id="172047" name="Line 15"/>
            <p:cNvSpPr>
              <a:spLocks noChangeShapeType="1"/>
            </p:cNvSpPr>
            <p:nvPr/>
          </p:nvSpPr>
          <p:spPr bwMode="auto">
            <a:xfrm flipH="1">
              <a:off x="3364" y="1924"/>
              <a:ext cx="0" cy="1344"/>
            </a:xfrm>
            <a:prstGeom prst="line">
              <a:avLst/>
            </a:prstGeom>
            <a:noFill/>
            <a:ln w="76200">
              <a:solidFill>
                <a:srgbClr val="C0C0C0"/>
              </a:solidFill>
              <a:round/>
              <a:headEnd/>
              <a:tailEnd type="triangle" w="med" len="med"/>
            </a:ln>
            <a:effectLst/>
          </p:spPr>
          <p:txBody>
            <a:bodyPr wrap="none" lIns="90054" tIns="44237" rIns="90054" bIns="44237">
              <a:prstTxWarp prst="textNoShape">
                <a:avLst/>
              </a:prstTxWarp>
              <a:spAutoFit/>
            </a:bodyPr>
            <a:lstStyle/>
            <a:p>
              <a:endParaRPr lang="en-US"/>
            </a:p>
          </p:txBody>
        </p:sp>
        <p:sp>
          <p:nvSpPr>
            <p:cNvPr id="172048" name="Text Box 16"/>
            <p:cNvSpPr txBox="1">
              <a:spLocks noChangeArrowheads="1"/>
            </p:cNvSpPr>
            <p:nvPr/>
          </p:nvSpPr>
          <p:spPr bwMode="auto">
            <a:xfrm flipH="1">
              <a:off x="2309" y="1468"/>
              <a:ext cx="194" cy="229"/>
            </a:xfrm>
            <a:prstGeom prst="rect">
              <a:avLst/>
            </a:prstGeom>
            <a:noFill/>
            <a:ln w="12700">
              <a:noFill/>
              <a:miter lim="800000"/>
              <a:headEnd/>
              <a:tailEnd/>
            </a:ln>
            <a:effectLst/>
          </p:spPr>
          <p:txBody>
            <a:bodyPr wrap="none" lIns="90054" tIns="44237" rIns="90054" bIns="44237">
              <a:prstTxWarp prst="textNoShape">
                <a:avLst/>
              </a:prstTxWarp>
              <a:spAutoFit/>
            </a:bodyPr>
            <a:lstStyle/>
            <a:p>
              <a:pPr defTabSz="912813" eaLnBrk="0" hangingPunct="0"/>
              <a:r>
                <a:rPr lang="en-US" sz="1800">
                  <a:latin typeface="Arial" charset="0"/>
                </a:rPr>
                <a:t>2</a:t>
              </a:r>
            </a:p>
          </p:txBody>
        </p:sp>
        <p:sp>
          <p:nvSpPr>
            <p:cNvPr id="172049" name="Text Box 17"/>
            <p:cNvSpPr txBox="1">
              <a:spLocks noChangeArrowheads="1"/>
            </p:cNvSpPr>
            <p:nvPr/>
          </p:nvSpPr>
          <p:spPr bwMode="auto">
            <a:xfrm flipH="1">
              <a:off x="2406" y="2271"/>
              <a:ext cx="195" cy="230"/>
            </a:xfrm>
            <a:prstGeom prst="rect">
              <a:avLst/>
            </a:prstGeom>
            <a:noFill/>
            <a:ln w="12700">
              <a:noFill/>
              <a:miter lim="800000"/>
              <a:headEnd/>
              <a:tailEnd/>
            </a:ln>
            <a:effectLst/>
          </p:spPr>
          <p:txBody>
            <a:bodyPr wrap="none" lIns="90054" tIns="44237" rIns="90054" bIns="44237">
              <a:prstTxWarp prst="textNoShape">
                <a:avLst/>
              </a:prstTxWarp>
              <a:spAutoFit/>
            </a:bodyPr>
            <a:lstStyle/>
            <a:p>
              <a:pPr defTabSz="912813" eaLnBrk="0" hangingPunct="0"/>
              <a:r>
                <a:rPr lang="en-US" sz="1800">
                  <a:latin typeface="Arial" charset="0"/>
                </a:rPr>
                <a:t>2</a:t>
              </a:r>
            </a:p>
          </p:txBody>
        </p:sp>
        <p:sp>
          <p:nvSpPr>
            <p:cNvPr id="172050" name="Text Box 18"/>
            <p:cNvSpPr txBox="1">
              <a:spLocks noChangeArrowheads="1"/>
            </p:cNvSpPr>
            <p:nvPr/>
          </p:nvSpPr>
          <p:spPr bwMode="auto">
            <a:xfrm flipH="1">
              <a:off x="3172" y="2319"/>
              <a:ext cx="194" cy="230"/>
            </a:xfrm>
            <a:prstGeom prst="rect">
              <a:avLst/>
            </a:prstGeom>
            <a:noFill/>
            <a:ln w="12700">
              <a:noFill/>
              <a:miter lim="800000"/>
              <a:headEnd/>
              <a:tailEnd/>
            </a:ln>
            <a:effectLst/>
          </p:spPr>
          <p:txBody>
            <a:bodyPr wrap="none" lIns="90054" tIns="44237" rIns="90054" bIns="44237">
              <a:prstTxWarp prst="textNoShape">
                <a:avLst/>
              </a:prstTxWarp>
              <a:spAutoFit/>
            </a:bodyPr>
            <a:lstStyle/>
            <a:p>
              <a:pPr defTabSz="912813" eaLnBrk="0" hangingPunct="0"/>
              <a:r>
                <a:rPr lang="en-US" sz="1800">
                  <a:latin typeface="Arial" charset="0"/>
                </a:rPr>
                <a:t>2</a:t>
              </a:r>
            </a:p>
          </p:txBody>
        </p:sp>
      </p:grpSp>
      <p:sp>
        <p:nvSpPr>
          <p:cNvPr id="19" name="Slide Number Placeholder 18"/>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smtClean="0"/>
              <a:t>What if Chunkserver Fails?</a:t>
            </a:r>
            <a:endParaRPr lang="en-US"/>
          </a:p>
        </p:txBody>
      </p:sp>
      <p:sp>
        <p:nvSpPr>
          <p:cNvPr id="26628" name="Rectangle 3"/>
          <p:cNvSpPr>
            <a:spLocks noGrp="1" noChangeArrowheads="1"/>
          </p:cNvSpPr>
          <p:nvPr>
            <p:ph type="body" idx="1"/>
          </p:nvPr>
        </p:nvSpPr>
        <p:spPr/>
        <p:txBody>
          <a:bodyPr/>
          <a:lstStyle/>
          <a:p>
            <a:r>
              <a:rPr lang="en-US" smtClean="0"/>
              <a:t>Master notices missing heartbeats</a:t>
            </a:r>
          </a:p>
          <a:p>
            <a:r>
              <a:rPr lang="en-US" smtClean="0"/>
              <a:t>Master decrements count of replicas for all chunks on dead chunkserver</a:t>
            </a:r>
          </a:p>
          <a:p>
            <a:r>
              <a:rPr lang="en-US" smtClean="0"/>
              <a:t>Master re-replicates chunks missing replicas in background</a:t>
            </a:r>
          </a:p>
          <a:p>
            <a:pPr lvl="1"/>
            <a:r>
              <a:rPr lang="en-US" smtClean="0"/>
              <a:t>Highest priority for chunks missing greatest number of replicas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170</a:t>
            </a:fld>
            <a:endParaRPr lang="en-US"/>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pPr eaLnBrk="1" hangingPunct="1"/>
            <a:r>
              <a:rPr lang="en-US"/>
              <a:t>GFS: Summary</a:t>
            </a:r>
          </a:p>
        </p:txBody>
      </p:sp>
      <p:sp>
        <p:nvSpPr>
          <p:cNvPr id="38916" name="Rectangle 3"/>
          <p:cNvSpPr>
            <a:spLocks noGrp="1" noChangeArrowheads="1"/>
          </p:cNvSpPr>
          <p:nvPr>
            <p:ph type="body" idx="1"/>
          </p:nvPr>
        </p:nvSpPr>
        <p:spPr>
          <a:xfrm>
            <a:off x="457200" y="1371600"/>
            <a:ext cx="8229600" cy="5257800"/>
          </a:xfrm>
        </p:spPr>
        <p:txBody>
          <a:bodyPr>
            <a:normAutofit fontScale="92500"/>
          </a:bodyPr>
          <a:lstStyle/>
          <a:p>
            <a:pPr eaLnBrk="1" hangingPunct="1"/>
            <a:r>
              <a:rPr lang="en-US" sz="2800">
                <a:solidFill>
                  <a:srgbClr val="00CC00"/>
                </a:solidFill>
              </a:rPr>
              <a:t>Success: used actively by Google to support search service and other applications</a:t>
            </a:r>
          </a:p>
          <a:p>
            <a:pPr lvl="1" eaLnBrk="1" hangingPunct="1"/>
            <a:r>
              <a:rPr lang="en-US" sz="2400"/>
              <a:t>Availability and recoverability on cheap hardware</a:t>
            </a:r>
          </a:p>
          <a:p>
            <a:pPr lvl="1" eaLnBrk="1" hangingPunct="1"/>
            <a:r>
              <a:rPr lang="en-US" sz="2400"/>
              <a:t>High throughput by decoupling control and data</a:t>
            </a:r>
          </a:p>
          <a:p>
            <a:pPr lvl="1" eaLnBrk="1" hangingPunct="1"/>
            <a:r>
              <a:rPr lang="en-US" sz="2400"/>
              <a:t>Supports massive data sets and concurrent appends</a:t>
            </a:r>
          </a:p>
          <a:p>
            <a:pPr eaLnBrk="1" hangingPunct="1"/>
            <a:r>
              <a:rPr lang="en-US" sz="2800">
                <a:solidFill>
                  <a:srgbClr val="FF0000"/>
                </a:solidFill>
              </a:rPr>
              <a:t>Semantics not transparent to apps</a:t>
            </a:r>
          </a:p>
          <a:p>
            <a:pPr lvl="1" eaLnBrk="1" hangingPunct="1"/>
            <a:r>
              <a:rPr lang="en-US" sz="2400"/>
              <a:t>Must verify file contents to avoid inconsistent regions, repeated appends (at-least-once semantics)</a:t>
            </a:r>
          </a:p>
          <a:p>
            <a:pPr eaLnBrk="1" hangingPunct="1"/>
            <a:r>
              <a:rPr lang="en-US" sz="2800">
                <a:solidFill>
                  <a:srgbClr val="FF0000"/>
                </a:solidFill>
              </a:rPr>
              <a:t>Performance not good for all apps</a:t>
            </a:r>
          </a:p>
          <a:p>
            <a:pPr lvl="1" eaLnBrk="1" hangingPunct="1"/>
            <a:r>
              <a:rPr lang="en-US" sz="2400"/>
              <a:t>Assumes read-once, write-once workload (no client caching!)</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171</a:t>
            </a:fld>
            <a:endParaRPr lang="en-US"/>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r>
              <a:rPr lang="en-US"/>
              <a:t>MapReduce Programming Model</a:t>
            </a:r>
          </a:p>
        </p:txBody>
      </p:sp>
      <p:sp>
        <p:nvSpPr>
          <p:cNvPr id="3" name="Content Placeholder 2"/>
          <p:cNvSpPr>
            <a:spLocks noGrp="1"/>
          </p:cNvSpPr>
          <p:nvPr>
            <p:ph idx="1"/>
          </p:nvPr>
        </p:nvSpPr>
        <p:spPr/>
        <p:txBody>
          <a:bodyPr>
            <a:normAutofit/>
          </a:bodyPr>
          <a:lstStyle/>
          <a:p>
            <a:r>
              <a:rPr lang="en-US" sz="3000" dirty="0"/>
              <a:t>Input &amp; Output: sets of &lt;key, value&gt; pairs</a:t>
            </a:r>
          </a:p>
          <a:p>
            <a:r>
              <a:rPr lang="en-US" sz="3000" dirty="0"/>
              <a:t>Programmer writes 2 functions:</a:t>
            </a:r>
          </a:p>
          <a:p>
            <a:pPr lvl="1">
              <a:buFont typeface="Arial" charset="0"/>
              <a:buNone/>
            </a:pPr>
            <a:r>
              <a:rPr lang="en-US" sz="2600" b="1" dirty="0">
                <a:solidFill>
                  <a:srgbClr val="376092"/>
                </a:solidFill>
                <a:latin typeface="Courier New" charset="0"/>
                <a:ea typeface="Courier New" charset="0"/>
                <a:cs typeface="Courier New" charset="0"/>
              </a:rPr>
              <a:t>map (</a:t>
            </a:r>
            <a:r>
              <a:rPr lang="en-US" sz="2600" b="1" dirty="0" err="1">
                <a:solidFill>
                  <a:srgbClr val="376092"/>
                </a:solidFill>
                <a:latin typeface="Courier New" charset="0"/>
                <a:ea typeface="Courier New" charset="0"/>
                <a:cs typeface="Courier New" charset="0"/>
              </a:rPr>
              <a:t>in_key</a:t>
            </a:r>
            <a:r>
              <a:rPr lang="en-US" sz="2600" b="1" dirty="0">
                <a:solidFill>
                  <a:srgbClr val="376092"/>
                </a:solidFill>
                <a:latin typeface="Courier New" charset="0"/>
                <a:ea typeface="Courier New" charset="0"/>
                <a:cs typeface="Courier New" charset="0"/>
              </a:rPr>
              <a:t>, </a:t>
            </a:r>
            <a:r>
              <a:rPr lang="en-US" sz="2600" b="1" dirty="0" err="1">
                <a:solidFill>
                  <a:srgbClr val="376092"/>
                </a:solidFill>
                <a:latin typeface="Courier New" charset="0"/>
                <a:ea typeface="Courier New" charset="0"/>
                <a:cs typeface="Courier New" charset="0"/>
              </a:rPr>
              <a:t>in_value</a:t>
            </a:r>
            <a:r>
              <a:rPr lang="en-US" sz="2600" b="1" dirty="0">
                <a:solidFill>
                  <a:srgbClr val="376092"/>
                </a:solidFill>
                <a:latin typeface="Courier New" charset="0"/>
                <a:ea typeface="Courier New" charset="0"/>
                <a:cs typeface="Courier New" charset="0"/>
              </a:rPr>
              <a:t>)</a:t>
            </a:r>
            <a:r>
              <a:rPr lang="en-US" sz="2600" b="1" dirty="0" smtClean="0">
                <a:solidFill>
                  <a:srgbClr val="376092"/>
                </a:solidFill>
                <a:latin typeface="Courier New" charset="0"/>
                <a:ea typeface="Courier New" charset="0"/>
                <a:cs typeface="Courier New" charset="0"/>
              </a:rPr>
              <a:t> </a:t>
            </a:r>
            <a:r>
              <a:rPr lang="en-US" sz="2600" b="1" dirty="0" err="1" smtClean="0">
                <a:solidFill>
                  <a:srgbClr val="376092"/>
                </a:solidFill>
                <a:latin typeface="Courier New" charset="0"/>
                <a:ea typeface="Courier New" charset="0"/>
                <a:cs typeface="Courier New" charset="0"/>
                <a:sym typeface="Wingdings"/>
              </a:rPr>
              <a:t></a:t>
            </a:r>
            <a:r>
              <a:rPr lang="en-US" sz="2600" b="1" dirty="0" smtClean="0">
                <a:solidFill>
                  <a:srgbClr val="376092"/>
                </a:solidFill>
                <a:latin typeface="Courier New" charset="0"/>
                <a:ea typeface="Courier New" charset="0"/>
                <a:cs typeface="Courier New" charset="0"/>
              </a:rPr>
              <a:t> </a:t>
            </a:r>
            <a:r>
              <a:rPr lang="en-US" sz="2600" b="1" dirty="0" err="1">
                <a:solidFill>
                  <a:srgbClr val="376092"/>
                </a:solidFill>
                <a:latin typeface="Courier New" charset="0"/>
                <a:ea typeface="Courier New" charset="0"/>
                <a:cs typeface="Courier New" charset="0"/>
              </a:rPr>
              <a:t>list(out_key</a:t>
            </a:r>
            <a:r>
              <a:rPr lang="en-US" sz="2600" b="1" dirty="0">
                <a:solidFill>
                  <a:srgbClr val="376092"/>
                </a:solidFill>
                <a:latin typeface="Courier New" charset="0"/>
                <a:ea typeface="Courier New" charset="0"/>
                <a:cs typeface="Courier New" charset="0"/>
              </a:rPr>
              <a:t>, </a:t>
            </a:r>
            <a:r>
              <a:rPr lang="en-US" sz="2600" b="1" dirty="0" err="1">
                <a:solidFill>
                  <a:srgbClr val="376092"/>
                </a:solidFill>
                <a:latin typeface="Courier New" charset="0"/>
                <a:ea typeface="Courier New" charset="0"/>
                <a:cs typeface="Courier New" charset="0"/>
              </a:rPr>
              <a:t>intermediate_value</a:t>
            </a:r>
            <a:r>
              <a:rPr lang="en-US" sz="2600" b="1" dirty="0">
                <a:solidFill>
                  <a:srgbClr val="376092"/>
                </a:solidFill>
                <a:latin typeface="Courier New" charset="0"/>
                <a:ea typeface="Courier New" charset="0"/>
                <a:cs typeface="Courier New" charset="0"/>
              </a:rPr>
              <a:t>)</a:t>
            </a:r>
          </a:p>
          <a:p>
            <a:pPr lvl="2"/>
            <a:r>
              <a:rPr lang="en-US" sz="2200" dirty="0"/>
              <a:t>Processes &lt;</a:t>
            </a:r>
            <a:r>
              <a:rPr lang="en-US" sz="2200" dirty="0" err="1"/>
              <a:t>k,v</a:t>
            </a:r>
            <a:r>
              <a:rPr lang="en-US" sz="2200" dirty="0"/>
              <a:t>&gt; pairs</a:t>
            </a:r>
          </a:p>
          <a:p>
            <a:pPr lvl="2"/>
            <a:r>
              <a:rPr lang="en-US" sz="2200" dirty="0"/>
              <a:t>Produces intermediate pairs</a:t>
            </a:r>
          </a:p>
          <a:p>
            <a:pPr>
              <a:buFont typeface="Arial" charset="0"/>
              <a:buNone/>
            </a:pPr>
            <a:r>
              <a:rPr lang="en-US" sz="2400" b="1" dirty="0">
                <a:latin typeface="Courier New" charset="0"/>
                <a:ea typeface="Courier New" charset="0"/>
                <a:cs typeface="Courier New" charset="0"/>
              </a:rPr>
              <a:t>	</a:t>
            </a:r>
            <a:r>
              <a:rPr lang="en-US" sz="2400" b="1" dirty="0">
                <a:solidFill>
                  <a:srgbClr val="376092"/>
                </a:solidFill>
                <a:latin typeface="Courier New" charset="0"/>
                <a:ea typeface="Courier New" charset="0"/>
                <a:cs typeface="Courier New" charset="0"/>
              </a:rPr>
              <a:t>reduce (</a:t>
            </a:r>
            <a:r>
              <a:rPr lang="en-US" sz="2400" b="1" dirty="0" err="1">
                <a:solidFill>
                  <a:srgbClr val="376092"/>
                </a:solidFill>
                <a:latin typeface="Courier New" charset="0"/>
                <a:ea typeface="Courier New" charset="0"/>
                <a:cs typeface="Courier New" charset="0"/>
              </a:rPr>
              <a:t>out_key</a:t>
            </a:r>
            <a:r>
              <a:rPr lang="en-US" sz="2400" b="1" dirty="0">
                <a:solidFill>
                  <a:srgbClr val="376092"/>
                </a:solidFill>
                <a:latin typeface="Courier New" charset="0"/>
                <a:ea typeface="Courier New" charset="0"/>
                <a:cs typeface="Courier New" charset="0"/>
              </a:rPr>
              <a:t>, </a:t>
            </a:r>
            <a:r>
              <a:rPr lang="en-US" sz="2400" b="1" dirty="0" err="1">
                <a:solidFill>
                  <a:srgbClr val="376092"/>
                </a:solidFill>
                <a:latin typeface="Courier New" charset="0"/>
                <a:ea typeface="Courier New" charset="0"/>
                <a:cs typeface="Courier New" charset="0"/>
              </a:rPr>
              <a:t>list(interm_val</a:t>
            </a:r>
            <a:r>
              <a:rPr lang="en-US" sz="2400" b="1" dirty="0">
                <a:solidFill>
                  <a:srgbClr val="376092"/>
                </a:solidFill>
                <a:latin typeface="Courier New" charset="0"/>
                <a:ea typeface="Courier New" charset="0"/>
                <a:cs typeface="Courier New" charset="0"/>
              </a:rPr>
              <a:t>))</a:t>
            </a:r>
            <a:r>
              <a:rPr lang="en-US" sz="2400" b="1" dirty="0" smtClean="0">
                <a:solidFill>
                  <a:srgbClr val="376092"/>
                </a:solidFill>
                <a:latin typeface="Courier New" charset="0"/>
                <a:ea typeface="Courier New" charset="0"/>
                <a:cs typeface="Courier New" charset="0"/>
              </a:rPr>
              <a:t> </a:t>
            </a:r>
            <a:r>
              <a:rPr lang="en-US" sz="2400" b="1" dirty="0" err="1" smtClean="0">
                <a:solidFill>
                  <a:srgbClr val="376092"/>
                </a:solidFill>
                <a:latin typeface="Courier New" charset="0"/>
                <a:ea typeface="Courier New" charset="0"/>
                <a:cs typeface="Courier New" charset="0"/>
                <a:sym typeface="Wingdings"/>
              </a:rPr>
              <a:t></a:t>
            </a:r>
            <a:r>
              <a:rPr lang="en-US" sz="2400" b="1" dirty="0" smtClean="0">
                <a:solidFill>
                  <a:srgbClr val="376092"/>
                </a:solidFill>
                <a:latin typeface="Courier New" charset="0"/>
                <a:ea typeface="Courier New" charset="0"/>
                <a:cs typeface="Courier New" charset="0"/>
              </a:rPr>
              <a:t>    </a:t>
            </a:r>
            <a:r>
              <a:rPr lang="en-US" sz="2400" b="1" dirty="0">
                <a:solidFill>
                  <a:srgbClr val="376092"/>
                </a:solidFill>
                <a:latin typeface="Courier New" charset="0"/>
                <a:ea typeface="Courier New" charset="0"/>
                <a:cs typeface="Courier New" charset="0"/>
              </a:rPr>
              <a:t>	</a:t>
            </a:r>
            <a:r>
              <a:rPr lang="en-US" sz="2400" b="1" dirty="0" err="1">
                <a:solidFill>
                  <a:srgbClr val="376092"/>
                </a:solidFill>
                <a:latin typeface="Courier New" charset="0"/>
                <a:ea typeface="Courier New" charset="0"/>
                <a:cs typeface="Courier New" charset="0"/>
              </a:rPr>
              <a:t>list(out_value</a:t>
            </a:r>
            <a:r>
              <a:rPr lang="en-US" sz="2400" b="1" dirty="0">
                <a:solidFill>
                  <a:srgbClr val="376092"/>
                </a:solidFill>
                <a:latin typeface="Courier New" charset="0"/>
                <a:ea typeface="Courier New" charset="0"/>
                <a:cs typeface="Courier New" charset="0"/>
              </a:rPr>
              <a:t>)</a:t>
            </a:r>
          </a:p>
          <a:p>
            <a:pPr lvl="2"/>
            <a:r>
              <a:rPr lang="en-US" sz="2200" dirty="0"/>
              <a:t>Combines intermediate values for a key</a:t>
            </a:r>
          </a:p>
          <a:p>
            <a:pPr lvl="2"/>
            <a:r>
              <a:rPr lang="en-US" sz="2200" dirty="0"/>
              <a:t>Produces a merged set of outputs (may be also &lt;</a:t>
            </a:r>
            <a:r>
              <a:rPr lang="en-US" sz="2200" dirty="0" err="1"/>
              <a:t>k,v</a:t>
            </a:r>
            <a:r>
              <a:rPr lang="en-US" sz="2200" dirty="0"/>
              <a:t>&gt; pairs)</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172</a:t>
            </a:fld>
            <a:endParaRPr lang="en-US"/>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MapReduce: Example</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173</a:t>
            </a:fld>
            <a:endParaRPr lang="en-US"/>
          </a:p>
        </p:txBody>
      </p:sp>
      <p:sp>
        <p:nvSpPr>
          <p:cNvPr id="24579" name="Content Placeholder 2"/>
          <p:cNvSpPr>
            <a:spLocks noGrp="1"/>
          </p:cNvSpPr>
          <p:nvPr>
            <p:ph idx="4294967295"/>
          </p:nvPr>
        </p:nvSpPr>
        <p:spPr>
          <a:xfrm>
            <a:off x="960438" y="1714500"/>
            <a:ext cx="8183562" cy="4113213"/>
          </a:xfrm>
        </p:spPr>
        <p:txBody>
          <a:bodyPr/>
          <a:lstStyle/>
          <a:p>
            <a:pPr>
              <a:buFont typeface="Wingdings 2" charset="2"/>
              <a:buNone/>
            </a:pPr>
            <a:r>
              <a:rPr lang="en-US"/>
              <a:t>  </a:t>
            </a:r>
          </a:p>
          <a:p>
            <a:pPr>
              <a:buFont typeface="Wingdings 2" charset="2"/>
              <a:buNone/>
            </a:pPr>
            <a:endParaRPr lang="en-US"/>
          </a:p>
          <a:p>
            <a:pPr>
              <a:buFont typeface="Wingdings 2" charset="2"/>
              <a:buNone/>
            </a:pPr>
            <a:endParaRPr lang="en-US"/>
          </a:p>
          <a:p>
            <a:endParaRPr lang="en-US"/>
          </a:p>
          <a:p>
            <a:pPr>
              <a:buFont typeface="Wingdings 2" charset="2"/>
              <a:buNone/>
            </a:pPr>
            <a:endParaRPr lang="en-US"/>
          </a:p>
          <a:p>
            <a:pPr>
              <a:buFont typeface="Wingdings 2" charset="2"/>
              <a:buNone/>
            </a:pPr>
            <a:endParaRPr lang="en-US"/>
          </a:p>
          <a:p>
            <a:endParaRPr lang="en-US"/>
          </a:p>
        </p:txBody>
      </p:sp>
      <p:pic>
        <p:nvPicPr>
          <p:cNvPr id="24580" name="Picture 4" descr="mapred1.gif"/>
          <p:cNvPicPr>
            <a:picLocks noChangeAspect="1"/>
          </p:cNvPicPr>
          <p:nvPr/>
        </p:nvPicPr>
        <p:blipFill>
          <a:blip r:embed="rId3"/>
          <a:srcRect/>
          <a:stretch>
            <a:fillRect/>
          </a:stretch>
        </p:blipFill>
        <p:spPr bwMode="auto">
          <a:xfrm>
            <a:off x="1000125" y="1714500"/>
            <a:ext cx="7458075" cy="39290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MapReduce in Parallel: Example</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174</a:t>
            </a:fld>
            <a:endParaRPr lang="en-US"/>
          </a:p>
        </p:txBody>
      </p:sp>
      <p:sp>
        <p:nvSpPr>
          <p:cNvPr id="25603" name="Content Placeholder 2"/>
          <p:cNvSpPr>
            <a:spLocks noGrp="1"/>
          </p:cNvSpPr>
          <p:nvPr>
            <p:ph idx="4294967295"/>
          </p:nvPr>
        </p:nvSpPr>
        <p:spPr>
          <a:xfrm>
            <a:off x="960438" y="1714500"/>
            <a:ext cx="8183562" cy="4113213"/>
          </a:xfrm>
        </p:spPr>
        <p:txBody>
          <a:bodyPr/>
          <a:lstStyle/>
          <a:p>
            <a:pPr>
              <a:buFont typeface="Wingdings 2" charset="2"/>
              <a:buNone/>
            </a:pPr>
            <a:r>
              <a:rPr lang="en-US"/>
              <a:t>  </a:t>
            </a:r>
          </a:p>
          <a:p>
            <a:pPr>
              <a:buFont typeface="Wingdings 2" charset="2"/>
              <a:buNone/>
            </a:pPr>
            <a:endParaRPr lang="en-US"/>
          </a:p>
          <a:p>
            <a:pPr>
              <a:buFont typeface="Wingdings 2" charset="2"/>
              <a:buNone/>
            </a:pPr>
            <a:endParaRPr lang="en-US"/>
          </a:p>
          <a:p>
            <a:endParaRPr lang="en-US"/>
          </a:p>
          <a:p>
            <a:pPr>
              <a:buFont typeface="Wingdings 2" charset="2"/>
              <a:buNone/>
            </a:pPr>
            <a:endParaRPr lang="en-US"/>
          </a:p>
          <a:p>
            <a:pPr>
              <a:buFont typeface="Wingdings 2" charset="2"/>
              <a:buNone/>
            </a:pPr>
            <a:endParaRPr lang="en-US"/>
          </a:p>
          <a:p>
            <a:endParaRPr lang="en-US"/>
          </a:p>
        </p:txBody>
      </p:sp>
      <p:pic>
        <p:nvPicPr>
          <p:cNvPr id="25604" name="Picture 5" descr="mapred2.gif"/>
          <p:cNvPicPr>
            <a:picLocks noChangeAspect="1"/>
          </p:cNvPicPr>
          <p:nvPr/>
        </p:nvPicPr>
        <p:blipFill>
          <a:blip r:embed="rId3"/>
          <a:srcRect/>
          <a:stretch>
            <a:fillRect/>
          </a:stretch>
        </p:blipFill>
        <p:spPr bwMode="auto">
          <a:xfrm>
            <a:off x="857250" y="1857375"/>
            <a:ext cx="7572375" cy="39243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MapReduce: Execution overview</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175</a:t>
            </a:fld>
            <a:endParaRPr lang="en-US"/>
          </a:p>
        </p:txBody>
      </p:sp>
      <p:sp>
        <p:nvSpPr>
          <p:cNvPr id="22531" name="Content Placeholder 2"/>
          <p:cNvSpPr>
            <a:spLocks noGrp="1"/>
          </p:cNvSpPr>
          <p:nvPr>
            <p:ph idx="4294967295"/>
          </p:nvPr>
        </p:nvSpPr>
        <p:spPr>
          <a:xfrm>
            <a:off x="960438" y="1714500"/>
            <a:ext cx="8183562" cy="4113213"/>
          </a:xfrm>
        </p:spPr>
        <p:txBody>
          <a:bodyPr/>
          <a:lstStyle/>
          <a:p>
            <a:pPr>
              <a:buFont typeface="Wingdings 2" charset="2"/>
              <a:buNone/>
            </a:pPr>
            <a:r>
              <a:rPr lang="en-US"/>
              <a:t>  </a:t>
            </a:r>
          </a:p>
          <a:p>
            <a:pPr>
              <a:buFont typeface="Wingdings 2" charset="2"/>
              <a:buNone/>
            </a:pPr>
            <a:endParaRPr lang="en-US"/>
          </a:p>
          <a:p>
            <a:pPr>
              <a:buFont typeface="Wingdings 2" charset="2"/>
              <a:buNone/>
            </a:pPr>
            <a:endParaRPr lang="en-US"/>
          </a:p>
          <a:p>
            <a:endParaRPr lang="en-US"/>
          </a:p>
          <a:p>
            <a:pPr>
              <a:buFont typeface="Wingdings 2" charset="2"/>
              <a:buNone/>
            </a:pPr>
            <a:endParaRPr lang="en-US"/>
          </a:p>
          <a:p>
            <a:pPr>
              <a:buFont typeface="Wingdings 2" charset="2"/>
              <a:buNone/>
            </a:pPr>
            <a:endParaRPr lang="en-US"/>
          </a:p>
          <a:p>
            <a:endParaRPr lang="en-US"/>
          </a:p>
        </p:txBody>
      </p:sp>
      <p:pic>
        <p:nvPicPr>
          <p:cNvPr id="22532" name="Picture 3" descr="mapreduce.png"/>
          <p:cNvPicPr>
            <a:picLocks noChangeAspect="1"/>
          </p:cNvPicPr>
          <p:nvPr/>
        </p:nvPicPr>
        <p:blipFill>
          <a:blip r:embed="rId3"/>
          <a:srcRect/>
          <a:stretch>
            <a:fillRect/>
          </a:stretch>
        </p:blipFill>
        <p:spPr bwMode="auto">
          <a:xfrm>
            <a:off x="714375" y="1714500"/>
            <a:ext cx="7715250" cy="39290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dirty="0" smtClean="0"/>
              <a:t>BigTable: </a:t>
            </a:r>
            <a:r>
              <a:rPr lang="en-US" dirty="0" smtClean="0"/>
              <a:t>Basic </a:t>
            </a:r>
            <a:r>
              <a:rPr lang="en-US" dirty="0"/>
              <a:t>Data Model</a:t>
            </a:r>
          </a:p>
        </p:txBody>
      </p:sp>
      <p:sp>
        <p:nvSpPr>
          <p:cNvPr id="9219" name="Rectangle 3"/>
          <p:cNvSpPr>
            <a:spLocks noGrp="1" noChangeArrowheads="1"/>
          </p:cNvSpPr>
          <p:nvPr>
            <p:ph type="body" idx="1"/>
          </p:nvPr>
        </p:nvSpPr>
        <p:spPr/>
        <p:txBody>
          <a:bodyPr/>
          <a:lstStyle/>
          <a:p>
            <a:pPr>
              <a:lnSpc>
                <a:spcPct val="90000"/>
              </a:lnSpc>
            </a:pPr>
            <a:r>
              <a:rPr lang="en-US" sz="2800" dirty="0"/>
              <a:t>A </a:t>
            </a:r>
            <a:r>
              <a:rPr lang="en-US" sz="2800" dirty="0" err="1"/>
              <a:t>BigTable</a:t>
            </a:r>
            <a:r>
              <a:rPr lang="en-US" sz="2800" dirty="0"/>
              <a:t> is a sparse, distributed persistent multi-dimensional sorted map</a:t>
            </a:r>
          </a:p>
          <a:p>
            <a:pPr algn="ctr">
              <a:lnSpc>
                <a:spcPct val="90000"/>
              </a:lnSpc>
              <a:buFontTx/>
              <a:buNone/>
            </a:pPr>
            <a:r>
              <a:rPr lang="en-US" sz="2800" i="1" dirty="0"/>
              <a:t>(row, column, timestamp)</a:t>
            </a:r>
            <a:r>
              <a:rPr lang="en-US" sz="2800" i="1" dirty="0" smtClean="0"/>
              <a:t> </a:t>
            </a:r>
            <a:r>
              <a:rPr lang="en-US" sz="2800" i="1" dirty="0" err="1" smtClean="0">
                <a:sym typeface="Wingdings"/>
              </a:rPr>
              <a:t></a:t>
            </a:r>
            <a:r>
              <a:rPr lang="en-US" sz="2800" i="1" dirty="0" smtClean="0">
                <a:sym typeface="Wingdings"/>
              </a:rPr>
              <a:t> </a:t>
            </a:r>
            <a:r>
              <a:rPr lang="en-US" sz="2800" i="1" dirty="0" smtClean="0"/>
              <a:t>cell </a:t>
            </a:r>
            <a:r>
              <a:rPr lang="en-US" sz="2800" i="1" dirty="0"/>
              <a:t>contents</a:t>
            </a:r>
          </a:p>
          <a:p>
            <a:pPr algn="ctr">
              <a:lnSpc>
                <a:spcPct val="90000"/>
              </a:lnSpc>
              <a:buFontTx/>
              <a:buNone/>
            </a:pPr>
            <a:endParaRPr lang="en-US" sz="2800" i="1" dirty="0"/>
          </a:p>
          <a:p>
            <a:pPr algn="ctr">
              <a:lnSpc>
                <a:spcPct val="90000"/>
              </a:lnSpc>
              <a:buFontTx/>
              <a:buNone/>
            </a:pPr>
            <a:endParaRPr lang="en-US" sz="2800" dirty="0"/>
          </a:p>
          <a:p>
            <a:pPr algn="ctr">
              <a:lnSpc>
                <a:spcPct val="90000"/>
              </a:lnSpc>
              <a:buFontTx/>
              <a:buNone/>
            </a:pPr>
            <a:endParaRPr lang="en-US" sz="2800" dirty="0"/>
          </a:p>
          <a:p>
            <a:pPr>
              <a:lnSpc>
                <a:spcPct val="90000"/>
              </a:lnSpc>
            </a:pPr>
            <a:endParaRPr lang="en-US" sz="2800" dirty="0"/>
          </a:p>
          <a:p>
            <a:pPr>
              <a:lnSpc>
                <a:spcPct val="90000"/>
              </a:lnSpc>
            </a:pPr>
            <a:endParaRPr lang="en-US" sz="2800" dirty="0"/>
          </a:p>
          <a:p>
            <a:pPr>
              <a:lnSpc>
                <a:spcPct val="90000"/>
              </a:lnSpc>
            </a:pPr>
            <a:r>
              <a:rPr lang="en-US" sz="2800" dirty="0"/>
              <a:t>Good match for most Google applications</a:t>
            </a:r>
          </a:p>
        </p:txBody>
      </p:sp>
      <p:pic>
        <p:nvPicPr>
          <p:cNvPr id="9220" name="Picture 4" descr="diag1"/>
          <p:cNvPicPr>
            <a:picLocks noChangeAspect="1" noChangeArrowheads="1"/>
          </p:cNvPicPr>
          <p:nvPr/>
        </p:nvPicPr>
        <p:blipFill>
          <a:blip r:embed="rId2"/>
          <a:srcRect/>
          <a:stretch>
            <a:fillRect/>
          </a:stretch>
        </p:blipFill>
        <p:spPr bwMode="auto">
          <a:xfrm>
            <a:off x="0" y="2971800"/>
            <a:ext cx="9029700" cy="2082800"/>
          </a:xfrm>
          <a:prstGeom prst="rect">
            <a:avLst/>
          </a:prstGeom>
          <a:noFill/>
        </p:spPr>
      </p:pic>
      <p:sp>
        <p:nvSpPr>
          <p:cNvPr id="6" name="Slide Number Placeholder 5"/>
          <p:cNvSpPr>
            <a:spLocks noGrp="1"/>
          </p:cNvSpPr>
          <p:nvPr>
            <p:ph type="sldNum" sz="quarter" idx="12"/>
          </p:nvPr>
        </p:nvSpPr>
        <p:spPr/>
        <p:txBody>
          <a:bodyPr/>
          <a:lstStyle/>
          <a:p>
            <a:fld id="{B6F15528-21DE-4FAA-801E-634DDDAF4B2B}" type="slidenum">
              <a:rPr lang="en-US" smtClean="0"/>
              <a:pPr/>
              <a:t>176</a:t>
            </a:fld>
            <a:endParaRPr lang="en-US"/>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Table</a:t>
            </a:r>
          </a:p>
        </p:txBody>
      </p:sp>
      <p:sp>
        <p:nvSpPr>
          <p:cNvPr id="26627" name="Rectangle 3"/>
          <p:cNvSpPr>
            <a:spLocks noGrp="1" noChangeArrowheads="1"/>
          </p:cNvSpPr>
          <p:nvPr>
            <p:ph type="body" idx="1"/>
          </p:nvPr>
        </p:nvSpPr>
        <p:spPr>
          <a:xfrm>
            <a:off x="457200" y="1676400"/>
            <a:ext cx="8382000" cy="1219200"/>
          </a:xfrm>
        </p:spPr>
        <p:txBody>
          <a:bodyPr/>
          <a:lstStyle/>
          <a:p>
            <a:pPr>
              <a:lnSpc>
                <a:spcPct val="80000"/>
              </a:lnSpc>
            </a:pPr>
            <a:r>
              <a:rPr lang="en-US" sz="2400"/>
              <a:t>Multiple tablets make up the table</a:t>
            </a:r>
          </a:p>
          <a:p>
            <a:pPr>
              <a:lnSpc>
                <a:spcPct val="80000"/>
              </a:lnSpc>
            </a:pPr>
            <a:r>
              <a:rPr lang="en-US" sz="2400"/>
              <a:t>SSTables can be shared</a:t>
            </a:r>
          </a:p>
          <a:p>
            <a:pPr>
              <a:lnSpc>
                <a:spcPct val="80000"/>
              </a:lnSpc>
            </a:pPr>
            <a:r>
              <a:rPr lang="en-US" sz="2400"/>
              <a:t>Tablets do not overlap, SSTables can overlap</a:t>
            </a:r>
          </a:p>
        </p:txBody>
      </p:sp>
      <p:sp>
        <p:nvSpPr>
          <p:cNvPr id="26628" name="Rectangle 4"/>
          <p:cNvSpPr>
            <a:spLocks noChangeArrowheads="1"/>
          </p:cNvSpPr>
          <p:nvPr/>
        </p:nvSpPr>
        <p:spPr bwMode="auto">
          <a:xfrm>
            <a:off x="914400" y="4648200"/>
            <a:ext cx="990600" cy="11430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26629" name="Text Box 5"/>
          <p:cNvSpPr txBox="1">
            <a:spLocks noChangeArrowheads="1"/>
          </p:cNvSpPr>
          <p:nvPr/>
        </p:nvSpPr>
        <p:spPr bwMode="auto">
          <a:xfrm>
            <a:off x="914400" y="4953000"/>
            <a:ext cx="1060450" cy="366713"/>
          </a:xfrm>
          <a:prstGeom prst="rect">
            <a:avLst/>
          </a:prstGeom>
          <a:noFill/>
          <a:ln w="9525">
            <a:noFill/>
            <a:miter lim="800000"/>
            <a:headEnd/>
            <a:tailEnd/>
          </a:ln>
          <a:effectLst/>
        </p:spPr>
        <p:txBody>
          <a:bodyPr wrap="none">
            <a:prstTxWarp prst="textNoShape">
              <a:avLst/>
            </a:prstTxWarp>
            <a:spAutoFit/>
          </a:bodyPr>
          <a:lstStyle/>
          <a:p>
            <a:r>
              <a:rPr lang="en-US"/>
              <a:t>SSTable</a:t>
            </a:r>
          </a:p>
        </p:txBody>
      </p:sp>
      <p:sp>
        <p:nvSpPr>
          <p:cNvPr id="26630" name="Rectangle 6"/>
          <p:cNvSpPr>
            <a:spLocks noChangeArrowheads="1"/>
          </p:cNvSpPr>
          <p:nvPr/>
        </p:nvSpPr>
        <p:spPr bwMode="auto">
          <a:xfrm>
            <a:off x="1981200" y="4648200"/>
            <a:ext cx="990600" cy="11430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26631" name="Text Box 7"/>
          <p:cNvSpPr txBox="1">
            <a:spLocks noChangeArrowheads="1"/>
          </p:cNvSpPr>
          <p:nvPr/>
        </p:nvSpPr>
        <p:spPr bwMode="auto">
          <a:xfrm>
            <a:off x="1981200" y="4953000"/>
            <a:ext cx="1060450" cy="366713"/>
          </a:xfrm>
          <a:prstGeom prst="rect">
            <a:avLst/>
          </a:prstGeom>
          <a:noFill/>
          <a:ln w="9525">
            <a:noFill/>
            <a:miter lim="800000"/>
            <a:headEnd/>
            <a:tailEnd/>
          </a:ln>
          <a:effectLst/>
        </p:spPr>
        <p:txBody>
          <a:bodyPr wrap="none">
            <a:prstTxWarp prst="textNoShape">
              <a:avLst/>
            </a:prstTxWarp>
            <a:spAutoFit/>
          </a:bodyPr>
          <a:lstStyle/>
          <a:p>
            <a:r>
              <a:rPr lang="en-US"/>
              <a:t>SSTable</a:t>
            </a:r>
          </a:p>
        </p:txBody>
      </p:sp>
      <p:sp>
        <p:nvSpPr>
          <p:cNvPr id="26632" name="Rectangle 8"/>
          <p:cNvSpPr>
            <a:spLocks noChangeArrowheads="1"/>
          </p:cNvSpPr>
          <p:nvPr/>
        </p:nvSpPr>
        <p:spPr bwMode="auto">
          <a:xfrm>
            <a:off x="3352800" y="4648200"/>
            <a:ext cx="990600" cy="11430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26633" name="Text Box 9"/>
          <p:cNvSpPr txBox="1">
            <a:spLocks noChangeArrowheads="1"/>
          </p:cNvSpPr>
          <p:nvPr/>
        </p:nvSpPr>
        <p:spPr bwMode="auto">
          <a:xfrm>
            <a:off x="3352800" y="4953000"/>
            <a:ext cx="1060450" cy="366713"/>
          </a:xfrm>
          <a:prstGeom prst="rect">
            <a:avLst/>
          </a:prstGeom>
          <a:noFill/>
          <a:ln w="9525">
            <a:noFill/>
            <a:miter lim="800000"/>
            <a:headEnd/>
            <a:tailEnd/>
          </a:ln>
          <a:effectLst/>
        </p:spPr>
        <p:txBody>
          <a:bodyPr wrap="none">
            <a:prstTxWarp prst="textNoShape">
              <a:avLst/>
            </a:prstTxWarp>
            <a:spAutoFit/>
          </a:bodyPr>
          <a:lstStyle/>
          <a:p>
            <a:r>
              <a:rPr lang="en-US"/>
              <a:t>SSTable</a:t>
            </a:r>
          </a:p>
        </p:txBody>
      </p:sp>
      <p:sp>
        <p:nvSpPr>
          <p:cNvPr id="26634" name="Rectangle 10"/>
          <p:cNvSpPr>
            <a:spLocks noChangeArrowheads="1"/>
          </p:cNvSpPr>
          <p:nvPr/>
        </p:nvSpPr>
        <p:spPr bwMode="auto">
          <a:xfrm>
            <a:off x="4419600" y="4648200"/>
            <a:ext cx="990600" cy="11430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26635" name="Text Box 11"/>
          <p:cNvSpPr txBox="1">
            <a:spLocks noChangeArrowheads="1"/>
          </p:cNvSpPr>
          <p:nvPr/>
        </p:nvSpPr>
        <p:spPr bwMode="auto">
          <a:xfrm>
            <a:off x="4419600" y="4953000"/>
            <a:ext cx="1060450" cy="366713"/>
          </a:xfrm>
          <a:prstGeom prst="rect">
            <a:avLst/>
          </a:prstGeom>
          <a:noFill/>
          <a:ln w="9525">
            <a:noFill/>
            <a:miter lim="800000"/>
            <a:headEnd/>
            <a:tailEnd/>
          </a:ln>
          <a:effectLst/>
        </p:spPr>
        <p:txBody>
          <a:bodyPr wrap="none">
            <a:prstTxWarp prst="textNoShape">
              <a:avLst/>
            </a:prstTxWarp>
            <a:spAutoFit/>
          </a:bodyPr>
          <a:lstStyle/>
          <a:p>
            <a:r>
              <a:rPr lang="en-US"/>
              <a:t>SSTable</a:t>
            </a:r>
          </a:p>
        </p:txBody>
      </p:sp>
      <p:sp>
        <p:nvSpPr>
          <p:cNvPr id="26636" name="Rectangle 12"/>
          <p:cNvSpPr>
            <a:spLocks noChangeArrowheads="1"/>
          </p:cNvSpPr>
          <p:nvPr/>
        </p:nvSpPr>
        <p:spPr bwMode="auto">
          <a:xfrm>
            <a:off x="762000" y="3352800"/>
            <a:ext cx="2514600" cy="6858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26637" name="Text Box 13"/>
          <p:cNvSpPr txBox="1">
            <a:spLocks noChangeArrowheads="1"/>
          </p:cNvSpPr>
          <p:nvPr/>
        </p:nvSpPr>
        <p:spPr bwMode="auto">
          <a:xfrm>
            <a:off x="822325" y="3313113"/>
            <a:ext cx="819150" cy="366712"/>
          </a:xfrm>
          <a:prstGeom prst="rect">
            <a:avLst/>
          </a:prstGeom>
          <a:noFill/>
          <a:ln w="9525">
            <a:noFill/>
            <a:miter lim="800000"/>
            <a:headEnd/>
            <a:tailEnd/>
          </a:ln>
          <a:effectLst/>
        </p:spPr>
        <p:txBody>
          <a:bodyPr wrap="none">
            <a:prstTxWarp prst="textNoShape">
              <a:avLst/>
            </a:prstTxWarp>
            <a:spAutoFit/>
          </a:bodyPr>
          <a:lstStyle/>
          <a:p>
            <a:r>
              <a:rPr lang="en-US"/>
              <a:t>Tablet</a:t>
            </a:r>
          </a:p>
        </p:txBody>
      </p:sp>
      <p:sp>
        <p:nvSpPr>
          <p:cNvPr id="26638" name="Text Box 14"/>
          <p:cNvSpPr txBox="1">
            <a:spLocks noChangeArrowheads="1"/>
          </p:cNvSpPr>
          <p:nvPr/>
        </p:nvSpPr>
        <p:spPr bwMode="auto">
          <a:xfrm>
            <a:off x="746125" y="3694113"/>
            <a:ext cx="1073150" cy="366712"/>
          </a:xfrm>
          <a:prstGeom prst="rect">
            <a:avLst/>
          </a:prstGeom>
          <a:noFill/>
          <a:ln w="9525">
            <a:noFill/>
            <a:miter lim="800000"/>
            <a:headEnd/>
            <a:tailEnd/>
          </a:ln>
          <a:effectLst/>
        </p:spPr>
        <p:txBody>
          <a:bodyPr wrap="none">
            <a:prstTxWarp prst="textNoShape">
              <a:avLst/>
            </a:prstTxWarp>
            <a:spAutoFit/>
          </a:bodyPr>
          <a:lstStyle/>
          <a:p>
            <a:r>
              <a:rPr lang="en-US"/>
              <a:t>aardvark</a:t>
            </a:r>
          </a:p>
        </p:txBody>
      </p:sp>
      <p:sp>
        <p:nvSpPr>
          <p:cNvPr id="26639" name="Text Box 15"/>
          <p:cNvSpPr txBox="1">
            <a:spLocks noChangeArrowheads="1"/>
          </p:cNvSpPr>
          <p:nvPr/>
        </p:nvSpPr>
        <p:spPr bwMode="auto">
          <a:xfrm>
            <a:off x="2590800" y="3657600"/>
            <a:ext cx="742950" cy="366713"/>
          </a:xfrm>
          <a:prstGeom prst="rect">
            <a:avLst/>
          </a:prstGeom>
          <a:noFill/>
          <a:ln w="9525">
            <a:noFill/>
            <a:miter lim="800000"/>
            <a:headEnd/>
            <a:tailEnd/>
          </a:ln>
          <a:effectLst/>
        </p:spPr>
        <p:txBody>
          <a:bodyPr wrap="none">
            <a:prstTxWarp prst="textNoShape">
              <a:avLst/>
            </a:prstTxWarp>
            <a:spAutoFit/>
          </a:bodyPr>
          <a:lstStyle/>
          <a:p>
            <a:r>
              <a:rPr lang="en-US"/>
              <a:t>apple</a:t>
            </a:r>
          </a:p>
        </p:txBody>
      </p:sp>
      <p:sp>
        <p:nvSpPr>
          <p:cNvPr id="26640" name="Rectangle 16"/>
          <p:cNvSpPr>
            <a:spLocks noChangeArrowheads="1"/>
          </p:cNvSpPr>
          <p:nvPr/>
        </p:nvSpPr>
        <p:spPr bwMode="auto">
          <a:xfrm>
            <a:off x="3657600" y="3352800"/>
            <a:ext cx="2514600" cy="6858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26641" name="Text Box 17"/>
          <p:cNvSpPr txBox="1">
            <a:spLocks noChangeArrowheads="1"/>
          </p:cNvSpPr>
          <p:nvPr/>
        </p:nvSpPr>
        <p:spPr bwMode="auto">
          <a:xfrm>
            <a:off x="3717925" y="3313113"/>
            <a:ext cx="819150" cy="366712"/>
          </a:xfrm>
          <a:prstGeom prst="rect">
            <a:avLst/>
          </a:prstGeom>
          <a:noFill/>
          <a:ln w="9525">
            <a:noFill/>
            <a:miter lim="800000"/>
            <a:headEnd/>
            <a:tailEnd/>
          </a:ln>
          <a:effectLst/>
        </p:spPr>
        <p:txBody>
          <a:bodyPr wrap="none">
            <a:prstTxWarp prst="textNoShape">
              <a:avLst/>
            </a:prstTxWarp>
            <a:spAutoFit/>
          </a:bodyPr>
          <a:lstStyle/>
          <a:p>
            <a:r>
              <a:rPr lang="en-US"/>
              <a:t>Tablet</a:t>
            </a:r>
          </a:p>
        </p:txBody>
      </p:sp>
      <p:sp>
        <p:nvSpPr>
          <p:cNvPr id="26642" name="Text Box 18"/>
          <p:cNvSpPr txBox="1">
            <a:spLocks noChangeArrowheads="1"/>
          </p:cNvSpPr>
          <p:nvPr/>
        </p:nvSpPr>
        <p:spPr bwMode="auto">
          <a:xfrm>
            <a:off x="3641725" y="3694113"/>
            <a:ext cx="1504950" cy="366712"/>
          </a:xfrm>
          <a:prstGeom prst="rect">
            <a:avLst/>
          </a:prstGeom>
          <a:noFill/>
          <a:ln w="9525">
            <a:noFill/>
            <a:miter lim="800000"/>
            <a:headEnd/>
            <a:tailEnd/>
          </a:ln>
          <a:effectLst/>
        </p:spPr>
        <p:txBody>
          <a:bodyPr wrap="none">
            <a:prstTxWarp prst="textNoShape">
              <a:avLst/>
            </a:prstTxWarp>
            <a:spAutoFit/>
          </a:bodyPr>
          <a:lstStyle/>
          <a:p>
            <a:r>
              <a:rPr lang="en-US"/>
              <a:t>apple_two_E</a:t>
            </a:r>
          </a:p>
        </p:txBody>
      </p:sp>
      <p:sp>
        <p:nvSpPr>
          <p:cNvPr id="26643" name="Text Box 19"/>
          <p:cNvSpPr txBox="1">
            <a:spLocks noChangeArrowheads="1"/>
          </p:cNvSpPr>
          <p:nvPr/>
        </p:nvSpPr>
        <p:spPr bwMode="auto">
          <a:xfrm>
            <a:off x="5486400" y="3657600"/>
            <a:ext cx="628650" cy="366713"/>
          </a:xfrm>
          <a:prstGeom prst="rect">
            <a:avLst/>
          </a:prstGeom>
          <a:noFill/>
          <a:ln w="9525">
            <a:noFill/>
            <a:miter lim="800000"/>
            <a:headEnd/>
            <a:tailEnd/>
          </a:ln>
          <a:effectLst/>
        </p:spPr>
        <p:txBody>
          <a:bodyPr wrap="none">
            <a:prstTxWarp prst="textNoShape">
              <a:avLst/>
            </a:prstTxWarp>
            <a:spAutoFit/>
          </a:bodyPr>
          <a:lstStyle/>
          <a:p>
            <a:r>
              <a:rPr lang="en-US"/>
              <a:t>boat</a:t>
            </a:r>
          </a:p>
        </p:txBody>
      </p:sp>
      <p:sp>
        <p:nvSpPr>
          <p:cNvPr id="26644" name="Line 20"/>
          <p:cNvSpPr>
            <a:spLocks noChangeShapeType="1"/>
          </p:cNvSpPr>
          <p:nvPr/>
        </p:nvSpPr>
        <p:spPr bwMode="auto">
          <a:xfrm flipH="1">
            <a:off x="1219200" y="4038600"/>
            <a:ext cx="76200" cy="6096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6645" name="Line 21"/>
          <p:cNvSpPr>
            <a:spLocks noChangeShapeType="1"/>
          </p:cNvSpPr>
          <p:nvPr/>
        </p:nvSpPr>
        <p:spPr bwMode="auto">
          <a:xfrm>
            <a:off x="2057400" y="4038600"/>
            <a:ext cx="304800" cy="6096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6646" name="Line 22"/>
          <p:cNvSpPr>
            <a:spLocks noChangeShapeType="1"/>
          </p:cNvSpPr>
          <p:nvPr/>
        </p:nvSpPr>
        <p:spPr bwMode="auto">
          <a:xfrm>
            <a:off x="2514600" y="4038600"/>
            <a:ext cx="1143000" cy="6096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6647" name="Line 23"/>
          <p:cNvSpPr>
            <a:spLocks noChangeShapeType="1"/>
          </p:cNvSpPr>
          <p:nvPr/>
        </p:nvSpPr>
        <p:spPr bwMode="auto">
          <a:xfrm flipH="1">
            <a:off x="3962400" y="4038600"/>
            <a:ext cx="533400" cy="6096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6648" name="Line 24"/>
          <p:cNvSpPr>
            <a:spLocks noChangeShapeType="1"/>
          </p:cNvSpPr>
          <p:nvPr/>
        </p:nvSpPr>
        <p:spPr bwMode="auto">
          <a:xfrm flipH="1">
            <a:off x="4953000" y="4038600"/>
            <a:ext cx="381000" cy="6096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177</a:t>
            </a:fld>
            <a:endParaRPr lang="en-US"/>
          </a:p>
        </p:txBody>
      </p:sp>
    </p:spTree>
  </p:cSld>
  <p:clrMapOvr>
    <a:masterClrMapping/>
  </p:clrMapOvr>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Tablet Location</a:t>
            </a:r>
          </a:p>
        </p:txBody>
      </p:sp>
      <p:sp>
        <p:nvSpPr>
          <p:cNvPr id="13315" name="Rectangle 3"/>
          <p:cNvSpPr>
            <a:spLocks noGrp="1" noChangeArrowheads="1"/>
          </p:cNvSpPr>
          <p:nvPr>
            <p:ph type="body" idx="1"/>
          </p:nvPr>
        </p:nvSpPr>
        <p:spPr/>
        <p:txBody>
          <a:bodyPr/>
          <a:lstStyle/>
          <a:p>
            <a:r>
              <a:rPr lang="en-US"/>
              <a:t>Since tablets move around from server to server, given a row, how do clients find the right machine?</a:t>
            </a:r>
          </a:p>
          <a:p>
            <a:pPr lvl="1"/>
            <a:r>
              <a:rPr lang="en-US"/>
              <a:t>Need to find tablet whose row range covers the target row</a:t>
            </a:r>
          </a:p>
          <a:p>
            <a:pPr lvl="1">
              <a:buFontTx/>
              <a:buNone/>
            </a:pPr>
            <a:endParaRPr lang="en-US"/>
          </a:p>
        </p:txBody>
      </p:sp>
      <p:pic>
        <p:nvPicPr>
          <p:cNvPr id="13316" name="Picture 4" descr="diag2"/>
          <p:cNvPicPr>
            <a:picLocks noChangeAspect="1" noChangeArrowheads="1"/>
          </p:cNvPicPr>
          <p:nvPr/>
        </p:nvPicPr>
        <p:blipFill>
          <a:blip r:embed="rId2"/>
          <a:srcRect/>
          <a:stretch>
            <a:fillRect/>
          </a:stretch>
        </p:blipFill>
        <p:spPr bwMode="auto">
          <a:xfrm>
            <a:off x="1524000" y="3733800"/>
            <a:ext cx="5448300" cy="2857500"/>
          </a:xfrm>
          <a:prstGeom prst="rect">
            <a:avLst/>
          </a:prstGeom>
          <a:noFill/>
        </p:spPr>
      </p:pic>
      <p:sp>
        <p:nvSpPr>
          <p:cNvPr id="6" name="Slide Number Placeholder 5"/>
          <p:cNvSpPr>
            <a:spLocks noGrp="1"/>
          </p:cNvSpPr>
          <p:nvPr>
            <p:ph type="sldNum" sz="quarter" idx="12"/>
          </p:nvPr>
        </p:nvSpPr>
        <p:spPr/>
        <p:txBody>
          <a:bodyPr/>
          <a:lstStyle/>
          <a:p>
            <a:fld id="{B6F15528-21DE-4FAA-801E-634DDDAF4B2B}" type="slidenum">
              <a:rPr lang="en-US" smtClean="0"/>
              <a:pPr/>
              <a:t>178</a:t>
            </a:fld>
            <a:endParaRPr lang="en-US"/>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Chubby</a:t>
            </a:r>
          </a:p>
        </p:txBody>
      </p:sp>
      <p:sp>
        <p:nvSpPr>
          <p:cNvPr id="24579" name="Rectangle 3"/>
          <p:cNvSpPr>
            <a:spLocks noGrp="1" noChangeArrowheads="1"/>
          </p:cNvSpPr>
          <p:nvPr>
            <p:ph type="body" idx="1"/>
          </p:nvPr>
        </p:nvSpPr>
        <p:spPr/>
        <p:txBody>
          <a:bodyPr/>
          <a:lstStyle/>
          <a:p>
            <a:pPr>
              <a:buClr>
                <a:schemeClr val="tx1"/>
              </a:buClr>
            </a:pPr>
            <a:r>
              <a:rPr lang="en-US"/>
              <a:t>{lock/file/name} service</a:t>
            </a:r>
          </a:p>
          <a:p>
            <a:pPr>
              <a:buClr>
                <a:schemeClr val="tx1"/>
              </a:buClr>
            </a:pPr>
            <a:r>
              <a:rPr lang="en-US"/>
              <a:t>Coarse-grained locks, can store small amount of data in a lock</a:t>
            </a:r>
          </a:p>
          <a:p>
            <a:pPr>
              <a:buClr>
                <a:schemeClr val="tx1"/>
              </a:buClr>
            </a:pPr>
            <a:r>
              <a:rPr lang="en-US"/>
              <a:t>5 replicas, need a majority vote to be active</a:t>
            </a:r>
          </a:p>
          <a:p>
            <a:pPr>
              <a:buClr>
                <a:schemeClr val="tx1"/>
              </a:buClr>
            </a:pPr>
            <a:r>
              <a:rPr lang="en-US"/>
              <a:t>Also an OSDI ’06 Paper</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179</a:t>
            </a:fld>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normAutofit fontScale="90000"/>
          </a:bodyPr>
          <a:lstStyle/>
          <a:p>
            <a:r>
              <a:rPr lang="en-US" sz="4000" dirty="0"/>
              <a:t>Byzantine General </a:t>
            </a:r>
            <a:r>
              <a:rPr lang="en-US" sz="4000" dirty="0" smtClean="0"/>
              <a:t>Problem</a:t>
            </a:r>
            <a:r>
              <a:rPr sz="4000" dirty="0" smtClean="0"/>
              <a:t/>
            </a:r>
            <a:br>
              <a:rPr sz="4000" dirty="0" smtClean="0"/>
            </a:br>
            <a:r>
              <a:rPr lang="en-US" sz="4000" dirty="0" smtClean="0"/>
              <a:t>Example </a:t>
            </a:r>
            <a:r>
              <a:rPr lang="en-US" sz="4000" dirty="0"/>
              <a:t>- 3</a:t>
            </a:r>
          </a:p>
        </p:txBody>
      </p:sp>
      <p:sp>
        <p:nvSpPr>
          <p:cNvPr id="173059" name="Rectangle 3"/>
          <p:cNvSpPr>
            <a:spLocks noGrp="1" noChangeArrowheads="1"/>
          </p:cNvSpPr>
          <p:nvPr>
            <p:ph type="body" idx="1"/>
          </p:nvPr>
        </p:nvSpPr>
        <p:spPr>
          <a:xfrm>
            <a:off x="234950" y="1450975"/>
            <a:ext cx="8521700" cy="763588"/>
          </a:xfrm>
        </p:spPr>
        <p:txBody>
          <a:bodyPr>
            <a:normAutofit fontScale="92500" lnSpcReduction="10000"/>
          </a:bodyPr>
          <a:lstStyle/>
          <a:p>
            <a:pPr>
              <a:lnSpc>
                <a:spcPct val="90000"/>
              </a:lnSpc>
            </a:pPr>
            <a:r>
              <a:rPr lang="en-US" sz="2800"/>
              <a:t>Phase 1: Generals announce their troop strengths to each other</a:t>
            </a:r>
          </a:p>
        </p:txBody>
      </p:sp>
      <p:sp>
        <p:nvSpPr>
          <p:cNvPr id="173060" name="Oval 4"/>
          <p:cNvSpPr>
            <a:spLocks noChangeArrowheads="1"/>
          </p:cNvSpPr>
          <p:nvPr/>
        </p:nvSpPr>
        <p:spPr bwMode="auto">
          <a:xfrm>
            <a:off x="2441575" y="2592388"/>
            <a:ext cx="381000" cy="381000"/>
          </a:xfrm>
          <a:prstGeom prst="ellipse">
            <a:avLst/>
          </a:prstGeom>
          <a:noFill/>
          <a:ln w="12700">
            <a:solidFill>
              <a:schemeClr val="tx1"/>
            </a:solidFill>
            <a:round/>
            <a:headEnd/>
            <a:tailEnd/>
          </a:ln>
          <a:effectLst/>
        </p:spPr>
        <p:txBody>
          <a:bodyPr wrap="none" lIns="90488" tIns="44450" rIns="90488" bIns="44450" anchor="ctr">
            <a:prstTxWarp prst="textNoShape">
              <a:avLst/>
            </a:prstTxWarp>
          </a:bodyPr>
          <a:lstStyle/>
          <a:p>
            <a:endParaRPr lang="en-US"/>
          </a:p>
        </p:txBody>
      </p:sp>
      <p:sp>
        <p:nvSpPr>
          <p:cNvPr id="173061" name="Text Box 5"/>
          <p:cNvSpPr txBox="1">
            <a:spLocks noChangeArrowheads="1"/>
          </p:cNvSpPr>
          <p:nvPr/>
        </p:nvSpPr>
        <p:spPr bwMode="auto">
          <a:xfrm>
            <a:off x="2411413" y="2614613"/>
            <a:ext cx="430212"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a:latin typeface="Arial" charset="0"/>
              </a:rPr>
              <a:t>P1</a:t>
            </a:r>
          </a:p>
        </p:txBody>
      </p:sp>
      <p:sp>
        <p:nvSpPr>
          <p:cNvPr id="173062" name="Oval 6"/>
          <p:cNvSpPr>
            <a:spLocks noChangeArrowheads="1"/>
          </p:cNvSpPr>
          <p:nvPr/>
        </p:nvSpPr>
        <p:spPr bwMode="auto">
          <a:xfrm>
            <a:off x="5180013" y="2592388"/>
            <a:ext cx="381000" cy="381000"/>
          </a:xfrm>
          <a:prstGeom prst="ellipse">
            <a:avLst/>
          </a:prstGeom>
          <a:noFill/>
          <a:ln w="12700">
            <a:solidFill>
              <a:schemeClr val="tx1"/>
            </a:solidFill>
            <a:round/>
            <a:headEnd/>
            <a:tailEnd/>
          </a:ln>
          <a:effectLst/>
        </p:spPr>
        <p:txBody>
          <a:bodyPr wrap="none" lIns="90488" tIns="44450" rIns="90488" bIns="44450" anchor="ctr">
            <a:prstTxWarp prst="textNoShape">
              <a:avLst/>
            </a:prstTxWarp>
          </a:bodyPr>
          <a:lstStyle/>
          <a:p>
            <a:endParaRPr lang="en-US"/>
          </a:p>
        </p:txBody>
      </p:sp>
      <p:sp>
        <p:nvSpPr>
          <p:cNvPr id="173063" name="Text Box 7"/>
          <p:cNvSpPr txBox="1">
            <a:spLocks noChangeArrowheads="1"/>
          </p:cNvSpPr>
          <p:nvPr/>
        </p:nvSpPr>
        <p:spPr bwMode="auto">
          <a:xfrm>
            <a:off x="5149850" y="2614613"/>
            <a:ext cx="430213"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a:latin typeface="Arial" charset="0"/>
              </a:rPr>
              <a:t>P2</a:t>
            </a:r>
          </a:p>
        </p:txBody>
      </p:sp>
      <p:sp>
        <p:nvSpPr>
          <p:cNvPr id="173064" name="Oval 8"/>
          <p:cNvSpPr>
            <a:spLocks noChangeArrowheads="1"/>
          </p:cNvSpPr>
          <p:nvPr/>
        </p:nvSpPr>
        <p:spPr bwMode="auto">
          <a:xfrm>
            <a:off x="2441575" y="5254625"/>
            <a:ext cx="381000" cy="379413"/>
          </a:xfrm>
          <a:prstGeom prst="ellipse">
            <a:avLst/>
          </a:prstGeom>
          <a:solidFill>
            <a:schemeClr val="accent1"/>
          </a:solidFill>
          <a:ln w="12700">
            <a:solidFill>
              <a:schemeClr val="tx1"/>
            </a:solidFill>
            <a:round/>
            <a:headEnd/>
            <a:tailEnd/>
          </a:ln>
          <a:effectLst/>
        </p:spPr>
        <p:txBody>
          <a:bodyPr wrap="none" lIns="90488" tIns="44450" rIns="90488" bIns="44450" anchor="ctr">
            <a:prstTxWarp prst="textNoShape">
              <a:avLst/>
            </a:prstTxWarp>
          </a:bodyPr>
          <a:lstStyle/>
          <a:p>
            <a:endParaRPr lang="en-US"/>
          </a:p>
        </p:txBody>
      </p:sp>
      <p:sp>
        <p:nvSpPr>
          <p:cNvPr id="173065" name="Text Box 9"/>
          <p:cNvSpPr txBox="1">
            <a:spLocks noChangeArrowheads="1"/>
          </p:cNvSpPr>
          <p:nvPr/>
        </p:nvSpPr>
        <p:spPr bwMode="auto">
          <a:xfrm>
            <a:off x="2411413" y="5302250"/>
            <a:ext cx="430212"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a:solidFill>
                  <a:schemeClr val="bg1"/>
                </a:solidFill>
                <a:latin typeface="Arial" charset="0"/>
              </a:rPr>
              <a:t>P3</a:t>
            </a:r>
          </a:p>
        </p:txBody>
      </p:sp>
      <p:sp>
        <p:nvSpPr>
          <p:cNvPr id="173066" name="Oval 10"/>
          <p:cNvSpPr>
            <a:spLocks noChangeArrowheads="1"/>
          </p:cNvSpPr>
          <p:nvPr/>
        </p:nvSpPr>
        <p:spPr bwMode="auto">
          <a:xfrm>
            <a:off x="5180013" y="5254625"/>
            <a:ext cx="381000" cy="379413"/>
          </a:xfrm>
          <a:prstGeom prst="ellipse">
            <a:avLst/>
          </a:prstGeom>
          <a:noFill/>
          <a:ln w="12700">
            <a:solidFill>
              <a:schemeClr val="tx1"/>
            </a:solidFill>
            <a:round/>
            <a:headEnd/>
            <a:tailEnd/>
          </a:ln>
          <a:effectLst/>
        </p:spPr>
        <p:txBody>
          <a:bodyPr wrap="none" lIns="90488" tIns="44450" rIns="90488" bIns="44450" anchor="ctr">
            <a:prstTxWarp prst="textNoShape">
              <a:avLst/>
            </a:prstTxWarp>
          </a:bodyPr>
          <a:lstStyle/>
          <a:p>
            <a:endParaRPr lang="en-US"/>
          </a:p>
        </p:txBody>
      </p:sp>
      <p:sp>
        <p:nvSpPr>
          <p:cNvPr id="173067" name="Text Box 11"/>
          <p:cNvSpPr txBox="1">
            <a:spLocks noChangeArrowheads="1"/>
          </p:cNvSpPr>
          <p:nvPr/>
        </p:nvSpPr>
        <p:spPr bwMode="auto">
          <a:xfrm>
            <a:off x="5149850" y="5276850"/>
            <a:ext cx="430213"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a:latin typeface="Arial" charset="0"/>
              </a:rPr>
              <a:t>P4</a:t>
            </a:r>
          </a:p>
        </p:txBody>
      </p:sp>
      <p:grpSp>
        <p:nvGrpSpPr>
          <p:cNvPr id="2" name="Group 12"/>
          <p:cNvGrpSpPr>
            <a:grpSpLocks/>
          </p:cNvGrpSpPr>
          <p:nvPr/>
        </p:nvGrpSpPr>
        <p:grpSpPr bwMode="auto">
          <a:xfrm>
            <a:off x="2822575" y="2859088"/>
            <a:ext cx="2513013" cy="2547937"/>
            <a:chOff x="1780" y="1612"/>
            <a:chExt cx="1586" cy="1608"/>
          </a:xfrm>
        </p:grpSpPr>
        <p:sp>
          <p:nvSpPr>
            <p:cNvPr id="173069" name="Line 13"/>
            <p:cNvSpPr>
              <a:spLocks noChangeShapeType="1"/>
            </p:cNvSpPr>
            <p:nvPr/>
          </p:nvSpPr>
          <p:spPr bwMode="auto">
            <a:xfrm flipH="1" flipV="1">
              <a:off x="1828" y="3196"/>
              <a:ext cx="1392" cy="0"/>
            </a:xfrm>
            <a:prstGeom prst="line">
              <a:avLst/>
            </a:prstGeom>
            <a:noFill/>
            <a:ln w="76200">
              <a:solidFill>
                <a:srgbClr val="C0C0C0"/>
              </a:solidFill>
              <a:round/>
              <a:headEnd/>
              <a:tailEnd type="triangle" w="med" len="med"/>
            </a:ln>
            <a:effectLst/>
          </p:spPr>
          <p:txBody>
            <a:bodyPr wrap="none" lIns="90054" tIns="44237" rIns="90054" bIns="44237">
              <a:prstTxWarp prst="textNoShape">
                <a:avLst/>
              </a:prstTxWarp>
              <a:spAutoFit/>
            </a:bodyPr>
            <a:lstStyle/>
            <a:p>
              <a:endParaRPr lang="en-US"/>
            </a:p>
          </p:txBody>
        </p:sp>
        <p:sp>
          <p:nvSpPr>
            <p:cNvPr id="173070" name="Line 14"/>
            <p:cNvSpPr>
              <a:spLocks noChangeShapeType="1"/>
            </p:cNvSpPr>
            <p:nvPr/>
          </p:nvSpPr>
          <p:spPr bwMode="auto">
            <a:xfrm flipH="1" flipV="1">
              <a:off x="1780" y="1612"/>
              <a:ext cx="1440" cy="1488"/>
            </a:xfrm>
            <a:prstGeom prst="line">
              <a:avLst/>
            </a:prstGeom>
            <a:noFill/>
            <a:ln w="76200">
              <a:solidFill>
                <a:srgbClr val="C0C0C0"/>
              </a:solidFill>
              <a:round/>
              <a:headEnd/>
              <a:tailEnd type="triangle" w="med" len="med"/>
            </a:ln>
            <a:effectLst/>
          </p:spPr>
          <p:txBody>
            <a:bodyPr wrap="none" lIns="90054" tIns="44237" rIns="90054" bIns="44237">
              <a:prstTxWarp prst="textNoShape">
                <a:avLst/>
              </a:prstTxWarp>
              <a:spAutoFit/>
            </a:bodyPr>
            <a:lstStyle/>
            <a:p>
              <a:endParaRPr lang="en-US"/>
            </a:p>
          </p:txBody>
        </p:sp>
        <p:sp>
          <p:nvSpPr>
            <p:cNvPr id="173071" name="Line 15"/>
            <p:cNvSpPr>
              <a:spLocks noChangeShapeType="1"/>
            </p:cNvSpPr>
            <p:nvPr/>
          </p:nvSpPr>
          <p:spPr bwMode="auto">
            <a:xfrm flipH="1" flipV="1">
              <a:off x="3364" y="1660"/>
              <a:ext cx="0" cy="1344"/>
            </a:xfrm>
            <a:prstGeom prst="line">
              <a:avLst/>
            </a:prstGeom>
            <a:noFill/>
            <a:ln w="76200">
              <a:solidFill>
                <a:srgbClr val="C0C0C0"/>
              </a:solidFill>
              <a:round/>
              <a:headEnd/>
              <a:tailEnd type="triangle" w="med" len="med"/>
            </a:ln>
            <a:effectLst/>
          </p:spPr>
          <p:txBody>
            <a:bodyPr wrap="none" lIns="90054" tIns="44237" rIns="90054" bIns="44237">
              <a:prstTxWarp prst="textNoShape">
                <a:avLst/>
              </a:prstTxWarp>
              <a:spAutoFit/>
            </a:bodyPr>
            <a:lstStyle/>
            <a:p>
              <a:endParaRPr lang="en-US"/>
            </a:p>
          </p:txBody>
        </p:sp>
        <p:sp>
          <p:nvSpPr>
            <p:cNvPr id="173072" name="Text Box 16"/>
            <p:cNvSpPr txBox="1">
              <a:spLocks noChangeArrowheads="1"/>
            </p:cNvSpPr>
            <p:nvPr/>
          </p:nvSpPr>
          <p:spPr bwMode="auto">
            <a:xfrm>
              <a:off x="2498" y="2175"/>
              <a:ext cx="195" cy="229"/>
            </a:xfrm>
            <a:prstGeom prst="rect">
              <a:avLst/>
            </a:prstGeom>
            <a:noFill/>
            <a:ln w="12700">
              <a:noFill/>
              <a:miter lim="800000"/>
              <a:headEnd/>
              <a:tailEnd/>
            </a:ln>
            <a:effectLst/>
          </p:spPr>
          <p:txBody>
            <a:bodyPr wrap="none" lIns="90054" tIns="44237" rIns="90054" bIns="44237">
              <a:prstTxWarp prst="textNoShape">
                <a:avLst/>
              </a:prstTxWarp>
              <a:spAutoFit/>
            </a:bodyPr>
            <a:lstStyle/>
            <a:p>
              <a:pPr defTabSz="912813" eaLnBrk="0" hangingPunct="0"/>
              <a:r>
                <a:rPr lang="en-US" sz="1800">
                  <a:latin typeface="Arial" charset="0"/>
                </a:rPr>
                <a:t>4</a:t>
              </a:r>
            </a:p>
          </p:txBody>
        </p:sp>
        <p:sp>
          <p:nvSpPr>
            <p:cNvPr id="173073" name="Text Box 17"/>
            <p:cNvSpPr txBox="1">
              <a:spLocks noChangeArrowheads="1"/>
            </p:cNvSpPr>
            <p:nvPr/>
          </p:nvSpPr>
          <p:spPr bwMode="auto">
            <a:xfrm>
              <a:off x="3172" y="2164"/>
              <a:ext cx="194" cy="229"/>
            </a:xfrm>
            <a:prstGeom prst="rect">
              <a:avLst/>
            </a:prstGeom>
            <a:noFill/>
            <a:ln w="12700">
              <a:noFill/>
              <a:miter lim="800000"/>
              <a:headEnd/>
              <a:tailEnd/>
            </a:ln>
            <a:effectLst/>
          </p:spPr>
          <p:txBody>
            <a:bodyPr wrap="none" lIns="90054" tIns="44237" rIns="90054" bIns="44237">
              <a:prstTxWarp prst="textNoShape">
                <a:avLst/>
              </a:prstTxWarp>
              <a:spAutoFit/>
            </a:bodyPr>
            <a:lstStyle/>
            <a:p>
              <a:pPr defTabSz="912813" eaLnBrk="0" hangingPunct="0"/>
              <a:r>
                <a:rPr lang="en-US" sz="1800">
                  <a:latin typeface="Arial" charset="0"/>
                </a:rPr>
                <a:t>4</a:t>
              </a:r>
            </a:p>
          </p:txBody>
        </p:sp>
        <p:sp>
          <p:nvSpPr>
            <p:cNvPr id="173074" name="Text Box 18"/>
            <p:cNvSpPr txBox="1">
              <a:spLocks noChangeArrowheads="1"/>
            </p:cNvSpPr>
            <p:nvPr/>
          </p:nvSpPr>
          <p:spPr bwMode="auto">
            <a:xfrm>
              <a:off x="2546" y="2991"/>
              <a:ext cx="195" cy="229"/>
            </a:xfrm>
            <a:prstGeom prst="rect">
              <a:avLst/>
            </a:prstGeom>
            <a:noFill/>
            <a:ln w="12700">
              <a:noFill/>
              <a:miter lim="800000"/>
              <a:headEnd/>
              <a:tailEnd/>
            </a:ln>
            <a:effectLst/>
          </p:spPr>
          <p:txBody>
            <a:bodyPr wrap="none" lIns="90054" tIns="44237" rIns="90054" bIns="44237">
              <a:prstTxWarp prst="textNoShape">
                <a:avLst/>
              </a:prstTxWarp>
              <a:spAutoFit/>
            </a:bodyPr>
            <a:lstStyle/>
            <a:p>
              <a:pPr defTabSz="912813" eaLnBrk="0" hangingPunct="0"/>
              <a:r>
                <a:rPr lang="en-US" sz="1800">
                  <a:latin typeface="Arial" charset="0"/>
                </a:rPr>
                <a:t>4</a:t>
              </a:r>
            </a:p>
          </p:txBody>
        </p:sp>
      </p:grpSp>
      <p:sp>
        <p:nvSpPr>
          <p:cNvPr id="19" name="Slide Number Placeholder 18"/>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Master’s Tasks</a:t>
            </a:r>
          </a:p>
        </p:txBody>
      </p:sp>
      <p:sp>
        <p:nvSpPr>
          <p:cNvPr id="44035" name="Rectangle 3"/>
          <p:cNvSpPr>
            <a:spLocks noGrp="1" noChangeArrowheads="1"/>
          </p:cNvSpPr>
          <p:nvPr>
            <p:ph type="body" idx="1"/>
          </p:nvPr>
        </p:nvSpPr>
        <p:spPr/>
        <p:txBody>
          <a:bodyPr/>
          <a:lstStyle/>
          <a:p>
            <a:r>
              <a:rPr lang="en-US" sz="2800"/>
              <a:t>Use Chubby to monitor health of tablet servers, restart failed servers</a:t>
            </a:r>
          </a:p>
          <a:p>
            <a:pPr lvl="1"/>
            <a:r>
              <a:rPr lang="en-US" sz="2400"/>
              <a:t>Tablet server registers itself by getting a lock in a specific directory chubby</a:t>
            </a:r>
          </a:p>
          <a:p>
            <a:pPr lvl="2"/>
            <a:r>
              <a:rPr lang="en-US" sz="2000"/>
              <a:t>Chubby gives “lease” on lock, must be renewed periodically</a:t>
            </a:r>
          </a:p>
          <a:p>
            <a:pPr lvl="2"/>
            <a:r>
              <a:rPr lang="en-US" sz="2000"/>
              <a:t>Server loses lock if it gets disconnected</a:t>
            </a:r>
          </a:p>
          <a:p>
            <a:pPr lvl="1"/>
            <a:r>
              <a:rPr lang="en-US" sz="2400"/>
              <a:t>Master monitors this directory to find which servers exist/are alive</a:t>
            </a:r>
          </a:p>
          <a:p>
            <a:pPr lvl="2"/>
            <a:r>
              <a:rPr lang="en-US" sz="2000"/>
              <a:t>If server not contactable/has lost lock, master grabs lock and reassigns tablets</a:t>
            </a:r>
          </a:p>
          <a:p>
            <a:pPr lvl="2"/>
            <a:r>
              <a:rPr lang="en-US" sz="2000"/>
              <a:t>GFS replicates data. Prefer to start tablet server on same machine that the data is already at</a:t>
            </a:r>
          </a:p>
          <a:p>
            <a:endParaRPr lang="en-US" sz="2800"/>
          </a:p>
        </p:txBody>
      </p:sp>
      <p:sp>
        <p:nvSpPr>
          <p:cNvPr id="6" name="Slide Number Placeholder 5"/>
          <p:cNvSpPr>
            <a:spLocks noGrp="1"/>
          </p:cNvSpPr>
          <p:nvPr>
            <p:ph type="sldNum" sz="quarter" idx="12"/>
          </p:nvPr>
        </p:nvSpPr>
        <p:spPr/>
        <p:txBody>
          <a:bodyPr/>
          <a:lstStyle/>
          <a:p>
            <a:fld id="{B6F15528-21DE-4FAA-801E-634DDDAF4B2B}" type="slidenum">
              <a:rPr lang="en-US" smtClean="0"/>
              <a:pPr/>
              <a:t>180</a:t>
            </a:fld>
            <a:endParaRPr lang="en-US"/>
          </a:p>
        </p:txBody>
      </p:sp>
    </p:spTree>
  </p:cSld>
  <p:clrMapOvr>
    <a:masterClrMapping/>
  </p:clrMapOvr>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Master’s Tasks (Cont)</a:t>
            </a:r>
          </a:p>
        </p:txBody>
      </p:sp>
      <p:sp>
        <p:nvSpPr>
          <p:cNvPr id="45059" name="Rectangle 3"/>
          <p:cNvSpPr>
            <a:spLocks noGrp="1" noChangeArrowheads="1"/>
          </p:cNvSpPr>
          <p:nvPr>
            <p:ph type="body" idx="1"/>
          </p:nvPr>
        </p:nvSpPr>
        <p:spPr/>
        <p:txBody>
          <a:bodyPr/>
          <a:lstStyle/>
          <a:p>
            <a:r>
              <a:rPr lang="en-US"/>
              <a:t>When (new) master starts</a:t>
            </a:r>
          </a:p>
          <a:p>
            <a:pPr lvl="1"/>
            <a:r>
              <a:rPr lang="en-US"/>
              <a:t>grabs master lock on chubby </a:t>
            </a:r>
          </a:p>
          <a:p>
            <a:pPr lvl="2"/>
            <a:r>
              <a:rPr lang="en-US"/>
              <a:t>Ensures only one master at a time</a:t>
            </a:r>
          </a:p>
          <a:p>
            <a:pPr lvl="1"/>
            <a:r>
              <a:rPr lang="en-US"/>
              <a:t>Finds live servers (scan chubby directory)</a:t>
            </a:r>
          </a:p>
          <a:p>
            <a:pPr lvl="1"/>
            <a:r>
              <a:rPr lang="en-US"/>
              <a:t>Communicates with servers to find assigned tablets</a:t>
            </a:r>
          </a:p>
          <a:p>
            <a:pPr lvl="1"/>
            <a:r>
              <a:rPr lang="en-US"/>
              <a:t>Scans metadata table to find all tablets</a:t>
            </a:r>
          </a:p>
          <a:p>
            <a:pPr lvl="2"/>
            <a:r>
              <a:rPr lang="en-US"/>
              <a:t>Keeps track of unassigned tablets, assigns them</a:t>
            </a:r>
          </a:p>
          <a:p>
            <a:pPr lvl="2"/>
            <a:r>
              <a:rPr lang="en-US"/>
              <a:t>Metadata root from chubby, other metadata tablets assigned before scanning.</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181</a:t>
            </a:fld>
            <a:endParaRPr lang="en-US"/>
          </a:p>
        </p:txBody>
      </p:sp>
    </p:spTree>
  </p:cSld>
  <p:clrMapOvr>
    <a:masterClrMapping/>
  </p:clrMapOvr>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182</a:t>
            </a:fld>
            <a:endParaRPr lang="en-US"/>
          </a:p>
        </p:txBody>
      </p:sp>
    </p:spTree>
  </p:cSld>
  <p:clrMapOvr>
    <a:masterClrMapping/>
  </p:clrMapOvr>
</p:sld>
</file>

<file path=ppt/slides/slide1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sz="4800" dirty="0"/>
              <a:t>15-446 Distributed Systems</a:t>
            </a:r>
            <a:br>
              <a:rPr sz="4800" dirty="0"/>
            </a:br>
            <a:r>
              <a:rPr sz="4800" dirty="0"/>
              <a:t>Spring 2009</a:t>
            </a:r>
          </a:p>
        </p:txBody>
      </p:sp>
      <p:sp>
        <p:nvSpPr>
          <p:cNvPr id="4099" name="Rectangle 3"/>
          <p:cNvSpPr>
            <a:spLocks noGrp="1" noChangeArrowheads="1"/>
          </p:cNvSpPr>
          <p:nvPr>
            <p:ph type="subTitle" idx="1"/>
          </p:nvPr>
        </p:nvSpPr>
        <p:spPr/>
        <p:txBody>
          <a:bodyPr/>
          <a:lstStyle/>
          <a:p>
            <a:r>
              <a:rPr sz="2400" dirty="0" smtClean="0"/>
              <a:t>L-26 Cluster Computer</a:t>
            </a:r>
          </a:p>
          <a:p>
            <a:r>
              <a:rPr sz="2400" dirty="0" smtClean="0"/>
              <a:t>(borrowed from Randy Katz, UCB)</a:t>
            </a:r>
            <a:endParaRPr lang="en-US" dirty="0"/>
          </a:p>
        </p:txBody>
      </p:sp>
      <p:grpSp>
        <p:nvGrpSpPr>
          <p:cNvPr id="2" name="Group 443"/>
          <p:cNvGrpSpPr>
            <a:grpSpLocks/>
          </p:cNvGrpSpPr>
          <p:nvPr/>
        </p:nvGrpSpPr>
        <p:grpSpPr bwMode="auto">
          <a:xfrm>
            <a:off x="3733800" y="3236463"/>
            <a:ext cx="1524000" cy="1481587"/>
            <a:chOff x="3216" y="2448"/>
            <a:chExt cx="1979" cy="1729"/>
          </a:xfrm>
        </p:grpSpPr>
        <p:sp>
          <p:nvSpPr>
            <p:cNvPr id="52" name="Line 444"/>
            <p:cNvSpPr>
              <a:spLocks noChangeShapeType="1"/>
            </p:cNvSpPr>
            <p:nvPr/>
          </p:nvSpPr>
          <p:spPr bwMode="auto">
            <a:xfrm flipV="1">
              <a:off x="3888" y="3360"/>
              <a:ext cx="144" cy="144"/>
            </a:xfrm>
            <a:prstGeom prst="line">
              <a:avLst/>
            </a:prstGeom>
            <a:noFill/>
            <a:ln w="9525">
              <a:solidFill>
                <a:schemeClr val="tx1"/>
              </a:solidFill>
              <a:round/>
              <a:headEnd/>
              <a:tailEnd/>
            </a:ln>
            <a:effectLst/>
          </p:spPr>
          <p:txBody>
            <a:bodyPr wrap="none" anchor="ctr"/>
            <a:lstStyle/>
            <a:p>
              <a:endParaRPr lang="en-US"/>
            </a:p>
          </p:txBody>
        </p:sp>
        <p:sp>
          <p:nvSpPr>
            <p:cNvPr id="53" name="Freeform 445"/>
            <p:cNvSpPr>
              <a:spLocks/>
            </p:cNvSpPr>
            <p:nvPr/>
          </p:nvSpPr>
          <p:spPr bwMode="auto">
            <a:xfrm>
              <a:off x="3290" y="4065"/>
              <a:ext cx="115" cy="112"/>
            </a:xfrm>
            <a:custGeom>
              <a:avLst/>
              <a:gdLst/>
              <a:ahLst/>
              <a:cxnLst>
                <a:cxn ang="0">
                  <a:pos x="112" y="112"/>
                </a:cxn>
                <a:cxn ang="0">
                  <a:pos x="115" y="0"/>
                </a:cxn>
                <a:cxn ang="0">
                  <a:pos x="0" y="0"/>
                </a:cxn>
                <a:cxn ang="0">
                  <a:pos x="0" y="112"/>
                </a:cxn>
                <a:cxn ang="0">
                  <a:pos x="115" y="112"/>
                </a:cxn>
                <a:cxn ang="0">
                  <a:pos x="115" y="112"/>
                </a:cxn>
              </a:cxnLst>
              <a:rect l="0" t="0" r="r" b="b"/>
              <a:pathLst>
                <a:path w="115" h="112">
                  <a:moveTo>
                    <a:pt x="112" y="112"/>
                  </a:moveTo>
                  <a:lnTo>
                    <a:pt x="115" y="0"/>
                  </a:lnTo>
                  <a:lnTo>
                    <a:pt x="0" y="0"/>
                  </a:lnTo>
                  <a:lnTo>
                    <a:pt x="0" y="112"/>
                  </a:lnTo>
                  <a:lnTo>
                    <a:pt x="115" y="112"/>
                  </a:lnTo>
                  <a:lnTo>
                    <a:pt x="115" y="112"/>
                  </a:lnTo>
                </a:path>
              </a:pathLst>
            </a:custGeom>
            <a:solidFill>
              <a:srgbClr val="FF0066">
                <a:alpha val="50000"/>
              </a:srgbClr>
            </a:solidFill>
            <a:ln w="7938">
              <a:solidFill>
                <a:schemeClr val="tx1"/>
              </a:solidFill>
              <a:prstDash val="solid"/>
              <a:round/>
              <a:headEnd/>
              <a:tailEnd/>
            </a:ln>
          </p:spPr>
          <p:txBody>
            <a:bodyPr/>
            <a:lstStyle/>
            <a:p>
              <a:endParaRPr lang="en-US"/>
            </a:p>
          </p:txBody>
        </p:sp>
        <p:sp>
          <p:nvSpPr>
            <p:cNvPr id="54" name="Freeform 446"/>
            <p:cNvSpPr>
              <a:spLocks/>
            </p:cNvSpPr>
            <p:nvPr/>
          </p:nvSpPr>
          <p:spPr bwMode="auto">
            <a:xfrm>
              <a:off x="3948" y="4065"/>
              <a:ext cx="115" cy="112"/>
            </a:xfrm>
            <a:custGeom>
              <a:avLst/>
              <a:gdLst/>
              <a:ahLst/>
              <a:cxnLst>
                <a:cxn ang="0">
                  <a:pos x="112" y="112"/>
                </a:cxn>
                <a:cxn ang="0">
                  <a:pos x="115" y="0"/>
                </a:cxn>
                <a:cxn ang="0">
                  <a:pos x="0" y="0"/>
                </a:cxn>
                <a:cxn ang="0">
                  <a:pos x="0" y="112"/>
                </a:cxn>
                <a:cxn ang="0">
                  <a:pos x="115" y="112"/>
                </a:cxn>
                <a:cxn ang="0">
                  <a:pos x="115" y="112"/>
                </a:cxn>
              </a:cxnLst>
              <a:rect l="0" t="0" r="r" b="b"/>
              <a:pathLst>
                <a:path w="115" h="112">
                  <a:moveTo>
                    <a:pt x="112" y="112"/>
                  </a:moveTo>
                  <a:lnTo>
                    <a:pt x="115" y="0"/>
                  </a:lnTo>
                  <a:lnTo>
                    <a:pt x="0" y="0"/>
                  </a:lnTo>
                  <a:lnTo>
                    <a:pt x="0" y="112"/>
                  </a:lnTo>
                  <a:lnTo>
                    <a:pt x="115" y="112"/>
                  </a:lnTo>
                  <a:lnTo>
                    <a:pt x="115" y="112"/>
                  </a:lnTo>
                </a:path>
              </a:pathLst>
            </a:custGeom>
            <a:solidFill>
              <a:schemeClr val="accent1">
                <a:alpha val="50000"/>
              </a:schemeClr>
            </a:solidFill>
            <a:ln w="7938">
              <a:solidFill>
                <a:schemeClr val="tx1"/>
              </a:solidFill>
              <a:prstDash val="solid"/>
              <a:round/>
              <a:headEnd/>
              <a:tailEnd/>
            </a:ln>
          </p:spPr>
          <p:txBody>
            <a:bodyPr/>
            <a:lstStyle/>
            <a:p>
              <a:endParaRPr lang="en-US"/>
            </a:p>
          </p:txBody>
        </p:sp>
        <p:sp>
          <p:nvSpPr>
            <p:cNvPr id="55" name="Freeform 447"/>
            <p:cNvSpPr>
              <a:spLocks/>
            </p:cNvSpPr>
            <p:nvPr/>
          </p:nvSpPr>
          <p:spPr bwMode="auto">
            <a:xfrm>
              <a:off x="4151" y="2448"/>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1">
                <a:alpha val="50000"/>
              </a:schemeClr>
            </a:solidFill>
            <a:ln w="7938">
              <a:solidFill>
                <a:srgbClr val="000000"/>
              </a:solidFill>
              <a:prstDash val="solid"/>
              <a:round/>
              <a:headEnd/>
              <a:tailEnd/>
            </a:ln>
          </p:spPr>
          <p:txBody>
            <a:bodyPr/>
            <a:lstStyle/>
            <a:p>
              <a:endParaRPr lang="en-US"/>
            </a:p>
          </p:txBody>
        </p:sp>
        <p:sp>
          <p:nvSpPr>
            <p:cNvPr id="56" name="Freeform 448"/>
            <p:cNvSpPr>
              <a:spLocks/>
            </p:cNvSpPr>
            <p:nvPr/>
          </p:nvSpPr>
          <p:spPr bwMode="auto">
            <a:xfrm>
              <a:off x="3605" y="2756"/>
              <a:ext cx="114" cy="112"/>
            </a:xfrm>
            <a:custGeom>
              <a:avLst/>
              <a:gdLst/>
              <a:ahLst/>
              <a:cxnLst>
                <a:cxn ang="0">
                  <a:pos x="112" y="112"/>
                </a:cxn>
                <a:cxn ang="0">
                  <a:pos x="114" y="0"/>
                </a:cxn>
                <a:cxn ang="0">
                  <a:pos x="0" y="0"/>
                </a:cxn>
                <a:cxn ang="0">
                  <a:pos x="0" y="112"/>
                </a:cxn>
                <a:cxn ang="0">
                  <a:pos x="114" y="112"/>
                </a:cxn>
                <a:cxn ang="0">
                  <a:pos x="114" y="112"/>
                </a:cxn>
              </a:cxnLst>
              <a:rect l="0" t="0" r="r" b="b"/>
              <a:pathLst>
                <a:path w="114" h="112">
                  <a:moveTo>
                    <a:pt x="112" y="112"/>
                  </a:moveTo>
                  <a:lnTo>
                    <a:pt x="114" y="0"/>
                  </a:lnTo>
                  <a:lnTo>
                    <a:pt x="0" y="0"/>
                  </a:lnTo>
                  <a:lnTo>
                    <a:pt x="0" y="112"/>
                  </a:lnTo>
                  <a:lnTo>
                    <a:pt x="114" y="112"/>
                  </a:lnTo>
                  <a:lnTo>
                    <a:pt x="114" y="112"/>
                  </a:lnTo>
                </a:path>
              </a:pathLst>
            </a:custGeom>
            <a:solidFill>
              <a:schemeClr val="accent2">
                <a:alpha val="50000"/>
              </a:schemeClr>
            </a:solidFill>
            <a:ln w="7938">
              <a:solidFill>
                <a:srgbClr val="000000"/>
              </a:solidFill>
              <a:prstDash val="solid"/>
              <a:round/>
              <a:headEnd/>
              <a:tailEnd/>
            </a:ln>
          </p:spPr>
          <p:txBody>
            <a:bodyPr/>
            <a:lstStyle/>
            <a:p>
              <a:endParaRPr lang="en-US"/>
            </a:p>
          </p:txBody>
        </p:sp>
        <p:sp>
          <p:nvSpPr>
            <p:cNvPr id="57" name="Freeform 449"/>
            <p:cNvSpPr>
              <a:spLocks/>
            </p:cNvSpPr>
            <p:nvPr/>
          </p:nvSpPr>
          <p:spPr bwMode="auto">
            <a:xfrm>
              <a:off x="4704" y="2753"/>
              <a:ext cx="114" cy="115"/>
            </a:xfrm>
            <a:custGeom>
              <a:avLst/>
              <a:gdLst/>
              <a:ahLst/>
              <a:cxnLst>
                <a:cxn ang="0">
                  <a:pos x="0" y="112"/>
                </a:cxn>
                <a:cxn ang="0">
                  <a:pos x="114" y="115"/>
                </a:cxn>
                <a:cxn ang="0">
                  <a:pos x="114" y="0"/>
                </a:cxn>
                <a:cxn ang="0">
                  <a:pos x="2" y="0"/>
                </a:cxn>
                <a:cxn ang="0">
                  <a:pos x="2" y="115"/>
                </a:cxn>
                <a:cxn ang="0">
                  <a:pos x="2" y="115"/>
                </a:cxn>
              </a:cxnLst>
              <a:rect l="0" t="0" r="r" b="b"/>
              <a:pathLst>
                <a:path w="114" h="115">
                  <a:moveTo>
                    <a:pt x="0" y="112"/>
                  </a:moveTo>
                  <a:lnTo>
                    <a:pt x="114" y="115"/>
                  </a:lnTo>
                  <a:lnTo>
                    <a:pt x="114" y="0"/>
                  </a:lnTo>
                  <a:lnTo>
                    <a:pt x="2" y="0"/>
                  </a:lnTo>
                  <a:lnTo>
                    <a:pt x="2" y="115"/>
                  </a:lnTo>
                  <a:lnTo>
                    <a:pt x="2" y="115"/>
                  </a:lnTo>
                </a:path>
              </a:pathLst>
            </a:custGeom>
            <a:solidFill>
              <a:srgbClr val="996633">
                <a:alpha val="50000"/>
              </a:srgbClr>
            </a:solidFill>
            <a:ln w="7938">
              <a:solidFill>
                <a:srgbClr val="000000"/>
              </a:solidFill>
              <a:prstDash val="solid"/>
              <a:round/>
              <a:headEnd/>
              <a:tailEnd/>
            </a:ln>
          </p:spPr>
          <p:txBody>
            <a:bodyPr/>
            <a:lstStyle/>
            <a:p>
              <a:endParaRPr lang="en-US"/>
            </a:p>
          </p:txBody>
        </p:sp>
        <p:sp>
          <p:nvSpPr>
            <p:cNvPr id="58" name="Freeform 450"/>
            <p:cNvSpPr>
              <a:spLocks/>
            </p:cNvSpPr>
            <p:nvPr/>
          </p:nvSpPr>
          <p:spPr bwMode="auto">
            <a:xfrm>
              <a:off x="5083" y="3333"/>
              <a:ext cx="112" cy="114"/>
            </a:xfrm>
            <a:custGeom>
              <a:avLst/>
              <a:gdLst/>
              <a:ahLst/>
              <a:cxnLst>
                <a:cxn ang="0">
                  <a:pos x="0" y="112"/>
                </a:cxn>
                <a:cxn ang="0">
                  <a:pos x="112" y="114"/>
                </a:cxn>
                <a:cxn ang="0">
                  <a:pos x="112" y="0"/>
                </a:cxn>
                <a:cxn ang="0">
                  <a:pos x="0" y="0"/>
                </a:cxn>
                <a:cxn ang="0">
                  <a:pos x="0" y="114"/>
                </a:cxn>
                <a:cxn ang="0">
                  <a:pos x="0" y="114"/>
                </a:cxn>
              </a:cxnLst>
              <a:rect l="0" t="0" r="r" b="b"/>
              <a:pathLst>
                <a:path w="112" h="114">
                  <a:moveTo>
                    <a:pt x="0" y="112"/>
                  </a:moveTo>
                  <a:lnTo>
                    <a:pt x="112" y="114"/>
                  </a:lnTo>
                  <a:lnTo>
                    <a:pt x="112" y="0"/>
                  </a:lnTo>
                  <a:lnTo>
                    <a:pt x="0" y="0"/>
                  </a:lnTo>
                  <a:lnTo>
                    <a:pt x="0" y="114"/>
                  </a:lnTo>
                  <a:lnTo>
                    <a:pt x="0" y="114"/>
                  </a:lnTo>
                </a:path>
              </a:pathLst>
            </a:custGeom>
            <a:solidFill>
              <a:srgbClr val="FF0066">
                <a:alpha val="50000"/>
              </a:srgbClr>
            </a:solidFill>
            <a:ln w="7938">
              <a:solidFill>
                <a:srgbClr val="000000"/>
              </a:solidFill>
              <a:prstDash val="solid"/>
              <a:round/>
              <a:headEnd/>
              <a:tailEnd/>
            </a:ln>
          </p:spPr>
          <p:txBody>
            <a:bodyPr/>
            <a:lstStyle/>
            <a:p>
              <a:endParaRPr lang="en-US"/>
            </a:p>
          </p:txBody>
        </p:sp>
        <p:sp>
          <p:nvSpPr>
            <p:cNvPr id="59" name="Freeform 451"/>
            <p:cNvSpPr>
              <a:spLocks/>
            </p:cNvSpPr>
            <p:nvPr/>
          </p:nvSpPr>
          <p:spPr bwMode="auto">
            <a:xfrm>
              <a:off x="3216" y="3335"/>
              <a:ext cx="115" cy="112"/>
            </a:xfrm>
            <a:custGeom>
              <a:avLst/>
              <a:gdLst/>
              <a:ahLst/>
              <a:cxnLst>
                <a:cxn ang="0">
                  <a:pos x="115" y="112"/>
                </a:cxn>
                <a:cxn ang="0">
                  <a:pos x="115" y="0"/>
                </a:cxn>
                <a:cxn ang="0">
                  <a:pos x="0" y="0"/>
                </a:cxn>
                <a:cxn ang="0">
                  <a:pos x="0" y="112"/>
                </a:cxn>
                <a:cxn ang="0">
                  <a:pos x="115" y="112"/>
                </a:cxn>
                <a:cxn ang="0">
                  <a:pos x="115" y="112"/>
                </a:cxn>
              </a:cxnLst>
              <a:rect l="0" t="0" r="r" b="b"/>
              <a:pathLst>
                <a:path w="115" h="112">
                  <a:moveTo>
                    <a:pt x="115" y="112"/>
                  </a:moveTo>
                  <a:lnTo>
                    <a:pt x="115" y="0"/>
                  </a:lnTo>
                  <a:lnTo>
                    <a:pt x="0" y="0"/>
                  </a:lnTo>
                  <a:lnTo>
                    <a:pt x="0" y="112"/>
                  </a:lnTo>
                  <a:lnTo>
                    <a:pt x="115" y="112"/>
                  </a:lnTo>
                  <a:lnTo>
                    <a:pt x="115" y="112"/>
                  </a:lnTo>
                </a:path>
              </a:pathLst>
            </a:custGeom>
            <a:solidFill>
              <a:srgbClr val="996633">
                <a:alpha val="50000"/>
              </a:srgbClr>
            </a:solidFill>
            <a:ln w="7938">
              <a:solidFill>
                <a:srgbClr val="000000"/>
              </a:solidFill>
              <a:prstDash val="solid"/>
              <a:round/>
              <a:headEnd/>
              <a:tailEnd/>
            </a:ln>
          </p:spPr>
          <p:txBody>
            <a:bodyPr/>
            <a:lstStyle/>
            <a:p>
              <a:endParaRPr lang="en-US"/>
            </a:p>
          </p:txBody>
        </p:sp>
        <p:grpSp>
          <p:nvGrpSpPr>
            <p:cNvPr id="3" name="Group 452"/>
            <p:cNvGrpSpPr>
              <a:grpSpLocks/>
            </p:cNvGrpSpPr>
            <p:nvPr/>
          </p:nvGrpSpPr>
          <p:grpSpPr bwMode="auto">
            <a:xfrm>
              <a:off x="3891" y="2677"/>
              <a:ext cx="632" cy="470"/>
              <a:chOff x="3891" y="2677"/>
              <a:chExt cx="632" cy="470"/>
            </a:xfrm>
          </p:grpSpPr>
          <p:sp>
            <p:nvSpPr>
              <p:cNvPr id="92" name="Freeform 453"/>
              <p:cNvSpPr>
                <a:spLocks/>
              </p:cNvSpPr>
              <p:nvPr/>
            </p:nvSpPr>
            <p:spPr bwMode="auto">
              <a:xfrm>
                <a:off x="4246" y="2687"/>
                <a:ext cx="277" cy="228"/>
              </a:xfrm>
              <a:custGeom>
                <a:avLst/>
                <a:gdLst/>
                <a:ahLst/>
                <a:cxnLst>
                  <a:cxn ang="0">
                    <a:pos x="0" y="23"/>
                  </a:cxn>
                  <a:cxn ang="0">
                    <a:pos x="5" y="23"/>
                  </a:cxn>
                  <a:cxn ang="0">
                    <a:pos x="10" y="19"/>
                  </a:cxn>
                  <a:cxn ang="0">
                    <a:pos x="17" y="14"/>
                  </a:cxn>
                  <a:cxn ang="0">
                    <a:pos x="26" y="9"/>
                  </a:cxn>
                  <a:cxn ang="0">
                    <a:pos x="36" y="4"/>
                  </a:cxn>
                  <a:cxn ang="0">
                    <a:pos x="50" y="2"/>
                  </a:cxn>
                  <a:cxn ang="0">
                    <a:pos x="65" y="0"/>
                  </a:cxn>
                  <a:cxn ang="0">
                    <a:pos x="79" y="0"/>
                  </a:cxn>
                  <a:cxn ang="0">
                    <a:pos x="96" y="4"/>
                  </a:cxn>
                  <a:cxn ang="0">
                    <a:pos x="110" y="11"/>
                  </a:cxn>
                  <a:cxn ang="0">
                    <a:pos x="124" y="23"/>
                  </a:cxn>
                  <a:cxn ang="0">
                    <a:pos x="134" y="33"/>
                  </a:cxn>
                  <a:cxn ang="0">
                    <a:pos x="143" y="42"/>
                  </a:cxn>
                  <a:cxn ang="0">
                    <a:pos x="148" y="52"/>
                  </a:cxn>
                  <a:cxn ang="0">
                    <a:pos x="150" y="59"/>
                  </a:cxn>
                  <a:cxn ang="0">
                    <a:pos x="153" y="66"/>
                  </a:cxn>
                  <a:cxn ang="0">
                    <a:pos x="153" y="73"/>
                  </a:cxn>
                  <a:cxn ang="0">
                    <a:pos x="153" y="78"/>
                  </a:cxn>
                  <a:cxn ang="0">
                    <a:pos x="153" y="81"/>
                  </a:cxn>
                  <a:cxn ang="0">
                    <a:pos x="153" y="81"/>
                  </a:cxn>
                  <a:cxn ang="0">
                    <a:pos x="153" y="81"/>
                  </a:cxn>
                  <a:cxn ang="0">
                    <a:pos x="155" y="78"/>
                  </a:cxn>
                  <a:cxn ang="0">
                    <a:pos x="160" y="76"/>
                  </a:cxn>
                  <a:cxn ang="0">
                    <a:pos x="167" y="73"/>
                  </a:cxn>
                  <a:cxn ang="0">
                    <a:pos x="174" y="71"/>
                  </a:cxn>
                  <a:cxn ang="0">
                    <a:pos x="181" y="69"/>
                  </a:cxn>
                  <a:cxn ang="0">
                    <a:pos x="191" y="69"/>
                  </a:cxn>
                  <a:cxn ang="0">
                    <a:pos x="200" y="71"/>
                  </a:cxn>
                  <a:cxn ang="0">
                    <a:pos x="210" y="73"/>
                  </a:cxn>
                  <a:cxn ang="0">
                    <a:pos x="219" y="81"/>
                  </a:cxn>
                  <a:cxn ang="0">
                    <a:pos x="229" y="90"/>
                  </a:cxn>
                  <a:cxn ang="0">
                    <a:pos x="234" y="97"/>
                  </a:cxn>
                  <a:cxn ang="0">
                    <a:pos x="236" y="107"/>
                  </a:cxn>
                  <a:cxn ang="0">
                    <a:pos x="239" y="116"/>
                  </a:cxn>
                  <a:cxn ang="0">
                    <a:pos x="239" y="124"/>
                  </a:cxn>
                  <a:cxn ang="0">
                    <a:pos x="236" y="131"/>
                  </a:cxn>
                  <a:cxn ang="0">
                    <a:pos x="236" y="138"/>
                  </a:cxn>
                  <a:cxn ang="0">
                    <a:pos x="234" y="143"/>
                  </a:cxn>
                  <a:cxn ang="0">
                    <a:pos x="234" y="145"/>
                  </a:cxn>
                  <a:cxn ang="0">
                    <a:pos x="231" y="145"/>
                  </a:cxn>
                  <a:cxn ang="0">
                    <a:pos x="234" y="147"/>
                  </a:cxn>
                  <a:cxn ang="0">
                    <a:pos x="236" y="147"/>
                  </a:cxn>
                  <a:cxn ang="0">
                    <a:pos x="241" y="152"/>
                  </a:cxn>
                  <a:cxn ang="0">
                    <a:pos x="248" y="157"/>
                  </a:cxn>
                  <a:cxn ang="0">
                    <a:pos x="253" y="164"/>
                  </a:cxn>
                  <a:cxn ang="0">
                    <a:pos x="260" y="174"/>
                  </a:cxn>
                  <a:cxn ang="0">
                    <a:pos x="267" y="183"/>
                  </a:cxn>
                  <a:cxn ang="0">
                    <a:pos x="272" y="195"/>
                  </a:cxn>
                  <a:cxn ang="0">
                    <a:pos x="274" y="212"/>
                  </a:cxn>
                  <a:cxn ang="0">
                    <a:pos x="277" y="228"/>
                  </a:cxn>
                </a:cxnLst>
                <a:rect l="0" t="0" r="r" b="b"/>
                <a:pathLst>
                  <a:path w="277" h="228">
                    <a:moveTo>
                      <a:pt x="0" y="23"/>
                    </a:moveTo>
                    <a:lnTo>
                      <a:pt x="5" y="23"/>
                    </a:lnTo>
                    <a:lnTo>
                      <a:pt x="10" y="19"/>
                    </a:lnTo>
                    <a:lnTo>
                      <a:pt x="17" y="14"/>
                    </a:lnTo>
                    <a:lnTo>
                      <a:pt x="26" y="9"/>
                    </a:lnTo>
                    <a:lnTo>
                      <a:pt x="36" y="4"/>
                    </a:lnTo>
                    <a:lnTo>
                      <a:pt x="50" y="2"/>
                    </a:lnTo>
                    <a:lnTo>
                      <a:pt x="65" y="0"/>
                    </a:lnTo>
                    <a:lnTo>
                      <a:pt x="79" y="0"/>
                    </a:lnTo>
                    <a:lnTo>
                      <a:pt x="96" y="4"/>
                    </a:lnTo>
                    <a:lnTo>
                      <a:pt x="110" y="11"/>
                    </a:lnTo>
                    <a:lnTo>
                      <a:pt x="124" y="23"/>
                    </a:lnTo>
                    <a:lnTo>
                      <a:pt x="134" y="33"/>
                    </a:lnTo>
                    <a:lnTo>
                      <a:pt x="143" y="42"/>
                    </a:lnTo>
                    <a:lnTo>
                      <a:pt x="148" y="52"/>
                    </a:lnTo>
                    <a:lnTo>
                      <a:pt x="150" y="59"/>
                    </a:lnTo>
                    <a:lnTo>
                      <a:pt x="153" y="66"/>
                    </a:lnTo>
                    <a:lnTo>
                      <a:pt x="153" y="73"/>
                    </a:lnTo>
                    <a:lnTo>
                      <a:pt x="153" y="78"/>
                    </a:lnTo>
                    <a:lnTo>
                      <a:pt x="153" y="81"/>
                    </a:lnTo>
                    <a:lnTo>
                      <a:pt x="153" y="81"/>
                    </a:lnTo>
                    <a:lnTo>
                      <a:pt x="153" y="81"/>
                    </a:lnTo>
                    <a:lnTo>
                      <a:pt x="155" y="78"/>
                    </a:lnTo>
                    <a:lnTo>
                      <a:pt x="160" y="76"/>
                    </a:lnTo>
                    <a:lnTo>
                      <a:pt x="167" y="73"/>
                    </a:lnTo>
                    <a:lnTo>
                      <a:pt x="174" y="71"/>
                    </a:lnTo>
                    <a:lnTo>
                      <a:pt x="181" y="69"/>
                    </a:lnTo>
                    <a:lnTo>
                      <a:pt x="191" y="69"/>
                    </a:lnTo>
                    <a:lnTo>
                      <a:pt x="200" y="71"/>
                    </a:lnTo>
                    <a:lnTo>
                      <a:pt x="210" y="73"/>
                    </a:lnTo>
                    <a:lnTo>
                      <a:pt x="219" y="81"/>
                    </a:lnTo>
                    <a:lnTo>
                      <a:pt x="229" y="90"/>
                    </a:lnTo>
                    <a:lnTo>
                      <a:pt x="234" y="97"/>
                    </a:lnTo>
                    <a:lnTo>
                      <a:pt x="236" y="107"/>
                    </a:lnTo>
                    <a:lnTo>
                      <a:pt x="239" y="116"/>
                    </a:lnTo>
                    <a:lnTo>
                      <a:pt x="239" y="124"/>
                    </a:lnTo>
                    <a:lnTo>
                      <a:pt x="236" y="131"/>
                    </a:lnTo>
                    <a:lnTo>
                      <a:pt x="236" y="138"/>
                    </a:lnTo>
                    <a:lnTo>
                      <a:pt x="234" y="143"/>
                    </a:lnTo>
                    <a:lnTo>
                      <a:pt x="234" y="145"/>
                    </a:lnTo>
                    <a:lnTo>
                      <a:pt x="231" y="145"/>
                    </a:lnTo>
                    <a:lnTo>
                      <a:pt x="234" y="147"/>
                    </a:lnTo>
                    <a:lnTo>
                      <a:pt x="236" y="147"/>
                    </a:lnTo>
                    <a:lnTo>
                      <a:pt x="241" y="152"/>
                    </a:lnTo>
                    <a:lnTo>
                      <a:pt x="248" y="157"/>
                    </a:lnTo>
                    <a:lnTo>
                      <a:pt x="253" y="164"/>
                    </a:lnTo>
                    <a:lnTo>
                      <a:pt x="260" y="174"/>
                    </a:lnTo>
                    <a:lnTo>
                      <a:pt x="267" y="183"/>
                    </a:lnTo>
                    <a:lnTo>
                      <a:pt x="272" y="195"/>
                    </a:lnTo>
                    <a:lnTo>
                      <a:pt x="274" y="212"/>
                    </a:lnTo>
                    <a:lnTo>
                      <a:pt x="277" y="228"/>
                    </a:lnTo>
                  </a:path>
                </a:pathLst>
              </a:custGeom>
              <a:noFill/>
              <a:ln w="12700" cmpd="sng">
                <a:solidFill>
                  <a:srgbClr val="FF9900"/>
                </a:solidFill>
                <a:prstDash val="solid"/>
                <a:round/>
                <a:headEnd/>
                <a:tailEnd/>
              </a:ln>
            </p:spPr>
            <p:txBody>
              <a:bodyPr/>
              <a:lstStyle/>
              <a:p>
                <a:endParaRPr lang="en-US"/>
              </a:p>
            </p:txBody>
          </p:sp>
          <p:sp>
            <p:nvSpPr>
              <p:cNvPr id="93" name="Freeform 454"/>
              <p:cNvSpPr>
                <a:spLocks/>
              </p:cNvSpPr>
              <p:nvPr/>
            </p:nvSpPr>
            <p:spPr bwMode="auto">
              <a:xfrm>
                <a:off x="3891" y="2677"/>
                <a:ext cx="358" cy="236"/>
              </a:xfrm>
              <a:custGeom>
                <a:avLst/>
                <a:gdLst/>
                <a:ahLst/>
                <a:cxnLst>
                  <a:cxn ang="0">
                    <a:pos x="2" y="219"/>
                  </a:cxn>
                  <a:cxn ang="0">
                    <a:pos x="9" y="193"/>
                  </a:cxn>
                  <a:cxn ang="0">
                    <a:pos x="21" y="174"/>
                  </a:cxn>
                  <a:cxn ang="0">
                    <a:pos x="33" y="162"/>
                  </a:cxn>
                  <a:cxn ang="0">
                    <a:pos x="43" y="155"/>
                  </a:cxn>
                  <a:cxn ang="0">
                    <a:pos x="43" y="155"/>
                  </a:cxn>
                  <a:cxn ang="0">
                    <a:pos x="40" y="145"/>
                  </a:cxn>
                  <a:cxn ang="0">
                    <a:pos x="38" y="134"/>
                  </a:cxn>
                  <a:cxn ang="0">
                    <a:pos x="38" y="117"/>
                  </a:cxn>
                  <a:cxn ang="0">
                    <a:pos x="48" y="98"/>
                  </a:cxn>
                  <a:cxn ang="0">
                    <a:pos x="67" y="83"/>
                  </a:cxn>
                  <a:cxn ang="0">
                    <a:pos x="83" y="79"/>
                  </a:cxn>
                  <a:cxn ang="0">
                    <a:pos x="102" y="81"/>
                  </a:cxn>
                  <a:cxn ang="0">
                    <a:pos x="114" y="86"/>
                  </a:cxn>
                  <a:cxn ang="0">
                    <a:pos x="121" y="91"/>
                  </a:cxn>
                  <a:cxn ang="0">
                    <a:pos x="124" y="88"/>
                  </a:cxn>
                  <a:cxn ang="0">
                    <a:pos x="121" y="81"/>
                  </a:cxn>
                  <a:cxn ang="0">
                    <a:pos x="124" y="69"/>
                  </a:cxn>
                  <a:cxn ang="0">
                    <a:pos x="133" y="52"/>
                  </a:cxn>
                  <a:cxn ang="0">
                    <a:pos x="152" y="31"/>
                  </a:cxn>
                  <a:cxn ang="0">
                    <a:pos x="181" y="14"/>
                  </a:cxn>
                  <a:cxn ang="0">
                    <a:pos x="212" y="10"/>
                  </a:cxn>
                  <a:cxn ang="0">
                    <a:pos x="238" y="14"/>
                  </a:cxn>
                  <a:cxn ang="0">
                    <a:pos x="260" y="24"/>
                  </a:cxn>
                  <a:cxn ang="0">
                    <a:pos x="272" y="31"/>
                  </a:cxn>
                  <a:cxn ang="0">
                    <a:pos x="274" y="31"/>
                  </a:cxn>
                  <a:cxn ang="0">
                    <a:pos x="274" y="26"/>
                  </a:cxn>
                  <a:cxn ang="0">
                    <a:pos x="279" y="17"/>
                  </a:cxn>
                  <a:cxn ang="0">
                    <a:pos x="288" y="7"/>
                  </a:cxn>
                  <a:cxn ang="0">
                    <a:pos x="305" y="2"/>
                  </a:cxn>
                  <a:cxn ang="0">
                    <a:pos x="327" y="2"/>
                  </a:cxn>
                  <a:cxn ang="0">
                    <a:pos x="343" y="7"/>
                  </a:cxn>
                  <a:cxn ang="0">
                    <a:pos x="350" y="17"/>
                  </a:cxn>
                  <a:cxn ang="0">
                    <a:pos x="355" y="26"/>
                  </a:cxn>
                  <a:cxn ang="0">
                    <a:pos x="358" y="31"/>
                  </a:cxn>
                </a:cxnLst>
                <a:rect l="0" t="0" r="r" b="b"/>
                <a:pathLst>
                  <a:path w="358" h="236">
                    <a:moveTo>
                      <a:pt x="0" y="236"/>
                    </a:moveTo>
                    <a:lnTo>
                      <a:pt x="2" y="219"/>
                    </a:lnTo>
                    <a:lnTo>
                      <a:pt x="5" y="205"/>
                    </a:lnTo>
                    <a:lnTo>
                      <a:pt x="9" y="193"/>
                    </a:lnTo>
                    <a:lnTo>
                      <a:pt x="14" y="181"/>
                    </a:lnTo>
                    <a:lnTo>
                      <a:pt x="21" y="174"/>
                    </a:lnTo>
                    <a:lnTo>
                      <a:pt x="29" y="167"/>
                    </a:lnTo>
                    <a:lnTo>
                      <a:pt x="33" y="162"/>
                    </a:lnTo>
                    <a:lnTo>
                      <a:pt x="38" y="157"/>
                    </a:lnTo>
                    <a:lnTo>
                      <a:pt x="43" y="155"/>
                    </a:lnTo>
                    <a:lnTo>
                      <a:pt x="43" y="155"/>
                    </a:lnTo>
                    <a:lnTo>
                      <a:pt x="43" y="155"/>
                    </a:lnTo>
                    <a:lnTo>
                      <a:pt x="40" y="150"/>
                    </a:lnTo>
                    <a:lnTo>
                      <a:pt x="40" y="145"/>
                    </a:lnTo>
                    <a:lnTo>
                      <a:pt x="38" y="141"/>
                    </a:lnTo>
                    <a:lnTo>
                      <a:pt x="38" y="134"/>
                    </a:lnTo>
                    <a:lnTo>
                      <a:pt x="38" y="124"/>
                    </a:lnTo>
                    <a:lnTo>
                      <a:pt x="38" y="117"/>
                    </a:lnTo>
                    <a:lnTo>
                      <a:pt x="43" y="107"/>
                    </a:lnTo>
                    <a:lnTo>
                      <a:pt x="48" y="98"/>
                    </a:lnTo>
                    <a:lnTo>
                      <a:pt x="55" y="91"/>
                    </a:lnTo>
                    <a:lnTo>
                      <a:pt x="67" y="83"/>
                    </a:lnTo>
                    <a:lnTo>
                      <a:pt x="76" y="81"/>
                    </a:lnTo>
                    <a:lnTo>
                      <a:pt x="83" y="79"/>
                    </a:lnTo>
                    <a:lnTo>
                      <a:pt x="93" y="79"/>
                    </a:lnTo>
                    <a:lnTo>
                      <a:pt x="102" y="81"/>
                    </a:lnTo>
                    <a:lnTo>
                      <a:pt x="110" y="83"/>
                    </a:lnTo>
                    <a:lnTo>
                      <a:pt x="114" y="86"/>
                    </a:lnTo>
                    <a:lnTo>
                      <a:pt x="119" y="88"/>
                    </a:lnTo>
                    <a:lnTo>
                      <a:pt x="121" y="91"/>
                    </a:lnTo>
                    <a:lnTo>
                      <a:pt x="124" y="91"/>
                    </a:lnTo>
                    <a:lnTo>
                      <a:pt x="124" y="88"/>
                    </a:lnTo>
                    <a:lnTo>
                      <a:pt x="121" y="86"/>
                    </a:lnTo>
                    <a:lnTo>
                      <a:pt x="121" y="81"/>
                    </a:lnTo>
                    <a:lnTo>
                      <a:pt x="124" y="76"/>
                    </a:lnTo>
                    <a:lnTo>
                      <a:pt x="124" y="69"/>
                    </a:lnTo>
                    <a:lnTo>
                      <a:pt x="129" y="60"/>
                    </a:lnTo>
                    <a:lnTo>
                      <a:pt x="133" y="52"/>
                    </a:lnTo>
                    <a:lnTo>
                      <a:pt x="141" y="43"/>
                    </a:lnTo>
                    <a:lnTo>
                      <a:pt x="152" y="31"/>
                    </a:lnTo>
                    <a:lnTo>
                      <a:pt x="164" y="21"/>
                    </a:lnTo>
                    <a:lnTo>
                      <a:pt x="181" y="14"/>
                    </a:lnTo>
                    <a:lnTo>
                      <a:pt x="195" y="10"/>
                    </a:lnTo>
                    <a:lnTo>
                      <a:pt x="212" y="10"/>
                    </a:lnTo>
                    <a:lnTo>
                      <a:pt x="226" y="10"/>
                    </a:lnTo>
                    <a:lnTo>
                      <a:pt x="238" y="14"/>
                    </a:lnTo>
                    <a:lnTo>
                      <a:pt x="250" y="19"/>
                    </a:lnTo>
                    <a:lnTo>
                      <a:pt x="260" y="24"/>
                    </a:lnTo>
                    <a:lnTo>
                      <a:pt x="267" y="29"/>
                    </a:lnTo>
                    <a:lnTo>
                      <a:pt x="272" y="31"/>
                    </a:lnTo>
                    <a:lnTo>
                      <a:pt x="274" y="33"/>
                    </a:lnTo>
                    <a:lnTo>
                      <a:pt x="274" y="31"/>
                    </a:lnTo>
                    <a:lnTo>
                      <a:pt x="274" y="29"/>
                    </a:lnTo>
                    <a:lnTo>
                      <a:pt x="274" y="26"/>
                    </a:lnTo>
                    <a:lnTo>
                      <a:pt x="276" y="21"/>
                    </a:lnTo>
                    <a:lnTo>
                      <a:pt x="279" y="17"/>
                    </a:lnTo>
                    <a:lnTo>
                      <a:pt x="284" y="12"/>
                    </a:lnTo>
                    <a:lnTo>
                      <a:pt x="288" y="7"/>
                    </a:lnTo>
                    <a:lnTo>
                      <a:pt x="296" y="5"/>
                    </a:lnTo>
                    <a:lnTo>
                      <a:pt x="305" y="2"/>
                    </a:lnTo>
                    <a:lnTo>
                      <a:pt x="315" y="0"/>
                    </a:lnTo>
                    <a:lnTo>
                      <a:pt x="327" y="2"/>
                    </a:lnTo>
                    <a:lnTo>
                      <a:pt x="336" y="5"/>
                    </a:lnTo>
                    <a:lnTo>
                      <a:pt x="343" y="7"/>
                    </a:lnTo>
                    <a:lnTo>
                      <a:pt x="348" y="12"/>
                    </a:lnTo>
                    <a:lnTo>
                      <a:pt x="350" y="17"/>
                    </a:lnTo>
                    <a:lnTo>
                      <a:pt x="355" y="21"/>
                    </a:lnTo>
                    <a:lnTo>
                      <a:pt x="355" y="26"/>
                    </a:lnTo>
                    <a:lnTo>
                      <a:pt x="358" y="29"/>
                    </a:lnTo>
                    <a:lnTo>
                      <a:pt x="358" y="31"/>
                    </a:lnTo>
                    <a:lnTo>
                      <a:pt x="358" y="33"/>
                    </a:lnTo>
                  </a:path>
                </a:pathLst>
              </a:custGeom>
              <a:noFill/>
              <a:ln w="12700" cmpd="sng">
                <a:solidFill>
                  <a:srgbClr val="FF9900"/>
                </a:solidFill>
                <a:prstDash val="solid"/>
                <a:round/>
                <a:headEnd/>
                <a:tailEnd/>
              </a:ln>
            </p:spPr>
            <p:txBody>
              <a:bodyPr/>
              <a:lstStyle/>
              <a:p>
                <a:endParaRPr lang="en-US"/>
              </a:p>
            </p:txBody>
          </p:sp>
          <p:sp>
            <p:nvSpPr>
              <p:cNvPr id="94" name="Freeform 455"/>
              <p:cNvSpPr>
                <a:spLocks/>
              </p:cNvSpPr>
              <p:nvPr/>
            </p:nvSpPr>
            <p:spPr bwMode="auto">
              <a:xfrm>
                <a:off x="3891" y="2911"/>
                <a:ext cx="272" cy="229"/>
              </a:xfrm>
              <a:custGeom>
                <a:avLst/>
                <a:gdLst/>
                <a:ahLst/>
                <a:cxnLst>
                  <a:cxn ang="0">
                    <a:pos x="272" y="202"/>
                  </a:cxn>
                  <a:cxn ang="0">
                    <a:pos x="272" y="205"/>
                  </a:cxn>
                  <a:cxn ang="0">
                    <a:pos x="267" y="207"/>
                  </a:cxn>
                  <a:cxn ang="0">
                    <a:pos x="260" y="212"/>
                  </a:cxn>
                  <a:cxn ang="0">
                    <a:pos x="250" y="217"/>
                  </a:cxn>
                  <a:cxn ang="0">
                    <a:pos x="238" y="221"/>
                  </a:cxn>
                  <a:cxn ang="0">
                    <a:pos x="226" y="226"/>
                  </a:cxn>
                  <a:cxn ang="0">
                    <a:pos x="212" y="229"/>
                  </a:cxn>
                  <a:cxn ang="0">
                    <a:pos x="195" y="226"/>
                  </a:cxn>
                  <a:cxn ang="0">
                    <a:pos x="181" y="224"/>
                  </a:cxn>
                  <a:cxn ang="0">
                    <a:pos x="164" y="214"/>
                  </a:cxn>
                  <a:cxn ang="0">
                    <a:pos x="152" y="205"/>
                  </a:cxn>
                  <a:cxn ang="0">
                    <a:pos x="141" y="195"/>
                  </a:cxn>
                  <a:cxn ang="0">
                    <a:pos x="133" y="186"/>
                  </a:cxn>
                  <a:cxn ang="0">
                    <a:pos x="129" y="176"/>
                  </a:cxn>
                  <a:cxn ang="0">
                    <a:pos x="124" y="167"/>
                  </a:cxn>
                  <a:cxn ang="0">
                    <a:pos x="124" y="159"/>
                  </a:cxn>
                  <a:cxn ang="0">
                    <a:pos x="121" y="155"/>
                  </a:cxn>
                  <a:cxn ang="0">
                    <a:pos x="121" y="150"/>
                  </a:cxn>
                  <a:cxn ang="0">
                    <a:pos x="124" y="148"/>
                  </a:cxn>
                  <a:cxn ang="0">
                    <a:pos x="124" y="145"/>
                  </a:cxn>
                  <a:cxn ang="0">
                    <a:pos x="121" y="148"/>
                  </a:cxn>
                  <a:cxn ang="0">
                    <a:pos x="119" y="150"/>
                  </a:cxn>
                  <a:cxn ang="0">
                    <a:pos x="114" y="152"/>
                  </a:cxn>
                  <a:cxn ang="0">
                    <a:pos x="110" y="155"/>
                  </a:cxn>
                  <a:cxn ang="0">
                    <a:pos x="102" y="157"/>
                  </a:cxn>
                  <a:cxn ang="0">
                    <a:pos x="93" y="157"/>
                  </a:cxn>
                  <a:cxn ang="0">
                    <a:pos x="83" y="157"/>
                  </a:cxn>
                  <a:cxn ang="0">
                    <a:pos x="76" y="157"/>
                  </a:cxn>
                  <a:cxn ang="0">
                    <a:pos x="67" y="152"/>
                  </a:cxn>
                  <a:cxn ang="0">
                    <a:pos x="55" y="145"/>
                  </a:cxn>
                  <a:cxn ang="0">
                    <a:pos x="48" y="138"/>
                  </a:cxn>
                  <a:cxn ang="0">
                    <a:pos x="43" y="128"/>
                  </a:cxn>
                  <a:cxn ang="0">
                    <a:pos x="38" y="121"/>
                  </a:cxn>
                  <a:cxn ang="0">
                    <a:pos x="38" y="112"/>
                  </a:cxn>
                  <a:cxn ang="0">
                    <a:pos x="38" y="105"/>
                  </a:cxn>
                  <a:cxn ang="0">
                    <a:pos x="38" y="97"/>
                  </a:cxn>
                  <a:cxn ang="0">
                    <a:pos x="40" y="90"/>
                  </a:cxn>
                  <a:cxn ang="0">
                    <a:pos x="40" y="86"/>
                  </a:cxn>
                  <a:cxn ang="0">
                    <a:pos x="43" y="83"/>
                  </a:cxn>
                  <a:cxn ang="0">
                    <a:pos x="43" y="81"/>
                  </a:cxn>
                  <a:cxn ang="0">
                    <a:pos x="43" y="81"/>
                  </a:cxn>
                  <a:cxn ang="0">
                    <a:pos x="38" y="78"/>
                  </a:cxn>
                  <a:cxn ang="0">
                    <a:pos x="33" y="76"/>
                  </a:cxn>
                  <a:cxn ang="0">
                    <a:pos x="29" y="71"/>
                  </a:cxn>
                  <a:cxn ang="0">
                    <a:pos x="21" y="64"/>
                  </a:cxn>
                  <a:cxn ang="0">
                    <a:pos x="14" y="55"/>
                  </a:cxn>
                  <a:cxn ang="0">
                    <a:pos x="9" y="45"/>
                  </a:cxn>
                  <a:cxn ang="0">
                    <a:pos x="5" y="31"/>
                  </a:cxn>
                  <a:cxn ang="0">
                    <a:pos x="2" y="16"/>
                  </a:cxn>
                  <a:cxn ang="0">
                    <a:pos x="0" y="0"/>
                  </a:cxn>
                </a:cxnLst>
                <a:rect l="0" t="0" r="r" b="b"/>
                <a:pathLst>
                  <a:path w="272" h="229">
                    <a:moveTo>
                      <a:pt x="272" y="202"/>
                    </a:moveTo>
                    <a:lnTo>
                      <a:pt x="272" y="205"/>
                    </a:lnTo>
                    <a:lnTo>
                      <a:pt x="267" y="207"/>
                    </a:lnTo>
                    <a:lnTo>
                      <a:pt x="260" y="212"/>
                    </a:lnTo>
                    <a:lnTo>
                      <a:pt x="250" y="217"/>
                    </a:lnTo>
                    <a:lnTo>
                      <a:pt x="238" y="221"/>
                    </a:lnTo>
                    <a:lnTo>
                      <a:pt x="226" y="226"/>
                    </a:lnTo>
                    <a:lnTo>
                      <a:pt x="212" y="229"/>
                    </a:lnTo>
                    <a:lnTo>
                      <a:pt x="195" y="226"/>
                    </a:lnTo>
                    <a:lnTo>
                      <a:pt x="181" y="224"/>
                    </a:lnTo>
                    <a:lnTo>
                      <a:pt x="164" y="214"/>
                    </a:lnTo>
                    <a:lnTo>
                      <a:pt x="152" y="205"/>
                    </a:lnTo>
                    <a:lnTo>
                      <a:pt x="141" y="195"/>
                    </a:lnTo>
                    <a:lnTo>
                      <a:pt x="133" y="186"/>
                    </a:lnTo>
                    <a:lnTo>
                      <a:pt x="129" y="176"/>
                    </a:lnTo>
                    <a:lnTo>
                      <a:pt x="124" y="167"/>
                    </a:lnTo>
                    <a:lnTo>
                      <a:pt x="124" y="159"/>
                    </a:lnTo>
                    <a:lnTo>
                      <a:pt x="121" y="155"/>
                    </a:lnTo>
                    <a:lnTo>
                      <a:pt x="121" y="150"/>
                    </a:lnTo>
                    <a:lnTo>
                      <a:pt x="124" y="148"/>
                    </a:lnTo>
                    <a:lnTo>
                      <a:pt x="124" y="145"/>
                    </a:lnTo>
                    <a:lnTo>
                      <a:pt x="121" y="148"/>
                    </a:lnTo>
                    <a:lnTo>
                      <a:pt x="119" y="150"/>
                    </a:lnTo>
                    <a:lnTo>
                      <a:pt x="114" y="152"/>
                    </a:lnTo>
                    <a:lnTo>
                      <a:pt x="110" y="155"/>
                    </a:lnTo>
                    <a:lnTo>
                      <a:pt x="102" y="157"/>
                    </a:lnTo>
                    <a:lnTo>
                      <a:pt x="93" y="157"/>
                    </a:lnTo>
                    <a:lnTo>
                      <a:pt x="83" y="157"/>
                    </a:lnTo>
                    <a:lnTo>
                      <a:pt x="76" y="157"/>
                    </a:lnTo>
                    <a:lnTo>
                      <a:pt x="67" y="152"/>
                    </a:lnTo>
                    <a:lnTo>
                      <a:pt x="55" y="145"/>
                    </a:lnTo>
                    <a:lnTo>
                      <a:pt x="48" y="138"/>
                    </a:lnTo>
                    <a:lnTo>
                      <a:pt x="43" y="128"/>
                    </a:lnTo>
                    <a:lnTo>
                      <a:pt x="38" y="121"/>
                    </a:lnTo>
                    <a:lnTo>
                      <a:pt x="38" y="112"/>
                    </a:lnTo>
                    <a:lnTo>
                      <a:pt x="38" y="105"/>
                    </a:lnTo>
                    <a:lnTo>
                      <a:pt x="38" y="97"/>
                    </a:lnTo>
                    <a:lnTo>
                      <a:pt x="40" y="90"/>
                    </a:lnTo>
                    <a:lnTo>
                      <a:pt x="40" y="86"/>
                    </a:lnTo>
                    <a:lnTo>
                      <a:pt x="43" y="83"/>
                    </a:lnTo>
                    <a:lnTo>
                      <a:pt x="43" y="81"/>
                    </a:lnTo>
                    <a:lnTo>
                      <a:pt x="43" y="81"/>
                    </a:lnTo>
                    <a:lnTo>
                      <a:pt x="38" y="78"/>
                    </a:lnTo>
                    <a:lnTo>
                      <a:pt x="33" y="76"/>
                    </a:lnTo>
                    <a:lnTo>
                      <a:pt x="29" y="71"/>
                    </a:lnTo>
                    <a:lnTo>
                      <a:pt x="21" y="64"/>
                    </a:lnTo>
                    <a:lnTo>
                      <a:pt x="14" y="55"/>
                    </a:lnTo>
                    <a:lnTo>
                      <a:pt x="9" y="45"/>
                    </a:lnTo>
                    <a:lnTo>
                      <a:pt x="5" y="31"/>
                    </a:lnTo>
                    <a:lnTo>
                      <a:pt x="2" y="16"/>
                    </a:lnTo>
                    <a:lnTo>
                      <a:pt x="0" y="0"/>
                    </a:lnTo>
                  </a:path>
                </a:pathLst>
              </a:custGeom>
              <a:noFill/>
              <a:ln w="12700" cmpd="sng">
                <a:solidFill>
                  <a:srgbClr val="FF9900"/>
                </a:solidFill>
                <a:prstDash val="solid"/>
                <a:round/>
                <a:headEnd/>
                <a:tailEnd/>
              </a:ln>
            </p:spPr>
            <p:txBody>
              <a:bodyPr/>
              <a:lstStyle/>
              <a:p>
                <a:endParaRPr lang="en-US"/>
              </a:p>
            </p:txBody>
          </p:sp>
          <p:sp>
            <p:nvSpPr>
              <p:cNvPr id="95" name="Freeform 456"/>
              <p:cNvSpPr>
                <a:spLocks/>
              </p:cNvSpPr>
              <p:nvPr/>
            </p:nvSpPr>
            <p:spPr bwMode="auto">
              <a:xfrm>
                <a:off x="4165" y="2911"/>
                <a:ext cx="355" cy="236"/>
              </a:xfrm>
              <a:custGeom>
                <a:avLst/>
                <a:gdLst/>
                <a:ahLst/>
                <a:cxnLst>
                  <a:cxn ang="0">
                    <a:pos x="355" y="16"/>
                  </a:cxn>
                  <a:cxn ang="0">
                    <a:pos x="348" y="45"/>
                  </a:cxn>
                  <a:cxn ang="0">
                    <a:pos x="334" y="64"/>
                  </a:cxn>
                  <a:cxn ang="0">
                    <a:pos x="322" y="76"/>
                  </a:cxn>
                  <a:cxn ang="0">
                    <a:pos x="315" y="81"/>
                  </a:cxn>
                  <a:cxn ang="0">
                    <a:pos x="315" y="83"/>
                  </a:cxn>
                  <a:cxn ang="0">
                    <a:pos x="317" y="90"/>
                  </a:cxn>
                  <a:cxn ang="0">
                    <a:pos x="320" y="105"/>
                  </a:cxn>
                  <a:cxn ang="0">
                    <a:pos x="317" y="121"/>
                  </a:cxn>
                  <a:cxn ang="0">
                    <a:pos x="310" y="138"/>
                  </a:cxn>
                  <a:cxn ang="0">
                    <a:pos x="291" y="152"/>
                  </a:cxn>
                  <a:cxn ang="0">
                    <a:pos x="272" y="159"/>
                  </a:cxn>
                  <a:cxn ang="0">
                    <a:pos x="255" y="157"/>
                  </a:cxn>
                  <a:cxn ang="0">
                    <a:pos x="241" y="152"/>
                  </a:cxn>
                  <a:cxn ang="0">
                    <a:pos x="234" y="148"/>
                  </a:cxn>
                  <a:cxn ang="0">
                    <a:pos x="234" y="148"/>
                  </a:cxn>
                  <a:cxn ang="0">
                    <a:pos x="234" y="155"/>
                  </a:cxn>
                  <a:cxn ang="0">
                    <a:pos x="231" y="169"/>
                  </a:cxn>
                  <a:cxn ang="0">
                    <a:pos x="224" y="186"/>
                  </a:cxn>
                  <a:cxn ang="0">
                    <a:pos x="205" y="205"/>
                  </a:cxn>
                  <a:cxn ang="0">
                    <a:pos x="177" y="224"/>
                  </a:cxn>
                  <a:cxn ang="0">
                    <a:pos x="146" y="229"/>
                  </a:cxn>
                  <a:cxn ang="0">
                    <a:pos x="117" y="224"/>
                  </a:cxn>
                  <a:cxn ang="0">
                    <a:pos x="98" y="214"/>
                  </a:cxn>
                  <a:cxn ang="0">
                    <a:pos x="86" y="205"/>
                  </a:cxn>
                  <a:cxn ang="0">
                    <a:pos x="84" y="205"/>
                  </a:cxn>
                  <a:cxn ang="0">
                    <a:pos x="81" y="212"/>
                  </a:cxn>
                  <a:cxn ang="0">
                    <a:pos x="76" y="219"/>
                  </a:cxn>
                  <a:cxn ang="0">
                    <a:pos x="69" y="229"/>
                  </a:cxn>
                  <a:cxn ang="0">
                    <a:pos x="53" y="236"/>
                  </a:cxn>
                  <a:cxn ang="0">
                    <a:pos x="31" y="236"/>
                  </a:cxn>
                  <a:cxn ang="0">
                    <a:pos x="14" y="229"/>
                  </a:cxn>
                  <a:cxn ang="0">
                    <a:pos x="5" y="219"/>
                  </a:cxn>
                  <a:cxn ang="0">
                    <a:pos x="0" y="212"/>
                  </a:cxn>
                  <a:cxn ang="0">
                    <a:pos x="0" y="205"/>
                  </a:cxn>
                </a:cxnLst>
                <a:rect l="0" t="0" r="r" b="b"/>
                <a:pathLst>
                  <a:path w="355" h="236">
                    <a:moveTo>
                      <a:pt x="355" y="0"/>
                    </a:moveTo>
                    <a:lnTo>
                      <a:pt x="355" y="16"/>
                    </a:lnTo>
                    <a:lnTo>
                      <a:pt x="353" y="33"/>
                    </a:lnTo>
                    <a:lnTo>
                      <a:pt x="348" y="45"/>
                    </a:lnTo>
                    <a:lnTo>
                      <a:pt x="341" y="55"/>
                    </a:lnTo>
                    <a:lnTo>
                      <a:pt x="334" y="64"/>
                    </a:lnTo>
                    <a:lnTo>
                      <a:pt x="329" y="71"/>
                    </a:lnTo>
                    <a:lnTo>
                      <a:pt x="322" y="76"/>
                    </a:lnTo>
                    <a:lnTo>
                      <a:pt x="317" y="78"/>
                    </a:lnTo>
                    <a:lnTo>
                      <a:pt x="315" y="81"/>
                    </a:lnTo>
                    <a:lnTo>
                      <a:pt x="312" y="83"/>
                    </a:lnTo>
                    <a:lnTo>
                      <a:pt x="315" y="83"/>
                    </a:lnTo>
                    <a:lnTo>
                      <a:pt x="315" y="86"/>
                    </a:lnTo>
                    <a:lnTo>
                      <a:pt x="317" y="90"/>
                    </a:lnTo>
                    <a:lnTo>
                      <a:pt x="317" y="97"/>
                    </a:lnTo>
                    <a:lnTo>
                      <a:pt x="320" y="105"/>
                    </a:lnTo>
                    <a:lnTo>
                      <a:pt x="320" y="112"/>
                    </a:lnTo>
                    <a:lnTo>
                      <a:pt x="317" y="121"/>
                    </a:lnTo>
                    <a:lnTo>
                      <a:pt x="315" y="131"/>
                    </a:lnTo>
                    <a:lnTo>
                      <a:pt x="310" y="138"/>
                    </a:lnTo>
                    <a:lnTo>
                      <a:pt x="300" y="148"/>
                    </a:lnTo>
                    <a:lnTo>
                      <a:pt x="291" y="152"/>
                    </a:lnTo>
                    <a:lnTo>
                      <a:pt x="281" y="157"/>
                    </a:lnTo>
                    <a:lnTo>
                      <a:pt x="272" y="159"/>
                    </a:lnTo>
                    <a:lnTo>
                      <a:pt x="262" y="159"/>
                    </a:lnTo>
                    <a:lnTo>
                      <a:pt x="255" y="157"/>
                    </a:lnTo>
                    <a:lnTo>
                      <a:pt x="248" y="155"/>
                    </a:lnTo>
                    <a:lnTo>
                      <a:pt x="241" y="152"/>
                    </a:lnTo>
                    <a:lnTo>
                      <a:pt x="236" y="150"/>
                    </a:lnTo>
                    <a:lnTo>
                      <a:pt x="234" y="148"/>
                    </a:lnTo>
                    <a:lnTo>
                      <a:pt x="234" y="148"/>
                    </a:lnTo>
                    <a:lnTo>
                      <a:pt x="234" y="148"/>
                    </a:lnTo>
                    <a:lnTo>
                      <a:pt x="234" y="150"/>
                    </a:lnTo>
                    <a:lnTo>
                      <a:pt x="234" y="155"/>
                    </a:lnTo>
                    <a:lnTo>
                      <a:pt x="234" y="162"/>
                    </a:lnTo>
                    <a:lnTo>
                      <a:pt x="231" y="169"/>
                    </a:lnTo>
                    <a:lnTo>
                      <a:pt x="229" y="176"/>
                    </a:lnTo>
                    <a:lnTo>
                      <a:pt x="224" y="186"/>
                    </a:lnTo>
                    <a:lnTo>
                      <a:pt x="215" y="195"/>
                    </a:lnTo>
                    <a:lnTo>
                      <a:pt x="205" y="205"/>
                    </a:lnTo>
                    <a:lnTo>
                      <a:pt x="191" y="217"/>
                    </a:lnTo>
                    <a:lnTo>
                      <a:pt x="177" y="224"/>
                    </a:lnTo>
                    <a:lnTo>
                      <a:pt x="160" y="229"/>
                    </a:lnTo>
                    <a:lnTo>
                      <a:pt x="146" y="229"/>
                    </a:lnTo>
                    <a:lnTo>
                      <a:pt x="131" y="226"/>
                    </a:lnTo>
                    <a:lnTo>
                      <a:pt x="117" y="224"/>
                    </a:lnTo>
                    <a:lnTo>
                      <a:pt x="107" y="219"/>
                    </a:lnTo>
                    <a:lnTo>
                      <a:pt x="98" y="214"/>
                    </a:lnTo>
                    <a:lnTo>
                      <a:pt x="91" y="209"/>
                    </a:lnTo>
                    <a:lnTo>
                      <a:pt x="86" y="205"/>
                    </a:lnTo>
                    <a:lnTo>
                      <a:pt x="84" y="205"/>
                    </a:lnTo>
                    <a:lnTo>
                      <a:pt x="84" y="205"/>
                    </a:lnTo>
                    <a:lnTo>
                      <a:pt x="84" y="207"/>
                    </a:lnTo>
                    <a:lnTo>
                      <a:pt x="81" y="212"/>
                    </a:lnTo>
                    <a:lnTo>
                      <a:pt x="81" y="214"/>
                    </a:lnTo>
                    <a:lnTo>
                      <a:pt x="76" y="219"/>
                    </a:lnTo>
                    <a:lnTo>
                      <a:pt x="74" y="224"/>
                    </a:lnTo>
                    <a:lnTo>
                      <a:pt x="69" y="229"/>
                    </a:lnTo>
                    <a:lnTo>
                      <a:pt x="62" y="233"/>
                    </a:lnTo>
                    <a:lnTo>
                      <a:pt x="53" y="236"/>
                    </a:lnTo>
                    <a:lnTo>
                      <a:pt x="41" y="236"/>
                    </a:lnTo>
                    <a:lnTo>
                      <a:pt x="31" y="236"/>
                    </a:lnTo>
                    <a:lnTo>
                      <a:pt x="22" y="233"/>
                    </a:lnTo>
                    <a:lnTo>
                      <a:pt x="14" y="229"/>
                    </a:lnTo>
                    <a:lnTo>
                      <a:pt x="10" y="224"/>
                    </a:lnTo>
                    <a:lnTo>
                      <a:pt x="5" y="219"/>
                    </a:lnTo>
                    <a:lnTo>
                      <a:pt x="2" y="214"/>
                    </a:lnTo>
                    <a:lnTo>
                      <a:pt x="0" y="212"/>
                    </a:lnTo>
                    <a:lnTo>
                      <a:pt x="0" y="207"/>
                    </a:lnTo>
                    <a:lnTo>
                      <a:pt x="0" y="205"/>
                    </a:lnTo>
                    <a:lnTo>
                      <a:pt x="0" y="205"/>
                    </a:lnTo>
                  </a:path>
                </a:pathLst>
              </a:custGeom>
              <a:noFill/>
              <a:ln w="12700" cmpd="sng">
                <a:solidFill>
                  <a:srgbClr val="FF9900"/>
                </a:solidFill>
                <a:prstDash val="solid"/>
                <a:round/>
                <a:headEnd/>
                <a:tailEnd/>
              </a:ln>
            </p:spPr>
            <p:txBody>
              <a:bodyPr/>
              <a:lstStyle/>
              <a:p>
                <a:endParaRPr lang="en-US"/>
              </a:p>
            </p:txBody>
          </p:sp>
        </p:grpSp>
        <p:grpSp>
          <p:nvGrpSpPr>
            <p:cNvPr id="4" name="Group 457"/>
            <p:cNvGrpSpPr>
              <a:grpSpLocks/>
            </p:cNvGrpSpPr>
            <p:nvPr/>
          </p:nvGrpSpPr>
          <p:grpSpPr bwMode="auto">
            <a:xfrm>
              <a:off x="4411" y="3428"/>
              <a:ext cx="631" cy="470"/>
              <a:chOff x="4411" y="3428"/>
              <a:chExt cx="631" cy="470"/>
            </a:xfrm>
          </p:grpSpPr>
          <p:sp>
            <p:nvSpPr>
              <p:cNvPr id="88" name="Freeform 458"/>
              <p:cNvSpPr>
                <a:spLocks/>
              </p:cNvSpPr>
              <p:nvPr/>
            </p:nvSpPr>
            <p:spPr bwMode="auto">
              <a:xfrm>
                <a:off x="4768" y="3438"/>
                <a:ext cx="274" cy="228"/>
              </a:xfrm>
              <a:custGeom>
                <a:avLst/>
                <a:gdLst/>
                <a:ahLst/>
                <a:cxnLst>
                  <a:cxn ang="0">
                    <a:pos x="0" y="23"/>
                  </a:cxn>
                  <a:cxn ang="0">
                    <a:pos x="3" y="21"/>
                  </a:cxn>
                  <a:cxn ang="0">
                    <a:pos x="7" y="19"/>
                  </a:cxn>
                  <a:cxn ang="0">
                    <a:pos x="15" y="14"/>
                  </a:cxn>
                  <a:cxn ang="0">
                    <a:pos x="24" y="9"/>
                  </a:cxn>
                  <a:cxn ang="0">
                    <a:pos x="36" y="4"/>
                  </a:cxn>
                  <a:cxn ang="0">
                    <a:pos x="48" y="0"/>
                  </a:cxn>
                  <a:cxn ang="0">
                    <a:pos x="62" y="0"/>
                  </a:cxn>
                  <a:cxn ang="0">
                    <a:pos x="77" y="0"/>
                  </a:cxn>
                  <a:cxn ang="0">
                    <a:pos x="93" y="4"/>
                  </a:cxn>
                  <a:cxn ang="0">
                    <a:pos x="108" y="12"/>
                  </a:cxn>
                  <a:cxn ang="0">
                    <a:pos x="122" y="21"/>
                  </a:cxn>
                  <a:cxn ang="0">
                    <a:pos x="134" y="33"/>
                  </a:cxn>
                  <a:cxn ang="0">
                    <a:pos x="141" y="43"/>
                  </a:cxn>
                  <a:cxn ang="0">
                    <a:pos x="146" y="52"/>
                  </a:cxn>
                  <a:cxn ang="0">
                    <a:pos x="148" y="59"/>
                  </a:cxn>
                  <a:cxn ang="0">
                    <a:pos x="151" y="66"/>
                  </a:cxn>
                  <a:cxn ang="0">
                    <a:pos x="151" y="71"/>
                  </a:cxn>
                  <a:cxn ang="0">
                    <a:pos x="151" y="76"/>
                  </a:cxn>
                  <a:cxn ang="0">
                    <a:pos x="151" y="78"/>
                  </a:cxn>
                  <a:cxn ang="0">
                    <a:pos x="151" y="81"/>
                  </a:cxn>
                  <a:cxn ang="0">
                    <a:pos x="151" y="81"/>
                  </a:cxn>
                  <a:cxn ang="0">
                    <a:pos x="155" y="78"/>
                  </a:cxn>
                  <a:cxn ang="0">
                    <a:pos x="160" y="76"/>
                  </a:cxn>
                  <a:cxn ang="0">
                    <a:pos x="165" y="74"/>
                  </a:cxn>
                  <a:cxn ang="0">
                    <a:pos x="172" y="71"/>
                  </a:cxn>
                  <a:cxn ang="0">
                    <a:pos x="182" y="69"/>
                  </a:cxn>
                  <a:cxn ang="0">
                    <a:pos x="189" y="69"/>
                  </a:cxn>
                  <a:cxn ang="0">
                    <a:pos x="198" y="71"/>
                  </a:cxn>
                  <a:cxn ang="0">
                    <a:pos x="208" y="74"/>
                  </a:cxn>
                  <a:cxn ang="0">
                    <a:pos x="217" y="81"/>
                  </a:cxn>
                  <a:cxn ang="0">
                    <a:pos x="227" y="88"/>
                  </a:cxn>
                  <a:cxn ang="0">
                    <a:pos x="232" y="97"/>
                  </a:cxn>
                  <a:cxn ang="0">
                    <a:pos x="234" y="107"/>
                  </a:cxn>
                  <a:cxn ang="0">
                    <a:pos x="236" y="114"/>
                  </a:cxn>
                  <a:cxn ang="0">
                    <a:pos x="236" y="124"/>
                  </a:cxn>
                  <a:cxn ang="0">
                    <a:pos x="236" y="131"/>
                  </a:cxn>
                  <a:cxn ang="0">
                    <a:pos x="234" y="135"/>
                  </a:cxn>
                  <a:cxn ang="0">
                    <a:pos x="232" y="140"/>
                  </a:cxn>
                  <a:cxn ang="0">
                    <a:pos x="232" y="145"/>
                  </a:cxn>
                  <a:cxn ang="0">
                    <a:pos x="232" y="145"/>
                  </a:cxn>
                  <a:cxn ang="0">
                    <a:pos x="232" y="145"/>
                  </a:cxn>
                  <a:cxn ang="0">
                    <a:pos x="236" y="147"/>
                  </a:cxn>
                  <a:cxn ang="0">
                    <a:pos x="241" y="152"/>
                  </a:cxn>
                  <a:cxn ang="0">
                    <a:pos x="246" y="157"/>
                  </a:cxn>
                  <a:cxn ang="0">
                    <a:pos x="253" y="164"/>
                  </a:cxn>
                  <a:cxn ang="0">
                    <a:pos x="258" y="171"/>
                  </a:cxn>
                  <a:cxn ang="0">
                    <a:pos x="265" y="183"/>
                  </a:cxn>
                  <a:cxn ang="0">
                    <a:pos x="270" y="195"/>
                  </a:cxn>
                  <a:cxn ang="0">
                    <a:pos x="272" y="209"/>
                  </a:cxn>
                  <a:cxn ang="0">
                    <a:pos x="274" y="228"/>
                  </a:cxn>
                </a:cxnLst>
                <a:rect l="0" t="0" r="r" b="b"/>
                <a:pathLst>
                  <a:path w="274" h="228">
                    <a:moveTo>
                      <a:pt x="0" y="23"/>
                    </a:moveTo>
                    <a:lnTo>
                      <a:pt x="3" y="21"/>
                    </a:lnTo>
                    <a:lnTo>
                      <a:pt x="7" y="19"/>
                    </a:lnTo>
                    <a:lnTo>
                      <a:pt x="15" y="14"/>
                    </a:lnTo>
                    <a:lnTo>
                      <a:pt x="24" y="9"/>
                    </a:lnTo>
                    <a:lnTo>
                      <a:pt x="36" y="4"/>
                    </a:lnTo>
                    <a:lnTo>
                      <a:pt x="48" y="0"/>
                    </a:lnTo>
                    <a:lnTo>
                      <a:pt x="62" y="0"/>
                    </a:lnTo>
                    <a:lnTo>
                      <a:pt x="77" y="0"/>
                    </a:lnTo>
                    <a:lnTo>
                      <a:pt x="93" y="4"/>
                    </a:lnTo>
                    <a:lnTo>
                      <a:pt x="108" y="12"/>
                    </a:lnTo>
                    <a:lnTo>
                      <a:pt x="122" y="21"/>
                    </a:lnTo>
                    <a:lnTo>
                      <a:pt x="134" y="33"/>
                    </a:lnTo>
                    <a:lnTo>
                      <a:pt x="141" y="43"/>
                    </a:lnTo>
                    <a:lnTo>
                      <a:pt x="146" y="52"/>
                    </a:lnTo>
                    <a:lnTo>
                      <a:pt x="148" y="59"/>
                    </a:lnTo>
                    <a:lnTo>
                      <a:pt x="151" y="66"/>
                    </a:lnTo>
                    <a:lnTo>
                      <a:pt x="151" y="71"/>
                    </a:lnTo>
                    <a:lnTo>
                      <a:pt x="151" y="76"/>
                    </a:lnTo>
                    <a:lnTo>
                      <a:pt x="151" y="78"/>
                    </a:lnTo>
                    <a:lnTo>
                      <a:pt x="151" y="81"/>
                    </a:lnTo>
                    <a:lnTo>
                      <a:pt x="151" y="81"/>
                    </a:lnTo>
                    <a:lnTo>
                      <a:pt x="155" y="78"/>
                    </a:lnTo>
                    <a:lnTo>
                      <a:pt x="160" y="76"/>
                    </a:lnTo>
                    <a:lnTo>
                      <a:pt x="165" y="74"/>
                    </a:lnTo>
                    <a:lnTo>
                      <a:pt x="172" y="71"/>
                    </a:lnTo>
                    <a:lnTo>
                      <a:pt x="182" y="69"/>
                    </a:lnTo>
                    <a:lnTo>
                      <a:pt x="189" y="69"/>
                    </a:lnTo>
                    <a:lnTo>
                      <a:pt x="198" y="71"/>
                    </a:lnTo>
                    <a:lnTo>
                      <a:pt x="208" y="74"/>
                    </a:lnTo>
                    <a:lnTo>
                      <a:pt x="217" y="81"/>
                    </a:lnTo>
                    <a:lnTo>
                      <a:pt x="227" y="88"/>
                    </a:lnTo>
                    <a:lnTo>
                      <a:pt x="232" y="97"/>
                    </a:lnTo>
                    <a:lnTo>
                      <a:pt x="234" y="107"/>
                    </a:lnTo>
                    <a:lnTo>
                      <a:pt x="236" y="114"/>
                    </a:lnTo>
                    <a:lnTo>
                      <a:pt x="236" y="124"/>
                    </a:lnTo>
                    <a:lnTo>
                      <a:pt x="236" y="131"/>
                    </a:lnTo>
                    <a:lnTo>
                      <a:pt x="234" y="135"/>
                    </a:lnTo>
                    <a:lnTo>
                      <a:pt x="232" y="140"/>
                    </a:lnTo>
                    <a:lnTo>
                      <a:pt x="232" y="145"/>
                    </a:lnTo>
                    <a:lnTo>
                      <a:pt x="232" y="145"/>
                    </a:lnTo>
                    <a:lnTo>
                      <a:pt x="232" y="145"/>
                    </a:lnTo>
                    <a:lnTo>
                      <a:pt x="236" y="147"/>
                    </a:lnTo>
                    <a:lnTo>
                      <a:pt x="241" y="152"/>
                    </a:lnTo>
                    <a:lnTo>
                      <a:pt x="246" y="157"/>
                    </a:lnTo>
                    <a:lnTo>
                      <a:pt x="253" y="164"/>
                    </a:lnTo>
                    <a:lnTo>
                      <a:pt x="258" y="171"/>
                    </a:lnTo>
                    <a:lnTo>
                      <a:pt x="265" y="183"/>
                    </a:lnTo>
                    <a:lnTo>
                      <a:pt x="270" y="195"/>
                    </a:lnTo>
                    <a:lnTo>
                      <a:pt x="272" y="209"/>
                    </a:lnTo>
                    <a:lnTo>
                      <a:pt x="274" y="228"/>
                    </a:lnTo>
                  </a:path>
                </a:pathLst>
              </a:custGeom>
              <a:noFill/>
              <a:ln w="12700" cmpd="sng">
                <a:solidFill>
                  <a:srgbClr val="FF9900"/>
                </a:solidFill>
                <a:prstDash val="solid"/>
                <a:round/>
                <a:headEnd/>
                <a:tailEnd/>
              </a:ln>
            </p:spPr>
            <p:txBody>
              <a:bodyPr/>
              <a:lstStyle/>
              <a:p>
                <a:endParaRPr lang="en-US"/>
              </a:p>
            </p:txBody>
          </p:sp>
          <p:sp>
            <p:nvSpPr>
              <p:cNvPr id="89" name="Freeform 459"/>
              <p:cNvSpPr>
                <a:spLocks/>
              </p:cNvSpPr>
              <p:nvPr/>
            </p:nvSpPr>
            <p:spPr bwMode="auto">
              <a:xfrm>
                <a:off x="4411" y="3428"/>
                <a:ext cx="357" cy="236"/>
              </a:xfrm>
              <a:custGeom>
                <a:avLst/>
                <a:gdLst/>
                <a:ahLst/>
                <a:cxnLst>
                  <a:cxn ang="0">
                    <a:pos x="2" y="219"/>
                  </a:cxn>
                  <a:cxn ang="0">
                    <a:pos x="9" y="191"/>
                  </a:cxn>
                  <a:cxn ang="0">
                    <a:pos x="21" y="172"/>
                  </a:cxn>
                  <a:cxn ang="0">
                    <a:pos x="33" y="160"/>
                  </a:cxn>
                  <a:cxn ang="0">
                    <a:pos x="43" y="155"/>
                  </a:cxn>
                  <a:cxn ang="0">
                    <a:pos x="43" y="153"/>
                  </a:cxn>
                  <a:cxn ang="0">
                    <a:pos x="40" y="145"/>
                  </a:cxn>
                  <a:cxn ang="0">
                    <a:pos x="38" y="131"/>
                  </a:cxn>
                  <a:cxn ang="0">
                    <a:pos x="40" y="114"/>
                  </a:cxn>
                  <a:cxn ang="0">
                    <a:pos x="47" y="98"/>
                  </a:cxn>
                  <a:cxn ang="0">
                    <a:pos x="66" y="84"/>
                  </a:cxn>
                  <a:cxn ang="0">
                    <a:pos x="85" y="79"/>
                  </a:cxn>
                  <a:cxn ang="0">
                    <a:pos x="102" y="79"/>
                  </a:cxn>
                  <a:cxn ang="0">
                    <a:pos x="114" y="84"/>
                  </a:cxn>
                  <a:cxn ang="0">
                    <a:pos x="124" y="88"/>
                  </a:cxn>
                  <a:cxn ang="0">
                    <a:pos x="124" y="88"/>
                  </a:cxn>
                  <a:cxn ang="0">
                    <a:pos x="124" y="81"/>
                  </a:cxn>
                  <a:cxn ang="0">
                    <a:pos x="126" y="69"/>
                  </a:cxn>
                  <a:cxn ang="0">
                    <a:pos x="133" y="50"/>
                  </a:cxn>
                  <a:cxn ang="0">
                    <a:pos x="152" y="31"/>
                  </a:cxn>
                  <a:cxn ang="0">
                    <a:pos x="181" y="12"/>
                  </a:cxn>
                  <a:cxn ang="0">
                    <a:pos x="212" y="7"/>
                  </a:cxn>
                  <a:cxn ang="0">
                    <a:pos x="238" y="14"/>
                  </a:cxn>
                  <a:cxn ang="0">
                    <a:pos x="260" y="24"/>
                  </a:cxn>
                  <a:cxn ang="0">
                    <a:pos x="271" y="31"/>
                  </a:cxn>
                  <a:cxn ang="0">
                    <a:pos x="274" y="31"/>
                  </a:cxn>
                  <a:cxn ang="0">
                    <a:pos x="274" y="26"/>
                  </a:cxn>
                  <a:cxn ang="0">
                    <a:pos x="279" y="17"/>
                  </a:cxn>
                  <a:cxn ang="0">
                    <a:pos x="288" y="7"/>
                  </a:cxn>
                  <a:cxn ang="0">
                    <a:pos x="305" y="2"/>
                  </a:cxn>
                  <a:cxn ang="0">
                    <a:pos x="326" y="2"/>
                  </a:cxn>
                  <a:cxn ang="0">
                    <a:pos x="343" y="7"/>
                  </a:cxn>
                  <a:cxn ang="0">
                    <a:pos x="353" y="17"/>
                  </a:cxn>
                  <a:cxn ang="0">
                    <a:pos x="357" y="26"/>
                  </a:cxn>
                  <a:cxn ang="0">
                    <a:pos x="357" y="31"/>
                  </a:cxn>
                </a:cxnLst>
                <a:rect l="0" t="0" r="r" b="b"/>
                <a:pathLst>
                  <a:path w="357" h="236">
                    <a:moveTo>
                      <a:pt x="0" y="236"/>
                    </a:moveTo>
                    <a:lnTo>
                      <a:pt x="2" y="219"/>
                    </a:lnTo>
                    <a:lnTo>
                      <a:pt x="4" y="205"/>
                    </a:lnTo>
                    <a:lnTo>
                      <a:pt x="9" y="191"/>
                    </a:lnTo>
                    <a:lnTo>
                      <a:pt x="16" y="181"/>
                    </a:lnTo>
                    <a:lnTo>
                      <a:pt x="21" y="172"/>
                    </a:lnTo>
                    <a:lnTo>
                      <a:pt x="28" y="165"/>
                    </a:lnTo>
                    <a:lnTo>
                      <a:pt x="33" y="160"/>
                    </a:lnTo>
                    <a:lnTo>
                      <a:pt x="38" y="157"/>
                    </a:lnTo>
                    <a:lnTo>
                      <a:pt x="43" y="155"/>
                    </a:lnTo>
                    <a:lnTo>
                      <a:pt x="43" y="155"/>
                    </a:lnTo>
                    <a:lnTo>
                      <a:pt x="43" y="153"/>
                    </a:lnTo>
                    <a:lnTo>
                      <a:pt x="43" y="150"/>
                    </a:lnTo>
                    <a:lnTo>
                      <a:pt x="40" y="145"/>
                    </a:lnTo>
                    <a:lnTo>
                      <a:pt x="38" y="138"/>
                    </a:lnTo>
                    <a:lnTo>
                      <a:pt x="38" y="131"/>
                    </a:lnTo>
                    <a:lnTo>
                      <a:pt x="38" y="124"/>
                    </a:lnTo>
                    <a:lnTo>
                      <a:pt x="40" y="114"/>
                    </a:lnTo>
                    <a:lnTo>
                      <a:pt x="43" y="107"/>
                    </a:lnTo>
                    <a:lnTo>
                      <a:pt x="47" y="98"/>
                    </a:lnTo>
                    <a:lnTo>
                      <a:pt x="57" y="91"/>
                    </a:lnTo>
                    <a:lnTo>
                      <a:pt x="66" y="84"/>
                    </a:lnTo>
                    <a:lnTo>
                      <a:pt x="76" y="79"/>
                    </a:lnTo>
                    <a:lnTo>
                      <a:pt x="85" y="79"/>
                    </a:lnTo>
                    <a:lnTo>
                      <a:pt x="93" y="79"/>
                    </a:lnTo>
                    <a:lnTo>
                      <a:pt x="102" y="79"/>
                    </a:lnTo>
                    <a:lnTo>
                      <a:pt x="109" y="81"/>
                    </a:lnTo>
                    <a:lnTo>
                      <a:pt x="114" y="84"/>
                    </a:lnTo>
                    <a:lnTo>
                      <a:pt x="119" y="86"/>
                    </a:lnTo>
                    <a:lnTo>
                      <a:pt x="124" y="88"/>
                    </a:lnTo>
                    <a:lnTo>
                      <a:pt x="124" y="91"/>
                    </a:lnTo>
                    <a:lnTo>
                      <a:pt x="124" y="88"/>
                    </a:lnTo>
                    <a:lnTo>
                      <a:pt x="124" y="86"/>
                    </a:lnTo>
                    <a:lnTo>
                      <a:pt x="124" y="81"/>
                    </a:lnTo>
                    <a:lnTo>
                      <a:pt x="124" y="76"/>
                    </a:lnTo>
                    <a:lnTo>
                      <a:pt x="126" y="69"/>
                    </a:lnTo>
                    <a:lnTo>
                      <a:pt x="128" y="60"/>
                    </a:lnTo>
                    <a:lnTo>
                      <a:pt x="133" y="50"/>
                    </a:lnTo>
                    <a:lnTo>
                      <a:pt x="140" y="41"/>
                    </a:lnTo>
                    <a:lnTo>
                      <a:pt x="152" y="31"/>
                    </a:lnTo>
                    <a:lnTo>
                      <a:pt x="167" y="22"/>
                    </a:lnTo>
                    <a:lnTo>
                      <a:pt x="181" y="12"/>
                    </a:lnTo>
                    <a:lnTo>
                      <a:pt x="198" y="10"/>
                    </a:lnTo>
                    <a:lnTo>
                      <a:pt x="212" y="7"/>
                    </a:lnTo>
                    <a:lnTo>
                      <a:pt x="226" y="10"/>
                    </a:lnTo>
                    <a:lnTo>
                      <a:pt x="238" y="14"/>
                    </a:lnTo>
                    <a:lnTo>
                      <a:pt x="250" y="19"/>
                    </a:lnTo>
                    <a:lnTo>
                      <a:pt x="260" y="24"/>
                    </a:lnTo>
                    <a:lnTo>
                      <a:pt x="267" y="29"/>
                    </a:lnTo>
                    <a:lnTo>
                      <a:pt x="271" y="31"/>
                    </a:lnTo>
                    <a:lnTo>
                      <a:pt x="274" y="33"/>
                    </a:lnTo>
                    <a:lnTo>
                      <a:pt x="274" y="31"/>
                    </a:lnTo>
                    <a:lnTo>
                      <a:pt x="274" y="29"/>
                    </a:lnTo>
                    <a:lnTo>
                      <a:pt x="274" y="26"/>
                    </a:lnTo>
                    <a:lnTo>
                      <a:pt x="276" y="22"/>
                    </a:lnTo>
                    <a:lnTo>
                      <a:pt x="279" y="17"/>
                    </a:lnTo>
                    <a:lnTo>
                      <a:pt x="283" y="12"/>
                    </a:lnTo>
                    <a:lnTo>
                      <a:pt x="288" y="7"/>
                    </a:lnTo>
                    <a:lnTo>
                      <a:pt x="295" y="5"/>
                    </a:lnTo>
                    <a:lnTo>
                      <a:pt x="305" y="2"/>
                    </a:lnTo>
                    <a:lnTo>
                      <a:pt x="317" y="0"/>
                    </a:lnTo>
                    <a:lnTo>
                      <a:pt x="326" y="2"/>
                    </a:lnTo>
                    <a:lnTo>
                      <a:pt x="336" y="5"/>
                    </a:lnTo>
                    <a:lnTo>
                      <a:pt x="343" y="7"/>
                    </a:lnTo>
                    <a:lnTo>
                      <a:pt x="348" y="12"/>
                    </a:lnTo>
                    <a:lnTo>
                      <a:pt x="353" y="17"/>
                    </a:lnTo>
                    <a:lnTo>
                      <a:pt x="355" y="22"/>
                    </a:lnTo>
                    <a:lnTo>
                      <a:pt x="357" y="26"/>
                    </a:lnTo>
                    <a:lnTo>
                      <a:pt x="357" y="29"/>
                    </a:lnTo>
                    <a:lnTo>
                      <a:pt x="357" y="31"/>
                    </a:lnTo>
                    <a:lnTo>
                      <a:pt x="357" y="33"/>
                    </a:lnTo>
                  </a:path>
                </a:pathLst>
              </a:custGeom>
              <a:noFill/>
              <a:ln w="12700" cmpd="sng">
                <a:solidFill>
                  <a:srgbClr val="FF9900"/>
                </a:solidFill>
                <a:prstDash val="solid"/>
                <a:round/>
                <a:headEnd/>
                <a:tailEnd/>
              </a:ln>
            </p:spPr>
            <p:txBody>
              <a:bodyPr/>
              <a:lstStyle/>
              <a:p>
                <a:endParaRPr lang="en-US"/>
              </a:p>
            </p:txBody>
          </p:sp>
          <p:sp>
            <p:nvSpPr>
              <p:cNvPr id="90" name="Freeform 460"/>
              <p:cNvSpPr>
                <a:spLocks/>
              </p:cNvSpPr>
              <p:nvPr/>
            </p:nvSpPr>
            <p:spPr bwMode="auto">
              <a:xfrm>
                <a:off x="4411" y="3659"/>
                <a:ext cx="274" cy="229"/>
              </a:xfrm>
              <a:custGeom>
                <a:avLst/>
                <a:gdLst/>
                <a:ahLst/>
                <a:cxnLst>
                  <a:cxn ang="0">
                    <a:pos x="274" y="205"/>
                  </a:cxn>
                  <a:cxn ang="0">
                    <a:pos x="271" y="208"/>
                  </a:cxn>
                  <a:cxn ang="0">
                    <a:pos x="267" y="210"/>
                  </a:cxn>
                  <a:cxn ang="0">
                    <a:pos x="260" y="215"/>
                  </a:cxn>
                  <a:cxn ang="0">
                    <a:pos x="250" y="220"/>
                  </a:cxn>
                  <a:cxn ang="0">
                    <a:pos x="238" y="224"/>
                  </a:cxn>
                  <a:cxn ang="0">
                    <a:pos x="226" y="229"/>
                  </a:cxn>
                  <a:cxn ang="0">
                    <a:pos x="212" y="229"/>
                  </a:cxn>
                  <a:cxn ang="0">
                    <a:pos x="198" y="229"/>
                  </a:cxn>
                  <a:cxn ang="0">
                    <a:pos x="181" y="224"/>
                  </a:cxn>
                  <a:cxn ang="0">
                    <a:pos x="167" y="217"/>
                  </a:cxn>
                  <a:cxn ang="0">
                    <a:pos x="152" y="208"/>
                  </a:cxn>
                  <a:cxn ang="0">
                    <a:pos x="140" y="196"/>
                  </a:cxn>
                  <a:cxn ang="0">
                    <a:pos x="133" y="186"/>
                  </a:cxn>
                  <a:cxn ang="0">
                    <a:pos x="128" y="179"/>
                  </a:cxn>
                  <a:cxn ang="0">
                    <a:pos x="126" y="170"/>
                  </a:cxn>
                  <a:cxn ang="0">
                    <a:pos x="124" y="162"/>
                  </a:cxn>
                  <a:cxn ang="0">
                    <a:pos x="124" y="158"/>
                  </a:cxn>
                  <a:cxn ang="0">
                    <a:pos x="124" y="153"/>
                  </a:cxn>
                  <a:cxn ang="0">
                    <a:pos x="124" y="151"/>
                  </a:cxn>
                  <a:cxn ang="0">
                    <a:pos x="124" y="148"/>
                  </a:cxn>
                  <a:cxn ang="0">
                    <a:pos x="124" y="148"/>
                  </a:cxn>
                  <a:cxn ang="0">
                    <a:pos x="119" y="151"/>
                  </a:cxn>
                  <a:cxn ang="0">
                    <a:pos x="114" y="153"/>
                  </a:cxn>
                  <a:cxn ang="0">
                    <a:pos x="109" y="155"/>
                  </a:cxn>
                  <a:cxn ang="0">
                    <a:pos x="102" y="158"/>
                  </a:cxn>
                  <a:cxn ang="0">
                    <a:pos x="93" y="160"/>
                  </a:cxn>
                  <a:cxn ang="0">
                    <a:pos x="85" y="160"/>
                  </a:cxn>
                  <a:cxn ang="0">
                    <a:pos x="76" y="158"/>
                  </a:cxn>
                  <a:cxn ang="0">
                    <a:pos x="66" y="155"/>
                  </a:cxn>
                  <a:cxn ang="0">
                    <a:pos x="57" y="148"/>
                  </a:cxn>
                  <a:cxn ang="0">
                    <a:pos x="47" y="141"/>
                  </a:cxn>
                  <a:cxn ang="0">
                    <a:pos x="43" y="131"/>
                  </a:cxn>
                  <a:cxn ang="0">
                    <a:pos x="40" y="122"/>
                  </a:cxn>
                  <a:cxn ang="0">
                    <a:pos x="38" y="115"/>
                  </a:cxn>
                  <a:cxn ang="0">
                    <a:pos x="38" y="105"/>
                  </a:cxn>
                  <a:cxn ang="0">
                    <a:pos x="38" y="98"/>
                  </a:cxn>
                  <a:cxn ang="0">
                    <a:pos x="40" y="93"/>
                  </a:cxn>
                  <a:cxn ang="0">
                    <a:pos x="43" y="89"/>
                  </a:cxn>
                  <a:cxn ang="0">
                    <a:pos x="43" y="84"/>
                  </a:cxn>
                  <a:cxn ang="0">
                    <a:pos x="43" y="84"/>
                  </a:cxn>
                  <a:cxn ang="0">
                    <a:pos x="43" y="84"/>
                  </a:cxn>
                  <a:cxn ang="0">
                    <a:pos x="38" y="81"/>
                  </a:cxn>
                  <a:cxn ang="0">
                    <a:pos x="33" y="77"/>
                  </a:cxn>
                  <a:cxn ang="0">
                    <a:pos x="28" y="72"/>
                  </a:cxn>
                  <a:cxn ang="0">
                    <a:pos x="21" y="65"/>
                  </a:cxn>
                  <a:cxn ang="0">
                    <a:pos x="16" y="58"/>
                  </a:cxn>
                  <a:cxn ang="0">
                    <a:pos x="9" y="46"/>
                  </a:cxn>
                  <a:cxn ang="0">
                    <a:pos x="4" y="34"/>
                  </a:cxn>
                  <a:cxn ang="0">
                    <a:pos x="2" y="19"/>
                  </a:cxn>
                  <a:cxn ang="0">
                    <a:pos x="0" y="0"/>
                  </a:cxn>
                </a:cxnLst>
                <a:rect l="0" t="0" r="r" b="b"/>
                <a:pathLst>
                  <a:path w="274" h="229">
                    <a:moveTo>
                      <a:pt x="274" y="205"/>
                    </a:moveTo>
                    <a:lnTo>
                      <a:pt x="271" y="208"/>
                    </a:lnTo>
                    <a:lnTo>
                      <a:pt x="267" y="210"/>
                    </a:lnTo>
                    <a:lnTo>
                      <a:pt x="260" y="215"/>
                    </a:lnTo>
                    <a:lnTo>
                      <a:pt x="250" y="220"/>
                    </a:lnTo>
                    <a:lnTo>
                      <a:pt x="238" y="224"/>
                    </a:lnTo>
                    <a:lnTo>
                      <a:pt x="226" y="229"/>
                    </a:lnTo>
                    <a:lnTo>
                      <a:pt x="212" y="229"/>
                    </a:lnTo>
                    <a:lnTo>
                      <a:pt x="198" y="229"/>
                    </a:lnTo>
                    <a:lnTo>
                      <a:pt x="181" y="224"/>
                    </a:lnTo>
                    <a:lnTo>
                      <a:pt x="167" y="217"/>
                    </a:lnTo>
                    <a:lnTo>
                      <a:pt x="152" y="208"/>
                    </a:lnTo>
                    <a:lnTo>
                      <a:pt x="140" y="196"/>
                    </a:lnTo>
                    <a:lnTo>
                      <a:pt x="133" y="186"/>
                    </a:lnTo>
                    <a:lnTo>
                      <a:pt x="128" y="179"/>
                    </a:lnTo>
                    <a:lnTo>
                      <a:pt x="126" y="170"/>
                    </a:lnTo>
                    <a:lnTo>
                      <a:pt x="124" y="162"/>
                    </a:lnTo>
                    <a:lnTo>
                      <a:pt x="124" y="158"/>
                    </a:lnTo>
                    <a:lnTo>
                      <a:pt x="124" y="153"/>
                    </a:lnTo>
                    <a:lnTo>
                      <a:pt x="124" y="151"/>
                    </a:lnTo>
                    <a:lnTo>
                      <a:pt x="124" y="148"/>
                    </a:lnTo>
                    <a:lnTo>
                      <a:pt x="124" y="148"/>
                    </a:lnTo>
                    <a:lnTo>
                      <a:pt x="119" y="151"/>
                    </a:lnTo>
                    <a:lnTo>
                      <a:pt x="114" y="153"/>
                    </a:lnTo>
                    <a:lnTo>
                      <a:pt x="109" y="155"/>
                    </a:lnTo>
                    <a:lnTo>
                      <a:pt x="102" y="158"/>
                    </a:lnTo>
                    <a:lnTo>
                      <a:pt x="93" y="160"/>
                    </a:lnTo>
                    <a:lnTo>
                      <a:pt x="85" y="160"/>
                    </a:lnTo>
                    <a:lnTo>
                      <a:pt x="76" y="158"/>
                    </a:lnTo>
                    <a:lnTo>
                      <a:pt x="66" y="155"/>
                    </a:lnTo>
                    <a:lnTo>
                      <a:pt x="57" y="148"/>
                    </a:lnTo>
                    <a:lnTo>
                      <a:pt x="47" y="141"/>
                    </a:lnTo>
                    <a:lnTo>
                      <a:pt x="43" y="131"/>
                    </a:lnTo>
                    <a:lnTo>
                      <a:pt x="40" y="122"/>
                    </a:lnTo>
                    <a:lnTo>
                      <a:pt x="38" y="115"/>
                    </a:lnTo>
                    <a:lnTo>
                      <a:pt x="38" y="105"/>
                    </a:lnTo>
                    <a:lnTo>
                      <a:pt x="38" y="98"/>
                    </a:lnTo>
                    <a:lnTo>
                      <a:pt x="40" y="93"/>
                    </a:lnTo>
                    <a:lnTo>
                      <a:pt x="43" y="89"/>
                    </a:lnTo>
                    <a:lnTo>
                      <a:pt x="43" y="84"/>
                    </a:lnTo>
                    <a:lnTo>
                      <a:pt x="43" y="84"/>
                    </a:lnTo>
                    <a:lnTo>
                      <a:pt x="43" y="84"/>
                    </a:lnTo>
                    <a:lnTo>
                      <a:pt x="38" y="81"/>
                    </a:lnTo>
                    <a:lnTo>
                      <a:pt x="33" y="77"/>
                    </a:lnTo>
                    <a:lnTo>
                      <a:pt x="28" y="72"/>
                    </a:lnTo>
                    <a:lnTo>
                      <a:pt x="21" y="65"/>
                    </a:lnTo>
                    <a:lnTo>
                      <a:pt x="16" y="58"/>
                    </a:lnTo>
                    <a:lnTo>
                      <a:pt x="9" y="46"/>
                    </a:lnTo>
                    <a:lnTo>
                      <a:pt x="4" y="34"/>
                    </a:lnTo>
                    <a:lnTo>
                      <a:pt x="2" y="19"/>
                    </a:lnTo>
                    <a:lnTo>
                      <a:pt x="0" y="0"/>
                    </a:lnTo>
                  </a:path>
                </a:pathLst>
              </a:custGeom>
              <a:noFill/>
              <a:ln w="12700" cmpd="sng">
                <a:solidFill>
                  <a:srgbClr val="FF9900"/>
                </a:solidFill>
                <a:prstDash val="solid"/>
                <a:round/>
                <a:headEnd/>
                <a:tailEnd/>
              </a:ln>
            </p:spPr>
            <p:txBody>
              <a:bodyPr/>
              <a:lstStyle/>
              <a:p>
                <a:endParaRPr lang="en-US"/>
              </a:p>
            </p:txBody>
          </p:sp>
          <p:sp>
            <p:nvSpPr>
              <p:cNvPr id="91" name="Freeform 461"/>
              <p:cNvSpPr>
                <a:spLocks/>
              </p:cNvSpPr>
              <p:nvPr/>
            </p:nvSpPr>
            <p:spPr bwMode="auto">
              <a:xfrm>
                <a:off x="4685" y="3659"/>
                <a:ext cx="355" cy="239"/>
              </a:xfrm>
              <a:custGeom>
                <a:avLst/>
                <a:gdLst/>
                <a:ahLst/>
                <a:cxnLst>
                  <a:cxn ang="0">
                    <a:pos x="355" y="19"/>
                  </a:cxn>
                  <a:cxn ang="0">
                    <a:pos x="348" y="48"/>
                  </a:cxn>
                  <a:cxn ang="0">
                    <a:pos x="336" y="67"/>
                  </a:cxn>
                  <a:cxn ang="0">
                    <a:pos x="324" y="79"/>
                  </a:cxn>
                  <a:cxn ang="0">
                    <a:pos x="315" y="84"/>
                  </a:cxn>
                  <a:cxn ang="0">
                    <a:pos x="315" y="86"/>
                  </a:cxn>
                  <a:cxn ang="0">
                    <a:pos x="317" y="93"/>
                  </a:cxn>
                  <a:cxn ang="0">
                    <a:pos x="319" y="108"/>
                  </a:cxn>
                  <a:cxn ang="0">
                    <a:pos x="317" y="124"/>
                  </a:cxn>
                  <a:cxn ang="0">
                    <a:pos x="310" y="141"/>
                  </a:cxn>
                  <a:cxn ang="0">
                    <a:pos x="291" y="155"/>
                  </a:cxn>
                  <a:cxn ang="0">
                    <a:pos x="272" y="160"/>
                  </a:cxn>
                  <a:cxn ang="0">
                    <a:pos x="255" y="160"/>
                  </a:cxn>
                  <a:cxn ang="0">
                    <a:pos x="243" y="155"/>
                  </a:cxn>
                  <a:cxn ang="0">
                    <a:pos x="234" y="151"/>
                  </a:cxn>
                  <a:cxn ang="0">
                    <a:pos x="234" y="151"/>
                  </a:cxn>
                  <a:cxn ang="0">
                    <a:pos x="234" y="158"/>
                  </a:cxn>
                  <a:cxn ang="0">
                    <a:pos x="231" y="170"/>
                  </a:cxn>
                  <a:cxn ang="0">
                    <a:pos x="224" y="189"/>
                  </a:cxn>
                  <a:cxn ang="0">
                    <a:pos x="205" y="208"/>
                  </a:cxn>
                  <a:cxn ang="0">
                    <a:pos x="176" y="227"/>
                  </a:cxn>
                  <a:cxn ang="0">
                    <a:pos x="145" y="232"/>
                  </a:cxn>
                  <a:cxn ang="0">
                    <a:pos x="119" y="224"/>
                  </a:cxn>
                  <a:cxn ang="0">
                    <a:pos x="98" y="215"/>
                  </a:cxn>
                  <a:cxn ang="0">
                    <a:pos x="86" y="208"/>
                  </a:cxn>
                  <a:cxn ang="0">
                    <a:pos x="83" y="208"/>
                  </a:cxn>
                  <a:cxn ang="0">
                    <a:pos x="83" y="213"/>
                  </a:cxn>
                  <a:cxn ang="0">
                    <a:pos x="79" y="222"/>
                  </a:cxn>
                  <a:cxn ang="0">
                    <a:pos x="69" y="232"/>
                  </a:cxn>
                  <a:cxn ang="0">
                    <a:pos x="52" y="236"/>
                  </a:cxn>
                  <a:cxn ang="0">
                    <a:pos x="31" y="236"/>
                  </a:cxn>
                  <a:cxn ang="0">
                    <a:pos x="14" y="232"/>
                  </a:cxn>
                  <a:cxn ang="0">
                    <a:pos x="5" y="222"/>
                  </a:cxn>
                  <a:cxn ang="0">
                    <a:pos x="0" y="213"/>
                  </a:cxn>
                  <a:cxn ang="0">
                    <a:pos x="0" y="208"/>
                  </a:cxn>
                </a:cxnLst>
                <a:rect l="0" t="0" r="r" b="b"/>
                <a:pathLst>
                  <a:path w="355" h="239">
                    <a:moveTo>
                      <a:pt x="355" y="0"/>
                    </a:moveTo>
                    <a:lnTo>
                      <a:pt x="355" y="19"/>
                    </a:lnTo>
                    <a:lnTo>
                      <a:pt x="353" y="34"/>
                    </a:lnTo>
                    <a:lnTo>
                      <a:pt x="348" y="48"/>
                    </a:lnTo>
                    <a:lnTo>
                      <a:pt x="341" y="58"/>
                    </a:lnTo>
                    <a:lnTo>
                      <a:pt x="336" y="67"/>
                    </a:lnTo>
                    <a:lnTo>
                      <a:pt x="329" y="74"/>
                    </a:lnTo>
                    <a:lnTo>
                      <a:pt x="324" y="79"/>
                    </a:lnTo>
                    <a:lnTo>
                      <a:pt x="319" y="81"/>
                    </a:lnTo>
                    <a:lnTo>
                      <a:pt x="315" y="84"/>
                    </a:lnTo>
                    <a:lnTo>
                      <a:pt x="315" y="84"/>
                    </a:lnTo>
                    <a:lnTo>
                      <a:pt x="315" y="86"/>
                    </a:lnTo>
                    <a:lnTo>
                      <a:pt x="315" y="89"/>
                    </a:lnTo>
                    <a:lnTo>
                      <a:pt x="317" y="93"/>
                    </a:lnTo>
                    <a:lnTo>
                      <a:pt x="319" y="100"/>
                    </a:lnTo>
                    <a:lnTo>
                      <a:pt x="319" y="108"/>
                    </a:lnTo>
                    <a:lnTo>
                      <a:pt x="319" y="115"/>
                    </a:lnTo>
                    <a:lnTo>
                      <a:pt x="317" y="124"/>
                    </a:lnTo>
                    <a:lnTo>
                      <a:pt x="315" y="131"/>
                    </a:lnTo>
                    <a:lnTo>
                      <a:pt x="310" y="141"/>
                    </a:lnTo>
                    <a:lnTo>
                      <a:pt x="300" y="151"/>
                    </a:lnTo>
                    <a:lnTo>
                      <a:pt x="291" y="155"/>
                    </a:lnTo>
                    <a:lnTo>
                      <a:pt x="281" y="160"/>
                    </a:lnTo>
                    <a:lnTo>
                      <a:pt x="272" y="160"/>
                    </a:lnTo>
                    <a:lnTo>
                      <a:pt x="265" y="160"/>
                    </a:lnTo>
                    <a:lnTo>
                      <a:pt x="255" y="160"/>
                    </a:lnTo>
                    <a:lnTo>
                      <a:pt x="248" y="158"/>
                    </a:lnTo>
                    <a:lnTo>
                      <a:pt x="243" y="155"/>
                    </a:lnTo>
                    <a:lnTo>
                      <a:pt x="238" y="153"/>
                    </a:lnTo>
                    <a:lnTo>
                      <a:pt x="234" y="151"/>
                    </a:lnTo>
                    <a:lnTo>
                      <a:pt x="234" y="151"/>
                    </a:lnTo>
                    <a:lnTo>
                      <a:pt x="234" y="151"/>
                    </a:lnTo>
                    <a:lnTo>
                      <a:pt x="234" y="153"/>
                    </a:lnTo>
                    <a:lnTo>
                      <a:pt x="234" y="158"/>
                    </a:lnTo>
                    <a:lnTo>
                      <a:pt x="234" y="162"/>
                    </a:lnTo>
                    <a:lnTo>
                      <a:pt x="231" y="170"/>
                    </a:lnTo>
                    <a:lnTo>
                      <a:pt x="229" y="179"/>
                    </a:lnTo>
                    <a:lnTo>
                      <a:pt x="224" y="189"/>
                    </a:lnTo>
                    <a:lnTo>
                      <a:pt x="217" y="198"/>
                    </a:lnTo>
                    <a:lnTo>
                      <a:pt x="205" y="208"/>
                    </a:lnTo>
                    <a:lnTo>
                      <a:pt x="191" y="217"/>
                    </a:lnTo>
                    <a:lnTo>
                      <a:pt x="176" y="227"/>
                    </a:lnTo>
                    <a:lnTo>
                      <a:pt x="160" y="229"/>
                    </a:lnTo>
                    <a:lnTo>
                      <a:pt x="145" y="232"/>
                    </a:lnTo>
                    <a:lnTo>
                      <a:pt x="131" y="229"/>
                    </a:lnTo>
                    <a:lnTo>
                      <a:pt x="119" y="224"/>
                    </a:lnTo>
                    <a:lnTo>
                      <a:pt x="107" y="220"/>
                    </a:lnTo>
                    <a:lnTo>
                      <a:pt x="98" y="215"/>
                    </a:lnTo>
                    <a:lnTo>
                      <a:pt x="90" y="210"/>
                    </a:lnTo>
                    <a:lnTo>
                      <a:pt x="86" y="208"/>
                    </a:lnTo>
                    <a:lnTo>
                      <a:pt x="83" y="208"/>
                    </a:lnTo>
                    <a:lnTo>
                      <a:pt x="83" y="208"/>
                    </a:lnTo>
                    <a:lnTo>
                      <a:pt x="83" y="210"/>
                    </a:lnTo>
                    <a:lnTo>
                      <a:pt x="83" y="213"/>
                    </a:lnTo>
                    <a:lnTo>
                      <a:pt x="81" y="217"/>
                    </a:lnTo>
                    <a:lnTo>
                      <a:pt x="79" y="222"/>
                    </a:lnTo>
                    <a:lnTo>
                      <a:pt x="74" y="227"/>
                    </a:lnTo>
                    <a:lnTo>
                      <a:pt x="69" y="232"/>
                    </a:lnTo>
                    <a:lnTo>
                      <a:pt x="62" y="234"/>
                    </a:lnTo>
                    <a:lnTo>
                      <a:pt x="52" y="236"/>
                    </a:lnTo>
                    <a:lnTo>
                      <a:pt x="43" y="239"/>
                    </a:lnTo>
                    <a:lnTo>
                      <a:pt x="31" y="236"/>
                    </a:lnTo>
                    <a:lnTo>
                      <a:pt x="21" y="234"/>
                    </a:lnTo>
                    <a:lnTo>
                      <a:pt x="14" y="232"/>
                    </a:lnTo>
                    <a:lnTo>
                      <a:pt x="9" y="227"/>
                    </a:lnTo>
                    <a:lnTo>
                      <a:pt x="5" y="222"/>
                    </a:lnTo>
                    <a:lnTo>
                      <a:pt x="2" y="217"/>
                    </a:lnTo>
                    <a:lnTo>
                      <a:pt x="0" y="213"/>
                    </a:lnTo>
                    <a:lnTo>
                      <a:pt x="0" y="210"/>
                    </a:lnTo>
                    <a:lnTo>
                      <a:pt x="0" y="208"/>
                    </a:lnTo>
                    <a:lnTo>
                      <a:pt x="0" y="208"/>
                    </a:lnTo>
                  </a:path>
                </a:pathLst>
              </a:custGeom>
              <a:noFill/>
              <a:ln w="12700" cmpd="sng">
                <a:solidFill>
                  <a:srgbClr val="FF9900"/>
                </a:solidFill>
                <a:prstDash val="solid"/>
                <a:round/>
                <a:headEnd/>
                <a:tailEnd/>
              </a:ln>
            </p:spPr>
            <p:txBody>
              <a:bodyPr/>
              <a:lstStyle/>
              <a:p>
                <a:endParaRPr lang="en-US"/>
              </a:p>
            </p:txBody>
          </p:sp>
        </p:grpSp>
        <p:grpSp>
          <p:nvGrpSpPr>
            <p:cNvPr id="5" name="Group 462"/>
            <p:cNvGrpSpPr>
              <a:grpSpLocks/>
            </p:cNvGrpSpPr>
            <p:nvPr/>
          </p:nvGrpSpPr>
          <p:grpSpPr bwMode="auto">
            <a:xfrm>
              <a:off x="3366" y="3430"/>
              <a:ext cx="632" cy="470"/>
              <a:chOff x="3366" y="3430"/>
              <a:chExt cx="632" cy="470"/>
            </a:xfrm>
          </p:grpSpPr>
          <p:sp>
            <p:nvSpPr>
              <p:cNvPr id="84" name="Freeform 463"/>
              <p:cNvSpPr>
                <a:spLocks/>
              </p:cNvSpPr>
              <p:nvPr/>
            </p:nvSpPr>
            <p:spPr bwMode="auto">
              <a:xfrm>
                <a:off x="3722" y="3440"/>
                <a:ext cx="276" cy="229"/>
              </a:xfrm>
              <a:custGeom>
                <a:avLst/>
                <a:gdLst/>
                <a:ahLst/>
                <a:cxnLst>
                  <a:cxn ang="0">
                    <a:pos x="0" y="24"/>
                  </a:cxn>
                  <a:cxn ang="0">
                    <a:pos x="4" y="24"/>
                  </a:cxn>
                  <a:cxn ang="0">
                    <a:pos x="7" y="19"/>
                  </a:cxn>
                  <a:cxn ang="0">
                    <a:pos x="16" y="14"/>
                  </a:cxn>
                  <a:cxn ang="0">
                    <a:pos x="26" y="10"/>
                  </a:cxn>
                  <a:cxn ang="0">
                    <a:pos x="35" y="5"/>
                  </a:cxn>
                  <a:cxn ang="0">
                    <a:pos x="50" y="2"/>
                  </a:cxn>
                  <a:cxn ang="0">
                    <a:pos x="64" y="0"/>
                  </a:cxn>
                  <a:cxn ang="0">
                    <a:pos x="78" y="0"/>
                  </a:cxn>
                  <a:cxn ang="0">
                    <a:pos x="95" y="5"/>
                  </a:cxn>
                  <a:cxn ang="0">
                    <a:pos x="109" y="12"/>
                  </a:cxn>
                  <a:cxn ang="0">
                    <a:pos x="124" y="24"/>
                  </a:cxn>
                  <a:cxn ang="0">
                    <a:pos x="133" y="33"/>
                  </a:cxn>
                  <a:cxn ang="0">
                    <a:pos x="143" y="43"/>
                  </a:cxn>
                  <a:cxn ang="0">
                    <a:pos x="147" y="52"/>
                  </a:cxn>
                  <a:cxn ang="0">
                    <a:pos x="150" y="60"/>
                  </a:cxn>
                  <a:cxn ang="0">
                    <a:pos x="152" y="67"/>
                  </a:cxn>
                  <a:cxn ang="0">
                    <a:pos x="152" y="74"/>
                  </a:cxn>
                  <a:cxn ang="0">
                    <a:pos x="152" y="79"/>
                  </a:cxn>
                  <a:cxn ang="0">
                    <a:pos x="152" y="81"/>
                  </a:cxn>
                  <a:cxn ang="0">
                    <a:pos x="152" y="81"/>
                  </a:cxn>
                  <a:cxn ang="0">
                    <a:pos x="152" y="81"/>
                  </a:cxn>
                  <a:cxn ang="0">
                    <a:pos x="155" y="79"/>
                  </a:cxn>
                  <a:cxn ang="0">
                    <a:pos x="159" y="76"/>
                  </a:cxn>
                  <a:cxn ang="0">
                    <a:pos x="167" y="74"/>
                  </a:cxn>
                  <a:cxn ang="0">
                    <a:pos x="174" y="72"/>
                  </a:cxn>
                  <a:cxn ang="0">
                    <a:pos x="181" y="69"/>
                  </a:cxn>
                  <a:cxn ang="0">
                    <a:pos x="190" y="69"/>
                  </a:cxn>
                  <a:cxn ang="0">
                    <a:pos x="200" y="72"/>
                  </a:cxn>
                  <a:cxn ang="0">
                    <a:pos x="209" y="74"/>
                  </a:cxn>
                  <a:cxn ang="0">
                    <a:pos x="219" y="81"/>
                  </a:cxn>
                  <a:cxn ang="0">
                    <a:pos x="229" y="91"/>
                  </a:cxn>
                  <a:cxn ang="0">
                    <a:pos x="233" y="98"/>
                  </a:cxn>
                  <a:cxn ang="0">
                    <a:pos x="236" y="107"/>
                  </a:cxn>
                  <a:cxn ang="0">
                    <a:pos x="238" y="117"/>
                  </a:cxn>
                  <a:cxn ang="0">
                    <a:pos x="238" y="124"/>
                  </a:cxn>
                  <a:cxn ang="0">
                    <a:pos x="236" y="131"/>
                  </a:cxn>
                  <a:cxn ang="0">
                    <a:pos x="236" y="138"/>
                  </a:cxn>
                  <a:cxn ang="0">
                    <a:pos x="233" y="143"/>
                  </a:cxn>
                  <a:cxn ang="0">
                    <a:pos x="233" y="145"/>
                  </a:cxn>
                  <a:cxn ang="0">
                    <a:pos x="231" y="145"/>
                  </a:cxn>
                  <a:cxn ang="0">
                    <a:pos x="233" y="148"/>
                  </a:cxn>
                  <a:cxn ang="0">
                    <a:pos x="236" y="148"/>
                  </a:cxn>
                  <a:cxn ang="0">
                    <a:pos x="240" y="153"/>
                  </a:cxn>
                  <a:cxn ang="0">
                    <a:pos x="248" y="157"/>
                  </a:cxn>
                  <a:cxn ang="0">
                    <a:pos x="252" y="164"/>
                  </a:cxn>
                  <a:cxn ang="0">
                    <a:pos x="259" y="174"/>
                  </a:cxn>
                  <a:cxn ang="0">
                    <a:pos x="267" y="184"/>
                  </a:cxn>
                  <a:cxn ang="0">
                    <a:pos x="271" y="195"/>
                  </a:cxn>
                  <a:cxn ang="0">
                    <a:pos x="274" y="212"/>
                  </a:cxn>
                  <a:cxn ang="0">
                    <a:pos x="276" y="229"/>
                  </a:cxn>
                </a:cxnLst>
                <a:rect l="0" t="0" r="r" b="b"/>
                <a:pathLst>
                  <a:path w="276" h="229">
                    <a:moveTo>
                      <a:pt x="0" y="24"/>
                    </a:moveTo>
                    <a:lnTo>
                      <a:pt x="4" y="24"/>
                    </a:lnTo>
                    <a:lnTo>
                      <a:pt x="7" y="19"/>
                    </a:lnTo>
                    <a:lnTo>
                      <a:pt x="16" y="14"/>
                    </a:lnTo>
                    <a:lnTo>
                      <a:pt x="26" y="10"/>
                    </a:lnTo>
                    <a:lnTo>
                      <a:pt x="35" y="5"/>
                    </a:lnTo>
                    <a:lnTo>
                      <a:pt x="50" y="2"/>
                    </a:lnTo>
                    <a:lnTo>
                      <a:pt x="64" y="0"/>
                    </a:lnTo>
                    <a:lnTo>
                      <a:pt x="78" y="0"/>
                    </a:lnTo>
                    <a:lnTo>
                      <a:pt x="95" y="5"/>
                    </a:lnTo>
                    <a:lnTo>
                      <a:pt x="109" y="12"/>
                    </a:lnTo>
                    <a:lnTo>
                      <a:pt x="124" y="24"/>
                    </a:lnTo>
                    <a:lnTo>
                      <a:pt x="133" y="33"/>
                    </a:lnTo>
                    <a:lnTo>
                      <a:pt x="143" y="43"/>
                    </a:lnTo>
                    <a:lnTo>
                      <a:pt x="147" y="52"/>
                    </a:lnTo>
                    <a:lnTo>
                      <a:pt x="150" y="60"/>
                    </a:lnTo>
                    <a:lnTo>
                      <a:pt x="152" y="67"/>
                    </a:lnTo>
                    <a:lnTo>
                      <a:pt x="152" y="74"/>
                    </a:lnTo>
                    <a:lnTo>
                      <a:pt x="152" y="79"/>
                    </a:lnTo>
                    <a:lnTo>
                      <a:pt x="152" y="81"/>
                    </a:lnTo>
                    <a:lnTo>
                      <a:pt x="152" y="81"/>
                    </a:lnTo>
                    <a:lnTo>
                      <a:pt x="152" y="81"/>
                    </a:lnTo>
                    <a:lnTo>
                      <a:pt x="155" y="79"/>
                    </a:lnTo>
                    <a:lnTo>
                      <a:pt x="159" y="76"/>
                    </a:lnTo>
                    <a:lnTo>
                      <a:pt x="167" y="74"/>
                    </a:lnTo>
                    <a:lnTo>
                      <a:pt x="174" y="72"/>
                    </a:lnTo>
                    <a:lnTo>
                      <a:pt x="181" y="69"/>
                    </a:lnTo>
                    <a:lnTo>
                      <a:pt x="190" y="69"/>
                    </a:lnTo>
                    <a:lnTo>
                      <a:pt x="200" y="72"/>
                    </a:lnTo>
                    <a:lnTo>
                      <a:pt x="209" y="74"/>
                    </a:lnTo>
                    <a:lnTo>
                      <a:pt x="219" y="81"/>
                    </a:lnTo>
                    <a:lnTo>
                      <a:pt x="229" y="91"/>
                    </a:lnTo>
                    <a:lnTo>
                      <a:pt x="233" y="98"/>
                    </a:lnTo>
                    <a:lnTo>
                      <a:pt x="236" y="107"/>
                    </a:lnTo>
                    <a:lnTo>
                      <a:pt x="238" y="117"/>
                    </a:lnTo>
                    <a:lnTo>
                      <a:pt x="238" y="124"/>
                    </a:lnTo>
                    <a:lnTo>
                      <a:pt x="236" y="131"/>
                    </a:lnTo>
                    <a:lnTo>
                      <a:pt x="236" y="138"/>
                    </a:lnTo>
                    <a:lnTo>
                      <a:pt x="233" y="143"/>
                    </a:lnTo>
                    <a:lnTo>
                      <a:pt x="233" y="145"/>
                    </a:lnTo>
                    <a:lnTo>
                      <a:pt x="231" y="145"/>
                    </a:lnTo>
                    <a:lnTo>
                      <a:pt x="233" y="148"/>
                    </a:lnTo>
                    <a:lnTo>
                      <a:pt x="236" y="148"/>
                    </a:lnTo>
                    <a:lnTo>
                      <a:pt x="240" y="153"/>
                    </a:lnTo>
                    <a:lnTo>
                      <a:pt x="248" y="157"/>
                    </a:lnTo>
                    <a:lnTo>
                      <a:pt x="252" y="164"/>
                    </a:lnTo>
                    <a:lnTo>
                      <a:pt x="259" y="174"/>
                    </a:lnTo>
                    <a:lnTo>
                      <a:pt x="267" y="184"/>
                    </a:lnTo>
                    <a:lnTo>
                      <a:pt x="271" y="195"/>
                    </a:lnTo>
                    <a:lnTo>
                      <a:pt x="274" y="212"/>
                    </a:lnTo>
                    <a:lnTo>
                      <a:pt x="276" y="229"/>
                    </a:lnTo>
                  </a:path>
                </a:pathLst>
              </a:custGeom>
              <a:noFill/>
              <a:ln w="12700" cmpd="sng">
                <a:solidFill>
                  <a:srgbClr val="FF9900"/>
                </a:solidFill>
                <a:prstDash val="solid"/>
                <a:round/>
                <a:headEnd/>
                <a:tailEnd/>
              </a:ln>
            </p:spPr>
            <p:txBody>
              <a:bodyPr/>
              <a:lstStyle/>
              <a:p>
                <a:endParaRPr lang="en-US"/>
              </a:p>
            </p:txBody>
          </p:sp>
          <p:sp>
            <p:nvSpPr>
              <p:cNvPr id="85" name="Freeform 464"/>
              <p:cNvSpPr>
                <a:spLocks/>
              </p:cNvSpPr>
              <p:nvPr/>
            </p:nvSpPr>
            <p:spPr bwMode="auto">
              <a:xfrm>
                <a:off x="3366" y="3430"/>
                <a:ext cx="358" cy="236"/>
              </a:xfrm>
              <a:custGeom>
                <a:avLst/>
                <a:gdLst/>
                <a:ahLst/>
                <a:cxnLst>
                  <a:cxn ang="0">
                    <a:pos x="3" y="220"/>
                  </a:cxn>
                  <a:cxn ang="0">
                    <a:pos x="10" y="194"/>
                  </a:cxn>
                  <a:cxn ang="0">
                    <a:pos x="22" y="174"/>
                  </a:cxn>
                  <a:cxn ang="0">
                    <a:pos x="34" y="163"/>
                  </a:cxn>
                  <a:cxn ang="0">
                    <a:pos x="43" y="155"/>
                  </a:cxn>
                  <a:cxn ang="0">
                    <a:pos x="43" y="155"/>
                  </a:cxn>
                  <a:cxn ang="0">
                    <a:pos x="41" y="146"/>
                  </a:cxn>
                  <a:cxn ang="0">
                    <a:pos x="39" y="134"/>
                  </a:cxn>
                  <a:cxn ang="0">
                    <a:pos x="39" y="117"/>
                  </a:cxn>
                  <a:cxn ang="0">
                    <a:pos x="48" y="98"/>
                  </a:cxn>
                  <a:cxn ang="0">
                    <a:pos x="65" y="84"/>
                  </a:cxn>
                  <a:cxn ang="0">
                    <a:pos x="84" y="79"/>
                  </a:cxn>
                  <a:cxn ang="0">
                    <a:pos x="103" y="82"/>
                  </a:cxn>
                  <a:cxn ang="0">
                    <a:pos x="115" y="86"/>
                  </a:cxn>
                  <a:cxn ang="0">
                    <a:pos x="122" y="91"/>
                  </a:cxn>
                  <a:cxn ang="0">
                    <a:pos x="124" y="89"/>
                  </a:cxn>
                  <a:cxn ang="0">
                    <a:pos x="122" y="82"/>
                  </a:cxn>
                  <a:cxn ang="0">
                    <a:pos x="124" y="70"/>
                  </a:cxn>
                  <a:cxn ang="0">
                    <a:pos x="134" y="53"/>
                  </a:cxn>
                  <a:cxn ang="0">
                    <a:pos x="153" y="31"/>
                  </a:cxn>
                  <a:cxn ang="0">
                    <a:pos x="182" y="15"/>
                  </a:cxn>
                  <a:cxn ang="0">
                    <a:pos x="213" y="10"/>
                  </a:cxn>
                  <a:cxn ang="0">
                    <a:pos x="239" y="15"/>
                  </a:cxn>
                  <a:cxn ang="0">
                    <a:pos x="260" y="24"/>
                  </a:cxn>
                  <a:cxn ang="0">
                    <a:pos x="272" y="31"/>
                  </a:cxn>
                  <a:cxn ang="0">
                    <a:pos x="275" y="31"/>
                  </a:cxn>
                  <a:cxn ang="0">
                    <a:pos x="275" y="27"/>
                  </a:cxn>
                  <a:cxn ang="0">
                    <a:pos x="279" y="17"/>
                  </a:cxn>
                  <a:cxn ang="0">
                    <a:pos x="289" y="8"/>
                  </a:cxn>
                  <a:cxn ang="0">
                    <a:pos x="306" y="3"/>
                  </a:cxn>
                  <a:cxn ang="0">
                    <a:pos x="327" y="3"/>
                  </a:cxn>
                  <a:cxn ang="0">
                    <a:pos x="344" y="8"/>
                  </a:cxn>
                  <a:cxn ang="0">
                    <a:pos x="351" y="17"/>
                  </a:cxn>
                  <a:cxn ang="0">
                    <a:pos x="356" y="27"/>
                  </a:cxn>
                  <a:cxn ang="0">
                    <a:pos x="358" y="31"/>
                  </a:cxn>
                </a:cxnLst>
                <a:rect l="0" t="0" r="r" b="b"/>
                <a:pathLst>
                  <a:path w="358" h="236">
                    <a:moveTo>
                      <a:pt x="0" y="236"/>
                    </a:moveTo>
                    <a:lnTo>
                      <a:pt x="3" y="220"/>
                    </a:lnTo>
                    <a:lnTo>
                      <a:pt x="5" y="205"/>
                    </a:lnTo>
                    <a:lnTo>
                      <a:pt x="10" y="194"/>
                    </a:lnTo>
                    <a:lnTo>
                      <a:pt x="15" y="182"/>
                    </a:lnTo>
                    <a:lnTo>
                      <a:pt x="22" y="174"/>
                    </a:lnTo>
                    <a:lnTo>
                      <a:pt x="29" y="167"/>
                    </a:lnTo>
                    <a:lnTo>
                      <a:pt x="34" y="163"/>
                    </a:lnTo>
                    <a:lnTo>
                      <a:pt x="39" y="158"/>
                    </a:lnTo>
                    <a:lnTo>
                      <a:pt x="43" y="155"/>
                    </a:lnTo>
                    <a:lnTo>
                      <a:pt x="43" y="155"/>
                    </a:lnTo>
                    <a:lnTo>
                      <a:pt x="43" y="155"/>
                    </a:lnTo>
                    <a:lnTo>
                      <a:pt x="41" y="151"/>
                    </a:lnTo>
                    <a:lnTo>
                      <a:pt x="41" y="146"/>
                    </a:lnTo>
                    <a:lnTo>
                      <a:pt x="39" y="141"/>
                    </a:lnTo>
                    <a:lnTo>
                      <a:pt x="39" y="134"/>
                    </a:lnTo>
                    <a:lnTo>
                      <a:pt x="39" y="124"/>
                    </a:lnTo>
                    <a:lnTo>
                      <a:pt x="39" y="117"/>
                    </a:lnTo>
                    <a:lnTo>
                      <a:pt x="43" y="108"/>
                    </a:lnTo>
                    <a:lnTo>
                      <a:pt x="48" y="98"/>
                    </a:lnTo>
                    <a:lnTo>
                      <a:pt x="55" y="91"/>
                    </a:lnTo>
                    <a:lnTo>
                      <a:pt x="65" y="84"/>
                    </a:lnTo>
                    <a:lnTo>
                      <a:pt x="77" y="82"/>
                    </a:lnTo>
                    <a:lnTo>
                      <a:pt x="84" y="79"/>
                    </a:lnTo>
                    <a:lnTo>
                      <a:pt x="93" y="79"/>
                    </a:lnTo>
                    <a:lnTo>
                      <a:pt x="103" y="82"/>
                    </a:lnTo>
                    <a:lnTo>
                      <a:pt x="110" y="84"/>
                    </a:lnTo>
                    <a:lnTo>
                      <a:pt x="115" y="86"/>
                    </a:lnTo>
                    <a:lnTo>
                      <a:pt x="120" y="89"/>
                    </a:lnTo>
                    <a:lnTo>
                      <a:pt x="122" y="91"/>
                    </a:lnTo>
                    <a:lnTo>
                      <a:pt x="124" y="91"/>
                    </a:lnTo>
                    <a:lnTo>
                      <a:pt x="124" y="89"/>
                    </a:lnTo>
                    <a:lnTo>
                      <a:pt x="122" y="86"/>
                    </a:lnTo>
                    <a:lnTo>
                      <a:pt x="122" y="82"/>
                    </a:lnTo>
                    <a:lnTo>
                      <a:pt x="124" y="77"/>
                    </a:lnTo>
                    <a:lnTo>
                      <a:pt x="124" y="70"/>
                    </a:lnTo>
                    <a:lnTo>
                      <a:pt x="129" y="60"/>
                    </a:lnTo>
                    <a:lnTo>
                      <a:pt x="134" y="53"/>
                    </a:lnTo>
                    <a:lnTo>
                      <a:pt x="141" y="43"/>
                    </a:lnTo>
                    <a:lnTo>
                      <a:pt x="153" y="31"/>
                    </a:lnTo>
                    <a:lnTo>
                      <a:pt x="165" y="22"/>
                    </a:lnTo>
                    <a:lnTo>
                      <a:pt x="182" y="15"/>
                    </a:lnTo>
                    <a:lnTo>
                      <a:pt x="196" y="10"/>
                    </a:lnTo>
                    <a:lnTo>
                      <a:pt x="213" y="10"/>
                    </a:lnTo>
                    <a:lnTo>
                      <a:pt x="227" y="10"/>
                    </a:lnTo>
                    <a:lnTo>
                      <a:pt x="239" y="15"/>
                    </a:lnTo>
                    <a:lnTo>
                      <a:pt x="251" y="20"/>
                    </a:lnTo>
                    <a:lnTo>
                      <a:pt x="260" y="24"/>
                    </a:lnTo>
                    <a:lnTo>
                      <a:pt x="267" y="29"/>
                    </a:lnTo>
                    <a:lnTo>
                      <a:pt x="272" y="31"/>
                    </a:lnTo>
                    <a:lnTo>
                      <a:pt x="275" y="34"/>
                    </a:lnTo>
                    <a:lnTo>
                      <a:pt x="275" y="31"/>
                    </a:lnTo>
                    <a:lnTo>
                      <a:pt x="275" y="29"/>
                    </a:lnTo>
                    <a:lnTo>
                      <a:pt x="275" y="27"/>
                    </a:lnTo>
                    <a:lnTo>
                      <a:pt x="277" y="22"/>
                    </a:lnTo>
                    <a:lnTo>
                      <a:pt x="279" y="17"/>
                    </a:lnTo>
                    <a:lnTo>
                      <a:pt x="284" y="12"/>
                    </a:lnTo>
                    <a:lnTo>
                      <a:pt x="289" y="8"/>
                    </a:lnTo>
                    <a:lnTo>
                      <a:pt x="296" y="5"/>
                    </a:lnTo>
                    <a:lnTo>
                      <a:pt x="306" y="3"/>
                    </a:lnTo>
                    <a:lnTo>
                      <a:pt x="315" y="0"/>
                    </a:lnTo>
                    <a:lnTo>
                      <a:pt x="327" y="3"/>
                    </a:lnTo>
                    <a:lnTo>
                      <a:pt x="337" y="5"/>
                    </a:lnTo>
                    <a:lnTo>
                      <a:pt x="344" y="8"/>
                    </a:lnTo>
                    <a:lnTo>
                      <a:pt x="348" y="12"/>
                    </a:lnTo>
                    <a:lnTo>
                      <a:pt x="351" y="17"/>
                    </a:lnTo>
                    <a:lnTo>
                      <a:pt x="356" y="22"/>
                    </a:lnTo>
                    <a:lnTo>
                      <a:pt x="356" y="27"/>
                    </a:lnTo>
                    <a:lnTo>
                      <a:pt x="358" y="29"/>
                    </a:lnTo>
                    <a:lnTo>
                      <a:pt x="358" y="31"/>
                    </a:lnTo>
                    <a:lnTo>
                      <a:pt x="358" y="34"/>
                    </a:lnTo>
                  </a:path>
                </a:pathLst>
              </a:custGeom>
              <a:noFill/>
              <a:ln w="12700" cmpd="sng">
                <a:solidFill>
                  <a:srgbClr val="FF9900"/>
                </a:solidFill>
                <a:prstDash val="solid"/>
                <a:round/>
                <a:headEnd/>
                <a:tailEnd/>
              </a:ln>
            </p:spPr>
            <p:txBody>
              <a:bodyPr/>
              <a:lstStyle/>
              <a:p>
                <a:endParaRPr lang="en-US"/>
              </a:p>
            </p:txBody>
          </p:sp>
          <p:sp>
            <p:nvSpPr>
              <p:cNvPr id="86" name="Freeform 465"/>
              <p:cNvSpPr>
                <a:spLocks/>
              </p:cNvSpPr>
              <p:nvPr/>
            </p:nvSpPr>
            <p:spPr bwMode="auto">
              <a:xfrm>
                <a:off x="3366" y="3664"/>
                <a:ext cx="272" cy="229"/>
              </a:xfrm>
              <a:custGeom>
                <a:avLst/>
                <a:gdLst/>
                <a:ahLst/>
                <a:cxnLst>
                  <a:cxn ang="0">
                    <a:pos x="272" y="203"/>
                  </a:cxn>
                  <a:cxn ang="0">
                    <a:pos x="272" y="205"/>
                  </a:cxn>
                  <a:cxn ang="0">
                    <a:pos x="267" y="208"/>
                  </a:cxn>
                  <a:cxn ang="0">
                    <a:pos x="260" y="212"/>
                  </a:cxn>
                  <a:cxn ang="0">
                    <a:pos x="251" y="217"/>
                  </a:cxn>
                  <a:cxn ang="0">
                    <a:pos x="239" y="222"/>
                  </a:cxn>
                  <a:cxn ang="0">
                    <a:pos x="227" y="227"/>
                  </a:cxn>
                  <a:cxn ang="0">
                    <a:pos x="213" y="229"/>
                  </a:cxn>
                  <a:cxn ang="0">
                    <a:pos x="196" y="227"/>
                  </a:cxn>
                  <a:cxn ang="0">
                    <a:pos x="182" y="224"/>
                  </a:cxn>
                  <a:cxn ang="0">
                    <a:pos x="165" y="215"/>
                  </a:cxn>
                  <a:cxn ang="0">
                    <a:pos x="153" y="205"/>
                  </a:cxn>
                  <a:cxn ang="0">
                    <a:pos x="141" y="196"/>
                  </a:cxn>
                  <a:cxn ang="0">
                    <a:pos x="134" y="186"/>
                  </a:cxn>
                  <a:cxn ang="0">
                    <a:pos x="129" y="177"/>
                  </a:cxn>
                  <a:cxn ang="0">
                    <a:pos x="124" y="167"/>
                  </a:cxn>
                  <a:cxn ang="0">
                    <a:pos x="124" y="160"/>
                  </a:cxn>
                  <a:cxn ang="0">
                    <a:pos x="122" y="155"/>
                  </a:cxn>
                  <a:cxn ang="0">
                    <a:pos x="122" y="150"/>
                  </a:cxn>
                  <a:cxn ang="0">
                    <a:pos x="124" y="148"/>
                  </a:cxn>
                  <a:cxn ang="0">
                    <a:pos x="124" y="146"/>
                  </a:cxn>
                  <a:cxn ang="0">
                    <a:pos x="122" y="148"/>
                  </a:cxn>
                  <a:cxn ang="0">
                    <a:pos x="120" y="150"/>
                  </a:cxn>
                  <a:cxn ang="0">
                    <a:pos x="115" y="153"/>
                  </a:cxn>
                  <a:cxn ang="0">
                    <a:pos x="110" y="155"/>
                  </a:cxn>
                  <a:cxn ang="0">
                    <a:pos x="103" y="157"/>
                  </a:cxn>
                  <a:cxn ang="0">
                    <a:pos x="93" y="157"/>
                  </a:cxn>
                  <a:cxn ang="0">
                    <a:pos x="84" y="157"/>
                  </a:cxn>
                  <a:cxn ang="0">
                    <a:pos x="77" y="157"/>
                  </a:cxn>
                  <a:cxn ang="0">
                    <a:pos x="65" y="153"/>
                  </a:cxn>
                  <a:cxn ang="0">
                    <a:pos x="55" y="146"/>
                  </a:cxn>
                  <a:cxn ang="0">
                    <a:pos x="48" y="138"/>
                  </a:cxn>
                  <a:cxn ang="0">
                    <a:pos x="43" y="129"/>
                  </a:cxn>
                  <a:cxn ang="0">
                    <a:pos x="39" y="122"/>
                  </a:cxn>
                  <a:cxn ang="0">
                    <a:pos x="39" y="112"/>
                  </a:cxn>
                  <a:cxn ang="0">
                    <a:pos x="39" y="105"/>
                  </a:cxn>
                  <a:cxn ang="0">
                    <a:pos x="39" y="98"/>
                  </a:cxn>
                  <a:cxn ang="0">
                    <a:pos x="41" y="91"/>
                  </a:cxn>
                  <a:cxn ang="0">
                    <a:pos x="41" y="86"/>
                  </a:cxn>
                  <a:cxn ang="0">
                    <a:pos x="43" y="84"/>
                  </a:cxn>
                  <a:cxn ang="0">
                    <a:pos x="43" y="81"/>
                  </a:cxn>
                  <a:cxn ang="0">
                    <a:pos x="43" y="81"/>
                  </a:cxn>
                  <a:cxn ang="0">
                    <a:pos x="39" y="79"/>
                  </a:cxn>
                  <a:cxn ang="0">
                    <a:pos x="34" y="76"/>
                  </a:cxn>
                  <a:cxn ang="0">
                    <a:pos x="29" y="72"/>
                  </a:cxn>
                  <a:cxn ang="0">
                    <a:pos x="22" y="64"/>
                  </a:cxn>
                  <a:cxn ang="0">
                    <a:pos x="15" y="55"/>
                  </a:cxn>
                  <a:cxn ang="0">
                    <a:pos x="10" y="45"/>
                  </a:cxn>
                  <a:cxn ang="0">
                    <a:pos x="5" y="31"/>
                  </a:cxn>
                  <a:cxn ang="0">
                    <a:pos x="3" y="17"/>
                  </a:cxn>
                  <a:cxn ang="0">
                    <a:pos x="0" y="0"/>
                  </a:cxn>
                </a:cxnLst>
                <a:rect l="0" t="0" r="r" b="b"/>
                <a:pathLst>
                  <a:path w="272" h="229">
                    <a:moveTo>
                      <a:pt x="272" y="203"/>
                    </a:moveTo>
                    <a:lnTo>
                      <a:pt x="272" y="205"/>
                    </a:lnTo>
                    <a:lnTo>
                      <a:pt x="267" y="208"/>
                    </a:lnTo>
                    <a:lnTo>
                      <a:pt x="260" y="212"/>
                    </a:lnTo>
                    <a:lnTo>
                      <a:pt x="251" y="217"/>
                    </a:lnTo>
                    <a:lnTo>
                      <a:pt x="239" y="222"/>
                    </a:lnTo>
                    <a:lnTo>
                      <a:pt x="227" y="227"/>
                    </a:lnTo>
                    <a:lnTo>
                      <a:pt x="213" y="229"/>
                    </a:lnTo>
                    <a:lnTo>
                      <a:pt x="196" y="227"/>
                    </a:lnTo>
                    <a:lnTo>
                      <a:pt x="182" y="224"/>
                    </a:lnTo>
                    <a:lnTo>
                      <a:pt x="165" y="215"/>
                    </a:lnTo>
                    <a:lnTo>
                      <a:pt x="153" y="205"/>
                    </a:lnTo>
                    <a:lnTo>
                      <a:pt x="141" y="196"/>
                    </a:lnTo>
                    <a:lnTo>
                      <a:pt x="134" y="186"/>
                    </a:lnTo>
                    <a:lnTo>
                      <a:pt x="129" y="177"/>
                    </a:lnTo>
                    <a:lnTo>
                      <a:pt x="124" y="167"/>
                    </a:lnTo>
                    <a:lnTo>
                      <a:pt x="124" y="160"/>
                    </a:lnTo>
                    <a:lnTo>
                      <a:pt x="122" y="155"/>
                    </a:lnTo>
                    <a:lnTo>
                      <a:pt x="122" y="150"/>
                    </a:lnTo>
                    <a:lnTo>
                      <a:pt x="124" y="148"/>
                    </a:lnTo>
                    <a:lnTo>
                      <a:pt x="124" y="146"/>
                    </a:lnTo>
                    <a:lnTo>
                      <a:pt x="122" y="148"/>
                    </a:lnTo>
                    <a:lnTo>
                      <a:pt x="120" y="150"/>
                    </a:lnTo>
                    <a:lnTo>
                      <a:pt x="115" y="153"/>
                    </a:lnTo>
                    <a:lnTo>
                      <a:pt x="110" y="155"/>
                    </a:lnTo>
                    <a:lnTo>
                      <a:pt x="103" y="157"/>
                    </a:lnTo>
                    <a:lnTo>
                      <a:pt x="93" y="157"/>
                    </a:lnTo>
                    <a:lnTo>
                      <a:pt x="84" y="157"/>
                    </a:lnTo>
                    <a:lnTo>
                      <a:pt x="77" y="157"/>
                    </a:lnTo>
                    <a:lnTo>
                      <a:pt x="65" y="153"/>
                    </a:lnTo>
                    <a:lnTo>
                      <a:pt x="55" y="146"/>
                    </a:lnTo>
                    <a:lnTo>
                      <a:pt x="48" y="138"/>
                    </a:lnTo>
                    <a:lnTo>
                      <a:pt x="43" y="129"/>
                    </a:lnTo>
                    <a:lnTo>
                      <a:pt x="39" y="122"/>
                    </a:lnTo>
                    <a:lnTo>
                      <a:pt x="39" y="112"/>
                    </a:lnTo>
                    <a:lnTo>
                      <a:pt x="39" y="105"/>
                    </a:lnTo>
                    <a:lnTo>
                      <a:pt x="39" y="98"/>
                    </a:lnTo>
                    <a:lnTo>
                      <a:pt x="41" y="91"/>
                    </a:lnTo>
                    <a:lnTo>
                      <a:pt x="41" y="86"/>
                    </a:lnTo>
                    <a:lnTo>
                      <a:pt x="43" y="84"/>
                    </a:lnTo>
                    <a:lnTo>
                      <a:pt x="43" y="81"/>
                    </a:lnTo>
                    <a:lnTo>
                      <a:pt x="43" y="81"/>
                    </a:lnTo>
                    <a:lnTo>
                      <a:pt x="39" y="79"/>
                    </a:lnTo>
                    <a:lnTo>
                      <a:pt x="34" y="76"/>
                    </a:lnTo>
                    <a:lnTo>
                      <a:pt x="29" y="72"/>
                    </a:lnTo>
                    <a:lnTo>
                      <a:pt x="22" y="64"/>
                    </a:lnTo>
                    <a:lnTo>
                      <a:pt x="15" y="55"/>
                    </a:lnTo>
                    <a:lnTo>
                      <a:pt x="10" y="45"/>
                    </a:lnTo>
                    <a:lnTo>
                      <a:pt x="5" y="31"/>
                    </a:lnTo>
                    <a:lnTo>
                      <a:pt x="3" y="17"/>
                    </a:lnTo>
                    <a:lnTo>
                      <a:pt x="0" y="0"/>
                    </a:lnTo>
                  </a:path>
                </a:pathLst>
              </a:custGeom>
              <a:noFill/>
              <a:ln w="12700" cmpd="sng">
                <a:solidFill>
                  <a:srgbClr val="FF9900"/>
                </a:solidFill>
                <a:prstDash val="solid"/>
                <a:round/>
                <a:headEnd/>
                <a:tailEnd/>
              </a:ln>
            </p:spPr>
            <p:txBody>
              <a:bodyPr/>
              <a:lstStyle/>
              <a:p>
                <a:endParaRPr lang="en-US"/>
              </a:p>
            </p:txBody>
          </p:sp>
          <p:sp>
            <p:nvSpPr>
              <p:cNvPr id="87" name="Freeform 466"/>
              <p:cNvSpPr>
                <a:spLocks/>
              </p:cNvSpPr>
              <p:nvPr/>
            </p:nvSpPr>
            <p:spPr bwMode="auto">
              <a:xfrm>
                <a:off x="3638" y="3664"/>
                <a:ext cx="360" cy="236"/>
              </a:xfrm>
              <a:custGeom>
                <a:avLst/>
                <a:gdLst/>
                <a:ahLst/>
                <a:cxnLst>
                  <a:cxn ang="0">
                    <a:pos x="3" y="205"/>
                  </a:cxn>
                  <a:cxn ang="0">
                    <a:pos x="3" y="212"/>
                  </a:cxn>
                  <a:cxn ang="0">
                    <a:pos x="7" y="219"/>
                  </a:cxn>
                  <a:cxn ang="0">
                    <a:pos x="17" y="229"/>
                  </a:cxn>
                  <a:cxn ang="0">
                    <a:pos x="34" y="236"/>
                  </a:cxn>
                  <a:cxn ang="0">
                    <a:pos x="55" y="236"/>
                  </a:cxn>
                  <a:cxn ang="0">
                    <a:pos x="72" y="229"/>
                  </a:cxn>
                  <a:cxn ang="0">
                    <a:pos x="79" y="219"/>
                  </a:cxn>
                  <a:cxn ang="0">
                    <a:pos x="84" y="212"/>
                  </a:cxn>
                  <a:cxn ang="0">
                    <a:pos x="86" y="205"/>
                  </a:cxn>
                  <a:cxn ang="0">
                    <a:pos x="88" y="205"/>
                  </a:cxn>
                  <a:cxn ang="0">
                    <a:pos x="100" y="215"/>
                  </a:cxn>
                  <a:cxn ang="0">
                    <a:pos x="119" y="224"/>
                  </a:cxn>
                  <a:cxn ang="0">
                    <a:pos x="148" y="229"/>
                  </a:cxn>
                  <a:cxn ang="0">
                    <a:pos x="179" y="224"/>
                  </a:cxn>
                  <a:cxn ang="0">
                    <a:pos x="208" y="205"/>
                  </a:cxn>
                  <a:cxn ang="0">
                    <a:pos x="227" y="186"/>
                  </a:cxn>
                  <a:cxn ang="0">
                    <a:pos x="234" y="169"/>
                  </a:cxn>
                  <a:cxn ang="0">
                    <a:pos x="236" y="155"/>
                  </a:cxn>
                  <a:cxn ang="0">
                    <a:pos x="236" y="148"/>
                  </a:cxn>
                  <a:cxn ang="0">
                    <a:pos x="236" y="148"/>
                  </a:cxn>
                  <a:cxn ang="0">
                    <a:pos x="243" y="153"/>
                  </a:cxn>
                  <a:cxn ang="0">
                    <a:pos x="258" y="157"/>
                  </a:cxn>
                  <a:cxn ang="0">
                    <a:pos x="274" y="160"/>
                  </a:cxn>
                  <a:cxn ang="0">
                    <a:pos x="293" y="153"/>
                  </a:cxn>
                  <a:cxn ang="0">
                    <a:pos x="313" y="138"/>
                  </a:cxn>
                  <a:cxn ang="0">
                    <a:pos x="320" y="122"/>
                  </a:cxn>
                  <a:cxn ang="0">
                    <a:pos x="322" y="105"/>
                  </a:cxn>
                  <a:cxn ang="0">
                    <a:pos x="320" y="91"/>
                  </a:cxn>
                  <a:cxn ang="0">
                    <a:pos x="317" y="84"/>
                  </a:cxn>
                  <a:cxn ang="0">
                    <a:pos x="317" y="81"/>
                  </a:cxn>
                  <a:cxn ang="0">
                    <a:pos x="324" y="76"/>
                  </a:cxn>
                  <a:cxn ang="0">
                    <a:pos x="336" y="64"/>
                  </a:cxn>
                  <a:cxn ang="0">
                    <a:pos x="351" y="45"/>
                  </a:cxn>
                  <a:cxn ang="0">
                    <a:pos x="358" y="17"/>
                  </a:cxn>
                </a:cxnLst>
                <a:rect l="0" t="0" r="r" b="b"/>
                <a:pathLst>
                  <a:path w="360" h="236">
                    <a:moveTo>
                      <a:pt x="0" y="203"/>
                    </a:moveTo>
                    <a:lnTo>
                      <a:pt x="3" y="205"/>
                    </a:lnTo>
                    <a:lnTo>
                      <a:pt x="3" y="208"/>
                    </a:lnTo>
                    <a:lnTo>
                      <a:pt x="3" y="212"/>
                    </a:lnTo>
                    <a:lnTo>
                      <a:pt x="5" y="215"/>
                    </a:lnTo>
                    <a:lnTo>
                      <a:pt x="7" y="219"/>
                    </a:lnTo>
                    <a:lnTo>
                      <a:pt x="12" y="224"/>
                    </a:lnTo>
                    <a:lnTo>
                      <a:pt x="17" y="229"/>
                    </a:lnTo>
                    <a:lnTo>
                      <a:pt x="24" y="234"/>
                    </a:lnTo>
                    <a:lnTo>
                      <a:pt x="34" y="236"/>
                    </a:lnTo>
                    <a:lnTo>
                      <a:pt x="43" y="236"/>
                    </a:lnTo>
                    <a:lnTo>
                      <a:pt x="55" y="236"/>
                    </a:lnTo>
                    <a:lnTo>
                      <a:pt x="65" y="234"/>
                    </a:lnTo>
                    <a:lnTo>
                      <a:pt x="72" y="229"/>
                    </a:lnTo>
                    <a:lnTo>
                      <a:pt x="76" y="224"/>
                    </a:lnTo>
                    <a:lnTo>
                      <a:pt x="79" y="219"/>
                    </a:lnTo>
                    <a:lnTo>
                      <a:pt x="84" y="215"/>
                    </a:lnTo>
                    <a:lnTo>
                      <a:pt x="84" y="212"/>
                    </a:lnTo>
                    <a:lnTo>
                      <a:pt x="86" y="208"/>
                    </a:lnTo>
                    <a:lnTo>
                      <a:pt x="86" y="205"/>
                    </a:lnTo>
                    <a:lnTo>
                      <a:pt x="86" y="205"/>
                    </a:lnTo>
                    <a:lnTo>
                      <a:pt x="88" y="205"/>
                    </a:lnTo>
                    <a:lnTo>
                      <a:pt x="91" y="210"/>
                    </a:lnTo>
                    <a:lnTo>
                      <a:pt x="100" y="215"/>
                    </a:lnTo>
                    <a:lnTo>
                      <a:pt x="110" y="219"/>
                    </a:lnTo>
                    <a:lnTo>
                      <a:pt x="119" y="224"/>
                    </a:lnTo>
                    <a:lnTo>
                      <a:pt x="134" y="227"/>
                    </a:lnTo>
                    <a:lnTo>
                      <a:pt x="148" y="229"/>
                    </a:lnTo>
                    <a:lnTo>
                      <a:pt x="162" y="229"/>
                    </a:lnTo>
                    <a:lnTo>
                      <a:pt x="179" y="224"/>
                    </a:lnTo>
                    <a:lnTo>
                      <a:pt x="193" y="217"/>
                    </a:lnTo>
                    <a:lnTo>
                      <a:pt x="208" y="205"/>
                    </a:lnTo>
                    <a:lnTo>
                      <a:pt x="217" y="196"/>
                    </a:lnTo>
                    <a:lnTo>
                      <a:pt x="227" y="186"/>
                    </a:lnTo>
                    <a:lnTo>
                      <a:pt x="231" y="177"/>
                    </a:lnTo>
                    <a:lnTo>
                      <a:pt x="234" y="169"/>
                    </a:lnTo>
                    <a:lnTo>
                      <a:pt x="236" y="162"/>
                    </a:lnTo>
                    <a:lnTo>
                      <a:pt x="236" y="155"/>
                    </a:lnTo>
                    <a:lnTo>
                      <a:pt x="236" y="150"/>
                    </a:lnTo>
                    <a:lnTo>
                      <a:pt x="236" y="148"/>
                    </a:lnTo>
                    <a:lnTo>
                      <a:pt x="236" y="148"/>
                    </a:lnTo>
                    <a:lnTo>
                      <a:pt x="236" y="148"/>
                    </a:lnTo>
                    <a:lnTo>
                      <a:pt x="239" y="150"/>
                    </a:lnTo>
                    <a:lnTo>
                      <a:pt x="243" y="153"/>
                    </a:lnTo>
                    <a:lnTo>
                      <a:pt x="251" y="155"/>
                    </a:lnTo>
                    <a:lnTo>
                      <a:pt x="258" y="157"/>
                    </a:lnTo>
                    <a:lnTo>
                      <a:pt x="265" y="160"/>
                    </a:lnTo>
                    <a:lnTo>
                      <a:pt x="274" y="160"/>
                    </a:lnTo>
                    <a:lnTo>
                      <a:pt x="284" y="157"/>
                    </a:lnTo>
                    <a:lnTo>
                      <a:pt x="293" y="153"/>
                    </a:lnTo>
                    <a:lnTo>
                      <a:pt x="303" y="148"/>
                    </a:lnTo>
                    <a:lnTo>
                      <a:pt x="313" y="138"/>
                    </a:lnTo>
                    <a:lnTo>
                      <a:pt x="317" y="131"/>
                    </a:lnTo>
                    <a:lnTo>
                      <a:pt x="320" y="122"/>
                    </a:lnTo>
                    <a:lnTo>
                      <a:pt x="322" y="112"/>
                    </a:lnTo>
                    <a:lnTo>
                      <a:pt x="322" y="105"/>
                    </a:lnTo>
                    <a:lnTo>
                      <a:pt x="320" y="98"/>
                    </a:lnTo>
                    <a:lnTo>
                      <a:pt x="320" y="91"/>
                    </a:lnTo>
                    <a:lnTo>
                      <a:pt x="317" y="86"/>
                    </a:lnTo>
                    <a:lnTo>
                      <a:pt x="317" y="84"/>
                    </a:lnTo>
                    <a:lnTo>
                      <a:pt x="315" y="84"/>
                    </a:lnTo>
                    <a:lnTo>
                      <a:pt x="317" y="81"/>
                    </a:lnTo>
                    <a:lnTo>
                      <a:pt x="320" y="79"/>
                    </a:lnTo>
                    <a:lnTo>
                      <a:pt x="324" y="76"/>
                    </a:lnTo>
                    <a:lnTo>
                      <a:pt x="332" y="72"/>
                    </a:lnTo>
                    <a:lnTo>
                      <a:pt x="336" y="64"/>
                    </a:lnTo>
                    <a:lnTo>
                      <a:pt x="343" y="55"/>
                    </a:lnTo>
                    <a:lnTo>
                      <a:pt x="351" y="45"/>
                    </a:lnTo>
                    <a:lnTo>
                      <a:pt x="355" y="33"/>
                    </a:lnTo>
                    <a:lnTo>
                      <a:pt x="358" y="17"/>
                    </a:lnTo>
                    <a:lnTo>
                      <a:pt x="360" y="0"/>
                    </a:lnTo>
                  </a:path>
                </a:pathLst>
              </a:custGeom>
              <a:noFill/>
              <a:ln w="12700" cmpd="sng">
                <a:solidFill>
                  <a:srgbClr val="FF9900"/>
                </a:solidFill>
                <a:prstDash val="solid"/>
                <a:round/>
                <a:headEnd/>
                <a:tailEnd/>
              </a:ln>
            </p:spPr>
            <p:txBody>
              <a:bodyPr/>
              <a:lstStyle/>
              <a:p>
                <a:endParaRPr lang="en-US"/>
              </a:p>
            </p:txBody>
          </p:sp>
        </p:grpSp>
        <p:sp>
          <p:nvSpPr>
            <p:cNvPr id="63" name="Freeform 467"/>
            <p:cNvSpPr>
              <a:spLocks/>
            </p:cNvSpPr>
            <p:nvPr/>
          </p:nvSpPr>
          <p:spPr bwMode="auto">
            <a:xfrm>
              <a:off x="4346" y="4062"/>
              <a:ext cx="115" cy="115"/>
            </a:xfrm>
            <a:custGeom>
              <a:avLst/>
              <a:gdLst/>
              <a:ahLst/>
              <a:cxnLst>
                <a:cxn ang="0">
                  <a:pos x="112" y="112"/>
                </a:cxn>
                <a:cxn ang="0">
                  <a:pos x="115" y="0"/>
                </a:cxn>
                <a:cxn ang="0">
                  <a:pos x="0" y="0"/>
                </a:cxn>
                <a:cxn ang="0">
                  <a:pos x="0" y="115"/>
                </a:cxn>
                <a:cxn ang="0">
                  <a:pos x="115" y="115"/>
                </a:cxn>
                <a:cxn ang="0">
                  <a:pos x="115" y="115"/>
                </a:cxn>
              </a:cxnLst>
              <a:rect l="0" t="0" r="r" b="b"/>
              <a:pathLst>
                <a:path w="115" h="115">
                  <a:moveTo>
                    <a:pt x="112" y="112"/>
                  </a:moveTo>
                  <a:lnTo>
                    <a:pt x="115" y="0"/>
                  </a:lnTo>
                  <a:lnTo>
                    <a:pt x="0" y="0"/>
                  </a:lnTo>
                  <a:lnTo>
                    <a:pt x="0" y="115"/>
                  </a:lnTo>
                  <a:lnTo>
                    <a:pt x="115" y="115"/>
                  </a:lnTo>
                  <a:lnTo>
                    <a:pt x="115" y="115"/>
                  </a:lnTo>
                </a:path>
              </a:pathLst>
            </a:custGeom>
            <a:solidFill>
              <a:schemeClr val="accent2">
                <a:alpha val="50000"/>
              </a:schemeClr>
            </a:solidFill>
            <a:ln w="7938">
              <a:solidFill>
                <a:srgbClr val="000000"/>
              </a:solidFill>
              <a:prstDash val="solid"/>
              <a:round/>
              <a:headEnd/>
              <a:tailEnd/>
            </a:ln>
          </p:spPr>
          <p:txBody>
            <a:bodyPr/>
            <a:lstStyle/>
            <a:p>
              <a:endParaRPr lang="en-US"/>
            </a:p>
          </p:txBody>
        </p:sp>
        <p:sp>
          <p:nvSpPr>
            <p:cNvPr id="64" name="Freeform 468"/>
            <p:cNvSpPr>
              <a:spLocks/>
            </p:cNvSpPr>
            <p:nvPr/>
          </p:nvSpPr>
          <p:spPr bwMode="auto">
            <a:xfrm>
              <a:off x="4985" y="4062"/>
              <a:ext cx="112" cy="115"/>
            </a:xfrm>
            <a:custGeom>
              <a:avLst/>
              <a:gdLst/>
              <a:ahLst/>
              <a:cxnLst>
                <a:cxn ang="0">
                  <a:pos x="112" y="112"/>
                </a:cxn>
                <a:cxn ang="0">
                  <a:pos x="112" y="0"/>
                </a:cxn>
                <a:cxn ang="0">
                  <a:pos x="0" y="0"/>
                </a:cxn>
                <a:cxn ang="0">
                  <a:pos x="0" y="115"/>
                </a:cxn>
                <a:cxn ang="0">
                  <a:pos x="112" y="115"/>
                </a:cxn>
                <a:cxn ang="0">
                  <a:pos x="112" y="115"/>
                </a:cxn>
              </a:cxnLst>
              <a:rect l="0" t="0" r="r" b="b"/>
              <a:pathLst>
                <a:path w="112" h="115">
                  <a:moveTo>
                    <a:pt x="112" y="112"/>
                  </a:moveTo>
                  <a:lnTo>
                    <a:pt x="112" y="0"/>
                  </a:lnTo>
                  <a:lnTo>
                    <a:pt x="0" y="0"/>
                  </a:lnTo>
                  <a:lnTo>
                    <a:pt x="0" y="115"/>
                  </a:lnTo>
                  <a:lnTo>
                    <a:pt x="112" y="115"/>
                  </a:lnTo>
                  <a:lnTo>
                    <a:pt x="112" y="115"/>
                  </a:lnTo>
                </a:path>
              </a:pathLst>
            </a:custGeom>
            <a:solidFill>
              <a:schemeClr val="accent1">
                <a:alpha val="50000"/>
              </a:schemeClr>
            </a:solidFill>
            <a:ln w="7938">
              <a:solidFill>
                <a:srgbClr val="000000"/>
              </a:solidFill>
              <a:prstDash val="solid"/>
              <a:round/>
              <a:headEnd/>
              <a:tailEnd/>
            </a:ln>
          </p:spPr>
          <p:txBody>
            <a:bodyPr/>
            <a:lstStyle/>
            <a:p>
              <a:endParaRPr lang="en-US"/>
            </a:p>
          </p:txBody>
        </p:sp>
        <p:sp>
          <p:nvSpPr>
            <p:cNvPr id="65" name="Line 469"/>
            <p:cNvSpPr>
              <a:spLocks noChangeShapeType="1"/>
            </p:cNvSpPr>
            <p:nvPr/>
          </p:nvSpPr>
          <p:spPr bwMode="auto">
            <a:xfrm>
              <a:off x="4206" y="2558"/>
              <a:ext cx="1" cy="119"/>
            </a:xfrm>
            <a:prstGeom prst="line">
              <a:avLst/>
            </a:prstGeom>
            <a:noFill/>
            <a:ln w="7938">
              <a:solidFill>
                <a:srgbClr val="000000"/>
              </a:solidFill>
              <a:round/>
              <a:headEnd/>
              <a:tailEnd/>
            </a:ln>
          </p:spPr>
          <p:txBody>
            <a:bodyPr/>
            <a:lstStyle/>
            <a:p>
              <a:endParaRPr lang="en-US"/>
            </a:p>
          </p:txBody>
        </p:sp>
        <p:sp>
          <p:nvSpPr>
            <p:cNvPr id="66" name="Line 470"/>
            <p:cNvSpPr>
              <a:spLocks noChangeShapeType="1"/>
            </p:cNvSpPr>
            <p:nvPr/>
          </p:nvSpPr>
          <p:spPr bwMode="auto">
            <a:xfrm flipH="1" flipV="1">
              <a:off x="3719" y="2813"/>
              <a:ext cx="172" cy="95"/>
            </a:xfrm>
            <a:prstGeom prst="line">
              <a:avLst/>
            </a:prstGeom>
            <a:noFill/>
            <a:ln w="7938">
              <a:solidFill>
                <a:srgbClr val="000000"/>
              </a:solidFill>
              <a:round/>
              <a:headEnd/>
              <a:tailEnd/>
            </a:ln>
          </p:spPr>
          <p:txBody>
            <a:bodyPr/>
            <a:lstStyle/>
            <a:p>
              <a:endParaRPr lang="en-US"/>
            </a:p>
          </p:txBody>
        </p:sp>
        <p:sp>
          <p:nvSpPr>
            <p:cNvPr id="67" name="Line 471"/>
            <p:cNvSpPr>
              <a:spLocks noChangeShapeType="1"/>
            </p:cNvSpPr>
            <p:nvPr/>
          </p:nvSpPr>
          <p:spPr bwMode="auto">
            <a:xfrm flipV="1">
              <a:off x="4520" y="2811"/>
              <a:ext cx="184" cy="102"/>
            </a:xfrm>
            <a:prstGeom prst="line">
              <a:avLst/>
            </a:prstGeom>
            <a:noFill/>
            <a:ln w="7938">
              <a:solidFill>
                <a:srgbClr val="000000"/>
              </a:solidFill>
              <a:round/>
              <a:headEnd/>
              <a:tailEnd/>
            </a:ln>
          </p:spPr>
          <p:txBody>
            <a:bodyPr/>
            <a:lstStyle/>
            <a:p>
              <a:endParaRPr lang="en-US"/>
            </a:p>
          </p:txBody>
        </p:sp>
        <p:sp>
          <p:nvSpPr>
            <p:cNvPr id="68" name="Line 472"/>
            <p:cNvSpPr>
              <a:spLocks noChangeShapeType="1"/>
            </p:cNvSpPr>
            <p:nvPr/>
          </p:nvSpPr>
          <p:spPr bwMode="auto">
            <a:xfrm flipH="1">
              <a:off x="3683" y="3049"/>
              <a:ext cx="253" cy="379"/>
            </a:xfrm>
            <a:prstGeom prst="line">
              <a:avLst/>
            </a:prstGeom>
            <a:noFill/>
            <a:ln w="7938">
              <a:solidFill>
                <a:srgbClr val="000000"/>
              </a:solidFill>
              <a:round/>
              <a:headEnd/>
              <a:tailEnd/>
            </a:ln>
          </p:spPr>
          <p:txBody>
            <a:bodyPr/>
            <a:lstStyle/>
            <a:p>
              <a:endParaRPr lang="en-US"/>
            </a:p>
          </p:txBody>
        </p:sp>
        <p:sp>
          <p:nvSpPr>
            <p:cNvPr id="69" name="Freeform 473"/>
            <p:cNvSpPr>
              <a:spLocks/>
            </p:cNvSpPr>
            <p:nvPr/>
          </p:nvSpPr>
          <p:spPr bwMode="auto">
            <a:xfrm>
              <a:off x="3745" y="3199"/>
              <a:ext cx="113" cy="115"/>
            </a:xfrm>
            <a:custGeom>
              <a:avLst/>
              <a:gdLst/>
              <a:ahLst/>
              <a:cxnLst>
                <a:cxn ang="0">
                  <a:pos x="113" y="112"/>
                </a:cxn>
                <a:cxn ang="0">
                  <a:pos x="113" y="0"/>
                </a:cxn>
                <a:cxn ang="0">
                  <a:pos x="0" y="0"/>
                </a:cxn>
                <a:cxn ang="0">
                  <a:pos x="0" y="115"/>
                </a:cxn>
                <a:cxn ang="0">
                  <a:pos x="113" y="115"/>
                </a:cxn>
                <a:cxn ang="0">
                  <a:pos x="113" y="115"/>
                </a:cxn>
                <a:cxn ang="0">
                  <a:pos x="113" y="112"/>
                </a:cxn>
              </a:cxnLst>
              <a:rect l="0" t="0" r="r" b="b"/>
              <a:pathLst>
                <a:path w="113" h="115">
                  <a:moveTo>
                    <a:pt x="113" y="112"/>
                  </a:moveTo>
                  <a:lnTo>
                    <a:pt x="113" y="0"/>
                  </a:lnTo>
                  <a:lnTo>
                    <a:pt x="0" y="0"/>
                  </a:lnTo>
                  <a:lnTo>
                    <a:pt x="0" y="115"/>
                  </a:lnTo>
                  <a:lnTo>
                    <a:pt x="113" y="115"/>
                  </a:lnTo>
                  <a:lnTo>
                    <a:pt x="113" y="115"/>
                  </a:lnTo>
                  <a:lnTo>
                    <a:pt x="113" y="112"/>
                  </a:lnTo>
                  <a:close/>
                </a:path>
              </a:pathLst>
            </a:custGeom>
            <a:solidFill>
              <a:srgbClr val="FFFF66">
                <a:alpha val="50000"/>
              </a:srgbClr>
            </a:solidFill>
            <a:ln w="9525">
              <a:solidFill>
                <a:schemeClr val="tx1"/>
              </a:solidFill>
              <a:round/>
              <a:headEnd/>
              <a:tailEnd/>
            </a:ln>
          </p:spPr>
          <p:txBody>
            <a:bodyPr/>
            <a:lstStyle/>
            <a:p>
              <a:endParaRPr lang="en-US"/>
            </a:p>
          </p:txBody>
        </p:sp>
        <p:sp>
          <p:nvSpPr>
            <p:cNvPr id="70" name="Freeform 474"/>
            <p:cNvSpPr>
              <a:spLocks/>
            </p:cNvSpPr>
            <p:nvPr/>
          </p:nvSpPr>
          <p:spPr bwMode="auto">
            <a:xfrm>
              <a:off x="3984" y="3264"/>
              <a:ext cx="113" cy="115"/>
            </a:xfrm>
            <a:custGeom>
              <a:avLst/>
              <a:gdLst/>
              <a:ahLst/>
              <a:cxnLst>
                <a:cxn ang="0">
                  <a:pos x="113" y="112"/>
                </a:cxn>
                <a:cxn ang="0">
                  <a:pos x="113" y="0"/>
                </a:cxn>
                <a:cxn ang="0">
                  <a:pos x="0" y="0"/>
                </a:cxn>
                <a:cxn ang="0">
                  <a:pos x="0" y="115"/>
                </a:cxn>
                <a:cxn ang="0">
                  <a:pos x="113" y="115"/>
                </a:cxn>
                <a:cxn ang="0">
                  <a:pos x="113" y="115"/>
                </a:cxn>
              </a:cxnLst>
              <a:rect l="0" t="0" r="r" b="b"/>
              <a:pathLst>
                <a:path w="113" h="115">
                  <a:moveTo>
                    <a:pt x="113" y="112"/>
                  </a:moveTo>
                  <a:lnTo>
                    <a:pt x="113" y="0"/>
                  </a:lnTo>
                  <a:lnTo>
                    <a:pt x="0" y="0"/>
                  </a:lnTo>
                  <a:lnTo>
                    <a:pt x="0" y="115"/>
                  </a:lnTo>
                  <a:lnTo>
                    <a:pt x="113" y="115"/>
                  </a:lnTo>
                  <a:lnTo>
                    <a:pt x="113" y="115"/>
                  </a:lnTo>
                </a:path>
              </a:pathLst>
            </a:custGeom>
            <a:solidFill>
              <a:srgbClr val="FF0066">
                <a:alpha val="50000"/>
              </a:srgbClr>
            </a:solidFill>
            <a:ln w="7938">
              <a:solidFill>
                <a:srgbClr val="000000"/>
              </a:solidFill>
              <a:prstDash val="solid"/>
              <a:round/>
              <a:headEnd/>
              <a:tailEnd/>
            </a:ln>
          </p:spPr>
          <p:txBody>
            <a:bodyPr/>
            <a:lstStyle/>
            <a:p>
              <a:endParaRPr lang="en-US"/>
            </a:p>
          </p:txBody>
        </p:sp>
        <p:sp>
          <p:nvSpPr>
            <p:cNvPr id="71" name="Line 475"/>
            <p:cNvSpPr>
              <a:spLocks noChangeShapeType="1"/>
            </p:cNvSpPr>
            <p:nvPr/>
          </p:nvSpPr>
          <p:spPr bwMode="auto">
            <a:xfrm>
              <a:off x="4468" y="3054"/>
              <a:ext cx="260" cy="374"/>
            </a:xfrm>
            <a:prstGeom prst="line">
              <a:avLst/>
            </a:prstGeom>
            <a:noFill/>
            <a:ln w="7938">
              <a:solidFill>
                <a:srgbClr val="000000"/>
              </a:solidFill>
              <a:round/>
              <a:headEnd/>
              <a:tailEnd/>
            </a:ln>
          </p:spPr>
          <p:txBody>
            <a:bodyPr/>
            <a:lstStyle/>
            <a:p>
              <a:endParaRPr lang="en-US"/>
            </a:p>
          </p:txBody>
        </p:sp>
        <p:sp>
          <p:nvSpPr>
            <p:cNvPr id="72" name="Freeform 476"/>
            <p:cNvSpPr>
              <a:spLocks/>
            </p:cNvSpPr>
            <p:nvPr/>
          </p:nvSpPr>
          <p:spPr bwMode="auto">
            <a:xfrm>
              <a:off x="4554" y="320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close/>
                </a:path>
              </a:pathLst>
            </a:custGeom>
            <a:solidFill>
              <a:schemeClr val="accent1">
                <a:alpha val="50000"/>
              </a:schemeClr>
            </a:solidFill>
            <a:ln w="9525">
              <a:noFill/>
              <a:round/>
              <a:headEnd/>
              <a:tailEnd/>
            </a:ln>
          </p:spPr>
          <p:txBody>
            <a:bodyPr/>
            <a:lstStyle/>
            <a:p>
              <a:endParaRPr lang="en-US"/>
            </a:p>
          </p:txBody>
        </p:sp>
        <p:sp>
          <p:nvSpPr>
            <p:cNvPr id="73" name="Freeform 477"/>
            <p:cNvSpPr>
              <a:spLocks/>
            </p:cNvSpPr>
            <p:nvPr/>
          </p:nvSpPr>
          <p:spPr bwMode="auto">
            <a:xfrm>
              <a:off x="4554" y="320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1">
                <a:alpha val="50000"/>
              </a:schemeClr>
            </a:solidFill>
            <a:ln w="7938">
              <a:solidFill>
                <a:srgbClr val="000000"/>
              </a:solidFill>
              <a:prstDash val="solid"/>
              <a:round/>
              <a:headEnd/>
              <a:tailEnd/>
            </a:ln>
          </p:spPr>
          <p:txBody>
            <a:bodyPr/>
            <a:lstStyle/>
            <a:p>
              <a:endParaRPr lang="en-US"/>
            </a:p>
          </p:txBody>
        </p:sp>
        <p:sp>
          <p:nvSpPr>
            <p:cNvPr id="74" name="Line 478"/>
            <p:cNvSpPr>
              <a:spLocks noChangeShapeType="1"/>
            </p:cNvSpPr>
            <p:nvPr/>
          </p:nvSpPr>
          <p:spPr bwMode="auto">
            <a:xfrm flipH="1" flipV="1">
              <a:off x="3273" y="3447"/>
              <a:ext cx="141" cy="79"/>
            </a:xfrm>
            <a:prstGeom prst="line">
              <a:avLst/>
            </a:prstGeom>
            <a:noFill/>
            <a:ln w="7938">
              <a:solidFill>
                <a:srgbClr val="000000"/>
              </a:solidFill>
              <a:round/>
              <a:headEnd/>
              <a:tailEnd/>
            </a:ln>
          </p:spPr>
          <p:txBody>
            <a:bodyPr/>
            <a:lstStyle/>
            <a:p>
              <a:endParaRPr lang="en-US"/>
            </a:p>
          </p:txBody>
        </p:sp>
        <p:sp>
          <p:nvSpPr>
            <p:cNvPr id="75" name="Line 479"/>
            <p:cNvSpPr>
              <a:spLocks noChangeShapeType="1"/>
            </p:cNvSpPr>
            <p:nvPr/>
          </p:nvSpPr>
          <p:spPr bwMode="auto">
            <a:xfrm flipV="1">
              <a:off x="4990" y="3447"/>
              <a:ext cx="148" cy="74"/>
            </a:xfrm>
            <a:prstGeom prst="line">
              <a:avLst/>
            </a:prstGeom>
            <a:noFill/>
            <a:ln w="7938">
              <a:solidFill>
                <a:srgbClr val="000000"/>
              </a:solidFill>
              <a:round/>
              <a:headEnd/>
              <a:tailEnd/>
            </a:ln>
          </p:spPr>
          <p:txBody>
            <a:bodyPr/>
            <a:lstStyle/>
            <a:p>
              <a:endParaRPr lang="en-US"/>
            </a:p>
          </p:txBody>
        </p:sp>
        <p:sp>
          <p:nvSpPr>
            <p:cNvPr id="76" name="Line 480"/>
            <p:cNvSpPr>
              <a:spLocks noChangeShapeType="1"/>
            </p:cNvSpPr>
            <p:nvPr/>
          </p:nvSpPr>
          <p:spPr bwMode="auto">
            <a:xfrm flipH="1">
              <a:off x="3347" y="3876"/>
              <a:ext cx="181" cy="186"/>
            </a:xfrm>
            <a:prstGeom prst="line">
              <a:avLst/>
            </a:prstGeom>
            <a:noFill/>
            <a:ln w="7938">
              <a:solidFill>
                <a:srgbClr val="000000"/>
              </a:solidFill>
              <a:round/>
              <a:headEnd/>
              <a:tailEnd/>
            </a:ln>
          </p:spPr>
          <p:txBody>
            <a:bodyPr/>
            <a:lstStyle/>
            <a:p>
              <a:endParaRPr lang="en-US"/>
            </a:p>
          </p:txBody>
        </p:sp>
        <p:sp>
          <p:nvSpPr>
            <p:cNvPr id="77" name="Line 481"/>
            <p:cNvSpPr>
              <a:spLocks noChangeShapeType="1"/>
            </p:cNvSpPr>
            <p:nvPr/>
          </p:nvSpPr>
          <p:spPr bwMode="auto">
            <a:xfrm>
              <a:off x="3822" y="3883"/>
              <a:ext cx="183" cy="182"/>
            </a:xfrm>
            <a:prstGeom prst="line">
              <a:avLst/>
            </a:prstGeom>
            <a:noFill/>
            <a:ln w="7938">
              <a:solidFill>
                <a:srgbClr val="000000"/>
              </a:solidFill>
              <a:round/>
              <a:headEnd/>
              <a:tailEnd/>
            </a:ln>
          </p:spPr>
          <p:txBody>
            <a:bodyPr/>
            <a:lstStyle/>
            <a:p>
              <a:endParaRPr lang="en-US"/>
            </a:p>
          </p:txBody>
        </p:sp>
        <p:sp>
          <p:nvSpPr>
            <p:cNvPr id="78" name="Line 482"/>
            <p:cNvSpPr>
              <a:spLocks noChangeShapeType="1"/>
            </p:cNvSpPr>
            <p:nvPr/>
          </p:nvSpPr>
          <p:spPr bwMode="auto">
            <a:xfrm flipH="1">
              <a:off x="4404" y="3881"/>
              <a:ext cx="178" cy="181"/>
            </a:xfrm>
            <a:prstGeom prst="line">
              <a:avLst/>
            </a:prstGeom>
            <a:noFill/>
            <a:ln w="7938">
              <a:solidFill>
                <a:srgbClr val="000000"/>
              </a:solidFill>
              <a:round/>
              <a:headEnd/>
              <a:tailEnd/>
            </a:ln>
          </p:spPr>
          <p:txBody>
            <a:bodyPr/>
            <a:lstStyle/>
            <a:p>
              <a:endParaRPr lang="en-US"/>
            </a:p>
          </p:txBody>
        </p:sp>
        <p:sp>
          <p:nvSpPr>
            <p:cNvPr id="79" name="Line 483"/>
            <p:cNvSpPr>
              <a:spLocks noChangeShapeType="1"/>
            </p:cNvSpPr>
            <p:nvPr/>
          </p:nvSpPr>
          <p:spPr bwMode="auto">
            <a:xfrm>
              <a:off x="4883" y="3872"/>
              <a:ext cx="157" cy="190"/>
            </a:xfrm>
            <a:prstGeom prst="line">
              <a:avLst/>
            </a:prstGeom>
            <a:noFill/>
            <a:ln w="7938">
              <a:solidFill>
                <a:srgbClr val="000000"/>
              </a:solidFill>
              <a:round/>
              <a:headEnd/>
              <a:tailEnd/>
            </a:ln>
          </p:spPr>
          <p:txBody>
            <a:bodyPr/>
            <a:lstStyle/>
            <a:p>
              <a:endParaRPr lang="en-US"/>
            </a:p>
          </p:txBody>
        </p:sp>
        <p:sp>
          <p:nvSpPr>
            <p:cNvPr id="80" name="Line 484"/>
            <p:cNvSpPr>
              <a:spLocks noChangeShapeType="1"/>
            </p:cNvSpPr>
            <p:nvPr/>
          </p:nvSpPr>
          <p:spPr bwMode="auto">
            <a:xfrm>
              <a:off x="3996" y="3666"/>
              <a:ext cx="415" cy="1"/>
            </a:xfrm>
            <a:prstGeom prst="line">
              <a:avLst/>
            </a:prstGeom>
            <a:noFill/>
            <a:ln w="7938">
              <a:solidFill>
                <a:srgbClr val="000000"/>
              </a:solidFill>
              <a:round/>
              <a:headEnd/>
              <a:tailEnd/>
            </a:ln>
          </p:spPr>
          <p:txBody>
            <a:bodyPr/>
            <a:lstStyle/>
            <a:p>
              <a:endParaRPr lang="en-US"/>
            </a:p>
          </p:txBody>
        </p:sp>
        <p:sp>
          <p:nvSpPr>
            <p:cNvPr id="81" name="Freeform 485"/>
            <p:cNvSpPr>
              <a:spLocks/>
            </p:cNvSpPr>
            <p:nvPr/>
          </p:nvSpPr>
          <p:spPr bwMode="auto">
            <a:xfrm>
              <a:off x="4160" y="361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close/>
                </a:path>
              </a:pathLst>
            </a:custGeom>
            <a:solidFill>
              <a:schemeClr val="accent1">
                <a:alpha val="50000"/>
              </a:schemeClr>
            </a:solidFill>
            <a:ln w="9525">
              <a:noFill/>
              <a:round/>
              <a:headEnd/>
              <a:tailEnd/>
            </a:ln>
          </p:spPr>
          <p:txBody>
            <a:bodyPr/>
            <a:lstStyle/>
            <a:p>
              <a:endParaRPr lang="en-US"/>
            </a:p>
          </p:txBody>
        </p:sp>
        <p:sp>
          <p:nvSpPr>
            <p:cNvPr id="82" name="Freeform 486"/>
            <p:cNvSpPr>
              <a:spLocks/>
            </p:cNvSpPr>
            <p:nvPr/>
          </p:nvSpPr>
          <p:spPr bwMode="auto">
            <a:xfrm>
              <a:off x="4160" y="361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2">
                <a:alpha val="50000"/>
              </a:schemeClr>
            </a:solidFill>
            <a:ln w="7938">
              <a:solidFill>
                <a:srgbClr val="000000"/>
              </a:solidFill>
              <a:prstDash val="solid"/>
              <a:round/>
              <a:headEnd/>
              <a:tailEnd/>
            </a:ln>
          </p:spPr>
          <p:txBody>
            <a:bodyPr/>
            <a:lstStyle/>
            <a:p>
              <a:endParaRPr lang="en-US"/>
            </a:p>
          </p:txBody>
        </p:sp>
        <p:sp>
          <p:nvSpPr>
            <p:cNvPr id="83" name="Line 487"/>
            <p:cNvSpPr>
              <a:spLocks noChangeShapeType="1"/>
            </p:cNvSpPr>
            <p:nvPr/>
          </p:nvSpPr>
          <p:spPr bwMode="auto">
            <a:xfrm flipH="1" flipV="1">
              <a:off x="3984" y="3072"/>
              <a:ext cx="48" cy="192"/>
            </a:xfrm>
            <a:prstGeom prst="line">
              <a:avLst/>
            </a:prstGeom>
            <a:noFill/>
            <a:ln w="9525">
              <a:solidFill>
                <a:schemeClr val="tx1"/>
              </a:solidFill>
              <a:round/>
              <a:headEnd/>
              <a:tailEnd/>
            </a:ln>
            <a:effectLst/>
          </p:spPr>
          <p:txBody>
            <a:bodyPr wrap="none" anchor="ctr"/>
            <a:lstStyle/>
            <a:p>
              <a:endParaRPr lang="en-US"/>
            </a:p>
          </p:txBody>
        </p:sp>
      </p:grpSp>
    </p:spTree>
  </p:cSld>
  <p:clrMapOvr>
    <a:masterClrMapping/>
  </p:clrMapOvr>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normAutofit fontScale="90000"/>
          </a:bodyPr>
          <a:lstStyle/>
          <a:p>
            <a:pPr>
              <a:lnSpc>
                <a:spcPct val="80000"/>
              </a:lnSpc>
            </a:pPr>
            <a:r>
              <a:rPr lang="en-US" smtClean="0">
                <a:ea typeface="ＭＳ Ｐゴシック" charset="-128"/>
                <a:cs typeface="ＭＳ Ｐゴシック" charset="-128"/>
              </a:rPr>
              <a:t>Energy Proportional Computing</a:t>
            </a:r>
          </a:p>
        </p:txBody>
      </p:sp>
      <p:sp>
        <p:nvSpPr>
          <p:cNvPr id="34819" name="Slide Number Placeholder 3"/>
          <p:cNvSpPr>
            <a:spLocks noGrp="1"/>
          </p:cNvSpPr>
          <p:nvPr>
            <p:ph type="sldNum" sz="quarter" idx="12"/>
          </p:nvPr>
        </p:nvSpPr>
        <p:spPr>
          <a:noFill/>
        </p:spPr>
        <p:txBody>
          <a:bodyPr/>
          <a:lstStyle/>
          <a:p>
            <a:fld id="{D78F626D-A299-6444-AE01-3C8CA98DC15E}" type="slidenum">
              <a:rPr lang="en-US" smtClean="0">
                <a:latin typeface="Arial" charset="0"/>
              </a:rPr>
              <a:pPr/>
              <a:t>184</a:t>
            </a:fld>
            <a:endParaRPr lang="en-US" smtClean="0">
              <a:latin typeface="Arial" charset="0"/>
            </a:endParaRPr>
          </a:p>
        </p:txBody>
      </p:sp>
      <p:pic>
        <p:nvPicPr>
          <p:cNvPr id="34820" name="Picture 4"/>
          <p:cNvPicPr>
            <a:picLocks noChangeAspect="1"/>
          </p:cNvPicPr>
          <p:nvPr/>
        </p:nvPicPr>
        <p:blipFill>
          <a:blip r:embed="rId2"/>
          <a:srcRect/>
          <a:stretch>
            <a:fillRect/>
          </a:stretch>
        </p:blipFill>
        <p:spPr bwMode="auto">
          <a:xfrm>
            <a:off x="2720975" y="1290638"/>
            <a:ext cx="6350000" cy="4394200"/>
          </a:xfrm>
          <a:prstGeom prst="rect">
            <a:avLst/>
          </a:prstGeom>
          <a:noFill/>
          <a:ln w="9525">
            <a:noFill/>
            <a:miter lim="800000"/>
            <a:headEnd/>
            <a:tailEnd/>
          </a:ln>
        </p:spPr>
      </p:pic>
      <p:sp>
        <p:nvSpPr>
          <p:cNvPr id="34821" name="TextBox 5"/>
          <p:cNvSpPr txBox="1">
            <a:spLocks noChangeArrowheads="1"/>
          </p:cNvSpPr>
          <p:nvPr/>
        </p:nvSpPr>
        <p:spPr bwMode="auto">
          <a:xfrm>
            <a:off x="457200" y="5689600"/>
            <a:ext cx="7986713" cy="738188"/>
          </a:xfrm>
          <a:prstGeom prst="rect">
            <a:avLst/>
          </a:prstGeom>
          <a:noFill/>
          <a:ln w="9525">
            <a:noFill/>
            <a:miter lim="800000"/>
            <a:headEnd/>
            <a:tailEnd/>
          </a:ln>
        </p:spPr>
        <p:txBody>
          <a:bodyPr wrap="none">
            <a:prstTxWarp prst="textNoShape">
              <a:avLst/>
            </a:prstTxWarp>
            <a:spAutoFit/>
          </a:bodyPr>
          <a:lstStyle/>
          <a:p>
            <a:r>
              <a:rPr lang="en-US" sz="1400" dirty="0"/>
              <a:t>Figure 2. Server power usage and energy efficiency at varying utilization levels, from idle to </a:t>
            </a:r>
          </a:p>
          <a:p>
            <a:r>
              <a:rPr lang="en-US" sz="1400" dirty="0"/>
              <a:t>peak performance. Even an energy-efficient server still consumes about half its full power</a:t>
            </a:r>
          </a:p>
          <a:p>
            <a:r>
              <a:rPr lang="en-US" sz="1400" dirty="0"/>
              <a:t>when doing virtually no work.</a:t>
            </a:r>
          </a:p>
        </p:txBody>
      </p:sp>
      <p:sp>
        <p:nvSpPr>
          <p:cNvPr id="34822" name="TextBox 6"/>
          <p:cNvSpPr txBox="1">
            <a:spLocks noChangeArrowheads="1"/>
          </p:cNvSpPr>
          <p:nvPr/>
        </p:nvSpPr>
        <p:spPr bwMode="auto">
          <a:xfrm>
            <a:off x="79375" y="1189038"/>
            <a:ext cx="2663825" cy="2247900"/>
          </a:xfrm>
          <a:prstGeom prst="rect">
            <a:avLst/>
          </a:prstGeom>
          <a:noFill/>
          <a:ln w="9525">
            <a:noFill/>
            <a:miter lim="800000"/>
            <a:headEnd/>
            <a:tailEnd/>
          </a:ln>
        </p:spPr>
        <p:txBody>
          <a:bodyPr wrap="none">
            <a:prstTxWarp prst="textNoShape">
              <a:avLst/>
            </a:prstTxWarp>
            <a:spAutoFit/>
          </a:bodyPr>
          <a:lstStyle/>
          <a:p>
            <a:r>
              <a:rPr lang="en-US" sz="2000" dirty="0"/>
              <a:t>“The Case for </a:t>
            </a:r>
          </a:p>
          <a:p>
            <a:r>
              <a:rPr lang="en-US" sz="2000" dirty="0"/>
              <a:t>Energy-Proportional </a:t>
            </a:r>
          </a:p>
          <a:p>
            <a:r>
              <a:rPr lang="en-US" sz="2000" dirty="0"/>
              <a:t>Computing,”</a:t>
            </a:r>
          </a:p>
          <a:p>
            <a:r>
              <a:rPr lang="en-US" sz="2000" dirty="0" err="1"/>
              <a:t>Luiz</a:t>
            </a:r>
            <a:r>
              <a:rPr lang="en-US" sz="2000" dirty="0"/>
              <a:t> André </a:t>
            </a:r>
            <a:r>
              <a:rPr lang="en-US" sz="2000" dirty="0" err="1"/>
              <a:t>Barroso</a:t>
            </a:r>
            <a:r>
              <a:rPr lang="en-US" sz="2000" dirty="0"/>
              <a:t>,</a:t>
            </a:r>
          </a:p>
          <a:p>
            <a:r>
              <a:rPr lang="en-US" sz="2000" dirty="0" err="1"/>
              <a:t>Urs</a:t>
            </a:r>
            <a:r>
              <a:rPr lang="en-US" sz="2000" dirty="0"/>
              <a:t> </a:t>
            </a:r>
            <a:r>
              <a:rPr lang="en-US" sz="2000" dirty="0" err="1"/>
              <a:t>Hölzle</a:t>
            </a:r>
            <a:r>
              <a:rPr lang="en-US" sz="2000" dirty="0"/>
              <a:t>,</a:t>
            </a:r>
          </a:p>
          <a:p>
            <a:r>
              <a:rPr lang="en-US" sz="2000" i="1" dirty="0"/>
              <a:t>IEEE Computer</a:t>
            </a:r>
          </a:p>
          <a:p>
            <a:r>
              <a:rPr lang="en-US" sz="2000" dirty="0"/>
              <a:t>December 2007 </a:t>
            </a:r>
          </a:p>
        </p:txBody>
      </p:sp>
      <p:grpSp>
        <p:nvGrpSpPr>
          <p:cNvPr id="2" name="Group 10"/>
          <p:cNvGrpSpPr>
            <a:grpSpLocks/>
          </p:cNvGrpSpPr>
          <p:nvPr/>
        </p:nvGrpSpPr>
        <p:grpSpPr bwMode="auto">
          <a:xfrm>
            <a:off x="3676650" y="2955925"/>
            <a:ext cx="5438775" cy="708025"/>
            <a:chOff x="3676315" y="2955312"/>
            <a:chExt cx="5438586" cy="707886"/>
          </a:xfrm>
        </p:grpSpPr>
        <p:sp>
          <p:nvSpPr>
            <p:cNvPr id="34824" name="TextBox 7"/>
            <p:cNvSpPr txBox="1">
              <a:spLocks noChangeArrowheads="1"/>
            </p:cNvSpPr>
            <p:nvPr/>
          </p:nvSpPr>
          <p:spPr bwMode="auto">
            <a:xfrm>
              <a:off x="6308824" y="2955312"/>
              <a:ext cx="2806077" cy="707886"/>
            </a:xfrm>
            <a:prstGeom prst="rect">
              <a:avLst/>
            </a:prstGeom>
            <a:noFill/>
            <a:ln w="9525">
              <a:noFill/>
              <a:miter lim="800000"/>
              <a:headEnd/>
              <a:tailEnd/>
            </a:ln>
          </p:spPr>
          <p:txBody>
            <a:bodyPr wrap="none">
              <a:prstTxWarp prst="textNoShape">
                <a:avLst/>
              </a:prstTxWarp>
              <a:spAutoFit/>
            </a:bodyPr>
            <a:lstStyle/>
            <a:p>
              <a:r>
                <a:rPr lang="en-US" sz="2000" dirty="0"/>
                <a:t>Doing nothing well …</a:t>
              </a:r>
              <a:br>
                <a:rPr lang="en-US" sz="2000" dirty="0"/>
              </a:br>
              <a:r>
                <a:rPr lang="en-US" sz="2000" i="1" dirty="0"/>
                <a:t>NOT!</a:t>
              </a:r>
              <a:endParaRPr lang="en-US" sz="2000" i="1" baseline="-25000" dirty="0"/>
            </a:p>
          </p:txBody>
        </p:sp>
        <p:cxnSp>
          <p:nvCxnSpPr>
            <p:cNvPr id="34825" name="Straight Arrow Connector 8"/>
            <p:cNvCxnSpPr>
              <a:cxnSpLocks noChangeShapeType="1"/>
            </p:cNvCxnSpPr>
            <p:nvPr/>
          </p:nvCxnSpPr>
          <p:spPr bwMode="auto">
            <a:xfrm rot="10800000">
              <a:off x="3676315" y="3370397"/>
              <a:ext cx="2687054" cy="1588"/>
            </a:xfrm>
            <a:prstGeom prst="straightConnector1">
              <a:avLst/>
            </a:prstGeom>
            <a:noFill/>
            <a:ln w="38100">
              <a:solidFill>
                <a:srgbClr val="FF0000"/>
              </a:solidFill>
              <a:round/>
              <a:headEnd/>
              <a:tailEnd type="arrow" w="med" len="med"/>
            </a:ln>
          </p:spPr>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fontScale="90000"/>
          </a:bodyPr>
          <a:lstStyle/>
          <a:p>
            <a:pPr>
              <a:lnSpc>
                <a:spcPct val="80000"/>
              </a:lnSpc>
            </a:pPr>
            <a:r>
              <a:rPr lang="en-US" smtClean="0">
                <a:ea typeface="ＭＳ Ｐゴシック" charset="-128"/>
                <a:cs typeface="ＭＳ Ｐゴシック" charset="-128"/>
              </a:rPr>
              <a:t>Energy Proportional Computing</a:t>
            </a:r>
          </a:p>
        </p:txBody>
      </p:sp>
      <p:sp>
        <p:nvSpPr>
          <p:cNvPr id="33795" name="Slide Number Placeholder 3"/>
          <p:cNvSpPr>
            <a:spLocks noGrp="1"/>
          </p:cNvSpPr>
          <p:nvPr>
            <p:ph type="sldNum" sz="quarter" idx="12"/>
          </p:nvPr>
        </p:nvSpPr>
        <p:spPr>
          <a:noFill/>
        </p:spPr>
        <p:txBody>
          <a:bodyPr/>
          <a:lstStyle/>
          <a:p>
            <a:fld id="{FA135426-A1D7-484E-B5D0-5B247CDFB52D}" type="slidenum">
              <a:rPr lang="en-US" smtClean="0">
                <a:latin typeface="Arial" charset="0"/>
              </a:rPr>
              <a:pPr/>
              <a:t>185</a:t>
            </a:fld>
            <a:endParaRPr lang="en-US" smtClean="0">
              <a:latin typeface="Arial" charset="0"/>
            </a:endParaRPr>
          </a:p>
        </p:txBody>
      </p:sp>
      <p:pic>
        <p:nvPicPr>
          <p:cNvPr id="33796" name="Picture 4"/>
          <p:cNvPicPr>
            <a:picLocks noChangeAspect="1"/>
          </p:cNvPicPr>
          <p:nvPr/>
        </p:nvPicPr>
        <p:blipFill>
          <a:blip r:embed="rId2"/>
          <a:srcRect/>
          <a:stretch>
            <a:fillRect/>
          </a:stretch>
        </p:blipFill>
        <p:spPr bwMode="auto">
          <a:xfrm>
            <a:off x="2498725" y="838200"/>
            <a:ext cx="6350000" cy="4978400"/>
          </a:xfrm>
          <a:prstGeom prst="rect">
            <a:avLst/>
          </a:prstGeom>
          <a:noFill/>
          <a:ln w="9525">
            <a:noFill/>
            <a:miter lim="800000"/>
            <a:headEnd/>
            <a:tailEnd/>
          </a:ln>
        </p:spPr>
      </p:pic>
      <p:sp>
        <p:nvSpPr>
          <p:cNvPr id="33797" name="TextBox 5"/>
          <p:cNvSpPr txBox="1">
            <a:spLocks noChangeArrowheads="1"/>
          </p:cNvSpPr>
          <p:nvPr/>
        </p:nvSpPr>
        <p:spPr bwMode="auto">
          <a:xfrm>
            <a:off x="152400" y="5745163"/>
            <a:ext cx="9144000" cy="738664"/>
          </a:xfrm>
          <a:prstGeom prst="rect">
            <a:avLst/>
          </a:prstGeom>
          <a:noFill/>
          <a:ln w="9525">
            <a:noFill/>
            <a:miter lim="800000"/>
            <a:headEnd/>
            <a:tailEnd/>
          </a:ln>
        </p:spPr>
        <p:txBody>
          <a:bodyPr wrap="square">
            <a:prstTxWarp prst="textNoShape">
              <a:avLst/>
            </a:prstTxWarp>
            <a:spAutoFit/>
          </a:bodyPr>
          <a:lstStyle/>
          <a:p>
            <a:r>
              <a:rPr lang="en-US" sz="1400" dirty="0"/>
              <a:t>Figure 1. Average CPU utilization of more than 5,000 servers during a six-month period. Servers </a:t>
            </a:r>
          </a:p>
          <a:p>
            <a:r>
              <a:rPr lang="en-US" sz="1400" dirty="0"/>
              <a:t>are rarely completely idle and seldom operate near their maximum utilization, instead operating </a:t>
            </a:r>
          </a:p>
          <a:p>
            <a:r>
              <a:rPr lang="en-US" sz="1400" dirty="0"/>
              <a:t>most of the time at between 10 and 50 percent of their maximum</a:t>
            </a:r>
          </a:p>
        </p:txBody>
      </p:sp>
      <p:sp>
        <p:nvSpPr>
          <p:cNvPr id="33798" name="TextBox 6"/>
          <p:cNvSpPr txBox="1">
            <a:spLocks noChangeArrowheads="1"/>
          </p:cNvSpPr>
          <p:nvPr/>
        </p:nvSpPr>
        <p:spPr bwMode="auto">
          <a:xfrm>
            <a:off x="5732462" y="1071563"/>
            <a:ext cx="3092450" cy="1938337"/>
          </a:xfrm>
          <a:prstGeom prst="rect">
            <a:avLst/>
          </a:prstGeom>
          <a:noFill/>
          <a:ln w="9525">
            <a:noFill/>
            <a:miter lim="800000"/>
            <a:headEnd/>
            <a:tailEnd/>
          </a:ln>
        </p:spPr>
        <p:txBody>
          <a:bodyPr wrap="none">
            <a:prstTxWarp prst="textNoShape">
              <a:avLst/>
            </a:prstTxWarp>
            <a:spAutoFit/>
          </a:bodyPr>
          <a:lstStyle/>
          <a:p>
            <a:r>
              <a:rPr lang="en-US" sz="2000"/>
              <a:t>It is surprisingly hard</a:t>
            </a:r>
            <a:br>
              <a:rPr lang="en-US" sz="2000"/>
            </a:br>
            <a:r>
              <a:rPr lang="en-US" sz="2000"/>
              <a:t>to achieve high levels</a:t>
            </a:r>
            <a:br>
              <a:rPr lang="en-US" sz="2000"/>
            </a:br>
            <a:r>
              <a:rPr lang="en-US" sz="2000"/>
              <a:t>of utilization of typical </a:t>
            </a:r>
            <a:br>
              <a:rPr lang="en-US" sz="2000"/>
            </a:br>
            <a:r>
              <a:rPr lang="en-US" sz="2000"/>
              <a:t>servers (and your home</a:t>
            </a:r>
            <a:br>
              <a:rPr lang="en-US" sz="2000"/>
            </a:br>
            <a:r>
              <a:rPr lang="en-US" sz="2000"/>
              <a:t>PC or laptop is even </a:t>
            </a:r>
            <a:br>
              <a:rPr lang="en-US" sz="2000"/>
            </a:br>
            <a:r>
              <a:rPr lang="en-US" sz="2000"/>
              <a:t>worse)</a:t>
            </a:r>
            <a:endParaRPr lang="en-US" sz="2000" baseline="-25000"/>
          </a:p>
        </p:txBody>
      </p:sp>
      <p:sp>
        <p:nvSpPr>
          <p:cNvPr id="33799" name="TextBox 7"/>
          <p:cNvSpPr txBox="1">
            <a:spLocks noChangeArrowheads="1"/>
          </p:cNvSpPr>
          <p:nvPr/>
        </p:nvSpPr>
        <p:spPr bwMode="auto">
          <a:xfrm>
            <a:off x="76200" y="855663"/>
            <a:ext cx="2663825" cy="2247900"/>
          </a:xfrm>
          <a:prstGeom prst="rect">
            <a:avLst/>
          </a:prstGeom>
          <a:noFill/>
          <a:ln w="9525">
            <a:noFill/>
            <a:miter lim="800000"/>
            <a:headEnd/>
            <a:tailEnd/>
          </a:ln>
        </p:spPr>
        <p:txBody>
          <a:bodyPr wrap="none">
            <a:prstTxWarp prst="textNoShape">
              <a:avLst/>
            </a:prstTxWarp>
            <a:spAutoFit/>
          </a:bodyPr>
          <a:lstStyle/>
          <a:p>
            <a:r>
              <a:rPr lang="en-US" sz="2000"/>
              <a:t>“The Case for </a:t>
            </a:r>
          </a:p>
          <a:p>
            <a:r>
              <a:rPr lang="en-US" sz="2000"/>
              <a:t>Energy-Proportional </a:t>
            </a:r>
          </a:p>
          <a:p>
            <a:r>
              <a:rPr lang="en-US" sz="2000"/>
              <a:t>Computing,”</a:t>
            </a:r>
          </a:p>
          <a:p>
            <a:r>
              <a:rPr lang="en-US" sz="2000"/>
              <a:t>Luiz André Barroso,</a:t>
            </a:r>
          </a:p>
          <a:p>
            <a:r>
              <a:rPr lang="en-US" sz="2000"/>
              <a:t>Urs Hölzle,</a:t>
            </a:r>
          </a:p>
          <a:p>
            <a:r>
              <a:rPr lang="en-US" sz="2000" i="1"/>
              <a:t>IEEE Computer</a:t>
            </a:r>
          </a:p>
          <a:p>
            <a:r>
              <a:rPr lang="en-US" sz="2000"/>
              <a:t>December 2007 </a:t>
            </a:r>
          </a:p>
        </p:txBody>
      </p:sp>
    </p:spTree>
  </p:cSld>
  <p:clrMapOvr>
    <a:masterClrMapping/>
  </p:clrMapOvr>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t>Spin-down Disk Model</a:t>
            </a:r>
          </a:p>
        </p:txBody>
      </p:sp>
      <p:sp>
        <p:nvSpPr>
          <p:cNvPr id="61443" name="Oval 3"/>
          <p:cNvSpPr>
            <a:spLocks noChangeArrowheads="1"/>
          </p:cNvSpPr>
          <p:nvPr/>
        </p:nvSpPr>
        <p:spPr bwMode="auto">
          <a:xfrm>
            <a:off x="1524000" y="4572000"/>
            <a:ext cx="1447800" cy="1447800"/>
          </a:xfrm>
          <a:prstGeom prst="ellipse">
            <a:avLst/>
          </a:prstGeom>
          <a:solidFill>
            <a:srgbClr val="FF0000"/>
          </a:solidFill>
          <a:ln w="12700">
            <a:solidFill>
              <a:schemeClr val="tx1"/>
            </a:solidFill>
            <a:round/>
            <a:headEnd type="none" w="sm" len="sm"/>
            <a:tailEnd type="none" w="sm" len="sm"/>
          </a:ln>
          <a:effectLst/>
        </p:spPr>
        <p:txBody>
          <a:bodyPr wrap="none" anchor="ctr">
            <a:prstTxWarp prst="textNoShape">
              <a:avLst/>
            </a:prstTxWarp>
          </a:bodyPr>
          <a:lstStyle/>
          <a:p>
            <a:pPr algn="ctr"/>
            <a:r>
              <a:rPr lang="en-US" b="1">
                <a:solidFill>
                  <a:schemeClr val="bg1"/>
                </a:solidFill>
              </a:rPr>
              <a:t>Not</a:t>
            </a:r>
            <a:br>
              <a:rPr lang="en-US" b="1">
                <a:solidFill>
                  <a:schemeClr val="bg1"/>
                </a:solidFill>
              </a:rPr>
            </a:br>
            <a:r>
              <a:rPr lang="en-US" b="1">
                <a:solidFill>
                  <a:schemeClr val="bg1"/>
                </a:solidFill>
              </a:rPr>
              <a:t>Spinning</a:t>
            </a:r>
            <a:endParaRPr lang="en-US"/>
          </a:p>
        </p:txBody>
      </p:sp>
      <p:sp>
        <p:nvSpPr>
          <p:cNvPr id="61444" name="Oval 4"/>
          <p:cNvSpPr>
            <a:spLocks noChangeArrowheads="1"/>
          </p:cNvSpPr>
          <p:nvPr/>
        </p:nvSpPr>
        <p:spPr bwMode="auto">
          <a:xfrm>
            <a:off x="5715000" y="4572000"/>
            <a:ext cx="1447800" cy="1447800"/>
          </a:xfrm>
          <a:prstGeom prst="ellipse">
            <a:avLst/>
          </a:prstGeom>
          <a:solidFill>
            <a:srgbClr val="00CC00"/>
          </a:solidFill>
          <a:ln w="12700">
            <a:solidFill>
              <a:schemeClr val="tx1"/>
            </a:solidFill>
            <a:round/>
            <a:headEnd type="none" w="sm" len="sm"/>
            <a:tailEnd type="none" w="sm" len="sm"/>
          </a:ln>
          <a:effectLst/>
        </p:spPr>
        <p:txBody>
          <a:bodyPr wrap="none" anchor="ctr">
            <a:prstTxWarp prst="textNoShape">
              <a:avLst/>
            </a:prstTxWarp>
          </a:bodyPr>
          <a:lstStyle/>
          <a:p>
            <a:pPr algn="ctr"/>
            <a:r>
              <a:rPr lang="en-US" b="1">
                <a:solidFill>
                  <a:schemeClr val="bg1"/>
                </a:solidFill>
              </a:rPr>
              <a:t>Spinning</a:t>
            </a:r>
          </a:p>
          <a:p>
            <a:pPr algn="ctr"/>
            <a:r>
              <a:rPr lang="en-US" b="1">
                <a:solidFill>
                  <a:schemeClr val="bg1"/>
                </a:solidFill>
              </a:rPr>
              <a:t>&amp; Ready</a:t>
            </a:r>
            <a:endParaRPr lang="en-US"/>
          </a:p>
        </p:txBody>
      </p:sp>
      <p:sp>
        <p:nvSpPr>
          <p:cNvPr id="61445" name="Oval 5"/>
          <p:cNvSpPr>
            <a:spLocks noChangeArrowheads="1"/>
          </p:cNvSpPr>
          <p:nvPr/>
        </p:nvSpPr>
        <p:spPr bwMode="auto">
          <a:xfrm>
            <a:off x="7239000" y="2514600"/>
            <a:ext cx="1447800" cy="1447800"/>
          </a:xfrm>
          <a:prstGeom prst="ellipse">
            <a:avLst/>
          </a:prstGeom>
          <a:solidFill>
            <a:srgbClr val="3333CC"/>
          </a:solidFill>
          <a:ln w="12700">
            <a:solidFill>
              <a:schemeClr val="tx1"/>
            </a:solidFill>
            <a:round/>
            <a:headEnd type="none" w="sm" len="sm"/>
            <a:tailEnd type="none" w="sm" len="sm"/>
          </a:ln>
          <a:effectLst/>
        </p:spPr>
        <p:txBody>
          <a:bodyPr wrap="none" anchor="ctr">
            <a:prstTxWarp prst="textNoShape">
              <a:avLst/>
            </a:prstTxWarp>
          </a:bodyPr>
          <a:lstStyle/>
          <a:p>
            <a:pPr algn="ctr"/>
            <a:r>
              <a:rPr lang="en-US" b="1">
                <a:solidFill>
                  <a:schemeClr val="bg1"/>
                </a:solidFill>
              </a:rPr>
              <a:t>Spinning</a:t>
            </a:r>
          </a:p>
          <a:p>
            <a:pPr algn="ctr"/>
            <a:r>
              <a:rPr lang="en-US" b="1">
                <a:solidFill>
                  <a:schemeClr val="bg1"/>
                </a:solidFill>
              </a:rPr>
              <a:t>&amp; Access</a:t>
            </a:r>
            <a:endParaRPr lang="en-US"/>
          </a:p>
        </p:txBody>
      </p:sp>
      <p:sp>
        <p:nvSpPr>
          <p:cNvPr id="61446" name="Freeform 6"/>
          <p:cNvSpPr>
            <a:spLocks/>
          </p:cNvSpPr>
          <p:nvPr/>
        </p:nvSpPr>
        <p:spPr bwMode="auto">
          <a:xfrm>
            <a:off x="7162800" y="3886200"/>
            <a:ext cx="1409700" cy="1333500"/>
          </a:xfrm>
          <a:custGeom>
            <a:avLst/>
            <a:gdLst/>
            <a:ahLst/>
            <a:cxnLst>
              <a:cxn ang="0">
                <a:pos x="720" y="0"/>
              </a:cxn>
              <a:cxn ang="0">
                <a:pos x="768" y="672"/>
              </a:cxn>
              <a:cxn ang="0">
                <a:pos x="0" y="720"/>
              </a:cxn>
            </a:cxnLst>
            <a:rect l="0" t="0" r="r" b="b"/>
            <a:pathLst>
              <a:path w="888" h="792">
                <a:moveTo>
                  <a:pt x="720" y="0"/>
                </a:moveTo>
                <a:cubicBezTo>
                  <a:pt x="804" y="276"/>
                  <a:pt x="888" y="552"/>
                  <a:pt x="768" y="672"/>
                </a:cubicBezTo>
                <a:cubicBezTo>
                  <a:pt x="648" y="792"/>
                  <a:pt x="324" y="756"/>
                  <a:pt x="0" y="720"/>
                </a:cubicBezTo>
              </a:path>
            </a:pathLst>
          </a:custGeom>
          <a:noFill/>
          <a:ln w="12700" cap="flat" cmpd="sng">
            <a:solidFill>
              <a:schemeClr val="tx1"/>
            </a:solidFill>
            <a:prstDash val="solid"/>
            <a:round/>
            <a:headEnd type="none" w="sm" len="sm"/>
            <a:tailEnd type="triangle" w="med" len="med"/>
          </a:ln>
          <a:effectLst/>
        </p:spPr>
        <p:txBody>
          <a:bodyPr wrap="none" anchor="ctr">
            <a:prstTxWarp prst="textNoShape">
              <a:avLst/>
            </a:prstTxWarp>
          </a:bodyPr>
          <a:lstStyle/>
          <a:p>
            <a:endParaRPr lang="en-US"/>
          </a:p>
        </p:txBody>
      </p:sp>
      <p:sp>
        <p:nvSpPr>
          <p:cNvPr id="61447" name="Oval 7"/>
          <p:cNvSpPr>
            <a:spLocks noChangeArrowheads="1"/>
          </p:cNvSpPr>
          <p:nvPr/>
        </p:nvSpPr>
        <p:spPr bwMode="auto">
          <a:xfrm>
            <a:off x="5257800" y="2362200"/>
            <a:ext cx="1447800" cy="1447800"/>
          </a:xfrm>
          <a:prstGeom prst="ellipse">
            <a:avLst/>
          </a:prstGeom>
          <a:solidFill>
            <a:srgbClr val="33CCFF"/>
          </a:solidFill>
          <a:ln w="12700">
            <a:solidFill>
              <a:schemeClr val="tx1"/>
            </a:solidFill>
            <a:round/>
            <a:headEnd type="none" w="sm" len="sm"/>
            <a:tailEnd type="none" w="sm" len="sm"/>
          </a:ln>
          <a:effectLst/>
        </p:spPr>
        <p:txBody>
          <a:bodyPr wrap="none" anchor="ctr">
            <a:prstTxWarp prst="textNoShape">
              <a:avLst/>
            </a:prstTxWarp>
          </a:bodyPr>
          <a:lstStyle/>
          <a:p>
            <a:pPr algn="ctr"/>
            <a:r>
              <a:rPr lang="en-US" b="1"/>
              <a:t>Spinning</a:t>
            </a:r>
          </a:p>
          <a:p>
            <a:pPr algn="ctr"/>
            <a:r>
              <a:rPr lang="en-US" b="1"/>
              <a:t>&amp; Seek</a:t>
            </a:r>
            <a:endParaRPr lang="en-US"/>
          </a:p>
        </p:txBody>
      </p:sp>
      <p:sp>
        <p:nvSpPr>
          <p:cNvPr id="61448" name="Line 8"/>
          <p:cNvSpPr>
            <a:spLocks noChangeShapeType="1"/>
          </p:cNvSpPr>
          <p:nvPr/>
        </p:nvSpPr>
        <p:spPr bwMode="auto">
          <a:xfrm flipH="1" flipV="1">
            <a:off x="6019800" y="3810000"/>
            <a:ext cx="152400" cy="762000"/>
          </a:xfrm>
          <a:prstGeom prst="line">
            <a:avLst/>
          </a:prstGeom>
          <a:noFill/>
          <a:ln w="12700">
            <a:solidFill>
              <a:schemeClr val="tx1"/>
            </a:solidFill>
            <a:round/>
            <a:headEnd type="none" w="sm" len="sm"/>
            <a:tailEnd type="triangle" w="med" len="med"/>
          </a:ln>
          <a:effectLst/>
        </p:spPr>
        <p:txBody>
          <a:bodyPr wrap="none" anchor="ctr">
            <a:prstTxWarp prst="textNoShape">
              <a:avLst/>
            </a:prstTxWarp>
          </a:bodyPr>
          <a:lstStyle/>
          <a:p>
            <a:endParaRPr lang="en-US"/>
          </a:p>
        </p:txBody>
      </p:sp>
      <p:sp>
        <p:nvSpPr>
          <p:cNvPr id="61449" name="Line 9"/>
          <p:cNvSpPr>
            <a:spLocks noChangeShapeType="1"/>
          </p:cNvSpPr>
          <p:nvPr/>
        </p:nvSpPr>
        <p:spPr bwMode="auto">
          <a:xfrm>
            <a:off x="6705600" y="3048000"/>
            <a:ext cx="533400" cy="76200"/>
          </a:xfrm>
          <a:prstGeom prst="line">
            <a:avLst/>
          </a:prstGeom>
          <a:noFill/>
          <a:ln w="12700">
            <a:solidFill>
              <a:schemeClr val="tx1"/>
            </a:solidFill>
            <a:round/>
            <a:headEnd type="none" w="sm" len="sm"/>
            <a:tailEnd type="triangle" w="med" len="med"/>
          </a:ln>
          <a:effectLst/>
        </p:spPr>
        <p:txBody>
          <a:bodyPr wrap="none" anchor="ctr">
            <a:prstTxWarp prst="textNoShape">
              <a:avLst/>
            </a:prstTxWarp>
          </a:bodyPr>
          <a:lstStyle/>
          <a:p>
            <a:endParaRPr lang="en-US"/>
          </a:p>
        </p:txBody>
      </p:sp>
      <p:sp>
        <p:nvSpPr>
          <p:cNvPr id="61450" name="Oval 10"/>
          <p:cNvSpPr>
            <a:spLocks noChangeArrowheads="1"/>
          </p:cNvSpPr>
          <p:nvPr/>
        </p:nvSpPr>
        <p:spPr bwMode="auto">
          <a:xfrm>
            <a:off x="2362200" y="2514600"/>
            <a:ext cx="1447800" cy="1447800"/>
          </a:xfrm>
          <a:prstGeom prst="ellipse">
            <a:avLst/>
          </a:prstGeom>
          <a:solidFill>
            <a:srgbClr val="FFFF00"/>
          </a:solidFill>
          <a:ln w="12700">
            <a:solidFill>
              <a:schemeClr val="tx1"/>
            </a:solidFill>
            <a:round/>
            <a:headEnd type="none" w="sm" len="sm"/>
            <a:tailEnd type="none" w="sm" len="sm"/>
          </a:ln>
          <a:effectLst/>
        </p:spPr>
        <p:txBody>
          <a:bodyPr wrap="none" anchor="ctr">
            <a:prstTxWarp prst="textNoShape">
              <a:avLst/>
            </a:prstTxWarp>
          </a:bodyPr>
          <a:lstStyle/>
          <a:p>
            <a:pPr algn="ctr"/>
            <a:r>
              <a:rPr lang="en-US" b="1"/>
              <a:t>Spinning</a:t>
            </a:r>
            <a:br>
              <a:rPr lang="en-US" b="1"/>
            </a:br>
            <a:r>
              <a:rPr lang="en-US" b="1"/>
              <a:t>up</a:t>
            </a:r>
            <a:endParaRPr lang="en-US"/>
          </a:p>
        </p:txBody>
      </p:sp>
      <p:sp>
        <p:nvSpPr>
          <p:cNvPr id="61451" name="Line 11"/>
          <p:cNvSpPr>
            <a:spLocks noChangeShapeType="1"/>
          </p:cNvSpPr>
          <p:nvPr/>
        </p:nvSpPr>
        <p:spPr bwMode="auto">
          <a:xfrm flipV="1">
            <a:off x="2362200" y="3886200"/>
            <a:ext cx="381000" cy="685800"/>
          </a:xfrm>
          <a:prstGeom prst="line">
            <a:avLst/>
          </a:prstGeom>
          <a:noFill/>
          <a:ln w="12700">
            <a:solidFill>
              <a:schemeClr val="tx1"/>
            </a:solidFill>
            <a:round/>
            <a:headEnd type="none" w="sm" len="sm"/>
            <a:tailEnd type="triangle" w="med" len="med"/>
          </a:ln>
          <a:effectLst/>
        </p:spPr>
        <p:txBody>
          <a:bodyPr wrap="none" anchor="ctr">
            <a:prstTxWarp prst="textNoShape">
              <a:avLst/>
            </a:prstTxWarp>
          </a:bodyPr>
          <a:lstStyle/>
          <a:p>
            <a:endParaRPr lang="en-US"/>
          </a:p>
        </p:txBody>
      </p:sp>
      <p:sp>
        <p:nvSpPr>
          <p:cNvPr id="61452" name="Line 12"/>
          <p:cNvSpPr>
            <a:spLocks noChangeShapeType="1"/>
          </p:cNvSpPr>
          <p:nvPr/>
        </p:nvSpPr>
        <p:spPr bwMode="auto">
          <a:xfrm flipV="1">
            <a:off x="3810000" y="3200400"/>
            <a:ext cx="1447800" cy="76200"/>
          </a:xfrm>
          <a:prstGeom prst="line">
            <a:avLst/>
          </a:prstGeom>
          <a:noFill/>
          <a:ln w="12700">
            <a:solidFill>
              <a:schemeClr val="tx1"/>
            </a:solidFill>
            <a:round/>
            <a:headEnd type="none" w="sm" len="sm"/>
            <a:tailEnd type="triangle" w="med" len="med"/>
          </a:ln>
          <a:effectLst/>
        </p:spPr>
        <p:txBody>
          <a:bodyPr wrap="none" anchor="ctr">
            <a:prstTxWarp prst="textNoShape">
              <a:avLst/>
            </a:prstTxWarp>
          </a:bodyPr>
          <a:lstStyle/>
          <a:p>
            <a:endParaRPr lang="en-US"/>
          </a:p>
        </p:txBody>
      </p:sp>
      <p:sp>
        <p:nvSpPr>
          <p:cNvPr id="61453" name="Oval 13"/>
          <p:cNvSpPr>
            <a:spLocks noChangeArrowheads="1"/>
          </p:cNvSpPr>
          <p:nvPr/>
        </p:nvSpPr>
        <p:spPr bwMode="auto">
          <a:xfrm>
            <a:off x="3657600" y="5105400"/>
            <a:ext cx="1447800" cy="1447800"/>
          </a:xfrm>
          <a:prstGeom prst="ellipse">
            <a:avLst/>
          </a:prstGeom>
          <a:solidFill>
            <a:srgbClr val="FF9966"/>
          </a:solidFill>
          <a:ln w="12700">
            <a:solidFill>
              <a:schemeClr val="tx1"/>
            </a:solidFill>
            <a:round/>
            <a:headEnd type="none" w="sm" len="sm"/>
            <a:tailEnd type="none" w="sm" len="sm"/>
          </a:ln>
          <a:effectLst/>
        </p:spPr>
        <p:txBody>
          <a:bodyPr wrap="none" anchor="ctr">
            <a:prstTxWarp prst="textNoShape">
              <a:avLst/>
            </a:prstTxWarp>
          </a:bodyPr>
          <a:lstStyle/>
          <a:p>
            <a:pPr algn="ctr"/>
            <a:r>
              <a:rPr lang="en-US" b="1"/>
              <a:t>Spinning</a:t>
            </a:r>
            <a:br>
              <a:rPr lang="en-US" b="1"/>
            </a:br>
            <a:r>
              <a:rPr lang="en-US" b="1"/>
              <a:t>down</a:t>
            </a:r>
            <a:endParaRPr lang="en-US"/>
          </a:p>
        </p:txBody>
      </p:sp>
      <p:sp>
        <p:nvSpPr>
          <p:cNvPr id="61454" name="Line 14"/>
          <p:cNvSpPr>
            <a:spLocks noChangeShapeType="1"/>
          </p:cNvSpPr>
          <p:nvPr/>
        </p:nvSpPr>
        <p:spPr bwMode="auto">
          <a:xfrm flipH="1">
            <a:off x="5105400" y="5486400"/>
            <a:ext cx="609600" cy="304800"/>
          </a:xfrm>
          <a:prstGeom prst="line">
            <a:avLst/>
          </a:prstGeom>
          <a:noFill/>
          <a:ln w="12700">
            <a:solidFill>
              <a:schemeClr val="tx1"/>
            </a:solidFill>
            <a:round/>
            <a:headEnd type="none" w="sm" len="sm"/>
            <a:tailEnd type="triangle" w="med" len="med"/>
          </a:ln>
          <a:effectLst/>
        </p:spPr>
        <p:txBody>
          <a:bodyPr wrap="none" anchor="ctr">
            <a:prstTxWarp prst="textNoShape">
              <a:avLst/>
            </a:prstTxWarp>
          </a:bodyPr>
          <a:lstStyle/>
          <a:p>
            <a:endParaRPr lang="en-US"/>
          </a:p>
        </p:txBody>
      </p:sp>
      <p:sp>
        <p:nvSpPr>
          <p:cNvPr id="61455" name="Line 15"/>
          <p:cNvSpPr>
            <a:spLocks noChangeShapeType="1"/>
          </p:cNvSpPr>
          <p:nvPr/>
        </p:nvSpPr>
        <p:spPr bwMode="auto">
          <a:xfrm flipH="1" flipV="1">
            <a:off x="2971800" y="5486400"/>
            <a:ext cx="685800" cy="228600"/>
          </a:xfrm>
          <a:prstGeom prst="line">
            <a:avLst/>
          </a:prstGeom>
          <a:noFill/>
          <a:ln w="12700">
            <a:solidFill>
              <a:schemeClr val="tx1"/>
            </a:solidFill>
            <a:round/>
            <a:headEnd type="none" w="sm" len="sm"/>
            <a:tailEnd type="triangle" w="med" len="med"/>
          </a:ln>
          <a:effectLst/>
        </p:spPr>
        <p:txBody>
          <a:bodyPr wrap="none" anchor="ctr">
            <a:prstTxWarp prst="textNoShape">
              <a:avLst/>
            </a:prstTxWarp>
          </a:bodyPr>
          <a:lstStyle/>
          <a:p>
            <a:endParaRPr lang="en-US"/>
          </a:p>
        </p:txBody>
      </p:sp>
      <p:sp>
        <p:nvSpPr>
          <p:cNvPr id="61456" name="Text Box 16"/>
          <p:cNvSpPr txBox="1">
            <a:spLocks noChangeArrowheads="1"/>
          </p:cNvSpPr>
          <p:nvPr/>
        </p:nvSpPr>
        <p:spPr bwMode="auto">
          <a:xfrm>
            <a:off x="3886200" y="2590800"/>
            <a:ext cx="1165225" cy="457200"/>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a:t>Request</a:t>
            </a:r>
          </a:p>
        </p:txBody>
      </p:sp>
      <p:sp>
        <p:nvSpPr>
          <p:cNvPr id="61457" name="Text Box 17"/>
          <p:cNvSpPr txBox="1">
            <a:spLocks noChangeArrowheads="1"/>
          </p:cNvSpPr>
          <p:nvPr/>
        </p:nvSpPr>
        <p:spPr bwMode="auto">
          <a:xfrm>
            <a:off x="1143000" y="3352800"/>
            <a:ext cx="1470025" cy="1187450"/>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a:t>Trigger:</a:t>
            </a:r>
            <a:br>
              <a:rPr lang="en-US"/>
            </a:br>
            <a:r>
              <a:rPr lang="en-US"/>
              <a:t>request or </a:t>
            </a:r>
            <a:br>
              <a:rPr lang="en-US"/>
            </a:br>
            <a:r>
              <a:rPr lang="en-US"/>
              <a:t>predict</a:t>
            </a:r>
          </a:p>
        </p:txBody>
      </p:sp>
      <p:sp>
        <p:nvSpPr>
          <p:cNvPr id="61458" name="Line 18"/>
          <p:cNvSpPr>
            <a:spLocks noChangeShapeType="1"/>
          </p:cNvSpPr>
          <p:nvPr/>
        </p:nvSpPr>
        <p:spPr bwMode="auto">
          <a:xfrm>
            <a:off x="3733800" y="3657600"/>
            <a:ext cx="2057400" cy="1295400"/>
          </a:xfrm>
          <a:prstGeom prst="line">
            <a:avLst/>
          </a:prstGeom>
          <a:noFill/>
          <a:ln w="12700">
            <a:solidFill>
              <a:schemeClr val="tx1"/>
            </a:solidFill>
            <a:round/>
            <a:headEnd type="none" w="sm" len="sm"/>
            <a:tailEnd type="triangle" w="med" len="med"/>
          </a:ln>
          <a:effectLst/>
        </p:spPr>
        <p:txBody>
          <a:bodyPr wrap="none" anchor="ctr">
            <a:prstTxWarp prst="textNoShape">
              <a:avLst/>
            </a:prstTxWarp>
          </a:bodyPr>
          <a:lstStyle/>
          <a:p>
            <a:endParaRPr lang="en-US"/>
          </a:p>
        </p:txBody>
      </p:sp>
      <p:sp>
        <p:nvSpPr>
          <p:cNvPr id="61459" name="Text Box 19"/>
          <p:cNvSpPr txBox="1">
            <a:spLocks noChangeArrowheads="1"/>
          </p:cNvSpPr>
          <p:nvPr/>
        </p:nvSpPr>
        <p:spPr bwMode="auto">
          <a:xfrm rot="1907022">
            <a:off x="4114800" y="3733800"/>
            <a:ext cx="1417638" cy="457200"/>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a:t>Predictive</a:t>
            </a:r>
          </a:p>
        </p:txBody>
      </p:sp>
      <p:sp>
        <p:nvSpPr>
          <p:cNvPr id="61460" name="Text Box 20"/>
          <p:cNvSpPr txBox="1">
            <a:spLocks noChangeArrowheads="1"/>
          </p:cNvSpPr>
          <p:nvPr/>
        </p:nvSpPr>
        <p:spPr bwMode="auto">
          <a:xfrm>
            <a:off x="441325" y="5221288"/>
            <a:ext cx="854075" cy="457200"/>
          </a:xfrm>
          <a:prstGeom prst="rect">
            <a:avLst/>
          </a:prstGeom>
          <a:noFill/>
          <a:ln w="12700">
            <a:noFill/>
            <a:miter lim="800000"/>
            <a:headEnd type="none" w="sm" len="sm"/>
            <a:tailEnd type="none" w="sm" len="sm"/>
          </a:ln>
          <a:effectLst/>
        </p:spPr>
        <p:txBody>
          <a:bodyPr>
            <a:prstTxWarp prst="textNoShape">
              <a:avLst/>
            </a:prstTxWarp>
            <a:spAutoFit/>
          </a:bodyPr>
          <a:lstStyle/>
          <a:p>
            <a:r>
              <a:rPr lang="en-US" b="1">
                <a:latin typeface="Arial" charset="0"/>
              </a:rPr>
              <a:t>.</a:t>
            </a:r>
            <a:r>
              <a:rPr lang="en-US">
                <a:latin typeface="Arial" charset="0"/>
              </a:rPr>
              <a:t>2W</a:t>
            </a:r>
          </a:p>
        </p:txBody>
      </p:sp>
      <p:sp>
        <p:nvSpPr>
          <p:cNvPr id="61461" name="Text Box 21"/>
          <p:cNvSpPr txBox="1">
            <a:spLocks noChangeArrowheads="1"/>
          </p:cNvSpPr>
          <p:nvPr/>
        </p:nvSpPr>
        <p:spPr bwMode="auto">
          <a:xfrm>
            <a:off x="7086600" y="5410200"/>
            <a:ext cx="1420813" cy="457200"/>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a:latin typeface="Arial" charset="0"/>
              </a:rPr>
              <a:t>.65-1.8W</a:t>
            </a:r>
            <a:endParaRPr lang="en-US" i="1">
              <a:latin typeface="Arial" charset="0"/>
            </a:endParaRPr>
          </a:p>
        </p:txBody>
      </p:sp>
      <p:sp>
        <p:nvSpPr>
          <p:cNvPr id="61462" name="Text Box 22"/>
          <p:cNvSpPr txBox="1">
            <a:spLocks noChangeArrowheads="1"/>
          </p:cNvSpPr>
          <p:nvPr/>
        </p:nvSpPr>
        <p:spPr bwMode="auto">
          <a:xfrm>
            <a:off x="7832725" y="1944688"/>
            <a:ext cx="641350" cy="457200"/>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a:latin typeface="Arial" charset="0"/>
              </a:rPr>
              <a:t>2W</a:t>
            </a:r>
          </a:p>
        </p:txBody>
      </p:sp>
      <p:sp>
        <p:nvSpPr>
          <p:cNvPr id="61463" name="Text Box 23"/>
          <p:cNvSpPr txBox="1">
            <a:spLocks noChangeArrowheads="1"/>
          </p:cNvSpPr>
          <p:nvPr/>
        </p:nvSpPr>
        <p:spPr bwMode="auto">
          <a:xfrm>
            <a:off x="5699125" y="1792288"/>
            <a:ext cx="895350" cy="457200"/>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a:latin typeface="Arial" charset="0"/>
              </a:rPr>
              <a:t>2.3W</a:t>
            </a:r>
          </a:p>
        </p:txBody>
      </p:sp>
      <p:sp>
        <p:nvSpPr>
          <p:cNvPr id="61464" name="Text Box 24"/>
          <p:cNvSpPr txBox="1">
            <a:spLocks noChangeArrowheads="1"/>
          </p:cNvSpPr>
          <p:nvPr/>
        </p:nvSpPr>
        <p:spPr bwMode="auto">
          <a:xfrm>
            <a:off x="2422525" y="1868488"/>
            <a:ext cx="895350" cy="457200"/>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a:latin typeface="Arial" charset="0"/>
              </a:rPr>
              <a:t>4.7W</a:t>
            </a:r>
          </a:p>
        </p:txBody>
      </p:sp>
      <p:sp>
        <p:nvSpPr>
          <p:cNvPr id="25" name="Text Box 16"/>
          <p:cNvSpPr txBox="1">
            <a:spLocks noChangeArrowheads="1"/>
          </p:cNvSpPr>
          <p:nvPr/>
        </p:nvSpPr>
        <p:spPr bwMode="auto">
          <a:xfrm>
            <a:off x="5410200" y="6035675"/>
            <a:ext cx="2532063" cy="822325"/>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dirty="0"/>
              <a:t>Inactivity Timeout </a:t>
            </a:r>
            <a:br>
              <a:rPr lang="en-US" dirty="0"/>
            </a:br>
            <a:r>
              <a:rPr lang="en-US" dirty="0"/>
              <a:t>threshold*</a:t>
            </a:r>
          </a:p>
        </p:txBody>
      </p:sp>
    </p:spTree>
  </p:cSld>
  <p:clrMapOvr>
    <a:masterClrMapping/>
  </p:clrMapOvr>
</p:sld>
</file>

<file path=ppt/slides/slide1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p:txBody>
          <a:bodyPr/>
          <a:lstStyle/>
          <a:p>
            <a:r>
              <a:rPr lang="en-GB" dirty="0" smtClean="0"/>
              <a:t>Disk </a:t>
            </a:r>
            <a:r>
              <a:rPr lang="en-GB" dirty="0" err="1" smtClean="0"/>
              <a:t>Spindown</a:t>
            </a:r>
            <a:endParaRPr lang="en-GB" dirty="0"/>
          </a:p>
        </p:txBody>
      </p:sp>
      <p:sp>
        <p:nvSpPr>
          <p:cNvPr id="13314" name="Rectangle 2"/>
          <p:cNvSpPr>
            <a:spLocks noGrp="1" noChangeArrowheads="1"/>
          </p:cNvSpPr>
          <p:nvPr>
            <p:ph type="body" idx="1"/>
          </p:nvPr>
        </p:nvSpPr>
        <p:spPr/>
        <p:txBody>
          <a:bodyPr>
            <a:normAutofit/>
          </a:bodyPr>
          <a:lstStyle/>
          <a:p>
            <a:r>
              <a:rPr lang="en-GB" dirty="0" smtClean="0"/>
              <a:t>Disk Power Management </a:t>
            </a:r>
            <a:r>
              <a:rPr lang="en-US" dirty="0" smtClean="0"/>
              <a:t>–</a:t>
            </a:r>
            <a:r>
              <a:rPr lang="en-GB" dirty="0" smtClean="0"/>
              <a:t> Oracle (off-line)</a:t>
            </a:r>
          </a:p>
          <a:p>
            <a:endParaRPr lang="en-GB" dirty="0" smtClean="0"/>
          </a:p>
          <a:p>
            <a:endParaRPr lang="en-GB" dirty="0" smtClean="0"/>
          </a:p>
          <a:p>
            <a:endParaRPr lang="en-GB" dirty="0" smtClean="0"/>
          </a:p>
          <a:p>
            <a:endParaRPr lang="en-GB" dirty="0" smtClean="0"/>
          </a:p>
          <a:p>
            <a:r>
              <a:rPr lang="en-GB" dirty="0" smtClean="0"/>
              <a:t>Disk Power Management </a:t>
            </a:r>
            <a:r>
              <a:rPr lang="en-US" dirty="0" smtClean="0"/>
              <a:t>–</a:t>
            </a:r>
            <a:r>
              <a:rPr lang="en-GB" dirty="0" smtClean="0"/>
              <a:t> Practical scheme (on-line)</a:t>
            </a:r>
          </a:p>
        </p:txBody>
      </p:sp>
      <p:sp>
        <p:nvSpPr>
          <p:cNvPr id="33" name="Slide Number Placeholder 5"/>
          <p:cNvSpPr>
            <a:spLocks noGrp="1"/>
          </p:cNvSpPr>
          <p:nvPr>
            <p:ph type="sldNum" idx="12"/>
          </p:nvPr>
        </p:nvSpPr>
        <p:spPr/>
        <p:txBody>
          <a:bodyPr/>
          <a:lstStyle/>
          <a:p>
            <a:fld id="{D597646F-C8EA-C045-A82B-317C9A006701}" type="slidenum">
              <a:rPr lang="en-GB" smtClean="0"/>
              <a:pPr/>
              <a:t>187</a:t>
            </a:fld>
            <a:endParaRPr lang="en-GB"/>
          </a:p>
        </p:txBody>
      </p:sp>
      <p:sp>
        <p:nvSpPr>
          <p:cNvPr id="13315" name="Line 3"/>
          <p:cNvSpPr>
            <a:spLocks noChangeShapeType="1"/>
          </p:cNvSpPr>
          <p:nvPr/>
        </p:nvSpPr>
        <p:spPr bwMode="auto">
          <a:xfrm>
            <a:off x="2743200" y="2920980"/>
            <a:ext cx="228960" cy="228984"/>
          </a:xfrm>
          <a:prstGeom prst="line">
            <a:avLst/>
          </a:prstGeom>
          <a:noFill/>
          <a:ln w="38160">
            <a:solidFill>
              <a:srgbClr val="000000"/>
            </a:solidFill>
            <a:miter lim="800000"/>
            <a:headEnd/>
            <a:tailEnd type="triangle" w="med" len="med"/>
          </a:ln>
          <a:effectLst/>
        </p:spPr>
        <p:txBody>
          <a:bodyPr lIns="82945" tIns="41473" rIns="82945" bIns="41473">
            <a:prstTxWarp prst="textNoShape">
              <a:avLst/>
            </a:prstTxWarp>
          </a:bodyPr>
          <a:lstStyle/>
          <a:p>
            <a:endParaRPr lang="en-US"/>
          </a:p>
        </p:txBody>
      </p:sp>
      <p:sp>
        <p:nvSpPr>
          <p:cNvPr id="13316" name="Line 4"/>
          <p:cNvSpPr>
            <a:spLocks noChangeShapeType="1"/>
          </p:cNvSpPr>
          <p:nvPr/>
        </p:nvSpPr>
        <p:spPr bwMode="auto">
          <a:xfrm flipV="1">
            <a:off x="5029921" y="2919540"/>
            <a:ext cx="532800" cy="231864"/>
          </a:xfrm>
          <a:prstGeom prst="line">
            <a:avLst/>
          </a:prstGeom>
          <a:noFill/>
          <a:ln w="38160">
            <a:solidFill>
              <a:srgbClr val="000000"/>
            </a:solidFill>
            <a:miter lim="800000"/>
            <a:headEnd/>
            <a:tailEnd type="triangle" w="med" len="med"/>
          </a:ln>
          <a:effectLst/>
        </p:spPr>
        <p:txBody>
          <a:bodyPr lIns="82945" tIns="41473" rIns="82945" bIns="41473">
            <a:prstTxWarp prst="textNoShape">
              <a:avLst/>
            </a:prstTxWarp>
          </a:bodyPr>
          <a:lstStyle/>
          <a:p>
            <a:endParaRPr lang="en-US"/>
          </a:p>
        </p:txBody>
      </p:sp>
      <p:sp>
        <p:nvSpPr>
          <p:cNvPr id="13317" name="Line 5"/>
          <p:cNvSpPr>
            <a:spLocks noChangeShapeType="1"/>
          </p:cNvSpPr>
          <p:nvPr/>
        </p:nvSpPr>
        <p:spPr bwMode="auto">
          <a:xfrm>
            <a:off x="2134080" y="2920979"/>
            <a:ext cx="4114080" cy="1441"/>
          </a:xfrm>
          <a:prstGeom prst="line">
            <a:avLst/>
          </a:prstGeom>
          <a:noFill/>
          <a:ln w="3240" cap="rnd">
            <a:solidFill>
              <a:srgbClr val="000000"/>
            </a:solidFill>
            <a:prstDash val="sysDot"/>
            <a:miter lim="800000"/>
            <a:headEnd/>
            <a:tailEnd/>
          </a:ln>
          <a:effectLst/>
        </p:spPr>
        <p:txBody>
          <a:bodyPr lIns="82945" tIns="41473" rIns="82945" bIns="41473">
            <a:prstTxWarp prst="textNoShape">
              <a:avLst/>
            </a:prstTxWarp>
          </a:bodyPr>
          <a:lstStyle/>
          <a:p>
            <a:endParaRPr lang="en-US"/>
          </a:p>
        </p:txBody>
      </p:sp>
      <p:sp>
        <p:nvSpPr>
          <p:cNvPr id="13318" name="Line 6"/>
          <p:cNvSpPr>
            <a:spLocks noChangeShapeType="1"/>
          </p:cNvSpPr>
          <p:nvPr/>
        </p:nvSpPr>
        <p:spPr bwMode="auto">
          <a:xfrm>
            <a:off x="2972160" y="3149964"/>
            <a:ext cx="2057760" cy="1440"/>
          </a:xfrm>
          <a:prstGeom prst="line">
            <a:avLst/>
          </a:prstGeom>
          <a:noFill/>
          <a:ln w="38160">
            <a:solidFill>
              <a:srgbClr val="000000"/>
            </a:solidFill>
            <a:miter lim="800000"/>
            <a:headEnd/>
            <a:tailEnd/>
          </a:ln>
          <a:effectLst/>
        </p:spPr>
        <p:txBody>
          <a:bodyPr lIns="82945" tIns="41473" rIns="82945" bIns="41473">
            <a:prstTxWarp prst="textNoShape">
              <a:avLst/>
            </a:prstTxWarp>
          </a:bodyPr>
          <a:lstStyle/>
          <a:p>
            <a:endParaRPr lang="en-US"/>
          </a:p>
        </p:txBody>
      </p:sp>
      <p:sp>
        <p:nvSpPr>
          <p:cNvPr id="13319" name="Text Box 7"/>
          <p:cNvSpPr txBox="1">
            <a:spLocks noChangeArrowheads="1"/>
          </p:cNvSpPr>
          <p:nvPr/>
        </p:nvSpPr>
        <p:spPr bwMode="auto">
          <a:xfrm>
            <a:off x="2138400" y="2997308"/>
            <a:ext cx="786836" cy="276995"/>
          </a:xfrm>
          <a:prstGeom prst="rect">
            <a:avLst/>
          </a:prstGeom>
          <a:noFill/>
          <a:ln w="9525">
            <a:noFill/>
            <a:round/>
            <a:headEnd/>
            <a:tailEnd/>
          </a:ln>
          <a:effectLst/>
        </p:spPr>
        <p:txBody>
          <a:bodyPr wrap="none" lIns="91436" tIns="45718" rIns="91436" bIns="45718">
            <a:prstTxWarp prst="textNoShape">
              <a:avLst/>
            </a:prstTxWarp>
            <a:spAutoFit/>
          </a:bodyPr>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sz="1200" b="1" dirty="0">
                <a:solidFill>
                  <a:srgbClr val="000000"/>
                </a:solidFill>
                <a:latin typeface="Tahoma" charset="0"/>
              </a:rPr>
              <a:t>access1</a:t>
            </a:r>
          </a:p>
        </p:txBody>
      </p:sp>
      <p:sp>
        <p:nvSpPr>
          <p:cNvPr id="13320" name="Text Box 8"/>
          <p:cNvSpPr txBox="1">
            <a:spLocks noChangeArrowheads="1"/>
          </p:cNvSpPr>
          <p:nvPr/>
        </p:nvSpPr>
        <p:spPr bwMode="auto">
          <a:xfrm>
            <a:off x="5263200" y="2920979"/>
            <a:ext cx="786836" cy="276995"/>
          </a:xfrm>
          <a:prstGeom prst="rect">
            <a:avLst/>
          </a:prstGeom>
          <a:noFill/>
          <a:ln w="9525">
            <a:noFill/>
            <a:round/>
            <a:headEnd/>
            <a:tailEnd/>
          </a:ln>
          <a:effectLst/>
        </p:spPr>
        <p:txBody>
          <a:bodyPr wrap="none" lIns="91436" tIns="45718" rIns="91436" bIns="45718">
            <a:prstTxWarp prst="textNoShape">
              <a:avLst/>
            </a:prstTxWarp>
            <a:spAutoFit/>
          </a:bodyPr>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sz="1200" b="1" dirty="0">
                <a:solidFill>
                  <a:srgbClr val="000000"/>
                </a:solidFill>
                <a:latin typeface="Tahoma" charset="0"/>
              </a:rPr>
              <a:t>access2</a:t>
            </a:r>
          </a:p>
        </p:txBody>
      </p:sp>
      <p:sp>
        <p:nvSpPr>
          <p:cNvPr id="13321" name="AutoShape 9"/>
          <p:cNvSpPr>
            <a:spLocks noChangeArrowheads="1"/>
          </p:cNvSpPr>
          <p:nvPr/>
        </p:nvSpPr>
        <p:spPr bwMode="auto">
          <a:xfrm>
            <a:off x="2743201" y="2691996"/>
            <a:ext cx="2819520" cy="76328"/>
          </a:xfrm>
          <a:prstGeom prst="leftRightArrow">
            <a:avLst>
              <a:gd name="adj1" fmla="val 50000"/>
              <a:gd name="adj2" fmla="val 735452"/>
            </a:avLst>
          </a:prstGeom>
          <a:solidFill>
            <a:srgbClr val="B2B2B2"/>
          </a:solidFill>
          <a:ln w="9360">
            <a:solidFill>
              <a:srgbClr val="000000"/>
            </a:solidFill>
            <a:miter lim="800000"/>
            <a:headEnd/>
            <a:tailEnd/>
          </a:ln>
          <a:effectLst/>
        </p:spPr>
        <p:txBody>
          <a:bodyPr wrap="none" lIns="82945" tIns="41473" rIns="82945" bIns="41473" anchor="ctr">
            <a:prstTxWarp prst="textNoShape">
              <a:avLst/>
            </a:prstTxWarp>
          </a:bodyPr>
          <a:lstStyle/>
          <a:p>
            <a:endParaRPr lang="en-US"/>
          </a:p>
        </p:txBody>
      </p:sp>
      <p:sp>
        <p:nvSpPr>
          <p:cNvPr id="13322" name="Text Box 10"/>
          <p:cNvSpPr txBox="1">
            <a:spLocks noChangeArrowheads="1"/>
          </p:cNvSpPr>
          <p:nvPr/>
        </p:nvSpPr>
        <p:spPr bwMode="auto">
          <a:xfrm>
            <a:off x="2892961" y="2362200"/>
            <a:ext cx="2289501" cy="276995"/>
          </a:xfrm>
          <a:prstGeom prst="rect">
            <a:avLst/>
          </a:prstGeom>
          <a:noFill/>
          <a:ln w="9525">
            <a:noFill/>
            <a:round/>
            <a:headEnd/>
            <a:tailEnd/>
          </a:ln>
          <a:effectLst/>
        </p:spPr>
        <p:txBody>
          <a:bodyPr wrap="none" lIns="91436" tIns="45718" rIns="91436" bIns="45718">
            <a:prstTxWarp prst="textNoShape">
              <a:avLst/>
            </a:prstTxWarp>
            <a:spAutoFit/>
          </a:bodyPr>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sz="1200" b="1" dirty="0" err="1">
                <a:solidFill>
                  <a:srgbClr val="000000"/>
                </a:solidFill>
                <a:latin typeface="Tahoma" charset="0"/>
              </a:rPr>
              <a:t>IdleTime</a:t>
            </a:r>
            <a:r>
              <a:rPr lang="en-GB" sz="1200" b="1" dirty="0">
                <a:solidFill>
                  <a:srgbClr val="000000"/>
                </a:solidFill>
                <a:latin typeface="Tahoma" charset="0"/>
              </a:rPr>
              <a:t> &gt; </a:t>
            </a:r>
            <a:r>
              <a:rPr lang="en-GB" sz="1200" b="1" dirty="0" err="1">
                <a:solidFill>
                  <a:srgbClr val="000000"/>
                </a:solidFill>
                <a:latin typeface="Tahoma" charset="0"/>
              </a:rPr>
              <a:t>BreakEvenTime</a:t>
            </a:r>
            <a:endParaRPr lang="en-GB" sz="1200" b="1" dirty="0">
              <a:solidFill>
                <a:srgbClr val="000000"/>
              </a:solidFill>
              <a:latin typeface="Tahoma" charset="0"/>
            </a:endParaRPr>
          </a:p>
        </p:txBody>
      </p:sp>
      <p:sp>
        <p:nvSpPr>
          <p:cNvPr id="13323" name="Oval 11"/>
          <p:cNvSpPr>
            <a:spLocks noChangeArrowheads="1"/>
          </p:cNvSpPr>
          <p:nvPr/>
        </p:nvSpPr>
        <p:spPr bwMode="auto">
          <a:xfrm flipV="1">
            <a:off x="2666880" y="2844652"/>
            <a:ext cx="152640" cy="152656"/>
          </a:xfrm>
          <a:prstGeom prst="ellipse">
            <a:avLst/>
          </a:prstGeom>
          <a:solidFill>
            <a:srgbClr val="000000"/>
          </a:solidFill>
          <a:ln w="9360">
            <a:solidFill>
              <a:srgbClr val="000000"/>
            </a:solidFill>
            <a:miter lim="800000"/>
            <a:headEnd/>
            <a:tailEnd/>
          </a:ln>
          <a:effectLst/>
        </p:spPr>
        <p:txBody>
          <a:bodyPr wrap="none" lIns="82945" tIns="41473" rIns="82945" bIns="41473" anchor="ctr">
            <a:prstTxWarp prst="textNoShape">
              <a:avLst/>
            </a:prstTxWarp>
          </a:bodyPr>
          <a:lstStyle/>
          <a:p>
            <a:endParaRPr lang="en-US"/>
          </a:p>
        </p:txBody>
      </p:sp>
      <p:sp>
        <p:nvSpPr>
          <p:cNvPr id="13324" name="Oval 12"/>
          <p:cNvSpPr>
            <a:spLocks noChangeArrowheads="1"/>
          </p:cNvSpPr>
          <p:nvPr/>
        </p:nvSpPr>
        <p:spPr bwMode="auto">
          <a:xfrm flipV="1">
            <a:off x="5486400" y="2844652"/>
            <a:ext cx="152640" cy="152656"/>
          </a:xfrm>
          <a:prstGeom prst="ellipse">
            <a:avLst/>
          </a:prstGeom>
          <a:solidFill>
            <a:srgbClr val="000000"/>
          </a:solidFill>
          <a:ln w="9360">
            <a:solidFill>
              <a:srgbClr val="000000"/>
            </a:solidFill>
            <a:miter lim="800000"/>
            <a:headEnd/>
            <a:tailEnd/>
          </a:ln>
          <a:effectLst/>
        </p:spPr>
        <p:txBody>
          <a:bodyPr wrap="none" lIns="82945" tIns="41473" rIns="82945" bIns="41473" anchor="ctr">
            <a:prstTxWarp prst="textNoShape">
              <a:avLst/>
            </a:prstTxWarp>
          </a:bodyPr>
          <a:lstStyle/>
          <a:p>
            <a:endParaRPr lang="en-US"/>
          </a:p>
        </p:txBody>
      </p:sp>
      <p:sp>
        <p:nvSpPr>
          <p:cNvPr id="13325" name="Line 13"/>
          <p:cNvSpPr>
            <a:spLocks noChangeShapeType="1"/>
          </p:cNvSpPr>
          <p:nvPr/>
        </p:nvSpPr>
        <p:spPr bwMode="auto">
          <a:xfrm>
            <a:off x="2514241" y="5714520"/>
            <a:ext cx="1524960" cy="1441"/>
          </a:xfrm>
          <a:prstGeom prst="line">
            <a:avLst/>
          </a:prstGeom>
          <a:noFill/>
          <a:ln w="38160">
            <a:solidFill>
              <a:srgbClr val="000000"/>
            </a:solidFill>
            <a:miter lim="800000"/>
            <a:headEnd/>
            <a:tailEnd/>
          </a:ln>
          <a:effectLst/>
        </p:spPr>
        <p:txBody>
          <a:bodyPr lIns="82945" tIns="41473" rIns="82945" bIns="41473">
            <a:prstTxWarp prst="textNoShape">
              <a:avLst/>
            </a:prstTxWarp>
          </a:bodyPr>
          <a:lstStyle/>
          <a:p>
            <a:endParaRPr lang="en-US"/>
          </a:p>
        </p:txBody>
      </p:sp>
      <p:sp>
        <p:nvSpPr>
          <p:cNvPr id="13326" name="Line 14"/>
          <p:cNvSpPr>
            <a:spLocks noChangeShapeType="1"/>
          </p:cNvSpPr>
          <p:nvPr/>
        </p:nvSpPr>
        <p:spPr bwMode="auto">
          <a:xfrm flipV="1">
            <a:off x="5333761" y="5713081"/>
            <a:ext cx="534240" cy="231864"/>
          </a:xfrm>
          <a:prstGeom prst="line">
            <a:avLst/>
          </a:prstGeom>
          <a:noFill/>
          <a:ln w="38160">
            <a:solidFill>
              <a:srgbClr val="000000"/>
            </a:solidFill>
            <a:miter lim="800000"/>
            <a:headEnd/>
            <a:tailEnd type="triangle" w="med" len="med"/>
          </a:ln>
          <a:effectLst/>
        </p:spPr>
        <p:txBody>
          <a:bodyPr lIns="82945" tIns="41473" rIns="82945" bIns="41473">
            <a:prstTxWarp prst="textNoShape">
              <a:avLst/>
            </a:prstTxWarp>
          </a:bodyPr>
          <a:lstStyle/>
          <a:p>
            <a:endParaRPr lang="en-US"/>
          </a:p>
        </p:txBody>
      </p:sp>
      <p:sp>
        <p:nvSpPr>
          <p:cNvPr id="13327" name="Line 15"/>
          <p:cNvSpPr>
            <a:spLocks noChangeShapeType="1"/>
          </p:cNvSpPr>
          <p:nvPr/>
        </p:nvSpPr>
        <p:spPr bwMode="auto">
          <a:xfrm>
            <a:off x="1905121" y="5714520"/>
            <a:ext cx="4114080" cy="1441"/>
          </a:xfrm>
          <a:prstGeom prst="line">
            <a:avLst/>
          </a:prstGeom>
          <a:noFill/>
          <a:ln w="3240" cap="rnd">
            <a:solidFill>
              <a:srgbClr val="000000"/>
            </a:solidFill>
            <a:prstDash val="sysDot"/>
            <a:miter lim="800000"/>
            <a:headEnd/>
            <a:tailEnd/>
          </a:ln>
          <a:effectLst/>
        </p:spPr>
        <p:txBody>
          <a:bodyPr lIns="82945" tIns="41473" rIns="82945" bIns="41473">
            <a:prstTxWarp prst="textNoShape">
              <a:avLst/>
            </a:prstTxWarp>
          </a:bodyPr>
          <a:lstStyle/>
          <a:p>
            <a:endParaRPr lang="en-US"/>
          </a:p>
        </p:txBody>
      </p:sp>
      <p:sp>
        <p:nvSpPr>
          <p:cNvPr id="13328" name="Line 16"/>
          <p:cNvSpPr>
            <a:spLocks noChangeShapeType="1"/>
          </p:cNvSpPr>
          <p:nvPr/>
        </p:nvSpPr>
        <p:spPr bwMode="auto">
          <a:xfrm>
            <a:off x="4266721" y="5943505"/>
            <a:ext cx="1067040" cy="1440"/>
          </a:xfrm>
          <a:prstGeom prst="line">
            <a:avLst/>
          </a:prstGeom>
          <a:noFill/>
          <a:ln w="38160">
            <a:solidFill>
              <a:srgbClr val="000000"/>
            </a:solidFill>
            <a:miter lim="800000"/>
            <a:headEnd/>
            <a:tailEnd/>
          </a:ln>
          <a:effectLst/>
        </p:spPr>
        <p:txBody>
          <a:bodyPr lIns="82945" tIns="41473" rIns="82945" bIns="41473">
            <a:prstTxWarp prst="textNoShape">
              <a:avLst/>
            </a:prstTxWarp>
          </a:bodyPr>
          <a:lstStyle/>
          <a:p>
            <a:endParaRPr lang="en-US"/>
          </a:p>
        </p:txBody>
      </p:sp>
      <p:sp>
        <p:nvSpPr>
          <p:cNvPr id="13329" name="Text Box 17"/>
          <p:cNvSpPr txBox="1">
            <a:spLocks noChangeArrowheads="1"/>
          </p:cNvSpPr>
          <p:nvPr/>
        </p:nvSpPr>
        <p:spPr bwMode="auto">
          <a:xfrm>
            <a:off x="2604960" y="5029008"/>
            <a:ext cx="1385557" cy="461661"/>
          </a:xfrm>
          <a:prstGeom prst="rect">
            <a:avLst/>
          </a:prstGeom>
          <a:noFill/>
          <a:ln w="9525">
            <a:noFill/>
            <a:round/>
            <a:headEnd/>
            <a:tailEnd/>
          </a:ln>
          <a:effectLst/>
        </p:spPr>
        <p:txBody>
          <a:bodyPr wrap="none" lIns="91436" tIns="45718" rIns="91436" bIns="45718">
            <a:prstTxWarp prst="textNoShape">
              <a:avLst/>
            </a:prstTxWarp>
            <a:spAutoFit/>
          </a:bodyPr>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sz="1200" b="1" dirty="0">
                <a:solidFill>
                  <a:srgbClr val="000000"/>
                </a:solidFill>
                <a:latin typeface="Tahoma" charset="0"/>
              </a:rPr>
              <a:t>Idle for </a:t>
            </a:r>
            <a:br>
              <a:rPr lang="en-GB" sz="1200" b="1" dirty="0">
                <a:solidFill>
                  <a:srgbClr val="000000"/>
                </a:solidFill>
                <a:latin typeface="Tahoma" charset="0"/>
              </a:rPr>
            </a:br>
            <a:r>
              <a:rPr lang="en-GB" sz="1200" b="1" dirty="0" err="1">
                <a:solidFill>
                  <a:srgbClr val="000000"/>
                </a:solidFill>
                <a:latin typeface="Tahoma" charset="0"/>
              </a:rPr>
              <a:t>BreakEvenTime</a:t>
            </a:r>
            <a:endParaRPr lang="en-GB" sz="1200" b="1" dirty="0">
              <a:solidFill>
                <a:srgbClr val="000000"/>
              </a:solidFill>
              <a:latin typeface="Tahoma" charset="0"/>
            </a:endParaRPr>
          </a:p>
        </p:txBody>
      </p:sp>
      <p:sp>
        <p:nvSpPr>
          <p:cNvPr id="13330" name="Oval 18"/>
          <p:cNvSpPr>
            <a:spLocks noChangeArrowheads="1"/>
          </p:cNvSpPr>
          <p:nvPr/>
        </p:nvSpPr>
        <p:spPr bwMode="auto">
          <a:xfrm flipV="1">
            <a:off x="2437921" y="5638193"/>
            <a:ext cx="152640" cy="152656"/>
          </a:xfrm>
          <a:prstGeom prst="ellipse">
            <a:avLst/>
          </a:prstGeom>
          <a:solidFill>
            <a:srgbClr val="000000"/>
          </a:solidFill>
          <a:ln w="9360">
            <a:solidFill>
              <a:srgbClr val="000000"/>
            </a:solidFill>
            <a:miter lim="800000"/>
            <a:headEnd/>
            <a:tailEnd/>
          </a:ln>
          <a:effectLst/>
        </p:spPr>
        <p:txBody>
          <a:bodyPr wrap="none" lIns="82945" tIns="41473" rIns="82945" bIns="41473" anchor="ctr">
            <a:prstTxWarp prst="textNoShape">
              <a:avLst/>
            </a:prstTxWarp>
          </a:bodyPr>
          <a:lstStyle/>
          <a:p>
            <a:endParaRPr lang="en-US"/>
          </a:p>
        </p:txBody>
      </p:sp>
      <p:sp>
        <p:nvSpPr>
          <p:cNvPr id="13331" name="Oval 19"/>
          <p:cNvSpPr>
            <a:spLocks noChangeArrowheads="1"/>
          </p:cNvSpPr>
          <p:nvPr/>
        </p:nvSpPr>
        <p:spPr bwMode="auto">
          <a:xfrm flipV="1">
            <a:off x="5257441" y="5638193"/>
            <a:ext cx="152640" cy="152656"/>
          </a:xfrm>
          <a:prstGeom prst="ellipse">
            <a:avLst/>
          </a:prstGeom>
          <a:solidFill>
            <a:srgbClr val="000000"/>
          </a:solidFill>
          <a:ln w="9360">
            <a:solidFill>
              <a:srgbClr val="000000"/>
            </a:solidFill>
            <a:miter lim="800000"/>
            <a:headEnd/>
            <a:tailEnd/>
          </a:ln>
          <a:effectLst/>
        </p:spPr>
        <p:txBody>
          <a:bodyPr wrap="none" lIns="82945" tIns="41473" rIns="82945" bIns="41473" anchor="ctr">
            <a:prstTxWarp prst="textNoShape">
              <a:avLst/>
            </a:prstTxWarp>
          </a:bodyPr>
          <a:lstStyle/>
          <a:p>
            <a:endParaRPr lang="en-US"/>
          </a:p>
        </p:txBody>
      </p:sp>
      <p:sp>
        <p:nvSpPr>
          <p:cNvPr id="13332" name="Line 20"/>
          <p:cNvSpPr>
            <a:spLocks noChangeShapeType="1"/>
          </p:cNvSpPr>
          <p:nvPr/>
        </p:nvSpPr>
        <p:spPr bwMode="auto">
          <a:xfrm>
            <a:off x="4039201" y="5714521"/>
            <a:ext cx="227520" cy="228984"/>
          </a:xfrm>
          <a:prstGeom prst="line">
            <a:avLst/>
          </a:prstGeom>
          <a:noFill/>
          <a:ln w="38160">
            <a:solidFill>
              <a:srgbClr val="000000"/>
            </a:solidFill>
            <a:miter lim="800000"/>
            <a:headEnd/>
            <a:tailEnd type="triangle" w="med" len="med"/>
          </a:ln>
          <a:effectLst/>
        </p:spPr>
        <p:txBody>
          <a:bodyPr lIns="82945" tIns="41473" rIns="82945" bIns="41473">
            <a:prstTxWarp prst="textNoShape">
              <a:avLst/>
            </a:prstTxWarp>
          </a:bodyPr>
          <a:lstStyle/>
          <a:p>
            <a:endParaRPr lang="en-US"/>
          </a:p>
        </p:txBody>
      </p:sp>
      <p:sp>
        <p:nvSpPr>
          <p:cNvPr id="13333" name="AutoShape 21"/>
          <p:cNvSpPr>
            <a:spLocks noChangeArrowheads="1"/>
          </p:cNvSpPr>
          <p:nvPr/>
        </p:nvSpPr>
        <p:spPr bwMode="auto">
          <a:xfrm>
            <a:off x="2514241" y="5486976"/>
            <a:ext cx="1524960" cy="76328"/>
          </a:xfrm>
          <a:prstGeom prst="leftRightArrow">
            <a:avLst>
              <a:gd name="adj1" fmla="val 50000"/>
              <a:gd name="adj2" fmla="val 397770"/>
            </a:avLst>
          </a:prstGeom>
          <a:solidFill>
            <a:srgbClr val="B2B2B2"/>
          </a:solidFill>
          <a:ln w="9360">
            <a:solidFill>
              <a:srgbClr val="000000"/>
            </a:solidFill>
            <a:miter lim="800000"/>
            <a:headEnd/>
            <a:tailEnd/>
          </a:ln>
          <a:effectLst/>
        </p:spPr>
        <p:txBody>
          <a:bodyPr wrap="none" lIns="82945" tIns="41473" rIns="82945" bIns="41473" anchor="ctr">
            <a:prstTxWarp prst="textNoShape">
              <a:avLst/>
            </a:prstTxWarp>
          </a:bodyPr>
          <a:lstStyle/>
          <a:p>
            <a:endParaRPr lang="en-US"/>
          </a:p>
        </p:txBody>
      </p:sp>
      <p:sp>
        <p:nvSpPr>
          <p:cNvPr id="13334" name="AutoShape 22"/>
          <p:cNvSpPr>
            <a:spLocks noChangeArrowheads="1"/>
          </p:cNvSpPr>
          <p:nvPr/>
        </p:nvSpPr>
        <p:spPr bwMode="auto">
          <a:xfrm>
            <a:off x="5333760" y="5486976"/>
            <a:ext cx="457920" cy="76328"/>
          </a:xfrm>
          <a:prstGeom prst="leftRightArrow">
            <a:avLst>
              <a:gd name="adj1" fmla="val 50000"/>
              <a:gd name="adj2" fmla="val 119444"/>
            </a:avLst>
          </a:prstGeom>
          <a:solidFill>
            <a:srgbClr val="B2B2B2"/>
          </a:solidFill>
          <a:ln w="9360">
            <a:solidFill>
              <a:srgbClr val="000000"/>
            </a:solidFill>
            <a:miter lim="800000"/>
            <a:headEnd/>
            <a:tailEnd/>
          </a:ln>
          <a:effectLst/>
        </p:spPr>
        <p:txBody>
          <a:bodyPr wrap="none" lIns="82945" tIns="41473" rIns="82945" bIns="41473" anchor="ctr">
            <a:prstTxWarp prst="textNoShape">
              <a:avLst/>
            </a:prstTxWarp>
          </a:bodyPr>
          <a:lstStyle/>
          <a:p>
            <a:endParaRPr lang="en-US"/>
          </a:p>
        </p:txBody>
      </p:sp>
      <p:sp>
        <p:nvSpPr>
          <p:cNvPr id="13335" name="Text Box 23"/>
          <p:cNvSpPr txBox="1">
            <a:spLocks noChangeArrowheads="1"/>
          </p:cNvSpPr>
          <p:nvPr/>
        </p:nvSpPr>
        <p:spPr bwMode="auto">
          <a:xfrm>
            <a:off x="5112000" y="5181664"/>
            <a:ext cx="951745" cy="276995"/>
          </a:xfrm>
          <a:prstGeom prst="rect">
            <a:avLst/>
          </a:prstGeom>
          <a:noFill/>
          <a:ln w="9525">
            <a:noFill/>
            <a:round/>
            <a:headEnd/>
            <a:tailEnd/>
          </a:ln>
          <a:effectLst/>
        </p:spPr>
        <p:txBody>
          <a:bodyPr wrap="none" lIns="91436" tIns="45718" rIns="91436" bIns="45718">
            <a:prstTxWarp prst="textNoShape">
              <a:avLst/>
            </a:prstTxWarp>
            <a:spAutoFit/>
          </a:bodyPr>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sz="1200" b="1" dirty="0">
                <a:solidFill>
                  <a:srgbClr val="000000"/>
                </a:solidFill>
                <a:latin typeface="Tahoma" charset="0"/>
              </a:rPr>
              <a:t>Wait time</a:t>
            </a:r>
          </a:p>
        </p:txBody>
      </p:sp>
      <p:sp>
        <p:nvSpPr>
          <p:cNvPr id="13336" name="Line 24"/>
          <p:cNvSpPr>
            <a:spLocks noChangeShapeType="1"/>
          </p:cNvSpPr>
          <p:nvPr/>
        </p:nvSpPr>
        <p:spPr bwMode="auto">
          <a:xfrm flipV="1">
            <a:off x="2743201" y="2690555"/>
            <a:ext cx="1440" cy="155536"/>
          </a:xfrm>
          <a:prstGeom prst="line">
            <a:avLst/>
          </a:prstGeom>
          <a:noFill/>
          <a:ln w="9360">
            <a:solidFill>
              <a:srgbClr val="000000"/>
            </a:solidFill>
            <a:miter lim="800000"/>
            <a:headEnd/>
            <a:tailEnd/>
          </a:ln>
          <a:effectLst/>
        </p:spPr>
        <p:txBody>
          <a:bodyPr lIns="82945" tIns="41473" rIns="82945" bIns="41473">
            <a:prstTxWarp prst="textNoShape">
              <a:avLst/>
            </a:prstTxWarp>
          </a:bodyPr>
          <a:lstStyle/>
          <a:p>
            <a:endParaRPr lang="en-US"/>
          </a:p>
        </p:txBody>
      </p:sp>
      <p:sp>
        <p:nvSpPr>
          <p:cNvPr id="13337" name="Line 25"/>
          <p:cNvSpPr>
            <a:spLocks noChangeShapeType="1"/>
          </p:cNvSpPr>
          <p:nvPr/>
        </p:nvSpPr>
        <p:spPr bwMode="auto">
          <a:xfrm flipV="1">
            <a:off x="5562721" y="2690555"/>
            <a:ext cx="1440" cy="155536"/>
          </a:xfrm>
          <a:prstGeom prst="line">
            <a:avLst/>
          </a:prstGeom>
          <a:noFill/>
          <a:ln w="9360">
            <a:solidFill>
              <a:srgbClr val="000000"/>
            </a:solidFill>
            <a:miter lim="800000"/>
            <a:headEnd/>
            <a:tailEnd/>
          </a:ln>
          <a:effectLst/>
        </p:spPr>
        <p:txBody>
          <a:bodyPr lIns="82945" tIns="41473" rIns="82945" bIns="41473">
            <a:prstTxWarp prst="textNoShape">
              <a:avLst/>
            </a:prstTxWarp>
          </a:bodyPr>
          <a:lstStyle/>
          <a:p>
            <a:endParaRPr lang="en-US"/>
          </a:p>
        </p:txBody>
      </p:sp>
      <p:sp>
        <p:nvSpPr>
          <p:cNvPr id="13338" name="Line 26"/>
          <p:cNvSpPr>
            <a:spLocks noChangeShapeType="1"/>
          </p:cNvSpPr>
          <p:nvPr/>
        </p:nvSpPr>
        <p:spPr bwMode="auto">
          <a:xfrm flipV="1">
            <a:off x="2514240" y="5485536"/>
            <a:ext cx="1440" cy="154096"/>
          </a:xfrm>
          <a:prstGeom prst="line">
            <a:avLst/>
          </a:prstGeom>
          <a:noFill/>
          <a:ln w="9360">
            <a:solidFill>
              <a:srgbClr val="000000"/>
            </a:solidFill>
            <a:miter lim="800000"/>
            <a:headEnd/>
            <a:tailEnd/>
          </a:ln>
          <a:effectLst/>
        </p:spPr>
        <p:txBody>
          <a:bodyPr lIns="82945" tIns="41473" rIns="82945" bIns="41473">
            <a:prstTxWarp prst="textNoShape">
              <a:avLst/>
            </a:prstTxWarp>
          </a:bodyPr>
          <a:lstStyle/>
          <a:p>
            <a:endParaRPr lang="en-US"/>
          </a:p>
        </p:txBody>
      </p:sp>
      <p:sp>
        <p:nvSpPr>
          <p:cNvPr id="13339" name="Line 27"/>
          <p:cNvSpPr>
            <a:spLocks noChangeShapeType="1"/>
          </p:cNvSpPr>
          <p:nvPr/>
        </p:nvSpPr>
        <p:spPr bwMode="auto">
          <a:xfrm flipV="1">
            <a:off x="4039201" y="5485536"/>
            <a:ext cx="1440" cy="230424"/>
          </a:xfrm>
          <a:prstGeom prst="line">
            <a:avLst/>
          </a:prstGeom>
          <a:noFill/>
          <a:ln w="9360">
            <a:solidFill>
              <a:srgbClr val="000000"/>
            </a:solidFill>
            <a:miter lim="800000"/>
            <a:headEnd/>
            <a:tailEnd/>
          </a:ln>
          <a:effectLst/>
        </p:spPr>
        <p:txBody>
          <a:bodyPr lIns="82945" tIns="41473" rIns="82945" bIns="41473">
            <a:prstTxWarp prst="textNoShape">
              <a:avLst/>
            </a:prstTxWarp>
          </a:bodyPr>
          <a:lstStyle/>
          <a:p>
            <a:endParaRPr lang="en-US"/>
          </a:p>
        </p:txBody>
      </p:sp>
      <p:sp>
        <p:nvSpPr>
          <p:cNvPr id="13340" name="Line 28"/>
          <p:cNvSpPr>
            <a:spLocks noChangeShapeType="1"/>
          </p:cNvSpPr>
          <p:nvPr/>
        </p:nvSpPr>
        <p:spPr bwMode="auto">
          <a:xfrm flipV="1">
            <a:off x="5333760" y="5485536"/>
            <a:ext cx="1440" cy="154096"/>
          </a:xfrm>
          <a:prstGeom prst="line">
            <a:avLst/>
          </a:prstGeom>
          <a:noFill/>
          <a:ln w="9360">
            <a:solidFill>
              <a:srgbClr val="000000"/>
            </a:solidFill>
            <a:miter lim="800000"/>
            <a:headEnd/>
            <a:tailEnd/>
          </a:ln>
          <a:effectLst/>
        </p:spPr>
        <p:txBody>
          <a:bodyPr lIns="82945" tIns="41473" rIns="82945" bIns="41473">
            <a:prstTxWarp prst="textNoShape">
              <a:avLst/>
            </a:prstTxWarp>
          </a:bodyPr>
          <a:lstStyle/>
          <a:p>
            <a:endParaRPr lang="en-US"/>
          </a:p>
        </p:txBody>
      </p:sp>
      <p:sp>
        <p:nvSpPr>
          <p:cNvPr id="13341" name="Line 29"/>
          <p:cNvSpPr>
            <a:spLocks noChangeShapeType="1"/>
          </p:cNvSpPr>
          <p:nvPr/>
        </p:nvSpPr>
        <p:spPr bwMode="auto">
          <a:xfrm flipV="1">
            <a:off x="5791680" y="5485536"/>
            <a:ext cx="1440" cy="230424"/>
          </a:xfrm>
          <a:prstGeom prst="line">
            <a:avLst/>
          </a:prstGeom>
          <a:noFill/>
          <a:ln w="9360">
            <a:solidFill>
              <a:srgbClr val="000000"/>
            </a:solidFill>
            <a:miter lim="800000"/>
            <a:headEnd/>
            <a:tailEnd/>
          </a:ln>
          <a:effectLst/>
        </p:spPr>
        <p:txBody>
          <a:bodyPr lIns="82945" tIns="41473" rIns="82945" bIns="41473">
            <a:prstTxWarp prst="textNoShape">
              <a:avLst/>
            </a:prstTxWarp>
          </a:bodyPr>
          <a:lstStyle/>
          <a:p>
            <a:endParaRPr lang="en-US"/>
          </a:p>
        </p:txBody>
      </p:sp>
      <p:sp>
        <p:nvSpPr>
          <p:cNvPr id="13342" name="Text Box 30"/>
          <p:cNvSpPr txBox="1">
            <a:spLocks noChangeArrowheads="1"/>
          </p:cNvSpPr>
          <p:nvPr/>
        </p:nvSpPr>
        <p:spPr bwMode="auto">
          <a:xfrm>
            <a:off x="0" y="6510924"/>
            <a:ext cx="9144000" cy="346574"/>
          </a:xfrm>
          <a:prstGeom prst="rect">
            <a:avLst/>
          </a:prstGeom>
          <a:noFill/>
          <a:ln w="9525">
            <a:noFill/>
            <a:round/>
            <a:headEnd/>
            <a:tailEnd/>
          </a:ln>
          <a:effectLst/>
        </p:spPr>
        <p:txBody>
          <a:bodyPr lIns="81639" tIns="42452" rIns="81639" bIns="42452">
            <a:prstTxWarp prst="textNoShape">
              <a:avLst/>
            </a:prstTxWarp>
            <a:spAutoFit/>
          </a:bodyPr>
          <a:lstStyle/>
          <a:p>
            <a:pPr>
              <a:lnSpc>
                <a:spcPct val="93000"/>
              </a:lnSpc>
              <a:spcBef>
                <a:spcPts val="1020"/>
              </a:spcBef>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pPr>
            <a:r>
              <a:rPr lang="en-GB" dirty="0">
                <a:solidFill>
                  <a:srgbClr val="FFFFFF"/>
                </a:solidFill>
              </a:rPr>
              <a:t>Source: from the presentation slides of the authors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grpId="0" nodeType="clickEffect">
                                  <p:stCondLst>
                                    <p:cond delay="0"/>
                                  </p:stCondLst>
                                  <p:childTnLst>
                                    <p:set>
                                      <p:cBhvr>
                                        <p:cTn id="6" dur="1" fill="hold">
                                          <p:stCondLst>
                                            <p:cond delay="0"/>
                                          </p:stCondLst>
                                        </p:cTn>
                                        <p:tgtEl>
                                          <p:spTgt spid="13323"/>
                                        </p:tgtEl>
                                        <p:attrNameLst>
                                          <p:attrName>style.visibility</p:attrName>
                                        </p:attrNameLst>
                                      </p:cBhvr>
                                      <p:to>
                                        <p:strVal val="visible"/>
                                      </p:to>
                                    </p:set>
                                  </p:childTnLst>
                                </p:cTn>
                              </p:par>
                              <p:par>
                                <p:cTn id="7" presetID="1" presetClass="entr" fill="hold" grpId="0" nodeType="withEffect">
                                  <p:stCondLst>
                                    <p:cond delay="0"/>
                                  </p:stCondLst>
                                  <p:childTnLst>
                                    <p:set>
                                      <p:cBhvr>
                                        <p:cTn id="8" dur="1" fill="hold">
                                          <p:stCondLst>
                                            <p:cond delay="0"/>
                                          </p:stCondLst>
                                        </p:cTn>
                                        <p:tgtEl>
                                          <p:spTgt spid="13321"/>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13319"/>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13320"/>
                                        </p:tgtEl>
                                        <p:attrNameLst>
                                          <p:attrName>style.visibility</p:attrName>
                                        </p:attrNameLst>
                                      </p:cBhvr>
                                      <p:to>
                                        <p:strVal val="visible"/>
                                      </p:to>
                                    </p:set>
                                  </p:childTnLst>
                                </p:cTn>
                              </p:par>
                              <p:par>
                                <p:cTn id="13" presetID="1" presetClass="entr" fill="hold" grpId="0" nodeType="withEffect">
                                  <p:stCondLst>
                                    <p:cond delay="0"/>
                                  </p:stCondLst>
                                  <p:childTnLst>
                                    <p:set>
                                      <p:cBhvr>
                                        <p:cTn id="14" dur="1" fill="hold">
                                          <p:stCondLst>
                                            <p:cond delay="0"/>
                                          </p:stCondLst>
                                        </p:cTn>
                                        <p:tgtEl>
                                          <p:spTgt spid="13324"/>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13322"/>
                                        </p:tgtEl>
                                        <p:attrNameLst>
                                          <p:attrName>style.visibility</p:attrName>
                                        </p:attrNameLst>
                                      </p:cBhvr>
                                      <p:to>
                                        <p:strVal val="visible"/>
                                      </p:to>
                                    </p:set>
                                  </p:childTnLst>
                                </p:cTn>
                              </p:par>
                              <p:par>
                                <p:cTn id="17" presetID="1" presetClass="entr" fill="hold" grpId="0" nodeType="withEffect">
                                  <p:stCondLst>
                                    <p:cond delay="0"/>
                                  </p:stCondLst>
                                  <p:childTnLst>
                                    <p:set>
                                      <p:cBhvr>
                                        <p:cTn id="18" dur="1" fill="hold">
                                          <p:stCondLst>
                                            <p:cond delay="0"/>
                                          </p:stCondLst>
                                        </p:cTn>
                                        <p:tgtEl>
                                          <p:spTgt spid="13317"/>
                                        </p:tgtEl>
                                        <p:attrNameLst>
                                          <p:attrName>style.visibility</p:attrName>
                                        </p:attrNameLst>
                                      </p:cBhvr>
                                      <p:to>
                                        <p:strVal val="visible"/>
                                      </p:to>
                                    </p:set>
                                  </p:childTnLst>
                                </p:cTn>
                              </p:par>
                              <p:par>
                                <p:cTn id="19" presetID="1" presetClass="entr" fill="hold" grpId="0" nodeType="withEffect">
                                  <p:stCondLst>
                                    <p:cond delay="0"/>
                                  </p:stCondLst>
                                  <p:childTnLst>
                                    <p:set>
                                      <p:cBhvr>
                                        <p:cTn id="20" dur="1" fill="hold">
                                          <p:stCondLst>
                                            <p:cond delay="0"/>
                                          </p:stCondLst>
                                        </p:cTn>
                                        <p:tgtEl>
                                          <p:spTgt spid="13336"/>
                                        </p:tgtEl>
                                        <p:attrNameLst>
                                          <p:attrName>style.visibility</p:attrName>
                                        </p:attrNameLst>
                                      </p:cBhvr>
                                      <p:to>
                                        <p:strVal val="visible"/>
                                      </p:to>
                                    </p:set>
                                  </p:childTnLst>
                                </p:cTn>
                              </p:par>
                              <p:par>
                                <p:cTn id="21" presetID="1" presetClass="entr" fill="hold" grpId="0" nodeType="withEffect">
                                  <p:stCondLst>
                                    <p:cond delay="0"/>
                                  </p:stCondLst>
                                  <p:childTnLst>
                                    <p:set>
                                      <p:cBhvr>
                                        <p:cTn id="22" dur="1" fill="hold">
                                          <p:stCondLst>
                                            <p:cond delay="0"/>
                                          </p:stCondLst>
                                        </p:cTn>
                                        <p:tgtEl>
                                          <p:spTgt spid="133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grpId="0" nodeType="clickEffect">
                                  <p:stCondLst>
                                    <p:cond delay="0"/>
                                  </p:stCondLst>
                                  <p:childTnLst>
                                    <p:set>
                                      <p:cBhvr>
                                        <p:cTn id="26" dur="1" fill="hold">
                                          <p:stCondLst>
                                            <p:cond delay="0"/>
                                          </p:stCondLst>
                                        </p:cTn>
                                        <p:tgtEl>
                                          <p:spTgt spid="13315"/>
                                        </p:tgtEl>
                                        <p:attrNameLst>
                                          <p:attrName>style.visibility</p:attrName>
                                        </p:attrNameLst>
                                      </p:cBhvr>
                                      <p:to>
                                        <p:strVal val="visible"/>
                                      </p:to>
                                    </p:set>
                                  </p:childTnLst>
                                </p:cTn>
                              </p:par>
                              <p:par>
                                <p:cTn id="27" presetID="1" presetClass="entr" fill="hold" grpId="0" nodeType="withEffect">
                                  <p:stCondLst>
                                    <p:cond delay="0"/>
                                  </p:stCondLst>
                                  <p:childTnLst>
                                    <p:set>
                                      <p:cBhvr>
                                        <p:cTn id="28" dur="1" fill="hold">
                                          <p:stCondLst>
                                            <p:cond delay="0"/>
                                          </p:stCondLst>
                                        </p:cTn>
                                        <p:tgtEl>
                                          <p:spTgt spid="13318"/>
                                        </p:tgtEl>
                                        <p:attrNameLst>
                                          <p:attrName>style.visibility</p:attrName>
                                        </p:attrNameLst>
                                      </p:cBhvr>
                                      <p:to>
                                        <p:strVal val="visible"/>
                                      </p:to>
                                    </p:set>
                                  </p:childTnLst>
                                </p:cTn>
                              </p:par>
                              <p:par>
                                <p:cTn id="29" presetID="1" presetClass="entr" fill="hold" grpId="0" nodeType="withEffect">
                                  <p:stCondLst>
                                    <p:cond delay="0"/>
                                  </p:stCondLst>
                                  <p:childTnLst>
                                    <p:set>
                                      <p:cBhvr>
                                        <p:cTn id="30" dur="1" fill="hold">
                                          <p:stCondLst>
                                            <p:cond delay="0"/>
                                          </p:stCondLst>
                                        </p:cTn>
                                        <p:tgtEl>
                                          <p:spTgt spid="133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grpId="0" nodeType="clickEffect">
                                  <p:stCondLst>
                                    <p:cond delay="0"/>
                                  </p:stCondLst>
                                  <p:childTnLst>
                                    <p:set>
                                      <p:cBhvr>
                                        <p:cTn id="34" dur="1" fill="hold">
                                          <p:stCondLst>
                                            <p:cond delay="0"/>
                                          </p:stCondLst>
                                        </p:cTn>
                                        <p:tgtEl>
                                          <p:spTgt spid="13330"/>
                                        </p:tgtEl>
                                        <p:attrNameLst>
                                          <p:attrName>style.visibility</p:attrName>
                                        </p:attrNameLst>
                                      </p:cBhvr>
                                      <p:to>
                                        <p:strVal val="visible"/>
                                      </p:to>
                                    </p:set>
                                  </p:childTnLst>
                                </p:cTn>
                              </p:par>
                              <p:par>
                                <p:cTn id="35" presetID="1" presetClass="entr" fill="hold" grpId="0" nodeType="withEffect">
                                  <p:stCondLst>
                                    <p:cond delay="0"/>
                                  </p:stCondLst>
                                  <p:childTnLst>
                                    <p:set>
                                      <p:cBhvr>
                                        <p:cTn id="36" dur="1" fill="hold">
                                          <p:stCondLst>
                                            <p:cond delay="0"/>
                                          </p:stCondLst>
                                        </p:cTn>
                                        <p:tgtEl>
                                          <p:spTgt spid="13331"/>
                                        </p:tgtEl>
                                        <p:attrNameLst>
                                          <p:attrName>style.visibility</p:attrName>
                                        </p:attrNameLst>
                                      </p:cBhvr>
                                      <p:to>
                                        <p:strVal val="visible"/>
                                      </p:to>
                                    </p:set>
                                  </p:childTnLst>
                                </p:cTn>
                              </p:par>
                              <p:par>
                                <p:cTn id="37" presetID="1" presetClass="entr" fill="hold" nodeType="withEffect">
                                  <p:stCondLst>
                                    <p:cond delay="0"/>
                                  </p:stCondLst>
                                  <p:childTnLst>
                                    <p:set>
                                      <p:cBhvr>
                                        <p:cTn id="38" dur="1" fill="hold">
                                          <p:stCondLst>
                                            <p:cond delay="0"/>
                                          </p:stCondLst>
                                        </p:cTn>
                                        <p:tgtEl>
                                          <p:spTgt spid="13329"/>
                                        </p:tgtEl>
                                        <p:attrNameLst>
                                          <p:attrName>style.visibility</p:attrName>
                                        </p:attrNameLst>
                                      </p:cBhvr>
                                      <p:to>
                                        <p:strVal val="visible"/>
                                      </p:to>
                                    </p:set>
                                  </p:childTnLst>
                                </p:cTn>
                              </p:par>
                              <p:par>
                                <p:cTn id="39" presetID="1" presetClass="entr" fill="hold" grpId="0" nodeType="withEffect">
                                  <p:stCondLst>
                                    <p:cond delay="0"/>
                                  </p:stCondLst>
                                  <p:childTnLst>
                                    <p:set>
                                      <p:cBhvr>
                                        <p:cTn id="40" dur="1" fill="hold">
                                          <p:stCondLst>
                                            <p:cond delay="0"/>
                                          </p:stCondLst>
                                        </p:cTn>
                                        <p:tgtEl>
                                          <p:spTgt spid="13327"/>
                                        </p:tgtEl>
                                        <p:attrNameLst>
                                          <p:attrName>style.visibility</p:attrName>
                                        </p:attrNameLst>
                                      </p:cBhvr>
                                      <p:to>
                                        <p:strVal val="visible"/>
                                      </p:to>
                                    </p:set>
                                  </p:childTnLst>
                                </p:cTn>
                              </p:par>
                              <p:par>
                                <p:cTn id="41" presetID="1" presetClass="entr" fill="hold" grpId="0" nodeType="withEffect">
                                  <p:stCondLst>
                                    <p:cond delay="0"/>
                                  </p:stCondLst>
                                  <p:childTnLst>
                                    <p:set>
                                      <p:cBhvr>
                                        <p:cTn id="42" dur="1" fill="hold">
                                          <p:stCondLst>
                                            <p:cond delay="0"/>
                                          </p:stCondLst>
                                        </p:cTn>
                                        <p:tgtEl>
                                          <p:spTgt spid="13325"/>
                                        </p:tgtEl>
                                        <p:attrNameLst>
                                          <p:attrName>style.visibility</p:attrName>
                                        </p:attrNameLst>
                                      </p:cBhvr>
                                      <p:to>
                                        <p:strVal val="visible"/>
                                      </p:to>
                                    </p:set>
                                  </p:childTnLst>
                                </p:cTn>
                              </p:par>
                              <p:par>
                                <p:cTn id="43" presetID="1" presetClass="entr" fill="hold" grpId="0" nodeType="withEffect">
                                  <p:stCondLst>
                                    <p:cond delay="0"/>
                                  </p:stCondLst>
                                  <p:childTnLst>
                                    <p:set>
                                      <p:cBhvr>
                                        <p:cTn id="44" dur="1" fill="hold">
                                          <p:stCondLst>
                                            <p:cond delay="0"/>
                                          </p:stCondLst>
                                        </p:cTn>
                                        <p:tgtEl>
                                          <p:spTgt spid="13328"/>
                                        </p:tgtEl>
                                        <p:attrNameLst>
                                          <p:attrName>style.visibility</p:attrName>
                                        </p:attrNameLst>
                                      </p:cBhvr>
                                      <p:to>
                                        <p:strVal val="visible"/>
                                      </p:to>
                                    </p:set>
                                  </p:childTnLst>
                                </p:cTn>
                              </p:par>
                              <p:par>
                                <p:cTn id="45" presetID="1" presetClass="entr" fill="hold" grpId="0" nodeType="withEffect">
                                  <p:stCondLst>
                                    <p:cond delay="0"/>
                                  </p:stCondLst>
                                  <p:childTnLst>
                                    <p:set>
                                      <p:cBhvr>
                                        <p:cTn id="46" dur="1" fill="hold">
                                          <p:stCondLst>
                                            <p:cond delay="0"/>
                                          </p:stCondLst>
                                        </p:cTn>
                                        <p:tgtEl>
                                          <p:spTgt spid="13326"/>
                                        </p:tgtEl>
                                        <p:attrNameLst>
                                          <p:attrName>style.visibility</p:attrName>
                                        </p:attrNameLst>
                                      </p:cBhvr>
                                      <p:to>
                                        <p:strVal val="visible"/>
                                      </p:to>
                                    </p:set>
                                  </p:childTnLst>
                                </p:cTn>
                              </p:par>
                              <p:par>
                                <p:cTn id="47" presetID="1" presetClass="entr" fill="hold" grpId="0" nodeType="withEffect">
                                  <p:stCondLst>
                                    <p:cond delay="0"/>
                                  </p:stCondLst>
                                  <p:childTnLst>
                                    <p:set>
                                      <p:cBhvr>
                                        <p:cTn id="48" dur="1" fill="hold">
                                          <p:stCondLst>
                                            <p:cond delay="0"/>
                                          </p:stCondLst>
                                        </p:cTn>
                                        <p:tgtEl>
                                          <p:spTgt spid="13332"/>
                                        </p:tgtEl>
                                        <p:attrNameLst>
                                          <p:attrName>style.visibility</p:attrName>
                                        </p:attrNameLst>
                                      </p:cBhvr>
                                      <p:to>
                                        <p:strVal val="visible"/>
                                      </p:to>
                                    </p:set>
                                  </p:childTnLst>
                                </p:cTn>
                              </p:par>
                              <p:par>
                                <p:cTn id="49" presetID="1" presetClass="entr" fill="hold" grpId="0" nodeType="withEffect">
                                  <p:stCondLst>
                                    <p:cond delay="0"/>
                                  </p:stCondLst>
                                  <p:childTnLst>
                                    <p:set>
                                      <p:cBhvr>
                                        <p:cTn id="50" dur="1" fill="hold">
                                          <p:stCondLst>
                                            <p:cond delay="0"/>
                                          </p:stCondLst>
                                        </p:cTn>
                                        <p:tgtEl>
                                          <p:spTgt spid="13333"/>
                                        </p:tgtEl>
                                        <p:attrNameLst>
                                          <p:attrName>style.visibility</p:attrName>
                                        </p:attrNameLst>
                                      </p:cBhvr>
                                      <p:to>
                                        <p:strVal val="visible"/>
                                      </p:to>
                                    </p:set>
                                  </p:childTnLst>
                                </p:cTn>
                              </p:par>
                              <p:par>
                                <p:cTn id="51" presetID="1" presetClass="entr" fill="hold" grpId="0" nodeType="withEffect">
                                  <p:stCondLst>
                                    <p:cond delay="0"/>
                                  </p:stCondLst>
                                  <p:childTnLst>
                                    <p:set>
                                      <p:cBhvr>
                                        <p:cTn id="52" dur="1" fill="hold">
                                          <p:stCondLst>
                                            <p:cond delay="0"/>
                                          </p:stCondLst>
                                        </p:cTn>
                                        <p:tgtEl>
                                          <p:spTgt spid="13334"/>
                                        </p:tgtEl>
                                        <p:attrNameLst>
                                          <p:attrName>style.visibility</p:attrName>
                                        </p:attrNameLst>
                                      </p:cBhvr>
                                      <p:to>
                                        <p:strVal val="visible"/>
                                      </p:to>
                                    </p:set>
                                  </p:childTnLst>
                                </p:cTn>
                              </p:par>
                              <p:par>
                                <p:cTn id="53" presetID="1" presetClass="entr" fill="hold" nodeType="withEffect">
                                  <p:stCondLst>
                                    <p:cond delay="0"/>
                                  </p:stCondLst>
                                  <p:childTnLst>
                                    <p:set>
                                      <p:cBhvr>
                                        <p:cTn id="54" dur="1" fill="hold">
                                          <p:stCondLst>
                                            <p:cond delay="0"/>
                                          </p:stCondLst>
                                        </p:cTn>
                                        <p:tgtEl>
                                          <p:spTgt spid="13335"/>
                                        </p:tgtEl>
                                        <p:attrNameLst>
                                          <p:attrName>style.visibility</p:attrName>
                                        </p:attrNameLst>
                                      </p:cBhvr>
                                      <p:to>
                                        <p:strVal val="visible"/>
                                      </p:to>
                                    </p:set>
                                  </p:childTnLst>
                                </p:cTn>
                              </p:par>
                              <p:par>
                                <p:cTn id="55" presetID="1" presetClass="entr" fill="hold" grpId="0" nodeType="withEffect">
                                  <p:stCondLst>
                                    <p:cond delay="0"/>
                                  </p:stCondLst>
                                  <p:childTnLst>
                                    <p:set>
                                      <p:cBhvr>
                                        <p:cTn id="56" dur="1" fill="hold">
                                          <p:stCondLst>
                                            <p:cond delay="0"/>
                                          </p:stCondLst>
                                        </p:cTn>
                                        <p:tgtEl>
                                          <p:spTgt spid="13339"/>
                                        </p:tgtEl>
                                        <p:attrNameLst>
                                          <p:attrName>style.visibility</p:attrName>
                                        </p:attrNameLst>
                                      </p:cBhvr>
                                      <p:to>
                                        <p:strVal val="visible"/>
                                      </p:to>
                                    </p:set>
                                  </p:childTnLst>
                                </p:cTn>
                              </p:par>
                              <p:par>
                                <p:cTn id="57" presetID="1" presetClass="entr" fill="hold" grpId="0" nodeType="withEffect">
                                  <p:stCondLst>
                                    <p:cond delay="0"/>
                                  </p:stCondLst>
                                  <p:childTnLst>
                                    <p:set>
                                      <p:cBhvr>
                                        <p:cTn id="58" dur="1" fill="hold">
                                          <p:stCondLst>
                                            <p:cond delay="0"/>
                                          </p:stCondLst>
                                        </p:cTn>
                                        <p:tgtEl>
                                          <p:spTgt spid="13340"/>
                                        </p:tgtEl>
                                        <p:attrNameLst>
                                          <p:attrName>style.visibility</p:attrName>
                                        </p:attrNameLst>
                                      </p:cBhvr>
                                      <p:to>
                                        <p:strVal val="visible"/>
                                      </p:to>
                                    </p:set>
                                  </p:childTnLst>
                                </p:cTn>
                              </p:par>
                              <p:par>
                                <p:cTn id="59" presetID="1" presetClass="entr" fill="hold" grpId="0" nodeType="withEffect">
                                  <p:stCondLst>
                                    <p:cond delay="0"/>
                                  </p:stCondLst>
                                  <p:childTnLst>
                                    <p:set>
                                      <p:cBhvr>
                                        <p:cTn id="60" dur="1" fill="hold">
                                          <p:stCondLst>
                                            <p:cond delay="0"/>
                                          </p:stCondLst>
                                        </p:cTn>
                                        <p:tgtEl>
                                          <p:spTgt spid="13341"/>
                                        </p:tgtEl>
                                        <p:attrNameLst>
                                          <p:attrName>style.visibility</p:attrName>
                                        </p:attrNameLst>
                                      </p:cBhvr>
                                      <p:to>
                                        <p:strVal val="visible"/>
                                      </p:to>
                                    </p:set>
                                  </p:childTnLst>
                                </p:cTn>
                              </p:par>
                              <p:par>
                                <p:cTn id="61" presetID="1" presetClass="entr" fill="hold" grpId="0" nodeType="withEffect">
                                  <p:stCondLst>
                                    <p:cond delay="0"/>
                                  </p:stCondLst>
                                  <p:childTnLst>
                                    <p:set>
                                      <p:cBhvr>
                                        <p:cTn id="62" dur="1" fill="hold">
                                          <p:stCondLst>
                                            <p:cond delay="0"/>
                                          </p:stCondLst>
                                        </p:cTn>
                                        <p:tgtEl>
                                          <p:spTgt spid="13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nimBg="1"/>
      <p:bldP spid="13316" grpId="0" animBg="1"/>
      <p:bldP spid="13317" grpId="0" animBg="1"/>
      <p:bldP spid="13318" grpId="0" animBg="1"/>
      <p:bldP spid="13321" grpId="0" animBg="1"/>
      <p:bldP spid="13323" grpId="0" animBg="1"/>
      <p:bldP spid="13324" grpId="0" animBg="1"/>
      <p:bldP spid="13325" grpId="0" animBg="1"/>
      <p:bldP spid="13326" grpId="0" animBg="1"/>
      <p:bldP spid="13327" grpId="0" animBg="1"/>
      <p:bldP spid="13328" grpId="0" animBg="1"/>
      <p:bldP spid="13330" grpId="0" animBg="1"/>
      <p:bldP spid="13331" grpId="0" animBg="1"/>
      <p:bldP spid="13332" grpId="0" animBg="1"/>
      <p:bldP spid="13333" grpId="0" animBg="1"/>
      <p:bldP spid="13334" grpId="0" animBg="1"/>
      <p:bldP spid="13336" grpId="0" animBg="1"/>
      <p:bldP spid="13337" grpId="0" animBg="1"/>
      <p:bldP spid="13338" grpId="0" animBg="1"/>
      <p:bldP spid="13339" grpId="0" animBg="1"/>
      <p:bldP spid="13340" grpId="0" animBg="1"/>
      <p:bldP spid="13341" grpId="0" animBg="1"/>
    </p:bldLst>
  </p:timing>
</p:sld>
</file>

<file path=ppt/slides/slide1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mtClean="0"/>
              <a:t>Spin-Down Policies</a:t>
            </a:r>
            <a:endParaRPr lang="en-US"/>
          </a:p>
        </p:txBody>
      </p:sp>
      <p:sp>
        <p:nvSpPr>
          <p:cNvPr id="7" name="Content Placeholder 6"/>
          <p:cNvSpPr>
            <a:spLocks noGrp="1"/>
          </p:cNvSpPr>
          <p:nvPr>
            <p:ph idx="1"/>
          </p:nvPr>
        </p:nvSpPr>
        <p:spPr/>
        <p:txBody>
          <a:bodyPr>
            <a:normAutofit/>
          </a:bodyPr>
          <a:lstStyle/>
          <a:p>
            <a:r>
              <a:rPr lang="en-US" dirty="0" smtClean="0"/>
              <a:t>Fixed Thresholds</a:t>
            </a:r>
          </a:p>
          <a:p>
            <a:pPr lvl="1"/>
            <a:r>
              <a:rPr lang="en-US" sz="2400" dirty="0" smtClean="0"/>
              <a:t>T</a:t>
            </a:r>
            <a:r>
              <a:rPr lang="en-US" sz="2400" baseline="-25000" dirty="0" smtClean="0"/>
              <a:t>out</a:t>
            </a:r>
            <a:r>
              <a:rPr lang="en-US" sz="2400" dirty="0" smtClean="0"/>
              <a:t> = spin-down cost </a:t>
            </a:r>
            <a:r>
              <a:rPr lang="en-US" sz="2400" dirty="0" err="1" smtClean="0"/>
              <a:t>s.t</a:t>
            </a:r>
            <a:r>
              <a:rPr lang="en-US" sz="2400" dirty="0" smtClean="0"/>
              <a:t>. </a:t>
            </a:r>
            <a:r>
              <a:rPr lang="en-US" sz="2400" dirty="0" smtClean="0">
                <a:solidFill>
                  <a:schemeClr val="accent2"/>
                </a:solidFill>
              </a:rPr>
              <a:t>2*</a:t>
            </a:r>
            <a:r>
              <a:rPr lang="en-US" sz="2400" dirty="0" err="1" smtClean="0">
                <a:solidFill>
                  <a:schemeClr val="accent2"/>
                </a:solidFill>
              </a:rPr>
              <a:t>E</a:t>
            </a:r>
            <a:r>
              <a:rPr lang="en-US" sz="2400" baseline="-25000" dirty="0" err="1" smtClean="0">
                <a:solidFill>
                  <a:schemeClr val="accent2"/>
                </a:solidFill>
              </a:rPr>
              <a:t>transition</a:t>
            </a:r>
            <a:r>
              <a:rPr lang="en-US" sz="2400" baseline="-25000" dirty="0" smtClean="0">
                <a:solidFill>
                  <a:schemeClr val="accent2"/>
                </a:solidFill>
              </a:rPr>
              <a:t> </a:t>
            </a:r>
            <a:r>
              <a:rPr lang="en-US" sz="2400" dirty="0" smtClean="0">
                <a:solidFill>
                  <a:schemeClr val="accent2"/>
                </a:solidFill>
              </a:rPr>
              <a:t>= </a:t>
            </a:r>
            <a:r>
              <a:rPr lang="en-US" sz="2400" dirty="0" err="1" smtClean="0">
                <a:solidFill>
                  <a:schemeClr val="accent2"/>
                </a:solidFill>
              </a:rPr>
              <a:t>P</a:t>
            </a:r>
            <a:r>
              <a:rPr lang="en-US" sz="2400" baseline="-25000" dirty="0" err="1" smtClean="0">
                <a:solidFill>
                  <a:schemeClr val="accent2"/>
                </a:solidFill>
              </a:rPr>
              <a:t>spin</a:t>
            </a:r>
            <a:r>
              <a:rPr lang="en-US" sz="2400" dirty="0" smtClean="0">
                <a:solidFill>
                  <a:schemeClr val="accent2"/>
                </a:solidFill>
              </a:rPr>
              <a:t>*T</a:t>
            </a:r>
            <a:r>
              <a:rPr lang="en-US" sz="2400" baseline="-25000" dirty="0" smtClean="0">
                <a:solidFill>
                  <a:schemeClr val="accent2"/>
                </a:solidFill>
              </a:rPr>
              <a:t>out</a:t>
            </a:r>
            <a:endParaRPr lang="en-US" sz="2400" dirty="0" smtClean="0"/>
          </a:p>
          <a:p>
            <a:r>
              <a:rPr lang="en-US" dirty="0" smtClean="0"/>
              <a:t>Adaptive Thresholds: </a:t>
            </a:r>
            <a:r>
              <a:rPr lang="en-US" dirty="0" smtClean="0">
                <a:solidFill>
                  <a:schemeClr val="accent2"/>
                </a:solidFill>
              </a:rPr>
              <a:t>T</a:t>
            </a:r>
            <a:r>
              <a:rPr lang="en-US" baseline="-25000" dirty="0" smtClean="0">
                <a:solidFill>
                  <a:schemeClr val="accent2"/>
                </a:solidFill>
              </a:rPr>
              <a:t>out</a:t>
            </a:r>
            <a:r>
              <a:rPr lang="en-US" dirty="0" smtClean="0">
                <a:solidFill>
                  <a:schemeClr val="accent2"/>
                </a:solidFill>
              </a:rPr>
              <a:t> = </a:t>
            </a:r>
            <a:r>
              <a:rPr lang="en-US" dirty="0" err="1" smtClean="0">
                <a:solidFill>
                  <a:schemeClr val="accent2"/>
                </a:solidFill>
              </a:rPr>
              <a:t>f</a:t>
            </a:r>
            <a:r>
              <a:rPr lang="en-US" dirty="0" smtClean="0">
                <a:solidFill>
                  <a:schemeClr val="accent2"/>
                </a:solidFill>
              </a:rPr>
              <a:t> (recent accesses)</a:t>
            </a:r>
            <a:endParaRPr lang="en-US" dirty="0" smtClean="0"/>
          </a:p>
          <a:p>
            <a:pPr lvl="1"/>
            <a:r>
              <a:rPr lang="en-US" sz="2400" dirty="0" smtClean="0"/>
              <a:t>Exploit </a:t>
            </a:r>
            <a:r>
              <a:rPr lang="en-US" sz="2400" dirty="0" err="1" smtClean="0"/>
              <a:t>burstiness</a:t>
            </a:r>
            <a:r>
              <a:rPr lang="en-US" sz="2400" dirty="0" smtClean="0"/>
              <a:t> in </a:t>
            </a:r>
            <a:r>
              <a:rPr lang="en-US" sz="2400" dirty="0" err="1" smtClean="0"/>
              <a:t>T</a:t>
            </a:r>
            <a:r>
              <a:rPr lang="en-US" sz="2400" baseline="-25000" dirty="0" err="1" smtClean="0"/>
              <a:t>idle</a:t>
            </a:r>
            <a:endParaRPr lang="en-US" sz="2400" dirty="0" smtClean="0"/>
          </a:p>
          <a:p>
            <a:r>
              <a:rPr lang="en-US" dirty="0" smtClean="0"/>
              <a:t>Minimizing Bumps (user annoyance/latency)</a:t>
            </a:r>
          </a:p>
          <a:p>
            <a:pPr lvl="1"/>
            <a:r>
              <a:rPr lang="en-US" sz="2400" dirty="0" smtClean="0"/>
              <a:t>Predictive spin-ups</a:t>
            </a:r>
          </a:p>
          <a:p>
            <a:r>
              <a:rPr lang="en-US" dirty="0" smtClean="0"/>
              <a:t>Changing access patterns (making </a:t>
            </a:r>
            <a:r>
              <a:rPr lang="en-US" dirty="0" err="1" smtClean="0"/>
              <a:t>burstiness</a:t>
            </a:r>
            <a:r>
              <a:rPr lang="en-US" dirty="0" smtClean="0"/>
              <a:t>)</a:t>
            </a:r>
          </a:p>
          <a:p>
            <a:pPr lvl="1"/>
            <a:r>
              <a:rPr lang="en-US" sz="2400" dirty="0" smtClean="0"/>
              <a:t>Caching</a:t>
            </a:r>
          </a:p>
          <a:p>
            <a:pPr lvl="1"/>
            <a:r>
              <a:rPr lang="en-US" sz="2400" dirty="0" err="1" smtClean="0"/>
              <a:t>Prefetching</a:t>
            </a:r>
            <a:endParaRPr lang="en-US" sz="2400" dirty="0" smtClean="0"/>
          </a:p>
          <a:p>
            <a:endParaRPr lang="en-US" dirty="0"/>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40" name="Rectangle 6"/>
          <p:cNvSpPr>
            <a:spLocks noGrp="1" noChangeArrowheads="1"/>
          </p:cNvSpPr>
          <p:nvPr>
            <p:ph type="title"/>
          </p:nvPr>
        </p:nvSpPr>
        <p:spPr/>
        <p:txBody>
          <a:bodyPr>
            <a:normAutofit fontScale="90000"/>
          </a:bodyPr>
          <a:lstStyle/>
          <a:p>
            <a:r>
              <a:rPr lang="en-US" dirty="0" smtClean="0"/>
              <a:t>Thermal Image of Typical</a:t>
            </a:r>
            <a:r>
              <a:rPr dirty="0" smtClean="0"/>
              <a:t> </a:t>
            </a:r>
            <a:r>
              <a:rPr lang="en-US" dirty="0" smtClean="0"/>
              <a:t>Cluster</a:t>
            </a:r>
            <a:endParaRPr lang="en-US" dirty="0"/>
          </a:p>
        </p:txBody>
      </p:sp>
      <p:sp>
        <p:nvSpPr>
          <p:cNvPr id="65538" name="Slide Number Placeholder 4"/>
          <p:cNvSpPr>
            <a:spLocks noGrp="1"/>
          </p:cNvSpPr>
          <p:nvPr>
            <p:ph type="sldNum" sz="quarter" idx="12"/>
          </p:nvPr>
        </p:nvSpPr>
        <p:spPr/>
        <p:txBody>
          <a:bodyPr/>
          <a:lstStyle/>
          <a:p>
            <a:fld id="{9DCAB9CB-6D97-C345-BA96-05495B8A8EC7}" type="slidenum">
              <a:rPr lang="en-US" smtClean="0"/>
              <a:pPr/>
              <a:t>189</a:t>
            </a:fld>
            <a:endParaRPr lang="en-US"/>
          </a:p>
        </p:txBody>
      </p:sp>
      <p:pic>
        <p:nvPicPr>
          <p:cNvPr id="65539" name="Picture 4"/>
          <p:cNvPicPr>
            <a:picLocks noChangeAspect="1" noChangeArrowheads="1"/>
          </p:cNvPicPr>
          <p:nvPr/>
        </p:nvPicPr>
        <p:blipFill>
          <a:blip r:embed="rId3"/>
          <a:srcRect/>
          <a:stretch>
            <a:fillRect/>
          </a:stretch>
        </p:blipFill>
        <p:spPr bwMode="auto">
          <a:xfrm>
            <a:off x="1917700" y="990600"/>
            <a:ext cx="6997700" cy="5232400"/>
          </a:xfrm>
          <a:prstGeom prst="rect">
            <a:avLst/>
          </a:prstGeom>
          <a:noFill/>
          <a:ln w="9525">
            <a:noFill/>
            <a:miter lim="800000"/>
            <a:headEnd/>
            <a:tailEnd/>
          </a:ln>
        </p:spPr>
      </p:pic>
      <p:grpSp>
        <p:nvGrpSpPr>
          <p:cNvPr id="2" name="Group 11"/>
          <p:cNvGrpSpPr>
            <a:grpSpLocks/>
          </p:cNvGrpSpPr>
          <p:nvPr/>
        </p:nvGrpSpPr>
        <p:grpSpPr bwMode="auto">
          <a:xfrm>
            <a:off x="152400" y="2362200"/>
            <a:ext cx="5270500" cy="2514600"/>
            <a:chOff x="144" y="1584"/>
            <a:chExt cx="3320" cy="1584"/>
          </a:xfrm>
        </p:grpSpPr>
        <p:sp>
          <p:nvSpPr>
            <p:cNvPr id="65543" name="Rectangle 5"/>
            <p:cNvSpPr>
              <a:spLocks noChangeArrowheads="1"/>
            </p:cNvSpPr>
            <p:nvPr/>
          </p:nvSpPr>
          <p:spPr bwMode="auto">
            <a:xfrm>
              <a:off x="2840" y="2688"/>
              <a:ext cx="624" cy="480"/>
            </a:xfrm>
            <a:prstGeom prst="rect">
              <a:avLst/>
            </a:prstGeom>
            <a:noFill/>
            <a:ln w="76200">
              <a:solidFill>
                <a:schemeClr val="bg1"/>
              </a:solidFill>
              <a:miter lim="800000"/>
              <a:headEnd/>
              <a:tailEnd/>
            </a:ln>
          </p:spPr>
          <p:txBody>
            <a:bodyPr wrap="none" anchor="ctr">
              <a:prstTxWarp prst="textNoShape">
                <a:avLst/>
              </a:prstTxWarp>
            </a:bodyPr>
            <a:lstStyle/>
            <a:p>
              <a:endParaRPr lang="en-US"/>
            </a:p>
          </p:txBody>
        </p:sp>
        <p:sp>
          <p:nvSpPr>
            <p:cNvPr id="65544" name="Text Box 7"/>
            <p:cNvSpPr txBox="1">
              <a:spLocks noChangeArrowheads="1"/>
            </p:cNvSpPr>
            <p:nvPr/>
          </p:nvSpPr>
          <p:spPr bwMode="auto">
            <a:xfrm>
              <a:off x="144" y="1584"/>
              <a:ext cx="735" cy="518"/>
            </a:xfrm>
            <a:prstGeom prst="rect">
              <a:avLst/>
            </a:prstGeom>
            <a:noFill/>
            <a:ln w="9525">
              <a:noFill/>
              <a:miter lim="800000"/>
              <a:headEnd/>
              <a:tailEnd/>
            </a:ln>
          </p:spPr>
          <p:txBody>
            <a:bodyPr wrap="none">
              <a:prstTxWarp prst="textNoShape">
                <a:avLst/>
              </a:prstTxWarp>
              <a:spAutoFit/>
            </a:bodyPr>
            <a:lstStyle/>
            <a:p>
              <a:pPr marL="342900" indent="-342900"/>
              <a:r>
                <a:rPr lang="en-US"/>
                <a:t>Rack</a:t>
              </a:r>
            </a:p>
            <a:p>
              <a:pPr marL="342900" indent="-342900"/>
              <a:r>
                <a:rPr lang="en-US"/>
                <a:t>Switch</a:t>
              </a:r>
            </a:p>
          </p:txBody>
        </p:sp>
        <p:sp>
          <p:nvSpPr>
            <p:cNvPr id="65545" name="Line 8"/>
            <p:cNvSpPr>
              <a:spLocks noChangeShapeType="1"/>
            </p:cNvSpPr>
            <p:nvPr/>
          </p:nvSpPr>
          <p:spPr bwMode="auto">
            <a:xfrm>
              <a:off x="768" y="1824"/>
              <a:ext cx="2112" cy="1056"/>
            </a:xfrm>
            <a:prstGeom prst="line">
              <a:avLst/>
            </a:prstGeom>
            <a:noFill/>
            <a:ln w="57150">
              <a:solidFill>
                <a:srgbClr val="FF0000"/>
              </a:solidFill>
              <a:round/>
              <a:headEnd/>
              <a:tailEnd type="triangle" w="med" len="med"/>
            </a:ln>
          </p:spPr>
          <p:txBody>
            <a:bodyPr wrap="none" anchor="ctr">
              <a:prstTxWarp prst="textNoShape">
                <a:avLst/>
              </a:prstTxWarp>
            </a:bodyPr>
            <a:lstStyle/>
            <a:p>
              <a:endParaRPr lang="en-US"/>
            </a:p>
          </p:txBody>
        </p:sp>
      </p:grpSp>
      <p:sp>
        <p:nvSpPr>
          <p:cNvPr id="65542" name="Text Box 10"/>
          <p:cNvSpPr txBox="1">
            <a:spLocks noChangeArrowheads="1"/>
          </p:cNvSpPr>
          <p:nvPr/>
        </p:nvSpPr>
        <p:spPr bwMode="auto">
          <a:xfrm>
            <a:off x="1219200" y="6248400"/>
            <a:ext cx="9144000" cy="457200"/>
          </a:xfrm>
          <a:prstGeom prst="rect">
            <a:avLst/>
          </a:prstGeom>
          <a:noFill/>
          <a:ln w="9525">
            <a:noFill/>
            <a:miter lim="800000"/>
            <a:headEnd/>
            <a:tailEnd/>
          </a:ln>
        </p:spPr>
        <p:txBody>
          <a:bodyPr>
            <a:prstTxWarp prst="textNoShape">
              <a:avLst/>
            </a:prstTxWarp>
            <a:spAutoFit/>
          </a:bodyPr>
          <a:lstStyle/>
          <a:p>
            <a:r>
              <a:rPr lang="en-US" sz="1200" dirty="0"/>
              <a:t>M. K. Patterson, A. Pratt, P. Kumar, </a:t>
            </a:r>
            <a:br>
              <a:rPr lang="en-US" sz="1200" dirty="0"/>
            </a:br>
            <a:r>
              <a:rPr lang="en-US" sz="1200" dirty="0"/>
              <a:t>“From UPS to Silicon: an end-to-end evaluation of datacenter efficiency”, Intel Corporation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normAutofit fontScale="90000"/>
          </a:bodyPr>
          <a:lstStyle/>
          <a:p>
            <a:r>
              <a:rPr lang="en-US" sz="4000" dirty="0"/>
              <a:t>Byzantine General </a:t>
            </a:r>
            <a:r>
              <a:rPr lang="en-US" sz="4000" dirty="0" smtClean="0"/>
              <a:t>Problem</a:t>
            </a:r>
            <a:r>
              <a:rPr sz="4000" dirty="0" smtClean="0"/>
              <a:t/>
            </a:r>
            <a:br>
              <a:rPr sz="4000" dirty="0" smtClean="0"/>
            </a:br>
            <a:r>
              <a:rPr lang="en-US" sz="4000" dirty="0" smtClean="0"/>
              <a:t>Example </a:t>
            </a:r>
            <a:r>
              <a:rPr lang="en-US" sz="4000" dirty="0"/>
              <a:t>- 4</a:t>
            </a:r>
          </a:p>
        </p:txBody>
      </p:sp>
      <p:sp>
        <p:nvSpPr>
          <p:cNvPr id="174083" name="Rectangle 3"/>
          <p:cNvSpPr>
            <a:spLocks noGrp="1" noChangeArrowheads="1"/>
          </p:cNvSpPr>
          <p:nvPr>
            <p:ph type="body" idx="1"/>
          </p:nvPr>
        </p:nvSpPr>
        <p:spPr>
          <a:xfrm>
            <a:off x="234950" y="1450975"/>
            <a:ext cx="8521700" cy="763588"/>
          </a:xfrm>
        </p:spPr>
        <p:txBody>
          <a:bodyPr>
            <a:normAutofit fontScale="92500" lnSpcReduction="20000"/>
          </a:bodyPr>
          <a:lstStyle/>
          <a:p>
            <a:r>
              <a:rPr lang="en-US" sz="2800"/>
              <a:t>Phase 2: Each general construct a vector with all troops</a:t>
            </a:r>
          </a:p>
        </p:txBody>
      </p:sp>
      <p:graphicFrame>
        <p:nvGraphicFramePr>
          <p:cNvPr id="174084" name="Group 4"/>
          <p:cNvGraphicFramePr>
            <a:graphicFrameLocks noGrp="1"/>
          </p:cNvGraphicFramePr>
          <p:nvPr/>
        </p:nvGraphicFramePr>
        <p:xfrm>
          <a:off x="304800" y="2592388"/>
          <a:ext cx="2060575" cy="724176"/>
        </p:xfrm>
        <a:graphic>
          <a:graphicData uri="http://schemas.openxmlformats.org/drawingml/2006/table">
            <a:tbl>
              <a:tblPr/>
              <a:tblGrid>
                <a:gridCol w="498475"/>
                <a:gridCol w="568325"/>
                <a:gridCol w="471488"/>
                <a:gridCol w="522287"/>
              </a:tblGrid>
              <a:tr h="266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P1</a:t>
                      </a:r>
                    </a:p>
                  </a:txBody>
                  <a:tcPr marL="89336" marR="89336" marT="43884" marB="438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P2</a:t>
                      </a:r>
                    </a:p>
                  </a:txBody>
                  <a:tcPr marL="89336" marR="89336" marT="43884" marB="438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P3</a:t>
                      </a:r>
                    </a:p>
                  </a:txBody>
                  <a:tcPr marL="89336" marR="89336" marT="43884" marB="438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P4</a:t>
                      </a:r>
                    </a:p>
                  </a:txBody>
                  <a:tcPr marL="89336" marR="89336" marT="43884" marB="438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1</a:t>
                      </a:r>
                    </a:p>
                  </a:txBody>
                  <a:tcPr marL="89336" marR="89336" marT="43884" marB="438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2</a:t>
                      </a:r>
                    </a:p>
                  </a:txBody>
                  <a:tcPr marL="89336" marR="89336" marT="43884" marB="438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accent1"/>
                          </a:solidFill>
                          <a:effectLst/>
                          <a:latin typeface="Arial" charset="0"/>
                        </a:rPr>
                        <a:t>x</a:t>
                      </a:r>
                    </a:p>
                  </a:txBody>
                  <a:tcPr marL="89336" marR="89336" marT="43884" marB="438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4</a:t>
                      </a:r>
                    </a:p>
                  </a:txBody>
                  <a:tcPr marL="89336" marR="89336" marT="43884" marB="438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4101" name="Oval 21"/>
          <p:cNvSpPr>
            <a:spLocks noChangeArrowheads="1"/>
          </p:cNvSpPr>
          <p:nvPr/>
        </p:nvSpPr>
        <p:spPr bwMode="auto">
          <a:xfrm>
            <a:off x="2441575" y="2592388"/>
            <a:ext cx="381000" cy="381000"/>
          </a:xfrm>
          <a:prstGeom prst="ellipse">
            <a:avLst/>
          </a:prstGeom>
          <a:noFill/>
          <a:ln w="12700">
            <a:solidFill>
              <a:schemeClr val="tx1"/>
            </a:solidFill>
            <a:round/>
            <a:headEnd/>
            <a:tailEnd/>
          </a:ln>
          <a:effectLst/>
        </p:spPr>
        <p:txBody>
          <a:bodyPr wrap="none" lIns="90488" tIns="44450" rIns="90488" bIns="44450" anchor="ctr">
            <a:prstTxWarp prst="textNoShape">
              <a:avLst/>
            </a:prstTxWarp>
          </a:bodyPr>
          <a:lstStyle/>
          <a:p>
            <a:endParaRPr lang="en-US"/>
          </a:p>
        </p:txBody>
      </p:sp>
      <p:sp>
        <p:nvSpPr>
          <p:cNvPr id="174102" name="Text Box 22"/>
          <p:cNvSpPr txBox="1">
            <a:spLocks noChangeArrowheads="1"/>
          </p:cNvSpPr>
          <p:nvPr/>
        </p:nvSpPr>
        <p:spPr bwMode="auto">
          <a:xfrm>
            <a:off x="2411413" y="2614613"/>
            <a:ext cx="430212"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a:latin typeface="Arial" charset="0"/>
              </a:rPr>
              <a:t>P1</a:t>
            </a:r>
          </a:p>
        </p:txBody>
      </p:sp>
      <p:sp>
        <p:nvSpPr>
          <p:cNvPr id="174103" name="Oval 23"/>
          <p:cNvSpPr>
            <a:spLocks noChangeArrowheads="1"/>
          </p:cNvSpPr>
          <p:nvPr/>
        </p:nvSpPr>
        <p:spPr bwMode="auto">
          <a:xfrm>
            <a:off x="5180013" y="2592388"/>
            <a:ext cx="381000" cy="381000"/>
          </a:xfrm>
          <a:prstGeom prst="ellipse">
            <a:avLst/>
          </a:prstGeom>
          <a:noFill/>
          <a:ln w="12700">
            <a:solidFill>
              <a:schemeClr val="tx1"/>
            </a:solidFill>
            <a:round/>
            <a:headEnd/>
            <a:tailEnd/>
          </a:ln>
          <a:effectLst/>
        </p:spPr>
        <p:txBody>
          <a:bodyPr wrap="none" lIns="90488" tIns="44450" rIns="90488" bIns="44450" anchor="ctr">
            <a:prstTxWarp prst="textNoShape">
              <a:avLst/>
            </a:prstTxWarp>
          </a:bodyPr>
          <a:lstStyle/>
          <a:p>
            <a:endParaRPr lang="en-US"/>
          </a:p>
        </p:txBody>
      </p:sp>
      <p:sp>
        <p:nvSpPr>
          <p:cNvPr id="174104" name="Text Box 24"/>
          <p:cNvSpPr txBox="1">
            <a:spLocks noChangeArrowheads="1"/>
          </p:cNvSpPr>
          <p:nvPr/>
        </p:nvSpPr>
        <p:spPr bwMode="auto">
          <a:xfrm>
            <a:off x="5149850" y="2614613"/>
            <a:ext cx="430213"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a:latin typeface="Arial" charset="0"/>
              </a:rPr>
              <a:t>P2</a:t>
            </a:r>
          </a:p>
        </p:txBody>
      </p:sp>
      <p:sp>
        <p:nvSpPr>
          <p:cNvPr id="174105" name="Oval 25"/>
          <p:cNvSpPr>
            <a:spLocks noChangeArrowheads="1"/>
          </p:cNvSpPr>
          <p:nvPr/>
        </p:nvSpPr>
        <p:spPr bwMode="auto">
          <a:xfrm>
            <a:off x="2441575" y="5254625"/>
            <a:ext cx="381000" cy="379413"/>
          </a:xfrm>
          <a:prstGeom prst="ellipse">
            <a:avLst/>
          </a:prstGeom>
          <a:solidFill>
            <a:schemeClr val="accent1"/>
          </a:solidFill>
          <a:ln w="12700">
            <a:solidFill>
              <a:schemeClr val="tx1"/>
            </a:solidFill>
            <a:round/>
            <a:headEnd/>
            <a:tailEnd/>
          </a:ln>
          <a:effectLst/>
        </p:spPr>
        <p:txBody>
          <a:bodyPr wrap="none" lIns="90488" tIns="44450" rIns="90488" bIns="44450" anchor="ctr">
            <a:prstTxWarp prst="textNoShape">
              <a:avLst/>
            </a:prstTxWarp>
          </a:bodyPr>
          <a:lstStyle/>
          <a:p>
            <a:endParaRPr lang="en-US"/>
          </a:p>
        </p:txBody>
      </p:sp>
      <p:sp>
        <p:nvSpPr>
          <p:cNvPr id="174106" name="Text Box 26"/>
          <p:cNvSpPr txBox="1">
            <a:spLocks noChangeArrowheads="1"/>
          </p:cNvSpPr>
          <p:nvPr/>
        </p:nvSpPr>
        <p:spPr bwMode="auto">
          <a:xfrm>
            <a:off x="2411413" y="5302250"/>
            <a:ext cx="430212"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a:solidFill>
                  <a:schemeClr val="bg1"/>
                </a:solidFill>
                <a:latin typeface="Arial" charset="0"/>
              </a:rPr>
              <a:t>P3</a:t>
            </a:r>
          </a:p>
        </p:txBody>
      </p:sp>
      <p:sp>
        <p:nvSpPr>
          <p:cNvPr id="174107" name="Oval 27"/>
          <p:cNvSpPr>
            <a:spLocks noChangeArrowheads="1"/>
          </p:cNvSpPr>
          <p:nvPr/>
        </p:nvSpPr>
        <p:spPr bwMode="auto">
          <a:xfrm>
            <a:off x="5180013" y="5254625"/>
            <a:ext cx="381000" cy="379413"/>
          </a:xfrm>
          <a:prstGeom prst="ellipse">
            <a:avLst/>
          </a:prstGeom>
          <a:noFill/>
          <a:ln w="12700">
            <a:solidFill>
              <a:schemeClr val="tx1"/>
            </a:solidFill>
            <a:round/>
            <a:headEnd/>
            <a:tailEnd/>
          </a:ln>
          <a:effectLst/>
        </p:spPr>
        <p:txBody>
          <a:bodyPr wrap="none" lIns="90488" tIns="44450" rIns="90488" bIns="44450" anchor="ctr">
            <a:prstTxWarp prst="textNoShape">
              <a:avLst/>
            </a:prstTxWarp>
          </a:bodyPr>
          <a:lstStyle/>
          <a:p>
            <a:endParaRPr lang="en-US"/>
          </a:p>
        </p:txBody>
      </p:sp>
      <p:sp>
        <p:nvSpPr>
          <p:cNvPr id="174108" name="Text Box 28"/>
          <p:cNvSpPr txBox="1">
            <a:spLocks noChangeArrowheads="1"/>
          </p:cNvSpPr>
          <p:nvPr/>
        </p:nvSpPr>
        <p:spPr bwMode="auto">
          <a:xfrm>
            <a:off x="5149850" y="5276850"/>
            <a:ext cx="430213"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a:latin typeface="Arial" charset="0"/>
              </a:rPr>
              <a:t>P4</a:t>
            </a:r>
          </a:p>
        </p:txBody>
      </p:sp>
      <p:grpSp>
        <p:nvGrpSpPr>
          <p:cNvPr id="2" name="Group 29"/>
          <p:cNvGrpSpPr>
            <a:grpSpLocks/>
          </p:cNvGrpSpPr>
          <p:nvPr/>
        </p:nvGrpSpPr>
        <p:grpSpPr bwMode="auto">
          <a:xfrm>
            <a:off x="2670175" y="2935288"/>
            <a:ext cx="2509838" cy="2547937"/>
            <a:chOff x="1684" y="1852"/>
            <a:chExt cx="1584" cy="1608"/>
          </a:xfrm>
        </p:grpSpPr>
        <p:sp>
          <p:nvSpPr>
            <p:cNvPr id="174110" name="Line 30"/>
            <p:cNvSpPr>
              <a:spLocks noChangeShapeType="1"/>
            </p:cNvSpPr>
            <p:nvPr/>
          </p:nvSpPr>
          <p:spPr bwMode="auto">
            <a:xfrm flipV="1">
              <a:off x="1828" y="3436"/>
              <a:ext cx="1392" cy="0"/>
            </a:xfrm>
            <a:prstGeom prst="line">
              <a:avLst/>
            </a:prstGeom>
            <a:noFill/>
            <a:ln w="76200">
              <a:solidFill>
                <a:srgbClr val="FF9900"/>
              </a:solidFill>
              <a:round/>
              <a:headEnd/>
              <a:tailEnd type="triangle" w="med" len="med"/>
            </a:ln>
            <a:effectLst/>
          </p:spPr>
          <p:txBody>
            <a:bodyPr wrap="none" lIns="90054" tIns="44237" rIns="90054" bIns="44237">
              <a:prstTxWarp prst="textNoShape">
                <a:avLst/>
              </a:prstTxWarp>
              <a:spAutoFit/>
            </a:bodyPr>
            <a:lstStyle/>
            <a:p>
              <a:endParaRPr lang="en-US"/>
            </a:p>
          </p:txBody>
        </p:sp>
        <p:sp>
          <p:nvSpPr>
            <p:cNvPr id="174111" name="Line 31"/>
            <p:cNvSpPr>
              <a:spLocks noChangeShapeType="1"/>
            </p:cNvSpPr>
            <p:nvPr/>
          </p:nvSpPr>
          <p:spPr bwMode="auto">
            <a:xfrm flipV="1">
              <a:off x="1828" y="1852"/>
              <a:ext cx="1440" cy="1488"/>
            </a:xfrm>
            <a:prstGeom prst="line">
              <a:avLst/>
            </a:prstGeom>
            <a:noFill/>
            <a:ln w="76200">
              <a:solidFill>
                <a:srgbClr val="FF9900"/>
              </a:solidFill>
              <a:round/>
              <a:headEnd/>
              <a:tailEnd type="triangle" w="med" len="med"/>
            </a:ln>
            <a:effectLst/>
          </p:spPr>
          <p:txBody>
            <a:bodyPr wrap="none" lIns="90054" tIns="44237" rIns="90054" bIns="44237">
              <a:prstTxWarp prst="textNoShape">
                <a:avLst/>
              </a:prstTxWarp>
              <a:spAutoFit/>
            </a:bodyPr>
            <a:lstStyle/>
            <a:p>
              <a:endParaRPr lang="en-US"/>
            </a:p>
          </p:txBody>
        </p:sp>
        <p:sp>
          <p:nvSpPr>
            <p:cNvPr id="174112" name="Line 32"/>
            <p:cNvSpPr>
              <a:spLocks noChangeShapeType="1"/>
            </p:cNvSpPr>
            <p:nvPr/>
          </p:nvSpPr>
          <p:spPr bwMode="auto">
            <a:xfrm flipV="1">
              <a:off x="1684" y="1900"/>
              <a:ext cx="0" cy="1344"/>
            </a:xfrm>
            <a:prstGeom prst="line">
              <a:avLst/>
            </a:prstGeom>
            <a:noFill/>
            <a:ln w="76200">
              <a:solidFill>
                <a:srgbClr val="FF9900"/>
              </a:solidFill>
              <a:round/>
              <a:headEnd/>
              <a:tailEnd type="triangle" w="med" len="med"/>
            </a:ln>
            <a:effectLst/>
          </p:spPr>
          <p:txBody>
            <a:bodyPr wrap="none" lIns="90054" tIns="44237" rIns="90054" bIns="44237">
              <a:prstTxWarp prst="textNoShape">
                <a:avLst/>
              </a:prstTxWarp>
              <a:spAutoFit/>
            </a:bodyPr>
            <a:lstStyle/>
            <a:p>
              <a:endParaRPr lang="en-US"/>
            </a:p>
          </p:txBody>
        </p:sp>
        <p:sp>
          <p:nvSpPr>
            <p:cNvPr id="174113" name="Text Box 33"/>
            <p:cNvSpPr txBox="1">
              <a:spLocks noChangeArrowheads="1"/>
            </p:cNvSpPr>
            <p:nvPr/>
          </p:nvSpPr>
          <p:spPr bwMode="auto">
            <a:xfrm flipH="1">
              <a:off x="2405" y="2404"/>
              <a:ext cx="187" cy="229"/>
            </a:xfrm>
            <a:prstGeom prst="rect">
              <a:avLst/>
            </a:prstGeom>
            <a:noFill/>
            <a:ln w="12700">
              <a:noFill/>
              <a:miter lim="800000"/>
              <a:headEnd/>
              <a:tailEnd/>
            </a:ln>
            <a:effectLst/>
          </p:spPr>
          <p:txBody>
            <a:bodyPr wrap="none" lIns="90054" tIns="44237" rIns="90054" bIns="44237">
              <a:prstTxWarp prst="textNoShape">
                <a:avLst/>
              </a:prstTxWarp>
              <a:spAutoFit/>
            </a:bodyPr>
            <a:lstStyle/>
            <a:p>
              <a:pPr defTabSz="912813" eaLnBrk="0" hangingPunct="0"/>
              <a:r>
                <a:rPr lang="en-US" sz="1800">
                  <a:solidFill>
                    <a:schemeClr val="accent1"/>
                  </a:solidFill>
                  <a:latin typeface="Arial" charset="0"/>
                </a:rPr>
                <a:t>y</a:t>
              </a:r>
            </a:p>
          </p:txBody>
        </p:sp>
        <p:sp>
          <p:nvSpPr>
            <p:cNvPr id="174114" name="Text Box 34"/>
            <p:cNvSpPr txBox="1">
              <a:spLocks noChangeArrowheads="1"/>
            </p:cNvSpPr>
            <p:nvPr/>
          </p:nvSpPr>
          <p:spPr bwMode="auto">
            <a:xfrm flipH="1">
              <a:off x="1684" y="2404"/>
              <a:ext cx="186" cy="229"/>
            </a:xfrm>
            <a:prstGeom prst="rect">
              <a:avLst/>
            </a:prstGeom>
            <a:noFill/>
            <a:ln w="12700">
              <a:noFill/>
              <a:miter lim="800000"/>
              <a:headEnd/>
              <a:tailEnd/>
            </a:ln>
            <a:effectLst/>
          </p:spPr>
          <p:txBody>
            <a:bodyPr wrap="none" lIns="90054" tIns="44237" rIns="90054" bIns="44237">
              <a:prstTxWarp prst="textNoShape">
                <a:avLst/>
              </a:prstTxWarp>
              <a:spAutoFit/>
            </a:bodyPr>
            <a:lstStyle/>
            <a:p>
              <a:pPr defTabSz="912813" eaLnBrk="0" hangingPunct="0"/>
              <a:r>
                <a:rPr lang="en-US" sz="1800">
                  <a:solidFill>
                    <a:schemeClr val="accent1"/>
                  </a:solidFill>
                  <a:latin typeface="Arial" charset="0"/>
                </a:rPr>
                <a:t>x</a:t>
              </a:r>
            </a:p>
          </p:txBody>
        </p:sp>
        <p:sp>
          <p:nvSpPr>
            <p:cNvPr id="174115" name="Text Box 35"/>
            <p:cNvSpPr txBox="1">
              <a:spLocks noChangeArrowheads="1"/>
            </p:cNvSpPr>
            <p:nvPr/>
          </p:nvSpPr>
          <p:spPr bwMode="auto">
            <a:xfrm flipH="1">
              <a:off x="2453" y="3231"/>
              <a:ext cx="187" cy="229"/>
            </a:xfrm>
            <a:prstGeom prst="rect">
              <a:avLst/>
            </a:prstGeom>
            <a:noFill/>
            <a:ln w="12700">
              <a:noFill/>
              <a:miter lim="800000"/>
              <a:headEnd/>
              <a:tailEnd/>
            </a:ln>
            <a:effectLst/>
          </p:spPr>
          <p:txBody>
            <a:bodyPr wrap="none" lIns="90054" tIns="44237" rIns="90054" bIns="44237">
              <a:prstTxWarp prst="textNoShape">
                <a:avLst/>
              </a:prstTxWarp>
              <a:spAutoFit/>
            </a:bodyPr>
            <a:lstStyle/>
            <a:p>
              <a:pPr defTabSz="912813" eaLnBrk="0" hangingPunct="0"/>
              <a:r>
                <a:rPr lang="en-US" sz="1800">
                  <a:solidFill>
                    <a:schemeClr val="accent1"/>
                  </a:solidFill>
                  <a:latin typeface="Arial" charset="0"/>
                </a:rPr>
                <a:t>z</a:t>
              </a:r>
            </a:p>
          </p:txBody>
        </p:sp>
      </p:grpSp>
      <p:graphicFrame>
        <p:nvGraphicFramePr>
          <p:cNvPr id="174116" name="Group 36"/>
          <p:cNvGraphicFramePr>
            <a:graphicFrameLocks noGrp="1"/>
          </p:cNvGraphicFramePr>
          <p:nvPr/>
        </p:nvGraphicFramePr>
        <p:xfrm>
          <a:off x="5707063" y="2439988"/>
          <a:ext cx="2141537" cy="785136"/>
        </p:xfrm>
        <a:graphic>
          <a:graphicData uri="http://schemas.openxmlformats.org/drawingml/2006/table">
            <a:tbl>
              <a:tblPr/>
              <a:tblGrid>
                <a:gridCol w="541337"/>
                <a:gridCol w="533400"/>
                <a:gridCol w="533400"/>
                <a:gridCol w="533400"/>
              </a:tblGrid>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P1</a:t>
                      </a:r>
                    </a:p>
                  </a:txBody>
                  <a:tcPr marL="89336" marR="89336" marT="43884" marB="438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P2</a:t>
                      </a:r>
                    </a:p>
                  </a:txBody>
                  <a:tcPr marL="89336" marR="89336" marT="43884" marB="438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P3</a:t>
                      </a:r>
                    </a:p>
                  </a:txBody>
                  <a:tcPr marL="89336" marR="89336" marT="43884" marB="438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P4</a:t>
                      </a:r>
                    </a:p>
                  </a:txBody>
                  <a:tcPr marL="89336" marR="89336" marT="43884" marB="438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1</a:t>
                      </a:r>
                    </a:p>
                  </a:txBody>
                  <a:tcPr marL="89336" marR="89336" marT="43884" marB="438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2</a:t>
                      </a:r>
                    </a:p>
                  </a:txBody>
                  <a:tcPr marL="89336" marR="89336" marT="43884" marB="438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accent1"/>
                          </a:solidFill>
                          <a:effectLst/>
                          <a:latin typeface="Arial" charset="0"/>
                        </a:rPr>
                        <a:t>y</a:t>
                      </a:r>
                    </a:p>
                  </a:txBody>
                  <a:tcPr marL="89336" marR="89336" marT="43884" marB="438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4</a:t>
                      </a:r>
                    </a:p>
                  </a:txBody>
                  <a:tcPr marL="89336" marR="89336" marT="43884" marB="438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74133" name="Group 53"/>
          <p:cNvGraphicFramePr>
            <a:graphicFrameLocks noGrp="1"/>
          </p:cNvGraphicFramePr>
          <p:nvPr/>
        </p:nvGraphicFramePr>
        <p:xfrm>
          <a:off x="5707063" y="5102225"/>
          <a:ext cx="2217737" cy="785136"/>
        </p:xfrm>
        <a:graphic>
          <a:graphicData uri="http://schemas.openxmlformats.org/drawingml/2006/table">
            <a:tbl>
              <a:tblPr/>
              <a:tblGrid>
                <a:gridCol w="541337"/>
                <a:gridCol w="533400"/>
                <a:gridCol w="550863"/>
                <a:gridCol w="592137"/>
              </a:tblGrid>
              <a:tr h="263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P1</a:t>
                      </a:r>
                    </a:p>
                  </a:txBody>
                  <a:tcPr marL="89336" marR="89336" marT="43884" marB="438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P2</a:t>
                      </a:r>
                    </a:p>
                  </a:txBody>
                  <a:tcPr marL="89336" marR="89336" marT="43884" marB="438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P3</a:t>
                      </a:r>
                    </a:p>
                  </a:txBody>
                  <a:tcPr marL="89336" marR="89336" marT="43884" marB="438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P4</a:t>
                      </a:r>
                    </a:p>
                  </a:txBody>
                  <a:tcPr marL="89336" marR="89336" marT="43884" marB="438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3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1</a:t>
                      </a:r>
                    </a:p>
                  </a:txBody>
                  <a:tcPr marL="89336" marR="89336" marT="43884" marB="438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2</a:t>
                      </a:r>
                    </a:p>
                  </a:txBody>
                  <a:tcPr marL="89336" marR="89336" marT="43884" marB="438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accent1"/>
                          </a:solidFill>
                          <a:effectLst/>
                          <a:latin typeface="Arial" charset="0"/>
                        </a:rPr>
                        <a:t>z</a:t>
                      </a:r>
                    </a:p>
                  </a:txBody>
                  <a:tcPr marL="89336" marR="89336" marT="43884" marB="438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4</a:t>
                      </a:r>
                    </a:p>
                  </a:txBody>
                  <a:tcPr marL="89336" marR="89336" marT="43884" marB="438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 name="Slide Number Placeholder 21"/>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499"/>
                                          </p:stCondLst>
                                        </p:cTn>
                                        <p:tgtEl>
                                          <p:spTgt spid="174133"/>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499"/>
                                          </p:stCondLst>
                                        </p:cTn>
                                        <p:tgtEl>
                                          <p:spTgt spid="174116"/>
                                        </p:tgtEl>
                                        <p:attrNameLst>
                                          <p:attrName>style.visibility</p:attrName>
                                        </p:attrNameLst>
                                      </p:cBhvr>
                                      <p:to>
                                        <p:strVal val="visible"/>
                                      </p:to>
                                    </p:set>
                                  </p:childTnLst>
                                </p:cTn>
                              </p:par>
                            </p:childTnLst>
                          </p:cTn>
                        </p:par>
                        <p:par>
                          <p:cTn id="14" fill="hold">
                            <p:stCondLst>
                              <p:cond delay="1500"/>
                            </p:stCondLst>
                            <p:childTnLst>
                              <p:par>
                                <p:cTn id="15" presetID="1" presetClass="entr" presetSubtype="0" fill="hold" nodeType="afterEffect">
                                  <p:stCondLst>
                                    <p:cond delay="0"/>
                                  </p:stCondLst>
                                  <p:childTnLst>
                                    <p:set>
                                      <p:cBhvr>
                                        <p:cTn id="16" dur="1" fill="hold">
                                          <p:stCondLst>
                                            <p:cond delay="499"/>
                                          </p:stCondLst>
                                        </p:cTn>
                                        <p:tgtEl>
                                          <p:spTgt spid="1740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normAutofit/>
          </a:bodyPr>
          <a:lstStyle/>
          <a:p>
            <a:r>
              <a:rPr dirty="0">
                <a:ea typeface="ＭＳ Ｐゴシック" charset="-128"/>
                <a:cs typeface="ＭＳ Ｐゴシック" charset="-128"/>
              </a:rPr>
              <a:t>Datacenter Power Efficiencies</a:t>
            </a:r>
            <a:endParaRPr lang="en-US" dirty="0"/>
          </a:p>
        </p:txBody>
      </p:sp>
      <p:sp>
        <p:nvSpPr>
          <p:cNvPr id="76803" name="Content Placeholder 2"/>
          <p:cNvSpPr>
            <a:spLocks noGrp="1"/>
          </p:cNvSpPr>
          <p:nvPr>
            <p:ph idx="1"/>
          </p:nvPr>
        </p:nvSpPr>
        <p:spPr/>
        <p:txBody>
          <a:bodyPr>
            <a:normAutofit fontScale="92500" lnSpcReduction="10000"/>
          </a:bodyPr>
          <a:lstStyle/>
          <a:p>
            <a:r>
              <a:rPr lang="en-US" dirty="0" smtClean="0"/>
              <a:t>Power conversions in server</a:t>
            </a:r>
          </a:p>
          <a:p>
            <a:pPr lvl="1"/>
            <a:r>
              <a:rPr lang="en-US" dirty="0" smtClean="0"/>
              <a:t>Power supply (&lt;80% efficiency)</a:t>
            </a:r>
          </a:p>
          <a:p>
            <a:pPr lvl="1"/>
            <a:r>
              <a:rPr lang="en-US" dirty="0" smtClean="0"/>
              <a:t>Voltage regulation modules (80% common)</a:t>
            </a:r>
          </a:p>
          <a:p>
            <a:pPr lvl="1"/>
            <a:r>
              <a:rPr lang="en-US" dirty="0" smtClean="0"/>
              <a:t>Better available (95%) and inexpensive</a:t>
            </a:r>
          </a:p>
          <a:p>
            <a:r>
              <a:rPr lang="en-US" dirty="0" smtClean="0"/>
              <a:t>Simple rules to minimize power distribution losses in priority order</a:t>
            </a:r>
          </a:p>
          <a:p>
            <a:pPr marL="987552" lvl="1" indent="-457200">
              <a:buFont typeface="+mj-lt"/>
              <a:buAutoNum type="arabicPeriod"/>
            </a:pPr>
            <a:r>
              <a:rPr lang="en-US" dirty="0" smtClean="0"/>
              <a:t>Avoid conversions (indirect UPS or no UPS)</a:t>
            </a:r>
          </a:p>
          <a:p>
            <a:pPr marL="987552" lvl="1" indent="-457200">
              <a:buFont typeface="+mj-lt"/>
              <a:buAutoNum type="arabicPeriod"/>
            </a:pPr>
            <a:r>
              <a:rPr lang="en-US" dirty="0" smtClean="0"/>
              <a:t>Increase efficiency of conversions</a:t>
            </a:r>
          </a:p>
          <a:p>
            <a:pPr marL="987552" lvl="1" indent="-457200">
              <a:buFont typeface="+mj-lt"/>
              <a:buAutoNum type="arabicPeriod"/>
            </a:pPr>
            <a:r>
              <a:rPr lang="en-US" dirty="0" smtClean="0"/>
              <a:t>High voltage as close to load as possible</a:t>
            </a:r>
          </a:p>
          <a:p>
            <a:pPr marL="987552" lvl="1" indent="-457200">
              <a:buFont typeface="+mj-lt"/>
              <a:buAutoNum type="arabicPeriod"/>
            </a:pPr>
            <a:r>
              <a:rPr lang="en-US" dirty="0" smtClean="0"/>
              <a:t>Size board voltage regulators to load and use high quality</a:t>
            </a:r>
          </a:p>
          <a:p>
            <a:pPr marL="987552" lvl="1" indent="-457200">
              <a:buFont typeface="+mj-lt"/>
              <a:buAutoNum type="arabicPeriod"/>
            </a:pPr>
            <a:r>
              <a:rPr lang="en-US" dirty="0" smtClean="0"/>
              <a:t>Direct Current small potential win (but regulatory issues)</a:t>
            </a:r>
          </a:p>
          <a:p>
            <a:r>
              <a:rPr lang="en-US" dirty="0" smtClean="0"/>
              <a:t>Two interesting approaches:</a:t>
            </a:r>
          </a:p>
          <a:p>
            <a:pPr lvl="1"/>
            <a:r>
              <a:rPr lang="en-US" dirty="0" smtClean="0"/>
              <a:t>480VAC to rack and 48VDC (or 12VDC) within rack</a:t>
            </a:r>
          </a:p>
          <a:p>
            <a:pPr lvl="1"/>
            <a:r>
              <a:rPr lang="en-US" dirty="0" smtClean="0"/>
              <a:t>480VAC to PDU and 277VAC (1 leg of 480VAC 3-phase distribution) to each server</a:t>
            </a:r>
            <a:endParaRPr lang="en-US" dirty="0"/>
          </a:p>
        </p:txBody>
      </p:sp>
      <p:sp>
        <p:nvSpPr>
          <p:cNvPr id="76804" name="Slide Number Placeholder 5"/>
          <p:cNvSpPr>
            <a:spLocks noGrp="1"/>
          </p:cNvSpPr>
          <p:nvPr>
            <p:ph type="sldNum" sz="quarter" idx="12"/>
          </p:nvPr>
        </p:nvSpPr>
        <p:spPr/>
        <p:txBody>
          <a:bodyPr/>
          <a:lstStyle/>
          <a:p>
            <a:fld id="{D52D9DF4-4049-F04B-9EE3-DA0BBC6B86BB}" type="slidenum">
              <a:rPr lang="en-US" smtClean="0"/>
              <a:pPr/>
              <a:t>190</a:t>
            </a:fld>
            <a:endParaRPr lang="en-US"/>
          </a:p>
        </p:txBody>
      </p:sp>
      <p:sp>
        <p:nvSpPr>
          <p:cNvPr id="76805" name="TextBox 6"/>
          <p:cNvSpPr txBox="1">
            <a:spLocks noChangeArrowheads="1"/>
          </p:cNvSpPr>
          <p:nvPr/>
        </p:nvSpPr>
        <p:spPr bwMode="auto">
          <a:xfrm>
            <a:off x="7167563" y="6527800"/>
            <a:ext cx="2043112" cy="276225"/>
          </a:xfrm>
          <a:prstGeom prst="rect">
            <a:avLst/>
          </a:prstGeom>
          <a:noFill/>
          <a:ln w="9525">
            <a:noFill/>
            <a:miter lim="800000"/>
            <a:headEnd/>
            <a:tailEnd/>
          </a:ln>
        </p:spPr>
        <p:txBody>
          <a:bodyPr wrap="none">
            <a:prstTxWarp prst="textNoShape">
              <a:avLst/>
            </a:prstTxWarp>
            <a:spAutoFit/>
          </a:bodyPr>
          <a:lstStyle/>
          <a:p>
            <a:r>
              <a:rPr lang="en-US" sz="1200"/>
              <a:t>James Hamilton, Amazon</a:t>
            </a:r>
          </a:p>
        </p:txBody>
      </p:sp>
    </p:spTree>
  </p:cSld>
  <p:clrMapOvr>
    <a:masterClrMapping/>
  </p:clrMapOvr>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Google 1U + UPS</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191</a:t>
            </a:fld>
            <a:endParaRPr lang="en-US"/>
          </a:p>
        </p:txBody>
      </p:sp>
      <p:pic>
        <p:nvPicPr>
          <p:cNvPr id="6" name="Picture 5"/>
          <p:cNvPicPr>
            <a:picLocks noChangeAspect="1"/>
          </p:cNvPicPr>
          <p:nvPr/>
        </p:nvPicPr>
        <p:blipFill>
          <a:blip r:embed="rId2"/>
          <a:stretch>
            <a:fillRect/>
          </a:stretch>
        </p:blipFill>
        <p:spPr>
          <a:xfrm>
            <a:off x="228600" y="1447800"/>
            <a:ext cx="8703638" cy="4800600"/>
          </a:xfrm>
          <a:prstGeom prst="rect">
            <a:avLst/>
          </a:prstGeom>
        </p:spPr>
      </p:pic>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Why built-in batteries?</a:t>
            </a:r>
            <a:endParaRPr lang="en-US" dirty="0"/>
          </a:p>
        </p:txBody>
      </p:sp>
      <p:sp>
        <p:nvSpPr>
          <p:cNvPr id="3" name="Content Placeholder 2"/>
          <p:cNvSpPr>
            <a:spLocks noGrp="1"/>
          </p:cNvSpPr>
          <p:nvPr>
            <p:ph idx="1"/>
          </p:nvPr>
        </p:nvSpPr>
        <p:spPr/>
        <p:txBody>
          <a:bodyPr/>
          <a:lstStyle/>
          <a:p>
            <a:r>
              <a:rPr lang="en-US" dirty="0" smtClean="0"/>
              <a:t>Building the power supply into the server is cheaper and means costs are matched directly to the number of servers</a:t>
            </a:r>
          </a:p>
          <a:p>
            <a:r>
              <a:rPr lang="en-US" dirty="0" smtClean="0"/>
              <a:t>Large </a:t>
            </a:r>
            <a:r>
              <a:rPr lang="en-US" dirty="0" err="1" smtClean="0"/>
              <a:t>UPSs</a:t>
            </a:r>
            <a:r>
              <a:rPr lang="en-US" dirty="0" smtClean="0"/>
              <a:t> can reach 92 to 95 percent efficiency vs. 99.9 percent efficiency for server mounted batteries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192</a:t>
            </a:fld>
            <a:endParaRPr lang="en-US"/>
          </a:p>
        </p:txBody>
      </p:sp>
    </p:spTree>
  </p:cSld>
  <p:clrMapOvr>
    <a:masterClrMapping/>
  </p:clrMapOvr>
</p:sld>
</file>

<file path=ppt/slides/slide1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193</a:t>
            </a:fld>
            <a:endParaRPr lang="en-US"/>
          </a:p>
        </p:txBody>
      </p:sp>
    </p:spTree>
  </p:cSld>
  <p:clrMapOvr>
    <a:masterClrMapping/>
  </p:clrMapOvr>
</p:sld>
</file>

<file path=ppt/slides/slide1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sz="4800" dirty="0"/>
              <a:t>15-446 Distributed Systems</a:t>
            </a:r>
            <a:br>
              <a:rPr sz="4800" dirty="0"/>
            </a:br>
            <a:r>
              <a:rPr sz="4800" dirty="0"/>
              <a:t>Spring 2009</a:t>
            </a:r>
          </a:p>
        </p:txBody>
      </p:sp>
      <p:sp>
        <p:nvSpPr>
          <p:cNvPr id="4099" name="Rectangle 3"/>
          <p:cNvSpPr>
            <a:spLocks noGrp="1" noChangeArrowheads="1"/>
          </p:cNvSpPr>
          <p:nvPr>
            <p:ph type="subTitle" idx="1"/>
          </p:nvPr>
        </p:nvSpPr>
        <p:spPr/>
        <p:txBody>
          <a:bodyPr/>
          <a:lstStyle/>
          <a:p>
            <a:r>
              <a:rPr sz="2400" dirty="0" smtClean="0"/>
              <a:t>L-27 Social Networks and Other Stuff</a:t>
            </a:r>
            <a:endParaRPr lang="en-US" dirty="0"/>
          </a:p>
        </p:txBody>
      </p:sp>
      <p:grpSp>
        <p:nvGrpSpPr>
          <p:cNvPr id="2" name="Group 443"/>
          <p:cNvGrpSpPr>
            <a:grpSpLocks/>
          </p:cNvGrpSpPr>
          <p:nvPr/>
        </p:nvGrpSpPr>
        <p:grpSpPr bwMode="auto">
          <a:xfrm>
            <a:off x="3733800" y="3236463"/>
            <a:ext cx="1524000" cy="1481587"/>
            <a:chOff x="3216" y="2448"/>
            <a:chExt cx="1979" cy="1729"/>
          </a:xfrm>
        </p:grpSpPr>
        <p:sp>
          <p:nvSpPr>
            <p:cNvPr id="52" name="Line 444"/>
            <p:cNvSpPr>
              <a:spLocks noChangeShapeType="1"/>
            </p:cNvSpPr>
            <p:nvPr/>
          </p:nvSpPr>
          <p:spPr bwMode="auto">
            <a:xfrm flipV="1">
              <a:off x="3888" y="3360"/>
              <a:ext cx="144" cy="144"/>
            </a:xfrm>
            <a:prstGeom prst="line">
              <a:avLst/>
            </a:prstGeom>
            <a:noFill/>
            <a:ln w="9525">
              <a:solidFill>
                <a:schemeClr val="tx1"/>
              </a:solidFill>
              <a:round/>
              <a:headEnd/>
              <a:tailEnd/>
            </a:ln>
            <a:effectLst/>
          </p:spPr>
          <p:txBody>
            <a:bodyPr wrap="none" anchor="ctr"/>
            <a:lstStyle/>
            <a:p>
              <a:endParaRPr lang="en-US"/>
            </a:p>
          </p:txBody>
        </p:sp>
        <p:sp>
          <p:nvSpPr>
            <p:cNvPr id="53" name="Freeform 445"/>
            <p:cNvSpPr>
              <a:spLocks/>
            </p:cNvSpPr>
            <p:nvPr/>
          </p:nvSpPr>
          <p:spPr bwMode="auto">
            <a:xfrm>
              <a:off x="3290" y="4065"/>
              <a:ext cx="115" cy="112"/>
            </a:xfrm>
            <a:custGeom>
              <a:avLst/>
              <a:gdLst/>
              <a:ahLst/>
              <a:cxnLst>
                <a:cxn ang="0">
                  <a:pos x="112" y="112"/>
                </a:cxn>
                <a:cxn ang="0">
                  <a:pos x="115" y="0"/>
                </a:cxn>
                <a:cxn ang="0">
                  <a:pos x="0" y="0"/>
                </a:cxn>
                <a:cxn ang="0">
                  <a:pos x="0" y="112"/>
                </a:cxn>
                <a:cxn ang="0">
                  <a:pos x="115" y="112"/>
                </a:cxn>
                <a:cxn ang="0">
                  <a:pos x="115" y="112"/>
                </a:cxn>
              </a:cxnLst>
              <a:rect l="0" t="0" r="r" b="b"/>
              <a:pathLst>
                <a:path w="115" h="112">
                  <a:moveTo>
                    <a:pt x="112" y="112"/>
                  </a:moveTo>
                  <a:lnTo>
                    <a:pt x="115" y="0"/>
                  </a:lnTo>
                  <a:lnTo>
                    <a:pt x="0" y="0"/>
                  </a:lnTo>
                  <a:lnTo>
                    <a:pt x="0" y="112"/>
                  </a:lnTo>
                  <a:lnTo>
                    <a:pt x="115" y="112"/>
                  </a:lnTo>
                  <a:lnTo>
                    <a:pt x="115" y="112"/>
                  </a:lnTo>
                </a:path>
              </a:pathLst>
            </a:custGeom>
            <a:solidFill>
              <a:srgbClr val="FF0066">
                <a:alpha val="50000"/>
              </a:srgbClr>
            </a:solidFill>
            <a:ln w="7938">
              <a:solidFill>
                <a:schemeClr val="tx1"/>
              </a:solidFill>
              <a:prstDash val="solid"/>
              <a:round/>
              <a:headEnd/>
              <a:tailEnd/>
            </a:ln>
          </p:spPr>
          <p:txBody>
            <a:bodyPr/>
            <a:lstStyle/>
            <a:p>
              <a:endParaRPr lang="en-US"/>
            </a:p>
          </p:txBody>
        </p:sp>
        <p:sp>
          <p:nvSpPr>
            <p:cNvPr id="54" name="Freeform 446"/>
            <p:cNvSpPr>
              <a:spLocks/>
            </p:cNvSpPr>
            <p:nvPr/>
          </p:nvSpPr>
          <p:spPr bwMode="auto">
            <a:xfrm>
              <a:off x="3948" y="4065"/>
              <a:ext cx="115" cy="112"/>
            </a:xfrm>
            <a:custGeom>
              <a:avLst/>
              <a:gdLst/>
              <a:ahLst/>
              <a:cxnLst>
                <a:cxn ang="0">
                  <a:pos x="112" y="112"/>
                </a:cxn>
                <a:cxn ang="0">
                  <a:pos x="115" y="0"/>
                </a:cxn>
                <a:cxn ang="0">
                  <a:pos x="0" y="0"/>
                </a:cxn>
                <a:cxn ang="0">
                  <a:pos x="0" y="112"/>
                </a:cxn>
                <a:cxn ang="0">
                  <a:pos x="115" y="112"/>
                </a:cxn>
                <a:cxn ang="0">
                  <a:pos x="115" y="112"/>
                </a:cxn>
              </a:cxnLst>
              <a:rect l="0" t="0" r="r" b="b"/>
              <a:pathLst>
                <a:path w="115" h="112">
                  <a:moveTo>
                    <a:pt x="112" y="112"/>
                  </a:moveTo>
                  <a:lnTo>
                    <a:pt x="115" y="0"/>
                  </a:lnTo>
                  <a:lnTo>
                    <a:pt x="0" y="0"/>
                  </a:lnTo>
                  <a:lnTo>
                    <a:pt x="0" y="112"/>
                  </a:lnTo>
                  <a:lnTo>
                    <a:pt x="115" y="112"/>
                  </a:lnTo>
                  <a:lnTo>
                    <a:pt x="115" y="112"/>
                  </a:lnTo>
                </a:path>
              </a:pathLst>
            </a:custGeom>
            <a:solidFill>
              <a:schemeClr val="accent1">
                <a:alpha val="50000"/>
              </a:schemeClr>
            </a:solidFill>
            <a:ln w="7938">
              <a:solidFill>
                <a:schemeClr val="tx1"/>
              </a:solidFill>
              <a:prstDash val="solid"/>
              <a:round/>
              <a:headEnd/>
              <a:tailEnd/>
            </a:ln>
          </p:spPr>
          <p:txBody>
            <a:bodyPr/>
            <a:lstStyle/>
            <a:p>
              <a:endParaRPr lang="en-US"/>
            </a:p>
          </p:txBody>
        </p:sp>
        <p:sp>
          <p:nvSpPr>
            <p:cNvPr id="55" name="Freeform 447"/>
            <p:cNvSpPr>
              <a:spLocks/>
            </p:cNvSpPr>
            <p:nvPr/>
          </p:nvSpPr>
          <p:spPr bwMode="auto">
            <a:xfrm>
              <a:off x="4151" y="2448"/>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1">
                <a:alpha val="50000"/>
              </a:schemeClr>
            </a:solidFill>
            <a:ln w="7938">
              <a:solidFill>
                <a:srgbClr val="000000"/>
              </a:solidFill>
              <a:prstDash val="solid"/>
              <a:round/>
              <a:headEnd/>
              <a:tailEnd/>
            </a:ln>
          </p:spPr>
          <p:txBody>
            <a:bodyPr/>
            <a:lstStyle/>
            <a:p>
              <a:endParaRPr lang="en-US"/>
            </a:p>
          </p:txBody>
        </p:sp>
        <p:sp>
          <p:nvSpPr>
            <p:cNvPr id="56" name="Freeform 448"/>
            <p:cNvSpPr>
              <a:spLocks/>
            </p:cNvSpPr>
            <p:nvPr/>
          </p:nvSpPr>
          <p:spPr bwMode="auto">
            <a:xfrm>
              <a:off x="3605" y="2756"/>
              <a:ext cx="114" cy="112"/>
            </a:xfrm>
            <a:custGeom>
              <a:avLst/>
              <a:gdLst/>
              <a:ahLst/>
              <a:cxnLst>
                <a:cxn ang="0">
                  <a:pos x="112" y="112"/>
                </a:cxn>
                <a:cxn ang="0">
                  <a:pos x="114" y="0"/>
                </a:cxn>
                <a:cxn ang="0">
                  <a:pos x="0" y="0"/>
                </a:cxn>
                <a:cxn ang="0">
                  <a:pos x="0" y="112"/>
                </a:cxn>
                <a:cxn ang="0">
                  <a:pos x="114" y="112"/>
                </a:cxn>
                <a:cxn ang="0">
                  <a:pos x="114" y="112"/>
                </a:cxn>
              </a:cxnLst>
              <a:rect l="0" t="0" r="r" b="b"/>
              <a:pathLst>
                <a:path w="114" h="112">
                  <a:moveTo>
                    <a:pt x="112" y="112"/>
                  </a:moveTo>
                  <a:lnTo>
                    <a:pt x="114" y="0"/>
                  </a:lnTo>
                  <a:lnTo>
                    <a:pt x="0" y="0"/>
                  </a:lnTo>
                  <a:lnTo>
                    <a:pt x="0" y="112"/>
                  </a:lnTo>
                  <a:lnTo>
                    <a:pt x="114" y="112"/>
                  </a:lnTo>
                  <a:lnTo>
                    <a:pt x="114" y="112"/>
                  </a:lnTo>
                </a:path>
              </a:pathLst>
            </a:custGeom>
            <a:solidFill>
              <a:schemeClr val="accent2">
                <a:alpha val="50000"/>
              </a:schemeClr>
            </a:solidFill>
            <a:ln w="7938">
              <a:solidFill>
                <a:srgbClr val="000000"/>
              </a:solidFill>
              <a:prstDash val="solid"/>
              <a:round/>
              <a:headEnd/>
              <a:tailEnd/>
            </a:ln>
          </p:spPr>
          <p:txBody>
            <a:bodyPr/>
            <a:lstStyle/>
            <a:p>
              <a:endParaRPr lang="en-US"/>
            </a:p>
          </p:txBody>
        </p:sp>
        <p:sp>
          <p:nvSpPr>
            <p:cNvPr id="57" name="Freeform 449"/>
            <p:cNvSpPr>
              <a:spLocks/>
            </p:cNvSpPr>
            <p:nvPr/>
          </p:nvSpPr>
          <p:spPr bwMode="auto">
            <a:xfrm>
              <a:off x="4704" y="2753"/>
              <a:ext cx="114" cy="115"/>
            </a:xfrm>
            <a:custGeom>
              <a:avLst/>
              <a:gdLst/>
              <a:ahLst/>
              <a:cxnLst>
                <a:cxn ang="0">
                  <a:pos x="0" y="112"/>
                </a:cxn>
                <a:cxn ang="0">
                  <a:pos x="114" y="115"/>
                </a:cxn>
                <a:cxn ang="0">
                  <a:pos x="114" y="0"/>
                </a:cxn>
                <a:cxn ang="0">
                  <a:pos x="2" y="0"/>
                </a:cxn>
                <a:cxn ang="0">
                  <a:pos x="2" y="115"/>
                </a:cxn>
                <a:cxn ang="0">
                  <a:pos x="2" y="115"/>
                </a:cxn>
              </a:cxnLst>
              <a:rect l="0" t="0" r="r" b="b"/>
              <a:pathLst>
                <a:path w="114" h="115">
                  <a:moveTo>
                    <a:pt x="0" y="112"/>
                  </a:moveTo>
                  <a:lnTo>
                    <a:pt x="114" y="115"/>
                  </a:lnTo>
                  <a:lnTo>
                    <a:pt x="114" y="0"/>
                  </a:lnTo>
                  <a:lnTo>
                    <a:pt x="2" y="0"/>
                  </a:lnTo>
                  <a:lnTo>
                    <a:pt x="2" y="115"/>
                  </a:lnTo>
                  <a:lnTo>
                    <a:pt x="2" y="115"/>
                  </a:lnTo>
                </a:path>
              </a:pathLst>
            </a:custGeom>
            <a:solidFill>
              <a:srgbClr val="996633">
                <a:alpha val="50000"/>
              </a:srgbClr>
            </a:solidFill>
            <a:ln w="7938">
              <a:solidFill>
                <a:srgbClr val="000000"/>
              </a:solidFill>
              <a:prstDash val="solid"/>
              <a:round/>
              <a:headEnd/>
              <a:tailEnd/>
            </a:ln>
          </p:spPr>
          <p:txBody>
            <a:bodyPr/>
            <a:lstStyle/>
            <a:p>
              <a:endParaRPr lang="en-US"/>
            </a:p>
          </p:txBody>
        </p:sp>
        <p:sp>
          <p:nvSpPr>
            <p:cNvPr id="58" name="Freeform 450"/>
            <p:cNvSpPr>
              <a:spLocks/>
            </p:cNvSpPr>
            <p:nvPr/>
          </p:nvSpPr>
          <p:spPr bwMode="auto">
            <a:xfrm>
              <a:off x="5083" y="3333"/>
              <a:ext cx="112" cy="114"/>
            </a:xfrm>
            <a:custGeom>
              <a:avLst/>
              <a:gdLst/>
              <a:ahLst/>
              <a:cxnLst>
                <a:cxn ang="0">
                  <a:pos x="0" y="112"/>
                </a:cxn>
                <a:cxn ang="0">
                  <a:pos x="112" y="114"/>
                </a:cxn>
                <a:cxn ang="0">
                  <a:pos x="112" y="0"/>
                </a:cxn>
                <a:cxn ang="0">
                  <a:pos x="0" y="0"/>
                </a:cxn>
                <a:cxn ang="0">
                  <a:pos x="0" y="114"/>
                </a:cxn>
                <a:cxn ang="0">
                  <a:pos x="0" y="114"/>
                </a:cxn>
              </a:cxnLst>
              <a:rect l="0" t="0" r="r" b="b"/>
              <a:pathLst>
                <a:path w="112" h="114">
                  <a:moveTo>
                    <a:pt x="0" y="112"/>
                  </a:moveTo>
                  <a:lnTo>
                    <a:pt x="112" y="114"/>
                  </a:lnTo>
                  <a:lnTo>
                    <a:pt x="112" y="0"/>
                  </a:lnTo>
                  <a:lnTo>
                    <a:pt x="0" y="0"/>
                  </a:lnTo>
                  <a:lnTo>
                    <a:pt x="0" y="114"/>
                  </a:lnTo>
                  <a:lnTo>
                    <a:pt x="0" y="114"/>
                  </a:lnTo>
                </a:path>
              </a:pathLst>
            </a:custGeom>
            <a:solidFill>
              <a:srgbClr val="FF0066">
                <a:alpha val="50000"/>
              </a:srgbClr>
            </a:solidFill>
            <a:ln w="7938">
              <a:solidFill>
                <a:srgbClr val="000000"/>
              </a:solidFill>
              <a:prstDash val="solid"/>
              <a:round/>
              <a:headEnd/>
              <a:tailEnd/>
            </a:ln>
          </p:spPr>
          <p:txBody>
            <a:bodyPr/>
            <a:lstStyle/>
            <a:p>
              <a:endParaRPr lang="en-US"/>
            </a:p>
          </p:txBody>
        </p:sp>
        <p:sp>
          <p:nvSpPr>
            <p:cNvPr id="59" name="Freeform 451"/>
            <p:cNvSpPr>
              <a:spLocks/>
            </p:cNvSpPr>
            <p:nvPr/>
          </p:nvSpPr>
          <p:spPr bwMode="auto">
            <a:xfrm>
              <a:off x="3216" y="3335"/>
              <a:ext cx="115" cy="112"/>
            </a:xfrm>
            <a:custGeom>
              <a:avLst/>
              <a:gdLst/>
              <a:ahLst/>
              <a:cxnLst>
                <a:cxn ang="0">
                  <a:pos x="115" y="112"/>
                </a:cxn>
                <a:cxn ang="0">
                  <a:pos x="115" y="0"/>
                </a:cxn>
                <a:cxn ang="0">
                  <a:pos x="0" y="0"/>
                </a:cxn>
                <a:cxn ang="0">
                  <a:pos x="0" y="112"/>
                </a:cxn>
                <a:cxn ang="0">
                  <a:pos x="115" y="112"/>
                </a:cxn>
                <a:cxn ang="0">
                  <a:pos x="115" y="112"/>
                </a:cxn>
              </a:cxnLst>
              <a:rect l="0" t="0" r="r" b="b"/>
              <a:pathLst>
                <a:path w="115" h="112">
                  <a:moveTo>
                    <a:pt x="115" y="112"/>
                  </a:moveTo>
                  <a:lnTo>
                    <a:pt x="115" y="0"/>
                  </a:lnTo>
                  <a:lnTo>
                    <a:pt x="0" y="0"/>
                  </a:lnTo>
                  <a:lnTo>
                    <a:pt x="0" y="112"/>
                  </a:lnTo>
                  <a:lnTo>
                    <a:pt x="115" y="112"/>
                  </a:lnTo>
                  <a:lnTo>
                    <a:pt x="115" y="112"/>
                  </a:lnTo>
                </a:path>
              </a:pathLst>
            </a:custGeom>
            <a:solidFill>
              <a:srgbClr val="996633">
                <a:alpha val="50000"/>
              </a:srgbClr>
            </a:solidFill>
            <a:ln w="7938">
              <a:solidFill>
                <a:srgbClr val="000000"/>
              </a:solidFill>
              <a:prstDash val="solid"/>
              <a:round/>
              <a:headEnd/>
              <a:tailEnd/>
            </a:ln>
          </p:spPr>
          <p:txBody>
            <a:bodyPr/>
            <a:lstStyle/>
            <a:p>
              <a:endParaRPr lang="en-US"/>
            </a:p>
          </p:txBody>
        </p:sp>
        <p:grpSp>
          <p:nvGrpSpPr>
            <p:cNvPr id="3" name="Group 452"/>
            <p:cNvGrpSpPr>
              <a:grpSpLocks/>
            </p:cNvGrpSpPr>
            <p:nvPr/>
          </p:nvGrpSpPr>
          <p:grpSpPr bwMode="auto">
            <a:xfrm>
              <a:off x="3891" y="2677"/>
              <a:ext cx="632" cy="470"/>
              <a:chOff x="3891" y="2677"/>
              <a:chExt cx="632" cy="470"/>
            </a:xfrm>
          </p:grpSpPr>
          <p:sp>
            <p:nvSpPr>
              <p:cNvPr id="92" name="Freeform 453"/>
              <p:cNvSpPr>
                <a:spLocks/>
              </p:cNvSpPr>
              <p:nvPr/>
            </p:nvSpPr>
            <p:spPr bwMode="auto">
              <a:xfrm>
                <a:off x="4246" y="2687"/>
                <a:ext cx="277" cy="228"/>
              </a:xfrm>
              <a:custGeom>
                <a:avLst/>
                <a:gdLst/>
                <a:ahLst/>
                <a:cxnLst>
                  <a:cxn ang="0">
                    <a:pos x="0" y="23"/>
                  </a:cxn>
                  <a:cxn ang="0">
                    <a:pos x="5" y="23"/>
                  </a:cxn>
                  <a:cxn ang="0">
                    <a:pos x="10" y="19"/>
                  </a:cxn>
                  <a:cxn ang="0">
                    <a:pos x="17" y="14"/>
                  </a:cxn>
                  <a:cxn ang="0">
                    <a:pos x="26" y="9"/>
                  </a:cxn>
                  <a:cxn ang="0">
                    <a:pos x="36" y="4"/>
                  </a:cxn>
                  <a:cxn ang="0">
                    <a:pos x="50" y="2"/>
                  </a:cxn>
                  <a:cxn ang="0">
                    <a:pos x="65" y="0"/>
                  </a:cxn>
                  <a:cxn ang="0">
                    <a:pos x="79" y="0"/>
                  </a:cxn>
                  <a:cxn ang="0">
                    <a:pos x="96" y="4"/>
                  </a:cxn>
                  <a:cxn ang="0">
                    <a:pos x="110" y="11"/>
                  </a:cxn>
                  <a:cxn ang="0">
                    <a:pos x="124" y="23"/>
                  </a:cxn>
                  <a:cxn ang="0">
                    <a:pos x="134" y="33"/>
                  </a:cxn>
                  <a:cxn ang="0">
                    <a:pos x="143" y="42"/>
                  </a:cxn>
                  <a:cxn ang="0">
                    <a:pos x="148" y="52"/>
                  </a:cxn>
                  <a:cxn ang="0">
                    <a:pos x="150" y="59"/>
                  </a:cxn>
                  <a:cxn ang="0">
                    <a:pos x="153" y="66"/>
                  </a:cxn>
                  <a:cxn ang="0">
                    <a:pos x="153" y="73"/>
                  </a:cxn>
                  <a:cxn ang="0">
                    <a:pos x="153" y="78"/>
                  </a:cxn>
                  <a:cxn ang="0">
                    <a:pos x="153" y="81"/>
                  </a:cxn>
                  <a:cxn ang="0">
                    <a:pos x="153" y="81"/>
                  </a:cxn>
                  <a:cxn ang="0">
                    <a:pos x="153" y="81"/>
                  </a:cxn>
                  <a:cxn ang="0">
                    <a:pos x="155" y="78"/>
                  </a:cxn>
                  <a:cxn ang="0">
                    <a:pos x="160" y="76"/>
                  </a:cxn>
                  <a:cxn ang="0">
                    <a:pos x="167" y="73"/>
                  </a:cxn>
                  <a:cxn ang="0">
                    <a:pos x="174" y="71"/>
                  </a:cxn>
                  <a:cxn ang="0">
                    <a:pos x="181" y="69"/>
                  </a:cxn>
                  <a:cxn ang="0">
                    <a:pos x="191" y="69"/>
                  </a:cxn>
                  <a:cxn ang="0">
                    <a:pos x="200" y="71"/>
                  </a:cxn>
                  <a:cxn ang="0">
                    <a:pos x="210" y="73"/>
                  </a:cxn>
                  <a:cxn ang="0">
                    <a:pos x="219" y="81"/>
                  </a:cxn>
                  <a:cxn ang="0">
                    <a:pos x="229" y="90"/>
                  </a:cxn>
                  <a:cxn ang="0">
                    <a:pos x="234" y="97"/>
                  </a:cxn>
                  <a:cxn ang="0">
                    <a:pos x="236" y="107"/>
                  </a:cxn>
                  <a:cxn ang="0">
                    <a:pos x="239" y="116"/>
                  </a:cxn>
                  <a:cxn ang="0">
                    <a:pos x="239" y="124"/>
                  </a:cxn>
                  <a:cxn ang="0">
                    <a:pos x="236" y="131"/>
                  </a:cxn>
                  <a:cxn ang="0">
                    <a:pos x="236" y="138"/>
                  </a:cxn>
                  <a:cxn ang="0">
                    <a:pos x="234" y="143"/>
                  </a:cxn>
                  <a:cxn ang="0">
                    <a:pos x="234" y="145"/>
                  </a:cxn>
                  <a:cxn ang="0">
                    <a:pos x="231" y="145"/>
                  </a:cxn>
                  <a:cxn ang="0">
                    <a:pos x="234" y="147"/>
                  </a:cxn>
                  <a:cxn ang="0">
                    <a:pos x="236" y="147"/>
                  </a:cxn>
                  <a:cxn ang="0">
                    <a:pos x="241" y="152"/>
                  </a:cxn>
                  <a:cxn ang="0">
                    <a:pos x="248" y="157"/>
                  </a:cxn>
                  <a:cxn ang="0">
                    <a:pos x="253" y="164"/>
                  </a:cxn>
                  <a:cxn ang="0">
                    <a:pos x="260" y="174"/>
                  </a:cxn>
                  <a:cxn ang="0">
                    <a:pos x="267" y="183"/>
                  </a:cxn>
                  <a:cxn ang="0">
                    <a:pos x="272" y="195"/>
                  </a:cxn>
                  <a:cxn ang="0">
                    <a:pos x="274" y="212"/>
                  </a:cxn>
                  <a:cxn ang="0">
                    <a:pos x="277" y="228"/>
                  </a:cxn>
                </a:cxnLst>
                <a:rect l="0" t="0" r="r" b="b"/>
                <a:pathLst>
                  <a:path w="277" h="228">
                    <a:moveTo>
                      <a:pt x="0" y="23"/>
                    </a:moveTo>
                    <a:lnTo>
                      <a:pt x="5" y="23"/>
                    </a:lnTo>
                    <a:lnTo>
                      <a:pt x="10" y="19"/>
                    </a:lnTo>
                    <a:lnTo>
                      <a:pt x="17" y="14"/>
                    </a:lnTo>
                    <a:lnTo>
                      <a:pt x="26" y="9"/>
                    </a:lnTo>
                    <a:lnTo>
                      <a:pt x="36" y="4"/>
                    </a:lnTo>
                    <a:lnTo>
                      <a:pt x="50" y="2"/>
                    </a:lnTo>
                    <a:lnTo>
                      <a:pt x="65" y="0"/>
                    </a:lnTo>
                    <a:lnTo>
                      <a:pt x="79" y="0"/>
                    </a:lnTo>
                    <a:lnTo>
                      <a:pt x="96" y="4"/>
                    </a:lnTo>
                    <a:lnTo>
                      <a:pt x="110" y="11"/>
                    </a:lnTo>
                    <a:lnTo>
                      <a:pt x="124" y="23"/>
                    </a:lnTo>
                    <a:lnTo>
                      <a:pt x="134" y="33"/>
                    </a:lnTo>
                    <a:lnTo>
                      <a:pt x="143" y="42"/>
                    </a:lnTo>
                    <a:lnTo>
                      <a:pt x="148" y="52"/>
                    </a:lnTo>
                    <a:lnTo>
                      <a:pt x="150" y="59"/>
                    </a:lnTo>
                    <a:lnTo>
                      <a:pt x="153" y="66"/>
                    </a:lnTo>
                    <a:lnTo>
                      <a:pt x="153" y="73"/>
                    </a:lnTo>
                    <a:lnTo>
                      <a:pt x="153" y="78"/>
                    </a:lnTo>
                    <a:lnTo>
                      <a:pt x="153" y="81"/>
                    </a:lnTo>
                    <a:lnTo>
                      <a:pt x="153" y="81"/>
                    </a:lnTo>
                    <a:lnTo>
                      <a:pt x="153" y="81"/>
                    </a:lnTo>
                    <a:lnTo>
                      <a:pt x="155" y="78"/>
                    </a:lnTo>
                    <a:lnTo>
                      <a:pt x="160" y="76"/>
                    </a:lnTo>
                    <a:lnTo>
                      <a:pt x="167" y="73"/>
                    </a:lnTo>
                    <a:lnTo>
                      <a:pt x="174" y="71"/>
                    </a:lnTo>
                    <a:lnTo>
                      <a:pt x="181" y="69"/>
                    </a:lnTo>
                    <a:lnTo>
                      <a:pt x="191" y="69"/>
                    </a:lnTo>
                    <a:lnTo>
                      <a:pt x="200" y="71"/>
                    </a:lnTo>
                    <a:lnTo>
                      <a:pt x="210" y="73"/>
                    </a:lnTo>
                    <a:lnTo>
                      <a:pt x="219" y="81"/>
                    </a:lnTo>
                    <a:lnTo>
                      <a:pt x="229" y="90"/>
                    </a:lnTo>
                    <a:lnTo>
                      <a:pt x="234" y="97"/>
                    </a:lnTo>
                    <a:lnTo>
                      <a:pt x="236" y="107"/>
                    </a:lnTo>
                    <a:lnTo>
                      <a:pt x="239" y="116"/>
                    </a:lnTo>
                    <a:lnTo>
                      <a:pt x="239" y="124"/>
                    </a:lnTo>
                    <a:lnTo>
                      <a:pt x="236" y="131"/>
                    </a:lnTo>
                    <a:lnTo>
                      <a:pt x="236" y="138"/>
                    </a:lnTo>
                    <a:lnTo>
                      <a:pt x="234" y="143"/>
                    </a:lnTo>
                    <a:lnTo>
                      <a:pt x="234" y="145"/>
                    </a:lnTo>
                    <a:lnTo>
                      <a:pt x="231" y="145"/>
                    </a:lnTo>
                    <a:lnTo>
                      <a:pt x="234" y="147"/>
                    </a:lnTo>
                    <a:lnTo>
                      <a:pt x="236" y="147"/>
                    </a:lnTo>
                    <a:lnTo>
                      <a:pt x="241" y="152"/>
                    </a:lnTo>
                    <a:lnTo>
                      <a:pt x="248" y="157"/>
                    </a:lnTo>
                    <a:lnTo>
                      <a:pt x="253" y="164"/>
                    </a:lnTo>
                    <a:lnTo>
                      <a:pt x="260" y="174"/>
                    </a:lnTo>
                    <a:lnTo>
                      <a:pt x="267" y="183"/>
                    </a:lnTo>
                    <a:lnTo>
                      <a:pt x="272" y="195"/>
                    </a:lnTo>
                    <a:lnTo>
                      <a:pt x="274" y="212"/>
                    </a:lnTo>
                    <a:lnTo>
                      <a:pt x="277" y="228"/>
                    </a:lnTo>
                  </a:path>
                </a:pathLst>
              </a:custGeom>
              <a:noFill/>
              <a:ln w="12700" cmpd="sng">
                <a:solidFill>
                  <a:srgbClr val="FF9900"/>
                </a:solidFill>
                <a:prstDash val="solid"/>
                <a:round/>
                <a:headEnd/>
                <a:tailEnd/>
              </a:ln>
            </p:spPr>
            <p:txBody>
              <a:bodyPr/>
              <a:lstStyle/>
              <a:p>
                <a:endParaRPr lang="en-US"/>
              </a:p>
            </p:txBody>
          </p:sp>
          <p:sp>
            <p:nvSpPr>
              <p:cNvPr id="93" name="Freeform 454"/>
              <p:cNvSpPr>
                <a:spLocks/>
              </p:cNvSpPr>
              <p:nvPr/>
            </p:nvSpPr>
            <p:spPr bwMode="auto">
              <a:xfrm>
                <a:off x="3891" y="2677"/>
                <a:ext cx="358" cy="236"/>
              </a:xfrm>
              <a:custGeom>
                <a:avLst/>
                <a:gdLst/>
                <a:ahLst/>
                <a:cxnLst>
                  <a:cxn ang="0">
                    <a:pos x="2" y="219"/>
                  </a:cxn>
                  <a:cxn ang="0">
                    <a:pos x="9" y="193"/>
                  </a:cxn>
                  <a:cxn ang="0">
                    <a:pos x="21" y="174"/>
                  </a:cxn>
                  <a:cxn ang="0">
                    <a:pos x="33" y="162"/>
                  </a:cxn>
                  <a:cxn ang="0">
                    <a:pos x="43" y="155"/>
                  </a:cxn>
                  <a:cxn ang="0">
                    <a:pos x="43" y="155"/>
                  </a:cxn>
                  <a:cxn ang="0">
                    <a:pos x="40" y="145"/>
                  </a:cxn>
                  <a:cxn ang="0">
                    <a:pos x="38" y="134"/>
                  </a:cxn>
                  <a:cxn ang="0">
                    <a:pos x="38" y="117"/>
                  </a:cxn>
                  <a:cxn ang="0">
                    <a:pos x="48" y="98"/>
                  </a:cxn>
                  <a:cxn ang="0">
                    <a:pos x="67" y="83"/>
                  </a:cxn>
                  <a:cxn ang="0">
                    <a:pos x="83" y="79"/>
                  </a:cxn>
                  <a:cxn ang="0">
                    <a:pos x="102" y="81"/>
                  </a:cxn>
                  <a:cxn ang="0">
                    <a:pos x="114" y="86"/>
                  </a:cxn>
                  <a:cxn ang="0">
                    <a:pos x="121" y="91"/>
                  </a:cxn>
                  <a:cxn ang="0">
                    <a:pos x="124" y="88"/>
                  </a:cxn>
                  <a:cxn ang="0">
                    <a:pos x="121" y="81"/>
                  </a:cxn>
                  <a:cxn ang="0">
                    <a:pos x="124" y="69"/>
                  </a:cxn>
                  <a:cxn ang="0">
                    <a:pos x="133" y="52"/>
                  </a:cxn>
                  <a:cxn ang="0">
                    <a:pos x="152" y="31"/>
                  </a:cxn>
                  <a:cxn ang="0">
                    <a:pos x="181" y="14"/>
                  </a:cxn>
                  <a:cxn ang="0">
                    <a:pos x="212" y="10"/>
                  </a:cxn>
                  <a:cxn ang="0">
                    <a:pos x="238" y="14"/>
                  </a:cxn>
                  <a:cxn ang="0">
                    <a:pos x="260" y="24"/>
                  </a:cxn>
                  <a:cxn ang="0">
                    <a:pos x="272" y="31"/>
                  </a:cxn>
                  <a:cxn ang="0">
                    <a:pos x="274" y="31"/>
                  </a:cxn>
                  <a:cxn ang="0">
                    <a:pos x="274" y="26"/>
                  </a:cxn>
                  <a:cxn ang="0">
                    <a:pos x="279" y="17"/>
                  </a:cxn>
                  <a:cxn ang="0">
                    <a:pos x="288" y="7"/>
                  </a:cxn>
                  <a:cxn ang="0">
                    <a:pos x="305" y="2"/>
                  </a:cxn>
                  <a:cxn ang="0">
                    <a:pos x="327" y="2"/>
                  </a:cxn>
                  <a:cxn ang="0">
                    <a:pos x="343" y="7"/>
                  </a:cxn>
                  <a:cxn ang="0">
                    <a:pos x="350" y="17"/>
                  </a:cxn>
                  <a:cxn ang="0">
                    <a:pos x="355" y="26"/>
                  </a:cxn>
                  <a:cxn ang="0">
                    <a:pos x="358" y="31"/>
                  </a:cxn>
                </a:cxnLst>
                <a:rect l="0" t="0" r="r" b="b"/>
                <a:pathLst>
                  <a:path w="358" h="236">
                    <a:moveTo>
                      <a:pt x="0" y="236"/>
                    </a:moveTo>
                    <a:lnTo>
                      <a:pt x="2" y="219"/>
                    </a:lnTo>
                    <a:lnTo>
                      <a:pt x="5" y="205"/>
                    </a:lnTo>
                    <a:lnTo>
                      <a:pt x="9" y="193"/>
                    </a:lnTo>
                    <a:lnTo>
                      <a:pt x="14" y="181"/>
                    </a:lnTo>
                    <a:lnTo>
                      <a:pt x="21" y="174"/>
                    </a:lnTo>
                    <a:lnTo>
                      <a:pt x="29" y="167"/>
                    </a:lnTo>
                    <a:lnTo>
                      <a:pt x="33" y="162"/>
                    </a:lnTo>
                    <a:lnTo>
                      <a:pt x="38" y="157"/>
                    </a:lnTo>
                    <a:lnTo>
                      <a:pt x="43" y="155"/>
                    </a:lnTo>
                    <a:lnTo>
                      <a:pt x="43" y="155"/>
                    </a:lnTo>
                    <a:lnTo>
                      <a:pt x="43" y="155"/>
                    </a:lnTo>
                    <a:lnTo>
                      <a:pt x="40" y="150"/>
                    </a:lnTo>
                    <a:lnTo>
                      <a:pt x="40" y="145"/>
                    </a:lnTo>
                    <a:lnTo>
                      <a:pt x="38" y="141"/>
                    </a:lnTo>
                    <a:lnTo>
                      <a:pt x="38" y="134"/>
                    </a:lnTo>
                    <a:lnTo>
                      <a:pt x="38" y="124"/>
                    </a:lnTo>
                    <a:lnTo>
                      <a:pt x="38" y="117"/>
                    </a:lnTo>
                    <a:lnTo>
                      <a:pt x="43" y="107"/>
                    </a:lnTo>
                    <a:lnTo>
                      <a:pt x="48" y="98"/>
                    </a:lnTo>
                    <a:lnTo>
                      <a:pt x="55" y="91"/>
                    </a:lnTo>
                    <a:lnTo>
                      <a:pt x="67" y="83"/>
                    </a:lnTo>
                    <a:lnTo>
                      <a:pt x="76" y="81"/>
                    </a:lnTo>
                    <a:lnTo>
                      <a:pt x="83" y="79"/>
                    </a:lnTo>
                    <a:lnTo>
                      <a:pt x="93" y="79"/>
                    </a:lnTo>
                    <a:lnTo>
                      <a:pt x="102" y="81"/>
                    </a:lnTo>
                    <a:lnTo>
                      <a:pt x="110" y="83"/>
                    </a:lnTo>
                    <a:lnTo>
                      <a:pt x="114" y="86"/>
                    </a:lnTo>
                    <a:lnTo>
                      <a:pt x="119" y="88"/>
                    </a:lnTo>
                    <a:lnTo>
                      <a:pt x="121" y="91"/>
                    </a:lnTo>
                    <a:lnTo>
                      <a:pt x="124" y="91"/>
                    </a:lnTo>
                    <a:lnTo>
                      <a:pt x="124" y="88"/>
                    </a:lnTo>
                    <a:lnTo>
                      <a:pt x="121" y="86"/>
                    </a:lnTo>
                    <a:lnTo>
                      <a:pt x="121" y="81"/>
                    </a:lnTo>
                    <a:lnTo>
                      <a:pt x="124" y="76"/>
                    </a:lnTo>
                    <a:lnTo>
                      <a:pt x="124" y="69"/>
                    </a:lnTo>
                    <a:lnTo>
                      <a:pt x="129" y="60"/>
                    </a:lnTo>
                    <a:lnTo>
                      <a:pt x="133" y="52"/>
                    </a:lnTo>
                    <a:lnTo>
                      <a:pt x="141" y="43"/>
                    </a:lnTo>
                    <a:lnTo>
                      <a:pt x="152" y="31"/>
                    </a:lnTo>
                    <a:lnTo>
                      <a:pt x="164" y="21"/>
                    </a:lnTo>
                    <a:lnTo>
                      <a:pt x="181" y="14"/>
                    </a:lnTo>
                    <a:lnTo>
                      <a:pt x="195" y="10"/>
                    </a:lnTo>
                    <a:lnTo>
                      <a:pt x="212" y="10"/>
                    </a:lnTo>
                    <a:lnTo>
                      <a:pt x="226" y="10"/>
                    </a:lnTo>
                    <a:lnTo>
                      <a:pt x="238" y="14"/>
                    </a:lnTo>
                    <a:lnTo>
                      <a:pt x="250" y="19"/>
                    </a:lnTo>
                    <a:lnTo>
                      <a:pt x="260" y="24"/>
                    </a:lnTo>
                    <a:lnTo>
                      <a:pt x="267" y="29"/>
                    </a:lnTo>
                    <a:lnTo>
                      <a:pt x="272" y="31"/>
                    </a:lnTo>
                    <a:lnTo>
                      <a:pt x="274" y="33"/>
                    </a:lnTo>
                    <a:lnTo>
                      <a:pt x="274" y="31"/>
                    </a:lnTo>
                    <a:lnTo>
                      <a:pt x="274" y="29"/>
                    </a:lnTo>
                    <a:lnTo>
                      <a:pt x="274" y="26"/>
                    </a:lnTo>
                    <a:lnTo>
                      <a:pt x="276" y="21"/>
                    </a:lnTo>
                    <a:lnTo>
                      <a:pt x="279" y="17"/>
                    </a:lnTo>
                    <a:lnTo>
                      <a:pt x="284" y="12"/>
                    </a:lnTo>
                    <a:lnTo>
                      <a:pt x="288" y="7"/>
                    </a:lnTo>
                    <a:lnTo>
                      <a:pt x="296" y="5"/>
                    </a:lnTo>
                    <a:lnTo>
                      <a:pt x="305" y="2"/>
                    </a:lnTo>
                    <a:lnTo>
                      <a:pt x="315" y="0"/>
                    </a:lnTo>
                    <a:lnTo>
                      <a:pt x="327" y="2"/>
                    </a:lnTo>
                    <a:lnTo>
                      <a:pt x="336" y="5"/>
                    </a:lnTo>
                    <a:lnTo>
                      <a:pt x="343" y="7"/>
                    </a:lnTo>
                    <a:lnTo>
                      <a:pt x="348" y="12"/>
                    </a:lnTo>
                    <a:lnTo>
                      <a:pt x="350" y="17"/>
                    </a:lnTo>
                    <a:lnTo>
                      <a:pt x="355" y="21"/>
                    </a:lnTo>
                    <a:lnTo>
                      <a:pt x="355" y="26"/>
                    </a:lnTo>
                    <a:lnTo>
                      <a:pt x="358" y="29"/>
                    </a:lnTo>
                    <a:lnTo>
                      <a:pt x="358" y="31"/>
                    </a:lnTo>
                    <a:lnTo>
                      <a:pt x="358" y="33"/>
                    </a:lnTo>
                  </a:path>
                </a:pathLst>
              </a:custGeom>
              <a:noFill/>
              <a:ln w="12700" cmpd="sng">
                <a:solidFill>
                  <a:srgbClr val="FF9900"/>
                </a:solidFill>
                <a:prstDash val="solid"/>
                <a:round/>
                <a:headEnd/>
                <a:tailEnd/>
              </a:ln>
            </p:spPr>
            <p:txBody>
              <a:bodyPr/>
              <a:lstStyle/>
              <a:p>
                <a:endParaRPr lang="en-US"/>
              </a:p>
            </p:txBody>
          </p:sp>
          <p:sp>
            <p:nvSpPr>
              <p:cNvPr id="94" name="Freeform 455"/>
              <p:cNvSpPr>
                <a:spLocks/>
              </p:cNvSpPr>
              <p:nvPr/>
            </p:nvSpPr>
            <p:spPr bwMode="auto">
              <a:xfrm>
                <a:off x="3891" y="2911"/>
                <a:ext cx="272" cy="229"/>
              </a:xfrm>
              <a:custGeom>
                <a:avLst/>
                <a:gdLst/>
                <a:ahLst/>
                <a:cxnLst>
                  <a:cxn ang="0">
                    <a:pos x="272" y="202"/>
                  </a:cxn>
                  <a:cxn ang="0">
                    <a:pos x="272" y="205"/>
                  </a:cxn>
                  <a:cxn ang="0">
                    <a:pos x="267" y="207"/>
                  </a:cxn>
                  <a:cxn ang="0">
                    <a:pos x="260" y="212"/>
                  </a:cxn>
                  <a:cxn ang="0">
                    <a:pos x="250" y="217"/>
                  </a:cxn>
                  <a:cxn ang="0">
                    <a:pos x="238" y="221"/>
                  </a:cxn>
                  <a:cxn ang="0">
                    <a:pos x="226" y="226"/>
                  </a:cxn>
                  <a:cxn ang="0">
                    <a:pos x="212" y="229"/>
                  </a:cxn>
                  <a:cxn ang="0">
                    <a:pos x="195" y="226"/>
                  </a:cxn>
                  <a:cxn ang="0">
                    <a:pos x="181" y="224"/>
                  </a:cxn>
                  <a:cxn ang="0">
                    <a:pos x="164" y="214"/>
                  </a:cxn>
                  <a:cxn ang="0">
                    <a:pos x="152" y="205"/>
                  </a:cxn>
                  <a:cxn ang="0">
                    <a:pos x="141" y="195"/>
                  </a:cxn>
                  <a:cxn ang="0">
                    <a:pos x="133" y="186"/>
                  </a:cxn>
                  <a:cxn ang="0">
                    <a:pos x="129" y="176"/>
                  </a:cxn>
                  <a:cxn ang="0">
                    <a:pos x="124" y="167"/>
                  </a:cxn>
                  <a:cxn ang="0">
                    <a:pos x="124" y="159"/>
                  </a:cxn>
                  <a:cxn ang="0">
                    <a:pos x="121" y="155"/>
                  </a:cxn>
                  <a:cxn ang="0">
                    <a:pos x="121" y="150"/>
                  </a:cxn>
                  <a:cxn ang="0">
                    <a:pos x="124" y="148"/>
                  </a:cxn>
                  <a:cxn ang="0">
                    <a:pos x="124" y="145"/>
                  </a:cxn>
                  <a:cxn ang="0">
                    <a:pos x="121" y="148"/>
                  </a:cxn>
                  <a:cxn ang="0">
                    <a:pos x="119" y="150"/>
                  </a:cxn>
                  <a:cxn ang="0">
                    <a:pos x="114" y="152"/>
                  </a:cxn>
                  <a:cxn ang="0">
                    <a:pos x="110" y="155"/>
                  </a:cxn>
                  <a:cxn ang="0">
                    <a:pos x="102" y="157"/>
                  </a:cxn>
                  <a:cxn ang="0">
                    <a:pos x="93" y="157"/>
                  </a:cxn>
                  <a:cxn ang="0">
                    <a:pos x="83" y="157"/>
                  </a:cxn>
                  <a:cxn ang="0">
                    <a:pos x="76" y="157"/>
                  </a:cxn>
                  <a:cxn ang="0">
                    <a:pos x="67" y="152"/>
                  </a:cxn>
                  <a:cxn ang="0">
                    <a:pos x="55" y="145"/>
                  </a:cxn>
                  <a:cxn ang="0">
                    <a:pos x="48" y="138"/>
                  </a:cxn>
                  <a:cxn ang="0">
                    <a:pos x="43" y="128"/>
                  </a:cxn>
                  <a:cxn ang="0">
                    <a:pos x="38" y="121"/>
                  </a:cxn>
                  <a:cxn ang="0">
                    <a:pos x="38" y="112"/>
                  </a:cxn>
                  <a:cxn ang="0">
                    <a:pos x="38" y="105"/>
                  </a:cxn>
                  <a:cxn ang="0">
                    <a:pos x="38" y="97"/>
                  </a:cxn>
                  <a:cxn ang="0">
                    <a:pos x="40" y="90"/>
                  </a:cxn>
                  <a:cxn ang="0">
                    <a:pos x="40" y="86"/>
                  </a:cxn>
                  <a:cxn ang="0">
                    <a:pos x="43" y="83"/>
                  </a:cxn>
                  <a:cxn ang="0">
                    <a:pos x="43" y="81"/>
                  </a:cxn>
                  <a:cxn ang="0">
                    <a:pos x="43" y="81"/>
                  </a:cxn>
                  <a:cxn ang="0">
                    <a:pos x="38" y="78"/>
                  </a:cxn>
                  <a:cxn ang="0">
                    <a:pos x="33" y="76"/>
                  </a:cxn>
                  <a:cxn ang="0">
                    <a:pos x="29" y="71"/>
                  </a:cxn>
                  <a:cxn ang="0">
                    <a:pos x="21" y="64"/>
                  </a:cxn>
                  <a:cxn ang="0">
                    <a:pos x="14" y="55"/>
                  </a:cxn>
                  <a:cxn ang="0">
                    <a:pos x="9" y="45"/>
                  </a:cxn>
                  <a:cxn ang="0">
                    <a:pos x="5" y="31"/>
                  </a:cxn>
                  <a:cxn ang="0">
                    <a:pos x="2" y="16"/>
                  </a:cxn>
                  <a:cxn ang="0">
                    <a:pos x="0" y="0"/>
                  </a:cxn>
                </a:cxnLst>
                <a:rect l="0" t="0" r="r" b="b"/>
                <a:pathLst>
                  <a:path w="272" h="229">
                    <a:moveTo>
                      <a:pt x="272" y="202"/>
                    </a:moveTo>
                    <a:lnTo>
                      <a:pt x="272" y="205"/>
                    </a:lnTo>
                    <a:lnTo>
                      <a:pt x="267" y="207"/>
                    </a:lnTo>
                    <a:lnTo>
                      <a:pt x="260" y="212"/>
                    </a:lnTo>
                    <a:lnTo>
                      <a:pt x="250" y="217"/>
                    </a:lnTo>
                    <a:lnTo>
                      <a:pt x="238" y="221"/>
                    </a:lnTo>
                    <a:lnTo>
                      <a:pt x="226" y="226"/>
                    </a:lnTo>
                    <a:lnTo>
                      <a:pt x="212" y="229"/>
                    </a:lnTo>
                    <a:lnTo>
                      <a:pt x="195" y="226"/>
                    </a:lnTo>
                    <a:lnTo>
                      <a:pt x="181" y="224"/>
                    </a:lnTo>
                    <a:lnTo>
                      <a:pt x="164" y="214"/>
                    </a:lnTo>
                    <a:lnTo>
                      <a:pt x="152" y="205"/>
                    </a:lnTo>
                    <a:lnTo>
                      <a:pt x="141" y="195"/>
                    </a:lnTo>
                    <a:lnTo>
                      <a:pt x="133" y="186"/>
                    </a:lnTo>
                    <a:lnTo>
                      <a:pt x="129" y="176"/>
                    </a:lnTo>
                    <a:lnTo>
                      <a:pt x="124" y="167"/>
                    </a:lnTo>
                    <a:lnTo>
                      <a:pt x="124" y="159"/>
                    </a:lnTo>
                    <a:lnTo>
                      <a:pt x="121" y="155"/>
                    </a:lnTo>
                    <a:lnTo>
                      <a:pt x="121" y="150"/>
                    </a:lnTo>
                    <a:lnTo>
                      <a:pt x="124" y="148"/>
                    </a:lnTo>
                    <a:lnTo>
                      <a:pt x="124" y="145"/>
                    </a:lnTo>
                    <a:lnTo>
                      <a:pt x="121" y="148"/>
                    </a:lnTo>
                    <a:lnTo>
                      <a:pt x="119" y="150"/>
                    </a:lnTo>
                    <a:lnTo>
                      <a:pt x="114" y="152"/>
                    </a:lnTo>
                    <a:lnTo>
                      <a:pt x="110" y="155"/>
                    </a:lnTo>
                    <a:lnTo>
                      <a:pt x="102" y="157"/>
                    </a:lnTo>
                    <a:lnTo>
                      <a:pt x="93" y="157"/>
                    </a:lnTo>
                    <a:lnTo>
                      <a:pt x="83" y="157"/>
                    </a:lnTo>
                    <a:lnTo>
                      <a:pt x="76" y="157"/>
                    </a:lnTo>
                    <a:lnTo>
                      <a:pt x="67" y="152"/>
                    </a:lnTo>
                    <a:lnTo>
                      <a:pt x="55" y="145"/>
                    </a:lnTo>
                    <a:lnTo>
                      <a:pt x="48" y="138"/>
                    </a:lnTo>
                    <a:lnTo>
                      <a:pt x="43" y="128"/>
                    </a:lnTo>
                    <a:lnTo>
                      <a:pt x="38" y="121"/>
                    </a:lnTo>
                    <a:lnTo>
                      <a:pt x="38" y="112"/>
                    </a:lnTo>
                    <a:lnTo>
                      <a:pt x="38" y="105"/>
                    </a:lnTo>
                    <a:lnTo>
                      <a:pt x="38" y="97"/>
                    </a:lnTo>
                    <a:lnTo>
                      <a:pt x="40" y="90"/>
                    </a:lnTo>
                    <a:lnTo>
                      <a:pt x="40" y="86"/>
                    </a:lnTo>
                    <a:lnTo>
                      <a:pt x="43" y="83"/>
                    </a:lnTo>
                    <a:lnTo>
                      <a:pt x="43" y="81"/>
                    </a:lnTo>
                    <a:lnTo>
                      <a:pt x="43" y="81"/>
                    </a:lnTo>
                    <a:lnTo>
                      <a:pt x="38" y="78"/>
                    </a:lnTo>
                    <a:lnTo>
                      <a:pt x="33" y="76"/>
                    </a:lnTo>
                    <a:lnTo>
                      <a:pt x="29" y="71"/>
                    </a:lnTo>
                    <a:lnTo>
                      <a:pt x="21" y="64"/>
                    </a:lnTo>
                    <a:lnTo>
                      <a:pt x="14" y="55"/>
                    </a:lnTo>
                    <a:lnTo>
                      <a:pt x="9" y="45"/>
                    </a:lnTo>
                    <a:lnTo>
                      <a:pt x="5" y="31"/>
                    </a:lnTo>
                    <a:lnTo>
                      <a:pt x="2" y="16"/>
                    </a:lnTo>
                    <a:lnTo>
                      <a:pt x="0" y="0"/>
                    </a:lnTo>
                  </a:path>
                </a:pathLst>
              </a:custGeom>
              <a:noFill/>
              <a:ln w="12700" cmpd="sng">
                <a:solidFill>
                  <a:srgbClr val="FF9900"/>
                </a:solidFill>
                <a:prstDash val="solid"/>
                <a:round/>
                <a:headEnd/>
                <a:tailEnd/>
              </a:ln>
            </p:spPr>
            <p:txBody>
              <a:bodyPr/>
              <a:lstStyle/>
              <a:p>
                <a:endParaRPr lang="en-US"/>
              </a:p>
            </p:txBody>
          </p:sp>
          <p:sp>
            <p:nvSpPr>
              <p:cNvPr id="95" name="Freeform 456"/>
              <p:cNvSpPr>
                <a:spLocks/>
              </p:cNvSpPr>
              <p:nvPr/>
            </p:nvSpPr>
            <p:spPr bwMode="auto">
              <a:xfrm>
                <a:off x="4165" y="2911"/>
                <a:ext cx="355" cy="236"/>
              </a:xfrm>
              <a:custGeom>
                <a:avLst/>
                <a:gdLst/>
                <a:ahLst/>
                <a:cxnLst>
                  <a:cxn ang="0">
                    <a:pos x="355" y="16"/>
                  </a:cxn>
                  <a:cxn ang="0">
                    <a:pos x="348" y="45"/>
                  </a:cxn>
                  <a:cxn ang="0">
                    <a:pos x="334" y="64"/>
                  </a:cxn>
                  <a:cxn ang="0">
                    <a:pos x="322" y="76"/>
                  </a:cxn>
                  <a:cxn ang="0">
                    <a:pos x="315" y="81"/>
                  </a:cxn>
                  <a:cxn ang="0">
                    <a:pos x="315" y="83"/>
                  </a:cxn>
                  <a:cxn ang="0">
                    <a:pos x="317" y="90"/>
                  </a:cxn>
                  <a:cxn ang="0">
                    <a:pos x="320" y="105"/>
                  </a:cxn>
                  <a:cxn ang="0">
                    <a:pos x="317" y="121"/>
                  </a:cxn>
                  <a:cxn ang="0">
                    <a:pos x="310" y="138"/>
                  </a:cxn>
                  <a:cxn ang="0">
                    <a:pos x="291" y="152"/>
                  </a:cxn>
                  <a:cxn ang="0">
                    <a:pos x="272" y="159"/>
                  </a:cxn>
                  <a:cxn ang="0">
                    <a:pos x="255" y="157"/>
                  </a:cxn>
                  <a:cxn ang="0">
                    <a:pos x="241" y="152"/>
                  </a:cxn>
                  <a:cxn ang="0">
                    <a:pos x="234" y="148"/>
                  </a:cxn>
                  <a:cxn ang="0">
                    <a:pos x="234" y="148"/>
                  </a:cxn>
                  <a:cxn ang="0">
                    <a:pos x="234" y="155"/>
                  </a:cxn>
                  <a:cxn ang="0">
                    <a:pos x="231" y="169"/>
                  </a:cxn>
                  <a:cxn ang="0">
                    <a:pos x="224" y="186"/>
                  </a:cxn>
                  <a:cxn ang="0">
                    <a:pos x="205" y="205"/>
                  </a:cxn>
                  <a:cxn ang="0">
                    <a:pos x="177" y="224"/>
                  </a:cxn>
                  <a:cxn ang="0">
                    <a:pos x="146" y="229"/>
                  </a:cxn>
                  <a:cxn ang="0">
                    <a:pos x="117" y="224"/>
                  </a:cxn>
                  <a:cxn ang="0">
                    <a:pos x="98" y="214"/>
                  </a:cxn>
                  <a:cxn ang="0">
                    <a:pos x="86" y="205"/>
                  </a:cxn>
                  <a:cxn ang="0">
                    <a:pos x="84" y="205"/>
                  </a:cxn>
                  <a:cxn ang="0">
                    <a:pos x="81" y="212"/>
                  </a:cxn>
                  <a:cxn ang="0">
                    <a:pos x="76" y="219"/>
                  </a:cxn>
                  <a:cxn ang="0">
                    <a:pos x="69" y="229"/>
                  </a:cxn>
                  <a:cxn ang="0">
                    <a:pos x="53" y="236"/>
                  </a:cxn>
                  <a:cxn ang="0">
                    <a:pos x="31" y="236"/>
                  </a:cxn>
                  <a:cxn ang="0">
                    <a:pos x="14" y="229"/>
                  </a:cxn>
                  <a:cxn ang="0">
                    <a:pos x="5" y="219"/>
                  </a:cxn>
                  <a:cxn ang="0">
                    <a:pos x="0" y="212"/>
                  </a:cxn>
                  <a:cxn ang="0">
                    <a:pos x="0" y="205"/>
                  </a:cxn>
                </a:cxnLst>
                <a:rect l="0" t="0" r="r" b="b"/>
                <a:pathLst>
                  <a:path w="355" h="236">
                    <a:moveTo>
                      <a:pt x="355" y="0"/>
                    </a:moveTo>
                    <a:lnTo>
                      <a:pt x="355" y="16"/>
                    </a:lnTo>
                    <a:lnTo>
                      <a:pt x="353" y="33"/>
                    </a:lnTo>
                    <a:lnTo>
                      <a:pt x="348" y="45"/>
                    </a:lnTo>
                    <a:lnTo>
                      <a:pt x="341" y="55"/>
                    </a:lnTo>
                    <a:lnTo>
                      <a:pt x="334" y="64"/>
                    </a:lnTo>
                    <a:lnTo>
                      <a:pt x="329" y="71"/>
                    </a:lnTo>
                    <a:lnTo>
                      <a:pt x="322" y="76"/>
                    </a:lnTo>
                    <a:lnTo>
                      <a:pt x="317" y="78"/>
                    </a:lnTo>
                    <a:lnTo>
                      <a:pt x="315" y="81"/>
                    </a:lnTo>
                    <a:lnTo>
                      <a:pt x="312" y="83"/>
                    </a:lnTo>
                    <a:lnTo>
                      <a:pt x="315" y="83"/>
                    </a:lnTo>
                    <a:lnTo>
                      <a:pt x="315" y="86"/>
                    </a:lnTo>
                    <a:lnTo>
                      <a:pt x="317" y="90"/>
                    </a:lnTo>
                    <a:lnTo>
                      <a:pt x="317" y="97"/>
                    </a:lnTo>
                    <a:lnTo>
                      <a:pt x="320" y="105"/>
                    </a:lnTo>
                    <a:lnTo>
                      <a:pt x="320" y="112"/>
                    </a:lnTo>
                    <a:lnTo>
                      <a:pt x="317" y="121"/>
                    </a:lnTo>
                    <a:lnTo>
                      <a:pt x="315" y="131"/>
                    </a:lnTo>
                    <a:lnTo>
                      <a:pt x="310" y="138"/>
                    </a:lnTo>
                    <a:lnTo>
                      <a:pt x="300" y="148"/>
                    </a:lnTo>
                    <a:lnTo>
                      <a:pt x="291" y="152"/>
                    </a:lnTo>
                    <a:lnTo>
                      <a:pt x="281" y="157"/>
                    </a:lnTo>
                    <a:lnTo>
                      <a:pt x="272" y="159"/>
                    </a:lnTo>
                    <a:lnTo>
                      <a:pt x="262" y="159"/>
                    </a:lnTo>
                    <a:lnTo>
                      <a:pt x="255" y="157"/>
                    </a:lnTo>
                    <a:lnTo>
                      <a:pt x="248" y="155"/>
                    </a:lnTo>
                    <a:lnTo>
                      <a:pt x="241" y="152"/>
                    </a:lnTo>
                    <a:lnTo>
                      <a:pt x="236" y="150"/>
                    </a:lnTo>
                    <a:lnTo>
                      <a:pt x="234" y="148"/>
                    </a:lnTo>
                    <a:lnTo>
                      <a:pt x="234" y="148"/>
                    </a:lnTo>
                    <a:lnTo>
                      <a:pt x="234" y="148"/>
                    </a:lnTo>
                    <a:lnTo>
                      <a:pt x="234" y="150"/>
                    </a:lnTo>
                    <a:lnTo>
                      <a:pt x="234" y="155"/>
                    </a:lnTo>
                    <a:lnTo>
                      <a:pt x="234" y="162"/>
                    </a:lnTo>
                    <a:lnTo>
                      <a:pt x="231" y="169"/>
                    </a:lnTo>
                    <a:lnTo>
                      <a:pt x="229" y="176"/>
                    </a:lnTo>
                    <a:lnTo>
                      <a:pt x="224" y="186"/>
                    </a:lnTo>
                    <a:lnTo>
                      <a:pt x="215" y="195"/>
                    </a:lnTo>
                    <a:lnTo>
                      <a:pt x="205" y="205"/>
                    </a:lnTo>
                    <a:lnTo>
                      <a:pt x="191" y="217"/>
                    </a:lnTo>
                    <a:lnTo>
                      <a:pt x="177" y="224"/>
                    </a:lnTo>
                    <a:lnTo>
                      <a:pt x="160" y="229"/>
                    </a:lnTo>
                    <a:lnTo>
                      <a:pt x="146" y="229"/>
                    </a:lnTo>
                    <a:lnTo>
                      <a:pt x="131" y="226"/>
                    </a:lnTo>
                    <a:lnTo>
                      <a:pt x="117" y="224"/>
                    </a:lnTo>
                    <a:lnTo>
                      <a:pt x="107" y="219"/>
                    </a:lnTo>
                    <a:lnTo>
                      <a:pt x="98" y="214"/>
                    </a:lnTo>
                    <a:lnTo>
                      <a:pt x="91" y="209"/>
                    </a:lnTo>
                    <a:lnTo>
                      <a:pt x="86" y="205"/>
                    </a:lnTo>
                    <a:lnTo>
                      <a:pt x="84" y="205"/>
                    </a:lnTo>
                    <a:lnTo>
                      <a:pt x="84" y="205"/>
                    </a:lnTo>
                    <a:lnTo>
                      <a:pt x="84" y="207"/>
                    </a:lnTo>
                    <a:lnTo>
                      <a:pt x="81" y="212"/>
                    </a:lnTo>
                    <a:lnTo>
                      <a:pt x="81" y="214"/>
                    </a:lnTo>
                    <a:lnTo>
                      <a:pt x="76" y="219"/>
                    </a:lnTo>
                    <a:lnTo>
                      <a:pt x="74" y="224"/>
                    </a:lnTo>
                    <a:lnTo>
                      <a:pt x="69" y="229"/>
                    </a:lnTo>
                    <a:lnTo>
                      <a:pt x="62" y="233"/>
                    </a:lnTo>
                    <a:lnTo>
                      <a:pt x="53" y="236"/>
                    </a:lnTo>
                    <a:lnTo>
                      <a:pt x="41" y="236"/>
                    </a:lnTo>
                    <a:lnTo>
                      <a:pt x="31" y="236"/>
                    </a:lnTo>
                    <a:lnTo>
                      <a:pt x="22" y="233"/>
                    </a:lnTo>
                    <a:lnTo>
                      <a:pt x="14" y="229"/>
                    </a:lnTo>
                    <a:lnTo>
                      <a:pt x="10" y="224"/>
                    </a:lnTo>
                    <a:lnTo>
                      <a:pt x="5" y="219"/>
                    </a:lnTo>
                    <a:lnTo>
                      <a:pt x="2" y="214"/>
                    </a:lnTo>
                    <a:lnTo>
                      <a:pt x="0" y="212"/>
                    </a:lnTo>
                    <a:lnTo>
                      <a:pt x="0" y="207"/>
                    </a:lnTo>
                    <a:lnTo>
                      <a:pt x="0" y="205"/>
                    </a:lnTo>
                    <a:lnTo>
                      <a:pt x="0" y="205"/>
                    </a:lnTo>
                  </a:path>
                </a:pathLst>
              </a:custGeom>
              <a:noFill/>
              <a:ln w="12700" cmpd="sng">
                <a:solidFill>
                  <a:srgbClr val="FF9900"/>
                </a:solidFill>
                <a:prstDash val="solid"/>
                <a:round/>
                <a:headEnd/>
                <a:tailEnd/>
              </a:ln>
            </p:spPr>
            <p:txBody>
              <a:bodyPr/>
              <a:lstStyle/>
              <a:p>
                <a:endParaRPr lang="en-US"/>
              </a:p>
            </p:txBody>
          </p:sp>
        </p:grpSp>
        <p:grpSp>
          <p:nvGrpSpPr>
            <p:cNvPr id="4" name="Group 457"/>
            <p:cNvGrpSpPr>
              <a:grpSpLocks/>
            </p:cNvGrpSpPr>
            <p:nvPr/>
          </p:nvGrpSpPr>
          <p:grpSpPr bwMode="auto">
            <a:xfrm>
              <a:off x="4411" y="3428"/>
              <a:ext cx="631" cy="470"/>
              <a:chOff x="4411" y="3428"/>
              <a:chExt cx="631" cy="470"/>
            </a:xfrm>
          </p:grpSpPr>
          <p:sp>
            <p:nvSpPr>
              <p:cNvPr id="88" name="Freeform 458"/>
              <p:cNvSpPr>
                <a:spLocks/>
              </p:cNvSpPr>
              <p:nvPr/>
            </p:nvSpPr>
            <p:spPr bwMode="auto">
              <a:xfrm>
                <a:off x="4768" y="3438"/>
                <a:ext cx="274" cy="228"/>
              </a:xfrm>
              <a:custGeom>
                <a:avLst/>
                <a:gdLst/>
                <a:ahLst/>
                <a:cxnLst>
                  <a:cxn ang="0">
                    <a:pos x="0" y="23"/>
                  </a:cxn>
                  <a:cxn ang="0">
                    <a:pos x="3" y="21"/>
                  </a:cxn>
                  <a:cxn ang="0">
                    <a:pos x="7" y="19"/>
                  </a:cxn>
                  <a:cxn ang="0">
                    <a:pos x="15" y="14"/>
                  </a:cxn>
                  <a:cxn ang="0">
                    <a:pos x="24" y="9"/>
                  </a:cxn>
                  <a:cxn ang="0">
                    <a:pos x="36" y="4"/>
                  </a:cxn>
                  <a:cxn ang="0">
                    <a:pos x="48" y="0"/>
                  </a:cxn>
                  <a:cxn ang="0">
                    <a:pos x="62" y="0"/>
                  </a:cxn>
                  <a:cxn ang="0">
                    <a:pos x="77" y="0"/>
                  </a:cxn>
                  <a:cxn ang="0">
                    <a:pos x="93" y="4"/>
                  </a:cxn>
                  <a:cxn ang="0">
                    <a:pos x="108" y="12"/>
                  </a:cxn>
                  <a:cxn ang="0">
                    <a:pos x="122" y="21"/>
                  </a:cxn>
                  <a:cxn ang="0">
                    <a:pos x="134" y="33"/>
                  </a:cxn>
                  <a:cxn ang="0">
                    <a:pos x="141" y="43"/>
                  </a:cxn>
                  <a:cxn ang="0">
                    <a:pos x="146" y="52"/>
                  </a:cxn>
                  <a:cxn ang="0">
                    <a:pos x="148" y="59"/>
                  </a:cxn>
                  <a:cxn ang="0">
                    <a:pos x="151" y="66"/>
                  </a:cxn>
                  <a:cxn ang="0">
                    <a:pos x="151" y="71"/>
                  </a:cxn>
                  <a:cxn ang="0">
                    <a:pos x="151" y="76"/>
                  </a:cxn>
                  <a:cxn ang="0">
                    <a:pos x="151" y="78"/>
                  </a:cxn>
                  <a:cxn ang="0">
                    <a:pos x="151" y="81"/>
                  </a:cxn>
                  <a:cxn ang="0">
                    <a:pos x="151" y="81"/>
                  </a:cxn>
                  <a:cxn ang="0">
                    <a:pos x="155" y="78"/>
                  </a:cxn>
                  <a:cxn ang="0">
                    <a:pos x="160" y="76"/>
                  </a:cxn>
                  <a:cxn ang="0">
                    <a:pos x="165" y="74"/>
                  </a:cxn>
                  <a:cxn ang="0">
                    <a:pos x="172" y="71"/>
                  </a:cxn>
                  <a:cxn ang="0">
                    <a:pos x="182" y="69"/>
                  </a:cxn>
                  <a:cxn ang="0">
                    <a:pos x="189" y="69"/>
                  </a:cxn>
                  <a:cxn ang="0">
                    <a:pos x="198" y="71"/>
                  </a:cxn>
                  <a:cxn ang="0">
                    <a:pos x="208" y="74"/>
                  </a:cxn>
                  <a:cxn ang="0">
                    <a:pos x="217" y="81"/>
                  </a:cxn>
                  <a:cxn ang="0">
                    <a:pos x="227" y="88"/>
                  </a:cxn>
                  <a:cxn ang="0">
                    <a:pos x="232" y="97"/>
                  </a:cxn>
                  <a:cxn ang="0">
                    <a:pos x="234" y="107"/>
                  </a:cxn>
                  <a:cxn ang="0">
                    <a:pos x="236" y="114"/>
                  </a:cxn>
                  <a:cxn ang="0">
                    <a:pos x="236" y="124"/>
                  </a:cxn>
                  <a:cxn ang="0">
                    <a:pos x="236" y="131"/>
                  </a:cxn>
                  <a:cxn ang="0">
                    <a:pos x="234" y="135"/>
                  </a:cxn>
                  <a:cxn ang="0">
                    <a:pos x="232" y="140"/>
                  </a:cxn>
                  <a:cxn ang="0">
                    <a:pos x="232" y="145"/>
                  </a:cxn>
                  <a:cxn ang="0">
                    <a:pos x="232" y="145"/>
                  </a:cxn>
                  <a:cxn ang="0">
                    <a:pos x="232" y="145"/>
                  </a:cxn>
                  <a:cxn ang="0">
                    <a:pos x="236" y="147"/>
                  </a:cxn>
                  <a:cxn ang="0">
                    <a:pos x="241" y="152"/>
                  </a:cxn>
                  <a:cxn ang="0">
                    <a:pos x="246" y="157"/>
                  </a:cxn>
                  <a:cxn ang="0">
                    <a:pos x="253" y="164"/>
                  </a:cxn>
                  <a:cxn ang="0">
                    <a:pos x="258" y="171"/>
                  </a:cxn>
                  <a:cxn ang="0">
                    <a:pos x="265" y="183"/>
                  </a:cxn>
                  <a:cxn ang="0">
                    <a:pos x="270" y="195"/>
                  </a:cxn>
                  <a:cxn ang="0">
                    <a:pos x="272" y="209"/>
                  </a:cxn>
                  <a:cxn ang="0">
                    <a:pos x="274" y="228"/>
                  </a:cxn>
                </a:cxnLst>
                <a:rect l="0" t="0" r="r" b="b"/>
                <a:pathLst>
                  <a:path w="274" h="228">
                    <a:moveTo>
                      <a:pt x="0" y="23"/>
                    </a:moveTo>
                    <a:lnTo>
                      <a:pt x="3" y="21"/>
                    </a:lnTo>
                    <a:lnTo>
                      <a:pt x="7" y="19"/>
                    </a:lnTo>
                    <a:lnTo>
                      <a:pt x="15" y="14"/>
                    </a:lnTo>
                    <a:lnTo>
                      <a:pt x="24" y="9"/>
                    </a:lnTo>
                    <a:lnTo>
                      <a:pt x="36" y="4"/>
                    </a:lnTo>
                    <a:lnTo>
                      <a:pt x="48" y="0"/>
                    </a:lnTo>
                    <a:lnTo>
                      <a:pt x="62" y="0"/>
                    </a:lnTo>
                    <a:lnTo>
                      <a:pt x="77" y="0"/>
                    </a:lnTo>
                    <a:lnTo>
                      <a:pt x="93" y="4"/>
                    </a:lnTo>
                    <a:lnTo>
                      <a:pt x="108" y="12"/>
                    </a:lnTo>
                    <a:lnTo>
                      <a:pt x="122" y="21"/>
                    </a:lnTo>
                    <a:lnTo>
                      <a:pt x="134" y="33"/>
                    </a:lnTo>
                    <a:lnTo>
                      <a:pt x="141" y="43"/>
                    </a:lnTo>
                    <a:lnTo>
                      <a:pt x="146" y="52"/>
                    </a:lnTo>
                    <a:lnTo>
                      <a:pt x="148" y="59"/>
                    </a:lnTo>
                    <a:lnTo>
                      <a:pt x="151" y="66"/>
                    </a:lnTo>
                    <a:lnTo>
                      <a:pt x="151" y="71"/>
                    </a:lnTo>
                    <a:lnTo>
                      <a:pt x="151" y="76"/>
                    </a:lnTo>
                    <a:lnTo>
                      <a:pt x="151" y="78"/>
                    </a:lnTo>
                    <a:lnTo>
                      <a:pt x="151" y="81"/>
                    </a:lnTo>
                    <a:lnTo>
                      <a:pt x="151" y="81"/>
                    </a:lnTo>
                    <a:lnTo>
                      <a:pt x="155" y="78"/>
                    </a:lnTo>
                    <a:lnTo>
                      <a:pt x="160" y="76"/>
                    </a:lnTo>
                    <a:lnTo>
                      <a:pt x="165" y="74"/>
                    </a:lnTo>
                    <a:lnTo>
                      <a:pt x="172" y="71"/>
                    </a:lnTo>
                    <a:lnTo>
                      <a:pt x="182" y="69"/>
                    </a:lnTo>
                    <a:lnTo>
                      <a:pt x="189" y="69"/>
                    </a:lnTo>
                    <a:lnTo>
                      <a:pt x="198" y="71"/>
                    </a:lnTo>
                    <a:lnTo>
                      <a:pt x="208" y="74"/>
                    </a:lnTo>
                    <a:lnTo>
                      <a:pt x="217" y="81"/>
                    </a:lnTo>
                    <a:lnTo>
                      <a:pt x="227" y="88"/>
                    </a:lnTo>
                    <a:lnTo>
                      <a:pt x="232" y="97"/>
                    </a:lnTo>
                    <a:lnTo>
                      <a:pt x="234" y="107"/>
                    </a:lnTo>
                    <a:lnTo>
                      <a:pt x="236" y="114"/>
                    </a:lnTo>
                    <a:lnTo>
                      <a:pt x="236" y="124"/>
                    </a:lnTo>
                    <a:lnTo>
                      <a:pt x="236" y="131"/>
                    </a:lnTo>
                    <a:lnTo>
                      <a:pt x="234" y="135"/>
                    </a:lnTo>
                    <a:lnTo>
                      <a:pt x="232" y="140"/>
                    </a:lnTo>
                    <a:lnTo>
                      <a:pt x="232" y="145"/>
                    </a:lnTo>
                    <a:lnTo>
                      <a:pt x="232" y="145"/>
                    </a:lnTo>
                    <a:lnTo>
                      <a:pt x="232" y="145"/>
                    </a:lnTo>
                    <a:lnTo>
                      <a:pt x="236" y="147"/>
                    </a:lnTo>
                    <a:lnTo>
                      <a:pt x="241" y="152"/>
                    </a:lnTo>
                    <a:lnTo>
                      <a:pt x="246" y="157"/>
                    </a:lnTo>
                    <a:lnTo>
                      <a:pt x="253" y="164"/>
                    </a:lnTo>
                    <a:lnTo>
                      <a:pt x="258" y="171"/>
                    </a:lnTo>
                    <a:lnTo>
                      <a:pt x="265" y="183"/>
                    </a:lnTo>
                    <a:lnTo>
                      <a:pt x="270" y="195"/>
                    </a:lnTo>
                    <a:lnTo>
                      <a:pt x="272" y="209"/>
                    </a:lnTo>
                    <a:lnTo>
                      <a:pt x="274" y="228"/>
                    </a:lnTo>
                  </a:path>
                </a:pathLst>
              </a:custGeom>
              <a:noFill/>
              <a:ln w="12700" cmpd="sng">
                <a:solidFill>
                  <a:srgbClr val="FF9900"/>
                </a:solidFill>
                <a:prstDash val="solid"/>
                <a:round/>
                <a:headEnd/>
                <a:tailEnd/>
              </a:ln>
            </p:spPr>
            <p:txBody>
              <a:bodyPr/>
              <a:lstStyle/>
              <a:p>
                <a:endParaRPr lang="en-US"/>
              </a:p>
            </p:txBody>
          </p:sp>
          <p:sp>
            <p:nvSpPr>
              <p:cNvPr id="89" name="Freeform 459"/>
              <p:cNvSpPr>
                <a:spLocks/>
              </p:cNvSpPr>
              <p:nvPr/>
            </p:nvSpPr>
            <p:spPr bwMode="auto">
              <a:xfrm>
                <a:off x="4411" y="3428"/>
                <a:ext cx="357" cy="236"/>
              </a:xfrm>
              <a:custGeom>
                <a:avLst/>
                <a:gdLst/>
                <a:ahLst/>
                <a:cxnLst>
                  <a:cxn ang="0">
                    <a:pos x="2" y="219"/>
                  </a:cxn>
                  <a:cxn ang="0">
                    <a:pos x="9" y="191"/>
                  </a:cxn>
                  <a:cxn ang="0">
                    <a:pos x="21" y="172"/>
                  </a:cxn>
                  <a:cxn ang="0">
                    <a:pos x="33" y="160"/>
                  </a:cxn>
                  <a:cxn ang="0">
                    <a:pos x="43" y="155"/>
                  </a:cxn>
                  <a:cxn ang="0">
                    <a:pos x="43" y="153"/>
                  </a:cxn>
                  <a:cxn ang="0">
                    <a:pos x="40" y="145"/>
                  </a:cxn>
                  <a:cxn ang="0">
                    <a:pos x="38" y="131"/>
                  </a:cxn>
                  <a:cxn ang="0">
                    <a:pos x="40" y="114"/>
                  </a:cxn>
                  <a:cxn ang="0">
                    <a:pos x="47" y="98"/>
                  </a:cxn>
                  <a:cxn ang="0">
                    <a:pos x="66" y="84"/>
                  </a:cxn>
                  <a:cxn ang="0">
                    <a:pos x="85" y="79"/>
                  </a:cxn>
                  <a:cxn ang="0">
                    <a:pos x="102" y="79"/>
                  </a:cxn>
                  <a:cxn ang="0">
                    <a:pos x="114" y="84"/>
                  </a:cxn>
                  <a:cxn ang="0">
                    <a:pos x="124" y="88"/>
                  </a:cxn>
                  <a:cxn ang="0">
                    <a:pos x="124" y="88"/>
                  </a:cxn>
                  <a:cxn ang="0">
                    <a:pos x="124" y="81"/>
                  </a:cxn>
                  <a:cxn ang="0">
                    <a:pos x="126" y="69"/>
                  </a:cxn>
                  <a:cxn ang="0">
                    <a:pos x="133" y="50"/>
                  </a:cxn>
                  <a:cxn ang="0">
                    <a:pos x="152" y="31"/>
                  </a:cxn>
                  <a:cxn ang="0">
                    <a:pos x="181" y="12"/>
                  </a:cxn>
                  <a:cxn ang="0">
                    <a:pos x="212" y="7"/>
                  </a:cxn>
                  <a:cxn ang="0">
                    <a:pos x="238" y="14"/>
                  </a:cxn>
                  <a:cxn ang="0">
                    <a:pos x="260" y="24"/>
                  </a:cxn>
                  <a:cxn ang="0">
                    <a:pos x="271" y="31"/>
                  </a:cxn>
                  <a:cxn ang="0">
                    <a:pos x="274" y="31"/>
                  </a:cxn>
                  <a:cxn ang="0">
                    <a:pos x="274" y="26"/>
                  </a:cxn>
                  <a:cxn ang="0">
                    <a:pos x="279" y="17"/>
                  </a:cxn>
                  <a:cxn ang="0">
                    <a:pos x="288" y="7"/>
                  </a:cxn>
                  <a:cxn ang="0">
                    <a:pos x="305" y="2"/>
                  </a:cxn>
                  <a:cxn ang="0">
                    <a:pos x="326" y="2"/>
                  </a:cxn>
                  <a:cxn ang="0">
                    <a:pos x="343" y="7"/>
                  </a:cxn>
                  <a:cxn ang="0">
                    <a:pos x="353" y="17"/>
                  </a:cxn>
                  <a:cxn ang="0">
                    <a:pos x="357" y="26"/>
                  </a:cxn>
                  <a:cxn ang="0">
                    <a:pos x="357" y="31"/>
                  </a:cxn>
                </a:cxnLst>
                <a:rect l="0" t="0" r="r" b="b"/>
                <a:pathLst>
                  <a:path w="357" h="236">
                    <a:moveTo>
                      <a:pt x="0" y="236"/>
                    </a:moveTo>
                    <a:lnTo>
                      <a:pt x="2" y="219"/>
                    </a:lnTo>
                    <a:lnTo>
                      <a:pt x="4" y="205"/>
                    </a:lnTo>
                    <a:lnTo>
                      <a:pt x="9" y="191"/>
                    </a:lnTo>
                    <a:lnTo>
                      <a:pt x="16" y="181"/>
                    </a:lnTo>
                    <a:lnTo>
                      <a:pt x="21" y="172"/>
                    </a:lnTo>
                    <a:lnTo>
                      <a:pt x="28" y="165"/>
                    </a:lnTo>
                    <a:lnTo>
                      <a:pt x="33" y="160"/>
                    </a:lnTo>
                    <a:lnTo>
                      <a:pt x="38" y="157"/>
                    </a:lnTo>
                    <a:lnTo>
                      <a:pt x="43" y="155"/>
                    </a:lnTo>
                    <a:lnTo>
                      <a:pt x="43" y="155"/>
                    </a:lnTo>
                    <a:lnTo>
                      <a:pt x="43" y="153"/>
                    </a:lnTo>
                    <a:lnTo>
                      <a:pt x="43" y="150"/>
                    </a:lnTo>
                    <a:lnTo>
                      <a:pt x="40" y="145"/>
                    </a:lnTo>
                    <a:lnTo>
                      <a:pt x="38" y="138"/>
                    </a:lnTo>
                    <a:lnTo>
                      <a:pt x="38" y="131"/>
                    </a:lnTo>
                    <a:lnTo>
                      <a:pt x="38" y="124"/>
                    </a:lnTo>
                    <a:lnTo>
                      <a:pt x="40" y="114"/>
                    </a:lnTo>
                    <a:lnTo>
                      <a:pt x="43" y="107"/>
                    </a:lnTo>
                    <a:lnTo>
                      <a:pt x="47" y="98"/>
                    </a:lnTo>
                    <a:lnTo>
                      <a:pt x="57" y="91"/>
                    </a:lnTo>
                    <a:lnTo>
                      <a:pt x="66" y="84"/>
                    </a:lnTo>
                    <a:lnTo>
                      <a:pt x="76" y="79"/>
                    </a:lnTo>
                    <a:lnTo>
                      <a:pt x="85" y="79"/>
                    </a:lnTo>
                    <a:lnTo>
                      <a:pt x="93" y="79"/>
                    </a:lnTo>
                    <a:lnTo>
                      <a:pt x="102" y="79"/>
                    </a:lnTo>
                    <a:lnTo>
                      <a:pt x="109" y="81"/>
                    </a:lnTo>
                    <a:lnTo>
                      <a:pt x="114" y="84"/>
                    </a:lnTo>
                    <a:lnTo>
                      <a:pt x="119" y="86"/>
                    </a:lnTo>
                    <a:lnTo>
                      <a:pt x="124" y="88"/>
                    </a:lnTo>
                    <a:lnTo>
                      <a:pt x="124" y="91"/>
                    </a:lnTo>
                    <a:lnTo>
                      <a:pt x="124" y="88"/>
                    </a:lnTo>
                    <a:lnTo>
                      <a:pt x="124" y="86"/>
                    </a:lnTo>
                    <a:lnTo>
                      <a:pt x="124" y="81"/>
                    </a:lnTo>
                    <a:lnTo>
                      <a:pt x="124" y="76"/>
                    </a:lnTo>
                    <a:lnTo>
                      <a:pt x="126" y="69"/>
                    </a:lnTo>
                    <a:lnTo>
                      <a:pt x="128" y="60"/>
                    </a:lnTo>
                    <a:lnTo>
                      <a:pt x="133" y="50"/>
                    </a:lnTo>
                    <a:lnTo>
                      <a:pt x="140" y="41"/>
                    </a:lnTo>
                    <a:lnTo>
                      <a:pt x="152" y="31"/>
                    </a:lnTo>
                    <a:lnTo>
                      <a:pt x="167" y="22"/>
                    </a:lnTo>
                    <a:lnTo>
                      <a:pt x="181" y="12"/>
                    </a:lnTo>
                    <a:lnTo>
                      <a:pt x="198" y="10"/>
                    </a:lnTo>
                    <a:lnTo>
                      <a:pt x="212" y="7"/>
                    </a:lnTo>
                    <a:lnTo>
                      <a:pt x="226" y="10"/>
                    </a:lnTo>
                    <a:lnTo>
                      <a:pt x="238" y="14"/>
                    </a:lnTo>
                    <a:lnTo>
                      <a:pt x="250" y="19"/>
                    </a:lnTo>
                    <a:lnTo>
                      <a:pt x="260" y="24"/>
                    </a:lnTo>
                    <a:lnTo>
                      <a:pt x="267" y="29"/>
                    </a:lnTo>
                    <a:lnTo>
                      <a:pt x="271" y="31"/>
                    </a:lnTo>
                    <a:lnTo>
                      <a:pt x="274" y="33"/>
                    </a:lnTo>
                    <a:lnTo>
                      <a:pt x="274" y="31"/>
                    </a:lnTo>
                    <a:lnTo>
                      <a:pt x="274" y="29"/>
                    </a:lnTo>
                    <a:lnTo>
                      <a:pt x="274" y="26"/>
                    </a:lnTo>
                    <a:lnTo>
                      <a:pt x="276" y="22"/>
                    </a:lnTo>
                    <a:lnTo>
                      <a:pt x="279" y="17"/>
                    </a:lnTo>
                    <a:lnTo>
                      <a:pt x="283" y="12"/>
                    </a:lnTo>
                    <a:lnTo>
                      <a:pt x="288" y="7"/>
                    </a:lnTo>
                    <a:lnTo>
                      <a:pt x="295" y="5"/>
                    </a:lnTo>
                    <a:lnTo>
                      <a:pt x="305" y="2"/>
                    </a:lnTo>
                    <a:lnTo>
                      <a:pt x="317" y="0"/>
                    </a:lnTo>
                    <a:lnTo>
                      <a:pt x="326" y="2"/>
                    </a:lnTo>
                    <a:lnTo>
                      <a:pt x="336" y="5"/>
                    </a:lnTo>
                    <a:lnTo>
                      <a:pt x="343" y="7"/>
                    </a:lnTo>
                    <a:lnTo>
                      <a:pt x="348" y="12"/>
                    </a:lnTo>
                    <a:lnTo>
                      <a:pt x="353" y="17"/>
                    </a:lnTo>
                    <a:lnTo>
                      <a:pt x="355" y="22"/>
                    </a:lnTo>
                    <a:lnTo>
                      <a:pt x="357" y="26"/>
                    </a:lnTo>
                    <a:lnTo>
                      <a:pt x="357" y="29"/>
                    </a:lnTo>
                    <a:lnTo>
                      <a:pt x="357" y="31"/>
                    </a:lnTo>
                    <a:lnTo>
                      <a:pt x="357" y="33"/>
                    </a:lnTo>
                  </a:path>
                </a:pathLst>
              </a:custGeom>
              <a:noFill/>
              <a:ln w="12700" cmpd="sng">
                <a:solidFill>
                  <a:srgbClr val="FF9900"/>
                </a:solidFill>
                <a:prstDash val="solid"/>
                <a:round/>
                <a:headEnd/>
                <a:tailEnd/>
              </a:ln>
            </p:spPr>
            <p:txBody>
              <a:bodyPr/>
              <a:lstStyle/>
              <a:p>
                <a:endParaRPr lang="en-US"/>
              </a:p>
            </p:txBody>
          </p:sp>
          <p:sp>
            <p:nvSpPr>
              <p:cNvPr id="90" name="Freeform 460"/>
              <p:cNvSpPr>
                <a:spLocks/>
              </p:cNvSpPr>
              <p:nvPr/>
            </p:nvSpPr>
            <p:spPr bwMode="auto">
              <a:xfrm>
                <a:off x="4411" y="3659"/>
                <a:ext cx="274" cy="229"/>
              </a:xfrm>
              <a:custGeom>
                <a:avLst/>
                <a:gdLst/>
                <a:ahLst/>
                <a:cxnLst>
                  <a:cxn ang="0">
                    <a:pos x="274" y="205"/>
                  </a:cxn>
                  <a:cxn ang="0">
                    <a:pos x="271" y="208"/>
                  </a:cxn>
                  <a:cxn ang="0">
                    <a:pos x="267" y="210"/>
                  </a:cxn>
                  <a:cxn ang="0">
                    <a:pos x="260" y="215"/>
                  </a:cxn>
                  <a:cxn ang="0">
                    <a:pos x="250" y="220"/>
                  </a:cxn>
                  <a:cxn ang="0">
                    <a:pos x="238" y="224"/>
                  </a:cxn>
                  <a:cxn ang="0">
                    <a:pos x="226" y="229"/>
                  </a:cxn>
                  <a:cxn ang="0">
                    <a:pos x="212" y="229"/>
                  </a:cxn>
                  <a:cxn ang="0">
                    <a:pos x="198" y="229"/>
                  </a:cxn>
                  <a:cxn ang="0">
                    <a:pos x="181" y="224"/>
                  </a:cxn>
                  <a:cxn ang="0">
                    <a:pos x="167" y="217"/>
                  </a:cxn>
                  <a:cxn ang="0">
                    <a:pos x="152" y="208"/>
                  </a:cxn>
                  <a:cxn ang="0">
                    <a:pos x="140" y="196"/>
                  </a:cxn>
                  <a:cxn ang="0">
                    <a:pos x="133" y="186"/>
                  </a:cxn>
                  <a:cxn ang="0">
                    <a:pos x="128" y="179"/>
                  </a:cxn>
                  <a:cxn ang="0">
                    <a:pos x="126" y="170"/>
                  </a:cxn>
                  <a:cxn ang="0">
                    <a:pos x="124" y="162"/>
                  </a:cxn>
                  <a:cxn ang="0">
                    <a:pos x="124" y="158"/>
                  </a:cxn>
                  <a:cxn ang="0">
                    <a:pos x="124" y="153"/>
                  </a:cxn>
                  <a:cxn ang="0">
                    <a:pos x="124" y="151"/>
                  </a:cxn>
                  <a:cxn ang="0">
                    <a:pos x="124" y="148"/>
                  </a:cxn>
                  <a:cxn ang="0">
                    <a:pos x="124" y="148"/>
                  </a:cxn>
                  <a:cxn ang="0">
                    <a:pos x="119" y="151"/>
                  </a:cxn>
                  <a:cxn ang="0">
                    <a:pos x="114" y="153"/>
                  </a:cxn>
                  <a:cxn ang="0">
                    <a:pos x="109" y="155"/>
                  </a:cxn>
                  <a:cxn ang="0">
                    <a:pos x="102" y="158"/>
                  </a:cxn>
                  <a:cxn ang="0">
                    <a:pos x="93" y="160"/>
                  </a:cxn>
                  <a:cxn ang="0">
                    <a:pos x="85" y="160"/>
                  </a:cxn>
                  <a:cxn ang="0">
                    <a:pos x="76" y="158"/>
                  </a:cxn>
                  <a:cxn ang="0">
                    <a:pos x="66" y="155"/>
                  </a:cxn>
                  <a:cxn ang="0">
                    <a:pos x="57" y="148"/>
                  </a:cxn>
                  <a:cxn ang="0">
                    <a:pos x="47" y="141"/>
                  </a:cxn>
                  <a:cxn ang="0">
                    <a:pos x="43" y="131"/>
                  </a:cxn>
                  <a:cxn ang="0">
                    <a:pos x="40" y="122"/>
                  </a:cxn>
                  <a:cxn ang="0">
                    <a:pos x="38" y="115"/>
                  </a:cxn>
                  <a:cxn ang="0">
                    <a:pos x="38" y="105"/>
                  </a:cxn>
                  <a:cxn ang="0">
                    <a:pos x="38" y="98"/>
                  </a:cxn>
                  <a:cxn ang="0">
                    <a:pos x="40" y="93"/>
                  </a:cxn>
                  <a:cxn ang="0">
                    <a:pos x="43" y="89"/>
                  </a:cxn>
                  <a:cxn ang="0">
                    <a:pos x="43" y="84"/>
                  </a:cxn>
                  <a:cxn ang="0">
                    <a:pos x="43" y="84"/>
                  </a:cxn>
                  <a:cxn ang="0">
                    <a:pos x="43" y="84"/>
                  </a:cxn>
                  <a:cxn ang="0">
                    <a:pos x="38" y="81"/>
                  </a:cxn>
                  <a:cxn ang="0">
                    <a:pos x="33" y="77"/>
                  </a:cxn>
                  <a:cxn ang="0">
                    <a:pos x="28" y="72"/>
                  </a:cxn>
                  <a:cxn ang="0">
                    <a:pos x="21" y="65"/>
                  </a:cxn>
                  <a:cxn ang="0">
                    <a:pos x="16" y="58"/>
                  </a:cxn>
                  <a:cxn ang="0">
                    <a:pos x="9" y="46"/>
                  </a:cxn>
                  <a:cxn ang="0">
                    <a:pos x="4" y="34"/>
                  </a:cxn>
                  <a:cxn ang="0">
                    <a:pos x="2" y="19"/>
                  </a:cxn>
                  <a:cxn ang="0">
                    <a:pos x="0" y="0"/>
                  </a:cxn>
                </a:cxnLst>
                <a:rect l="0" t="0" r="r" b="b"/>
                <a:pathLst>
                  <a:path w="274" h="229">
                    <a:moveTo>
                      <a:pt x="274" y="205"/>
                    </a:moveTo>
                    <a:lnTo>
                      <a:pt x="271" y="208"/>
                    </a:lnTo>
                    <a:lnTo>
                      <a:pt x="267" y="210"/>
                    </a:lnTo>
                    <a:lnTo>
                      <a:pt x="260" y="215"/>
                    </a:lnTo>
                    <a:lnTo>
                      <a:pt x="250" y="220"/>
                    </a:lnTo>
                    <a:lnTo>
                      <a:pt x="238" y="224"/>
                    </a:lnTo>
                    <a:lnTo>
                      <a:pt x="226" y="229"/>
                    </a:lnTo>
                    <a:lnTo>
                      <a:pt x="212" y="229"/>
                    </a:lnTo>
                    <a:lnTo>
                      <a:pt x="198" y="229"/>
                    </a:lnTo>
                    <a:lnTo>
                      <a:pt x="181" y="224"/>
                    </a:lnTo>
                    <a:lnTo>
                      <a:pt x="167" y="217"/>
                    </a:lnTo>
                    <a:lnTo>
                      <a:pt x="152" y="208"/>
                    </a:lnTo>
                    <a:lnTo>
                      <a:pt x="140" y="196"/>
                    </a:lnTo>
                    <a:lnTo>
                      <a:pt x="133" y="186"/>
                    </a:lnTo>
                    <a:lnTo>
                      <a:pt x="128" y="179"/>
                    </a:lnTo>
                    <a:lnTo>
                      <a:pt x="126" y="170"/>
                    </a:lnTo>
                    <a:lnTo>
                      <a:pt x="124" y="162"/>
                    </a:lnTo>
                    <a:lnTo>
                      <a:pt x="124" y="158"/>
                    </a:lnTo>
                    <a:lnTo>
                      <a:pt x="124" y="153"/>
                    </a:lnTo>
                    <a:lnTo>
                      <a:pt x="124" y="151"/>
                    </a:lnTo>
                    <a:lnTo>
                      <a:pt x="124" y="148"/>
                    </a:lnTo>
                    <a:lnTo>
                      <a:pt x="124" y="148"/>
                    </a:lnTo>
                    <a:lnTo>
                      <a:pt x="119" y="151"/>
                    </a:lnTo>
                    <a:lnTo>
                      <a:pt x="114" y="153"/>
                    </a:lnTo>
                    <a:lnTo>
                      <a:pt x="109" y="155"/>
                    </a:lnTo>
                    <a:lnTo>
                      <a:pt x="102" y="158"/>
                    </a:lnTo>
                    <a:lnTo>
                      <a:pt x="93" y="160"/>
                    </a:lnTo>
                    <a:lnTo>
                      <a:pt x="85" y="160"/>
                    </a:lnTo>
                    <a:lnTo>
                      <a:pt x="76" y="158"/>
                    </a:lnTo>
                    <a:lnTo>
                      <a:pt x="66" y="155"/>
                    </a:lnTo>
                    <a:lnTo>
                      <a:pt x="57" y="148"/>
                    </a:lnTo>
                    <a:lnTo>
                      <a:pt x="47" y="141"/>
                    </a:lnTo>
                    <a:lnTo>
                      <a:pt x="43" y="131"/>
                    </a:lnTo>
                    <a:lnTo>
                      <a:pt x="40" y="122"/>
                    </a:lnTo>
                    <a:lnTo>
                      <a:pt x="38" y="115"/>
                    </a:lnTo>
                    <a:lnTo>
                      <a:pt x="38" y="105"/>
                    </a:lnTo>
                    <a:lnTo>
                      <a:pt x="38" y="98"/>
                    </a:lnTo>
                    <a:lnTo>
                      <a:pt x="40" y="93"/>
                    </a:lnTo>
                    <a:lnTo>
                      <a:pt x="43" y="89"/>
                    </a:lnTo>
                    <a:lnTo>
                      <a:pt x="43" y="84"/>
                    </a:lnTo>
                    <a:lnTo>
                      <a:pt x="43" y="84"/>
                    </a:lnTo>
                    <a:lnTo>
                      <a:pt x="43" y="84"/>
                    </a:lnTo>
                    <a:lnTo>
                      <a:pt x="38" y="81"/>
                    </a:lnTo>
                    <a:lnTo>
                      <a:pt x="33" y="77"/>
                    </a:lnTo>
                    <a:lnTo>
                      <a:pt x="28" y="72"/>
                    </a:lnTo>
                    <a:lnTo>
                      <a:pt x="21" y="65"/>
                    </a:lnTo>
                    <a:lnTo>
                      <a:pt x="16" y="58"/>
                    </a:lnTo>
                    <a:lnTo>
                      <a:pt x="9" y="46"/>
                    </a:lnTo>
                    <a:lnTo>
                      <a:pt x="4" y="34"/>
                    </a:lnTo>
                    <a:lnTo>
                      <a:pt x="2" y="19"/>
                    </a:lnTo>
                    <a:lnTo>
                      <a:pt x="0" y="0"/>
                    </a:lnTo>
                  </a:path>
                </a:pathLst>
              </a:custGeom>
              <a:noFill/>
              <a:ln w="12700" cmpd="sng">
                <a:solidFill>
                  <a:srgbClr val="FF9900"/>
                </a:solidFill>
                <a:prstDash val="solid"/>
                <a:round/>
                <a:headEnd/>
                <a:tailEnd/>
              </a:ln>
            </p:spPr>
            <p:txBody>
              <a:bodyPr/>
              <a:lstStyle/>
              <a:p>
                <a:endParaRPr lang="en-US"/>
              </a:p>
            </p:txBody>
          </p:sp>
          <p:sp>
            <p:nvSpPr>
              <p:cNvPr id="91" name="Freeform 461"/>
              <p:cNvSpPr>
                <a:spLocks/>
              </p:cNvSpPr>
              <p:nvPr/>
            </p:nvSpPr>
            <p:spPr bwMode="auto">
              <a:xfrm>
                <a:off x="4685" y="3659"/>
                <a:ext cx="355" cy="239"/>
              </a:xfrm>
              <a:custGeom>
                <a:avLst/>
                <a:gdLst/>
                <a:ahLst/>
                <a:cxnLst>
                  <a:cxn ang="0">
                    <a:pos x="355" y="19"/>
                  </a:cxn>
                  <a:cxn ang="0">
                    <a:pos x="348" y="48"/>
                  </a:cxn>
                  <a:cxn ang="0">
                    <a:pos x="336" y="67"/>
                  </a:cxn>
                  <a:cxn ang="0">
                    <a:pos x="324" y="79"/>
                  </a:cxn>
                  <a:cxn ang="0">
                    <a:pos x="315" y="84"/>
                  </a:cxn>
                  <a:cxn ang="0">
                    <a:pos x="315" y="86"/>
                  </a:cxn>
                  <a:cxn ang="0">
                    <a:pos x="317" y="93"/>
                  </a:cxn>
                  <a:cxn ang="0">
                    <a:pos x="319" y="108"/>
                  </a:cxn>
                  <a:cxn ang="0">
                    <a:pos x="317" y="124"/>
                  </a:cxn>
                  <a:cxn ang="0">
                    <a:pos x="310" y="141"/>
                  </a:cxn>
                  <a:cxn ang="0">
                    <a:pos x="291" y="155"/>
                  </a:cxn>
                  <a:cxn ang="0">
                    <a:pos x="272" y="160"/>
                  </a:cxn>
                  <a:cxn ang="0">
                    <a:pos x="255" y="160"/>
                  </a:cxn>
                  <a:cxn ang="0">
                    <a:pos x="243" y="155"/>
                  </a:cxn>
                  <a:cxn ang="0">
                    <a:pos x="234" y="151"/>
                  </a:cxn>
                  <a:cxn ang="0">
                    <a:pos x="234" y="151"/>
                  </a:cxn>
                  <a:cxn ang="0">
                    <a:pos x="234" y="158"/>
                  </a:cxn>
                  <a:cxn ang="0">
                    <a:pos x="231" y="170"/>
                  </a:cxn>
                  <a:cxn ang="0">
                    <a:pos x="224" y="189"/>
                  </a:cxn>
                  <a:cxn ang="0">
                    <a:pos x="205" y="208"/>
                  </a:cxn>
                  <a:cxn ang="0">
                    <a:pos x="176" y="227"/>
                  </a:cxn>
                  <a:cxn ang="0">
                    <a:pos x="145" y="232"/>
                  </a:cxn>
                  <a:cxn ang="0">
                    <a:pos x="119" y="224"/>
                  </a:cxn>
                  <a:cxn ang="0">
                    <a:pos x="98" y="215"/>
                  </a:cxn>
                  <a:cxn ang="0">
                    <a:pos x="86" y="208"/>
                  </a:cxn>
                  <a:cxn ang="0">
                    <a:pos x="83" y="208"/>
                  </a:cxn>
                  <a:cxn ang="0">
                    <a:pos x="83" y="213"/>
                  </a:cxn>
                  <a:cxn ang="0">
                    <a:pos x="79" y="222"/>
                  </a:cxn>
                  <a:cxn ang="0">
                    <a:pos x="69" y="232"/>
                  </a:cxn>
                  <a:cxn ang="0">
                    <a:pos x="52" y="236"/>
                  </a:cxn>
                  <a:cxn ang="0">
                    <a:pos x="31" y="236"/>
                  </a:cxn>
                  <a:cxn ang="0">
                    <a:pos x="14" y="232"/>
                  </a:cxn>
                  <a:cxn ang="0">
                    <a:pos x="5" y="222"/>
                  </a:cxn>
                  <a:cxn ang="0">
                    <a:pos x="0" y="213"/>
                  </a:cxn>
                  <a:cxn ang="0">
                    <a:pos x="0" y="208"/>
                  </a:cxn>
                </a:cxnLst>
                <a:rect l="0" t="0" r="r" b="b"/>
                <a:pathLst>
                  <a:path w="355" h="239">
                    <a:moveTo>
                      <a:pt x="355" y="0"/>
                    </a:moveTo>
                    <a:lnTo>
                      <a:pt x="355" y="19"/>
                    </a:lnTo>
                    <a:lnTo>
                      <a:pt x="353" y="34"/>
                    </a:lnTo>
                    <a:lnTo>
                      <a:pt x="348" y="48"/>
                    </a:lnTo>
                    <a:lnTo>
                      <a:pt x="341" y="58"/>
                    </a:lnTo>
                    <a:lnTo>
                      <a:pt x="336" y="67"/>
                    </a:lnTo>
                    <a:lnTo>
                      <a:pt x="329" y="74"/>
                    </a:lnTo>
                    <a:lnTo>
                      <a:pt x="324" y="79"/>
                    </a:lnTo>
                    <a:lnTo>
                      <a:pt x="319" y="81"/>
                    </a:lnTo>
                    <a:lnTo>
                      <a:pt x="315" y="84"/>
                    </a:lnTo>
                    <a:lnTo>
                      <a:pt x="315" y="84"/>
                    </a:lnTo>
                    <a:lnTo>
                      <a:pt x="315" y="86"/>
                    </a:lnTo>
                    <a:lnTo>
                      <a:pt x="315" y="89"/>
                    </a:lnTo>
                    <a:lnTo>
                      <a:pt x="317" y="93"/>
                    </a:lnTo>
                    <a:lnTo>
                      <a:pt x="319" y="100"/>
                    </a:lnTo>
                    <a:lnTo>
                      <a:pt x="319" y="108"/>
                    </a:lnTo>
                    <a:lnTo>
                      <a:pt x="319" y="115"/>
                    </a:lnTo>
                    <a:lnTo>
                      <a:pt x="317" y="124"/>
                    </a:lnTo>
                    <a:lnTo>
                      <a:pt x="315" y="131"/>
                    </a:lnTo>
                    <a:lnTo>
                      <a:pt x="310" y="141"/>
                    </a:lnTo>
                    <a:lnTo>
                      <a:pt x="300" y="151"/>
                    </a:lnTo>
                    <a:lnTo>
                      <a:pt x="291" y="155"/>
                    </a:lnTo>
                    <a:lnTo>
                      <a:pt x="281" y="160"/>
                    </a:lnTo>
                    <a:lnTo>
                      <a:pt x="272" y="160"/>
                    </a:lnTo>
                    <a:lnTo>
                      <a:pt x="265" y="160"/>
                    </a:lnTo>
                    <a:lnTo>
                      <a:pt x="255" y="160"/>
                    </a:lnTo>
                    <a:lnTo>
                      <a:pt x="248" y="158"/>
                    </a:lnTo>
                    <a:lnTo>
                      <a:pt x="243" y="155"/>
                    </a:lnTo>
                    <a:lnTo>
                      <a:pt x="238" y="153"/>
                    </a:lnTo>
                    <a:lnTo>
                      <a:pt x="234" y="151"/>
                    </a:lnTo>
                    <a:lnTo>
                      <a:pt x="234" y="151"/>
                    </a:lnTo>
                    <a:lnTo>
                      <a:pt x="234" y="151"/>
                    </a:lnTo>
                    <a:lnTo>
                      <a:pt x="234" y="153"/>
                    </a:lnTo>
                    <a:lnTo>
                      <a:pt x="234" y="158"/>
                    </a:lnTo>
                    <a:lnTo>
                      <a:pt x="234" y="162"/>
                    </a:lnTo>
                    <a:lnTo>
                      <a:pt x="231" y="170"/>
                    </a:lnTo>
                    <a:lnTo>
                      <a:pt x="229" y="179"/>
                    </a:lnTo>
                    <a:lnTo>
                      <a:pt x="224" y="189"/>
                    </a:lnTo>
                    <a:lnTo>
                      <a:pt x="217" y="198"/>
                    </a:lnTo>
                    <a:lnTo>
                      <a:pt x="205" y="208"/>
                    </a:lnTo>
                    <a:lnTo>
                      <a:pt x="191" y="217"/>
                    </a:lnTo>
                    <a:lnTo>
                      <a:pt x="176" y="227"/>
                    </a:lnTo>
                    <a:lnTo>
                      <a:pt x="160" y="229"/>
                    </a:lnTo>
                    <a:lnTo>
                      <a:pt x="145" y="232"/>
                    </a:lnTo>
                    <a:lnTo>
                      <a:pt x="131" y="229"/>
                    </a:lnTo>
                    <a:lnTo>
                      <a:pt x="119" y="224"/>
                    </a:lnTo>
                    <a:lnTo>
                      <a:pt x="107" y="220"/>
                    </a:lnTo>
                    <a:lnTo>
                      <a:pt x="98" y="215"/>
                    </a:lnTo>
                    <a:lnTo>
                      <a:pt x="90" y="210"/>
                    </a:lnTo>
                    <a:lnTo>
                      <a:pt x="86" y="208"/>
                    </a:lnTo>
                    <a:lnTo>
                      <a:pt x="83" y="208"/>
                    </a:lnTo>
                    <a:lnTo>
                      <a:pt x="83" y="208"/>
                    </a:lnTo>
                    <a:lnTo>
                      <a:pt x="83" y="210"/>
                    </a:lnTo>
                    <a:lnTo>
                      <a:pt x="83" y="213"/>
                    </a:lnTo>
                    <a:lnTo>
                      <a:pt x="81" y="217"/>
                    </a:lnTo>
                    <a:lnTo>
                      <a:pt x="79" y="222"/>
                    </a:lnTo>
                    <a:lnTo>
                      <a:pt x="74" y="227"/>
                    </a:lnTo>
                    <a:lnTo>
                      <a:pt x="69" y="232"/>
                    </a:lnTo>
                    <a:lnTo>
                      <a:pt x="62" y="234"/>
                    </a:lnTo>
                    <a:lnTo>
                      <a:pt x="52" y="236"/>
                    </a:lnTo>
                    <a:lnTo>
                      <a:pt x="43" y="239"/>
                    </a:lnTo>
                    <a:lnTo>
                      <a:pt x="31" y="236"/>
                    </a:lnTo>
                    <a:lnTo>
                      <a:pt x="21" y="234"/>
                    </a:lnTo>
                    <a:lnTo>
                      <a:pt x="14" y="232"/>
                    </a:lnTo>
                    <a:lnTo>
                      <a:pt x="9" y="227"/>
                    </a:lnTo>
                    <a:lnTo>
                      <a:pt x="5" y="222"/>
                    </a:lnTo>
                    <a:lnTo>
                      <a:pt x="2" y="217"/>
                    </a:lnTo>
                    <a:lnTo>
                      <a:pt x="0" y="213"/>
                    </a:lnTo>
                    <a:lnTo>
                      <a:pt x="0" y="210"/>
                    </a:lnTo>
                    <a:lnTo>
                      <a:pt x="0" y="208"/>
                    </a:lnTo>
                    <a:lnTo>
                      <a:pt x="0" y="208"/>
                    </a:lnTo>
                  </a:path>
                </a:pathLst>
              </a:custGeom>
              <a:noFill/>
              <a:ln w="12700" cmpd="sng">
                <a:solidFill>
                  <a:srgbClr val="FF9900"/>
                </a:solidFill>
                <a:prstDash val="solid"/>
                <a:round/>
                <a:headEnd/>
                <a:tailEnd/>
              </a:ln>
            </p:spPr>
            <p:txBody>
              <a:bodyPr/>
              <a:lstStyle/>
              <a:p>
                <a:endParaRPr lang="en-US"/>
              </a:p>
            </p:txBody>
          </p:sp>
        </p:grpSp>
        <p:grpSp>
          <p:nvGrpSpPr>
            <p:cNvPr id="5" name="Group 462"/>
            <p:cNvGrpSpPr>
              <a:grpSpLocks/>
            </p:cNvGrpSpPr>
            <p:nvPr/>
          </p:nvGrpSpPr>
          <p:grpSpPr bwMode="auto">
            <a:xfrm>
              <a:off x="3366" y="3430"/>
              <a:ext cx="632" cy="470"/>
              <a:chOff x="3366" y="3430"/>
              <a:chExt cx="632" cy="470"/>
            </a:xfrm>
          </p:grpSpPr>
          <p:sp>
            <p:nvSpPr>
              <p:cNvPr id="84" name="Freeform 463"/>
              <p:cNvSpPr>
                <a:spLocks/>
              </p:cNvSpPr>
              <p:nvPr/>
            </p:nvSpPr>
            <p:spPr bwMode="auto">
              <a:xfrm>
                <a:off x="3722" y="3440"/>
                <a:ext cx="276" cy="229"/>
              </a:xfrm>
              <a:custGeom>
                <a:avLst/>
                <a:gdLst/>
                <a:ahLst/>
                <a:cxnLst>
                  <a:cxn ang="0">
                    <a:pos x="0" y="24"/>
                  </a:cxn>
                  <a:cxn ang="0">
                    <a:pos x="4" y="24"/>
                  </a:cxn>
                  <a:cxn ang="0">
                    <a:pos x="7" y="19"/>
                  </a:cxn>
                  <a:cxn ang="0">
                    <a:pos x="16" y="14"/>
                  </a:cxn>
                  <a:cxn ang="0">
                    <a:pos x="26" y="10"/>
                  </a:cxn>
                  <a:cxn ang="0">
                    <a:pos x="35" y="5"/>
                  </a:cxn>
                  <a:cxn ang="0">
                    <a:pos x="50" y="2"/>
                  </a:cxn>
                  <a:cxn ang="0">
                    <a:pos x="64" y="0"/>
                  </a:cxn>
                  <a:cxn ang="0">
                    <a:pos x="78" y="0"/>
                  </a:cxn>
                  <a:cxn ang="0">
                    <a:pos x="95" y="5"/>
                  </a:cxn>
                  <a:cxn ang="0">
                    <a:pos x="109" y="12"/>
                  </a:cxn>
                  <a:cxn ang="0">
                    <a:pos x="124" y="24"/>
                  </a:cxn>
                  <a:cxn ang="0">
                    <a:pos x="133" y="33"/>
                  </a:cxn>
                  <a:cxn ang="0">
                    <a:pos x="143" y="43"/>
                  </a:cxn>
                  <a:cxn ang="0">
                    <a:pos x="147" y="52"/>
                  </a:cxn>
                  <a:cxn ang="0">
                    <a:pos x="150" y="60"/>
                  </a:cxn>
                  <a:cxn ang="0">
                    <a:pos x="152" y="67"/>
                  </a:cxn>
                  <a:cxn ang="0">
                    <a:pos x="152" y="74"/>
                  </a:cxn>
                  <a:cxn ang="0">
                    <a:pos x="152" y="79"/>
                  </a:cxn>
                  <a:cxn ang="0">
                    <a:pos x="152" y="81"/>
                  </a:cxn>
                  <a:cxn ang="0">
                    <a:pos x="152" y="81"/>
                  </a:cxn>
                  <a:cxn ang="0">
                    <a:pos x="152" y="81"/>
                  </a:cxn>
                  <a:cxn ang="0">
                    <a:pos x="155" y="79"/>
                  </a:cxn>
                  <a:cxn ang="0">
                    <a:pos x="159" y="76"/>
                  </a:cxn>
                  <a:cxn ang="0">
                    <a:pos x="167" y="74"/>
                  </a:cxn>
                  <a:cxn ang="0">
                    <a:pos x="174" y="72"/>
                  </a:cxn>
                  <a:cxn ang="0">
                    <a:pos x="181" y="69"/>
                  </a:cxn>
                  <a:cxn ang="0">
                    <a:pos x="190" y="69"/>
                  </a:cxn>
                  <a:cxn ang="0">
                    <a:pos x="200" y="72"/>
                  </a:cxn>
                  <a:cxn ang="0">
                    <a:pos x="209" y="74"/>
                  </a:cxn>
                  <a:cxn ang="0">
                    <a:pos x="219" y="81"/>
                  </a:cxn>
                  <a:cxn ang="0">
                    <a:pos x="229" y="91"/>
                  </a:cxn>
                  <a:cxn ang="0">
                    <a:pos x="233" y="98"/>
                  </a:cxn>
                  <a:cxn ang="0">
                    <a:pos x="236" y="107"/>
                  </a:cxn>
                  <a:cxn ang="0">
                    <a:pos x="238" y="117"/>
                  </a:cxn>
                  <a:cxn ang="0">
                    <a:pos x="238" y="124"/>
                  </a:cxn>
                  <a:cxn ang="0">
                    <a:pos x="236" y="131"/>
                  </a:cxn>
                  <a:cxn ang="0">
                    <a:pos x="236" y="138"/>
                  </a:cxn>
                  <a:cxn ang="0">
                    <a:pos x="233" y="143"/>
                  </a:cxn>
                  <a:cxn ang="0">
                    <a:pos x="233" y="145"/>
                  </a:cxn>
                  <a:cxn ang="0">
                    <a:pos x="231" y="145"/>
                  </a:cxn>
                  <a:cxn ang="0">
                    <a:pos x="233" y="148"/>
                  </a:cxn>
                  <a:cxn ang="0">
                    <a:pos x="236" y="148"/>
                  </a:cxn>
                  <a:cxn ang="0">
                    <a:pos x="240" y="153"/>
                  </a:cxn>
                  <a:cxn ang="0">
                    <a:pos x="248" y="157"/>
                  </a:cxn>
                  <a:cxn ang="0">
                    <a:pos x="252" y="164"/>
                  </a:cxn>
                  <a:cxn ang="0">
                    <a:pos x="259" y="174"/>
                  </a:cxn>
                  <a:cxn ang="0">
                    <a:pos x="267" y="184"/>
                  </a:cxn>
                  <a:cxn ang="0">
                    <a:pos x="271" y="195"/>
                  </a:cxn>
                  <a:cxn ang="0">
                    <a:pos x="274" y="212"/>
                  </a:cxn>
                  <a:cxn ang="0">
                    <a:pos x="276" y="229"/>
                  </a:cxn>
                </a:cxnLst>
                <a:rect l="0" t="0" r="r" b="b"/>
                <a:pathLst>
                  <a:path w="276" h="229">
                    <a:moveTo>
                      <a:pt x="0" y="24"/>
                    </a:moveTo>
                    <a:lnTo>
                      <a:pt x="4" y="24"/>
                    </a:lnTo>
                    <a:lnTo>
                      <a:pt x="7" y="19"/>
                    </a:lnTo>
                    <a:lnTo>
                      <a:pt x="16" y="14"/>
                    </a:lnTo>
                    <a:lnTo>
                      <a:pt x="26" y="10"/>
                    </a:lnTo>
                    <a:lnTo>
                      <a:pt x="35" y="5"/>
                    </a:lnTo>
                    <a:lnTo>
                      <a:pt x="50" y="2"/>
                    </a:lnTo>
                    <a:lnTo>
                      <a:pt x="64" y="0"/>
                    </a:lnTo>
                    <a:lnTo>
                      <a:pt x="78" y="0"/>
                    </a:lnTo>
                    <a:lnTo>
                      <a:pt x="95" y="5"/>
                    </a:lnTo>
                    <a:lnTo>
                      <a:pt x="109" y="12"/>
                    </a:lnTo>
                    <a:lnTo>
                      <a:pt x="124" y="24"/>
                    </a:lnTo>
                    <a:lnTo>
                      <a:pt x="133" y="33"/>
                    </a:lnTo>
                    <a:lnTo>
                      <a:pt x="143" y="43"/>
                    </a:lnTo>
                    <a:lnTo>
                      <a:pt x="147" y="52"/>
                    </a:lnTo>
                    <a:lnTo>
                      <a:pt x="150" y="60"/>
                    </a:lnTo>
                    <a:lnTo>
                      <a:pt x="152" y="67"/>
                    </a:lnTo>
                    <a:lnTo>
                      <a:pt x="152" y="74"/>
                    </a:lnTo>
                    <a:lnTo>
                      <a:pt x="152" y="79"/>
                    </a:lnTo>
                    <a:lnTo>
                      <a:pt x="152" y="81"/>
                    </a:lnTo>
                    <a:lnTo>
                      <a:pt x="152" y="81"/>
                    </a:lnTo>
                    <a:lnTo>
                      <a:pt x="152" y="81"/>
                    </a:lnTo>
                    <a:lnTo>
                      <a:pt x="155" y="79"/>
                    </a:lnTo>
                    <a:lnTo>
                      <a:pt x="159" y="76"/>
                    </a:lnTo>
                    <a:lnTo>
                      <a:pt x="167" y="74"/>
                    </a:lnTo>
                    <a:lnTo>
                      <a:pt x="174" y="72"/>
                    </a:lnTo>
                    <a:lnTo>
                      <a:pt x="181" y="69"/>
                    </a:lnTo>
                    <a:lnTo>
                      <a:pt x="190" y="69"/>
                    </a:lnTo>
                    <a:lnTo>
                      <a:pt x="200" y="72"/>
                    </a:lnTo>
                    <a:lnTo>
                      <a:pt x="209" y="74"/>
                    </a:lnTo>
                    <a:lnTo>
                      <a:pt x="219" y="81"/>
                    </a:lnTo>
                    <a:lnTo>
                      <a:pt x="229" y="91"/>
                    </a:lnTo>
                    <a:lnTo>
                      <a:pt x="233" y="98"/>
                    </a:lnTo>
                    <a:lnTo>
                      <a:pt x="236" y="107"/>
                    </a:lnTo>
                    <a:lnTo>
                      <a:pt x="238" y="117"/>
                    </a:lnTo>
                    <a:lnTo>
                      <a:pt x="238" y="124"/>
                    </a:lnTo>
                    <a:lnTo>
                      <a:pt x="236" y="131"/>
                    </a:lnTo>
                    <a:lnTo>
                      <a:pt x="236" y="138"/>
                    </a:lnTo>
                    <a:lnTo>
                      <a:pt x="233" y="143"/>
                    </a:lnTo>
                    <a:lnTo>
                      <a:pt x="233" y="145"/>
                    </a:lnTo>
                    <a:lnTo>
                      <a:pt x="231" y="145"/>
                    </a:lnTo>
                    <a:lnTo>
                      <a:pt x="233" y="148"/>
                    </a:lnTo>
                    <a:lnTo>
                      <a:pt x="236" y="148"/>
                    </a:lnTo>
                    <a:lnTo>
                      <a:pt x="240" y="153"/>
                    </a:lnTo>
                    <a:lnTo>
                      <a:pt x="248" y="157"/>
                    </a:lnTo>
                    <a:lnTo>
                      <a:pt x="252" y="164"/>
                    </a:lnTo>
                    <a:lnTo>
                      <a:pt x="259" y="174"/>
                    </a:lnTo>
                    <a:lnTo>
                      <a:pt x="267" y="184"/>
                    </a:lnTo>
                    <a:lnTo>
                      <a:pt x="271" y="195"/>
                    </a:lnTo>
                    <a:lnTo>
                      <a:pt x="274" y="212"/>
                    </a:lnTo>
                    <a:lnTo>
                      <a:pt x="276" y="229"/>
                    </a:lnTo>
                  </a:path>
                </a:pathLst>
              </a:custGeom>
              <a:noFill/>
              <a:ln w="12700" cmpd="sng">
                <a:solidFill>
                  <a:srgbClr val="FF9900"/>
                </a:solidFill>
                <a:prstDash val="solid"/>
                <a:round/>
                <a:headEnd/>
                <a:tailEnd/>
              </a:ln>
            </p:spPr>
            <p:txBody>
              <a:bodyPr/>
              <a:lstStyle/>
              <a:p>
                <a:endParaRPr lang="en-US"/>
              </a:p>
            </p:txBody>
          </p:sp>
          <p:sp>
            <p:nvSpPr>
              <p:cNvPr id="85" name="Freeform 464"/>
              <p:cNvSpPr>
                <a:spLocks/>
              </p:cNvSpPr>
              <p:nvPr/>
            </p:nvSpPr>
            <p:spPr bwMode="auto">
              <a:xfrm>
                <a:off x="3366" y="3430"/>
                <a:ext cx="358" cy="236"/>
              </a:xfrm>
              <a:custGeom>
                <a:avLst/>
                <a:gdLst/>
                <a:ahLst/>
                <a:cxnLst>
                  <a:cxn ang="0">
                    <a:pos x="3" y="220"/>
                  </a:cxn>
                  <a:cxn ang="0">
                    <a:pos x="10" y="194"/>
                  </a:cxn>
                  <a:cxn ang="0">
                    <a:pos x="22" y="174"/>
                  </a:cxn>
                  <a:cxn ang="0">
                    <a:pos x="34" y="163"/>
                  </a:cxn>
                  <a:cxn ang="0">
                    <a:pos x="43" y="155"/>
                  </a:cxn>
                  <a:cxn ang="0">
                    <a:pos x="43" y="155"/>
                  </a:cxn>
                  <a:cxn ang="0">
                    <a:pos x="41" y="146"/>
                  </a:cxn>
                  <a:cxn ang="0">
                    <a:pos x="39" y="134"/>
                  </a:cxn>
                  <a:cxn ang="0">
                    <a:pos x="39" y="117"/>
                  </a:cxn>
                  <a:cxn ang="0">
                    <a:pos x="48" y="98"/>
                  </a:cxn>
                  <a:cxn ang="0">
                    <a:pos x="65" y="84"/>
                  </a:cxn>
                  <a:cxn ang="0">
                    <a:pos x="84" y="79"/>
                  </a:cxn>
                  <a:cxn ang="0">
                    <a:pos x="103" y="82"/>
                  </a:cxn>
                  <a:cxn ang="0">
                    <a:pos x="115" y="86"/>
                  </a:cxn>
                  <a:cxn ang="0">
                    <a:pos x="122" y="91"/>
                  </a:cxn>
                  <a:cxn ang="0">
                    <a:pos x="124" y="89"/>
                  </a:cxn>
                  <a:cxn ang="0">
                    <a:pos x="122" y="82"/>
                  </a:cxn>
                  <a:cxn ang="0">
                    <a:pos x="124" y="70"/>
                  </a:cxn>
                  <a:cxn ang="0">
                    <a:pos x="134" y="53"/>
                  </a:cxn>
                  <a:cxn ang="0">
                    <a:pos x="153" y="31"/>
                  </a:cxn>
                  <a:cxn ang="0">
                    <a:pos x="182" y="15"/>
                  </a:cxn>
                  <a:cxn ang="0">
                    <a:pos x="213" y="10"/>
                  </a:cxn>
                  <a:cxn ang="0">
                    <a:pos x="239" y="15"/>
                  </a:cxn>
                  <a:cxn ang="0">
                    <a:pos x="260" y="24"/>
                  </a:cxn>
                  <a:cxn ang="0">
                    <a:pos x="272" y="31"/>
                  </a:cxn>
                  <a:cxn ang="0">
                    <a:pos x="275" y="31"/>
                  </a:cxn>
                  <a:cxn ang="0">
                    <a:pos x="275" y="27"/>
                  </a:cxn>
                  <a:cxn ang="0">
                    <a:pos x="279" y="17"/>
                  </a:cxn>
                  <a:cxn ang="0">
                    <a:pos x="289" y="8"/>
                  </a:cxn>
                  <a:cxn ang="0">
                    <a:pos x="306" y="3"/>
                  </a:cxn>
                  <a:cxn ang="0">
                    <a:pos x="327" y="3"/>
                  </a:cxn>
                  <a:cxn ang="0">
                    <a:pos x="344" y="8"/>
                  </a:cxn>
                  <a:cxn ang="0">
                    <a:pos x="351" y="17"/>
                  </a:cxn>
                  <a:cxn ang="0">
                    <a:pos x="356" y="27"/>
                  </a:cxn>
                  <a:cxn ang="0">
                    <a:pos x="358" y="31"/>
                  </a:cxn>
                </a:cxnLst>
                <a:rect l="0" t="0" r="r" b="b"/>
                <a:pathLst>
                  <a:path w="358" h="236">
                    <a:moveTo>
                      <a:pt x="0" y="236"/>
                    </a:moveTo>
                    <a:lnTo>
                      <a:pt x="3" y="220"/>
                    </a:lnTo>
                    <a:lnTo>
                      <a:pt x="5" y="205"/>
                    </a:lnTo>
                    <a:lnTo>
                      <a:pt x="10" y="194"/>
                    </a:lnTo>
                    <a:lnTo>
                      <a:pt x="15" y="182"/>
                    </a:lnTo>
                    <a:lnTo>
                      <a:pt x="22" y="174"/>
                    </a:lnTo>
                    <a:lnTo>
                      <a:pt x="29" y="167"/>
                    </a:lnTo>
                    <a:lnTo>
                      <a:pt x="34" y="163"/>
                    </a:lnTo>
                    <a:lnTo>
                      <a:pt x="39" y="158"/>
                    </a:lnTo>
                    <a:lnTo>
                      <a:pt x="43" y="155"/>
                    </a:lnTo>
                    <a:lnTo>
                      <a:pt x="43" y="155"/>
                    </a:lnTo>
                    <a:lnTo>
                      <a:pt x="43" y="155"/>
                    </a:lnTo>
                    <a:lnTo>
                      <a:pt x="41" y="151"/>
                    </a:lnTo>
                    <a:lnTo>
                      <a:pt x="41" y="146"/>
                    </a:lnTo>
                    <a:lnTo>
                      <a:pt x="39" y="141"/>
                    </a:lnTo>
                    <a:lnTo>
                      <a:pt x="39" y="134"/>
                    </a:lnTo>
                    <a:lnTo>
                      <a:pt x="39" y="124"/>
                    </a:lnTo>
                    <a:lnTo>
                      <a:pt x="39" y="117"/>
                    </a:lnTo>
                    <a:lnTo>
                      <a:pt x="43" y="108"/>
                    </a:lnTo>
                    <a:lnTo>
                      <a:pt x="48" y="98"/>
                    </a:lnTo>
                    <a:lnTo>
                      <a:pt x="55" y="91"/>
                    </a:lnTo>
                    <a:lnTo>
                      <a:pt x="65" y="84"/>
                    </a:lnTo>
                    <a:lnTo>
                      <a:pt x="77" y="82"/>
                    </a:lnTo>
                    <a:lnTo>
                      <a:pt x="84" y="79"/>
                    </a:lnTo>
                    <a:lnTo>
                      <a:pt x="93" y="79"/>
                    </a:lnTo>
                    <a:lnTo>
                      <a:pt x="103" y="82"/>
                    </a:lnTo>
                    <a:lnTo>
                      <a:pt x="110" y="84"/>
                    </a:lnTo>
                    <a:lnTo>
                      <a:pt x="115" y="86"/>
                    </a:lnTo>
                    <a:lnTo>
                      <a:pt x="120" y="89"/>
                    </a:lnTo>
                    <a:lnTo>
                      <a:pt x="122" y="91"/>
                    </a:lnTo>
                    <a:lnTo>
                      <a:pt x="124" y="91"/>
                    </a:lnTo>
                    <a:lnTo>
                      <a:pt x="124" y="89"/>
                    </a:lnTo>
                    <a:lnTo>
                      <a:pt x="122" y="86"/>
                    </a:lnTo>
                    <a:lnTo>
                      <a:pt x="122" y="82"/>
                    </a:lnTo>
                    <a:lnTo>
                      <a:pt x="124" y="77"/>
                    </a:lnTo>
                    <a:lnTo>
                      <a:pt x="124" y="70"/>
                    </a:lnTo>
                    <a:lnTo>
                      <a:pt x="129" y="60"/>
                    </a:lnTo>
                    <a:lnTo>
                      <a:pt x="134" y="53"/>
                    </a:lnTo>
                    <a:lnTo>
                      <a:pt x="141" y="43"/>
                    </a:lnTo>
                    <a:lnTo>
                      <a:pt x="153" y="31"/>
                    </a:lnTo>
                    <a:lnTo>
                      <a:pt x="165" y="22"/>
                    </a:lnTo>
                    <a:lnTo>
                      <a:pt x="182" y="15"/>
                    </a:lnTo>
                    <a:lnTo>
                      <a:pt x="196" y="10"/>
                    </a:lnTo>
                    <a:lnTo>
                      <a:pt x="213" y="10"/>
                    </a:lnTo>
                    <a:lnTo>
                      <a:pt x="227" y="10"/>
                    </a:lnTo>
                    <a:lnTo>
                      <a:pt x="239" y="15"/>
                    </a:lnTo>
                    <a:lnTo>
                      <a:pt x="251" y="20"/>
                    </a:lnTo>
                    <a:lnTo>
                      <a:pt x="260" y="24"/>
                    </a:lnTo>
                    <a:lnTo>
                      <a:pt x="267" y="29"/>
                    </a:lnTo>
                    <a:lnTo>
                      <a:pt x="272" y="31"/>
                    </a:lnTo>
                    <a:lnTo>
                      <a:pt x="275" y="34"/>
                    </a:lnTo>
                    <a:lnTo>
                      <a:pt x="275" y="31"/>
                    </a:lnTo>
                    <a:lnTo>
                      <a:pt x="275" y="29"/>
                    </a:lnTo>
                    <a:lnTo>
                      <a:pt x="275" y="27"/>
                    </a:lnTo>
                    <a:lnTo>
                      <a:pt x="277" y="22"/>
                    </a:lnTo>
                    <a:lnTo>
                      <a:pt x="279" y="17"/>
                    </a:lnTo>
                    <a:lnTo>
                      <a:pt x="284" y="12"/>
                    </a:lnTo>
                    <a:lnTo>
                      <a:pt x="289" y="8"/>
                    </a:lnTo>
                    <a:lnTo>
                      <a:pt x="296" y="5"/>
                    </a:lnTo>
                    <a:lnTo>
                      <a:pt x="306" y="3"/>
                    </a:lnTo>
                    <a:lnTo>
                      <a:pt x="315" y="0"/>
                    </a:lnTo>
                    <a:lnTo>
                      <a:pt x="327" y="3"/>
                    </a:lnTo>
                    <a:lnTo>
                      <a:pt x="337" y="5"/>
                    </a:lnTo>
                    <a:lnTo>
                      <a:pt x="344" y="8"/>
                    </a:lnTo>
                    <a:lnTo>
                      <a:pt x="348" y="12"/>
                    </a:lnTo>
                    <a:lnTo>
                      <a:pt x="351" y="17"/>
                    </a:lnTo>
                    <a:lnTo>
                      <a:pt x="356" y="22"/>
                    </a:lnTo>
                    <a:lnTo>
                      <a:pt x="356" y="27"/>
                    </a:lnTo>
                    <a:lnTo>
                      <a:pt x="358" y="29"/>
                    </a:lnTo>
                    <a:lnTo>
                      <a:pt x="358" y="31"/>
                    </a:lnTo>
                    <a:lnTo>
                      <a:pt x="358" y="34"/>
                    </a:lnTo>
                  </a:path>
                </a:pathLst>
              </a:custGeom>
              <a:noFill/>
              <a:ln w="12700" cmpd="sng">
                <a:solidFill>
                  <a:srgbClr val="FF9900"/>
                </a:solidFill>
                <a:prstDash val="solid"/>
                <a:round/>
                <a:headEnd/>
                <a:tailEnd/>
              </a:ln>
            </p:spPr>
            <p:txBody>
              <a:bodyPr/>
              <a:lstStyle/>
              <a:p>
                <a:endParaRPr lang="en-US"/>
              </a:p>
            </p:txBody>
          </p:sp>
          <p:sp>
            <p:nvSpPr>
              <p:cNvPr id="86" name="Freeform 465"/>
              <p:cNvSpPr>
                <a:spLocks/>
              </p:cNvSpPr>
              <p:nvPr/>
            </p:nvSpPr>
            <p:spPr bwMode="auto">
              <a:xfrm>
                <a:off x="3366" y="3664"/>
                <a:ext cx="272" cy="229"/>
              </a:xfrm>
              <a:custGeom>
                <a:avLst/>
                <a:gdLst/>
                <a:ahLst/>
                <a:cxnLst>
                  <a:cxn ang="0">
                    <a:pos x="272" y="203"/>
                  </a:cxn>
                  <a:cxn ang="0">
                    <a:pos x="272" y="205"/>
                  </a:cxn>
                  <a:cxn ang="0">
                    <a:pos x="267" y="208"/>
                  </a:cxn>
                  <a:cxn ang="0">
                    <a:pos x="260" y="212"/>
                  </a:cxn>
                  <a:cxn ang="0">
                    <a:pos x="251" y="217"/>
                  </a:cxn>
                  <a:cxn ang="0">
                    <a:pos x="239" y="222"/>
                  </a:cxn>
                  <a:cxn ang="0">
                    <a:pos x="227" y="227"/>
                  </a:cxn>
                  <a:cxn ang="0">
                    <a:pos x="213" y="229"/>
                  </a:cxn>
                  <a:cxn ang="0">
                    <a:pos x="196" y="227"/>
                  </a:cxn>
                  <a:cxn ang="0">
                    <a:pos x="182" y="224"/>
                  </a:cxn>
                  <a:cxn ang="0">
                    <a:pos x="165" y="215"/>
                  </a:cxn>
                  <a:cxn ang="0">
                    <a:pos x="153" y="205"/>
                  </a:cxn>
                  <a:cxn ang="0">
                    <a:pos x="141" y="196"/>
                  </a:cxn>
                  <a:cxn ang="0">
                    <a:pos x="134" y="186"/>
                  </a:cxn>
                  <a:cxn ang="0">
                    <a:pos x="129" y="177"/>
                  </a:cxn>
                  <a:cxn ang="0">
                    <a:pos x="124" y="167"/>
                  </a:cxn>
                  <a:cxn ang="0">
                    <a:pos x="124" y="160"/>
                  </a:cxn>
                  <a:cxn ang="0">
                    <a:pos x="122" y="155"/>
                  </a:cxn>
                  <a:cxn ang="0">
                    <a:pos x="122" y="150"/>
                  </a:cxn>
                  <a:cxn ang="0">
                    <a:pos x="124" y="148"/>
                  </a:cxn>
                  <a:cxn ang="0">
                    <a:pos x="124" y="146"/>
                  </a:cxn>
                  <a:cxn ang="0">
                    <a:pos x="122" y="148"/>
                  </a:cxn>
                  <a:cxn ang="0">
                    <a:pos x="120" y="150"/>
                  </a:cxn>
                  <a:cxn ang="0">
                    <a:pos x="115" y="153"/>
                  </a:cxn>
                  <a:cxn ang="0">
                    <a:pos x="110" y="155"/>
                  </a:cxn>
                  <a:cxn ang="0">
                    <a:pos x="103" y="157"/>
                  </a:cxn>
                  <a:cxn ang="0">
                    <a:pos x="93" y="157"/>
                  </a:cxn>
                  <a:cxn ang="0">
                    <a:pos x="84" y="157"/>
                  </a:cxn>
                  <a:cxn ang="0">
                    <a:pos x="77" y="157"/>
                  </a:cxn>
                  <a:cxn ang="0">
                    <a:pos x="65" y="153"/>
                  </a:cxn>
                  <a:cxn ang="0">
                    <a:pos x="55" y="146"/>
                  </a:cxn>
                  <a:cxn ang="0">
                    <a:pos x="48" y="138"/>
                  </a:cxn>
                  <a:cxn ang="0">
                    <a:pos x="43" y="129"/>
                  </a:cxn>
                  <a:cxn ang="0">
                    <a:pos x="39" y="122"/>
                  </a:cxn>
                  <a:cxn ang="0">
                    <a:pos x="39" y="112"/>
                  </a:cxn>
                  <a:cxn ang="0">
                    <a:pos x="39" y="105"/>
                  </a:cxn>
                  <a:cxn ang="0">
                    <a:pos x="39" y="98"/>
                  </a:cxn>
                  <a:cxn ang="0">
                    <a:pos x="41" y="91"/>
                  </a:cxn>
                  <a:cxn ang="0">
                    <a:pos x="41" y="86"/>
                  </a:cxn>
                  <a:cxn ang="0">
                    <a:pos x="43" y="84"/>
                  </a:cxn>
                  <a:cxn ang="0">
                    <a:pos x="43" y="81"/>
                  </a:cxn>
                  <a:cxn ang="0">
                    <a:pos x="43" y="81"/>
                  </a:cxn>
                  <a:cxn ang="0">
                    <a:pos x="39" y="79"/>
                  </a:cxn>
                  <a:cxn ang="0">
                    <a:pos x="34" y="76"/>
                  </a:cxn>
                  <a:cxn ang="0">
                    <a:pos x="29" y="72"/>
                  </a:cxn>
                  <a:cxn ang="0">
                    <a:pos x="22" y="64"/>
                  </a:cxn>
                  <a:cxn ang="0">
                    <a:pos x="15" y="55"/>
                  </a:cxn>
                  <a:cxn ang="0">
                    <a:pos x="10" y="45"/>
                  </a:cxn>
                  <a:cxn ang="0">
                    <a:pos x="5" y="31"/>
                  </a:cxn>
                  <a:cxn ang="0">
                    <a:pos x="3" y="17"/>
                  </a:cxn>
                  <a:cxn ang="0">
                    <a:pos x="0" y="0"/>
                  </a:cxn>
                </a:cxnLst>
                <a:rect l="0" t="0" r="r" b="b"/>
                <a:pathLst>
                  <a:path w="272" h="229">
                    <a:moveTo>
                      <a:pt x="272" y="203"/>
                    </a:moveTo>
                    <a:lnTo>
                      <a:pt x="272" y="205"/>
                    </a:lnTo>
                    <a:lnTo>
                      <a:pt x="267" y="208"/>
                    </a:lnTo>
                    <a:lnTo>
                      <a:pt x="260" y="212"/>
                    </a:lnTo>
                    <a:lnTo>
                      <a:pt x="251" y="217"/>
                    </a:lnTo>
                    <a:lnTo>
                      <a:pt x="239" y="222"/>
                    </a:lnTo>
                    <a:lnTo>
                      <a:pt x="227" y="227"/>
                    </a:lnTo>
                    <a:lnTo>
                      <a:pt x="213" y="229"/>
                    </a:lnTo>
                    <a:lnTo>
                      <a:pt x="196" y="227"/>
                    </a:lnTo>
                    <a:lnTo>
                      <a:pt x="182" y="224"/>
                    </a:lnTo>
                    <a:lnTo>
                      <a:pt x="165" y="215"/>
                    </a:lnTo>
                    <a:lnTo>
                      <a:pt x="153" y="205"/>
                    </a:lnTo>
                    <a:lnTo>
                      <a:pt x="141" y="196"/>
                    </a:lnTo>
                    <a:lnTo>
                      <a:pt x="134" y="186"/>
                    </a:lnTo>
                    <a:lnTo>
                      <a:pt x="129" y="177"/>
                    </a:lnTo>
                    <a:lnTo>
                      <a:pt x="124" y="167"/>
                    </a:lnTo>
                    <a:lnTo>
                      <a:pt x="124" y="160"/>
                    </a:lnTo>
                    <a:lnTo>
                      <a:pt x="122" y="155"/>
                    </a:lnTo>
                    <a:lnTo>
                      <a:pt x="122" y="150"/>
                    </a:lnTo>
                    <a:lnTo>
                      <a:pt x="124" y="148"/>
                    </a:lnTo>
                    <a:lnTo>
                      <a:pt x="124" y="146"/>
                    </a:lnTo>
                    <a:lnTo>
                      <a:pt x="122" y="148"/>
                    </a:lnTo>
                    <a:lnTo>
                      <a:pt x="120" y="150"/>
                    </a:lnTo>
                    <a:lnTo>
                      <a:pt x="115" y="153"/>
                    </a:lnTo>
                    <a:lnTo>
                      <a:pt x="110" y="155"/>
                    </a:lnTo>
                    <a:lnTo>
                      <a:pt x="103" y="157"/>
                    </a:lnTo>
                    <a:lnTo>
                      <a:pt x="93" y="157"/>
                    </a:lnTo>
                    <a:lnTo>
                      <a:pt x="84" y="157"/>
                    </a:lnTo>
                    <a:lnTo>
                      <a:pt x="77" y="157"/>
                    </a:lnTo>
                    <a:lnTo>
                      <a:pt x="65" y="153"/>
                    </a:lnTo>
                    <a:lnTo>
                      <a:pt x="55" y="146"/>
                    </a:lnTo>
                    <a:lnTo>
                      <a:pt x="48" y="138"/>
                    </a:lnTo>
                    <a:lnTo>
                      <a:pt x="43" y="129"/>
                    </a:lnTo>
                    <a:lnTo>
                      <a:pt x="39" y="122"/>
                    </a:lnTo>
                    <a:lnTo>
                      <a:pt x="39" y="112"/>
                    </a:lnTo>
                    <a:lnTo>
                      <a:pt x="39" y="105"/>
                    </a:lnTo>
                    <a:lnTo>
                      <a:pt x="39" y="98"/>
                    </a:lnTo>
                    <a:lnTo>
                      <a:pt x="41" y="91"/>
                    </a:lnTo>
                    <a:lnTo>
                      <a:pt x="41" y="86"/>
                    </a:lnTo>
                    <a:lnTo>
                      <a:pt x="43" y="84"/>
                    </a:lnTo>
                    <a:lnTo>
                      <a:pt x="43" y="81"/>
                    </a:lnTo>
                    <a:lnTo>
                      <a:pt x="43" y="81"/>
                    </a:lnTo>
                    <a:lnTo>
                      <a:pt x="39" y="79"/>
                    </a:lnTo>
                    <a:lnTo>
                      <a:pt x="34" y="76"/>
                    </a:lnTo>
                    <a:lnTo>
                      <a:pt x="29" y="72"/>
                    </a:lnTo>
                    <a:lnTo>
                      <a:pt x="22" y="64"/>
                    </a:lnTo>
                    <a:lnTo>
                      <a:pt x="15" y="55"/>
                    </a:lnTo>
                    <a:lnTo>
                      <a:pt x="10" y="45"/>
                    </a:lnTo>
                    <a:lnTo>
                      <a:pt x="5" y="31"/>
                    </a:lnTo>
                    <a:lnTo>
                      <a:pt x="3" y="17"/>
                    </a:lnTo>
                    <a:lnTo>
                      <a:pt x="0" y="0"/>
                    </a:lnTo>
                  </a:path>
                </a:pathLst>
              </a:custGeom>
              <a:noFill/>
              <a:ln w="12700" cmpd="sng">
                <a:solidFill>
                  <a:srgbClr val="FF9900"/>
                </a:solidFill>
                <a:prstDash val="solid"/>
                <a:round/>
                <a:headEnd/>
                <a:tailEnd/>
              </a:ln>
            </p:spPr>
            <p:txBody>
              <a:bodyPr/>
              <a:lstStyle/>
              <a:p>
                <a:endParaRPr lang="en-US"/>
              </a:p>
            </p:txBody>
          </p:sp>
          <p:sp>
            <p:nvSpPr>
              <p:cNvPr id="87" name="Freeform 466"/>
              <p:cNvSpPr>
                <a:spLocks/>
              </p:cNvSpPr>
              <p:nvPr/>
            </p:nvSpPr>
            <p:spPr bwMode="auto">
              <a:xfrm>
                <a:off x="3638" y="3664"/>
                <a:ext cx="360" cy="236"/>
              </a:xfrm>
              <a:custGeom>
                <a:avLst/>
                <a:gdLst/>
                <a:ahLst/>
                <a:cxnLst>
                  <a:cxn ang="0">
                    <a:pos x="3" y="205"/>
                  </a:cxn>
                  <a:cxn ang="0">
                    <a:pos x="3" y="212"/>
                  </a:cxn>
                  <a:cxn ang="0">
                    <a:pos x="7" y="219"/>
                  </a:cxn>
                  <a:cxn ang="0">
                    <a:pos x="17" y="229"/>
                  </a:cxn>
                  <a:cxn ang="0">
                    <a:pos x="34" y="236"/>
                  </a:cxn>
                  <a:cxn ang="0">
                    <a:pos x="55" y="236"/>
                  </a:cxn>
                  <a:cxn ang="0">
                    <a:pos x="72" y="229"/>
                  </a:cxn>
                  <a:cxn ang="0">
                    <a:pos x="79" y="219"/>
                  </a:cxn>
                  <a:cxn ang="0">
                    <a:pos x="84" y="212"/>
                  </a:cxn>
                  <a:cxn ang="0">
                    <a:pos x="86" y="205"/>
                  </a:cxn>
                  <a:cxn ang="0">
                    <a:pos x="88" y="205"/>
                  </a:cxn>
                  <a:cxn ang="0">
                    <a:pos x="100" y="215"/>
                  </a:cxn>
                  <a:cxn ang="0">
                    <a:pos x="119" y="224"/>
                  </a:cxn>
                  <a:cxn ang="0">
                    <a:pos x="148" y="229"/>
                  </a:cxn>
                  <a:cxn ang="0">
                    <a:pos x="179" y="224"/>
                  </a:cxn>
                  <a:cxn ang="0">
                    <a:pos x="208" y="205"/>
                  </a:cxn>
                  <a:cxn ang="0">
                    <a:pos x="227" y="186"/>
                  </a:cxn>
                  <a:cxn ang="0">
                    <a:pos x="234" y="169"/>
                  </a:cxn>
                  <a:cxn ang="0">
                    <a:pos x="236" y="155"/>
                  </a:cxn>
                  <a:cxn ang="0">
                    <a:pos x="236" y="148"/>
                  </a:cxn>
                  <a:cxn ang="0">
                    <a:pos x="236" y="148"/>
                  </a:cxn>
                  <a:cxn ang="0">
                    <a:pos x="243" y="153"/>
                  </a:cxn>
                  <a:cxn ang="0">
                    <a:pos x="258" y="157"/>
                  </a:cxn>
                  <a:cxn ang="0">
                    <a:pos x="274" y="160"/>
                  </a:cxn>
                  <a:cxn ang="0">
                    <a:pos x="293" y="153"/>
                  </a:cxn>
                  <a:cxn ang="0">
                    <a:pos x="313" y="138"/>
                  </a:cxn>
                  <a:cxn ang="0">
                    <a:pos x="320" y="122"/>
                  </a:cxn>
                  <a:cxn ang="0">
                    <a:pos x="322" y="105"/>
                  </a:cxn>
                  <a:cxn ang="0">
                    <a:pos x="320" y="91"/>
                  </a:cxn>
                  <a:cxn ang="0">
                    <a:pos x="317" y="84"/>
                  </a:cxn>
                  <a:cxn ang="0">
                    <a:pos x="317" y="81"/>
                  </a:cxn>
                  <a:cxn ang="0">
                    <a:pos x="324" y="76"/>
                  </a:cxn>
                  <a:cxn ang="0">
                    <a:pos x="336" y="64"/>
                  </a:cxn>
                  <a:cxn ang="0">
                    <a:pos x="351" y="45"/>
                  </a:cxn>
                  <a:cxn ang="0">
                    <a:pos x="358" y="17"/>
                  </a:cxn>
                </a:cxnLst>
                <a:rect l="0" t="0" r="r" b="b"/>
                <a:pathLst>
                  <a:path w="360" h="236">
                    <a:moveTo>
                      <a:pt x="0" y="203"/>
                    </a:moveTo>
                    <a:lnTo>
                      <a:pt x="3" y="205"/>
                    </a:lnTo>
                    <a:lnTo>
                      <a:pt x="3" y="208"/>
                    </a:lnTo>
                    <a:lnTo>
                      <a:pt x="3" y="212"/>
                    </a:lnTo>
                    <a:lnTo>
                      <a:pt x="5" y="215"/>
                    </a:lnTo>
                    <a:lnTo>
                      <a:pt x="7" y="219"/>
                    </a:lnTo>
                    <a:lnTo>
                      <a:pt x="12" y="224"/>
                    </a:lnTo>
                    <a:lnTo>
                      <a:pt x="17" y="229"/>
                    </a:lnTo>
                    <a:lnTo>
                      <a:pt x="24" y="234"/>
                    </a:lnTo>
                    <a:lnTo>
                      <a:pt x="34" y="236"/>
                    </a:lnTo>
                    <a:lnTo>
                      <a:pt x="43" y="236"/>
                    </a:lnTo>
                    <a:lnTo>
                      <a:pt x="55" y="236"/>
                    </a:lnTo>
                    <a:lnTo>
                      <a:pt x="65" y="234"/>
                    </a:lnTo>
                    <a:lnTo>
                      <a:pt x="72" y="229"/>
                    </a:lnTo>
                    <a:lnTo>
                      <a:pt x="76" y="224"/>
                    </a:lnTo>
                    <a:lnTo>
                      <a:pt x="79" y="219"/>
                    </a:lnTo>
                    <a:lnTo>
                      <a:pt x="84" y="215"/>
                    </a:lnTo>
                    <a:lnTo>
                      <a:pt x="84" y="212"/>
                    </a:lnTo>
                    <a:lnTo>
                      <a:pt x="86" y="208"/>
                    </a:lnTo>
                    <a:lnTo>
                      <a:pt x="86" y="205"/>
                    </a:lnTo>
                    <a:lnTo>
                      <a:pt x="86" y="205"/>
                    </a:lnTo>
                    <a:lnTo>
                      <a:pt x="88" y="205"/>
                    </a:lnTo>
                    <a:lnTo>
                      <a:pt x="91" y="210"/>
                    </a:lnTo>
                    <a:lnTo>
                      <a:pt x="100" y="215"/>
                    </a:lnTo>
                    <a:lnTo>
                      <a:pt x="110" y="219"/>
                    </a:lnTo>
                    <a:lnTo>
                      <a:pt x="119" y="224"/>
                    </a:lnTo>
                    <a:lnTo>
                      <a:pt x="134" y="227"/>
                    </a:lnTo>
                    <a:lnTo>
                      <a:pt x="148" y="229"/>
                    </a:lnTo>
                    <a:lnTo>
                      <a:pt x="162" y="229"/>
                    </a:lnTo>
                    <a:lnTo>
                      <a:pt x="179" y="224"/>
                    </a:lnTo>
                    <a:lnTo>
                      <a:pt x="193" y="217"/>
                    </a:lnTo>
                    <a:lnTo>
                      <a:pt x="208" y="205"/>
                    </a:lnTo>
                    <a:lnTo>
                      <a:pt x="217" y="196"/>
                    </a:lnTo>
                    <a:lnTo>
                      <a:pt x="227" y="186"/>
                    </a:lnTo>
                    <a:lnTo>
                      <a:pt x="231" y="177"/>
                    </a:lnTo>
                    <a:lnTo>
                      <a:pt x="234" y="169"/>
                    </a:lnTo>
                    <a:lnTo>
                      <a:pt x="236" y="162"/>
                    </a:lnTo>
                    <a:lnTo>
                      <a:pt x="236" y="155"/>
                    </a:lnTo>
                    <a:lnTo>
                      <a:pt x="236" y="150"/>
                    </a:lnTo>
                    <a:lnTo>
                      <a:pt x="236" y="148"/>
                    </a:lnTo>
                    <a:lnTo>
                      <a:pt x="236" y="148"/>
                    </a:lnTo>
                    <a:lnTo>
                      <a:pt x="236" y="148"/>
                    </a:lnTo>
                    <a:lnTo>
                      <a:pt x="239" y="150"/>
                    </a:lnTo>
                    <a:lnTo>
                      <a:pt x="243" y="153"/>
                    </a:lnTo>
                    <a:lnTo>
                      <a:pt x="251" y="155"/>
                    </a:lnTo>
                    <a:lnTo>
                      <a:pt x="258" y="157"/>
                    </a:lnTo>
                    <a:lnTo>
                      <a:pt x="265" y="160"/>
                    </a:lnTo>
                    <a:lnTo>
                      <a:pt x="274" y="160"/>
                    </a:lnTo>
                    <a:lnTo>
                      <a:pt x="284" y="157"/>
                    </a:lnTo>
                    <a:lnTo>
                      <a:pt x="293" y="153"/>
                    </a:lnTo>
                    <a:lnTo>
                      <a:pt x="303" y="148"/>
                    </a:lnTo>
                    <a:lnTo>
                      <a:pt x="313" y="138"/>
                    </a:lnTo>
                    <a:lnTo>
                      <a:pt x="317" y="131"/>
                    </a:lnTo>
                    <a:lnTo>
                      <a:pt x="320" y="122"/>
                    </a:lnTo>
                    <a:lnTo>
                      <a:pt x="322" y="112"/>
                    </a:lnTo>
                    <a:lnTo>
                      <a:pt x="322" y="105"/>
                    </a:lnTo>
                    <a:lnTo>
                      <a:pt x="320" y="98"/>
                    </a:lnTo>
                    <a:lnTo>
                      <a:pt x="320" y="91"/>
                    </a:lnTo>
                    <a:lnTo>
                      <a:pt x="317" y="86"/>
                    </a:lnTo>
                    <a:lnTo>
                      <a:pt x="317" y="84"/>
                    </a:lnTo>
                    <a:lnTo>
                      <a:pt x="315" y="84"/>
                    </a:lnTo>
                    <a:lnTo>
                      <a:pt x="317" y="81"/>
                    </a:lnTo>
                    <a:lnTo>
                      <a:pt x="320" y="79"/>
                    </a:lnTo>
                    <a:lnTo>
                      <a:pt x="324" y="76"/>
                    </a:lnTo>
                    <a:lnTo>
                      <a:pt x="332" y="72"/>
                    </a:lnTo>
                    <a:lnTo>
                      <a:pt x="336" y="64"/>
                    </a:lnTo>
                    <a:lnTo>
                      <a:pt x="343" y="55"/>
                    </a:lnTo>
                    <a:lnTo>
                      <a:pt x="351" y="45"/>
                    </a:lnTo>
                    <a:lnTo>
                      <a:pt x="355" y="33"/>
                    </a:lnTo>
                    <a:lnTo>
                      <a:pt x="358" y="17"/>
                    </a:lnTo>
                    <a:lnTo>
                      <a:pt x="360" y="0"/>
                    </a:lnTo>
                  </a:path>
                </a:pathLst>
              </a:custGeom>
              <a:noFill/>
              <a:ln w="12700" cmpd="sng">
                <a:solidFill>
                  <a:srgbClr val="FF9900"/>
                </a:solidFill>
                <a:prstDash val="solid"/>
                <a:round/>
                <a:headEnd/>
                <a:tailEnd/>
              </a:ln>
            </p:spPr>
            <p:txBody>
              <a:bodyPr/>
              <a:lstStyle/>
              <a:p>
                <a:endParaRPr lang="en-US"/>
              </a:p>
            </p:txBody>
          </p:sp>
        </p:grpSp>
        <p:sp>
          <p:nvSpPr>
            <p:cNvPr id="63" name="Freeform 467"/>
            <p:cNvSpPr>
              <a:spLocks/>
            </p:cNvSpPr>
            <p:nvPr/>
          </p:nvSpPr>
          <p:spPr bwMode="auto">
            <a:xfrm>
              <a:off x="4346" y="4062"/>
              <a:ext cx="115" cy="115"/>
            </a:xfrm>
            <a:custGeom>
              <a:avLst/>
              <a:gdLst/>
              <a:ahLst/>
              <a:cxnLst>
                <a:cxn ang="0">
                  <a:pos x="112" y="112"/>
                </a:cxn>
                <a:cxn ang="0">
                  <a:pos x="115" y="0"/>
                </a:cxn>
                <a:cxn ang="0">
                  <a:pos x="0" y="0"/>
                </a:cxn>
                <a:cxn ang="0">
                  <a:pos x="0" y="115"/>
                </a:cxn>
                <a:cxn ang="0">
                  <a:pos x="115" y="115"/>
                </a:cxn>
                <a:cxn ang="0">
                  <a:pos x="115" y="115"/>
                </a:cxn>
              </a:cxnLst>
              <a:rect l="0" t="0" r="r" b="b"/>
              <a:pathLst>
                <a:path w="115" h="115">
                  <a:moveTo>
                    <a:pt x="112" y="112"/>
                  </a:moveTo>
                  <a:lnTo>
                    <a:pt x="115" y="0"/>
                  </a:lnTo>
                  <a:lnTo>
                    <a:pt x="0" y="0"/>
                  </a:lnTo>
                  <a:lnTo>
                    <a:pt x="0" y="115"/>
                  </a:lnTo>
                  <a:lnTo>
                    <a:pt x="115" y="115"/>
                  </a:lnTo>
                  <a:lnTo>
                    <a:pt x="115" y="115"/>
                  </a:lnTo>
                </a:path>
              </a:pathLst>
            </a:custGeom>
            <a:solidFill>
              <a:schemeClr val="accent2">
                <a:alpha val="50000"/>
              </a:schemeClr>
            </a:solidFill>
            <a:ln w="7938">
              <a:solidFill>
                <a:srgbClr val="000000"/>
              </a:solidFill>
              <a:prstDash val="solid"/>
              <a:round/>
              <a:headEnd/>
              <a:tailEnd/>
            </a:ln>
          </p:spPr>
          <p:txBody>
            <a:bodyPr/>
            <a:lstStyle/>
            <a:p>
              <a:endParaRPr lang="en-US"/>
            </a:p>
          </p:txBody>
        </p:sp>
        <p:sp>
          <p:nvSpPr>
            <p:cNvPr id="64" name="Freeform 468"/>
            <p:cNvSpPr>
              <a:spLocks/>
            </p:cNvSpPr>
            <p:nvPr/>
          </p:nvSpPr>
          <p:spPr bwMode="auto">
            <a:xfrm>
              <a:off x="4985" y="4062"/>
              <a:ext cx="112" cy="115"/>
            </a:xfrm>
            <a:custGeom>
              <a:avLst/>
              <a:gdLst/>
              <a:ahLst/>
              <a:cxnLst>
                <a:cxn ang="0">
                  <a:pos x="112" y="112"/>
                </a:cxn>
                <a:cxn ang="0">
                  <a:pos x="112" y="0"/>
                </a:cxn>
                <a:cxn ang="0">
                  <a:pos x="0" y="0"/>
                </a:cxn>
                <a:cxn ang="0">
                  <a:pos x="0" y="115"/>
                </a:cxn>
                <a:cxn ang="0">
                  <a:pos x="112" y="115"/>
                </a:cxn>
                <a:cxn ang="0">
                  <a:pos x="112" y="115"/>
                </a:cxn>
              </a:cxnLst>
              <a:rect l="0" t="0" r="r" b="b"/>
              <a:pathLst>
                <a:path w="112" h="115">
                  <a:moveTo>
                    <a:pt x="112" y="112"/>
                  </a:moveTo>
                  <a:lnTo>
                    <a:pt x="112" y="0"/>
                  </a:lnTo>
                  <a:lnTo>
                    <a:pt x="0" y="0"/>
                  </a:lnTo>
                  <a:lnTo>
                    <a:pt x="0" y="115"/>
                  </a:lnTo>
                  <a:lnTo>
                    <a:pt x="112" y="115"/>
                  </a:lnTo>
                  <a:lnTo>
                    <a:pt x="112" y="115"/>
                  </a:lnTo>
                </a:path>
              </a:pathLst>
            </a:custGeom>
            <a:solidFill>
              <a:schemeClr val="accent1">
                <a:alpha val="50000"/>
              </a:schemeClr>
            </a:solidFill>
            <a:ln w="7938">
              <a:solidFill>
                <a:srgbClr val="000000"/>
              </a:solidFill>
              <a:prstDash val="solid"/>
              <a:round/>
              <a:headEnd/>
              <a:tailEnd/>
            </a:ln>
          </p:spPr>
          <p:txBody>
            <a:bodyPr/>
            <a:lstStyle/>
            <a:p>
              <a:endParaRPr lang="en-US"/>
            </a:p>
          </p:txBody>
        </p:sp>
        <p:sp>
          <p:nvSpPr>
            <p:cNvPr id="65" name="Line 469"/>
            <p:cNvSpPr>
              <a:spLocks noChangeShapeType="1"/>
            </p:cNvSpPr>
            <p:nvPr/>
          </p:nvSpPr>
          <p:spPr bwMode="auto">
            <a:xfrm>
              <a:off x="4206" y="2558"/>
              <a:ext cx="1" cy="119"/>
            </a:xfrm>
            <a:prstGeom prst="line">
              <a:avLst/>
            </a:prstGeom>
            <a:noFill/>
            <a:ln w="7938">
              <a:solidFill>
                <a:srgbClr val="000000"/>
              </a:solidFill>
              <a:round/>
              <a:headEnd/>
              <a:tailEnd/>
            </a:ln>
          </p:spPr>
          <p:txBody>
            <a:bodyPr/>
            <a:lstStyle/>
            <a:p>
              <a:endParaRPr lang="en-US"/>
            </a:p>
          </p:txBody>
        </p:sp>
        <p:sp>
          <p:nvSpPr>
            <p:cNvPr id="66" name="Line 470"/>
            <p:cNvSpPr>
              <a:spLocks noChangeShapeType="1"/>
            </p:cNvSpPr>
            <p:nvPr/>
          </p:nvSpPr>
          <p:spPr bwMode="auto">
            <a:xfrm flipH="1" flipV="1">
              <a:off x="3719" y="2813"/>
              <a:ext cx="172" cy="95"/>
            </a:xfrm>
            <a:prstGeom prst="line">
              <a:avLst/>
            </a:prstGeom>
            <a:noFill/>
            <a:ln w="7938">
              <a:solidFill>
                <a:srgbClr val="000000"/>
              </a:solidFill>
              <a:round/>
              <a:headEnd/>
              <a:tailEnd/>
            </a:ln>
          </p:spPr>
          <p:txBody>
            <a:bodyPr/>
            <a:lstStyle/>
            <a:p>
              <a:endParaRPr lang="en-US"/>
            </a:p>
          </p:txBody>
        </p:sp>
        <p:sp>
          <p:nvSpPr>
            <p:cNvPr id="67" name="Line 471"/>
            <p:cNvSpPr>
              <a:spLocks noChangeShapeType="1"/>
            </p:cNvSpPr>
            <p:nvPr/>
          </p:nvSpPr>
          <p:spPr bwMode="auto">
            <a:xfrm flipV="1">
              <a:off x="4520" y="2811"/>
              <a:ext cx="184" cy="102"/>
            </a:xfrm>
            <a:prstGeom prst="line">
              <a:avLst/>
            </a:prstGeom>
            <a:noFill/>
            <a:ln w="7938">
              <a:solidFill>
                <a:srgbClr val="000000"/>
              </a:solidFill>
              <a:round/>
              <a:headEnd/>
              <a:tailEnd/>
            </a:ln>
          </p:spPr>
          <p:txBody>
            <a:bodyPr/>
            <a:lstStyle/>
            <a:p>
              <a:endParaRPr lang="en-US"/>
            </a:p>
          </p:txBody>
        </p:sp>
        <p:sp>
          <p:nvSpPr>
            <p:cNvPr id="68" name="Line 472"/>
            <p:cNvSpPr>
              <a:spLocks noChangeShapeType="1"/>
            </p:cNvSpPr>
            <p:nvPr/>
          </p:nvSpPr>
          <p:spPr bwMode="auto">
            <a:xfrm flipH="1">
              <a:off x="3683" y="3049"/>
              <a:ext cx="253" cy="379"/>
            </a:xfrm>
            <a:prstGeom prst="line">
              <a:avLst/>
            </a:prstGeom>
            <a:noFill/>
            <a:ln w="7938">
              <a:solidFill>
                <a:srgbClr val="000000"/>
              </a:solidFill>
              <a:round/>
              <a:headEnd/>
              <a:tailEnd/>
            </a:ln>
          </p:spPr>
          <p:txBody>
            <a:bodyPr/>
            <a:lstStyle/>
            <a:p>
              <a:endParaRPr lang="en-US"/>
            </a:p>
          </p:txBody>
        </p:sp>
        <p:sp>
          <p:nvSpPr>
            <p:cNvPr id="69" name="Freeform 473"/>
            <p:cNvSpPr>
              <a:spLocks/>
            </p:cNvSpPr>
            <p:nvPr/>
          </p:nvSpPr>
          <p:spPr bwMode="auto">
            <a:xfrm>
              <a:off x="3745" y="3199"/>
              <a:ext cx="113" cy="115"/>
            </a:xfrm>
            <a:custGeom>
              <a:avLst/>
              <a:gdLst/>
              <a:ahLst/>
              <a:cxnLst>
                <a:cxn ang="0">
                  <a:pos x="113" y="112"/>
                </a:cxn>
                <a:cxn ang="0">
                  <a:pos x="113" y="0"/>
                </a:cxn>
                <a:cxn ang="0">
                  <a:pos x="0" y="0"/>
                </a:cxn>
                <a:cxn ang="0">
                  <a:pos x="0" y="115"/>
                </a:cxn>
                <a:cxn ang="0">
                  <a:pos x="113" y="115"/>
                </a:cxn>
                <a:cxn ang="0">
                  <a:pos x="113" y="115"/>
                </a:cxn>
                <a:cxn ang="0">
                  <a:pos x="113" y="112"/>
                </a:cxn>
              </a:cxnLst>
              <a:rect l="0" t="0" r="r" b="b"/>
              <a:pathLst>
                <a:path w="113" h="115">
                  <a:moveTo>
                    <a:pt x="113" y="112"/>
                  </a:moveTo>
                  <a:lnTo>
                    <a:pt x="113" y="0"/>
                  </a:lnTo>
                  <a:lnTo>
                    <a:pt x="0" y="0"/>
                  </a:lnTo>
                  <a:lnTo>
                    <a:pt x="0" y="115"/>
                  </a:lnTo>
                  <a:lnTo>
                    <a:pt x="113" y="115"/>
                  </a:lnTo>
                  <a:lnTo>
                    <a:pt x="113" y="115"/>
                  </a:lnTo>
                  <a:lnTo>
                    <a:pt x="113" y="112"/>
                  </a:lnTo>
                  <a:close/>
                </a:path>
              </a:pathLst>
            </a:custGeom>
            <a:solidFill>
              <a:srgbClr val="FFFF66">
                <a:alpha val="50000"/>
              </a:srgbClr>
            </a:solidFill>
            <a:ln w="9525">
              <a:solidFill>
                <a:schemeClr val="tx1"/>
              </a:solidFill>
              <a:round/>
              <a:headEnd/>
              <a:tailEnd/>
            </a:ln>
          </p:spPr>
          <p:txBody>
            <a:bodyPr/>
            <a:lstStyle/>
            <a:p>
              <a:endParaRPr lang="en-US"/>
            </a:p>
          </p:txBody>
        </p:sp>
        <p:sp>
          <p:nvSpPr>
            <p:cNvPr id="70" name="Freeform 474"/>
            <p:cNvSpPr>
              <a:spLocks/>
            </p:cNvSpPr>
            <p:nvPr/>
          </p:nvSpPr>
          <p:spPr bwMode="auto">
            <a:xfrm>
              <a:off x="3984" y="3264"/>
              <a:ext cx="113" cy="115"/>
            </a:xfrm>
            <a:custGeom>
              <a:avLst/>
              <a:gdLst/>
              <a:ahLst/>
              <a:cxnLst>
                <a:cxn ang="0">
                  <a:pos x="113" y="112"/>
                </a:cxn>
                <a:cxn ang="0">
                  <a:pos x="113" y="0"/>
                </a:cxn>
                <a:cxn ang="0">
                  <a:pos x="0" y="0"/>
                </a:cxn>
                <a:cxn ang="0">
                  <a:pos x="0" y="115"/>
                </a:cxn>
                <a:cxn ang="0">
                  <a:pos x="113" y="115"/>
                </a:cxn>
                <a:cxn ang="0">
                  <a:pos x="113" y="115"/>
                </a:cxn>
              </a:cxnLst>
              <a:rect l="0" t="0" r="r" b="b"/>
              <a:pathLst>
                <a:path w="113" h="115">
                  <a:moveTo>
                    <a:pt x="113" y="112"/>
                  </a:moveTo>
                  <a:lnTo>
                    <a:pt x="113" y="0"/>
                  </a:lnTo>
                  <a:lnTo>
                    <a:pt x="0" y="0"/>
                  </a:lnTo>
                  <a:lnTo>
                    <a:pt x="0" y="115"/>
                  </a:lnTo>
                  <a:lnTo>
                    <a:pt x="113" y="115"/>
                  </a:lnTo>
                  <a:lnTo>
                    <a:pt x="113" y="115"/>
                  </a:lnTo>
                </a:path>
              </a:pathLst>
            </a:custGeom>
            <a:solidFill>
              <a:srgbClr val="FF0066">
                <a:alpha val="50000"/>
              </a:srgbClr>
            </a:solidFill>
            <a:ln w="7938">
              <a:solidFill>
                <a:srgbClr val="000000"/>
              </a:solidFill>
              <a:prstDash val="solid"/>
              <a:round/>
              <a:headEnd/>
              <a:tailEnd/>
            </a:ln>
          </p:spPr>
          <p:txBody>
            <a:bodyPr/>
            <a:lstStyle/>
            <a:p>
              <a:endParaRPr lang="en-US"/>
            </a:p>
          </p:txBody>
        </p:sp>
        <p:sp>
          <p:nvSpPr>
            <p:cNvPr id="71" name="Line 475"/>
            <p:cNvSpPr>
              <a:spLocks noChangeShapeType="1"/>
            </p:cNvSpPr>
            <p:nvPr/>
          </p:nvSpPr>
          <p:spPr bwMode="auto">
            <a:xfrm>
              <a:off x="4468" y="3054"/>
              <a:ext cx="260" cy="374"/>
            </a:xfrm>
            <a:prstGeom prst="line">
              <a:avLst/>
            </a:prstGeom>
            <a:noFill/>
            <a:ln w="7938">
              <a:solidFill>
                <a:srgbClr val="000000"/>
              </a:solidFill>
              <a:round/>
              <a:headEnd/>
              <a:tailEnd/>
            </a:ln>
          </p:spPr>
          <p:txBody>
            <a:bodyPr/>
            <a:lstStyle/>
            <a:p>
              <a:endParaRPr lang="en-US"/>
            </a:p>
          </p:txBody>
        </p:sp>
        <p:sp>
          <p:nvSpPr>
            <p:cNvPr id="72" name="Freeform 476"/>
            <p:cNvSpPr>
              <a:spLocks/>
            </p:cNvSpPr>
            <p:nvPr/>
          </p:nvSpPr>
          <p:spPr bwMode="auto">
            <a:xfrm>
              <a:off x="4554" y="320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close/>
                </a:path>
              </a:pathLst>
            </a:custGeom>
            <a:solidFill>
              <a:schemeClr val="accent1">
                <a:alpha val="50000"/>
              </a:schemeClr>
            </a:solidFill>
            <a:ln w="9525">
              <a:noFill/>
              <a:round/>
              <a:headEnd/>
              <a:tailEnd/>
            </a:ln>
          </p:spPr>
          <p:txBody>
            <a:bodyPr/>
            <a:lstStyle/>
            <a:p>
              <a:endParaRPr lang="en-US"/>
            </a:p>
          </p:txBody>
        </p:sp>
        <p:sp>
          <p:nvSpPr>
            <p:cNvPr id="73" name="Freeform 477"/>
            <p:cNvSpPr>
              <a:spLocks/>
            </p:cNvSpPr>
            <p:nvPr/>
          </p:nvSpPr>
          <p:spPr bwMode="auto">
            <a:xfrm>
              <a:off x="4554" y="320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1">
                <a:alpha val="50000"/>
              </a:schemeClr>
            </a:solidFill>
            <a:ln w="7938">
              <a:solidFill>
                <a:srgbClr val="000000"/>
              </a:solidFill>
              <a:prstDash val="solid"/>
              <a:round/>
              <a:headEnd/>
              <a:tailEnd/>
            </a:ln>
          </p:spPr>
          <p:txBody>
            <a:bodyPr/>
            <a:lstStyle/>
            <a:p>
              <a:endParaRPr lang="en-US"/>
            </a:p>
          </p:txBody>
        </p:sp>
        <p:sp>
          <p:nvSpPr>
            <p:cNvPr id="74" name="Line 478"/>
            <p:cNvSpPr>
              <a:spLocks noChangeShapeType="1"/>
            </p:cNvSpPr>
            <p:nvPr/>
          </p:nvSpPr>
          <p:spPr bwMode="auto">
            <a:xfrm flipH="1" flipV="1">
              <a:off x="3273" y="3447"/>
              <a:ext cx="141" cy="79"/>
            </a:xfrm>
            <a:prstGeom prst="line">
              <a:avLst/>
            </a:prstGeom>
            <a:noFill/>
            <a:ln w="7938">
              <a:solidFill>
                <a:srgbClr val="000000"/>
              </a:solidFill>
              <a:round/>
              <a:headEnd/>
              <a:tailEnd/>
            </a:ln>
          </p:spPr>
          <p:txBody>
            <a:bodyPr/>
            <a:lstStyle/>
            <a:p>
              <a:endParaRPr lang="en-US"/>
            </a:p>
          </p:txBody>
        </p:sp>
        <p:sp>
          <p:nvSpPr>
            <p:cNvPr id="75" name="Line 479"/>
            <p:cNvSpPr>
              <a:spLocks noChangeShapeType="1"/>
            </p:cNvSpPr>
            <p:nvPr/>
          </p:nvSpPr>
          <p:spPr bwMode="auto">
            <a:xfrm flipV="1">
              <a:off x="4990" y="3447"/>
              <a:ext cx="148" cy="74"/>
            </a:xfrm>
            <a:prstGeom prst="line">
              <a:avLst/>
            </a:prstGeom>
            <a:noFill/>
            <a:ln w="7938">
              <a:solidFill>
                <a:srgbClr val="000000"/>
              </a:solidFill>
              <a:round/>
              <a:headEnd/>
              <a:tailEnd/>
            </a:ln>
          </p:spPr>
          <p:txBody>
            <a:bodyPr/>
            <a:lstStyle/>
            <a:p>
              <a:endParaRPr lang="en-US"/>
            </a:p>
          </p:txBody>
        </p:sp>
        <p:sp>
          <p:nvSpPr>
            <p:cNvPr id="76" name="Line 480"/>
            <p:cNvSpPr>
              <a:spLocks noChangeShapeType="1"/>
            </p:cNvSpPr>
            <p:nvPr/>
          </p:nvSpPr>
          <p:spPr bwMode="auto">
            <a:xfrm flipH="1">
              <a:off x="3347" y="3876"/>
              <a:ext cx="181" cy="186"/>
            </a:xfrm>
            <a:prstGeom prst="line">
              <a:avLst/>
            </a:prstGeom>
            <a:noFill/>
            <a:ln w="7938">
              <a:solidFill>
                <a:srgbClr val="000000"/>
              </a:solidFill>
              <a:round/>
              <a:headEnd/>
              <a:tailEnd/>
            </a:ln>
          </p:spPr>
          <p:txBody>
            <a:bodyPr/>
            <a:lstStyle/>
            <a:p>
              <a:endParaRPr lang="en-US"/>
            </a:p>
          </p:txBody>
        </p:sp>
        <p:sp>
          <p:nvSpPr>
            <p:cNvPr id="77" name="Line 481"/>
            <p:cNvSpPr>
              <a:spLocks noChangeShapeType="1"/>
            </p:cNvSpPr>
            <p:nvPr/>
          </p:nvSpPr>
          <p:spPr bwMode="auto">
            <a:xfrm>
              <a:off x="3822" y="3883"/>
              <a:ext cx="183" cy="182"/>
            </a:xfrm>
            <a:prstGeom prst="line">
              <a:avLst/>
            </a:prstGeom>
            <a:noFill/>
            <a:ln w="7938">
              <a:solidFill>
                <a:srgbClr val="000000"/>
              </a:solidFill>
              <a:round/>
              <a:headEnd/>
              <a:tailEnd/>
            </a:ln>
          </p:spPr>
          <p:txBody>
            <a:bodyPr/>
            <a:lstStyle/>
            <a:p>
              <a:endParaRPr lang="en-US"/>
            </a:p>
          </p:txBody>
        </p:sp>
        <p:sp>
          <p:nvSpPr>
            <p:cNvPr id="78" name="Line 482"/>
            <p:cNvSpPr>
              <a:spLocks noChangeShapeType="1"/>
            </p:cNvSpPr>
            <p:nvPr/>
          </p:nvSpPr>
          <p:spPr bwMode="auto">
            <a:xfrm flipH="1">
              <a:off x="4404" y="3881"/>
              <a:ext cx="178" cy="181"/>
            </a:xfrm>
            <a:prstGeom prst="line">
              <a:avLst/>
            </a:prstGeom>
            <a:noFill/>
            <a:ln w="7938">
              <a:solidFill>
                <a:srgbClr val="000000"/>
              </a:solidFill>
              <a:round/>
              <a:headEnd/>
              <a:tailEnd/>
            </a:ln>
          </p:spPr>
          <p:txBody>
            <a:bodyPr/>
            <a:lstStyle/>
            <a:p>
              <a:endParaRPr lang="en-US"/>
            </a:p>
          </p:txBody>
        </p:sp>
        <p:sp>
          <p:nvSpPr>
            <p:cNvPr id="79" name="Line 483"/>
            <p:cNvSpPr>
              <a:spLocks noChangeShapeType="1"/>
            </p:cNvSpPr>
            <p:nvPr/>
          </p:nvSpPr>
          <p:spPr bwMode="auto">
            <a:xfrm>
              <a:off x="4883" y="3872"/>
              <a:ext cx="157" cy="190"/>
            </a:xfrm>
            <a:prstGeom prst="line">
              <a:avLst/>
            </a:prstGeom>
            <a:noFill/>
            <a:ln w="7938">
              <a:solidFill>
                <a:srgbClr val="000000"/>
              </a:solidFill>
              <a:round/>
              <a:headEnd/>
              <a:tailEnd/>
            </a:ln>
          </p:spPr>
          <p:txBody>
            <a:bodyPr/>
            <a:lstStyle/>
            <a:p>
              <a:endParaRPr lang="en-US"/>
            </a:p>
          </p:txBody>
        </p:sp>
        <p:sp>
          <p:nvSpPr>
            <p:cNvPr id="80" name="Line 484"/>
            <p:cNvSpPr>
              <a:spLocks noChangeShapeType="1"/>
            </p:cNvSpPr>
            <p:nvPr/>
          </p:nvSpPr>
          <p:spPr bwMode="auto">
            <a:xfrm>
              <a:off x="3996" y="3666"/>
              <a:ext cx="415" cy="1"/>
            </a:xfrm>
            <a:prstGeom prst="line">
              <a:avLst/>
            </a:prstGeom>
            <a:noFill/>
            <a:ln w="7938">
              <a:solidFill>
                <a:srgbClr val="000000"/>
              </a:solidFill>
              <a:round/>
              <a:headEnd/>
              <a:tailEnd/>
            </a:ln>
          </p:spPr>
          <p:txBody>
            <a:bodyPr/>
            <a:lstStyle/>
            <a:p>
              <a:endParaRPr lang="en-US"/>
            </a:p>
          </p:txBody>
        </p:sp>
        <p:sp>
          <p:nvSpPr>
            <p:cNvPr id="81" name="Freeform 485"/>
            <p:cNvSpPr>
              <a:spLocks/>
            </p:cNvSpPr>
            <p:nvPr/>
          </p:nvSpPr>
          <p:spPr bwMode="auto">
            <a:xfrm>
              <a:off x="4160" y="361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close/>
                </a:path>
              </a:pathLst>
            </a:custGeom>
            <a:solidFill>
              <a:schemeClr val="accent1">
                <a:alpha val="50000"/>
              </a:schemeClr>
            </a:solidFill>
            <a:ln w="9525">
              <a:noFill/>
              <a:round/>
              <a:headEnd/>
              <a:tailEnd/>
            </a:ln>
          </p:spPr>
          <p:txBody>
            <a:bodyPr/>
            <a:lstStyle/>
            <a:p>
              <a:endParaRPr lang="en-US"/>
            </a:p>
          </p:txBody>
        </p:sp>
        <p:sp>
          <p:nvSpPr>
            <p:cNvPr id="82" name="Freeform 486"/>
            <p:cNvSpPr>
              <a:spLocks/>
            </p:cNvSpPr>
            <p:nvPr/>
          </p:nvSpPr>
          <p:spPr bwMode="auto">
            <a:xfrm>
              <a:off x="4160" y="361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2">
                <a:alpha val="50000"/>
              </a:schemeClr>
            </a:solidFill>
            <a:ln w="7938">
              <a:solidFill>
                <a:srgbClr val="000000"/>
              </a:solidFill>
              <a:prstDash val="solid"/>
              <a:round/>
              <a:headEnd/>
              <a:tailEnd/>
            </a:ln>
          </p:spPr>
          <p:txBody>
            <a:bodyPr/>
            <a:lstStyle/>
            <a:p>
              <a:endParaRPr lang="en-US"/>
            </a:p>
          </p:txBody>
        </p:sp>
        <p:sp>
          <p:nvSpPr>
            <p:cNvPr id="83" name="Line 487"/>
            <p:cNvSpPr>
              <a:spLocks noChangeShapeType="1"/>
            </p:cNvSpPr>
            <p:nvPr/>
          </p:nvSpPr>
          <p:spPr bwMode="auto">
            <a:xfrm flipH="1" flipV="1">
              <a:off x="3984" y="3072"/>
              <a:ext cx="48" cy="192"/>
            </a:xfrm>
            <a:prstGeom prst="line">
              <a:avLst/>
            </a:prstGeom>
            <a:noFill/>
            <a:ln w="9525">
              <a:solidFill>
                <a:schemeClr val="tx1"/>
              </a:solidFill>
              <a:round/>
              <a:headEnd/>
              <a:tailEnd/>
            </a:ln>
            <a:effectLst/>
          </p:spPr>
          <p:txBody>
            <a:bodyPr wrap="none" anchor="ctr"/>
            <a:lstStyle/>
            <a:p>
              <a:endParaRPr lang="en-US"/>
            </a:p>
          </p:txBody>
        </p:sp>
      </p:grpSp>
    </p:spTree>
  </p:cSld>
  <p:clrMapOvr>
    <a:masterClrMapping/>
  </p:clrMapOvr>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8082" name="Rectangle 2"/>
          <p:cNvSpPr>
            <a:spLocks noGrp="1" noChangeArrowheads="1"/>
          </p:cNvSpPr>
          <p:nvPr>
            <p:ph type="title"/>
          </p:nvPr>
        </p:nvSpPr>
        <p:spPr/>
        <p:txBody>
          <a:bodyPr/>
          <a:lstStyle/>
          <a:p>
            <a:r>
              <a:rPr lang="en-US" altLang="zh-CN"/>
              <a:t>Background: Sybil Attack</a:t>
            </a:r>
          </a:p>
        </p:txBody>
      </p:sp>
      <p:sp>
        <p:nvSpPr>
          <p:cNvPr id="558083" name="Rectangle 3"/>
          <p:cNvSpPr>
            <a:spLocks noGrp="1" noChangeArrowheads="1"/>
          </p:cNvSpPr>
          <p:nvPr>
            <p:ph type="body" idx="1"/>
          </p:nvPr>
        </p:nvSpPr>
        <p:spPr>
          <a:xfrm>
            <a:off x="457200" y="1260475"/>
            <a:ext cx="5181600" cy="4675188"/>
          </a:xfrm>
        </p:spPr>
        <p:txBody>
          <a:bodyPr/>
          <a:lstStyle/>
          <a:p>
            <a:r>
              <a:rPr lang="en-US" altLang="zh-CN">
                <a:solidFill>
                  <a:schemeClr val="hlink"/>
                </a:solidFill>
              </a:rPr>
              <a:t>Sybil attack</a:t>
            </a:r>
            <a:r>
              <a:rPr lang="en-US" altLang="zh-CN"/>
              <a:t>: Single user pretends many fake/sybil identities</a:t>
            </a:r>
          </a:p>
          <a:p>
            <a:pPr lvl="1"/>
            <a:r>
              <a:rPr lang="en-US" altLang="zh-CN"/>
              <a:t>Creating multiple accounts from different IP addresses</a:t>
            </a:r>
          </a:p>
          <a:p>
            <a:endParaRPr lang="en-US" altLang="zh-CN"/>
          </a:p>
          <a:p>
            <a:r>
              <a:rPr lang="en-US" altLang="zh-CN"/>
              <a:t>Sybil identities can become a large fraction of all identities </a:t>
            </a:r>
          </a:p>
          <a:p>
            <a:pPr lvl="1"/>
            <a:r>
              <a:rPr lang="en-US" altLang="zh-CN"/>
              <a:t>Out-vote honest users in collaborative tasks</a:t>
            </a:r>
          </a:p>
        </p:txBody>
      </p:sp>
      <p:sp>
        <p:nvSpPr>
          <p:cNvPr id="558084" name="Oval 4"/>
          <p:cNvSpPr>
            <a:spLocks noChangeArrowheads="1"/>
          </p:cNvSpPr>
          <p:nvPr/>
        </p:nvSpPr>
        <p:spPr bwMode="auto">
          <a:xfrm>
            <a:off x="6705600" y="1524000"/>
            <a:ext cx="304800" cy="304800"/>
          </a:xfrm>
          <a:prstGeom prst="ellipse">
            <a:avLst/>
          </a:prstGeom>
          <a:solidFill>
            <a:schemeClr val="accent2"/>
          </a:solidFill>
          <a:ln w="9525">
            <a:solidFill>
              <a:schemeClr val="tx1"/>
            </a:solidFill>
            <a:round/>
            <a:headEnd/>
            <a:tailEnd/>
          </a:ln>
          <a:effectLst/>
        </p:spPr>
        <p:txBody>
          <a:bodyPr wrap="none" lIns="92075" tIns="46038" rIns="92075" bIns="46038" anchor="ctr">
            <a:prstTxWarp prst="textNoShape">
              <a:avLst/>
            </a:prstTxWarp>
          </a:bodyPr>
          <a:lstStyle/>
          <a:p>
            <a:endParaRPr lang="en-US"/>
          </a:p>
        </p:txBody>
      </p:sp>
      <p:sp>
        <p:nvSpPr>
          <p:cNvPr id="558085" name="Oval 5"/>
          <p:cNvSpPr>
            <a:spLocks noChangeArrowheads="1"/>
          </p:cNvSpPr>
          <p:nvPr/>
        </p:nvSpPr>
        <p:spPr bwMode="auto">
          <a:xfrm>
            <a:off x="7467600" y="1752600"/>
            <a:ext cx="304800" cy="304800"/>
          </a:xfrm>
          <a:prstGeom prst="ellipse">
            <a:avLst/>
          </a:prstGeom>
          <a:solidFill>
            <a:schemeClr val="accent2"/>
          </a:solidFill>
          <a:ln w="9525">
            <a:solidFill>
              <a:schemeClr val="tx1"/>
            </a:solidFill>
            <a:round/>
            <a:headEnd/>
            <a:tailEnd/>
          </a:ln>
          <a:effectLst/>
        </p:spPr>
        <p:txBody>
          <a:bodyPr wrap="none" lIns="92075" tIns="46038" rIns="92075" bIns="46038" anchor="ctr">
            <a:prstTxWarp prst="textNoShape">
              <a:avLst/>
            </a:prstTxWarp>
          </a:bodyPr>
          <a:lstStyle/>
          <a:p>
            <a:endParaRPr lang="en-US"/>
          </a:p>
        </p:txBody>
      </p:sp>
      <p:sp>
        <p:nvSpPr>
          <p:cNvPr id="558086" name="Oval 6"/>
          <p:cNvSpPr>
            <a:spLocks noChangeArrowheads="1"/>
          </p:cNvSpPr>
          <p:nvPr/>
        </p:nvSpPr>
        <p:spPr bwMode="auto">
          <a:xfrm>
            <a:off x="7086600" y="2819400"/>
            <a:ext cx="304800" cy="304800"/>
          </a:xfrm>
          <a:prstGeom prst="ellipse">
            <a:avLst/>
          </a:prstGeom>
          <a:solidFill>
            <a:schemeClr val="accent2"/>
          </a:solidFill>
          <a:ln w="9525">
            <a:solidFill>
              <a:schemeClr val="tx1"/>
            </a:solidFill>
            <a:round/>
            <a:headEnd/>
            <a:tailEnd/>
          </a:ln>
          <a:effectLst/>
        </p:spPr>
        <p:txBody>
          <a:bodyPr wrap="none" lIns="92075" tIns="46038" rIns="92075" bIns="46038" anchor="ctr">
            <a:prstTxWarp prst="textNoShape">
              <a:avLst/>
            </a:prstTxWarp>
          </a:bodyPr>
          <a:lstStyle/>
          <a:p>
            <a:endParaRPr lang="en-US"/>
          </a:p>
        </p:txBody>
      </p:sp>
      <p:sp>
        <p:nvSpPr>
          <p:cNvPr id="558087" name="Oval 7"/>
          <p:cNvSpPr>
            <a:spLocks noChangeArrowheads="1"/>
          </p:cNvSpPr>
          <p:nvPr/>
        </p:nvSpPr>
        <p:spPr bwMode="auto">
          <a:xfrm>
            <a:off x="6324600" y="3124200"/>
            <a:ext cx="304800" cy="304800"/>
          </a:xfrm>
          <a:prstGeom prst="ellipse">
            <a:avLst/>
          </a:prstGeom>
          <a:solidFill>
            <a:schemeClr val="accent2"/>
          </a:solidFill>
          <a:ln w="9525">
            <a:solidFill>
              <a:schemeClr val="tx1"/>
            </a:solidFill>
            <a:round/>
            <a:headEnd/>
            <a:tailEnd/>
          </a:ln>
          <a:effectLst/>
        </p:spPr>
        <p:txBody>
          <a:bodyPr wrap="none" lIns="92075" tIns="46038" rIns="92075" bIns="46038" anchor="ctr">
            <a:prstTxWarp prst="textNoShape">
              <a:avLst/>
            </a:prstTxWarp>
          </a:bodyPr>
          <a:lstStyle/>
          <a:p>
            <a:endParaRPr lang="en-US"/>
          </a:p>
        </p:txBody>
      </p:sp>
      <p:sp>
        <p:nvSpPr>
          <p:cNvPr id="558088" name="Oval 8"/>
          <p:cNvSpPr>
            <a:spLocks noChangeArrowheads="1"/>
          </p:cNvSpPr>
          <p:nvPr/>
        </p:nvSpPr>
        <p:spPr bwMode="auto">
          <a:xfrm>
            <a:off x="6172200" y="2057400"/>
            <a:ext cx="304800" cy="304800"/>
          </a:xfrm>
          <a:prstGeom prst="ellipse">
            <a:avLst/>
          </a:prstGeom>
          <a:solidFill>
            <a:schemeClr val="hlink"/>
          </a:solidFill>
          <a:ln w="9525">
            <a:solidFill>
              <a:schemeClr val="tx1"/>
            </a:solidFill>
            <a:round/>
            <a:headEnd/>
            <a:tailEnd/>
          </a:ln>
          <a:effectLst/>
        </p:spPr>
        <p:txBody>
          <a:bodyPr wrap="none" lIns="92075" tIns="46038" rIns="92075" bIns="46038" anchor="ctr">
            <a:prstTxWarp prst="textNoShape">
              <a:avLst/>
            </a:prstTxWarp>
          </a:bodyPr>
          <a:lstStyle/>
          <a:p>
            <a:endParaRPr lang="en-US"/>
          </a:p>
        </p:txBody>
      </p:sp>
      <p:sp>
        <p:nvSpPr>
          <p:cNvPr id="558089" name="Oval 9"/>
          <p:cNvSpPr>
            <a:spLocks noChangeArrowheads="1"/>
          </p:cNvSpPr>
          <p:nvPr/>
        </p:nvSpPr>
        <p:spPr bwMode="auto">
          <a:xfrm>
            <a:off x="6248400" y="3886200"/>
            <a:ext cx="304800" cy="304800"/>
          </a:xfrm>
          <a:prstGeom prst="ellipse">
            <a:avLst/>
          </a:prstGeom>
          <a:solidFill>
            <a:schemeClr val="hlink"/>
          </a:solidFill>
          <a:ln w="9525">
            <a:solidFill>
              <a:schemeClr val="tx1"/>
            </a:solidFill>
            <a:round/>
            <a:headEnd/>
            <a:tailEnd/>
          </a:ln>
          <a:effectLst/>
        </p:spPr>
        <p:txBody>
          <a:bodyPr wrap="none" lIns="92075" tIns="46038" rIns="92075" bIns="46038" anchor="ctr">
            <a:prstTxWarp prst="textNoShape">
              <a:avLst/>
            </a:prstTxWarp>
          </a:bodyPr>
          <a:lstStyle/>
          <a:p>
            <a:endParaRPr lang="en-US"/>
          </a:p>
        </p:txBody>
      </p:sp>
      <p:sp>
        <p:nvSpPr>
          <p:cNvPr id="558090" name="Oval 10"/>
          <p:cNvSpPr>
            <a:spLocks noChangeArrowheads="1"/>
          </p:cNvSpPr>
          <p:nvPr/>
        </p:nvSpPr>
        <p:spPr bwMode="auto">
          <a:xfrm>
            <a:off x="6248400" y="3886200"/>
            <a:ext cx="304800" cy="304800"/>
          </a:xfrm>
          <a:prstGeom prst="ellipse">
            <a:avLst/>
          </a:prstGeom>
          <a:solidFill>
            <a:schemeClr val="hlink"/>
          </a:solidFill>
          <a:ln w="9525">
            <a:solidFill>
              <a:schemeClr val="tx1"/>
            </a:solidFill>
            <a:round/>
            <a:headEnd/>
            <a:tailEnd/>
          </a:ln>
          <a:effectLst/>
        </p:spPr>
        <p:txBody>
          <a:bodyPr wrap="none" lIns="92075" tIns="46038" rIns="92075" bIns="46038" anchor="ctr">
            <a:prstTxWarp prst="textNoShape">
              <a:avLst/>
            </a:prstTxWarp>
          </a:bodyPr>
          <a:lstStyle/>
          <a:p>
            <a:endParaRPr lang="en-US"/>
          </a:p>
        </p:txBody>
      </p:sp>
      <p:grpSp>
        <p:nvGrpSpPr>
          <p:cNvPr id="2" name="Group 11"/>
          <p:cNvGrpSpPr>
            <a:grpSpLocks/>
          </p:cNvGrpSpPr>
          <p:nvPr/>
        </p:nvGrpSpPr>
        <p:grpSpPr bwMode="auto">
          <a:xfrm>
            <a:off x="6629400" y="3200400"/>
            <a:ext cx="1924050" cy="1009650"/>
            <a:chOff x="4176" y="2016"/>
            <a:chExt cx="1212" cy="636"/>
          </a:xfrm>
        </p:grpSpPr>
        <p:sp>
          <p:nvSpPr>
            <p:cNvPr id="558092" name="Text Box 12"/>
            <p:cNvSpPr txBox="1">
              <a:spLocks noChangeArrowheads="1"/>
            </p:cNvSpPr>
            <p:nvPr/>
          </p:nvSpPr>
          <p:spPr bwMode="auto">
            <a:xfrm>
              <a:off x="4800" y="2016"/>
              <a:ext cx="588" cy="636"/>
            </a:xfrm>
            <a:prstGeom prst="rect">
              <a:avLst/>
            </a:prstGeom>
            <a:noFill/>
            <a:ln w="9525">
              <a:noFill/>
              <a:miter lim="800000"/>
              <a:headEnd/>
              <a:tailEnd/>
            </a:ln>
            <a:effectLst/>
          </p:spPr>
          <p:txBody>
            <a:bodyPr wrap="none" lIns="92075" tIns="46038" rIns="92075" bIns="46038">
              <a:prstTxWarp prst="textNoShape">
                <a:avLst/>
              </a:prstTxWarp>
              <a:spAutoFit/>
            </a:bodyPr>
            <a:lstStyle/>
            <a:p>
              <a:pPr>
                <a:lnSpc>
                  <a:spcPct val="80000"/>
                </a:lnSpc>
              </a:pPr>
              <a:r>
                <a:rPr lang="en-US" sz="2000"/>
                <a:t>launch</a:t>
              </a:r>
            </a:p>
            <a:p>
              <a:pPr>
                <a:lnSpc>
                  <a:spcPct val="80000"/>
                </a:lnSpc>
              </a:pPr>
              <a:r>
                <a:rPr lang="en-US" sz="2000"/>
                <a:t>sybil</a:t>
              </a:r>
            </a:p>
            <a:p>
              <a:pPr>
                <a:lnSpc>
                  <a:spcPct val="80000"/>
                </a:lnSpc>
              </a:pPr>
              <a:r>
                <a:rPr lang="en-US" sz="2000"/>
                <a:t>attack</a:t>
              </a:r>
            </a:p>
          </p:txBody>
        </p:sp>
        <p:sp>
          <p:nvSpPr>
            <p:cNvPr id="558093" name="Line 13"/>
            <p:cNvSpPr>
              <a:spLocks noChangeShapeType="1"/>
            </p:cNvSpPr>
            <p:nvPr/>
          </p:nvSpPr>
          <p:spPr bwMode="auto">
            <a:xfrm flipH="1">
              <a:off x="4176" y="2208"/>
              <a:ext cx="624" cy="240"/>
            </a:xfrm>
            <a:prstGeom prst="line">
              <a:avLst/>
            </a:prstGeom>
            <a:noFill/>
            <a:ln w="28575">
              <a:solidFill>
                <a:schemeClr val="tx1"/>
              </a:solidFill>
              <a:round/>
              <a:headEnd/>
              <a:tailEnd type="arrow" w="lg" len="lg"/>
            </a:ln>
            <a:effectLst/>
          </p:spPr>
          <p:txBody>
            <a:bodyPr wrap="none" lIns="92075" tIns="46038" rIns="92075" bIns="46038">
              <a:prstTxWarp prst="textNoShape">
                <a:avLst/>
              </a:prstTxWarp>
            </a:bodyPr>
            <a:lstStyle/>
            <a:p>
              <a:endParaRPr lang="en-US"/>
            </a:p>
          </p:txBody>
        </p:sp>
      </p:grpSp>
      <p:sp>
        <p:nvSpPr>
          <p:cNvPr id="558094" name="Oval 14"/>
          <p:cNvSpPr>
            <a:spLocks noChangeArrowheads="1"/>
          </p:cNvSpPr>
          <p:nvPr/>
        </p:nvSpPr>
        <p:spPr bwMode="auto">
          <a:xfrm>
            <a:off x="6248400" y="3886200"/>
            <a:ext cx="304800" cy="304800"/>
          </a:xfrm>
          <a:prstGeom prst="ellipse">
            <a:avLst/>
          </a:prstGeom>
          <a:solidFill>
            <a:schemeClr val="hlink"/>
          </a:solidFill>
          <a:ln w="9525">
            <a:solidFill>
              <a:schemeClr val="tx1"/>
            </a:solidFill>
            <a:round/>
            <a:headEnd/>
            <a:tailEnd/>
          </a:ln>
          <a:effectLst/>
        </p:spPr>
        <p:txBody>
          <a:bodyPr wrap="none" lIns="92075" tIns="46038" rIns="92075" bIns="46038" anchor="ctr">
            <a:prstTxWarp prst="textNoShape">
              <a:avLst/>
            </a:prstTxWarp>
          </a:bodyPr>
          <a:lstStyle/>
          <a:p>
            <a:endParaRPr lang="en-US"/>
          </a:p>
        </p:txBody>
      </p:sp>
      <p:sp>
        <p:nvSpPr>
          <p:cNvPr id="558095" name="Oval 15"/>
          <p:cNvSpPr>
            <a:spLocks noChangeArrowheads="1"/>
          </p:cNvSpPr>
          <p:nvPr/>
        </p:nvSpPr>
        <p:spPr bwMode="auto">
          <a:xfrm>
            <a:off x="6248400" y="3886200"/>
            <a:ext cx="304800" cy="304800"/>
          </a:xfrm>
          <a:prstGeom prst="ellipse">
            <a:avLst/>
          </a:prstGeom>
          <a:solidFill>
            <a:schemeClr val="hlink"/>
          </a:solidFill>
          <a:ln w="9525">
            <a:solidFill>
              <a:schemeClr val="tx1"/>
            </a:solidFill>
            <a:round/>
            <a:headEnd/>
            <a:tailEnd/>
          </a:ln>
          <a:effectLst/>
        </p:spPr>
        <p:txBody>
          <a:bodyPr wrap="none" lIns="92075" tIns="46038" rIns="92075" bIns="46038" anchor="ctr">
            <a:prstTxWarp prst="textNoShape">
              <a:avLst/>
            </a:prstTxWarp>
          </a:bodyPr>
          <a:lstStyle/>
          <a:p>
            <a:endParaRPr lang="en-US"/>
          </a:p>
        </p:txBody>
      </p:sp>
      <p:sp>
        <p:nvSpPr>
          <p:cNvPr id="558096" name="Oval 16"/>
          <p:cNvSpPr>
            <a:spLocks noChangeArrowheads="1"/>
          </p:cNvSpPr>
          <p:nvPr/>
        </p:nvSpPr>
        <p:spPr bwMode="auto">
          <a:xfrm>
            <a:off x="6248400" y="3886200"/>
            <a:ext cx="304800" cy="304800"/>
          </a:xfrm>
          <a:prstGeom prst="ellipse">
            <a:avLst/>
          </a:prstGeom>
          <a:solidFill>
            <a:schemeClr val="hlink"/>
          </a:solidFill>
          <a:ln w="9525">
            <a:solidFill>
              <a:schemeClr val="tx1"/>
            </a:solidFill>
            <a:round/>
            <a:headEnd/>
            <a:tailEnd/>
          </a:ln>
          <a:effectLst/>
        </p:spPr>
        <p:txBody>
          <a:bodyPr wrap="none" lIns="92075" tIns="46038" rIns="92075" bIns="46038" anchor="ctr">
            <a:prstTxWarp prst="textNoShape">
              <a:avLst/>
            </a:prstTxWarp>
          </a:bodyPr>
          <a:lstStyle/>
          <a:p>
            <a:endParaRPr lang="en-US"/>
          </a:p>
        </p:txBody>
      </p:sp>
      <p:sp>
        <p:nvSpPr>
          <p:cNvPr id="558097" name="Oval 17"/>
          <p:cNvSpPr>
            <a:spLocks noChangeArrowheads="1"/>
          </p:cNvSpPr>
          <p:nvPr/>
        </p:nvSpPr>
        <p:spPr bwMode="auto">
          <a:xfrm>
            <a:off x="6248400" y="3886200"/>
            <a:ext cx="304800" cy="304800"/>
          </a:xfrm>
          <a:prstGeom prst="ellipse">
            <a:avLst/>
          </a:prstGeom>
          <a:solidFill>
            <a:schemeClr val="hlink"/>
          </a:solidFill>
          <a:ln w="9525">
            <a:solidFill>
              <a:schemeClr val="tx1"/>
            </a:solidFill>
            <a:round/>
            <a:headEnd/>
            <a:tailEnd/>
          </a:ln>
          <a:effectLst/>
        </p:spPr>
        <p:txBody>
          <a:bodyPr wrap="none" lIns="92075" tIns="46038" rIns="92075" bIns="46038" anchor="ctr">
            <a:prstTxWarp prst="textNoShape">
              <a:avLst/>
            </a:prstTxWarp>
          </a:bodyPr>
          <a:lstStyle/>
          <a:p>
            <a:endParaRPr lang="en-US"/>
          </a:p>
        </p:txBody>
      </p:sp>
      <p:sp>
        <p:nvSpPr>
          <p:cNvPr id="558098" name="Text Box 18"/>
          <p:cNvSpPr txBox="1">
            <a:spLocks noChangeArrowheads="1"/>
          </p:cNvSpPr>
          <p:nvPr/>
        </p:nvSpPr>
        <p:spPr bwMode="auto">
          <a:xfrm>
            <a:off x="7162800" y="1219200"/>
            <a:ext cx="1100138" cy="457200"/>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en-US" altLang="zh-CN">
                <a:solidFill>
                  <a:schemeClr val="accent2"/>
                </a:solidFill>
              </a:rPr>
              <a:t>honest</a:t>
            </a:r>
          </a:p>
        </p:txBody>
      </p:sp>
      <p:sp>
        <p:nvSpPr>
          <p:cNvPr id="558099" name="Text Box 19"/>
          <p:cNvSpPr txBox="1">
            <a:spLocks noChangeArrowheads="1"/>
          </p:cNvSpPr>
          <p:nvPr/>
        </p:nvSpPr>
        <p:spPr bwMode="auto">
          <a:xfrm>
            <a:off x="5486400" y="2438400"/>
            <a:ext cx="1457325" cy="457200"/>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en-US" altLang="zh-CN">
                <a:solidFill>
                  <a:schemeClr val="hlink"/>
                </a:solidFill>
              </a:rPr>
              <a:t>malicious</a:t>
            </a:r>
          </a:p>
        </p:txBody>
      </p:sp>
      <p:sp>
        <p:nvSpPr>
          <p:cNvPr id="22" name="Slide Number Placeholder 21"/>
          <p:cNvSpPr>
            <a:spLocks noGrp="1"/>
          </p:cNvSpPr>
          <p:nvPr>
            <p:ph type="sldNum" sz="quarter" idx="12"/>
          </p:nvPr>
        </p:nvSpPr>
        <p:spPr/>
        <p:txBody>
          <a:bodyPr/>
          <a:lstStyle/>
          <a:p>
            <a:fld id="{B6F15528-21DE-4FAA-801E-634DDDAF4B2B}" type="slidenum">
              <a:rPr lang="en-US" smtClean="0"/>
              <a:pPr/>
              <a:t>195</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0" presetClass="path" presetSubtype="0" accel="50000" decel="50000" fill="hold" grpId="0" nodeType="withEffect">
                                  <p:stCondLst>
                                    <p:cond delay="0"/>
                                  </p:stCondLst>
                                  <p:childTnLst>
                                    <p:animMotion origin="layout" path="M 0 1.11111E-6 L -0.03333 0.14444 " pathEditMode="relative" ptsTypes="AA">
                                      <p:cBhvr>
                                        <p:cTn id="8" dur="2000" fill="hold"/>
                                        <p:tgtEl>
                                          <p:spTgt spid="558090"/>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 1.11111E-6 L 0.075 0.11111 " pathEditMode="relative" ptsTypes="AA">
                                      <p:cBhvr>
                                        <p:cTn id="10" dur="2000" fill="hold"/>
                                        <p:tgtEl>
                                          <p:spTgt spid="558094"/>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 1.11111E-6 L 0.125 0.04444 " pathEditMode="relative" ptsTypes="AA">
                                      <p:cBhvr>
                                        <p:cTn id="12" dur="2000" fill="hold"/>
                                        <p:tgtEl>
                                          <p:spTgt spid="558095"/>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 1.11111E-6 L 0.03333 0.18889 " pathEditMode="relative" ptsTypes="AA">
                                      <p:cBhvr>
                                        <p:cTn id="14" dur="2000" fill="hold"/>
                                        <p:tgtEl>
                                          <p:spTgt spid="558096"/>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0 1.11111E-6 L 0.15833 0.13333 " pathEditMode="relative" ptsTypes="AA">
                                      <p:cBhvr>
                                        <p:cTn id="16" dur="2000" fill="hold"/>
                                        <p:tgtEl>
                                          <p:spTgt spid="55809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090" grpId="0" animBg="1"/>
      <p:bldP spid="558094" grpId="0" animBg="1"/>
      <p:bldP spid="558095" grpId="0" animBg="1"/>
      <p:bldP spid="558096" grpId="0" animBg="1"/>
      <p:bldP spid="558097" grpId="0" animBg="1"/>
    </p:bldLst>
  </p:timing>
</p:sld>
</file>

<file path=ppt/slides/slide1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9026" name="Rectangle 2"/>
          <p:cNvSpPr>
            <a:spLocks noGrp="1" noChangeArrowheads="1"/>
          </p:cNvSpPr>
          <p:nvPr>
            <p:ph type="title"/>
          </p:nvPr>
        </p:nvSpPr>
        <p:spPr>
          <a:xfrm>
            <a:off x="706438" y="304800"/>
            <a:ext cx="7772400" cy="838200"/>
          </a:xfrm>
        </p:spPr>
        <p:txBody>
          <a:bodyPr/>
          <a:lstStyle/>
          <a:p>
            <a:r>
              <a:rPr lang="en-US"/>
              <a:t>SybilGuard Basic Insight</a:t>
            </a:r>
          </a:p>
        </p:txBody>
      </p:sp>
      <p:sp>
        <p:nvSpPr>
          <p:cNvPr id="769028" name="Rectangle 4"/>
          <p:cNvSpPr>
            <a:spLocks noChangeArrowheads="1"/>
          </p:cNvSpPr>
          <p:nvPr/>
        </p:nvSpPr>
        <p:spPr bwMode="auto">
          <a:xfrm>
            <a:off x="677863" y="3497263"/>
            <a:ext cx="141287" cy="141287"/>
          </a:xfrm>
          <a:prstGeom prst="rect">
            <a:avLst/>
          </a:prstGeom>
          <a:solidFill>
            <a:srgbClr val="008000"/>
          </a:solidFill>
          <a:ln w="9360">
            <a:solidFill>
              <a:srgbClr val="000000"/>
            </a:solidFill>
            <a:miter lim="800000"/>
            <a:headEnd/>
            <a:tailEnd/>
          </a:ln>
          <a:effectLst/>
        </p:spPr>
        <p:txBody>
          <a:bodyPr wrap="none" anchor="ctr">
            <a:prstTxWarp prst="textNoShape">
              <a:avLst/>
            </a:prstTxWarp>
          </a:bodyPr>
          <a:lstStyle/>
          <a:p>
            <a:endParaRPr lang="en-US"/>
          </a:p>
        </p:txBody>
      </p:sp>
      <p:sp>
        <p:nvSpPr>
          <p:cNvPr id="769029" name="Rectangle 5"/>
          <p:cNvSpPr>
            <a:spLocks noChangeArrowheads="1"/>
          </p:cNvSpPr>
          <p:nvPr/>
        </p:nvSpPr>
        <p:spPr bwMode="auto">
          <a:xfrm>
            <a:off x="795338" y="2797175"/>
            <a:ext cx="141287" cy="141288"/>
          </a:xfrm>
          <a:prstGeom prst="rect">
            <a:avLst/>
          </a:prstGeom>
          <a:solidFill>
            <a:srgbClr val="008000"/>
          </a:solidFill>
          <a:ln w="9360">
            <a:solidFill>
              <a:srgbClr val="000000"/>
            </a:solidFill>
            <a:miter lim="800000"/>
            <a:headEnd/>
            <a:tailEnd/>
          </a:ln>
          <a:effectLst/>
        </p:spPr>
        <p:txBody>
          <a:bodyPr wrap="none" anchor="ctr">
            <a:prstTxWarp prst="textNoShape">
              <a:avLst/>
            </a:prstTxWarp>
          </a:bodyPr>
          <a:lstStyle/>
          <a:p>
            <a:endParaRPr lang="en-US"/>
          </a:p>
        </p:txBody>
      </p:sp>
      <p:sp>
        <p:nvSpPr>
          <p:cNvPr id="769030" name="Rectangle 6"/>
          <p:cNvSpPr>
            <a:spLocks noChangeArrowheads="1"/>
          </p:cNvSpPr>
          <p:nvPr/>
        </p:nvSpPr>
        <p:spPr bwMode="auto">
          <a:xfrm>
            <a:off x="1846263" y="3108325"/>
            <a:ext cx="141287" cy="141288"/>
          </a:xfrm>
          <a:prstGeom prst="rect">
            <a:avLst/>
          </a:prstGeom>
          <a:solidFill>
            <a:srgbClr val="008000"/>
          </a:solidFill>
          <a:ln w="9360">
            <a:solidFill>
              <a:srgbClr val="000000"/>
            </a:solidFill>
            <a:miter lim="800000"/>
            <a:headEnd/>
            <a:tailEnd/>
          </a:ln>
          <a:effectLst/>
        </p:spPr>
        <p:txBody>
          <a:bodyPr wrap="none" anchor="ctr">
            <a:prstTxWarp prst="textNoShape">
              <a:avLst/>
            </a:prstTxWarp>
          </a:bodyPr>
          <a:lstStyle/>
          <a:p>
            <a:endParaRPr lang="en-US"/>
          </a:p>
        </p:txBody>
      </p:sp>
      <p:sp>
        <p:nvSpPr>
          <p:cNvPr id="769031" name="Rectangle 7"/>
          <p:cNvSpPr>
            <a:spLocks noChangeArrowheads="1"/>
          </p:cNvSpPr>
          <p:nvPr/>
        </p:nvSpPr>
        <p:spPr bwMode="auto">
          <a:xfrm>
            <a:off x="1262063" y="3459163"/>
            <a:ext cx="141287" cy="141287"/>
          </a:xfrm>
          <a:prstGeom prst="rect">
            <a:avLst/>
          </a:prstGeom>
          <a:solidFill>
            <a:srgbClr val="008000"/>
          </a:solidFill>
          <a:ln w="9360">
            <a:solidFill>
              <a:srgbClr val="000000"/>
            </a:solidFill>
            <a:miter lim="800000"/>
            <a:headEnd/>
            <a:tailEnd/>
          </a:ln>
          <a:effectLst/>
        </p:spPr>
        <p:txBody>
          <a:bodyPr wrap="none" anchor="ctr">
            <a:prstTxWarp prst="textNoShape">
              <a:avLst/>
            </a:prstTxWarp>
          </a:bodyPr>
          <a:lstStyle/>
          <a:p>
            <a:endParaRPr lang="en-US"/>
          </a:p>
        </p:txBody>
      </p:sp>
      <p:sp>
        <p:nvSpPr>
          <p:cNvPr id="769032" name="Rectangle 8"/>
          <p:cNvSpPr>
            <a:spLocks noChangeArrowheads="1"/>
          </p:cNvSpPr>
          <p:nvPr/>
        </p:nvSpPr>
        <p:spPr bwMode="auto">
          <a:xfrm>
            <a:off x="1300163" y="4235450"/>
            <a:ext cx="141287" cy="141288"/>
          </a:xfrm>
          <a:prstGeom prst="rect">
            <a:avLst/>
          </a:prstGeom>
          <a:solidFill>
            <a:srgbClr val="008000"/>
          </a:solidFill>
          <a:ln w="9360">
            <a:solidFill>
              <a:srgbClr val="000000"/>
            </a:solidFill>
            <a:miter lim="800000"/>
            <a:headEnd/>
            <a:tailEnd/>
          </a:ln>
          <a:effectLst/>
        </p:spPr>
        <p:txBody>
          <a:bodyPr wrap="none" anchor="ctr">
            <a:prstTxWarp prst="textNoShape">
              <a:avLst/>
            </a:prstTxWarp>
          </a:bodyPr>
          <a:lstStyle/>
          <a:p>
            <a:endParaRPr lang="en-US"/>
          </a:p>
        </p:txBody>
      </p:sp>
      <p:sp>
        <p:nvSpPr>
          <p:cNvPr id="769033" name="Rectangle 9"/>
          <p:cNvSpPr>
            <a:spLocks noChangeArrowheads="1"/>
          </p:cNvSpPr>
          <p:nvPr/>
        </p:nvSpPr>
        <p:spPr bwMode="auto">
          <a:xfrm>
            <a:off x="1787525" y="4864100"/>
            <a:ext cx="141288" cy="141288"/>
          </a:xfrm>
          <a:prstGeom prst="rect">
            <a:avLst/>
          </a:prstGeom>
          <a:solidFill>
            <a:srgbClr val="008000"/>
          </a:solidFill>
          <a:ln w="9360">
            <a:solidFill>
              <a:srgbClr val="000000"/>
            </a:solidFill>
            <a:miter lim="800000"/>
            <a:headEnd/>
            <a:tailEnd/>
          </a:ln>
          <a:effectLst/>
        </p:spPr>
        <p:txBody>
          <a:bodyPr wrap="none" anchor="ctr">
            <a:prstTxWarp prst="textNoShape">
              <a:avLst/>
            </a:prstTxWarp>
          </a:bodyPr>
          <a:lstStyle/>
          <a:p>
            <a:endParaRPr lang="en-US"/>
          </a:p>
        </p:txBody>
      </p:sp>
      <p:sp>
        <p:nvSpPr>
          <p:cNvPr id="769035" name="Text Box 11"/>
          <p:cNvSpPr txBox="1">
            <a:spLocks noChangeArrowheads="1"/>
          </p:cNvSpPr>
          <p:nvPr/>
        </p:nvSpPr>
        <p:spPr bwMode="auto">
          <a:xfrm>
            <a:off x="1079500" y="2144713"/>
            <a:ext cx="1179513" cy="641350"/>
          </a:xfrm>
          <a:prstGeom prst="rect">
            <a:avLst/>
          </a:prstGeom>
          <a:noFill/>
          <a:ln w="9525">
            <a:noFill/>
            <a:round/>
            <a:headEnd/>
            <a:tailEnd/>
          </a:ln>
          <a:effectLst/>
        </p:spPr>
        <p:txBody>
          <a:bodyPr wrap="none" lIns="90000" tIns="46800" rIns="90000" bIns="46800">
            <a:prstTxWarp prst="textNoShape">
              <a:avLst/>
            </a:prstTxWarp>
            <a:spAutoFit/>
          </a:bodyPr>
          <a:lstStyle/>
          <a:p>
            <a:pPr defTabSz="457200">
              <a:lnSpc>
                <a:spcPct val="75000"/>
              </a:lnSpc>
              <a:spcBef>
                <a:spcPct val="0"/>
              </a:spcBef>
              <a:buClr>
                <a:srgbClr val="FFFFFF"/>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a:solidFill>
                  <a:srgbClr val="33CC33"/>
                </a:solidFill>
              </a:rPr>
              <a:t>honest</a:t>
            </a:r>
          </a:p>
          <a:p>
            <a:pPr defTabSz="457200">
              <a:lnSpc>
                <a:spcPct val="75000"/>
              </a:lnSpc>
              <a:spcBef>
                <a:spcPct val="0"/>
              </a:spcBef>
              <a:buClr>
                <a:srgbClr val="FFFFFF"/>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a:solidFill>
                  <a:srgbClr val="33CC33"/>
                </a:solidFill>
              </a:rPr>
              <a:t>nodes</a:t>
            </a:r>
          </a:p>
        </p:txBody>
      </p:sp>
      <p:sp>
        <p:nvSpPr>
          <p:cNvPr id="769036" name="Line 12"/>
          <p:cNvSpPr>
            <a:spLocks noChangeShapeType="1"/>
          </p:cNvSpPr>
          <p:nvPr/>
        </p:nvSpPr>
        <p:spPr bwMode="auto">
          <a:xfrm>
            <a:off x="2181225" y="3457575"/>
            <a:ext cx="1643063" cy="430213"/>
          </a:xfrm>
          <a:prstGeom prst="line">
            <a:avLst/>
          </a:prstGeom>
          <a:noFill/>
          <a:ln w="38160">
            <a:solidFill>
              <a:srgbClr val="FF0000"/>
            </a:solidFill>
            <a:miter lim="800000"/>
            <a:headEnd/>
            <a:tailEnd/>
          </a:ln>
          <a:effectLst/>
        </p:spPr>
        <p:txBody>
          <a:bodyPr>
            <a:prstTxWarp prst="textNoShape">
              <a:avLst/>
            </a:prstTxWarp>
          </a:bodyPr>
          <a:lstStyle/>
          <a:p>
            <a:endParaRPr lang="en-US"/>
          </a:p>
        </p:txBody>
      </p:sp>
      <p:sp>
        <p:nvSpPr>
          <p:cNvPr id="769037" name="Line 13"/>
          <p:cNvSpPr>
            <a:spLocks noChangeShapeType="1"/>
          </p:cNvSpPr>
          <p:nvPr/>
        </p:nvSpPr>
        <p:spPr bwMode="auto">
          <a:xfrm flipV="1">
            <a:off x="2259013" y="3871913"/>
            <a:ext cx="1525587" cy="263525"/>
          </a:xfrm>
          <a:prstGeom prst="line">
            <a:avLst/>
          </a:prstGeom>
          <a:noFill/>
          <a:ln w="38160">
            <a:solidFill>
              <a:srgbClr val="FF0000"/>
            </a:solidFill>
            <a:miter lim="800000"/>
            <a:headEnd/>
            <a:tailEnd/>
          </a:ln>
          <a:effectLst/>
        </p:spPr>
        <p:txBody>
          <a:bodyPr>
            <a:prstTxWarp prst="textNoShape">
              <a:avLst/>
            </a:prstTxWarp>
          </a:bodyPr>
          <a:lstStyle/>
          <a:p>
            <a:endParaRPr lang="en-US"/>
          </a:p>
        </p:txBody>
      </p:sp>
      <p:sp>
        <p:nvSpPr>
          <p:cNvPr id="769038" name="Line 14"/>
          <p:cNvSpPr>
            <a:spLocks noChangeShapeType="1"/>
          </p:cNvSpPr>
          <p:nvPr/>
        </p:nvSpPr>
        <p:spPr bwMode="auto">
          <a:xfrm>
            <a:off x="2259013" y="2563813"/>
            <a:ext cx="1563687" cy="1322387"/>
          </a:xfrm>
          <a:prstGeom prst="line">
            <a:avLst/>
          </a:prstGeom>
          <a:noFill/>
          <a:ln w="38160">
            <a:solidFill>
              <a:srgbClr val="FF0000"/>
            </a:solidFill>
            <a:miter lim="800000"/>
            <a:headEnd/>
            <a:tailEnd/>
          </a:ln>
          <a:effectLst/>
        </p:spPr>
        <p:txBody>
          <a:bodyPr>
            <a:prstTxWarp prst="textNoShape">
              <a:avLst/>
            </a:prstTxWarp>
          </a:bodyPr>
          <a:lstStyle/>
          <a:p>
            <a:endParaRPr lang="en-US"/>
          </a:p>
        </p:txBody>
      </p:sp>
      <p:sp>
        <p:nvSpPr>
          <p:cNvPr id="769039" name="Line 15"/>
          <p:cNvSpPr>
            <a:spLocks noChangeShapeType="1"/>
          </p:cNvSpPr>
          <p:nvPr/>
        </p:nvSpPr>
        <p:spPr bwMode="auto">
          <a:xfrm flipH="1">
            <a:off x="1868488" y="4197350"/>
            <a:ext cx="301625" cy="666750"/>
          </a:xfrm>
          <a:prstGeom prst="line">
            <a:avLst/>
          </a:prstGeom>
          <a:noFill/>
          <a:ln w="27305">
            <a:solidFill>
              <a:schemeClr val="tx1"/>
            </a:solidFill>
            <a:miter lim="800000"/>
            <a:headEnd/>
            <a:tailEnd/>
          </a:ln>
          <a:effectLst/>
        </p:spPr>
        <p:txBody>
          <a:bodyPr>
            <a:prstTxWarp prst="textNoShape">
              <a:avLst/>
            </a:prstTxWarp>
          </a:bodyPr>
          <a:lstStyle/>
          <a:p>
            <a:endParaRPr lang="en-US"/>
          </a:p>
        </p:txBody>
      </p:sp>
      <p:sp>
        <p:nvSpPr>
          <p:cNvPr id="769040" name="Line 16"/>
          <p:cNvSpPr>
            <a:spLocks noChangeShapeType="1"/>
          </p:cNvSpPr>
          <p:nvPr/>
        </p:nvSpPr>
        <p:spPr bwMode="auto">
          <a:xfrm flipV="1">
            <a:off x="1455738" y="4065588"/>
            <a:ext cx="661987" cy="263525"/>
          </a:xfrm>
          <a:prstGeom prst="line">
            <a:avLst/>
          </a:prstGeom>
          <a:noFill/>
          <a:ln w="27305">
            <a:solidFill>
              <a:schemeClr val="tx1"/>
            </a:solidFill>
            <a:miter lim="800000"/>
            <a:headEnd/>
            <a:tailEnd/>
          </a:ln>
          <a:effectLst/>
        </p:spPr>
        <p:txBody>
          <a:bodyPr>
            <a:prstTxWarp prst="textNoShape">
              <a:avLst/>
            </a:prstTxWarp>
          </a:bodyPr>
          <a:lstStyle/>
          <a:p>
            <a:endParaRPr lang="en-US"/>
          </a:p>
        </p:txBody>
      </p:sp>
      <p:sp>
        <p:nvSpPr>
          <p:cNvPr id="769041" name="Line 17"/>
          <p:cNvSpPr>
            <a:spLocks noChangeShapeType="1"/>
          </p:cNvSpPr>
          <p:nvPr/>
        </p:nvSpPr>
        <p:spPr bwMode="auto">
          <a:xfrm>
            <a:off x="1339850" y="3598863"/>
            <a:ext cx="20638" cy="636587"/>
          </a:xfrm>
          <a:prstGeom prst="line">
            <a:avLst/>
          </a:prstGeom>
          <a:noFill/>
          <a:ln w="27305">
            <a:solidFill>
              <a:schemeClr val="tx1"/>
            </a:solidFill>
            <a:miter lim="800000"/>
            <a:headEnd/>
            <a:tailEnd/>
          </a:ln>
          <a:effectLst/>
        </p:spPr>
        <p:txBody>
          <a:bodyPr>
            <a:prstTxWarp prst="textNoShape">
              <a:avLst/>
            </a:prstTxWarp>
          </a:bodyPr>
          <a:lstStyle/>
          <a:p>
            <a:endParaRPr lang="en-US"/>
          </a:p>
        </p:txBody>
      </p:sp>
      <p:sp>
        <p:nvSpPr>
          <p:cNvPr id="769042" name="Line 18"/>
          <p:cNvSpPr>
            <a:spLocks noChangeShapeType="1"/>
          </p:cNvSpPr>
          <p:nvPr/>
        </p:nvSpPr>
        <p:spPr bwMode="auto">
          <a:xfrm>
            <a:off x="950913" y="2913063"/>
            <a:ext cx="895350" cy="233362"/>
          </a:xfrm>
          <a:prstGeom prst="line">
            <a:avLst/>
          </a:prstGeom>
          <a:noFill/>
          <a:ln w="27305">
            <a:solidFill>
              <a:schemeClr val="tx1"/>
            </a:solidFill>
            <a:miter lim="800000"/>
            <a:headEnd/>
            <a:tailEnd/>
          </a:ln>
          <a:effectLst/>
        </p:spPr>
        <p:txBody>
          <a:bodyPr>
            <a:prstTxWarp prst="textNoShape">
              <a:avLst/>
            </a:prstTxWarp>
          </a:bodyPr>
          <a:lstStyle/>
          <a:p>
            <a:endParaRPr lang="en-US"/>
          </a:p>
        </p:txBody>
      </p:sp>
      <p:sp>
        <p:nvSpPr>
          <p:cNvPr id="769043" name="Line 19"/>
          <p:cNvSpPr>
            <a:spLocks noChangeShapeType="1"/>
          </p:cNvSpPr>
          <p:nvPr/>
        </p:nvSpPr>
        <p:spPr bwMode="auto">
          <a:xfrm flipH="1">
            <a:off x="1439863" y="3263900"/>
            <a:ext cx="458787" cy="971550"/>
          </a:xfrm>
          <a:prstGeom prst="line">
            <a:avLst/>
          </a:prstGeom>
          <a:noFill/>
          <a:ln w="27305">
            <a:solidFill>
              <a:schemeClr val="tx1"/>
            </a:solidFill>
            <a:miter lim="800000"/>
            <a:headEnd/>
            <a:tailEnd/>
          </a:ln>
          <a:effectLst/>
        </p:spPr>
        <p:txBody>
          <a:bodyPr>
            <a:prstTxWarp prst="textNoShape">
              <a:avLst/>
            </a:prstTxWarp>
          </a:bodyPr>
          <a:lstStyle/>
          <a:p>
            <a:endParaRPr lang="en-US"/>
          </a:p>
        </p:txBody>
      </p:sp>
      <p:sp>
        <p:nvSpPr>
          <p:cNvPr id="769044" name="Line 20"/>
          <p:cNvSpPr>
            <a:spLocks noChangeShapeType="1"/>
          </p:cNvSpPr>
          <p:nvPr/>
        </p:nvSpPr>
        <p:spPr bwMode="auto">
          <a:xfrm flipH="1">
            <a:off x="1978025" y="2587625"/>
            <a:ext cx="146050" cy="584200"/>
          </a:xfrm>
          <a:prstGeom prst="line">
            <a:avLst/>
          </a:prstGeom>
          <a:noFill/>
          <a:ln w="27305">
            <a:solidFill>
              <a:schemeClr val="tx1"/>
            </a:solidFill>
            <a:miter lim="800000"/>
            <a:headEnd/>
            <a:tailEnd/>
          </a:ln>
          <a:effectLst/>
        </p:spPr>
        <p:txBody>
          <a:bodyPr>
            <a:prstTxWarp prst="textNoShape">
              <a:avLst/>
            </a:prstTxWarp>
          </a:bodyPr>
          <a:lstStyle/>
          <a:p>
            <a:endParaRPr lang="en-US"/>
          </a:p>
        </p:txBody>
      </p:sp>
      <p:sp>
        <p:nvSpPr>
          <p:cNvPr id="769045" name="Line 21"/>
          <p:cNvSpPr>
            <a:spLocks noChangeShapeType="1"/>
          </p:cNvSpPr>
          <p:nvPr/>
        </p:nvSpPr>
        <p:spPr bwMode="auto">
          <a:xfrm>
            <a:off x="2117725" y="3521075"/>
            <a:ext cx="38100" cy="520700"/>
          </a:xfrm>
          <a:prstGeom prst="line">
            <a:avLst/>
          </a:prstGeom>
          <a:noFill/>
          <a:ln w="27305">
            <a:solidFill>
              <a:schemeClr val="tx1"/>
            </a:solidFill>
            <a:miter lim="800000"/>
            <a:headEnd/>
            <a:tailEnd/>
          </a:ln>
          <a:effectLst/>
        </p:spPr>
        <p:txBody>
          <a:bodyPr>
            <a:prstTxWarp prst="textNoShape">
              <a:avLst/>
            </a:prstTxWarp>
          </a:bodyPr>
          <a:lstStyle/>
          <a:p>
            <a:endParaRPr lang="en-US"/>
          </a:p>
        </p:txBody>
      </p:sp>
      <p:sp>
        <p:nvSpPr>
          <p:cNvPr id="769046" name="Line 22"/>
          <p:cNvSpPr>
            <a:spLocks noChangeShapeType="1"/>
          </p:cNvSpPr>
          <p:nvPr/>
        </p:nvSpPr>
        <p:spPr bwMode="auto">
          <a:xfrm flipV="1">
            <a:off x="819150" y="3511550"/>
            <a:ext cx="442913" cy="80963"/>
          </a:xfrm>
          <a:prstGeom prst="line">
            <a:avLst/>
          </a:prstGeom>
          <a:noFill/>
          <a:ln w="27305">
            <a:solidFill>
              <a:schemeClr val="tx1"/>
            </a:solidFill>
            <a:miter lim="800000"/>
            <a:headEnd/>
            <a:tailEnd/>
          </a:ln>
          <a:effectLst/>
        </p:spPr>
        <p:txBody>
          <a:bodyPr>
            <a:prstTxWarp prst="textNoShape">
              <a:avLst/>
            </a:prstTxWarp>
          </a:bodyPr>
          <a:lstStyle/>
          <a:p>
            <a:endParaRPr lang="en-US"/>
          </a:p>
        </p:txBody>
      </p:sp>
      <p:sp>
        <p:nvSpPr>
          <p:cNvPr id="769047" name="Line 23"/>
          <p:cNvSpPr>
            <a:spLocks noChangeShapeType="1"/>
          </p:cNvSpPr>
          <p:nvPr/>
        </p:nvSpPr>
        <p:spPr bwMode="auto">
          <a:xfrm>
            <a:off x="873125" y="2938463"/>
            <a:ext cx="388938" cy="520700"/>
          </a:xfrm>
          <a:prstGeom prst="line">
            <a:avLst/>
          </a:prstGeom>
          <a:noFill/>
          <a:ln w="27305">
            <a:solidFill>
              <a:schemeClr val="tx1"/>
            </a:solidFill>
            <a:miter lim="800000"/>
            <a:headEnd/>
            <a:tailEnd/>
          </a:ln>
          <a:effectLst/>
        </p:spPr>
        <p:txBody>
          <a:bodyPr>
            <a:prstTxWarp prst="textNoShape">
              <a:avLst/>
            </a:prstTxWarp>
          </a:bodyPr>
          <a:lstStyle/>
          <a:p>
            <a:endParaRPr lang="en-US"/>
          </a:p>
        </p:txBody>
      </p:sp>
      <p:sp>
        <p:nvSpPr>
          <p:cNvPr id="769049" name="Oval 25"/>
          <p:cNvSpPr>
            <a:spLocks noChangeArrowheads="1"/>
          </p:cNvSpPr>
          <p:nvPr/>
        </p:nvSpPr>
        <p:spPr bwMode="auto">
          <a:xfrm>
            <a:off x="596900" y="1747838"/>
            <a:ext cx="2057400" cy="3967162"/>
          </a:xfrm>
          <a:prstGeom prst="ellipse">
            <a:avLst/>
          </a:prstGeom>
          <a:noFill/>
          <a:ln w="27305">
            <a:solidFill>
              <a:schemeClr val="tx1"/>
            </a:solidFill>
            <a:miter lim="800000"/>
            <a:headEnd/>
            <a:tailEnd/>
          </a:ln>
          <a:effectLst/>
        </p:spPr>
        <p:txBody>
          <a:bodyPr wrap="none" anchor="ctr">
            <a:prstTxWarp prst="textNoShape">
              <a:avLst/>
            </a:prstTxWarp>
          </a:bodyPr>
          <a:lstStyle/>
          <a:p>
            <a:endParaRPr lang="en-US"/>
          </a:p>
        </p:txBody>
      </p:sp>
      <p:sp>
        <p:nvSpPr>
          <p:cNvPr id="769050" name="Oval 26"/>
          <p:cNvSpPr>
            <a:spLocks noChangeArrowheads="1"/>
          </p:cNvSpPr>
          <p:nvPr/>
        </p:nvSpPr>
        <p:spPr bwMode="auto">
          <a:xfrm>
            <a:off x="3400425" y="1747838"/>
            <a:ext cx="2149475" cy="3967162"/>
          </a:xfrm>
          <a:prstGeom prst="ellipse">
            <a:avLst/>
          </a:prstGeom>
          <a:noFill/>
          <a:ln w="27305">
            <a:solidFill>
              <a:schemeClr val="tx1"/>
            </a:solidFill>
            <a:miter lim="800000"/>
            <a:headEnd/>
            <a:tailEnd/>
          </a:ln>
          <a:effectLst/>
        </p:spPr>
        <p:txBody>
          <a:bodyPr wrap="none" anchor="ctr">
            <a:prstTxWarp prst="textNoShape">
              <a:avLst/>
            </a:prstTxWarp>
          </a:bodyPr>
          <a:lstStyle/>
          <a:p>
            <a:endParaRPr lang="en-US"/>
          </a:p>
        </p:txBody>
      </p:sp>
      <p:sp>
        <p:nvSpPr>
          <p:cNvPr id="769051" name="Rectangle 27"/>
          <p:cNvSpPr>
            <a:spLocks noChangeArrowheads="1"/>
          </p:cNvSpPr>
          <p:nvPr/>
        </p:nvSpPr>
        <p:spPr bwMode="auto">
          <a:xfrm>
            <a:off x="2117725" y="2446338"/>
            <a:ext cx="141288" cy="141287"/>
          </a:xfrm>
          <a:prstGeom prst="rect">
            <a:avLst/>
          </a:prstGeom>
          <a:solidFill>
            <a:srgbClr val="008000"/>
          </a:solidFill>
          <a:ln w="9360">
            <a:solidFill>
              <a:srgbClr val="000000"/>
            </a:solidFill>
            <a:miter lim="800000"/>
            <a:headEnd/>
            <a:tailEnd/>
          </a:ln>
          <a:effectLst/>
        </p:spPr>
        <p:txBody>
          <a:bodyPr wrap="none" anchor="ctr">
            <a:prstTxWarp prst="textNoShape">
              <a:avLst/>
            </a:prstTxWarp>
          </a:bodyPr>
          <a:lstStyle/>
          <a:p>
            <a:endParaRPr lang="en-US"/>
          </a:p>
        </p:txBody>
      </p:sp>
      <p:sp>
        <p:nvSpPr>
          <p:cNvPr id="769052" name="Rectangle 28"/>
          <p:cNvSpPr>
            <a:spLocks noChangeArrowheads="1"/>
          </p:cNvSpPr>
          <p:nvPr/>
        </p:nvSpPr>
        <p:spPr bwMode="auto">
          <a:xfrm>
            <a:off x="2039938" y="3379788"/>
            <a:ext cx="141287" cy="141287"/>
          </a:xfrm>
          <a:prstGeom prst="rect">
            <a:avLst/>
          </a:prstGeom>
          <a:solidFill>
            <a:srgbClr val="008000"/>
          </a:solidFill>
          <a:ln w="9360">
            <a:solidFill>
              <a:srgbClr val="000000"/>
            </a:solidFill>
            <a:miter lim="800000"/>
            <a:headEnd/>
            <a:tailEnd/>
          </a:ln>
          <a:effectLst/>
        </p:spPr>
        <p:txBody>
          <a:bodyPr wrap="none" anchor="ctr">
            <a:prstTxWarp prst="textNoShape">
              <a:avLst/>
            </a:prstTxWarp>
          </a:bodyPr>
          <a:lstStyle/>
          <a:p>
            <a:endParaRPr lang="en-US"/>
          </a:p>
        </p:txBody>
      </p:sp>
      <p:sp>
        <p:nvSpPr>
          <p:cNvPr id="769053" name="Rectangle 29"/>
          <p:cNvSpPr>
            <a:spLocks noChangeArrowheads="1"/>
          </p:cNvSpPr>
          <p:nvPr/>
        </p:nvSpPr>
        <p:spPr bwMode="auto">
          <a:xfrm>
            <a:off x="2117725" y="4041775"/>
            <a:ext cx="141288" cy="141288"/>
          </a:xfrm>
          <a:prstGeom prst="rect">
            <a:avLst/>
          </a:prstGeom>
          <a:solidFill>
            <a:srgbClr val="008000"/>
          </a:solidFill>
          <a:ln w="9360">
            <a:solidFill>
              <a:srgbClr val="000000"/>
            </a:solidFill>
            <a:miter lim="800000"/>
            <a:headEnd/>
            <a:tailEnd/>
          </a:ln>
          <a:effectLst/>
        </p:spPr>
        <p:txBody>
          <a:bodyPr wrap="none" anchor="ctr">
            <a:prstTxWarp prst="textNoShape">
              <a:avLst/>
            </a:prstTxWarp>
          </a:bodyPr>
          <a:lstStyle/>
          <a:p>
            <a:endParaRPr lang="en-US"/>
          </a:p>
        </p:txBody>
      </p:sp>
      <p:sp>
        <p:nvSpPr>
          <p:cNvPr id="769054" name="Rectangle 30"/>
          <p:cNvSpPr>
            <a:spLocks noChangeArrowheads="1"/>
          </p:cNvSpPr>
          <p:nvPr/>
        </p:nvSpPr>
        <p:spPr bwMode="auto">
          <a:xfrm>
            <a:off x="3829050" y="3808413"/>
            <a:ext cx="141288" cy="141287"/>
          </a:xfrm>
          <a:prstGeom prst="rect">
            <a:avLst/>
          </a:prstGeom>
          <a:solidFill>
            <a:srgbClr val="FF0000"/>
          </a:solidFill>
          <a:ln w="9360">
            <a:solidFill>
              <a:srgbClr val="000000"/>
            </a:solidFill>
            <a:miter lim="800000"/>
            <a:headEnd/>
            <a:tailEnd/>
          </a:ln>
          <a:effectLst/>
        </p:spPr>
        <p:txBody>
          <a:bodyPr wrap="none" anchor="ctr">
            <a:prstTxWarp prst="textNoShape">
              <a:avLst/>
            </a:prstTxWarp>
          </a:bodyPr>
          <a:lstStyle/>
          <a:p>
            <a:endParaRPr lang="en-US"/>
          </a:p>
        </p:txBody>
      </p:sp>
      <p:grpSp>
        <p:nvGrpSpPr>
          <p:cNvPr id="2" name="Group 31"/>
          <p:cNvGrpSpPr>
            <a:grpSpLocks/>
          </p:cNvGrpSpPr>
          <p:nvPr/>
        </p:nvGrpSpPr>
        <p:grpSpPr bwMode="auto">
          <a:xfrm>
            <a:off x="3944938" y="2119313"/>
            <a:ext cx="1463675" cy="2998787"/>
            <a:chOff x="4478" y="1335"/>
            <a:chExt cx="922" cy="1889"/>
          </a:xfrm>
        </p:grpSpPr>
        <p:sp>
          <p:nvSpPr>
            <p:cNvPr id="769056" name="Rectangle 32"/>
            <p:cNvSpPr>
              <a:spLocks noChangeArrowheads="1"/>
            </p:cNvSpPr>
            <p:nvPr/>
          </p:nvSpPr>
          <p:spPr bwMode="auto">
            <a:xfrm>
              <a:off x="4871" y="1885"/>
              <a:ext cx="89" cy="89"/>
            </a:xfrm>
            <a:prstGeom prst="rect">
              <a:avLst/>
            </a:prstGeom>
            <a:solidFill>
              <a:srgbClr val="FF00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769057" name="Rectangle 33"/>
            <p:cNvSpPr>
              <a:spLocks noChangeArrowheads="1"/>
            </p:cNvSpPr>
            <p:nvPr/>
          </p:nvSpPr>
          <p:spPr bwMode="auto">
            <a:xfrm>
              <a:off x="5214" y="2203"/>
              <a:ext cx="89" cy="89"/>
            </a:xfrm>
            <a:prstGeom prst="rect">
              <a:avLst/>
            </a:prstGeom>
            <a:solidFill>
              <a:srgbClr val="FF00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769058" name="Rectangle 34"/>
            <p:cNvSpPr>
              <a:spLocks noChangeArrowheads="1"/>
            </p:cNvSpPr>
            <p:nvPr/>
          </p:nvSpPr>
          <p:spPr bwMode="auto">
            <a:xfrm>
              <a:off x="5287" y="1860"/>
              <a:ext cx="89" cy="89"/>
            </a:xfrm>
            <a:prstGeom prst="rect">
              <a:avLst/>
            </a:prstGeom>
            <a:solidFill>
              <a:srgbClr val="FF00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769059" name="Rectangle 35"/>
            <p:cNvSpPr>
              <a:spLocks noChangeArrowheads="1"/>
            </p:cNvSpPr>
            <p:nvPr/>
          </p:nvSpPr>
          <p:spPr bwMode="auto">
            <a:xfrm>
              <a:off x="4528" y="1811"/>
              <a:ext cx="89" cy="89"/>
            </a:xfrm>
            <a:prstGeom prst="rect">
              <a:avLst/>
            </a:prstGeom>
            <a:solidFill>
              <a:srgbClr val="FF00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769060" name="Rectangle 36"/>
            <p:cNvSpPr>
              <a:spLocks noChangeArrowheads="1"/>
            </p:cNvSpPr>
            <p:nvPr/>
          </p:nvSpPr>
          <p:spPr bwMode="auto">
            <a:xfrm>
              <a:off x="5311" y="2546"/>
              <a:ext cx="89" cy="89"/>
            </a:xfrm>
            <a:prstGeom prst="rect">
              <a:avLst/>
            </a:prstGeom>
            <a:solidFill>
              <a:srgbClr val="FF00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769061" name="Rectangle 37"/>
            <p:cNvSpPr>
              <a:spLocks noChangeArrowheads="1"/>
            </p:cNvSpPr>
            <p:nvPr/>
          </p:nvSpPr>
          <p:spPr bwMode="auto">
            <a:xfrm>
              <a:off x="4919" y="3135"/>
              <a:ext cx="89" cy="89"/>
            </a:xfrm>
            <a:prstGeom prst="rect">
              <a:avLst/>
            </a:prstGeom>
            <a:solidFill>
              <a:srgbClr val="FF00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769062" name="Text Box 38"/>
            <p:cNvSpPr txBox="1">
              <a:spLocks noChangeArrowheads="1"/>
            </p:cNvSpPr>
            <p:nvPr/>
          </p:nvSpPr>
          <p:spPr bwMode="auto">
            <a:xfrm>
              <a:off x="4478" y="1335"/>
              <a:ext cx="679" cy="404"/>
            </a:xfrm>
            <a:prstGeom prst="rect">
              <a:avLst/>
            </a:prstGeom>
            <a:noFill/>
            <a:ln w="9525">
              <a:noFill/>
              <a:round/>
              <a:headEnd/>
              <a:tailEnd/>
            </a:ln>
            <a:effectLst/>
          </p:spPr>
          <p:txBody>
            <a:bodyPr wrap="none" lIns="90000" tIns="46800" rIns="90000" bIns="46800">
              <a:prstTxWarp prst="textNoShape">
                <a:avLst/>
              </a:prstTxWarp>
              <a:spAutoFit/>
            </a:bodyPr>
            <a:lstStyle/>
            <a:p>
              <a:pPr defTabSz="457200">
                <a:lnSpc>
                  <a:spcPct val="75000"/>
                </a:lnSpc>
                <a:spcBef>
                  <a:spcPct val="0"/>
                </a:spcBef>
                <a:buClr>
                  <a:srgbClr val="FFFFFF"/>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a:solidFill>
                    <a:srgbClr val="FF3399"/>
                  </a:solidFill>
                </a:rPr>
                <a:t>sybil</a:t>
              </a:r>
            </a:p>
            <a:p>
              <a:pPr defTabSz="457200">
                <a:lnSpc>
                  <a:spcPct val="75000"/>
                </a:lnSpc>
                <a:spcBef>
                  <a:spcPct val="0"/>
                </a:spcBef>
                <a:buClr>
                  <a:srgbClr val="FFFFFF"/>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a:solidFill>
                    <a:srgbClr val="FF3399"/>
                  </a:solidFill>
                </a:rPr>
                <a:t>nodes</a:t>
              </a:r>
            </a:p>
          </p:txBody>
        </p:sp>
        <p:grpSp>
          <p:nvGrpSpPr>
            <p:cNvPr id="3" name="Group 39"/>
            <p:cNvGrpSpPr>
              <a:grpSpLocks/>
            </p:cNvGrpSpPr>
            <p:nvPr/>
          </p:nvGrpSpPr>
          <p:grpSpPr bwMode="auto">
            <a:xfrm>
              <a:off x="4488" y="1902"/>
              <a:ext cx="898" cy="1233"/>
              <a:chOff x="4488" y="1902"/>
              <a:chExt cx="898" cy="1233"/>
            </a:xfrm>
          </p:grpSpPr>
          <p:sp>
            <p:nvSpPr>
              <p:cNvPr id="769064" name="Line 40"/>
              <p:cNvSpPr>
                <a:spLocks noChangeShapeType="1"/>
              </p:cNvSpPr>
              <p:nvPr/>
            </p:nvSpPr>
            <p:spPr bwMode="auto">
              <a:xfrm flipH="1">
                <a:off x="4488" y="1909"/>
                <a:ext cx="98" cy="491"/>
              </a:xfrm>
              <a:prstGeom prst="line">
                <a:avLst/>
              </a:prstGeom>
              <a:noFill/>
              <a:ln w="27305">
                <a:solidFill>
                  <a:schemeClr val="tx1"/>
                </a:solidFill>
                <a:miter lim="800000"/>
                <a:headEnd/>
                <a:tailEnd/>
              </a:ln>
              <a:effectLst/>
            </p:spPr>
            <p:txBody>
              <a:bodyPr>
                <a:prstTxWarp prst="textNoShape">
                  <a:avLst/>
                </a:prstTxWarp>
              </a:bodyPr>
              <a:lstStyle/>
              <a:p>
                <a:endParaRPr lang="en-US"/>
              </a:p>
            </p:txBody>
          </p:sp>
          <p:sp>
            <p:nvSpPr>
              <p:cNvPr id="769065" name="Line 41"/>
              <p:cNvSpPr>
                <a:spLocks noChangeShapeType="1"/>
              </p:cNvSpPr>
              <p:nvPr/>
            </p:nvSpPr>
            <p:spPr bwMode="auto">
              <a:xfrm>
                <a:off x="4628" y="1902"/>
                <a:ext cx="341" cy="498"/>
              </a:xfrm>
              <a:prstGeom prst="line">
                <a:avLst/>
              </a:prstGeom>
              <a:noFill/>
              <a:ln w="27305">
                <a:solidFill>
                  <a:schemeClr val="tx1"/>
                </a:solidFill>
                <a:miter lim="800000"/>
                <a:headEnd/>
                <a:tailEnd/>
              </a:ln>
              <a:effectLst/>
            </p:spPr>
            <p:txBody>
              <a:bodyPr>
                <a:prstTxWarp prst="textNoShape">
                  <a:avLst/>
                </a:prstTxWarp>
              </a:bodyPr>
              <a:lstStyle/>
              <a:p>
                <a:endParaRPr lang="en-US"/>
              </a:p>
            </p:txBody>
          </p:sp>
          <p:sp>
            <p:nvSpPr>
              <p:cNvPr id="769066" name="Line 42"/>
              <p:cNvSpPr>
                <a:spLocks noChangeShapeType="1"/>
              </p:cNvSpPr>
              <p:nvPr/>
            </p:nvSpPr>
            <p:spPr bwMode="auto">
              <a:xfrm>
                <a:off x="5042" y="2449"/>
                <a:ext cx="269" cy="98"/>
              </a:xfrm>
              <a:prstGeom prst="line">
                <a:avLst/>
              </a:prstGeom>
              <a:noFill/>
              <a:ln w="27305">
                <a:solidFill>
                  <a:schemeClr val="tx1"/>
                </a:solidFill>
                <a:miter lim="800000"/>
                <a:headEnd/>
                <a:tailEnd/>
              </a:ln>
              <a:effectLst/>
            </p:spPr>
            <p:txBody>
              <a:bodyPr>
                <a:prstTxWarp prst="textNoShape">
                  <a:avLst/>
                </a:prstTxWarp>
              </a:bodyPr>
              <a:lstStyle/>
              <a:p>
                <a:endParaRPr lang="en-US"/>
              </a:p>
            </p:txBody>
          </p:sp>
          <p:sp>
            <p:nvSpPr>
              <p:cNvPr id="769067" name="Line 43"/>
              <p:cNvSpPr>
                <a:spLocks noChangeShapeType="1"/>
              </p:cNvSpPr>
              <p:nvPr/>
            </p:nvSpPr>
            <p:spPr bwMode="auto">
              <a:xfrm flipH="1">
                <a:off x="5008" y="2620"/>
                <a:ext cx="313" cy="515"/>
              </a:xfrm>
              <a:prstGeom prst="line">
                <a:avLst/>
              </a:prstGeom>
              <a:noFill/>
              <a:ln w="27305">
                <a:solidFill>
                  <a:schemeClr val="tx1"/>
                </a:solidFill>
                <a:miter lim="800000"/>
                <a:headEnd/>
                <a:tailEnd/>
              </a:ln>
              <a:effectLst/>
            </p:spPr>
            <p:txBody>
              <a:bodyPr>
                <a:prstTxWarp prst="textNoShape">
                  <a:avLst/>
                </a:prstTxWarp>
              </a:bodyPr>
              <a:lstStyle/>
              <a:p>
                <a:endParaRPr lang="en-US"/>
              </a:p>
            </p:txBody>
          </p:sp>
          <p:sp>
            <p:nvSpPr>
              <p:cNvPr id="769068" name="Line 44"/>
              <p:cNvSpPr>
                <a:spLocks noChangeShapeType="1"/>
              </p:cNvSpPr>
              <p:nvPr/>
            </p:nvSpPr>
            <p:spPr bwMode="auto">
              <a:xfrm>
                <a:off x="4895" y="1974"/>
                <a:ext cx="123" cy="426"/>
              </a:xfrm>
              <a:prstGeom prst="line">
                <a:avLst/>
              </a:prstGeom>
              <a:noFill/>
              <a:ln w="27305">
                <a:solidFill>
                  <a:schemeClr val="tx1"/>
                </a:solidFill>
                <a:miter lim="800000"/>
                <a:headEnd/>
                <a:tailEnd/>
              </a:ln>
              <a:effectLst/>
            </p:spPr>
            <p:txBody>
              <a:bodyPr>
                <a:prstTxWarp prst="textNoShape">
                  <a:avLst/>
                </a:prstTxWarp>
              </a:bodyPr>
              <a:lstStyle/>
              <a:p>
                <a:endParaRPr lang="en-US"/>
              </a:p>
            </p:txBody>
          </p:sp>
          <p:sp>
            <p:nvSpPr>
              <p:cNvPr id="769069" name="Line 45"/>
              <p:cNvSpPr>
                <a:spLocks noChangeShapeType="1"/>
              </p:cNvSpPr>
              <p:nvPr/>
            </p:nvSpPr>
            <p:spPr bwMode="auto">
              <a:xfrm>
                <a:off x="4960" y="1934"/>
                <a:ext cx="327" cy="1"/>
              </a:xfrm>
              <a:prstGeom prst="line">
                <a:avLst/>
              </a:prstGeom>
              <a:noFill/>
              <a:ln w="27305">
                <a:solidFill>
                  <a:schemeClr val="tx1"/>
                </a:solidFill>
                <a:miter lim="800000"/>
                <a:headEnd/>
                <a:tailEnd/>
              </a:ln>
              <a:effectLst/>
            </p:spPr>
            <p:txBody>
              <a:bodyPr>
                <a:prstTxWarp prst="textNoShape">
                  <a:avLst/>
                </a:prstTxWarp>
              </a:bodyPr>
              <a:lstStyle/>
              <a:p>
                <a:endParaRPr lang="en-US"/>
              </a:p>
            </p:txBody>
          </p:sp>
          <p:sp>
            <p:nvSpPr>
              <p:cNvPr id="769070" name="Line 46"/>
              <p:cNvSpPr>
                <a:spLocks noChangeShapeType="1"/>
              </p:cNvSpPr>
              <p:nvPr/>
            </p:nvSpPr>
            <p:spPr bwMode="auto">
              <a:xfrm flipH="1">
                <a:off x="5253" y="1949"/>
                <a:ext cx="68" cy="254"/>
              </a:xfrm>
              <a:prstGeom prst="line">
                <a:avLst/>
              </a:prstGeom>
              <a:noFill/>
              <a:ln w="27305">
                <a:solidFill>
                  <a:schemeClr val="tx1"/>
                </a:solidFill>
                <a:miter lim="800000"/>
                <a:headEnd/>
                <a:tailEnd/>
              </a:ln>
              <a:effectLst/>
            </p:spPr>
            <p:txBody>
              <a:bodyPr>
                <a:prstTxWarp prst="textNoShape">
                  <a:avLst/>
                </a:prstTxWarp>
              </a:bodyPr>
              <a:lstStyle/>
              <a:p>
                <a:endParaRPr lang="en-US"/>
              </a:p>
            </p:txBody>
          </p:sp>
          <p:sp>
            <p:nvSpPr>
              <p:cNvPr id="769071" name="Line 47"/>
              <p:cNvSpPr>
                <a:spLocks noChangeShapeType="1"/>
              </p:cNvSpPr>
              <p:nvPr/>
            </p:nvSpPr>
            <p:spPr bwMode="auto">
              <a:xfrm>
                <a:off x="5385" y="1949"/>
                <a:ext cx="1" cy="597"/>
              </a:xfrm>
              <a:prstGeom prst="line">
                <a:avLst/>
              </a:prstGeom>
              <a:noFill/>
              <a:ln w="27305">
                <a:solidFill>
                  <a:schemeClr val="tx1"/>
                </a:solidFill>
                <a:miter lim="800000"/>
                <a:headEnd/>
                <a:tailEnd/>
              </a:ln>
              <a:effectLst/>
            </p:spPr>
            <p:txBody>
              <a:bodyPr>
                <a:prstTxWarp prst="textNoShape">
                  <a:avLst/>
                </a:prstTxWarp>
              </a:bodyPr>
              <a:lstStyle/>
              <a:p>
                <a:endParaRPr lang="en-US"/>
              </a:p>
            </p:txBody>
          </p:sp>
          <p:sp>
            <p:nvSpPr>
              <p:cNvPr id="769072" name="Line 48"/>
              <p:cNvSpPr>
                <a:spLocks noChangeShapeType="1"/>
              </p:cNvSpPr>
              <p:nvPr/>
            </p:nvSpPr>
            <p:spPr bwMode="auto">
              <a:xfrm>
                <a:off x="4503" y="2449"/>
                <a:ext cx="466" cy="1"/>
              </a:xfrm>
              <a:prstGeom prst="line">
                <a:avLst/>
              </a:prstGeom>
              <a:noFill/>
              <a:ln w="27305">
                <a:solidFill>
                  <a:schemeClr val="tx1"/>
                </a:solidFill>
                <a:miter lim="800000"/>
                <a:headEnd/>
                <a:tailEnd/>
              </a:ln>
              <a:effectLst/>
            </p:spPr>
            <p:txBody>
              <a:bodyPr>
                <a:prstTxWarp prst="textNoShape">
                  <a:avLst/>
                </a:prstTxWarp>
              </a:bodyPr>
              <a:lstStyle/>
              <a:p>
                <a:endParaRPr lang="en-US"/>
              </a:p>
            </p:txBody>
          </p:sp>
        </p:grpSp>
        <p:sp>
          <p:nvSpPr>
            <p:cNvPr id="769073" name="Rectangle 49"/>
            <p:cNvSpPr>
              <a:spLocks noChangeArrowheads="1"/>
            </p:cNvSpPr>
            <p:nvPr/>
          </p:nvSpPr>
          <p:spPr bwMode="auto">
            <a:xfrm>
              <a:off x="4969" y="2399"/>
              <a:ext cx="89" cy="89"/>
            </a:xfrm>
            <a:prstGeom prst="rect">
              <a:avLst/>
            </a:prstGeom>
            <a:solidFill>
              <a:srgbClr val="FF00FF"/>
            </a:solidFill>
            <a:ln w="9360">
              <a:solidFill>
                <a:srgbClr val="000000"/>
              </a:solidFill>
              <a:miter lim="800000"/>
              <a:headEnd/>
              <a:tailEnd/>
            </a:ln>
            <a:effectLst/>
          </p:spPr>
          <p:txBody>
            <a:bodyPr wrap="none" anchor="ctr">
              <a:prstTxWarp prst="textNoShape">
                <a:avLst/>
              </a:prstTxWarp>
            </a:bodyPr>
            <a:lstStyle/>
            <a:p>
              <a:endParaRPr lang="en-US"/>
            </a:p>
          </p:txBody>
        </p:sp>
      </p:grpSp>
      <p:sp>
        <p:nvSpPr>
          <p:cNvPr id="769075" name="Text Box 51"/>
          <p:cNvSpPr txBox="1">
            <a:spLocks noChangeArrowheads="1"/>
          </p:cNvSpPr>
          <p:nvPr/>
        </p:nvSpPr>
        <p:spPr bwMode="auto">
          <a:xfrm>
            <a:off x="5791200" y="1557338"/>
            <a:ext cx="2895600" cy="1631858"/>
          </a:xfrm>
          <a:prstGeom prst="rect">
            <a:avLst/>
          </a:prstGeom>
          <a:noFill/>
          <a:ln w="9525">
            <a:noFill/>
            <a:miter lim="800000"/>
            <a:headEnd/>
            <a:tailEnd/>
          </a:ln>
          <a:effectLst/>
        </p:spPr>
        <p:txBody>
          <a:bodyPr lIns="92075" tIns="46038" rIns="92075" bIns="46038">
            <a:prstTxWarp prst="textNoShape">
              <a:avLst/>
            </a:prstTxWarp>
            <a:spAutoFit/>
          </a:bodyPr>
          <a:lstStyle/>
          <a:p>
            <a:pPr>
              <a:buClr>
                <a:schemeClr val="tx2"/>
              </a:buClr>
              <a:buSzTx/>
              <a:buFont typeface="Wingdings" charset="2"/>
              <a:buNone/>
            </a:pPr>
            <a:r>
              <a:rPr lang="en-US" sz="2000" u="sng" dirty="0" err="1"/>
              <a:t>Dis</a:t>
            </a:r>
            <a:r>
              <a:rPr lang="en-US" sz="2000" u="sng" dirty="0"/>
              <a:t>-proportionally</a:t>
            </a:r>
            <a:r>
              <a:rPr lang="en-US" sz="2000" dirty="0"/>
              <a:t> small cut disconnecting a large number of identities </a:t>
            </a:r>
          </a:p>
          <a:p>
            <a:endParaRPr lang="en-US" sz="2000" dirty="0"/>
          </a:p>
        </p:txBody>
      </p:sp>
      <p:sp>
        <p:nvSpPr>
          <p:cNvPr id="769077" name="Freeform 53"/>
          <p:cNvSpPr>
            <a:spLocks/>
          </p:cNvSpPr>
          <p:nvPr/>
        </p:nvSpPr>
        <p:spPr bwMode="auto">
          <a:xfrm>
            <a:off x="2832100" y="1250950"/>
            <a:ext cx="3243263" cy="1792288"/>
          </a:xfrm>
          <a:custGeom>
            <a:avLst/>
            <a:gdLst/>
            <a:ahLst/>
            <a:cxnLst>
              <a:cxn ang="0">
                <a:pos x="2043" y="205"/>
              </a:cxn>
              <a:cxn ang="0">
                <a:pos x="1619" y="23"/>
              </a:cxn>
              <a:cxn ang="0">
                <a:pos x="482" y="114"/>
              </a:cxn>
              <a:cxn ang="0">
                <a:pos x="73" y="705"/>
              </a:cxn>
              <a:cxn ang="0">
                <a:pos x="43" y="1129"/>
              </a:cxn>
            </a:cxnLst>
            <a:rect l="0" t="0" r="r" b="b"/>
            <a:pathLst>
              <a:path w="2043" h="1129">
                <a:moveTo>
                  <a:pt x="2043" y="205"/>
                </a:moveTo>
                <a:cubicBezTo>
                  <a:pt x="1975" y="175"/>
                  <a:pt x="1879" y="38"/>
                  <a:pt x="1619" y="23"/>
                </a:cubicBezTo>
                <a:cubicBezTo>
                  <a:pt x="1359" y="8"/>
                  <a:pt x="740" y="0"/>
                  <a:pt x="482" y="114"/>
                </a:cubicBezTo>
                <a:cubicBezTo>
                  <a:pt x="224" y="228"/>
                  <a:pt x="146" y="536"/>
                  <a:pt x="73" y="705"/>
                </a:cubicBezTo>
                <a:cubicBezTo>
                  <a:pt x="0" y="874"/>
                  <a:pt x="49" y="1041"/>
                  <a:pt x="43" y="1129"/>
                </a:cubicBezTo>
              </a:path>
            </a:pathLst>
          </a:custGeom>
          <a:noFill/>
          <a:ln w="63500" cap="flat" cmpd="sng">
            <a:solidFill>
              <a:schemeClr val="tx1"/>
            </a:solidFill>
            <a:prstDash val="dash"/>
            <a:round/>
            <a:headEnd/>
            <a:tailEnd type="stealth" w="lg" len="lg"/>
          </a:ln>
          <a:effectLst/>
        </p:spPr>
        <p:txBody>
          <a:bodyPr wrap="none" lIns="92075" tIns="46038" rIns="92075" bIns="46038">
            <a:prstTxWarp prst="textNoShape">
              <a:avLst/>
            </a:prstTxWarp>
          </a:bodyPr>
          <a:lstStyle/>
          <a:p>
            <a:endParaRPr lang="en-US"/>
          </a:p>
        </p:txBody>
      </p:sp>
      <p:sp>
        <p:nvSpPr>
          <p:cNvPr id="769079" name="Text Box 55"/>
          <p:cNvSpPr txBox="1">
            <a:spLocks noChangeArrowheads="1"/>
          </p:cNvSpPr>
          <p:nvPr/>
        </p:nvSpPr>
        <p:spPr bwMode="auto">
          <a:xfrm>
            <a:off x="5715000" y="3962400"/>
            <a:ext cx="2971800" cy="1016305"/>
          </a:xfrm>
          <a:prstGeom prst="rect">
            <a:avLst/>
          </a:prstGeom>
          <a:noFill/>
          <a:ln w="9525">
            <a:noFill/>
            <a:miter lim="800000"/>
            <a:headEnd/>
            <a:tailEnd/>
          </a:ln>
          <a:effectLst/>
        </p:spPr>
        <p:txBody>
          <a:bodyPr lIns="92075" tIns="46038" rIns="92075" bIns="46038">
            <a:prstTxWarp prst="textNoShape">
              <a:avLst/>
            </a:prstTxWarp>
            <a:spAutoFit/>
          </a:bodyPr>
          <a:lstStyle/>
          <a:p>
            <a:r>
              <a:rPr lang="en-US" sz="2000" dirty="0">
                <a:solidFill>
                  <a:schemeClr val="hlink"/>
                </a:solidFill>
              </a:rPr>
              <a:t>But cannot search for such cut brute-force…</a:t>
            </a:r>
          </a:p>
        </p:txBody>
      </p:sp>
      <p:sp>
        <p:nvSpPr>
          <p:cNvPr id="52" name="Slide Number Placeholder 51"/>
          <p:cNvSpPr>
            <a:spLocks noGrp="1"/>
          </p:cNvSpPr>
          <p:nvPr>
            <p:ph type="sldNum" sz="quarter" idx="12"/>
          </p:nvPr>
        </p:nvSpPr>
        <p:spPr/>
        <p:txBody>
          <a:bodyPr/>
          <a:lstStyle/>
          <a:p>
            <a:fld id="{B6F15528-21DE-4FAA-801E-634DDDAF4B2B}" type="slidenum">
              <a:rPr lang="en-US" smtClean="0"/>
              <a:pPr/>
              <a:t>196</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9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9079" grpId="0"/>
    </p:bldLst>
  </p:timing>
</p:sld>
</file>

<file path=ppt/slides/slide1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46"/>
          <p:cNvGrpSpPr>
            <a:grpSpLocks/>
          </p:cNvGrpSpPr>
          <p:nvPr/>
        </p:nvGrpSpPr>
        <p:grpSpPr bwMode="auto">
          <a:xfrm>
            <a:off x="2209800" y="2667000"/>
            <a:ext cx="6324600" cy="2286000"/>
            <a:chOff x="1392" y="1680"/>
            <a:chExt cx="3984" cy="1440"/>
          </a:xfrm>
        </p:grpSpPr>
        <p:sp>
          <p:nvSpPr>
            <p:cNvPr id="779300" name="Oval 36"/>
            <p:cNvSpPr>
              <a:spLocks noChangeArrowheads="1"/>
            </p:cNvSpPr>
            <p:nvPr/>
          </p:nvSpPr>
          <p:spPr bwMode="auto">
            <a:xfrm>
              <a:off x="1392" y="1680"/>
              <a:ext cx="912" cy="1152"/>
            </a:xfrm>
            <a:prstGeom prst="ellipse">
              <a:avLst/>
            </a:prstGeom>
            <a:solidFill>
              <a:srgbClr val="FF99CC"/>
            </a:solidFill>
            <a:ln w="9525">
              <a:solidFill>
                <a:schemeClr val="tx1"/>
              </a:solidFill>
              <a:round/>
              <a:headEnd/>
              <a:tailEnd/>
            </a:ln>
            <a:effectLst/>
          </p:spPr>
          <p:txBody>
            <a:bodyPr wrap="none" lIns="92075" tIns="46038" rIns="92075" bIns="46038" anchor="ctr">
              <a:prstTxWarp prst="textNoShape">
                <a:avLst/>
              </a:prstTxWarp>
            </a:bodyPr>
            <a:lstStyle/>
            <a:p>
              <a:endParaRPr lang="en-US"/>
            </a:p>
          </p:txBody>
        </p:sp>
        <p:sp>
          <p:nvSpPr>
            <p:cNvPr id="779301" name="Text Box 37"/>
            <p:cNvSpPr txBox="1">
              <a:spLocks noChangeArrowheads="1"/>
            </p:cNvSpPr>
            <p:nvPr/>
          </p:nvSpPr>
          <p:spPr bwMode="auto">
            <a:xfrm>
              <a:off x="2304" y="2671"/>
              <a:ext cx="3072" cy="449"/>
            </a:xfrm>
            <a:prstGeom prst="rect">
              <a:avLst/>
            </a:prstGeom>
            <a:noFill/>
            <a:ln w="9525">
              <a:noFill/>
              <a:miter lim="800000"/>
              <a:headEnd/>
              <a:tailEnd/>
            </a:ln>
            <a:effectLst/>
          </p:spPr>
          <p:txBody>
            <a:bodyPr lIns="92075" tIns="46038" rIns="92075" bIns="46038">
              <a:prstTxWarp prst="textNoShape">
                <a:avLst/>
              </a:prstTxWarp>
              <a:spAutoFit/>
            </a:bodyPr>
            <a:lstStyle/>
            <a:p>
              <a:pPr>
                <a:lnSpc>
                  <a:spcPct val="70000"/>
                </a:lnSpc>
              </a:pPr>
              <a:r>
                <a:rPr lang="en-US"/>
                <a:t>Random </a:t>
              </a:r>
              <a:r>
                <a:rPr lang="en-US">
                  <a:solidFill>
                    <a:schemeClr val="hlink"/>
                  </a:solidFill>
                </a:rPr>
                <a:t>1 to 1 mapping</a:t>
              </a:r>
              <a:r>
                <a:rPr lang="en-US"/>
                <a:t> between </a:t>
              </a:r>
            </a:p>
            <a:p>
              <a:pPr>
                <a:lnSpc>
                  <a:spcPct val="70000"/>
                </a:lnSpc>
              </a:pPr>
              <a:r>
                <a:rPr lang="en-US"/>
                <a:t>incoming edge and outgoing edge</a:t>
              </a:r>
            </a:p>
          </p:txBody>
        </p:sp>
        <p:sp>
          <p:nvSpPr>
            <p:cNvPr id="779302" name="Line 38"/>
            <p:cNvSpPr>
              <a:spLocks noChangeShapeType="1"/>
            </p:cNvSpPr>
            <p:nvPr/>
          </p:nvSpPr>
          <p:spPr bwMode="auto">
            <a:xfrm flipH="1" flipV="1">
              <a:off x="2288" y="2440"/>
              <a:ext cx="384" cy="192"/>
            </a:xfrm>
            <a:prstGeom prst="line">
              <a:avLst/>
            </a:prstGeom>
            <a:noFill/>
            <a:ln w="22225">
              <a:solidFill>
                <a:schemeClr val="tx1"/>
              </a:solidFill>
              <a:round/>
              <a:headEnd/>
              <a:tailEnd type="arrow" w="lg" len="lg"/>
            </a:ln>
            <a:effectLst/>
          </p:spPr>
          <p:txBody>
            <a:bodyPr wrap="none" lIns="92075" tIns="46038" rIns="92075" bIns="46038">
              <a:prstTxWarp prst="textNoShape">
                <a:avLst/>
              </a:prstTxWarp>
            </a:bodyPr>
            <a:lstStyle/>
            <a:p>
              <a:endParaRPr lang="en-US"/>
            </a:p>
          </p:txBody>
        </p:sp>
      </p:grpSp>
      <p:sp>
        <p:nvSpPr>
          <p:cNvPr id="779266" name="Rectangle 2"/>
          <p:cNvSpPr>
            <a:spLocks noGrp="1" noChangeArrowheads="1"/>
          </p:cNvSpPr>
          <p:nvPr>
            <p:ph type="title"/>
          </p:nvPr>
        </p:nvSpPr>
        <p:spPr/>
        <p:txBody>
          <a:bodyPr/>
          <a:lstStyle/>
          <a:p>
            <a:r>
              <a:rPr lang="en-US" smtClean="0"/>
              <a:t>Random Route: Convergence</a:t>
            </a:r>
            <a:endParaRPr lang="en-US"/>
          </a:p>
        </p:txBody>
      </p:sp>
      <p:sp>
        <p:nvSpPr>
          <p:cNvPr id="41" name="Content Placeholder 40"/>
          <p:cNvSpPr>
            <a:spLocks noGrp="1"/>
          </p:cNvSpPr>
          <p:nvPr>
            <p:ph idx="1"/>
          </p:nvPr>
        </p:nvSpPr>
        <p:spPr>
          <a:xfrm>
            <a:off x="304800" y="5151437"/>
            <a:ext cx="8534400" cy="1173163"/>
          </a:xfrm>
        </p:spPr>
        <p:txBody>
          <a:bodyPr>
            <a:normAutofit lnSpcReduction="10000"/>
          </a:bodyPr>
          <a:lstStyle/>
          <a:p>
            <a:r>
              <a:rPr lang="en-US" dirty="0" smtClean="0"/>
              <a:t>Using routing table gives Convergence Property</a:t>
            </a:r>
          </a:p>
          <a:p>
            <a:pPr lvl="1"/>
            <a:r>
              <a:rPr lang="en-US" dirty="0" smtClean="0"/>
              <a:t>Routes merge if crossing the same edge</a:t>
            </a:r>
          </a:p>
          <a:p>
            <a:endParaRPr lang="en-US" dirty="0"/>
          </a:p>
        </p:txBody>
      </p:sp>
      <p:sp>
        <p:nvSpPr>
          <p:cNvPr id="38" name="Slide Number Placeholder 37"/>
          <p:cNvSpPr>
            <a:spLocks noGrp="1"/>
          </p:cNvSpPr>
          <p:nvPr>
            <p:ph type="sldNum" sz="quarter" idx="12"/>
          </p:nvPr>
        </p:nvSpPr>
        <p:spPr/>
        <p:txBody>
          <a:bodyPr/>
          <a:lstStyle/>
          <a:p>
            <a:fld id="{B6F15528-21DE-4FAA-801E-634DDDAF4B2B}" type="slidenum">
              <a:rPr lang="en-US" smtClean="0"/>
              <a:pPr/>
              <a:t>197</a:t>
            </a:fld>
            <a:endParaRPr lang="en-US"/>
          </a:p>
        </p:txBody>
      </p:sp>
      <p:sp>
        <p:nvSpPr>
          <p:cNvPr id="779269" name="Rectangle 5"/>
          <p:cNvSpPr>
            <a:spLocks noChangeArrowheads="1"/>
          </p:cNvSpPr>
          <p:nvPr/>
        </p:nvSpPr>
        <p:spPr bwMode="auto">
          <a:xfrm>
            <a:off x="2743200" y="2362200"/>
            <a:ext cx="157163" cy="141288"/>
          </a:xfrm>
          <a:prstGeom prst="rect">
            <a:avLst/>
          </a:prstGeom>
          <a:solidFill>
            <a:srgbClr val="008000"/>
          </a:solidFill>
          <a:ln w="9360">
            <a:solidFill>
              <a:srgbClr val="000000"/>
            </a:solidFill>
            <a:miter lim="800000"/>
            <a:headEnd/>
            <a:tailEnd/>
          </a:ln>
          <a:effectLst/>
        </p:spPr>
        <p:txBody>
          <a:bodyPr wrap="none" anchor="ctr">
            <a:prstTxWarp prst="textNoShape">
              <a:avLst/>
            </a:prstTxWarp>
          </a:bodyPr>
          <a:lstStyle/>
          <a:p>
            <a:endParaRPr lang="en-US"/>
          </a:p>
        </p:txBody>
      </p:sp>
      <p:sp>
        <p:nvSpPr>
          <p:cNvPr id="779270" name="Rectangle 6"/>
          <p:cNvSpPr>
            <a:spLocks noChangeArrowheads="1"/>
          </p:cNvSpPr>
          <p:nvPr/>
        </p:nvSpPr>
        <p:spPr bwMode="auto">
          <a:xfrm>
            <a:off x="5105400" y="2362200"/>
            <a:ext cx="157163" cy="141288"/>
          </a:xfrm>
          <a:prstGeom prst="rect">
            <a:avLst/>
          </a:prstGeom>
          <a:solidFill>
            <a:srgbClr val="008000"/>
          </a:solidFill>
          <a:ln w="9360">
            <a:solidFill>
              <a:srgbClr val="000000"/>
            </a:solidFill>
            <a:miter lim="800000"/>
            <a:headEnd/>
            <a:tailEnd/>
          </a:ln>
          <a:effectLst/>
        </p:spPr>
        <p:txBody>
          <a:bodyPr wrap="none" anchor="ctr">
            <a:prstTxWarp prst="textNoShape">
              <a:avLst/>
            </a:prstTxWarp>
          </a:bodyPr>
          <a:lstStyle/>
          <a:p>
            <a:endParaRPr lang="en-US"/>
          </a:p>
        </p:txBody>
      </p:sp>
      <p:sp>
        <p:nvSpPr>
          <p:cNvPr id="779272" name="Line 8"/>
          <p:cNvSpPr>
            <a:spLocks noChangeShapeType="1"/>
          </p:cNvSpPr>
          <p:nvPr/>
        </p:nvSpPr>
        <p:spPr bwMode="auto">
          <a:xfrm>
            <a:off x="1905000" y="1676400"/>
            <a:ext cx="838200" cy="685800"/>
          </a:xfrm>
          <a:prstGeom prst="line">
            <a:avLst/>
          </a:prstGeom>
          <a:noFill/>
          <a:ln w="25400">
            <a:solidFill>
              <a:schemeClr val="tx1"/>
            </a:solidFill>
            <a:round/>
            <a:headEnd/>
            <a:tailEnd/>
          </a:ln>
          <a:effectLst/>
        </p:spPr>
        <p:txBody>
          <a:bodyPr wrap="none" lIns="92075" tIns="46038" rIns="92075" bIns="46038">
            <a:prstTxWarp prst="textNoShape">
              <a:avLst/>
            </a:prstTxWarp>
          </a:bodyPr>
          <a:lstStyle/>
          <a:p>
            <a:endParaRPr lang="en-US"/>
          </a:p>
        </p:txBody>
      </p:sp>
      <p:sp>
        <p:nvSpPr>
          <p:cNvPr id="779274" name="Text Box 10"/>
          <p:cNvSpPr txBox="1">
            <a:spLocks noChangeArrowheads="1"/>
          </p:cNvSpPr>
          <p:nvPr/>
        </p:nvSpPr>
        <p:spPr bwMode="auto">
          <a:xfrm>
            <a:off x="2362200" y="2819400"/>
            <a:ext cx="1143000" cy="369974"/>
          </a:xfrm>
          <a:prstGeom prst="rect">
            <a:avLst/>
          </a:prstGeom>
          <a:noFill/>
          <a:ln w="9525">
            <a:solidFill>
              <a:schemeClr val="tx1"/>
            </a:solidFill>
            <a:miter lim="800000"/>
            <a:headEnd/>
            <a:tailEnd/>
          </a:ln>
          <a:effectLst/>
        </p:spPr>
        <p:txBody>
          <a:bodyPr lIns="92075" tIns="46038" rIns="92075" bIns="46038">
            <a:prstTxWarp prst="textNoShape">
              <a:avLst/>
            </a:prstTxWarp>
            <a:spAutoFit/>
          </a:bodyPr>
          <a:lstStyle/>
          <a:p>
            <a:pPr>
              <a:lnSpc>
                <a:spcPct val="70000"/>
              </a:lnSpc>
            </a:pPr>
            <a:r>
              <a:rPr lang="en-US" sz="2400" dirty="0"/>
              <a:t>a </a:t>
            </a:r>
            <a:r>
              <a:rPr lang="en-US" sz="2400" dirty="0" err="1">
                <a:sym typeface="Symbol" charset="2"/>
              </a:rPr>
              <a:t></a:t>
            </a:r>
            <a:r>
              <a:rPr lang="en-US" sz="2400" dirty="0">
                <a:sym typeface="Symbol" charset="2"/>
              </a:rPr>
              <a:t> </a:t>
            </a:r>
            <a:r>
              <a:rPr lang="en-US" sz="2400" dirty="0" err="1">
                <a:sym typeface="Symbol" charset="2"/>
              </a:rPr>
              <a:t>d</a:t>
            </a:r>
            <a:endParaRPr lang="en-US" sz="2400" dirty="0">
              <a:sym typeface="Symbol" charset="2"/>
            </a:endParaRPr>
          </a:p>
        </p:txBody>
      </p:sp>
      <p:sp>
        <p:nvSpPr>
          <p:cNvPr id="779275" name="Text Box 11"/>
          <p:cNvSpPr txBox="1">
            <a:spLocks noChangeArrowheads="1"/>
          </p:cNvSpPr>
          <p:nvPr/>
        </p:nvSpPr>
        <p:spPr bwMode="auto">
          <a:xfrm>
            <a:off x="2365375" y="3219450"/>
            <a:ext cx="1139825" cy="369974"/>
          </a:xfrm>
          <a:prstGeom prst="rect">
            <a:avLst/>
          </a:prstGeom>
          <a:noFill/>
          <a:ln w="9525">
            <a:solidFill>
              <a:schemeClr val="tx1"/>
            </a:solidFill>
            <a:miter lim="800000"/>
            <a:headEnd/>
            <a:tailEnd/>
          </a:ln>
          <a:effectLst/>
        </p:spPr>
        <p:txBody>
          <a:bodyPr lIns="92075" tIns="46038" rIns="92075" bIns="46038">
            <a:prstTxWarp prst="textNoShape">
              <a:avLst/>
            </a:prstTxWarp>
            <a:spAutoFit/>
          </a:bodyPr>
          <a:lstStyle/>
          <a:p>
            <a:pPr>
              <a:lnSpc>
                <a:spcPct val="70000"/>
              </a:lnSpc>
            </a:pPr>
            <a:r>
              <a:rPr lang="en-US" sz="2400"/>
              <a:t>b </a:t>
            </a:r>
            <a:r>
              <a:rPr lang="en-US" sz="2400">
                <a:sym typeface="Symbol" charset="2"/>
              </a:rPr>
              <a:t> a</a:t>
            </a:r>
          </a:p>
        </p:txBody>
      </p:sp>
      <p:sp>
        <p:nvSpPr>
          <p:cNvPr id="779276" name="Text Box 12"/>
          <p:cNvSpPr txBox="1">
            <a:spLocks noChangeArrowheads="1"/>
          </p:cNvSpPr>
          <p:nvPr/>
        </p:nvSpPr>
        <p:spPr bwMode="auto">
          <a:xfrm>
            <a:off x="2365375" y="3613150"/>
            <a:ext cx="1139825" cy="369974"/>
          </a:xfrm>
          <a:prstGeom prst="rect">
            <a:avLst/>
          </a:prstGeom>
          <a:noFill/>
          <a:ln w="9525">
            <a:solidFill>
              <a:schemeClr val="tx1"/>
            </a:solidFill>
            <a:miter lim="800000"/>
            <a:headEnd/>
            <a:tailEnd/>
          </a:ln>
          <a:effectLst/>
        </p:spPr>
        <p:txBody>
          <a:bodyPr lIns="92075" tIns="46038" rIns="92075" bIns="46038">
            <a:prstTxWarp prst="textNoShape">
              <a:avLst/>
            </a:prstTxWarp>
            <a:spAutoFit/>
          </a:bodyPr>
          <a:lstStyle/>
          <a:p>
            <a:pPr>
              <a:lnSpc>
                <a:spcPct val="70000"/>
              </a:lnSpc>
            </a:pPr>
            <a:r>
              <a:rPr lang="en-US" sz="2400" dirty="0" err="1"/>
              <a:t>c</a:t>
            </a:r>
            <a:r>
              <a:rPr lang="en-US" sz="2400" dirty="0"/>
              <a:t> </a:t>
            </a:r>
            <a:r>
              <a:rPr lang="en-US" sz="2400" dirty="0" err="1">
                <a:sym typeface="Symbol" charset="2"/>
              </a:rPr>
              <a:t></a:t>
            </a:r>
            <a:r>
              <a:rPr lang="en-US" sz="2400" dirty="0">
                <a:sym typeface="Symbol" charset="2"/>
              </a:rPr>
              <a:t> </a:t>
            </a:r>
            <a:r>
              <a:rPr lang="en-US" sz="2400" dirty="0" err="1">
                <a:sym typeface="Symbol" charset="2"/>
              </a:rPr>
              <a:t>b</a:t>
            </a:r>
            <a:endParaRPr lang="en-US" sz="2400" dirty="0">
              <a:sym typeface="Symbol" charset="2"/>
            </a:endParaRPr>
          </a:p>
        </p:txBody>
      </p:sp>
      <p:sp>
        <p:nvSpPr>
          <p:cNvPr id="779277" name="Text Box 13"/>
          <p:cNvSpPr txBox="1">
            <a:spLocks noChangeArrowheads="1"/>
          </p:cNvSpPr>
          <p:nvPr/>
        </p:nvSpPr>
        <p:spPr bwMode="auto">
          <a:xfrm>
            <a:off x="2365375" y="4006850"/>
            <a:ext cx="1139825" cy="369974"/>
          </a:xfrm>
          <a:prstGeom prst="rect">
            <a:avLst/>
          </a:prstGeom>
          <a:noFill/>
          <a:ln w="9525">
            <a:solidFill>
              <a:schemeClr val="tx1"/>
            </a:solidFill>
            <a:miter lim="800000"/>
            <a:headEnd/>
            <a:tailEnd/>
          </a:ln>
          <a:effectLst/>
        </p:spPr>
        <p:txBody>
          <a:bodyPr lIns="92075" tIns="46038" rIns="92075" bIns="46038">
            <a:prstTxWarp prst="textNoShape">
              <a:avLst/>
            </a:prstTxWarp>
            <a:spAutoFit/>
          </a:bodyPr>
          <a:lstStyle/>
          <a:p>
            <a:pPr>
              <a:lnSpc>
                <a:spcPct val="70000"/>
              </a:lnSpc>
            </a:pPr>
            <a:r>
              <a:rPr lang="en-US" sz="2400"/>
              <a:t>d </a:t>
            </a:r>
            <a:r>
              <a:rPr lang="en-US" sz="2400">
                <a:sym typeface="Symbol" charset="2"/>
              </a:rPr>
              <a:t> c</a:t>
            </a:r>
          </a:p>
        </p:txBody>
      </p:sp>
      <p:sp>
        <p:nvSpPr>
          <p:cNvPr id="779280" name="Text Box 16"/>
          <p:cNvSpPr txBox="1">
            <a:spLocks noChangeArrowheads="1"/>
          </p:cNvSpPr>
          <p:nvPr/>
        </p:nvSpPr>
        <p:spPr bwMode="auto">
          <a:xfrm>
            <a:off x="4800600" y="2819400"/>
            <a:ext cx="1143000" cy="369974"/>
          </a:xfrm>
          <a:prstGeom prst="rect">
            <a:avLst/>
          </a:prstGeom>
          <a:noFill/>
          <a:ln w="9525">
            <a:solidFill>
              <a:schemeClr val="tx1"/>
            </a:solidFill>
            <a:miter lim="800000"/>
            <a:headEnd/>
            <a:tailEnd/>
          </a:ln>
          <a:effectLst/>
        </p:spPr>
        <p:txBody>
          <a:bodyPr lIns="92075" tIns="46038" rIns="92075" bIns="46038">
            <a:prstTxWarp prst="textNoShape">
              <a:avLst/>
            </a:prstTxWarp>
            <a:spAutoFit/>
          </a:bodyPr>
          <a:lstStyle/>
          <a:p>
            <a:pPr>
              <a:lnSpc>
                <a:spcPct val="70000"/>
              </a:lnSpc>
            </a:pPr>
            <a:r>
              <a:rPr lang="en-US" sz="2400" dirty="0" err="1"/>
              <a:t>d</a:t>
            </a:r>
            <a:r>
              <a:rPr lang="en-US" sz="2400" dirty="0"/>
              <a:t> </a:t>
            </a:r>
            <a:r>
              <a:rPr lang="en-US" sz="2400" dirty="0" err="1">
                <a:sym typeface="Symbol" charset="2"/>
              </a:rPr>
              <a:t></a:t>
            </a:r>
            <a:r>
              <a:rPr lang="en-US" sz="2400" dirty="0">
                <a:sym typeface="Symbol" charset="2"/>
              </a:rPr>
              <a:t> </a:t>
            </a:r>
            <a:r>
              <a:rPr lang="en-US" sz="2400" dirty="0" err="1">
                <a:sym typeface="Symbol" charset="2"/>
              </a:rPr>
              <a:t>e</a:t>
            </a:r>
            <a:endParaRPr lang="en-US" sz="2400" dirty="0">
              <a:sym typeface="Symbol" charset="2"/>
            </a:endParaRPr>
          </a:p>
        </p:txBody>
      </p:sp>
      <p:sp>
        <p:nvSpPr>
          <p:cNvPr id="779281" name="Text Box 17"/>
          <p:cNvSpPr txBox="1">
            <a:spLocks noChangeArrowheads="1"/>
          </p:cNvSpPr>
          <p:nvPr/>
        </p:nvSpPr>
        <p:spPr bwMode="auto">
          <a:xfrm>
            <a:off x="4803775" y="3213100"/>
            <a:ext cx="1139825" cy="369974"/>
          </a:xfrm>
          <a:prstGeom prst="rect">
            <a:avLst/>
          </a:prstGeom>
          <a:noFill/>
          <a:ln w="9525">
            <a:solidFill>
              <a:schemeClr val="tx1"/>
            </a:solidFill>
            <a:miter lim="800000"/>
            <a:headEnd/>
            <a:tailEnd/>
          </a:ln>
          <a:effectLst/>
        </p:spPr>
        <p:txBody>
          <a:bodyPr lIns="92075" tIns="46038" rIns="92075" bIns="46038">
            <a:prstTxWarp prst="textNoShape">
              <a:avLst/>
            </a:prstTxWarp>
            <a:spAutoFit/>
          </a:bodyPr>
          <a:lstStyle/>
          <a:p>
            <a:pPr>
              <a:lnSpc>
                <a:spcPct val="70000"/>
              </a:lnSpc>
            </a:pPr>
            <a:r>
              <a:rPr lang="en-US" sz="2400"/>
              <a:t>e </a:t>
            </a:r>
            <a:r>
              <a:rPr lang="en-US" sz="2400">
                <a:sym typeface="Symbol" charset="2"/>
              </a:rPr>
              <a:t> d</a:t>
            </a:r>
          </a:p>
        </p:txBody>
      </p:sp>
      <p:sp>
        <p:nvSpPr>
          <p:cNvPr id="779282" name="Text Box 18"/>
          <p:cNvSpPr txBox="1">
            <a:spLocks noChangeArrowheads="1"/>
          </p:cNvSpPr>
          <p:nvPr/>
        </p:nvSpPr>
        <p:spPr bwMode="auto">
          <a:xfrm>
            <a:off x="4803775" y="3613150"/>
            <a:ext cx="1139825" cy="369974"/>
          </a:xfrm>
          <a:prstGeom prst="rect">
            <a:avLst/>
          </a:prstGeom>
          <a:noFill/>
          <a:ln w="9525">
            <a:solidFill>
              <a:schemeClr val="tx1"/>
            </a:solidFill>
            <a:miter lim="800000"/>
            <a:headEnd/>
            <a:tailEnd/>
          </a:ln>
          <a:effectLst/>
        </p:spPr>
        <p:txBody>
          <a:bodyPr lIns="92075" tIns="46038" rIns="92075" bIns="46038">
            <a:prstTxWarp prst="textNoShape">
              <a:avLst/>
            </a:prstTxWarp>
            <a:spAutoFit/>
          </a:bodyPr>
          <a:lstStyle/>
          <a:p>
            <a:pPr>
              <a:lnSpc>
                <a:spcPct val="70000"/>
              </a:lnSpc>
            </a:pPr>
            <a:r>
              <a:rPr lang="en-US" sz="2400"/>
              <a:t>f  </a:t>
            </a:r>
            <a:r>
              <a:rPr lang="en-US" sz="2400">
                <a:sym typeface="Symbol" charset="2"/>
              </a:rPr>
              <a:t> f</a:t>
            </a:r>
          </a:p>
        </p:txBody>
      </p:sp>
      <p:sp>
        <p:nvSpPr>
          <p:cNvPr id="779285" name="Line 21"/>
          <p:cNvSpPr>
            <a:spLocks noChangeShapeType="1"/>
          </p:cNvSpPr>
          <p:nvPr/>
        </p:nvSpPr>
        <p:spPr bwMode="auto">
          <a:xfrm>
            <a:off x="2895600" y="2438400"/>
            <a:ext cx="1295400" cy="762000"/>
          </a:xfrm>
          <a:prstGeom prst="line">
            <a:avLst/>
          </a:prstGeom>
          <a:noFill/>
          <a:ln w="25400">
            <a:solidFill>
              <a:schemeClr val="tx1"/>
            </a:solidFill>
            <a:round/>
            <a:headEnd/>
            <a:tailEnd/>
          </a:ln>
          <a:effectLst/>
        </p:spPr>
        <p:txBody>
          <a:bodyPr wrap="none" lIns="92075" tIns="46038" rIns="92075" bIns="46038">
            <a:prstTxWarp prst="textNoShape">
              <a:avLst/>
            </a:prstTxWarp>
          </a:bodyPr>
          <a:lstStyle/>
          <a:p>
            <a:endParaRPr lang="en-US"/>
          </a:p>
        </p:txBody>
      </p:sp>
      <p:sp>
        <p:nvSpPr>
          <p:cNvPr id="779286" name="Line 22"/>
          <p:cNvSpPr>
            <a:spLocks noChangeShapeType="1"/>
          </p:cNvSpPr>
          <p:nvPr/>
        </p:nvSpPr>
        <p:spPr bwMode="auto">
          <a:xfrm>
            <a:off x="2959100" y="2438400"/>
            <a:ext cx="2133600" cy="0"/>
          </a:xfrm>
          <a:prstGeom prst="line">
            <a:avLst/>
          </a:prstGeom>
          <a:noFill/>
          <a:ln w="25400">
            <a:solidFill>
              <a:schemeClr val="tx1"/>
            </a:solidFill>
            <a:round/>
            <a:headEnd/>
            <a:tailEnd/>
          </a:ln>
          <a:effectLst/>
        </p:spPr>
        <p:txBody>
          <a:bodyPr wrap="none" lIns="92075" tIns="46038" rIns="92075" bIns="46038">
            <a:prstTxWarp prst="textNoShape">
              <a:avLst/>
            </a:prstTxWarp>
          </a:bodyPr>
          <a:lstStyle/>
          <a:p>
            <a:endParaRPr lang="en-US"/>
          </a:p>
        </p:txBody>
      </p:sp>
      <p:sp>
        <p:nvSpPr>
          <p:cNvPr id="779287" name="Line 23"/>
          <p:cNvSpPr>
            <a:spLocks noChangeShapeType="1"/>
          </p:cNvSpPr>
          <p:nvPr/>
        </p:nvSpPr>
        <p:spPr bwMode="auto">
          <a:xfrm flipH="1">
            <a:off x="1828800" y="2438400"/>
            <a:ext cx="914400" cy="533400"/>
          </a:xfrm>
          <a:prstGeom prst="line">
            <a:avLst/>
          </a:prstGeom>
          <a:noFill/>
          <a:ln w="25400">
            <a:solidFill>
              <a:schemeClr val="tx1"/>
            </a:solidFill>
            <a:round/>
            <a:headEnd/>
            <a:tailEnd/>
          </a:ln>
          <a:effectLst/>
        </p:spPr>
        <p:txBody>
          <a:bodyPr wrap="none" lIns="92075" tIns="46038" rIns="92075" bIns="46038">
            <a:prstTxWarp prst="textNoShape">
              <a:avLst/>
            </a:prstTxWarp>
          </a:bodyPr>
          <a:lstStyle/>
          <a:p>
            <a:endParaRPr lang="en-US"/>
          </a:p>
        </p:txBody>
      </p:sp>
      <p:sp>
        <p:nvSpPr>
          <p:cNvPr id="779288" name="Line 24"/>
          <p:cNvSpPr>
            <a:spLocks noChangeShapeType="1"/>
          </p:cNvSpPr>
          <p:nvPr/>
        </p:nvSpPr>
        <p:spPr bwMode="auto">
          <a:xfrm>
            <a:off x="5334000" y="2438400"/>
            <a:ext cx="1676400" cy="0"/>
          </a:xfrm>
          <a:prstGeom prst="line">
            <a:avLst/>
          </a:prstGeom>
          <a:noFill/>
          <a:ln w="25400">
            <a:solidFill>
              <a:schemeClr val="tx1"/>
            </a:solidFill>
            <a:round/>
            <a:headEnd/>
            <a:tailEnd/>
          </a:ln>
          <a:effectLst/>
        </p:spPr>
        <p:txBody>
          <a:bodyPr wrap="none" lIns="92075" tIns="46038" rIns="92075" bIns="46038">
            <a:prstTxWarp prst="textNoShape">
              <a:avLst/>
            </a:prstTxWarp>
          </a:bodyPr>
          <a:lstStyle/>
          <a:p>
            <a:endParaRPr lang="en-US"/>
          </a:p>
        </p:txBody>
      </p:sp>
      <p:sp>
        <p:nvSpPr>
          <p:cNvPr id="779289" name="Line 25"/>
          <p:cNvSpPr>
            <a:spLocks noChangeShapeType="1"/>
          </p:cNvSpPr>
          <p:nvPr/>
        </p:nvSpPr>
        <p:spPr bwMode="auto">
          <a:xfrm flipV="1">
            <a:off x="5257800" y="1752600"/>
            <a:ext cx="762000" cy="609600"/>
          </a:xfrm>
          <a:prstGeom prst="line">
            <a:avLst/>
          </a:prstGeom>
          <a:noFill/>
          <a:ln w="25400">
            <a:solidFill>
              <a:schemeClr val="tx1"/>
            </a:solidFill>
            <a:round/>
            <a:headEnd/>
            <a:tailEnd/>
          </a:ln>
          <a:effectLst/>
        </p:spPr>
        <p:txBody>
          <a:bodyPr wrap="none" lIns="92075" tIns="46038" rIns="92075" bIns="46038">
            <a:prstTxWarp prst="textNoShape">
              <a:avLst/>
            </a:prstTxWarp>
          </a:bodyPr>
          <a:lstStyle/>
          <a:p>
            <a:endParaRPr lang="en-US"/>
          </a:p>
        </p:txBody>
      </p:sp>
      <p:sp>
        <p:nvSpPr>
          <p:cNvPr id="779290" name="Text Box 26"/>
          <p:cNvSpPr txBox="1">
            <a:spLocks noChangeArrowheads="1"/>
          </p:cNvSpPr>
          <p:nvPr/>
        </p:nvSpPr>
        <p:spPr bwMode="auto">
          <a:xfrm>
            <a:off x="1752600" y="1676400"/>
            <a:ext cx="382588" cy="519113"/>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en-US" sz="2800"/>
              <a:t>a</a:t>
            </a:r>
          </a:p>
        </p:txBody>
      </p:sp>
      <p:sp>
        <p:nvSpPr>
          <p:cNvPr id="779292" name="Text Box 28"/>
          <p:cNvSpPr txBox="1">
            <a:spLocks noChangeArrowheads="1"/>
          </p:cNvSpPr>
          <p:nvPr/>
        </p:nvSpPr>
        <p:spPr bwMode="auto">
          <a:xfrm>
            <a:off x="1828800" y="2362200"/>
            <a:ext cx="382588" cy="519113"/>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en-US" sz="2800"/>
              <a:t>b</a:t>
            </a:r>
          </a:p>
        </p:txBody>
      </p:sp>
      <p:sp>
        <p:nvSpPr>
          <p:cNvPr id="779293" name="Text Box 29"/>
          <p:cNvSpPr txBox="1">
            <a:spLocks noChangeArrowheads="1"/>
          </p:cNvSpPr>
          <p:nvPr/>
        </p:nvSpPr>
        <p:spPr bwMode="auto">
          <a:xfrm>
            <a:off x="3733800" y="2971800"/>
            <a:ext cx="361950" cy="519113"/>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en-US" sz="2800"/>
              <a:t>c</a:t>
            </a:r>
          </a:p>
        </p:txBody>
      </p:sp>
      <p:sp>
        <p:nvSpPr>
          <p:cNvPr id="779294" name="Text Box 30"/>
          <p:cNvSpPr txBox="1">
            <a:spLocks noChangeArrowheads="1"/>
          </p:cNvSpPr>
          <p:nvPr/>
        </p:nvSpPr>
        <p:spPr bwMode="auto">
          <a:xfrm>
            <a:off x="4191000" y="2362200"/>
            <a:ext cx="382588" cy="519113"/>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en-US" sz="2800"/>
              <a:t>d</a:t>
            </a:r>
          </a:p>
        </p:txBody>
      </p:sp>
      <p:sp>
        <p:nvSpPr>
          <p:cNvPr id="779295" name="Text Box 31"/>
          <p:cNvSpPr txBox="1">
            <a:spLocks noChangeArrowheads="1"/>
          </p:cNvSpPr>
          <p:nvPr/>
        </p:nvSpPr>
        <p:spPr bwMode="auto">
          <a:xfrm>
            <a:off x="6094413" y="2300288"/>
            <a:ext cx="382587" cy="519112"/>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en-US" sz="2800"/>
              <a:t>e</a:t>
            </a:r>
          </a:p>
        </p:txBody>
      </p:sp>
      <p:sp>
        <p:nvSpPr>
          <p:cNvPr id="779296" name="Text Box 32"/>
          <p:cNvSpPr txBox="1">
            <a:spLocks noChangeArrowheads="1"/>
          </p:cNvSpPr>
          <p:nvPr/>
        </p:nvSpPr>
        <p:spPr bwMode="auto">
          <a:xfrm>
            <a:off x="5486400" y="1625600"/>
            <a:ext cx="282575" cy="519113"/>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en-US" sz="2800"/>
              <a:t>f</a:t>
            </a:r>
          </a:p>
        </p:txBody>
      </p:sp>
      <p:sp>
        <p:nvSpPr>
          <p:cNvPr id="779298" name="Line 34"/>
          <p:cNvSpPr>
            <a:spLocks noChangeShapeType="1"/>
          </p:cNvSpPr>
          <p:nvPr/>
        </p:nvSpPr>
        <p:spPr bwMode="auto">
          <a:xfrm>
            <a:off x="1981200" y="1562100"/>
            <a:ext cx="914400" cy="762000"/>
          </a:xfrm>
          <a:prstGeom prst="line">
            <a:avLst/>
          </a:prstGeom>
          <a:noFill/>
          <a:ln w="50800">
            <a:solidFill>
              <a:schemeClr val="tx2"/>
            </a:solidFill>
            <a:prstDash val="sysDot"/>
            <a:round/>
            <a:headEnd/>
            <a:tailEnd type="stealth" w="lg" len="med"/>
          </a:ln>
          <a:effectLst/>
        </p:spPr>
        <p:txBody>
          <a:bodyPr wrap="none" lIns="92075" tIns="46038" rIns="92075" bIns="46038">
            <a:prstTxWarp prst="textNoShape">
              <a:avLst/>
            </a:prstTxWarp>
          </a:bodyPr>
          <a:lstStyle/>
          <a:p>
            <a:endParaRPr lang="en-US"/>
          </a:p>
        </p:txBody>
      </p:sp>
      <p:sp>
        <p:nvSpPr>
          <p:cNvPr id="779299" name="Text Box 35"/>
          <p:cNvSpPr txBox="1">
            <a:spLocks noChangeArrowheads="1"/>
          </p:cNvSpPr>
          <p:nvPr/>
        </p:nvSpPr>
        <p:spPr bwMode="auto">
          <a:xfrm>
            <a:off x="457200" y="3124200"/>
            <a:ext cx="1863725" cy="931863"/>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en-US"/>
              <a:t>randomized </a:t>
            </a:r>
          </a:p>
          <a:p>
            <a:r>
              <a:rPr lang="en-US"/>
              <a:t>routing table</a:t>
            </a:r>
          </a:p>
        </p:txBody>
      </p:sp>
      <p:sp>
        <p:nvSpPr>
          <p:cNvPr id="779304" name="Line 40"/>
          <p:cNvSpPr>
            <a:spLocks noChangeShapeType="1"/>
          </p:cNvSpPr>
          <p:nvPr/>
        </p:nvSpPr>
        <p:spPr bwMode="auto">
          <a:xfrm>
            <a:off x="2895600" y="2286000"/>
            <a:ext cx="2209800" cy="0"/>
          </a:xfrm>
          <a:prstGeom prst="line">
            <a:avLst/>
          </a:prstGeom>
          <a:noFill/>
          <a:ln w="50800">
            <a:solidFill>
              <a:schemeClr val="tx2"/>
            </a:solidFill>
            <a:prstDash val="sysDot"/>
            <a:round/>
            <a:headEnd/>
            <a:tailEnd type="stealth" w="lg" len="med"/>
          </a:ln>
          <a:effectLst/>
        </p:spPr>
        <p:txBody>
          <a:bodyPr wrap="none" lIns="92075" tIns="46038" rIns="92075" bIns="46038">
            <a:prstTxWarp prst="textNoShape">
              <a:avLst/>
            </a:prstTxWarp>
          </a:bodyPr>
          <a:lstStyle/>
          <a:p>
            <a:endParaRPr lang="en-US"/>
          </a:p>
        </p:txBody>
      </p:sp>
      <p:sp>
        <p:nvSpPr>
          <p:cNvPr id="779305" name="Line 41"/>
          <p:cNvSpPr>
            <a:spLocks noChangeShapeType="1"/>
          </p:cNvSpPr>
          <p:nvPr/>
        </p:nvSpPr>
        <p:spPr bwMode="auto">
          <a:xfrm>
            <a:off x="5410200" y="2286000"/>
            <a:ext cx="1600200" cy="0"/>
          </a:xfrm>
          <a:prstGeom prst="line">
            <a:avLst/>
          </a:prstGeom>
          <a:noFill/>
          <a:ln w="50800">
            <a:solidFill>
              <a:schemeClr val="tx2"/>
            </a:solidFill>
            <a:prstDash val="sysDot"/>
            <a:round/>
            <a:headEnd/>
            <a:tailEnd type="stealth" w="lg" len="med"/>
          </a:ln>
          <a:effectLst/>
        </p:spPr>
        <p:txBody>
          <a:bodyPr wrap="none" lIns="92075" tIns="46038" rIns="92075" bIns="46038">
            <a:prstTxWarp prst="textNoShape">
              <a:avLst/>
            </a:prstTxWarp>
          </a:bodyPr>
          <a:lstStyle/>
          <a:p>
            <a:endParaRPr lang="en-US"/>
          </a:p>
        </p:txBody>
      </p:sp>
      <p:sp>
        <p:nvSpPr>
          <p:cNvPr id="779306" name="Line 42"/>
          <p:cNvSpPr>
            <a:spLocks noChangeShapeType="1"/>
          </p:cNvSpPr>
          <p:nvPr/>
        </p:nvSpPr>
        <p:spPr bwMode="auto">
          <a:xfrm>
            <a:off x="2057400" y="1447800"/>
            <a:ext cx="914400" cy="762000"/>
          </a:xfrm>
          <a:prstGeom prst="line">
            <a:avLst/>
          </a:prstGeom>
          <a:noFill/>
          <a:ln w="50800">
            <a:solidFill>
              <a:schemeClr val="hlink"/>
            </a:solidFill>
            <a:prstDash val="sysDot"/>
            <a:round/>
            <a:headEnd/>
            <a:tailEnd type="stealth" w="lg" len="med"/>
          </a:ln>
          <a:effectLst/>
        </p:spPr>
        <p:txBody>
          <a:bodyPr wrap="none" lIns="92075" tIns="46038" rIns="92075" bIns="46038">
            <a:prstTxWarp prst="textNoShape">
              <a:avLst/>
            </a:prstTxWarp>
          </a:bodyPr>
          <a:lstStyle/>
          <a:p>
            <a:endParaRPr lang="en-US"/>
          </a:p>
        </p:txBody>
      </p:sp>
      <p:sp>
        <p:nvSpPr>
          <p:cNvPr id="779307" name="Line 43"/>
          <p:cNvSpPr>
            <a:spLocks noChangeShapeType="1"/>
          </p:cNvSpPr>
          <p:nvPr/>
        </p:nvSpPr>
        <p:spPr bwMode="auto">
          <a:xfrm>
            <a:off x="2971800" y="2133600"/>
            <a:ext cx="2133600" cy="0"/>
          </a:xfrm>
          <a:prstGeom prst="line">
            <a:avLst/>
          </a:prstGeom>
          <a:noFill/>
          <a:ln w="50800">
            <a:solidFill>
              <a:schemeClr val="hlink"/>
            </a:solidFill>
            <a:prstDash val="sysDot"/>
            <a:round/>
            <a:headEnd/>
            <a:tailEnd type="stealth" w="lg" len="med"/>
          </a:ln>
          <a:effectLst/>
        </p:spPr>
        <p:txBody>
          <a:bodyPr wrap="none" lIns="92075" tIns="46038" rIns="92075" bIns="46038">
            <a:prstTxWarp prst="textNoShape">
              <a:avLst/>
            </a:prstTxWarp>
          </a:bodyPr>
          <a:lstStyle/>
          <a:p>
            <a:endParaRPr lang="en-US"/>
          </a:p>
        </p:txBody>
      </p:sp>
      <p:sp>
        <p:nvSpPr>
          <p:cNvPr id="779308" name="Line 44"/>
          <p:cNvSpPr>
            <a:spLocks noChangeShapeType="1"/>
          </p:cNvSpPr>
          <p:nvPr/>
        </p:nvSpPr>
        <p:spPr bwMode="auto">
          <a:xfrm>
            <a:off x="5410200" y="2133600"/>
            <a:ext cx="1600200" cy="0"/>
          </a:xfrm>
          <a:prstGeom prst="line">
            <a:avLst/>
          </a:prstGeom>
          <a:noFill/>
          <a:ln w="50800">
            <a:solidFill>
              <a:schemeClr val="hlink"/>
            </a:solidFill>
            <a:prstDash val="sysDot"/>
            <a:round/>
            <a:headEnd/>
            <a:tailEnd type="stealth" w="lg" len="med"/>
          </a:ln>
          <a:effectLst/>
        </p:spPr>
        <p:txBody>
          <a:bodyPr wrap="none" lIns="92075" tIns="46038" rIns="92075" bIns="46038">
            <a:prstTxWarp prst="textNoShape">
              <a:avLst/>
            </a:prstTxWarp>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779298"/>
                                        </p:tgtEl>
                                        <p:attrNameLst>
                                          <p:attrName>style.visibility</p:attrName>
                                        </p:attrNameLst>
                                      </p:cBhvr>
                                      <p:to>
                                        <p:strVal val="visible"/>
                                      </p:to>
                                    </p:set>
                                    <p:animEffect transition="in" filter="wipe(left)">
                                      <p:cBhvr>
                                        <p:cTn id="11" dur="500"/>
                                        <p:tgtEl>
                                          <p:spTgt spid="77929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mph" presetSubtype="2" fill="hold" nodeType="clickEffect">
                                  <p:stCondLst>
                                    <p:cond delay="0"/>
                                  </p:stCondLst>
                                  <p:childTnLst>
                                    <p:animClr clrSpc="rgb" dir="cw">
                                      <p:cBhvr>
                                        <p:cTn id="15" dur="500" fill="hold"/>
                                        <p:tgtEl>
                                          <p:spTgt spid="779274"/>
                                        </p:tgtEl>
                                        <p:attrNameLst>
                                          <p:attrName>fillcolor</p:attrName>
                                        </p:attrNameLst>
                                      </p:cBhvr>
                                      <p:to>
                                        <a:schemeClr val="accent1"/>
                                      </p:to>
                                    </p:animClr>
                                    <p:set>
                                      <p:cBhvr>
                                        <p:cTn id="16" dur="500" fill="hold"/>
                                        <p:tgtEl>
                                          <p:spTgt spid="779274"/>
                                        </p:tgtEl>
                                        <p:attrNameLst>
                                          <p:attrName>fill.type</p:attrName>
                                        </p:attrNameLst>
                                      </p:cBhvr>
                                      <p:to>
                                        <p:strVal val="solid"/>
                                      </p:to>
                                    </p:set>
                                    <p:set>
                                      <p:cBhvr>
                                        <p:cTn id="17" dur="500" fill="hold"/>
                                        <p:tgtEl>
                                          <p:spTgt spid="779274"/>
                                        </p:tgtEl>
                                        <p:attrNameLst>
                                          <p:attrName>fill.on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79304"/>
                                        </p:tgtEl>
                                        <p:attrNameLst>
                                          <p:attrName>style.visibility</p:attrName>
                                        </p:attrNameLst>
                                      </p:cBhvr>
                                      <p:to>
                                        <p:strVal val="visible"/>
                                      </p:to>
                                    </p:set>
                                    <p:animEffect transition="in" filter="wipe(left)">
                                      <p:cBhvr>
                                        <p:cTn id="22" dur="500"/>
                                        <p:tgtEl>
                                          <p:spTgt spid="77930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779280"/>
                                        </p:tgtEl>
                                        <p:attrNameLst>
                                          <p:attrName>fillcolor</p:attrName>
                                        </p:attrNameLst>
                                      </p:cBhvr>
                                      <p:to>
                                        <a:schemeClr val="accent1"/>
                                      </p:to>
                                    </p:animClr>
                                    <p:set>
                                      <p:cBhvr>
                                        <p:cTn id="27" dur="500" fill="hold"/>
                                        <p:tgtEl>
                                          <p:spTgt spid="779280"/>
                                        </p:tgtEl>
                                        <p:attrNameLst>
                                          <p:attrName>fill.type</p:attrName>
                                        </p:attrNameLst>
                                      </p:cBhvr>
                                      <p:to>
                                        <p:strVal val="solid"/>
                                      </p:to>
                                    </p:set>
                                    <p:set>
                                      <p:cBhvr>
                                        <p:cTn id="28" dur="500" fill="hold"/>
                                        <p:tgtEl>
                                          <p:spTgt spid="779280"/>
                                        </p:tgtEl>
                                        <p:attrNameLst>
                                          <p:attrName>fill.on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79305"/>
                                        </p:tgtEl>
                                        <p:attrNameLst>
                                          <p:attrName>style.visibility</p:attrName>
                                        </p:attrNameLst>
                                      </p:cBhvr>
                                      <p:to>
                                        <p:strVal val="visible"/>
                                      </p:to>
                                    </p:set>
                                    <p:animEffect transition="in" filter="wipe(left)">
                                      <p:cBhvr>
                                        <p:cTn id="33" dur="500"/>
                                        <p:tgtEl>
                                          <p:spTgt spid="77930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79306"/>
                                        </p:tgtEl>
                                        <p:attrNameLst>
                                          <p:attrName>style.visibility</p:attrName>
                                        </p:attrNameLst>
                                      </p:cBhvr>
                                      <p:to>
                                        <p:strVal val="visible"/>
                                      </p:to>
                                    </p:set>
                                    <p:animEffect transition="in" filter="wipe(left)">
                                      <p:cBhvr>
                                        <p:cTn id="38" dur="500"/>
                                        <p:tgtEl>
                                          <p:spTgt spid="779306"/>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779274"/>
                                        </p:tgtEl>
                                        <p:attrNameLst>
                                          <p:attrName>fillcolor</p:attrName>
                                        </p:attrNameLst>
                                      </p:cBhvr>
                                      <p:to>
                                        <a:srgbClr val="FF66FF"/>
                                      </p:to>
                                    </p:animClr>
                                    <p:set>
                                      <p:cBhvr>
                                        <p:cTn id="43" dur="500" fill="hold"/>
                                        <p:tgtEl>
                                          <p:spTgt spid="779274"/>
                                        </p:tgtEl>
                                        <p:attrNameLst>
                                          <p:attrName>fill.type</p:attrName>
                                        </p:attrNameLst>
                                      </p:cBhvr>
                                      <p:to>
                                        <p:strVal val="solid"/>
                                      </p:to>
                                    </p:set>
                                    <p:set>
                                      <p:cBhvr>
                                        <p:cTn id="44" dur="500" fill="hold"/>
                                        <p:tgtEl>
                                          <p:spTgt spid="779274"/>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779307"/>
                                        </p:tgtEl>
                                        <p:attrNameLst>
                                          <p:attrName>style.visibility</p:attrName>
                                        </p:attrNameLst>
                                      </p:cBhvr>
                                      <p:to>
                                        <p:strVal val="visible"/>
                                      </p:to>
                                    </p:set>
                                    <p:animEffect transition="in" filter="wipe(left)">
                                      <p:cBhvr>
                                        <p:cTn id="49" dur="500"/>
                                        <p:tgtEl>
                                          <p:spTgt spid="779307"/>
                                        </p:tgtEl>
                                      </p:cBhvr>
                                    </p:animEffect>
                                  </p:childTnLst>
                                </p:cTn>
                              </p:par>
                            </p:childTnLst>
                          </p:cTn>
                        </p:par>
                        <p:par>
                          <p:cTn id="50" fill="hold">
                            <p:stCondLst>
                              <p:cond delay="500"/>
                            </p:stCondLst>
                            <p:childTnLst>
                              <p:par>
                                <p:cTn id="51" presetID="1" presetClass="emph" presetSubtype="2" fill="hold" nodeType="afterEffect">
                                  <p:stCondLst>
                                    <p:cond delay="0"/>
                                  </p:stCondLst>
                                  <p:childTnLst>
                                    <p:animClr clrSpc="rgb" dir="cw">
                                      <p:cBhvr>
                                        <p:cTn id="52" dur="500" fill="hold"/>
                                        <p:tgtEl>
                                          <p:spTgt spid="779280"/>
                                        </p:tgtEl>
                                        <p:attrNameLst>
                                          <p:attrName>fillcolor</p:attrName>
                                        </p:attrNameLst>
                                      </p:cBhvr>
                                      <p:to>
                                        <a:srgbClr val="FF66FF"/>
                                      </p:to>
                                    </p:animClr>
                                    <p:set>
                                      <p:cBhvr>
                                        <p:cTn id="53" dur="500" fill="hold"/>
                                        <p:tgtEl>
                                          <p:spTgt spid="779280"/>
                                        </p:tgtEl>
                                        <p:attrNameLst>
                                          <p:attrName>fill.type</p:attrName>
                                        </p:attrNameLst>
                                      </p:cBhvr>
                                      <p:to>
                                        <p:strVal val="solid"/>
                                      </p:to>
                                    </p:set>
                                    <p:set>
                                      <p:cBhvr>
                                        <p:cTn id="54" dur="500" fill="hold"/>
                                        <p:tgtEl>
                                          <p:spTgt spid="779280"/>
                                        </p:tgtEl>
                                        <p:attrNameLst>
                                          <p:attrName>fill.on</p:attrName>
                                        </p:attrNameLst>
                                      </p:cBhvr>
                                      <p:to>
                                        <p:strVal val="true"/>
                                      </p:to>
                                    </p:se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779308"/>
                                        </p:tgtEl>
                                        <p:attrNameLst>
                                          <p:attrName>style.visibility</p:attrName>
                                        </p:attrNameLst>
                                      </p:cBhvr>
                                      <p:to>
                                        <p:strVal val="visible"/>
                                      </p:to>
                                    </p:set>
                                    <p:animEffect transition="in" filter="wipe(left)">
                                      <p:cBhvr>
                                        <p:cTn id="58" dur="500"/>
                                        <p:tgtEl>
                                          <p:spTgt spid="779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9298" grpId="0" animBg="1"/>
      <p:bldP spid="779304" grpId="0" animBg="1"/>
      <p:bldP spid="779305" grpId="0" animBg="1"/>
      <p:bldP spid="779306" grpId="0" animBg="1"/>
      <p:bldP spid="779307" grpId="0" animBg="1"/>
      <p:bldP spid="779308" grpId="0" animBg="1"/>
    </p:bldLst>
  </p:timing>
</p:sld>
</file>

<file path=ppt/slides/slide1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9750" name="Rectangle 6"/>
          <p:cNvSpPr>
            <a:spLocks noGrp="1" noChangeArrowheads="1"/>
          </p:cNvSpPr>
          <p:nvPr>
            <p:ph type="title"/>
          </p:nvPr>
        </p:nvSpPr>
        <p:spPr/>
        <p:txBody>
          <a:bodyPr/>
          <a:lstStyle/>
          <a:p>
            <a:r>
              <a:rPr lang="en-US" smtClean="0"/>
              <a:t>Random Route: Back-traceable</a:t>
            </a:r>
            <a:endParaRPr lang="en-US"/>
          </a:p>
        </p:txBody>
      </p:sp>
      <p:sp>
        <p:nvSpPr>
          <p:cNvPr id="34" name="Content Placeholder 33"/>
          <p:cNvSpPr>
            <a:spLocks noGrp="1"/>
          </p:cNvSpPr>
          <p:nvPr>
            <p:ph idx="1"/>
          </p:nvPr>
        </p:nvSpPr>
        <p:spPr>
          <a:xfrm>
            <a:off x="304800" y="4495800"/>
            <a:ext cx="8534400" cy="1630363"/>
          </a:xfrm>
        </p:spPr>
        <p:txBody>
          <a:bodyPr/>
          <a:lstStyle/>
          <a:p>
            <a:r>
              <a:rPr lang="en-US" dirty="0" smtClean="0"/>
              <a:t>Using 1-1 mapping gives Back-traceable Property </a:t>
            </a:r>
          </a:p>
          <a:p>
            <a:pPr lvl="1"/>
            <a:r>
              <a:rPr lang="en-US" dirty="0" smtClean="0"/>
              <a:t>Routes may be back-traced</a:t>
            </a:r>
          </a:p>
          <a:p>
            <a:endParaRPr lang="en-US" dirty="0"/>
          </a:p>
        </p:txBody>
      </p:sp>
      <p:sp>
        <p:nvSpPr>
          <p:cNvPr id="31" name="Slide Number Placeholder 30"/>
          <p:cNvSpPr>
            <a:spLocks noGrp="1"/>
          </p:cNvSpPr>
          <p:nvPr>
            <p:ph type="sldNum" sz="quarter" idx="12"/>
          </p:nvPr>
        </p:nvSpPr>
        <p:spPr/>
        <p:txBody>
          <a:bodyPr/>
          <a:lstStyle/>
          <a:p>
            <a:fld id="{B6F15528-21DE-4FAA-801E-634DDDAF4B2B}" type="slidenum">
              <a:rPr lang="en-US" smtClean="0"/>
              <a:pPr/>
              <a:t>198</a:t>
            </a:fld>
            <a:endParaRPr lang="en-US"/>
          </a:p>
        </p:txBody>
      </p:sp>
      <p:sp>
        <p:nvSpPr>
          <p:cNvPr id="799751" name="Rectangle 7"/>
          <p:cNvSpPr>
            <a:spLocks noChangeArrowheads="1"/>
          </p:cNvSpPr>
          <p:nvPr/>
        </p:nvSpPr>
        <p:spPr bwMode="auto">
          <a:xfrm>
            <a:off x="2743200" y="2362200"/>
            <a:ext cx="157163" cy="141288"/>
          </a:xfrm>
          <a:prstGeom prst="rect">
            <a:avLst/>
          </a:prstGeom>
          <a:solidFill>
            <a:srgbClr val="008000"/>
          </a:solidFill>
          <a:ln w="9360">
            <a:solidFill>
              <a:srgbClr val="000000"/>
            </a:solidFill>
            <a:miter lim="800000"/>
            <a:headEnd/>
            <a:tailEnd/>
          </a:ln>
          <a:effectLst/>
        </p:spPr>
        <p:txBody>
          <a:bodyPr wrap="none" anchor="ctr">
            <a:prstTxWarp prst="textNoShape">
              <a:avLst/>
            </a:prstTxWarp>
          </a:bodyPr>
          <a:lstStyle/>
          <a:p>
            <a:endParaRPr lang="en-US"/>
          </a:p>
        </p:txBody>
      </p:sp>
      <p:sp>
        <p:nvSpPr>
          <p:cNvPr id="799752" name="Rectangle 8"/>
          <p:cNvSpPr>
            <a:spLocks noChangeArrowheads="1"/>
          </p:cNvSpPr>
          <p:nvPr/>
        </p:nvSpPr>
        <p:spPr bwMode="auto">
          <a:xfrm>
            <a:off x="5105400" y="2362200"/>
            <a:ext cx="157163" cy="141288"/>
          </a:xfrm>
          <a:prstGeom prst="rect">
            <a:avLst/>
          </a:prstGeom>
          <a:solidFill>
            <a:srgbClr val="008000"/>
          </a:solidFill>
          <a:ln w="9360">
            <a:solidFill>
              <a:srgbClr val="000000"/>
            </a:solidFill>
            <a:miter lim="800000"/>
            <a:headEnd/>
            <a:tailEnd/>
          </a:ln>
          <a:effectLst/>
        </p:spPr>
        <p:txBody>
          <a:bodyPr wrap="none" anchor="ctr">
            <a:prstTxWarp prst="textNoShape">
              <a:avLst/>
            </a:prstTxWarp>
          </a:bodyPr>
          <a:lstStyle/>
          <a:p>
            <a:endParaRPr lang="en-US"/>
          </a:p>
        </p:txBody>
      </p:sp>
      <p:sp>
        <p:nvSpPr>
          <p:cNvPr id="799753" name="Line 9"/>
          <p:cNvSpPr>
            <a:spLocks noChangeShapeType="1"/>
          </p:cNvSpPr>
          <p:nvPr/>
        </p:nvSpPr>
        <p:spPr bwMode="auto">
          <a:xfrm>
            <a:off x="1905000" y="1676400"/>
            <a:ext cx="838200" cy="685800"/>
          </a:xfrm>
          <a:prstGeom prst="line">
            <a:avLst/>
          </a:prstGeom>
          <a:noFill/>
          <a:ln w="25400">
            <a:solidFill>
              <a:schemeClr val="tx1"/>
            </a:solidFill>
            <a:round/>
            <a:headEnd/>
            <a:tailEnd/>
          </a:ln>
          <a:effectLst/>
        </p:spPr>
        <p:txBody>
          <a:bodyPr wrap="none" lIns="92075" tIns="46038" rIns="92075" bIns="46038">
            <a:prstTxWarp prst="textNoShape">
              <a:avLst/>
            </a:prstTxWarp>
          </a:bodyPr>
          <a:lstStyle/>
          <a:p>
            <a:endParaRPr lang="en-US"/>
          </a:p>
        </p:txBody>
      </p:sp>
      <p:sp>
        <p:nvSpPr>
          <p:cNvPr id="799754" name="Text Box 10"/>
          <p:cNvSpPr txBox="1">
            <a:spLocks noChangeArrowheads="1"/>
          </p:cNvSpPr>
          <p:nvPr/>
        </p:nvSpPr>
        <p:spPr bwMode="auto">
          <a:xfrm>
            <a:off x="2362200" y="2819400"/>
            <a:ext cx="1143000" cy="369974"/>
          </a:xfrm>
          <a:prstGeom prst="rect">
            <a:avLst/>
          </a:prstGeom>
          <a:noFill/>
          <a:ln w="9525">
            <a:solidFill>
              <a:schemeClr val="tx1"/>
            </a:solidFill>
            <a:miter lim="800000"/>
            <a:headEnd/>
            <a:tailEnd/>
          </a:ln>
          <a:effectLst/>
        </p:spPr>
        <p:txBody>
          <a:bodyPr lIns="92075" tIns="46038" rIns="92075" bIns="46038">
            <a:prstTxWarp prst="textNoShape">
              <a:avLst/>
            </a:prstTxWarp>
            <a:spAutoFit/>
          </a:bodyPr>
          <a:lstStyle/>
          <a:p>
            <a:pPr>
              <a:lnSpc>
                <a:spcPct val="70000"/>
              </a:lnSpc>
            </a:pPr>
            <a:r>
              <a:rPr lang="en-US" sz="2400"/>
              <a:t>a </a:t>
            </a:r>
            <a:r>
              <a:rPr lang="en-US" sz="2400">
                <a:sym typeface="Symbol" charset="2"/>
              </a:rPr>
              <a:t> d</a:t>
            </a:r>
          </a:p>
        </p:txBody>
      </p:sp>
      <p:sp>
        <p:nvSpPr>
          <p:cNvPr id="799755" name="Text Box 11"/>
          <p:cNvSpPr txBox="1">
            <a:spLocks noChangeArrowheads="1"/>
          </p:cNvSpPr>
          <p:nvPr/>
        </p:nvSpPr>
        <p:spPr bwMode="auto">
          <a:xfrm>
            <a:off x="2365375" y="3219450"/>
            <a:ext cx="1139825" cy="369974"/>
          </a:xfrm>
          <a:prstGeom prst="rect">
            <a:avLst/>
          </a:prstGeom>
          <a:noFill/>
          <a:ln w="9525">
            <a:solidFill>
              <a:schemeClr val="tx1"/>
            </a:solidFill>
            <a:miter lim="800000"/>
            <a:headEnd/>
            <a:tailEnd/>
          </a:ln>
          <a:effectLst/>
        </p:spPr>
        <p:txBody>
          <a:bodyPr lIns="92075" tIns="46038" rIns="92075" bIns="46038">
            <a:prstTxWarp prst="textNoShape">
              <a:avLst/>
            </a:prstTxWarp>
            <a:spAutoFit/>
          </a:bodyPr>
          <a:lstStyle/>
          <a:p>
            <a:pPr>
              <a:lnSpc>
                <a:spcPct val="70000"/>
              </a:lnSpc>
            </a:pPr>
            <a:r>
              <a:rPr lang="en-US" sz="2400"/>
              <a:t>b </a:t>
            </a:r>
            <a:r>
              <a:rPr lang="en-US" sz="2400">
                <a:sym typeface="Symbol" charset="2"/>
              </a:rPr>
              <a:t> a</a:t>
            </a:r>
          </a:p>
        </p:txBody>
      </p:sp>
      <p:sp>
        <p:nvSpPr>
          <p:cNvPr id="799756" name="Text Box 12"/>
          <p:cNvSpPr txBox="1">
            <a:spLocks noChangeArrowheads="1"/>
          </p:cNvSpPr>
          <p:nvPr/>
        </p:nvSpPr>
        <p:spPr bwMode="auto">
          <a:xfrm>
            <a:off x="2365375" y="3613150"/>
            <a:ext cx="1139825" cy="369974"/>
          </a:xfrm>
          <a:prstGeom prst="rect">
            <a:avLst/>
          </a:prstGeom>
          <a:noFill/>
          <a:ln w="9525">
            <a:solidFill>
              <a:schemeClr val="tx1"/>
            </a:solidFill>
            <a:miter lim="800000"/>
            <a:headEnd/>
            <a:tailEnd/>
          </a:ln>
          <a:effectLst/>
        </p:spPr>
        <p:txBody>
          <a:bodyPr lIns="92075" tIns="46038" rIns="92075" bIns="46038">
            <a:prstTxWarp prst="textNoShape">
              <a:avLst/>
            </a:prstTxWarp>
            <a:spAutoFit/>
          </a:bodyPr>
          <a:lstStyle/>
          <a:p>
            <a:pPr>
              <a:lnSpc>
                <a:spcPct val="70000"/>
              </a:lnSpc>
            </a:pPr>
            <a:r>
              <a:rPr lang="en-US" sz="2400"/>
              <a:t>c </a:t>
            </a:r>
            <a:r>
              <a:rPr lang="en-US" sz="2400">
                <a:sym typeface="Symbol" charset="2"/>
              </a:rPr>
              <a:t> b</a:t>
            </a:r>
          </a:p>
        </p:txBody>
      </p:sp>
      <p:sp>
        <p:nvSpPr>
          <p:cNvPr id="799757" name="Text Box 13"/>
          <p:cNvSpPr txBox="1">
            <a:spLocks noChangeArrowheads="1"/>
          </p:cNvSpPr>
          <p:nvPr/>
        </p:nvSpPr>
        <p:spPr bwMode="auto">
          <a:xfrm>
            <a:off x="2365375" y="4006850"/>
            <a:ext cx="1139825" cy="369974"/>
          </a:xfrm>
          <a:prstGeom prst="rect">
            <a:avLst/>
          </a:prstGeom>
          <a:noFill/>
          <a:ln w="9525">
            <a:solidFill>
              <a:schemeClr val="tx1"/>
            </a:solidFill>
            <a:miter lim="800000"/>
            <a:headEnd/>
            <a:tailEnd/>
          </a:ln>
          <a:effectLst/>
        </p:spPr>
        <p:txBody>
          <a:bodyPr lIns="92075" tIns="46038" rIns="92075" bIns="46038">
            <a:prstTxWarp prst="textNoShape">
              <a:avLst/>
            </a:prstTxWarp>
            <a:spAutoFit/>
          </a:bodyPr>
          <a:lstStyle/>
          <a:p>
            <a:pPr>
              <a:lnSpc>
                <a:spcPct val="70000"/>
              </a:lnSpc>
            </a:pPr>
            <a:r>
              <a:rPr lang="en-US" sz="2400"/>
              <a:t>d </a:t>
            </a:r>
            <a:r>
              <a:rPr lang="en-US" sz="2400">
                <a:sym typeface="Symbol" charset="2"/>
              </a:rPr>
              <a:t> c</a:t>
            </a:r>
          </a:p>
        </p:txBody>
      </p:sp>
      <p:sp>
        <p:nvSpPr>
          <p:cNvPr id="799758" name="Text Box 14"/>
          <p:cNvSpPr txBox="1">
            <a:spLocks noChangeArrowheads="1"/>
          </p:cNvSpPr>
          <p:nvPr/>
        </p:nvSpPr>
        <p:spPr bwMode="auto">
          <a:xfrm>
            <a:off x="4800600" y="2819400"/>
            <a:ext cx="1143000" cy="369974"/>
          </a:xfrm>
          <a:prstGeom prst="rect">
            <a:avLst/>
          </a:prstGeom>
          <a:noFill/>
          <a:ln w="9525">
            <a:solidFill>
              <a:schemeClr val="tx1"/>
            </a:solidFill>
            <a:miter lim="800000"/>
            <a:headEnd/>
            <a:tailEnd/>
          </a:ln>
          <a:effectLst/>
        </p:spPr>
        <p:txBody>
          <a:bodyPr lIns="92075" tIns="46038" rIns="92075" bIns="46038">
            <a:prstTxWarp prst="textNoShape">
              <a:avLst/>
            </a:prstTxWarp>
            <a:spAutoFit/>
          </a:bodyPr>
          <a:lstStyle/>
          <a:p>
            <a:pPr>
              <a:lnSpc>
                <a:spcPct val="70000"/>
              </a:lnSpc>
            </a:pPr>
            <a:r>
              <a:rPr lang="en-US" sz="2400"/>
              <a:t>d </a:t>
            </a:r>
            <a:r>
              <a:rPr lang="en-US" sz="2400">
                <a:sym typeface="Symbol" charset="2"/>
              </a:rPr>
              <a:t> e</a:t>
            </a:r>
          </a:p>
        </p:txBody>
      </p:sp>
      <p:sp>
        <p:nvSpPr>
          <p:cNvPr id="799759" name="Text Box 15"/>
          <p:cNvSpPr txBox="1">
            <a:spLocks noChangeArrowheads="1"/>
          </p:cNvSpPr>
          <p:nvPr/>
        </p:nvSpPr>
        <p:spPr bwMode="auto">
          <a:xfrm>
            <a:off x="4803775" y="3213100"/>
            <a:ext cx="1139825" cy="369974"/>
          </a:xfrm>
          <a:prstGeom prst="rect">
            <a:avLst/>
          </a:prstGeom>
          <a:noFill/>
          <a:ln w="9525">
            <a:solidFill>
              <a:schemeClr val="tx1"/>
            </a:solidFill>
            <a:miter lim="800000"/>
            <a:headEnd/>
            <a:tailEnd/>
          </a:ln>
          <a:effectLst/>
        </p:spPr>
        <p:txBody>
          <a:bodyPr lIns="92075" tIns="46038" rIns="92075" bIns="46038">
            <a:prstTxWarp prst="textNoShape">
              <a:avLst/>
            </a:prstTxWarp>
            <a:spAutoFit/>
          </a:bodyPr>
          <a:lstStyle/>
          <a:p>
            <a:pPr>
              <a:lnSpc>
                <a:spcPct val="70000"/>
              </a:lnSpc>
            </a:pPr>
            <a:r>
              <a:rPr lang="en-US" sz="2400"/>
              <a:t>e </a:t>
            </a:r>
            <a:r>
              <a:rPr lang="en-US" sz="2400">
                <a:sym typeface="Symbol" charset="2"/>
              </a:rPr>
              <a:t> d</a:t>
            </a:r>
          </a:p>
        </p:txBody>
      </p:sp>
      <p:sp>
        <p:nvSpPr>
          <p:cNvPr id="799760" name="Text Box 16"/>
          <p:cNvSpPr txBox="1">
            <a:spLocks noChangeArrowheads="1"/>
          </p:cNvSpPr>
          <p:nvPr/>
        </p:nvSpPr>
        <p:spPr bwMode="auto">
          <a:xfrm>
            <a:off x="4803775" y="3613150"/>
            <a:ext cx="1139825" cy="369974"/>
          </a:xfrm>
          <a:prstGeom prst="rect">
            <a:avLst/>
          </a:prstGeom>
          <a:noFill/>
          <a:ln w="9525">
            <a:solidFill>
              <a:schemeClr val="tx1"/>
            </a:solidFill>
            <a:miter lim="800000"/>
            <a:headEnd/>
            <a:tailEnd/>
          </a:ln>
          <a:effectLst/>
        </p:spPr>
        <p:txBody>
          <a:bodyPr lIns="92075" tIns="46038" rIns="92075" bIns="46038">
            <a:prstTxWarp prst="textNoShape">
              <a:avLst/>
            </a:prstTxWarp>
            <a:spAutoFit/>
          </a:bodyPr>
          <a:lstStyle/>
          <a:p>
            <a:pPr>
              <a:lnSpc>
                <a:spcPct val="70000"/>
              </a:lnSpc>
            </a:pPr>
            <a:r>
              <a:rPr lang="en-US" sz="2400"/>
              <a:t>f  </a:t>
            </a:r>
            <a:r>
              <a:rPr lang="en-US" sz="2400">
                <a:sym typeface="Symbol" charset="2"/>
              </a:rPr>
              <a:t> f</a:t>
            </a:r>
          </a:p>
        </p:txBody>
      </p:sp>
      <p:sp>
        <p:nvSpPr>
          <p:cNvPr id="799761" name="Line 17"/>
          <p:cNvSpPr>
            <a:spLocks noChangeShapeType="1"/>
          </p:cNvSpPr>
          <p:nvPr/>
        </p:nvSpPr>
        <p:spPr bwMode="auto">
          <a:xfrm>
            <a:off x="2895600" y="2438400"/>
            <a:ext cx="1295400" cy="762000"/>
          </a:xfrm>
          <a:prstGeom prst="line">
            <a:avLst/>
          </a:prstGeom>
          <a:noFill/>
          <a:ln w="25400">
            <a:solidFill>
              <a:schemeClr val="tx1"/>
            </a:solidFill>
            <a:round/>
            <a:headEnd/>
            <a:tailEnd/>
          </a:ln>
          <a:effectLst/>
        </p:spPr>
        <p:txBody>
          <a:bodyPr wrap="none" lIns="92075" tIns="46038" rIns="92075" bIns="46038">
            <a:prstTxWarp prst="textNoShape">
              <a:avLst/>
            </a:prstTxWarp>
          </a:bodyPr>
          <a:lstStyle/>
          <a:p>
            <a:endParaRPr lang="en-US"/>
          </a:p>
        </p:txBody>
      </p:sp>
      <p:sp>
        <p:nvSpPr>
          <p:cNvPr id="799762" name="Line 18"/>
          <p:cNvSpPr>
            <a:spLocks noChangeShapeType="1"/>
          </p:cNvSpPr>
          <p:nvPr/>
        </p:nvSpPr>
        <p:spPr bwMode="auto">
          <a:xfrm>
            <a:off x="2959100" y="2438400"/>
            <a:ext cx="2133600" cy="0"/>
          </a:xfrm>
          <a:prstGeom prst="line">
            <a:avLst/>
          </a:prstGeom>
          <a:noFill/>
          <a:ln w="25400">
            <a:solidFill>
              <a:schemeClr val="tx1"/>
            </a:solidFill>
            <a:round/>
            <a:headEnd/>
            <a:tailEnd/>
          </a:ln>
          <a:effectLst/>
        </p:spPr>
        <p:txBody>
          <a:bodyPr wrap="none" lIns="92075" tIns="46038" rIns="92075" bIns="46038">
            <a:prstTxWarp prst="textNoShape">
              <a:avLst/>
            </a:prstTxWarp>
          </a:bodyPr>
          <a:lstStyle/>
          <a:p>
            <a:endParaRPr lang="en-US"/>
          </a:p>
        </p:txBody>
      </p:sp>
      <p:sp>
        <p:nvSpPr>
          <p:cNvPr id="799763" name="Line 19"/>
          <p:cNvSpPr>
            <a:spLocks noChangeShapeType="1"/>
          </p:cNvSpPr>
          <p:nvPr/>
        </p:nvSpPr>
        <p:spPr bwMode="auto">
          <a:xfrm flipH="1">
            <a:off x="1828800" y="2438400"/>
            <a:ext cx="914400" cy="533400"/>
          </a:xfrm>
          <a:prstGeom prst="line">
            <a:avLst/>
          </a:prstGeom>
          <a:noFill/>
          <a:ln w="25400">
            <a:solidFill>
              <a:schemeClr val="tx1"/>
            </a:solidFill>
            <a:round/>
            <a:headEnd/>
            <a:tailEnd/>
          </a:ln>
          <a:effectLst/>
        </p:spPr>
        <p:txBody>
          <a:bodyPr wrap="none" lIns="92075" tIns="46038" rIns="92075" bIns="46038">
            <a:prstTxWarp prst="textNoShape">
              <a:avLst/>
            </a:prstTxWarp>
          </a:bodyPr>
          <a:lstStyle/>
          <a:p>
            <a:endParaRPr lang="en-US"/>
          </a:p>
        </p:txBody>
      </p:sp>
      <p:sp>
        <p:nvSpPr>
          <p:cNvPr id="799764" name="Line 20"/>
          <p:cNvSpPr>
            <a:spLocks noChangeShapeType="1"/>
          </p:cNvSpPr>
          <p:nvPr/>
        </p:nvSpPr>
        <p:spPr bwMode="auto">
          <a:xfrm>
            <a:off x="5334000" y="2438400"/>
            <a:ext cx="1676400" cy="0"/>
          </a:xfrm>
          <a:prstGeom prst="line">
            <a:avLst/>
          </a:prstGeom>
          <a:noFill/>
          <a:ln w="25400">
            <a:solidFill>
              <a:schemeClr val="tx1"/>
            </a:solidFill>
            <a:round/>
            <a:headEnd/>
            <a:tailEnd/>
          </a:ln>
          <a:effectLst/>
        </p:spPr>
        <p:txBody>
          <a:bodyPr wrap="none" lIns="92075" tIns="46038" rIns="92075" bIns="46038">
            <a:prstTxWarp prst="textNoShape">
              <a:avLst/>
            </a:prstTxWarp>
          </a:bodyPr>
          <a:lstStyle/>
          <a:p>
            <a:endParaRPr lang="en-US"/>
          </a:p>
        </p:txBody>
      </p:sp>
      <p:sp>
        <p:nvSpPr>
          <p:cNvPr id="799765" name="Line 21"/>
          <p:cNvSpPr>
            <a:spLocks noChangeShapeType="1"/>
          </p:cNvSpPr>
          <p:nvPr/>
        </p:nvSpPr>
        <p:spPr bwMode="auto">
          <a:xfrm flipV="1">
            <a:off x="5257800" y="1752600"/>
            <a:ext cx="762000" cy="609600"/>
          </a:xfrm>
          <a:prstGeom prst="line">
            <a:avLst/>
          </a:prstGeom>
          <a:noFill/>
          <a:ln w="25400">
            <a:solidFill>
              <a:schemeClr val="tx1"/>
            </a:solidFill>
            <a:round/>
            <a:headEnd/>
            <a:tailEnd/>
          </a:ln>
          <a:effectLst/>
        </p:spPr>
        <p:txBody>
          <a:bodyPr wrap="none" lIns="92075" tIns="46038" rIns="92075" bIns="46038">
            <a:prstTxWarp prst="textNoShape">
              <a:avLst/>
            </a:prstTxWarp>
          </a:bodyPr>
          <a:lstStyle/>
          <a:p>
            <a:endParaRPr lang="en-US"/>
          </a:p>
        </p:txBody>
      </p:sp>
      <p:sp>
        <p:nvSpPr>
          <p:cNvPr id="799766" name="Text Box 22"/>
          <p:cNvSpPr txBox="1">
            <a:spLocks noChangeArrowheads="1"/>
          </p:cNvSpPr>
          <p:nvPr/>
        </p:nvSpPr>
        <p:spPr bwMode="auto">
          <a:xfrm>
            <a:off x="1752600" y="1676400"/>
            <a:ext cx="382588" cy="519113"/>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en-US" sz="2800"/>
              <a:t>a</a:t>
            </a:r>
          </a:p>
        </p:txBody>
      </p:sp>
      <p:sp>
        <p:nvSpPr>
          <p:cNvPr id="799767" name="Text Box 23"/>
          <p:cNvSpPr txBox="1">
            <a:spLocks noChangeArrowheads="1"/>
          </p:cNvSpPr>
          <p:nvPr/>
        </p:nvSpPr>
        <p:spPr bwMode="auto">
          <a:xfrm>
            <a:off x="1828800" y="2362200"/>
            <a:ext cx="382588" cy="519113"/>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en-US" sz="2800"/>
              <a:t>b</a:t>
            </a:r>
          </a:p>
        </p:txBody>
      </p:sp>
      <p:sp>
        <p:nvSpPr>
          <p:cNvPr id="799768" name="Text Box 24"/>
          <p:cNvSpPr txBox="1">
            <a:spLocks noChangeArrowheads="1"/>
          </p:cNvSpPr>
          <p:nvPr/>
        </p:nvSpPr>
        <p:spPr bwMode="auto">
          <a:xfrm>
            <a:off x="3733800" y="2971800"/>
            <a:ext cx="361950" cy="519113"/>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en-US" sz="2800"/>
              <a:t>c</a:t>
            </a:r>
          </a:p>
        </p:txBody>
      </p:sp>
      <p:sp>
        <p:nvSpPr>
          <p:cNvPr id="799769" name="Text Box 25"/>
          <p:cNvSpPr txBox="1">
            <a:spLocks noChangeArrowheads="1"/>
          </p:cNvSpPr>
          <p:nvPr/>
        </p:nvSpPr>
        <p:spPr bwMode="auto">
          <a:xfrm>
            <a:off x="4191000" y="2362200"/>
            <a:ext cx="382588" cy="519113"/>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en-US" sz="2800"/>
              <a:t>d</a:t>
            </a:r>
          </a:p>
        </p:txBody>
      </p:sp>
      <p:sp>
        <p:nvSpPr>
          <p:cNvPr id="799770" name="Text Box 26"/>
          <p:cNvSpPr txBox="1">
            <a:spLocks noChangeArrowheads="1"/>
          </p:cNvSpPr>
          <p:nvPr/>
        </p:nvSpPr>
        <p:spPr bwMode="auto">
          <a:xfrm>
            <a:off x="6094413" y="2300288"/>
            <a:ext cx="382587" cy="519112"/>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en-US" sz="2800"/>
              <a:t>e</a:t>
            </a:r>
          </a:p>
        </p:txBody>
      </p:sp>
      <p:sp>
        <p:nvSpPr>
          <p:cNvPr id="799771" name="Text Box 27"/>
          <p:cNvSpPr txBox="1">
            <a:spLocks noChangeArrowheads="1"/>
          </p:cNvSpPr>
          <p:nvPr/>
        </p:nvSpPr>
        <p:spPr bwMode="auto">
          <a:xfrm>
            <a:off x="5486400" y="1625600"/>
            <a:ext cx="282575" cy="519113"/>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en-US" sz="2800"/>
              <a:t>f</a:t>
            </a:r>
          </a:p>
        </p:txBody>
      </p:sp>
      <p:sp>
        <p:nvSpPr>
          <p:cNvPr id="799772" name="Line 28"/>
          <p:cNvSpPr>
            <a:spLocks noChangeShapeType="1"/>
          </p:cNvSpPr>
          <p:nvPr/>
        </p:nvSpPr>
        <p:spPr bwMode="auto">
          <a:xfrm>
            <a:off x="1981200" y="1562100"/>
            <a:ext cx="914400" cy="762000"/>
          </a:xfrm>
          <a:prstGeom prst="line">
            <a:avLst/>
          </a:prstGeom>
          <a:noFill/>
          <a:ln w="50800">
            <a:solidFill>
              <a:schemeClr val="tx2"/>
            </a:solidFill>
            <a:prstDash val="sysDot"/>
            <a:round/>
            <a:headEnd/>
            <a:tailEnd type="stealth" w="lg" len="med"/>
          </a:ln>
          <a:effectLst/>
        </p:spPr>
        <p:txBody>
          <a:bodyPr wrap="none" lIns="92075" tIns="46038" rIns="92075" bIns="46038">
            <a:prstTxWarp prst="textNoShape">
              <a:avLst/>
            </a:prstTxWarp>
          </a:bodyPr>
          <a:lstStyle/>
          <a:p>
            <a:endParaRPr lang="en-US"/>
          </a:p>
        </p:txBody>
      </p:sp>
      <p:sp>
        <p:nvSpPr>
          <p:cNvPr id="799774" name="Line 30"/>
          <p:cNvSpPr>
            <a:spLocks noChangeShapeType="1"/>
          </p:cNvSpPr>
          <p:nvPr/>
        </p:nvSpPr>
        <p:spPr bwMode="auto">
          <a:xfrm>
            <a:off x="2895600" y="2286000"/>
            <a:ext cx="2209800" cy="0"/>
          </a:xfrm>
          <a:prstGeom prst="line">
            <a:avLst/>
          </a:prstGeom>
          <a:noFill/>
          <a:ln w="50800">
            <a:solidFill>
              <a:schemeClr val="tx2"/>
            </a:solidFill>
            <a:prstDash val="sysDot"/>
            <a:round/>
            <a:headEnd/>
            <a:tailEnd type="stealth" w="lg" len="med"/>
          </a:ln>
          <a:effectLst/>
        </p:spPr>
        <p:txBody>
          <a:bodyPr wrap="none" lIns="92075" tIns="46038" rIns="92075" bIns="46038">
            <a:prstTxWarp prst="textNoShape">
              <a:avLst/>
            </a:prstTxWarp>
          </a:bodyPr>
          <a:lstStyle/>
          <a:p>
            <a:endParaRPr lang="en-US"/>
          </a:p>
        </p:txBody>
      </p:sp>
      <p:sp>
        <p:nvSpPr>
          <p:cNvPr id="799775" name="Line 31"/>
          <p:cNvSpPr>
            <a:spLocks noChangeShapeType="1"/>
          </p:cNvSpPr>
          <p:nvPr/>
        </p:nvSpPr>
        <p:spPr bwMode="auto">
          <a:xfrm>
            <a:off x="5410200" y="2286000"/>
            <a:ext cx="1600200" cy="0"/>
          </a:xfrm>
          <a:prstGeom prst="line">
            <a:avLst/>
          </a:prstGeom>
          <a:noFill/>
          <a:ln w="50800">
            <a:solidFill>
              <a:schemeClr val="tx2"/>
            </a:solidFill>
            <a:prstDash val="sysDot"/>
            <a:round/>
            <a:headEnd/>
            <a:tailEnd type="stealth" w="lg" len="med"/>
          </a:ln>
          <a:effectLst/>
        </p:spPr>
        <p:txBody>
          <a:bodyPr wrap="none" lIns="92075" tIns="46038" rIns="92075" bIns="46038">
            <a:prstTxWarp prst="textNoShape">
              <a:avLst/>
            </a:prstTxWarp>
          </a:bodyPr>
          <a:lstStyle/>
          <a:p>
            <a:endParaRPr lang="en-US"/>
          </a:p>
        </p:txBody>
      </p:sp>
      <p:sp>
        <p:nvSpPr>
          <p:cNvPr id="799780" name="Text Box 36"/>
          <p:cNvSpPr txBox="1">
            <a:spLocks noChangeArrowheads="1"/>
          </p:cNvSpPr>
          <p:nvPr/>
        </p:nvSpPr>
        <p:spPr bwMode="auto">
          <a:xfrm>
            <a:off x="6324600" y="2819400"/>
            <a:ext cx="2301875" cy="1917700"/>
          </a:xfrm>
          <a:prstGeom prst="rect">
            <a:avLst/>
          </a:prstGeom>
          <a:noFill/>
          <a:ln w="9525">
            <a:noFill/>
            <a:miter lim="800000"/>
            <a:headEnd/>
            <a:tailEnd/>
          </a:ln>
          <a:effectLst/>
        </p:spPr>
        <p:txBody>
          <a:bodyPr lIns="92075" tIns="46038" rIns="92075" bIns="46038">
            <a:prstTxWarp prst="textNoShape">
              <a:avLst/>
            </a:prstTxWarp>
            <a:spAutoFit/>
          </a:bodyPr>
          <a:lstStyle/>
          <a:p>
            <a:r>
              <a:rPr lang="en-US">
                <a:solidFill>
                  <a:schemeClr val="tx2"/>
                </a:solidFill>
              </a:rPr>
              <a:t>If we know the route traverses edge e, then we know the whole route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799758"/>
                                        </p:tgtEl>
                                        <p:attrNameLst>
                                          <p:attrName>fillcolor</p:attrName>
                                        </p:attrNameLst>
                                      </p:cBhvr>
                                      <p:to>
                                        <a:schemeClr val="accent1"/>
                                      </p:to>
                                    </p:animClr>
                                    <p:set>
                                      <p:cBhvr>
                                        <p:cTn id="7" dur="500" fill="hold"/>
                                        <p:tgtEl>
                                          <p:spTgt spid="799758"/>
                                        </p:tgtEl>
                                        <p:attrNameLst>
                                          <p:attrName>fill.type</p:attrName>
                                        </p:attrNameLst>
                                      </p:cBhvr>
                                      <p:to>
                                        <p:strVal val="solid"/>
                                      </p:to>
                                    </p:set>
                                    <p:set>
                                      <p:cBhvr>
                                        <p:cTn id="8" dur="500" fill="hold"/>
                                        <p:tgtEl>
                                          <p:spTgt spid="799758"/>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9977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mph" presetSubtype="2" fill="hold" nodeType="clickEffect">
                                  <p:stCondLst>
                                    <p:cond delay="0"/>
                                  </p:stCondLst>
                                  <p:childTnLst>
                                    <p:animClr clrSpc="rgb" dir="cw">
                                      <p:cBhvr>
                                        <p:cTn id="16" dur="500" fill="hold"/>
                                        <p:tgtEl>
                                          <p:spTgt spid="799754"/>
                                        </p:tgtEl>
                                        <p:attrNameLst>
                                          <p:attrName>fillcolor</p:attrName>
                                        </p:attrNameLst>
                                      </p:cBhvr>
                                      <p:to>
                                        <a:schemeClr val="accent1"/>
                                      </p:to>
                                    </p:animClr>
                                    <p:set>
                                      <p:cBhvr>
                                        <p:cTn id="17" dur="500" fill="hold"/>
                                        <p:tgtEl>
                                          <p:spTgt spid="799754"/>
                                        </p:tgtEl>
                                        <p:attrNameLst>
                                          <p:attrName>fill.type</p:attrName>
                                        </p:attrNameLst>
                                      </p:cBhvr>
                                      <p:to>
                                        <p:strVal val="solid"/>
                                      </p:to>
                                    </p:set>
                                    <p:set>
                                      <p:cBhvr>
                                        <p:cTn id="18" dur="500" fill="hold"/>
                                        <p:tgtEl>
                                          <p:spTgt spid="799754"/>
                                        </p:tgtEl>
                                        <p:attrNameLst>
                                          <p:attrName>fill.on</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997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9772" grpId="0" animBg="1"/>
      <p:bldP spid="799774" grpId="0" animBg="1"/>
    </p:bldLst>
  </p:timing>
</p:sld>
</file>

<file path=ppt/slides/slide1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0050" name="Rectangle 2"/>
          <p:cNvSpPr>
            <a:spLocks noGrp="1" noChangeArrowheads="1"/>
          </p:cNvSpPr>
          <p:nvPr>
            <p:ph type="title"/>
          </p:nvPr>
        </p:nvSpPr>
        <p:spPr>
          <a:xfrm>
            <a:off x="533400" y="381000"/>
            <a:ext cx="7904163" cy="838200"/>
          </a:xfrm>
        </p:spPr>
        <p:txBody>
          <a:bodyPr>
            <a:normAutofit fontScale="90000"/>
          </a:bodyPr>
          <a:lstStyle/>
          <a:p>
            <a:r>
              <a:rPr lang="en-US"/>
              <a:t>Random Route Intersection: </a:t>
            </a:r>
            <a:br>
              <a:rPr lang="en-US"/>
            </a:br>
            <a:r>
              <a:rPr lang="en-US"/>
              <a:t>Honest Nodes</a:t>
            </a:r>
          </a:p>
        </p:txBody>
      </p:sp>
      <p:sp>
        <p:nvSpPr>
          <p:cNvPr id="770051" name="Rectangle 3"/>
          <p:cNvSpPr>
            <a:spLocks noGrp="1" noChangeArrowheads="1"/>
          </p:cNvSpPr>
          <p:nvPr>
            <p:ph type="body" idx="1"/>
          </p:nvPr>
        </p:nvSpPr>
        <p:spPr>
          <a:xfrm>
            <a:off x="5105400" y="1371600"/>
            <a:ext cx="3581400" cy="4675188"/>
          </a:xfrm>
        </p:spPr>
        <p:txBody>
          <a:bodyPr>
            <a:normAutofit lnSpcReduction="10000"/>
          </a:bodyPr>
          <a:lstStyle/>
          <a:p>
            <a:r>
              <a:rPr lang="en-US" dirty="0"/>
              <a:t>Verifier accepts a suspect if the two routes intersect</a:t>
            </a:r>
          </a:p>
          <a:p>
            <a:pPr lvl="1"/>
            <a:r>
              <a:rPr lang="en-US" dirty="0"/>
              <a:t>Route length </a:t>
            </a:r>
            <a:r>
              <a:rPr lang="en-US" i="1" dirty="0" err="1"/>
              <a:t>w</a:t>
            </a:r>
            <a:r>
              <a:rPr lang="en-US" dirty="0" smtClean="0"/>
              <a:t>:</a:t>
            </a:r>
          </a:p>
          <a:p>
            <a:pPr lvl="1"/>
            <a:endParaRPr lang="en-US" dirty="0" smtClean="0"/>
          </a:p>
          <a:p>
            <a:pPr lvl="1"/>
            <a:endParaRPr lang="en-US" dirty="0"/>
          </a:p>
          <a:p>
            <a:pPr lvl="1"/>
            <a:r>
              <a:rPr lang="en-US" dirty="0" err="1"/>
              <a:t>W.h.p</a:t>
            </a:r>
            <a:r>
              <a:rPr lang="en-US" dirty="0"/>
              <a:t>., verifier’s route stays within honest region</a:t>
            </a:r>
          </a:p>
          <a:p>
            <a:pPr lvl="1"/>
            <a:r>
              <a:rPr lang="en-US" dirty="0" err="1"/>
              <a:t>W.h.p</a:t>
            </a:r>
            <a:r>
              <a:rPr lang="en-US" dirty="0"/>
              <a:t>., routes from two honest nodes intersect</a:t>
            </a:r>
          </a:p>
        </p:txBody>
      </p:sp>
      <p:sp>
        <p:nvSpPr>
          <p:cNvPr id="770052" name="Rectangle 4"/>
          <p:cNvSpPr>
            <a:spLocks noChangeArrowheads="1"/>
          </p:cNvSpPr>
          <p:nvPr/>
        </p:nvSpPr>
        <p:spPr bwMode="auto">
          <a:xfrm>
            <a:off x="2127250" y="2362200"/>
            <a:ext cx="157163" cy="141288"/>
          </a:xfrm>
          <a:prstGeom prst="rect">
            <a:avLst/>
          </a:prstGeom>
          <a:solidFill>
            <a:srgbClr val="008000"/>
          </a:solidFill>
          <a:ln w="9360">
            <a:solidFill>
              <a:srgbClr val="000000"/>
            </a:solidFill>
            <a:miter lim="800000"/>
            <a:headEnd/>
            <a:tailEnd/>
          </a:ln>
          <a:effectLst/>
        </p:spPr>
        <p:txBody>
          <a:bodyPr wrap="none" anchor="ctr">
            <a:prstTxWarp prst="textNoShape">
              <a:avLst/>
            </a:prstTxWarp>
          </a:bodyPr>
          <a:lstStyle/>
          <a:p>
            <a:endParaRPr lang="en-US"/>
          </a:p>
        </p:txBody>
      </p:sp>
      <p:sp>
        <p:nvSpPr>
          <p:cNvPr id="770054" name="Rectangle 6"/>
          <p:cNvSpPr>
            <a:spLocks noChangeArrowheads="1"/>
          </p:cNvSpPr>
          <p:nvPr/>
        </p:nvSpPr>
        <p:spPr bwMode="auto">
          <a:xfrm>
            <a:off x="3590925" y="3660775"/>
            <a:ext cx="141288" cy="141288"/>
          </a:xfrm>
          <a:prstGeom prst="rect">
            <a:avLst/>
          </a:prstGeom>
          <a:solidFill>
            <a:srgbClr val="FF00FF"/>
          </a:solidFill>
          <a:ln w="9398">
            <a:solidFill>
              <a:srgbClr val="000000"/>
            </a:solidFill>
            <a:miter lim="800000"/>
            <a:headEnd/>
            <a:tailEnd/>
          </a:ln>
          <a:effectLst/>
        </p:spPr>
        <p:txBody>
          <a:bodyPr wrap="none" anchor="ctr">
            <a:prstTxWarp prst="textNoShape">
              <a:avLst/>
            </a:prstTxWarp>
          </a:bodyPr>
          <a:lstStyle/>
          <a:p>
            <a:endParaRPr lang="en-US"/>
          </a:p>
        </p:txBody>
      </p:sp>
      <p:sp>
        <p:nvSpPr>
          <p:cNvPr id="770056" name="Text Box 8"/>
          <p:cNvSpPr txBox="1">
            <a:spLocks noChangeArrowheads="1"/>
          </p:cNvSpPr>
          <p:nvPr/>
        </p:nvSpPr>
        <p:spPr bwMode="auto">
          <a:xfrm>
            <a:off x="3473450" y="5486400"/>
            <a:ext cx="1708150" cy="366713"/>
          </a:xfrm>
          <a:prstGeom prst="rect">
            <a:avLst/>
          </a:prstGeom>
          <a:noFill/>
          <a:ln w="9525">
            <a:noFill/>
            <a:round/>
            <a:headEnd/>
            <a:tailEnd/>
          </a:ln>
          <a:effectLst/>
        </p:spPr>
        <p:txBody>
          <a:bodyPr wrap="none" lIns="90000" tIns="46800" rIns="90000" bIns="46800">
            <a:prstTxWarp prst="textNoShape">
              <a:avLst/>
            </a:prstTxWarp>
            <a:spAutoFit/>
          </a:bodyPr>
          <a:lstStyle/>
          <a:p>
            <a:pPr algn="ctr" defTabSz="457200">
              <a:lnSpc>
                <a:spcPct val="75000"/>
              </a:lnSpc>
              <a:spcBef>
                <a:spcPct val="0"/>
              </a:spcBef>
              <a:buClr>
                <a:srgbClr val="FFFFFF"/>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FF0000"/>
                </a:solidFill>
              </a:rPr>
              <a:t>sybil nodes</a:t>
            </a:r>
          </a:p>
        </p:txBody>
      </p:sp>
      <p:sp>
        <p:nvSpPr>
          <p:cNvPr id="770057" name="Oval 9"/>
          <p:cNvSpPr>
            <a:spLocks noChangeArrowheads="1"/>
          </p:cNvSpPr>
          <p:nvPr/>
        </p:nvSpPr>
        <p:spPr bwMode="auto">
          <a:xfrm>
            <a:off x="412750" y="1752600"/>
            <a:ext cx="2559050" cy="3733800"/>
          </a:xfrm>
          <a:prstGeom prst="ellipse">
            <a:avLst/>
          </a:prstGeom>
          <a:noFill/>
          <a:ln w="27305">
            <a:solidFill>
              <a:schemeClr val="tx1"/>
            </a:solidFill>
            <a:miter lim="800000"/>
            <a:headEnd/>
            <a:tailEnd/>
          </a:ln>
          <a:effectLst/>
        </p:spPr>
        <p:txBody>
          <a:bodyPr wrap="none" anchor="ctr">
            <a:prstTxWarp prst="textNoShape">
              <a:avLst/>
            </a:prstTxWarp>
          </a:bodyPr>
          <a:lstStyle/>
          <a:p>
            <a:endParaRPr lang="en-US"/>
          </a:p>
        </p:txBody>
      </p:sp>
      <p:sp>
        <p:nvSpPr>
          <p:cNvPr id="770058" name="Text Box 10"/>
          <p:cNvSpPr txBox="1">
            <a:spLocks noChangeArrowheads="1"/>
          </p:cNvSpPr>
          <p:nvPr/>
        </p:nvSpPr>
        <p:spPr bwMode="auto">
          <a:xfrm>
            <a:off x="685800" y="5486400"/>
            <a:ext cx="2012950" cy="366713"/>
          </a:xfrm>
          <a:prstGeom prst="rect">
            <a:avLst/>
          </a:prstGeom>
          <a:noFill/>
          <a:ln w="9525">
            <a:noFill/>
            <a:round/>
            <a:headEnd/>
            <a:tailEnd/>
          </a:ln>
          <a:effectLst/>
        </p:spPr>
        <p:txBody>
          <a:bodyPr wrap="none" lIns="90000" tIns="46800" rIns="90000" bIns="46800">
            <a:prstTxWarp prst="textNoShape">
              <a:avLst/>
            </a:prstTxWarp>
            <a:spAutoFit/>
          </a:bodyPr>
          <a:lstStyle/>
          <a:p>
            <a:pPr defTabSz="457200">
              <a:lnSpc>
                <a:spcPct val="75000"/>
              </a:lnSpc>
              <a:spcBef>
                <a:spcPct val="0"/>
              </a:spcBef>
              <a:buClr>
                <a:srgbClr val="FFFFFF"/>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chemeClr val="tx2"/>
                </a:solidFill>
              </a:rPr>
              <a:t>honest nodes</a:t>
            </a:r>
          </a:p>
        </p:txBody>
      </p:sp>
      <p:sp>
        <p:nvSpPr>
          <p:cNvPr id="770059" name="Line 11"/>
          <p:cNvSpPr>
            <a:spLocks noChangeShapeType="1"/>
          </p:cNvSpPr>
          <p:nvPr/>
        </p:nvSpPr>
        <p:spPr bwMode="auto">
          <a:xfrm>
            <a:off x="2774950" y="3657600"/>
            <a:ext cx="804863" cy="61913"/>
          </a:xfrm>
          <a:prstGeom prst="line">
            <a:avLst/>
          </a:prstGeom>
          <a:noFill/>
          <a:ln w="38160">
            <a:solidFill>
              <a:srgbClr val="FF0000"/>
            </a:solidFill>
            <a:miter lim="800000"/>
            <a:headEnd/>
            <a:tailEnd/>
          </a:ln>
          <a:effectLst/>
        </p:spPr>
        <p:txBody>
          <a:bodyPr>
            <a:prstTxWarp prst="textNoShape">
              <a:avLst/>
            </a:prstTxWarp>
          </a:bodyPr>
          <a:lstStyle/>
          <a:p>
            <a:endParaRPr lang="en-US"/>
          </a:p>
        </p:txBody>
      </p:sp>
      <p:sp>
        <p:nvSpPr>
          <p:cNvPr id="770060" name="Oval 12"/>
          <p:cNvSpPr>
            <a:spLocks noChangeArrowheads="1"/>
          </p:cNvSpPr>
          <p:nvPr/>
        </p:nvSpPr>
        <p:spPr bwMode="auto">
          <a:xfrm>
            <a:off x="3467100" y="1752600"/>
            <a:ext cx="1744663" cy="3733800"/>
          </a:xfrm>
          <a:prstGeom prst="ellipse">
            <a:avLst/>
          </a:prstGeom>
          <a:noFill/>
          <a:ln w="27305">
            <a:solidFill>
              <a:schemeClr val="tx1"/>
            </a:solidFill>
            <a:miter lim="800000"/>
            <a:headEnd/>
            <a:tailEnd/>
          </a:ln>
          <a:effectLst/>
        </p:spPr>
        <p:txBody>
          <a:bodyPr wrap="none" anchor="ctr">
            <a:prstTxWarp prst="textNoShape">
              <a:avLst/>
            </a:prstTxWarp>
          </a:bodyPr>
          <a:lstStyle/>
          <a:p>
            <a:endParaRPr lang="en-US"/>
          </a:p>
        </p:txBody>
      </p:sp>
      <p:sp>
        <p:nvSpPr>
          <p:cNvPr id="770061" name="Rectangle 13"/>
          <p:cNvSpPr>
            <a:spLocks noChangeArrowheads="1"/>
          </p:cNvSpPr>
          <p:nvPr/>
        </p:nvSpPr>
        <p:spPr bwMode="auto">
          <a:xfrm>
            <a:off x="2617788" y="3581400"/>
            <a:ext cx="157162" cy="141288"/>
          </a:xfrm>
          <a:prstGeom prst="rect">
            <a:avLst/>
          </a:prstGeom>
          <a:solidFill>
            <a:srgbClr val="008000"/>
          </a:solidFill>
          <a:ln w="9360">
            <a:solidFill>
              <a:srgbClr val="000000"/>
            </a:solidFill>
            <a:miter lim="800000"/>
            <a:headEnd/>
            <a:tailEnd/>
          </a:ln>
          <a:effectLst/>
        </p:spPr>
        <p:txBody>
          <a:bodyPr wrap="none" anchor="ctr">
            <a:prstTxWarp prst="textNoShape">
              <a:avLst/>
            </a:prstTxWarp>
          </a:bodyPr>
          <a:lstStyle/>
          <a:p>
            <a:endParaRPr lang="en-US"/>
          </a:p>
        </p:txBody>
      </p:sp>
      <p:sp>
        <p:nvSpPr>
          <p:cNvPr id="770062" name="Text Box 14"/>
          <p:cNvSpPr txBox="1">
            <a:spLocks noChangeArrowheads="1"/>
          </p:cNvSpPr>
          <p:nvPr/>
        </p:nvSpPr>
        <p:spPr bwMode="auto">
          <a:xfrm>
            <a:off x="1174750" y="2032000"/>
            <a:ext cx="1231900" cy="366713"/>
          </a:xfrm>
          <a:prstGeom prst="rect">
            <a:avLst/>
          </a:prstGeom>
          <a:noFill/>
          <a:ln w="9525">
            <a:noFill/>
            <a:round/>
            <a:headEnd/>
            <a:tailEnd/>
          </a:ln>
          <a:effectLst/>
        </p:spPr>
        <p:txBody>
          <a:bodyPr wrap="none" lIns="90000" tIns="46800" rIns="90000" bIns="46800">
            <a:prstTxWarp prst="textNoShape">
              <a:avLst/>
            </a:prstTxWarp>
            <a:spAutoFit/>
          </a:bodyPr>
          <a:lstStyle/>
          <a:p>
            <a:pPr defTabSz="457200">
              <a:lnSpc>
                <a:spcPct val="75000"/>
              </a:lnSpc>
              <a:spcBef>
                <a:spcPct val="0"/>
              </a:spcBef>
              <a:buClr>
                <a:srgbClr val="FFFFFF"/>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a:solidFill>
                  <a:schemeClr val="tx2"/>
                </a:solidFill>
              </a:rPr>
              <a:t>Verifier</a:t>
            </a:r>
          </a:p>
        </p:txBody>
      </p:sp>
      <p:sp>
        <p:nvSpPr>
          <p:cNvPr id="770075" name="Rectangle 27"/>
          <p:cNvSpPr>
            <a:spLocks noChangeArrowheads="1"/>
          </p:cNvSpPr>
          <p:nvPr/>
        </p:nvSpPr>
        <p:spPr bwMode="auto">
          <a:xfrm>
            <a:off x="528638" y="3124200"/>
            <a:ext cx="157162" cy="141288"/>
          </a:xfrm>
          <a:prstGeom prst="rect">
            <a:avLst/>
          </a:prstGeom>
          <a:solidFill>
            <a:srgbClr val="008000"/>
          </a:solidFill>
          <a:ln w="9360">
            <a:solidFill>
              <a:srgbClr val="000000"/>
            </a:solidFill>
            <a:miter lim="800000"/>
            <a:headEnd/>
            <a:tailEnd/>
          </a:ln>
          <a:effectLst/>
        </p:spPr>
        <p:txBody>
          <a:bodyPr wrap="none" anchor="ctr">
            <a:prstTxWarp prst="textNoShape">
              <a:avLst/>
            </a:prstTxWarp>
          </a:bodyPr>
          <a:lstStyle/>
          <a:p>
            <a:endParaRPr lang="en-US"/>
          </a:p>
        </p:txBody>
      </p:sp>
      <p:sp>
        <p:nvSpPr>
          <p:cNvPr id="770076" name="Text Box 28"/>
          <p:cNvSpPr txBox="1">
            <a:spLocks noChangeArrowheads="1"/>
          </p:cNvSpPr>
          <p:nvPr/>
        </p:nvSpPr>
        <p:spPr bwMode="auto">
          <a:xfrm>
            <a:off x="457200" y="2819400"/>
            <a:ext cx="1366838" cy="366713"/>
          </a:xfrm>
          <a:prstGeom prst="rect">
            <a:avLst/>
          </a:prstGeom>
          <a:noFill/>
          <a:ln w="9525">
            <a:noFill/>
            <a:round/>
            <a:headEnd/>
            <a:tailEnd/>
          </a:ln>
          <a:effectLst/>
        </p:spPr>
        <p:txBody>
          <a:bodyPr wrap="none" lIns="90000" tIns="46800" rIns="90000" bIns="46800">
            <a:prstTxWarp prst="textNoShape">
              <a:avLst/>
            </a:prstTxWarp>
            <a:spAutoFit/>
          </a:bodyPr>
          <a:lstStyle/>
          <a:p>
            <a:pPr defTabSz="457200">
              <a:lnSpc>
                <a:spcPct val="75000"/>
              </a:lnSpc>
              <a:spcBef>
                <a:spcPct val="0"/>
              </a:spcBef>
              <a:buClr>
                <a:srgbClr val="FFFFFF"/>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a:solidFill>
                  <a:schemeClr val="tx2"/>
                </a:solidFill>
              </a:rPr>
              <a:t>Suspect</a:t>
            </a:r>
          </a:p>
        </p:txBody>
      </p:sp>
      <p:sp>
        <p:nvSpPr>
          <p:cNvPr id="770077" name="Freeform 29"/>
          <p:cNvSpPr>
            <a:spLocks/>
          </p:cNvSpPr>
          <p:nvPr/>
        </p:nvSpPr>
        <p:spPr bwMode="auto">
          <a:xfrm>
            <a:off x="569913" y="3260725"/>
            <a:ext cx="1547812" cy="1660525"/>
          </a:xfrm>
          <a:custGeom>
            <a:avLst/>
            <a:gdLst/>
            <a:ahLst/>
            <a:cxnLst>
              <a:cxn ang="0">
                <a:pos x="5" y="0"/>
              </a:cxn>
              <a:cxn ang="0">
                <a:pos x="20" y="227"/>
              </a:cxn>
              <a:cxn ang="0">
                <a:pos x="126" y="439"/>
              </a:cxn>
              <a:cxn ang="0">
                <a:pos x="217" y="621"/>
              </a:cxn>
              <a:cxn ang="0">
                <a:pos x="262" y="743"/>
              </a:cxn>
              <a:cxn ang="0">
                <a:pos x="399" y="818"/>
              </a:cxn>
              <a:cxn ang="0">
                <a:pos x="505" y="894"/>
              </a:cxn>
              <a:cxn ang="0">
                <a:pos x="763" y="1000"/>
              </a:cxn>
              <a:cxn ang="0">
                <a:pos x="975" y="1046"/>
              </a:cxn>
            </a:cxnLst>
            <a:rect l="0" t="0" r="r" b="b"/>
            <a:pathLst>
              <a:path w="975" h="1046">
                <a:moveTo>
                  <a:pt x="5" y="0"/>
                </a:moveTo>
                <a:cubicBezTo>
                  <a:pt x="7" y="38"/>
                  <a:pt x="0" y="154"/>
                  <a:pt x="20" y="227"/>
                </a:cubicBezTo>
                <a:cubicBezTo>
                  <a:pt x="40" y="300"/>
                  <a:pt x="93" y="373"/>
                  <a:pt x="126" y="439"/>
                </a:cubicBezTo>
                <a:cubicBezTo>
                  <a:pt x="159" y="505"/>
                  <a:pt x="194" y="570"/>
                  <a:pt x="217" y="621"/>
                </a:cubicBezTo>
                <a:cubicBezTo>
                  <a:pt x="240" y="672"/>
                  <a:pt x="232" y="710"/>
                  <a:pt x="262" y="743"/>
                </a:cubicBezTo>
                <a:cubicBezTo>
                  <a:pt x="292" y="776"/>
                  <a:pt x="359" y="793"/>
                  <a:pt x="399" y="818"/>
                </a:cubicBezTo>
                <a:cubicBezTo>
                  <a:pt x="439" y="843"/>
                  <a:pt x="444" y="864"/>
                  <a:pt x="505" y="894"/>
                </a:cubicBezTo>
                <a:cubicBezTo>
                  <a:pt x="566" y="924"/>
                  <a:pt x="685" y="975"/>
                  <a:pt x="763" y="1000"/>
                </a:cubicBezTo>
                <a:cubicBezTo>
                  <a:pt x="841" y="1025"/>
                  <a:pt x="940" y="1038"/>
                  <a:pt x="975" y="1046"/>
                </a:cubicBezTo>
              </a:path>
            </a:pathLst>
          </a:custGeom>
          <a:noFill/>
          <a:ln w="38100" cap="flat" cmpd="sng">
            <a:solidFill>
              <a:srgbClr val="FF6600"/>
            </a:solidFill>
            <a:prstDash val="solid"/>
            <a:round/>
            <a:headEnd/>
            <a:tailEnd/>
          </a:ln>
          <a:effectLst/>
        </p:spPr>
        <p:txBody>
          <a:bodyPr wrap="none" lIns="92075" tIns="46038" rIns="92075" bIns="46038">
            <a:prstTxWarp prst="textNoShape">
              <a:avLst/>
            </a:prstTxWarp>
          </a:bodyPr>
          <a:lstStyle/>
          <a:p>
            <a:endParaRPr lang="en-US"/>
          </a:p>
        </p:txBody>
      </p:sp>
      <p:sp>
        <p:nvSpPr>
          <p:cNvPr id="770081" name="Freeform 33"/>
          <p:cNvSpPr>
            <a:spLocks/>
          </p:cNvSpPr>
          <p:nvPr/>
        </p:nvSpPr>
        <p:spPr bwMode="auto">
          <a:xfrm>
            <a:off x="1255713" y="2514600"/>
            <a:ext cx="1042987" cy="2622550"/>
          </a:xfrm>
          <a:custGeom>
            <a:avLst/>
            <a:gdLst/>
            <a:ahLst/>
            <a:cxnLst>
              <a:cxn ang="0">
                <a:pos x="582" y="0"/>
              </a:cxn>
              <a:cxn ang="0">
                <a:pos x="376" y="182"/>
              </a:cxn>
              <a:cxn ang="0">
                <a:pos x="406" y="485"/>
              </a:cxn>
              <a:cxn ang="0">
                <a:pos x="634" y="682"/>
              </a:cxn>
              <a:cxn ang="0">
                <a:pos x="543" y="1107"/>
              </a:cxn>
              <a:cxn ang="0">
                <a:pos x="209" y="1228"/>
              </a:cxn>
              <a:cxn ang="0">
                <a:pos x="28" y="1425"/>
              </a:cxn>
              <a:cxn ang="0">
                <a:pos x="43" y="1652"/>
              </a:cxn>
            </a:cxnLst>
            <a:rect l="0" t="0" r="r" b="b"/>
            <a:pathLst>
              <a:path w="657" h="1652">
                <a:moveTo>
                  <a:pt x="582" y="0"/>
                </a:moveTo>
                <a:cubicBezTo>
                  <a:pt x="548" y="30"/>
                  <a:pt x="405" y="101"/>
                  <a:pt x="376" y="182"/>
                </a:cubicBezTo>
                <a:cubicBezTo>
                  <a:pt x="347" y="263"/>
                  <a:pt x="363" y="402"/>
                  <a:pt x="406" y="485"/>
                </a:cubicBezTo>
                <a:cubicBezTo>
                  <a:pt x="449" y="568"/>
                  <a:pt x="611" y="579"/>
                  <a:pt x="634" y="682"/>
                </a:cubicBezTo>
                <a:cubicBezTo>
                  <a:pt x="657" y="785"/>
                  <a:pt x="614" y="1016"/>
                  <a:pt x="543" y="1107"/>
                </a:cubicBezTo>
                <a:cubicBezTo>
                  <a:pt x="472" y="1198"/>
                  <a:pt x="295" y="1175"/>
                  <a:pt x="209" y="1228"/>
                </a:cubicBezTo>
                <a:cubicBezTo>
                  <a:pt x="123" y="1281"/>
                  <a:pt x="56" y="1354"/>
                  <a:pt x="28" y="1425"/>
                </a:cubicBezTo>
                <a:cubicBezTo>
                  <a:pt x="0" y="1496"/>
                  <a:pt x="40" y="1605"/>
                  <a:pt x="43" y="1652"/>
                </a:cubicBezTo>
              </a:path>
            </a:pathLst>
          </a:custGeom>
          <a:noFill/>
          <a:ln w="38100" cap="flat" cmpd="sng">
            <a:solidFill>
              <a:schemeClr val="tx2"/>
            </a:solidFill>
            <a:prstDash val="solid"/>
            <a:round/>
            <a:headEnd type="none" w="sm" len="sm"/>
            <a:tailEnd type="none" w="sm" len="sm"/>
          </a:ln>
          <a:effectLst/>
        </p:spPr>
        <p:txBody>
          <a:bodyPr wrap="none" anchor="ctr">
            <a:prstTxWarp prst="textNoShape">
              <a:avLst/>
            </a:prstTxWarp>
          </a:bodyPr>
          <a:lstStyle/>
          <a:p>
            <a:endParaRPr lang="en-US"/>
          </a:p>
        </p:txBody>
      </p:sp>
      <p:sp>
        <p:nvSpPr>
          <p:cNvPr id="20" name="Slide Number Placeholder 19"/>
          <p:cNvSpPr>
            <a:spLocks noGrp="1"/>
          </p:cNvSpPr>
          <p:nvPr>
            <p:ph type="sldNum" sz="quarter" idx="12"/>
          </p:nvPr>
        </p:nvSpPr>
        <p:spPr/>
        <p:txBody>
          <a:bodyPr/>
          <a:lstStyle/>
          <a:p>
            <a:fld id="{B6F15528-21DE-4FAA-801E-634DDDAF4B2B}" type="slidenum">
              <a:rPr lang="en-US" smtClean="0"/>
              <a:pPr/>
              <a:t>199</a:t>
            </a:fld>
            <a:endParaRPr lang="en-US"/>
          </a:p>
        </p:txBody>
      </p:sp>
      <p:graphicFrame>
        <p:nvGraphicFramePr>
          <p:cNvPr id="609283" name="Object 3"/>
          <p:cNvGraphicFramePr>
            <a:graphicFrameLocks noChangeAspect="1"/>
          </p:cNvGraphicFramePr>
          <p:nvPr/>
        </p:nvGraphicFramePr>
        <p:xfrm>
          <a:off x="5943600" y="3348038"/>
          <a:ext cx="1436688" cy="461962"/>
        </p:xfrm>
        <a:graphic>
          <a:graphicData uri="http://schemas.openxmlformats.org/presentationml/2006/ole">
            <p:oleObj spid="_x0000_s322562" name="Equation" r:id="rId4" imgW="673100" imgH="215900" progId="Equation.3">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00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00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770081"/>
                                        </p:tgtEl>
                                        <p:attrNameLst>
                                          <p:attrName>style.visibility</p:attrName>
                                        </p:attrNameLst>
                                      </p:cBhvr>
                                      <p:to>
                                        <p:strVal val="visible"/>
                                      </p:to>
                                    </p:set>
                                    <p:animEffect transition="in" filter="wipe(up)">
                                      <p:cBhvr>
                                        <p:cTn id="15" dur="1000"/>
                                        <p:tgtEl>
                                          <p:spTgt spid="77008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70077"/>
                                        </p:tgtEl>
                                        <p:attrNameLst>
                                          <p:attrName>style.visibility</p:attrName>
                                        </p:attrNameLst>
                                      </p:cBhvr>
                                      <p:to>
                                        <p:strVal val="visible"/>
                                      </p:to>
                                    </p:set>
                                    <p:animEffect transition="in" filter="wipe(left)">
                                      <p:cBhvr>
                                        <p:cTn id="20" dur="500"/>
                                        <p:tgtEl>
                                          <p:spTgt spid="770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0062" grpId="0"/>
      <p:bldP spid="770076" grpId="0"/>
      <p:bldP spid="770077" grpId="0" animBg="1"/>
      <p:bldP spid="770081" grpId="0"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normAutofit fontScale="90000"/>
          </a:bodyPr>
          <a:lstStyle/>
          <a:p>
            <a:r>
              <a:rPr lang="en-US" sz="4000" dirty="0"/>
              <a:t>Byzantine General </a:t>
            </a:r>
            <a:r>
              <a:rPr lang="en-US" sz="4000" dirty="0" smtClean="0"/>
              <a:t>Problem</a:t>
            </a:r>
            <a:r>
              <a:rPr sz="4000" dirty="0" smtClean="0"/>
              <a:t/>
            </a:r>
            <a:br>
              <a:rPr sz="4000" dirty="0" smtClean="0"/>
            </a:br>
            <a:r>
              <a:rPr lang="en-US" sz="4000" dirty="0" smtClean="0"/>
              <a:t>Example </a:t>
            </a:r>
            <a:r>
              <a:rPr lang="en-US" sz="4000" dirty="0"/>
              <a:t>- 5</a:t>
            </a:r>
          </a:p>
        </p:txBody>
      </p:sp>
      <p:sp>
        <p:nvSpPr>
          <p:cNvPr id="175107" name="Rectangle 3"/>
          <p:cNvSpPr>
            <a:spLocks noGrp="1" noChangeArrowheads="1"/>
          </p:cNvSpPr>
          <p:nvPr>
            <p:ph type="body" idx="1"/>
          </p:nvPr>
        </p:nvSpPr>
        <p:spPr>
          <a:xfrm>
            <a:off x="234950" y="1450975"/>
            <a:ext cx="8521700" cy="763588"/>
          </a:xfrm>
        </p:spPr>
        <p:txBody>
          <a:bodyPr>
            <a:normAutofit fontScale="92500" lnSpcReduction="10000"/>
          </a:bodyPr>
          <a:lstStyle/>
          <a:p>
            <a:pPr>
              <a:lnSpc>
                <a:spcPct val="90000"/>
              </a:lnSpc>
            </a:pPr>
            <a:r>
              <a:rPr lang="en-US" sz="2800"/>
              <a:t>Phase 3,4: Generals send their vectors to each other and compute majority voting</a:t>
            </a:r>
          </a:p>
        </p:txBody>
      </p:sp>
      <p:graphicFrame>
        <p:nvGraphicFramePr>
          <p:cNvPr id="175108" name="Group 4"/>
          <p:cNvGraphicFramePr>
            <a:graphicFrameLocks noGrp="1"/>
          </p:cNvGraphicFramePr>
          <p:nvPr/>
        </p:nvGraphicFramePr>
        <p:xfrm>
          <a:off x="463550" y="2590800"/>
          <a:ext cx="1974850" cy="1443880"/>
        </p:xfrm>
        <a:graphic>
          <a:graphicData uri="http://schemas.openxmlformats.org/drawingml/2006/table">
            <a:tbl>
              <a:tblPr/>
              <a:tblGrid>
                <a:gridCol w="477838"/>
                <a:gridCol w="544512"/>
                <a:gridCol w="450850"/>
                <a:gridCol w="501650"/>
              </a:tblGrid>
              <a:tr h="268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P1</a:t>
                      </a:r>
                    </a:p>
                  </a:txBody>
                  <a:tcPr marL="88199" marR="88199" marT="43325" marB="433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P2</a:t>
                      </a:r>
                    </a:p>
                  </a:txBody>
                  <a:tcPr marL="88199" marR="88199" marT="43325" marB="433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charset="0"/>
                        </a:rPr>
                        <a:t>P3</a:t>
                      </a:r>
                    </a:p>
                  </a:txBody>
                  <a:tcPr marL="88199" marR="88199" marT="43325" marB="433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P4</a:t>
                      </a:r>
                    </a:p>
                  </a:txBody>
                  <a:tcPr marL="88199" marR="88199" marT="43325" marB="433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1</a:t>
                      </a:r>
                    </a:p>
                  </a:txBody>
                  <a:tcPr marL="88199" marR="88199" marT="43325" marB="433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2</a:t>
                      </a:r>
                    </a:p>
                  </a:txBody>
                  <a:tcPr marL="88199" marR="88199" marT="43325" marB="433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accent1"/>
                          </a:solidFill>
                          <a:effectLst/>
                          <a:latin typeface="Arial" charset="0"/>
                        </a:rPr>
                        <a:t>y</a:t>
                      </a:r>
                    </a:p>
                  </a:txBody>
                  <a:tcPr marL="88199" marR="88199" marT="43325" marB="433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4</a:t>
                      </a:r>
                    </a:p>
                  </a:txBody>
                  <a:tcPr marL="88199" marR="88199" marT="43325" marB="433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accent1"/>
                          </a:solidFill>
                          <a:effectLst/>
                          <a:latin typeface="Arial" charset="0"/>
                        </a:rPr>
                        <a:t>a</a:t>
                      </a:r>
                    </a:p>
                  </a:txBody>
                  <a:tcPr marL="88199" marR="88199" marT="43325" marB="433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accent1"/>
                          </a:solidFill>
                          <a:effectLst/>
                          <a:latin typeface="Arial" charset="0"/>
                        </a:rPr>
                        <a:t>b</a:t>
                      </a:r>
                    </a:p>
                  </a:txBody>
                  <a:tcPr marL="88199" marR="88199" marT="43325" marB="433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accent1"/>
                          </a:solidFill>
                          <a:effectLst/>
                          <a:latin typeface="Arial" charset="0"/>
                        </a:rPr>
                        <a:t>c</a:t>
                      </a:r>
                    </a:p>
                  </a:txBody>
                  <a:tcPr marL="88199" marR="88199" marT="43325" marB="433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accent1"/>
                          </a:solidFill>
                          <a:effectLst/>
                          <a:latin typeface="Arial" charset="0"/>
                        </a:rPr>
                        <a:t>d</a:t>
                      </a:r>
                    </a:p>
                  </a:txBody>
                  <a:tcPr marL="88199" marR="88199" marT="43325" marB="433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1</a:t>
                      </a:r>
                    </a:p>
                  </a:txBody>
                  <a:tcPr marL="88199" marR="88199" marT="43325" marB="433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2</a:t>
                      </a:r>
                    </a:p>
                  </a:txBody>
                  <a:tcPr marL="88199" marR="88199" marT="43325" marB="433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accent1"/>
                          </a:solidFill>
                          <a:effectLst/>
                          <a:latin typeface="Arial" charset="0"/>
                        </a:rPr>
                        <a:t>z</a:t>
                      </a:r>
                    </a:p>
                  </a:txBody>
                  <a:tcPr marL="88199" marR="88199" marT="43325" marB="433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4</a:t>
                      </a:r>
                    </a:p>
                  </a:txBody>
                  <a:tcPr marL="88199" marR="88199" marT="43325" marB="433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5135" name="Oval 31"/>
          <p:cNvSpPr>
            <a:spLocks noChangeArrowheads="1"/>
          </p:cNvSpPr>
          <p:nvPr/>
        </p:nvSpPr>
        <p:spPr bwMode="auto">
          <a:xfrm>
            <a:off x="2441575" y="2592388"/>
            <a:ext cx="381000" cy="381000"/>
          </a:xfrm>
          <a:prstGeom prst="ellipse">
            <a:avLst/>
          </a:prstGeom>
          <a:noFill/>
          <a:ln w="12700">
            <a:solidFill>
              <a:schemeClr val="tx1"/>
            </a:solidFill>
            <a:round/>
            <a:headEnd/>
            <a:tailEnd/>
          </a:ln>
          <a:effectLst/>
        </p:spPr>
        <p:txBody>
          <a:bodyPr wrap="none" lIns="90488" tIns="44450" rIns="90488" bIns="44450" anchor="ctr">
            <a:prstTxWarp prst="textNoShape">
              <a:avLst/>
            </a:prstTxWarp>
          </a:bodyPr>
          <a:lstStyle/>
          <a:p>
            <a:endParaRPr lang="en-US"/>
          </a:p>
        </p:txBody>
      </p:sp>
      <p:sp>
        <p:nvSpPr>
          <p:cNvPr id="175136" name="Text Box 32"/>
          <p:cNvSpPr txBox="1">
            <a:spLocks noChangeArrowheads="1"/>
          </p:cNvSpPr>
          <p:nvPr/>
        </p:nvSpPr>
        <p:spPr bwMode="auto">
          <a:xfrm>
            <a:off x="2411413" y="2614613"/>
            <a:ext cx="430212"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a:latin typeface="Arial" charset="0"/>
              </a:rPr>
              <a:t>P1</a:t>
            </a:r>
          </a:p>
        </p:txBody>
      </p:sp>
      <p:sp>
        <p:nvSpPr>
          <p:cNvPr id="175137" name="Oval 33"/>
          <p:cNvSpPr>
            <a:spLocks noChangeArrowheads="1"/>
          </p:cNvSpPr>
          <p:nvPr/>
        </p:nvSpPr>
        <p:spPr bwMode="auto">
          <a:xfrm>
            <a:off x="5180013" y="2592388"/>
            <a:ext cx="381000" cy="381000"/>
          </a:xfrm>
          <a:prstGeom prst="ellipse">
            <a:avLst/>
          </a:prstGeom>
          <a:noFill/>
          <a:ln w="12700">
            <a:solidFill>
              <a:schemeClr val="tx1"/>
            </a:solidFill>
            <a:round/>
            <a:headEnd/>
            <a:tailEnd/>
          </a:ln>
          <a:effectLst/>
        </p:spPr>
        <p:txBody>
          <a:bodyPr wrap="none" lIns="90488" tIns="44450" rIns="90488" bIns="44450" anchor="ctr">
            <a:prstTxWarp prst="textNoShape">
              <a:avLst/>
            </a:prstTxWarp>
          </a:bodyPr>
          <a:lstStyle/>
          <a:p>
            <a:endParaRPr lang="en-US"/>
          </a:p>
        </p:txBody>
      </p:sp>
      <p:sp>
        <p:nvSpPr>
          <p:cNvPr id="175138" name="Text Box 34"/>
          <p:cNvSpPr txBox="1">
            <a:spLocks noChangeArrowheads="1"/>
          </p:cNvSpPr>
          <p:nvPr/>
        </p:nvSpPr>
        <p:spPr bwMode="auto">
          <a:xfrm>
            <a:off x="5149850" y="2614613"/>
            <a:ext cx="430213"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a:latin typeface="Arial" charset="0"/>
              </a:rPr>
              <a:t>P2</a:t>
            </a:r>
          </a:p>
        </p:txBody>
      </p:sp>
      <p:sp>
        <p:nvSpPr>
          <p:cNvPr id="175139" name="Oval 35"/>
          <p:cNvSpPr>
            <a:spLocks noChangeArrowheads="1"/>
          </p:cNvSpPr>
          <p:nvPr/>
        </p:nvSpPr>
        <p:spPr bwMode="auto">
          <a:xfrm>
            <a:off x="2441575" y="5254625"/>
            <a:ext cx="381000" cy="379413"/>
          </a:xfrm>
          <a:prstGeom prst="ellipse">
            <a:avLst/>
          </a:prstGeom>
          <a:solidFill>
            <a:schemeClr val="accent1"/>
          </a:solidFill>
          <a:ln w="12700">
            <a:solidFill>
              <a:schemeClr val="tx1"/>
            </a:solidFill>
            <a:round/>
            <a:headEnd/>
            <a:tailEnd/>
          </a:ln>
          <a:effectLst/>
        </p:spPr>
        <p:txBody>
          <a:bodyPr wrap="none" lIns="90488" tIns="44450" rIns="90488" bIns="44450" anchor="ctr">
            <a:prstTxWarp prst="textNoShape">
              <a:avLst/>
            </a:prstTxWarp>
          </a:bodyPr>
          <a:lstStyle/>
          <a:p>
            <a:endParaRPr lang="en-US"/>
          </a:p>
        </p:txBody>
      </p:sp>
      <p:sp>
        <p:nvSpPr>
          <p:cNvPr id="175140" name="Text Box 36"/>
          <p:cNvSpPr txBox="1">
            <a:spLocks noChangeArrowheads="1"/>
          </p:cNvSpPr>
          <p:nvPr/>
        </p:nvSpPr>
        <p:spPr bwMode="auto">
          <a:xfrm>
            <a:off x="2411413" y="5302250"/>
            <a:ext cx="430212"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a:solidFill>
                  <a:schemeClr val="bg1"/>
                </a:solidFill>
                <a:latin typeface="Arial" charset="0"/>
              </a:rPr>
              <a:t>P3</a:t>
            </a:r>
          </a:p>
        </p:txBody>
      </p:sp>
      <p:sp>
        <p:nvSpPr>
          <p:cNvPr id="175141" name="Oval 37"/>
          <p:cNvSpPr>
            <a:spLocks noChangeArrowheads="1"/>
          </p:cNvSpPr>
          <p:nvPr/>
        </p:nvSpPr>
        <p:spPr bwMode="auto">
          <a:xfrm>
            <a:off x="5180013" y="5254625"/>
            <a:ext cx="381000" cy="379413"/>
          </a:xfrm>
          <a:prstGeom prst="ellipse">
            <a:avLst/>
          </a:prstGeom>
          <a:noFill/>
          <a:ln w="12700">
            <a:solidFill>
              <a:schemeClr val="tx1"/>
            </a:solidFill>
            <a:round/>
            <a:headEnd/>
            <a:tailEnd/>
          </a:ln>
          <a:effectLst/>
        </p:spPr>
        <p:txBody>
          <a:bodyPr wrap="none" lIns="90488" tIns="44450" rIns="90488" bIns="44450" anchor="ctr">
            <a:prstTxWarp prst="textNoShape">
              <a:avLst/>
            </a:prstTxWarp>
          </a:bodyPr>
          <a:lstStyle/>
          <a:p>
            <a:endParaRPr lang="en-US"/>
          </a:p>
        </p:txBody>
      </p:sp>
      <p:sp>
        <p:nvSpPr>
          <p:cNvPr id="175142" name="Text Box 38"/>
          <p:cNvSpPr txBox="1">
            <a:spLocks noChangeArrowheads="1"/>
          </p:cNvSpPr>
          <p:nvPr/>
        </p:nvSpPr>
        <p:spPr bwMode="auto">
          <a:xfrm>
            <a:off x="5149850" y="5276850"/>
            <a:ext cx="430213"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a:latin typeface="Arial" charset="0"/>
              </a:rPr>
              <a:t>P4</a:t>
            </a:r>
          </a:p>
        </p:txBody>
      </p:sp>
      <p:sp>
        <p:nvSpPr>
          <p:cNvPr id="175143" name="Line 39"/>
          <p:cNvSpPr>
            <a:spLocks noChangeShapeType="1"/>
          </p:cNvSpPr>
          <p:nvPr/>
        </p:nvSpPr>
        <p:spPr bwMode="auto">
          <a:xfrm flipV="1">
            <a:off x="2897188" y="5445125"/>
            <a:ext cx="2208212" cy="0"/>
          </a:xfrm>
          <a:prstGeom prst="line">
            <a:avLst/>
          </a:prstGeom>
          <a:noFill/>
          <a:ln w="76200">
            <a:solidFill>
              <a:srgbClr val="FF9900"/>
            </a:solidFill>
            <a:round/>
            <a:headEnd/>
            <a:tailEnd type="triangle" w="med" len="med"/>
          </a:ln>
          <a:effectLst/>
        </p:spPr>
        <p:txBody>
          <a:bodyPr lIns="90488" tIns="44450" rIns="90488" bIns="44450">
            <a:prstTxWarp prst="textNoShape">
              <a:avLst/>
            </a:prstTxWarp>
          </a:bodyPr>
          <a:lstStyle/>
          <a:p>
            <a:endParaRPr lang="en-US"/>
          </a:p>
        </p:txBody>
      </p:sp>
      <p:sp>
        <p:nvSpPr>
          <p:cNvPr id="175144" name="Line 40"/>
          <p:cNvSpPr>
            <a:spLocks noChangeShapeType="1"/>
          </p:cNvSpPr>
          <p:nvPr/>
        </p:nvSpPr>
        <p:spPr bwMode="auto">
          <a:xfrm flipV="1">
            <a:off x="2897188" y="2935288"/>
            <a:ext cx="2282825" cy="2357437"/>
          </a:xfrm>
          <a:prstGeom prst="line">
            <a:avLst/>
          </a:prstGeom>
          <a:noFill/>
          <a:ln w="76200">
            <a:solidFill>
              <a:srgbClr val="FF9900"/>
            </a:solidFill>
            <a:round/>
            <a:headEnd/>
            <a:tailEnd type="triangle" w="med" len="med"/>
          </a:ln>
          <a:effectLst/>
        </p:spPr>
        <p:txBody>
          <a:bodyPr lIns="90488" tIns="44450" rIns="90488" bIns="44450">
            <a:prstTxWarp prst="textNoShape">
              <a:avLst/>
            </a:prstTxWarp>
          </a:bodyPr>
          <a:lstStyle/>
          <a:p>
            <a:endParaRPr lang="en-US"/>
          </a:p>
        </p:txBody>
      </p:sp>
      <p:sp>
        <p:nvSpPr>
          <p:cNvPr id="175145" name="Line 41"/>
          <p:cNvSpPr>
            <a:spLocks noChangeShapeType="1"/>
          </p:cNvSpPr>
          <p:nvPr/>
        </p:nvSpPr>
        <p:spPr bwMode="auto">
          <a:xfrm flipV="1">
            <a:off x="2670175" y="3009900"/>
            <a:ext cx="0" cy="2130425"/>
          </a:xfrm>
          <a:prstGeom prst="line">
            <a:avLst/>
          </a:prstGeom>
          <a:noFill/>
          <a:ln w="76200">
            <a:solidFill>
              <a:srgbClr val="FF9900"/>
            </a:solidFill>
            <a:round/>
            <a:headEnd/>
            <a:tailEnd type="triangle" w="med" len="med"/>
          </a:ln>
          <a:effectLst/>
        </p:spPr>
        <p:txBody>
          <a:bodyPr lIns="90488" tIns="44450" rIns="90488" bIns="44450">
            <a:prstTxWarp prst="textNoShape">
              <a:avLst/>
            </a:prstTxWarp>
          </a:bodyPr>
          <a:lstStyle/>
          <a:p>
            <a:endParaRPr lang="en-US"/>
          </a:p>
        </p:txBody>
      </p:sp>
      <p:sp>
        <p:nvSpPr>
          <p:cNvPr id="175146" name="Text Box 42"/>
          <p:cNvSpPr txBox="1">
            <a:spLocks noChangeArrowheads="1"/>
          </p:cNvSpPr>
          <p:nvPr/>
        </p:nvSpPr>
        <p:spPr bwMode="auto">
          <a:xfrm flipH="1">
            <a:off x="3813175" y="4206875"/>
            <a:ext cx="1158875" cy="363538"/>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800">
                <a:solidFill>
                  <a:schemeClr val="accent1"/>
                </a:solidFill>
                <a:latin typeface="Arial" charset="0"/>
              </a:rPr>
              <a:t>(e, f, g, h)</a:t>
            </a:r>
          </a:p>
        </p:txBody>
      </p:sp>
      <p:sp>
        <p:nvSpPr>
          <p:cNvPr id="175147" name="Text Box 43"/>
          <p:cNvSpPr txBox="1">
            <a:spLocks noChangeArrowheads="1"/>
          </p:cNvSpPr>
          <p:nvPr/>
        </p:nvSpPr>
        <p:spPr bwMode="auto">
          <a:xfrm flipH="1">
            <a:off x="2671763" y="3810000"/>
            <a:ext cx="1293812" cy="363538"/>
          </a:xfrm>
          <a:prstGeom prst="rect">
            <a:avLst/>
          </a:prstGeom>
          <a:noFill/>
          <a:ln w="12700">
            <a:noFill/>
            <a:miter lim="800000"/>
            <a:headEnd/>
            <a:tailEnd/>
          </a:ln>
          <a:effectLst/>
        </p:spPr>
        <p:txBody>
          <a:bodyPr lIns="90343" tIns="44379" rIns="90343" bIns="44379">
            <a:prstTxWarp prst="textNoShape">
              <a:avLst/>
            </a:prstTxWarp>
            <a:spAutoFit/>
          </a:bodyPr>
          <a:lstStyle/>
          <a:p>
            <a:pPr algn="l" defTabSz="912813" eaLnBrk="0" hangingPunct="0"/>
            <a:r>
              <a:rPr lang="en-US" sz="1800">
                <a:solidFill>
                  <a:schemeClr val="accent1"/>
                </a:solidFill>
                <a:latin typeface="Arial" charset="0"/>
              </a:rPr>
              <a:t>(a, b, c, d)</a:t>
            </a:r>
          </a:p>
        </p:txBody>
      </p:sp>
      <p:sp>
        <p:nvSpPr>
          <p:cNvPr id="175148" name="Text Box 44"/>
          <p:cNvSpPr txBox="1">
            <a:spLocks noChangeArrowheads="1"/>
          </p:cNvSpPr>
          <p:nvPr/>
        </p:nvSpPr>
        <p:spPr bwMode="auto">
          <a:xfrm flipH="1">
            <a:off x="3508375" y="5043488"/>
            <a:ext cx="1057275" cy="363537"/>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800">
                <a:solidFill>
                  <a:schemeClr val="accent1"/>
                </a:solidFill>
                <a:latin typeface="Arial" charset="0"/>
              </a:rPr>
              <a:t>(h, i, j, k)</a:t>
            </a:r>
          </a:p>
        </p:txBody>
      </p:sp>
      <p:graphicFrame>
        <p:nvGraphicFramePr>
          <p:cNvPr id="175149" name="Group 45"/>
          <p:cNvGraphicFramePr>
            <a:graphicFrameLocks noGrp="1"/>
          </p:cNvGraphicFramePr>
          <p:nvPr/>
        </p:nvGraphicFramePr>
        <p:xfrm>
          <a:off x="5942013" y="2438400"/>
          <a:ext cx="1982787" cy="1443880"/>
        </p:xfrm>
        <a:graphic>
          <a:graphicData uri="http://schemas.openxmlformats.org/drawingml/2006/table">
            <a:tbl>
              <a:tblPr/>
              <a:tblGrid>
                <a:gridCol w="508000"/>
                <a:gridCol w="457200"/>
                <a:gridCol w="482600"/>
                <a:gridCol w="534987"/>
              </a:tblGrid>
              <a:tr h="306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P1</a:t>
                      </a:r>
                    </a:p>
                  </a:txBody>
                  <a:tcPr marL="88199" marR="88199" marT="43325" marB="433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P2</a:t>
                      </a:r>
                    </a:p>
                  </a:txBody>
                  <a:tcPr marL="88199" marR="88199" marT="43325" marB="433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P3</a:t>
                      </a:r>
                    </a:p>
                  </a:txBody>
                  <a:tcPr marL="88199" marR="88199" marT="43325" marB="433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P4</a:t>
                      </a:r>
                    </a:p>
                  </a:txBody>
                  <a:tcPr marL="88199" marR="88199" marT="43325" marB="433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1</a:t>
                      </a:r>
                    </a:p>
                  </a:txBody>
                  <a:tcPr marL="88199" marR="88199" marT="43325" marB="433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2</a:t>
                      </a:r>
                    </a:p>
                  </a:txBody>
                  <a:tcPr marL="88199" marR="88199" marT="43325" marB="433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accent1"/>
                          </a:solidFill>
                          <a:effectLst/>
                          <a:latin typeface="Arial" charset="0"/>
                        </a:rPr>
                        <a:t>x</a:t>
                      </a:r>
                    </a:p>
                  </a:txBody>
                  <a:tcPr marL="88199" marR="88199" marT="43325" marB="433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4</a:t>
                      </a:r>
                    </a:p>
                  </a:txBody>
                  <a:tcPr marL="88199" marR="88199" marT="43325" marB="433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accent1"/>
                          </a:solidFill>
                          <a:effectLst/>
                          <a:latin typeface="Arial" charset="0"/>
                        </a:rPr>
                        <a:t>e</a:t>
                      </a:r>
                    </a:p>
                  </a:txBody>
                  <a:tcPr marL="88199" marR="88199" marT="43325" marB="433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accent1"/>
                          </a:solidFill>
                          <a:effectLst/>
                          <a:latin typeface="Arial" charset="0"/>
                        </a:rPr>
                        <a:t>f</a:t>
                      </a:r>
                    </a:p>
                  </a:txBody>
                  <a:tcPr marL="88199" marR="88199" marT="43325" marB="433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accent1"/>
                          </a:solidFill>
                          <a:effectLst/>
                          <a:latin typeface="Arial" charset="0"/>
                        </a:rPr>
                        <a:t>g</a:t>
                      </a:r>
                    </a:p>
                  </a:txBody>
                  <a:tcPr marL="88199" marR="88199" marT="43325" marB="433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accent1"/>
                          </a:solidFill>
                          <a:effectLst/>
                          <a:latin typeface="Arial" charset="0"/>
                        </a:rPr>
                        <a:t>h</a:t>
                      </a:r>
                    </a:p>
                  </a:txBody>
                  <a:tcPr marL="88199" marR="88199" marT="43325" marB="433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1</a:t>
                      </a:r>
                    </a:p>
                  </a:txBody>
                  <a:tcPr marL="88199" marR="88199" marT="43325" marB="433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2</a:t>
                      </a:r>
                    </a:p>
                  </a:txBody>
                  <a:tcPr marL="88199" marR="88199" marT="43325" marB="433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accent1"/>
                          </a:solidFill>
                          <a:effectLst/>
                          <a:latin typeface="Arial" charset="0"/>
                        </a:rPr>
                        <a:t>z</a:t>
                      </a:r>
                    </a:p>
                  </a:txBody>
                  <a:tcPr marL="88199" marR="88199" marT="43325" marB="433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4</a:t>
                      </a:r>
                    </a:p>
                  </a:txBody>
                  <a:tcPr marL="88199" marR="88199" marT="43325" marB="433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75176" name="Group 72"/>
          <p:cNvGraphicFramePr>
            <a:graphicFrameLocks noGrp="1"/>
          </p:cNvGraphicFramePr>
          <p:nvPr/>
        </p:nvGraphicFramePr>
        <p:xfrm>
          <a:off x="5943600" y="4876800"/>
          <a:ext cx="2003425" cy="1443880"/>
        </p:xfrm>
        <a:graphic>
          <a:graphicData uri="http://schemas.openxmlformats.org/drawingml/2006/table">
            <a:tbl>
              <a:tblPr/>
              <a:tblGrid>
                <a:gridCol w="479425"/>
                <a:gridCol w="487363"/>
                <a:gridCol w="490537"/>
                <a:gridCol w="546100"/>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P1</a:t>
                      </a:r>
                    </a:p>
                  </a:txBody>
                  <a:tcPr marL="88199" marR="88199" marT="43325" marB="433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P2</a:t>
                      </a:r>
                    </a:p>
                  </a:txBody>
                  <a:tcPr marL="88199" marR="88199" marT="43325" marB="433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P3</a:t>
                      </a:r>
                    </a:p>
                  </a:txBody>
                  <a:tcPr marL="88199" marR="88199" marT="43325" marB="433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P4</a:t>
                      </a:r>
                    </a:p>
                  </a:txBody>
                  <a:tcPr marL="88199" marR="88199" marT="43325" marB="433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3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1</a:t>
                      </a:r>
                    </a:p>
                  </a:txBody>
                  <a:tcPr marL="88199" marR="88199" marT="43325" marB="433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2</a:t>
                      </a:r>
                    </a:p>
                  </a:txBody>
                  <a:tcPr marL="88199" marR="88199" marT="43325" marB="433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accent1"/>
                          </a:solidFill>
                          <a:effectLst/>
                          <a:latin typeface="Arial" charset="0"/>
                        </a:rPr>
                        <a:t>x</a:t>
                      </a:r>
                    </a:p>
                  </a:txBody>
                  <a:tcPr marL="88199" marR="88199" marT="43325" marB="433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4</a:t>
                      </a:r>
                    </a:p>
                  </a:txBody>
                  <a:tcPr marL="88199" marR="88199" marT="43325" marB="433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3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1</a:t>
                      </a:r>
                    </a:p>
                  </a:txBody>
                  <a:tcPr marL="88199" marR="88199" marT="43325" marB="433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2</a:t>
                      </a:r>
                    </a:p>
                  </a:txBody>
                  <a:tcPr marL="88199" marR="88199" marT="43325" marB="433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accent1"/>
                          </a:solidFill>
                          <a:effectLst/>
                          <a:latin typeface="Arial" charset="0"/>
                        </a:rPr>
                        <a:t>y</a:t>
                      </a:r>
                    </a:p>
                  </a:txBody>
                  <a:tcPr marL="88199" marR="88199" marT="43325" marB="433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4</a:t>
                      </a:r>
                    </a:p>
                  </a:txBody>
                  <a:tcPr marL="88199" marR="88199" marT="43325" marB="433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3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accent1"/>
                          </a:solidFill>
                          <a:effectLst/>
                          <a:latin typeface="Arial" charset="0"/>
                        </a:rPr>
                        <a:t>h</a:t>
                      </a:r>
                    </a:p>
                  </a:txBody>
                  <a:tcPr marL="88199" marR="88199" marT="43325" marB="433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accent1"/>
                          </a:solidFill>
                          <a:effectLst/>
                          <a:latin typeface="Arial" charset="0"/>
                        </a:rPr>
                        <a:t>i</a:t>
                      </a:r>
                    </a:p>
                  </a:txBody>
                  <a:tcPr marL="88199" marR="88199" marT="43325" marB="433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accent1"/>
                          </a:solidFill>
                          <a:effectLst/>
                          <a:latin typeface="Arial" charset="0"/>
                        </a:rPr>
                        <a:t>j</a:t>
                      </a:r>
                    </a:p>
                  </a:txBody>
                  <a:tcPr marL="88199" marR="88199" marT="43325" marB="433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accent1"/>
                          </a:solidFill>
                          <a:effectLst/>
                          <a:latin typeface="Arial" charset="0"/>
                        </a:rPr>
                        <a:t>k</a:t>
                      </a:r>
                    </a:p>
                  </a:txBody>
                  <a:tcPr marL="88199" marR="88199" marT="43325" marB="433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5203" name="Text Box 99"/>
          <p:cNvSpPr txBox="1">
            <a:spLocks noChangeArrowheads="1"/>
          </p:cNvSpPr>
          <p:nvPr/>
        </p:nvSpPr>
        <p:spPr bwMode="auto">
          <a:xfrm>
            <a:off x="34925" y="2882900"/>
            <a:ext cx="430213"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b="1">
                <a:latin typeface="Arial" charset="0"/>
              </a:rPr>
              <a:t>P2</a:t>
            </a:r>
          </a:p>
        </p:txBody>
      </p:sp>
      <p:sp>
        <p:nvSpPr>
          <p:cNvPr id="175204" name="Text Box 100"/>
          <p:cNvSpPr txBox="1">
            <a:spLocks noChangeArrowheads="1"/>
          </p:cNvSpPr>
          <p:nvPr/>
        </p:nvSpPr>
        <p:spPr bwMode="auto">
          <a:xfrm>
            <a:off x="0" y="3262313"/>
            <a:ext cx="430213"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b="1">
                <a:solidFill>
                  <a:schemeClr val="accent1"/>
                </a:solidFill>
                <a:latin typeface="Arial" charset="0"/>
              </a:rPr>
              <a:t>P3</a:t>
            </a:r>
          </a:p>
        </p:txBody>
      </p:sp>
      <p:sp>
        <p:nvSpPr>
          <p:cNvPr id="175205" name="Text Box 101"/>
          <p:cNvSpPr txBox="1">
            <a:spLocks noChangeArrowheads="1"/>
          </p:cNvSpPr>
          <p:nvPr/>
        </p:nvSpPr>
        <p:spPr bwMode="auto">
          <a:xfrm>
            <a:off x="0" y="3733800"/>
            <a:ext cx="430213"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b="1">
                <a:latin typeface="Arial" charset="0"/>
              </a:rPr>
              <a:t>P4</a:t>
            </a:r>
          </a:p>
        </p:txBody>
      </p:sp>
      <p:sp>
        <p:nvSpPr>
          <p:cNvPr id="175206" name="Text Box 102"/>
          <p:cNvSpPr txBox="1">
            <a:spLocks noChangeArrowheads="1"/>
          </p:cNvSpPr>
          <p:nvPr/>
        </p:nvSpPr>
        <p:spPr bwMode="auto">
          <a:xfrm>
            <a:off x="5513388" y="2730500"/>
            <a:ext cx="430212"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b="1">
                <a:latin typeface="Arial" charset="0"/>
              </a:rPr>
              <a:t>P1</a:t>
            </a:r>
          </a:p>
        </p:txBody>
      </p:sp>
      <p:sp>
        <p:nvSpPr>
          <p:cNvPr id="175207" name="Text Box 103"/>
          <p:cNvSpPr txBox="1">
            <a:spLocks noChangeArrowheads="1"/>
          </p:cNvSpPr>
          <p:nvPr/>
        </p:nvSpPr>
        <p:spPr bwMode="auto">
          <a:xfrm>
            <a:off x="5486400" y="3262313"/>
            <a:ext cx="430213"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b="1">
                <a:solidFill>
                  <a:schemeClr val="accent1"/>
                </a:solidFill>
                <a:latin typeface="Arial" charset="0"/>
              </a:rPr>
              <a:t>P3</a:t>
            </a:r>
          </a:p>
        </p:txBody>
      </p:sp>
      <p:sp>
        <p:nvSpPr>
          <p:cNvPr id="175208" name="Text Box 104"/>
          <p:cNvSpPr txBox="1">
            <a:spLocks noChangeArrowheads="1"/>
          </p:cNvSpPr>
          <p:nvPr/>
        </p:nvSpPr>
        <p:spPr bwMode="auto">
          <a:xfrm>
            <a:off x="5486400" y="3657600"/>
            <a:ext cx="430213"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b="1">
                <a:latin typeface="Arial" charset="0"/>
              </a:rPr>
              <a:t>P4</a:t>
            </a:r>
          </a:p>
        </p:txBody>
      </p:sp>
      <p:sp>
        <p:nvSpPr>
          <p:cNvPr id="175209" name="Text Box 105"/>
          <p:cNvSpPr txBox="1">
            <a:spLocks noChangeArrowheads="1"/>
          </p:cNvSpPr>
          <p:nvPr/>
        </p:nvSpPr>
        <p:spPr bwMode="auto">
          <a:xfrm>
            <a:off x="5562600" y="5257800"/>
            <a:ext cx="430213"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b="1">
                <a:latin typeface="Arial" charset="0"/>
              </a:rPr>
              <a:t>P1</a:t>
            </a:r>
          </a:p>
        </p:txBody>
      </p:sp>
      <p:sp>
        <p:nvSpPr>
          <p:cNvPr id="175210" name="Text Box 106"/>
          <p:cNvSpPr txBox="1">
            <a:spLocks noChangeArrowheads="1"/>
          </p:cNvSpPr>
          <p:nvPr/>
        </p:nvSpPr>
        <p:spPr bwMode="auto">
          <a:xfrm>
            <a:off x="5561013" y="5715000"/>
            <a:ext cx="430212" cy="333375"/>
          </a:xfrm>
          <a:prstGeom prst="rect">
            <a:avLst/>
          </a:prstGeom>
          <a:noFill/>
          <a:ln w="12700">
            <a:noFill/>
            <a:miter lim="800000"/>
            <a:headEnd/>
            <a:tailEnd/>
          </a:ln>
          <a:effectLst/>
        </p:spPr>
        <p:txBody>
          <a:bodyPr lIns="90343" tIns="44379" rIns="90343" bIns="44379">
            <a:prstTxWarp prst="textNoShape">
              <a:avLst/>
            </a:prstTxWarp>
            <a:spAutoFit/>
          </a:bodyPr>
          <a:lstStyle/>
          <a:p>
            <a:pPr defTabSz="912813" eaLnBrk="0" hangingPunct="0"/>
            <a:r>
              <a:rPr lang="en-US" sz="1600" b="1">
                <a:latin typeface="Arial" charset="0"/>
              </a:rPr>
              <a:t>P2</a:t>
            </a:r>
          </a:p>
        </p:txBody>
      </p:sp>
      <p:sp>
        <p:nvSpPr>
          <p:cNvPr id="175211" name="Text Box 107"/>
          <p:cNvSpPr txBox="1">
            <a:spLocks noChangeArrowheads="1"/>
          </p:cNvSpPr>
          <p:nvPr/>
        </p:nvSpPr>
        <p:spPr bwMode="auto">
          <a:xfrm>
            <a:off x="5561013" y="5986463"/>
            <a:ext cx="430212"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b="1">
                <a:solidFill>
                  <a:schemeClr val="accent1"/>
                </a:solidFill>
                <a:latin typeface="Arial" charset="0"/>
              </a:rPr>
              <a:t>P3</a:t>
            </a:r>
          </a:p>
        </p:txBody>
      </p:sp>
      <p:sp>
        <p:nvSpPr>
          <p:cNvPr id="175212" name="Text Box 108"/>
          <p:cNvSpPr txBox="1">
            <a:spLocks noChangeArrowheads="1"/>
          </p:cNvSpPr>
          <p:nvPr/>
        </p:nvSpPr>
        <p:spPr bwMode="auto">
          <a:xfrm>
            <a:off x="533400" y="4343400"/>
            <a:ext cx="1825625" cy="333375"/>
          </a:xfrm>
          <a:prstGeom prst="rect">
            <a:avLst/>
          </a:prstGeom>
          <a:noFill/>
          <a:ln w="12700">
            <a:noFill/>
            <a:miter lim="800000"/>
            <a:headEnd/>
            <a:tailEnd/>
          </a:ln>
          <a:effectLst/>
        </p:spPr>
        <p:txBody>
          <a:bodyPr lIns="90343" tIns="44379" rIns="90343" bIns="44379">
            <a:prstTxWarp prst="textNoShape">
              <a:avLst/>
            </a:prstTxWarp>
            <a:spAutoFit/>
          </a:bodyPr>
          <a:lstStyle/>
          <a:p>
            <a:pPr defTabSz="912813" eaLnBrk="0" hangingPunct="0"/>
            <a:r>
              <a:rPr lang="en-US" sz="1600" b="1">
                <a:latin typeface="Arial" charset="0"/>
              </a:rPr>
              <a:t>(1,     2,     </a:t>
            </a:r>
            <a:r>
              <a:rPr lang="en-US" sz="1600" b="1">
                <a:solidFill>
                  <a:schemeClr val="accent1"/>
                </a:solidFill>
                <a:latin typeface="Arial" charset="0"/>
              </a:rPr>
              <a:t>?</a:t>
            </a:r>
            <a:r>
              <a:rPr lang="en-US" sz="1600" b="1">
                <a:latin typeface="Arial" charset="0"/>
              </a:rPr>
              <a:t>,     4)</a:t>
            </a:r>
          </a:p>
        </p:txBody>
      </p:sp>
      <p:sp>
        <p:nvSpPr>
          <p:cNvPr id="175213" name="Text Box 109"/>
          <p:cNvSpPr txBox="1">
            <a:spLocks noChangeArrowheads="1"/>
          </p:cNvSpPr>
          <p:nvPr/>
        </p:nvSpPr>
        <p:spPr bwMode="auto">
          <a:xfrm>
            <a:off x="6019800" y="3962400"/>
            <a:ext cx="1825625" cy="333375"/>
          </a:xfrm>
          <a:prstGeom prst="rect">
            <a:avLst/>
          </a:prstGeom>
          <a:noFill/>
          <a:ln w="12700">
            <a:noFill/>
            <a:miter lim="800000"/>
            <a:headEnd/>
            <a:tailEnd/>
          </a:ln>
          <a:effectLst/>
        </p:spPr>
        <p:txBody>
          <a:bodyPr lIns="90343" tIns="44379" rIns="90343" bIns="44379">
            <a:prstTxWarp prst="textNoShape">
              <a:avLst/>
            </a:prstTxWarp>
            <a:spAutoFit/>
          </a:bodyPr>
          <a:lstStyle/>
          <a:p>
            <a:pPr defTabSz="912813" eaLnBrk="0" hangingPunct="0"/>
            <a:r>
              <a:rPr lang="en-US" sz="1600" b="1">
                <a:latin typeface="Arial" charset="0"/>
              </a:rPr>
              <a:t>(1,     2,     </a:t>
            </a:r>
            <a:r>
              <a:rPr lang="en-US" sz="1600" b="1">
                <a:solidFill>
                  <a:schemeClr val="accent1"/>
                </a:solidFill>
                <a:latin typeface="Arial" charset="0"/>
              </a:rPr>
              <a:t>?</a:t>
            </a:r>
            <a:r>
              <a:rPr lang="en-US" sz="1600" b="1">
                <a:latin typeface="Arial" charset="0"/>
              </a:rPr>
              <a:t>,     4)</a:t>
            </a:r>
          </a:p>
        </p:txBody>
      </p:sp>
      <p:sp>
        <p:nvSpPr>
          <p:cNvPr id="175214" name="Text Box 110"/>
          <p:cNvSpPr txBox="1">
            <a:spLocks noChangeArrowheads="1"/>
          </p:cNvSpPr>
          <p:nvPr/>
        </p:nvSpPr>
        <p:spPr bwMode="auto">
          <a:xfrm>
            <a:off x="5943600" y="6324600"/>
            <a:ext cx="1825625" cy="333375"/>
          </a:xfrm>
          <a:prstGeom prst="rect">
            <a:avLst/>
          </a:prstGeom>
          <a:noFill/>
          <a:ln w="12700">
            <a:noFill/>
            <a:miter lim="800000"/>
            <a:headEnd/>
            <a:tailEnd/>
          </a:ln>
          <a:effectLst/>
        </p:spPr>
        <p:txBody>
          <a:bodyPr lIns="90343" tIns="44379" rIns="90343" bIns="44379">
            <a:prstTxWarp prst="textNoShape">
              <a:avLst/>
            </a:prstTxWarp>
            <a:spAutoFit/>
          </a:bodyPr>
          <a:lstStyle/>
          <a:p>
            <a:pPr defTabSz="912813" eaLnBrk="0" hangingPunct="0"/>
            <a:r>
              <a:rPr lang="en-US" sz="1600" b="1">
                <a:latin typeface="Arial" charset="0"/>
              </a:rPr>
              <a:t>(1,     2,     </a:t>
            </a:r>
            <a:r>
              <a:rPr lang="en-US" sz="1600" b="1">
                <a:solidFill>
                  <a:schemeClr val="accent1"/>
                </a:solidFill>
                <a:latin typeface="Arial" charset="0"/>
              </a:rPr>
              <a:t>?</a:t>
            </a:r>
            <a:r>
              <a:rPr lang="en-US" sz="1600" b="1">
                <a:latin typeface="Arial" charset="0"/>
              </a:rPr>
              <a:t>,     4)</a:t>
            </a:r>
          </a:p>
        </p:txBody>
      </p:sp>
      <p:sp>
        <p:nvSpPr>
          <p:cNvPr id="33" name="Slide Number Placeholder 32"/>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175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r>
              <a:rPr lang="en-US" smtClean="0"/>
              <a:t>Signed messages</a:t>
            </a:r>
            <a:endParaRPr lang="en-US"/>
          </a:p>
        </p:txBody>
      </p:sp>
      <p:sp>
        <p:nvSpPr>
          <p:cNvPr id="215043" name="Text Box 3"/>
          <p:cNvSpPr txBox="1">
            <a:spLocks noChangeArrowheads="1"/>
          </p:cNvSpPr>
          <p:nvPr/>
        </p:nvSpPr>
        <p:spPr bwMode="auto">
          <a:xfrm>
            <a:off x="622300" y="6415088"/>
            <a:ext cx="8039226" cy="276999"/>
          </a:xfrm>
          <a:prstGeom prst="rect">
            <a:avLst/>
          </a:prstGeom>
          <a:noFill/>
          <a:ln w="9525">
            <a:noFill/>
            <a:miter lim="800000"/>
            <a:headEnd/>
            <a:tailEnd/>
          </a:ln>
          <a:effectLst/>
        </p:spPr>
        <p:txBody>
          <a:bodyPr wrap="none">
            <a:prstTxWarp prst="textNoShape">
              <a:avLst/>
            </a:prstTxWarp>
            <a:spAutoFit/>
          </a:bodyPr>
          <a:lstStyle/>
          <a:p>
            <a:pPr algn="l"/>
            <a:r>
              <a:rPr lang="en-US" sz="1200" i="1" dirty="0" err="1"/>
              <a:t>Lamport</a:t>
            </a:r>
            <a:r>
              <a:rPr lang="en-US" sz="1200" i="1" dirty="0"/>
              <a:t>, </a:t>
            </a:r>
            <a:r>
              <a:rPr lang="en-US" sz="1200" i="1" dirty="0" err="1"/>
              <a:t>Shostak</a:t>
            </a:r>
            <a:r>
              <a:rPr lang="en-US" sz="1200" i="1" dirty="0"/>
              <a:t>, Pease.  The Byzantine General’s Problem. ACM TOPLAS, 4,3, July 1982, 382-401.</a:t>
            </a:r>
          </a:p>
        </p:txBody>
      </p:sp>
      <p:sp>
        <p:nvSpPr>
          <p:cNvPr id="215044" name="Oval 4"/>
          <p:cNvSpPr>
            <a:spLocks noChangeArrowheads="1"/>
          </p:cNvSpPr>
          <p:nvPr/>
        </p:nvSpPr>
        <p:spPr bwMode="auto">
          <a:xfrm>
            <a:off x="1335088" y="1897063"/>
            <a:ext cx="1847850" cy="823912"/>
          </a:xfrm>
          <a:prstGeom prst="ellipse">
            <a:avLst/>
          </a:prstGeom>
          <a:noFill/>
          <a:ln w="9525">
            <a:solidFill>
              <a:schemeClr val="tx1"/>
            </a:solidFill>
            <a:round/>
            <a:headEnd/>
            <a:tailEnd/>
          </a:ln>
          <a:effectLst/>
        </p:spPr>
        <p:txBody>
          <a:bodyPr wrap="none" anchor="ctr">
            <a:prstTxWarp prst="textNoShape">
              <a:avLst/>
            </a:prstTxWarp>
          </a:bodyPr>
          <a:lstStyle/>
          <a:p>
            <a:r>
              <a:rPr lang="en-US"/>
              <a:t>General</a:t>
            </a:r>
          </a:p>
        </p:txBody>
      </p:sp>
      <p:sp>
        <p:nvSpPr>
          <p:cNvPr id="215045" name="Oval 5"/>
          <p:cNvSpPr>
            <a:spLocks noChangeArrowheads="1"/>
          </p:cNvSpPr>
          <p:nvPr/>
        </p:nvSpPr>
        <p:spPr bwMode="auto">
          <a:xfrm>
            <a:off x="247650" y="3786188"/>
            <a:ext cx="1847850" cy="823912"/>
          </a:xfrm>
          <a:prstGeom prst="ellipse">
            <a:avLst/>
          </a:prstGeom>
          <a:noFill/>
          <a:ln w="9525">
            <a:solidFill>
              <a:schemeClr val="tx1"/>
            </a:solidFill>
            <a:round/>
            <a:headEnd/>
            <a:tailEnd/>
          </a:ln>
          <a:effectLst/>
        </p:spPr>
        <p:txBody>
          <a:bodyPr wrap="none" anchor="ctr">
            <a:prstTxWarp prst="textNoShape">
              <a:avLst/>
            </a:prstTxWarp>
          </a:bodyPr>
          <a:lstStyle/>
          <a:p>
            <a:r>
              <a:rPr lang="en-US"/>
              <a:t>Lieutenant 1</a:t>
            </a:r>
          </a:p>
        </p:txBody>
      </p:sp>
      <p:sp>
        <p:nvSpPr>
          <p:cNvPr id="215046" name="Oval 6"/>
          <p:cNvSpPr>
            <a:spLocks noChangeArrowheads="1"/>
          </p:cNvSpPr>
          <p:nvPr/>
        </p:nvSpPr>
        <p:spPr bwMode="auto">
          <a:xfrm>
            <a:off x="2571750" y="3744913"/>
            <a:ext cx="1847850" cy="823912"/>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r>
              <a:rPr lang="en-US"/>
              <a:t>Lieutenant 2</a:t>
            </a:r>
          </a:p>
        </p:txBody>
      </p:sp>
      <p:sp>
        <p:nvSpPr>
          <p:cNvPr id="215047" name="Oval 7"/>
          <p:cNvSpPr>
            <a:spLocks noChangeArrowheads="1"/>
          </p:cNvSpPr>
          <p:nvPr/>
        </p:nvSpPr>
        <p:spPr bwMode="auto">
          <a:xfrm>
            <a:off x="5816600" y="1927225"/>
            <a:ext cx="1847850" cy="823913"/>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r>
              <a:rPr lang="en-US"/>
              <a:t>General</a:t>
            </a:r>
          </a:p>
        </p:txBody>
      </p:sp>
      <p:sp>
        <p:nvSpPr>
          <p:cNvPr id="215048" name="Oval 8"/>
          <p:cNvSpPr>
            <a:spLocks noChangeArrowheads="1"/>
          </p:cNvSpPr>
          <p:nvPr/>
        </p:nvSpPr>
        <p:spPr bwMode="auto">
          <a:xfrm>
            <a:off x="4724400" y="3802063"/>
            <a:ext cx="1847850" cy="823912"/>
          </a:xfrm>
          <a:prstGeom prst="ellipse">
            <a:avLst/>
          </a:prstGeom>
          <a:noFill/>
          <a:ln w="9525">
            <a:solidFill>
              <a:schemeClr val="tx1"/>
            </a:solidFill>
            <a:round/>
            <a:headEnd/>
            <a:tailEnd/>
          </a:ln>
          <a:effectLst/>
        </p:spPr>
        <p:txBody>
          <a:bodyPr wrap="none" anchor="ctr">
            <a:prstTxWarp prst="textNoShape">
              <a:avLst/>
            </a:prstTxWarp>
          </a:bodyPr>
          <a:lstStyle/>
          <a:p>
            <a:r>
              <a:rPr lang="en-US" dirty="0"/>
              <a:t>Lieutenant 1</a:t>
            </a:r>
          </a:p>
        </p:txBody>
      </p:sp>
      <p:sp>
        <p:nvSpPr>
          <p:cNvPr id="215049" name="Oval 9"/>
          <p:cNvSpPr>
            <a:spLocks noChangeArrowheads="1"/>
          </p:cNvSpPr>
          <p:nvPr/>
        </p:nvSpPr>
        <p:spPr bwMode="auto">
          <a:xfrm>
            <a:off x="7080250" y="3768725"/>
            <a:ext cx="1847850" cy="823913"/>
          </a:xfrm>
          <a:prstGeom prst="ellipse">
            <a:avLst/>
          </a:prstGeom>
          <a:noFill/>
          <a:ln w="9525">
            <a:solidFill>
              <a:schemeClr val="tx1"/>
            </a:solidFill>
            <a:round/>
            <a:headEnd/>
            <a:tailEnd/>
          </a:ln>
          <a:effectLst/>
        </p:spPr>
        <p:txBody>
          <a:bodyPr wrap="none" anchor="ctr">
            <a:prstTxWarp prst="textNoShape">
              <a:avLst/>
            </a:prstTxWarp>
          </a:bodyPr>
          <a:lstStyle/>
          <a:p>
            <a:r>
              <a:rPr lang="en-US"/>
              <a:t>Lieutenant 2</a:t>
            </a:r>
          </a:p>
        </p:txBody>
      </p:sp>
      <p:sp>
        <p:nvSpPr>
          <p:cNvPr id="215051" name="Line 11"/>
          <p:cNvSpPr>
            <a:spLocks noChangeShapeType="1"/>
          </p:cNvSpPr>
          <p:nvPr/>
        </p:nvSpPr>
        <p:spPr bwMode="auto">
          <a:xfrm flipH="1">
            <a:off x="1316038" y="2686050"/>
            <a:ext cx="606425" cy="1087438"/>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15052" name="Line 12"/>
          <p:cNvSpPr>
            <a:spLocks noChangeShapeType="1"/>
          </p:cNvSpPr>
          <p:nvPr/>
        </p:nvSpPr>
        <p:spPr bwMode="auto">
          <a:xfrm flipH="1">
            <a:off x="5784850" y="2738438"/>
            <a:ext cx="606425" cy="1087437"/>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15053" name="Line 13"/>
          <p:cNvSpPr>
            <a:spLocks noChangeShapeType="1"/>
          </p:cNvSpPr>
          <p:nvPr/>
        </p:nvSpPr>
        <p:spPr bwMode="auto">
          <a:xfrm>
            <a:off x="2692400" y="2668588"/>
            <a:ext cx="741363" cy="1068387"/>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15054" name="Line 14"/>
          <p:cNvSpPr>
            <a:spLocks noChangeShapeType="1"/>
          </p:cNvSpPr>
          <p:nvPr/>
        </p:nvSpPr>
        <p:spPr bwMode="auto">
          <a:xfrm>
            <a:off x="7269163" y="2686050"/>
            <a:ext cx="741362" cy="1068388"/>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15055" name="Line 15"/>
          <p:cNvSpPr>
            <a:spLocks noChangeShapeType="1"/>
          </p:cNvSpPr>
          <p:nvPr/>
        </p:nvSpPr>
        <p:spPr bwMode="auto">
          <a:xfrm flipH="1">
            <a:off x="1866900" y="3924300"/>
            <a:ext cx="869950"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15057" name="Text Box 17"/>
          <p:cNvSpPr txBox="1">
            <a:spLocks noChangeArrowheads="1"/>
          </p:cNvSpPr>
          <p:nvPr/>
        </p:nvSpPr>
        <p:spPr bwMode="auto">
          <a:xfrm>
            <a:off x="550863" y="2767013"/>
            <a:ext cx="1028700" cy="396875"/>
          </a:xfrm>
          <a:prstGeom prst="rect">
            <a:avLst/>
          </a:prstGeom>
          <a:noFill/>
          <a:ln w="9525">
            <a:noFill/>
            <a:miter lim="800000"/>
            <a:headEnd/>
            <a:tailEnd/>
          </a:ln>
          <a:effectLst/>
        </p:spPr>
        <p:txBody>
          <a:bodyPr wrap="none">
            <a:prstTxWarp prst="textNoShape">
              <a:avLst/>
            </a:prstTxWarp>
            <a:spAutoFit/>
          </a:bodyPr>
          <a:lstStyle/>
          <a:p>
            <a:r>
              <a:rPr lang="en-US" sz="2000" b="1" i="1"/>
              <a:t>attack:0</a:t>
            </a:r>
          </a:p>
        </p:txBody>
      </p:sp>
      <p:sp>
        <p:nvSpPr>
          <p:cNvPr id="215058" name="Text Box 18"/>
          <p:cNvSpPr txBox="1">
            <a:spLocks noChangeArrowheads="1"/>
          </p:cNvSpPr>
          <p:nvPr/>
        </p:nvSpPr>
        <p:spPr bwMode="auto">
          <a:xfrm>
            <a:off x="2849563" y="2765425"/>
            <a:ext cx="1028700" cy="396875"/>
          </a:xfrm>
          <a:prstGeom prst="rect">
            <a:avLst/>
          </a:prstGeom>
          <a:noFill/>
          <a:ln w="9525">
            <a:noFill/>
            <a:miter lim="800000"/>
            <a:headEnd/>
            <a:tailEnd/>
          </a:ln>
          <a:effectLst/>
        </p:spPr>
        <p:txBody>
          <a:bodyPr wrap="none">
            <a:prstTxWarp prst="textNoShape">
              <a:avLst/>
            </a:prstTxWarp>
            <a:spAutoFit/>
          </a:bodyPr>
          <a:lstStyle/>
          <a:p>
            <a:r>
              <a:rPr lang="en-US" sz="2000" b="1" i="1"/>
              <a:t>attack:0</a:t>
            </a:r>
          </a:p>
        </p:txBody>
      </p:sp>
      <p:sp>
        <p:nvSpPr>
          <p:cNvPr id="215059" name="Text Box 19"/>
          <p:cNvSpPr txBox="1">
            <a:spLocks noChangeArrowheads="1"/>
          </p:cNvSpPr>
          <p:nvPr/>
        </p:nvSpPr>
        <p:spPr bwMode="auto">
          <a:xfrm>
            <a:off x="5229225" y="2855913"/>
            <a:ext cx="1028700" cy="396875"/>
          </a:xfrm>
          <a:prstGeom prst="rect">
            <a:avLst/>
          </a:prstGeom>
          <a:noFill/>
          <a:ln w="9525">
            <a:noFill/>
            <a:miter lim="800000"/>
            <a:headEnd/>
            <a:tailEnd/>
          </a:ln>
          <a:effectLst/>
        </p:spPr>
        <p:txBody>
          <a:bodyPr wrap="none">
            <a:prstTxWarp prst="textNoShape">
              <a:avLst/>
            </a:prstTxWarp>
            <a:spAutoFit/>
          </a:bodyPr>
          <a:lstStyle/>
          <a:p>
            <a:r>
              <a:rPr lang="en-US" sz="2000" b="1" i="1"/>
              <a:t>attack:0</a:t>
            </a:r>
          </a:p>
        </p:txBody>
      </p:sp>
      <p:sp>
        <p:nvSpPr>
          <p:cNvPr id="215060" name="Text Box 20"/>
          <p:cNvSpPr txBox="1">
            <a:spLocks noChangeArrowheads="1"/>
          </p:cNvSpPr>
          <p:nvPr/>
        </p:nvSpPr>
        <p:spPr bwMode="auto">
          <a:xfrm>
            <a:off x="7419975" y="2773363"/>
            <a:ext cx="1084263" cy="396875"/>
          </a:xfrm>
          <a:prstGeom prst="rect">
            <a:avLst/>
          </a:prstGeom>
          <a:noFill/>
          <a:ln w="9525">
            <a:noFill/>
            <a:miter lim="800000"/>
            <a:headEnd/>
            <a:tailEnd/>
          </a:ln>
          <a:effectLst/>
        </p:spPr>
        <p:txBody>
          <a:bodyPr wrap="none">
            <a:prstTxWarp prst="textNoShape">
              <a:avLst/>
            </a:prstTxWarp>
            <a:spAutoFit/>
          </a:bodyPr>
          <a:lstStyle/>
          <a:p>
            <a:r>
              <a:rPr lang="en-US" sz="2000" b="1" i="1"/>
              <a:t>retreat:0</a:t>
            </a:r>
          </a:p>
        </p:txBody>
      </p:sp>
      <p:sp>
        <p:nvSpPr>
          <p:cNvPr id="215062" name="Text Box 22"/>
          <p:cNvSpPr txBox="1">
            <a:spLocks noChangeArrowheads="1"/>
          </p:cNvSpPr>
          <p:nvPr/>
        </p:nvSpPr>
        <p:spPr bwMode="auto">
          <a:xfrm>
            <a:off x="6289675" y="4464050"/>
            <a:ext cx="1136650" cy="366713"/>
          </a:xfrm>
          <a:prstGeom prst="rect">
            <a:avLst/>
          </a:prstGeom>
          <a:noFill/>
          <a:ln w="9525">
            <a:noFill/>
            <a:miter lim="800000"/>
            <a:headEnd/>
            <a:tailEnd/>
          </a:ln>
          <a:effectLst/>
        </p:spPr>
        <p:txBody>
          <a:bodyPr wrap="none">
            <a:prstTxWarp prst="textNoShape">
              <a:avLst/>
            </a:prstTxWarp>
            <a:spAutoFit/>
          </a:bodyPr>
          <a:lstStyle/>
          <a:p>
            <a:r>
              <a:rPr lang="en-US" sz="1800" b="1" i="1"/>
              <a:t>attack:0:1</a:t>
            </a:r>
          </a:p>
        </p:txBody>
      </p:sp>
      <p:sp>
        <p:nvSpPr>
          <p:cNvPr id="215063" name="Text Box 23"/>
          <p:cNvSpPr txBox="1">
            <a:spLocks noChangeArrowheads="1"/>
          </p:cNvSpPr>
          <p:nvPr/>
        </p:nvSpPr>
        <p:spPr bwMode="auto">
          <a:xfrm>
            <a:off x="2716213" y="5437188"/>
            <a:ext cx="3627465" cy="461665"/>
          </a:xfrm>
          <a:prstGeom prst="rect">
            <a:avLst/>
          </a:prstGeom>
          <a:noFill/>
          <a:ln w="9525">
            <a:noFill/>
            <a:miter lim="800000"/>
            <a:headEnd/>
            <a:tailEnd/>
          </a:ln>
          <a:effectLst/>
        </p:spPr>
        <p:txBody>
          <a:bodyPr wrap="none">
            <a:prstTxWarp prst="textNoShape">
              <a:avLst/>
            </a:prstTxWarp>
            <a:spAutoFit/>
          </a:bodyPr>
          <a:lstStyle/>
          <a:p>
            <a:r>
              <a:rPr lang="en-US" sz="2400" dirty="0"/>
              <a:t>SM(1) with one traitor</a:t>
            </a:r>
          </a:p>
        </p:txBody>
      </p:sp>
      <p:sp>
        <p:nvSpPr>
          <p:cNvPr id="215065" name="Line 25"/>
          <p:cNvSpPr>
            <a:spLocks noChangeShapeType="1"/>
          </p:cNvSpPr>
          <p:nvPr/>
        </p:nvSpPr>
        <p:spPr bwMode="auto">
          <a:xfrm flipH="1">
            <a:off x="1947863" y="4397375"/>
            <a:ext cx="841375" cy="0"/>
          </a:xfrm>
          <a:prstGeom prst="line">
            <a:avLst/>
          </a:prstGeom>
          <a:noFill/>
          <a:ln w="9525">
            <a:solidFill>
              <a:schemeClr val="tx1"/>
            </a:solidFill>
            <a:round/>
            <a:headEnd type="triangle" w="med" len="med"/>
            <a:tailEnd/>
          </a:ln>
          <a:effectLst/>
        </p:spPr>
        <p:txBody>
          <a:bodyPr>
            <a:prstTxWarp prst="textNoShape">
              <a:avLst/>
            </a:prstTxWarp>
          </a:bodyPr>
          <a:lstStyle/>
          <a:p>
            <a:endParaRPr lang="en-US"/>
          </a:p>
        </p:txBody>
      </p:sp>
      <p:sp>
        <p:nvSpPr>
          <p:cNvPr id="215066" name="Line 26"/>
          <p:cNvSpPr>
            <a:spLocks noChangeShapeType="1"/>
          </p:cNvSpPr>
          <p:nvPr/>
        </p:nvSpPr>
        <p:spPr bwMode="auto">
          <a:xfrm flipH="1">
            <a:off x="6345238" y="3976688"/>
            <a:ext cx="869950"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15067" name="Line 27"/>
          <p:cNvSpPr>
            <a:spLocks noChangeShapeType="1"/>
          </p:cNvSpPr>
          <p:nvPr/>
        </p:nvSpPr>
        <p:spPr bwMode="auto">
          <a:xfrm flipH="1">
            <a:off x="6426200" y="4449763"/>
            <a:ext cx="841375" cy="0"/>
          </a:xfrm>
          <a:prstGeom prst="line">
            <a:avLst/>
          </a:prstGeom>
          <a:noFill/>
          <a:ln w="9525">
            <a:solidFill>
              <a:schemeClr val="tx1"/>
            </a:solidFill>
            <a:round/>
            <a:headEnd type="triangle" w="med" len="med"/>
            <a:tailEnd/>
          </a:ln>
          <a:effectLst/>
        </p:spPr>
        <p:txBody>
          <a:bodyPr>
            <a:prstTxWarp prst="textNoShape">
              <a:avLst/>
            </a:prstTxWarp>
          </a:bodyPr>
          <a:lstStyle/>
          <a:p>
            <a:endParaRPr lang="en-US"/>
          </a:p>
        </p:txBody>
      </p:sp>
      <p:sp>
        <p:nvSpPr>
          <p:cNvPr id="215072" name="Text Box 32"/>
          <p:cNvSpPr txBox="1">
            <a:spLocks noChangeArrowheads="1"/>
          </p:cNvSpPr>
          <p:nvPr/>
        </p:nvSpPr>
        <p:spPr bwMode="auto">
          <a:xfrm>
            <a:off x="6262688" y="3548063"/>
            <a:ext cx="1187450" cy="366712"/>
          </a:xfrm>
          <a:prstGeom prst="rect">
            <a:avLst/>
          </a:prstGeom>
          <a:noFill/>
          <a:ln w="9525">
            <a:noFill/>
            <a:miter lim="800000"/>
            <a:headEnd/>
            <a:tailEnd/>
          </a:ln>
          <a:effectLst/>
        </p:spPr>
        <p:txBody>
          <a:bodyPr wrap="none">
            <a:prstTxWarp prst="textNoShape">
              <a:avLst/>
            </a:prstTxWarp>
            <a:spAutoFit/>
          </a:bodyPr>
          <a:lstStyle/>
          <a:p>
            <a:r>
              <a:rPr lang="en-US" sz="1800" b="1" i="1"/>
              <a:t>retreat:0:2</a:t>
            </a:r>
          </a:p>
        </p:txBody>
      </p:sp>
      <p:sp>
        <p:nvSpPr>
          <p:cNvPr id="215073" name="Text Box 33"/>
          <p:cNvSpPr txBox="1">
            <a:spLocks noChangeArrowheads="1"/>
          </p:cNvSpPr>
          <p:nvPr/>
        </p:nvSpPr>
        <p:spPr bwMode="auto">
          <a:xfrm>
            <a:off x="1782763" y="4398963"/>
            <a:ext cx="1136650" cy="366712"/>
          </a:xfrm>
          <a:prstGeom prst="rect">
            <a:avLst/>
          </a:prstGeom>
          <a:noFill/>
          <a:ln w="9525">
            <a:noFill/>
            <a:miter lim="800000"/>
            <a:headEnd/>
            <a:tailEnd/>
          </a:ln>
          <a:effectLst/>
        </p:spPr>
        <p:txBody>
          <a:bodyPr wrap="none">
            <a:prstTxWarp prst="textNoShape">
              <a:avLst/>
            </a:prstTxWarp>
            <a:spAutoFit/>
          </a:bodyPr>
          <a:lstStyle/>
          <a:p>
            <a:r>
              <a:rPr lang="en-US" sz="1800" b="1" i="1"/>
              <a:t>attack:0:1</a:t>
            </a:r>
          </a:p>
        </p:txBody>
      </p:sp>
      <p:sp>
        <p:nvSpPr>
          <p:cNvPr id="215077" name="Text Box 37"/>
          <p:cNvSpPr txBox="1">
            <a:spLocks noChangeArrowheads="1"/>
          </p:cNvSpPr>
          <p:nvPr/>
        </p:nvSpPr>
        <p:spPr bwMode="auto">
          <a:xfrm>
            <a:off x="2149475" y="3455988"/>
            <a:ext cx="527050" cy="366712"/>
          </a:xfrm>
          <a:prstGeom prst="rect">
            <a:avLst/>
          </a:prstGeom>
          <a:noFill/>
          <a:ln w="9525">
            <a:noFill/>
            <a:miter lim="800000"/>
            <a:headEnd/>
            <a:tailEnd/>
          </a:ln>
          <a:effectLst/>
        </p:spPr>
        <p:txBody>
          <a:bodyPr wrap="none">
            <a:prstTxWarp prst="textNoShape">
              <a:avLst/>
            </a:prstTxWarp>
            <a:spAutoFit/>
          </a:bodyPr>
          <a:lstStyle/>
          <a:p>
            <a:r>
              <a:rPr lang="en-US" sz="1800" b="1" i="1"/>
              <a:t>???</a:t>
            </a:r>
          </a:p>
        </p:txBody>
      </p:sp>
      <p:sp>
        <p:nvSpPr>
          <p:cNvPr id="29" name="Slide Number Placeholder 28"/>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smtClean="0"/>
              <a:t>Server Crashes (3)</a:t>
            </a:r>
            <a:endParaRPr lang="en-US"/>
          </a:p>
        </p:txBody>
      </p:sp>
      <p:sp>
        <p:nvSpPr>
          <p:cNvPr id="98307" name="Rectangle 3"/>
          <p:cNvSpPr>
            <a:spLocks noGrp="1" noChangeArrowheads="1"/>
          </p:cNvSpPr>
          <p:nvPr>
            <p:ph type="body" idx="1"/>
          </p:nvPr>
        </p:nvSpPr>
        <p:spPr/>
        <p:txBody>
          <a:bodyPr/>
          <a:lstStyle/>
          <a:p>
            <a:r>
              <a:rPr lang="en-US" smtClean="0"/>
              <a:t>Consider scenario where a client sends text to a print server.</a:t>
            </a:r>
          </a:p>
          <a:p>
            <a:r>
              <a:rPr lang="en-US" smtClean="0"/>
              <a:t>There are three events that can happen at the server: </a:t>
            </a:r>
          </a:p>
          <a:p>
            <a:pPr lvl="1"/>
            <a:r>
              <a:rPr lang="en-US" smtClean="0"/>
              <a:t>Send the completion message (M), </a:t>
            </a:r>
          </a:p>
          <a:p>
            <a:pPr lvl="1"/>
            <a:r>
              <a:rPr lang="en-US" smtClean="0"/>
              <a:t>Print the text (P), </a:t>
            </a:r>
          </a:p>
          <a:p>
            <a:pPr lvl="1"/>
            <a:r>
              <a:rPr lang="en-US" smtClean="0"/>
              <a:t>Crash (C) – at recovery, send ‘recovery’ message to clients. </a:t>
            </a:r>
          </a:p>
          <a:p>
            <a:r>
              <a:rPr lang="en-US" smtClean="0"/>
              <a:t>Server strategies:</a:t>
            </a:r>
          </a:p>
          <a:p>
            <a:pPr lvl="1"/>
            <a:r>
              <a:rPr lang="en-US" smtClean="0"/>
              <a:t>send completion message before printing</a:t>
            </a:r>
          </a:p>
          <a:p>
            <a:pPr lvl="1"/>
            <a:r>
              <a:rPr lang="en-US" smtClean="0"/>
              <a:t>send completion message after printing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smtClean="0"/>
              <a:t>Server Crashes (4)</a:t>
            </a:r>
            <a:endParaRPr lang="en-US"/>
          </a:p>
        </p:txBody>
      </p:sp>
      <p:sp>
        <p:nvSpPr>
          <p:cNvPr id="99331" name="Rectangle 3"/>
          <p:cNvSpPr>
            <a:spLocks noGrp="1" noChangeArrowheads="1"/>
          </p:cNvSpPr>
          <p:nvPr>
            <p:ph type="body" idx="1"/>
          </p:nvPr>
        </p:nvSpPr>
        <p:spPr/>
        <p:txBody>
          <a:bodyPr>
            <a:normAutofit fontScale="77500" lnSpcReduction="20000"/>
          </a:bodyPr>
          <a:lstStyle/>
          <a:p>
            <a:r>
              <a:rPr lang="en-US" dirty="0" smtClean="0"/>
              <a:t>These events can occur in six different orderings:</a:t>
            </a:r>
          </a:p>
          <a:p>
            <a:endParaRPr lang="en-US" dirty="0" smtClean="0"/>
          </a:p>
          <a:p>
            <a:pPr marL="697230" indent="-514350">
              <a:buFont typeface="+mj-lt"/>
              <a:buAutoNum type="arabicPeriod"/>
            </a:pPr>
            <a:r>
              <a:rPr lang="en-US" dirty="0" smtClean="0"/>
              <a:t>M →P →C: A crash occurs after sending the completion message and printing the text.</a:t>
            </a:r>
          </a:p>
          <a:p>
            <a:pPr marL="697230" indent="-514350">
              <a:buFont typeface="+mj-lt"/>
              <a:buAutoNum type="arabicPeriod"/>
            </a:pPr>
            <a:r>
              <a:rPr lang="en-US" dirty="0" smtClean="0"/>
              <a:t>M →C (→P): A crash happens after sending the completion message, but before the text could be printed.</a:t>
            </a:r>
          </a:p>
          <a:p>
            <a:pPr marL="697230" indent="-514350">
              <a:buFont typeface="+mj-lt"/>
              <a:buAutoNum type="arabicPeriod"/>
            </a:pPr>
            <a:r>
              <a:rPr lang="en-US" dirty="0" smtClean="0"/>
              <a:t>P →M →C: A crash occurs after sending the completion message and printing the text.</a:t>
            </a:r>
          </a:p>
          <a:p>
            <a:pPr marL="697230" indent="-514350">
              <a:buFont typeface="+mj-lt"/>
              <a:buAutoNum type="arabicPeriod"/>
            </a:pPr>
            <a:r>
              <a:rPr lang="en-US" dirty="0" smtClean="0"/>
              <a:t>P→C(→M): The text printed, after which a crash occurs before the completion message could be sent.</a:t>
            </a:r>
          </a:p>
          <a:p>
            <a:pPr marL="697230" indent="-514350">
              <a:buFont typeface="+mj-lt"/>
              <a:buAutoNum type="arabicPeriod"/>
            </a:pPr>
            <a:r>
              <a:rPr lang="en-US" dirty="0" smtClean="0"/>
              <a:t>C (→P →M): A crash happens before the server could do anything.</a:t>
            </a:r>
          </a:p>
          <a:p>
            <a:pPr marL="697230" indent="-514350">
              <a:buFont typeface="+mj-lt"/>
              <a:buAutoNum type="arabicPeriod"/>
            </a:pPr>
            <a:r>
              <a:rPr lang="en-US" dirty="0" smtClean="0"/>
              <a:t>C (→M →P): A crash happens before the server could do anything.</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t>Server Crashes (6)</a:t>
            </a:r>
          </a:p>
        </p:txBody>
      </p:sp>
      <p:sp>
        <p:nvSpPr>
          <p:cNvPr id="100355" name="Rectangle 3"/>
          <p:cNvSpPr>
            <a:spLocks noGrp="1" noChangeArrowheads="1"/>
          </p:cNvSpPr>
          <p:nvPr>
            <p:ph type="body" idx="1"/>
          </p:nvPr>
        </p:nvSpPr>
        <p:spPr/>
        <p:txBody>
          <a:bodyPr/>
          <a:lstStyle/>
          <a:p>
            <a:r>
              <a:rPr lang="en-US" dirty="0" smtClean="0"/>
              <a:t>Different </a:t>
            </a:r>
            <a:r>
              <a:rPr lang="en-US" dirty="0"/>
              <a:t>combinations of client and server </a:t>
            </a:r>
            <a:br>
              <a:rPr lang="en-US" dirty="0"/>
            </a:br>
            <a:r>
              <a:rPr lang="en-US" dirty="0"/>
              <a:t>strategies in the presence of server crashes.</a:t>
            </a:r>
          </a:p>
        </p:txBody>
      </p:sp>
      <p:pic>
        <p:nvPicPr>
          <p:cNvPr id="100356" name="Picture 4" descr="08-08T"/>
          <p:cNvPicPr>
            <a:picLocks noChangeAspect="1" noChangeArrowheads="1"/>
          </p:cNvPicPr>
          <p:nvPr/>
        </p:nvPicPr>
        <p:blipFill>
          <a:blip r:embed="rId3"/>
          <a:srcRect/>
          <a:stretch>
            <a:fillRect/>
          </a:stretch>
        </p:blipFill>
        <p:spPr bwMode="auto">
          <a:xfrm>
            <a:off x="376238" y="3086100"/>
            <a:ext cx="8301037" cy="3314700"/>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r>
              <a:rPr lang="en-US" smtClean="0"/>
              <a:t>Client Crashes</a:t>
            </a:r>
            <a:endParaRPr lang="en-US"/>
          </a:p>
        </p:txBody>
      </p:sp>
      <p:sp>
        <p:nvSpPr>
          <p:cNvPr id="231427" name="Rectangle 3"/>
          <p:cNvSpPr>
            <a:spLocks noGrp="1" noChangeArrowheads="1"/>
          </p:cNvSpPr>
          <p:nvPr>
            <p:ph type="body" idx="1"/>
          </p:nvPr>
        </p:nvSpPr>
        <p:spPr/>
        <p:txBody>
          <a:bodyPr>
            <a:normAutofit fontScale="92500" lnSpcReduction="10000"/>
          </a:bodyPr>
          <a:lstStyle/>
          <a:p>
            <a:r>
              <a:rPr lang="en-US" dirty="0" smtClean="0"/>
              <a:t>Can create orphans (unwanted computations) that waste CPU, potentially lock up resources and create confusion when client re-boots.</a:t>
            </a:r>
          </a:p>
          <a:p>
            <a:r>
              <a:rPr lang="en-US" dirty="0" smtClean="0"/>
              <a:t>Nelson solutions:</a:t>
            </a:r>
          </a:p>
          <a:p>
            <a:pPr marL="987552" lvl="1" indent="-457200">
              <a:buFont typeface="+mj-lt"/>
              <a:buAutoNum type="arabicPeriod"/>
            </a:pPr>
            <a:r>
              <a:rPr lang="en-US" dirty="0" smtClean="0"/>
              <a:t>Orphan Extermination – keep a log of </a:t>
            </a:r>
            <a:r>
              <a:rPr lang="en-US" dirty="0" err="1" smtClean="0"/>
              <a:t>RPCs</a:t>
            </a:r>
            <a:r>
              <a:rPr lang="en-US" dirty="0" smtClean="0"/>
              <a:t> at client that is checked at re-boot time to remove orphans.</a:t>
            </a:r>
          </a:p>
          <a:p>
            <a:pPr marL="987552" lvl="1" indent="-457200">
              <a:buFont typeface="+mj-lt"/>
              <a:buAutoNum type="arabicPeriod"/>
            </a:pPr>
            <a:r>
              <a:rPr lang="en-US" dirty="0" smtClean="0"/>
              <a:t>Reincarnation – divide time into epochs.  After a client re-boot, increment its epoch and kill off any of its requests belonging to an earlier epoch.</a:t>
            </a:r>
          </a:p>
          <a:p>
            <a:pPr marL="987552" lvl="1" indent="-457200">
              <a:buFont typeface="+mj-lt"/>
              <a:buAutoNum type="arabicPeriod"/>
            </a:pPr>
            <a:r>
              <a:rPr lang="en-US" dirty="0" smtClean="0"/>
              <a:t>Gentle Reincarnation – at reboot time, an epoch announcement causes all machines to locate the owners of any remote computations.</a:t>
            </a:r>
          </a:p>
          <a:p>
            <a:pPr marL="987552" lvl="1" indent="-457200">
              <a:buFont typeface="+mj-lt"/>
              <a:buAutoNum type="arabicPeriod"/>
            </a:pPr>
            <a:r>
              <a:rPr lang="en-US" dirty="0" smtClean="0"/>
              <a:t>Expiration – each RPC is given time T to complete (but a live client can ask for more time)</a:t>
            </a:r>
          </a:p>
          <a:p>
            <a:pPr marL="987552" lvl="1" indent="-457200">
              <a:buFont typeface="+mj-lt"/>
              <a:buAutoNum type="arabicPeriod"/>
            </a:pPr>
            <a:endParaRPr lang="en-US" dirty="0" smtClean="0"/>
          </a:p>
          <a:p>
            <a:endParaRPr lang="en-US" dirty="0"/>
          </a:p>
        </p:txBody>
      </p:sp>
      <p:sp>
        <p:nvSpPr>
          <p:cNvPr id="231428" name="Text Box 4"/>
          <p:cNvSpPr txBox="1">
            <a:spLocks noChangeArrowheads="1"/>
          </p:cNvSpPr>
          <p:nvPr/>
        </p:nvSpPr>
        <p:spPr bwMode="auto">
          <a:xfrm>
            <a:off x="2436813" y="6440488"/>
            <a:ext cx="4470400" cy="304800"/>
          </a:xfrm>
          <a:prstGeom prst="rect">
            <a:avLst/>
          </a:prstGeom>
          <a:noFill/>
          <a:ln w="9525">
            <a:noFill/>
            <a:miter lim="800000"/>
            <a:headEnd/>
            <a:tailEnd/>
          </a:ln>
          <a:effectLst/>
        </p:spPr>
        <p:txBody>
          <a:bodyPr wrap="none">
            <a:prstTxWarp prst="textNoShape">
              <a:avLst/>
            </a:prstTxWarp>
            <a:spAutoFit/>
          </a:bodyPr>
          <a:lstStyle/>
          <a:p>
            <a:pPr algn="l"/>
            <a:r>
              <a:rPr lang="en-US" sz="1400" i="1"/>
              <a:t>Nelson.  Remote Procedure Call. Ph.D. Thesis, CMU, 1981.</a:t>
            </a:r>
          </a:p>
        </p:txBody>
      </p:sp>
      <p:sp>
        <p:nvSpPr>
          <p:cNvPr id="7" name="Slide Number Placeholder 6"/>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457200" y="274638"/>
            <a:ext cx="8229600" cy="868362"/>
          </a:xfrm>
        </p:spPr>
        <p:txBody>
          <a:bodyPr/>
          <a:lstStyle/>
          <a:p>
            <a:r>
              <a:rPr lang="en-GB" sz="3200"/>
              <a:t>View-synchronous group communication</a:t>
            </a:r>
          </a:p>
        </p:txBody>
      </p:sp>
      <p:grpSp>
        <p:nvGrpSpPr>
          <p:cNvPr id="2" name="Group 3"/>
          <p:cNvGrpSpPr>
            <a:grpSpLocks/>
          </p:cNvGrpSpPr>
          <p:nvPr/>
        </p:nvGrpSpPr>
        <p:grpSpPr bwMode="auto">
          <a:xfrm>
            <a:off x="700088" y="1239838"/>
            <a:ext cx="7304087" cy="4775200"/>
            <a:chOff x="478" y="781"/>
            <a:chExt cx="4984" cy="3008"/>
          </a:xfrm>
        </p:grpSpPr>
        <p:sp>
          <p:nvSpPr>
            <p:cNvPr id="254980" name="Freeform 4"/>
            <p:cNvSpPr>
              <a:spLocks/>
            </p:cNvSpPr>
            <p:nvPr/>
          </p:nvSpPr>
          <p:spPr bwMode="auto">
            <a:xfrm>
              <a:off x="2719" y="1154"/>
              <a:ext cx="56" cy="56"/>
            </a:xfrm>
            <a:custGeom>
              <a:avLst/>
              <a:gdLst/>
              <a:ahLst/>
              <a:cxnLst>
                <a:cxn ang="0">
                  <a:pos x="0" y="28"/>
                </a:cxn>
                <a:cxn ang="0">
                  <a:pos x="0" y="0"/>
                </a:cxn>
                <a:cxn ang="0">
                  <a:pos x="56" y="28"/>
                </a:cxn>
                <a:cxn ang="0">
                  <a:pos x="0" y="56"/>
                </a:cxn>
                <a:cxn ang="0">
                  <a:pos x="0" y="28"/>
                </a:cxn>
              </a:cxnLst>
              <a:rect l="0" t="0" r="r" b="b"/>
              <a:pathLst>
                <a:path w="56" h="56">
                  <a:moveTo>
                    <a:pt x="0" y="28"/>
                  </a:moveTo>
                  <a:lnTo>
                    <a:pt x="0" y="0"/>
                  </a:lnTo>
                  <a:lnTo>
                    <a:pt x="56" y="28"/>
                  </a:lnTo>
                  <a:lnTo>
                    <a:pt x="0" y="56"/>
                  </a:lnTo>
                  <a:lnTo>
                    <a:pt x="0" y="28"/>
                  </a:lnTo>
                  <a:close/>
                </a:path>
              </a:pathLst>
            </a:custGeom>
            <a:solidFill>
              <a:srgbClr val="000000"/>
            </a:solidFill>
            <a:ln w="33338">
              <a:solidFill>
                <a:srgbClr val="000000"/>
              </a:solidFill>
              <a:prstDash val="solid"/>
              <a:round/>
              <a:headEnd/>
              <a:tailEnd/>
            </a:ln>
          </p:spPr>
          <p:txBody>
            <a:bodyPr>
              <a:prstTxWarp prst="textNoShape">
                <a:avLst/>
              </a:prstTxWarp>
            </a:bodyPr>
            <a:lstStyle/>
            <a:p>
              <a:endParaRPr lang="en-US"/>
            </a:p>
          </p:txBody>
        </p:sp>
        <p:sp>
          <p:nvSpPr>
            <p:cNvPr id="254981" name="Line 5"/>
            <p:cNvSpPr>
              <a:spLocks noChangeShapeType="1"/>
            </p:cNvSpPr>
            <p:nvPr/>
          </p:nvSpPr>
          <p:spPr bwMode="auto">
            <a:xfrm>
              <a:off x="1073" y="1182"/>
              <a:ext cx="1632" cy="1"/>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4982" name="Freeform 6"/>
            <p:cNvSpPr>
              <a:spLocks/>
            </p:cNvSpPr>
            <p:nvPr/>
          </p:nvSpPr>
          <p:spPr bwMode="auto">
            <a:xfrm>
              <a:off x="2719" y="1421"/>
              <a:ext cx="56" cy="56"/>
            </a:xfrm>
            <a:custGeom>
              <a:avLst/>
              <a:gdLst/>
              <a:ahLst/>
              <a:cxnLst>
                <a:cxn ang="0">
                  <a:pos x="0" y="28"/>
                </a:cxn>
                <a:cxn ang="0">
                  <a:pos x="0" y="0"/>
                </a:cxn>
                <a:cxn ang="0">
                  <a:pos x="56" y="28"/>
                </a:cxn>
                <a:cxn ang="0">
                  <a:pos x="0" y="56"/>
                </a:cxn>
                <a:cxn ang="0">
                  <a:pos x="0" y="28"/>
                </a:cxn>
              </a:cxnLst>
              <a:rect l="0" t="0" r="r" b="b"/>
              <a:pathLst>
                <a:path w="56" h="56">
                  <a:moveTo>
                    <a:pt x="0" y="28"/>
                  </a:moveTo>
                  <a:lnTo>
                    <a:pt x="0" y="0"/>
                  </a:lnTo>
                  <a:lnTo>
                    <a:pt x="56" y="28"/>
                  </a:lnTo>
                  <a:lnTo>
                    <a:pt x="0" y="56"/>
                  </a:lnTo>
                  <a:lnTo>
                    <a:pt x="0" y="28"/>
                  </a:lnTo>
                  <a:close/>
                </a:path>
              </a:pathLst>
            </a:custGeom>
            <a:solidFill>
              <a:srgbClr val="000000"/>
            </a:solidFill>
            <a:ln w="33338">
              <a:solidFill>
                <a:srgbClr val="000000"/>
              </a:solidFill>
              <a:prstDash val="solid"/>
              <a:round/>
              <a:headEnd/>
              <a:tailEnd/>
            </a:ln>
          </p:spPr>
          <p:txBody>
            <a:bodyPr>
              <a:prstTxWarp prst="textNoShape">
                <a:avLst/>
              </a:prstTxWarp>
            </a:bodyPr>
            <a:lstStyle/>
            <a:p>
              <a:endParaRPr lang="en-US"/>
            </a:p>
          </p:txBody>
        </p:sp>
        <p:sp>
          <p:nvSpPr>
            <p:cNvPr id="254983" name="Line 7"/>
            <p:cNvSpPr>
              <a:spLocks noChangeShapeType="1"/>
            </p:cNvSpPr>
            <p:nvPr/>
          </p:nvSpPr>
          <p:spPr bwMode="auto">
            <a:xfrm>
              <a:off x="1073" y="1449"/>
              <a:ext cx="1632" cy="1"/>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4984" name="Freeform 8"/>
            <p:cNvSpPr>
              <a:spLocks/>
            </p:cNvSpPr>
            <p:nvPr/>
          </p:nvSpPr>
          <p:spPr bwMode="auto">
            <a:xfrm>
              <a:off x="2719" y="1688"/>
              <a:ext cx="56" cy="71"/>
            </a:xfrm>
            <a:custGeom>
              <a:avLst/>
              <a:gdLst/>
              <a:ahLst/>
              <a:cxnLst>
                <a:cxn ang="0">
                  <a:pos x="0" y="43"/>
                </a:cxn>
                <a:cxn ang="0">
                  <a:pos x="0" y="0"/>
                </a:cxn>
                <a:cxn ang="0">
                  <a:pos x="56" y="43"/>
                </a:cxn>
                <a:cxn ang="0">
                  <a:pos x="0" y="71"/>
                </a:cxn>
                <a:cxn ang="0">
                  <a:pos x="0" y="43"/>
                </a:cxn>
              </a:cxnLst>
              <a:rect l="0" t="0" r="r" b="b"/>
              <a:pathLst>
                <a:path w="56" h="71">
                  <a:moveTo>
                    <a:pt x="0" y="43"/>
                  </a:moveTo>
                  <a:lnTo>
                    <a:pt x="0" y="0"/>
                  </a:lnTo>
                  <a:lnTo>
                    <a:pt x="56" y="43"/>
                  </a:lnTo>
                  <a:lnTo>
                    <a:pt x="0" y="71"/>
                  </a:lnTo>
                  <a:lnTo>
                    <a:pt x="0" y="43"/>
                  </a:lnTo>
                  <a:close/>
                </a:path>
              </a:pathLst>
            </a:custGeom>
            <a:solidFill>
              <a:srgbClr val="000000"/>
            </a:solidFill>
            <a:ln w="33338">
              <a:solidFill>
                <a:srgbClr val="000000"/>
              </a:solidFill>
              <a:prstDash val="solid"/>
              <a:round/>
              <a:headEnd/>
              <a:tailEnd/>
            </a:ln>
          </p:spPr>
          <p:txBody>
            <a:bodyPr>
              <a:prstTxWarp prst="textNoShape">
                <a:avLst/>
              </a:prstTxWarp>
            </a:bodyPr>
            <a:lstStyle/>
            <a:p>
              <a:endParaRPr lang="en-US"/>
            </a:p>
          </p:txBody>
        </p:sp>
        <p:sp>
          <p:nvSpPr>
            <p:cNvPr id="254985" name="Line 9"/>
            <p:cNvSpPr>
              <a:spLocks noChangeShapeType="1"/>
            </p:cNvSpPr>
            <p:nvPr/>
          </p:nvSpPr>
          <p:spPr bwMode="auto">
            <a:xfrm>
              <a:off x="1073" y="1731"/>
              <a:ext cx="1632" cy="1"/>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4986" name="Rectangle 10"/>
            <p:cNvSpPr>
              <a:spLocks noChangeArrowheads="1"/>
            </p:cNvSpPr>
            <p:nvPr/>
          </p:nvSpPr>
          <p:spPr bwMode="auto">
            <a:xfrm>
              <a:off x="974" y="1100"/>
              <a:ext cx="73" cy="144"/>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500">
                  <a:solidFill>
                    <a:srgbClr val="000000"/>
                  </a:solidFill>
                  <a:latin typeface="Arial" charset="0"/>
                </a:rPr>
                <a:t>p</a:t>
              </a:r>
              <a:endParaRPr lang="en-GB" sz="2400">
                <a:latin typeface="Times" charset="0"/>
              </a:endParaRPr>
            </a:p>
          </p:txBody>
        </p:sp>
        <p:sp>
          <p:nvSpPr>
            <p:cNvPr id="254987" name="Rectangle 11"/>
            <p:cNvSpPr>
              <a:spLocks noChangeArrowheads="1"/>
            </p:cNvSpPr>
            <p:nvPr/>
          </p:nvSpPr>
          <p:spPr bwMode="auto">
            <a:xfrm>
              <a:off x="974" y="1367"/>
              <a:ext cx="73" cy="144"/>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500">
                  <a:solidFill>
                    <a:srgbClr val="000000"/>
                  </a:solidFill>
                  <a:latin typeface="Arial" charset="0"/>
                </a:rPr>
                <a:t>q</a:t>
              </a:r>
              <a:endParaRPr lang="en-GB" sz="2400">
                <a:latin typeface="Times" charset="0"/>
              </a:endParaRPr>
            </a:p>
          </p:txBody>
        </p:sp>
        <p:sp>
          <p:nvSpPr>
            <p:cNvPr id="254988" name="Rectangle 12"/>
            <p:cNvSpPr>
              <a:spLocks noChangeArrowheads="1"/>
            </p:cNvSpPr>
            <p:nvPr/>
          </p:nvSpPr>
          <p:spPr bwMode="auto">
            <a:xfrm>
              <a:off x="985" y="1681"/>
              <a:ext cx="43" cy="144"/>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500">
                  <a:solidFill>
                    <a:srgbClr val="000000"/>
                  </a:solidFill>
                  <a:latin typeface="Arial" charset="0"/>
                </a:rPr>
                <a:t>r</a:t>
              </a:r>
              <a:endParaRPr lang="en-GB" sz="2400">
                <a:latin typeface="Times" charset="0"/>
              </a:endParaRPr>
            </a:p>
          </p:txBody>
        </p:sp>
        <p:sp>
          <p:nvSpPr>
            <p:cNvPr id="254989" name="Line 13"/>
            <p:cNvSpPr>
              <a:spLocks noChangeShapeType="1"/>
            </p:cNvSpPr>
            <p:nvPr/>
          </p:nvSpPr>
          <p:spPr bwMode="auto">
            <a:xfrm>
              <a:off x="1523" y="1112"/>
              <a:ext cx="141" cy="154"/>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4990" name="Line 14"/>
            <p:cNvSpPr>
              <a:spLocks noChangeShapeType="1"/>
            </p:cNvSpPr>
            <p:nvPr/>
          </p:nvSpPr>
          <p:spPr bwMode="auto">
            <a:xfrm flipH="1">
              <a:off x="1523" y="1112"/>
              <a:ext cx="141" cy="154"/>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4991" name="Freeform 15"/>
            <p:cNvSpPr>
              <a:spLocks/>
            </p:cNvSpPr>
            <p:nvPr/>
          </p:nvSpPr>
          <p:spPr bwMode="auto">
            <a:xfrm>
              <a:off x="1382" y="1238"/>
              <a:ext cx="57" cy="57"/>
            </a:xfrm>
            <a:custGeom>
              <a:avLst/>
              <a:gdLst/>
              <a:ahLst/>
              <a:cxnLst>
                <a:cxn ang="0">
                  <a:pos x="15" y="14"/>
                </a:cxn>
                <a:cxn ang="0">
                  <a:pos x="29" y="0"/>
                </a:cxn>
                <a:cxn ang="0">
                  <a:pos x="57" y="57"/>
                </a:cxn>
                <a:cxn ang="0">
                  <a:pos x="0" y="43"/>
                </a:cxn>
                <a:cxn ang="0">
                  <a:pos x="15" y="14"/>
                </a:cxn>
              </a:cxnLst>
              <a:rect l="0" t="0" r="r" b="b"/>
              <a:pathLst>
                <a:path w="57" h="57">
                  <a:moveTo>
                    <a:pt x="15" y="14"/>
                  </a:moveTo>
                  <a:lnTo>
                    <a:pt x="29" y="0"/>
                  </a:lnTo>
                  <a:lnTo>
                    <a:pt x="57" y="57"/>
                  </a:lnTo>
                  <a:lnTo>
                    <a:pt x="0" y="43"/>
                  </a:lnTo>
                  <a:lnTo>
                    <a:pt x="15" y="14"/>
                  </a:lnTo>
                  <a:close/>
                </a:path>
              </a:pathLst>
            </a:custGeom>
            <a:solidFill>
              <a:srgbClr val="000000"/>
            </a:solidFill>
            <a:ln w="33338">
              <a:solidFill>
                <a:srgbClr val="000000"/>
              </a:solidFill>
              <a:prstDash val="solid"/>
              <a:round/>
              <a:headEnd/>
              <a:tailEnd/>
            </a:ln>
          </p:spPr>
          <p:txBody>
            <a:bodyPr>
              <a:prstTxWarp prst="textNoShape">
                <a:avLst/>
              </a:prstTxWarp>
            </a:bodyPr>
            <a:lstStyle/>
            <a:p>
              <a:endParaRPr lang="en-US"/>
            </a:p>
          </p:txBody>
        </p:sp>
        <p:sp>
          <p:nvSpPr>
            <p:cNvPr id="254992" name="Line 16"/>
            <p:cNvSpPr>
              <a:spLocks noChangeShapeType="1"/>
            </p:cNvSpPr>
            <p:nvPr/>
          </p:nvSpPr>
          <p:spPr bwMode="auto">
            <a:xfrm>
              <a:off x="1312" y="1182"/>
              <a:ext cx="85" cy="70"/>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4993" name="Freeform 17"/>
            <p:cNvSpPr>
              <a:spLocks/>
            </p:cNvSpPr>
            <p:nvPr/>
          </p:nvSpPr>
          <p:spPr bwMode="auto">
            <a:xfrm>
              <a:off x="1298" y="1309"/>
              <a:ext cx="56" cy="56"/>
            </a:xfrm>
            <a:custGeom>
              <a:avLst/>
              <a:gdLst/>
              <a:ahLst/>
              <a:cxnLst>
                <a:cxn ang="0">
                  <a:pos x="28" y="0"/>
                </a:cxn>
                <a:cxn ang="0">
                  <a:pos x="56" y="0"/>
                </a:cxn>
                <a:cxn ang="0">
                  <a:pos x="42" y="56"/>
                </a:cxn>
                <a:cxn ang="0">
                  <a:pos x="0" y="0"/>
                </a:cxn>
                <a:cxn ang="0">
                  <a:pos x="28" y="0"/>
                </a:cxn>
              </a:cxnLst>
              <a:rect l="0" t="0" r="r" b="b"/>
              <a:pathLst>
                <a:path w="56" h="56">
                  <a:moveTo>
                    <a:pt x="28" y="0"/>
                  </a:moveTo>
                  <a:lnTo>
                    <a:pt x="56" y="0"/>
                  </a:lnTo>
                  <a:lnTo>
                    <a:pt x="42" y="56"/>
                  </a:lnTo>
                  <a:lnTo>
                    <a:pt x="0" y="0"/>
                  </a:lnTo>
                  <a:lnTo>
                    <a:pt x="28" y="0"/>
                  </a:lnTo>
                  <a:close/>
                </a:path>
              </a:pathLst>
            </a:custGeom>
            <a:solidFill>
              <a:srgbClr val="000000"/>
            </a:solidFill>
            <a:ln w="33338">
              <a:solidFill>
                <a:srgbClr val="000000"/>
              </a:solidFill>
              <a:prstDash val="solid"/>
              <a:round/>
              <a:headEnd/>
              <a:tailEnd/>
            </a:ln>
          </p:spPr>
          <p:txBody>
            <a:bodyPr>
              <a:prstTxWarp prst="textNoShape">
                <a:avLst/>
              </a:prstTxWarp>
            </a:bodyPr>
            <a:lstStyle/>
            <a:p>
              <a:endParaRPr lang="en-US"/>
            </a:p>
          </p:txBody>
        </p:sp>
        <p:sp>
          <p:nvSpPr>
            <p:cNvPr id="254994" name="Line 18"/>
            <p:cNvSpPr>
              <a:spLocks noChangeShapeType="1"/>
            </p:cNvSpPr>
            <p:nvPr/>
          </p:nvSpPr>
          <p:spPr bwMode="auto">
            <a:xfrm>
              <a:off x="1312" y="1182"/>
              <a:ext cx="14" cy="127"/>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4995" name="Line 19"/>
            <p:cNvSpPr>
              <a:spLocks noChangeShapeType="1"/>
            </p:cNvSpPr>
            <p:nvPr/>
          </p:nvSpPr>
          <p:spPr bwMode="auto">
            <a:xfrm>
              <a:off x="1467" y="1309"/>
              <a:ext cx="70" cy="84"/>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4996" name="Line 20"/>
            <p:cNvSpPr>
              <a:spLocks noChangeShapeType="1"/>
            </p:cNvSpPr>
            <p:nvPr/>
          </p:nvSpPr>
          <p:spPr bwMode="auto">
            <a:xfrm flipH="1">
              <a:off x="1467" y="1309"/>
              <a:ext cx="70" cy="84"/>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4997" name="Line 21"/>
            <p:cNvSpPr>
              <a:spLocks noChangeShapeType="1"/>
            </p:cNvSpPr>
            <p:nvPr/>
          </p:nvSpPr>
          <p:spPr bwMode="auto">
            <a:xfrm>
              <a:off x="1312" y="1365"/>
              <a:ext cx="70" cy="70"/>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4998" name="Line 22"/>
            <p:cNvSpPr>
              <a:spLocks noChangeShapeType="1"/>
            </p:cNvSpPr>
            <p:nvPr/>
          </p:nvSpPr>
          <p:spPr bwMode="auto">
            <a:xfrm flipH="1">
              <a:off x="1312" y="1365"/>
              <a:ext cx="70" cy="70"/>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4999" name="Line 23"/>
            <p:cNvSpPr>
              <a:spLocks noChangeShapeType="1"/>
            </p:cNvSpPr>
            <p:nvPr/>
          </p:nvSpPr>
          <p:spPr bwMode="auto">
            <a:xfrm>
              <a:off x="1256" y="971"/>
              <a:ext cx="1" cy="14"/>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00" name="Line 24"/>
            <p:cNvSpPr>
              <a:spLocks noChangeShapeType="1"/>
            </p:cNvSpPr>
            <p:nvPr/>
          </p:nvSpPr>
          <p:spPr bwMode="auto">
            <a:xfrm>
              <a:off x="1242" y="1041"/>
              <a:ext cx="1" cy="29"/>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01" name="Line 25"/>
            <p:cNvSpPr>
              <a:spLocks noChangeShapeType="1"/>
            </p:cNvSpPr>
            <p:nvPr/>
          </p:nvSpPr>
          <p:spPr bwMode="auto">
            <a:xfrm flipH="1">
              <a:off x="1214" y="1126"/>
              <a:ext cx="14"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02" name="Line 26"/>
            <p:cNvSpPr>
              <a:spLocks noChangeShapeType="1"/>
            </p:cNvSpPr>
            <p:nvPr/>
          </p:nvSpPr>
          <p:spPr bwMode="auto">
            <a:xfrm flipH="1">
              <a:off x="1200" y="1196"/>
              <a:ext cx="14"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03" name="Line 27"/>
            <p:cNvSpPr>
              <a:spLocks noChangeShapeType="1"/>
            </p:cNvSpPr>
            <p:nvPr/>
          </p:nvSpPr>
          <p:spPr bwMode="auto">
            <a:xfrm flipH="1">
              <a:off x="1186" y="1281"/>
              <a:ext cx="14"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04" name="Line 28"/>
            <p:cNvSpPr>
              <a:spLocks noChangeShapeType="1"/>
            </p:cNvSpPr>
            <p:nvPr/>
          </p:nvSpPr>
          <p:spPr bwMode="auto">
            <a:xfrm flipH="1">
              <a:off x="1171" y="1365"/>
              <a:ext cx="15"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05" name="Freeform 29"/>
            <p:cNvSpPr>
              <a:spLocks/>
            </p:cNvSpPr>
            <p:nvPr/>
          </p:nvSpPr>
          <p:spPr bwMode="auto">
            <a:xfrm>
              <a:off x="1157" y="1449"/>
              <a:ext cx="1" cy="28"/>
            </a:xfrm>
            <a:custGeom>
              <a:avLst/>
              <a:gdLst/>
              <a:ahLst/>
              <a:cxnLst>
                <a:cxn ang="0">
                  <a:pos x="0" y="0"/>
                </a:cxn>
                <a:cxn ang="0">
                  <a:pos x="0" y="14"/>
                </a:cxn>
                <a:cxn ang="0">
                  <a:pos x="0" y="28"/>
                </a:cxn>
              </a:cxnLst>
              <a:rect l="0" t="0" r="r" b="b"/>
              <a:pathLst>
                <a:path h="28">
                  <a:moveTo>
                    <a:pt x="0" y="0"/>
                  </a:moveTo>
                  <a:lnTo>
                    <a:pt x="0" y="14"/>
                  </a:lnTo>
                  <a:lnTo>
                    <a:pt x="0" y="28"/>
                  </a:lnTo>
                </a:path>
              </a:pathLst>
            </a:custGeom>
            <a:noFill/>
            <a:ln w="33338">
              <a:solidFill>
                <a:srgbClr val="000000"/>
              </a:solidFill>
              <a:prstDash val="solid"/>
              <a:round/>
              <a:headEnd/>
              <a:tailEnd/>
            </a:ln>
          </p:spPr>
          <p:txBody>
            <a:bodyPr>
              <a:prstTxWarp prst="textNoShape">
                <a:avLst/>
              </a:prstTxWarp>
            </a:bodyPr>
            <a:lstStyle/>
            <a:p>
              <a:endParaRPr lang="en-US"/>
            </a:p>
          </p:txBody>
        </p:sp>
        <p:sp>
          <p:nvSpPr>
            <p:cNvPr id="255006" name="Line 30"/>
            <p:cNvSpPr>
              <a:spLocks noChangeShapeType="1"/>
            </p:cNvSpPr>
            <p:nvPr/>
          </p:nvSpPr>
          <p:spPr bwMode="auto">
            <a:xfrm flipH="1">
              <a:off x="1143" y="1534"/>
              <a:ext cx="14"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07" name="Line 31"/>
            <p:cNvSpPr>
              <a:spLocks noChangeShapeType="1"/>
            </p:cNvSpPr>
            <p:nvPr/>
          </p:nvSpPr>
          <p:spPr bwMode="auto">
            <a:xfrm>
              <a:off x="1143" y="1618"/>
              <a:ext cx="1"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08" name="Freeform 32"/>
            <p:cNvSpPr>
              <a:spLocks/>
            </p:cNvSpPr>
            <p:nvPr/>
          </p:nvSpPr>
          <p:spPr bwMode="auto">
            <a:xfrm>
              <a:off x="1129" y="1688"/>
              <a:ext cx="1" cy="29"/>
            </a:xfrm>
            <a:custGeom>
              <a:avLst/>
              <a:gdLst/>
              <a:ahLst/>
              <a:cxnLst>
                <a:cxn ang="0">
                  <a:pos x="0" y="0"/>
                </a:cxn>
                <a:cxn ang="0">
                  <a:pos x="0" y="14"/>
                </a:cxn>
                <a:cxn ang="0">
                  <a:pos x="0" y="29"/>
                </a:cxn>
              </a:cxnLst>
              <a:rect l="0" t="0" r="r" b="b"/>
              <a:pathLst>
                <a:path h="29">
                  <a:moveTo>
                    <a:pt x="0" y="0"/>
                  </a:moveTo>
                  <a:lnTo>
                    <a:pt x="0" y="14"/>
                  </a:lnTo>
                  <a:lnTo>
                    <a:pt x="0" y="29"/>
                  </a:lnTo>
                </a:path>
              </a:pathLst>
            </a:custGeom>
            <a:noFill/>
            <a:ln w="33338">
              <a:solidFill>
                <a:srgbClr val="000000"/>
              </a:solidFill>
              <a:prstDash val="solid"/>
              <a:round/>
              <a:headEnd/>
              <a:tailEnd/>
            </a:ln>
          </p:spPr>
          <p:txBody>
            <a:bodyPr>
              <a:prstTxWarp prst="textNoShape">
                <a:avLst/>
              </a:prstTxWarp>
            </a:bodyPr>
            <a:lstStyle/>
            <a:p>
              <a:endParaRPr lang="en-US"/>
            </a:p>
          </p:txBody>
        </p:sp>
        <p:sp>
          <p:nvSpPr>
            <p:cNvPr id="255009" name="Line 33"/>
            <p:cNvSpPr>
              <a:spLocks noChangeShapeType="1"/>
            </p:cNvSpPr>
            <p:nvPr/>
          </p:nvSpPr>
          <p:spPr bwMode="auto">
            <a:xfrm>
              <a:off x="1129" y="1773"/>
              <a:ext cx="14"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10" name="Line 34"/>
            <p:cNvSpPr>
              <a:spLocks noChangeShapeType="1"/>
            </p:cNvSpPr>
            <p:nvPr/>
          </p:nvSpPr>
          <p:spPr bwMode="auto">
            <a:xfrm>
              <a:off x="1143" y="1857"/>
              <a:ext cx="1"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11" name="Line 35"/>
            <p:cNvSpPr>
              <a:spLocks noChangeShapeType="1"/>
            </p:cNvSpPr>
            <p:nvPr/>
          </p:nvSpPr>
          <p:spPr bwMode="auto">
            <a:xfrm>
              <a:off x="1143" y="1942"/>
              <a:ext cx="1" cy="14"/>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12" name="Line 36"/>
            <p:cNvSpPr>
              <a:spLocks noChangeShapeType="1"/>
            </p:cNvSpPr>
            <p:nvPr/>
          </p:nvSpPr>
          <p:spPr bwMode="auto">
            <a:xfrm>
              <a:off x="2044" y="1309"/>
              <a:ext cx="1" cy="14"/>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13" name="Line 37"/>
            <p:cNvSpPr>
              <a:spLocks noChangeShapeType="1"/>
            </p:cNvSpPr>
            <p:nvPr/>
          </p:nvSpPr>
          <p:spPr bwMode="auto">
            <a:xfrm>
              <a:off x="2015" y="1379"/>
              <a:ext cx="1"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14" name="Line 38"/>
            <p:cNvSpPr>
              <a:spLocks noChangeShapeType="1"/>
            </p:cNvSpPr>
            <p:nvPr/>
          </p:nvSpPr>
          <p:spPr bwMode="auto">
            <a:xfrm>
              <a:off x="1987" y="1463"/>
              <a:ext cx="1" cy="29"/>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15" name="Line 39"/>
            <p:cNvSpPr>
              <a:spLocks noChangeShapeType="1"/>
            </p:cNvSpPr>
            <p:nvPr/>
          </p:nvSpPr>
          <p:spPr bwMode="auto">
            <a:xfrm>
              <a:off x="1987" y="1548"/>
              <a:ext cx="1"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16" name="Line 40"/>
            <p:cNvSpPr>
              <a:spLocks noChangeShapeType="1"/>
            </p:cNvSpPr>
            <p:nvPr/>
          </p:nvSpPr>
          <p:spPr bwMode="auto">
            <a:xfrm flipH="1">
              <a:off x="1973" y="1632"/>
              <a:ext cx="14"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17" name="Line 41"/>
            <p:cNvSpPr>
              <a:spLocks noChangeShapeType="1"/>
            </p:cNvSpPr>
            <p:nvPr/>
          </p:nvSpPr>
          <p:spPr bwMode="auto">
            <a:xfrm>
              <a:off x="1973" y="1717"/>
              <a:ext cx="1"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18" name="Line 42"/>
            <p:cNvSpPr>
              <a:spLocks noChangeShapeType="1"/>
            </p:cNvSpPr>
            <p:nvPr/>
          </p:nvSpPr>
          <p:spPr bwMode="auto">
            <a:xfrm>
              <a:off x="1959" y="1801"/>
              <a:ext cx="1"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19" name="Line 43"/>
            <p:cNvSpPr>
              <a:spLocks noChangeShapeType="1"/>
            </p:cNvSpPr>
            <p:nvPr/>
          </p:nvSpPr>
          <p:spPr bwMode="auto">
            <a:xfrm>
              <a:off x="1931" y="1885"/>
              <a:ext cx="1" cy="14"/>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20" name="Rectangle 44"/>
            <p:cNvSpPr>
              <a:spLocks noChangeArrowheads="1"/>
            </p:cNvSpPr>
            <p:nvPr/>
          </p:nvSpPr>
          <p:spPr bwMode="auto">
            <a:xfrm>
              <a:off x="1437" y="950"/>
              <a:ext cx="563" cy="144"/>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500">
                  <a:solidFill>
                    <a:srgbClr val="000000"/>
                  </a:solidFill>
                  <a:latin typeface="Arial" charset="0"/>
                </a:rPr>
                <a:t>p crashes</a:t>
              </a:r>
              <a:endParaRPr lang="en-GB" sz="2400">
                <a:latin typeface="Times" charset="0"/>
              </a:endParaRPr>
            </a:p>
          </p:txBody>
        </p:sp>
        <p:sp>
          <p:nvSpPr>
            <p:cNvPr id="255021" name="Rectangle 45"/>
            <p:cNvSpPr>
              <a:spLocks noChangeArrowheads="1"/>
            </p:cNvSpPr>
            <p:nvPr/>
          </p:nvSpPr>
          <p:spPr bwMode="auto">
            <a:xfrm>
              <a:off x="1771" y="1930"/>
              <a:ext cx="571" cy="144"/>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500">
                  <a:solidFill>
                    <a:srgbClr val="000000"/>
                  </a:solidFill>
                  <a:latin typeface="Arial" charset="0"/>
                </a:rPr>
                <a:t>view (q, r)</a:t>
              </a:r>
              <a:endParaRPr lang="en-GB" sz="2400">
                <a:latin typeface="Times" charset="0"/>
              </a:endParaRPr>
            </a:p>
          </p:txBody>
        </p:sp>
        <p:sp>
          <p:nvSpPr>
            <p:cNvPr id="255022" name="Rectangle 46"/>
            <p:cNvSpPr>
              <a:spLocks noChangeArrowheads="1"/>
            </p:cNvSpPr>
            <p:nvPr/>
          </p:nvSpPr>
          <p:spPr bwMode="auto">
            <a:xfrm>
              <a:off x="899" y="1986"/>
              <a:ext cx="715" cy="144"/>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500">
                  <a:solidFill>
                    <a:srgbClr val="000000"/>
                  </a:solidFill>
                  <a:latin typeface="Arial" charset="0"/>
                </a:rPr>
                <a:t>view (p, q, r)</a:t>
              </a:r>
              <a:endParaRPr lang="en-GB" sz="2400">
                <a:latin typeface="Times" charset="0"/>
              </a:endParaRPr>
            </a:p>
          </p:txBody>
        </p:sp>
        <p:sp>
          <p:nvSpPr>
            <p:cNvPr id="255023" name="Freeform 47"/>
            <p:cNvSpPr>
              <a:spLocks/>
            </p:cNvSpPr>
            <p:nvPr/>
          </p:nvSpPr>
          <p:spPr bwMode="auto">
            <a:xfrm>
              <a:off x="5391" y="1154"/>
              <a:ext cx="57" cy="56"/>
            </a:xfrm>
            <a:custGeom>
              <a:avLst/>
              <a:gdLst/>
              <a:ahLst/>
              <a:cxnLst>
                <a:cxn ang="0">
                  <a:pos x="0" y="28"/>
                </a:cxn>
                <a:cxn ang="0">
                  <a:pos x="0" y="0"/>
                </a:cxn>
                <a:cxn ang="0">
                  <a:pos x="57" y="28"/>
                </a:cxn>
                <a:cxn ang="0">
                  <a:pos x="0" y="56"/>
                </a:cxn>
                <a:cxn ang="0">
                  <a:pos x="0" y="28"/>
                </a:cxn>
              </a:cxnLst>
              <a:rect l="0" t="0" r="r" b="b"/>
              <a:pathLst>
                <a:path w="57" h="56">
                  <a:moveTo>
                    <a:pt x="0" y="28"/>
                  </a:moveTo>
                  <a:lnTo>
                    <a:pt x="0" y="0"/>
                  </a:lnTo>
                  <a:lnTo>
                    <a:pt x="57" y="28"/>
                  </a:lnTo>
                  <a:lnTo>
                    <a:pt x="0" y="56"/>
                  </a:lnTo>
                  <a:lnTo>
                    <a:pt x="0" y="28"/>
                  </a:lnTo>
                  <a:close/>
                </a:path>
              </a:pathLst>
            </a:custGeom>
            <a:solidFill>
              <a:srgbClr val="000000"/>
            </a:solidFill>
            <a:ln w="33338">
              <a:solidFill>
                <a:srgbClr val="000000"/>
              </a:solidFill>
              <a:prstDash val="solid"/>
              <a:round/>
              <a:headEnd/>
              <a:tailEnd/>
            </a:ln>
          </p:spPr>
          <p:txBody>
            <a:bodyPr>
              <a:prstTxWarp prst="textNoShape">
                <a:avLst/>
              </a:prstTxWarp>
            </a:bodyPr>
            <a:lstStyle/>
            <a:p>
              <a:endParaRPr lang="en-US"/>
            </a:p>
          </p:txBody>
        </p:sp>
        <p:sp>
          <p:nvSpPr>
            <p:cNvPr id="255024" name="Line 48"/>
            <p:cNvSpPr>
              <a:spLocks noChangeShapeType="1"/>
            </p:cNvSpPr>
            <p:nvPr/>
          </p:nvSpPr>
          <p:spPr bwMode="auto">
            <a:xfrm>
              <a:off x="3746" y="1182"/>
              <a:ext cx="1631" cy="1"/>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25" name="Freeform 49"/>
            <p:cNvSpPr>
              <a:spLocks/>
            </p:cNvSpPr>
            <p:nvPr/>
          </p:nvSpPr>
          <p:spPr bwMode="auto">
            <a:xfrm>
              <a:off x="5391" y="1421"/>
              <a:ext cx="57" cy="56"/>
            </a:xfrm>
            <a:custGeom>
              <a:avLst/>
              <a:gdLst/>
              <a:ahLst/>
              <a:cxnLst>
                <a:cxn ang="0">
                  <a:pos x="0" y="28"/>
                </a:cxn>
                <a:cxn ang="0">
                  <a:pos x="0" y="0"/>
                </a:cxn>
                <a:cxn ang="0">
                  <a:pos x="57" y="28"/>
                </a:cxn>
                <a:cxn ang="0">
                  <a:pos x="0" y="56"/>
                </a:cxn>
                <a:cxn ang="0">
                  <a:pos x="0" y="28"/>
                </a:cxn>
              </a:cxnLst>
              <a:rect l="0" t="0" r="r" b="b"/>
              <a:pathLst>
                <a:path w="57" h="56">
                  <a:moveTo>
                    <a:pt x="0" y="28"/>
                  </a:moveTo>
                  <a:lnTo>
                    <a:pt x="0" y="0"/>
                  </a:lnTo>
                  <a:lnTo>
                    <a:pt x="57" y="28"/>
                  </a:lnTo>
                  <a:lnTo>
                    <a:pt x="0" y="56"/>
                  </a:lnTo>
                  <a:lnTo>
                    <a:pt x="0" y="28"/>
                  </a:lnTo>
                  <a:close/>
                </a:path>
              </a:pathLst>
            </a:custGeom>
            <a:solidFill>
              <a:srgbClr val="000000"/>
            </a:solidFill>
            <a:ln w="33338">
              <a:solidFill>
                <a:srgbClr val="000000"/>
              </a:solidFill>
              <a:prstDash val="solid"/>
              <a:round/>
              <a:headEnd/>
              <a:tailEnd/>
            </a:ln>
          </p:spPr>
          <p:txBody>
            <a:bodyPr>
              <a:prstTxWarp prst="textNoShape">
                <a:avLst/>
              </a:prstTxWarp>
            </a:bodyPr>
            <a:lstStyle/>
            <a:p>
              <a:endParaRPr lang="en-US"/>
            </a:p>
          </p:txBody>
        </p:sp>
        <p:sp>
          <p:nvSpPr>
            <p:cNvPr id="255026" name="Line 50"/>
            <p:cNvSpPr>
              <a:spLocks noChangeShapeType="1"/>
            </p:cNvSpPr>
            <p:nvPr/>
          </p:nvSpPr>
          <p:spPr bwMode="auto">
            <a:xfrm>
              <a:off x="3746" y="1449"/>
              <a:ext cx="1631" cy="1"/>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27" name="Freeform 51"/>
            <p:cNvSpPr>
              <a:spLocks/>
            </p:cNvSpPr>
            <p:nvPr/>
          </p:nvSpPr>
          <p:spPr bwMode="auto">
            <a:xfrm>
              <a:off x="5391" y="1688"/>
              <a:ext cx="57" cy="57"/>
            </a:xfrm>
            <a:custGeom>
              <a:avLst/>
              <a:gdLst/>
              <a:ahLst/>
              <a:cxnLst>
                <a:cxn ang="0">
                  <a:pos x="0" y="29"/>
                </a:cxn>
                <a:cxn ang="0">
                  <a:pos x="0" y="0"/>
                </a:cxn>
                <a:cxn ang="0">
                  <a:pos x="57" y="29"/>
                </a:cxn>
                <a:cxn ang="0">
                  <a:pos x="0" y="57"/>
                </a:cxn>
                <a:cxn ang="0">
                  <a:pos x="0" y="29"/>
                </a:cxn>
              </a:cxnLst>
              <a:rect l="0" t="0" r="r" b="b"/>
              <a:pathLst>
                <a:path w="57" h="57">
                  <a:moveTo>
                    <a:pt x="0" y="29"/>
                  </a:moveTo>
                  <a:lnTo>
                    <a:pt x="0" y="0"/>
                  </a:lnTo>
                  <a:lnTo>
                    <a:pt x="57" y="29"/>
                  </a:lnTo>
                  <a:lnTo>
                    <a:pt x="0" y="57"/>
                  </a:lnTo>
                  <a:lnTo>
                    <a:pt x="0" y="29"/>
                  </a:lnTo>
                  <a:close/>
                </a:path>
              </a:pathLst>
            </a:custGeom>
            <a:solidFill>
              <a:srgbClr val="000000"/>
            </a:solidFill>
            <a:ln w="33338">
              <a:solidFill>
                <a:srgbClr val="000000"/>
              </a:solidFill>
              <a:prstDash val="solid"/>
              <a:round/>
              <a:headEnd/>
              <a:tailEnd/>
            </a:ln>
          </p:spPr>
          <p:txBody>
            <a:bodyPr>
              <a:prstTxWarp prst="textNoShape">
                <a:avLst/>
              </a:prstTxWarp>
            </a:bodyPr>
            <a:lstStyle/>
            <a:p>
              <a:endParaRPr lang="en-US"/>
            </a:p>
          </p:txBody>
        </p:sp>
        <p:sp>
          <p:nvSpPr>
            <p:cNvPr id="255028" name="Line 52"/>
            <p:cNvSpPr>
              <a:spLocks noChangeShapeType="1"/>
            </p:cNvSpPr>
            <p:nvPr/>
          </p:nvSpPr>
          <p:spPr bwMode="auto">
            <a:xfrm>
              <a:off x="3746" y="1717"/>
              <a:ext cx="1631" cy="1"/>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29" name="Rectangle 53"/>
            <p:cNvSpPr>
              <a:spLocks noChangeArrowheads="1"/>
            </p:cNvSpPr>
            <p:nvPr/>
          </p:nvSpPr>
          <p:spPr bwMode="auto">
            <a:xfrm>
              <a:off x="3645" y="1086"/>
              <a:ext cx="73" cy="144"/>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500">
                  <a:solidFill>
                    <a:srgbClr val="000000"/>
                  </a:solidFill>
                  <a:latin typeface="Arial" charset="0"/>
                </a:rPr>
                <a:t>p</a:t>
              </a:r>
              <a:endParaRPr lang="en-GB" sz="2400">
                <a:latin typeface="Times" charset="0"/>
              </a:endParaRPr>
            </a:p>
          </p:txBody>
        </p:sp>
        <p:sp>
          <p:nvSpPr>
            <p:cNvPr id="255030" name="Rectangle 54"/>
            <p:cNvSpPr>
              <a:spLocks noChangeArrowheads="1"/>
            </p:cNvSpPr>
            <p:nvPr/>
          </p:nvSpPr>
          <p:spPr bwMode="auto">
            <a:xfrm>
              <a:off x="3645" y="1367"/>
              <a:ext cx="73" cy="144"/>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500">
                  <a:solidFill>
                    <a:srgbClr val="000000"/>
                  </a:solidFill>
                  <a:latin typeface="Arial" charset="0"/>
                </a:rPr>
                <a:t>q</a:t>
              </a:r>
              <a:endParaRPr lang="en-GB" sz="2400">
                <a:latin typeface="Times" charset="0"/>
              </a:endParaRPr>
            </a:p>
          </p:txBody>
        </p:sp>
        <p:sp>
          <p:nvSpPr>
            <p:cNvPr id="255031" name="Rectangle 55"/>
            <p:cNvSpPr>
              <a:spLocks noChangeArrowheads="1"/>
            </p:cNvSpPr>
            <p:nvPr/>
          </p:nvSpPr>
          <p:spPr bwMode="auto">
            <a:xfrm>
              <a:off x="3655" y="1648"/>
              <a:ext cx="43" cy="144"/>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500">
                  <a:solidFill>
                    <a:srgbClr val="000000"/>
                  </a:solidFill>
                  <a:latin typeface="Arial" charset="0"/>
                </a:rPr>
                <a:t>r</a:t>
              </a:r>
              <a:endParaRPr lang="en-GB" sz="2400">
                <a:latin typeface="Times" charset="0"/>
              </a:endParaRPr>
            </a:p>
          </p:txBody>
        </p:sp>
        <p:sp>
          <p:nvSpPr>
            <p:cNvPr id="255032" name="Line 56"/>
            <p:cNvSpPr>
              <a:spLocks noChangeShapeType="1"/>
            </p:cNvSpPr>
            <p:nvPr/>
          </p:nvSpPr>
          <p:spPr bwMode="auto">
            <a:xfrm>
              <a:off x="4196" y="1112"/>
              <a:ext cx="126" cy="140"/>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33" name="Line 57"/>
            <p:cNvSpPr>
              <a:spLocks noChangeShapeType="1"/>
            </p:cNvSpPr>
            <p:nvPr/>
          </p:nvSpPr>
          <p:spPr bwMode="auto">
            <a:xfrm flipH="1">
              <a:off x="4196" y="1112"/>
              <a:ext cx="126" cy="140"/>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34" name="Freeform 58"/>
            <p:cNvSpPr>
              <a:spLocks/>
            </p:cNvSpPr>
            <p:nvPr/>
          </p:nvSpPr>
          <p:spPr bwMode="auto">
            <a:xfrm>
              <a:off x="4308" y="1393"/>
              <a:ext cx="56" cy="42"/>
            </a:xfrm>
            <a:custGeom>
              <a:avLst/>
              <a:gdLst/>
              <a:ahLst/>
              <a:cxnLst>
                <a:cxn ang="0">
                  <a:pos x="14" y="14"/>
                </a:cxn>
                <a:cxn ang="0">
                  <a:pos x="28" y="0"/>
                </a:cxn>
                <a:cxn ang="0">
                  <a:pos x="56" y="42"/>
                </a:cxn>
                <a:cxn ang="0">
                  <a:pos x="0" y="42"/>
                </a:cxn>
                <a:cxn ang="0">
                  <a:pos x="14" y="14"/>
                </a:cxn>
              </a:cxnLst>
              <a:rect l="0" t="0" r="r" b="b"/>
              <a:pathLst>
                <a:path w="56" h="42">
                  <a:moveTo>
                    <a:pt x="14" y="14"/>
                  </a:moveTo>
                  <a:lnTo>
                    <a:pt x="28" y="0"/>
                  </a:lnTo>
                  <a:lnTo>
                    <a:pt x="56" y="42"/>
                  </a:lnTo>
                  <a:lnTo>
                    <a:pt x="0" y="42"/>
                  </a:lnTo>
                  <a:lnTo>
                    <a:pt x="14" y="14"/>
                  </a:lnTo>
                  <a:close/>
                </a:path>
              </a:pathLst>
            </a:custGeom>
            <a:solidFill>
              <a:srgbClr val="000000"/>
            </a:solidFill>
            <a:ln w="33338">
              <a:solidFill>
                <a:srgbClr val="000000"/>
              </a:solidFill>
              <a:prstDash val="solid"/>
              <a:round/>
              <a:headEnd/>
              <a:tailEnd/>
            </a:ln>
          </p:spPr>
          <p:txBody>
            <a:bodyPr>
              <a:prstTxWarp prst="textNoShape">
                <a:avLst/>
              </a:prstTxWarp>
            </a:bodyPr>
            <a:lstStyle/>
            <a:p>
              <a:endParaRPr lang="en-US"/>
            </a:p>
          </p:txBody>
        </p:sp>
        <p:sp>
          <p:nvSpPr>
            <p:cNvPr id="255035" name="Line 59"/>
            <p:cNvSpPr>
              <a:spLocks noChangeShapeType="1"/>
            </p:cNvSpPr>
            <p:nvPr/>
          </p:nvSpPr>
          <p:spPr bwMode="auto">
            <a:xfrm>
              <a:off x="3985" y="1182"/>
              <a:ext cx="323" cy="225"/>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36" name="Freeform 60"/>
            <p:cNvSpPr>
              <a:spLocks/>
            </p:cNvSpPr>
            <p:nvPr/>
          </p:nvSpPr>
          <p:spPr bwMode="auto">
            <a:xfrm>
              <a:off x="4463" y="1660"/>
              <a:ext cx="56" cy="57"/>
            </a:xfrm>
            <a:custGeom>
              <a:avLst/>
              <a:gdLst/>
              <a:ahLst/>
              <a:cxnLst>
                <a:cxn ang="0">
                  <a:pos x="28" y="14"/>
                </a:cxn>
                <a:cxn ang="0">
                  <a:pos x="42" y="0"/>
                </a:cxn>
                <a:cxn ang="0">
                  <a:pos x="56" y="57"/>
                </a:cxn>
                <a:cxn ang="0">
                  <a:pos x="0" y="42"/>
                </a:cxn>
                <a:cxn ang="0">
                  <a:pos x="28" y="14"/>
                </a:cxn>
              </a:cxnLst>
              <a:rect l="0" t="0" r="r" b="b"/>
              <a:pathLst>
                <a:path w="56" h="57">
                  <a:moveTo>
                    <a:pt x="28" y="14"/>
                  </a:moveTo>
                  <a:lnTo>
                    <a:pt x="42" y="0"/>
                  </a:lnTo>
                  <a:lnTo>
                    <a:pt x="56" y="57"/>
                  </a:lnTo>
                  <a:lnTo>
                    <a:pt x="0" y="42"/>
                  </a:lnTo>
                  <a:lnTo>
                    <a:pt x="28" y="14"/>
                  </a:lnTo>
                  <a:close/>
                </a:path>
              </a:pathLst>
            </a:custGeom>
            <a:solidFill>
              <a:srgbClr val="000000"/>
            </a:solidFill>
            <a:ln w="33338">
              <a:solidFill>
                <a:srgbClr val="000000"/>
              </a:solidFill>
              <a:prstDash val="solid"/>
              <a:round/>
              <a:headEnd/>
              <a:tailEnd/>
            </a:ln>
          </p:spPr>
          <p:txBody>
            <a:bodyPr>
              <a:prstTxWarp prst="textNoShape">
                <a:avLst/>
              </a:prstTxWarp>
            </a:bodyPr>
            <a:lstStyle/>
            <a:p>
              <a:endParaRPr lang="en-US"/>
            </a:p>
          </p:txBody>
        </p:sp>
        <p:sp>
          <p:nvSpPr>
            <p:cNvPr id="255037" name="Line 61"/>
            <p:cNvSpPr>
              <a:spLocks noChangeShapeType="1"/>
            </p:cNvSpPr>
            <p:nvPr/>
          </p:nvSpPr>
          <p:spPr bwMode="auto">
            <a:xfrm>
              <a:off x="3985" y="1182"/>
              <a:ext cx="492" cy="492"/>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38" name="Line 62"/>
            <p:cNvSpPr>
              <a:spLocks noChangeShapeType="1"/>
            </p:cNvSpPr>
            <p:nvPr/>
          </p:nvSpPr>
          <p:spPr bwMode="auto">
            <a:xfrm>
              <a:off x="3928" y="971"/>
              <a:ext cx="1" cy="14"/>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39" name="Line 63"/>
            <p:cNvSpPr>
              <a:spLocks noChangeShapeType="1"/>
            </p:cNvSpPr>
            <p:nvPr/>
          </p:nvSpPr>
          <p:spPr bwMode="auto">
            <a:xfrm flipH="1">
              <a:off x="3900" y="1041"/>
              <a:ext cx="14" cy="29"/>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40" name="Line 64"/>
            <p:cNvSpPr>
              <a:spLocks noChangeShapeType="1"/>
            </p:cNvSpPr>
            <p:nvPr/>
          </p:nvSpPr>
          <p:spPr bwMode="auto">
            <a:xfrm flipH="1">
              <a:off x="3886" y="1112"/>
              <a:ext cx="14"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41" name="Line 65"/>
            <p:cNvSpPr>
              <a:spLocks noChangeShapeType="1"/>
            </p:cNvSpPr>
            <p:nvPr/>
          </p:nvSpPr>
          <p:spPr bwMode="auto">
            <a:xfrm flipH="1">
              <a:off x="3872" y="1196"/>
              <a:ext cx="14"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42" name="Line 66"/>
            <p:cNvSpPr>
              <a:spLocks noChangeShapeType="1"/>
            </p:cNvSpPr>
            <p:nvPr/>
          </p:nvSpPr>
          <p:spPr bwMode="auto">
            <a:xfrm flipH="1">
              <a:off x="3858" y="1281"/>
              <a:ext cx="14"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43" name="Line 67"/>
            <p:cNvSpPr>
              <a:spLocks noChangeShapeType="1"/>
            </p:cNvSpPr>
            <p:nvPr/>
          </p:nvSpPr>
          <p:spPr bwMode="auto">
            <a:xfrm>
              <a:off x="3844" y="1365"/>
              <a:ext cx="1"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44" name="Freeform 68"/>
            <p:cNvSpPr>
              <a:spLocks/>
            </p:cNvSpPr>
            <p:nvPr/>
          </p:nvSpPr>
          <p:spPr bwMode="auto">
            <a:xfrm>
              <a:off x="3830" y="1449"/>
              <a:ext cx="1" cy="28"/>
            </a:xfrm>
            <a:custGeom>
              <a:avLst/>
              <a:gdLst/>
              <a:ahLst/>
              <a:cxnLst>
                <a:cxn ang="0">
                  <a:pos x="0" y="0"/>
                </a:cxn>
                <a:cxn ang="0">
                  <a:pos x="0" y="0"/>
                </a:cxn>
                <a:cxn ang="0">
                  <a:pos x="0" y="28"/>
                </a:cxn>
              </a:cxnLst>
              <a:rect l="0" t="0" r="r" b="b"/>
              <a:pathLst>
                <a:path h="28">
                  <a:moveTo>
                    <a:pt x="0" y="0"/>
                  </a:moveTo>
                  <a:lnTo>
                    <a:pt x="0" y="0"/>
                  </a:lnTo>
                  <a:lnTo>
                    <a:pt x="0" y="28"/>
                  </a:lnTo>
                </a:path>
              </a:pathLst>
            </a:custGeom>
            <a:noFill/>
            <a:ln w="33338">
              <a:solidFill>
                <a:srgbClr val="000000"/>
              </a:solidFill>
              <a:prstDash val="solid"/>
              <a:round/>
              <a:headEnd/>
              <a:tailEnd/>
            </a:ln>
          </p:spPr>
          <p:txBody>
            <a:bodyPr>
              <a:prstTxWarp prst="textNoShape">
                <a:avLst/>
              </a:prstTxWarp>
            </a:bodyPr>
            <a:lstStyle/>
            <a:p>
              <a:endParaRPr lang="en-US"/>
            </a:p>
          </p:txBody>
        </p:sp>
        <p:sp>
          <p:nvSpPr>
            <p:cNvPr id="255045" name="Line 69"/>
            <p:cNvSpPr>
              <a:spLocks noChangeShapeType="1"/>
            </p:cNvSpPr>
            <p:nvPr/>
          </p:nvSpPr>
          <p:spPr bwMode="auto">
            <a:xfrm>
              <a:off x="3816" y="1520"/>
              <a:ext cx="1"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46" name="Line 70"/>
            <p:cNvSpPr>
              <a:spLocks noChangeShapeType="1"/>
            </p:cNvSpPr>
            <p:nvPr/>
          </p:nvSpPr>
          <p:spPr bwMode="auto">
            <a:xfrm flipH="1">
              <a:off x="3802" y="1604"/>
              <a:ext cx="14"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47" name="Freeform 71"/>
            <p:cNvSpPr>
              <a:spLocks/>
            </p:cNvSpPr>
            <p:nvPr/>
          </p:nvSpPr>
          <p:spPr bwMode="auto">
            <a:xfrm>
              <a:off x="3802" y="1688"/>
              <a:ext cx="1" cy="29"/>
            </a:xfrm>
            <a:custGeom>
              <a:avLst/>
              <a:gdLst/>
              <a:ahLst/>
              <a:cxnLst>
                <a:cxn ang="0">
                  <a:pos x="0" y="0"/>
                </a:cxn>
                <a:cxn ang="0">
                  <a:pos x="0" y="14"/>
                </a:cxn>
                <a:cxn ang="0">
                  <a:pos x="0" y="29"/>
                </a:cxn>
              </a:cxnLst>
              <a:rect l="0" t="0" r="r" b="b"/>
              <a:pathLst>
                <a:path h="29">
                  <a:moveTo>
                    <a:pt x="0" y="0"/>
                  </a:moveTo>
                  <a:lnTo>
                    <a:pt x="0" y="14"/>
                  </a:lnTo>
                  <a:lnTo>
                    <a:pt x="0" y="29"/>
                  </a:lnTo>
                </a:path>
              </a:pathLst>
            </a:custGeom>
            <a:noFill/>
            <a:ln w="33338">
              <a:solidFill>
                <a:srgbClr val="000000"/>
              </a:solidFill>
              <a:prstDash val="solid"/>
              <a:round/>
              <a:headEnd/>
              <a:tailEnd/>
            </a:ln>
          </p:spPr>
          <p:txBody>
            <a:bodyPr>
              <a:prstTxWarp prst="textNoShape">
                <a:avLst/>
              </a:prstTxWarp>
            </a:bodyPr>
            <a:lstStyle/>
            <a:p>
              <a:endParaRPr lang="en-US"/>
            </a:p>
          </p:txBody>
        </p:sp>
        <p:sp>
          <p:nvSpPr>
            <p:cNvPr id="255048" name="Line 72"/>
            <p:cNvSpPr>
              <a:spLocks noChangeShapeType="1"/>
            </p:cNvSpPr>
            <p:nvPr/>
          </p:nvSpPr>
          <p:spPr bwMode="auto">
            <a:xfrm>
              <a:off x="3802" y="1773"/>
              <a:ext cx="1"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49" name="Line 73"/>
            <p:cNvSpPr>
              <a:spLocks noChangeShapeType="1"/>
            </p:cNvSpPr>
            <p:nvPr/>
          </p:nvSpPr>
          <p:spPr bwMode="auto">
            <a:xfrm>
              <a:off x="3816" y="1857"/>
              <a:ext cx="1"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50" name="Line 74"/>
            <p:cNvSpPr>
              <a:spLocks noChangeShapeType="1"/>
            </p:cNvSpPr>
            <p:nvPr/>
          </p:nvSpPr>
          <p:spPr bwMode="auto">
            <a:xfrm>
              <a:off x="3816" y="1942"/>
              <a:ext cx="1" cy="14"/>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51" name="Line 75"/>
            <p:cNvSpPr>
              <a:spLocks noChangeShapeType="1"/>
            </p:cNvSpPr>
            <p:nvPr/>
          </p:nvSpPr>
          <p:spPr bwMode="auto">
            <a:xfrm>
              <a:off x="4716" y="1309"/>
              <a:ext cx="1" cy="14"/>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52" name="Line 76"/>
            <p:cNvSpPr>
              <a:spLocks noChangeShapeType="1"/>
            </p:cNvSpPr>
            <p:nvPr/>
          </p:nvSpPr>
          <p:spPr bwMode="auto">
            <a:xfrm>
              <a:off x="4688" y="1379"/>
              <a:ext cx="1"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53" name="Line 77"/>
            <p:cNvSpPr>
              <a:spLocks noChangeShapeType="1"/>
            </p:cNvSpPr>
            <p:nvPr/>
          </p:nvSpPr>
          <p:spPr bwMode="auto">
            <a:xfrm>
              <a:off x="4660" y="1463"/>
              <a:ext cx="1" cy="29"/>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54" name="Line 78"/>
            <p:cNvSpPr>
              <a:spLocks noChangeShapeType="1"/>
            </p:cNvSpPr>
            <p:nvPr/>
          </p:nvSpPr>
          <p:spPr bwMode="auto">
            <a:xfrm>
              <a:off x="4660" y="1548"/>
              <a:ext cx="1"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55" name="Line 79"/>
            <p:cNvSpPr>
              <a:spLocks noChangeShapeType="1"/>
            </p:cNvSpPr>
            <p:nvPr/>
          </p:nvSpPr>
          <p:spPr bwMode="auto">
            <a:xfrm>
              <a:off x="4646" y="1632"/>
              <a:ext cx="1"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56" name="Line 80"/>
            <p:cNvSpPr>
              <a:spLocks noChangeShapeType="1"/>
            </p:cNvSpPr>
            <p:nvPr/>
          </p:nvSpPr>
          <p:spPr bwMode="auto">
            <a:xfrm>
              <a:off x="4646" y="1717"/>
              <a:ext cx="1"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57" name="Line 81"/>
            <p:cNvSpPr>
              <a:spLocks noChangeShapeType="1"/>
            </p:cNvSpPr>
            <p:nvPr/>
          </p:nvSpPr>
          <p:spPr bwMode="auto">
            <a:xfrm flipH="1">
              <a:off x="4618" y="1801"/>
              <a:ext cx="14"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58" name="Line 82"/>
            <p:cNvSpPr>
              <a:spLocks noChangeShapeType="1"/>
            </p:cNvSpPr>
            <p:nvPr/>
          </p:nvSpPr>
          <p:spPr bwMode="auto">
            <a:xfrm>
              <a:off x="4604" y="1885"/>
              <a:ext cx="1" cy="14"/>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59" name="Rectangle 83"/>
            <p:cNvSpPr>
              <a:spLocks noChangeArrowheads="1"/>
            </p:cNvSpPr>
            <p:nvPr/>
          </p:nvSpPr>
          <p:spPr bwMode="auto">
            <a:xfrm>
              <a:off x="4107" y="950"/>
              <a:ext cx="563" cy="144"/>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500">
                  <a:solidFill>
                    <a:srgbClr val="000000"/>
                  </a:solidFill>
                  <a:latin typeface="Arial" charset="0"/>
                </a:rPr>
                <a:t>p crashes</a:t>
              </a:r>
              <a:endParaRPr lang="en-GB" sz="2400">
                <a:latin typeface="Times" charset="0"/>
              </a:endParaRPr>
            </a:p>
          </p:txBody>
        </p:sp>
        <p:sp>
          <p:nvSpPr>
            <p:cNvPr id="255060" name="Rectangle 84"/>
            <p:cNvSpPr>
              <a:spLocks noChangeArrowheads="1"/>
            </p:cNvSpPr>
            <p:nvPr/>
          </p:nvSpPr>
          <p:spPr bwMode="auto">
            <a:xfrm>
              <a:off x="4441" y="1930"/>
              <a:ext cx="570" cy="144"/>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500">
                  <a:solidFill>
                    <a:srgbClr val="000000"/>
                  </a:solidFill>
                  <a:latin typeface="Arial" charset="0"/>
                </a:rPr>
                <a:t>view (q, r)</a:t>
              </a:r>
              <a:endParaRPr lang="en-GB" sz="2400">
                <a:latin typeface="Times" charset="0"/>
              </a:endParaRPr>
            </a:p>
          </p:txBody>
        </p:sp>
        <p:sp>
          <p:nvSpPr>
            <p:cNvPr id="255061" name="Rectangle 85"/>
            <p:cNvSpPr>
              <a:spLocks noChangeArrowheads="1"/>
            </p:cNvSpPr>
            <p:nvPr/>
          </p:nvSpPr>
          <p:spPr bwMode="auto">
            <a:xfrm>
              <a:off x="3568" y="1986"/>
              <a:ext cx="715" cy="144"/>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500">
                  <a:solidFill>
                    <a:srgbClr val="000000"/>
                  </a:solidFill>
                  <a:latin typeface="Arial" charset="0"/>
                </a:rPr>
                <a:t>view (p, q, r)</a:t>
              </a:r>
              <a:endParaRPr lang="en-GB" sz="2400">
                <a:latin typeface="Times" charset="0"/>
              </a:endParaRPr>
            </a:p>
          </p:txBody>
        </p:sp>
        <p:sp>
          <p:nvSpPr>
            <p:cNvPr id="255062" name="Rectangle 86"/>
            <p:cNvSpPr>
              <a:spLocks noChangeArrowheads="1"/>
            </p:cNvSpPr>
            <p:nvPr/>
          </p:nvSpPr>
          <p:spPr bwMode="auto">
            <a:xfrm>
              <a:off x="478" y="781"/>
              <a:ext cx="672" cy="144"/>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500">
                  <a:solidFill>
                    <a:srgbClr val="000000"/>
                  </a:solidFill>
                  <a:latin typeface="Arial" charset="0"/>
                </a:rPr>
                <a:t>a (allowed).</a:t>
              </a:r>
              <a:endParaRPr lang="en-GB" sz="2400">
                <a:latin typeface="Times" charset="0"/>
              </a:endParaRPr>
            </a:p>
          </p:txBody>
        </p:sp>
        <p:sp>
          <p:nvSpPr>
            <p:cNvPr id="255063" name="Rectangle 87"/>
            <p:cNvSpPr>
              <a:spLocks noChangeArrowheads="1"/>
            </p:cNvSpPr>
            <p:nvPr/>
          </p:nvSpPr>
          <p:spPr bwMode="auto">
            <a:xfrm>
              <a:off x="3216" y="781"/>
              <a:ext cx="672" cy="144"/>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500">
                  <a:solidFill>
                    <a:srgbClr val="000000"/>
                  </a:solidFill>
                  <a:latin typeface="Arial" charset="0"/>
                </a:rPr>
                <a:t>b (allowed).</a:t>
              </a:r>
              <a:endParaRPr lang="en-GB" sz="2400">
                <a:latin typeface="Times" charset="0"/>
              </a:endParaRPr>
            </a:p>
          </p:txBody>
        </p:sp>
        <p:sp>
          <p:nvSpPr>
            <p:cNvPr id="255064" name="Freeform 88"/>
            <p:cNvSpPr>
              <a:spLocks/>
            </p:cNvSpPr>
            <p:nvPr/>
          </p:nvSpPr>
          <p:spPr bwMode="auto">
            <a:xfrm>
              <a:off x="2747" y="2799"/>
              <a:ext cx="42" cy="71"/>
            </a:xfrm>
            <a:custGeom>
              <a:avLst/>
              <a:gdLst/>
              <a:ahLst/>
              <a:cxnLst>
                <a:cxn ang="0">
                  <a:pos x="0" y="29"/>
                </a:cxn>
                <a:cxn ang="0">
                  <a:pos x="0" y="0"/>
                </a:cxn>
                <a:cxn ang="0">
                  <a:pos x="42" y="29"/>
                </a:cxn>
                <a:cxn ang="0">
                  <a:pos x="0" y="71"/>
                </a:cxn>
                <a:cxn ang="0">
                  <a:pos x="0" y="29"/>
                </a:cxn>
              </a:cxnLst>
              <a:rect l="0" t="0" r="r" b="b"/>
              <a:pathLst>
                <a:path w="42" h="71">
                  <a:moveTo>
                    <a:pt x="0" y="29"/>
                  </a:moveTo>
                  <a:lnTo>
                    <a:pt x="0" y="0"/>
                  </a:lnTo>
                  <a:lnTo>
                    <a:pt x="42" y="29"/>
                  </a:lnTo>
                  <a:lnTo>
                    <a:pt x="0" y="71"/>
                  </a:lnTo>
                  <a:lnTo>
                    <a:pt x="0" y="29"/>
                  </a:lnTo>
                  <a:close/>
                </a:path>
              </a:pathLst>
            </a:custGeom>
            <a:solidFill>
              <a:srgbClr val="000000"/>
            </a:solidFill>
            <a:ln w="33338">
              <a:solidFill>
                <a:srgbClr val="000000"/>
              </a:solidFill>
              <a:prstDash val="solid"/>
              <a:round/>
              <a:headEnd/>
              <a:tailEnd/>
            </a:ln>
          </p:spPr>
          <p:txBody>
            <a:bodyPr>
              <a:prstTxWarp prst="textNoShape">
                <a:avLst/>
              </a:prstTxWarp>
            </a:bodyPr>
            <a:lstStyle/>
            <a:p>
              <a:endParaRPr lang="en-US"/>
            </a:p>
          </p:txBody>
        </p:sp>
        <p:sp>
          <p:nvSpPr>
            <p:cNvPr id="255065" name="Line 89"/>
            <p:cNvSpPr>
              <a:spLocks noChangeShapeType="1"/>
            </p:cNvSpPr>
            <p:nvPr/>
          </p:nvSpPr>
          <p:spPr bwMode="auto">
            <a:xfrm>
              <a:off x="1101" y="2828"/>
              <a:ext cx="1632" cy="1"/>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66" name="Freeform 90"/>
            <p:cNvSpPr>
              <a:spLocks/>
            </p:cNvSpPr>
            <p:nvPr/>
          </p:nvSpPr>
          <p:spPr bwMode="auto">
            <a:xfrm>
              <a:off x="2747" y="3081"/>
              <a:ext cx="42" cy="56"/>
            </a:xfrm>
            <a:custGeom>
              <a:avLst/>
              <a:gdLst/>
              <a:ahLst/>
              <a:cxnLst>
                <a:cxn ang="0">
                  <a:pos x="0" y="28"/>
                </a:cxn>
                <a:cxn ang="0">
                  <a:pos x="0" y="0"/>
                </a:cxn>
                <a:cxn ang="0">
                  <a:pos x="42" y="28"/>
                </a:cxn>
                <a:cxn ang="0">
                  <a:pos x="0" y="56"/>
                </a:cxn>
                <a:cxn ang="0">
                  <a:pos x="0" y="28"/>
                </a:cxn>
              </a:cxnLst>
              <a:rect l="0" t="0" r="r" b="b"/>
              <a:pathLst>
                <a:path w="42" h="56">
                  <a:moveTo>
                    <a:pt x="0" y="28"/>
                  </a:moveTo>
                  <a:lnTo>
                    <a:pt x="0" y="0"/>
                  </a:lnTo>
                  <a:lnTo>
                    <a:pt x="42" y="28"/>
                  </a:lnTo>
                  <a:lnTo>
                    <a:pt x="0" y="56"/>
                  </a:lnTo>
                  <a:lnTo>
                    <a:pt x="0" y="28"/>
                  </a:lnTo>
                  <a:close/>
                </a:path>
              </a:pathLst>
            </a:custGeom>
            <a:solidFill>
              <a:srgbClr val="000000"/>
            </a:solidFill>
            <a:ln w="33338">
              <a:solidFill>
                <a:srgbClr val="000000"/>
              </a:solidFill>
              <a:prstDash val="solid"/>
              <a:round/>
              <a:headEnd/>
              <a:tailEnd/>
            </a:ln>
          </p:spPr>
          <p:txBody>
            <a:bodyPr>
              <a:prstTxWarp prst="textNoShape">
                <a:avLst/>
              </a:prstTxWarp>
            </a:bodyPr>
            <a:lstStyle/>
            <a:p>
              <a:endParaRPr lang="en-US"/>
            </a:p>
          </p:txBody>
        </p:sp>
        <p:sp>
          <p:nvSpPr>
            <p:cNvPr id="255067" name="Line 91"/>
            <p:cNvSpPr>
              <a:spLocks noChangeShapeType="1"/>
            </p:cNvSpPr>
            <p:nvPr/>
          </p:nvSpPr>
          <p:spPr bwMode="auto">
            <a:xfrm>
              <a:off x="1101" y="3109"/>
              <a:ext cx="1632" cy="1"/>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68" name="Freeform 92"/>
            <p:cNvSpPr>
              <a:spLocks/>
            </p:cNvSpPr>
            <p:nvPr/>
          </p:nvSpPr>
          <p:spPr bwMode="auto">
            <a:xfrm>
              <a:off x="2747" y="3348"/>
              <a:ext cx="42" cy="56"/>
            </a:xfrm>
            <a:custGeom>
              <a:avLst/>
              <a:gdLst/>
              <a:ahLst/>
              <a:cxnLst>
                <a:cxn ang="0">
                  <a:pos x="0" y="28"/>
                </a:cxn>
                <a:cxn ang="0">
                  <a:pos x="0" y="0"/>
                </a:cxn>
                <a:cxn ang="0">
                  <a:pos x="42" y="28"/>
                </a:cxn>
                <a:cxn ang="0">
                  <a:pos x="0" y="56"/>
                </a:cxn>
                <a:cxn ang="0">
                  <a:pos x="0" y="28"/>
                </a:cxn>
              </a:cxnLst>
              <a:rect l="0" t="0" r="r" b="b"/>
              <a:pathLst>
                <a:path w="42" h="56">
                  <a:moveTo>
                    <a:pt x="0" y="28"/>
                  </a:moveTo>
                  <a:lnTo>
                    <a:pt x="0" y="0"/>
                  </a:lnTo>
                  <a:lnTo>
                    <a:pt x="42" y="28"/>
                  </a:lnTo>
                  <a:lnTo>
                    <a:pt x="0" y="56"/>
                  </a:lnTo>
                  <a:lnTo>
                    <a:pt x="0" y="28"/>
                  </a:lnTo>
                  <a:close/>
                </a:path>
              </a:pathLst>
            </a:custGeom>
            <a:solidFill>
              <a:srgbClr val="000000"/>
            </a:solidFill>
            <a:ln w="33338">
              <a:solidFill>
                <a:srgbClr val="000000"/>
              </a:solidFill>
              <a:prstDash val="solid"/>
              <a:round/>
              <a:headEnd/>
              <a:tailEnd/>
            </a:ln>
          </p:spPr>
          <p:txBody>
            <a:bodyPr>
              <a:prstTxWarp prst="textNoShape">
                <a:avLst/>
              </a:prstTxWarp>
            </a:bodyPr>
            <a:lstStyle/>
            <a:p>
              <a:endParaRPr lang="en-US"/>
            </a:p>
          </p:txBody>
        </p:sp>
        <p:sp>
          <p:nvSpPr>
            <p:cNvPr id="255069" name="Line 93"/>
            <p:cNvSpPr>
              <a:spLocks noChangeShapeType="1"/>
            </p:cNvSpPr>
            <p:nvPr/>
          </p:nvSpPr>
          <p:spPr bwMode="auto">
            <a:xfrm>
              <a:off x="1101" y="3376"/>
              <a:ext cx="1632" cy="1"/>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70" name="Rectangle 94"/>
            <p:cNvSpPr>
              <a:spLocks noChangeArrowheads="1"/>
            </p:cNvSpPr>
            <p:nvPr/>
          </p:nvSpPr>
          <p:spPr bwMode="auto">
            <a:xfrm>
              <a:off x="999" y="2745"/>
              <a:ext cx="73" cy="144"/>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500">
                  <a:solidFill>
                    <a:srgbClr val="000000"/>
                  </a:solidFill>
                  <a:latin typeface="Arial" charset="0"/>
                </a:rPr>
                <a:t>p</a:t>
              </a:r>
              <a:endParaRPr lang="en-GB" sz="2400">
                <a:latin typeface="Times" charset="0"/>
              </a:endParaRPr>
            </a:p>
          </p:txBody>
        </p:sp>
        <p:sp>
          <p:nvSpPr>
            <p:cNvPr id="255071" name="Rectangle 95"/>
            <p:cNvSpPr>
              <a:spLocks noChangeArrowheads="1"/>
            </p:cNvSpPr>
            <p:nvPr/>
          </p:nvSpPr>
          <p:spPr bwMode="auto">
            <a:xfrm>
              <a:off x="999" y="3027"/>
              <a:ext cx="73" cy="144"/>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500">
                  <a:solidFill>
                    <a:srgbClr val="000000"/>
                  </a:solidFill>
                  <a:latin typeface="Arial" charset="0"/>
                </a:rPr>
                <a:t>q</a:t>
              </a:r>
              <a:endParaRPr lang="en-GB" sz="2400">
                <a:latin typeface="Times" charset="0"/>
              </a:endParaRPr>
            </a:p>
          </p:txBody>
        </p:sp>
        <p:sp>
          <p:nvSpPr>
            <p:cNvPr id="255072" name="Rectangle 96"/>
            <p:cNvSpPr>
              <a:spLocks noChangeArrowheads="1"/>
            </p:cNvSpPr>
            <p:nvPr/>
          </p:nvSpPr>
          <p:spPr bwMode="auto">
            <a:xfrm>
              <a:off x="1009" y="3294"/>
              <a:ext cx="43" cy="144"/>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500">
                  <a:solidFill>
                    <a:srgbClr val="000000"/>
                  </a:solidFill>
                  <a:latin typeface="Arial" charset="0"/>
                </a:rPr>
                <a:t>r</a:t>
              </a:r>
              <a:endParaRPr lang="en-GB" sz="2400">
                <a:latin typeface="Times" charset="0"/>
              </a:endParaRPr>
            </a:p>
          </p:txBody>
        </p:sp>
        <p:sp>
          <p:nvSpPr>
            <p:cNvPr id="255073" name="Line 97"/>
            <p:cNvSpPr>
              <a:spLocks noChangeShapeType="1"/>
            </p:cNvSpPr>
            <p:nvPr/>
          </p:nvSpPr>
          <p:spPr bwMode="auto">
            <a:xfrm flipH="1">
              <a:off x="1270" y="2617"/>
              <a:ext cx="14" cy="14"/>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74" name="Line 98"/>
            <p:cNvSpPr>
              <a:spLocks noChangeShapeType="1"/>
            </p:cNvSpPr>
            <p:nvPr/>
          </p:nvSpPr>
          <p:spPr bwMode="auto">
            <a:xfrm flipH="1">
              <a:off x="1256" y="2687"/>
              <a:ext cx="14"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75" name="Line 99"/>
            <p:cNvSpPr>
              <a:spLocks noChangeShapeType="1"/>
            </p:cNvSpPr>
            <p:nvPr/>
          </p:nvSpPr>
          <p:spPr bwMode="auto">
            <a:xfrm flipH="1">
              <a:off x="1242" y="2771"/>
              <a:ext cx="14"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76" name="Line 100"/>
            <p:cNvSpPr>
              <a:spLocks noChangeShapeType="1"/>
            </p:cNvSpPr>
            <p:nvPr/>
          </p:nvSpPr>
          <p:spPr bwMode="auto">
            <a:xfrm>
              <a:off x="1228" y="2856"/>
              <a:ext cx="1"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77" name="Line 101"/>
            <p:cNvSpPr>
              <a:spLocks noChangeShapeType="1"/>
            </p:cNvSpPr>
            <p:nvPr/>
          </p:nvSpPr>
          <p:spPr bwMode="auto">
            <a:xfrm>
              <a:off x="1214" y="2940"/>
              <a:ext cx="1"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78" name="Line 102"/>
            <p:cNvSpPr>
              <a:spLocks noChangeShapeType="1"/>
            </p:cNvSpPr>
            <p:nvPr/>
          </p:nvSpPr>
          <p:spPr bwMode="auto">
            <a:xfrm>
              <a:off x="1200" y="3010"/>
              <a:ext cx="1" cy="29"/>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79" name="Freeform 103"/>
            <p:cNvSpPr>
              <a:spLocks/>
            </p:cNvSpPr>
            <p:nvPr/>
          </p:nvSpPr>
          <p:spPr bwMode="auto">
            <a:xfrm>
              <a:off x="1186" y="3095"/>
              <a:ext cx="1" cy="28"/>
            </a:xfrm>
            <a:custGeom>
              <a:avLst/>
              <a:gdLst/>
              <a:ahLst/>
              <a:cxnLst>
                <a:cxn ang="0">
                  <a:pos x="0" y="0"/>
                </a:cxn>
                <a:cxn ang="0">
                  <a:pos x="0" y="14"/>
                </a:cxn>
                <a:cxn ang="0">
                  <a:pos x="0" y="28"/>
                </a:cxn>
              </a:cxnLst>
              <a:rect l="0" t="0" r="r" b="b"/>
              <a:pathLst>
                <a:path h="28">
                  <a:moveTo>
                    <a:pt x="0" y="0"/>
                  </a:moveTo>
                  <a:lnTo>
                    <a:pt x="0" y="14"/>
                  </a:lnTo>
                  <a:lnTo>
                    <a:pt x="0" y="28"/>
                  </a:lnTo>
                </a:path>
              </a:pathLst>
            </a:custGeom>
            <a:noFill/>
            <a:ln w="33338">
              <a:solidFill>
                <a:srgbClr val="000000"/>
              </a:solidFill>
              <a:prstDash val="solid"/>
              <a:round/>
              <a:headEnd/>
              <a:tailEnd/>
            </a:ln>
          </p:spPr>
          <p:txBody>
            <a:bodyPr>
              <a:prstTxWarp prst="textNoShape">
                <a:avLst/>
              </a:prstTxWarp>
            </a:bodyPr>
            <a:lstStyle/>
            <a:p>
              <a:endParaRPr lang="en-US"/>
            </a:p>
          </p:txBody>
        </p:sp>
        <p:sp>
          <p:nvSpPr>
            <p:cNvPr id="255080" name="Line 104"/>
            <p:cNvSpPr>
              <a:spLocks noChangeShapeType="1"/>
            </p:cNvSpPr>
            <p:nvPr/>
          </p:nvSpPr>
          <p:spPr bwMode="auto">
            <a:xfrm>
              <a:off x="1171" y="3179"/>
              <a:ext cx="1"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81" name="Line 105"/>
            <p:cNvSpPr>
              <a:spLocks noChangeShapeType="1"/>
            </p:cNvSpPr>
            <p:nvPr/>
          </p:nvSpPr>
          <p:spPr bwMode="auto">
            <a:xfrm flipH="1">
              <a:off x="1157" y="3264"/>
              <a:ext cx="14"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82" name="Freeform 106"/>
            <p:cNvSpPr>
              <a:spLocks/>
            </p:cNvSpPr>
            <p:nvPr/>
          </p:nvSpPr>
          <p:spPr bwMode="auto">
            <a:xfrm>
              <a:off x="1157" y="3348"/>
              <a:ext cx="1" cy="28"/>
            </a:xfrm>
            <a:custGeom>
              <a:avLst/>
              <a:gdLst/>
              <a:ahLst/>
              <a:cxnLst>
                <a:cxn ang="0">
                  <a:pos x="0" y="0"/>
                </a:cxn>
                <a:cxn ang="0">
                  <a:pos x="0" y="14"/>
                </a:cxn>
                <a:cxn ang="0">
                  <a:pos x="0" y="28"/>
                </a:cxn>
              </a:cxnLst>
              <a:rect l="0" t="0" r="r" b="b"/>
              <a:pathLst>
                <a:path h="28">
                  <a:moveTo>
                    <a:pt x="0" y="0"/>
                  </a:moveTo>
                  <a:lnTo>
                    <a:pt x="0" y="14"/>
                  </a:lnTo>
                  <a:lnTo>
                    <a:pt x="0" y="28"/>
                  </a:lnTo>
                </a:path>
              </a:pathLst>
            </a:custGeom>
            <a:noFill/>
            <a:ln w="33338">
              <a:solidFill>
                <a:srgbClr val="000000"/>
              </a:solidFill>
              <a:prstDash val="solid"/>
              <a:round/>
              <a:headEnd/>
              <a:tailEnd/>
            </a:ln>
          </p:spPr>
          <p:txBody>
            <a:bodyPr>
              <a:prstTxWarp prst="textNoShape">
                <a:avLst/>
              </a:prstTxWarp>
            </a:bodyPr>
            <a:lstStyle/>
            <a:p>
              <a:endParaRPr lang="en-US"/>
            </a:p>
          </p:txBody>
        </p:sp>
        <p:sp>
          <p:nvSpPr>
            <p:cNvPr id="255083" name="Line 107"/>
            <p:cNvSpPr>
              <a:spLocks noChangeShapeType="1"/>
            </p:cNvSpPr>
            <p:nvPr/>
          </p:nvSpPr>
          <p:spPr bwMode="auto">
            <a:xfrm>
              <a:off x="1157" y="3432"/>
              <a:ext cx="1"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84" name="Line 108"/>
            <p:cNvSpPr>
              <a:spLocks noChangeShapeType="1"/>
            </p:cNvSpPr>
            <p:nvPr/>
          </p:nvSpPr>
          <p:spPr bwMode="auto">
            <a:xfrm>
              <a:off x="1171" y="3517"/>
              <a:ext cx="1"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85" name="Line 109"/>
            <p:cNvSpPr>
              <a:spLocks noChangeShapeType="1"/>
            </p:cNvSpPr>
            <p:nvPr/>
          </p:nvSpPr>
          <p:spPr bwMode="auto">
            <a:xfrm>
              <a:off x="1171" y="3587"/>
              <a:ext cx="1" cy="14"/>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86" name="Rectangle 110"/>
            <p:cNvSpPr>
              <a:spLocks noChangeArrowheads="1"/>
            </p:cNvSpPr>
            <p:nvPr/>
          </p:nvSpPr>
          <p:spPr bwMode="auto">
            <a:xfrm>
              <a:off x="923" y="3645"/>
              <a:ext cx="715" cy="144"/>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500">
                  <a:solidFill>
                    <a:srgbClr val="000000"/>
                  </a:solidFill>
                  <a:latin typeface="Arial" charset="0"/>
                </a:rPr>
                <a:t>view (p, q, r)</a:t>
              </a:r>
              <a:endParaRPr lang="en-GB" sz="2400">
                <a:latin typeface="Times" charset="0"/>
              </a:endParaRPr>
            </a:p>
          </p:txBody>
        </p:sp>
        <p:sp>
          <p:nvSpPr>
            <p:cNvPr id="255087" name="Freeform 111"/>
            <p:cNvSpPr>
              <a:spLocks/>
            </p:cNvSpPr>
            <p:nvPr/>
          </p:nvSpPr>
          <p:spPr bwMode="auto">
            <a:xfrm>
              <a:off x="5419" y="2799"/>
              <a:ext cx="43" cy="57"/>
            </a:xfrm>
            <a:custGeom>
              <a:avLst/>
              <a:gdLst/>
              <a:ahLst/>
              <a:cxnLst>
                <a:cxn ang="0">
                  <a:pos x="0" y="29"/>
                </a:cxn>
                <a:cxn ang="0">
                  <a:pos x="0" y="0"/>
                </a:cxn>
                <a:cxn ang="0">
                  <a:pos x="43" y="29"/>
                </a:cxn>
                <a:cxn ang="0">
                  <a:pos x="0" y="57"/>
                </a:cxn>
                <a:cxn ang="0">
                  <a:pos x="0" y="29"/>
                </a:cxn>
              </a:cxnLst>
              <a:rect l="0" t="0" r="r" b="b"/>
              <a:pathLst>
                <a:path w="43" h="57">
                  <a:moveTo>
                    <a:pt x="0" y="29"/>
                  </a:moveTo>
                  <a:lnTo>
                    <a:pt x="0" y="0"/>
                  </a:lnTo>
                  <a:lnTo>
                    <a:pt x="43" y="29"/>
                  </a:lnTo>
                  <a:lnTo>
                    <a:pt x="0" y="57"/>
                  </a:lnTo>
                  <a:lnTo>
                    <a:pt x="0" y="29"/>
                  </a:lnTo>
                  <a:close/>
                </a:path>
              </a:pathLst>
            </a:custGeom>
            <a:solidFill>
              <a:srgbClr val="000000"/>
            </a:solidFill>
            <a:ln w="33338">
              <a:solidFill>
                <a:srgbClr val="000000"/>
              </a:solidFill>
              <a:prstDash val="solid"/>
              <a:round/>
              <a:headEnd/>
              <a:tailEnd/>
            </a:ln>
          </p:spPr>
          <p:txBody>
            <a:bodyPr>
              <a:prstTxWarp prst="textNoShape">
                <a:avLst/>
              </a:prstTxWarp>
            </a:bodyPr>
            <a:lstStyle/>
            <a:p>
              <a:endParaRPr lang="en-US"/>
            </a:p>
          </p:txBody>
        </p:sp>
        <p:sp>
          <p:nvSpPr>
            <p:cNvPr id="255088" name="Line 112"/>
            <p:cNvSpPr>
              <a:spLocks noChangeShapeType="1"/>
            </p:cNvSpPr>
            <p:nvPr/>
          </p:nvSpPr>
          <p:spPr bwMode="auto">
            <a:xfrm>
              <a:off x="3760" y="2828"/>
              <a:ext cx="1645" cy="1"/>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89" name="Freeform 113"/>
            <p:cNvSpPr>
              <a:spLocks/>
            </p:cNvSpPr>
            <p:nvPr/>
          </p:nvSpPr>
          <p:spPr bwMode="auto">
            <a:xfrm>
              <a:off x="5419" y="3067"/>
              <a:ext cx="43" cy="70"/>
            </a:xfrm>
            <a:custGeom>
              <a:avLst/>
              <a:gdLst/>
              <a:ahLst/>
              <a:cxnLst>
                <a:cxn ang="0">
                  <a:pos x="0" y="28"/>
                </a:cxn>
                <a:cxn ang="0">
                  <a:pos x="0" y="0"/>
                </a:cxn>
                <a:cxn ang="0">
                  <a:pos x="43" y="28"/>
                </a:cxn>
                <a:cxn ang="0">
                  <a:pos x="0" y="70"/>
                </a:cxn>
                <a:cxn ang="0">
                  <a:pos x="0" y="28"/>
                </a:cxn>
              </a:cxnLst>
              <a:rect l="0" t="0" r="r" b="b"/>
              <a:pathLst>
                <a:path w="43" h="70">
                  <a:moveTo>
                    <a:pt x="0" y="28"/>
                  </a:moveTo>
                  <a:lnTo>
                    <a:pt x="0" y="0"/>
                  </a:lnTo>
                  <a:lnTo>
                    <a:pt x="43" y="28"/>
                  </a:lnTo>
                  <a:lnTo>
                    <a:pt x="0" y="70"/>
                  </a:lnTo>
                  <a:lnTo>
                    <a:pt x="0" y="28"/>
                  </a:lnTo>
                  <a:close/>
                </a:path>
              </a:pathLst>
            </a:custGeom>
            <a:solidFill>
              <a:srgbClr val="000000"/>
            </a:solidFill>
            <a:ln w="33338">
              <a:solidFill>
                <a:srgbClr val="000000"/>
              </a:solidFill>
              <a:prstDash val="solid"/>
              <a:round/>
              <a:headEnd/>
              <a:tailEnd/>
            </a:ln>
          </p:spPr>
          <p:txBody>
            <a:bodyPr>
              <a:prstTxWarp prst="textNoShape">
                <a:avLst/>
              </a:prstTxWarp>
            </a:bodyPr>
            <a:lstStyle/>
            <a:p>
              <a:endParaRPr lang="en-US"/>
            </a:p>
          </p:txBody>
        </p:sp>
        <p:sp>
          <p:nvSpPr>
            <p:cNvPr id="255090" name="Line 114"/>
            <p:cNvSpPr>
              <a:spLocks noChangeShapeType="1"/>
            </p:cNvSpPr>
            <p:nvPr/>
          </p:nvSpPr>
          <p:spPr bwMode="auto">
            <a:xfrm>
              <a:off x="3760" y="3095"/>
              <a:ext cx="1645" cy="1"/>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91" name="Freeform 115"/>
            <p:cNvSpPr>
              <a:spLocks/>
            </p:cNvSpPr>
            <p:nvPr/>
          </p:nvSpPr>
          <p:spPr bwMode="auto">
            <a:xfrm>
              <a:off x="5419" y="3348"/>
              <a:ext cx="43" cy="56"/>
            </a:xfrm>
            <a:custGeom>
              <a:avLst/>
              <a:gdLst/>
              <a:ahLst/>
              <a:cxnLst>
                <a:cxn ang="0">
                  <a:pos x="0" y="28"/>
                </a:cxn>
                <a:cxn ang="0">
                  <a:pos x="0" y="0"/>
                </a:cxn>
                <a:cxn ang="0">
                  <a:pos x="43" y="28"/>
                </a:cxn>
                <a:cxn ang="0">
                  <a:pos x="0" y="56"/>
                </a:cxn>
                <a:cxn ang="0">
                  <a:pos x="0" y="28"/>
                </a:cxn>
              </a:cxnLst>
              <a:rect l="0" t="0" r="r" b="b"/>
              <a:pathLst>
                <a:path w="43" h="56">
                  <a:moveTo>
                    <a:pt x="0" y="28"/>
                  </a:moveTo>
                  <a:lnTo>
                    <a:pt x="0" y="0"/>
                  </a:lnTo>
                  <a:lnTo>
                    <a:pt x="43" y="28"/>
                  </a:lnTo>
                  <a:lnTo>
                    <a:pt x="0" y="56"/>
                  </a:lnTo>
                  <a:lnTo>
                    <a:pt x="0" y="28"/>
                  </a:lnTo>
                  <a:close/>
                </a:path>
              </a:pathLst>
            </a:custGeom>
            <a:solidFill>
              <a:srgbClr val="000000"/>
            </a:solidFill>
            <a:ln w="33338">
              <a:solidFill>
                <a:srgbClr val="000000"/>
              </a:solidFill>
              <a:prstDash val="solid"/>
              <a:round/>
              <a:headEnd/>
              <a:tailEnd/>
            </a:ln>
          </p:spPr>
          <p:txBody>
            <a:bodyPr>
              <a:prstTxWarp prst="textNoShape">
                <a:avLst/>
              </a:prstTxWarp>
            </a:bodyPr>
            <a:lstStyle/>
            <a:p>
              <a:endParaRPr lang="en-US"/>
            </a:p>
          </p:txBody>
        </p:sp>
        <p:sp>
          <p:nvSpPr>
            <p:cNvPr id="255092" name="Line 116"/>
            <p:cNvSpPr>
              <a:spLocks noChangeShapeType="1"/>
            </p:cNvSpPr>
            <p:nvPr/>
          </p:nvSpPr>
          <p:spPr bwMode="auto">
            <a:xfrm>
              <a:off x="3760" y="3376"/>
              <a:ext cx="1645" cy="1"/>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93" name="Rectangle 117"/>
            <p:cNvSpPr>
              <a:spLocks noChangeArrowheads="1"/>
            </p:cNvSpPr>
            <p:nvPr/>
          </p:nvSpPr>
          <p:spPr bwMode="auto">
            <a:xfrm>
              <a:off x="3669" y="2745"/>
              <a:ext cx="73" cy="144"/>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500">
                  <a:solidFill>
                    <a:srgbClr val="000000"/>
                  </a:solidFill>
                  <a:latin typeface="Arial" charset="0"/>
                </a:rPr>
                <a:t>p</a:t>
              </a:r>
              <a:endParaRPr lang="en-GB" sz="2400">
                <a:latin typeface="Times" charset="0"/>
              </a:endParaRPr>
            </a:p>
          </p:txBody>
        </p:sp>
        <p:sp>
          <p:nvSpPr>
            <p:cNvPr id="255094" name="Rectangle 118"/>
            <p:cNvSpPr>
              <a:spLocks noChangeArrowheads="1"/>
            </p:cNvSpPr>
            <p:nvPr/>
          </p:nvSpPr>
          <p:spPr bwMode="auto">
            <a:xfrm>
              <a:off x="3669" y="3013"/>
              <a:ext cx="73" cy="144"/>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500">
                  <a:solidFill>
                    <a:srgbClr val="000000"/>
                  </a:solidFill>
                  <a:latin typeface="Arial" charset="0"/>
                </a:rPr>
                <a:t>q</a:t>
              </a:r>
              <a:endParaRPr lang="en-GB" sz="2400">
                <a:latin typeface="Times" charset="0"/>
              </a:endParaRPr>
            </a:p>
          </p:txBody>
        </p:sp>
        <p:sp>
          <p:nvSpPr>
            <p:cNvPr id="255095" name="Rectangle 119"/>
            <p:cNvSpPr>
              <a:spLocks noChangeArrowheads="1"/>
            </p:cNvSpPr>
            <p:nvPr/>
          </p:nvSpPr>
          <p:spPr bwMode="auto">
            <a:xfrm>
              <a:off x="3680" y="3294"/>
              <a:ext cx="43" cy="144"/>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500">
                  <a:solidFill>
                    <a:srgbClr val="000000"/>
                  </a:solidFill>
                  <a:latin typeface="Arial" charset="0"/>
                </a:rPr>
                <a:t>r</a:t>
              </a:r>
              <a:endParaRPr lang="en-GB" sz="2400">
                <a:latin typeface="Times" charset="0"/>
              </a:endParaRPr>
            </a:p>
          </p:txBody>
        </p:sp>
        <p:sp>
          <p:nvSpPr>
            <p:cNvPr id="255096" name="Line 120"/>
            <p:cNvSpPr>
              <a:spLocks noChangeShapeType="1"/>
            </p:cNvSpPr>
            <p:nvPr/>
          </p:nvSpPr>
          <p:spPr bwMode="auto">
            <a:xfrm>
              <a:off x="4224" y="2757"/>
              <a:ext cx="126" cy="155"/>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97" name="Line 121"/>
            <p:cNvSpPr>
              <a:spLocks noChangeShapeType="1"/>
            </p:cNvSpPr>
            <p:nvPr/>
          </p:nvSpPr>
          <p:spPr bwMode="auto">
            <a:xfrm flipH="1">
              <a:off x="4224" y="2757"/>
              <a:ext cx="126" cy="155"/>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98" name="Freeform 122"/>
            <p:cNvSpPr>
              <a:spLocks/>
            </p:cNvSpPr>
            <p:nvPr/>
          </p:nvSpPr>
          <p:spPr bwMode="auto">
            <a:xfrm>
              <a:off x="4885" y="3053"/>
              <a:ext cx="70" cy="56"/>
            </a:xfrm>
            <a:custGeom>
              <a:avLst/>
              <a:gdLst/>
              <a:ahLst/>
              <a:cxnLst>
                <a:cxn ang="0">
                  <a:pos x="14" y="28"/>
                </a:cxn>
                <a:cxn ang="0">
                  <a:pos x="28" y="0"/>
                </a:cxn>
                <a:cxn ang="0">
                  <a:pos x="70" y="42"/>
                </a:cxn>
                <a:cxn ang="0">
                  <a:pos x="0" y="56"/>
                </a:cxn>
                <a:cxn ang="0">
                  <a:pos x="14" y="28"/>
                </a:cxn>
              </a:cxnLst>
              <a:rect l="0" t="0" r="r" b="b"/>
              <a:pathLst>
                <a:path w="70" h="56">
                  <a:moveTo>
                    <a:pt x="14" y="28"/>
                  </a:moveTo>
                  <a:lnTo>
                    <a:pt x="28" y="0"/>
                  </a:lnTo>
                  <a:lnTo>
                    <a:pt x="70" y="42"/>
                  </a:lnTo>
                  <a:lnTo>
                    <a:pt x="0" y="56"/>
                  </a:lnTo>
                  <a:lnTo>
                    <a:pt x="14" y="28"/>
                  </a:lnTo>
                  <a:close/>
                </a:path>
              </a:pathLst>
            </a:custGeom>
            <a:solidFill>
              <a:srgbClr val="000000"/>
            </a:solidFill>
            <a:ln w="33338">
              <a:solidFill>
                <a:srgbClr val="000000"/>
              </a:solidFill>
              <a:prstDash val="solid"/>
              <a:round/>
              <a:headEnd/>
              <a:tailEnd/>
            </a:ln>
          </p:spPr>
          <p:txBody>
            <a:bodyPr>
              <a:prstTxWarp prst="textNoShape">
                <a:avLst/>
              </a:prstTxWarp>
            </a:bodyPr>
            <a:lstStyle/>
            <a:p>
              <a:endParaRPr lang="en-US"/>
            </a:p>
          </p:txBody>
        </p:sp>
        <p:sp>
          <p:nvSpPr>
            <p:cNvPr id="255099" name="Line 123"/>
            <p:cNvSpPr>
              <a:spLocks noChangeShapeType="1"/>
            </p:cNvSpPr>
            <p:nvPr/>
          </p:nvSpPr>
          <p:spPr bwMode="auto">
            <a:xfrm>
              <a:off x="3999" y="2828"/>
              <a:ext cx="900" cy="253"/>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100" name="Freeform 124"/>
            <p:cNvSpPr>
              <a:spLocks/>
            </p:cNvSpPr>
            <p:nvPr/>
          </p:nvSpPr>
          <p:spPr bwMode="auto">
            <a:xfrm>
              <a:off x="4491" y="3306"/>
              <a:ext cx="56" cy="56"/>
            </a:xfrm>
            <a:custGeom>
              <a:avLst/>
              <a:gdLst/>
              <a:ahLst/>
              <a:cxnLst>
                <a:cxn ang="0">
                  <a:pos x="28" y="28"/>
                </a:cxn>
                <a:cxn ang="0">
                  <a:pos x="42" y="0"/>
                </a:cxn>
                <a:cxn ang="0">
                  <a:pos x="56" y="56"/>
                </a:cxn>
                <a:cxn ang="0">
                  <a:pos x="0" y="42"/>
                </a:cxn>
                <a:cxn ang="0">
                  <a:pos x="28" y="28"/>
                </a:cxn>
              </a:cxnLst>
              <a:rect l="0" t="0" r="r" b="b"/>
              <a:pathLst>
                <a:path w="56" h="56">
                  <a:moveTo>
                    <a:pt x="28" y="28"/>
                  </a:moveTo>
                  <a:lnTo>
                    <a:pt x="42" y="0"/>
                  </a:lnTo>
                  <a:lnTo>
                    <a:pt x="56" y="56"/>
                  </a:lnTo>
                  <a:lnTo>
                    <a:pt x="0" y="42"/>
                  </a:lnTo>
                  <a:lnTo>
                    <a:pt x="28" y="28"/>
                  </a:lnTo>
                  <a:close/>
                </a:path>
              </a:pathLst>
            </a:custGeom>
            <a:solidFill>
              <a:srgbClr val="000000"/>
            </a:solidFill>
            <a:ln w="33338">
              <a:solidFill>
                <a:srgbClr val="000000"/>
              </a:solidFill>
              <a:prstDash val="solid"/>
              <a:round/>
              <a:headEnd/>
              <a:tailEnd/>
            </a:ln>
          </p:spPr>
          <p:txBody>
            <a:bodyPr>
              <a:prstTxWarp prst="textNoShape">
                <a:avLst/>
              </a:prstTxWarp>
            </a:bodyPr>
            <a:lstStyle/>
            <a:p>
              <a:endParaRPr lang="en-US"/>
            </a:p>
          </p:txBody>
        </p:sp>
        <p:sp>
          <p:nvSpPr>
            <p:cNvPr id="255101" name="Line 125"/>
            <p:cNvSpPr>
              <a:spLocks noChangeShapeType="1"/>
            </p:cNvSpPr>
            <p:nvPr/>
          </p:nvSpPr>
          <p:spPr bwMode="auto">
            <a:xfrm>
              <a:off x="4027" y="2828"/>
              <a:ext cx="478" cy="492"/>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102" name="Line 126"/>
            <p:cNvSpPr>
              <a:spLocks noChangeShapeType="1"/>
            </p:cNvSpPr>
            <p:nvPr/>
          </p:nvSpPr>
          <p:spPr bwMode="auto">
            <a:xfrm flipH="1">
              <a:off x="3942" y="2617"/>
              <a:ext cx="15" cy="14"/>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103" name="Line 127"/>
            <p:cNvSpPr>
              <a:spLocks noChangeShapeType="1"/>
            </p:cNvSpPr>
            <p:nvPr/>
          </p:nvSpPr>
          <p:spPr bwMode="auto">
            <a:xfrm flipH="1">
              <a:off x="3928" y="2687"/>
              <a:ext cx="14"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104" name="Line 128"/>
            <p:cNvSpPr>
              <a:spLocks noChangeShapeType="1"/>
            </p:cNvSpPr>
            <p:nvPr/>
          </p:nvSpPr>
          <p:spPr bwMode="auto">
            <a:xfrm>
              <a:off x="3914" y="2771"/>
              <a:ext cx="1"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105" name="Line 129"/>
            <p:cNvSpPr>
              <a:spLocks noChangeShapeType="1"/>
            </p:cNvSpPr>
            <p:nvPr/>
          </p:nvSpPr>
          <p:spPr bwMode="auto">
            <a:xfrm>
              <a:off x="3900" y="2856"/>
              <a:ext cx="1"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106" name="Line 130"/>
            <p:cNvSpPr>
              <a:spLocks noChangeShapeType="1"/>
            </p:cNvSpPr>
            <p:nvPr/>
          </p:nvSpPr>
          <p:spPr bwMode="auto">
            <a:xfrm>
              <a:off x="3886" y="2926"/>
              <a:ext cx="1"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107" name="Line 131"/>
            <p:cNvSpPr>
              <a:spLocks noChangeShapeType="1"/>
            </p:cNvSpPr>
            <p:nvPr/>
          </p:nvSpPr>
          <p:spPr bwMode="auto">
            <a:xfrm>
              <a:off x="3872" y="3010"/>
              <a:ext cx="1" cy="29"/>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108" name="Freeform 132"/>
            <p:cNvSpPr>
              <a:spLocks/>
            </p:cNvSpPr>
            <p:nvPr/>
          </p:nvSpPr>
          <p:spPr bwMode="auto">
            <a:xfrm>
              <a:off x="3858" y="3095"/>
              <a:ext cx="1" cy="28"/>
            </a:xfrm>
            <a:custGeom>
              <a:avLst/>
              <a:gdLst/>
              <a:ahLst/>
              <a:cxnLst>
                <a:cxn ang="0">
                  <a:pos x="0" y="0"/>
                </a:cxn>
                <a:cxn ang="0">
                  <a:pos x="0" y="14"/>
                </a:cxn>
                <a:cxn ang="0">
                  <a:pos x="0" y="28"/>
                </a:cxn>
              </a:cxnLst>
              <a:rect l="0" t="0" r="r" b="b"/>
              <a:pathLst>
                <a:path h="28">
                  <a:moveTo>
                    <a:pt x="0" y="0"/>
                  </a:moveTo>
                  <a:lnTo>
                    <a:pt x="0" y="14"/>
                  </a:lnTo>
                  <a:lnTo>
                    <a:pt x="0" y="28"/>
                  </a:lnTo>
                </a:path>
              </a:pathLst>
            </a:custGeom>
            <a:noFill/>
            <a:ln w="33338">
              <a:solidFill>
                <a:srgbClr val="000000"/>
              </a:solidFill>
              <a:prstDash val="solid"/>
              <a:round/>
              <a:headEnd/>
              <a:tailEnd/>
            </a:ln>
          </p:spPr>
          <p:txBody>
            <a:bodyPr>
              <a:prstTxWarp prst="textNoShape">
                <a:avLst/>
              </a:prstTxWarp>
            </a:bodyPr>
            <a:lstStyle/>
            <a:p>
              <a:endParaRPr lang="en-US"/>
            </a:p>
          </p:txBody>
        </p:sp>
        <p:sp>
          <p:nvSpPr>
            <p:cNvPr id="255109" name="Line 133"/>
            <p:cNvSpPr>
              <a:spLocks noChangeShapeType="1"/>
            </p:cNvSpPr>
            <p:nvPr/>
          </p:nvSpPr>
          <p:spPr bwMode="auto">
            <a:xfrm>
              <a:off x="3844" y="3179"/>
              <a:ext cx="1"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110" name="Line 134"/>
            <p:cNvSpPr>
              <a:spLocks noChangeShapeType="1"/>
            </p:cNvSpPr>
            <p:nvPr/>
          </p:nvSpPr>
          <p:spPr bwMode="auto">
            <a:xfrm>
              <a:off x="3830" y="3264"/>
              <a:ext cx="1"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111" name="Freeform 135"/>
            <p:cNvSpPr>
              <a:spLocks/>
            </p:cNvSpPr>
            <p:nvPr/>
          </p:nvSpPr>
          <p:spPr bwMode="auto">
            <a:xfrm>
              <a:off x="3830" y="3348"/>
              <a:ext cx="1" cy="28"/>
            </a:xfrm>
            <a:custGeom>
              <a:avLst/>
              <a:gdLst/>
              <a:ahLst/>
              <a:cxnLst>
                <a:cxn ang="0">
                  <a:pos x="0" y="0"/>
                </a:cxn>
                <a:cxn ang="0">
                  <a:pos x="0" y="0"/>
                </a:cxn>
                <a:cxn ang="0">
                  <a:pos x="0" y="28"/>
                </a:cxn>
              </a:cxnLst>
              <a:rect l="0" t="0" r="r" b="b"/>
              <a:pathLst>
                <a:path h="28">
                  <a:moveTo>
                    <a:pt x="0" y="0"/>
                  </a:moveTo>
                  <a:lnTo>
                    <a:pt x="0" y="0"/>
                  </a:lnTo>
                  <a:lnTo>
                    <a:pt x="0" y="28"/>
                  </a:lnTo>
                </a:path>
              </a:pathLst>
            </a:custGeom>
            <a:noFill/>
            <a:ln w="33338">
              <a:solidFill>
                <a:srgbClr val="000000"/>
              </a:solidFill>
              <a:prstDash val="solid"/>
              <a:round/>
              <a:headEnd/>
              <a:tailEnd/>
            </a:ln>
          </p:spPr>
          <p:txBody>
            <a:bodyPr>
              <a:prstTxWarp prst="textNoShape">
                <a:avLst/>
              </a:prstTxWarp>
            </a:bodyPr>
            <a:lstStyle/>
            <a:p>
              <a:endParaRPr lang="en-US"/>
            </a:p>
          </p:txBody>
        </p:sp>
        <p:sp>
          <p:nvSpPr>
            <p:cNvPr id="255112" name="Line 136"/>
            <p:cNvSpPr>
              <a:spLocks noChangeShapeType="1"/>
            </p:cNvSpPr>
            <p:nvPr/>
          </p:nvSpPr>
          <p:spPr bwMode="auto">
            <a:xfrm>
              <a:off x="3830" y="3418"/>
              <a:ext cx="1"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113" name="Line 137"/>
            <p:cNvSpPr>
              <a:spLocks noChangeShapeType="1"/>
            </p:cNvSpPr>
            <p:nvPr/>
          </p:nvSpPr>
          <p:spPr bwMode="auto">
            <a:xfrm>
              <a:off x="3830" y="3503"/>
              <a:ext cx="14"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114" name="Line 138"/>
            <p:cNvSpPr>
              <a:spLocks noChangeShapeType="1"/>
            </p:cNvSpPr>
            <p:nvPr/>
          </p:nvSpPr>
          <p:spPr bwMode="auto">
            <a:xfrm>
              <a:off x="3844" y="3587"/>
              <a:ext cx="1" cy="14"/>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115" name="Line 139"/>
            <p:cNvSpPr>
              <a:spLocks noChangeShapeType="1"/>
            </p:cNvSpPr>
            <p:nvPr/>
          </p:nvSpPr>
          <p:spPr bwMode="auto">
            <a:xfrm>
              <a:off x="4744" y="2968"/>
              <a:ext cx="1" cy="14"/>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116" name="Line 140"/>
            <p:cNvSpPr>
              <a:spLocks noChangeShapeType="1"/>
            </p:cNvSpPr>
            <p:nvPr/>
          </p:nvSpPr>
          <p:spPr bwMode="auto">
            <a:xfrm flipH="1">
              <a:off x="4702" y="3024"/>
              <a:ext cx="14" cy="29"/>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117" name="Line 141"/>
            <p:cNvSpPr>
              <a:spLocks noChangeShapeType="1"/>
            </p:cNvSpPr>
            <p:nvPr/>
          </p:nvSpPr>
          <p:spPr bwMode="auto">
            <a:xfrm>
              <a:off x="4688" y="3109"/>
              <a:ext cx="1"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118" name="Line 142"/>
            <p:cNvSpPr>
              <a:spLocks noChangeShapeType="1"/>
            </p:cNvSpPr>
            <p:nvPr/>
          </p:nvSpPr>
          <p:spPr bwMode="auto">
            <a:xfrm flipH="1">
              <a:off x="4674" y="3193"/>
              <a:ext cx="14"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119" name="Line 143"/>
            <p:cNvSpPr>
              <a:spLocks noChangeShapeType="1"/>
            </p:cNvSpPr>
            <p:nvPr/>
          </p:nvSpPr>
          <p:spPr bwMode="auto">
            <a:xfrm>
              <a:off x="4674" y="3278"/>
              <a:ext cx="1"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120" name="Line 144"/>
            <p:cNvSpPr>
              <a:spLocks noChangeShapeType="1"/>
            </p:cNvSpPr>
            <p:nvPr/>
          </p:nvSpPr>
          <p:spPr bwMode="auto">
            <a:xfrm>
              <a:off x="4674" y="3362"/>
              <a:ext cx="1"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121" name="Line 145"/>
            <p:cNvSpPr>
              <a:spLocks noChangeShapeType="1"/>
            </p:cNvSpPr>
            <p:nvPr/>
          </p:nvSpPr>
          <p:spPr bwMode="auto">
            <a:xfrm flipH="1">
              <a:off x="4646" y="3446"/>
              <a:ext cx="14" cy="29"/>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122" name="Line 146"/>
            <p:cNvSpPr>
              <a:spLocks noChangeShapeType="1"/>
            </p:cNvSpPr>
            <p:nvPr/>
          </p:nvSpPr>
          <p:spPr bwMode="auto">
            <a:xfrm>
              <a:off x="4632" y="3531"/>
              <a:ext cx="1" cy="14"/>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123" name="Rectangle 147"/>
            <p:cNvSpPr>
              <a:spLocks noChangeArrowheads="1"/>
            </p:cNvSpPr>
            <p:nvPr/>
          </p:nvSpPr>
          <p:spPr bwMode="auto">
            <a:xfrm>
              <a:off x="4132" y="2595"/>
              <a:ext cx="563" cy="144"/>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500">
                  <a:solidFill>
                    <a:srgbClr val="000000"/>
                  </a:solidFill>
                  <a:latin typeface="Arial" charset="0"/>
                </a:rPr>
                <a:t>p crashes</a:t>
              </a:r>
              <a:endParaRPr lang="en-GB" sz="2400">
                <a:latin typeface="Times" charset="0"/>
              </a:endParaRPr>
            </a:p>
          </p:txBody>
        </p:sp>
        <p:sp>
          <p:nvSpPr>
            <p:cNvPr id="255124" name="Rectangle 148"/>
            <p:cNvSpPr>
              <a:spLocks noChangeArrowheads="1"/>
            </p:cNvSpPr>
            <p:nvPr/>
          </p:nvSpPr>
          <p:spPr bwMode="auto">
            <a:xfrm>
              <a:off x="4466" y="3575"/>
              <a:ext cx="571" cy="144"/>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500">
                  <a:solidFill>
                    <a:srgbClr val="000000"/>
                  </a:solidFill>
                  <a:latin typeface="Arial" charset="0"/>
                </a:rPr>
                <a:t>view (q, r)</a:t>
              </a:r>
              <a:endParaRPr lang="en-GB" sz="2400">
                <a:latin typeface="Times" charset="0"/>
              </a:endParaRPr>
            </a:p>
          </p:txBody>
        </p:sp>
        <p:sp>
          <p:nvSpPr>
            <p:cNvPr id="255125" name="Rectangle 149"/>
            <p:cNvSpPr>
              <a:spLocks noChangeArrowheads="1"/>
            </p:cNvSpPr>
            <p:nvPr/>
          </p:nvSpPr>
          <p:spPr bwMode="auto">
            <a:xfrm>
              <a:off x="3594" y="3631"/>
              <a:ext cx="715" cy="144"/>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500">
                  <a:solidFill>
                    <a:srgbClr val="000000"/>
                  </a:solidFill>
                  <a:latin typeface="Arial" charset="0"/>
                </a:rPr>
                <a:t>view (p, q, r)</a:t>
              </a:r>
              <a:endParaRPr lang="en-GB" sz="2400">
                <a:latin typeface="Times" charset="0"/>
              </a:endParaRPr>
            </a:p>
          </p:txBody>
        </p:sp>
        <p:sp>
          <p:nvSpPr>
            <p:cNvPr id="255126" name="Rectangle 150"/>
            <p:cNvSpPr>
              <a:spLocks noChangeArrowheads="1"/>
            </p:cNvSpPr>
            <p:nvPr/>
          </p:nvSpPr>
          <p:spPr bwMode="auto">
            <a:xfrm>
              <a:off x="503" y="2441"/>
              <a:ext cx="831" cy="144"/>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500">
                  <a:solidFill>
                    <a:srgbClr val="000000"/>
                  </a:solidFill>
                  <a:latin typeface="Arial" charset="0"/>
                </a:rPr>
                <a:t>c (disallowed).</a:t>
              </a:r>
              <a:endParaRPr lang="en-GB" sz="2400">
                <a:latin typeface="Times" charset="0"/>
              </a:endParaRPr>
            </a:p>
          </p:txBody>
        </p:sp>
        <p:sp>
          <p:nvSpPr>
            <p:cNvPr id="255127" name="Rectangle 151"/>
            <p:cNvSpPr>
              <a:spLocks noChangeArrowheads="1"/>
            </p:cNvSpPr>
            <p:nvPr/>
          </p:nvSpPr>
          <p:spPr bwMode="auto">
            <a:xfrm>
              <a:off x="3241" y="2441"/>
              <a:ext cx="839" cy="144"/>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500">
                  <a:solidFill>
                    <a:srgbClr val="000000"/>
                  </a:solidFill>
                  <a:latin typeface="Arial" charset="0"/>
                </a:rPr>
                <a:t>d (disallowed).</a:t>
              </a:r>
              <a:endParaRPr lang="en-GB" sz="2400">
                <a:latin typeface="Times" charset="0"/>
              </a:endParaRPr>
            </a:p>
          </p:txBody>
        </p:sp>
        <p:sp>
          <p:nvSpPr>
            <p:cNvPr id="255128" name="Line 152"/>
            <p:cNvSpPr>
              <a:spLocks noChangeShapeType="1"/>
            </p:cNvSpPr>
            <p:nvPr/>
          </p:nvSpPr>
          <p:spPr bwMode="auto">
            <a:xfrm>
              <a:off x="1565" y="2771"/>
              <a:ext cx="127" cy="141"/>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129" name="Line 153"/>
            <p:cNvSpPr>
              <a:spLocks noChangeShapeType="1"/>
            </p:cNvSpPr>
            <p:nvPr/>
          </p:nvSpPr>
          <p:spPr bwMode="auto">
            <a:xfrm flipH="1">
              <a:off x="1565" y="2771"/>
              <a:ext cx="127" cy="141"/>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130" name="Freeform 154"/>
            <p:cNvSpPr>
              <a:spLocks/>
            </p:cNvSpPr>
            <p:nvPr/>
          </p:nvSpPr>
          <p:spPr bwMode="auto">
            <a:xfrm>
              <a:off x="2156" y="3067"/>
              <a:ext cx="56" cy="56"/>
            </a:xfrm>
            <a:custGeom>
              <a:avLst/>
              <a:gdLst/>
              <a:ahLst/>
              <a:cxnLst>
                <a:cxn ang="0">
                  <a:pos x="0" y="28"/>
                </a:cxn>
                <a:cxn ang="0">
                  <a:pos x="14" y="0"/>
                </a:cxn>
                <a:cxn ang="0">
                  <a:pos x="56" y="42"/>
                </a:cxn>
                <a:cxn ang="0">
                  <a:pos x="0" y="56"/>
                </a:cxn>
                <a:cxn ang="0">
                  <a:pos x="0" y="28"/>
                </a:cxn>
              </a:cxnLst>
              <a:rect l="0" t="0" r="r" b="b"/>
              <a:pathLst>
                <a:path w="56" h="56">
                  <a:moveTo>
                    <a:pt x="0" y="28"/>
                  </a:moveTo>
                  <a:lnTo>
                    <a:pt x="14" y="0"/>
                  </a:lnTo>
                  <a:lnTo>
                    <a:pt x="56" y="42"/>
                  </a:lnTo>
                  <a:lnTo>
                    <a:pt x="0" y="56"/>
                  </a:lnTo>
                  <a:lnTo>
                    <a:pt x="0" y="28"/>
                  </a:lnTo>
                  <a:close/>
                </a:path>
              </a:pathLst>
            </a:custGeom>
            <a:solidFill>
              <a:srgbClr val="000000"/>
            </a:solidFill>
            <a:ln w="33338">
              <a:solidFill>
                <a:srgbClr val="000000"/>
              </a:solidFill>
              <a:prstDash val="solid"/>
              <a:round/>
              <a:headEnd/>
              <a:tailEnd/>
            </a:ln>
          </p:spPr>
          <p:txBody>
            <a:bodyPr>
              <a:prstTxWarp prst="textNoShape">
                <a:avLst/>
              </a:prstTxWarp>
            </a:bodyPr>
            <a:lstStyle/>
            <a:p>
              <a:endParaRPr lang="en-US"/>
            </a:p>
          </p:txBody>
        </p:sp>
        <p:sp>
          <p:nvSpPr>
            <p:cNvPr id="255131" name="Line 155"/>
            <p:cNvSpPr>
              <a:spLocks noChangeShapeType="1"/>
            </p:cNvSpPr>
            <p:nvPr/>
          </p:nvSpPr>
          <p:spPr bwMode="auto">
            <a:xfrm>
              <a:off x="1354" y="2842"/>
              <a:ext cx="802" cy="239"/>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132" name="Freeform 156"/>
            <p:cNvSpPr>
              <a:spLocks/>
            </p:cNvSpPr>
            <p:nvPr/>
          </p:nvSpPr>
          <p:spPr bwMode="auto">
            <a:xfrm>
              <a:off x="2058" y="3306"/>
              <a:ext cx="56" cy="56"/>
            </a:xfrm>
            <a:custGeom>
              <a:avLst/>
              <a:gdLst/>
              <a:ahLst/>
              <a:cxnLst>
                <a:cxn ang="0">
                  <a:pos x="14" y="28"/>
                </a:cxn>
                <a:cxn ang="0">
                  <a:pos x="28" y="0"/>
                </a:cxn>
                <a:cxn ang="0">
                  <a:pos x="56" y="56"/>
                </a:cxn>
                <a:cxn ang="0">
                  <a:pos x="0" y="56"/>
                </a:cxn>
                <a:cxn ang="0">
                  <a:pos x="14" y="28"/>
                </a:cxn>
              </a:cxnLst>
              <a:rect l="0" t="0" r="r" b="b"/>
              <a:pathLst>
                <a:path w="56" h="56">
                  <a:moveTo>
                    <a:pt x="14" y="28"/>
                  </a:moveTo>
                  <a:lnTo>
                    <a:pt x="28" y="0"/>
                  </a:lnTo>
                  <a:lnTo>
                    <a:pt x="56" y="56"/>
                  </a:lnTo>
                  <a:lnTo>
                    <a:pt x="0" y="56"/>
                  </a:lnTo>
                  <a:lnTo>
                    <a:pt x="14" y="28"/>
                  </a:lnTo>
                  <a:close/>
                </a:path>
              </a:pathLst>
            </a:custGeom>
            <a:solidFill>
              <a:srgbClr val="000000"/>
            </a:solidFill>
            <a:ln w="33338">
              <a:solidFill>
                <a:srgbClr val="000000"/>
              </a:solidFill>
              <a:prstDash val="solid"/>
              <a:round/>
              <a:headEnd/>
              <a:tailEnd/>
            </a:ln>
          </p:spPr>
          <p:txBody>
            <a:bodyPr>
              <a:prstTxWarp prst="textNoShape">
                <a:avLst/>
              </a:prstTxWarp>
            </a:bodyPr>
            <a:lstStyle/>
            <a:p>
              <a:endParaRPr lang="en-US"/>
            </a:p>
          </p:txBody>
        </p:sp>
        <p:sp>
          <p:nvSpPr>
            <p:cNvPr id="255133" name="Line 157"/>
            <p:cNvSpPr>
              <a:spLocks noChangeShapeType="1"/>
            </p:cNvSpPr>
            <p:nvPr/>
          </p:nvSpPr>
          <p:spPr bwMode="auto">
            <a:xfrm>
              <a:off x="1354" y="2842"/>
              <a:ext cx="704" cy="492"/>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134" name="Line 158"/>
            <p:cNvSpPr>
              <a:spLocks noChangeShapeType="1"/>
            </p:cNvSpPr>
            <p:nvPr/>
          </p:nvSpPr>
          <p:spPr bwMode="auto">
            <a:xfrm>
              <a:off x="2086" y="2968"/>
              <a:ext cx="1" cy="14"/>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135" name="Line 159"/>
            <p:cNvSpPr>
              <a:spLocks noChangeShapeType="1"/>
            </p:cNvSpPr>
            <p:nvPr/>
          </p:nvSpPr>
          <p:spPr bwMode="auto">
            <a:xfrm>
              <a:off x="2058" y="3039"/>
              <a:ext cx="1"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136" name="Line 160"/>
            <p:cNvSpPr>
              <a:spLocks noChangeShapeType="1"/>
            </p:cNvSpPr>
            <p:nvPr/>
          </p:nvSpPr>
          <p:spPr bwMode="auto">
            <a:xfrm>
              <a:off x="2030" y="3123"/>
              <a:ext cx="1"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137" name="Line 161"/>
            <p:cNvSpPr>
              <a:spLocks noChangeShapeType="1"/>
            </p:cNvSpPr>
            <p:nvPr/>
          </p:nvSpPr>
          <p:spPr bwMode="auto">
            <a:xfrm>
              <a:off x="2030" y="3207"/>
              <a:ext cx="1"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138" name="Line 162"/>
            <p:cNvSpPr>
              <a:spLocks noChangeShapeType="1"/>
            </p:cNvSpPr>
            <p:nvPr/>
          </p:nvSpPr>
          <p:spPr bwMode="auto">
            <a:xfrm>
              <a:off x="2015" y="3292"/>
              <a:ext cx="1"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139" name="Line 163"/>
            <p:cNvSpPr>
              <a:spLocks noChangeShapeType="1"/>
            </p:cNvSpPr>
            <p:nvPr/>
          </p:nvSpPr>
          <p:spPr bwMode="auto">
            <a:xfrm>
              <a:off x="2015" y="3376"/>
              <a:ext cx="1"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140" name="Line 164"/>
            <p:cNvSpPr>
              <a:spLocks noChangeShapeType="1"/>
            </p:cNvSpPr>
            <p:nvPr/>
          </p:nvSpPr>
          <p:spPr bwMode="auto">
            <a:xfrm flipH="1">
              <a:off x="1987" y="3460"/>
              <a:ext cx="14" cy="29"/>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141" name="Line 165"/>
            <p:cNvSpPr>
              <a:spLocks noChangeShapeType="1"/>
            </p:cNvSpPr>
            <p:nvPr/>
          </p:nvSpPr>
          <p:spPr bwMode="auto">
            <a:xfrm>
              <a:off x="1973" y="3545"/>
              <a:ext cx="1" cy="14"/>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142" name="Rectangle 166"/>
            <p:cNvSpPr>
              <a:spLocks noChangeArrowheads="1"/>
            </p:cNvSpPr>
            <p:nvPr/>
          </p:nvSpPr>
          <p:spPr bwMode="auto">
            <a:xfrm>
              <a:off x="1477" y="2610"/>
              <a:ext cx="563" cy="144"/>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500">
                  <a:solidFill>
                    <a:srgbClr val="000000"/>
                  </a:solidFill>
                  <a:latin typeface="Arial" charset="0"/>
                </a:rPr>
                <a:t>p crashes</a:t>
              </a:r>
              <a:endParaRPr lang="en-GB" sz="2400">
                <a:latin typeface="Times" charset="0"/>
              </a:endParaRPr>
            </a:p>
          </p:txBody>
        </p:sp>
        <p:sp>
          <p:nvSpPr>
            <p:cNvPr id="255143" name="Rectangle 167"/>
            <p:cNvSpPr>
              <a:spLocks noChangeArrowheads="1"/>
            </p:cNvSpPr>
            <p:nvPr/>
          </p:nvSpPr>
          <p:spPr bwMode="auto">
            <a:xfrm>
              <a:off x="1811" y="3589"/>
              <a:ext cx="571" cy="144"/>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500">
                  <a:solidFill>
                    <a:srgbClr val="000000"/>
                  </a:solidFill>
                  <a:latin typeface="Arial" charset="0"/>
                </a:rPr>
                <a:t>view (q, r)</a:t>
              </a:r>
              <a:endParaRPr lang="en-GB" sz="2400">
                <a:latin typeface="Times" charset="0"/>
              </a:endParaRPr>
            </a:p>
          </p:txBody>
        </p:sp>
      </p:grpSp>
      <p:sp>
        <p:nvSpPr>
          <p:cNvPr id="168" name="Slide Number Placeholder 167"/>
          <p:cNvSpPr>
            <a:spLocks noGrp="1"/>
          </p:cNvSpPr>
          <p:nvPr>
            <p:ph type="sldNum" sz="quarter" idx="12"/>
          </p:nvPr>
        </p:nvSpPr>
        <p:spPr/>
        <p:txBody>
          <a:bodyPr/>
          <a:lstStyle/>
          <a:p>
            <a:fld id="{B6F15528-21DE-4FAA-801E-634DDDAF4B2B}"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t>Virtual Synchrony (2)</a:t>
            </a:r>
          </a:p>
        </p:txBody>
      </p:sp>
      <p:pic>
        <p:nvPicPr>
          <p:cNvPr id="112644" name="Picture 4" descr="08-13"/>
          <p:cNvPicPr>
            <a:picLocks noChangeAspect="1" noChangeArrowheads="1"/>
          </p:cNvPicPr>
          <p:nvPr/>
        </p:nvPicPr>
        <p:blipFill>
          <a:blip r:embed="rId3">
            <a:clrChange>
              <a:clrFrom>
                <a:srgbClr val="FDFDFD"/>
              </a:clrFrom>
              <a:clrTo>
                <a:srgbClr val="FDFDFD">
                  <a:alpha val="0"/>
                </a:srgbClr>
              </a:clrTo>
            </a:clrChange>
          </a:blip>
          <a:srcRect/>
          <a:stretch>
            <a:fillRect/>
          </a:stretch>
        </p:blipFill>
        <p:spPr bwMode="auto">
          <a:xfrm>
            <a:off x="533400" y="1676400"/>
            <a:ext cx="8191500" cy="3651250"/>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normAutofit fontScale="90000"/>
          </a:bodyPr>
          <a:lstStyle/>
          <a:p>
            <a:r>
              <a:rPr lang="en-US" smtClean="0"/>
              <a:t>Virtual Synchrony Implementation: Example</a:t>
            </a:r>
            <a:endParaRPr lang="en-US"/>
          </a:p>
        </p:txBody>
      </p:sp>
      <p:sp>
        <p:nvSpPr>
          <p:cNvPr id="272387" name="Rectangle 3"/>
          <p:cNvSpPr>
            <a:spLocks noGrp="1" noChangeArrowheads="1"/>
          </p:cNvSpPr>
          <p:nvPr>
            <p:ph type="body" idx="1"/>
          </p:nvPr>
        </p:nvSpPr>
        <p:spPr>
          <a:xfrm>
            <a:off x="304800" y="1447800"/>
            <a:ext cx="4724400" cy="4678363"/>
          </a:xfrm>
        </p:spPr>
        <p:txBody>
          <a:bodyPr>
            <a:normAutofit/>
          </a:bodyPr>
          <a:lstStyle/>
          <a:p>
            <a:r>
              <a:rPr lang="en-US" sz="2400" dirty="0" err="1" smtClean="0"/>
              <a:t>G</a:t>
            </a:r>
            <a:r>
              <a:rPr lang="en-US" sz="2400" baseline="-25000" dirty="0" err="1" smtClean="0"/>
              <a:t>i</a:t>
            </a:r>
            <a:r>
              <a:rPr lang="en-US" sz="2400" dirty="0" smtClean="0"/>
              <a:t> = {P1, P2, P3, P4, P5}</a:t>
            </a:r>
          </a:p>
          <a:p>
            <a:endParaRPr lang="en-US" sz="2400" dirty="0" smtClean="0"/>
          </a:p>
          <a:p>
            <a:r>
              <a:rPr lang="en-US" sz="2400" dirty="0" smtClean="0"/>
              <a:t>P5 fails</a:t>
            </a:r>
          </a:p>
          <a:p>
            <a:endParaRPr lang="en-US" sz="2400" dirty="0" smtClean="0"/>
          </a:p>
          <a:p>
            <a:r>
              <a:rPr lang="en-US" sz="2400" dirty="0" smtClean="0"/>
              <a:t>P1 detects that P5 has failed</a:t>
            </a:r>
          </a:p>
          <a:p>
            <a:endParaRPr lang="en-US" sz="2400" dirty="0" smtClean="0"/>
          </a:p>
          <a:p>
            <a:r>
              <a:rPr lang="en-US" sz="2400" dirty="0" smtClean="0"/>
              <a:t>P1 send a “view change” message to every process in  G</a:t>
            </a:r>
            <a:r>
              <a:rPr lang="en-US" sz="2400" baseline="-25000" dirty="0" smtClean="0"/>
              <a:t>i+1</a:t>
            </a:r>
            <a:r>
              <a:rPr lang="en-US" sz="2400" dirty="0" smtClean="0"/>
              <a:t> = {P1, P2, P3, P4}</a:t>
            </a:r>
          </a:p>
          <a:p>
            <a:endParaRPr lang="en-US" sz="2400" dirty="0"/>
          </a:p>
        </p:txBody>
      </p:sp>
      <p:sp>
        <p:nvSpPr>
          <p:cNvPr id="272388" name="Oval 4"/>
          <p:cNvSpPr>
            <a:spLocks noChangeArrowheads="1"/>
          </p:cNvSpPr>
          <p:nvPr/>
        </p:nvSpPr>
        <p:spPr bwMode="auto">
          <a:xfrm>
            <a:off x="5081588" y="3810000"/>
            <a:ext cx="381000" cy="379413"/>
          </a:xfrm>
          <a:prstGeom prst="ellipse">
            <a:avLst/>
          </a:prstGeom>
          <a:solidFill>
            <a:schemeClr val="bg1"/>
          </a:solidFill>
          <a:ln w="12700">
            <a:solidFill>
              <a:schemeClr val="tx1"/>
            </a:solidFill>
            <a:round/>
            <a:headEnd/>
            <a:tailEnd/>
          </a:ln>
          <a:effectLst>
            <a:outerShdw blurRad="63500" dist="46662" dir="2115817" algn="ctr" rotWithShape="0">
              <a:schemeClr val="bg2">
                <a:alpha val="74998"/>
              </a:schemeClr>
            </a:outerShdw>
          </a:effectLst>
        </p:spPr>
        <p:txBody>
          <a:bodyPr wrap="none" lIns="90488" tIns="44450" rIns="90488" bIns="44450" anchor="ctr">
            <a:prstTxWarp prst="textNoShape">
              <a:avLst/>
            </a:prstTxWarp>
          </a:bodyPr>
          <a:lstStyle/>
          <a:p>
            <a:endParaRPr lang="en-US" sz="1600"/>
          </a:p>
        </p:txBody>
      </p:sp>
      <p:sp>
        <p:nvSpPr>
          <p:cNvPr id="272389" name="Text Box 5"/>
          <p:cNvSpPr txBox="1">
            <a:spLocks noChangeArrowheads="1"/>
          </p:cNvSpPr>
          <p:nvPr/>
        </p:nvSpPr>
        <p:spPr bwMode="auto">
          <a:xfrm>
            <a:off x="5051425" y="3832225"/>
            <a:ext cx="402049" cy="305068"/>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400">
                <a:latin typeface="Arial" charset="0"/>
              </a:rPr>
              <a:t>P1</a:t>
            </a:r>
          </a:p>
        </p:txBody>
      </p:sp>
      <p:sp>
        <p:nvSpPr>
          <p:cNvPr id="272390" name="Oval 6"/>
          <p:cNvSpPr>
            <a:spLocks noChangeArrowheads="1"/>
          </p:cNvSpPr>
          <p:nvPr/>
        </p:nvSpPr>
        <p:spPr bwMode="auto">
          <a:xfrm>
            <a:off x="5870575" y="2363788"/>
            <a:ext cx="381000" cy="381000"/>
          </a:xfrm>
          <a:prstGeom prst="ellipse">
            <a:avLst/>
          </a:prstGeom>
          <a:solidFill>
            <a:schemeClr val="bg1"/>
          </a:solidFill>
          <a:ln w="12700">
            <a:solidFill>
              <a:schemeClr val="tx1"/>
            </a:solidFill>
            <a:round/>
            <a:headEnd/>
            <a:tailEnd/>
          </a:ln>
          <a:effectLst>
            <a:outerShdw blurRad="63500" dist="46662" dir="2115817" algn="ctr" rotWithShape="0">
              <a:schemeClr val="bg2">
                <a:alpha val="74998"/>
              </a:schemeClr>
            </a:outerShdw>
          </a:effectLst>
        </p:spPr>
        <p:txBody>
          <a:bodyPr wrap="none" lIns="90488" tIns="44450" rIns="90488" bIns="44450" anchor="ctr">
            <a:prstTxWarp prst="textNoShape">
              <a:avLst/>
            </a:prstTxWarp>
          </a:bodyPr>
          <a:lstStyle/>
          <a:p>
            <a:endParaRPr lang="en-US" sz="1600"/>
          </a:p>
        </p:txBody>
      </p:sp>
      <p:sp>
        <p:nvSpPr>
          <p:cNvPr id="272391" name="Text Box 7"/>
          <p:cNvSpPr txBox="1">
            <a:spLocks noChangeArrowheads="1"/>
          </p:cNvSpPr>
          <p:nvPr/>
        </p:nvSpPr>
        <p:spPr bwMode="auto">
          <a:xfrm>
            <a:off x="5840413" y="2386013"/>
            <a:ext cx="402049" cy="305068"/>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400">
                <a:latin typeface="Arial" charset="0"/>
              </a:rPr>
              <a:t>P2</a:t>
            </a:r>
          </a:p>
        </p:txBody>
      </p:sp>
      <p:sp>
        <p:nvSpPr>
          <p:cNvPr id="272392" name="Oval 8"/>
          <p:cNvSpPr>
            <a:spLocks noChangeArrowheads="1"/>
          </p:cNvSpPr>
          <p:nvPr/>
        </p:nvSpPr>
        <p:spPr bwMode="auto">
          <a:xfrm>
            <a:off x="7593013" y="2439988"/>
            <a:ext cx="379412" cy="381000"/>
          </a:xfrm>
          <a:prstGeom prst="ellipse">
            <a:avLst/>
          </a:prstGeom>
          <a:solidFill>
            <a:schemeClr val="bg1"/>
          </a:solidFill>
          <a:ln w="12700">
            <a:solidFill>
              <a:schemeClr val="tx1"/>
            </a:solidFill>
            <a:round/>
            <a:headEnd/>
            <a:tailEnd/>
          </a:ln>
          <a:effectLst>
            <a:outerShdw blurRad="63500" dist="46662" dir="2115817" algn="ctr" rotWithShape="0">
              <a:schemeClr val="bg2">
                <a:alpha val="74998"/>
              </a:schemeClr>
            </a:outerShdw>
          </a:effectLst>
        </p:spPr>
        <p:txBody>
          <a:bodyPr wrap="none" lIns="90488" tIns="44450" rIns="90488" bIns="44450" anchor="ctr">
            <a:prstTxWarp prst="textNoShape">
              <a:avLst/>
            </a:prstTxWarp>
          </a:bodyPr>
          <a:lstStyle/>
          <a:p>
            <a:endParaRPr lang="en-US" sz="1600"/>
          </a:p>
        </p:txBody>
      </p:sp>
      <p:sp>
        <p:nvSpPr>
          <p:cNvPr id="272393" name="Text Box 9"/>
          <p:cNvSpPr txBox="1">
            <a:spLocks noChangeArrowheads="1"/>
          </p:cNvSpPr>
          <p:nvPr/>
        </p:nvSpPr>
        <p:spPr bwMode="auto">
          <a:xfrm>
            <a:off x="7562850" y="2462213"/>
            <a:ext cx="402049" cy="305068"/>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400">
                <a:latin typeface="Arial" charset="0"/>
              </a:rPr>
              <a:t>P3</a:t>
            </a:r>
          </a:p>
        </p:txBody>
      </p:sp>
      <p:sp>
        <p:nvSpPr>
          <p:cNvPr id="272394" name="Oval 10"/>
          <p:cNvSpPr>
            <a:spLocks noChangeArrowheads="1"/>
          </p:cNvSpPr>
          <p:nvPr/>
        </p:nvSpPr>
        <p:spPr bwMode="auto">
          <a:xfrm>
            <a:off x="7848600" y="4265613"/>
            <a:ext cx="381000" cy="381000"/>
          </a:xfrm>
          <a:prstGeom prst="ellipse">
            <a:avLst/>
          </a:prstGeom>
          <a:solidFill>
            <a:schemeClr val="bg1"/>
          </a:solidFill>
          <a:ln w="12700">
            <a:solidFill>
              <a:schemeClr val="tx1"/>
            </a:solidFill>
            <a:round/>
            <a:headEnd/>
            <a:tailEnd/>
          </a:ln>
          <a:effectLst>
            <a:outerShdw blurRad="63500" dist="46662" dir="2115817" algn="ctr" rotWithShape="0">
              <a:schemeClr val="bg2">
                <a:alpha val="74998"/>
              </a:schemeClr>
            </a:outerShdw>
          </a:effectLst>
        </p:spPr>
        <p:txBody>
          <a:bodyPr wrap="none" lIns="90488" tIns="44450" rIns="90488" bIns="44450" anchor="ctr">
            <a:prstTxWarp prst="textNoShape">
              <a:avLst/>
            </a:prstTxWarp>
          </a:bodyPr>
          <a:lstStyle/>
          <a:p>
            <a:endParaRPr lang="en-US" sz="1600"/>
          </a:p>
        </p:txBody>
      </p:sp>
      <p:sp>
        <p:nvSpPr>
          <p:cNvPr id="272395" name="Text Box 11"/>
          <p:cNvSpPr txBox="1">
            <a:spLocks noChangeArrowheads="1"/>
          </p:cNvSpPr>
          <p:nvPr/>
        </p:nvSpPr>
        <p:spPr bwMode="auto">
          <a:xfrm>
            <a:off x="7820025" y="4287838"/>
            <a:ext cx="402049" cy="305068"/>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400">
                <a:latin typeface="Arial" charset="0"/>
              </a:rPr>
              <a:t>P4</a:t>
            </a:r>
          </a:p>
        </p:txBody>
      </p:sp>
      <p:sp>
        <p:nvSpPr>
          <p:cNvPr id="272396" name="Oval 12"/>
          <p:cNvSpPr>
            <a:spLocks noChangeArrowheads="1"/>
          </p:cNvSpPr>
          <p:nvPr/>
        </p:nvSpPr>
        <p:spPr bwMode="auto">
          <a:xfrm>
            <a:off x="6403975" y="5102225"/>
            <a:ext cx="379413" cy="381000"/>
          </a:xfrm>
          <a:prstGeom prst="ellipse">
            <a:avLst/>
          </a:prstGeom>
          <a:solidFill>
            <a:schemeClr val="bg1"/>
          </a:solidFill>
          <a:ln w="12700">
            <a:solidFill>
              <a:schemeClr val="tx1"/>
            </a:solidFill>
            <a:round/>
            <a:headEnd/>
            <a:tailEnd/>
          </a:ln>
          <a:effectLst>
            <a:outerShdw blurRad="63500" dist="46662" dir="2115817" algn="ctr" rotWithShape="0">
              <a:schemeClr val="bg2">
                <a:alpha val="74998"/>
              </a:schemeClr>
            </a:outerShdw>
          </a:effectLst>
        </p:spPr>
        <p:txBody>
          <a:bodyPr wrap="none" lIns="90488" tIns="44450" rIns="90488" bIns="44450" anchor="ctr">
            <a:prstTxWarp prst="textNoShape">
              <a:avLst/>
            </a:prstTxWarp>
          </a:bodyPr>
          <a:lstStyle/>
          <a:p>
            <a:endParaRPr lang="en-US" sz="1600"/>
          </a:p>
        </p:txBody>
      </p:sp>
      <p:sp>
        <p:nvSpPr>
          <p:cNvPr id="272397" name="Text Box 13"/>
          <p:cNvSpPr txBox="1">
            <a:spLocks noChangeArrowheads="1"/>
          </p:cNvSpPr>
          <p:nvPr/>
        </p:nvSpPr>
        <p:spPr bwMode="auto">
          <a:xfrm>
            <a:off x="6373813" y="5124450"/>
            <a:ext cx="402049" cy="305068"/>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400">
                <a:latin typeface="Arial" charset="0"/>
              </a:rPr>
              <a:t>P5</a:t>
            </a:r>
          </a:p>
        </p:txBody>
      </p:sp>
      <p:sp>
        <p:nvSpPr>
          <p:cNvPr id="272398" name="Line 14"/>
          <p:cNvSpPr>
            <a:spLocks noChangeShapeType="1"/>
          </p:cNvSpPr>
          <p:nvPr/>
        </p:nvSpPr>
        <p:spPr bwMode="auto">
          <a:xfrm>
            <a:off x="6345238" y="5102225"/>
            <a:ext cx="531812" cy="381000"/>
          </a:xfrm>
          <a:prstGeom prst="line">
            <a:avLst/>
          </a:prstGeom>
          <a:noFill/>
          <a:ln w="38100">
            <a:solidFill>
              <a:schemeClr val="accent1"/>
            </a:solidFill>
            <a:round/>
            <a:headEnd/>
            <a:tailEnd/>
          </a:ln>
          <a:effectLst/>
        </p:spPr>
        <p:txBody>
          <a:bodyPr lIns="90488" tIns="44450" rIns="90488" bIns="44450">
            <a:prstTxWarp prst="textNoShape">
              <a:avLst/>
            </a:prstTxWarp>
          </a:bodyPr>
          <a:lstStyle/>
          <a:p>
            <a:endParaRPr lang="en-US" sz="1600"/>
          </a:p>
        </p:txBody>
      </p:sp>
      <p:sp>
        <p:nvSpPr>
          <p:cNvPr id="272399" name="Line 15"/>
          <p:cNvSpPr>
            <a:spLocks noChangeShapeType="1"/>
          </p:cNvSpPr>
          <p:nvPr/>
        </p:nvSpPr>
        <p:spPr bwMode="auto">
          <a:xfrm rot="-5400000">
            <a:off x="6344444" y="5103019"/>
            <a:ext cx="533400" cy="379412"/>
          </a:xfrm>
          <a:prstGeom prst="line">
            <a:avLst/>
          </a:prstGeom>
          <a:noFill/>
          <a:ln w="38100">
            <a:solidFill>
              <a:schemeClr val="accent1"/>
            </a:solidFill>
            <a:round/>
            <a:headEnd/>
            <a:tailEnd/>
          </a:ln>
          <a:effectLst/>
        </p:spPr>
        <p:txBody>
          <a:bodyPr lIns="90488" tIns="44450" rIns="90488" bIns="44450">
            <a:prstTxWarp prst="textNoShape">
              <a:avLst/>
            </a:prstTxWarp>
          </a:bodyPr>
          <a:lstStyle/>
          <a:p>
            <a:endParaRPr lang="en-US" sz="1600"/>
          </a:p>
        </p:txBody>
      </p:sp>
      <p:sp>
        <p:nvSpPr>
          <p:cNvPr id="272400" name="Line 16"/>
          <p:cNvSpPr>
            <a:spLocks noChangeShapeType="1"/>
          </p:cNvSpPr>
          <p:nvPr/>
        </p:nvSpPr>
        <p:spPr bwMode="auto">
          <a:xfrm flipV="1">
            <a:off x="5432425" y="2820988"/>
            <a:ext cx="531813" cy="912812"/>
          </a:xfrm>
          <a:prstGeom prst="line">
            <a:avLst/>
          </a:prstGeom>
          <a:noFill/>
          <a:ln w="76200">
            <a:solidFill>
              <a:srgbClr val="969696"/>
            </a:solidFill>
            <a:round/>
            <a:headEnd/>
            <a:tailEnd type="triangle" w="med" len="med"/>
          </a:ln>
          <a:effectLst/>
        </p:spPr>
        <p:txBody>
          <a:bodyPr lIns="90488" tIns="44450" rIns="90488" bIns="44450">
            <a:prstTxWarp prst="textNoShape">
              <a:avLst/>
            </a:prstTxWarp>
          </a:bodyPr>
          <a:lstStyle/>
          <a:p>
            <a:endParaRPr lang="en-US" sz="1600"/>
          </a:p>
        </p:txBody>
      </p:sp>
      <p:sp>
        <p:nvSpPr>
          <p:cNvPr id="272401" name="Line 17"/>
          <p:cNvSpPr>
            <a:spLocks noChangeShapeType="1"/>
          </p:cNvSpPr>
          <p:nvPr/>
        </p:nvSpPr>
        <p:spPr bwMode="auto">
          <a:xfrm flipV="1">
            <a:off x="5583238" y="2820988"/>
            <a:ext cx="1979612" cy="1063625"/>
          </a:xfrm>
          <a:prstGeom prst="line">
            <a:avLst/>
          </a:prstGeom>
          <a:noFill/>
          <a:ln w="76200">
            <a:solidFill>
              <a:srgbClr val="969696"/>
            </a:solidFill>
            <a:round/>
            <a:headEnd/>
            <a:tailEnd type="triangle" w="med" len="med"/>
          </a:ln>
          <a:effectLst/>
        </p:spPr>
        <p:txBody>
          <a:bodyPr lIns="90488" tIns="44450" rIns="90488" bIns="44450">
            <a:prstTxWarp prst="textNoShape">
              <a:avLst/>
            </a:prstTxWarp>
          </a:bodyPr>
          <a:lstStyle/>
          <a:p>
            <a:endParaRPr lang="en-US" sz="1600"/>
          </a:p>
        </p:txBody>
      </p:sp>
      <p:sp>
        <p:nvSpPr>
          <p:cNvPr id="272402" name="Line 18"/>
          <p:cNvSpPr>
            <a:spLocks noChangeShapeType="1"/>
          </p:cNvSpPr>
          <p:nvPr/>
        </p:nvSpPr>
        <p:spPr bwMode="auto">
          <a:xfrm>
            <a:off x="5583238" y="4037013"/>
            <a:ext cx="2132012" cy="381000"/>
          </a:xfrm>
          <a:prstGeom prst="line">
            <a:avLst/>
          </a:prstGeom>
          <a:noFill/>
          <a:ln w="76200">
            <a:solidFill>
              <a:srgbClr val="969696"/>
            </a:solidFill>
            <a:round/>
            <a:headEnd/>
            <a:tailEnd type="triangle" w="med" len="med"/>
          </a:ln>
          <a:effectLst/>
        </p:spPr>
        <p:txBody>
          <a:bodyPr lIns="90488" tIns="44450" rIns="90488" bIns="44450">
            <a:prstTxWarp prst="textNoShape">
              <a:avLst/>
            </a:prstTxWarp>
          </a:bodyPr>
          <a:lstStyle/>
          <a:p>
            <a:endParaRPr lang="en-US" sz="1600"/>
          </a:p>
        </p:txBody>
      </p:sp>
      <p:sp>
        <p:nvSpPr>
          <p:cNvPr id="272403" name="Line 19"/>
          <p:cNvSpPr>
            <a:spLocks noChangeShapeType="1"/>
          </p:cNvSpPr>
          <p:nvPr/>
        </p:nvSpPr>
        <p:spPr bwMode="auto">
          <a:xfrm>
            <a:off x="5508625" y="4189413"/>
            <a:ext cx="989013" cy="836612"/>
          </a:xfrm>
          <a:prstGeom prst="line">
            <a:avLst/>
          </a:prstGeom>
          <a:noFill/>
          <a:ln w="76200">
            <a:solidFill>
              <a:srgbClr val="969696"/>
            </a:solidFill>
            <a:round/>
            <a:headEnd/>
            <a:tailEnd type="triangle" w="med" len="med"/>
          </a:ln>
          <a:effectLst/>
        </p:spPr>
        <p:txBody>
          <a:bodyPr lIns="90488" tIns="44450" rIns="90488" bIns="44450">
            <a:prstTxWarp prst="textNoShape">
              <a:avLst/>
            </a:prstTxWarp>
          </a:bodyPr>
          <a:lstStyle/>
          <a:p>
            <a:endParaRPr lang="en-US" sz="1600"/>
          </a:p>
        </p:txBody>
      </p:sp>
      <p:sp>
        <p:nvSpPr>
          <p:cNvPr id="272404" name="Text Box 20"/>
          <p:cNvSpPr txBox="1">
            <a:spLocks noChangeArrowheads="1"/>
          </p:cNvSpPr>
          <p:nvPr/>
        </p:nvSpPr>
        <p:spPr bwMode="auto">
          <a:xfrm>
            <a:off x="5851525" y="3795713"/>
            <a:ext cx="1180508" cy="305068"/>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400">
                <a:latin typeface="Arial" charset="0"/>
              </a:rPr>
              <a:t>change view</a:t>
            </a:r>
          </a:p>
        </p:txBody>
      </p:sp>
      <p:sp>
        <p:nvSpPr>
          <p:cNvPr id="25" name="Slide Number Placeholder 24"/>
          <p:cNvSpPr>
            <a:spLocks noGrp="1"/>
          </p:cNvSpPr>
          <p:nvPr>
            <p:ph type="sldNum" sz="quarter" idx="12"/>
          </p:nvPr>
        </p:nvSpPr>
        <p:spPr/>
        <p:txBody>
          <a:bodyPr/>
          <a:lstStyle/>
          <a:p>
            <a:fld id="{B6F15528-21DE-4FAA-801E-634DDDAF4B2B}"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p:txBody>
          <a:bodyPr>
            <a:normAutofit fontScale="90000"/>
          </a:bodyPr>
          <a:lstStyle/>
          <a:p>
            <a:r>
              <a:rPr lang="en-US" smtClean="0"/>
              <a:t>Virtual Synchrony Implementation: Example</a:t>
            </a:r>
            <a:endParaRPr lang="en-US"/>
          </a:p>
        </p:txBody>
      </p:sp>
      <p:sp>
        <p:nvSpPr>
          <p:cNvPr id="273411" name="Rectangle 3"/>
          <p:cNvSpPr>
            <a:spLocks noGrp="1" noChangeArrowheads="1"/>
          </p:cNvSpPr>
          <p:nvPr>
            <p:ph type="body" idx="1"/>
          </p:nvPr>
        </p:nvSpPr>
        <p:spPr>
          <a:xfrm>
            <a:off x="304800" y="1447800"/>
            <a:ext cx="4343400" cy="4678363"/>
          </a:xfrm>
        </p:spPr>
        <p:txBody>
          <a:bodyPr/>
          <a:lstStyle/>
          <a:p>
            <a:r>
              <a:rPr lang="en-US" dirty="0" smtClean="0"/>
              <a:t>Every process </a:t>
            </a:r>
          </a:p>
          <a:p>
            <a:pPr lvl="1"/>
            <a:r>
              <a:rPr lang="en-US" dirty="0" smtClean="0"/>
              <a:t>Send each </a:t>
            </a:r>
            <a:r>
              <a:rPr lang="en-US" dirty="0" smtClean="0">
                <a:solidFill>
                  <a:srgbClr val="FF0000"/>
                </a:solidFill>
              </a:rPr>
              <a:t>unstable message</a:t>
            </a:r>
            <a:r>
              <a:rPr lang="en-US" dirty="0" smtClean="0"/>
              <a:t> </a:t>
            </a:r>
            <a:r>
              <a:rPr lang="en-US" dirty="0" err="1" smtClean="0"/>
              <a:t>m</a:t>
            </a:r>
            <a:r>
              <a:rPr lang="en-US" dirty="0" smtClean="0"/>
              <a:t> from </a:t>
            </a:r>
            <a:r>
              <a:rPr lang="en-US" dirty="0" err="1" smtClean="0"/>
              <a:t>Gi</a:t>
            </a:r>
            <a:r>
              <a:rPr lang="en-US" dirty="0" smtClean="0"/>
              <a:t> to members in G</a:t>
            </a:r>
            <a:r>
              <a:rPr lang="en-US" baseline="-25000" dirty="0" smtClean="0"/>
              <a:t>i+1</a:t>
            </a:r>
          </a:p>
          <a:p>
            <a:pPr lvl="1"/>
            <a:r>
              <a:rPr lang="en-US" dirty="0" smtClean="0"/>
              <a:t>Marks </a:t>
            </a:r>
            <a:r>
              <a:rPr lang="en-US" dirty="0" err="1" smtClean="0"/>
              <a:t>m</a:t>
            </a:r>
            <a:r>
              <a:rPr lang="en-US" dirty="0" smtClean="0"/>
              <a:t> as being stable</a:t>
            </a:r>
          </a:p>
          <a:p>
            <a:pPr lvl="1"/>
            <a:r>
              <a:rPr lang="en-US" dirty="0" smtClean="0"/>
              <a:t>Send a flush message to mark that all unstable messages have been sent</a:t>
            </a:r>
          </a:p>
          <a:p>
            <a:pPr lvl="1"/>
            <a:endParaRPr lang="en-US" dirty="0"/>
          </a:p>
        </p:txBody>
      </p:sp>
      <p:sp>
        <p:nvSpPr>
          <p:cNvPr id="273412" name="Oval 4"/>
          <p:cNvSpPr>
            <a:spLocks noChangeArrowheads="1"/>
          </p:cNvSpPr>
          <p:nvPr/>
        </p:nvSpPr>
        <p:spPr bwMode="auto">
          <a:xfrm>
            <a:off x="4678363" y="3810000"/>
            <a:ext cx="381000" cy="379413"/>
          </a:xfrm>
          <a:prstGeom prst="ellipse">
            <a:avLst/>
          </a:prstGeom>
          <a:solidFill>
            <a:schemeClr val="bg1"/>
          </a:solidFill>
          <a:ln w="12700">
            <a:solidFill>
              <a:schemeClr val="tx1"/>
            </a:solidFill>
            <a:round/>
            <a:headEnd/>
            <a:tailEnd/>
          </a:ln>
          <a:effectLst>
            <a:outerShdw blurRad="63500" dist="46662" dir="2115817" algn="ctr" rotWithShape="0">
              <a:schemeClr val="bg2">
                <a:alpha val="74998"/>
              </a:schemeClr>
            </a:outerShdw>
          </a:effectLst>
        </p:spPr>
        <p:txBody>
          <a:bodyPr wrap="none" lIns="90488" tIns="44450" rIns="90488" bIns="44450" anchor="ctr">
            <a:prstTxWarp prst="textNoShape">
              <a:avLst/>
            </a:prstTxWarp>
          </a:bodyPr>
          <a:lstStyle/>
          <a:p>
            <a:endParaRPr lang="en-US"/>
          </a:p>
        </p:txBody>
      </p:sp>
      <p:sp>
        <p:nvSpPr>
          <p:cNvPr id="273413" name="Text Box 5"/>
          <p:cNvSpPr txBox="1">
            <a:spLocks noChangeArrowheads="1"/>
          </p:cNvSpPr>
          <p:nvPr/>
        </p:nvSpPr>
        <p:spPr bwMode="auto">
          <a:xfrm>
            <a:off x="4648200" y="3832225"/>
            <a:ext cx="430213"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a:latin typeface="Arial" charset="0"/>
              </a:rPr>
              <a:t>P1</a:t>
            </a:r>
          </a:p>
        </p:txBody>
      </p:sp>
      <p:sp>
        <p:nvSpPr>
          <p:cNvPr id="273414" name="Oval 6"/>
          <p:cNvSpPr>
            <a:spLocks noChangeArrowheads="1"/>
          </p:cNvSpPr>
          <p:nvPr/>
        </p:nvSpPr>
        <p:spPr bwMode="auto">
          <a:xfrm>
            <a:off x="5467350" y="2363788"/>
            <a:ext cx="381000" cy="381000"/>
          </a:xfrm>
          <a:prstGeom prst="ellipse">
            <a:avLst/>
          </a:prstGeom>
          <a:solidFill>
            <a:schemeClr val="bg1"/>
          </a:solidFill>
          <a:ln w="12700">
            <a:solidFill>
              <a:schemeClr val="tx1"/>
            </a:solidFill>
            <a:round/>
            <a:headEnd/>
            <a:tailEnd/>
          </a:ln>
          <a:effectLst>
            <a:outerShdw blurRad="63500" dist="46662" dir="2115817" algn="ctr" rotWithShape="0">
              <a:schemeClr val="bg2">
                <a:alpha val="74998"/>
              </a:schemeClr>
            </a:outerShdw>
          </a:effectLst>
        </p:spPr>
        <p:txBody>
          <a:bodyPr wrap="none" lIns="90488" tIns="44450" rIns="90488" bIns="44450" anchor="ctr">
            <a:prstTxWarp prst="textNoShape">
              <a:avLst/>
            </a:prstTxWarp>
          </a:bodyPr>
          <a:lstStyle/>
          <a:p>
            <a:endParaRPr lang="en-US"/>
          </a:p>
        </p:txBody>
      </p:sp>
      <p:sp>
        <p:nvSpPr>
          <p:cNvPr id="273415" name="Text Box 7"/>
          <p:cNvSpPr txBox="1">
            <a:spLocks noChangeArrowheads="1"/>
          </p:cNvSpPr>
          <p:nvPr/>
        </p:nvSpPr>
        <p:spPr bwMode="auto">
          <a:xfrm>
            <a:off x="5437188" y="2386013"/>
            <a:ext cx="430212"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a:latin typeface="Arial" charset="0"/>
              </a:rPr>
              <a:t>P2</a:t>
            </a:r>
          </a:p>
        </p:txBody>
      </p:sp>
      <p:sp>
        <p:nvSpPr>
          <p:cNvPr id="273416" name="Oval 8"/>
          <p:cNvSpPr>
            <a:spLocks noChangeArrowheads="1"/>
          </p:cNvSpPr>
          <p:nvPr/>
        </p:nvSpPr>
        <p:spPr bwMode="auto">
          <a:xfrm>
            <a:off x="7189788" y="2439988"/>
            <a:ext cx="379412" cy="381000"/>
          </a:xfrm>
          <a:prstGeom prst="ellipse">
            <a:avLst/>
          </a:prstGeom>
          <a:solidFill>
            <a:schemeClr val="bg1"/>
          </a:solidFill>
          <a:ln w="12700">
            <a:solidFill>
              <a:schemeClr val="tx1"/>
            </a:solidFill>
            <a:round/>
            <a:headEnd/>
            <a:tailEnd/>
          </a:ln>
          <a:effectLst>
            <a:outerShdw blurRad="63500" dist="46662" dir="2115817" algn="ctr" rotWithShape="0">
              <a:schemeClr val="bg2">
                <a:alpha val="74998"/>
              </a:schemeClr>
            </a:outerShdw>
          </a:effectLst>
        </p:spPr>
        <p:txBody>
          <a:bodyPr wrap="none" lIns="90488" tIns="44450" rIns="90488" bIns="44450" anchor="ctr">
            <a:prstTxWarp prst="textNoShape">
              <a:avLst/>
            </a:prstTxWarp>
          </a:bodyPr>
          <a:lstStyle/>
          <a:p>
            <a:endParaRPr lang="en-US"/>
          </a:p>
        </p:txBody>
      </p:sp>
      <p:sp>
        <p:nvSpPr>
          <p:cNvPr id="273417" name="Text Box 9"/>
          <p:cNvSpPr txBox="1">
            <a:spLocks noChangeArrowheads="1"/>
          </p:cNvSpPr>
          <p:nvPr/>
        </p:nvSpPr>
        <p:spPr bwMode="auto">
          <a:xfrm>
            <a:off x="7159625" y="2462213"/>
            <a:ext cx="430213"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a:latin typeface="Arial" charset="0"/>
              </a:rPr>
              <a:t>P3</a:t>
            </a:r>
          </a:p>
        </p:txBody>
      </p:sp>
      <p:sp>
        <p:nvSpPr>
          <p:cNvPr id="273418" name="Oval 10"/>
          <p:cNvSpPr>
            <a:spLocks noChangeArrowheads="1"/>
          </p:cNvSpPr>
          <p:nvPr/>
        </p:nvSpPr>
        <p:spPr bwMode="auto">
          <a:xfrm>
            <a:off x="7445375" y="4265613"/>
            <a:ext cx="381000" cy="381000"/>
          </a:xfrm>
          <a:prstGeom prst="ellipse">
            <a:avLst/>
          </a:prstGeom>
          <a:solidFill>
            <a:schemeClr val="bg1"/>
          </a:solidFill>
          <a:ln w="12700">
            <a:solidFill>
              <a:schemeClr val="tx1"/>
            </a:solidFill>
            <a:round/>
            <a:headEnd/>
            <a:tailEnd/>
          </a:ln>
          <a:effectLst>
            <a:outerShdw blurRad="63500" dist="46662" dir="2115817" algn="ctr" rotWithShape="0">
              <a:schemeClr val="bg2">
                <a:alpha val="74998"/>
              </a:schemeClr>
            </a:outerShdw>
          </a:effectLst>
        </p:spPr>
        <p:txBody>
          <a:bodyPr wrap="none" lIns="90488" tIns="44450" rIns="90488" bIns="44450" anchor="ctr">
            <a:prstTxWarp prst="textNoShape">
              <a:avLst/>
            </a:prstTxWarp>
          </a:bodyPr>
          <a:lstStyle/>
          <a:p>
            <a:endParaRPr lang="en-US"/>
          </a:p>
        </p:txBody>
      </p:sp>
      <p:sp>
        <p:nvSpPr>
          <p:cNvPr id="273419" name="Text Box 11"/>
          <p:cNvSpPr txBox="1">
            <a:spLocks noChangeArrowheads="1"/>
          </p:cNvSpPr>
          <p:nvPr/>
        </p:nvSpPr>
        <p:spPr bwMode="auto">
          <a:xfrm>
            <a:off x="7416800" y="4287838"/>
            <a:ext cx="430213"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a:latin typeface="Arial" charset="0"/>
              </a:rPr>
              <a:t>P4</a:t>
            </a:r>
          </a:p>
        </p:txBody>
      </p:sp>
      <p:sp>
        <p:nvSpPr>
          <p:cNvPr id="273420" name="Oval 12"/>
          <p:cNvSpPr>
            <a:spLocks noChangeArrowheads="1"/>
          </p:cNvSpPr>
          <p:nvPr/>
        </p:nvSpPr>
        <p:spPr bwMode="auto">
          <a:xfrm>
            <a:off x="6000750" y="5102225"/>
            <a:ext cx="379413" cy="381000"/>
          </a:xfrm>
          <a:prstGeom prst="ellipse">
            <a:avLst/>
          </a:prstGeom>
          <a:solidFill>
            <a:schemeClr val="bg1"/>
          </a:solidFill>
          <a:ln w="12700">
            <a:solidFill>
              <a:schemeClr val="tx1"/>
            </a:solidFill>
            <a:round/>
            <a:headEnd/>
            <a:tailEnd/>
          </a:ln>
          <a:effectLst>
            <a:outerShdw blurRad="63500" dist="46662" dir="2115817" algn="ctr" rotWithShape="0">
              <a:schemeClr val="bg2">
                <a:alpha val="74998"/>
              </a:schemeClr>
            </a:outerShdw>
          </a:effectLst>
        </p:spPr>
        <p:txBody>
          <a:bodyPr wrap="none" lIns="90488" tIns="44450" rIns="90488" bIns="44450" anchor="ctr">
            <a:prstTxWarp prst="textNoShape">
              <a:avLst/>
            </a:prstTxWarp>
          </a:bodyPr>
          <a:lstStyle/>
          <a:p>
            <a:endParaRPr lang="en-US"/>
          </a:p>
        </p:txBody>
      </p:sp>
      <p:sp>
        <p:nvSpPr>
          <p:cNvPr id="273421" name="Text Box 13"/>
          <p:cNvSpPr txBox="1">
            <a:spLocks noChangeArrowheads="1"/>
          </p:cNvSpPr>
          <p:nvPr/>
        </p:nvSpPr>
        <p:spPr bwMode="auto">
          <a:xfrm>
            <a:off x="5970588" y="5124450"/>
            <a:ext cx="430212"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a:latin typeface="Arial" charset="0"/>
              </a:rPr>
              <a:t>P5</a:t>
            </a:r>
          </a:p>
        </p:txBody>
      </p:sp>
      <p:sp>
        <p:nvSpPr>
          <p:cNvPr id="273422" name="Line 14"/>
          <p:cNvSpPr>
            <a:spLocks noChangeShapeType="1"/>
          </p:cNvSpPr>
          <p:nvPr/>
        </p:nvSpPr>
        <p:spPr bwMode="auto">
          <a:xfrm>
            <a:off x="5942013" y="5102225"/>
            <a:ext cx="531812" cy="381000"/>
          </a:xfrm>
          <a:prstGeom prst="line">
            <a:avLst/>
          </a:prstGeom>
          <a:noFill/>
          <a:ln w="38100">
            <a:solidFill>
              <a:schemeClr val="accent1"/>
            </a:solidFill>
            <a:round/>
            <a:headEnd/>
            <a:tailEnd/>
          </a:ln>
          <a:effectLst/>
        </p:spPr>
        <p:txBody>
          <a:bodyPr lIns="90488" tIns="44450" rIns="90488" bIns="44450">
            <a:prstTxWarp prst="textNoShape">
              <a:avLst/>
            </a:prstTxWarp>
          </a:bodyPr>
          <a:lstStyle/>
          <a:p>
            <a:endParaRPr lang="en-US"/>
          </a:p>
        </p:txBody>
      </p:sp>
      <p:sp>
        <p:nvSpPr>
          <p:cNvPr id="273423" name="Line 15"/>
          <p:cNvSpPr>
            <a:spLocks noChangeShapeType="1"/>
          </p:cNvSpPr>
          <p:nvPr/>
        </p:nvSpPr>
        <p:spPr bwMode="auto">
          <a:xfrm rot="-5400000">
            <a:off x="5941219" y="5103019"/>
            <a:ext cx="533400" cy="379412"/>
          </a:xfrm>
          <a:prstGeom prst="line">
            <a:avLst/>
          </a:prstGeom>
          <a:noFill/>
          <a:ln w="38100">
            <a:solidFill>
              <a:schemeClr val="accent1"/>
            </a:solidFill>
            <a:round/>
            <a:headEnd/>
            <a:tailEnd/>
          </a:ln>
          <a:effectLst/>
        </p:spPr>
        <p:txBody>
          <a:bodyPr lIns="90488" tIns="44450" rIns="90488" bIns="44450">
            <a:prstTxWarp prst="textNoShape">
              <a:avLst/>
            </a:prstTxWarp>
          </a:bodyPr>
          <a:lstStyle/>
          <a:p>
            <a:endParaRPr lang="en-US"/>
          </a:p>
        </p:txBody>
      </p:sp>
      <p:sp>
        <p:nvSpPr>
          <p:cNvPr id="273424" name="Line 16"/>
          <p:cNvSpPr>
            <a:spLocks noChangeShapeType="1"/>
          </p:cNvSpPr>
          <p:nvPr/>
        </p:nvSpPr>
        <p:spPr bwMode="auto">
          <a:xfrm>
            <a:off x="5789613" y="2820988"/>
            <a:ext cx="1598612" cy="1368425"/>
          </a:xfrm>
          <a:prstGeom prst="line">
            <a:avLst/>
          </a:prstGeom>
          <a:noFill/>
          <a:ln w="76200">
            <a:solidFill>
              <a:srgbClr val="969696"/>
            </a:solidFill>
            <a:round/>
            <a:headEnd type="triangle" w="med" len="med"/>
            <a:tailEnd/>
          </a:ln>
          <a:effectLst/>
        </p:spPr>
        <p:txBody>
          <a:bodyPr lIns="90488" tIns="44450" rIns="90488" bIns="44450">
            <a:prstTxWarp prst="textNoShape">
              <a:avLst/>
            </a:prstTxWarp>
          </a:bodyPr>
          <a:lstStyle/>
          <a:p>
            <a:endParaRPr lang="en-US"/>
          </a:p>
        </p:txBody>
      </p:sp>
      <p:sp>
        <p:nvSpPr>
          <p:cNvPr id="273425" name="Line 17"/>
          <p:cNvSpPr>
            <a:spLocks noChangeShapeType="1"/>
          </p:cNvSpPr>
          <p:nvPr/>
        </p:nvSpPr>
        <p:spPr bwMode="auto">
          <a:xfrm>
            <a:off x="7462838" y="2973388"/>
            <a:ext cx="76200" cy="1216025"/>
          </a:xfrm>
          <a:prstGeom prst="line">
            <a:avLst/>
          </a:prstGeom>
          <a:noFill/>
          <a:ln w="76200">
            <a:solidFill>
              <a:srgbClr val="969696"/>
            </a:solidFill>
            <a:round/>
            <a:headEnd type="triangle" w="med" len="med"/>
            <a:tailEnd/>
          </a:ln>
          <a:effectLst/>
        </p:spPr>
        <p:txBody>
          <a:bodyPr lIns="90488" tIns="44450" rIns="90488" bIns="44450">
            <a:prstTxWarp prst="textNoShape">
              <a:avLst/>
            </a:prstTxWarp>
          </a:bodyPr>
          <a:lstStyle/>
          <a:p>
            <a:endParaRPr lang="en-US"/>
          </a:p>
        </p:txBody>
      </p:sp>
      <p:sp>
        <p:nvSpPr>
          <p:cNvPr id="273426" name="Line 18"/>
          <p:cNvSpPr>
            <a:spLocks noChangeShapeType="1"/>
          </p:cNvSpPr>
          <p:nvPr/>
        </p:nvSpPr>
        <p:spPr bwMode="auto">
          <a:xfrm>
            <a:off x="5180013" y="4037013"/>
            <a:ext cx="2132012" cy="381000"/>
          </a:xfrm>
          <a:prstGeom prst="line">
            <a:avLst/>
          </a:prstGeom>
          <a:noFill/>
          <a:ln w="76200">
            <a:solidFill>
              <a:srgbClr val="969696"/>
            </a:solidFill>
            <a:round/>
            <a:headEnd type="triangle" w="med" len="med"/>
            <a:tailEnd/>
          </a:ln>
          <a:effectLst/>
        </p:spPr>
        <p:txBody>
          <a:bodyPr lIns="90488" tIns="44450" rIns="90488" bIns="44450">
            <a:prstTxWarp prst="textNoShape">
              <a:avLst/>
            </a:prstTxWarp>
          </a:bodyPr>
          <a:lstStyle/>
          <a:p>
            <a:endParaRPr lang="en-US"/>
          </a:p>
        </p:txBody>
      </p:sp>
      <p:sp>
        <p:nvSpPr>
          <p:cNvPr id="273427" name="Rectangle 19"/>
          <p:cNvSpPr>
            <a:spLocks noChangeArrowheads="1"/>
          </p:cNvSpPr>
          <p:nvPr/>
        </p:nvSpPr>
        <p:spPr bwMode="auto">
          <a:xfrm>
            <a:off x="5713413" y="3884613"/>
            <a:ext cx="381000" cy="152400"/>
          </a:xfrm>
          <a:prstGeom prst="rect">
            <a:avLst/>
          </a:prstGeom>
          <a:solidFill>
            <a:srgbClr val="FFCC00"/>
          </a:solidFill>
          <a:ln w="12700">
            <a:solidFill>
              <a:schemeClr val="tx1"/>
            </a:solidFill>
            <a:miter lim="800000"/>
            <a:headEnd/>
            <a:tailEnd/>
          </a:ln>
          <a:effectLst/>
        </p:spPr>
        <p:txBody>
          <a:bodyPr wrap="none" lIns="90488" tIns="44450" rIns="90488" bIns="44450" anchor="ctr">
            <a:prstTxWarp prst="textNoShape">
              <a:avLst/>
            </a:prstTxWarp>
          </a:bodyPr>
          <a:lstStyle/>
          <a:p>
            <a:endParaRPr lang="en-US"/>
          </a:p>
        </p:txBody>
      </p:sp>
      <p:sp>
        <p:nvSpPr>
          <p:cNvPr id="273428" name="Rectangle 20"/>
          <p:cNvSpPr>
            <a:spLocks noChangeArrowheads="1"/>
          </p:cNvSpPr>
          <p:nvPr/>
        </p:nvSpPr>
        <p:spPr bwMode="auto">
          <a:xfrm>
            <a:off x="6170613" y="3960813"/>
            <a:ext cx="379412" cy="152400"/>
          </a:xfrm>
          <a:prstGeom prst="rect">
            <a:avLst/>
          </a:prstGeom>
          <a:solidFill>
            <a:srgbClr val="FFCC00"/>
          </a:solidFill>
          <a:ln w="12700">
            <a:solidFill>
              <a:schemeClr val="tx1"/>
            </a:solidFill>
            <a:miter lim="800000"/>
            <a:headEnd/>
            <a:tailEnd/>
          </a:ln>
          <a:effectLst/>
        </p:spPr>
        <p:txBody>
          <a:bodyPr wrap="none" lIns="90488" tIns="44450" rIns="90488" bIns="44450" anchor="ctr">
            <a:prstTxWarp prst="textNoShape">
              <a:avLst/>
            </a:prstTxWarp>
          </a:bodyPr>
          <a:lstStyle/>
          <a:p>
            <a:endParaRPr lang="en-US"/>
          </a:p>
        </p:txBody>
      </p:sp>
      <p:sp>
        <p:nvSpPr>
          <p:cNvPr id="273429" name="Rectangle 21"/>
          <p:cNvSpPr>
            <a:spLocks noChangeArrowheads="1"/>
          </p:cNvSpPr>
          <p:nvPr/>
        </p:nvSpPr>
        <p:spPr bwMode="auto">
          <a:xfrm>
            <a:off x="6321425" y="2973388"/>
            <a:ext cx="381000" cy="150812"/>
          </a:xfrm>
          <a:prstGeom prst="rect">
            <a:avLst/>
          </a:prstGeom>
          <a:solidFill>
            <a:srgbClr val="FFCC00"/>
          </a:solidFill>
          <a:ln w="12700">
            <a:solidFill>
              <a:schemeClr val="tx1"/>
            </a:solidFill>
            <a:miter lim="800000"/>
            <a:headEnd/>
            <a:tailEnd/>
          </a:ln>
          <a:effectLst/>
        </p:spPr>
        <p:txBody>
          <a:bodyPr wrap="none" lIns="90488" tIns="44450" rIns="90488" bIns="44450" anchor="ctr">
            <a:prstTxWarp prst="textNoShape">
              <a:avLst/>
            </a:prstTxWarp>
          </a:bodyPr>
          <a:lstStyle/>
          <a:p>
            <a:endParaRPr lang="en-US"/>
          </a:p>
        </p:txBody>
      </p:sp>
      <p:sp>
        <p:nvSpPr>
          <p:cNvPr id="273430" name="Rectangle 22"/>
          <p:cNvSpPr>
            <a:spLocks noChangeArrowheads="1"/>
          </p:cNvSpPr>
          <p:nvPr/>
        </p:nvSpPr>
        <p:spPr bwMode="auto">
          <a:xfrm>
            <a:off x="6702425" y="4037013"/>
            <a:ext cx="228600" cy="152400"/>
          </a:xfrm>
          <a:prstGeom prst="rect">
            <a:avLst/>
          </a:prstGeom>
          <a:solidFill>
            <a:srgbClr val="3366FF"/>
          </a:solidFill>
          <a:ln w="12700">
            <a:solidFill>
              <a:schemeClr val="tx1"/>
            </a:solidFill>
            <a:miter lim="800000"/>
            <a:headEnd/>
            <a:tailEnd/>
          </a:ln>
          <a:effectLst/>
        </p:spPr>
        <p:txBody>
          <a:bodyPr wrap="none" lIns="90488" tIns="44450" rIns="90488" bIns="44450" anchor="ctr">
            <a:prstTxWarp prst="textNoShape">
              <a:avLst/>
            </a:prstTxWarp>
          </a:bodyPr>
          <a:lstStyle/>
          <a:p>
            <a:endParaRPr lang="en-US"/>
          </a:p>
        </p:txBody>
      </p:sp>
      <p:sp>
        <p:nvSpPr>
          <p:cNvPr id="273431" name="Rectangle 23"/>
          <p:cNvSpPr>
            <a:spLocks noChangeArrowheads="1"/>
          </p:cNvSpPr>
          <p:nvPr/>
        </p:nvSpPr>
        <p:spPr bwMode="auto">
          <a:xfrm>
            <a:off x="6778625" y="3352800"/>
            <a:ext cx="228600" cy="152400"/>
          </a:xfrm>
          <a:prstGeom prst="rect">
            <a:avLst/>
          </a:prstGeom>
          <a:solidFill>
            <a:srgbClr val="3366FF"/>
          </a:solidFill>
          <a:ln w="12700">
            <a:solidFill>
              <a:schemeClr val="tx1"/>
            </a:solidFill>
            <a:miter lim="800000"/>
            <a:headEnd/>
            <a:tailEnd/>
          </a:ln>
          <a:effectLst/>
        </p:spPr>
        <p:txBody>
          <a:bodyPr wrap="none" lIns="90488" tIns="44450" rIns="90488" bIns="44450" anchor="ctr">
            <a:prstTxWarp prst="textNoShape">
              <a:avLst/>
            </a:prstTxWarp>
          </a:bodyPr>
          <a:lstStyle/>
          <a:p>
            <a:endParaRPr lang="en-US"/>
          </a:p>
        </p:txBody>
      </p:sp>
      <p:sp>
        <p:nvSpPr>
          <p:cNvPr id="273432" name="Rectangle 24"/>
          <p:cNvSpPr>
            <a:spLocks noChangeArrowheads="1"/>
          </p:cNvSpPr>
          <p:nvPr/>
        </p:nvSpPr>
        <p:spPr bwMode="auto">
          <a:xfrm>
            <a:off x="7615238" y="3505200"/>
            <a:ext cx="228600" cy="152400"/>
          </a:xfrm>
          <a:prstGeom prst="rect">
            <a:avLst/>
          </a:prstGeom>
          <a:solidFill>
            <a:srgbClr val="3366FF"/>
          </a:solidFill>
          <a:ln w="12700">
            <a:solidFill>
              <a:schemeClr val="tx1"/>
            </a:solidFill>
            <a:miter lim="800000"/>
            <a:headEnd/>
            <a:tailEnd/>
          </a:ln>
          <a:effectLst/>
        </p:spPr>
        <p:txBody>
          <a:bodyPr wrap="none" lIns="90488" tIns="44450" rIns="90488" bIns="44450" anchor="ctr">
            <a:prstTxWarp prst="textNoShape">
              <a:avLst/>
            </a:prstTxWarp>
          </a:bodyPr>
          <a:lstStyle/>
          <a:p>
            <a:endParaRPr lang="en-US"/>
          </a:p>
        </p:txBody>
      </p:sp>
      <p:sp>
        <p:nvSpPr>
          <p:cNvPr id="273433" name="Line 25"/>
          <p:cNvSpPr>
            <a:spLocks noChangeShapeType="1"/>
          </p:cNvSpPr>
          <p:nvPr/>
        </p:nvSpPr>
        <p:spPr bwMode="auto">
          <a:xfrm flipH="1">
            <a:off x="6473825" y="2363788"/>
            <a:ext cx="152400" cy="609600"/>
          </a:xfrm>
          <a:prstGeom prst="line">
            <a:avLst/>
          </a:prstGeom>
          <a:noFill/>
          <a:ln w="12700">
            <a:solidFill>
              <a:schemeClr val="tx1"/>
            </a:solidFill>
            <a:round/>
            <a:headEnd/>
            <a:tailEnd type="triangle" w="med" len="med"/>
          </a:ln>
          <a:effectLst/>
        </p:spPr>
        <p:txBody>
          <a:bodyPr lIns="90488" tIns="44450" rIns="90488" bIns="44450">
            <a:prstTxWarp prst="textNoShape">
              <a:avLst/>
            </a:prstTxWarp>
          </a:bodyPr>
          <a:lstStyle/>
          <a:p>
            <a:endParaRPr lang="en-US"/>
          </a:p>
        </p:txBody>
      </p:sp>
      <p:sp>
        <p:nvSpPr>
          <p:cNvPr id="273434" name="Text Box 26"/>
          <p:cNvSpPr txBox="1">
            <a:spLocks noChangeArrowheads="1"/>
          </p:cNvSpPr>
          <p:nvPr/>
        </p:nvSpPr>
        <p:spPr bwMode="auto">
          <a:xfrm>
            <a:off x="5635625" y="1946275"/>
            <a:ext cx="2036763" cy="363538"/>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800">
                <a:latin typeface="Arial" charset="0"/>
              </a:rPr>
              <a:t>unstable message</a:t>
            </a:r>
          </a:p>
        </p:txBody>
      </p:sp>
      <p:sp>
        <p:nvSpPr>
          <p:cNvPr id="273435" name="Line 27"/>
          <p:cNvSpPr>
            <a:spLocks noChangeShapeType="1"/>
          </p:cNvSpPr>
          <p:nvPr/>
        </p:nvSpPr>
        <p:spPr bwMode="auto">
          <a:xfrm flipH="1" flipV="1">
            <a:off x="7843838" y="3657600"/>
            <a:ext cx="457200" cy="531813"/>
          </a:xfrm>
          <a:prstGeom prst="line">
            <a:avLst/>
          </a:prstGeom>
          <a:noFill/>
          <a:ln w="12700">
            <a:solidFill>
              <a:schemeClr val="tx1"/>
            </a:solidFill>
            <a:round/>
            <a:headEnd/>
            <a:tailEnd type="triangle" w="med" len="med"/>
          </a:ln>
          <a:effectLst/>
        </p:spPr>
        <p:txBody>
          <a:bodyPr lIns="90488" tIns="44450" rIns="90488" bIns="44450">
            <a:prstTxWarp prst="textNoShape">
              <a:avLst/>
            </a:prstTxWarp>
          </a:bodyPr>
          <a:lstStyle/>
          <a:p>
            <a:endParaRPr lang="en-US"/>
          </a:p>
        </p:txBody>
      </p:sp>
      <p:sp>
        <p:nvSpPr>
          <p:cNvPr id="273436" name="Text Box 28"/>
          <p:cNvSpPr txBox="1">
            <a:spLocks noChangeArrowheads="1"/>
          </p:cNvSpPr>
          <p:nvPr/>
        </p:nvSpPr>
        <p:spPr bwMode="auto">
          <a:xfrm>
            <a:off x="8037513" y="4113213"/>
            <a:ext cx="1108075" cy="638175"/>
          </a:xfrm>
          <a:prstGeom prst="rect">
            <a:avLst/>
          </a:prstGeom>
          <a:noFill/>
          <a:ln w="12700">
            <a:noFill/>
            <a:miter lim="800000"/>
            <a:headEnd/>
            <a:tailEnd/>
          </a:ln>
          <a:effectLst/>
        </p:spPr>
        <p:txBody>
          <a:bodyPr wrap="none" lIns="90343" tIns="44379" rIns="90343" bIns="44379">
            <a:prstTxWarp prst="textNoShape">
              <a:avLst/>
            </a:prstTxWarp>
            <a:spAutoFit/>
          </a:bodyPr>
          <a:lstStyle/>
          <a:p>
            <a:pPr algn="l" defTabSz="912813" eaLnBrk="0" hangingPunct="0"/>
            <a:r>
              <a:rPr lang="en-US" sz="1800">
                <a:latin typeface="Arial" charset="0"/>
              </a:rPr>
              <a:t>flush </a:t>
            </a:r>
          </a:p>
          <a:p>
            <a:pPr algn="l" defTabSz="912813" eaLnBrk="0" hangingPunct="0"/>
            <a:r>
              <a:rPr lang="en-US" sz="1800">
                <a:latin typeface="Arial" charset="0"/>
              </a:rPr>
              <a:t>message</a:t>
            </a:r>
          </a:p>
        </p:txBody>
      </p:sp>
      <p:sp>
        <p:nvSpPr>
          <p:cNvPr id="33" name="Slide Number Placeholder 32"/>
          <p:cNvSpPr>
            <a:spLocks noGrp="1"/>
          </p:cNvSpPr>
          <p:nvPr>
            <p:ph type="sldNum" sz="quarter" idx="12"/>
          </p:nvPr>
        </p:nvSpPr>
        <p:spPr/>
        <p:txBody>
          <a:bodyPr/>
          <a:lstStyle/>
          <a:p>
            <a:fld id="{B6F15528-21DE-4FAA-801E-634DDDAF4B2B}"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sz="4800" dirty="0"/>
              <a:t>15-446 Distributed Systems</a:t>
            </a:r>
            <a:br>
              <a:rPr sz="4800" dirty="0"/>
            </a:br>
            <a:r>
              <a:rPr sz="4800" dirty="0"/>
              <a:t>Spring 2009</a:t>
            </a:r>
          </a:p>
        </p:txBody>
      </p:sp>
      <p:sp>
        <p:nvSpPr>
          <p:cNvPr id="4099" name="Rectangle 3"/>
          <p:cNvSpPr>
            <a:spLocks noGrp="1" noChangeArrowheads="1"/>
          </p:cNvSpPr>
          <p:nvPr>
            <p:ph type="subTitle" idx="1"/>
          </p:nvPr>
        </p:nvSpPr>
        <p:spPr/>
        <p:txBody>
          <a:bodyPr/>
          <a:lstStyle/>
          <a:p>
            <a:r>
              <a:rPr sz="2400" dirty="0" smtClean="0"/>
              <a:t>L-14 Security</a:t>
            </a:r>
            <a:endParaRPr lang="en-US" dirty="0"/>
          </a:p>
        </p:txBody>
      </p:sp>
      <p:grpSp>
        <p:nvGrpSpPr>
          <p:cNvPr id="2" name="Group 443"/>
          <p:cNvGrpSpPr>
            <a:grpSpLocks/>
          </p:cNvGrpSpPr>
          <p:nvPr/>
        </p:nvGrpSpPr>
        <p:grpSpPr bwMode="auto">
          <a:xfrm>
            <a:off x="3733800" y="3236463"/>
            <a:ext cx="1524000" cy="1481587"/>
            <a:chOff x="3216" y="2448"/>
            <a:chExt cx="1979" cy="1729"/>
          </a:xfrm>
        </p:grpSpPr>
        <p:sp>
          <p:nvSpPr>
            <p:cNvPr id="52" name="Line 444"/>
            <p:cNvSpPr>
              <a:spLocks noChangeShapeType="1"/>
            </p:cNvSpPr>
            <p:nvPr/>
          </p:nvSpPr>
          <p:spPr bwMode="auto">
            <a:xfrm flipV="1">
              <a:off x="3888" y="3360"/>
              <a:ext cx="144" cy="144"/>
            </a:xfrm>
            <a:prstGeom prst="line">
              <a:avLst/>
            </a:prstGeom>
            <a:noFill/>
            <a:ln w="9525">
              <a:solidFill>
                <a:schemeClr val="tx1"/>
              </a:solidFill>
              <a:round/>
              <a:headEnd/>
              <a:tailEnd/>
            </a:ln>
            <a:effectLst/>
          </p:spPr>
          <p:txBody>
            <a:bodyPr wrap="none" anchor="ctr"/>
            <a:lstStyle/>
            <a:p>
              <a:endParaRPr lang="en-US"/>
            </a:p>
          </p:txBody>
        </p:sp>
        <p:sp>
          <p:nvSpPr>
            <p:cNvPr id="53" name="Freeform 445"/>
            <p:cNvSpPr>
              <a:spLocks/>
            </p:cNvSpPr>
            <p:nvPr/>
          </p:nvSpPr>
          <p:spPr bwMode="auto">
            <a:xfrm>
              <a:off x="3290" y="4065"/>
              <a:ext cx="115" cy="112"/>
            </a:xfrm>
            <a:custGeom>
              <a:avLst/>
              <a:gdLst/>
              <a:ahLst/>
              <a:cxnLst>
                <a:cxn ang="0">
                  <a:pos x="112" y="112"/>
                </a:cxn>
                <a:cxn ang="0">
                  <a:pos x="115" y="0"/>
                </a:cxn>
                <a:cxn ang="0">
                  <a:pos x="0" y="0"/>
                </a:cxn>
                <a:cxn ang="0">
                  <a:pos x="0" y="112"/>
                </a:cxn>
                <a:cxn ang="0">
                  <a:pos x="115" y="112"/>
                </a:cxn>
                <a:cxn ang="0">
                  <a:pos x="115" y="112"/>
                </a:cxn>
              </a:cxnLst>
              <a:rect l="0" t="0" r="r" b="b"/>
              <a:pathLst>
                <a:path w="115" h="112">
                  <a:moveTo>
                    <a:pt x="112" y="112"/>
                  </a:moveTo>
                  <a:lnTo>
                    <a:pt x="115" y="0"/>
                  </a:lnTo>
                  <a:lnTo>
                    <a:pt x="0" y="0"/>
                  </a:lnTo>
                  <a:lnTo>
                    <a:pt x="0" y="112"/>
                  </a:lnTo>
                  <a:lnTo>
                    <a:pt x="115" y="112"/>
                  </a:lnTo>
                  <a:lnTo>
                    <a:pt x="115" y="112"/>
                  </a:lnTo>
                </a:path>
              </a:pathLst>
            </a:custGeom>
            <a:solidFill>
              <a:srgbClr val="FF0066">
                <a:alpha val="50000"/>
              </a:srgbClr>
            </a:solidFill>
            <a:ln w="7938">
              <a:solidFill>
                <a:schemeClr val="tx1"/>
              </a:solidFill>
              <a:prstDash val="solid"/>
              <a:round/>
              <a:headEnd/>
              <a:tailEnd/>
            </a:ln>
          </p:spPr>
          <p:txBody>
            <a:bodyPr/>
            <a:lstStyle/>
            <a:p>
              <a:endParaRPr lang="en-US"/>
            </a:p>
          </p:txBody>
        </p:sp>
        <p:sp>
          <p:nvSpPr>
            <p:cNvPr id="54" name="Freeform 446"/>
            <p:cNvSpPr>
              <a:spLocks/>
            </p:cNvSpPr>
            <p:nvPr/>
          </p:nvSpPr>
          <p:spPr bwMode="auto">
            <a:xfrm>
              <a:off x="3948" y="4065"/>
              <a:ext cx="115" cy="112"/>
            </a:xfrm>
            <a:custGeom>
              <a:avLst/>
              <a:gdLst/>
              <a:ahLst/>
              <a:cxnLst>
                <a:cxn ang="0">
                  <a:pos x="112" y="112"/>
                </a:cxn>
                <a:cxn ang="0">
                  <a:pos x="115" y="0"/>
                </a:cxn>
                <a:cxn ang="0">
                  <a:pos x="0" y="0"/>
                </a:cxn>
                <a:cxn ang="0">
                  <a:pos x="0" y="112"/>
                </a:cxn>
                <a:cxn ang="0">
                  <a:pos x="115" y="112"/>
                </a:cxn>
                <a:cxn ang="0">
                  <a:pos x="115" y="112"/>
                </a:cxn>
              </a:cxnLst>
              <a:rect l="0" t="0" r="r" b="b"/>
              <a:pathLst>
                <a:path w="115" h="112">
                  <a:moveTo>
                    <a:pt x="112" y="112"/>
                  </a:moveTo>
                  <a:lnTo>
                    <a:pt x="115" y="0"/>
                  </a:lnTo>
                  <a:lnTo>
                    <a:pt x="0" y="0"/>
                  </a:lnTo>
                  <a:lnTo>
                    <a:pt x="0" y="112"/>
                  </a:lnTo>
                  <a:lnTo>
                    <a:pt x="115" y="112"/>
                  </a:lnTo>
                  <a:lnTo>
                    <a:pt x="115" y="112"/>
                  </a:lnTo>
                </a:path>
              </a:pathLst>
            </a:custGeom>
            <a:solidFill>
              <a:schemeClr val="accent1">
                <a:alpha val="50000"/>
              </a:schemeClr>
            </a:solidFill>
            <a:ln w="7938">
              <a:solidFill>
                <a:schemeClr val="tx1"/>
              </a:solidFill>
              <a:prstDash val="solid"/>
              <a:round/>
              <a:headEnd/>
              <a:tailEnd/>
            </a:ln>
          </p:spPr>
          <p:txBody>
            <a:bodyPr/>
            <a:lstStyle/>
            <a:p>
              <a:endParaRPr lang="en-US"/>
            </a:p>
          </p:txBody>
        </p:sp>
        <p:sp>
          <p:nvSpPr>
            <p:cNvPr id="55" name="Freeform 447"/>
            <p:cNvSpPr>
              <a:spLocks/>
            </p:cNvSpPr>
            <p:nvPr/>
          </p:nvSpPr>
          <p:spPr bwMode="auto">
            <a:xfrm>
              <a:off x="4151" y="2448"/>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1">
                <a:alpha val="50000"/>
              </a:schemeClr>
            </a:solidFill>
            <a:ln w="7938">
              <a:solidFill>
                <a:srgbClr val="000000"/>
              </a:solidFill>
              <a:prstDash val="solid"/>
              <a:round/>
              <a:headEnd/>
              <a:tailEnd/>
            </a:ln>
          </p:spPr>
          <p:txBody>
            <a:bodyPr/>
            <a:lstStyle/>
            <a:p>
              <a:endParaRPr lang="en-US"/>
            </a:p>
          </p:txBody>
        </p:sp>
        <p:sp>
          <p:nvSpPr>
            <p:cNvPr id="56" name="Freeform 448"/>
            <p:cNvSpPr>
              <a:spLocks/>
            </p:cNvSpPr>
            <p:nvPr/>
          </p:nvSpPr>
          <p:spPr bwMode="auto">
            <a:xfrm>
              <a:off x="3605" y="2756"/>
              <a:ext cx="114" cy="112"/>
            </a:xfrm>
            <a:custGeom>
              <a:avLst/>
              <a:gdLst/>
              <a:ahLst/>
              <a:cxnLst>
                <a:cxn ang="0">
                  <a:pos x="112" y="112"/>
                </a:cxn>
                <a:cxn ang="0">
                  <a:pos x="114" y="0"/>
                </a:cxn>
                <a:cxn ang="0">
                  <a:pos x="0" y="0"/>
                </a:cxn>
                <a:cxn ang="0">
                  <a:pos x="0" y="112"/>
                </a:cxn>
                <a:cxn ang="0">
                  <a:pos x="114" y="112"/>
                </a:cxn>
                <a:cxn ang="0">
                  <a:pos x="114" y="112"/>
                </a:cxn>
              </a:cxnLst>
              <a:rect l="0" t="0" r="r" b="b"/>
              <a:pathLst>
                <a:path w="114" h="112">
                  <a:moveTo>
                    <a:pt x="112" y="112"/>
                  </a:moveTo>
                  <a:lnTo>
                    <a:pt x="114" y="0"/>
                  </a:lnTo>
                  <a:lnTo>
                    <a:pt x="0" y="0"/>
                  </a:lnTo>
                  <a:lnTo>
                    <a:pt x="0" y="112"/>
                  </a:lnTo>
                  <a:lnTo>
                    <a:pt x="114" y="112"/>
                  </a:lnTo>
                  <a:lnTo>
                    <a:pt x="114" y="112"/>
                  </a:lnTo>
                </a:path>
              </a:pathLst>
            </a:custGeom>
            <a:solidFill>
              <a:schemeClr val="accent2">
                <a:alpha val="50000"/>
              </a:schemeClr>
            </a:solidFill>
            <a:ln w="7938">
              <a:solidFill>
                <a:srgbClr val="000000"/>
              </a:solidFill>
              <a:prstDash val="solid"/>
              <a:round/>
              <a:headEnd/>
              <a:tailEnd/>
            </a:ln>
          </p:spPr>
          <p:txBody>
            <a:bodyPr/>
            <a:lstStyle/>
            <a:p>
              <a:endParaRPr lang="en-US"/>
            </a:p>
          </p:txBody>
        </p:sp>
        <p:sp>
          <p:nvSpPr>
            <p:cNvPr id="57" name="Freeform 449"/>
            <p:cNvSpPr>
              <a:spLocks/>
            </p:cNvSpPr>
            <p:nvPr/>
          </p:nvSpPr>
          <p:spPr bwMode="auto">
            <a:xfrm>
              <a:off x="4704" y="2753"/>
              <a:ext cx="114" cy="115"/>
            </a:xfrm>
            <a:custGeom>
              <a:avLst/>
              <a:gdLst/>
              <a:ahLst/>
              <a:cxnLst>
                <a:cxn ang="0">
                  <a:pos x="0" y="112"/>
                </a:cxn>
                <a:cxn ang="0">
                  <a:pos x="114" y="115"/>
                </a:cxn>
                <a:cxn ang="0">
                  <a:pos x="114" y="0"/>
                </a:cxn>
                <a:cxn ang="0">
                  <a:pos x="2" y="0"/>
                </a:cxn>
                <a:cxn ang="0">
                  <a:pos x="2" y="115"/>
                </a:cxn>
                <a:cxn ang="0">
                  <a:pos x="2" y="115"/>
                </a:cxn>
              </a:cxnLst>
              <a:rect l="0" t="0" r="r" b="b"/>
              <a:pathLst>
                <a:path w="114" h="115">
                  <a:moveTo>
                    <a:pt x="0" y="112"/>
                  </a:moveTo>
                  <a:lnTo>
                    <a:pt x="114" y="115"/>
                  </a:lnTo>
                  <a:lnTo>
                    <a:pt x="114" y="0"/>
                  </a:lnTo>
                  <a:lnTo>
                    <a:pt x="2" y="0"/>
                  </a:lnTo>
                  <a:lnTo>
                    <a:pt x="2" y="115"/>
                  </a:lnTo>
                  <a:lnTo>
                    <a:pt x="2" y="115"/>
                  </a:lnTo>
                </a:path>
              </a:pathLst>
            </a:custGeom>
            <a:solidFill>
              <a:srgbClr val="996633">
                <a:alpha val="50000"/>
              </a:srgbClr>
            </a:solidFill>
            <a:ln w="7938">
              <a:solidFill>
                <a:srgbClr val="000000"/>
              </a:solidFill>
              <a:prstDash val="solid"/>
              <a:round/>
              <a:headEnd/>
              <a:tailEnd/>
            </a:ln>
          </p:spPr>
          <p:txBody>
            <a:bodyPr/>
            <a:lstStyle/>
            <a:p>
              <a:endParaRPr lang="en-US"/>
            </a:p>
          </p:txBody>
        </p:sp>
        <p:sp>
          <p:nvSpPr>
            <p:cNvPr id="58" name="Freeform 450"/>
            <p:cNvSpPr>
              <a:spLocks/>
            </p:cNvSpPr>
            <p:nvPr/>
          </p:nvSpPr>
          <p:spPr bwMode="auto">
            <a:xfrm>
              <a:off x="5083" y="3333"/>
              <a:ext cx="112" cy="114"/>
            </a:xfrm>
            <a:custGeom>
              <a:avLst/>
              <a:gdLst/>
              <a:ahLst/>
              <a:cxnLst>
                <a:cxn ang="0">
                  <a:pos x="0" y="112"/>
                </a:cxn>
                <a:cxn ang="0">
                  <a:pos x="112" y="114"/>
                </a:cxn>
                <a:cxn ang="0">
                  <a:pos x="112" y="0"/>
                </a:cxn>
                <a:cxn ang="0">
                  <a:pos x="0" y="0"/>
                </a:cxn>
                <a:cxn ang="0">
                  <a:pos x="0" y="114"/>
                </a:cxn>
                <a:cxn ang="0">
                  <a:pos x="0" y="114"/>
                </a:cxn>
              </a:cxnLst>
              <a:rect l="0" t="0" r="r" b="b"/>
              <a:pathLst>
                <a:path w="112" h="114">
                  <a:moveTo>
                    <a:pt x="0" y="112"/>
                  </a:moveTo>
                  <a:lnTo>
                    <a:pt x="112" y="114"/>
                  </a:lnTo>
                  <a:lnTo>
                    <a:pt x="112" y="0"/>
                  </a:lnTo>
                  <a:lnTo>
                    <a:pt x="0" y="0"/>
                  </a:lnTo>
                  <a:lnTo>
                    <a:pt x="0" y="114"/>
                  </a:lnTo>
                  <a:lnTo>
                    <a:pt x="0" y="114"/>
                  </a:lnTo>
                </a:path>
              </a:pathLst>
            </a:custGeom>
            <a:solidFill>
              <a:srgbClr val="FF0066">
                <a:alpha val="50000"/>
              </a:srgbClr>
            </a:solidFill>
            <a:ln w="7938">
              <a:solidFill>
                <a:srgbClr val="000000"/>
              </a:solidFill>
              <a:prstDash val="solid"/>
              <a:round/>
              <a:headEnd/>
              <a:tailEnd/>
            </a:ln>
          </p:spPr>
          <p:txBody>
            <a:bodyPr/>
            <a:lstStyle/>
            <a:p>
              <a:endParaRPr lang="en-US"/>
            </a:p>
          </p:txBody>
        </p:sp>
        <p:sp>
          <p:nvSpPr>
            <p:cNvPr id="59" name="Freeform 451"/>
            <p:cNvSpPr>
              <a:spLocks/>
            </p:cNvSpPr>
            <p:nvPr/>
          </p:nvSpPr>
          <p:spPr bwMode="auto">
            <a:xfrm>
              <a:off x="3216" y="3335"/>
              <a:ext cx="115" cy="112"/>
            </a:xfrm>
            <a:custGeom>
              <a:avLst/>
              <a:gdLst/>
              <a:ahLst/>
              <a:cxnLst>
                <a:cxn ang="0">
                  <a:pos x="115" y="112"/>
                </a:cxn>
                <a:cxn ang="0">
                  <a:pos x="115" y="0"/>
                </a:cxn>
                <a:cxn ang="0">
                  <a:pos x="0" y="0"/>
                </a:cxn>
                <a:cxn ang="0">
                  <a:pos x="0" y="112"/>
                </a:cxn>
                <a:cxn ang="0">
                  <a:pos x="115" y="112"/>
                </a:cxn>
                <a:cxn ang="0">
                  <a:pos x="115" y="112"/>
                </a:cxn>
              </a:cxnLst>
              <a:rect l="0" t="0" r="r" b="b"/>
              <a:pathLst>
                <a:path w="115" h="112">
                  <a:moveTo>
                    <a:pt x="115" y="112"/>
                  </a:moveTo>
                  <a:lnTo>
                    <a:pt x="115" y="0"/>
                  </a:lnTo>
                  <a:lnTo>
                    <a:pt x="0" y="0"/>
                  </a:lnTo>
                  <a:lnTo>
                    <a:pt x="0" y="112"/>
                  </a:lnTo>
                  <a:lnTo>
                    <a:pt x="115" y="112"/>
                  </a:lnTo>
                  <a:lnTo>
                    <a:pt x="115" y="112"/>
                  </a:lnTo>
                </a:path>
              </a:pathLst>
            </a:custGeom>
            <a:solidFill>
              <a:srgbClr val="996633">
                <a:alpha val="50000"/>
              </a:srgbClr>
            </a:solidFill>
            <a:ln w="7938">
              <a:solidFill>
                <a:srgbClr val="000000"/>
              </a:solidFill>
              <a:prstDash val="solid"/>
              <a:round/>
              <a:headEnd/>
              <a:tailEnd/>
            </a:ln>
          </p:spPr>
          <p:txBody>
            <a:bodyPr/>
            <a:lstStyle/>
            <a:p>
              <a:endParaRPr lang="en-US"/>
            </a:p>
          </p:txBody>
        </p:sp>
        <p:grpSp>
          <p:nvGrpSpPr>
            <p:cNvPr id="3" name="Group 452"/>
            <p:cNvGrpSpPr>
              <a:grpSpLocks/>
            </p:cNvGrpSpPr>
            <p:nvPr/>
          </p:nvGrpSpPr>
          <p:grpSpPr bwMode="auto">
            <a:xfrm>
              <a:off x="3891" y="2677"/>
              <a:ext cx="632" cy="470"/>
              <a:chOff x="3891" y="2677"/>
              <a:chExt cx="632" cy="470"/>
            </a:xfrm>
          </p:grpSpPr>
          <p:sp>
            <p:nvSpPr>
              <p:cNvPr id="92" name="Freeform 453"/>
              <p:cNvSpPr>
                <a:spLocks/>
              </p:cNvSpPr>
              <p:nvPr/>
            </p:nvSpPr>
            <p:spPr bwMode="auto">
              <a:xfrm>
                <a:off x="4246" y="2687"/>
                <a:ext cx="277" cy="228"/>
              </a:xfrm>
              <a:custGeom>
                <a:avLst/>
                <a:gdLst/>
                <a:ahLst/>
                <a:cxnLst>
                  <a:cxn ang="0">
                    <a:pos x="0" y="23"/>
                  </a:cxn>
                  <a:cxn ang="0">
                    <a:pos x="5" y="23"/>
                  </a:cxn>
                  <a:cxn ang="0">
                    <a:pos x="10" y="19"/>
                  </a:cxn>
                  <a:cxn ang="0">
                    <a:pos x="17" y="14"/>
                  </a:cxn>
                  <a:cxn ang="0">
                    <a:pos x="26" y="9"/>
                  </a:cxn>
                  <a:cxn ang="0">
                    <a:pos x="36" y="4"/>
                  </a:cxn>
                  <a:cxn ang="0">
                    <a:pos x="50" y="2"/>
                  </a:cxn>
                  <a:cxn ang="0">
                    <a:pos x="65" y="0"/>
                  </a:cxn>
                  <a:cxn ang="0">
                    <a:pos x="79" y="0"/>
                  </a:cxn>
                  <a:cxn ang="0">
                    <a:pos x="96" y="4"/>
                  </a:cxn>
                  <a:cxn ang="0">
                    <a:pos x="110" y="11"/>
                  </a:cxn>
                  <a:cxn ang="0">
                    <a:pos x="124" y="23"/>
                  </a:cxn>
                  <a:cxn ang="0">
                    <a:pos x="134" y="33"/>
                  </a:cxn>
                  <a:cxn ang="0">
                    <a:pos x="143" y="42"/>
                  </a:cxn>
                  <a:cxn ang="0">
                    <a:pos x="148" y="52"/>
                  </a:cxn>
                  <a:cxn ang="0">
                    <a:pos x="150" y="59"/>
                  </a:cxn>
                  <a:cxn ang="0">
                    <a:pos x="153" y="66"/>
                  </a:cxn>
                  <a:cxn ang="0">
                    <a:pos x="153" y="73"/>
                  </a:cxn>
                  <a:cxn ang="0">
                    <a:pos x="153" y="78"/>
                  </a:cxn>
                  <a:cxn ang="0">
                    <a:pos x="153" y="81"/>
                  </a:cxn>
                  <a:cxn ang="0">
                    <a:pos x="153" y="81"/>
                  </a:cxn>
                  <a:cxn ang="0">
                    <a:pos x="153" y="81"/>
                  </a:cxn>
                  <a:cxn ang="0">
                    <a:pos x="155" y="78"/>
                  </a:cxn>
                  <a:cxn ang="0">
                    <a:pos x="160" y="76"/>
                  </a:cxn>
                  <a:cxn ang="0">
                    <a:pos x="167" y="73"/>
                  </a:cxn>
                  <a:cxn ang="0">
                    <a:pos x="174" y="71"/>
                  </a:cxn>
                  <a:cxn ang="0">
                    <a:pos x="181" y="69"/>
                  </a:cxn>
                  <a:cxn ang="0">
                    <a:pos x="191" y="69"/>
                  </a:cxn>
                  <a:cxn ang="0">
                    <a:pos x="200" y="71"/>
                  </a:cxn>
                  <a:cxn ang="0">
                    <a:pos x="210" y="73"/>
                  </a:cxn>
                  <a:cxn ang="0">
                    <a:pos x="219" y="81"/>
                  </a:cxn>
                  <a:cxn ang="0">
                    <a:pos x="229" y="90"/>
                  </a:cxn>
                  <a:cxn ang="0">
                    <a:pos x="234" y="97"/>
                  </a:cxn>
                  <a:cxn ang="0">
                    <a:pos x="236" y="107"/>
                  </a:cxn>
                  <a:cxn ang="0">
                    <a:pos x="239" y="116"/>
                  </a:cxn>
                  <a:cxn ang="0">
                    <a:pos x="239" y="124"/>
                  </a:cxn>
                  <a:cxn ang="0">
                    <a:pos x="236" y="131"/>
                  </a:cxn>
                  <a:cxn ang="0">
                    <a:pos x="236" y="138"/>
                  </a:cxn>
                  <a:cxn ang="0">
                    <a:pos x="234" y="143"/>
                  </a:cxn>
                  <a:cxn ang="0">
                    <a:pos x="234" y="145"/>
                  </a:cxn>
                  <a:cxn ang="0">
                    <a:pos x="231" y="145"/>
                  </a:cxn>
                  <a:cxn ang="0">
                    <a:pos x="234" y="147"/>
                  </a:cxn>
                  <a:cxn ang="0">
                    <a:pos x="236" y="147"/>
                  </a:cxn>
                  <a:cxn ang="0">
                    <a:pos x="241" y="152"/>
                  </a:cxn>
                  <a:cxn ang="0">
                    <a:pos x="248" y="157"/>
                  </a:cxn>
                  <a:cxn ang="0">
                    <a:pos x="253" y="164"/>
                  </a:cxn>
                  <a:cxn ang="0">
                    <a:pos x="260" y="174"/>
                  </a:cxn>
                  <a:cxn ang="0">
                    <a:pos x="267" y="183"/>
                  </a:cxn>
                  <a:cxn ang="0">
                    <a:pos x="272" y="195"/>
                  </a:cxn>
                  <a:cxn ang="0">
                    <a:pos x="274" y="212"/>
                  </a:cxn>
                  <a:cxn ang="0">
                    <a:pos x="277" y="228"/>
                  </a:cxn>
                </a:cxnLst>
                <a:rect l="0" t="0" r="r" b="b"/>
                <a:pathLst>
                  <a:path w="277" h="228">
                    <a:moveTo>
                      <a:pt x="0" y="23"/>
                    </a:moveTo>
                    <a:lnTo>
                      <a:pt x="5" y="23"/>
                    </a:lnTo>
                    <a:lnTo>
                      <a:pt x="10" y="19"/>
                    </a:lnTo>
                    <a:lnTo>
                      <a:pt x="17" y="14"/>
                    </a:lnTo>
                    <a:lnTo>
                      <a:pt x="26" y="9"/>
                    </a:lnTo>
                    <a:lnTo>
                      <a:pt x="36" y="4"/>
                    </a:lnTo>
                    <a:lnTo>
                      <a:pt x="50" y="2"/>
                    </a:lnTo>
                    <a:lnTo>
                      <a:pt x="65" y="0"/>
                    </a:lnTo>
                    <a:lnTo>
                      <a:pt x="79" y="0"/>
                    </a:lnTo>
                    <a:lnTo>
                      <a:pt x="96" y="4"/>
                    </a:lnTo>
                    <a:lnTo>
                      <a:pt x="110" y="11"/>
                    </a:lnTo>
                    <a:lnTo>
                      <a:pt x="124" y="23"/>
                    </a:lnTo>
                    <a:lnTo>
                      <a:pt x="134" y="33"/>
                    </a:lnTo>
                    <a:lnTo>
                      <a:pt x="143" y="42"/>
                    </a:lnTo>
                    <a:lnTo>
                      <a:pt x="148" y="52"/>
                    </a:lnTo>
                    <a:lnTo>
                      <a:pt x="150" y="59"/>
                    </a:lnTo>
                    <a:lnTo>
                      <a:pt x="153" y="66"/>
                    </a:lnTo>
                    <a:lnTo>
                      <a:pt x="153" y="73"/>
                    </a:lnTo>
                    <a:lnTo>
                      <a:pt x="153" y="78"/>
                    </a:lnTo>
                    <a:lnTo>
                      <a:pt x="153" y="81"/>
                    </a:lnTo>
                    <a:lnTo>
                      <a:pt x="153" y="81"/>
                    </a:lnTo>
                    <a:lnTo>
                      <a:pt x="153" y="81"/>
                    </a:lnTo>
                    <a:lnTo>
                      <a:pt x="155" y="78"/>
                    </a:lnTo>
                    <a:lnTo>
                      <a:pt x="160" y="76"/>
                    </a:lnTo>
                    <a:lnTo>
                      <a:pt x="167" y="73"/>
                    </a:lnTo>
                    <a:lnTo>
                      <a:pt x="174" y="71"/>
                    </a:lnTo>
                    <a:lnTo>
                      <a:pt x="181" y="69"/>
                    </a:lnTo>
                    <a:lnTo>
                      <a:pt x="191" y="69"/>
                    </a:lnTo>
                    <a:lnTo>
                      <a:pt x="200" y="71"/>
                    </a:lnTo>
                    <a:lnTo>
                      <a:pt x="210" y="73"/>
                    </a:lnTo>
                    <a:lnTo>
                      <a:pt x="219" y="81"/>
                    </a:lnTo>
                    <a:lnTo>
                      <a:pt x="229" y="90"/>
                    </a:lnTo>
                    <a:lnTo>
                      <a:pt x="234" y="97"/>
                    </a:lnTo>
                    <a:lnTo>
                      <a:pt x="236" y="107"/>
                    </a:lnTo>
                    <a:lnTo>
                      <a:pt x="239" y="116"/>
                    </a:lnTo>
                    <a:lnTo>
                      <a:pt x="239" y="124"/>
                    </a:lnTo>
                    <a:lnTo>
                      <a:pt x="236" y="131"/>
                    </a:lnTo>
                    <a:lnTo>
                      <a:pt x="236" y="138"/>
                    </a:lnTo>
                    <a:lnTo>
                      <a:pt x="234" y="143"/>
                    </a:lnTo>
                    <a:lnTo>
                      <a:pt x="234" y="145"/>
                    </a:lnTo>
                    <a:lnTo>
                      <a:pt x="231" y="145"/>
                    </a:lnTo>
                    <a:lnTo>
                      <a:pt x="234" y="147"/>
                    </a:lnTo>
                    <a:lnTo>
                      <a:pt x="236" y="147"/>
                    </a:lnTo>
                    <a:lnTo>
                      <a:pt x="241" y="152"/>
                    </a:lnTo>
                    <a:lnTo>
                      <a:pt x="248" y="157"/>
                    </a:lnTo>
                    <a:lnTo>
                      <a:pt x="253" y="164"/>
                    </a:lnTo>
                    <a:lnTo>
                      <a:pt x="260" y="174"/>
                    </a:lnTo>
                    <a:lnTo>
                      <a:pt x="267" y="183"/>
                    </a:lnTo>
                    <a:lnTo>
                      <a:pt x="272" y="195"/>
                    </a:lnTo>
                    <a:lnTo>
                      <a:pt x="274" y="212"/>
                    </a:lnTo>
                    <a:lnTo>
                      <a:pt x="277" y="228"/>
                    </a:lnTo>
                  </a:path>
                </a:pathLst>
              </a:custGeom>
              <a:noFill/>
              <a:ln w="12700" cmpd="sng">
                <a:solidFill>
                  <a:srgbClr val="FF9900"/>
                </a:solidFill>
                <a:prstDash val="solid"/>
                <a:round/>
                <a:headEnd/>
                <a:tailEnd/>
              </a:ln>
            </p:spPr>
            <p:txBody>
              <a:bodyPr/>
              <a:lstStyle/>
              <a:p>
                <a:endParaRPr lang="en-US"/>
              </a:p>
            </p:txBody>
          </p:sp>
          <p:sp>
            <p:nvSpPr>
              <p:cNvPr id="93" name="Freeform 454"/>
              <p:cNvSpPr>
                <a:spLocks/>
              </p:cNvSpPr>
              <p:nvPr/>
            </p:nvSpPr>
            <p:spPr bwMode="auto">
              <a:xfrm>
                <a:off x="3891" y="2677"/>
                <a:ext cx="358" cy="236"/>
              </a:xfrm>
              <a:custGeom>
                <a:avLst/>
                <a:gdLst/>
                <a:ahLst/>
                <a:cxnLst>
                  <a:cxn ang="0">
                    <a:pos x="2" y="219"/>
                  </a:cxn>
                  <a:cxn ang="0">
                    <a:pos x="9" y="193"/>
                  </a:cxn>
                  <a:cxn ang="0">
                    <a:pos x="21" y="174"/>
                  </a:cxn>
                  <a:cxn ang="0">
                    <a:pos x="33" y="162"/>
                  </a:cxn>
                  <a:cxn ang="0">
                    <a:pos x="43" y="155"/>
                  </a:cxn>
                  <a:cxn ang="0">
                    <a:pos x="43" y="155"/>
                  </a:cxn>
                  <a:cxn ang="0">
                    <a:pos x="40" y="145"/>
                  </a:cxn>
                  <a:cxn ang="0">
                    <a:pos x="38" y="134"/>
                  </a:cxn>
                  <a:cxn ang="0">
                    <a:pos x="38" y="117"/>
                  </a:cxn>
                  <a:cxn ang="0">
                    <a:pos x="48" y="98"/>
                  </a:cxn>
                  <a:cxn ang="0">
                    <a:pos x="67" y="83"/>
                  </a:cxn>
                  <a:cxn ang="0">
                    <a:pos x="83" y="79"/>
                  </a:cxn>
                  <a:cxn ang="0">
                    <a:pos x="102" y="81"/>
                  </a:cxn>
                  <a:cxn ang="0">
                    <a:pos x="114" y="86"/>
                  </a:cxn>
                  <a:cxn ang="0">
                    <a:pos x="121" y="91"/>
                  </a:cxn>
                  <a:cxn ang="0">
                    <a:pos x="124" y="88"/>
                  </a:cxn>
                  <a:cxn ang="0">
                    <a:pos x="121" y="81"/>
                  </a:cxn>
                  <a:cxn ang="0">
                    <a:pos x="124" y="69"/>
                  </a:cxn>
                  <a:cxn ang="0">
                    <a:pos x="133" y="52"/>
                  </a:cxn>
                  <a:cxn ang="0">
                    <a:pos x="152" y="31"/>
                  </a:cxn>
                  <a:cxn ang="0">
                    <a:pos x="181" y="14"/>
                  </a:cxn>
                  <a:cxn ang="0">
                    <a:pos x="212" y="10"/>
                  </a:cxn>
                  <a:cxn ang="0">
                    <a:pos x="238" y="14"/>
                  </a:cxn>
                  <a:cxn ang="0">
                    <a:pos x="260" y="24"/>
                  </a:cxn>
                  <a:cxn ang="0">
                    <a:pos x="272" y="31"/>
                  </a:cxn>
                  <a:cxn ang="0">
                    <a:pos x="274" y="31"/>
                  </a:cxn>
                  <a:cxn ang="0">
                    <a:pos x="274" y="26"/>
                  </a:cxn>
                  <a:cxn ang="0">
                    <a:pos x="279" y="17"/>
                  </a:cxn>
                  <a:cxn ang="0">
                    <a:pos x="288" y="7"/>
                  </a:cxn>
                  <a:cxn ang="0">
                    <a:pos x="305" y="2"/>
                  </a:cxn>
                  <a:cxn ang="0">
                    <a:pos x="327" y="2"/>
                  </a:cxn>
                  <a:cxn ang="0">
                    <a:pos x="343" y="7"/>
                  </a:cxn>
                  <a:cxn ang="0">
                    <a:pos x="350" y="17"/>
                  </a:cxn>
                  <a:cxn ang="0">
                    <a:pos x="355" y="26"/>
                  </a:cxn>
                  <a:cxn ang="0">
                    <a:pos x="358" y="31"/>
                  </a:cxn>
                </a:cxnLst>
                <a:rect l="0" t="0" r="r" b="b"/>
                <a:pathLst>
                  <a:path w="358" h="236">
                    <a:moveTo>
                      <a:pt x="0" y="236"/>
                    </a:moveTo>
                    <a:lnTo>
                      <a:pt x="2" y="219"/>
                    </a:lnTo>
                    <a:lnTo>
                      <a:pt x="5" y="205"/>
                    </a:lnTo>
                    <a:lnTo>
                      <a:pt x="9" y="193"/>
                    </a:lnTo>
                    <a:lnTo>
                      <a:pt x="14" y="181"/>
                    </a:lnTo>
                    <a:lnTo>
                      <a:pt x="21" y="174"/>
                    </a:lnTo>
                    <a:lnTo>
                      <a:pt x="29" y="167"/>
                    </a:lnTo>
                    <a:lnTo>
                      <a:pt x="33" y="162"/>
                    </a:lnTo>
                    <a:lnTo>
                      <a:pt x="38" y="157"/>
                    </a:lnTo>
                    <a:lnTo>
                      <a:pt x="43" y="155"/>
                    </a:lnTo>
                    <a:lnTo>
                      <a:pt x="43" y="155"/>
                    </a:lnTo>
                    <a:lnTo>
                      <a:pt x="43" y="155"/>
                    </a:lnTo>
                    <a:lnTo>
                      <a:pt x="40" y="150"/>
                    </a:lnTo>
                    <a:lnTo>
                      <a:pt x="40" y="145"/>
                    </a:lnTo>
                    <a:lnTo>
                      <a:pt x="38" y="141"/>
                    </a:lnTo>
                    <a:lnTo>
                      <a:pt x="38" y="134"/>
                    </a:lnTo>
                    <a:lnTo>
                      <a:pt x="38" y="124"/>
                    </a:lnTo>
                    <a:lnTo>
                      <a:pt x="38" y="117"/>
                    </a:lnTo>
                    <a:lnTo>
                      <a:pt x="43" y="107"/>
                    </a:lnTo>
                    <a:lnTo>
                      <a:pt x="48" y="98"/>
                    </a:lnTo>
                    <a:lnTo>
                      <a:pt x="55" y="91"/>
                    </a:lnTo>
                    <a:lnTo>
                      <a:pt x="67" y="83"/>
                    </a:lnTo>
                    <a:lnTo>
                      <a:pt x="76" y="81"/>
                    </a:lnTo>
                    <a:lnTo>
                      <a:pt x="83" y="79"/>
                    </a:lnTo>
                    <a:lnTo>
                      <a:pt x="93" y="79"/>
                    </a:lnTo>
                    <a:lnTo>
                      <a:pt x="102" y="81"/>
                    </a:lnTo>
                    <a:lnTo>
                      <a:pt x="110" y="83"/>
                    </a:lnTo>
                    <a:lnTo>
                      <a:pt x="114" y="86"/>
                    </a:lnTo>
                    <a:lnTo>
                      <a:pt x="119" y="88"/>
                    </a:lnTo>
                    <a:lnTo>
                      <a:pt x="121" y="91"/>
                    </a:lnTo>
                    <a:lnTo>
                      <a:pt x="124" y="91"/>
                    </a:lnTo>
                    <a:lnTo>
                      <a:pt x="124" y="88"/>
                    </a:lnTo>
                    <a:lnTo>
                      <a:pt x="121" y="86"/>
                    </a:lnTo>
                    <a:lnTo>
                      <a:pt x="121" y="81"/>
                    </a:lnTo>
                    <a:lnTo>
                      <a:pt x="124" y="76"/>
                    </a:lnTo>
                    <a:lnTo>
                      <a:pt x="124" y="69"/>
                    </a:lnTo>
                    <a:lnTo>
                      <a:pt x="129" y="60"/>
                    </a:lnTo>
                    <a:lnTo>
                      <a:pt x="133" y="52"/>
                    </a:lnTo>
                    <a:lnTo>
                      <a:pt x="141" y="43"/>
                    </a:lnTo>
                    <a:lnTo>
                      <a:pt x="152" y="31"/>
                    </a:lnTo>
                    <a:lnTo>
                      <a:pt x="164" y="21"/>
                    </a:lnTo>
                    <a:lnTo>
                      <a:pt x="181" y="14"/>
                    </a:lnTo>
                    <a:lnTo>
                      <a:pt x="195" y="10"/>
                    </a:lnTo>
                    <a:lnTo>
                      <a:pt x="212" y="10"/>
                    </a:lnTo>
                    <a:lnTo>
                      <a:pt x="226" y="10"/>
                    </a:lnTo>
                    <a:lnTo>
                      <a:pt x="238" y="14"/>
                    </a:lnTo>
                    <a:lnTo>
                      <a:pt x="250" y="19"/>
                    </a:lnTo>
                    <a:lnTo>
                      <a:pt x="260" y="24"/>
                    </a:lnTo>
                    <a:lnTo>
                      <a:pt x="267" y="29"/>
                    </a:lnTo>
                    <a:lnTo>
                      <a:pt x="272" y="31"/>
                    </a:lnTo>
                    <a:lnTo>
                      <a:pt x="274" y="33"/>
                    </a:lnTo>
                    <a:lnTo>
                      <a:pt x="274" y="31"/>
                    </a:lnTo>
                    <a:lnTo>
                      <a:pt x="274" y="29"/>
                    </a:lnTo>
                    <a:lnTo>
                      <a:pt x="274" y="26"/>
                    </a:lnTo>
                    <a:lnTo>
                      <a:pt x="276" y="21"/>
                    </a:lnTo>
                    <a:lnTo>
                      <a:pt x="279" y="17"/>
                    </a:lnTo>
                    <a:lnTo>
                      <a:pt x="284" y="12"/>
                    </a:lnTo>
                    <a:lnTo>
                      <a:pt x="288" y="7"/>
                    </a:lnTo>
                    <a:lnTo>
                      <a:pt x="296" y="5"/>
                    </a:lnTo>
                    <a:lnTo>
                      <a:pt x="305" y="2"/>
                    </a:lnTo>
                    <a:lnTo>
                      <a:pt x="315" y="0"/>
                    </a:lnTo>
                    <a:lnTo>
                      <a:pt x="327" y="2"/>
                    </a:lnTo>
                    <a:lnTo>
                      <a:pt x="336" y="5"/>
                    </a:lnTo>
                    <a:lnTo>
                      <a:pt x="343" y="7"/>
                    </a:lnTo>
                    <a:lnTo>
                      <a:pt x="348" y="12"/>
                    </a:lnTo>
                    <a:lnTo>
                      <a:pt x="350" y="17"/>
                    </a:lnTo>
                    <a:lnTo>
                      <a:pt x="355" y="21"/>
                    </a:lnTo>
                    <a:lnTo>
                      <a:pt x="355" y="26"/>
                    </a:lnTo>
                    <a:lnTo>
                      <a:pt x="358" y="29"/>
                    </a:lnTo>
                    <a:lnTo>
                      <a:pt x="358" y="31"/>
                    </a:lnTo>
                    <a:lnTo>
                      <a:pt x="358" y="33"/>
                    </a:lnTo>
                  </a:path>
                </a:pathLst>
              </a:custGeom>
              <a:noFill/>
              <a:ln w="12700" cmpd="sng">
                <a:solidFill>
                  <a:srgbClr val="FF9900"/>
                </a:solidFill>
                <a:prstDash val="solid"/>
                <a:round/>
                <a:headEnd/>
                <a:tailEnd/>
              </a:ln>
            </p:spPr>
            <p:txBody>
              <a:bodyPr/>
              <a:lstStyle/>
              <a:p>
                <a:endParaRPr lang="en-US"/>
              </a:p>
            </p:txBody>
          </p:sp>
          <p:sp>
            <p:nvSpPr>
              <p:cNvPr id="94" name="Freeform 455"/>
              <p:cNvSpPr>
                <a:spLocks/>
              </p:cNvSpPr>
              <p:nvPr/>
            </p:nvSpPr>
            <p:spPr bwMode="auto">
              <a:xfrm>
                <a:off x="3891" y="2911"/>
                <a:ext cx="272" cy="229"/>
              </a:xfrm>
              <a:custGeom>
                <a:avLst/>
                <a:gdLst/>
                <a:ahLst/>
                <a:cxnLst>
                  <a:cxn ang="0">
                    <a:pos x="272" y="202"/>
                  </a:cxn>
                  <a:cxn ang="0">
                    <a:pos x="272" y="205"/>
                  </a:cxn>
                  <a:cxn ang="0">
                    <a:pos x="267" y="207"/>
                  </a:cxn>
                  <a:cxn ang="0">
                    <a:pos x="260" y="212"/>
                  </a:cxn>
                  <a:cxn ang="0">
                    <a:pos x="250" y="217"/>
                  </a:cxn>
                  <a:cxn ang="0">
                    <a:pos x="238" y="221"/>
                  </a:cxn>
                  <a:cxn ang="0">
                    <a:pos x="226" y="226"/>
                  </a:cxn>
                  <a:cxn ang="0">
                    <a:pos x="212" y="229"/>
                  </a:cxn>
                  <a:cxn ang="0">
                    <a:pos x="195" y="226"/>
                  </a:cxn>
                  <a:cxn ang="0">
                    <a:pos x="181" y="224"/>
                  </a:cxn>
                  <a:cxn ang="0">
                    <a:pos x="164" y="214"/>
                  </a:cxn>
                  <a:cxn ang="0">
                    <a:pos x="152" y="205"/>
                  </a:cxn>
                  <a:cxn ang="0">
                    <a:pos x="141" y="195"/>
                  </a:cxn>
                  <a:cxn ang="0">
                    <a:pos x="133" y="186"/>
                  </a:cxn>
                  <a:cxn ang="0">
                    <a:pos x="129" y="176"/>
                  </a:cxn>
                  <a:cxn ang="0">
                    <a:pos x="124" y="167"/>
                  </a:cxn>
                  <a:cxn ang="0">
                    <a:pos x="124" y="159"/>
                  </a:cxn>
                  <a:cxn ang="0">
                    <a:pos x="121" y="155"/>
                  </a:cxn>
                  <a:cxn ang="0">
                    <a:pos x="121" y="150"/>
                  </a:cxn>
                  <a:cxn ang="0">
                    <a:pos x="124" y="148"/>
                  </a:cxn>
                  <a:cxn ang="0">
                    <a:pos x="124" y="145"/>
                  </a:cxn>
                  <a:cxn ang="0">
                    <a:pos x="121" y="148"/>
                  </a:cxn>
                  <a:cxn ang="0">
                    <a:pos x="119" y="150"/>
                  </a:cxn>
                  <a:cxn ang="0">
                    <a:pos x="114" y="152"/>
                  </a:cxn>
                  <a:cxn ang="0">
                    <a:pos x="110" y="155"/>
                  </a:cxn>
                  <a:cxn ang="0">
                    <a:pos x="102" y="157"/>
                  </a:cxn>
                  <a:cxn ang="0">
                    <a:pos x="93" y="157"/>
                  </a:cxn>
                  <a:cxn ang="0">
                    <a:pos x="83" y="157"/>
                  </a:cxn>
                  <a:cxn ang="0">
                    <a:pos x="76" y="157"/>
                  </a:cxn>
                  <a:cxn ang="0">
                    <a:pos x="67" y="152"/>
                  </a:cxn>
                  <a:cxn ang="0">
                    <a:pos x="55" y="145"/>
                  </a:cxn>
                  <a:cxn ang="0">
                    <a:pos x="48" y="138"/>
                  </a:cxn>
                  <a:cxn ang="0">
                    <a:pos x="43" y="128"/>
                  </a:cxn>
                  <a:cxn ang="0">
                    <a:pos x="38" y="121"/>
                  </a:cxn>
                  <a:cxn ang="0">
                    <a:pos x="38" y="112"/>
                  </a:cxn>
                  <a:cxn ang="0">
                    <a:pos x="38" y="105"/>
                  </a:cxn>
                  <a:cxn ang="0">
                    <a:pos x="38" y="97"/>
                  </a:cxn>
                  <a:cxn ang="0">
                    <a:pos x="40" y="90"/>
                  </a:cxn>
                  <a:cxn ang="0">
                    <a:pos x="40" y="86"/>
                  </a:cxn>
                  <a:cxn ang="0">
                    <a:pos x="43" y="83"/>
                  </a:cxn>
                  <a:cxn ang="0">
                    <a:pos x="43" y="81"/>
                  </a:cxn>
                  <a:cxn ang="0">
                    <a:pos x="43" y="81"/>
                  </a:cxn>
                  <a:cxn ang="0">
                    <a:pos x="38" y="78"/>
                  </a:cxn>
                  <a:cxn ang="0">
                    <a:pos x="33" y="76"/>
                  </a:cxn>
                  <a:cxn ang="0">
                    <a:pos x="29" y="71"/>
                  </a:cxn>
                  <a:cxn ang="0">
                    <a:pos x="21" y="64"/>
                  </a:cxn>
                  <a:cxn ang="0">
                    <a:pos x="14" y="55"/>
                  </a:cxn>
                  <a:cxn ang="0">
                    <a:pos x="9" y="45"/>
                  </a:cxn>
                  <a:cxn ang="0">
                    <a:pos x="5" y="31"/>
                  </a:cxn>
                  <a:cxn ang="0">
                    <a:pos x="2" y="16"/>
                  </a:cxn>
                  <a:cxn ang="0">
                    <a:pos x="0" y="0"/>
                  </a:cxn>
                </a:cxnLst>
                <a:rect l="0" t="0" r="r" b="b"/>
                <a:pathLst>
                  <a:path w="272" h="229">
                    <a:moveTo>
                      <a:pt x="272" y="202"/>
                    </a:moveTo>
                    <a:lnTo>
                      <a:pt x="272" y="205"/>
                    </a:lnTo>
                    <a:lnTo>
                      <a:pt x="267" y="207"/>
                    </a:lnTo>
                    <a:lnTo>
                      <a:pt x="260" y="212"/>
                    </a:lnTo>
                    <a:lnTo>
                      <a:pt x="250" y="217"/>
                    </a:lnTo>
                    <a:lnTo>
                      <a:pt x="238" y="221"/>
                    </a:lnTo>
                    <a:lnTo>
                      <a:pt x="226" y="226"/>
                    </a:lnTo>
                    <a:lnTo>
                      <a:pt x="212" y="229"/>
                    </a:lnTo>
                    <a:lnTo>
                      <a:pt x="195" y="226"/>
                    </a:lnTo>
                    <a:lnTo>
                      <a:pt x="181" y="224"/>
                    </a:lnTo>
                    <a:lnTo>
                      <a:pt x="164" y="214"/>
                    </a:lnTo>
                    <a:lnTo>
                      <a:pt x="152" y="205"/>
                    </a:lnTo>
                    <a:lnTo>
                      <a:pt x="141" y="195"/>
                    </a:lnTo>
                    <a:lnTo>
                      <a:pt x="133" y="186"/>
                    </a:lnTo>
                    <a:lnTo>
                      <a:pt x="129" y="176"/>
                    </a:lnTo>
                    <a:lnTo>
                      <a:pt x="124" y="167"/>
                    </a:lnTo>
                    <a:lnTo>
                      <a:pt x="124" y="159"/>
                    </a:lnTo>
                    <a:lnTo>
                      <a:pt x="121" y="155"/>
                    </a:lnTo>
                    <a:lnTo>
                      <a:pt x="121" y="150"/>
                    </a:lnTo>
                    <a:lnTo>
                      <a:pt x="124" y="148"/>
                    </a:lnTo>
                    <a:lnTo>
                      <a:pt x="124" y="145"/>
                    </a:lnTo>
                    <a:lnTo>
                      <a:pt x="121" y="148"/>
                    </a:lnTo>
                    <a:lnTo>
                      <a:pt x="119" y="150"/>
                    </a:lnTo>
                    <a:lnTo>
                      <a:pt x="114" y="152"/>
                    </a:lnTo>
                    <a:lnTo>
                      <a:pt x="110" y="155"/>
                    </a:lnTo>
                    <a:lnTo>
                      <a:pt x="102" y="157"/>
                    </a:lnTo>
                    <a:lnTo>
                      <a:pt x="93" y="157"/>
                    </a:lnTo>
                    <a:lnTo>
                      <a:pt x="83" y="157"/>
                    </a:lnTo>
                    <a:lnTo>
                      <a:pt x="76" y="157"/>
                    </a:lnTo>
                    <a:lnTo>
                      <a:pt x="67" y="152"/>
                    </a:lnTo>
                    <a:lnTo>
                      <a:pt x="55" y="145"/>
                    </a:lnTo>
                    <a:lnTo>
                      <a:pt x="48" y="138"/>
                    </a:lnTo>
                    <a:lnTo>
                      <a:pt x="43" y="128"/>
                    </a:lnTo>
                    <a:lnTo>
                      <a:pt x="38" y="121"/>
                    </a:lnTo>
                    <a:lnTo>
                      <a:pt x="38" y="112"/>
                    </a:lnTo>
                    <a:lnTo>
                      <a:pt x="38" y="105"/>
                    </a:lnTo>
                    <a:lnTo>
                      <a:pt x="38" y="97"/>
                    </a:lnTo>
                    <a:lnTo>
                      <a:pt x="40" y="90"/>
                    </a:lnTo>
                    <a:lnTo>
                      <a:pt x="40" y="86"/>
                    </a:lnTo>
                    <a:lnTo>
                      <a:pt x="43" y="83"/>
                    </a:lnTo>
                    <a:lnTo>
                      <a:pt x="43" y="81"/>
                    </a:lnTo>
                    <a:lnTo>
                      <a:pt x="43" y="81"/>
                    </a:lnTo>
                    <a:lnTo>
                      <a:pt x="38" y="78"/>
                    </a:lnTo>
                    <a:lnTo>
                      <a:pt x="33" y="76"/>
                    </a:lnTo>
                    <a:lnTo>
                      <a:pt x="29" y="71"/>
                    </a:lnTo>
                    <a:lnTo>
                      <a:pt x="21" y="64"/>
                    </a:lnTo>
                    <a:lnTo>
                      <a:pt x="14" y="55"/>
                    </a:lnTo>
                    <a:lnTo>
                      <a:pt x="9" y="45"/>
                    </a:lnTo>
                    <a:lnTo>
                      <a:pt x="5" y="31"/>
                    </a:lnTo>
                    <a:lnTo>
                      <a:pt x="2" y="16"/>
                    </a:lnTo>
                    <a:lnTo>
                      <a:pt x="0" y="0"/>
                    </a:lnTo>
                  </a:path>
                </a:pathLst>
              </a:custGeom>
              <a:noFill/>
              <a:ln w="12700" cmpd="sng">
                <a:solidFill>
                  <a:srgbClr val="FF9900"/>
                </a:solidFill>
                <a:prstDash val="solid"/>
                <a:round/>
                <a:headEnd/>
                <a:tailEnd/>
              </a:ln>
            </p:spPr>
            <p:txBody>
              <a:bodyPr/>
              <a:lstStyle/>
              <a:p>
                <a:endParaRPr lang="en-US"/>
              </a:p>
            </p:txBody>
          </p:sp>
          <p:sp>
            <p:nvSpPr>
              <p:cNvPr id="95" name="Freeform 456"/>
              <p:cNvSpPr>
                <a:spLocks/>
              </p:cNvSpPr>
              <p:nvPr/>
            </p:nvSpPr>
            <p:spPr bwMode="auto">
              <a:xfrm>
                <a:off x="4165" y="2911"/>
                <a:ext cx="355" cy="236"/>
              </a:xfrm>
              <a:custGeom>
                <a:avLst/>
                <a:gdLst/>
                <a:ahLst/>
                <a:cxnLst>
                  <a:cxn ang="0">
                    <a:pos x="355" y="16"/>
                  </a:cxn>
                  <a:cxn ang="0">
                    <a:pos x="348" y="45"/>
                  </a:cxn>
                  <a:cxn ang="0">
                    <a:pos x="334" y="64"/>
                  </a:cxn>
                  <a:cxn ang="0">
                    <a:pos x="322" y="76"/>
                  </a:cxn>
                  <a:cxn ang="0">
                    <a:pos x="315" y="81"/>
                  </a:cxn>
                  <a:cxn ang="0">
                    <a:pos x="315" y="83"/>
                  </a:cxn>
                  <a:cxn ang="0">
                    <a:pos x="317" y="90"/>
                  </a:cxn>
                  <a:cxn ang="0">
                    <a:pos x="320" y="105"/>
                  </a:cxn>
                  <a:cxn ang="0">
                    <a:pos x="317" y="121"/>
                  </a:cxn>
                  <a:cxn ang="0">
                    <a:pos x="310" y="138"/>
                  </a:cxn>
                  <a:cxn ang="0">
                    <a:pos x="291" y="152"/>
                  </a:cxn>
                  <a:cxn ang="0">
                    <a:pos x="272" y="159"/>
                  </a:cxn>
                  <a:cxn ang="0">
                    <a:pos x="255" y="157"/>
                  </a:cxn>
                  <a:cxn ang="0">
                    <a:pos x="241" y="152"/>
                  </a:cxn>
                  <a:cxn ang="0">
                    <a:pos x="234" y="148"/>
                  </a:cxn>
                  <a:cxn ang="0">
                    <a:pos x="234" y="148"/>
                  </a:cxn>
                  <a:cxn ang="0">
                    <a:pos x="234" y="155"/>
                  </a:cxn>
                  <a:cxn ang="0">
                    <a:pos x="231" y="169"/>
                  </a:cxn>
                  <a:cxn ang="0">
                    <a:pos x="224" y="186"/>
                  </a:cxn>
                  <a:cxn ang="0">
                    <a:pos x="205" y="205"/>
                  </a:cxn>
                  <a:cxn ang="0">
                    <a:pos x="177" y="224"/>
                  </a:cxn>
                  <a:cxn ang="0">
                    <a:pos x="146" y="229"/>
                  </a:cxn>
                  <a:cxn ang="0">
                    <a:pos x="117" y="224"/>
                  </a:cxn>
                  <a:cxn ang="0">
                    <a:pos x="98" y="214"/>
                  </a:cxn>
                  <a:cxn ang="0">
                    <a:pos x="86" y="205"/>
                  </a:cxn>
                  <a:cxn ang="0">
                    <a:pos x="84" y="205"/>
                  </a:cxn>
                  <a:cxn ang="0">
                    <a:pos x="81" y="212"/>
                  </a:cxn>
                  <a:cxn ang="0">
                    <a:pos x="76" y="219"/>
                  </a:cxn>
                  <a:cxn ang="0">
                    <a:pos x="69" y="229"/>
                  </a:cxn>
                  <a:cxn ang="0">
                    <a:pos x="53" y="236"/>
                  </a:cxn>
                  <a:cxn ang="0">
                    <a:pos x="31" y="236"/>
                  </a:cxn>
                  <a:cxn ang="0">
                    <a:pos x="14" y="229"/>
                  </a:cxn>
                  <a:cxn ang="0">
                    <a:pos x="5" y="219"/>
                  </a:cxn>
                  <a:cxn ang="0">
                    <a:pos x="0" y="212"/>
                  </a:cxn>
                  <a:cxn ang="0">
                    <a:pos x="0" y="205"/>
                  </a:cxn>
                </a:cxnLst>
                <a:rect l="0" t="0" r="r" b="b"/>
                <a:pathLst>
                  <a:path w="355" h="236">
                    <a:moveTo>
                      <a:pt x="355" y="0"/>
                    </a:moveTo>
                    <a:lnTo>
                      <a:pt x="355" y="16"/>
                    </a:lnTo>
                    <a:lnTo>
                      <a:pt x="353" y="33"/>
                    </a:lnTo>
                    <a:lnTo>
                      <a:pt x="348" y="45"/>
                    </a:lnTo>
                    <a:lnTo>
                      <a:pt x="341" y="55"/>
                    </a:lnTo>
                    <a:lnTo>
                      <a:pt x="334" y="64"/>
                    </a:lnTo>
                    <a:lnTo>
                      <a:pt x="329" y="71"/>
                    </a:lnTo>
                    <a:lnTo>
                      <a:pt x="322" y="76"/>
                    </a:lnTo>
                    <a:lnTo>
                      <a:pt x="317" y="78"/>
                    </a:lnTo>
                    <a:lnTo>
                      <a:pt x="315" y="81"/>
                    </a:lnTo>
                    <a:lnTo>
                      <a:pt x="312" y="83"/>
                    </a:lnTo>
                    <a:lnTo>
                      <a:pt x="315" y="83"/>
                    </a:lnTo>
                    <a:lnTo>
                      <a:pt x="315" y="86"/>
                    </a:lnTo>
                    <a:lnTo>
                      <a:pt x="317" y="90"/>
                    </a:lnTo>
                    <a:lnTo>
                      <a:pt x="317" y="97"/>
                    </a:lnTo>
                    <a:lnTo>
                      <a:pt x="320" y="105"/>
                    </a:lnTo>
                    <a:lnTo>
                      <a:pt x="320" y="112"/>
                    </a:lnTo>
                    <a:lnTo>
                      <a:pt x="317" y="121"/>
                    </a:lnTo>
                    <a:lnTo>
                      <a:pt x="315" y="131"/>
                    </a:lnTo>
                    <a:lnTo>
                      <a:pt x="310" y="138"/>
                    </a:lnTo>
                    <a:lnTo>
                      <a:pt x="300" y="148"/>
                    </a:lnTo>
                    <a:lnTo>
                      <a:pt x="291" y="152"/>
                    </a:lnTo>
                    <a:lnTo>
                      <a:pt x="281" y="157"/>
                    </a:lnTo>
                    <a:lnTo>
                      <a:pt x="272" y="159"/>
                    </a:lnTo>
                    <a:lnTo>
                      <a:pt x="262" y="159"/>
                    </a:lnTo>
                    <a:lnTo>
                      <a:pt x="255" y="157"/>
                    </a:lnTo>
                    <a:lnTo>
                      <a:pt x="248" y="155"/>
                    </a:lnTo>
                    <a:lnTo>
                      <a:pt x="241" y="152"/>
                    </a:lnTo>
                    <a:lnTo>
                      <a:pt x="236" y="150"/>
                    </a:lnTo>
                    <a:lnTo>
                      <a:pt x="234" y="148"/>
                    </a:lnTo>
                    <a:lnTo>
                      <a:pt x="234" y="148"/>
                    </a:lnTo>
                    <a:lnTo>
                      <a:pt x="234" y="148"/>
                    </a:lnTo>
                    <a:lnTo>
                      <a:pt x="234" y="150"/>
                    </a:lnTo>
                    <a:lnTo>
                      <a:pt x="234" y="155"/>
                    </a:lnTo>
                    <a:lnTo>
                      <a:pt x="234" y="162"/>
                    </a:lnTo>
                    <a:lnTo>
                      <a:pt x="231" y="169"/>
                    </a:lnTo>
                    <a:lnTo>
                      <a:pt x="229" y="176"/>
                    </a:lnTo>
                    <a:lnTo>
                      <a:pt x="224" y="186"/>
                    </a:lnTo>
                    <a:lnTo>
                      <a:pt x="215" y="195"/>
                    </a:lnTo>
                    <a:lnTo>
                      <a:pt x="205" y="205"/>
                    </a:lnTo>
                    <a:lnTo>
                      <a:pt x="191" y="217"/>
                    </a:lnTo>
                    <a:lnTo>
                      <a:pt x="177" y="224"/>
                    </a:lnTo>
                    <a:lnTo>
                      <a:pt x="160" y="229"/>
                    </a:lnTo>
                    <a:lnTo>
                      <a:pt x="146" y="229"/>
                    </a:lnTo>
                    <a:lnTo>
                      <a:pt x="131" y="226"/>
                    </a:lnTo>
                    <a:lnTo>
                      <a:pt x="117" y="224"/>
                    </a:lnTo>
                    <a:lnTo>
                      <a:pt x="107" y="219"/>
                    </a:lnTo>
                    <a:lnTo>
                      <a:pt x="98" y="214"/>
                    </a:lnTo>
                    <a:lnTo>
                      <a:pt x="91" y="209"/>
                    </a:lnTo>
                    <a:lnTo>
                      <a:pt x="86" y="205"/>
                    </a:lnTo>
                    <a:lnTo>
                      <a:pt x="84" y="205"/>
                    </a:lnTo>
                    <a:lnTo>
                      <a:pt x="84" y="205"/>
                    </a:lnTo>
                    <a:lnTo>
                      <a:pt x="84" y="207"/>
                    </a:lnTo>
                    <a:lnTo>
                      <a:pt x="81" y="212"/>
                    </a:lnTo>
                    <a:lnTo>
                      <a:pt x="81" y="214"/>
                    </a:lnTo>
                    <a:lnTo>
                      <a:pt x="76" y="219"/>
                    </a:lnTo>
                    <a:lnTo>
                      <a:pt x="74" y="224"/>
                    </a:lnTo>
                    <a:lnTo>
                      <a:pt x="69" y="229"/>
                    </a:lnTo>
                    <a:lnTo>
                      <a:pt x="62" y="233"/>
                    </a:lnTo>
                    <a:lnTo>
                      <a:pt x="53" y="236"/>
                    </a:lnTo>
                    <a:lnTo>
                      <a:pt x="41" y="236"/>
                    </a:lnTo>
                    <a:lnTo>
                      <a:pt x="31" y="236"/>
                    </a:lnTo>
                    <a:lnTo>
                      <a:pt x="22" y="233"/>
                    </a:lnTo>
                    <a:lnTo>
                      <a:pt x="14" y="229"/>
                    </a:lnTo>
                    <a:lnTo>
                      <a:pt x="10" y="224"/>
                    </a:lnTo>
                    <a:lnTo>
                      <a:pt x="5" y="219"/>
                    </a:lnTo>
                    <a:lnTo>
                      <a:pt x="2" y="214"/>
                    </a:lnTo>
                    <a:lnTo>
                      <a:pt x="0" y="212"/>
                    </a:lnTo>
                    <a:lnTo>
                      <a:pt x="0" y="207"/>
                    </a:lnTo>
                    <a:lnTo>
                      <a:pt x="0" y="205"/>
                    </a:lnTo>
                    <a:lnTo>
                      <a:pt x="0" y="205"/>
                    </a:lnTo>
                  </a:path>
                </a:pathLst>
              </a:custGeom>
              <a:noFill/>
              <a:ln w="12700" cmpd="sng">
                <a:solidFill>
                  <a:srgbClr val="FF9900"/>
                </a:solidFill>
                <a:prstDash val="solid"/>
                <a:round/>
                <a:headEnd/>
                <a:tailEnd/>
              </a:ln>
            </p:spPr>
            <p:txBody>
              <a:bodyPr/>
              <a:lstStyle/>
              <a:p>
                <a:endParaRPr lang="en-US"/>
              </a:p>
            </p:txBody>
          </p:sp>
        </p:grpSp>
        <p:grpSp>
          <p:nvGrpSpPr>
            <p:cNvPr id="4" name="Group 457"/>
            <p:cNvGrpSpPr>
              <a:grpSpLocks/>
            </p:cNvGrpSpPr>
            <p:nvPr/>
          </p:nvGrpSpPr>
          <p:grpSpPr bwMode="auto">
            <a:xfrm>
              <a:off x="4411" y="3428"/>
              <a:ext cx="631" cy="470"/>
              <a:chOff x="4411" y="3428"/>
              <a:chExt cx="631" cy="470"/>
            </a:xfrm>
          </p:grpSpPr>
          <p:sp>
            <p:nvSpPr>
              <p:cNvPr id="88" name="Freeform 458"/>
              <p:cNvSpPr>
                <a:spLocks/>
              </p:cNvSpPr>
              <p:nvPr/>
            </p:nvSpPr>
            <p:spPr bwMode="auto">
              <a:xfrm>
                <a:off x="4768" y="3438"/>
                <a:ext cx="274" cy="228"/>
              </a:xfrm>
              <a:custGeom>
                <a:avLst/>
                <a:gdLst/>
                <a:ahLst/>
                <a:cxnLst>
                  <a:cxn ang="0">
                    <a:pos x="0" y="23"/>
                  </a:cxn>
                  <a:cxn ang="0">
                    <a:pos x="3" y="21"/>
                  </a:cxn>
                  <a:cxn ang="0">
                    <a:pos x="7" y="19"/>
                  </a:cxn>
                  <a:cxn ang="0">
                    <a:pos x="15" y="14"/>
                  </a:cxn>
                  <a:cxn ang="0">
                    <a:pos x="24" y="9"/>
                  </a:cxn>
                  <a:cxn ang="0">
                    <a:pos x="36" y="4"/>
                  </a:cxn>
                  <a:cxn ang="0">
                    <a:pos x="48" y="0"/>
                  </a:cxn>
                  <a:cxn ang="0">
                    <a:pos x="62" y="0"/>
                  </a:cxn>
                  <a:cxn ang="0">
                    <a:pos x="77" y="0"/>
                  </a:cxn>
                  <a:cxn ang="0">
                    <a:pos x="93" y="4"/>
                  </a:cxn>
                  <a:cxn ang="0">
                    <a:pos x="108" y="12"/>
                  </a:cxn>
                  <a:cxn ang="0">
                    <a:pos x="122" y="21"/>
                  </a:cxn>
                  <a:cxn ang="0">
                    <a:pos x="134" y="33"/>
                  </a:cxn>
                  <a:cxn ang="0">
                    <a:pos x="141" y="43"/>
                  </a:cxn>
                  <a:cxn ang="0">
                    <a:pos x="146" y="52"/>
                  </a:cxn>
                  <a:cxn ang="0">
                    <a:pos x="148" y="59"/>
                  </a:cxn>
                  <a:cxn ang="0">
                    <a:pos x="151" y="66"/>
                  </a:cxn>
                  <a:cxn ang="0">
                    <a:pos x="151" y="71"/>
                  </a:cxn>
                  <a:cxn ang="0">
                    <a:pos x="151" y="76"/>
                  </a:cxn>
                  <a:cxn ang="0">
                    <a:pos x="151" y="78"/>
                  </a:cxn>
                  <a:cxn ang="0">
                    <a:pos x="151" y="81"/>
                  </a:cxn>
                  <a:cxn ang="0">
                    <a:pos x="151" y="81"/>
                  </a:cxn>
                  <a:cxn ang="0">
                    <a:pos x="155" y="78"/>
                  </a:cxn>
                  <a:cxn ang="0">
                    <a:pos x="160" y="76"/>
                  </a:cxn>
                  <a:cxn ang="0">
                    <a:pos x="165" y="74"/>
                  </a:cxn>
                  <a:cxn ang="0">
                    <a:pos x="172" y="71"/>
                  </a:cxn>
                  <a:cxn ang="0">
                    <a:pos x="182" y="69"/>
                  </a:cxn>
                  <a:cxn ang="0">
                    <a:pos x="189" y="69"/>
                  </a:cxn>
                  <a:cxn ang="0">
                    <a:pos x="198" y="71"/>
                  </a:cxn>
                  <a:cxn ang="0">
                    <a:pos x="208" y="74"/>
                  </a:cxn>
                  <a:cxn ang="0">
                    <a:pos x="217" y="81"/>
                  </a:cxn>
                  <a:cxn ang="0">
                    <a:pos x="227" y="88"/>
                  </a:cxn>
                  <a:cxn ang="0">
                    <a:pos x="232" y="97"/>
                  </a:cxn>
                  <a:cxn ang="0">
                    <a:pos x="234" y="107"/>
                  </a:cxn>
                  <a:cxn ang="0">
                    <a:pos x="236" y="114"/>
                  </a:cxn>
                  <a:cxn ang="0">
                    <a:pos x="236" y="124"/>
                  </a:cxn>
                  <a:cxn ang="0">
                    <a:pos x="236" y="131"/>
                  </a:cxn>
                  <a:cxn ang="0">
                    <a:pos x="234" y="135"/>
                  </a:cxn>
                  <a:cxn ang="0">
                    <a:pos x="232" y="140"/>
                  </a:cxn>
                  <a:cxn ang="0">
                    <a:pos x="232" y="145"/>
                  </a:cxn>
                  <a:cxn ang="0">
                    <a:pos x="232" y="145"/>
                  </a:cxn>
                  <a:cxn ang="0">
                    <a:pos x="232" y="145"/>
                  </a:cxn>
                  <a:cxn ang="0">
                    <a:pos x="236" y="147"/>
                  </a:cxn>
                  <a:cxn ang="0">
                    <a:pos x="241" y="152"/>
                  </a:cxn>
                  <a:cxn ang="0">
                    <a:pos x="246" y="157"/>
                  </a:cxn>
                  <a:cxn ang="0">
                    <a:pos x="253" y="164"/>
                  </a:cxn>
                  <a:cxn ang="0">
                    <a:pos x="258" y="171"/>
                  </a:cxn>
                  <a:cxn ang="0">
                    <a:pos x="265" y="183"/>
                  </a:cxn>
                  <a:cxn ang="0">
                    <a:pos x="270" y="195"/>
                  </a:cxn>
                  <a:cxn ang="0">
                    <a:pos x="272" y="209"/>
                  </a:cxn>
                  <a:cxn ang="0">
                    <a:pos x="274" y="228"/>
                  </a:cxn>
                </a:cxnLst>
                <a:rect l="0" t="0" r="r" b="b"/>
                <a:pathLst>
                  <a:path w="274" h="228">
                    <a:moveTo>
                      <a:pt x="0" y="23"/>
                    </a:moveTo>
                    <a:lnTo>
                      <a:pt x="3" y="21"/>
                    </a:lnTo>
                    <a:lnTo>
                      <a:pt x="7" y="19"/>
                    </a:lnTo>
                    <a:lnTo>
                      <a:pt x="15" y="14"/>
                    </a:lnTo>
                    <a:lnTo>
                      <a:pt x="24" y="9"/>
                    </a:lnTo>
                    <a:lnTo>
                      <a:pt x="36" y="4"/>
                    </a:lnTo>
                    <a:lnTo>
                      <a:pt x="48" y="0"/>
                    </a:lnTo>
                    <a:lnTo>
                      <a:pt x="62" y="0"/>
                    </a:lnTo>
                    <a:lnTo>
                      <a:pt x="77" y="0"/>
                    </a:lnTo>
                    <a:lnTo>
                      <a:pt x="93" y="4"/>
                    </a:lnTo>
                    <a:lnTo>
                      <a:pt x="108" y="12"/>
                    </a:lnTo>
                    <a:lnTo>
                      <a:pt x="122" y="21"/>
                    </a:lnTo>
                    <a:lnTo>
                      <a:pt x="134" y="33"/>
                    </a:lnTo>
                    <a:lnTo>
                      <a:pt x="141" y="43"/>
                    </a:lnTo>
                    <a:lnTo>
                      <a:pt x="146" y="52"/>
                    </a:lnTo>
                    <a:lnTo>
                      <a:pt x="148" y="59"/>
                    </a:lnTo>
                    <a:lnTo>
                      <a:pt x="151" y="66"/>
                    </a:lnTo>
                    <a:lnTo>
                      <a:pt x="151" y="71"/>
                    </a:lnTo>
                    <a:lnTo>
                      <a:pt x="151" y="76"/>
                    </a:lnTo>
                    <a:lnTo>
                      <a:pt x="151" y="78"/>
                    </a:lnTo>
                    <a:lnTo>
                      <a:pt x="151" y="81"/>
                    </a:lnTo>
                    <a:lnTo>
                      <a:pt x="151" y="81"/>
                    </a:lnTo>
                    <a:lnTo>
                      <a:pt x="155" y="78"/>
                    </a:lnTo>
                    <a:lnTo>
                      <a:pt x="160" y="76"/>
                    </a:lnTo>
                    <a:lnTo>
                      <a:pt x="165" y="74"/>
                    </a:lnTo>
                    <a:lnTo>
                      <a:pt x="172" y="71"/>
                    </a:lnTo>
                    <a:lnTo>
                      <a:pt x="182" y="69"/>
                    </a:lnTo>
                    <a:lnTo>
                      <a:pt x="189" y="69"/>
                    </a:lnTo>
                    <a:lnTo>
                      <a:pt x="198" y="71"/>
                    </a:lnTo>
                    <a:lnTo>
                      <a:pt x="208" y="74"/>
                    </a:lnTo>
                    <a:lnTo>
                      <a:pt x="217" y="81"/>
                    </a:lnTo>
                    <a:lnTo>
                      <a:pt x="227" y="88"/>
                    </a:lnTo>
                    <a:lnTo>
                      <a:pt x="232" y="97"/>
                    </a:lnTo>
                    <a:lnTo>
                      <a:pt x="234" y="107"/>
                    </a:lnTo>
                    <a:lnTo>
                      <a:pt x="236" y="114"/>
                    </a:lnTo>
                    <a:lnTo>
                      <a:pt x="236" y="124"/>
                    </a:lnTo>
                    <a:lnTo>
                      <a:pt x="236" y="131"/>
                    </a:lnTo>
                    <a:lnTo>
                      <a:pt x="234" y="135"/>
                    </a:lnTo>
                    <a:lnTo>
                      <a:pt x="232" y="140"/>
                    </a:lnTo>
                    <a:lnTo>
                      <a:pt x="232" y="145"/>
                    </a:lnTo>
                    <a:lnTo>
                      <a:pt x="232" y="145"/>
                    </a:lnTo>
                    <a:lnTo>
                      <a:pt x="232" y="145"/>
                    </a:lnTo>
                    <a:lnTo>
                      <a:pt x="236" y="147"/>
                    </a:lnTo>
                    <a:lnTo>
                      <a:pt x="241" y="152"/>
                    </a:lnTo>
                    <a:lnTo>
                      <a:pt x="246" y="157"/>
                    </a:lnTo>
                    <a:lnTo>
                      <a:pt x="253" y="164"/>
                    </a:lnTo>
                    <a:lnTo>
                      <a:pt x="258" y="171"/>
                    </a:lnTo>
                    <a:lnTo>
                      <a:pt x="265" y="183"/>
                    </a:lnTo>
                    <a:lnTo>
                      <a:pt x="270" y="195"/>
                    </a:lnTo>
                    <a:lnTo>
                      <a:pt x="272" y="209"/>
                    </a:lnTo>
                    <a:lnTo>
                      <a:pt x="274" y="228"/>
                    </a:lnTo>
                  </a:path>
                </a:pathLst>
              </a:custGeom>
              <a:noFill/>
              <a:ln w="12700" cmpd="sng">
                <a:solidFill>
                  <a:srgbClr val="FF9900"/>
                </a:solidFill>
                <a:prstDash val="solid"/>
                <a:round/>
                <a:headEnd/>
                <a:tailEnd/>
              </a:ln>
            </p:spPr>
            <p:txBody>
              <a:bodyPr/>
              <a:lstStyle/>
              <a:p>
                <a:endParaRPr lang="en-US"/>
              </a:p>
            </p:txBody>
          </p:sp>
          <p:sp>
            <p:nvSpPr>
              <p:cNvPr id="89" name="Freeform 459"/>
              <p:cNvSpPr>
                <a:spLocks/>
              </p:cNvSpPr>
              <p:nvPr/>
            </p:nvSpPr>
            <p:spPr bwMode="auto">
              <a:xfrm>
                <a:off x="4411" y="3428"/>
                <a:ext cx="357" cy="236"/>
              </a:xfrm>
              <a:custGeom>
                <a:avLst/>
                <a:gdLst/>
                <a:ahLst/>
                <a:cxnLst>
                  <a:cxn ang="0">
                    <a:pos x="2" y="219"/>
                  </a:cxn>
                  <a:cxn ang="0">
                    <a:pos x="9" y="191"/>
                  </a:cxn>
                  <a:cxn ang="0">
                    <a:pos x="21" y="172"/>
                  </a:cxn>
                  <a:cxn ang="0">
                    <a:pos x="33" y="160"/>
                  </a:cxn>
                  <a:cxn ang="0">
                    <a:pos x="43" y="155"/>
                  </a:cxn>
                  <a:cxn ang="0">
                    <a:pos x="43" y="153"/>
                  </a:cxn>
                  <a:cxn ang="0">
                    <a:pos x="40" y="145"/>
                  </a:cxn>
                  <a:cxn ang="0">
                    <a:pos x="38" y="131"/>
                  </a:cxn>
                  <a:cxn ang="0">
                    <a:pos x="40" y="114"/>
                  </a:cxn>
                  <a:cxn ang="0">
                    <a:pos x="47" y="98"/>
                  </a:cxn>
                  <a:cxn ang="0">
                    <a:pos x="66" y="84"/>
                  </a:cxn>
                  <a:cxn ang="0">
                    <a:pos x="85" y="79"/>
                  </a:cxn>
                  <a:cxn ang="0">
                    <a:pos x="102" y="79"/>
                  </a:cxn>
                  <a:cxn ang="0">
                    <a:pos x="114" y="84"/>
                  </a:cxn>
                  <a:cxn ang="0">
                    <a:pos x="124" y="88"/>
                  </a:cxn>
                  <a:cxn ang="0">
                    <a:pos x="124" y="88"/>
                  </a:cxn>
                  <a:cxn ang="0">
                    <a:pos x="124" y="81"/>
                  </a:cxn>
                  <a:cxn ang="0">
                    <a:pos x="126" y="69"/>
                  </a:cxn>
                  <a:cxn ang="0">
                    <a:pos x="133" y="50"/>
                  </a:cxn>
                  <a:cxn ang="0">
                    <a:pos x="152" y="31"/>
                  </a:cxn>
                  <a:cxn ang="0">
                    <a:pos x="181" y="12"/>
                  </a:cxn>
                  <a:cxn ang="0">
                    <a:pos x="212" y="7"/>
                  </a:cxn>
                  <a:cxn ang="0">
                    <a:pos x="238" y="14"/>
                  </a:cxn>
                  <a:cxn ang="0">
                    <a:pos x="260" y="24"/>
                  </a:cxn>
                  <a:cxn ang="0">
                    <a:pos x="271" y="31"/>
                  </a:cxn>
                  <a:cxn ang="0">
                    <a:pos x="274" y="31"/>
                  </a:cxn>
                  <a:cxn ang="0">
                    <a:pos x="274" y="26"/>
                  </a:cxn>
                  <a:cxn ang="0">
                    <a:pos x="279" y="17"/>
                  </a:cxn>
                  <a:cxn ang="0">
                    <a:pos x="288" y="7"/>
                  </a:cxn>
                  <a:cxn ang="0">
                    <a:pos x="305" y="2"/>
                  </a:cxn>
                  <a:cxn ang="0">
                    <a:pos x="326" y="2"/>
                  </a:cxn>
                  <a:cxn ang="0">
                    <a:pos x="343" y="7"/>
                  </a:cxn>
                  <a:cxn ang="0">
                    <a:pos x="353" y="17"/>
                  </a:cxn>
                  <a:cxn ang="0">
                    <a:pos x="357" y="26"/>
                  </a:cxn>
                  <a:cxn ang="0">
                    <a:pos x="357" y="31"/>
                  </a:cxn>
                </a:cxnLst>
                <a:rect l="0" t="0" r="r" b="b"/>
                <a:pathLst>
                  <a:path w="357" h="236">
                    <a:moveTo>
                      <a:pt x="0" y="236"/>
                    </a:moveTo>
                    <a:lnTo>
                      <a:pt x="2" y="219"/>
                    </a:lnTo>
                    <a:lnTo>
                      <a:pt x="4" y="205"/>
                    </a:lnTo>
                    <a:lnTo>
                      <a:pt x="9" y="191"/>
                    </a:lnTo>
                    <a:lnTo>
                      <a:pt x="16" y="181"/>
                    </a:lnTo>
                    <a:lnTo>
                      <a:pt x="21" y="172"/>
                    </a:lnTo>
                    <a:lnTo>
                      <a:pt x="28" y="165"/>
                    </a:lnTo>
                    <a:lnTo>
                      <a:pt x="33" y="160"/>
                    </a:lnTo>
                    <a:lnTo>
                      <a:pt x="38" y="157"/>
                    </a:lnTo>
                    <a:lnTo>
                      <a:pt x="43" y="155"/>
                    </a:lnTo>
                    <a:lnTo>
                      <a:pt x="43" y="155"/>
                    </a:lnTo>
                    <a:lnTo>
                      <a:pt x="43" y="153"/>
                    </a:lnTo>
                    <a:lnTo>
                      <a:pt x="43" y="150"/>
                    </a:lnTo>
                    <a:lnTo>
                      <a:pt x="40" y="145"/>
                    </a:lnTo>
                    <a:lnTo>
                      <a:pt x="38" y="138"/>
                    </a:lnTo>
                    <a:lnTo>
                      <a:pt x="38" y="131"/>
                    </a:lnTo>
                    <a:lnTo>
                      <a:pt x="38" y="124"/>
                    </a:lnTo>
                    <a:lnTo>
                      <a:pt x="40" y="114"/>
                    </a:lnTo>
                    <a:lnTo>
                      <a:pt x="43" y="107"/>
                    </a:lnTo>
                    <a:lnTo>
                      <a:pt x="47" y="98"/>
                    </a:lnTo>
                    <a:lnTo>
                      <a:pt x="57" y="91"/>
                    </a:lnTo>
                    <a:lnTo>
                      <a:pt x="66" y="84"/>
                    </a:lnTo>
                    <a:lnTo>
                      <a:pt x="76" y="79"/>
                    </a:lnTo>
                    <a:lnTo>
                      <a:pt x="85" y="79"/>
                    </a:lnTo>
                    <a:lnTo>
                      <a:pt x="93" y="79"/>
                    </a:lnTo>
                    <a:lnTo>
                      <a:pt x="102" y="79"/>
                    </a:lnTo>
                    <a:lnTo>
                      <a:pt x="109" y="81"/>
                    </a:lnTo>
                    <a:lnTo>
                      <a:pt x="114" y="84"/>
                    </a:lnTo>
                    <a:lnTo>
                      <a:pt x="119" y="86"/>
                    </a:lnTo>
                    <a:lnTo>
                      <a:pt x="124" y="88"/>
                    </a:lnTo>
                    <a:lnTo>
                      <a:pt x="124" y="91"/>
                    </a:lnTo>
                    <a:lnTo>
                      <a:pt x="124" y="88"/>
                    </a:lnTo>
                    <a:lnTo>
                      <a:pt x="124" y="86"/>
                    </a:lnTo>
                    <a:lnTo>
                      <a:pt x="124" y="81"/>
                    </a:lnTo>
                    <a:lnTo>
                      <a:pt x="124" y="76"/>
                    </a:lnTo>
                    <a:lnTo>
                      <a:pt x="126" y="69"/>
                    </a:lnTo>
                    <a:lnTo>
                      <a:pt x="128" y="60"/>
                    </a:lnTo>
                    <a:lnTo>
                      <a:pt x="133" y="50"/>
                    </a:lnTo>
                    <a:lnTo>
                      <a:pt x="140" y="41"/>
                    </a:lnTo>
                    <a:lnTo>
                      <a:pt x="152" y="31"/>
                    </a:lnTo>
                    <a:lnTo>
                      <a:pt x="167" y="22"/>
                    </a:lnTo>
                    <a:lnTo>
                      <a:pt x="181" y="12"/>
                    </a:lnTo>
                    <a:lnTo>
                      <a:pt x="198" y="10"/>
                    </a:lnTo>
                    <a:lnTo>
                      <a:pt x="212" y="7"/>
                    </a:lnTo>
                    <a:lnTo>
                      <a:pt x="226" y="10"/>
                    </a:lnTo>
                    <a:lnTo>
                      <a:pt x="238" y="14"/>
                    </a:lnTo>
                    <a:lnTo>
                      <a:pt x="250" y="19"/>
                    </a:lnTo>
                    <a:lnTo>
                      <a:pt x="260" y="24"/>
                    </a:lnTo>
                    <a:lnTo>
                      <a:pt x="267" y="29"/>
                    </a:lnTo>
                    <a:lnTo>
                      <a:pt x="271" y="31"/>
                    </a:lnTo>
                    <a:lnTo>
                      <a:pt x="274" y="33"/>
                    </a:lnTo>
                    <a:lnTo>
                      <a:pt x="274" y="31"/>
                    </a:lnTo>
                    <a:lnTo>
                      <a:pt x="274" y="29"/>
                    </a:lnTo>
                    <a:lnTo>
                      <a:pt x="274" y="26"/>
                    </a:lnTo>
                    <a:lnTo>
                      <a:pt x="276" y="22"/>
                    </a:lnTo>
                    <a:lnTo>
                      <a:pt x="279" y="17"/>
                    </a:lnTo>
                    <a:lnTo>
                      <a:pt x="283" y="12"/>
                    </a:lnTo>
                    <a:lnTo>
                      <a:pt x="288" y="7"/>
                    </a:lnTo>
                    <a:lnTo>
                      <a:pt x="295" y="5"/>
                    </a:lnTo>
                    <a:lnTo>
                      <a:pt x="305" y="2"/>
                    </a:lnTo>
                    <a:lnTo>
                      <a:pt x="317" y="0"/>
                    </a:lnTo>
                    <a:lnTo>
                      <a:pt x="326" y="2"/>
                    </a:lnTo>
                    <a:lnTo>
                      <a:pt x="336" y="5"/>
                    </a:lnTo>
                    <a:lnTo>
                      <a:pt x="343" y="7"/>
                    </a:lnTo>
                    <a:lnTo>
                      <a:pt x="348" y="12"/>
                    </a:lnTo>
                    <a:lnTo>
                      <a:pt x="353" y="17"/>
                    </a:lnTo>
                    <a:lnTo>
                      <a:pt x="355" y="22"/>
                    </a:lnTo>
                    <a:lnTo>
                      <a:pt x="357" y="26"/>
                    </a:lnTo>
                    <a:lnTo>
                      <a:pt x="357" y="29"/>
                    </a:lnTo>
                    <a:lnTo>
                      <a:pt x="357" y="31"/>
                    </a:lnTo>
                    <a:lnTo>
                      <a:pt x="357" y="33"/>
                    </a:lnTo>
                  </a:path>
                </a:pathLst>
              </a:custGeom>
              <a:noFill/>
              <a:ln w="12700" cmpd="sng">
                <a:solidFill>
                  <a:srgbClr val="FF9900"/>
                </a:solidFill>
                <a:prstDash val="solid"/>
                <a:round/>
                <a:headEnd/>
                <a:tailEnd/>
              </a:ln>
            </p:spPr>
            <p:txBody>
              <a:bodyPr/>
              <a:lstStyle/>
              <a:p>
                <a:endParaRPr lang="en-US"/>
              </a:p>
            </p:txBody>
          </p:sp>
          <p:sp>
            <p:nvSpPr>
              <p:cNvPr id="90" name="Freeform 460"/>
              <p:cNvSpPr>
                <a:spLocks/>
              </p:cNvSpPr>
              <p:nvPr/>
            </p:nvSpPr>
            <p:spPr bwMode="auto">
              <a:xfrm>
                <a:off x="4411" y="3659"/>
                <a:ext cx="274" cy="229"/>
              </a:xfrm>
              <a:custGeom>
                <a:avLst/>
                <a:gdLst/>
                <a:ahLst/>
                <a:cxnLst>
                  <a:cxn ang="0">
                    <a:pos x="274" y="205"/>
                  </a:cxn>
                  <a:cxn ang="0">
                    <a:pos x="271" y="208"/>
                  </a:cxn>
                  <a:cxn ang="0">
                    <a:pos x="267" y="210"/>
                  </a:cxn>
                  <a:cxn ang="0">
                    <a:pos x="260" y="215"/>
                  </a:cxn>
                  <a:cxn ang="0">
                    <a:pos x="250" y="220"/>
                  </a:cxn>
                  <a:cxn ang="0">
                    <a:pos x="238" y="224"/>
                  </a:cxn>
                  <a:cxn ang="0">
                    <a:pos x="226" y="229"/>
                  </a:cxn>
                  <a:cxn ang="0">
                    <a:pos x="212" y="229"/>
                  </a:cxn>
                  <a:cxn ang="0">
                    <a:pos x="198" y="229"/>
                  </a:cxn>
                  <a:cxn ang="0">
                    <a:pos x="181" y="224"/>
                  </a:cxn>
                  <a:cxn ang="0">
                    <a:pos x="167" y="217"/>
                  </a:cxn>
                  <a:cxn ang="0">
                    <a:pos x="152" y="208"/>
                  </a:cxn>
                  <a:cxn ang="0">
                    <a:pos x="140" y="196"/>
                  </a:cxn>
                  <a:cxn ang="0">
                    <a:pos x="133" y="186"/>
                  </a:cxn>
                  <a:cxn ang="0">
                    <a:pos x="128" y="179"/>
                  </a:cxn>
                  <a:cxn ang="0">
                    <a:pos x="126" y="170"/>
                  </a:cxn>
                  <a:cxn ang="0">
                    <a:pos x="124" y="162"/>
                  </a:cxn>
                  <a:cxn ang="0">
                    <a:pos x="124" y="158"/>
                  </a:cxn>
                  <a:cxn ang="0">
                    <a:pos x="124" y="153"/>
                  </a:cxn>
                  <a:cxn ang="0">
                    <a:pos x="124" y="151"/>
                  </a:cxn>
                  <a:cxn ang="0">
                    <a:pos x="124" y="148"/>
                  </a:cxn>
                  <a:cxn ang="0">
                    <a:pos x="124" y="148"/>
                  </a:cxn>
                  <a:cxn ang="0">
                    <a:pos x="119" y="151"/>
                  </a:cxn>
                  <a:cxn ang="0">
                    <a:pos x="114" y="153"/>
                  </a:cxn>
                  <a:cxn ang="0">
                    <a:pos x="109" y="155"/>
                  </a:cxn>
                  <a:cxn ang="0">
                    <a:pos x="102" y="158"/>
                  </a:cxn>
                  <a:cxn ang="0">
                    <a:pos x="93" y="160"/>
                  </a:cxn>
                  <a:cxn ang="0">
                    <a:pos x="85" y="160"/>
                  </a:cxn>
                  <a:cxn ang="0">
                    <a:pos x="76" y="158"/>
                  </a:cxn>
                  <a:cxn ang="0">
                    <a:pos x="66" y="155"/>
                  </a:cxn>
                  <a:cxn ang="0">
                    <a:pos x="57" y="148"/>
                  </a:cxn>
                  <a:cxn ang="0">
                    <a:pos x="47" y="141"/>
                  </a:cxn>
                  <a:cxn ang="0">
                    <a:pos x="43" y="131"/>
                  </a:cxn>
                  <a:cxn ang="0">
                    <a:pos x="40" y="122"/>
                  </a:cxn>
                  <a:cxn ang="0">
                    <a:pos x="38" y="115"/>
                  </a:cxn>
                  <a:cxn ang="0">
                    <a:pos x="38" y="105"/>
                  </a:cxn>
                  <a:cxn ang="0">
                    <a:pos x="38" y="98"/>
                  </a:cxn>
                  <a:cxn ang="0">
                    <a:pos x="40" y="93"/>
                  </a:cxn>
                  <a:cxn ang="0">
                    <a:pos x="43" y="89"/>
                  </a:cxn>
                  <a:cxn ang="0">
                    <a:pos x="43" y="84"/>
                  </a:cxn>
                  <a:cxn ang="0">
                    <a:pos x="43" y="84"/>
                  </a:cxn>
                  <a:cxn ang="0">
                    <a:pos x="43" y="84"/>
                  </a:cxn>
                  <a:cxn ang="0">
                    <a:pos x="38" y="81"/>
                  </a:cxn>
                  <a:cxn ang="0">
                    <a:pos x="33" y="77"/>
                  </a:cxn>
                  <a:cxn ang="0">
                    <a:pos x="28" y="72"/>
                  </a:cxn>
                  <a:cxn ang="0">
                    <a:pos x="21" y="65"/>
                  </a:cxn>
                  <a:cxn ang="0">
                    <a:pos x="16" y="58"/>
                  </a:cxn>
                  <a:cxn ang="0">
                    <a:pos x="9" y="46"/>
                  </a:cxn>
                  <a:cxn ang="0">
                    <a:pos x="4" y="34"/>
                  </a:cxn>
                  <a:cxn ang="0">
                    <a:pos x="2" y="19"/>
                  </a:cxn>
                  <a:cxn ang="0">
                    <a:pos x="0" y="0"/>
                  </a:cxn>
                </a:cxnLst>
                <a:rect l="0" t="0" r="r" b="b"/>
                <a:pathLst>
                  <a:path w="274" h="229">
                    <a:moveTo>
                      <a:pt x="274" y="205"/>
                    </a:moveTo>
                    <a:lnTo>
                      <a:pt x="271" y="208"/>
                    </a:lnTo>
                    <a:lnTo>
                      <a:pt x="267" y="210"/>
                    </a:lnTo>
                    <a:lnTo>
                      <a:pt x="260" y="215"/>
                    </a:lnTo>
                    <a:lnTo>
                      <a:pt x="250" y="220"/>
                    </a:lnTo>
                    <a:lnTo>
                      <a:pt x="238" y="224"/>
                    </a:lnTo>
                    <a:lnTo>
                      <a:pt x="226" y="229"/>
                    </a:lnTo>
                    <a:lnTo>
                      <a:pt x="212" y="229"/>
                    </a:lnTo>
                    <a:lnTo>
                      <a:pt x="198" y="229"/>
                    </a:lnTo>
                    <a:lnTo>
                      <a:pt x="181" y="224"/>
                    </a:lnTo>
                    <a:lnTo>
                      <a:pt x="167" y="217"/>
                    </a:lnTo>
                    <a:lnTo>
                      <a:pt x="152" y="208"/>
                    </a:lnTo>
                    <a:lnTo>
                      <a:pt x="140" y="196"/>
                    </a:lnTo>
                    <a:lnTo>
                      <a:pt x="133" y="186"/>
                    </a:lnTo>
                    <a:lnTo>
                      <a:pt x="128" y="179"/>
                    </a:lnTo>
                    <a:lnTo>
                      <a:pt x="126" y="170"/>
                    </a:lnTo>
                    <a:lnTo>
                      <a:pt x="124" y="162"/>
                    </a:lnTo>
                    <a:lnTo>
                      <a:pt x="124" y="158"/>
                    </a:lnTo>
                    <a:lnTo>
                      <a:pt x="124" y="153"/>
                    </a:lnTo>
                    <a:lnTo>
                      <a:pt x="124" y="151"/>
                    </a:lnTo>
                    <a:lnTo>
                      <a:pt x="124" y="148"/>
                    </a:lnTo>
                    <a:lnTo>
                      <a:pt x="124" y="148"/>
                    </a:lnTo>
                    <a:lnTo>
                      <a:pt x="119" y="151"/>
                    </a:lnTo>
                    <a:lnTo>
                      <a:pt x="114" y="153"/>
                    </a:lnTo>
                    <a:lnTo>
                      <a:pt x="109" y="155"/>
                    </a:lnTo>
                    <a:lnTo>
                      <a:pt x="102" y="158"/>
                    </a:lnTo>
                    <a:lnTo>
                      <a:pt x="93" y="160"/>
                    </a:lnTo>
                    <a:lnTo>
                      <a:pt x="85" y="160"/>
                    </a:lnTo>
                    <a:lnTo>
                      <a:pt x="76" y="158"/>
                    </a:lnTo>
                    <a:lnTo>
                      <a:pt x="66" y="155"/>
                    </a:lnTo>
                    <a:lnTo>
                      <a:pt x="57" y="148"/>
                    </a:lnTo>
                    <a:lnTo>
                      <a:pt x="47" y="141"/>
                    </a:lnTo>
                    <a:lnTo>
                      <a:pt x="43" y="131"/>
                    </a:lnTo>
                    <a:lnTo>
                      <a:pt x="40" y="122"/>
                    </a:lnTo>
                    <a:lnTo>
                      <a:pt x="38" y="115"/>
                    </a:lnTo>
                    <a:lnTo>
                      <a:pt x="38" y="105"/>
                    </a:lnTo>
                    <a:lnTo>
                      <a:pt x="38" y="98"/>
                    </a:lnTo>
                    <a:lnTo>
                      <a:pt x="40" y="93"/>
                    </a:lnTo>
                    <a:lnTo>
                      <a:pt x="43" y="89"/>
                    </a:lnTo>
                    <a:lnTo>
                      <a:pt x="43" y="84"/>
                    </a:lnTo>
                    <a:lnTo>
                      <a:pt x="43" y="84"/>
                    </a:lnTo>
                    <a:lnTo>
                      <a:pt x="43" y="84"/>
                    </a:lnTo>
                    <a:lnTo>
                      <a:pt x="38" y="81"/>
                    </a:lnTo>
                    <a:lnTo>
                      <a:pt x="33" y="77"/>
                    </a:lnTo>
                    <a:lnTo>
                      <a:pt x="28" y="72"/>
                    </a:lnTo>
                    <a:lnTo>
                      <a:pt x="21" y="65"/>
                    </a:lnTo>
                    <a:lnTo>
                      <a:pt x="16" y="58"/>
                    </a:lnTo>
                    <a:lnTo>
                      <a:pt x="9" y="46"/>
                    </a:lnTo>
                    <a:lnTo>
                      <a:pt x="4" y="34"/>
                    </a:lnTo>
                    <a:lnTo>
                      <a:pt x="2" y="19"/>
                    </a:lnTo>
                    <a:lnTo>
                      <a:pt x="0" y="0"/>
                    </a:lnTo>
                  </a:path>
                </a:pathLst>
              </a:custGeom>
              <a:noFill/>
              <a:ln w="12700" cmpd="sng">
                <a:solidFill>
                  <a:srgbClr val="FF9900"/>
                </a:solidFill>
                <a:prstDash val="solid"/>
                <a:round/>
                <a:headEnd/>
                <a:tailEnd/>
              </a:ln>
            </p:spPr>
            <p:txBody>
              <a:bodyPr/>
              <a:lstStyle/>
              <a:p>
                <a:endParaRPr lang="en-US"/>
              </a:p>
            </p:txBody>
          </p:sp>
          <p:sp>
            <p:nvSpPr>
              <p:cNvPr id="91" name="Freeform 461"/>
              <p:cNvSpPr>
                <a:spLocks/>
              </p:cNvSpPr>
              <p:nvPr/>
            </p:nvSpPr>
            <p:spPr bwMode="auto">
              <a:xfrm>
                <a:off x="4685" y="3659"/>
                <a:ext cx="355" cy="239"/>
              </a:xfrm>
              <a:custGeom>
                <a:avLst/>
                <a:gdLst/>
                <a:ahLst/>
                <a:cxnLst>
                  <a:cxn ang="0">
                    <a:pos x="355" y="19"/>
                  </a:cxn>
                  <a:cxn ang="0">
                    <a:pos x="348" y="48"/>
                  </a:cxn>
                  <a:cxn ang="0">
                    <a:pos x="336" y="67"/>
                  </a:cxn>
                  <a:cxn ang="0">
                    <a:pos x="324" y="79"/>
                  </a:cxn>
                  <a:cxn ang="0">
                    <a:pos x="315" y="84"/>
                  </a:cxn>
                  <a:cxn ang="0">
                    <a:pos x="315" y="86"/>
                  </a:cxn>
                  <a:cxn ang="0">
                    <a:pos x="317" y="93"/>
                  </a:cxn>
                  <a:cxn ang="0">
                    <a:pos x="319" y="108"/>
                  </a:cxn>
                  <a:cxn ang="0">
                    <a:pos x="317" y="124"/>
                  </a:cxn>
                  <a:cxn ang="0">
                    <a:pos x="310" y="141"/>
                  </a:cxn>
                  <a:cxn ang="0">
                    <a:pos x="291" y="155"/>
                  </a:cxn>
                  <a:cxn ang="0">
                    <a:pos x="272" y="160"/>
                  </a:cxn>
                  <a:cxn ang="0">
                    <a:pos x="255" y="160"/>
                  </a:cxn>
                  <a:cxn ang="0">
                    <a:pos x="243" y="155"/>
                  </a:cxn>
                  <a:cxn ang="0">
                    <a:pos x="234" y="151"/>
                  </a:cxn>
                  <a:cxn ang="0">
                    <a:pos x="234" y="151"/>
                  </a:cxn>
                  <a:cxn ang="0">
                    <a:pos x="234" y="158"/>
                  </a:cxn>
                  <a:cxn ang="0">
                    <a:pos x="231" y="170"/>
                  </a:cxn>
                  <a:cxn ang="0">
                    <a:pos x="224" y="189"/>
                  </a:cxn>
                  <a:cxn ang="0">
                    <a:pos x="205" y="208"/>
                  </a:cxn>
                  <a:cxn ang="0">
                    <a:pos x="176" y="227"/>
                  </a:cxn>
                  <a:cxn ang="0">
                    <a:pos x="145" y="232"/>
                  </a:cxn>
                  <a:cxn ang="0">
                    <a:pos x="119" y="224"/>
                  </a:cxn>
                  <a:cxn ang="0">
                    <a:pos x="98" y="215"/>
                  </a:cxn>
                  <a:cxn ang="0">
                    <a:pos x="86" y="208"/>
                  </a:cxn>
                  <a:cxn ang="0">
                    <a:pos x="83" y="208"/>
                  </a:cxn>
                  <a:cxn ang="0">
                    <a:pos x="83" y="213"/>
                  </a:cxn>
                  <a:cxn ang="0">
                    <a:pos x="79" y="222"/>
                  </a:cxn>
                  <a:cxn ang="0">
                    <a:pos x="69" y="232"/>
                  </a:cxn>
                  <a:cxn ang="0">
                    <a:pos x="52" y="236"/>
                  </a:cxn>
                  <a:cxn ang="0">
                    <a:pos x="31" y="236"/>
                  </a:cxn>
                  <a:cxn ang="0">
                    <a:pos x="14" y="232"/>
                  </a:cxn>
                  <a:cxn ang="0">
                    <a:pos x="5" y="222"/>
                  </a:cxn>
                  <a:cxn ang="0">
                    <a:pos x="0" y="213"/>
                  </a:cxn>
                  <a:cxn ang="0">
                    <a:pos x="0" y="208"/>
                  </a:cxn>
                </a:cxnLst>
                <a:rect l="0" t="0" r="r" b="b"/>
                <a:pathLst>
                  <a:path w="355" h="239">
                    <a:moveTo>
                      <a:pt x="355" y="0"/>
                    </a:moveTo>
                    <a:lnTo>
                      <a:pt x="355" y="19"/>
                    </a:lnTo>
                    <a:lnTo>
                      <a:pt x="353" y="34"/>
                    </a:lnTo>
                    <a:lnTo>
                      <a:pt x="348" y="48"/>
                    </a:lnTo>
                    <a:lnTo>
                      <a:pt x="341" y="58"/>
                    </a:lnTo>
                    <a:lnTo>
                      <a:pt x="336" y="67"/>
                    </a:lnTo>
                    <a:lnTo>
                      <a:pt x="329" y="74"/>
                    </a:lnTo>
                    <a:lnTo>
                      <a:pt x="324" y="79"/>
                    </a:lnTo>
                    <a:lnTo>
                      <a:pt x="319" y="81"/>
                    </a:lnTo>
                    <a:lnTo>
                      <a:pt x="315" y="84"/>
                    </a:lnTo>
                    <a:lnTo>
                      <a:pt x="315" y="84"/>
                    </a:lnTo>
                    <a:lnTo>
                      <a:pt x="315" y="86"/>
                    </a:lnTo>
                    <a:lnTo>
                      <a:pt x="315" y="89"/>
                    </a:lnTo>
                    <a:lnTo>
                      <a:pt x="317" y="93"/>
                    </a:lnTo>
                    <a:lnTo>
                      <a:pt x="319" y="100"/>
                    </a:lnTo>
                    <a:lnTo>
                      <a:pt x="319" y="108"/>
                    </a:lnTo>
                    <a:lnTo>
                      <a:pt x="319" y="115"/>
                    </a:lnTo>
                    <a:lnTo>
                      <a:pt x="317" y="124"/>
                    </a:lnTo>
                    <a:lnTo>
                      <a:pt x="315" y="131"/>
                    </a:lnTo>
                    <a:lnTo>
                      <a:pt x="310" y="141"/>
                    </a:lnTo>
                    <a:lnTo>
                      <a:pt x="300" y="151"/>
                    </a:lnTo>
                    <a:lnTo>
                      <a:pt x="291" y="155"/>
                    </a:lnTo>
                    <a:lnTo>
                      <a:pt x="281" y="160"/>
                    </a:lnTo>
                    <a:lnTo>
                      <a:pt x="272" y="160"/>
                    </a:lnTo>
                    <a:lnTo>
                      <a:pt x="265" y="160"/>
                    </a:lnTo>
                    <a:lnTo>
                      <a:pt x="255" y="160"/>
                    </a:lnTo>
                    <a:lnTo>
                      <a:pt x="248" y="158"/>
                    </a:lnTo>
                    <a:lnTo>
                      <a:pt x="243" y="155"/>
                    </a:lnTo>
                    <a:lnTo>
                      <a:pt x="238" y="153"/>
                    </a:lnTo>
                    <a:lnTo>
                      <a:pt x="234" y="151"/>
                    </a:lnTo>
                    <a:lnTo>
                      <a:pt x="234" y="151"/>
                    </a:lnTo>
                    <a:lnTo>
                      <a:pt x="234" y="151"/>
                    </a:lnTo>
                    <a:lnTo>
                      <a:pt x="234" y="153"/>
                    </a:lnTo>
                    <a:lnTo>
                      <a:pt x="234" y="158"/>
                    </a:lnTo>
                    <a:lnTo>
                      <a:pt x="234" y="162"/>
                    </a:lnTo>
                    <a:lnTo>
                      <a:pt x="231" y="170"/>
                    </a:lnTo>
                    <a:lnTo>
                      <a:pt x="229" y="179"/>
                    </a:lnTo>
                    <a:lnTo>
                      <a:pt x="224" y="189"/>
                    </a:lnTo>
                    <a:lnTo>
                      <a:pt x="217" y="198"/>
                    </a:lnTo>
                    <a:lnTo>
                      <a:pt x="205" y="208"/>
                    </a:lnTo>
                    <a:lnTo>
                      <a:pt x="191" y="217"/>
                    </a:lnTo>
                    <a:lnTo>
                      <a:pt x="176" y="227"/>
                    </a:lnTo>
                    <a:lnTo>
                      <a:pt x="160" y="229"/>
                    </a:lnTo>
                    <a:lnTo>
                      <a:pt x="145" y="232"/>
                    </a:lnTo>
                    <a:lnTo>
                      <a:pt x="131" y="229"/>
                    </a:lnTo>
                    <a:lnTo>
                      <a:pt x="119" y="224"/>
                    </a:lnTo>
                    <a:lnTo>
                      <a:pt x="107" y="220"/>
                    </a:lnTo>
                    <a:lnTo>
                      <a:pt x="98" y="215"/>
                    </a:lnTo>
                    <a:lnTo>
                      <a:pt x="90" y="210"/>
                    </a:lnTo>
                    <a:lnTo>
                      <a:pt x="86" y="208"/>
                    </a:lnTo>
                    <a:lnTo>
                      <a:pt x="83" y="208"/>
                    </a:lnTo>
                    <a:lnTo>
                      <a:pt x="83" y="208"/>
                    </a:lnTo>
                    <a:lnTo>
                      <a:pt x="83" y="210"/>
                    </a:lnTo>
                    <a:lnTo>
                      <a:pt x="83" y="213"/>
                    </a:lnTo>
                    <a:lnTo>
                      <a:pt x="81" y="217"/>
                    </a:lnTo>
                    <a:lnTo>
                      <a:pt x="79" y="222"/>
                    </a:lnTo>
                    <a:lnTo>
                      <a:pt x="74" y="227"/>
                    </a:lnTo>
                    <a:lnTo>
                      <a:pt x="69" y="232"/>
                    </a:lnTo>
                    <a:lnTo>
                      <a:pt x="62" y="234"/>
                    </a:lnTo>
                    <a:lnTo>
                      <a:pt x="52" y="236"/>
                    </a:lnTo>
                    <a:lnTo>
                      <a:pt x="43" y="239"/>
                    </a:lnTo>
                    <a:lnTo>
                      <a:pt x="31" y="236"/>
                    </a:lnTo>
                    <a:lnTo>
                      <a:pt x="21" y="234"/>
                    </a:lnTo>
                    <a:lnTo>
                      <a:pt x="14" y="232"/>
                    </a:lnTo>
                    <a:lnTo>
                      <a:pt x="9" y="227"/>
                    </a:lnTo>
                    <a:lnTo>
                      <a:pt x="5" y="222"/>
                    </a:lnTo>
                    <a:lnTo>
                      <a:pt x="2" y="217"/>
                    </a:lnTo>
                    <a:lnTo>
                      <a:pt x="0" y="213"/>
                    </a:lnTo>
                    <a:lnTo>
                      <a:pt x="0" y="210"/>
                    </a:lnTo>
                    <a:lnTo>
                      <a:pt x="0" y="208"/>
                    </a:lnTo>
                    <a:lnTo>
                      <a:pt x="0" y="208"/>
                    </a:lnTo>
                  </a:path>
                </a:pathLst>
              </a:custGeom>
              <a:noFill/>
              <a:ln w="12700" cmpd="sng">
                <a:solidFill>
                  <a:srgbClr val="FF9900"/>
                </a:solidFill>
                <a:prstDash val="solid"/>
                <a:round/>
                <a:headEnd/>
                <a:tailEnd/>
              </a:ln>
            </p:spPr>
            <p:txBody>
              <a:bodyPr/>
              <a:lstStyle/>
              <a:p>
                <a:endParaRPr lang="en-US"/>
              </a:p>
            </p:txBody>
          </p:sp>
        </p:grpSp>
        <p:grpSp>
          <p:nvGrpSpPr>
            <p:cNvPr id="5" name="Group 462"/>
            <p:cNvGrpSpPr>
              <a:grpSpLocks/>
            </p:cNvGrpSpPr>
            <p:nvPr/>
          </p:nvGrpSpPr>
          <p:grpSpPr bwMode="auto">
            <a:xfrm>
              <a:off x="3366" y="3430"/>
              <a:ext cx="632" cy="470"/>
              <a:chOff x="3366" y="3430"/>
              <a:chExt cx="632" cy="470"/>
            </a:xfrm>
          </p:grpSpPr>
          <p:sp>
            <p:nvSpPr>
              <p:cNvPr id="84" name="Freeform 463"/>
              <p:cNvSpPr>
                <a:spLocks/>
              </p:cNvSpPr>
              <p:nvPr/>
            </p:nvSpPr>
            <p:spPr bwMode="auto">
              <a:xfrm>
                <a:off x="3722" y="3440"/>
                <a:ext cx="276" cy="229"/>
              </a:xfrm>
              <a:custGeom>
                <a:avLst/>
                <a:gdLst/>
                <a:ahLst/>
                <a:cxnLst>
                  <a:cxn ang="0">
                    <a:pos x="0" y="24"/>
                  </a:cxn>
                  <a:cxn ang="0">
                    <a:pos x="4" y="24"/>
                  </a:cxn>
                  <a:cxn ang="0">
                    <a:pos x="7" y="19"/>
                  </a:cxn>
                  <a:cxn ang="0">
                    <a:pos x="16" y="14"/>
                  </a:cxn>
                  <a:cxn ang="0">
                    <a:pos x="26" y="10"/>
                  </a:cxn>
                  <a:cxn ang="0">
                    <a:pos x="35" y="5"/>
                  </a:cxn>
                  <a:cxn ang="0">
                    <a:pos x="50" y="2"/>
                  </a:cxn>
                  <a:cxn ang="0">
                    <a:pos x="64" y="0"/>
                  </a:cxn>
                  <a:cxn ang="0">
                    <a:pos x="78" y="0"/>
                  </a:cxn>
                  <a:cxn ang="0">
                    <a:pos x="95" y="5"/>
                  </a:cxn>
                  <a:cxn ang="0">
                    <a:pos x="109" y="12"/>
                  </a:cxn>
                  <a:cxn ang="0">
                    <a:pos x="124" y="24"/>
                  </a:cxn>
                  <a:cxn ang="0">
                    <a:pos x="133" y="33"/>
                  </a:cxn>
                  <a:cxn ang="0">
                    <a:pos x="143" y="43"/>
                  </a:cxn>
                  <a:cxn ang="0">
                    <a:pos x="147" y="52"/>
                  </a:cxn>
                  <a:cxn ang="0">
                    <a:pos x="150" y="60"/>
                  </a:cxn>
                  <a:cxn ang="0">
                    <a:pos x="152" y="67"/>
                  </a:cxn>
                  <a:cxn ang="0">
                    <a:pos x="152" y="74"/>
                  </a:cxn>
                  <a:cxn ang="0">
                    <a:pos x="152" y="79"/>
                  </a:cxn>
                  <a:cxn ang="0">
                    <a:pos x="152" y="81"/>
                  </a:cxn>
                  <a:cxn ang="0">
                    <a:pos x="152" y="81"/>
                  </a:cxn>
                  <a:cxn ang="0">
                    <a:pos x="152" y="81"/>
                  </a:cxn>
                  <a:cxn ang="0">
                    <a:pos x="155" y="79"/>
                  </a:cxn>
                  <a:cxn ang="0">
                    <a:pos x="159" y="76"/>
                  </a:cxn>
                  <a:cxn ang="0">
                    <a:pos x="167" y="74"/>
                  </a:cxn>
                  <a:cxn ang="0">
                    <a:pos x="174" y="72"/>
                  </a:cxn>
                  <a:cxn ang="0">
                    <a:pos x="181" y="69"/>
                  </a:cxn>
                  <a:cxn ang="0">
                    <a:pos x="190" y="69"/>
                  </a:cxn>
                  <a:cxn ang="0">
                    <a:pos x="200" y="72"/>
                  </a:cxn>
                  <a:cxn ang="0">
                    <a:pos x="209" y="74"/>
                  </a:cxn>
                  <a:cxn ang="0">
                    <a:pos x="219" y="81"/>
                  </a:cxn>
                  <a:cxn ang="0">
                    <a:pos x="229" y="91"/>
                  </a:cxn>
                  <a:cxn ang="0">
                    <a:pos x="233" y="98"/>
                  </a:cxn>
                  <a:cxn ang="0">
                    <a:pos x="236" y="107"/>
                  </a:cxn>
                  <a:cxn ang="0">
                    <a:pos x="238" y="117"/>
                  </a:cxn>
                  <a:cxn ang="0">
                    <a:pos x="238" y="124"/>
                  </a:cxn>
                  <a:cxn ang="0">
                    <a:pos x="236" y="131"/>
                  </a:cxn>
                  <a:cxn ang="0">
                    <a:pos x="236" y="138"/>
                  </a:cxn>
                  <a:cxn ang="0">
                    <a:pos x="233" y="143"/>
                  </a:cxn>
                  <a:cxn ang="0">
                    <a:pos x="233" y="145"/>
                  </a:cxn>
                  <a:cxn ang="0">
                    <a:pos x="231" y="145"/>
                  </a:cxn>
                  <a:cxn ang="0">
                    <a:pos x="233" y="148"/>
                  </a:cxn>
                  <a:cxn ang="0">
                    <a:pos x="236" y="148"/>
                  </a:cxn>
                  <a:cxn ang="0">
                    <a:pos x="240" y="153"/>
                  </a:cxn>
                  <a:cxn ang="0">
                    <a:pos x="248" y="157"/>
                  </a:cxn>
                  <a:cxn ang="0">
                    <a:pos x="252" y="164"/>
                  </a:cxn>
                  <a:cxn ang="0">
                    <a:pos x="259" y="174"/>
                  </a:cxn>
                  <a:cxn ang="0">
                    <a:pos x="267" y="184"/>
                  </a:cxn>
                  <a:cxn ang="0">
                    <a:pos x="271" y="195"/>
                  </a:cxn>
                  <a:cxn ang="0">
                    <a:pos x="274" y="212"/>
                  </a:cxn>
                  <a:cxn ang="0">
                    <a:pos x="276" y="229"/>
                  </a:cxn>
                </a:cxnLst>
                <a:rect l="0" t="0" r="r" b="b"/>
                <a:pathLst>
                  <a:path w="276" h="229">
                    <a:moveTo>
                      <a:pt x="0" y="24"/>
                    </a:moveTo>
                    <a:lnTo>
                      <a:pt x="4" y="24"/>
                    </a:lnTo>
                    <a:lnTo>
                      <a:pt x="7" y="19"/>
                    </a:lnTo>
                    <a:lnTo>
                      <a:pt x="16" y="14"/>
                    </a:lnTo>
                    <a:lnTo>
                      <a:pt x="26" y="10"/>
                    </a:lnTo>
                    <a:lnTo>
                      <a:pt x="35" y="5"/>
                    </a:lnTo>
                    <a:lnTo>
                      <a:pt x="50" y="2"/>
                    </a:lnTo>
                    <a:lnTo>
                      <a:pt x="64" y="0"/>
                    </a:lnTo>
                    <a:lnTo>
                      <a:pt x="78" y="0"/>
                    </a:lnTo>
                    <a:lnTo>
                      <a:pt x="95" y="5"/>
                    </a:lnTo>
                    <a:lnTo>
                      <a:pt x="109" y="12"/>
                    </a:lnTo>
                    <a:lnTo>
                      <a:pt x="124" y="24"/>
                    </a:lnTo>
                    <a:lnTo>
                      <a:pt x="133" y="33"/>
                    </a:lnTo>
                    <a:lnTo>
                      <a:pt x="143" y="43"/>
                    </a:lnTo>
                    <a:lnTo>
                      <a:pt x="147" y="52"/>
                    </a:lnTo>
                    <a:lnTo>
                      <a:pt x="150" y="60"/>
                    </a:lnTo>
                    <a:lnTo>
                      <a:pt x="152" y="67"/>
                    </a:lnTo>
                    <a:lnTo>
                      <a:pt x="152" y="74"/>
                    </a:lnTo>
                    <a:lnTo>
                      <a:pt x="152" y="79"/>
                    </a:lnTo>
                    <a:lnTo>
                      <a:pt x="152" y="81"/>
                    </a:lnTo>
                    <a:lnTo>
                      <a:pt x="152" y="81"/>
                    </a:lnTo>
                    <a:lnTo>
                      <a:pt x="152" y="81"/>
                    </a:lnTo>
                    <a:lnTo>
                      <a:pt x="155" y="79"/>
                    </a:lnTo>
                    <a:lnTo>
                      <a:pt x="159" y="76"/>
                    </a:lnTo>
                    <a:lnTo>
                      <a:pt x="167" y="74"/>
                    </a:lnTo>
                    <a:lnTo>
                      <a:pt x="174" y="72"/>
                    </a:lnTo>
                    <a:lnTo>
                      <a:pt x="181" y="69"/>
                    </a:lnTo>
                    <a:lnTo>
                      <a:pt x="190" y="69"/>
                    </a:lnTo>
                    <a:lnTo>
                      <a:pt x="200" y="72"/>
                    </a:lnTo>
                    <a:lnTo>
                      <a:pt x="209" y="74"/>
                    </a:lnTo>
                    <a:lnTo>
                      <a:pt x="219" y="81"/>
                    </a:lnTo>
                    <a:lnTo>
                      <a:pt x="229" y="91"/>
                    </a:lnTo>
                    <a:lnTo>
                      <a:pt x="233" y="98"/>
                    </a:lnTo>
                    <a:lnTo>
                      <a:pt x="236" y="107"/>
                    </a:lnTo>
                    <a:lnTo>
                      <a:pt x="238" y="117"/>
                    </a:lnTo>
                    <a:lnTo>
                      <a:pt x="238" y="124"/>
                    </a:lnTo>
                    <a:lnTo>
                      <a:pt x="236" y="131"/>
                    </a:lnTo>
                    <a:lnTo>
                      <a:pt x="236" y="138"/>
                    </a:lnTo>
                    <a:lnTo>
                      <a:pt x="233" y="143"/>
                    </a:lnTo>
                    <a:lnTo>
                      <a:pt x="233" y="145"/>
                    </a:lnTo>
                    <a:lnTo>
                      <a:pt x="231" y="145"/>
                    </a:lnTo>
                    <a:lnTo>
                      <a:pt x="233" y="148"/>
                    </a:lnTo>
                    <a:lnTo>
                      <a:pt x="236" y="148"/>
                    </a:lnTo>
                    <a:lnTo>
                      <a:pt x="240" y="153"/>
                    </a:lnTo>
                    <a:lnTo>
                      <a:pt x="248" y="157"/>
                    </a:lnTo>
                    <a:lnTo>
                      <a:pt x="252" y="164"/>
                    </a:lnTo>
                    <a:lnTo>
                      <a:pt x="259" y="174"/>
                    </a:lnTo>
                    <a:lnTo>
                      <a:pt x="267" y="184"/>
                    </a:lnTo>
                    <a:lnTo>
                      <a:pt x="271" y="195"/>
                    </a:lnTo>
                    <a:lnTo>
                      <a:pt x="274" y="212"/>
                    </a:lnTo>
                    <a:lnTo>
                      <a:pt x="276" y="229"/>
                    </a:lnTo>
                  </a:path>
                </a:pathLst>
              </a:custGeom>
              <a:noFill/>
              <a:ln w="12700" cmpd="sng">
                <a:solidFill>
                  <a:srgbClr val="FF9900"/>
                </a:solidFill>
                <a:prstDash val="solid"/>
                <a:round/>
                <a:headEnd/>
                <a:tailEnd/>
              </a:ln>
            </p:spPr>
            <p:txBody>
              <a:bodyPr/>
              <a:lstStyle/>
              <a:p>
                <a:endParaRPr lang="en-US"/>
              </a:p>
            </p:txBody>
          </p:sp>
          <p:sp>
            <p:nvSpPr>
              <p:cNvPr id="85" name="Freeform 464"/>
              <p:cNvSpPr>
                <a:spLocks/>
              </p:cNvSpPr>
              <p:nvPr/>
            </p:nvSpPr>
            <p:spPr bwMode="auto">
              <a:xfrm>
                <a:off x="3366" y="3430"/>
                <a:ext cx="358" cy="236"/>
              </a:xfrm>
              <a:custGeom>
                <a:avLst/>
                <a:gdLst/>
                <a:ahLst/>
                <a:cxnLst>
                  <a:cxn ang="0">
                    <a:pos x="3" y="220"/>
                  </a:cxn>
                  <a:cxn ang="0">
                    <a:pos x="10" y="194"/>
                  </a:cxn>
                  <a:cxn ang="0">
                    <a:pos x="22" y="174"/>
                  </a:cxn>
                  <a:cxn ang="0">
                    <a:pos x="34" y="163"/>
                  </a:cxn>
                  <a:cxn ang="0">
                    <a:pos x="43" y="155"/>
                  </a:cxn>
                  <a:cxn ang="0">
                    <a:pos x="43" y="155"/>
                  </a:cxn>
                  <a:cxn ang="0">
                    <a:pos x="41" y="146"/>
                  </a:cxn>
                  <a:cxn ang="0">
                    <a:pos x="39" y="134"/>
                  </a:cxn>
                  <a:cxn ang="0">
                    <a:pos x="39" y="117"/>
                  </a:cxn>
                  <a:cxn ang="0">
                    <a:pos x="48" y="98"/>
                  </a:cxn>
                  <a:cxn ang="0">
                    <a:pos x="65" y="84"/>
                  </a:cxn>
                  <a:cxn ang="0">
                    <a:pos x="84" y="79"/>
                  </a:cxn>
                  <a:cxn ang="0">
                    <a:pos x="103" y="82"/>
                  </a:cxn>
                  <a:cxn ang="0">
                    <a:pos x="115" y="86"/>
                  </a:cxn>
                  <a:cxn ang="0">
                    <a:pos x="122" y="91"/>
                  </a:cxn>
                  <a:cxn ang="0">
                    <a:pos x="124" y="89"/>
                  </a:cxn>
                  <a:cxn ang="0">
                    <a:pos x="122" y="82"/>
                  </a:cxn>
                  <a:cxn ang="0">
                    <a:pos x="124" y="70"/>
                  </a:cxn>
                  <a:cxn ang="0">
                    <a:pos x="134" y="53"/>
                  </a:cxn>
                  <a:cxn ang="0">
                    <a:pos x="153" y="31"/>
                  </a:cxn>
                  <a:cxn ang="0">
                    <a:pos x="182" y="15"/>
                  </a:cxn>
                  <a:cxn ang="0">
                    <a:pos x="213" y="10"/>
                  </a:cxn>
                  <a:cxn ang="0">
                    <a:pos x="239" y="15"/>
                  </a:cxn>
                  <a:cxn ang="0">
                    <a:pos x="260" y="24"/>
                  </a:cxn>
                  <a:cxn ang="0">
                    <a:pos x="272" y="31"/>
                  </a:cxn>
                  <a:cxn ang="0">
                    <a:pos x="275" y="31"/>
                  </a:cxn>
                  <a:cxn ang="0">
                    <a:pos x="275" y="27"/>
                  </a:cxn>
                  <a:cxn ang="0">
                    <a:pos x="279" y="17"/>
                  </a:cxn>
                  <a:cxn ang="0">
                    <a:pos x="289" y="8"/>
                  </a:cxn>
                  <a:cxn ang="0">
                    <a:pos x="306" y="3"/>
                  </a:cxn>
                  <a:cxn ang="0">
                    <a:pos x="327" y="3"/>
                  </a:cxn>
                  <a:cxn ang="0">
                    <a:pos x="344" y="8"/>
                  </a:cxn>
                  <a:cxn ang="0">
                    <a:pos x="351" y="17"/>
                  </a:cxn>
                  <a:cxn ang="0">
                    <a:pos x="356" y="27"/>
                  </a:cxn>
                  <a:cxn ang="0">
                    <a:pos x="358" y="31"/>
                  </a:cxn>
                </a:cxnLst>
                <a:rect l="0" t="0" r="r" b="b"/>
                <a:pathLst>
                  <a:path w="358" h="236">
                    <a:moveTo>
                      <a:pt x="0" y="236"/>
                    </a:moveTo>
                    <a:lnTo>
                      <a:pt x="3" y="220"/>
                    </a:lnTo>
                    <a:lnTo>
                      <a:pt x="5" y="205"/>
                    </a:lnTo>
                    <a:lnTo>
                      <a:pt x="10" y="194"/>
                    </a:lnTo>
                    <a:lnTo>
                      <a:pt x="15" y="182"/>
                    </a:lnTo>
                    <a:lnTo>
                      <a:pt x="22" y="174"/>
                    </a:lnTo>
                    <a:lnTo>
                      <a:pt x="29" y="167"/>
                    </a:lnTo>
                    <a:lnTo>
                      <a:pt x="34" y="163"/>
                    </a:lnTo>
                    <a:lnTo>
                      <a:pt x="39" y="158"/>
                    </a:lnTo>
                    <a:lnTo>
                      <a:pt x="43" y="155"/>
                    </a:lnTo>
                    <a:lnTo>
                      <a:pt x="43" y="155"/>
                    </a:lnTo>
                    <a:lnTo>
                      <a:pt x="43" y="155"/>
                    </a:lnTo>
                    <a:lnTo>
                      <a:pt x="41" y="151"/>
                    </a:lnTo>
                    <a:lnTo>
                      <a:pt x="41" y="146"/>
                    </a:lnTo>
                    <a:lnTo>
                      <a:pt x="39" y="141"/>
                    </a:lnTo>
                    <a:lnTo>
                      <a:pt x="39" y="134"/>
                    </a:lnTo>
                    <a:lnTo>
                      <a:pt x="39" y="124"/>
                    </a:lnTo>
                    <a:lnTo>
                      <a:pt x="39" y="117"/>
                    </a:lnTo>
                    <a:lnTo>
                      <a:pt x="43" y="108"/>
                    </a:lnTo>
                    <a:lnTo>
                      <a:pt x="48" y="98"/>
                    </a:lnTo>
                    <a:lnTo>
                      <a:pt x="55" y="91"/>
                    </a:lnTo>
                    <a:lnTo>
                      <a:pt x="65" y="84"/>
                    </a:lnTo>
                    <a:lnTo>
                      <a:pt x="77" y="82"/>
                    </a:lnTo>
                    <a:lnTo>
                      <a:pt x="84" y="79"/>
                    </a:lnTo>
                    <a:lnTo>
                      <a:pt x="93" y="79"/>
                    </a:lnTo>
                    <a:lnTo>
                      <a:pt x="103" y="82"/>
                    </a:lnTo>
                    <a:lnTo>
                      <a:pt x="110" y="84"/>
                    </a:lnTo>
                    <a:lnTo>
                      <a:pt x="115" y="86"/>
                    </a:lnTo>
                    <a:lnTo>
                      <a:pt x="120" y="89"/>
                    </a:lnTo>
                    <a:lnTo>
                      <a:pt x="122" y="91"/>
                    </a:lnTo>
                    <a:lnTo>
                      <a:pt x="124" y="91"/>
                    </a:lnTo>
                    <a:lnTo>
                      <a:pt x="124" y="89"/>
                    </a:lnTo>
                    <a:lnTo>
                      <a:pt x="122" y="86"/>
                    </a:lnTo>
                    <a:lnTo>
                      <a:pt x="122" y="82"/>
                    </a:lnTo>
                    <a:lnTo>
                      <a:pt x="124" y="77"/>
                    </a:lnTo>
                    <a:lnTo>
                      <a:pt x="124" y="70"/>
                    </a:lnTo>
                    <a:lnTo>
                      <a:pt x="129" y="60"/>
                    </a:lnTo>
                    <a:lnTo>
                      <a:pt x="134" y="53"/>
                    </a:lnTo>
                    <a:lnTo>
                      <a:pt x="141" y="43"/>
                    </a:lnTo>
                    <a:lnTo>
                      <a:pt x="153" y="31"/>
                    </a:lnTo>
                    <a:lnTo>
                      <a:pt x="165" y="22"/>
                    </a:lnTo>
                    <a:lnTo>
                      <a:pt x="182" y="15"/>
                    </a:lnTo>
                    <a:lnTo>
                      <a:pt x="196" y="10"/>
                    </a:lnTo>
                    <a:lnTo>
                      <a:pt x="213" y="10"/>
                    </a:lnTo>
                    <a:lnTo>
                      <a:pt x="227" y="10"/>
                    </a:lnTo>
                    <a:lnTo>
                      <a:pt x="239" y="15"/>
                    </a:lnTo>
                    <a:lnTo>
                      <a:pt x="251" y="20"/>
                    </a:lnTo>
                    <a:lnTo>
                      <a:pt x="260" y="24"/>
                    </a:lnTo>
                    <a:lnTo>
                      <a:pt x="267" y="29"/>
                    </a:lnTo>
                    <a:lnTo>
                      <a:pt x="272" y="31"/>
                    </a:lnTo>
                    <a:lnTo>
                      <a:pt x="275" y="34"/>
                    </a:lnTo>
                    <a:lnTo>
                      <a:pt x="275" y="31"/>
                    </a:lnTo>
                    <a:lnTo>
                      <a:pt x="275" y="29"/>
                    </a:lnTo>
                    <a:lnTo>
                      <a:pt x="275" y="27"/>
                    </a:lnTo>
                    <a:lnTo>
                      <a:pt x="277" y="22"/>
                    </a:lnTo>
                    <a:lnTo>
                      <a:pt x="279" y="17"/>
                    </a:lnTo>
                    <a:lnTo>
                      <a:pt x="284" y="12"/>
                    </a:lnTo>
                    <a:lnTo>
                      <a:pt x="289" y="8"/>
                    </a:lnTo>
                    <a:lnTo>
                      <a:pt x="296" y="5"/>
                    </a:lnTo>
                    <a:lnTo>
                      <a:pt x="306" y="3"/>
                    </a:lnTo>
                    <a:lnTo>
                      <a:pt x="315" y="0"/>
                    </a:lnTo>
                    <a:lnTo>
                      <a:pt x="327" y="3"/>
                    </a:lnTo>
                    <a:lnTo>
                      <a:pt x="337" y="5"/>
                    </a:lnTo>
                    <a:lnTo>
                      <a:pt x="344" y="8"/>
                    </a:lnTo>
                    <a:lnTo>
                      <a:pt x="348" y="12"/>
                    </a:lnTo>
                    <a:lnTo>
                      <a:pt x="351" y="17"/>
                    </a:lnTo>
                    <a:lnTo>
                      <a:pt x="356" y="22"/>
                    </a:lnTo>
                    <a:lnTo>
                      <a:pt x="356" y="27"/>
                    </a:lnTo>
                    <a:lnTo>
                      <a:pt x="358" y="29"/>
                    </a:lnTo>
                    <a:lnTo>
                      <a:pt x="358" y="31"/>
                    </a:lnTo>
                    <a:lnTo>
                      <a:pt x="358" y="34"/>
                    </a:lnTo>
                  </a:path>
                </a:pathLst>
              </a:custGeom>
              <a:noFill/>
              <a:ln w="12700" cmpd="sng">
                <a:solidFill>
                  <a:srgbClr val="FF9900"/>
                </a:solidFill>
                <a:prstDash val="solid"/>
                <a:round/>
                <a:headEnd/>
                <a:tailEnd/>
              </a:ln>
            </p:spPr>
            <p:txBody>
              <a:bodyPr/>
              <a:lstStyle/>
              <a:p>
                <a:endParaRPr lang="en-US"/>
              </a:p>
            </p:txBody>
          </p:sp>
          <p:sp>
            <p:nvSpPr>
              <p:cNvPr id="86" name="Freeform 465"/>
              <p:cNvSpPr>
                <a:spLocks/>
              </p:cNvSpPr>
              <p:nvPr/>
            </p:nvSpPr>
            <p:spPr bwMode="auto">
              <a:xfrm>
                <a:off x="3366" y="3664"/>
                <a:ext cx="272" cy="229"/>
              </a:xfrm>
              <a:custGeom>
                <a:avLst/>
                <a:gdLst/>
                <a:ahLst/>
                <a:cxnLst>
                  <a:cxn ang="0">
                    <a:pos x="272" y="203"/>
                  </a:cxn>
                  <a:cxn ang="0">
                    <a:pos x="272" y="205"/>
                  </a:cxn>
                  <a:cxn ang="0">
                    <a:pos x="267" y="208"/>
                  </a:cxn>
                  <a:cxn ang="0">
                    <a:pos x="260" y="212"/>
                  </a:cxn>
                  <a:cxn ang="0">
                    <a:pos x="251" y="217"/>
                  </a:cxn>
                  <a:cxn ang="0">
                    <a:pos x="239" y="222"/>
                  </a:cxn>
                  <a:cxn ang="0">
                    <a:pos x="227" y="227"/>
                  </a:cxn>
                  <a:cxn ang="0">
                    <a:pos x="213" y="229"/>
                  </a:cxn>
                  <a:cxn ang="0">
                    <a:pos x="196" y="227"/>
                  </a:cxn>
                  <a:cxn ang="0">
                    <a:pos x="182" y="224"/>
                  </a:cxn>
                  <a:cxn ang="0">
                    <a:pos x="165" y="215"/>
                  </a:cxn>
                  <a:cxn ang="0">
                    <a:pos x="153" y="205"/>
                  </a:cxn>
                  <a:cxn ang="0">
                    <a:pos x="141" y="196"/>
                  </a:cxn>
                  <a:cxn ang="0">
                    <a:pos x="134" y="186"/>
                  </a:cxn>
                  <a:cxn ang="0">
                    <a:pos x="129" y="177"/>
                  </a:cxn>
                  <a:cxn ang="0">
                    <a:pos x="124" y="167"/>
                  </a:cxn>
                  <a:cxn ang="0">
                    <a:pos x="124" y="160"/>
                  </a:cxn>
                  <a:cxn ang="0">
                    <a:pos x="122" y="155"/>
                  </a:cxn>
                  <a:cxn ang="0">
                    <a:pos x="122" y="150"/>
                  </a:cxn>
                  <a:cxn ang="0">
                    <a:pos x="124" y="148"/>
                  </a:cxn>
                  <a:cxn ang="0">
                    <a:pos x="124" y="146"/>
                  </a:cxn>
                  <a:cxn ang="0">
                    <a:pos x="122" y="148"/>
                  </a:cxn>
                  <a:cxn ang="0">
                    <a:pos x="120" y="150"/>
                  </a:cxn>
                  <a:cxn ang="0">
                    <a:pos x="115" y="153"/>
                  </a:cxn>
                  <a:cxn ang="0">
                    <a:pos x="110" y="155"/>
                  </a:cxn>
                  <a:cxn ang="0">
                    <a:pos x="103" y="157"/>
                  </a:cxn>
                  <a:cxn ang="0">
                    <a:pos x="93" y="157"/>
                  </a:cxn>
                  <a:cxn ang="0">
                    <a:pos x="84" y="157"/>
                  </a:cxn>
                  <a:cxn ang="0">
                    <a:pos x="77" y="157"/>
                  </a:cxn>
                  <a:cxn ang="0">
                    <a:pos x="65" y="153"/>
                  </a:cxn>
                  <a:cxn ang="0">
                    <a:pos x="55" y="146"/>
                  </a:cxn>
                  <a:cxn ang="0">
                    <a:pos x="48" y="138"/>
                  </a:cxn>
                  <a:cxn ang="0">
                    <a:pos x="43" y="129"/>
                  </a:cxn>
                  <a:cxn ang="0">
                    <a:pos x="39" y="122"/>
                  </a:cxn>
                  <a:cxn ang="0">
                    <a:pos x="39" y="112"/>
                  </a:cxn>
                  <a:cxn ang="0">
                    <a:pos x="39" y="105"/>
                  </a:cxn>
                  <a:cxn ang="0">
                    <a:pos x="39" y="98"/>
                  </a:cxn>
                  <a:cxn ang="0">
                    <a:pos x="41" y="91"/>
                  </a:cxn>
                  <a:cxn ang="0">
                    <a:pos x="41" y="86"/>
                  </a:cxn>
                  <a:cxn ang="0">
                    <a:pos x="43" y="84"/>
                  </a:cxn>
                  <a:cxn ang="0">
                    <a:pos x="43" y="81"/>
                  </a:cxn>
                  <a:cxn ang="0">
                    <a:pos x="43" y="81"/>
                  </a:cxn>
                  <a:cxn ang="0">
                    <a:pos x="39" y="79"/>
                  </a:cxn>
                  <a:cxn ang="0">
                    <a:pos x="34" y="76"/>
                  </a:cxn>
                  <a:cxn ang="0">
                    <a:pos x="29" y="72"/>
                  </a:cxn>
                  <a:cxn ang="0">
                    <a:pos x="22" y="64"/>
                  </a:cxn>
                  <a:cxn ang="0">
                    <a:pos x="15" y="55"/>
                  </a:cxn>
                  <a:cxn ang="0">
                    <a:pos x="10" y="45"/>
                  </a:cxn>
                  <a:cxn ang="0">
                    <a:pos x="5" y="31"/>
                  </a:cxn>
                  <a:cxn ang="0">
                    <a:pos x="3" y="17"/>
                  </a:cxn>
                  <a:cxn ang="0">
                    <a:pos x="0" y="0"/>
                  </a:cxn>
                </a:cxnLst>
                <a:rect l="0" t="0" r="r" b="b"/>
                <a:pathLst>
                  <a:path w="272" h="229">
                    <a:moveTo>
                      <a:pt x="272" y="203"/>
                    </a:moveTo>
                    <a:lnTo>
                      <a:pt x="272" y="205"/>
                    </a:lnTo>
                    <a:lnTo>
                      <a:pt x="267" y="208"/>
                    </a:lnTo>
                    <a:lnTo>
                      <a:pt x="260" y="212"/>
                    </a:lnTo>
                    <a:lnTo>
                      <a:pt x="251" y="217"/>
                    </a:lnTo>
                    <a:lnTo>
                      <a:pt x="239" y="222"/>
                    </a:lnTo>
                    <a:lnTo>
                      <a:pt x="227" y="227"/>
                    </a:lnTo>
                    <a:lnTo>
                      <a:pt x="213" y="229"/>
                    </a:lnTo>
                    <a:lnTo>
                      <a:pt x="196" y="227"/>
                    </a:lnTo>
                    <a:lnTo>
                      <a:pt x="182" y="224"/>
                    </a:lnTo>
                    <a:lnTo>
                      <a:pt x="165" y="215"/>
                    </a:lnTo>
                    <a:lnTo>
                      <a:pt x="153" y="205"/>
                    </a:lnTo>
                    <a:lnTo>
                      <a:pt x="141" y="196"/>
                    </a:lnTo>
                    <a:lnTo>
                      <a:pt x="134" y="186"/>
                    </a:lnTo>
                    <a:lnTo>
                      <a:pt x="129" y="177"/>
                    </a:lnTo>
                    <a:lnTo>
                      <a:pt x="124" y="167"/>
                    </a:lnTo>
                    <a:lnTo>
                      <a:pt x="124" y="160"/>
                    </a:lnTo>
                    <a:lnTo>
                      <a:pt x="122" y="155"/>
                    </a:lnTo>
                    <a:lnTo>
                      <a:pt x="122" y="150"/>
                    </a:lnTo>
                    <a:lnTo>
                      <a:pt x="124" y="148"/>
                    </a:lnTo>
                    <a:lnTo>
                      <a:pt x="124" y="146"/>
                    </a:lnTo>
                    <a:lnTo>
                      <a:pt x="122" y="148"/>
                    </a:lnTo>
                    <a:lnTo>
                      <a:pt x="120" y="150"/>
                    </a:lnTo>
                    <a:lnTo>
                      <a:pt x="115" y="153"/>
                    </a:lnTo>
                    <a:lnTo>
                      <a:pt x="110" y="155"/>
                    </a:lnTo>
                    <a:lnTo>
                      <a:pt x="103" y="157"/>
                    </a:lnTo>
                    <a:lnTo>
                      <a:pt x="93" y="157"/>
                    </a:lnTo>
                    <a:lnTo>
                      <a:pt x="84" y="157"/>
                    </a:lnTo>
                    <a:lnTo>
                      <a:pt x="77" y="157"/>
                    </a:lnTo>
                    <a:lnTo>
                      <a:pt x="65" y="153"/>
                    </a:lnTo>
                    <a:lnTo>
                      <a:pt x="55" y="146"/>
                    </a:lnTo>
                    <a:lnTo>
                      <a:pt x="48" y="138"/>
                    </a:lnTo>
                    <a:lnTo>
                      <a:pt x="43" y="129"/>
                    </a:lnTo>
                    <a:lnTo>
                      <a:pt x="39" y="122"/>
                    </a:lnTo>
                    <a:lnTo>
                      <a:pt x="39" y="112"/>
                    </a:lnTo>
                    <a:lnTo>
                      <a:pt x="39" y="105"/>
                    </a:lnTo>
                    <a:lnTo>
                      <a:pt x="39" y="98"/>
                    </a:lnTo>
                    <a:lnTo>
                      <a:pt x="41" y="91"/>
                    </a:lnTo>
                    <a:lnTo>
                      <a:pt x="41" y="86"/>
                    </a:lnTo>
                    <a:lnTo>
                      <a:pt x="43" y="84"/>
                    </a:lnTo>
                    <a:lnTo>
                      <a:pt x="43" y="81"/>
                    </a:lnTo>
                    <a:lnTo>
                      <a:pt x="43" y="81"/>
                    </a:lnTo>
                    <a:lnTo>
                      <a:pt x="39" y="79"/>
                    </a:lnTo>
                    <a:lnTo>
                      <a:pt x="34" y="76"/>
                    </a:lnTo>
                    <a:lnTo>
                      <a:pt x="29" y="72"/>
                    </a:lnTo>
                    <a:lnTo>
                      <a:pt x="22" y="64"/>
                    </a:lnTo>
                    <a:lnTo>
                      <a:pt x="15" y="55"/>
                    </a:lnTo>
                    <a:lnTo>
                      <a:pt x="10" y="45"/>
                    </a:lnTo>
                    <a:lnTo>
                      <a:pt x="5" y="31"/>
                    </a:lnTo>
                    <a:lnTo>
                      <a:pt x="3" y="17"/>
                    </a:lnTo>
                    <a:lnTo>
                      <a:pt x="0" y="0"/>
                    </a:lnTo>
                  </a:path>
                </a:pathLst>
              </a:custGeom>
              <a:noFill/>
              <a:ln w="12700" cmpd="sng">
                <a:solidFill>
                  <a:srgbClr val="FF9900"/>
                </a:solidFill>
                <a:prstDash val="solid"/>
                <a:round/>
                <a:headEnd/>
                <a:tailEnd/>
              </a:ln>
            </p:spPr>
            <p:txBody>
              <a:bodyPr/>
              <a:lstStyle/>
              <a:p>
                <a:endParaRPr lang="en-US"/>
              </a:p>
            </p:txBody>
          </p:sp>
          <p:sp>
            <p:nvSpPr>
              <p:cNvPr id="87" name="Freeform 466"/>
              <p:cNvSpPr>
                <a:spLocks/>
              </p:cNvSpPr>
              <p:nvPr/>
            </p:nvSpPr>
            <p:spPr bwMode="auto">
              <a:xfrm>
                <a:off x="3638" y="3664"/>
                <a:ext cx="360" cy="236"/>
              </a:xfrm>
              <a:custGeom>
                <a:avLst/>
                <a:gdLst/>
                <a:ahLst/>
                <a:cxnLst>
                  <a:cxn ang="0">
                    <a:pos x="3" y="205"/>
                  </a:cxn>
                  <a:cxn ang="0">
                    <a:pos x="3" y="212"/>
                  </a:cxn>
                  <a:cxn ang="0">
                    <a:pos x="7" y="219"/>
                  </a:cxn>
                  <a:cxn ang="0">
                    <a:pos x="17" y="229"/>
                  </a:cxn>
                  <a:cxn ang="0">
                    <a:pos x="34" y="236"/>
                  </a:cxn>
                  <a:cxn ang="0">
                    <a:pos x="55" y="236"/>
                  </a:cxn>
                  <a:cxn ang="0">
                    <a:pos x="72" y="229"/>
                  </a:cxn>
                  <a:cxn ang="0">
                    <a:pos x="79" y="219"/>
                  </a:cxn>
                  <a:cxn ang="0">
                    <a:pos x="84" y="212"/>
                  </a:cxn>
                  <a:cxn ang="0">
                    <a:pos x="86" y="205"/>
                  </a:cxn>
                  <a:cxn ang="0">
                    <a:pos x="88" y="205"/>
                  </a:cxn>
                  <a:cxn ang="0">
                    <a:pos x="100" y="215"/>
                  </a:cxn>
                  <a:cxn ang="0">
                    <a:pos x="119" y="224"/>
                  </a:cxn>
                  <a:cxn ang="0">
                    <a:pos x="148" y="229"/>
                  </a:cxn>
                  <a:cxn ang="0">
                    <a:pos x="179" y="224"/>
                  </a:cxn>
                  <a:cxn ang="0">
                    <a:pos x="208" y="205"/>
                  </a:cxn>
                  <a:cxn ang="0">
                    <a:pos x="227" y="186"/>
                  </a:cxn>
                  <a:cxn ang="0">
                    <a:pos x="234" y="169"/>
                  </a:cxn>
                  <a:cxn ang="0">
                    <a:pos x="236" y="155"/>
                  </a:cxn>
                  <a:cxn ang="0">
                    <a:pos x="236" y="148"/>
                  </a:cxn>
                  <a:cxn ang="0">
                    <a:pos x="236" y="148"/>
                  </a:cxn>
                  <a:cxn ang="0">
                    <a:pos x="243" y="153"/>
                  </a:cxn>
                  <a:cxn ang="0">
                    <a:pos x="258" y="157"/>
                  </a:cxn>
                  <a:cxn ang="0">
                    <a:pos x="274" y="160"/>
                  </a:cxn>
                  <a:cxn ang="0">
                    <a:pos x="293" y="153"/>
                  </a:cxn>
                  <a:cxn ang="0">
                    <a:pos x="313" y="138"/>
                  </a:cxn>
                  <a:cxn ang="0">
                    <a:pos x="320" y="122"/>
                  </a:cxn>
                  <a:cxn ang="0">
                    <a:pos x="322" y="105"/>
                  </a:cxn>
                  <a:cxn ang="0">
                    <a:pos x="320" y="91"/>
                  </a:cxn>
                  <a:cxn ang="0">
                    <a:pos x="317" y="84"/>
                  </a:cxn>
                  <a:cxn ang="0">
                    <a:pos x="317" y="81"/>
                  </a:cxn>
                  <a:cxn ang="0">
                    <a:pos x="324" y="76"/>
                  </a:cxn>
                  <a:cxn ang="0">
                    <a:pos x="336" y="64"/>
                  </a:cxn>
                  <a:cxn ang="0">
                    <a:pos x="351" y="45"/>
                  </a:cxn>
                  <a:cxn ang="0">
                    <a:pos x="358" y="17"/>
                  </a:cxn>
                </a:cxnLst>
                <a:rect l="0" t="0" r="r" b="b"/>
                <a:pathLst>
                  <a:path w="360" h="236">
                    <a:moveTo>
                      <a:pt x="0" y="203"/>
                    </a:moveTo>
                    <a:lnTo>
                      <a:pt x="3" y="205"/>
                    </a:lnTo>
                    <a:lnTo>
                      <a:pt x="3" y="208"/>
                    </a:lnTo>
                    <a:lnTo>
                      <a:pt x="3" y="212"/>
                    </a:lnTo>
                    <a:lnTo>
                      <a:pt x="5" y="215"/>
                    </a:lnTo>
                    <a:lnTo>
                      <a:pt x="7" y="219"/>
                    </a:lnTo>
                    <a:lnTo>
                      <a:pt x="12" y="224"/>
                    </a:lnTo>
                    <a:lnTo>
                      <a:pt x="17" y="229"/>
                    </a:lnTo>
                    <a:lnTo>
                      <a:pt x="24" y="234"/>
                    </a:lnTo>
                    <a:lnTo>
                      <a:pt x="34" y="236"/>
                    </a:lnTo>
                    <a:lnTo>
                      <a:pt x="43" y="236"/>
                    </a:lnTo>
                    <a:lnTo>
                      <a:pt x="55" y="236"/>
                    </a:lnTo>
                    <a:lnTo>
                      <a:pt x="65" y="234"/>
                    </a:lnTo>
                    <a:lnTo>
                      <a:pt x="72" y="229"/>
                    </a:lnTo>
                    <a:lnTo>
                      <a:pt x="76" y="224"/>
                    </a:lnTo>
                    <a:lnTo>
                      <a:pt x="79" y="219"/>
                    </a:lnTo>
                    <a:lnTo>
                      <a:pt x="84" y="215"/>
                    </a:lnTo>
                    <a:lnTo>
                      <a:pt x="84" y="212"/>
                    </a:lnTo>
                    <a:lnTo>
                      <a:pt x="86" y="208"/>
                    </a:lnTo>
                    <a:lnTo>
                      <a:pt x="86" y="205"/>
                    </a:lnTo>
                    <a:lnTo>
                      <a:pt x="86" y="205"/>
                    </a:lnTo>
                    <a:lnTo>
                      <a:pt x="88" y="205"/>
                    </a:lnTo>
                    <a:lnTo>
                      <a:pt x="91" y="210"/>
                    </a:lnTo>
                    <a:lnTo>
                      <a:pt x="100" y="215"/>
                    </a:lnTo>
                    <a:lnTo>
                      <a:pt x="110" y="219"/>
                    </a:lnTo>
                    <a:lnTo>
                      <a:pt x="119" y="224"/>
                    </a:lnTo>
                    <a:lnTo>
                      <a:pt x="134" y="227"/>
                    </a:lnTo>
                    <a:lnTo>
                      <a:pt x="148" y="229"/>
                    </a:lnTo>
                    <a:lnTo>
                      <a:pt x="162" y="229"/>
                    </a:lnTo>
                    <a:lnTo>
                      <a:pt x="179" y="224"/>
                    </a:lnTo>
                    <a:lnTo>
                      <a:pt x="193" y="217"/>
                    </a:lnTo>
                    <a:lnTo>
                      <a:pt x="208" y="205"/>
                    </a:lnTo>
                    <a:lnTo>
                      <a:pt x="217" y="196"/>
                    </a:lnTo>
                    <a:lnTo>
                      <a:pt x="227" y="186"/>
                    </a:lnTo>
                    <a:lnTo>
                      <a:pt x="231" y="177"/>
                    </a:lnTo>
                    <a:lnTo>
                      <a:pt x="234" y="169"/>
                    </a:lnTo>
                    <a:lnTo>
                      <a:pt x="236" y="162"/>
                    </a:lnTo>
                    <a:lnTo>
                      <a:pt x="236" y="155"/>
                    </a:lnTo>
                    <a:lnTo>
                      <a:pt x="236" y="150"/>
                    </a:lnTo>
                    <a:lnTo>
                      <a:pt x="236" y="148"/>
                    </a:lnTo>
                    <a:lnTo>
                      <a:pt x="236" y="148"/>
                    </a:lnTo>
                    <a:lnTo>
                      <a:pt x="236" y="148"/>
                    </a:lnTo>
                    <a:lnTo>
                      <a:pt x="239" y="150"/>
                    </a:lnTo>
                    <a:lnTo>
                      <a:pt x="243" y="153"/>
                    </a:lnTo>
                    <a:lnTo>
                      <a:pt x="251" y="155"/>
                    </a:lnTo>
                    <a:lnTo>
                      <a:pt x="258" y="157"/>
                    </a:lnTo>
                    <a:lnTo>
                      <a:pt x="265" y="160"/>
                    </a:lnTo>
                    <a:lnTo>
                      <a:pt x="274" y="160"/>
                    </a:lnTo>
                    <a:lnTo>
                      <a:pt x="284" y="157"/>
                    </a:lnTo>
                    <a:lnTo>
                      <a:pt x="293" y="153"/>
                    </a:lnTo>
                    <a:lnTo>
                      <a:pt x="303" y="148"/>
                    </a:lnTo>
                    <a:lnTo>
                      <a:pt x="313" y="138"/>
                    </a:lnTo>
                    <a:lnTo>
                      <a:pt x="317" y="131"/>
                    </a:lnTo>
                    <a:lnTo>
                      <a:pt x="320" y="122"/>
                    </a:lnTo>
                    <a:lnTo>
                      <a:pt x="322" y="112"/>
                    </a:lnTo>
                    <a:lnTo>
                      <a:pt x="322" y="105"/>
                    </a:lnTo>
                    <a:lnTo>
                      <a:pt x="320" y="98"/>
                    </a:lnTo>
                    <a:lnTo>
                      <a:pt x="320" y="91"/>
                    </a:lnTo>
                    <a:lnTo>
                      <a:pt x="317" y="86"/>
                    </a:lnTo>
                    <a:lnTo>
                      <a:pt x="317" y="84"/>
                    </a:lnTo>
                    <a:lnTo>
                      <a:pt x="315" y="84"/>
                    </a:lnTo>
                    <a:lnTo>
                      <a:pt x="317" y="81"/>
                    </a:lnTo>
                    <a:lnTo>
                      <a:pt x="320" y="79"/>
                    </a:lnTo>
                    <a:lnTo>
                      <a:pt x="324" y="76"/>
                    </a:lnTo>
                    <a:lnTo>
                      <a:pt x="332" y="72"/>
                    </a:lnTo>
                    <a:lnTo>
                      <a:pt x="336" y="64"/>
                    </a:lnTo>
                    <a:lnTo>
                      <a:pt x="343" y="55"/>
                    </a:lnTo>
                    <a:lnTo>
                      <a:pt x="351" y="45"/>
                    </a:lnTo>
                    <a:lnTo>
                      <a:pt x="355" y="33"/>
                    </a:lnTo>
                    <a:lnTo>
                      <a:pt x="358" y="17"/>
                    </a:lnTo>
                    <a:lnTo>
                      <a:pt x="360" y="0"/>
                    </a:lnTo>
                  </a:path>
                </a:pathLst>
              </a:custGeom>
              <a:noFill/>
              <a:ln w="12700" cmpd="sng">
                <a:solidFill>
                  <a:srgbClr val="FF9900"/>
                </a:solidFill>
                <a:prstDash val="solid"/>
                <a:round/>
                <a:headEnd/>
                <a:tailEnd/>
              </a:ln>
            </p:spPr>
            <p:txBody>
              <a:bodyPr/>
              <a:lstStyle/>
              <a:p>
                <a:endParaRPr lang="en-US"/>
              </a:p>
            </p:txBody>
          </p:sp>
        </p:grpSp>
        <p:sp>
          <p:nvSpPr>
            <p:cNvPr id="63" name="Freeform 467"/>
            <p:cNvSpPr>
              <a:spLocks/>
            </p:cNvSpPr>
            <p:nvPr/>
          </p:nvSpPr>
          <p:spPr bwMode="auto">
            <a:xfrm>
              <a:off x="4346" y="4062"/>
              <a:ext cx="115" cy="115"/>
            </a:xfrm>
            <a:custGeom>
              <a:avLst/>
              <a:gdLst/>
              <a:ahLst/>
              <a:cxnLst>
                <a:cxn ang="0">
                  <a:pos x="112" y="112"/>
                </a:cxn>
                <a:cxn ang="0">
                  <a:pos x="115" y="0"/>
                </a:cxn>
                <a:cxn ang="0">
                  <a:pos x="0" y="0"/>
                </a:cxn>
                <a:cxn ang="0">
                  <a:pos x="0" y="115"/>
                </a:cxn>
                <a:cxn ang="0">
                  <a:pos x="115" y="115"/>
                </a:cxn>
                <a:cxn ang="0">
                  <a:pos x="115" y="115"/>
                </a:cxn>
              </a:cxnLst>
              <a:rect l="0" t="0" r="r" b="b"/>
              <a:pathLst>
                <a:path w="115" h="115">
                  <a:moveTo>
                    <a:pt x="112" y="112"/>
                  </a:moveTo>
                  <a:lnTo>
                    <a:pt x="115" y="0"/>
                  </a:lnTo>
                  <a:lnTo>
                    <a:pt x="0" y="0"/>
                  </a:lnTo>
                  <a:lnTo>
                    <a:pt x="0" y="115"/>
                  </a:lnTo>
                  <a:lnTo>
                    <a:pt x="115" y="115"/>
                  </a:lnTo>
                  <a:lnTo>
                    <a:pt x="115" y="115"/>
                  </a:lnTo>
                </a:path>
              </a:pathLst>
            </a:custGeom>
            <a:solidFill>
              <a:schemeClr val="accent2">
                <a:alpha val="50000"/>
              </a:schemeClr>
            </a:solidFill>
            <a:ln w="7938">
              <a:solidFill>
                <a:srgbClr val="000000"/>
              </a:solidFill>
              <a:prstDash val="solid"/>
              <a:round/>
              <a:headEnd/>
              <a:tailEnd/>
            </a:ln>
          </p:spPr>
          <p:txBody>
            <a:bodyPr/>
            <a:lstStyle/>
            <a:p>
              <a:endParaRPr lang="en-US"/>
            </a:p>
          </p:txBody>
        </p:sp>
        <p:sp>
          <p:nvSpPr>
            <p:cNvPr id="64" name="Freeform 468"/>
            <p:cNvSpPr>
              <a:spLocks/>
            </p:cNvSpPr>
            <p:nvPr/>
          </p:nvSpPr>
          <p:spPr bwMode="auto">
            <a:xfrm>
              <a:off x="4985" y="4062"/>
              <a:ext cx="112" cy="115"/>
            </a:xfrm>
            <a:custGeom>
              <a:avLst/>
              <a:gdLst/>
              <a:ahLst/>
              <a:cxnLst>
                <a:cxn ang="0">
                  <a:pos x="112" y="112"/>
                </a:cxn>
                <a:cxn ang="0">
                  <a:pos x="112" y="0"/>
                </a:cxn>
                <a:cxn ang="0">
                  <a:pos x="0" y="0"/>
                </a:cxn>
                <a:cxn ang="0">
                  <a:pos x="0" y="115"/>
                </a:cxn>
                <a:cxn ang="0">
                  <a:pos x="112" y="115"/>
                </a:cxn>
                <a:cxn ang="0">
                  <a:pos x="112" y="115"/>
                </a:cxn>
              </a:cxnLst>
              <a:rect l="0" t="0" r="r" b="b"/>
              <a:pathLst>
                <a:path w="112" h="115">
                  <a:moveTo>
                    <a:pt x="112" y="112"/>
                  </a:moveTo>
                  <a:lnTo>
                    <a:pt x="112" y="0"/>
                  </a:lnTo>
                  <a:lnTo>
                    <a:pt x="0" y="0"/>
                  </a:lnTo>
                  <a:lnTo>
                    <a:pt x="0" y="115"/>
                  </a:lnTo>
                  <a:lnTo>
                    <a:pt x="112" y="115"/>
                  </a:lnTo>
                  <a:lnTo>
                    <a:pt x="112" y="115"/>
                  </a:lnTo>
                </a:path>
              </a:pathLst>
            </a:custGeom>
            <a:solidFill>
              <a:schemeClr val="accent1">
                <a:alpha val="50000"/>
              </a:schemeClr>
            </a:solidFill>
            <a:ln w="7938">
              <a:solidFill>
                <a:srgbClr val="000000"/>
              </a:solidFill>
              <a:prstDash val="solid"/>
              <a:round/>
              <a:headEnd/>
              <a:tailEnd/>
            </a:ln>
          </p:spPr>
          <p:txBody>
            <a:bodyPr/>
            <a:lstStyle/>
            <a:p>
              <a:endParaRPr lang="en-US"/>
            </a:p>
          </p:txBody>
        </p:sp>
        <p:sp>
          <p:nvSpPr>
            <p:cNvPr id="65" name="Line 469"/>
            <p:cNvSpPr>
              <a:spLocks noChangeShapeType="1"/>
            </p:cNvSpPr>
            <p:nvPr/>
          </p:nvSpPr>
          <p:spPr bwMode="auto">
            <a:xfrm>
              <a:off x="4206" y="2558"/>
              <a:ext cx="1" cy="119"/>
            </a:xfrm>
            <a:prstGeom prst="line">
              <a:avLst/>
            </a:prstGeom>
            <a:noFill/>
            <a:ln w="7938">
              <a:solidFill>
                <a:srgbClr val="000000"/>
              </a:solidFill>
              <a:round/>
              <a:headEnd/>
              <a:tailEnd/>
            </a:ln>
          </p:spPr>
          <p:txBody>
            <a:bodyPr/>
            <a:lstStyle/>
            <a:p>
              <a:endParaRPr lang="en-US"/>
            </a:p>
          </p:txBody>
        </p:sp>
        <p:sp>
          <p:nvSpPr>
            <p:cNvPr id="66" name="Line 470"/>
            <p:cNvSpPr>
              <a:spLocks noChangeShapeType="1"/>
            </p:cNvSpPr>
            <p:nvPr/>
          </p:nvSpPr>
          <p:spPr bwMode="auto">
            <a:xfrm flipH="1" flipV="1">
              <a:off x="3719" y="2813"/>
              <a:ext cx="172" cy="95"/>
            </a:xfrm>
            <a:prstGeom prst="line">
              <a:avLst/>
            </a:prstGeom>
            <a:noFill/>
            <a:ln w="7938">
              <a:solidFill>
                <a:srgbClr val="000000"/>
              </a:solidFill>
              <a:round/>
              <a:headEnd/>
              <a:tailEnd/>
            </a:ln>
          </p:spPr>
          <p:txBody>
            <a:bodyPr/>
            <a:lstStyle/>
            <a:p>
              <a:endParaRPr lang="en-US"/>
            </a:p>
          </p:txBody>
        </p:sp>
        <p:sp>
          <p:nvSpPr>
            <p:cNvPr id="67" name="Line 471"/>
            <p:cNvSpPr>
              <a:spLocks noChangeShapeType="1"/>
            </p:cNvSpPr>
            <p:nvPr/>
          </p:nvSpPr>
          <p:spPr bwMode="auto">
            <a:xfrm flipV="1">
              <a:off x="4520" y="2811"/>
              <a:ext cx="184" cy="102"/>
            </a:xfrm>
            <a:prstGeom prst="line">
              <a:avLst/>
            </a:prstGeom>
            <a:noFill/>
            <a:ln w="7938">
              <a:solidFill>
                <a:srgbClr val="000000"/>
              </a:solidFill>
              <a:round/>
              <a:headEnd/>
              <a:tailEnd/>
            </a:ln>
          </p:spPr>
          <p:txBody>
            <a:bodyPr/>
            <a:lstStyle/>
            <a:p>
              <a:endParaRPr lang="en-US"/>
            </a:p>
          </p:txBody>
        </p:sp>
        <p:sp>
          <p:nvSpPr>
            <p:cNvPr id="68" name="Line 472"/>
            <p:cNvSpPr>
              <a:spLocks noChangeShapeType="1"/>
            </p:cNvSpPr>
            <p:nvPr/>
          </p:nvSpPr>
          <p:spPr bwMode="auto">
            <a:xfrm flipH="1">
              <a:off x="3683" y="3049"/>
              <a:ext cx="253" cy="379"/>
            </a:xfrm>
            <a:prstGeom prst="line">
              <a:avLst/>
            </a:prstGeom>
            <a:noFill/>
            <a:ln w="7938">
              <a:solidFill>
                <a:srgbClr val="000000"/>
              </a:solidFill>
              <a:round/>
              <a:headEnd/>
              <a:tailEnd/>
            </a:ln>
          </p:spPr>
          <p:txBody>
            <a:bodyPr/>
            <a:lstStyle/>
            <a:p>
              <a:endParaRPr lang="en-US"/>
            </a:p>
          </p:txBody>
        </p:sp>
        <p:sp>
          <p:nvSpPr>
            <p:cNvPr id="69" name="Freeform 473"/>
            <p:cNvSpPr>
              <a:spLocks/>
            </p:cNvSpPr>
            <p:nvPr/>
          </p:nvSpPr>
          <p:spPr bwMode="auto">
            <a:xfrm>
              <a:off x="3745" y="3199"/>
              <a:ext cx="113" cy="115"/>
            </a:xfrm>
            <a:custGeom>
              <a:avLst/>
              <a:gdLst/>
              <a:ahLst/>
              <a:cxnLst>
                <a:cxn ang="0">
                  <a:pos x="113" y="112"/>
                </a:cxn>
                <a:cxn ang="0">
                  <a:pos x="113" y="0"/>
                </a:cxn>
                <a:cxn ang="0">
                  <a:pos x="0" y="0"/>
                </a:cxn>
                <a:cxn ang="0">
                  <a:pos x="0" y="115"/>
                </a:cxn>
                <a:cxn ang="0">
                  <a:pos x="113" y="115"/>
                </a:cxn>
                <a:cxn ang="0">
                  <a:pos x="113" y="115"/>
                </a:cxn>
                <a:cxn ang="0">
                  <a:pos x="113" y="112"/>
                </a:cxn>
              </a:cxnLst>
              <a:rect l="0" t="0" r="r" b="b"/>
              <a:pathLst>
                <a:path w="113" h="115">
                  <a:moveTo>
                    <a:pt x="113" y="112"/>
                  </a:moveTo>
                  <a:lnTo>
                    <a:pt x="113" y="0"/>
                  </a:lnTo>
                  <a:lnTo>
                    <a:pt x="0" y="0"/>
                  </a:lnTo>
                  <a:lnTo>
                    <a:pt x="0" y="115"/>
                  </a:lnTo>
                  <a:lnTo>
                    <a:pt x="113" y="115"/>
                  </a:lnTo>
                  <a:lnTo>
                    <a:pt x="113" y="115"/>
                  </a:lnTo>
                  <a:lnTo>
                    <a:pt x="113" y="112"/>
                  </a:lnTo>
                  <a:close/>
                </a:path>
              </a:pathLst>
            </a:custGeom>
            <a:solidFill>
              <a:srgbClr val="FFFF66">
                <a:alpha val="50000"/>
              </a:srgbClr>
            </a:solidFill>
            <a:ln w="9525">
              <a:solidFill>
                <a:schemeClr val="tx1"/>
              </a:solidFill>
              <a:round/>
              <a:headEnd/>
              <a:tailEnd/>
            </a:ln>
          </p:spPr>
          <p:txBody>
            <a:bodyPr/>
            <a:lstStyle/>
            <a:p>
              <a:endParaRPr lang="en-US"/>
            </a:p>
          </p:txBody>
        </p:sp>
        <p:sp>
          <p:nvSpPr>
            <p:cNvPr id="70" name="Freeform 474"/>
            <p:cNvSpPr>
              <a:spLocks/>
            </p:cNvSpPr>
            <p:nvPr/>
          </p:nvSpPr>
          <p:spPr bwMode="auto">
            <a:xfrm>
              <a:off x="3984" y="3264"/>
              <a:ext cx="113" cy="115"/>
            </a:xfrm>
            <a:custGeom>
              <a:avLst/>
              <a:gdLst/>
              <a:ahLst/>
              <a:cxnLst>
                <a:cxn ang="0">
                  <a:pos x="113" y="112"/>
                </a:cxn>
                <a:cxn ang="0">
                  <a:pos x="113" y="0"/>
                </a:cxn>
                <a:cxn ang="0">
                  <a:pos x="0" y="0"/>
                </a:cxn>
                <a:cxn ang="0">
                  <a:pos x="0" y="115"/>
                </a:cxn>
                <a:cxn ang="0">
                  <a:pos x="113" y="115"/>
                </a:cxn>
                <a:cxn ang="0">
                  <a:pos x="113" y="115"/>
                </a:cxn>
              </a:cxnLst>
              <a:rect l="0" t="0" r="r" b="b"/>
              <a:pathLst>
                <a:path w="113" h="115">
                  <a:moveTo>
                    <a:pt x="113" y="112"/>
                  </a:moveTo>
                  <a:lnTo>
                    <a:pt x="113" y="0"/>
                  </a:lnTo>
                  <a:lnTo>
                    <a:pt x="0" y="0"/>
                  </a:lnTo>
                  <a:lnTo>
                    <a:pt x="0" y="115"/>
                  </a:lnTo>
                  <a:lnTo>
                    <a:pt x="113" y="115"/>
                  </a:lnTo>
                  <a:lnTo>
                    <a:pt x="113" y="115"/>
                  </a:lnTo>
                </a:path>
              </a:pathLst>
            </a:custGeom>
            <a:solidFill>
              <a:srgbClr val="FF0066">
                <a:alpha val="50000"/>
              </a:srgbClr>
            </a:solidFill>
            <a:ln w="7938">
              <a:solidFill>
                <a:srgbClr val="000000"/>
              </a:solidFill>
              <a:prstDash val="solid"/>
              <a:round/>
              <a:headEnd/>
              <a:tailEnd/>
            </a:ln>
          </p:spPr>
          <p:txBody>
            <a:bodyPr/>
            <a:lstStyle/>
            <a:p>
              <a:endParaRPr lang="en-US"/>
            </a:p>
          </p:txBody>
        </p:sp>
        <p:sp>
          <p:nvSpPr>
            <p:cNvPr id="71" name="Line 475"/>
            <p:cNvSpPr>
              <a:spLocks noChangeShapeType="1"/>
            </p:cNvSpPr>
            <p:nvPr/>
          </p:nvSpPr>
          <p:spPr bwMode="auto">
            <a:xfrm>
              <a:off x="4468" y="3054"/>
              <a:ext cx="260" cy="374"/>
            </a:xfrm>
            <a:prstGeom prst="line">
              <a:avLst/>
            </a:prstGeom>
            <a:noFill/>
            <a:ln w="7938">
              <a:solidFill>
                <a:srgbClr val="000000"/>
              </a:solidFill>
              <a:round/>
              <a:headEnd/>
              <a:tailEnd/>
            </a:ln>
          </p:spPr>
          <p:txBody>
            <a:bodyPr/>
            <a:lstStyle/>
            <a:p>
              <a:endParaRPr lang="en-US"/>
            </a:p>
          </p:txBody>
        </p:sp>
        <p:sp>
          <p:nvSpPr>
            <p:cNvPr id="72" name="Freeform 476"/>
            <p:cNvSpPr>
              <a:spLocks/>
            </p:cNvSpPr>
            <p:nvPr/>
          </p:nvSpPr>
          <p:spPr bwMode="auto">
            <a:xfrm>
              <a:off x="4554" y="320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close/>
                </a:path>
              </a:pathLst>
            </a:custGeom>
            <a:solidFill>
              <a:schemeClr val="accent1">
                <a:alpha val="50000"/>
              </a:schemeClr>
            </a:solidFill>
            <a:ln w="9525">
              <a:noFill/>
              <a:round/>
              <a:headEnd/>
              <a:tailEnd/>
            </a:ln>
          </p:spPr>
          <p:txBody>
            <a:bodyPr/>
            <a:lstStyle/>
            <a:p>
              <a:endParaRPr lang="en-US"/>
            </a:p>
          </p:txBody>
        </p:sp>
        <p:sp>
          <p:nvSpPr>
            <p:cNvPr id="73" name="Freeform 477"/>
            <p:cNvSpPr>
              <a:spLocks/>
            </p:cNvSpPr>
            <p:nvPr/>
          </p:nvSpPr>
          <p:spPr bwMode="auto">
            <a:xfrm>
              <a:off x="4554" y="320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1">
                <a:alpha val="50000"/>
              </a:schemeClr>
            </a:solidFill>
            <a:ln w="7938">
              <a:solidFill>
                <a:srgbClr val="000000"/>
              </a:solidFill>
              <a:prstDash val="solid"/>
              <a:round/>
              <a:headEnd/>
              <a:tailEnd/>
            </a:ln>
          </p:spPr>
          <p:txBody>
            <a:bodyPr/>
            <a:lstStyle/>
            <a:p>
              <a:endParaRPr lang="en-US"/>
            </a:p>
          </p:txBody>
        </p:sp>
        <p:sp>
          <p:nvSpPr>
            <p:cNvPr id="74" name="Line 478"/>
            <p:cNvSpPr>
              <a:spLocks noChangeShapeType="1"/>
            </p:cNvSpPr>
            <p:nvPr/>
          </p:nvSpPr>
          <p:spPr bwMode="auto">
            <a:xfrm flipH="1" flipV="1">
              <a:off x="3273" y="3447"/>
              <a:ext cx="141" cy="79"/>
            </a:xfrm>
            <a:prstGeom prst="line">
              <a:avLst/>
            </a:prstGeom>
            <a:noFill/>
            <a:ln w="7938">
              <a:solidFill>
                <a:srgbClr val="000000"/>
              </a:solidFill>
              <a:round/>
              <a:headEnd/>
              <a:tailEnd/>
            </a:ln>
          </p:spPr>
          <p:txBody>
            <a:bodyPr/>
            <a:lstStyle/>
            <a:p>
              <a:endParaRPr lang="en-US"/>
            </a:p>
          </p:txBody>
        </p:sp>
        <p:sp>
          <p:nvSpPr>
            <p:cNvPr id="75" name="Line 479"/>
            <p:cNvSpPr>
              <a:spLocks noChangeShapeType="1"/>
            </p:cNvSpPr>
            <p:nvPr/>
          </p:nvSpPr>
          <p:spPr bwMode="auto">
            <a:xfrm flipV="1">
              <a:off x="4990" y="3447"/>
              <a:ext cx="148" cy="74"/>
            </a:xfrm>
            <a:prstGeom prst="line">
              <a:avLst/>
            </a:prstGeom>
            <a:noFill/>
            <a:ln w="7938">
              <a:solidFill>
                <a:srgbClr val="000000"/>
              </a:solidFill>
              <a:round/>
              <a:headEnd/>
              <a:tailEnd/>
            </a:ln>
          </p:spPr>
          <p:txBody>
            <a:bodyPr/>
            <a:lstStyle/>
            <a:p>
              <a:endParaRPr lang="en-US"/>
            </a:p>
          </p:txBody>
        </p:sp>
        <p:sp>
          <p:nvSpPr>
            <p:cNvPr id="76" name="Line 480"/>
            <p:cNvSpPr>
              <a:spLocks noChangeShapeType="1"/>
            </p:cNvSpPr>
            <p:nvPr/>
          </p:nvSpPr>
          <p:spPr bwMode="auto">
            <a:xfrm flipH="1">
              <a:off x="3347" y="3876"/>
              <a:ext cx="181" cy="186"/>
            </a:xfrm>
            <a:prstGeom prst="line">
              <a:avLst/>
            </a:prstGeom>
            <a:noFill/>
            <a:ln w="7938">
              <a:solidFill>
                <a:srgbClr val="000000"/>
              </a:solidFill>
              <a:round/>
              <a:headEnd/>
              <a:tailEnd/>
            </a:ln>
          </p:spPr>
          <p:txBody>
            <a:bodyPr/>
            <a:lstStyle/>
            <a:p>
              <a:endParaRPr lang="en-US"/>
            </a:p>
          </p:txBody>
        </p:sp>
        <p:sp>
          <p:nvSpPr>
            <p:cNvPr id="77" name="Line 481"/>
            <p:cNvSpPr>
              <a:spLocks noChangeShapeType="1"/>
            </p:cNvSpPr>
            <p:nvPr/>
          </p:nvSpPr>
          <p:spPr bwMode="auto">
            <a:xfrm>
              <a:off x="3822" y="3883"/>
              <a:ext cx="183" cy="182"/>
            </a:xfrm>
            <a:prstGeom prst="line">
              <a:avLst/>
            </a:prstGeom>
            <a:noFill/>
            <a:ln w="7938">
              <a:solidFill>
                <a:srgbClr val="000000"/>
              </a:solidFill>
              <a:round/>
              <a:headEnd/>
              <a:tailEnd/>
            </a:ln>
          </p:spPr>
          <p:txBody>
            <a:bodyPr/>
            <a:lstStyle/>
            <a:p>
              <a:endParaRPr lang="en-US"/>
            </a:p>
          </p:txBody>
        </p:sp>
        <p:sp>
          <p:nvSpPr>
            <p:cNvPr id="78" name="Line 482"/>
            <p:cNvSpPr>
              <a:spLocks noChangeShapeType="1"/>
            </p:cNvSpPr>
            <p:nvPr/>
          </p:nvSpPr>
          <p:spPr bwMode="auto">
            <a:xfrm flipH="1">
              <a:off x="4404" y="3881"/>
              <a:ext cx="178" cy="181"/>
            </a:xfrm>
            <a:prstGeom prst="line">
              <a:avLst/>
            </a:prstGeom>
            <a:noFill/>
            <a:ln w="7938">
              <a:solidFill>
                <a:srgbClr val="000000"/>
              </a:solidFill>
              <a:round/>
              <a:headEnd/>
              <a:tailEnd/>
            </a:ln>
          </p:spPr>
          <p:txBody>
            <a:bodyPr/>
            <a:lstStyle/>
            <a:p>
              <a:endParaRPr lang="en-US"/>
            </a:p>
          </p:txBody>
        </p:sp>
        <p:sp>
          <p:nvSpPr>
            <p:cNvPr id="79" name="Line 483"/>
            <p:cNvSpPr>
              <a:spLocks noChangeShapeType="1"/>
            </p:cNvSpPr>
            <p:nvPr/>
          </p:nvSpPr>
          <p:spPr bwMode="auto">
            <a:xfrm>
              <a:off x="4883" y="3872"/>
              <a:ext cx="157" cy="190"/>
            </a:xfrm>
            <a:prstGeom prst="line">
              <a:avLst/>
            </a:prstGeom>
            <a:noFill/>
            <a:ln w="7938">
              <a:solidFill>
                <a:srgbClr val="000000"/>
              </a:solidFill>
              <a:round/>
              <a:headEnd/>
              <a:tailEnd/>
            </a:ln>
          </p:spPr>
          <p:txBody>
            <a:bodyPr/>
            <a:lstStyle/>
            <a:p>
              <a:endParaRPr lang="en-US"/>
            </a:p>
          </p:txBody>
        </p:sp>
        <p:sp>
          <p:nvSpPr>
            <p:cNvPr id="80" name="Line 484"/>
            <p:cNvSpPr>
              <a:spLocks noChangeShapeType="1"/>
            </p:cNvSpPr>
            <p:nvPr/>
          </p:nvSpPr>
          <p:spPr bwMode="auto">
            <a:xfrm>
              <a:off x="3996" y="3666"/>
              <a:ext cx="415" cy="1"/>
            </a:xfrm>
            <a:prstGeom prst="line">
              <a:avLst/>
            </a:prstGeom>
            <a:noFill/>
            <a:ln w="7938">
              <a:solidFill>
                <a:srgbClr val="000000"/>
              </a:solidFill>
              <a:round/>
              <a:headEnd/>
              <a:tailEnd/>
            </a:ln>
          </p:spPr>
          <p:txBody>
            <a:bodyPr/>
            <a:lstStyle/>
            <a:p>
              <a:endParaRPr lang="en-US"/>
            </a:p>
          </p:txBody>
        </p:sp>
        <p:sp>
          <p:nvSpPr>
            <p:cNvPr id="81" name="Freeform 485"/>
            <p:cNvSpPr>
              <a:spLocks/>
            </p:cNvSpPr>
            <p:nvPr/>
          </p:nvSpPr>
          <p:spPr bwMode="auto">
            <a:xfrm>
              <a:off x="4160" y="361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close/>
                </a:path>
              </a:pathLst>
            </a:custGeom>
            <a:solidFill>
              <a:schemeClr val="accent1">
                <a:alpha val="50000"/>
              </a:schemeClr>
            </a:solidFill>
            <a:ln w="9525">
              <a:noFill/>
              <a:round/>
              <a:headEnd/>
              <a:tailEnd/>
            </a:ln>
          </p:spPr>
          <p:txBody>
            <a:bodyPr/>
            <a:lstStyle/>
            <a:p>
              <a:endParaRPr lang="en-US"/>
            </a:p>
          </p:txBody>
        </p:sp>
        <p:sp>
          <p:nvSpPr>
            <p:cNvPr id="82" name="Freeform 486"/>
            <p:cNvSpPr>
              <a:spLocks/>
            </p:cNvSpPr>
            <p:nvPr/>
          </p:nvSpPr>
          <p:spPr bwMode="auto">
            <a:xfrm>
              <a:off x="4160" y="361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2">
                <a:alpha val="50000"/>
              </a:schemeClr>
            </a:solidFill>
            <a:ln w="7938">
              <a:solidFill>
                <a:srgbClr val="000000"/>
              </a:solidFill>
              <a:prstDash val="solid"/>
              <a:round/>
              <a:headEnd/>
              <a:tailEnd/>
            </a:ln>
          </p:spPr>
          <p:txBody>
            <a:bodyPr/>
            <a:lstStyle/>
            <a:p>
              <a:endParaRPr lang="en-US"/>
            </a:p>
          </p:txBody>
        </p:sp>
        <p:sp>
          <p:nvSpPr>
            <p:cNvPr id="83" name="Line 487"/>
            <p:cNvSpPr>
              <a:spLocks noChangeShapeType="1"/>
            </p:cNvSpPr>
            <p:nvPr/>
          </p:nvSpPr>
          <p:spPr bwMode="auto">
            <a:xfrm flipH="1" flipV="1">
              <a:off x="3984" y="3072"/>
              <a:ext cx="48" cy="192"/>
            </a:xfrm>
            <a:prstGeom prst="line">
              <a:avLst/>
            </a:prstGeom>
            <a:noFill/>
            <a:ln w="9525">
              <a:solidFill>
                <a:schemeClr val="tx1"/>
              </a:solidFill>
              <a:round/>
              <a:headEnd/>
              <a:tailEnd/>
            </a:ln>
            <a:effectLst/>
          </p:spPr>
          <p:txBody>
            <a:bodyPr wrap="none" anchor="ctr"/>
            <a:lstStyle/>
            <a:p>
              <a:endParaRPr lang="en-US"/>
            </a:p>
          </p:txBody>
        </p:sp>
      </p:grpSp>
      <p:sp>
        <p:nvSpPr>
          <p:cNvPr id="97" name="Slide Number Placeholder 96"/>
          <p:cNvSpPr>
            <a:spLocks noGrp="1"/>
          </p:cNvSpPr>
          <p:nvPr>
            <p:ph type="sldNum" sz="quarter" idx="11"/>
          </p:nvPr>
        </p:nvSpPr>
        <p:spPr/>
        <p:txBody>
          <a:bodyPr/>
          <a:lstStyle/>
          <a:p>
            <a:fld id="{B6F15528-21DE-4FAA-801E-634DDDAF4B2B}" type="slidenum">
              <a:rPr lang="en-US" smtClean="0"/>
              <a:pPr/>
              <a:t>3</a:t>
            </a:fld>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normAutofit fontScale="90000"/>
          </a:bodyPr>
          <a:lstStyle/>
          <a:p>
            <a:r>
              <a:rPr lang="en-US" smtClean="0"/>
              <a:t>Virtual Synchrony Implementation: Example</a:t>
            </a:r>
            <a:endParaRPr lang="en-US"/>
          </a:p>
        </p:txBody>
      </p:sp>
      <p:sp>
        <p:nvSpPr>
          <p:cNvPr id="274435" name="Rectangle 3"/>
          <p:cNvSpPr>
            <a:spLocks noGrp="1" noChangeArrowheads="1"/>
          </p:cNvSpPr>
          <p:nvPr>
            <p:ph type="body" idx="1"/>
          </p:nvPr>
        </p:nvSpPr>
        <p:spPr>
          <a:xfrm>
            <a:off x="304800" y="1447800"/>
            <a:ext cx="4038600" cy="4678363"/>
          </a:xfrm>
        </p:spPr>
        <p:txBody>
          <a:bodyPr/>
          <a:lstStyle/>
          <a:p>
            <a:r>
              <a:rPr lang="en-US" dirty="0" smtClean="0"/>
              <a:t>Every process </a:t>
            </a:r>
          </a:p>
          <a:p>
            <a:pPr lvl="1"/>
            <a:r>
              <a:rPr lang="en-US" dirty="0" smtClean="0"/>
              <a:t>After receiving a flush message from any process in G</a:t>
            </a:r>
            <a:r>
              <a:rPr lang="en-US" baseline="-25000" dirty="0" smtClean="0"/>
              <a:t>i+1</a:t>
            </a:r>
            <a:r>
              <a:rPr lang="en-US" dirty="0" smtClean="0"/>
              <a:t> installs G</a:t>
            </a:r>
            <a:r>
              <a:rPr lang="en-US" baseline="-25000" dirty="0" smtClean="0"/>
              <a:t>i+1</a:t>
            </a:r>
            <a:r>
              <a:rPr lang="en-US" dirty="0" smtClean="0"/>
              <a:t> </a:t>
            </a:r>
            <a:endParaRPr lang="en-US" dirty="0"/>
          </a:p>
        </p:txBody>
      </p:sp>
      <p:sp>
        <p:nvSpPr>
          <p:cNvPr id="274436" name="Oval 4"/>
          <p:cNvSpPr>
            <a:spLocks noChangeArrowheads="1"/>
          </p:cNvSpPr>
          <p:nvPr/>
        </p:nvSpPr>
        <p:spPr bwMode="auto">
          <a:xfrm>
            <a:off x="4678363" y="3810000"/>
            <a:ext cx="381000" cy="379413"/>
          </a:xfrm>
          <a:prstGeom prst="ellipse">
            <a:avLst/>
          </a:prstGeom>
          <a:solidFill>
            <a:schemeClr val="bg1"/>
          </a:solidFill>
          <a:ln w="12700">
            <a:solidFill>
              <a:schemeClr val="tx1"/>
            </a:solidFill>
            <a:round/>
            <a:headEnd/>
            <a:tailEnd/>
          </a:ln>
          <a:effectLst>
            <a:outerShdw blurRad="63500" dist="46662" dir="2115817" algn="ctr" rotWithShape="0">
              <a:schemeClr val="bg2">
                <a:alpha val="74998"/>
              </a:schemeClr>
            </a:outerShdw>
          </a:effectLst>
        </p:spPr>
        <p:txBody>
          <a:bodyPr wrap="none" lIns="90488" tIns="44450" rIns="90488" bIns="44450" anchor="ctr">
            <a:prstTxWarp prst="textNoShape">
              <a:avLst/>
            </a:prstTxWarp>
          </a:bodyPr>
          <a:lstStyle/>
          <a:p>
            <a:endParaRPr lang="en-US"/>
          </a:p>
        </p:txBody>
      </p:sp>
      <p:sp>
        <p:nvSpPr>
          <p:cNvPr id="274437" name="Text Box 5"/>
          <p:cNvSpPr txBox="1">
            <a:spLocks noChangeArrowheads="1"/>
          </p:cNvSpPr>
          <p:nvPr/>
        </p:nvSpPr>
        <p:spPr bwMode="auto">
          <a:xfrm>
            <a:off x="4648200" y="3832225"/>
            <a:ext cx="430213"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a:latin typeface="Arial" charset="0"/>
              </a:rPr>
              <a:t>P1</a:t>
            </a:r>
          </a:p>
        </p:txBody>
      </p:sp>
      <p:sp>
        <p:nvSpPr>
          <p:cNvPr id="274438" name="Oval 6"/>
          <p:cNvSpPr>
            <a:spLocks noChangeArrowheads="1"/>
          </p:cNvSpPr>
          <p:nvPr/>
        </p:nvSpPr>
        <p:spPr bwMode="auto">
          <a:xfrm>
            <a:off x="5467350" y="2363788"/>
            <a:ext cx="381000" cy="381000"/>
          </a:xfrm>
          <a:prstGeom prst="ellipse">
            <a:avLst/>
          </a:prstGeom>
          <a:solidFill>
            <a:schemeClr val="bg1"/>
          </a:solidFill>
          <a:ln w="12700">
            <a:solidFill>
              <a:schemeClr val="tx1"/>
            </a:solidFill>
            <a:round/>
            <a:headEnd/>
            <a:tailEnd/>
          </a:ln>
          <a:effectLst>
            <a:outerShdw blurRad="63500" dist="46662" dir="2115817" algn="ctr" rotWithShape="0">
              <a:schemeClr val="bg2">
                <a:alpha val="74998"/>
              </a:schemeClr>
            </a:outerShdw>
          </a:effectLst>
        </p:spPr>
        <p:txBody>
          <a:bodyPr wrap="none" lIns="90488" tIns="44450" rIns="90488" bIns="44450" anchor="ctr">
            <a:prstTxWarp prst="textNoShape">
              <a:avLst/>
            </a:prstTxWarp>
          </a:bodyPr>
          <a:lstStyle/>
          <a:p>
            <a:endParaRPr lang="en-US"/>
          </a:p>
        </p:txBody>
      </p:sp>
      <p:sp>
        <p:nvSpPr>
          <p:cNvPr id="274439" name="Text Box 7"/>
          <p:cNvSpPr txBox="1">
            <a:spLocks noChangeArrowheads="1"/>
          </p:cNvSpPr>
          <p:nvPr/>
        </p:nvSpPr>
        <p:spPr bwMode="auto">
          <a:xfrm>
            <a:off x="5437188" y="2386013"/>
            <a:ext cx="430212"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a:latin typeface="Arial" charset="0"/>
              </a:rPr>
              <a:t>P2</a:t>
            </a:r>
          </a:p>
        </p:txBody>
      </p:sp>
      <p:sp>
        <p:nvSpPr>
          <p:cNvPr id="274440" name="Oval 8"/>
          <p:cNvSpPr>
            <a:spLocks noChangeArrowheads="1"/>
          </p:cNvSpPr>
          <p:nvPr/>
        </p:nvSpPr>
        <p:spPr bwMode="auto">
          <a:xfrm>
            <a:off x="7189788" y="2439988"/>
            <a:ext cx="379412" cy="381000"/>
          </a:xfrm>
          <a:prstGeom prst="ellipse">
            <a:avLst/>
          </a:prstGeom>
          <a:solidFill>
            <a:schemeClr val="bg1"/>
          </a:solidFill>
          <a:ln w="12700">
            <a:solidFill>
              <a:schemeClr val="tx1"/>
            </a:solidFill>
            <a:round/>
            <a:headEnd/>
            <a:tailEnd/>
          </a:ln>
          <a:effectLst>
            <a:outerShdw blurRad="63500" dist="46662" dir="2115817" algn="ctr" rotWithShape="0">
              <a:schemeClr val="bg2">
                <a:alpha val="74998"/>
              </a:schemeClr>
            </a:outerShdw>
          </a:effectLst>
        </p:spPr>
        <p:txBody>
          <a:bodyPr wrap="none" lIns="90488" tIns="44450" rIns="90488" bIns="44450" anchor="ctr">
            <a:prstTxWarp prst="textNoShape">
              <a:avLst/>
            </a:prstTxWarp>
          </a:bodyPr>
          <a:lstStyle/>
          <a:p>
            <a:endParaRPr lang="en-US"/>
          </a:p>
        </p:txBody>
      </p:sp>
      <p:sp>
        <p:nvSpPr>
          <p:cNvPr id="274441" name="Text Box 9"/>
          <p:cNvSpPr txBox="1">
            <a:spLocks noChangeArrowheads="1"/>
          </p:cNvSpPr>
          <p:nvPr/>
        </p:nvSpPr>
        <p:spPr bwMode="auto">
          <a:xfrm>
            <a:off x="7159625" y="2462213"/>
            <a:ext cx="430213"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a:latin typeface="Arial" charset="0"/>
              </a:rPr>
              <a:t>P3</a:t>
            </a:r>
          </a:p>
        </p:txBody>
      </p:sp>
      <p:sp>
        <p:nvSpPr>
          <p:cNvPr id="274442" name="Oval 10"/>
          <p:cNvSpPr>
            <a:spLocks noChangeArrowheads="1"/>
          </p:cNvSpPr>
          <p:nvPr/>
        </p:nvSpPr>
        <p:spPr bwMode="auto">
          <a:xfrm>
            <a:off x="7445375" y="4265613"/>
            <a:ext cx="381000" cy="381000"/>
          </a:xfrm>
          <a:prstGeom prst="ellipse">
            <a:avLst/>
          </a:prstGeom>
          <a:solidFill>
            <a:schemeClr val="bg1"/>
          </a:solidFill>
          <a:ln w="12700">
            <a:solidFill>
              <a:schemeClr val="tx1"/>
            </a:solidFill>
            <a:round/>
            <a:headEnd/>
            <a:tailEnd/>
          </a:ln>
          <a:effectLst>
            <a:outerShdw blurRad="63500" dist="46662" dir="2115817" algn="ctr" rotWithShape="0">
              <a:schemeClr val="bg2">
                <a:alpha val="74998"/>
              </a:schemeClr>
            </a:outerShdw>
          </a:effectLst>
        </p:spPr>
        <p:txBody>
          <a:bodyPr wrap="none" lIns="90488" tIns="44450" rIns="90488" bIns="44450" anchor="ctr">
            <a:prstTxWarp prst="textNoShape">
              <a:avLst/>
            </a:prstTxWarp>
          </a:bodyPr>
          <a:lstStyle/>
          <a:p>
            <a:endParaRPr lang="en-US"/>
          </a:p>
        </p:txBody>
      </p:sp>
      <p:sp>
        <p:nvSpPr>
          <p:cNvPr id="274443" name="Text Box 11"/>
          <p:cNvSpPr txBox="1">
            <a:spLocks noChangeArrowheads="1"/>
          </p:cNvSpPr>
          <p:nvPr/>
        </p:nvSpPr>
        <p:spPr bwMode="auto">
          <a:xfrm>
            <a:off x="7416800" y="4287838"/>
            <a:ext cx="430213"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a:latin typeface="Arial" charset="0"/>
              </a:rPr>
              <a:t>P4</a:t>
            </a:r>
          </a:p>
        </p:txBody>
      </p:sp>
      <p:sp>
        <p:nvSpPr>
          <p:cNvPr id="274444" name="Oval 12"/>
          <p:cNvSpPr>
            <a:spLocks noChangeArrowheads="1"/>
          </p:cNvSpPr>
          <p:nvPr/>
        </p:nvSpPr>
        <p:spPr bwMode="auto">
          <a:xfrm>
            <a:off x="6000750" y="5102225"/>
            <a:ext cx="379413" cy="381000"/>
          </a:xfrm>
          <a:prstGeom prst="ellipse">
            <a:avLst/>
          </a:prstGeom>
          <a:solidFill>
            <a:schemeClr val="bg1"/>
          </a:solidFill>
          <a:ln w="12700">
            <a:solidFill>
              <a:schemeClr val="tx1"/>
            </a:solidFill>
            <a:round/>
            <a:headEnd/>
            <a:tailEnd/>
          </a:ln>
          <a:effectLst>
            <a:outerShdw blurRad="63500" dist="46662" dir="2115817" algn="ctr" rotWithShape="0">
              <a:schemeClr val="bg2">
                <a:alpha val="74998"/>
              </a:schemeClr>
            </a:outerShdw>
          </a:effectLst>
        </p:spPr>
        <p:txBody>
          <a:bodyPr wrap="none" lIns="90488" tIns="44450" rIns="90488" bIns="44450" anchor="ctr">
            <a:prstTxWarp prst="textNoShape">
              <a:avLst/>
            </a:prstTxWarp>
          </a:bodyPr>
          <a:lstStyle/>
          <a:p>
            <a:endParaRPr lang="en-US"/>
          </a:p>
        </p:txBody>
      </p:sp>
      <p:sp>
        <p:nvSpPr>
          <p:cNvPr id="274445" name="Text Box 13"/>
          <p:cNvSpPr txBox="1">
            <a:spLocks noChangeArrowheads="1"/>
          </p:cNvSpPr>
          <p:nvPr/>
        </p:nvSpPr>
        <p:spPr bwMode="auto">
          <a:xfrm>
            <a:off x="5970588" y="5124450"/>
            <a:ext cx="430212"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a:latin typeface="Arial" charset="0"/>
              </a:rPr>
              <a:t>P5</a:t>
            </a:r>
          </a:p>
        </p:txBody>
      </p:sp>
      <p:sp>
        <p:nvSpPr>
          <p:cNvPr id="274446" name="Line 14"/>
          <p:cNvSpPr>
            <a:spLocks noChangeShapeType="1"/>
          </p:cNvSpPr>
          <p:nvPr/>
        </p:nvSpPr>
        <p:spPr bwMode="auto">
          <a:xfrm>
            <a:off x="5942013" y="5102225"/>
            <a:ext cx="531812" cy="381000"/>
          </a:xfrm>
          <a:prstGeom prst="line">
            <a:avLst/>
          </a:prstGeom>
          <a:noFill/>
          <a:ln w="38100">
            <a:solidFill>
              <a:schemeClr val="accent1"/>
            </a:solidFill>
            <a:round/>
            <a:headEnd/>
            <a:tailEnd/>
          </a:ln>
          <a:effectLst/>
        </p:spPr>
        <p:txBody>
          <a:bodyPr lIns="90488" tIns="44450" rIns="90488" bIns="44450">
            <a:prstTxWarp prst="textNoShape">
              <a:avLst/>
            </a:prstTxWarp>
          </a:bodyPr>
          <a:lstStyle/>
          <a:p>
            <a:endParaRPr lang="en-US"/>
          </a:p>
        </p:txBody>
      </p:sp>
      <p:sp>
        <p:nvSpPr>
          <p:cNvPr id="274447" name="Line 15"/>
          <p:cNvSpPr>
            <a:spLocks noChangeShapeType="1"/>
          </p:cNvSpPr>
          <p:nvPr/>
        </p:nvSpPr>
        <p:spPr bwMode="auto">
          <a:xfrm rot="-5400000">
            <a:off x="5941219" y="5103019"/>
            <a:ext cx="533400" cy="379412"/>
          </a:xfrm>
          <a:prstGeom prst="line">
            <a:avLst/>
          </a:prstGeom>
          <a:noFill/>
          <a:ln w="38100">
            <a:solidFill>
              <a:schemeClr val="accent1"/>
            </a:solidFill>
            <a:round/>
            <a:headEnd/>
            <a:tailEnd/>
          </a:ln>
          <a:effectLst/>
        </p:spPr>
        <p:txBody>
          <a:bodyPr lIns="90488" tIns="44450" rIns="90488" bIns="44450">
            <a:prstTxWarp prst="textNoShape">
              <a:avLst/>
            </a:prstTxWarp>
          </a:bodyPr>
          <a:lstStyle/>
          <a:p>
            <a:endParaRPr lang="en-US"/>
          </a:p>
        </p:txBody>
      </p:sp>
      <p:sp>
        <p:nvSpPr>
          <p:cNvPr id="274448" name="Line 16"/>
          <p:cNvSpPr>
            <a:spLocks noChangeShapeType="1"/>
          </p:cNvSpPr>
          <p:nvPr/>
        </p:nvSpPr>
        <p:spPr bwMode="auto">
          <a:xfrm flipH="1" flipV="1">
            <a:off x="5865813" y="2897188"/>
            <a:ext cx="1522412" cy="1444625"/>
          </a:xfrm>
          <a:prstGeom prst="line">
            <a:avLst/>
          </a:prstGeom>
          <a:noFill/>
          <a:ln w="76200">
            <a:solidFill>
              <a:srgbClr val="969696"/>
            </a:solidFill>
            <a:round/>
            <a:headEnd type="triangle" w="med" len="med"/>
            <a:tailEnd/>
          </a:ln>
          <a:effectLst/>
        </p:spPr>
        <p:txBody>
          <a:bodyPr lIns="90488" tIns="44450" rIns="90488" bIns="44450">
            <a:prstTxWarp prst="textNoShape">
              <a:avLst/>
            </a:prstTxWarp>
          </a:bodyPr>
          <a:lstStyle/>
          <a:p>
            <a:endParaRPr lang="en-US"/>
          </a:p>
        </p:txBody>
      </p:sp>
      <p:sp>
        <p:nvSpPr>
          <p:cNvPr id="274449" name="Line 17"/>
          <p:cNvSpPr>
            <a:spLocks noChangeShapeType="1"/>
          </p:cNvSpPr>
          <p:nvPr/>
        </p:nvSpPr>
        <p:spPr bwMode="auto">
          <a:xfrm flipH="1" flipV="1">
            <a:off x="7388225" y="2897188"/>
            <a:ext cx="150813" cy="1292225"/>
          </a:xfrm>
          <a:prstGeom prst="line">
            <a:avLst/>
          </a:prstGeom>
          <a:noFill/>
          <a:ln w="76200">
            <a:solidFill>
              <a:srgbClr val="969696"/>
            </a:solidFill>
            <a:round/>
            <a:headEnd type="triangle" w="med" len="med"/>
            <a:tailEnd/>
          </a:ln>
          <a:effectLst/>
        </p:spPr>
        <p:txBody>
          <a:bodyPr lIns="90488" tIns="44450" rIns="90488" bIns="44450">
            <a:prstTxWarp prst="textNoShape">
              <a:avLst/>
            </a:prstTxWarp>
          </a:bodyPr>
          <a:lstStyle/>
          <a:p>
            <a:endParaRPr lang="en-US"/>
          </a:p>
        </p:txBody>
      </p:sp>
      <p:sp>
        <p:nvSpPr>
          <p:cNvPr id="274450" name="Line 18"/>
          <p:cNvSpPr>
            <a:spLocks noChangeShapeType="1"/>
          </p:cNvSpPr>
          <p:nvPr/>
        </p:nvSpPr>
        <p:spPr bwMode="auto">
          <a:xfrm flipH="1" flipV="1">
            <a:off x="5105400" y="4113213"/>
            <a:ext cx="2282825" cy="381000"/>
          </a:xfrm>
          <a:prstGeom prst="line">
            <a:avLst/>
          </a:prstGeom>
          <a:noFill/>
          <a:ln w="76200">
            <a:solidFill>
              <a:srgbClr val="969696"/>
            </a:solidFill>
            <a:round/>
            <a:headEnd type="triangle" w="med" len="med"/>
            <a:tailEnd/>
          </a:ln>
          <a:effectLst/>
        </p:spPr>
        <p:txBody>
          <a:bodyPr lIns="90488" tIns="44450" rIns="90488" bIns="44450">
            <a:prstTxWarp prst="textNoShape">
              <a:avLst/>
            </a:prstTxWarp>
          </a:bodyPr>
          <a:lstStyle/>
          <a:p>
            <a:endParaRPr lang="en-US"/>
          </a:p>
        </p:txBody>
      </p:sp>
      <p:sp>
        <p:nvSpPr>
          <p:cNvPr id="274451" name="Rectangle 19"/>
          <p:cNvSpPr>
            <a:spLocks noChangeArrowheads="1"/>
          </p:cNvSpPr>
          <p:nvPr/>
        </p:nvSpPr>
        <p:spPr bwMode="auto">
          <a:xfrm>
            <a:off x="6626225" y="4113213"/>
            <a:ext cx="228600" cy="152400"/>
          </a:xfrm>
          <a:prstGeom prst="rect">
            <a:avLst/>
          </a:prstGeom>
          <a:solidFill>
            <a:srgbClr val="3366FF"/>
          </a:solidFill>
          <a:ln w="12700">
            <a:solidFill>
              <a:schemeClr val="tx1"/>
            </a:solidFill>
            <a:miter lim="800000"/>
            <a:headEnd/>
            <a:tailEnd/>
          </a:ln>
          <a:effectLst/>
        </p:spPr>
        <p:txBody>
          <a:bodyPr wrap="none" lIns="90488" tIns="44450" rIns="90488" bIns="44450" anchor="ctr">
            <a:prstTxWarp prst="textNoShape">
              <a:avLst/>
            </a:prstTxWarp>
          </a:bodyPr>
          <a:lstStyle/>
          <a:p>
            <a:endParaRPr lang="en-US"/>
          </a:p>
        </p:txBody>
      </p:sp>
      <p:sp>
        <p:nvSpPr>
          <p:cNvPr id="274452" name="Rectangle 20"/>
          <p:cNvSpPr>
            <a:spLocks noChangeArrowheads="1"/>
          </p:cNvSpPr>
          <p:nvPr/>
        </p:nvSpPr>
        <p:spPr bwMode="auto">
          <a:xfrm>
            <a:off x="6778625" y="3429000"/>
            <a:ext cx="228600" cy="152400"/>
          </a:xfrm>
          <a:prstGeom prst="rect">
            <a:avLst/>
          </a:prstGeom>
          <a:solidFill>
            <a:srgbClr val="3366FF"/>
          </a:solidFill>
          <a:ln w="12700">
            <a:solidFill>
              <a:schemeClr val="tx1"/>
            </a:solidFill>
            <a:miter lim="800000"/>
            <a:headEnd/>
            <a:tailEnd/>
          </a:ln>
          <a:effectLst/>
        </p:spPr>
        <p:txBody>
          <a:bodyPr wrap="none" lIns="90488" tIns="44450" rIns="90488" bIns="44450" anchor="ctr">
            <a:prstTxWarp prst="textNoShape">
              <a:avLst/>
            </a:prstTxWarp>
          </a:bodyPr>
          <a:lstStyle/>
          <a:p>
            <a:endParaRPr lang="en-US"/>
          </a:p>
        </p:txBody>
      </p:sp>
      <p:sp>
        <p:nvSpPr>
          <p:cNvPr id="274453" name="Rectangle 21"/>
          <p:cNvSpPr>
            <a:spLocks noChangeArrowheads="1"/>
          </p:cNvSpPr>
          <p:nvPr/>
        </p:nvSpPr>
        <p:spPr bwMode="auto">
          <a:xfrm>
            <a:off x="7615238" y="3505200"/>
            <a:ext cx="228600" cy="152400"/>
          </a:xfrm>
          <a:prstGeom prst="rect">
            <a:avLst/>
          </a:prstGeom>
          <a:solidFill>
            <a:srgbClr val="3366FF"/>
          </a:solidFill>
          <a:ln w="12700">
            <a:solidFill>
              <a:schemeClr val="tx1"/>
            </a:solidFill>
            <a:miter lim="800000"/>
            <a:headEnd/>
            <a:tailEnd/>
          </a:ln>
          <a:effectLst/>
        </p:spPr>
        <p:txBody>
          <a:bodyPr wrap="none" lIns="90488" tIns="44450" rIns="90488" bIns="44450" anchor="ctr">
            <a:prstTxWarp prst="textNoShape">
              <a:avLst/>
            </a:prstTxWarp>
          </a:bodyPr>
          <a:lstStyle/>
          <a:p>
            <a:endParaRPr lang="en-US"/>
          </a:p>
        </p:txBody>
      </p:sp>
      <p:sp>
        <p:nvSpPr>
          <p:cNvPr id="24" name="Slide Number Placeholder 23"/>
          <p:cNvSpPr>
            <a:spLocks noGrp="1"/>
          </p:cNvSpPr>
          <p:nvPr>
            <p:ph type="sldNum" sz="quarter" idx="12"/>
          </p:nvPr>
        </p:nvSpPr>
        <p:spPr/>
        <p:txBody>
          <a:bodyPr/>
          <a:lstStyle/>
          <a:p>
            <a:fld id="{B6F15528-21DE-4FAA-801E-634DDDAF4B2B}"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sz="4800" dirty="0"/>
              <a:t>15-446 Distributed Systems</a:t>
            </a:r>
            <a:br>
              <a:rPr sz="4800" dirty="0"/>
            </a:br>
            <a:r>
              <a:rPr sz="4800" dirty="0"/>
              <a:t>Spring 2009</a:t>
            </a:r>
          </a:p>
        </p:txBody>
      </p:sp>
      <p:sp>
        <p:nvSpPr>
          <p:cNvPr id="4099" name="Rectangle 3"/>
          <p:cNvSpPr>
            <a:spLocks noGrp="1" noChangeArrowheads="1"/>
          </p:cNvSpPr>
          <p:nvPr>
            <p:ph type="subTitle" idx="1"/>
          </p:nvPr>
        </p:nvSpPr>
        <p:spPr/>
        <p:txBody>
          <a:bodyPr/>
          <a:lstStyle/>
          <a:p>
            <a:r>
              <a:rPr sz="2400" smtClean="0"/>
              <a:t>L-16 Transactions</a:t>
            </a:r>
            <a:endParaRPr lang="en-US" dirty="0"/>
          </a:p>
        </p:txBody>
      </p:sp>
      <p:grpSp>
        <p:nvGrpSpPr>
          <p:cNvPr id="2" name="Group 443"/>
          <p:cNvGrpSpPr>
            <a:grpSpLocks/>
          </p:cNvGrpSpPr>
          <p:nvPr/>
        </p:nvGrpSpPr>
        <p:grpSpPr bwMode="auto">
          <a:xfrm>
            <a:off x="3733800" y="3236463"/>
            <a:ext cx="1524000" cy="1481587"/>
            <a:chOff x="3216" y="2448"/>
            <a:chExt cx="1979" cy="1729"/>
          </a:xfrm>
        </p:grpSpPr>
        <p:sp>
          <p:nvSpPr>
            <p:cNvPr id="52" name="Line 444"/>
            <p:cNvSpPr>
              <a:spLocks noChangeShapeType="1"/>
            </p:cNvSpPr>
            <p:nvPr/>
          </p:nvSpPr>
          <p:spPr bwMode="auto">
            <a:xfrm flipV="1">
              <a:off x="3888" y="3360"/>
              <a:ext cx="144" cy="144"/>
            </a:xfrm>
            <a:prstGeom prst="line">
              <a:avLst/>
            </a:prstGeom>
            <a:noFill/>
            <a:ln w="9525">
              <a:solidFill>
                <a:schemeClr val="tx1"/>
              </a:solidFill>
              <a:round/>
              <a:headEnd/>
              <a:tailEnd/>
            </a:ln>
            <a:effectLst/>
          </p:spPr>
          <p:txBody>
            <a:bodyPr wrap="none" anchor="ctr"/>
            <a:lstStyle/>
            <a:p>
              <a:endParaRPr lang="en-US"/>
            </a:p>
          </p:txBody>
        </p:sp>
        <p:sp>
          <p:nvSpPr>
            <p:cNvPr id="53" name="Freeform 445"/>
            <p:cNvSpPr>
              <a:spLocks/>
            </p:cNvSpPr>
            <p:nvPr/>
          </p:nvSpPr>
          <p:spPr bwMode="auto">
            <a:xfrm>
              <a:off x="3290" y="4065"/>
              <a:ext cx="115" cy="112"/>
            </a:xfrm>
            <a:custGeom>
              <a:avLst/>
              <a:gdLst/>
              <a:ahLst/>
              <a:cxnLst>
                <a:cxn ang="0">
                  <a:pos x="112" y="112"/>
                </a:cxn>
                <a:cxn ang="0">
                  <a:pos x="115" y="0"/>
                </a:cxn>
                <a:cxn ang="0">
                  <a:pos x="0" y="0"/>
                </a:cxn>
                <a:cxn ang="0">
                  <a:pos x="0" y="112"/>
                </a:cxn>
                <a:cxn ang="0">
                  <a:pos x="115" y="112"/>
                </a:cxn>
                <a:cxn ang="0">
                  <a:pos x="115" y="112"/>
                </a:cxn>
              </a:cxnLst>
              <a:rect l="0" t="0" r="r" b="b"/>
              <a:pathLst>
                <a:path w="115" h="112">
                  <a:moveTo>
                    <a:pt x="112" y="112"/>
                  </a:moveTo>
                  <a:lnTo>
                    <a:pt x="115" y="0"/>
                  </a:lnTo>
                  <a:lnTo>
                    <a:pt x="0" y="0"/>
                  </a:lnTo>
                  <a:lnTo>
                    <a:pt x="0" y="112"/>
                  </a:lnTo>
                  <a:lnTo>
                    <a:pt x="115" y="112"/>
                  </a:lnTo>
                  <a:lnTo>
                    <a:pt x="115" y="112"/>
                  </a:lnTo>
                </a:path>
              </a:pathLst>
            </a:custGeom>
            <a:solidFill>
              <a:srgbClr val="FF0066">
                <a:alpha val="50000"/>
              </a:srgbClr>
            </a:solidFill>
            <a:ln w="7938">
              <a:solidFill>
                <a:schemeClr val="tx1"/>
              </a:solidFill>
              <a:prstDash val="solid"/>
              <a:round/>
              <a:headEnd/>
              <a:tailEnd/>
            </a:ln>
          </p:spPr>
          <p:txBody>
            <a:bodyPr/>
            <a:lstStyle/>
            <a:p>
              <a:endParaRPr lang="en-US"/>
            </a:p>
          </p:txBody>
        </p:sp>
        <p:sp>
          <p:nvSpPr>
            <p:cNvPr id="54" name="Freeform 446"/>
            <p:cNvSpPr>
              <a:spLocks/>
            </p:cNvSpPr>
            <p:nvPr/>
          </p:nvSpPr>
          <p:spPr bwMode="auto">
            <a:xfrm>
              <a:off x="3948" y="4065"/>
              <a:ext cx="115" cy="112"/>
            </a:xfrm>
            <a:custGeom>
              <a:avLst/>
              <a:gdLst/>
              <a:ahLst/>
              <a:cxnLst>
                <a:cxn ang="0">
                  <a:pos x="112" y="112"/>
                </a:cxn>
                <a:cxn ang="0">
                  <a:pos x="115" y="0"/>
                </a:cxn>
                <a:cxn ang="0">
                  <a:pos x="0" y="0"/>
                </a:cxn>
                <a:cxn ang="0">
                  <a:pos x="0" y="112"/>
                </a:cxn>
                <a:cxn ang="0">
                  <a:pos x="115" y="112"/>
                </a:cxn>
                <a:cxn ang="0">
                  <a:pos x="115" y="112"/>
                </a:cxn>
              </a:cxnLst>
              <a:rect l="0" t="0" r="r" b="b"/>
              <a:pathLst>
                <a:path w="115" h="112">
                  <a:moveTo>
                    <a:pt x="112" y="112"/>
                  </a:moveTo>
                  <a:lnTo>
                    <a:pt x="115" y="0"/>
                  </a:lnTo>
                  <a:lnTo>
                    <a:pt x="0" y="0"/>
                  </a:lnTo>
                  <a:lnTo>
                    <a:pt x="0" y="112"/>
                  </a:lnTo>
                  <a:lnTo>
                    <a:pt x="115" y="112"/>
                  </a:lnTo>
                  <a:lnTo>
                    <a:pt x="115" y="112"/>
                  </a:lnTo>
                </a:path>
              </a:pathLst>
            </a:custGeom>
            <a:solidFill>
              <a:schemeClr val="accent1">
                <a:alpha val="50000"/>
              </a:schemeClr>
            </a:solidFill>
            <a:ln w="7938">
              <a:solidFill>
                <a:schemeClr val="tx1"/>
              </a:solidFill>
              <a:prstDash val="solid"/>
              <a:round/>
              <a:headEnd/>
              <a:tailEnd/>
            </a:ln>
          </p:spPr>
          <p:txBody>
            <a:bodyPr/>
            <a:lstStyle/>
            <a:p>
              <a:endParaRPr lang="en-US"/>
            </a:p>
          </p:txBody>
        </p:sp>
        <p:sp>
          <p:nvSpPr>
            <p:cNvPr id="55" name="Freeform 447"/>
            <p:cNvSpPr>
              <a:spLocks/>
            </p:cNvSpPr>
            <p:nvPr/>
          </p:nvSpPr>
          <p:spPr bwMode="auto">
            <a:xfrm>
              <a:off x="4151" y="2448"/>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1">
                <a:alpha val="50000"/>
              </a:schemeClr>
            </a:solidFill>
            <a:ln w="7938">
              <a:solidFill>
                <a:srgbClr val="000000"/>
              </a:solidFill>
              <a:prstDash val="solid"/>
              <a:round/>
              <a:headEnd/>
              <a:tailEnd/>
            </a:ln>
          </p:spPr>
          <p:txBody>
            <a:bodyPr/>
            <a:lstStyle/>
            <a:p>
              <a:endParaRPr lang="en-US"/>
            </a:p>
          </p:txBody>
        </p:sp>
        <p:sp>
          <p:nvSpPr>
            <p:cNvPr id="56" name="Freeform 448"/>
            <p:cNvSpPr>
              <a:spLocks/>
            </p:cNvSpPr>
            <p:nvPr/>
          </p:nvSpPr>
          <p:spPr bwMode="auto">
            <a:xfrm>
              <a:off x="3605" y="2756"/>
              <a:ext cx="114" cy="112"/>
            </a:xfrm>
            <a:custGeom>
              <a:avLst/>
              <a:gdLst/>
              <a:ahLst/>
              <a:cxnLst>
                <a:cxn ang="0">
                  <a:pos x="112" y="112"/>
                </a:cxn>
                <a:cxn ang="0">
                  <a:pos x="114" y="0"/>
                </a:cxn>
                <a:cxn ang="0">
                  <a:pos x="0" y="0"/>
                </a:cxn>
                <a:cxn ang="0">
                  <a:pos x="0" y="112"/>
                </a:cxn>
                <a:cxn ang="0">
                  <a:pos x="114" y="112"/>
                </a:cxn>
                <a:cxn ang="0">
                  <a:pos x="114" y="112"/>
                </a:cxn>
              </a:cxnLst>
              <a:rect l="0" t="0" r="r" b="b"/>
              <a:pathLst>
                <a:path w="114" h="112">
                  <a:moveTo>
                    <a:pt x="112" y="112"/>
                  </a:moveTo>
                  <a:lnTo>
                    <a:pt x="114" y="0"/>
                  </a:lnTo>
                  <a:lnTo>
                    <a:pt x="0" y="0"/>
                  </a:lnTo>
                  <a:lnTo>
                    <a:pt x="0" y="112"/>
                  </a:lnTo>
                  <a:lnTo>
                    <a:pt x="114" y="112"/>
                  </a:lnTo>
                  <a:lnTo>
                    <a:pt x="114" y="112"/>
                  </a:lnTo>
                </a:path>
              </a:pathLst>
            </a:custGeom>
            <a:solidFill>
              <a:schemeClr val="accent2">
                <a:alpha val="50000"/>
              </a:schemeClr>
            </a:solidFill>
            <a:ln w="7938">
              <a:solidFill>
                <a:srgbClr val="000000"/>
              </a:solidFill>
              <a:prstDash val="solid"/>
              <a:round/>
              <a:headEnd/>
              <a:tailEnd/>
            </a:ln>
          </p:spPr>
          <p:txBody>
            <a:bodyPr/>
            <a:lstStyle/>
            <a:p>
              <a:endParaRPr lang="en-US"/>
            </a:p>
          </p:txBody>
        </p:sp>
        <p:sp>
          <p:nvSpPr>
            <p:cNvPr id="57" name="Freeform 449"/>
            <p:cNvSpPr>
              <a:spLocks/>
            </p:cNvSpPr>
            <p:nvPr/>
          </p:nvSpPr>
          <p:spPr bwMode="auto">
            <a:xfrm>
              <a:off x="4704" y="2753"/>
              <a:ext cx="114" cy="115"/>
            </a:xfrm>
            <a:custGeom>
              <a:avLst/>
              <a:gdLst/>
              <a:ahLst/>
              <a:cxnLst>
                <a:cxn ang="0">
                  <a:pos x="0" y="112"/>
                </a:cxn>
                <a:cxn ang="0">
                  <a:pos x="114" y="115"/>
                </a:cxn>
                <a:cxn ang="0">
                  <a:pos x="114" y="0"/>
                </a:cxn>
                <a:cxn ang="0">
                  <a:pos x="2" y="0"/>
                </a:cxn>
                <a:cxn ang="0">
                  <a:pos x="2" y="115"/>
                </a:cxn>
                <a:cxn ang="0">
                  <a:pos x="2" y="115"/>
                </a:cxn>
              </a:cxnLst>
              <a:rect l="0" t="0" r="r" b="b"/>
              <a:pathLst>
                <a:path w="114" h="115">
                  <a:moveTo>
                    <a:pt x="0" y="112"/>
                  </a:moveTo>
                  <a:lnTo>
                    <a:pt x="114" y="115"/>
                  </a:lnTo>
                  <a:lnTo>
                    <a:pt x="114" y="0"/>
                  </a:lnTo>
                  <a:lnTo>
                    <a:pt x="2" y="0"/>
                  </a:lnTo>
                  <a:lnTo>
                    <a:pt x="2" y="115"/>
                  </a:lnTo>
                  <a:lnTo>
                    <a:pt x="2" y="115"/>
                  </a:lnTo>
                </a:path>
              </a:pathLst>
            </a:custGeom>
            <a:solidFill>
              <a:srgbClr val="996633">
                <a:alpha val="50000"/>
              </a:srgbClr>
            </a:solidFill>
            <a:ln w="7938">
              <a:solidFill>
                <a:srgbClr val="000000"/>
              </a:solidFill>
              <a:prstDash val="solid"/>
              <a:round/>
              <a:headEnd/>
              <a:tailEnd/>
            </a:ln>
          </p:spPr>
          <p:txBody>
            <a:bodyPr/>
            <a:lstStyle/>
            <a:p>
              <a:endParaRPr lang="en-US"/>
            </a:p>
          </p:txBody>
        </p:sp>
        <p:sp>
          <p:nvSpPr>
            <p:cNvPr id="58" name="Freeform 450"/>
            <p:cNvSpPr>
              <a:spLocks/>
            </p:cNvSpPr>
            <p:nvPr/>
          </p:nvSpPr>
          <p:spPr bwMode="auto">
            <a:xfrm>
              <a:off x="5083" y="3333"/>
              <a:ext cx="112" cy="114"/>
            </a:xfrm>
            <a:custGeom>
              <a:avLst/>
              <a:gdLst/>
              <a:ahLst/>
              <a:cxnLst>
                <a:cxn ang="0">
                  <a:pos x="0" y="112"/>
                </a:cxn>
                <a:cxn ang="0">
                  <a:pos x="112" y="114"/>
                </a:cxn>
                <a:cxn ang="0">
                  <a:pos x="112" y="0"/>
                </a:cxn>
                <a:cxn ang="0">
                  <a:pos x="0" y="0"/>
                </a:cxn>
                <a:cxn ang="0">
                  <a:pos x="0" y="114"/>
                </a:cxn>
                <a:cxn ang="0">
                  <a:pos x="0" y="114"/>
                </a:cxn>
              </a:cxnLst>
              <a:rect l="0" t="0" r="r" b="b"/>
              <a:pathLst>
                <a:path w="112" h="114">
                  <a:moveTo>
                    <a:pt x="0" y="112"/>
                  </a:moveTo>
                  <a:lnTo>
                    <a:pt x="112" y="114"/>
                  </a:lnTo>
                  <a:lnTo>
                    <a:pt x="112" y="0"/>
                  </a:lnTo>
                  <a:lnTo>
                    <a:pt x="0" y="0"/>
                  </a:lnTo>
                  <a:lnTo>
                    <a:pt x="0" y="114"/>
                  </a:lnTo>
                  <a:lnTo>
                    <a:pt x="0" y="114"/>
                  </a:lnTo>
                </a:path>
              </a:pathLst>
            </a:custGeom>
            <a:solidFill>
              <a:srgbClr val="FF0066">
                <a:alpha val="50000"/>
              </a:srgbClr>
            </a:solidFill>
            <a:ln w="7938">
              <a:solidFill>
                <a:srgbClr val="000000"/>
              </a:solidFill>
              <a:prstDash val="solid"/>
              <a:round/>
              <a:headEnd/>
              <a:tailEnd/>
            </a:ln>
          </p:spPr>
          <p:txBody>
            <a:bodyPr/>
            <a:lstStyle/>
            <a:p>
              <a:endParaRPr lang="en-US"/>
            </a:p>
          </p:txBody>
        </p:sp>
        <p:sp>
          <p:nvSpPr>
            <p:cNvPr id="59" name="Freeform 451"/>
            <p:cNvSpPr>
              <a:spLocks/>
            </p:cNvSpPr>
            <p:nvPr/>
          </p:nvSpPr>
          <p:spPr bwMode="auto">
            <a:xfrm>
              <a:off x="3216" y="3335"/>
              <a:ext cx="115" cy="112"/>
            </a:xfrm>
            <a:custGeom>
              <a:avLst/>
              <a:gdLst/>
              <a:ahLst/>
              <a:cxnLst>
                <a:cxn ang="0">
                  <a:pos x="115" y="112"/>
                </a:cxn>
                <a:cxn ang="0">
                  <a:pos x="115" y="0"/>
                </a:cxn>
                <a:cxn ang="0">
                  <a:pos x="0" y="0"/>
                </a:cxn>
                <a:cxn ang="0">
                  <a:pos x="0" y="112"/>
                </a:cxn>
                <a:cxn ang="0">
                  <a:pos x="115" y="112"/>
                </a:cxn>
                <a:cxn ang="0">
                  <a:pos x="115" y="112"/>
                </a:cxn>
              </a:cxnLst>
              <a:rect l="0" t="0" r="r" b="b"/>
              <a:pathLst>
                <a:path w="115" h="112">
                  <a:moveTo>
                    <a:pt x="115" y="112"/>
                  </a:moveTo>
                  <a:lnTo>
                    <a:pt x="115" y="0"/>
                  </a:lnTo>
                  <a:lnTo>
                    <a:pt x="0" y="0"/>
                  </a:lnTo>
                  <a:lnTo>
                    <a:pt x="0" y="112"/>
                  </a:lnTo>
                  <a:lnTo>
                    <a:pt x="115" y="112"/>
                  </a:lnTo>
                  <a:lnTo>
                    <a:pt x="115" y="112"/>
                  </a:lnTo>
                </a:path>
              </a:pathLst>
            </a:custGeom>
            <a:solidFill>
              <a:srgbClr val="996633">
                <a:alpha val="50000"/>
              </a:srgbClr>
            </a:solidFill>
            <a:ln w="7938">
              <a:solidFill>
                <a:srgbClr val="000000"/>
              </a:solidFill>
              <a:prstDash val="solid"/>
              <a:round/>
              <a:headEnd/>
              <a:tailEnd/>
            </a:ln>
          </p:spPr>
          <p:txBody>
            <a:bodyPr/>
            <a:lstStyle/>
            <a:p>
              <a:endParaRPr lang="en-US"/>
            </a:p>
          </p:txBody>
        </p:sp>
        <p:grpSp>
          <p:nvGrpSpPr>
            <p:cNvPr id="3" name="Group 452"/>
            <p:cNvGrpSpPr>
              <a:grpSpLocks/>
            </p:cNvGrpSpPr>
            <p:nvPr/>
          </p:nvGrpSpPr>
          <p:grpSpPr bwMode="auto">
            <a:xfrm>
              <a:off x="3891" y="2677"/>
              <a:ext cx="632" cy="470"/>
              <a:chOff x="3891" y="2677"/>
              <a:chExt cx="632" cy="470"/>
            </a:xfrm>
          </p:grpSpPr>
          <p:sp>
            <p:nvSpPr>
              <p:cNvPr id="92" name="Freeform 453"/>
              <p:cNvSpPr>
                <a:spLocks/>
              </p:cNvSpPr>
              <p:nvPr/>
            </p:nvSpPr>
            <p:spPr bwMode="auto">
              <a:xfrm>
                <a:off x="4246" y="2687"/>
                <a:ext cx="277" cy="228"/>
              </a:xfrm>
              <a:custGeom>
                <a:avLst/>
                <a:gdLst/>
                <a:ahLst/>
                <a:cxnLst>
                  <a:cxn ang="0">
                    <a:pos x="0" y="23"/>
                  </a:cxn>
                  <a:cxn ang="0">
                    <a:pos x="5" y="23"/>
                  </a:cxn>
                  <a:cxn ang="0">
                    <a:pos x="10" y="19"/>
                  </a:cxn>
                  <a:cxn ang="0">
                    <a:pos x="17" y="14"/>
                  </a:cxn>
                  <a:cxn ang="0">
                    <a:pos x="26" y="9"/>
                  </a:cxn>
                  <a:cxn ang="0">
                    <a:pos x="36" y="4"/>
                  </a:cxn>
                  <a:cxn ang="0">
                    <a:pos x="50" y="2"/>
                  </a:cxn>
                  <a:cxn ang="0">
                    <a:pos x="65" y="0"/>
                  </a:cxn>
                  <a:cxn ang="0">
                    <a:pos x="79" y="0"/>
                  </a:cxn>
                  <a:cxn ang="0">
                    <a:pos x="96" y="4"/>
                  </a:cxn>
                  <a:cxn ang="0">
                    <a:pos x="110" y="11"/>
                  </a:cxn>
                  <a:cxn ang="0">
                    <a:pos x="124" y="23"/>
                  </a:cxn>
                  <a:cxn ang="0">
                    <a:pos x="134" y="33"/>
                  </a:cxn>
                  <a:cxn ang="0">
                    <a:pos x="143" y="42"/>
                  </a:cxn>
                  <a:cxn ang="0">
                    <a:pos x="148" y="52"/>
                  </a:cxn>
                  <a:cxn ang="0">
                    <a:pos x="150" y="59"/>
                  </a:cxn>
                  <a:cxn ang="0">
                    <a:pos x="153" y="66"/>
                  </a:cxn>
                  <a:cxn ang="0">
                    <a:pos x="153" y="73"/>
                  </a:cxn>
                  <a:cxn ang="0">
                    <a:pos x="153" y="78"/>
                  </a:cxn>
                  <a:cxn ang="0">
                    <a:pos x="153" y="81"/>
                  </a:cxn>
                  <a:cxn ang="0">
                    <a:pos x="153" y="81"/>
                  </a:cxn>
                  <a:cxn ang="0">
                    <a:pos x="153" y="81"/>
                  </a:cxn>
                  <a:cxn ang="0">
                    <a:pos x="155" y="78"/>
                  </a:cxn>
                  <a:cxn ang="0">
                    <a:pos x="160" y="76"/>
                  </a:cxn>
                  <a:cxn ang="0">
                    <a:pos x="167" y="73"/>
                  </a:cxn>
                  <a:cxn ang="0">
                    <a:pos x="174" y="71"/>
                  </a:cxn>
                  <a:cxn ang="0">
                    <a:pos x="181" y="69"/>
                  </a:cxn>
                  <a:cxn ang="0">
                    <a:pos x="191" y="69"/>
                  </a:cxn>
                  <a:cxn ang="0">
                    <a:pos x="200" y="71"/>
                  </a:cxn>
                  <a:cxn ang="0">
                    <a:pos x="210" y="73"/>
                  </a:cxn>
                  <a:cxn ang="0">
                    <a:pos x="219" y="81"/>
                  </a:cxn>
                  <a:cxn ang="0">
                    <a:pos x="229" y="90"/>
                  </a:cxn>
                  <a:cxn ang="0">
                    <a:pos x="234" y="97"/>
                  </a:cxn>
                  <a:cxn ang="0">
                    <a:pos x="236" y="107"/>
                  </a:cxn>
                  <a:cxn ang="0">
                    <a:pos x="239" y="116"/>
                  </a:cxn>
                  <a:cxn ang="0">
                    <a:pos x="239" y="124"/>
                  </a:cxn>
                  <a:cxn ang="0">
                    <a:pos x="236" y="131"/>
                  </a:cxn>
                  <a:cxn ang="0">
                    <a:pos x="236" y="138"/>
                  </a:cxn>
                  <a:cxn ang="0">
                    <a:pos x="234" y="143"/>
                  </a:cxn>
                  <a:cxn ang="0">
                    <a:pos x="234" y="145"/>
                  </a:cxn>
                  <a:cxn ang="0">
                    <a:pos x="231" y="145"/>
                  </a:cxn>
                  <a:cxn ang="0">
                    <a:pos x="234" y="147"/>
                  </a:cxn>
                  <a:cxn ang="0">
                    <a:pos x="236" y="147"/>
                  </a:cxn>
                  <a:cxn ang="0">
                    <a:pos x="241" y="152"/>
                  </a:cxn>
                  <a:cxn ang="0">
                    <a:pos x="248" y="157"/>
                  </a:cxn>
                  <a:cxn ang="0">
                    <a:pos x="253" y="164"/>
                  </a:cxn>
                  <a:cxn ang="0">
                    <a:pos x="260" y="174"/>
                  </a:cxn>
                  <a:cxn ang="0">
                    <a:pos x="267" y="183"/>
                  </a:cxn>
                  <a:cxn ang="0">
                    <a:pos x="272" y="195"/>
                  </a:cxn>
                  <a:cxn ang="0">
                    <a:pos x="274" y="212"/>
                  </a:cxn>
                  <a:cxn ang="0">
                    <a:pos x="277" y="228"/>
                  </a:cxn>
                </a:cxnLst>
                <a:rect l="0" t="0" r="r" b="b"/>
                <a:pathLst>
                  <a:path w="277" h="228">
                    <a:moveTo>
                      <a:pt x="0" y="23"/>
                    </a:moveTo>
                    <a:lnTo>
                      <a:pt x="5" y="23"/>
                    </a:lnTo>
                    <a:lnTo>
                      <a:pt x="10" y="19"/>
                    </a:lnTo>
                    <a:lnTo>
                      <a:pt x="17" y="14"/>
                    </a:lnTo>
                    <a:lnTo>
                      <a:pt x="26" y="9"/>
                    </a:lnTo>
                    <a:lnTo>
                      <a:pt x="36" y="4"/>
                    </a:lnTo>
                    <a:lnTo>
                      <a:pt x="50" y="2"/>
                    </a:lnTo>
                    <a:lnTo>
                      <a:pt x="65" y="0"/>
                    </a:lnTo>
                    <a:lnTo>
                      <a:pt x="79" y="0"/>
                    </a:lnTo>
                    <a:lnTo>
                      <a:pt x="96" y="4"/>
                    </a:lnTo>
                    <a:lnTo>
                      <a:pt x="110" y="11"/>
                    </a:lnTo>
                    <a:lnTo>
                      <a:pt x="124" y="23"/>
                    </a:lnTo>
                    <a:lnTo>
                      <a:pt x="134" y="33"/>
                    </a:lnTo>
                    <a:lnTo>
                      <a:pt x="143" y="42"/>
                    </a:lnTo>
                    <a:lnTo>
                      <a:pt x="148" y="52"/>
                    </a:lnTo>
                    <a:lnTo>
                      <a:pt x="150" y="59"/>
                    </a:lnTo>
                    <a:lnTo>
                      <a:pt x="153" y="66"/>
                    </a:lnTo>
                    <a:lnTo>
                      <a:pt x="153" y="73"/>
                    </a:lnTo>
                    <a:lnTo>
                      <a:pt x="153" y="78"/>
                    </a:lnTo>
                    <a:lnTo>
                      <a:pt x="153" y="81"/>
                    </a:lnTo>
                    <a:lnTo>
                      <a:pt x="153" y="81"/>
                    </a:lnTo>
                    <a:lnTo>
                      <a:pt x="153" y="81"/>
                    </a:lnTo>
                    <a:lnTo>
                      <a:pt x="155" y="78"/>
                    </a:lnTo>
                    <a:lnTo>
                      <a:pt x="160" y="76"/>
                    </a:lnTo>
                    <a:lnTo>
                      <a:pt x="167" y="73"/>
                    </a:lnTo>
                    <a:lnTo>
                      <a:pt x="174" y="71"/>
                    </a:lnTo>
                    <a:lnTo>
                      <a:pt x="181" y="69"/>
                    </a:lnTo>
                    <a:lnTo>
                      <a:pt x="191" y="69"/>
                    </a:lnTo>
                    <a:lnTo>
                      <a:pt x="200" y="71"/>
                    </a:lnTo>
                    <a:lnTo>
                      <a:pt x="210" y="73"/>
                    </a:lnTo>
                    <a:lnTo>
                      <a:pt x="219" y="81"/>
                    </a:lnTo>
                    <a:lnTo>
                      <a:pt x="229" y="90"/>
                    </a:lnTo>
                    <a:lnTo>
                      <a:pt x="234" y="97"/>
                    </a:lnTo>
                    <a:lnTo>
                      <a:pt x="236" y="107"/>
                    </a:lnTo>
                    <a:lnTo>
                      <a:pt x="239" y="116"/>
                    </a:lnTo>
                    <a:lnTo>
                      <a:pt x="239" y="124"/>
                    </a:lnTo>
                    <a:lnTo>
                      <a:pt x="236" y="131"/>
                    </a:lnTo>
                    <a:lnTo>
                      <a:pt x="236" y="138"/>
                    </a:lnTo>
                    <a:lnTo>
                      <a:pt x="234" y="143"/>
                    </a:lnTo>
                    <a:lnTo>
                      <a:pt x="234" y="145"/>
                    </a:lnTo>
                    <a:lnTo>
                      <a:pt x="231" y="145"/>
                    </a:lnTo>
                    <a:lnTo>
                      <a:pt x="234" y="147"/>
                    </a:lnTo>
                    <a:lnTo>
                      <a:pt x="236" y="147"/>
                    </a:lnTo>
                    <a:lnTo>
                      <a:pt x="241" y="152"/>
                    </a:lnTo>
                    <a:lnTo>
                      <a:pt x="248" y="157"/>
                    </a:lnTo>
                    <a:lnTo>
                      <a:pt x="253" y="164"/>
                    </a:lnTo>
                    <a:lnTo>
                      <a:pt x="260" y="174"/>
                    </a:lnTo>
                    <a:lnTo>
                      <a:pt x="267" y="183"/>
                    </a:lnTo>
                    <a:lnTo>
                      <a:pt x="272" y="195"/>
                    </a:lnTo>
                    <a:lnTo>
                      <a:pt x="274" y="212"/>
                    </a:lnTo>
                    <a:lnTo>
                      <a:pt x="277" y="228"/>
                    </a:lnTo>
                  </a:path>
                </a:pathLst>
              </a:custGeom>
              <a:noFill/>
              <a:ln w="12700" cmpd="sng">
                <a:solidFill>
                  <a:srgbClr val="FF9900"/>
                </a:solidFill>
                <a:prstDash val="solid"/>
                <a:round/>
                <a:headEnd/>
                <a:tailEnd/>
              </a:ln>
            </p:spPr>
            <p:txBody>
              <a:bodyPr/>
              <a:lstStyle/>
              <a:p>
                <a:endParaRPr lang="en-US"/>
              </a:p>
            </p:txBody>
          </p:sp>
          <p:sp>
            <p:nvSpPr>
              <p:cNvPr id="93" name="Freeform 454"/>
              <p:cNvSpPr>
                <a:spLocks/>
              </p:cNvSpPr>
              <p:nvPr/>
            </p:nvSpPr>
            <p:spPr bwMode="auto">
              <a:xfrm>
                <a:off x="3891" y="2677"/>
                <a:ext cx="358" cy="236"/>
              </a:xfrm>
              <a:custGeom>
                <a:avLst/>
                <a:gdLst/>
                <a:ahLst/>
                <a:cxnLst>
                  <a:cxn ang="0">
                    <a:pos x="2" y="219"/>
                  </a:cxn>
                  <a:cxn ang="0">
                    <a:pos x="9" y="193"/>
                  </a:cxn>
                  <a:cxn ang="0">
                    <a:pos x="21" y="174"/>
                  </a:cxn>
                  <a:cxn ang="0">
                    <a:pos x="33" y="162"/>
                  </a:cxn>
                  <a:cxn ang="0">
                    <a:pos x="43" y="155"/>
                  </a:cxn>
                  <a:cxn ang="0">
                    <a:pos x="43" y="155"/>
                  </a:cxn>
                  <a:cxn ang="0">
                    <a:pos x="40" y="145"/>
                  </a:cxn>
                  <a:cxn ang="0">
                    <a:pos x="38" y="134"/>
                  </a:cxn>
                  <a:cxn ang="0">
                    <a:pos x="38" y="117"/>
                  </a:cxn>
                  <a:cxn ang="0">
                    <a:pos x="48" y="98"/>
                  </a:cxn>
                  <a:cxn ang="0">
                    <a:pos x="67" y="83"/>
                  </a:cxn>
                  <a:cxn ang="0">
                    <a:pos x="83" y="79"/>
                  </a:cxn>
                  <a:cxn ang="0">
                    <a:pos x="102" y="81"/>
                  </a:cxn>
                  <a:cxn ang="0">
                    <a:pos x="114" y="86"/>
                  </a:cxn>
                  <a:cxn ang="0">
                    <a:pos x="121" y="91"/>
                  </a:cxn>
                  <a:cxn ang="0">
                    <a:pos x="124" y="88"/>
                  </a:cxn>
                  <a:cxn ang="0">
                    <a:pos x="121" y="81"/>
                  </a:cxn>
                  <a:cxn ang="0">
                    <a:pos x="124" y="69"/>
                  </a:cxn>
                  <a:cxn ang="0">
                    <a:pos x="133" y="52"/>
                  </a:cxn>
                  <a:cxn ang="0">
                    <a:pos x="152" y="31"/>
                  </a:cxn>
                  <a:cxn ang="0">
                    <a:pos x="181" y="14"/>
                  </a:cxn>
                  <a:cxn ang="0">
                    <a:pos x="212" y="10"/>
                  </a:cxn>
                  <a:cxn ang="0">
                    <a:pos x="238" y="14"/>
                  </a:cxn>
                  <a:cxn ang="0">
                    <a:pos x="260" y="24"/>
                  </a:cxn>
                  <a:cxn ang="0">
                    <a:pos x="272" y="31"/>
                  </a:cxn>
                  <a:cxn ang="0">
                    <a:pos x="274" y="31"/>
                  </a:cxn>
                  <a:cxn ang="0">
                    <a:pos x="274" y="26"/>
                  </a:cxn>
                  <a:cxn ang="0">
                    <a:pos x="279" y="17"/>
                  </a:cxn>
                  <a:cxn ang="0">
                    <a:pos x="288" y="7"/>
                  </a:cxn>
                  <a:cxn ang="0">
                    <a:pos x="305" y="2"/>
                  </a:cxn>
                  <a:cxn ang="0">
                    <a:pos x="327" y="2"/>
                  </a:cxn>
                  <a:cxn ang="0">
                    <a:pos x="343" y="7"/>
                  </a:cxn>
                  <a:cxn ang="0">
                    <a:pos x="350" y="17"/>
                  </a:cxn>
                  <a:cxn ang="0">
                    <a:pos x="355" y="26"/>
                  </a:cxn>
                  <a:cxn ang="0">
                    <a:pos x="358" y="31"/>
                  </a:cxn>
                </a:cxnLst>
                <a:rect l="0" t="0" r="r" b="b"/>
                <a:pathLst>
                  <a:path w="358" h="236">
                    <a:moveTo>
                      <a:pt x="0" y="236"/>
                    </a:moveTo>
                    <a:lnTo>
                      <a:pt x="2" y="219"/>
                    </a:lnTo>
                    <a:lnTo>
                      <a:pt x="5" y="205"/>
                    </a:lnTo>
                    <a:lnTo>
                      <a:pt x="9" y="193"/>
                    </a:lnTo>
                    <a:lnTo>
                      <a:pt x="14" y="181"/>
                    </a:lnTo>
                    <a:lnTo>
                      <a:pt x="21" y="174"/>
                    </a:lnTo>
                    <a:lnTo>
                      <a:pt x="29" y="167"/>
                    </a:lnTo>
                    <a:lnTo>
                      <a:pt x="33" y="162"/>
                    </a:lnTo>
                    <a:lnTo>
                      <a:pt x="38" y="157"/>
                    </a:lnTo>
                    <a:lnTo>
                      <a:pt x="43" y="155"/>
                    </a:lnTo>
                    <a:lnTo>
                      <a:pt x="43" y="155"/>
                    </a:lnTo>
                    <a:lnTo>
                      <a:pt x="43" y="155"/>
                    </a:lnTo>
                    <a:lnTo>
                      <a:pt x="40" y="150"/>
                    </a:lnTo>
                    <a:lnTo>
                      <a:pt x="40" y="145"/>
                    </a:lnTo>
                    <a:lnTo>
                      <a:pt x="38" y="141"/>
                    </a:lnTo>
                    <a:lnTo>
                      <a:pt x="38" y="134"/>
                    </a:lnTo>
                    <a:lnTo>
                      <a:pt x="38" y="124"/>
                    </a:lnTo>
                    <a:lnTo>
                      <a:pt x="38" y="117"/>
                    </a:lnTo>
                    <a:lnTo>
                      <a:pt x="43" y="107"/>
                    </a:lnTo>
                    <a:lnTo>
                      <a:pt x="48" y="98"/>
                    </a:lnTo>
                    <a:lnTo>
                      <a:pt x="55" y="91"/>
                    </a:lnTo>
                    <a:lnTo>
                      <a:pt x="67" y="83"/>
                    </a:lnTo>
                    <a:lnTo>
                      <a:pt x="76" y="81"/>
                    </a:lnTo>
                    <a:lnTo>
                      <a:pt x="83" y="79"/>
                    </a:lnTo>
                    <a:lnTo>
                      <a:pt x="93" y="79"/>
                    </a:lnTo>
                    <a:lnTo>
                      <a:pt x="102" y="81"/>
                    </a:lnTo>
                    <a:lnTo>
                      <a:pt x="110" y="83"/>
                    </a:lnTo>
                    <a:lnTo>
                      <a:pt x="114" y="86"/>
                    </a:lnTo>
                    <a:lnTo>
                      <a:pt x="119" y="88"/>
                    </a:lnTo>
                    <a:lnTo>
                      <a:pt x="121" y="91"/>
                    </a:lnTo>
                    <a:lnTo>
                      <a:pt x="124" y="91"/>
                    </a:lnTo>
                    <a:lnTo>
                      <a:pt x="124" y="88"/>
                    </a:lnTo>
                    <a:lnTo>
                      <a:pt x="121" y="86"/>
                    </a:lnTo>
                    <a:lnTo>
                      <a:pt x="121" y="81"/>
                    </a:lnTo>
                    <a:lnTo>
                      <a:pt x="124" y="76"/>
                    </a:lnTo>
                    <a:lnTo>
                      <a:pt x="124" y="69"/>
                    </a:lnTo>
                    <a:lnTo>
                      <a:pt x="129" y="60"/>
                    </a:lnTo>
                    <a:lnTo>
                      <a:pt x="133" y="52"/>
                    </a:lnTo>
                    <a:lnTo>
                      <a:pt x="141" y="43"/>
                    </a:lnTo>
                    <a:lnTo>
                      <a:pt x="152" y="31"/>
                    </a:lnTo>
                    <a:lnTo>
                      <a:pt x="164" y="21"/>
                    </a:lnTo>
                    <a:lnTo>
                      <a:pt x="181" y="14"/>
                    </a:lnTo>
                    <a:lnTo>
                      <a:pt x="195" y="10"/>
                    </a:lnTo>
                    <a:lnTo>
                      <a:pt x="212" y="10"/>
                    </a:lnTo>
                    <a:lnTo>
                      <a:pt x="226" y="10"/>
                    </a:lnTo>
                    <a:lnTo>
                      <a:pt x="238" y="14"/>
                    </a:lnTo>
                    <a:lnTo>
                      <a:pt x="250" y="19"/>
                    </a:lnTo>
                    <a:lnTo>
                      <a:pt x="260" y="24"/>
                    </a:lnTo>
                    <a:lnTo>
                      <a:pt x="267" y="29"/>
                    </a:lnTo>
                    <a:lnTo>
                      <a:pt x="272" y="31"/>
                    </a:lnTo>
                    <a:lnTo>
                      <a:pt x="274" y="33"/>
                    </a:lnTo>
                    <a:lnTo>
                      <a:pt x="274" y="31"/>
                    </a:lnTo>
                    <a:lnTo>
                      <a:pt x="274" y="29"/>
                    </a:lnTo>
                    <a:lnTo>
                      <a:pt x="274" y="26"/>
                    </a:lnTo>
                    <a:lnTo>
                      <a:pt x="276" y="21"/>
                    </a:lnTo>
                    <a:lnTo>
                      <a:pt x="279" y="17"/>
                    </a:lnTo>
                    <a:lnTo>
                      <a:pt x="284" y="12"/>
                    </a:lnTo>
                    <a:lnTo>
                      <a:pt x="288" y="7"/>
                    </a:lnTo>
                    <a:lnTo>
                      <a:pt x="296" y="5"/>
                    </a:lnTo>
                    <a:lnTo>
                      <a:pt x="305" y="2"/>
                    </a:lnTo>
                    <a:lnTo>
                      <a:pt x="315" y="0"/>
                    </a:lnTo>
                    <a:lnTo>
                      <a:pt x="327" y="2"/>
                    </a:lnTo>
                    <a:lnTo>
                      <a:pt x="336" y="5"/>
                    </a:lnTo>
                    <a:lnTo>
                      <a:pt x="343" y="7"/>
                    </a:lnTo>
                    <a:lnTo>
                      <a:pt x="348" y="12"/>
                    </a:lnTo>
                    <a:lnTo>
                      <a:pt x="350" y="17"/>
                    </a:lnTo>
                    <a:lnTo>
                      <a:pt x="355" y="21"/>
                    </a:lnTo>
                    <a:lnTo>
                      <a:pt x="355" y="26"/>
                    </a:lnTo>
                    <a:lnTo>
                      <a:pt x="358" y="29"/>
                    </a:lnTo>
                    <a:lnTo>
                      <a:pt x="358" y="31"/>
                    </a:lnTo>
                    <a:lnTo>
                      <a:pt x="358" y="33"/>
                    </a:lnTo>
                  </a:path>
                </a:pathLst>
              </a:custGeom>
              <a:noFill/>
              <a:ln w="12700" cmpd="sng">
                <a:solidFill>
                  <a:srgbClr val="FF9900"/>
                </a:solidFill>
                <a:prstDash val="solid"/>
                <a:round/>
                <a:headEnd/>
                <a:tailEnd/>
              </a:ln>
            </p:spPr>
            <p:txBody>
              <a:bodyPr/>
              <a:lstStyle/>
              <a:p>
                <a:endParaRPr lang="en-US"/>
              </a:p>
            </p:txBody>
          </p:sp>
          <p:sp>
            <p:nvSpPr>
              <p:cNvPr id="94" name="Freeform 455"/>
              <p:cNvSpPr>
                <a:spLocks/>
              </p:cNvSpPr>
              <p:nvPr/>
            </p:nvSpPr>
            <p:spPr bwMode="auto">
              <a:xfrm>
                <a:off x="3891" y="2911"/>
                <a:ext cx="272" cy="229"/>
              </a:xfrm>
              <a:custGeom>
                <a:avLst/>
                <a:gdLst/>
                <a:ahLst/>
                <a:cxnLst>
                  <a:cxn ang="0">
                    <a:pos x="272" y="202"/>
                  </a:cxn>
                  <a:cxn ang="0">
                    <a:pos x="272" y="205"/>
                  </a:cxn>
                  <a:cxn ang="0">
                    <a:pos x="267" y="207"/>
                  </a:cxn>
                  <a:cxn ang="0">
                    <a:pos x="260" y="212"/>
                  </a:cxn>
                  <a:cxn ang="0">
                    <a:pos x="250" y="217"/>
                  </a:cxn>
                  <a:cxn ang="0">
                    <a:pos x="238" y="221"/>
                  </a:cxn>
                  <a:cxn ang="0">
                    <a:pos x="226" y="226"/>
                  </a:cxn>
                  <a:cxn ang="0">
                    <a:pos x="212" y="229"/>
                  </a:cxn>
                  <a:cxn ang="0">
                    <a:pos x="195" y="226"/>
                  </a:cxn>
                  <a:cxn ang="0">
                    <a:pos x="181" y="224"/>
                  </a:cxn>
                  <a:cxn ang="0">
                    <a:pos x="164" y="214"/>
                  </a:cxn>
                  <a:cxn ang="0">
                    <a:pos x="152" y="205"/>
                  </a:cxn>
                  <a:cxn ang="0">
                    <a:pos x="141" y="195"/>
                  </a:cxn>
                  <a:cxn ang="0">
                    <a:pos x="133" y="186"/>
                  </a:cxn>
                  <a:cxn ang="0">
                    <a:pos x="129" y="176"/>
                  </a:cxn>
                  <a:cxn ang="0">
                    <a:pos x="124" y="167"/>
                  </a:cxn>
                  <a:cxn ang="0">
                    <a:pos x="124" y="159"/>
                  </a:cxn>
                  <a:cxn ang="0">
                    <a:pos x="121" y="155"/>
                  </a:cxn>
                  <a:cxn ang="0">
                    <a:pos x="121" y="150"/>
                  </a:cxn>
                  <a:cxn ang="0">
                    <a:pos x="124" y="148"/>
                  </a:cxn>
                  <a:cxn ang="0">
                    <a:pos x="124" y="145"/>
                  </a:cxn>
                  <a:cxn ang="0">
                    <a:pos x="121" y="148"/>
                  </a:cxn>
                  <a:cxn ang="0">
                    <a:pos x="119" y="150"/>
                  </a:cxn>
                  <a:cxn ang="0">
                    <a:pos x="114" y="152"/>
                  </a:cxn>
                  <a:cxn ang="0">
                    <a:pos x="110" y="155"/>
                  </a:cxn>
                  <a:cxn ang="0">
                    <a:pos x="102" y="157"/>
                  </a:cxn>
                  <a:cxn ang="0">
                    <a:pos x="93" y="157"/>
                  </a:cxn>
                  <a:cxn ang="0">
                    <a:pos x="83" y="157"/>
                  </a:cxn>
                  <a:cxn ang="0">
                    <a:pos x="76" y="157"/>
                  </a:cxn>
                  <a:cxn ang="0">
                    <a:pos x="67" y="152"/>
                  </a:cxn>
                  <a:cxn ang="0">
                    <a:pos x="55" y="145"/>
                  </a:cxn>
                  <a:cxn ang="0">
                    <a:pos x="48" y="138"/>
                  </a:cxn>
                  <a:cxn ang="0">
                    <a:pos x="43" y="128"/>
                  </a:cxn>
                  <a:cxn ang="0">
                    <a:pos x="38" y="121"/>
                  </a:cxn>
                  <a:cxn ang="0">
                    <a:pos x="38" y="112"/>
                  </a:cxn>
                  <a:cxn ang="0">
                    <a:pos x="38" y="105"/>
                  </a:cxn>
                  <a:cxn ang="0">
                    <a:pos x="38" y="97"/>
                  </a:cxn>
                  <a:cxn ang="0">
                    <a:pos x="40" y="90"/>
                  </a:cxn>
                  <a:cxn ang="0">
                    <a:pos x="40" y="86"/>
                  </a:cxn>
                  <a:cxn ang="0">
                    <a:pos x="43" y="83"/>
                  </a:cxn>
                  <a:cxn ang="0">
                    <a:pos x="43" y="81"/>
                  </a:cxn>
                  <a:cxn ang="0">
                    <a:pos x="43" y="81"/>
                  </a:cxn>
                  <a:cxn ang="0">
                    <a:pos x="38" y="78"/>
                  </a:cxn>
                  <a:cxn ang="0">
                    <a:pos x="33" y="76"/>
                  </a:cxn>
                  <a:cxn ang="0">
                    <a:pos x="29" y="71"/>
                  </a:cxn>
                  <a:cxn ang="0">
                    <a:pos x="21" y="64"/>
                  </a:cxn>
                  <a:cxn ang="0">
                    <a:pos x="14" y="55"/>
                  </a:cxn>
                  <a:cxn ang="0">
                    <a:pos x="9" y="45"/>
                  </a:cxn>
                  <a:cxn ang="0">
                    <a:pos x="5" y="31"/>
                  </a:cxn>
                  <a:cxn ang="0">
                    <a:pos x="2" y="16"/>
                  </a:cxn>
                  <a:cxn ang="0">
                    <a:pos x="0" y="0"/>
                  </a:cxn>
                </a:cxnLst>
                <a:rect l="0" t="0" r="r" b="b"/>
                <a:pathLst>
                  <a:path w="272" h="229">
                    <a:moveTo>
                      <a:pt x="272" y="202"/>
                    </a:moveTo>
                    <a:lnTo>
                      <a:pt x="272" y="205"/>
                    </a:lnTo>
                    <a:lnTo>
                      <a:pt x="267" y="207"/>
                    </a:lnTo>
                    <a:lnTo>
                      <a:pt x="260" y="212"/>
                    </a:lnTo>
                    <a:lnTo>
                      <a:pt x="250" y="217"/>
                    </a:lnTo>
                    <a:lnTo>
                      <a:pt x="238" y="221"/>
                    </a:lnTo>
                    <a:lnTo>
                      <a:pt x="226" y="226"/>
                    </a:lnTo>
                    <a:lnTo>
                      <a:pt x="212" y="229"/>
                    </a:lnTo>
                    <a:lnTo>
                      <a:pt x="195" y="226"/>
                    </a:lnTo>
                    <a:lnTo>
                      <a:pt x="181" y="224"/>
                    </a:lnTo>
                    <a:lnTo>
                      <a:pt x="164" y="214"/>
                    </a:lnTo>
                    <a:lnTo>
                      <a:pt x="152" y="205"/>
                    </a:lnTo>
                    <a:lnTo>
                      <a:pt x="141" y="195"/>
                    </a:lnTo>
                    <a:lnTo>
                      <a:pt x="133" y="186"/>
                    </a:lnTo>
                    <a:lnTo>
                      <a:pt x="129" y="176"/>
                    </a:lnTo>
                    <a:lnTo>
                      <a:pt x="124" y="167"/>
                    </a:lnTo>
                    <a:lnTo>
                      <a:pt x="124" y="159"/>
                    </a:lnTo>
                    <a:lnTo>
                      <a:pt x="121" y="155"/>
                    </a:lnTo>
                    <a:lnTo>
                      <a:pt x="121" y="150"/>
                    </a:lnTo>
                    <a:lnTo>
                      <a:pt x="124" y="148"/>
                    </a:lnTo>
                    <a:lnTo>
                      <a:pt x="124" y="145"/>
                    </a:lnTo>
                    <a:lnTo>
                      <a:pt x="121" y="148"/>
                    </a:lnTo>
                    <a:lnTo>
                      <a:pt x="119" y="150"/>
                    </a:lnTo>
                    <a:lnTo>
                      <a:pt x="114" y="152"/>
                    </a:lnTo>
                    <a:lnTo>
                      <a:pt x="110" y="155"/>
                    </a:lnTo>
                    <a:lnTo>
                      <a:pt x="102" y="157"/>
                    </a:lnTo>
                    <a:lnTo>
                      <a:pt x="93" y="157"/>
                    </a:lnTo>
                    <a:lnTo>
                      <a:pt x="83" y="157"/>
                    </a:lnTo>
                    <a:lnTo>
                      <a:pt x="76" y="157"/>
                    </a:lnTo>
                    <a:lnTo>
                      <a:pt x="67" y="152"/>
                    </a:lnTo>
                    <a:lnTo>
                      <a:pt x="55" y="145"/>
                    </a:lnTo>
                    <a:lnTo>
                      <a:pt x="48" y="138"/>
                    </a:lnTo>
                    <a:lnTo>
                      <a:pt x="43" y="128"/>
                    </a:lnTo>
                    <a:lnTo>
                      <a:pt x="38" y="121"/>
                    </a:lnTo>
                    <a:lnTo>
                      <a:pt x="38" y="112"/>
                    </a:lnTo>
                    <a:lnTo>
                      <a:pt x="38" y="105"/>
                    </a:lnTo>
                    <a:lnTo>
                      <a:pt x="38" y="97"/>
                    </a:lnTo>
                    <a:lnTo>
                      <a:pt x="40" y="90"/>
                    </a:lnTo>
                    <a:lnTo>
                      <a:pt x="40" y="86"/>
                    </a:lnTo>
                    <a:lnTo>
                      <a:pt x="43" y="83"/>
                    </a:lnTo>
                    <a:lnTo>
                      <a:pt x="43" y="81"/>
                    </a:lnTo>
                    <a:lnTo>
                      <a:pt x="43" y="81"/>
                    </a:lnTo>
                    <a:lnTo>
                      <a:pt x="38" y="78"/>
                    </a:lnTo>
                    <a:lnTo>
                      <a:pt x="33" y="76"/>
                    </a:lnTo>
                    <a:lnTo>
                      <a:pt x="29" y="71"/>
                    </a:lnTo>
                    <a:lnTo>
                      <a:pt x="21" y="64"/>
                    </a:lnTo>
                    <a:lnTo>
                      <a:pt x="14" y="55"/>
                    </a:lnTo>
                    <a:lnTo>
                      <a:pt x="9" y="45"/>
                    </a:lnTo>
                    <a:lnTo>
                      <a:pt x="5" y="31"/>
                    </a:lnTo>
                    <a:lnTo>
                      <a:pt x="2" y="16"/>
                    </a:lnTo>
                    <a:lnTo>
                      <a:pt x="0" y="0"/>
                    </a:lnTo>
                  </a:path>
                </a:pathLst>
              </a:custGeom>
              <a:noFill/>
              <a:ln w="12700" cmpd="sng">
                <a:solidFill>
                  <a:srgbClr val="FF9900"/>
                </a:solidFill>
                <a:prstDash val="solid"/>
                <a:round/>
                <a:headEnd/>
                <a:tailEnd/>
              </a:ln>
            </p:spPr>
            <p:txBody>
              <a:bodyPr/>
              <a:lstStyle/>
              <a:p>
                <a:endParaRPr lang="en-US"/>
              </a:p>
            </p:txBody>
          </p:sp>
          <p:sp>
            <p:nvSpPr>
              <p:cNvPr id="95" name="Freeform 456"/>
              <p:cNvSpPr>
                <a:spLocks/>
              </p:cNvSpPr>
              <p:nvPr/>
            </p:nvSpPr>
            <p:spPr bwMode="auto">
              <a:xfrm>
                <a:off x="4165" y="2911"/>
                <a:ext cx="355" cy="236"/>
              </a:xfrm>
              <a:custGeom>
                <a:avLst/>
                <a:gdLst/>
                <a:ahLst/>
                <a:cxnLst>
                  <a:cxn ang="0">
                    <a:pos x="355" y="16"/>
                  </a:cxn>
                  <a:cxn ang="0">
                    <a:pos x="348" y="45"/>
                  </a:cxn>
                  <a:cxn ang="0">
                    <a:pos x="334" y="64"/>
                  </a:cxn>
                  <a:cxn ang="0">
                    <a:pos x="322" y="76"/>
                  </a:cxn>
                  <a:cxn ang="0">
                    <a:pos x="315" y="81"/>
                  </a:cxn>
                  <a:cxn ang="0">
                    <a:pos x="315" y="83"/>
                  </a:cxn>
                  <a:cxn ang="0">
                    <a:pos x="317" y="90"/>
                  </a:cxn>
                  <a:cxn ang="0">
                    <a:pos x="320" y="105"/>
                  </a:cxn>
                  <a:cxn ang="0">
                    <a:pos x="317" y="121"/>
                  </a:cxn>
                  <a:cxn ang="0">
                    <a:pos x="310" y="138"/>
                  </a:cxn>
                  <a:cxn ang="0">
                    <a:pos x="291" y="152"/>
                  </a:cxn>
                  <a:cxn ang="0">
                    <a:pos x="272" y="159"/>
                  </a:cxn>
                  <a:cxn ang="0">
                    <a:pos x="255" y="157"/>
                  </a:cxn>
                  <a:cxn ang="0">
                    <a:pos x="241" y="152"/>
                  </a:cxn>
                  <a:cxn ang="0">
                    <a:pos x="234" y="148"/>
                  </a:cxn>
                  <a:cxn ang="0">
                    <a:pos x="234" y="148"/>
                  </a:cxn>
                  <a:cxn ang="0">
                    <a:pos x="234" y="155"/>
                  </a:cxn>
                  <a:cxn ang="0">
                    <a:pos x="231" y="169"/>
                  </a:cxn>
                  <a:cxn ang="0">
                    <a:pos x="224" y="186"/>
                  </a:cxn>
                  <a:cxn ang="0">
                    <a:pos x="205" y="205"/>
                  </a:cxn>
                  <a:cxn ang="0">
                    <a:pos x="177" y="224"/>
                  </a:cxn>
                  <a:cxn ang="0">
                    <a:pos x="146" y="229"/>
                  </a:cxn>
                  <a:cxn ang="0">
                    <a:pos x="117" y="224"/>
                  </a:cxn>
                  <a:cxn ang="0">
                    <a:pos x="98" y="214"/>
                  </a:cxn>
                  <a:cxn ang="0">
                    <a:pos x="86" y="205"/>
                  </a:cxn>
                  <a:cxn ang="0">
                    <a:pos x="84" y="205"/>
                  </a:cxn>
                  <a:cxn ang="0">
                    <a:pos x="81" y="212"/>
                  </a:cxn>
                  <a:cxn ang="0">
                    <a:pos x="76" y="219"/>
                  </a:cxn>
                  <a:cxn ang="0">
                    <a:pos x="69" y="229"/>
                  </a:cxn>
                  <a:cxn ang="0">
                    <a:pos x="53" y="236"/>
                  </a:cxn>
                  <a:cxn ang="0">
                    <a:pos x="31" y="236"/>
                  </a:cxn>
                  <a:cxn ang="0">
                    <a:pos x="14" y="229"/>
                  </a:cxn>
                  <a:cxn ang="0">
                    <a:pos x="5" y="219"/>
                  </a:cxn>
                  <a:cxn ang="0">
                    <a:pos x="0" y="212"/>
                  </a:cxn>
                  <a:cxn ang="0">
                    <a:pos x="0" y="205"/>
                  </a:cxn>
                </a:cxnLst>
                <a:rect l="0" t="0" r="r" b="b"/>
                <a:pathLst>
                  <a:path w="355" h="236">
                    <a:moveTo>
                      <a:pt x="355" y="0"/>
                    </a:moveTo>
                    <a:lnTo>
                      <a:pt x="355" y="16"/>
                    </a:lnTo>
                    <a:lnTo>
                      <a:pt x="353" y="33"/>
                    </a:lnTo>
                    <a:lnTo>
                      <a:pt x="348" y="45"/>
                    </a:lnTo>
                    <a:lnTo>
                      <a:pt x="341" y="55"/>
                    </a:lnTo>
                    <a:lnTo>
                      <a:pt x="334" y="64"/>
                    </a:lnTo>
                    <a:lnTo>
                      <a:pt x="329" y="71"/>
                    </a:lnTo>
                    <a:lnTo>
                      <a:pt x="322" y="76"/>
                    </a:lnTo>
                    <a:lnTo>
                      <a:pt x="317" y="78"/>
                    </a:lnTo>
                    <a:lnTo>
                      <a:pt x="315" y="81"/>
                    </a:lnTo>
                    <a:lnTo>
                      <a:pt x="312" y="83"/>
                    </a:lnTo>
                    <a:lnTo>
                      <a:pt x="315" y="83"/>
                    </a:lnTo>
                    <a:lnTo>
                      <a:pt x="315" y="86"/>
                    </a:lnTo>
                    <a:lnTo>
                      <a:pt x="317" y="90"/>
                    </a:lnTo>
                    <a:lnTo>
                      <a:pt x="317" y="97"/>
                    </a:lnTo>
                    <a:lnTo>
                      <a:pt x="320" y="105"/>
                    </a:lnTo>
                    <a:lnTo>
                      <a:pt x="320" y="112"/>
                    </a:lnTo>
                    <a:lnTo>
                      <a:pt x="317" y="121"/>
                    </a:lnTo>
                    <a:lnTo>
                      <a:pt x="315" y="131"/>
                    </a:lnTo>
                    <a:lnTo>
                      <a:pt x="310" y="138"/>
                    </a:lnTo>
                    <a:lnTo>
                      <a:pt x="300" y="148"/>
                    </a:lnTo>
                    <a:lnTo>
                      <a:pt x="291" y="152"/>
                    </a:lnTo>
                    <a:lnTo>
                      <a:pt x="281" y="157"/>
                    </a:lnTo>
                    <a:lnTo>
                      <a:pt x="272" y="159"/>
                    </a:lnTo>
                    <a:lnTo>
                      <a:pt x="262" y="159"/>
                    </a:lnTo>
                    <a:lnTo>
                      <a:pt x="255" y="157"/>
                    </a:lnTo>
                    <a:lnTo>
                      <a:pt x="248" y="155"/>
                    </a:lnTo>
                    <a:lnTo>
                      <a:pt x="241" y="152"/>
                    </a:lnTo>
                    <a:lnTo>
                      <a:pt x="236" y="150"/>
                    </a:lnTo>
                    <a:lnTo>
                      <a:pt x="234" y="148"/>
                    </a:lnTo>
                    <a:lnTo>
                      <a:pt x="234" y="148"/>
                    </a:lnTo>
                    <a:lnTo>
                      <a:pt x="234" y="148"/>
                    </a:lnTo>
                    <a:lnTo>
                      <a:pt x="234" y="150"/>
                    </a:lnTo>
                    <a:lnTo>
                      <a:pt x="234" y="155"/>
                    </a:lnTo>
                    <a:lnTo>
                      <a:pt x="234" y="162"/>
                    </a:lnTo>
                    <a:lnTo>
                      <a:pt x="231" y="169"/>
                    </a:lnTo>
                    <a:lnTo>
                      <a:pt x="229" y="176"/>
                    </a:lnTo>
                    <a:lnTo>
                      <a:pt x="224" y="186"/>
                    </a:lnTo>
                    <a:lnTo>
                      <a:pt x="215" y="195"/>
                    </a:lnTo>
                    <a:lnTo>
                      <a:pt x="205" y="205"/>
                    </a:lnTo>
                    <a:lnTo>
                      <a:pt x="191" y="217"/>
                    </a:lnTo>
                    <a:lnTo>
                      <a:pt x="177" y="224"/>
                    </a:lnTo>
                    <a:lnTo>
                      <a:pt x="160" y="229"/>
                    </a:lnTo>
                    <a:lnTo>
                      <a:pt x="146" y="229"/>
                    </a:lnTo>
                    <a:lnTo>
                      <a:pt x="131" y="226"/>
                    </a:lnTo>
                    <a:lnTo>
                      <a:pt x="117" y="224"/>
                    </a:lnTo>
                    <a:lnTo>
                      <a:pt x="107" y="219"/>
                    </a:lnTo>
                    <a:lnTo>
                      <a:pt x="98" y="214"/>
                    </a:lnTo>
                    <a:lnTo>
                      <a:pt x="91" y="209"/>
                    </a:lnTo>
                    <a:lnTo>
                      <a:pt x="86" y="205"/>
                    </a:lnTo>
                    <a:lnTo>
                      <a:pt x="84" y="205"/>
                    </a:lnTo>
                    <a:lnTo>
                      <a:pt x="84" y="205"/>
                    </a:lnTo>
                    <a:lnTo>
                      <a:pt x="84" y="207"/>
                    </a:lnTo>
                    <a:lnTo>
                      <a:pt x="81" y="212"/>
                    </a:lnTo>
                    <a:lnTo>
                      <a:pt x="81" y="214"/>
                    </a:lnTo>
                    <a:lnTo>
                      <a:pt x="76" y="219"/>
                    </a:lnTo>
                    <a:lnTo>
                      <a:pt x="74" y="224"/>
                    </a:lnTo>
                    <a:lnTo>
                      <a:pt x="69" y="229"/>
                    </a:lnTo>
                    <a:lnTo>
                      <a:pt x="62" y="233"/>
                    </a:lnTo>
                    <a:lnTo>
                      <a:pt x="53" y="236"/>
                    </a:lnTo>
                    <a:lnTo>
                      <a:pt x="41" y="236"/>
                    </a:lnTo>
                    <a:lnTo>
                      <a:pt x="31" y="236"/>
                    </a:lnTo>
                    <a:lnTo>
                      <a:pt x="22" y="233"/>
                    </a:lnTo>
                    <a:lnTo>
                      <a:pt x="14" y="229"/>
                    </a:lnTo>
                    <a:lnTo>
                      <a:pt x="10" y="224"/>
                    </a:lnTo>
                    <a:lnTo>
                      <a:pt x="5" y="219"/>
                    </a:lnTo>
                    <a:lnTo>
                      <a:pt x="2" y="214"/>
                    </a:lnTo>
                    <a:lnTo>
                      <a:pt x="0" y="212"/>
                    </a:lnTo>
                    <a:lnTo>
                      <a:pt x="0" y="207"/>
                    </a:lnTo>
                    <a:lnTo>
                      <a:pt x="0" y="205"/>
                    </a:lnTo>
                    <a:lnTo>
                      <a:pt x="0" y="205"/>
                    </a:lnTo>
                  </a:path>
                </a:pathLst>
              </a:custGeom>
              <a:noFill/>
              <a:ln w="12700" cmpd="sng">
                <a:solidFill>
                  <a:srgbClr val="FF9900"/>
                </a:solidFill>
                <a:prstDash val="solid"/>
                <a:round/>
                <a:headEnd/>
                <a:tailEnd/>
              </a:ln>
            </p:spPr>
            <p:txBody>
              <a:bodyPr/>
              <a:lstStyle/>
              <a:p>
                <a:endParaRPr lang="en-US"/>
              </a:p>
            </p:txBody>
          </p:sp>
        </p:grpSp>
        <p:grpSp>
          <p:nvGrpSpPr>
            <p:cNvPr id="4" name="Group 457"/>
            <p:cNvGrpSpPr>
              <a:grpSpLocks/>
            </p:cNvGrpSpPr>
            <p:nvPr/>
          </p:nvGrpSpPr>
          <p:grpSpPr bwMode="auto">
            <a:xfrm>
              <a:off x="4411" y="3428"/>
              <a:ext cx="631" cy="470"/>
              <a:chOff x="4411" y="3428"/>
              <a:chExt cx="631" cy="470"/>
            </a:xfrm>
          </p:grpSpPr>
          <p:sp>
            <p:nvSpPr>
              <p:cNvPr id="88" name="Freeform 458"/>
              <p:cNvSpPr>
                <a:spLocks/>
              </p:cNvSpPr>
              <p:nvPr/>
            </p:nvSpPr>
            <p:spPr bwMode="auto">
              <a:xfrm>
                <a:off x="4768" y="3438"/>
                <a:ext cx="274" cy="228"/>
              </a:xfrm>
              <a:custGeom>
                <a:avLst/>
                <a:gdLst/>
                <a:ahLst/>
                <a:cxnLst>
                  <a:cxn ang="0">
                    <a:pos x="0" y="23"/>
                  </a:cxn>
                  <a:cxn ang="0">
                    <a:pos x="3" y="21"/>
                  </a:cxn>
                  <a:cxn ang="0">
                    <a:pos x="7" y="19"/>
                  </a:cxn>
                  <a:cxn ang="0">
                    <a:pos x="15" y="14"/>
                  </a:cxn>
                  <a:cxn ang="0">
                    <a:pos x="24" y="9"/>
                  </a:cxn>
                  <a:cxn ang="0">
                    <a:pos x="36" y="4"/>
                  </a:cxn>
                  <a:cxn ang="0">
                    <a:pos x="48" y="0"/>
                  </a:cxn>
                  <a:cxn ang="0">
                    <a:pos x="62" y="0"/>
                  </a:cxn>
                  <a:cxn ang="0">
                    <a:pos x="77" y="0"/>
                  </a:cxn>
                  <a:cxn ang="0">
                    <a:pos x="93" y="4"/>
                  </a:cxn>
                  <a:cxn ang="0">
                    <a:pos x="108" y="12"/>
                  </a:cxn>
                  <a:cxn ang="0">
                    <a:pos x="122" y="21"/>
                  </a:cxn>
                  <a:cxn ang="0">
                    <a:pos x="134" y="33"/>
                  </a:cxn>
                  <a:cxn ang="0">
                    <a:pos x="141" y="43"/>
                  </a:cxn>
                  <a:cxn ang="0">
                    <a:pos x="146" y="52"/>
                  </a:cxn>
                  <a:cxn ang="0">
                    <a:pos x="148" y="59"/>
                  </a:cxn>
                  <a:cxn ang="0">
                    <a:pos x="151" y="66"/>
                  </a:cxn>
                  <a:cxn ang="0">
                    <a:pos x="151" y="71"/>
                  </a:cxn>
                  <a:cxn ang="0">
                    <a:pos x="151" y="76"/>
                  </a:cxn>
                  <a:cxn ang="0">
                    <a:pos x="151" y="78"/>
                  </a:cxn>
                  <a:cxn ang="0">
                    <a:pos x="151" y="81"/>
                  </a:cxn>
                  <a:cxn ang="0">
                    <a:pos x="151" y="81"/>
                  </a:cxn>
                  <a:cxn ang="0">
                    <a:pos x="155" y="78"/>
                  </a:cxn>
                  <a:cxn ang="0">
                    <a:pos x="160" y="76"/>
                  </a:cxn>
                  <a:cxn ang="0">
                    <a:pos x="165" y="74"/>
                  </a:cxn>
                  <a:cxn ang="0">
                    <a:pos x="172" y="71"/>
                  </a:cxn>
                  <a:cxn ang="0">
                    <a:pos x="182" y="69"/>
                  </a:cxn>
                  <a:cxn ang="0">
                    <a:pos x="189" y="69"/>
                  </a:cxn>
                  <a:cxn ang="0">
                    <a:pos x="198" y="71"/>
                  </a:cxn>
                  <a:cxn ang="0">
                    <a:pos x="208" y="74"/>
                  </a:cxn>
                  <a:cxn ang="0">
                    <a:pos x="217" y="81"/>
                  </a:cxn>
                  <a:cxn ang="0">
                    <a:pos x="227" y="88"/>
                  </a:cxn>
                  <a:cxn ang="0">
                    <a:pos x="232" y="97"/>
                  </a:cxn>
                  <a:cxn ang="0">
                    <a:pos x="234" y="107"/>
                  </a:cxn>
                  <a:cxn ang="0">
                    <a:pos x="236" y="114"/>
                  </a:cxn>
                  <a:cxn ang="0">
                    <a:pos x="236" y="124"/>
                  </a:cxn>
                  <a:cxn ang="0">
                    <a:pos x="236" y="131"/>
                  </a:cxn>
                  <a:cxn ang="0">
                    <a:pos x="234" y="135"/>
                  </a:cxn>
                  <a:cxn ang="0">
                    <a:pos x="232" y="140"/>
                  </a:cxn>
                  <a:cxn ang="0">
                    <a:pos x="232" y="145"/>
                  </a:cxn>
                  <a:cxn ang="0">
                    <a:pos x="232" y="145"/>
                  </a:cxn>
                  <a:cxn ang="0">
                    <a:pos x="232" y="145"/>
                  </a:cxn>
                  <a:cxn ang="0">
                    <a:pos x="236" y="147"/>
                  </a:cxn>
                  <a:cxn ang="0">
                    <a:pos x="241" y="152"/>
                  </a:cxn>
                  <a:cxn ang="0">
                    <a:pos x="246" y="157"/>
                  </a:cxn>
                  <a:cxn ang="0">
                    <a:pos x="253" y="164"/>
                  </a:cxn>
                  <a:cxn ang="0">
                    <a:pos x="258" y="171"/>
                  </a:cxn>
                  <a:cxn ang="0">
                    <a:pos x="265" y="183"/>
                  </a:cxn>
                  <a:cxn ang="0">
                    <a:pos x="270" y="195"/>
                  </a:cxn>
                  <a:cxn ang="0">
                    <a:pos x="272" y="209"/>
                  </a:cxn>
                  <a:cxn ang="0">
                    <a:pos x="274" y="228"/>
                  </a:cxn>
                </a:cxnLst>
                <a:rect l="0" t="0" r="r" b="b"/>
                <a:pathLst>
                  <a:path w="274" h="228">
                    <a:moveTo>
                      <a:pt x="0" y="23"/>
                    </a:moveTo>
                    <a:lnTo>
                      <a:pt x="3" y="21"/>
                    </a:lnTo>
                    <a:lnTo>
                      <a:pt x="7" y="19"/>
                    </a:lnTo>
                    <a:lnTo>
                      <a:pt x="15" y="14"/>
                    </a:lnTo>
                    <a:lnTo>
                      <a:pt x="24" y="9"/>
                    </a:lnTo>
                    <a:lnTo>
                      <a:pt x="36" y="4"/>
                    </a:lnTo>
                    <a:lnTo>
                      <a:pt x="48" y="0"/>
                    </a:lnTo>
                    <a:lnTo>
                      <a:pt x="62" y="0"/>
                    </a:lnTo>
                    <a:lnTo>
                      <a:pt x="77" y="0"/>
                    </a:lnTo>
                    <a:lnTo>
                      <a:pt x="93" y="4"/>
                    </a:lnTo>
                    <a:lnTo>
                      <a:pt x="108" y="12"/>
                    </a:lnTo>
                    <a:lnTo>
                      <a:pt x="122" y="21"/>
                    </a:lnTo>
                    <a:lnTo>
                      <a:pt x="134" y="33"/>
                    </a:lnTo>
                    <a:lnTo>
                      <a:pt x="141" y="43"/>
                    </a:lnTo>
                    <a:lnTo>
                      <a:pt x="146" y="52"/>
                    </a:lnTo>
                    <a:lnTo>
                      <a:pt x="148" y="59"/>
                    </a:lnTo>
                    <a:lnTo>
                      <a:pt x="151" y="66"/>
                    </a:lnTo>
                    <a:lnTo>
                      <a:pt x="151" y="71"/>
                    </a:lnTo>
                    <a:lnTo>
                      <a:pt x="151" y="76"/>
                    </a:lnTo>
                    <a:lnTo>
                      <a:pt x="151" y="78"/>
                    </a:lnTo>
                    <a:lnTo>
                      <a:pt x="151" y="81"/>
                    </a:lnTo>
                    <a:lnTo>
                      <a:pt x="151" y="81"/>
                    </a:lnTo>
                    <a:lnTo>
                      <a:pt x="155" y="78"/>
                    </a:lnTo>
                    <a:lnTo>
                      <a:pt x="160" y="76"/>
                    </a:lnTo>
                    <a:lnTo>
                      <a:pt x="165" y="74"/>
                    </a:lnTo>
                    <a:lnTo>
                      <a:pt x="172" y="71"/>
                    </a:lnTo>
                    <a:lnTo>
                      <a:pt x="182" y="69"/>
                    </a:lnTo>
                    <a:lnTo>
                      <a:pt x="189" y="69"/>
                    </a:lnTo>
                    <a:lnTo>
                      <a:pt x="198" y="71"/>
                    </a:lnTo>
                    <a:lnTo>
                      <a:pt x="208" y="74"/>
                    </a:lnTo>
                    <a:lnTo>
                      <a:pt x="217" y="81"/>
                    </a:lnTo>
                    <a:lnTo>
                      <a:pt x="227" y="88"/>
                    </a:lnTo>
                    <a:lnTo>
                      <a:pt x="232" y="97"/>
                    </a:lnTo>
                    <a:lnTo>
                      <a:pt x="234" y="107"/>
                    </a:lnTo>
                    <a:lnTo>
                      <a:pt x="236" y="114"/>
                    </a:lnTo>
                    <a:lnTo>
                      <a:pt x="236" y="124"/>
                    </a:lnTo>
                    <a:lnTo>
                      <a:pt x="236" y="131"/>
                    </a:lnTo>
                    <a:lnTo>
                      <a:pt x="234" y="135"/>
                    </a:lnTo>
                    <a:lnTo>
                      <a:pt x="232" y="140"/>
                    </a:lnTo>
                    <a:lnTo>
                      <a:pt x="232" y="145"/>
                    </a:lnTo>
                    <a:lnTo>
                      <a:pt x="232" y="145"/>
                    </a:lnTo>
                    <a:lnTo>
                      <a:pt x="232" y="145"/>
                    </a:lnTo>
                    <a:lnTo>
                      <a:pt x="236" y="147"/>
                    </a:lnTo>
                    <a:lnTo>
                      <a:pt x="241" y="152"/>
                    </a:lnTo>
                    <a:lnTo>
                      <a:pt x="246" y="157"/>
                    </a:lnTo>
                    <a:lnTo>
                      <a:pt x="253" y="164"/>
                    </a:lnTo>
                    <a:lnTo>
                      <a:pt x="258" y="171"/>
                    </a:lnTo>
                    <a:lnTo>
                      <a:pt x="265" y="183"/>
                    </a:lnTo>
                    <a:lnTo>
                      <a:pt x="270" y="195"/>
                    </a:lnTo>
                    <a:lnTo>
                      <a:pt x="272" y="209"/>
                    </a:lnTo>
                    <a:lnTo>
                      <a:pt x="274" y="228"/>
                    </a:lnTo>
                  </a:path>
                </a:pathLst>
              </a:custGeom>
              <a:noFill/>
              <a:ln w="12700" cmpd="sng">
                <a:solidFill>
                  <a:srgbClr val="FF9900"/>
                </a:solidFill>
                <a:prstDash val="solid"/>
                <a:round/>
                <a:headEnd/>
                <a:tailEnd/>
              </a:ln>
            </p:spPr>
            <p:txBody>
              <a:bodyPr/>
              <a:lstStyle/>
              <a:p>
                <a:endParaRPr lang="en-US"/>
              </a:p>
            </p:txBody>
          </p:sp>
          <p:sp>
            <p:nvSpPr>
              <p:cNvPr id="89" name="Freeform 459"/>
              <p:cNvSpPr>
                <a:spLocks/>
              </p:cNvSpPr>
              <p:nvPr/>
            </p:nvSpPr>
            <p:spPr bwMode="auto">
              <a:xfrm>
                <a:off x="4411" y="3428"/>
                <a:ext cx="357" cy="236"/>
              </a:xfrm>
              <a:custGeom>
                <a:avLst/>
                <a:gdLst/>
                <a:ahLst/>
                <a:cxnLst>
                  <a:cxn ang="0">
                    <a:pos x="2" y="219"/>
                  </a:cxn>
                  <a:cxn ang="0">
                    <a:pos x="9" y="191"/>
                  </a:cxn>
                  <a:cxn ang="0">
                    <a:pos x="21" y="172"/>
                  </a:cxn>
                  <a:cxn ang="0">
                    <a:pos x="33" y="160"/>
                  </a:cxn>
                  <a:cxn ang="0">
                    <a:pos x="43" y="155"/>
                  </a:cxn>
                  <a:cxn ang="0">
                    <a:pos x="43" y="153"/>
                  </a:cxn>
                  <a:cxn ang="0">
                    <a:pos x="40" y="145"/>
                  </a:cxn>
                  <a:cxn ang="0">
                    <a:pos x="38" y="131"/>
                  </a:cxn>
                  <a:cxn ang="0">
                    <a:pos x="40" y="114"/>
                  </a:cxn>
                  <a:cxn ang="0">
                    <a:pos x="47" y="98"/>
                  </a:cxn>
                  <a:cxn ang="0">
                    <a:pos x="66" y="84"/>
                  </a:cxn>
                  <a:cxn ang="0">
                    <a:pos x="85" y="79"/>
                  </a:cxn>
                  <a:cxn ang="0">
                    <a:pos x="102" y="79"/>
                  </a:cxn>
                  <a:cxn ang="0">
                    <a:pos x="114" y="84"/>
                  </a:cxn>
                  <a:cxn ang="0">
                    <a:pos x="124" y="88"/>
                  </a:cxn>
                  <a:cxn ang="0">
                    <a:pos x="124" y="88"/>
                  </a:cxn>
                  <a:cxn ang="0">
                    <a:pos x="124" y="81"/>
                  </a:cxn>
                  <a:cxn ang="0">
                    <a:pos x="126" y="69"/>
                  </a:cxn>
                  <a:cxn ang="0">
                    <a:pos x="133" y="50"/>
                  </a:cxn>
                  <a:cxn ang="0">
                    <a:pos x="152" y="31"/>
                  </a:cxn>
                  <a:cxn ang="0">
                    <a:pos x="181" y="12"/>
                  </a:cxn>
                  <a:cxn ang="0">
                    <a:pos x="212" y="7"/>
                  </a:cxn>
                  <a:cxn ang="0">
                    <a:pos x="238" y="14"/>
                  </a:cxn>
                  <a:cxn ang="0">
                    <a:pos x="260" y="24"/>
                  </a:cxn>
                  <a:cxn ang="0">
                    <a:pos x="271" y="31"/>
                  </a:cxn>
                  <a:cxn ang="0">
                    <a:pos x="274" y="31"/>
                  </a:cxn>
                  <a:cxn ang="0">
                    <a:pos x="274" y="26"/>
                  </a:cxn>
                  <a:cxn ang="0">
                    <a:pos x="279" y="17"/>
                  </a:cxn>
                  <a:cxn ang="0">
                    <a:pos x="288" y="7"/>
                  </a:cxn>
                  <a:cxn ang="0">
                    <a:pos x="305" y="2"/>
                  </a:cxn>
                  <a:cxn ang="0">
                    <a:pos x="326" y="2"/>
                  </a:cxn>
                  <a:cxn ang="0">
                    <a:pos x="343" y="7"/>
                  </a:cxn>
                  <a:cxn ang="0">
                    <a:pos x="353" y="17"/>
                  </a:cxn>
                  <a:cxn ang="0">
                    <a:pos x="357" y="26"/>
                  </a:cxn>
                  <a:cxn ang="0">
                    <a:pos x="357" y="31"/>
                  </a:cxn>
                </a:cxnLst>
                <a:rect l="0" t="0" r="r" b="b"/>
                <a:pathLst>
                  <a:path w="357" h="236">
                    <a:moveTo>
                      <a:pt x="0" y="236"/>
                    </a:moveTo>
                    <a:lnTo>
                      <a:pt x="2" y="219"/>
                    </a:lnTo>
                    <a:lnTo>
                      <a:pt x="4" y="205"/>
                    </a:lnTo>
                    <a:lnTo>
                      <a:pt x="9" y="191"/>
                    </a:lnTo>
                    <a:lnTo>
                      <a:pt x="16" y="181"/>
                    </a:lnTo>
                    <a:lnTo>
                      <a:pt x="21" y="172"/>
                    </a:lnTo>
                    <a:lnTo>
                      <a:pt x="28" y="165"/>
                    </a:lnTo>
                    <a:lnTo>
                      <a:pt x="33" y="160"/>
                    </a:lnTo>
                    <a:lnTo>
                      <a:pt x="38" y="157"/>
                    </a:lnTo>
                    <a:lnTo>
                      <a:pt x="43" y="155"/>
                    </a:lnTo>
                    <a:lnTo>
                      <a:pt x="43" y="155"/>
                    </a:lnTo>
                    <a:lnTo>
                      <a:pt x="43" y="153"/>
                    </a:lnTo>
                    <a:lnTo>
                      <a:pt x="43" y="150"/>
                    </a:lnTo>
                    <a:lnTo>
                      <a:pt x="40" y="145"/>
                    </a:lnTo>
                    <a:lnTo>
                      <a:pt x="38" y="138"/>
                    </a:lnTo>
                    <a:lnTo>
                      <a:pt x="38" y="131"/>
                    </a:lnTo>
                    <a:lnTo>
                      <a:pt x="38" y="124"/>
                    </a:lnTo>
                    <a:lnTo>
                      <a:pt x="40" y="114"/>
                    </a:lnTo>
                    <a:lnTo>
                      <a:pt x="43" y="107"/>
                    </a:lnTo>
                    <a:lnTo>
                      <a:pt x="47" y="98"/>
                    </a:lnTo>
                    <a:lnTo>
                      <a:pt x="57" y="91"/>
                    </a:lnTo>
                    <a:lnTo>
                      <a:pt x="66" y="84"/>
                    </a:lnTo>
                    <a:lnTo>
                      <a:pt x="76" y="79"/>
                    </a:lnTo>
                    <a:lnTo>
                      <a:pt x="85" y="79"/>
                    </a:lnTo>
                    <a:lnTo>
                      <a:pt x="93" y="79"/>
                    </a:lnTo>
                    <a:lnTo>
                      <a:pt x="102" y="79"/>
                    </a:lnTo>
                    <a:lnTo>
                      <a:pt x="109" y="81"/>
                    </a:lnTo>
                    <a:lnTo>
                      <a:pt x="114" y="84"/>
                    </a:lnTo>
                    <a:lnTo>
                      <a:pt x="119" y="86"/>
                    </a:lnTo>
                    <a:lnTo>
                      <a:pt x="124" y="88"/>
                    </a:lnTo>
                    <a:lnTo>
                      <a:pt x="124" y="91"/>
                    </a:lnTo>
                    <a:lnTo>
                      <a:pt x="124" y="88"/>
                    </a:lnTo>
                    <a:lnTo>
                      <a:pt x="124" y="86"/>
                    </a:lnTo>
                    <a:lnTo>
                      <a:pt x="124" y="81"/>
                    </a:lnTo>
                    <a:lnTo>
                      <a:pt x="124" y="76"/>
                    </a:lnTo>
                    <a:lnTo>
                      <a:pt x="126" y="69"/>
                    </a:lnTo>
                    <a:lnTo>
                      <a:pt x="128" y="60"/>
                    </a:lnTo>
                    <a:lnTo>
                      <a:pt x="133" y="50"/>
                    </a:lnTo>
                    <a:lnTo>
                      <a:pt x="140" y="41"/>
                    </a:lnTo>
                    <a:lnTo>
                      <a:pt x="152" y="31"/>
                    </a:lnTo>
                    <a:lnTo>
                      <a:pt x="167" y="22"/>
                    </a:lnTo>
                    <a:lnTo>
                      <a:pt x="181" y="12"/>
                    </a:lnTo>
                    <a:lnTo>
                      <a:pt x="198" y="10"/>
                    </a:lnTo>
                    <a:lnTo>
                      <a:pt x="212" y="7"/>
                    </a:lnTo>
                    <a:lnTo>
                      <a:pt x="226" y="10"/>
                    </a:lnTo>
                    <a:lnTo>
                      <a:pt x="238" y="14"/>
                    </a:lnTo>
                    <a:lnTo>
                      <a:pt x="250" y="19"/>
                    </a:lnTo>
                    <a:lnTo>
                      <a:pt x="260" y="24"/>
                    </a:lnTo>
                    <a:lnTo>
                      <a:pt x="267" y="29"/>
                    </a:lnTo>
                    <a:lnTo>
                      <a:pt x="271" y="31"/>
                    </a:lnTo>
                    <a:lnTo>
                      <a:pt x="274" y="33"/>
                    </a:lnTo>
                    <a:lnTo>
                      <a:pt x="274" y="31"/>
                    </a:lnTo>
                    <a:lnTo>
                      <a:pt x="274" y="29"/>
                    </a:lnTo>
                    <a:lnTo>
                      <a:pt x="274" y="26"/>
                    </a:lnTo>
                    <a:lnTo>
                      <a:pt x="276" y="22"/>
                    </a:lnTo>
                    <a:lnTo>
                      <a:pt x="279" y="17"/>
                    </a:lnTo>
                    <a:lnTo>
                      <a:pt x="283" y="12"/>
                    </a:lnTo>
                    <a:lnTo>
                      <a:pt x="288" y="7"/>
                    </a:lnTo>
                    <a:lnTo>
                      <a:pt x="295" y="5"/>
                    </a:lnTo>
                    <a:lnTo>
                      <a:pt x="305" y="2"/>
                    </a:lnTo>
                    <a:lnTo>
                      <a:pt x="317" y="0"/>
                    </a:lnTo>
                    <a:lnTo>
                      <a:pt x="326" y="2"/>
                    </a:lnTo>
                    <a:lnTo>
                      <a:pt x="336" y="5"/>
                    </a:lnTo>
                    <a:lnTo>
                      <a:pt x="343" y="7"/>
                    </a:lnTo>
                    <a:lnTo>
                      <a:pt x="348" y="12"/>
                    </a:lnTo>
                    <a:lnTo>
                      <a:pt x="353" y="17"/>
                    </a:lnTo>
                    <a:lnTo>
                      <a:pt x="355" y="22"/>
                    </a:lnTo>
                    <a:lnTo>
                      <a:pt x="357" y="26"/>
                    </a:lnTo>
                    <a:lnTo>
                      <a:pt x="357" y="29"/>
                    </a:lnTo>
                    <a:lnTo>
                      <a:pt x="357" y="31"/>
                    </a:lnTo>
                    <a:lnTo>
                      <a:pt x="357" y="33"/>
                    </a:lnTo>
                  </a:path>
                </a:pathLst>
              </a:custGeom>
              <a:noFill/>
              <a:ln w="12700" cmpd="sng">
                <a:solidFill>
                  <a:srgbClr val="FF9900"/>
                </a:solidFill>
                <a:prstDash val="solid"/>
                <a:round/>
                <a:headEnd/>
                <a:tailEnd/>
              </a:ln>
            </p:spPr>
            <p:txBody>
              <a:bodyPr/>
              <a:lstStyle/>
              <a:p>
                <a:endParaRPr lang="en-US"/>
              </a:p>
            </p:txBody>
          </p:sp>
          <p:sp>
            <p:nvSpPr>
              <p:cNvPr id="90" name="Freeform 460"/>
              <p:cNvSpPr>
                <a:spLocks/>
              </p:cNvSpPr>
              <p:nvPr/>
            </p:nvSpPr>
            <p:spPr bwMode="auto">
              <a:xfrm>
                <a:off x="4411" y="3659"/>
                <a:ext cx="274" cy="229"/>
              </a:xfrm>
              <a:custGeom>
                <a:avLst/>
                <a:gdLst/>
                <a:ahLst/>
                <a:cxnLst>
                  <a:cxn ang="0">
                    <a:pos x="274" y="205"/>
                  </a:cxn>
                  <a:cxn ang="0">
                    <a:pos x="271" y="208"/>
                  </a:cxn>
                  <a:cxn ang="0">
                    <a:pos x="267" y="210"/>
                  </a:cxn>
                  <a:cxn ang="0">
                    <a:pos x="260" y="215"/>
                  </a:cxn>
                  <a:cxn ang="0">
                    <a:pos x="250" y="220"/>
                  </a:cxn>
                  <a:cxn ang="0">
                    <a:pos x="238" y="224"/>
                  </a:cxn>
                  <a:cxn ang="0">
                    <a:pos x="226" y="229"/>
                  </a:cxn>
                  <a:cxn ang="0">
                    <a:pos x="212" y="229"/>
                  </a:cxn>
                  <a:cxn ang="0">
                    <a:pos x="198" y="229"/>
                  </a:cxn>
                  <a:cxn ang="0">
                    <a:pos x="181" y="224"/>
                  </a:cxn>
                  <a:cxn ang="0">
                    <a:pos x="167" y="217"/>
                  </a:cxn>
                  <a:cxn ang="0">
                    <a:pos x="152" y="208"/>
                  </a:cxn>
                  <a:cxn ang="0">
                    <a:pos x="140" y="196"/>
                  </a:cxn>
                  <a:cxn ang="0">
                    <a:pos x="133" y="186"/>
                  </a:cxn>
                  <a:cxn ang="0">
                    <a:pos x="128" y="179"/>
                  </a:cxn>
                  <a:cxn ang="0">
                    <a:pos x="126" y="170"/>
                  </a:cxn>
                  <a:cxn ang="0">
                    <a:pos x="124" y="162"/>
                  </a:cxn>
                  <a:cxn ang="0">
                    <a:pos x="124" y="158"/>
                  </a:cxn>
                  <a:cxn ang="0">
                    <a:pos x="124" y="153"/>
                  </a:cxn>
                  <a:cxn ang="0">
                    <a:pos x="124" y="151"/>
                  </a:cxn>
                  <a:cxn ang="0">
                    <a:pos x="124" y="148"/>
                  </a:cxn>
                  <a:cxn ang="0">
                    <a:pos x="124" y="148"/>
                  </a:cxn>
                  <a:cxn ang="0">
                    <a:pos x="119" y="151"/>
                  </a:cxn>
                  <a:cxn ang="0">
                    <a:pos x="114" y="153"/>
                  </a:cxn>
                  <a:cxn ang="0">
                    <a:pos x="109" y="155"/>
                  </a:cxn>
                  <a:cxn ang="0">
                    <a:pos x="102" y="158"/>
                  </a:cxn>
                  <a:cxn ang="0">
                    <a:pos x="93" y="160"/>
                  </a:cxn>
                  <a:cxn ang="0">
                    <a:pos x="85" y="160"/>
                  </a:cxn>
                  <a:cxn ang="0">
                    <a:pos x="76" y="158"/>
                  </a:cxn>
                  <a:cxn ang="0">
                    <a:pos x="66" y="155"/>
                  </a:cxn>
                  <a:cxn ang="0">
                    <a:pos x="57" y="148"/>
                  </a:cxn>
                  <a:cxn ang="0">
                    <a:pos x="47" y="141"/>
                  </a:cxn>
                  <a:cxn ang="0">
                    <a:pos x="43" y="131"/>
                  </a:cxn>
                  <a:cxn ang="0">
                    <a:pos x="40" y="122"/>
                  </a:cxn>
                  <a:cxn ang="0">
                    <a:pos x="38" y="115"/>
                  </a:cxn>
                  <a:cxn ang="0">
                    <a:pos x="38" y="105"/>
                  </a:cxn>
                  <a:cxn ang="0">
                    <a:pos x="38" y="98"/>
                  </a:cxn>
                  <a:cxn ang="0">
                    <a:pos x="40" y="93"/>
                  </a:cxn>
                  <a:cxn ang="0">
                    <a:pos x="43" y="89"/>
                  </a:cxn>
                  <a:cxn ang="0">
                    <a:pos x="43" y="84"/>
                  </a:cxn>
                  <a:cxn ang="0">
                    <a:pos x="43" y="84"/>
                  </a:cxn>
                  <a:cxn ang="0">
                    <a:pos x="43" y="84"/>
                  </a:cxn>
                  <a:cxn ang="0">
                    <a:pos x="38" y="81"/>
                  </a:cxn>
                  <a:cxn ang="0">
                    <a:pos x="33" y="77"/>
                  </a:cxn>
                  <a:cxn ang="0">
                    <a:pos x="28" y="72"/>
                  </a:cxn>
                  <a:cxn ang="0">
                    <a:pos x="21" y="65"/>
                  </a:cxn>
                  <a:cxn ang="0">
                    <a:pos x="16" y="58"/>
                  </a:cxn>
                  <a:cxn ang="0">
                    <a:pos x="9" y="46"/>
                  </a:cxn>
                  <a:cxn ang="0">
                    <a:pos x="4" y="34"/>
                  </a:cxn>
                  <a:cxn ang="0">
                    <a:pos x="2" y="19"/>
                  </a:cxn>
                  <a:cxn ang="0">
                    <a:pos x="0" y="0"/>
                  </a:cxn>
                </a:cxnLst>
                <a:rect l="0" t="0" r="r" b="b"/>
                <a:pathLst>
                  <a:path w="274" h="229">
                    <a:moveTo>
                      <a:pt x="274" y="205"/>
                    </a:moveTo>
                    <a:lnTo>
                      <a:pt x="271" y="208"/>
                    </a:lnTo>
                    <a:lnTo>
                      <a:pt x="267" y="210"/>
                    </a:lnTo>
                    <a:lnTo>
                      <a:pt x="260" y="215"/>
                    </a:lnTo>
                    <a:lnTo>
                      <a:pt x="250" y="220"/>
                    </a:lnTo>
                    <a:lnTo>
                      <a:pt x="238" y="224"/>
                    </a:lnTo>
                    <a:lnTo>
                      <a:pt x="226" y="229"/>
                    </a:lnTo>
                    <a:lnTo>
                      <a:pt x="212" y="229"/>
                    </a:lnTo>
                    <a:lnTo>
                      <a:pt x="198" y="229"/>
                    </a:lnTo>
                    <a:lnTo>
                      <a:pt x="181" y="224"/>
                    </a:lnTo>
                    <a:lnTo>
                      <a:pt x="167" y="217"/>
                    </a:lnTo>
                    <a:lnTo>
                      <a:pt x="152" y="208"/>
                    </a:lnTo>
                    <a:lnTo>
                      <a:pt x="140" y="196"/>
                    </a:lnTo>
                    <a:lnTo>
                      <a:pt x="133" y="186"/>
                    </a:lnTo>
                    <a:lnTo>
                      <a:pt x="128" y="179"/>
                    </a:lnTo>
                    <a:lnTo>
                      <a:pt x="126" y="170"/>
                    </a:lnTo>
                    <a:lnTo>
                      <a:pt x="124" y="162"/>
                    </a:lnTo>
                    <a:lnTo>
                      <a:pt x="124" y="158"/>
                    </a:lnTo>
                    <a:lnTo>
                      <a:pt x="124" y="153"/>
                    </a:lnTo>
                    <a:lnTo>
                      <a:pt x="124" y="151"/>
                    </a:lnTo>
                    <a:lnTo>
                      <a:pt x="124" y="148"/>
                    </a:lnTo>
                    <a:lnTo>
                      <a:pt x="124" y="148"/>
                    </a:lnTo>
                    <a:lnTo>
                      <a:pt x="119" y="151"/>
                    </a:lnTo>
                    <a:lnTo>
                      <a:pt x="114" y="153"/>
                    </a:lnTo>
                    <a:lnTo>
                      <a:pt x="109" y="155"/>
                    </a:lnTo>
                    <a:lnTo>
                      <a:pt x="102" y="158"/>
                    </a:lnTo>
                    <a:lnTo>
                      <a:pt x="93" y="160"/>
                    </a:lnTo>
                    <a:lnTo>
                      <a:pt x="85" y="160"/>
                    </a:lnTo>
                    <a:lnTo>
                      <a:pt x="76" y="158"/>
                    </a:lnTo>
                    <a:lnTo>
                      <a:pt x="66" y="155"/>
                    </a:lnTo>
                    <a:lnTo>
                      <a:pt x="57" y="148"/>
                    </a:lnTo>
                    <a:lnTo>
                      <a:pt x="47" y="141"/>
                    </a:lnTo>
                    <a:lnTo>
                      <a:pt x="43" y="131"/>
                    </a:lnTo>
                    <a:lnTo>
                      <a:pt x="40" y="122"/>
                    </a:lnTo>
                    <a:lnTo>
                      <a:pt x="38" y="115"/>
                    </a:lnTo>
                    <a:lnTo>
                      <a:pt x="38" y="105"/>
                    </a:lnTo>
                    <a:lnTo>
                      <a:pt x="38" y="98"/>
                    </a:lnTo>
                    <a:lnTo>
                      <a:pt x="40" y="93"/>
                    </a:lnTo>
                    <a:lnTo>
                      <a:pt x="43" y="89"/>
                    </a:lnTo>
                    <a:lnTo>
                      <a:pt x="43" y="84"/>
                    </a:lnTo>
                    <a:lnTo>
                      <a:pt x="43" y="84"/>
                    </a:lnTo>
                    <a:lnTo>
                      <a:pt x="43" y="84"/>
                    </a:lnTo>
                    <a:lnTo>
                      <a:pt x="38" y="81"/>
                    </a:lnTo>
                    <a:lnTo>
                      <a:pt x="33" y="77"/>
                    </a:lnTo>
                    <a:lnTo>
                      <a:pt x="28" y="72"/>
                    </a:lnTo>
                    <a:lnTo>
                      <a:pt x="21" y="65"/>
                    </a:lnTo>
                    <a:lnTo>
                      <a:pt x="16" y="58"/>
                    </a:lnTo>
                    <a:lnTo>
                      <a:pt x="9" y="46"/>
                    </a:lnTo>
                    <a:lnTo>
                      <a:pt x="4" y="34"/>
                    </a:lnTo>
                    <a:lnTo>
                      <a:pt x="2" y="19"/>
                    </a:lnTo>
                    <a:lnTo>
                      <a:pt x="0" y="0"/>
                    </a:lnTo>
                  </a:path>
                </a:pathLst>
              </a:custGeom>
              <a:noFill/>
              <a:ln w="12700" cmpd="sng">
                <a:solidFill>
                  <a:srgbClr val="FF9900"/>
                </a:solidFill>
                <a:prstDash val="solid"/>
                <a:round/>
                <a:headEnd/>
                <a:tailEnd/>
              </a:ln>
            </p:spPr>
            <p:txBody>
              <a:bodyPr/>
              <a:lstStyle/>
              <a:p>
                <a:endParaRPr lang="en-US"/>
              </a:p>
            </p:txBody>
          </p:sp>
          <p:sp>
            <p:nvSpPr>
              <p:cNvPr id="91" name="Freeform 461"/>
              <p:cNvSpPr>
                <a:spLocks/>
              </p:cNvSpPr>
              <p:nvPr/>
            </p:nvSpPr>
            <p:spPr bwMode="auto">
              <a:xfrm>
                <a:off x="4685" y="3659"/>
                <a:ext cx="355" cy="239"/>
              </a:xfrm>
              <a:custGeom>
                <a:avLst/>
                <a:gdLst/>
                <a:ahLst/>
                <a:cxnLst>
                  <a:cxn ang="0">
                    <a:pos x="355" y="19"/>
                  </a:cxn>
                  <a:cxn ang="0">
                    <a:pos x="348" y="48"/>
                  </a:cxn>
                  <a:cxn ang="0">
                    <a:pos x="336" y="67"/>
                  </a:cxn>
                  <a:cxn ang="0">
                    <a:pos x="324" y="79"/>
                  </a:cxn>
                  <a:cxn ang="0">
                    <a:pos x="315" y="84"/>
                  </a:cxn>
                  <a:cxn ang="0">
                    <a:pos x="315" y="86"/>
                  </a:cxn>
                  <a:cxn ang="0">
                    <a:pos x="317" y="93"/>
                  </a:cxn>
                  <a:cxn ang="0">
                    <a:pos x="319" y="108"/>
                  </a:cxn>
                  <a:cxn ang="0">
                    <a:pos x="317" y="124"/>
                  </a:cxn>
                  <a:cxn ang="0">
                    <a:pos x="310" y="141"/>
                  </a:cxn>
                  <a:cxn ang="0">
                    <a:pos x="291" y="155"/>
                  </a:cxn>
                  <a:cxn ang="0">
                    <a:pos x="272" y="160"/>
                  </a:cxn>
                  <a:cxn ang="0">
                    <a:pos x="255" y="160"/>
                  </a:cxn>
                  <a:cxn ang="0">
                    <a:pos x="243" y="155"/>
                  </a:cxn>
                  <a:cxn ang="0">
                    <a:pos x="234" y="151"/>
                  </a:cxn>
                  <a:cxn ang="0">
                    <a:pos x="234" y="151"/>
                  </a:cxn>
                  <a:cxn ang="0">
                    <a:pos x="234" y="158"/>
                  </a:cxn>
                  <a:cxn ang="0">
                    <a:pos x="231" y="170"/>
                  </a:cxn>
                  <a:cxn ang="0">
                    <a:pos x="224" y="189"/>
                  </a:cxn>
                  <a:cxn ang="0">
                    <a:pos x="205" y="208"/>
                  </a:cxn>
                  <a:cxn ang="0">
                    <a:pos x="176" y="227"/>
                  </a:cxn>
                  <a:cxn ang="0">
                    <a:pos x="145" y="232"/>
                  </a:cxn>
                  <a:cxn ang="0">
                    <a:pos x="119" y="224"/>
                  </a:cxn>
                  <a:cxn ang="0">
                    <a:pos x="98" y="215"/>
                  </a:cxn>
                  <a:cxn ang="0">
                    <a:pos x="86" y="208"/>
                  </a:cxn>
                  <a:cxn ang="0">
                    <a:pos x="83" y="208"/>
                  </a:cxn>
                  <a:cxn ang="0">
                    <a:pos x="83" y="213"/>
                  </a:cxn>
                  <a:cxn ang="0">
                    <a:pos x="79" y="222"/>
                  </a:cxn>
                  <a:cxn ang="0">
                    <a:pos x="69" y="232"/>
                  </a:cxn>
                  <a:cxn ang="0">
                    <a:pos x="52" y="236"/>
                  </a:cxn>
                  <a:cxn ang="0">
                    <a:pos x="31" y="236"/>
                  </a:cxn>
                  <a:cxn ang="0">
                    <a:pos x="14" y="232"/>
                  </a:cxn>
                  <a:cxn ang="0">
                    <a:pos x="5" y="222"/>
                  </a:cxn>
                  <a:cxn ang="0">
                    <a:pos x="0" y="213"/>
                  </a:cxn>
                  <a:cxn ang="0">
                    <a:pos x="0" y="208"/>
                  </a:cxn>
                </a:cxnLst>
                <a:rect l="0" t="0" r="r" b="b"/>
                <a:pathLst>
                  <a:path w="355" h="239">
                    <a:moveTo>
                      <a:pt x="355" y="0"/>
                    </a:moveTo>
                    <a:lnTo>
                      <a:pt x="355" y="19"/>
                    </a:lnTo>
                    <a:lnTo>
                      <a:pt x="353" y="34"/>
                    </a:lnTo>
                    <a:lnTo>
                      <a:pt x="348" y="48"/>
                    </a:lnTo>
                    <a:lnTo>
                      <a:pt x="341" y="58"/>
                    </a:lnTo>
                    <a:lnTo>
                      <a:pt x="336" y="67"/>
                    </a:lnTo>
                    <a:lnTo>
                      <a:pt x="329" y="74"/>
                    </a:lnTo>
                    <a:lnTo>
                      <a:pt x="324" y="79"/>
                    </a:lnTo>
                    <a:lnTo>
                      <a:pt x="319" y="81"/>
                    </a:lnTo>
                    <a:lnTo>
                      <a:pt x="315" y="84"/>
                    </a:lnTo>
                    <a:lnTo>
                      <a:pt x="315" y="84"/>
                    </a:lnTo>
                    <a:lnTo>
                      <a:pt x="315" y="86"/>
                    </a:lnTo>
                    <a:lnTo>
                      <a:pt x="315" y="89"/>
                    </a:lnTo>
                    <a:lnTo>
                      <a:pt x="317" y="93"/>
                    </a:lnTo>
                    <a:lnTo>
                      <a:pt x="319" y="100"/>
                    </a:lnTo>
                    <a:lnTo>
                      <a:pt x="319" y="108"/>
                    </a:lnTo>
                    <a:lnTo>
                      <a:pt x="319" y="115"/>
                    </a:lnTo>
                    <a:lnTo>
                      <a:pt x="317" y="124"/>
                    </a:lnTo>
                    <a:lnTo>
                      <a:pt x="315" y="131"/>
                    </a:lnTo>
                    <a:lnTo>
                      <a:pt x="310" y="141"/>
                    </a:lnTo>
                    <a:lnTo>
                      <a:pt x="300" y="151"/>
                    </a:lnTo>
                    <a:lnTo>
                      <a:pt x="291" y="155"/>
                    </a:lnTo>
                    <a:lnTo>
                      <a:pt x="281" y="160"/>
                    </a:lnTo>
                    <a:lnTo>
                      <a:pt x="272" y="160"/>
                    </a:lnTo>
                    <a:lnTo>
                      <a:pt x="265" y="160"/>
                    </a:lnTo>
                    <a:lnTo>
                      <a:pt x="255" y="160"/>
                    </a:lnTo>
                    <a:lnTo>
                      <a:pt x="248" y="158"/>
                    </a:lnTo>
                    <a:lnTo>
                      <a:pt x="243" y="155"/>
                    </a:lnTo>
                    <a:lnTo>
                      <a:pt x="238" y="153"/>
                    </a:lnTo>
                    <a:lnTo>
                      <a:pt x="234" y="151"/>
                    </a:lnTo>
                    <a:lnTo>
                      <a:pt x="234" y="151"/>
                    </a:lnTo>
                    <a:lnTo>
                      <a:pt x="234" y="151"/>
                    </a:lnTo>
                    <a:lnTo>
                      <a:pt x="234" y="153"/>
                    </a:lnTo>
                    <a:lnTo>
                      <a:pt x="234" y="158"/>
                    </a:lnTo>
                    <a:lnTo>
                      <a:pt x="234" y="162"/>
                    </a:lnTo>
                    <a:lnTo>
                      <a:pt x="231" y="170"/>
                    </a:lnTo>
                    <a:lnTo>
                      <a:pt x="229" y="179"/>
                    </a:lnTo>
                    <a:lnTo>
                      <a:pt x="224" y="189"/>
                    </a:lnTo>
                    <a:lnTo>
                      <a:pt x="217" y="198"/>
                    </a:lnTo>
                    <a:lnTo>
                      <a:pt x="205" y="208"/>
                    </a:lnTo>
                    <a:lnTo>
                      <a:pt x="191" y="217"/>
                    </a:lnTo>
                    <a:lnTo>
                      <a:pt x="176" y="227"/>
                    </a:lnTo>
                    <a:lnTo>
                      <a:pt x="160" y="229"/>
                    </a:lnTo>
                    <a:lnTo>
                      <a:pt x="145" y="232"/>
                    </a:lnTo>
                    <a:lnTo>
                      <a:pt x="131" y="229"/>
                    </a:lnTo>
                    <a:lnTo>
                      <a:pt x="119" y="224"/>
                    </a:lnTo>
                    <a:lnTo>
                      <a:pt x="107" y="220"/>
                    </a:lnTo>
                    <a:lnTo>
                      <a:pt x="98" y="215"/>
                    </a:lnTo>
                    <a:lnTo>
                      <a:pt x="90" y="210"/>
                    </a:lnTo>
                    <a:lnTo>
                      <a:pt x="86" y="208"/>
                    </a:lnTo>
                    <a:lnTo>
                      <a:pt x="83" y="208"/>
                    </a:lnTo>
                    <a:lnTo>
                      <a:pt x="83" y="208"/>
                    </a:lnTo>
                    <a:lnTo>
                      <a:pt x="83" y="210"/>
                    </a:lnTo>
                    <a:lnTo>
                      <a:pt x="83" y="213"/>
                    </a:lnTo>
                    <a:lnTo>
                      <a:pt x="81" y="217"/>
                    </a:lnTo>
                    <a:lnTo>
                      <a:pt x="79" y="222"/>
                    </a:lnTo>
                    <a:lnTo>
                      <a:pt x="74" y="227"/>
                    </a:lnTo>
                    <a:lnTo>
                      <a:pt x="69" y="232"/>
                    </a:lnTo>
                    <a:lnTo>
                      <a:pt x="62" y="234"/>
                    </a:lnTo>
                    <a:lnTo>
                      <a:pt x="52" y="236"/>
                    </a:lnTo>
                    <a:lnTo>
                      <a:pt x="43" y="239"/>
                    </a:lnTo>
                    <a:lnTo>
                      <a:pt x="31" y="236"/>
                    </a:lnTo>
                    <a:lnTo>
                      <a:pt x="21" y="234"/>
                    </a:lnTo>
                    <a:lnTo>
                      <a:pt x="14" y="232"/>
                    </a:lnTo>
                    <a:lnTo>
                      <a:pt x="9" y="227"/>
                    </a:lnTo>
                    <a:lnTo>
                      <a:pt x="5" y="222"/>
                    </a:lnTo>
                    <a:lnTo>
                      <a:pt x="2" y="217"/>
                    </a:lnTo>
                    <a:lnTo>
                      <a:pt x="0" y="213"/>
                    </a:lnTo>
                    <a:lnTo>
                      <a:pt x="0" y="210"/>
                    </a:lnTo>
                    <a:lnTo>
                      <a:pt x="0" y="208"/>
                    </a:lnTo>
                    <a:lnTo>
                      <a:pt x="0" y="208"/>
                    </a:lnTo>
                  </a:path>
                </a:pathLst>
              </a:custGeom>
              <a:noFill/>
              <a:ln w="12700" cmpd="sng">
                <a:solidFill>
                  <a:srgbClr val="FF9900"/>
                </a:solidFill>
                <a:prstDash val="solid"/>
                <a:round/>
                <a:headEnd/>
                <a:tailEnd/>
              </a:ln>
            </p:spPr>
            <p:txBody>
              <a:bodyPr/>
              <a:lstStyle/>
              <a:p>
                <a:endParaRPr lang="en-US"/>
              </a:p>
            </p:txBody>
          </p:sp>
        </p:grpSp>
        <p:grpSp>
          <p:nvGrpSpPr>
            <p:cNvPr id="5" name="Group 462"/>
            <p:cNvGrpSpPr>
              <a:grpSpLocks/>
            </p:cNvGrpSpPr>
            <p:nvPr/>
          </p:nvGrpSpPr>
          <p:grpSpPr bwMode="auto">
            <a:xfrm>
              <a:off x="3366" y="3430"/>
              <a:ext cx="632" cy="470"/>
              <a:chOff x="3366" y="3430"/>
              <a:chExt cx="632" cy="470"/>
            </a:xfrm>
          </p:grpSpPr>
          <p:sp>
            <p:nvSpPr>
              <p:cNvPr id="84" name="Freeform 463"/>
              <p:cNvSpPr>
                <a:spLocks/>
              </p:cNvSpPr>
              <p:nvPr/>
            </p:nvSpPr>
            <p:spPr bwMode="auto">
              <a:xfrm>
                <a:off x="3722" y="3440"/>
                <a:ext cx="276" cy="229"/>
              </a:xfrm>
              <a:custGeom>
                <a:avLst/>
                <a:gdLst/>
                <a:ahLst/>
                <a:cxnLst>
                  <a:cxn ang="0">
                    <a:pos x="0" y="24"/>
                  </a:cxn>
                  <a:cxn ang="0">
                    <a:pos x="4" y="24"/>
                  </a:cxn>
                  <a:cxn ang="0">
                    <a:pos x="7" y="19"/>
                  </a:cxn>
                  <a:cxn ang="0">
                    <a:pos x="16" y="14"/>
                  </a:cxn>
                  <a:cxn ang="0">
                    <a:pos x="26" y="10"/>
                  </a:cxn>
                  <a:cxn ang="0">
                    <a:pos x="35" y="5"/>
                  </a:cxn>
                  <a:cxn ang="0">
                    <a:pos x="50" y="2"/>
                  </a:cxn>
                  <a:cxn ang="0">
                    <a:pos x="64" y="0"/>
                  </a:cxn>
                  <a:cxn ang="0">
                    <a:pos x="78" y="0"/>
                  </a:cxn>
                  <a:cxn ang="0">
                    <a:pos x="95" y="5"/>
                  </a:cxn>
                  <a:cxn ang="0">
                    <a:pos x="109" y="12"/>
                  </a:cxn>
                  <a:cxn ang="0">
                    <a:pos x="124" y="24"/>
                  </a:cxn>
                  <a:cxn ang="0">
                    <a:pos x="133" y="33"/>
                  </a:cxn>
                  <a:cxn ang="0">
                    <a:pos x="143" y="43"/>
                  </a:cxn>
                  <a:cxn ang="0">
                    <a:pos x="147" y="52"/>
                  </a:cxn>
                  <a:cxn ang="0">
                    <a:pos x="150" y="60"/>
                  </a:cxn>
                  <a:cxn ang="0">
                    <a:pos x="152" y="67"/>
                  </a:cxn>
                  <a:cxn ang="0">
                    <a:pos x="152" y="74"/>
                  </a:cxn>
                  <a:cxn ang="0">
                    <a:pos x="152" y="79"/>
                  </a:cxn>
                  <a:cxn ang="0">
                    <a:pos x="152" y="81"/>
                  </a:cxn>
                  <a:cxn ang="0">
                    <a:pos x="152" y="81"/>
                  </a:cxn>
                  <a:cxn ang="0">
                    <a:pos x="152" y="81"/>
                  </a:cxn>
                  <a:cxn ang="0">
                    <a:pos x="155" y="79"/>
                  </a:cxn>
                  <a:cxn ang="0">
                    <a:pos x="159" y="76"/>
                  </a:cxn>
                  <a:cxn ang="0">
                    <a:pos x="167" y="74"/>
                  </a:cxn>
                  <a:cxn ang="0">
                    <a:pos x="174" y="72"/>
                  </a:cxn>
                  <a:cxn ang="0">
                    <a:pos x="181" y="69"/>
                  </a:cxn>
                  <a:cxn ang="0">
                    <a:pos x="190" y="69"/>
                  </a:cxn>
                  <a:cxn ang="0">
                    <a:pos x="200" y="72"/>
                  </a:cxn>
                  <a:cxn ang="0">
                    <a:pos x="209" y="74"/>
                  </a:cxn>
                  <a:cxn ang="0">
                    <a:pos x="219" y="81"/>
                  </a:cxn>
                  <a:cxn ang="0">
                    <a:pos x="229" y="91"/>
                  </a:cxn>
                  <a:cxn ang="0">
                    <a:pos x="233" y="98"/>
                  </a:cxn>
                  <a:cxn ang="0">
                    <a:pos x="236" y="107"/>
                  </a:cxn>
                  <a:cxn ang="0">
                    <a:pos x="238" y="117"/>
                  </a:cxn>
                  <a:cxn ang="0">
                    <a:pos x="238" y="124"/>
                  </a:cxn>
                  <a:cxn ang="0">
                    <a:pos x="236" y="131"/>
                  </a:cxn>
                  <a:cxn ang="0">
                    <a:pos x="236" y="138"/>
                  </a:cxn>
                  <a:cxn ang="0">
                    <a:pos x="233" y="143"/>
                  </a:cxn>
                  <a:cxn ang="0">
                    <a:pos x="233" y="145"/>
                  </a:cxn>
                  <a:cxn ang="0">
                    <a:pos x="231" y="145"/>
                  </a:cxn>
                  <a:cxn ang="0">
                    <a:pos x="233" y="148"/>
                  </a:cxn>
                  <a:cxn ang="0">
                    <a:pos x="236" y="148"/>
                  </a:cxn>
                  <a:cxn ang="0">
                    <a:pos x="240" y="153"/>
                  </a:cxn>
                  <a:cxn ang="0">
                    <a:pos x="248" y="157"/>
                  </a:cxn>
                  <a:cxn ang="0">
                    <a:pos x="252" y="164"/>
                  </a:cxn>
                  <a:cxn ang="0">
                    <a:pos x="259" y="174"/>
                  </a:cxn>
                  <a:cxn ang="0">
                    <a:pos x="267" y="184"/>
                  </a:cxn>
                  <a:cxn ang="0">
                    <a:pos x="271" y="195"/>
                  </a:cxn>
                  <a:cxn ang="0">
                    <a:pos x="274" y="212"/>
                  </a:cxn>
                  <a:cxn ang="0">
                    <a:pos x="276" y="229"/>
                  </a:cxn>
                </a:cxnLst>
                <a:rect l="0" t="0" r="r" b="b"/>
                <a:pathLst>
                  <a:path w="276" h="229">
                    <a:moveTo>
                      <a:pt x="0" y="24"/>
                    </a:moveTo>
                    <a:lnTo>
                      <a:pt x="4" y="24"/>
                    </a:lnTo>
                    <a:lnTo>
                      <a:pt x="7" y="19"/>
                    </a:lnTo>
                    <a:lnTo>
                      <a:pt x="16" y="14"/>
                    </a:lnTo>
                    <a:lnTo>
                      <a:pt x="26" y="10"/>
                    </a:lnTo>
                    <a:lnTo>
                      <a:pt x="35" y="5"/>
                    </a:lnTo>
                    <a:lnTo>
                      <a:pt x="50" y="2"/>
                    </a:lnTo>
                    <a:lnTo>
                      <a:pt x="64" y="0"/>
                    </a:lnTo>
                    <a:lnTo>
                      <a:pt x="78" y="0"/>
                    </a:lnTo>
                    <a:lnTo>
                      <a:pt x="95" y="5"/>
                    </a:lnTo>
                    <a:lnTo>
                      <a:pt x="109" y="12"/>
                    </a:lnTo>
                    <a:lnTo>
                      <a:pt x="124" y="24"/>
                    </a:lnTo>
                    <a:lnTo>
                      <a:pt x="133" y="33"/>
                    </a:lnTo>
                    <a:lnTo>
                      <a:pt x="143" y="43"/>
                    </a:lnTo>
                    <a:lnTo>
                      <a:pt x="147" y="52"/>
                    </a:lnTo>
                    <a:lnTo>
                      <a:pt x="150" y="60"/>
                    </a:lnTo>
                    <a:lnTo>
                      <a:pt x="152" y="67"/>
                    </a:lnTo>
                    <a:lnTo>
                      <a:pt x="152" y="74"/>
                    </a:lnTo>
                    <a:lnTo>
                      <a:pt x="152" y="79"/>
                    </a:lnTo>
                    <a:lnTo>
                      <a:pt x="152" y="81"/>
                    </a:lnTo>
                    <a:lnTo>
                      <a:pt x="152" y="81"/>
                    </a:lnTo>
                    <a:lnTo>
                      <a:pt x="152" y="81"/>
                    </a:lnTo>
                    <a:lnTo>
                      <a:pt x="155" y="79"/>
                    </a:lnTo>
                    <a:lnTo>
                      <a:pt x="159" y="76"/>
                    </a:lnTo>
                    <a:lnTo>
                      <a:pt x="167" y="74"/>
                    </a:lnTo>
                    <a:lnTo>
                      <a:pt x="174" y="72"/>
                    </a:lnTo>
                    <a:lnTo>
                      <a:pt x="181" y="69"/>
                    </a:lnTo>
                    <a:lnTo>
                      <a:pt x="190" y="69"/>
                    </a:lnTo>
                    <a:lnTo>
                      <a:pt x="200" y="72"/>
                    </a:lnTo>
                    <a:lnTo>
                      <a:pt x="209" y="74"/>
                    </a:lnTo>
                    <a:lnTo>
                      <a:pt x="219" y="81"/>
                    </a:lnTo>
                    <a:lnTo>
                      <a:pt x="229" y="91"/>
                    </a:lnTo>
                    <a:lnTo>
                      <a:pt x="233" y="98"/>
                    </a:lnTo>
                    <a:lnTo>
                      <a:pt x="236" y="107"/>
                    </a:lnTo>
                    <a:lnTo>
                      <a:pt x="238" y="117"/>
                    </a:lnTo>
                    <a:lnTo>
                      <a:pt x="238" y="124"/>
                    </a:lnTo>
                    <a:lnTo>
                      <a:pt x="236" y="131"/>
                    </a:lnTo>
                    <a:lnTo>
                      <a:pt x="236" y="138"/>
                    </a:lnTo>
                    <a:lnTo>
                      <a:pt x="233" y="143"/>
                    </a:lnTo>
                    <a:lnTo>
                      <a:pt x="233" y="145"/>
                    </a:lnTo>
                    <a:lnTo>
                      <a:pt x="231" y="145"/>
                    </a:lnTo>
                    <a:lnTo>
                      <a:pt x="233" y="148"/>
                    </a:lnTo>
                    <a:lnTo>
                      <a:pt x="236" y="148"/>
                    </a:lnTo>
                    <a:lnTo>
                      <a:pt x="240" y="153"/>
                    </a:lnTo>
                    <a:lnTo>
                      <a:pt x="248" y="157"/>
                    </a:lnTo>
                    <a:lnTo>
                      <a:pt x="252" y="164"/>
                    </a:lnTo>
                    <a:lnTo>
                      <a:pt x="259" y="174"/>
                    </a:lnTo>
                    <a:lnTo>
                      <a:pt x="267" y="184"/>
                    </a:lnTo>
                    <a:lnTo>
                      <a:pt x="271" y="195"/>
                    </a:lnTo>
                    <a:lnTo>
                      <a:pt x="274" y="212"/>
                    </a:lnTo>
                    <a:lnTo>
                      <a:pt x="276" y="229"/>
                    </a:lnTo>
                  </a:path>
                </a:pathLst>
              </a:custGeom>
              <a:noFill/>
              <a:ln w="12700" cmpd="sng">
                <a:solidFill>
                  <a:srgbClr val="FF9900"/>
                </a:solidFill>
                <a:prstDash val="solid"/>
                <a:round/>
                <a:headEnd/>
                <a:tailEnd/>
              </a:ln>
            </p:spPr>
            <p:txBody>
              <a:bodyPr/>
              <a:lstStyle/>
              <a:p>
                <a:endParaRPr lang="en-US"/>
              </a:p>
            </p:txBody>
          </p:sp>
          <p:sp>
            <p:nvSpPr>
              <p:cNvPr id="85" name="Freeform 464"/>
              <p:cNvSpPr>
                <a:spLocks/>
              </p:cNvSpPr>
              <p:nvPr/>
            </p:nvSpPr>
            <p:spPr bwMode="auto">
              <a:xfrm>
                <a:off x="3366" y="3430"/>
                <a:ext cx="358" cy="236"/>
              </a:xfrm>
              <a:custGeom>
                <a:avLst/>
                <a:gdLst/>
                <a:ahLst/>
                <a:cxnLst>
                  <a:cxn ang="0">
                    <a:pos x="3" y="220"/>
                  </a:cxn>
                  <a:cxn ang="0">
                    <a:pos x="10" y="194"/>
                  </a:cxn>
                  <a:cxn ang="0">
                    <a:pos x="22" y="174"/>
                  </a:cxn>
                  <a:cxn ang="0">
                    <a:pos x="34" y="163"/>
                  </a:cxn>
                  <a:cxn ang="0">
                    <a:pos x="43" y="155"/>
                  </a:cxn>
                  <a:cxn ang="0">
                    <a:pos x="43" y="155"/>
                  </a:cxn>
                  <a:cxn ang="0">
                    <a:pos x="41" y="146"/>
                  </a:cxn>
                  <a:cxn ang="0">
                    <a:pos x="39" y="134"/>
                  </a:cxn>
                  <a:cxn ang="0">
                    <a:pos x="39" y="117"/>
                  </a:cxn>
                  <a:cxn ang="0">
                    <a:pos x="48" y="98"/>
                  </a:cxn>
                  <a:cxn ang="0">
                    <a:pos x="65" y="84"/>
                  </a:cxn>
                  <a:cxn ang="0">
                    <a:pos x="84" y="79"/>
                  </a:cxn>
                  <a:cxn ang="0">
                    <a:pos x="103" y="82"/>
                  </a:cxn>
                  <a:cxn ang="0">
                    <a:pos x="115" y="86"/>
                  </a:cxn>
                  <a:cxn ang="0">
                    <a:pos x="122" y="91"/>
                  </a:cxn>
                  <a:cxn ang="0">
                    <a:pos x="124" y="89"/>
                  </a:cxn>
                  <a:cxn ang="0">
                    <a:pos x="122" y="82"/>
                  </a:cxn>
                  <a:cxn ang="0">
                    <a:pos x="124" y="70"/>
                  </a:cxn>
                  <a:cxn ang="0">
                    <a:pos x="134" y="53"/>
                  </a:cxn>
                  <a:cxn ang="0">
                    <a:pos x="153" y="31"/>
                  </a:cxn>
                  <a:cxn ang="0">
                    <a:pos x="182" y="15"/>
                  </a:cxn>
                  <a:cxn ang="0">
                    <a:pos x="213" y="10"/>
                  </a:cxn>
                  <a:cxn ang="0">
                    <a:pos x="239" y="15"/>
                  </a:cxn>
                  <a:cxn ang="0">
                    <a:pos x="260" y="24"/>
                  </a:cxn>
                  <a:cxn ang="0">
                    <a:pos x="272" y="31"/>
                  </a:cxn>
                  <a:cxn ang="0">
                    <a:pos x="275" y="31"/>
                  </a:cxn>
                  <a:cxn ang="0">
                    <a:pos x="275" y="27"/>
                  </a:cxn>
                  <a:cxn ang="0">
                    <a:pos x="279" y="17"/>
                  </a:cxn>
                  <a:cxn ang="0">
                    <a:pos x="289" y="8"/>
                  </a:cxn>
                  <a:cxn ang="0">
                    <a:pos x="306" y="3"/>
                  </a:cxn>
                  <a:cxn ang="0">
                    <a:pos x="327" y="3"/>
                  </a:cxn>
                  <a:cxn ang="0">
                    <a:pos x="344" y="8"/>
                  </a:cxn>
                  <a:cxn ang="0">
                    <a:pos x="351" y="17"/>
                  </a:cxn>
                  <a:cxn ang="0">
                    <a:pos x="356" y="27"/>
                  </a:cxn>
                  <a:cxn ang="0">
                    <a:pos x="358" y="31"/>
                  </a:cxn>
                </a:cxnLst>
                <a:rect l="0" t="0" r="r" b="b"/>
                <a:pathLst>
                  <a:path w="358" h="236">
                    <a:moveTo>
                      <a:pt x="0" y="236"/>
                    </a:moveTo>
                    <a:lnTo>
                      <a:pt x="3" y="220"/>
                    </a:lnTo>
                    <a:lnTo>
                      <a:pt x="5" y="205"/>
                    </a:lnTo>
                    <a:lnTo>
                      <a:pt x="10" y="194"/>
                    </a:lnTo>
                    <a:lnTo>
                      <a:pt x="15" y="182"/>
                    </a:lnTo>
                    <a:lnTo>
                      <a:pt x="22" y="174"/>
                    </a:lnTo>
                    <a:lnTo>
                      <a:pt x="29" y="167"/>
                    </a:lnTo>
                    <a:lnTo>
                      <a:pt x="34" y="163"/>
                    </a:lnTo>
                    <a:lnTo>
                      <a:pt x="39" y="158"/>
                    </a:lnTo>
                    <a:lnTo>
                      <a:pt x="43" y="155"/>
                    </a:lnTo>
                    <a:lnTo>
                      <a:pt x="43" y="155"/>
                    </a:lnTo>
                    <a:lnTo>
                      <a:pt x="43" y="155"/>
                    </a:lnTo>
                    <a:lnTo>
                      <a:pt x="41" y="151"/>
                    </a:lnTo>
                    <a:lnTo>
                      <a:pt x="41" y="146"/>
                    </a:lnTo>
                    <a:lnTo>
                      <a:pt x="39" y="141"/>
                    </a:lnTo>
                    <a:lnTo>
                      <a:pt x="39" y="134"/>
                    </a:lnTo>
                    <a:lnTo>
                      <a:pt x="39" y="124"/>
                    </a:lnTo>
                    <a:lnTo>
                      <a:pt x="39" y="117"/>
                    </a:lnTo>
                    <a:lnTo>
                      <a:pt x="43" y="108"/>
                    </a:lnTo>
                    <a:lnTo>
                      <a:pt x="48" y="98"/>
                    </a:lnTo>
                    <a:lnTo>
                      <a:pt x="55" y="91"/>
                    </a:lnTo>
                    <a:lnTo>
                      <a:pt x="65" y="84"/>
                    </a:lnTo>
                    <a:lnTo>
                      <a:pt x="77" y="82"/>
                    </a:lnTo>
                    <a:lnTo>
                      <a:pt x="84" y="79"/>
                    </a:lnTo>
                    <a:lnTo>
                      <a:pt x="93" y="79"/>
                    </a:lnTo>
                    <a:lnTo>
                      <a:pt x="103" y="82"/>
                    </a:lnTo>
                    <a:lnTo>
                      <a:pt x="110" y="84"/>
                    </a:lnTo>
                    <a:lnTo>
                      <a:pt x="115" y="86"/>
                    </a:lnTo>
                    <a:lnTo>
                      <a:pt x="120" y="89"/>
                    </a:lnTo>
                    <a:lnTo>
                      <a:pt x="122" y="91"/>
                    </a:lnTo>
                    <a:lnTo>
                      <a:pt x="124" y="91"/>
                    </a:lnTo>
                    <a:lnTo>
                      <a:pt x="124" y="89"/>
                    </a:lnTo>
                    <a:lnTo>
                      <a:pt x="122" y="86"/>
                    </a:lnTo>
                    <a:lnTo>
                      <a:pt x="122" y="82"/>
                    </a:lnTo>
                    <a:lnTo>
                      <a:pt x="124" y="77"/>
                    </a:lnTo>
                    <a:lnTo>
                      <a:pt x="124" y="70"/>
                    </a:lnTo>
                    <a:lnTo>
                      <a:pt x="129" y="60"/>
                    </a:lnTo>
                    <a:lnTo>
                      <a:pt x="134" y="53"/>
                    </a:lnTo>
                    <a:lnTo>
                      <a:pt x="141" y="43"/>
                    </a:lnTo>
                    <a:lnTo>
                      <a:pt x="153" y="31"/>
                    </a:lnTo>
                    <a:lnTo>
                      <a:pt x="165" y="22"/>
                    </a:lnTo>
                    <a:lnTo>
                      <a:pt x="182" y="15"/>
                    </a:lnTo>
                    <a:lnTo>
                      <a:pt x="196" y="10"/>
                    </a:lnTo>
                    <a:lnTo>
                      <a:pt x="213" y="10"/>
                    </a:lnTo>
                    <a:lnTo>
                      <a:pt x="227" y="10"/>
                    </a:lnTo>
                    <a:lnTo>
                      <a:pt x="239" y="15"/>
                    </a:lnTo>
                    <a:lnTo>
                      <a:pt x="251" y="20"/>
                    </a:lnTo>
                    <a:lnTo>
                      <a:pt x="260" y="24"/>
                    </a:lnTo>
                    <a:lnTo>
                      <a:pt x="267" y="29"/>
                    </a:lnTo>
                    <a:lnTo>
                      <a:pt x="272" y="31"/>
                    </a:lnTo>
                    <a:lnTo>
                      <a:pt x="275" y="34"/>
                    </a:lnTo>
                    <a:lnTo>
                      <a:pt x="275" y="31"/>
                    </a:lnTo>
                    <a:lnTo>
                      <a:pt x="275" y="29"/>
                    </a:lnTo>
                    <a:lnTo>
                      <a:pt x="275" y="27"/>
                    </a:lnTo>
                    <a:lnTo>
                      <a:pt x="277" y="22"/>
                    </a:lnTo>
                    <a:lnTo>
                      <a:pt x="279" y="17"/>
                    </a:lnTo>
                    <a:lnTo>
                      <a:pt x="284" y="12"/>
                    </a:lnTo>
                    <a:lnTo>
                      <a:pt x="289" y="8"/>
                    </a:lnTo>
                    <a:lnTo>
                      <a:pt x="296" y="5"/>
                    </a:lnTo>
                    <a:lnTo>
                      <a:pt x="306" y="3"/>
                    </a:lnTo>
                    <a:lnTo>
                      <a:pt x="315" y="0"/>
                    </a:lnTo>
                    <a:lnTo>
                      <a:pt x="327" y="3"/>
                    </a:lnTo>
                    <a:lnTo>
                      <a:pt x="337" y="5"/>
                    </a:lnTo>
                    <a:lnTo>
                      <a:pt x="344" y="8"/>
                    </a:lnTo>
                    <a:lnTo>
                      <a:pt x="348" y="12"/>
                    </a:lnTo>
                    <a:lnTo>
                      <a:pt x="351" y="17"/>
                    </a:lnTo>
                    <a:lnTo>
                      <a:pt x="356" y="22"/>
                    </a:lnTo>
                    <a:lnTo>
                      <a:pt x="356" y="27"/>
                    </a:lnTo>
                    <a:lnTo>
                      <a:pt x="358" y="29"/>
                    </a:lnTo>
                    <a:lnTo>
                      <a:pt x="358" y="31"/>
                    </a:lnTo>
                    <a:lnTo>
                      <a:pt x="358" y="34"/>
                    </a:lnTo>
                  </a:path>
                </a:pathLst>
              </a:custGeom>
              <a:noFill/>
              <a:ln w="12700" cmpd="sng">
                <a:solidFill>
                  <a:srgbClr val="FF9900"/>
                </a:solidFill>
                <a:prstDash val="solid"/>
                <a:round/>
                <a:headEnd/>
                <a:tailEnd/>
              </a:ln>
            </p:spPr>
            <p:txBody>
              <a:bodyPr/>
              <a:lstStyle/>
              <a:p>
                <a:endParaRPr lang="en-US"/>
              </a:p>
            </p:txBody>
          </p:sp>
          <p:sp>
            <p:nvSpPr>
              <p:cNvPr id="86" name="Freeform 465"/>
              <p:cNvSpPr>
                <a:spLocks/>
              </p:cNvSpPr>
              <p:nvPr/>
            </p:nvSpPr>
            <p:spPr bwMode="auto">
              <a:xfrm>
                <a:off x="3366" y="3664"/>
                <a:ext cx="272" cy="229"/>
              </a:xfrm>
              <a:custGeom>
                <a:avLst/>
                <a:gdLst/>
                <a:ahLst/>
                <a:cxnLst>
                  <a:cxn ang="0">
                    <a:pos x="272" y="203"/>
                  </a:cxn>
                  <a:cxn ang="0">
                    <a:pos x="272" y="205"/>
                  </a:cxn>
                  <a:cxn ang="0">
                    <a:pos x="267" y="208"/>
                  </a:cxn>
                  <a:cxn ang="0">
                    <a:pos x="260" y="212"/>
                  </a:cxn>
                  <a:cxn ang="0">
                    <a:pos x="251" y="217"/>
                  </a:cxn>
                  <a:cxn ang="0">
                    <a:pos x="239" y="222"/>
                  </a:cxn>
                  <a:cxn ang="0">
                    <a:pos x="227" y="227"/>
                  </a:cxn>
                  <a:cxn ang="0">
                    <a:pos x="213" y="229"/>
                  </a:cxn>
                  <a:cxn ang="0">
                    <a:pos x="196" y="227"/>
                  </a:cxn>
                  <a:cxn ang="0">
                    <a:pos x="182" y="224"/>
                  </a:cxn>
                  <a:cxn ang="0">
                    <a:pos x="165" y="215"/>
                  </a:cxn>
                  <a:cxn ang="0">
                    <a:pos x="153" y="205"/>
                  </a:cxn>
                  <a:cxn ang="0">
                    <a:pos x="141" y="196"/>
                  </a:cxn>
                  <a:cxn ang="0">
                    <a:pos x="134" y="186"/>
                  </a:cxn>
                  <a:cxn ang="0">
                    <a:pos x="129" y="177"/>
                  </a:cxn>
                  <a:cxn ang="0">
                    <a:pos x="124" y="167"/>
                  </a:cxn>
                  <a:cxn ang="0">
                    <a:pos x="124" y="160"/>
                  </a:cxn>
                  <a:cxn ang="0">
                    <a:pos x="122" y="155"/>
                  </a:cxn>
                  <a:cxn ang="0">
                    <a:pos x="122" y="150"/>
                  </a:cxn>
                  <a:cxn ang="0">
                    <a:pos x="124" y="148"/>
                  </a:cxn>
                  <a:cxn ang="0">
                    <a:pos x="124" y="146"/>
                  </a:cxn>
                  <a:cxn ang="0">
                    <a:pos x="122" y="148"/>
                  </a:cxn>
                  <a:cxn ang="0">
                    <a:pos x="120" y="150"/>
                  </a:cxn>
                  <a:cxn ang="0">
                    <a:pos x="115" y="153"/>
                  </a:cxn>
                  <a:cxn ang="0">
                    <a:pos x="110" y="155"/>
                  </a:cxn>
                  <a:cxn ang="0">
                    <a:pos x="103" y="157"/>
                  </a:cxn>
                  <a:cxn ang="0">
                    <a:pos x="93" y="157"/>
                  </a:cxn>
                  <a:cxn ang="0">
                    <a:pos x="84" y="157"/>
                  </a:cxn>
                  <a:cxn ang="0">
                    <a:pos x="77" y="157"/>
                  </a:cxn>
                  <a:cxn ang="0">
                    <a:pos x="65" y="153"/>
                  </a:cxn>
                  <a:cxn ang="0">
                    <a:pos x="55" y="146"/>
                  </a:cxn>
                  <a:cxn ang="0">
                    <a:pos x="48" y="138"/>
                  </a:cxn>
                  <a:cxn ang="0">
                    <a:pos x="43" y="129"/>
                  </a:cxn>
                  <a:cxn ang="0">
                    <a:pos x="39" y="122"/>
                  </a:cxn>
                  <a:cxn ang="0">
                    <a:pos x="39" y="112"/>
                  </a:cxn>
                  <a:cxn ang="0">
                    <a:pos x="39" y="105"/>
                  </a:cxn>
                  <a:cxn ang="0">
                    <a:pos x="39" y="98"/>
                  </a:cxn>
                  <a:cxn ang="0">
                    <a:pos x="41" y="91"/>
                  </a:cxn>
                  <a:cxn ang="0">
                    <a:pos x="41" y="86"/>
                  </a:cxn>
                  <a:cxn ang="0">
                    <a:pos x="43" y="84"/>
                  </a:cxn>
                  <a:cxn ang="0">
                    <a:pos x="43" y="81"/>
                  </a:cxn>
                  <a:cxn ang="0">
                    <a:pos x="43" y="81"/>
                  </a:cxn>
                  <a:cxn ang="0">
                    <a:pos x="39" y="79"/>
                  </a:cxn>
                  <a:cxn ang="0">
                    <a:pos x="34" y="76"/>
                  </a:cxn>
                  <a:cxn ang="0">
                    <a:pos x="29" y="72"/>
                  </a:cxn>
                  <a:cxn ang="0">
                    <a:pos x="22" y="64"/>
                  </a:cxn>
                  <a:cxn ang="0">
                    <a:pos x="15" y="55"/>
                  </a:cxn>
                  <a:cxn ang="0">
                    <a:pos x="10" y="45"/>
                  </a:cxn>
                  <a:cxn ang="0">
                    <a:pos x="5" y="31"/>
                  </a:cxn>
                  <a:cxn ang="0">
                    <a:pos x="3" y="17"/>
                  </a:cxn>
                  <a:cxn ang="0">
                    <a:pos x="0" y="0"/>
                  </a:cxn>
                </a:cxnLst>
                <a:rect l="0" t="0" r="r" b="b"/>
                <a:pathLst>
                  <a:path w="272" h="229">
                    <a:moveTo>
                      <a:pt x="272" y="203"/>
                    </a:moveTo>
                    <a:lnTo>
                      <a:pt x="272" y="205"/>
                    </a:lnTo>
                    <a:lnTo>
                      <a:pt x="267" y="208"/>
                    </a:lnTo>
                    <a:lnTo>
                      <a:pt x="260" y="212"/>
                    </a:lnTo>
                    <a:lnTo>
                      <a:pt x="251" y="217"/>
                    </a:lnTo>
                    <a:lnTo>
                      <a:pt x="239" y="222"/>
                    </a:lnTo>
                    <a:lnTo>
                      <a:pt x="227" y="227"/>
                    </a:lnTo>
                    <a:lnTo>
                      <a:pt x="213" y="229"/>
                    </a:lnTo>
                    <a:lnTo>
                      <a:pt x="196" y="227"/>
                    </a:lnTo>
                    <a:lnTo>
                      <a:pt x="182" y="224"/>
                    </a:lnTo>
                    <a:lnTo>
                      <a:pt x="165" y="215"/>
                    </a:lnTo>
                    <a:lnTo>
                      <a:pt x="153" y="205"/>
                    </a:lnTo>
                    <a:lnTo>
                      <a:pt x="141" y="196"/>
                    </a:lnTo>
                    <a:lnTo>
                      <a:pt x="134" y="186"/>
                    </a:lnTo>
                    <a:lnTo>
                      <a:pt x="129" y="177"/>
                    </a:lnTo>
                    <a:lnTo>
                      <a:pt x="124" y="167"/>
                    </a:lnTo>
                    <a:lnTo>
                      <a:pt x="124" y="160"/>
                    </a:lnTo>
                    <a:lnTo>
                      <a:pt x="122" y="155"/>
                    </a:lnTo>
                    <a:lnTo>
                      <a:pt x="122" y="150"/>
                    </a:lnTo>
                    <a:lnTo>
                      <a:pt x="124" y="148"/>
                    </a:lnTo>
                    <a:lnTo>
                      <a:pt x="124" y="146"/>
                    </a:lnTo>
                    <a:lnTo>
                      <a:pt x="122" y="148"/>
                    </a:lnTo>
                    <a:lnTo>
                      <a:pt x="120" y="150"/>
                    </a:lnTo>
                    <a:lnTo>
                      <a:pt x="115" y="153"/>
                    </a:lnTo>
                    <a:lnTo>
                      <a:pt x="110" y="155"/>
                    </a:lnTo>
                    <a:lnTo>
                      <a:pt x="103" y="157"/>
                    </a:lnTo>
                    <a:lnTo>
                      <a:pt x="93" y="157"/>
                    </a:lnTo>
                    <a:lnTo>
                      <a:pt x="84" y="157"/>
                    </a:lnTo>
                    <a:lnTo>
                      <a:pt x="77" y="157"/>
                    </a:lnTo>
                    <a:lnTo>
                      <a:pt x="65" y="153"/>
                    </a:lnTo>
                    <a:lnTo>
                      <a:pt x="55" y="146"/>
                    </a:lnTo>
                    <a:lnTo>
                      <a:pt x="48" y="138"/>
                    </a:lnTo>
                    <a:lnTo>
                      <a:pt x="43" y="129"/>
                    </a:lnTo>
                    <a:lnTo>
                      <a:pt x="39" y="122"/>
                    </a:lnTo>
                    <a:lnTo>
                      <a:pt x="39" y="112"/>
                    </a:lnTo>
                    <a:lnTo>
                      <a:pt x="39" y="105"/>
                    </a:lnTo>
                    <a:lnTo>
                      <a:pt x="39" y="98"/>
                    </a:lnTo>
                    <a:lnTo>
                      <a:pt x="41" y="91"/>
                    </a:lnTo>
                    <a:lnTo>
                      <a:pt x="41" y="86"/>
                    </a:lnTo>
                    <a:lnTo>
                      <a:pt x="43" y="84"/>
                    </a:lnTo>
                    <a:lnTo>
                      <a:pt x="43" y="81"/>
                    </a:lnTo>
                    <a:lnTo>
                      <a:pt x="43" y="81"/>
                    </a:lnTo>
                    <a:lnTo>
                      <a:pt x="39" y="79"/>
                    </a:lnTo>
                    <a:lnTo>
                      <a:pt x="34" y="76"/>
                    </a:lnTo>
                    <a:lnTo>
                      <a:pt x="29" y="72"/>
                    </a:lnTo>
                    <a:lnTo>
                      <a:pt x="22" y="64"/>
                    </a:lnTo>
                    <a:lnTo>
                      <a:pt x="15" y="55"/>
                    </a:lnTo>
                    <a:lnTo>
                      <a:pt x="10" y="45"/>
                    </a:lnTo>
                    <a:lnTo>
                      <a:pt x="5" y="31"/>
                    </a:lnTo>
                    <a:lnTo>
                      <a:pt x="3" y="17"/>
                    </a:lnTo>
                    <a:lnTo>
                      <a:pt x="0" y="0"/>
                    </a:lnTo>
                  </a:path>
                </a:pathLst>
              </a:custGeom>
              <a:noFill/>
              <a:ln w="12700" cmpd="sng">
                <a:solidFill>
                  <a:srgbClr val="FF9900"/>
                </a:solidFill>
                <a:prstDash val="solid"/>
                <a:round/>
                <a:headEnd/>
                <a:tailEnd/>
              </a:ln>
            </p:spPr>
            <p:txBody>
              <a:bodyPr/>
              <a:lstStyle/>
              <a:p>
                <a:endParaRPr lang="en-US"/>
              </a:p>
            </p:txBody>
          </p:sp>
          <p:sp>
            <p:nvSpPr>
              <p:cNvPr id="87" name="Freeform 466"/>
              <p:cNvSpPr>
                <a:spLocks/>
              </p:cNvSpPr>
              <p:nvPr/>
            </p:nvSpPr>
            <p:spPr bwMode="auto">
              <a:xfrm>
                <a:off x="3638" y="3664"/>
                <a:ext cx="360" cy="236"/>
              </a:xfrm>
              <a:custGeom>
                <a:avLst/>
                <a:gdLst/>
                <a:ahLst/>
                <a:cxnLst>
                  <a:cxn ang="0">
                    <a:pos x="3" y="205"/>
                  </a:cxn>
                  <a:cxn ang="0">
                    <a:pos x="3" y="212"/>
                  </a:cxn>
                  <a:cxn ang="0">
                    <a:pos x="7" y="219"/>
                  </a:cxn>
                  <a:cxn ang="0">
                    <a:pos x="17" y="229"/>
                  </a:cxn>
                  <a:cxn ang="0">
                    <a:pos x="34" y="236"/>
                  </a:cxn>
                  <a:cxn ang="0">
                    <a:pos x="55" y="236"/>
                  </a:cxn>
                  <a:cxn ang="0">
                    <a:pos x="72" y="229"/>
                  </a:cxn>
                  <a:cxn ang="0">
                    <a:pos x="79" y="219"/>
                  </a:cxn>
                  <a:cxn ang="0">
                    <a:pos x="84" y="212"/>
                  </a:cxn>
                  <a:cxn ang="0">
                    <a:pos x="86" y="205"/>
                  </a:cxn>
                  <a:cxn ang="0">
                    <a:pos x="88" y="205"/>
                  </a:cxn>
                  <a:cxn ang="0">
                    <a:pos x="100" y="215"/>
                  </a:cxn>
                  <a:cxn ang="0">
                    <a:pos x="119" y="224"/>
                  </a:cxn>
                  <a:cxn ang="0">
                    <a:pos x="148" y="229"/>
                  </a:cxn>
                  <a:cxn ang="0">
                    <a:pos x="179" y="224"/>
                  </a:cxn>
                  <a:cxn ang="0">
                    <a:pos x="208" y="205"/>
                  </a:cxn>
                  <a:cxn ang="0">
                    <a:pos x="227" y="186"/>
                  </a:cxn>
                  <a:cxn ang="0">
                    <a:pos x="234" y="169"/>
                  </a:cxn>
                  <a:cxn ang="0">
                    <a:pos x="236" y="155"/>
                  </a:cxn>
                  <a:cxn ang="0">
                    <a:pos x="236" y="148"/>
                  </a:cxn>
                  <a:cxn ang="0">
                    <a:pos x="236" y="148"/>
                  </a:cxn>
                  <a:cxn ang="0">
                    <a:pos x="243" y="153"/>
                  </a:cxn>
                  <a:cxn ang="0">
                    <a:pos x="258" y="157"/>
                  </a:cxn>
                  <a:cxn ang="0">
                    <a:pos x="274" y="160"/>
                  </a:cxn>
                  <a:cxn ang="0">
                    <a:pos x="293" y="153"/>
                  </a:cxn>
                  <a:cxn ang="0">
                    <a:pos x="313" y="138"/>
                  </a:cxn>
                  <a:cxn ang="0">
                    <a:pos x="320" y="122"/>
                  </a:cxn>
                  <a:cxn ang="0">
                    <a:pos x="322" y="105"/>
                  </a:cxn>
                  <a:cxn ang="0">
                    <a:pos x="320" y="91"/>
                  </a:cxn>
                  <a:cxn ang="0">
                    <a:pos x="317" y="84"/>
                  </a:cxn>
                  <a:cxn ang="0">
                    <a:pos x="317" y="81"/>
                  </a:cxn>
                  <a:cxn ang="0">
                    <a:pos x="324" y="76"/>
                  </a:cxn>
                  <a:cxn ang="0">
                    <a:pos x="336" y="64"/>
                  </a:cxn>
                  <a:cxn ang="0">
                    <a:pos x="351" y="45"/>
                  </a:cxn>
                  <a:cxn ang="0">
                    <a:pos x="358" y="17"/>
                  </a:cxn>
                </a:cxnLst>
                <a:rect l="0" t="0" r="r" b="b"/>
                <a:pathLst>
                  <a:path w="360" h="236">
                    <a:moveTo>
                      <a:pt x="0" y="203"/>
                    </a:moveTo>
                    <a:lnTo>
                      <a:pt x="3" y="205"/>
                    </a:lnTo>
                    <a:lnTo>
                      <a:pt x="3" y="208"/>
                    </a:lnTo>
                    <a:lnTo>
                      <a:pt x="3" y="212"/>
                    </a:lnTo>
                    <a:lnTo>
                      <a:pt x="5" y="215"/>
                    </a:lnTo>
                    <a:lnTo>
                      <a:pt x="7" y="219"/>
                    </a:lnTo>
                    <a:lnTo>
                      <a:pt x="12" y="224"/>
                    </a:lnTo>
                    <a:lnTo>
                      <a:pt x="17" y="229"/>
                    </a:lnTo>
                    <a:lnTo>
                      <a:pt x="24" y="234"/>
                    </a:lnTo>
                    <a:lnTo>
                      <a:pt x="34" y="236"/>
                    </a:lnTo>
                    <a:lnTo>
                      <a:pt x="43" y="236"/>
                    </a:lnTo>
                    <a:lnTo>
                      <a:pt x="55" y="236"/>
                    </a:lnTo>
                    <a:lnTo>
                      <a:pt x="65" y="234"/>
                    </a:lnTo>
                    <a:lnTo>
                      <a:pt x="72" y="229"/>
                    </a:lnTo>
                    <a:lnTo>
                      <a:pt x="76" y="224"/>
                    </a:lnTo>
                    <a:lnTo>
                      <a:pt x="79" y="219"/>
                    </a:lnTo>
                    <a:lnTo>
                      <a:pt x="84" y="215"/>
                    </a:lnTo>
                    <a:lnTo>
                      <a:pt x="84" y="212"/>
                    </a:lnTo>
                    <a:lnTo>
                      <a:pt x="86" y="208"/>
                    </a:lnTo>
                    <a:lnTo>
                      <a:pt x="86" y="205"/>
                    </a:lnTo>
                    <a:lnTo>
                      <a:pt x="86" y="205"/>
                    </a:lnTo>
                    <a:lnTo>
                      <a:pt x="88" y="205"/>
                    </a:lnTo>
                    <a:lnTo>
                      <a:pt x="91" y="210"/>
                    </a:lnTo>
                    <a:lnTo>
                      <a:pt x="100" y="215"/>
                    </a:lnTo>
                    <a:lnTo>
                      <a:pt x="110" y="219"/>
                    </a:lnTo>
                    <a:lnTo>
                      <a:pt x="119" y="224"/>
                    </a:lnTo>
                    <a:lnTo>
                      <a:pt x="134" y="227"/>
                    </a:lnTo>
                    <a:lnTo>
                      <a:pt x="148" y="229"/>
                    </a:lnTo>
                    <a:lnTo>
                      <a:pt x="162" y="229"/>
                    </a:lnTo>
                    <a:lnTo>
                      <a:pt x="179" y="224"/>
                    </a:lnTo>
                    <a:lnTo>
                      <a:pt x="193" y="217"/>
                    </a:lnTo>
                    <a:lnTo>
                      <a:pt x="208" y="205"/>
                    </a:lnTo>
                    <a:lnTo>
                      <a:pt x="217" y="196"/>
                    </a:lnTo>
                    <a:lnTo>
                      <a:pt x="227" y="186"/>
                    </a:lnTo>
                    <a:lnTo>
                      <a:pt x="231" y="177"/>
                    </a:lnTo>
                    <a:lnTo>
                      <a:pt x="234" y="169"/>
                    </a:lnTo>
                    <a:lnTo>
                      <a:pt x="236" y="162"/>
                    </a:lnTo>
                    <a:lnTo>
                      <a:pt x="236" y="155"/>
                    </a:lnTo>
                    <a:lnTo>
                      <a:pt x="236" y="150"/>
                    </a:lnTo>
                    <a:lnTo>
                      <a:pt x="236" y="148"/>
                    </a:lnTo>
                    <a:lnTo>
                      <a:pt x="236" y="148"/>
                    </a:lnTo>
                    <a:lnTo>
                      <a:pt x="236" y="148"/>
                    </a:lnTo>
                    <a:lnTo>
                      <a:pt x="239" y="150"/>
                    </a:lnTo>
                    <a:lnTo>
                      <a:pt x="243" y="153"/>
                    </a:lnTo>
                    <a:lnTo>
                      <a:pt x="251" y="155"/>
                    </a:lnTo>
                    <a:lnTo>
                      <a:pt x="258" y="157"/>
                    </a:lnTo>
                    <a:lnTo>
                      <a:pt x="265" y="160"/>
                    </a:lnTo>
                    <a:lnTo>
                      <a:pt x="274" y="160"/>
                    </a:lnTo>
                    <a:lnTo>
                      <a:pt x="284" y="157"/>
                    </a:lnTo>
                    <a:lnTo>
                      <a:pt x="293" y="153"/>
                    </a:lnTo>
                    <a:lnTo>
                      <a:pt x="303" y="148"/>
                    </a:lnTo>
                    <a:lnTo>
                      <a:pt x="313" y="138"/>
                    </a:lnTo>
                    <a:lnTo>
                      <a:pt x="317" y="131"/>
                    </a:lnTo>
                    <a:lnTo>
                      <a:pt x="320" y="122"/>
                    </a:lnTo>
                    <a:lnTo>
                      <a:pt x="322" y="112"/>
                    </a:lnTo>
                    <a:lnTo>
                      <a:pt x="322" y="105"/>
                    </a:lnTo>
                    <a:lnTo>
                      <a:pt x="320" y="98"/>
                    </a:lnTo>
                    <a:lnTo>
                      <a:pt x="320" y="91"/>
                    </a:lnTo>
                    <a:lnTo>
                      <a:pt x="317" y="86"/>
                    </a:lnTo>
                    <a:lnTo>
                      <a:pt x="317" y="84"/>
                    </a:lnTo>
                    <a:lnTo>
                      <a:pt x="315" y="84"/>
                    </a:lnTo>
                    <a:lnTo>
                      <a:pt x="317" y="81"/>
                    </a:lnTo>
                    <a:lnTo>
                      <a:pt x="320" y="79"/>
                    </a:lnTo>
                    <a:lnTo>
                      <a:pt x="324" y="76"/>
                    </a:lnTo>
                    <a:lnTo>
                      <a:pt x="332" y="72"/>
                    </a:lnTo>
                    <a:lnTo>
                      <a:pt x="336" y="64"/>
                    </a:lnTo>
                    <a:lnTo>
                      <a:pt x="343" y="55"/>
                    </a:lnTo>
                    <a:lnTo>
                      <a:pt x="351" y="45"/>
                    </a:lnTo>
                    <a:lnTo>
                      <a:pt x="355" y="33"/>
                    </a:lnTo>
                    <a:lnTo>
                      <a:pt x="358" y="17"/>
                    </a:lnTo>
                    <a:lnTo>
                      <a:pt x="360" y="0"/>
                    </a:lnTo>
                  </a:path>
                </a:pathLst>
              </a:custGeom>
              <a:noFill/>
              <a:ln w="12700" cmpd="sng">
                <a:solidFill>
                  <a:srgbClr val="FF9900"/>
                </a:solidFill>
                <a:prstDash val="solid"/>
                <a:round/>
                <a:headEnd/>
                <a:tailEnd/>
              </a:ln>
            </p:spPr>
            <p:txBody>
              <a:bodyPr/>
              <a:lstStyle/>
              <a:p>
                <a:endParaRPr lang="en-US"/>
              </a:p>
            </p:txBody>
          </p:sp>
        </p:grpSp>
        <p:sp>
          <p:nvSpPr>
            <p:cNvPr id="63" name="Freeform 467"/>
            <p:cNvSpPr>
              <a:spLocks/>
            </p:cNvSpPr>
            <p:nvPr/>
          </p:nvSpPr>
          <p:spPr bwMode="auto">
            <a:xfrm>
              <a:off x="4346" y="4062"/>
              <a:ext cx="115" cy="115"/>
            </a:xfrm>
            <a:custGeom>
              <a:avLst/>
              <a:gdLst/>
              <a:ahLst/>
              <a:cxnLst>
                <a:cxn ang="0">
                  <a:pos x="112" y="112"/>
                </a:cxn>
                <a:cxn ang="0">
                  <a:pos x="115" y="0"/>
                </a:cxn>
                <a:cxn ang="0">
                  <a:pos x="0" y="0"/>
                </a:cxn>
                <a:cxn ang="0">
                  <a:pos x="0" y="115"/>
                </a:cxn>
                <a:cxn ang="0">
                  <a:pos x="115" y="115"/>
                </a:cxn>
                <a:cxn ang="0">
                  <a:pos x="115" y="115"/>
                </a:cxn>
              </a:cxnLst>
              <a:rect l="0" t="0" r="r" b="b"/>
              <a:pathLst>
                <a:path w="115" h="115">
                  <a:moveTo>
                    <a:pt x="112" y="112"/>
                  </a:moveTo>
                  <a:lnTo>
                    <a:pt x="115" y="0"/>
                  </a:lnTo>
                  <a:lnTo>
                    <a:pt x="0" y="0"/>
                  </a:lnTo>
                  <a:lnTo>
                    <a:pt x="0" y="115"/>
                  </a:lnTo>
                  <a:lnTo>
                    <a:pt x="115" y="115"/>
                  </a:lnTo>
                  <a:lnTo>
                    <a:pt x="115" y="115"/>
                  </a:lnTo>
                </a:path>
              </a:pathLst>
            </a:custGeom>
            <a:solidFill>
              <a:schemeClr val="accent2">
                <a:alpha val="50000"/>
              </a:schemeClr>
            </a:solidFill>
            <a:ln w="7938">
              <a:solidFill>
                <a:srgbClr val="000000"/>
              </a:solidFill>
              <a:prstDash val="solid"/>
              <a:round/>
              <a:headEnd/>
              <a:tailEnd/>
            </a:ln>
          </p:spPr>
          <p:txBody>
            <a:bodyPr/>
            <a:lstStyle/>
            <a:p>
              <a:endParaRPr lang="en-US"/>
            </a:p>
          </p:txBody>
        </p:sp>
        <p:sp>
          <p:nvSpPr>
            <p:cNvPr id="64" name="Freeform 468"/>
            <p:cNvSpPr>
              <a:spLocks/>
            </p:cNvSpPr>
            <p:nvPr/>
          </p:nvSpPr>
          <p:spPr bwMode="auto">
            <a:xfrm>
              <a:off x="4985" y="4062"/>
              <a:ext cx="112" cy="115"/>
            </a:xfrm>
            <a:custGeom>
              <a:avLst/>
              <a:gdLst/>
              <a:ahLst/>
              <a:cxnLst>
                <a:cxn ang="0">
                  <a:pos x="112" y="112"/>
                </a:cxn>
                <a:cxn ang="0">
                  <a:pos x="112" y="0"/>
                </a:cxn>
                <a:cxn ang="0">
                  <a:pos x="0" y="0"/>
                </a:cxn>
                <a:cxn ang="0">
                  <a:pos x="0" y="115"/>
                </a:cxn>
                <a:cxn ang="0">
                  <a:pos x="112" y="115"/>
                </a:cxn>
                <a:cxn ang="0">
                  <a:pos x="112" y="115"/>
                </a:cxn>
              </a:cxnLst>
              <a:rect l="0" t="0" r="r" b="b"/>
              <a:pathLst>
                <a:path w="112" h="115">
                  <a:moveTo>
                    <a:pt x="112" y="112"/>
                  </a:moveTo>
                  <a:lnTo>
                    <a:pt x="112" y="0"/>
                  </a:lnTo>
                  <a:lnTo>
                    <a:pt x="0" y="0"/>
                  </a:lnTo>
                  <a:lnTo>
                    <a:pt x="0" y="115"/>
                  </a:lnTo>
                  <a:lnTo>
                    <a:pt x="112" y="115"/>
                  </a:lnTo>
                  <a:lnTo>
                    <a:pt x="112" y="115"/>
                  </a:lnTo>
                </a:path>
              </a:pathLst>
            </a:custGeom>
            <a:solidFill>
              <a:schemeClr val="accent1">
                <a:alpha val="50000"/>
              </a:schemeClr>
            </a:solidFill>
            <a:ln w="7938">
              <a:solidFill>
                <a:srgbClr val="000000"/>
              </a:solidFill>
              <a:prstDash val="solid"/>
              <a:round/>
              <a:headEnd/>
              <a:tailEnd/>
            </a:ln>
          </p:spPr>
          <p:txBody>
            <a:bodyPr/>
            <a:lstStyle/>
            <a:p>
              <a:endParaRPr lang="en-US"/>
            </a:p>
          </p:txBody>
        </p:sp>
        <p:sp>
          <p:nvSpPr>
            <p:cNvPr id="65" name="Line 469"/>
            <p:cNvSpPr>
              <a:spLocks noChangeShapeType="1"/>
            </p:cNvSpPr>
            <p:nvPr/>
          </p:nvSpPr>
          <p:spPr bwMode="auto">
            <a:xfrm>
              <a:off x="4206" y="2558"/>
              <a:ext cx="1" cy="119"/>
            </a:xfrm>
            <a:prstGeom prst="line">
              <a:avLst/>
            </a:prstGeom>
            <a:noFill/>
            <a:ln w="7938">
              <a:solidFill>
                <a:srgbClr val="000000"/>
              </a:solidFill>
              <a:round/>
              <a:headEnd/>
              <a:tailEnd/>
            </a:ln>
          </p:spPr>
          <p:txBody>
            <a:bodyPr/>
            <a:lstStyle/>
            <a:p>
              <a:endParaRPr lang="en-US"/>
            </a:p>
          </p:txBody>
        </p:sp>
        <p:sp>
          <p:nvSpPr>
            <p:cNvPr id="66" name="Line 470"/>
            <p:cNvSpPr>
              <a:spLocks noChangeShapeType="1"/>
            </p:cNvSpPr>
            <p:nvPr/>
          </p:nvSpPr>
          <p:spPr bwMode="auto">
            <a:xfrm flipH="1" flipV="1">
              <a:off x="3719" y="2813"/>
              <a:ext cx="172" cy="95"/>
            </a:xfrm>
            <a:prstGeom prst="line">
              <a:avLst/>
            </a:prstGeom>
            <a:noFill/>
            <a:ln w="7938">
              <a:solidFill>
                <a:srgbClr val="000000"/>
              </a:solidFill>
              <a:round/>
              <a:headEnd/>
              <a:tailEnd/>
            </a:ln>
          </p:spPr>
          <p:txBody>
            <a:bodyPr/>
            <a:lstStyle/>
            <a:p>
              <a:endParaRPr lang="en-US"/>
            </a:p>
          </p:txBody>
        </p:sp>
        <p:sp>
          <p:nvSpPr>
            <p:cNvPr id="67" name="Line 471"/>
            <p:cNvSpPr>
              <a:spLocks noChangeShapeType="1"/>
            </p:cNvSpPr>
            <p:nvPr/>
          </p:nvSpPr>
          <p:spPr bwMode="auto">
            <a:xfrm flipV="1">
              <a:off x="4520" y="2811"/>
              <a:ext cx="184" cy="102"/>
            </a:xfrm>
            <a:prstGeom prst="line">
              <a:avLst/>
            </a:prstGeom>
            <a:noFill/>
            <a:ln w="7938">
              <a:solidFill>
                <a:srgbClr val="000000"/>
              </a:solidFill>
              <a:round/>
              <a:headEnd/>
              <a:tailEnd/>
            </a:ln>
          </p:spPr>
          <p:txBody>
            <a:bodyPr/>
            <a:lstStyle/>
            <a:p>
              <a:endParaRPr lang="en-US"/>
            </a:p>
          </p:txBody>
        </p:sp>
        <p:sp>
          <p:nvSpPr>
            <p:cNvPr id="68" name="Line 472"/>
            <p:cNvSpPr>
              <a:spLocks noChangeShapeType="1"/>
            </p:cNvSpPr>
            <p:nvPr/>
          </p:nvSpPr>
          <p:spPr bwMode="auto">
            <a:xfrm flipH="1">
              <a:off x="3683" y="3049"/>
              <a:ext cx="253" cy="379"/>
            </a:xfrm>
            <a:prstGeom prst="line">
              <a:avLst/>
            </a:prstGeom>
            <a:noFill/>
            <a:ln w="7938">
              <a:solidFill>
                <a:srgbClr val="000000"/>
              </a:solidFill>
              <a:round/>
              <a:headEnd/>
              <a:tailEnd/>
            </a:ln>
          </p:spPr>
          <p:txBody>
            <a:bodyPr/>
            <a:lstStyle/>
            <a:p>
              <a:endParaRPr lang="en-US"/>
            </a:p>
          </p:txBody>
        </p:sp>
        <p:sp>
          <p:nvSpPr>
            <p:cNvPr id="69" name="Freeform 473"/>
            <p:cNvSpPr>
              <a:spLocks/>
            </p:cNvSpPr>
            <p:nvPr/>
          </p:nvSpPr>
          <p:spPr bwMode="auto">
            <a:xfrm>
              <a:off x="3745" y="3199"/>
              <a:ext cx="113" cy="115"/>
            </a:xfrm>
            <a:custGeom>
              <a:avLst/>
              <a:gdLst/>
              <a:ahLst/>
              <a:cxnLst>
                <a:cxn ang="0">
                  <a:pos x="113" y="112"/>
                </a:cxn>
                <a:cxn ang="0">
                  <a:pos x="113" y="0"/>
                </a:cxn>
                <a:cxn ang="0">
                  <a:pos x="0" y="0"/>
                </a:cxn>
                <a:cxn ang="0">
                  <a:pos x="0" y="115"/>
                </a:cxn>
                <a:cxn ang="0">
                  <a:pos x="113" y="115"/>
                </a:cxn>
                <a:cxn ang="0">
                  <a:pos x="113" y="115"/>
                </a:cxn>
                <a:cxn ang="0">
                  <a:pos x="113" y="112"/>
                </a:cxn>
              </a:cxnLst>
              <a:rect l="0" t="0" r="r" b="b"/>
              <a:pathLst>
                <a:path w="113" h="115">
                  <a:moveTo>
                    <a:pt x="113" y="112"/>
                  </a:moveTo>
                  <a:lnTo>
                    <a:pt x="113" y="0"/>
                  </a:lnTo>
                  <a:lnTo>
                    <a:pt x="0" y="0"/>
                  </a:lnTo>
                  <a:lnTo>
                    <a:pt x="0" y="115"/>
                  </a:lnTo>
                  <a:lnTo>
                    <a:pt x="113" y="115"/>
                  </a:lnTo>
                  <a:lnTo>
                    <a:pt x="113" y="115"/>
                  </a:lnTo>
                  <a:lnTo>
                    <a:pt x="113" y="112"/>
                  </a:lnTo>
                  <a:close/>
                </a:path>
              </a:pathLst>
            </a:custGeom>
            <a:solidFill>
              <a:srgbClr val="FFFF66">
                <a:alpha val="50000"/>
              </a:srgbClr>
            </a:solidFill>
            <a:ln w="9525">
              <a:solidFill>
                <a:schemeClr val="tx1"/>
              </a:solidFill>
              <a:round/>
              <a:headEnd/>
              <a:tailEnd/>
            </a:ln>
          </p:spPr>
          <p:txBody>
            <a:bodyPr/>
            <a:lstStyle/>
            <a:p>
              <a:endParaRPr lang="en-US"/>
            </a:p>
          </p:txBody>
        </p:sp>
        <p:sp>
          <p:nvSpPr>
            <p:cNvPr id="70" name="Freeform 474"/>
            <p:cNvSpPr>
              <a:spLocks/>
            </p:cNvSpPr>
            <p:nvPr/>
          </p:nvSpPr>
          <p:spPr bwMode="auto">
            <a:xfrm>
              <a:off x="3984" y="3264"/>
              <a:ext cx="113" cy="115"/>
            </a:xfrm>
            <a:custGeom>
              <a:avLst/>
              <a:gdLst/>
              <a:ahLst/>
              <a:cxnLst>
                <a:cxn ang="0">
                  <a:pos x="113" y="112"/>
                </a:cxn>
                <a:cxn ang="0">
                  <a:pos x="113" y="0"/>
                </a:cxn>
                <a:cxn ang="0">
                  <a:pos x="0" y="0"/>
                </a:cxn>
                <a:cxn ang="0">
                  <a:pos x="0" y="115"/>
                </a:cxn>
                <a:cxn ang="0">
                  <a:pos x="113" y="115"/>
                </a:cxn>
                <a:cxn ang="0">
                  <a:pos x="113" y="115"/>
                </a:cxn>
              </a:cxnLst>
              <a:rect l="0" t="0" r="r" b="b"/>
              <a:pathLst>
                <a:path w="113" h="115">
                  <a:moveTo>
                    <a:pt x="113" y="112"/>
                  </a:moveTo>
                  <a:lnTo>
                    <a:pt x="113" y="0"/>
                  </a:lnTo>
                  <a:lnTo>
                    <a:pt x="0" y="0"/>
                  </a:lnTo>
                  <a:lnTo>
                    <a:pt x="0" y="115"/>
                  </a:lnTo>
                  <a:lnTo>
                    <a:pt x="113" y="115"/>
                  </a:lnTo>
                  <a:lnTo>
                    <a:pt x="113" y="115"/>
                  </a:lnTo>
                </a:path>
              </a:pathLst>
            </a:custGeom>
            <a:solidFill>
              <a:srgbClr val="FF0066">
                <a:alpha val="50000"/>
              </a:srgbClr>
            </a:solidFill>
            <a:ln w="7938">
              <a:solidFill>
                <a:srgbClr val="000000"/>
              </a:solidFill>
              <a:prstDash val="solid"/>
              <a:round/>
              <a:headEnd/>
              <a:tailEnd/>
            </a:ln>
          </p:spPr>
          <p:txBody>
            <a:bodyPr/>
            <a:lstStyle/>
            <a:p>
              <a:endParaRPr lang="en-US"/>
            </a:p>
          </p:txBody>
        </p:sp>
        <p:sp>
          <p:nvSpPr>
            <p:cNvPr id="71" name="Line 475"/>
            <p:cNvSpPr>
              <a:spLocks noChangeShapeType="1"/>
            </p:cNvSpPr>
            <p:nvPr/>
          </p:nvSpPr>
          <p:spPr bwMode="auto">
            <a:xfrm>
              <a:off x="4468" y="3054"/>
              <a:ext cx="260" cy="374"/>
            </a:xfrm>
            <a:prstGeom prst="line">
              <a:avLst/>
            </a:prstGeom>
            <a:noFill/>
            <a:ln w="7938">
              <a:solidFill>
                <a:srgbClr val="000000"/>
              </a:solidFill>
              <a:round/>
              <a:headEnd/>
              <a:tailEnd/>
            </a:ln>
          </p:spPr>
          <p:txBody>
            <a:bodyPr/>
            <a:lstStyle/>
            <a:p>
              <a:endParaRPr lang="en-US"/>
            </a:p>
          </p:txBody>
        </p:sp>
        <p:sp>
          <p:nvSpPr>
            <p:cNvPr id="72" name="Freeform 476"/>
            <p:cNvSpPr>
              <a:spLocks/>
            </p:cNvSpPr>
            <p:nvPr/>
          </p:nvSpPr>
          <p:spPr bwMode="auto">
            <a:xfrm>
              <a:off x="4554" y="320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close/>
                </a:path>
              </a:pathLst>
            </a:custGeom>
            <a:solidFill>
              <a:schemeClr val="accent1">
                <a:alpha val="50000"/>
              </a:schemeClr>
            </a:solidFill>
            <a:ln w="9525">
              <a:noFill/>
              <a:round/>
              <a:headEnd/>
              <a:tailEnd/>
            </a:ln>
          </p:spPr>
          <p:txBody>
            <a:bodyPr/>
            <a:lstStyle/>
            <a:p>
              <a:endParaRPr lang="en-US"/>
            </a:p>
          </p:txBody>
        </p:sp>
        <p:sp>
          <p:nvSpPr>
            <p:cNvPr id="73" name="Freeform 477"/>
            <p:cNvSpPr>
              <a:spLocks/>
            </p:cNvSpPr>
            <p:nvPr/>
          </p:nvSpPr>
          <p:spPr bwMode="auto">
            <a:xfrm>
              <a:off x="4554" y="320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1">
                <a:alpha val="50000"/>
              </a:schemeClr>
            </a:solidFill>
            <a:ln w="7938">
              <a:solidFill>
                <a:srgbClr val="000000"/>
              </a:solidFill>
              <a:prstDash val="solid"/>
              <a:round/>
              <a:headEnd/>
              <a:tailEnd/>
            </a:ln>
          </p:spPr>
          <p:txBody>
            <a:bodyPr/>
            <a:lstStyle/>
            <a:p>
              <a:endParaRPr lang="en-US"/>
            </a:p>
          </p:txBody>
        </p:sp>
        <p:sp>
          <p:nvSpPr>
            <p:cNvPr id="74" name="Line 478"/>
            <p:cNvSpPr>
              <a:spLocks noChangeShapeType="1"/>
            </p:cNvSpPr>
            <p:nvPr/>
          </p:nvSpPr>
          <p:spPr bwMode="auto">
            <a:xfrm flipH="1" flipV="1">
              <a:off x="3273" y="3447"/>
              <a:ext cx="141" cy="79"/>
            </a:xfrm>
            <a:prstGeom prst="line">
              <a:avLst/>
            </a:prstGeom>
            <a:noFill/>
            <a:ln w="7938">
              <a:solidFill>
                <a:srgbClr val="000000"/>
              </a:solidFill>
              <a:round/>
              <a:headEnd/>
              <a:tailEnd/>
            </a:ln>
          </p:spPr>
          <p:txBody>
            <a:bodyPr/>
            <a:lstStyle/>
            <a:p>
              <a:endParaRPr lang="en-US"/>
            </a:p>
          </p:txBody>
        </p:sp>
        <p:sp>
          <p:nvSpPr>
            <p:cNvPr id="75" name="Line 479"/>
            <p:cNvSpPr>
              <a:spLocks noChangeShapeType="1"/>
            </p:cNvSpPr>
            <p:nvPr/>
          </p:nvSpPr>
          <p:spPr bwMode="auto">
            <a:xfrm flipV="1">
              <a:off x="4990" y="3447"/>
              <a:ext cx="148" cy="74"/>
            </a:xfrm>
            <a:prstGeom prst="line">
              <a:avLst/>
            </a:prstGeom>
            <a:noFill/>
            <a:ln w="7938">
              <a:solidFill>
                <a:srgbClr val="000000"/>
              </a:solidFill>
              <a:round/>
              <a:headEnd/>
              <a:tailEnd/>
            </a:ln>
          </p:spPr>
          <p:txBody>
            <a:bodyPr/>
            <a:lstStyle/>
            <a:p>
              <a:endParaRPr lang="en-US"/>
            </a:p>
          </p:txBody>
        </p:sp>
        <p:sp>
          <p:nvSpPr>
            <p:cNvPr id="76" name="Line 480"/>
            <p:cNvSpPr>
              <a:spLocks noChangeShapeType="1"/>
            </p:cNvSpPr>
            <p:nvPr/>
          </p:nvSpPr>
          <p:spPr bwMode="auto">
            <a:xfrm flipH="1">
              <a:off x="3347" y="3876"/>
              <a:ext cx="181" cy="186"/>
            </a:xfrm>
            <a:prstGeom prst="line">
              <a:avLst/>
            </a:prstGeom>
            <a:noFill/>
            <a:ln w="7938">
              <a:solidFill>
                <a:srgbClr val="000000"/>
              </a:solidFill>
              <a:round/>
              <a:headEnd/>
              <a:tailEnd/>
            </a:ln>
          </p:spPr>
          <p:txBody>
            <a:bodyPr/>
            <a:lstStyle/>
            <a:p>
              <a:endParaRPr lang="en-US"/>
            </a:p>
          </p:txBody>
        </p:sp>
        <p:sp>
          <p:nvSpPr>
            <p:cNvPr id="77" name="Line 481"/>
            <p:cNvSpPr>
              <a:spLocks noChangeShapeType="1"/>
            </p:cNvSpPr>
            <p:nvPr/>
          </p:nvSpPr>
          <p:spPr bwMode="auto">
            <a:xfrm>
              <a:off x="3822" y="3883"/>
              <a:ext cx="183" cy="182"/>
            </a:xfrm>
            <a:prstGeom prst="line">
              <a:avLst/>
            </a:prstGeom>
            <a:noFill/>
            <a:ln w="7938">
              <a:solidFill>
                <a:srgbClr val="000000"/>
              </a:solidFill>
              <a:round/>
              <a:headEnd/>
              <a:tailEnd/>
            </a:ln>
          </p:spPr>
          <p:txBody>
            <a:bodyPr/>
            <a:lstStyle/>
            <a:p>
              <a:endParaRPr lang="en-US"/>
            </a:p>
          </p:txBody>
        </p:sp>
        <p:sp>
          <p:nvSpPr>
            <p:cNvPr id="78" name="Line 482"/>
            <p:cNvSpPr>
              <a:spLocks noChangeShapeType="1"/>
            </p:cNvSpPr>
            <p:nvPr/>
          </p:nvSpPr>
          <p:spPr bwMode="auto">
            <a:xfrm flipH="1">
              <a:off x="4404" y="3881"/>
              <a:ext cx="178" cy="181"/>
            </a:xfrm>
            <a:prstGeom prst="line">
              <a:avLst/>
            </a:prstGeom>
            <a:noFill/>
            <a:ln w="7938">
              <a:solidFill>
                <a:srgbClr val="000000"/>
              </a:solidFill>
              <a:round/>
              <a:headEnd/>
              <a:tailEnd/>
            </a:ln>
          </p:spPr>
          <p:txBody>
            <a:bodyPr/>
            <a:lstStyle/>
            <a:p>
              <a:endParaRPr lang="en-US"/>
            </a:p>
          </p:txBody>
        </p:sp>
        <p:sp>
          <p:nvSpPr>
            <p:cNvPr id="79" name="Line 483"/>
            <p:cNvSpPr>
              <a:spLocks noChangeShapeType="1"/>
            </p:cNvSpPr>
            <p:nvPr/>
          </p:nvSpPr>
          <p:spPr bwMode="auto">
            <a:xfrm>
              <a:off x="4883" y="3872"/>
              <a:ext cx="157" cy="190"/>
            </a:xfrm>
            <a:prstGeom prst="line">
              <a:avLst/>
            </a:prstGeom>
            <a:noFill/>
            <a:ln w="7938">
              <a:solidFill>
                <a:srgbClr val="000000"/>
              </a:solidFill>
              <a:round/>
              <a:headEnd/>
              <a:tailEnd/>
            </a:ln>
          </p:spPr>
          <p:txBody>
            <a:bodyPr/>
            <a:lstStyle/>
            <a:p>
              <a:endParaRPr lang="en-US"/>
            </a:p>
          </p:txBody>
        </p:sp>
        <p:sp>
          <p:nvSpPr>
            <p:cNvPr id="80" name="Line 484"/>
            <p:cNvSpPr>
              <a:spLocks noChangeShapeType="1"/>
            </p:cNvSpPr>
            <p:nvPr/>
          </p:nvSpPr>
          <p:spPr bwMode="auto">
            <a:xfrm>
              <a:off x="3996" y="3666"/>
              <a:ext cx="415" cy="1"/>
            </a:xfrm>
            <a:prstGeom prst="line">
              <a:avLst/>
            </a:prstGeom>
            <a:noFill/>
            <a:ln w="7938">
              <a:solidFill>
                <a:srgbClr val="000000"/>
              </a:solidFill>
              <a:round/>
              <a:headEnd/>
              <a:tailEnd/>
            </a:ln>
          </p:spPr>
          <p:txBody>
            <a:bodyPr/>
            <a:lstStyle/>
            <a:p>
              <a:endParaRPr lang="en-US"/>
            </a:p>
          </p:txBody>
        </p:sp>
        <p:sp>
          <p:nvSpPr>
            <p:cNvPr id="81" name="Freeform 485"/>
            <p:cNvSpPr>
              <a:spLocks/>
            </p:cNvSpPr>
            <p:nvPr/>
          </p:nvSpPr>
          <p:spPr bwMode="auto">
            <a:xfrm>
              <a:off x="4160" y="361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close/>
                </a:path>
              </a:pathLst>
            </a:custGeom>
            <a:solidFill>
              <a:schemeClr val="accent1">
                <a:alpha val="50000"/>
              </a:schemeClr>
            </a:solidFill>
            <a:ln w="9525">
              <a:noFill/>
              <a:round/>
              <a:headEnd/>
              <a:tailEnd/>
            </a:ln>
          </p:spPr>
          <p:txBody>
            <a:bodyPr/>
            <a:lstStyle/>
            <a:p>
              <a:endParaRPr lang="en-US"/>
            </a:p>
          </p:txBody>
        </p:sp>
        <p:sp>
          <p:nvSpPr>
            <p:cNvPr id="82" name="Freeform 486"/>
            <p:cNvSpPr>
              <a:spLocks/>
            </p:cNvSpPr>
            <p:nvPr/>
          </p:nvSpPr>
          <p:spPr bwMode="auto">
            <a:xfrm>
              <a:off x="4160" y="361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2">
                <a:alpha val="50000"/>
              </a:schemeClr>
            </a:solidFill>
            <a:ln w="7938">
              <a:solidFill>
                <a:srgbClr val="000000"/>
              </a:solidFill>
              <a:prstDash val="solid"/>
              <a:round/>
              <a:headEnd/>
              <a:tailEnd/>
            </a:ln>
          </p:spPr>
          <p:txBody>
            <a:bodyPr/>
            <a:lstStyle/>
            <a:p>
              <a:endParaRPr lang="en-US"/>
            </a:p>
          </p:txBody>
        </p:sp>
        <p:sp>
          <p:nvSpPr>
            <p:cNvPr id="83" name="Line 487"/>
            <p:cNvSpPr>
              <a:spLocks noChangeShapeType="1"/>
            </p:cNvSpPr>
            <p:nvPr/>
          </p:nvSpPr>
          <p:spPr bwMode="auto">
            <a:xfrm flipH="1" flipV="1">
              <a:off x="3984" y="3072"/>
              <a:ext cx="48" cy="192"/>
            </a:xfrm>
            <a:prstGeom prst="line">
              <a:avLst/>
            </a:prstGeom>
            <a:noFill/>
            <a:ln w="9525">
              <a:solidFill>
                <a:schemeClr val="tx1"/>
              </a:solidFill>
              <a:round/>
              <a:headEnd/>
              <a:tailEnd/>
            </a:ln>
            <a:effectLst/>
          </p:spPr>
          <p:txBody>
            <a:bodyPr wrap="none" anchor="ctr"/>
            <a:lstStyle/>
            <a:p>
              <a:endParaRPr lang="en-US"/>
            </a:p>
          </p:txBody>
        </p:sp>
      </p:grpSp>
      <p:sp>
        <p:nvSpPr>
          <p:cNvPr id="49" name="Slide Number Placeholder 48"/>
          <p:cNvSpPr>
            <a:spLocks noGrp="1"/>
          </p:cNvSpPr>
          <p:nvPr>
            <p:ph type="sldNum" sz="quarter" idx="11"/>
          </p:nvPr>
        </p:nvSpPr>
        <p:spPr/>
        <p:txBody>
          <a:bodyPr/>
          <a:lstStyle/>
          <a:p>
            <a:fld id="{B6F15528-21DE-4FAA-801E-634DDDAF4B2B}" type="slidenum">
              <a:rPr lang="en-US" smtClean="0"/>
              <a:pPr/>
              <a:t>32</a:t>
            </a:fld>
            <a:endParaRPr lang="en-U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eaLnBrk="1" hangingPunct="1"/>
            <a:r>
              <a:rPr lang="en-US"/>
              <a:t>Transactions – </a:t>
            </a:r>
            <a:br>
              <a:rPr lang="en-US"/>
            </a:br>
            <a:r>
              <a:rPr lang="en-US"/>
              <a:t>The ACID Properties</a:t>
            </a:r>
          </a:p>
        </p:txBody>
      </p:sp>
      <p:sp>
        <p:nvSpPr>
          <p:cNvPr id="7171" name="Rectangle 3"/>
          <p:cNvSpPr>
            <a:spLocks noGrp="1" noChangeArrowheads="1"/>
          </p:cNvSpPr>
          <p:nvPr>
            <p:ph type="body" idx="1"/>
          </p:nvPr>
        </p:nvSpPr>
        <p:spPr/>
        <p:txBody>
          <a:bodyPr/>
          <a:lstStyle/>
          <a:p>
            <a:pPr eaLnBrk="1" hangingPunct="1">
              <a:lnSpc>
                <a:spcPct val="90000"/>
              </a:lnSpc>
            </a:pPr>
            <a:r>
              <a:rPr lang="en-US" sz="2200"/>
              <a:t>Are the four desirable properties for reliable handling of concurrent transactions.</a:t>
            </a:r>
          </a:p>
          <a:p>
            <a:pPr eaLnBrk="1" hangingPunct="1">
              <a:lnSpc>
                <a:spcPct val="90000"/>
              </a:lnSpc>
            </a:pPr>
            <a:r>
              <a:rPr lang="en-US" sz="2200"/>
              <a:t>Atomicity</a:t>
            </a:r>
          </a:p>
          <a:p>
            <a:pPr lvl="1" eaLnBrk="1" hangingPunct="1">
              <a:lnSpc>
                <a:spcPct val="90000"/>
              </a:lnSpc>
            </a:pPr>
            <a:r>
              <a:rPr lang="en-US" sz="2200"/>
              <a:t>The “All or Nothing” behavior.</a:t>
            </a:r>
          </a:p>
          <a:p>
            <a:pPr eaLnBrk="1" hangingPunct="1">
              <a:lnSpc>
                <a:spcPct val="90000"/>
              </a:lnSpc>
            </a:pPr>
            <a:r>
              <a:rPr lang="en-US" sz="2200"/>
              <a:t>C: stands for either </a:t>
            </a:r>
          </a:p>
          <a:p>
            <a:pPr lvl="1" eaLnBrk="1" hangingPunct="1">
              <a:lnSpc>
                <a:spcPct val="90000"/>
              </a:lnSpc>
            </a:pPr>
            <a:r>
              <a:rPr lang="en-US" sz="1800"/>
              <a:t>Concurrency: Transactions can be executed concurrently</a:t>
            </a:r>
          </a:p>
          <a:p>
            <a:pPr lvl="1" eaLnBrk="1" hangingPunct="1">
              <a:lnSpc>
                <a:spcPct val="90000"/>
              </a:lnSpc>
            </a:pPr>
            <a:r>
              <a:rPr lang="en-US" sz="1800"/>
              <a:t>… or Consistency: </a:t>
            </a:r>
            <a:r>
              <a:rPr lang="en-US" sz="2200"/>
              <a:t>Each transaction, if executed by itself, maintains the correctness of the database.</a:t>
            </a:r>
          </a:p>
          <a:p>
            <a:pPr eaLnBrk="1" hangingPunct="1">
              <a:lnSpc>
                <a:spcPct val="90000"/>
              </a:lnSpc>
            </a:pPr>
            <a:r>
              <a:rPr lang="en-US" sz="2200"/>
              <a:t>Isolation (Serializability)</a:t>
            </a:r>
          </a:p>
          <a:p>
            <a:pPr lvl="1" eaLnBrk="1" hangingPunct="1">
              <a:lnSpc>
                <a:spcPct val="90000"/>
              </a:lnSpc>
            </a:pPr>
            <a:r>
              <a:rPr lang="en-US" sz="2200"/>
              <a:t>Concurrent transaction execution should be equivalent (in effect) to a </a:t>
            </a:r>
            <a:r>
              <a:rPr lang="en-US" sz="2200" i="1"/>
              <a:t>serialized</a:t>
            </a:r>
            <a:r>
              <a:rPr lang="en-US" sz="2200"/>
              <a:t> execution.</a:t>
            </a:r>
          </a:p>
          <a:p>
            <a:pPr eaLnBrk="1" hangingPunct="1">
              <a:lnSpc>
                <a:spcPct val="90000"/>
              </a:lnSpc>
            </a:pPr>
            <a:r>
              <a:rPr lang="en-US" sz="2200"/>
              <a:t>Durability</a:t>
            </a:r>
          </a:p>
          <a:p>
            <a:pPr lvl="1" eaLnBrk="1" hangingPunct="1">
              <a:lnSpc>
                <a:spcPct val="90000"/>
              </a:lnSpc>
            </a:pPr>
            <a:r>
              <a:rPr lang="en-US" sz="2000"/>
              <a:t>Once a transaction is </a:t>
            </a:r>
            <a:r>
              <a:rPr lang="en-US" sz="2000" i="1"/>
              <a:t>done</a:t>
            </a:r>
            <a:r>
              <a:rPr lang="en-US" sz="2000"/>
              <a:t>, it stays done.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GB"/>
              <a:t>Transaction life histories</a:t>
            </a:r>
          </a:p>
        </p:txBody>
      </p:sp>
      <p:sp>
        <p:nvSpPr>
          <p:cNvPr id="47" name="Content Placeholder 46"/>
          <p:cNvSpPr>
            <a:spLocks noGrp="1"/>
          </p:cNvSpPr>
          <p:nvPr>
            <p:ph idx="1"/>
          </p:nvPr>
        </p:nvSpPr>
        <p:spPr>
          <a:xfrm>
            <a:off x="304800" y="3962400"/>
            <a:ext cx="8534400" cy="2163763"/>
          </a:xfrm>
        </p:spPr>
        <p:txBody>
          <a:bodyPr>
            <a:normAutofit fontScale="85000" lnSpcReduction="20000"/>
          </a:bodyPr>
          <a:lstStyle/>
          <a:p>
            <a:r>
              <a:rPr lang="en-GB" i="1" dirty="0" err="1" smtClean="0">
                <a:latin typeface="Times" charset="0"/>
              </a:rPr>
              <a:t>openTransaction</a:t>
            </a:r>
            <a:r>
              <a:rPr lang="en-GB" i="1" dirty="0" smtClean="0">
                <a:latin typeface="Times" charset="0"/>
              </a:rPr>
              <a:t>() </a:t>
            </a:r>
            <a:r>
              <a:rPr lang="en-US" i="1" dirty="0" err="1" smtClean="0">
                <a:latin typeface="Times" charset="0"/>
                <a:sym typeface="Wingdings"/>
              </a:rPr>
              <a:t></a:t>
            </a:r>
            <a:r>
              <a:rPr lang="en-US" i="1" dirty="0" smtClean="0">
                <a:latin typeface="Times" charset="0"/>
                <a:sym typeface="Wingdings"/>
              </a:rPr>
              <a:t> </a:t>
            </a:r>
            <a:r>
              <a:rPr lang="en-GB" i="1" dirty="0" smtClean="0">
                <a:latin typeface="Times" charset="0"/>
              </a:rPr>
              <a:t> trans;</a:t>
            </a:r>
            <a:endParaRPr lang="en-GB" dirty="0" smtClean="0">
              <a:latin typeface="Times" charset="0"/>
            </a:endParaRPr>
          </a:p>
          <a:p>
            <a:pPr lvl="1"/>
            <a:r>
              <a:rPr lang="en-GB" dirty="0" smtClean="0">
                <a:latin typeface="Times" charset="0"/>
              </a:rPr>
              <a:t>starts a new transaction and delivers a unique TID </a:t>
            </a:r>
            <a:r>
              <a:rPr lang="en-GB" i="1" dirty="0" smtClean="0">
                <a:latin typeface="Times" charset="0"/>
              </a:rPr>
              <a:t>trans</a:t>
            </a:r>
            <a:r>
              <a:rPr lang="en-GB" dirty="0" smtClean="0">
                <a:latin typeface="Times" charset="0"/>
              </a:rPr>
              <a:t>. This identifier will be used in the other operations in the transaction.</a:t>
            </a:r>
          </a:p>
          <a:p>
            <a:r>
              <a:rPr lang="en-GB" i="1" dirty="0" err="1" smtClean="0">
                <a:latin typeface="Times" charset="0"/>
              </a:rPr>
              <a:t>closeTransaction(trans</a:t>
            </a:r>
            <a:r>
              <a:rPr lang="en-GB" i="1" dirty="0" smtClean="0">
                <a:latin typeface="Times" charset="0"/>
              </a:rPr>
              <a:t>) </a:t>
            </a:r>
            <a:r>
              <a:rPr lang="en-US" i="1" dirty="0" err="1" smtClean="0">
                <a:latin typeface="Times" charset="0"/>
                <a:sym typeface="Wingdings"/>
              </a:rPr>
              <a:t></a:t>
            </a:r>
            <a:r>
              <a:rPr lang="en-US" i="1" dirty="0" smtClean="0">
                <a:latin typeface="Times" charset="0"/>
                <a:sym typeface="Wingdings"/>
              </a:rPr>
              <a:t> </a:t>
            </a:r>
            <a:r>
              <a:rPr lang="en-GB" i="1" dirty="0" smtClean="0">
                <a:latin typeface="Times" charset="0"/>
              </a:rPr>
              <a:t> (commit, abort);</a:t>
            </a:r>
            <a:endParaRPr lang="en-GB" dirty="0" smtClean="0">
              <a:latin typeface="Times" charset="0"/>
            </a:endParaRPr>
          </a:p>
          <a:p>
            <a:pPr lvl="1"/>
            <a:r>
              <a:rPr lang="en-GB" dirty="0" smtClean="0">
                <a:latin typeface="Times" charset="0"/>
              </a:rPr>
              <a:t>ends a transaction: a </a:t>
            </a:r>
            <a:r>
              <a:rPr lang="en-GB" i="1" dirty="0" smtClean="0">
                <a:latin typeface="Times" charset="0"/>
              </a:rPr>
              <a:t>commit</a:t>
            </a:r>
            <a:r>
              <a:rPr lang="en-GB" dirty="0" smtClean="0">
                <a:latin typeface="Times" charset="0"/>
              </a:rPr>
              <a:t> return value indicates that the transaction has  committed; an </a:t>
            </a:r>
            <a:r>
              <a:rPr lang="en-GB" i="1" dirty="0" smtClean="0">
                <a:latin typeface="Times" charset="0"/>
              </a:rPr>
              <a:t>abort</a:t>
            </a:r>
            <a:r>
              <a:rPr lang="en-GB" dirty="0" smtClean="0">
                <a:latin typeface="Times" charset="0"/>
              </a:rPr>
              <a:t> return value indicates that it has aborted.</a:t>
            </a:r>
          </a:p>
          <a:p>
            <a:r>
              <a:rPr lang="en-GB" i="1" dirty="0" err="1" smtClean="0">
                <a:latin typeface="Times" charset="0"/>
              </a:rPr>
              <a:t>abortTransaction(trans</a:t>
            </a:r>
            <a:r>
              <a:rPr lang="en-GB" i="1" dirty="0" smtClean="0">
                <a:latin typeface="Times" charset="0"/>
              </a:rPr>
              <a:t>);</a:t>
            </a:r>
            <a:endParaRPr lang="en-GB" dirty="0" smtClean="0">
              <a:latin typeface="Times" charset="0"/>
            </a:endParaRPr>
          </a:p>
          <a:p>
            <a:pPr lvl="1"/>
            <a:r>
              <a:rPr lang="en-GB" dirty="0" smtClean="0">
                <a:latin typeface="Times" charset="0"/>
              </a:rPr>
              <a:t>aborts the transaction.</a:t>
            </a:r>
          </a:p>
          <a:p>
            <a:endParaRPr lang="en-US" dirty="0"/>
          </a:p>
        </p:txBody>
      </p:sp>
      <p:sp>
        <p:nvSpPr>
          <p:cNvPr id="46" name="Slide Number Placeholder 4"/>
          <p:cNvSpPr>
            <a:spLocks noGrp="1"/>
          </p:cNvSpPr>
          <p:nvPr>
            <p:ph type="sldNum" sz="quarter" idx="12"/>
          </p:nvPr>
        </p:nvSpPr>
        <p:spPr/>
        <p:txBody>
          <a:bodyPr/>
          <a:lstStyle/>
          <a:p>
            <a:fld id="{D1DEEC45-495E-624C-A9CB-ADABB37A5A4B}" type="slidenum">
              <a:rPr lang="en-US"/>
              <a:pPr/>
              <a:t>34</a:t>
            </a:fld>
            <a:endParaRPr lang="en-US"/>
          </a:p>
        </p:txBody>
      </p:sp>
      <p:grpSp>
        <p:nvGrpSpPr>
          <p:cNvPr id="2" name="Group 3"/>
          <p:cNvGrpSpPr>
            <a:grpSpLocks/>
          </p:cNvGrpSpPr>
          <p:nvPr/>
        </p:nvGrpSpPr>
        <p:grpSpPr bwMode="auto">
          <a:xfrm>
            <a:off x="558800" y="1219200"/>
            <a:ext cx="7962900" cy="2427287"/>
            <a:chOff x="341" y="1331"/>
            <a:chExt cx="5434" cy="1529"/>
          </a:xfrm>
        </p:grpSpPr>
        <p:sp>
          <p:nvSpPr>
            <p:cNvPr id="10244" name="Rectangle 4"/>
            <p:cNvSpPr>
              <a:spLocks noChangeArrowheads="1"/>
            </p:cNvSpPr>
            <p:nvPr/>
          </p:nvSpPr>
          <p:spPr bwMode="auto">
            <a:xfrm>
              <a:off x="697" y="1359"/>
              <a:ext cx="693" cy="150"/>
            </a:xfrm>
            <a:prstGeom prst="rect">
              <a:avLst/>
            </a:prstGeom>
            <a:noFill/>
            <a:ln w="9525">
              <a:noFill/>
              <a:miter lim="800000"/>
              <a:headEnd/>
              <a:tailEnd/>
            </a:ln>
          </p:spPr>
          <p:txBody>
            <a:bodyPr wrap="none" lIns="0" tIns="0" rIns="0" bIns="0">
              <a:prstTxWarp prst="textNoShape">
                <a:avLst/>
              </a:prstTxWarp>
              <a:spAutoFit/>
            </a:bodyPr>
            <a:lstStyle/>
            <a:p>
              <a:pPr algn="l"/>
              <a:r>
                <a:rPr lang="en-GB" sz="1500" i="1">
                  <a:solidFill>
                    <a:srgbClr val="000000"/>
                  </a:solidFill>
                  <a:latin typeface="New York" charset="0"/>
                </a:rPr>
                <a:t>Successful</a:t>
              </a:r>
              <a:endParaRPr lang="en-GB">
                <a:latin typeface="Times" charset="0"/>
              </a:endParaRPr>
            </a:p>
          </p:txBody>
        </p:sp>
        <p:sp>
          <p:nvSpPr>
            <p:cNvPr id="10245" name="Rectangle 5"/>
            <p:cNvSpPr>
              <a:spLocks noChangeArrowheads="1"/>
            </p:cNvSpPr>
            <p:nvPr/>
          </p:nvSpPr>
          <p:spPr bwMode="auto">
            <a:xfrm>
              <a:off x="1879" y="1359"/>
              <a:ext cx="1183" cy="150"/>
            </a:xfrm>
            <a:prstGeom prst="rect">
              <a:avLst/>
            </a:prstGeom>
            <a:noFill/>
            <a:ln w="9525">
              <a:noFill/>
              <a:miter lim="800000"/>
              <a:headEnd/>
              <a:tailEnd/>
            </a:ln>
          </p:spPr>
          <p:txBody>
            <a:bodyPr wrap="none" lIns="0" tIns="0" rIns="0" bIns="0">
              <a:prstTxWarp prst="textNoShape">
                <a:avLst/>
              </a:prstTxWarp>
              <a:spAutoFit/>
            </a:bodyPr>
            <a:lstStyle/>
            <a:p>
              <a:pPr algn="l"/>
              <a:r>
                <a:rPr lang="en-GB" sz="1500" i="1">
                  <a:solidFill>
                    <a:srgbClr val="000000"/>
                  </a:solidFill>
                  <a:latin typeface="New York" charset="0"/>
                </a:rPr>
                <a:t>Aborted by client</a:t>
              </a:r>
              <a:endParaRPr lang="en-GB">
                <a:latin typeface="Times" charset="0"/>
              </a:endParaRPr>
            </a:p>
          </p:txBody>
        </p:sp>
        <p:sp>
          <p:nvSpPr>
            <p:cNvPr id="10246" name="Rectangle 6"/>
            <p:cNvSpPr>
              <a:spLocks noChangeArrowheads="1"/>
            </p:cNvSpPr>
            <p:nvPr/>
          </p:nvSpPr>
          <p:spPr bwMode="auto">
            <a:xfrm>
              <a:off x="3952" y="1359"/>
              <a:ext cx="1225" cy="150"/>
            </a:xfrm>
            <a:prstGeom prst="rect">
              <a:avLst/>
            </a:prstGeom>
            <a:noFill/>
            <a:ln w="9525">
              <a:noFill/>
              <a:miter lim="800000"/>
              <a:headEnd/>
              <a:tailEnd/>
            </a:ln>
          </p:spPr>
          <p:txBody>
            <a:bodyPr wrap="none" lIns="0" tIns="0" rIns="0" bIns="0">
              <a:prstTxWarp prst="textNoShape">
                <a:avLst/>
              </a:prstTxWarp>
              <a:spAutoFit/>
            </a:bodyPr>
            <a:lstStyle/>
            <a:p>
              <a:pPr algn="l"/>
              <a:r>
                <a:rPr lang="en-GB" sz="1500" i="1">
                  <a:solidFill>
                    <a:srgbClr val="000000"/>
                  </a:solidFill>
                  <a:latin typeface="New York" charset="0"/>
                </a:rPr>
                <a:t>Aborted by server</a:t>
              </a:r>
              <a:endParaRPr lang="en-GB">
                <a:latin typeface="Times" charset="0"/>
              </a:endParaRPr>
            </a:p>
          </p:txBody>
        </p:sp>
        <p:sp>
          <p:nvSpPr>
            <p:cNvPr id="10247" name="Rectangle 7"/>
            <p:cNvSpPr>
              <a:spLocks noChangeArrowheads="1"/>
            </p:cNvSpPr>
            <p:nvPr/>
          </p:nvSpPr>
          <p:spPr bwMode="auto">
            <a:xfrm>
              <a:off x="5047" y="1359"/>
              <a:ext cx="43" cy="150"/>
            </a:xfrm>
            <a:prstGeom prst="rect">
              <a:avLst/>
            </a:prstGeom>
            <a:noFill/>
            <a:ln w="9525">
              <a:noFill/>
              <a:miter lim="800000"/>
              <a:headEnd/>
              <a:tailEnd/>
            </a:ln>
          </p:spPr>
          <p:txBody>
            <a:bodyPr wrap="none" lIns="0" tIns="0" rIns="0" bIns="0">
              <a:prstTxWarp prst="textNoShape">
                <a:avLst/>
              </a:prstTxWarp>
              <a:spAutoFit/>
            </a:bodyPr>
            <a:lstStyle/>
            <a:p>
              <a:pPr algn="l"/>
              <a:r>
                <a:rPr lang="en-GB" sz="1500" i="1">
                  <a:solidFill>
                    <a:srgbClr val="000000"/>
                  </a:solidFill>
                  <a:latin typeface="New York" charset="0"/>
                </a:rPr>
                <a:t> </a:t>
              </a:r>
              <a:endParaRPr lang="en-GB">
                <a:latin typeface="Times" charset="0"/>
              </a:endParaRPr>
            </a:p>
          </p:txBody>
        </p:sp>
        <p:sp>
          <p:nvSpPr>
            <p:cNvPr id="10248" name="Rectangle 8"/>
            <p:cNvSpPr>
              <a:spLocks noChangeArrowheads="1"/>
            </p:cNvSpPr>
            <p:nvPr/>
          </p:nvSpPr>
          <p:spPr bwMode="auto">
            <a:xfrm>
              <a:off x="5086" y="1359"/>
              <a:ext cx="43" cy="150"/>
            </a:xfrm>
            <a:prstGeom prst="rect">
              <a:avLst/>
            </a:prstGeom>
            <a:noFill/>
            <a:ln w="9525">
              <a:noFill/>
              <a:miter lim="800000"/>
              <a:headEnd/>
              <a:tailEnd/>
            </a:ln>
          </p:spPr>
          <p:txBody>
            <a:bodyPr wrap="none" lIns="0" tIns="0" rIns="0" bIns="0">
              <a:prstTxWarp prst="textNoShape">
                <a:avLst/>
              </a:prstTxWarp>
              <a:spAutoFit/>
            </a:bodyPr>
            <a:lstStyle/>
            <a:p>
              <a:pPr algn="l"/>
              <a:r>
                <a:rPr lang="en-GB" sz="1500">
                  <a:solidFill>
                    <a:srgbClr val="000000"/>
                  </a:solidFill>
                  <a:latin typeface="New York" charset="0"/>
                </a:rPr>
                <a:t> </a:t>
              </a:r>
              <a:endParaRPr lang="en-GB">
                <a:latin typeface="Times" charset="0"/>
              </a:endParaRPr>
            </a:p>
          </p:txBody>
        </p:sp>
        <p:sp>
          <p:nvSpPr>
            <p:cNvPr id="10249" name="Rectangle 9"/>
            <p:cNvSpPr>
              <a:spLocks noChangeArrowheads="1"/>
            </p:cNvSpPr>
            <p:nvPr/>
          </p:nvSpPr>
          <p:spPr bwMode="auto">
            <a:xfrm>
              <a:off x="397" y="1562"/>
              <a:ext cx="1143" cy="150"/>
            </a:xfrm>
            <a:prstGeom prst="rect">
              <a:avLst/>
            </a:prstGeom>
            <a:noFill/>
            <a:ln w="9525">
              <a:noFill/>
              <a:miter lim="800000"/>
              <a:headEnd/>
              <a:tailEnd/>
            </a:ln>
          </p:spPr>
          <p:txBody>
            <a:bodyPr wrap="none" lIns="0" tIns="0" rIns="0" bIns="0">
              <a:prstTxWarp prst="textNoShape">
                <a:avLst/>
              </a:prstTxWarp>
              <a:spAutoFit/>
            </a:bodyPr>
            <a:lstStyle/>
            <a:p>
              <a:pPr algn="l"/>
              <a:r>
                <a:rPr lang="en-GB" sz="1500" i="1">
                  <a:solidFill>
                    <a:srgbClr val="000000"/>
                  </a:solidFill>
                  <a:latin typeface="New York" charset="0"/>
                </a:rPr>
                <a:t>openTransaction</a:t>
              </a:r>
              <a:endParaRPr lang="en-GB">
                <a:latin typeface="Times" charset="0"/>
              </a:endParaRPr>
            </a:p>
          </p:txBody>
        </p:sp>
        <p:sp>
          <p:nvSpPr>
            <p:cNvPr id="10250" name="Rectangle 10"/>
            <p:cNvSpPr>
              <a:spLocks noChangeArrowheads="1"/>
            </p:cNvSpPr>
            <p:nvPr/>
          </p:nvSpPr>
          <p:spPr bwMode="auto">
            <a:xfrm>
              <a:off x="1792" y="1562"/>
              <a:ext cx="1143" cy="150"/>
            </a:xfrm>
            <a:prstGeom prst="rect">
              <a:avLst/>
            </a:prstGeom>
            <a:noFill/>
            <a:ln w="9525">
              <a:noFill/>
              <a:miter lim="800000"/>
              <a:headEnd/>
              <a:tailEnd/>
            </a:ln>
          </p:spPr>
          <p:txBody>
            <a:bodyPr wrap="none" lIns="0" tIns="0" rIns="0" bIns="0">
              <a:prstTxWarp prst="textNoShape">
                <a:avLst/>
              </a:prstTxWarp>
              <a:spAutoFit/>
            </a:bodyPr>
            <a:lstStyle/>
            <a:p>
              <a:pPr algn="l"/>
              <a:r>
                <a:rPr lang="en-GB" sz="1500" i="1">
                  <a:solidFill>
                    <a:srgbClr val="000000"/>
                  </a:solidFill>
                  <a:latin typeface="New York" charset="0"/>
                </a:rPr>
                <a:t>openTransaction</a:t>
              </a:r>
              <a:endParaRPr lang="en-GB">
                <a:latin typeface="Times" charset="0"/>
              </a:endParaRPr>
            </a:p>
          </p:txBody>
        </p:sp>
        <p:sp>
          <p:nvSpPr>
            <p:cNvPr id="10251" name="Rectangle 11"/>
            <p:cNvSpPr>
              <a:spLocks noChangeArrowheads="1"/>
            </p:cNvSpPr>
            <p:nvPr/>
          </p:nvSpPr>
          <p:spPr bwMode="auto">
            <a:xfrm>
              <a:off x="4582" y="1562"/>
              <a:ext cx="1143" cy="150"/>
            </a:xfrm>
            <a:prstGeom prst="rect">
              <a:avLst/>
            </a:prstGeom>
            <a:noFill/>
            <a:ln w="9525">
              <a:noFill/>
              <a:miter lim="800000"/>
              <a:headEnd/>
              <a:tailEnd/>
            </a:ln>
          </p:spPr>
          <p:txBody>
            <a:bodyPr wrap="none" lIns="0" tIns="0" rIns="0" bIns="0">
              <a:prstTxWarp prst="textNoShape">
                <a:avLst/>
              </a:prstTxWarp>
              <a:spAutoFit/>
            </a:bodyPr>
            <a:lstStyle/>
            <a:p>
              <a:pPr algn="l"/>
              <a:r>
                <a:rPr lang="en-GB" sz="1500" i="1">
                  <a:solidFill>
                    <a:srgbClr val="000000"/>
                  </a:solidFill>
                  <a:latin typeface="New York" charset="0"/>
                </a:rPr>
                <a:t>openTransaction</a:t>
              </a:r>
              <a:endParaRPr lang="en-GB">
                <a:latin typeface="Times" charset="0"/>
              </a:endParaRPr>
            </a:p>
          </p:txBody>
        </p:sp>
        <p:sp>
          <p:nvSpPr>
            <p:cNvPr id="10252" name="Rectangle 12"/>
            <p:cNvSpPr>
              <a:spLocks noChangeArrowheads="1"/>
            </p:cNvSpPr>
            <p:nvPr/>
          </p:nvSpPr>
          <p:spPr bwMode="auto">
            <a:xfrm>
              <a:off x="397" y="1707"/>
              <a:ext cx="659" cy="150"/>
            </a:xfrm>
            <a:prstGeom prst="rect">
              <a:avLst/>
            </a:prstGeom>
            <a:noFill/>
            <a:ln w="9525">
              <a:noFill/>
              <a:miter lim="800000"/>
              <a:headEnd/>
              <a:tailEnd/>
            </a:ln>
          </p:spPr>
          <p:txBody>
            <a:bodyPr wrap="none" lIns="0" tIns="0" rIns="0" bIns="0">
              <a:prstTxWarp prst="textNoShape">
                <a:avLst/>
              </a:prstTxWarp>
              <a:spAutoFit/>
            </a:bodyPr>
            <a:lstStyle/>
            <a:p>
              <a:pPr algn="l"/>
              <a:r>
                <a:rPr lang="en-GB" sz="1500" i="1">
                  <a:solidFill>
                    <a:srgbClr val="000000"/>
                  </a:solidFill>
                  <a:latin typeface="New York" charset="0"/>
                </a:rPr>
                <a:t>operation</a:t>
              </a:r>
              <a:endParaRPr lang="en-GB">
                <a:latin typeface="Times" charset="0"/>
              </a:endParaRPr>
            </a:p>
          </p:txBody>
        </p:sp>
        <p:sp>
          <p:nvSpPr>
            <p:cNvPr id="10253" name="Rectangle 13"/>
            <p:cNvSpPr>
              <a:spLocks noChangeArrowheads="1"/>
            </p:cNvSpPr>
            <p:nvPr/>
          </p:nvSpPr>
          <p:spPr bwMode="auto">
            <a:xfrm>
              <a:off x="1792" y="1707"/>
              <a:ext cx="658" cy="150"/>
            </a:xfrm>
            <a:prstGeom prst="rect">
              <a:avLst/>
            </a:prstGeom>
            <a:noFill/>
            <a:ln w="9525">
              <a:noFill/>
              <a:miter lim="800000"/>
              <a:headEnd/>
              <a:tailEnd/>
            </a:ln>
          </p:spPr>
          <p:txBody>
            <a:bodyPr wrap="none" lIns="0" tIns="0" rIns="0" bIns="0">
              <a:prstTxWarp prst="textNoShape">
                <a:avLst/>
              </a:prstTxWarp>
              <a:spAutoFit/>
            </a:bodyPr>
            <a:lstStyle/>
            <a:p>
              <a:pPr algn="l"/>
              <a:r>
                <a:rPr lang="en-GB" sz="1500" i="1">
                  <a:solidFill>
                    <a:srgbClr val="000000"/>
                  </a:solidFill>
                  <a:latin typeface="New York" charset="0"/>
                </a:rPr>
                <a:t>operation</a:t>
              </a:r>
              <a:endParaRPr lang="en-GB">
                <a:latin typeface="Times" charset="0"/>
              </a:endParaRPr>
            </a:p>
          </p:txBody>
        </p:sp>
        <p:sp>
          <p:nvSpPr>
            <p:cNvPr id="10254" name="Rectangle 14"/>
            <p:cNvSpPr>
              <a:spLocks noChangeArrowheads="1"/>
            </p:cNvSpPr>
            <p:nvPr/>
          </p:nvSpPr>
          <p:spPr bwMode="auto">
            <a:xfrm>
              <a:off x="4582" y="1707"/>
              <a:ext cx="659" cy="150"/>
            </a:xfrm>
            <a:prstGeom prst="rect">
              <a:avLst/>
            </a:prstGeom>
            <a:noFill/>
            <a:ln w="9525">
              <a:noFill/>
              <a:miter lim="800000"/>
              <a:headEnd/>
              <a:tailEnd/>
            </a:ln>
          </p:spPr>
          <p:txBody>
            <a:bodyPr wrap="none" lIns="0" tIns="0" rIns="0" bIns="0">
              <a:prstTxWarp prst="textNoShape">
                <a:avLst/>
              </a:prstTxWarp>
              <a:spAutoFit/>
            </a:bodyPr>
            <a:lstStyle/>
            <a:p>
              <a:pPr algn="l"/>
              <a:r>
                <a:rPr lang="en-GB" sz="1500" i="1">
                  <a:solidFill>
                    <a:srgbClr val="000000"/>
                  </a:solidFill>
                  <a:latin typeface="New York" charset="0"/>
                </a:rPr>
                <a:t>operation</a:t>
              </a:r>
              <a:endParaRPr lang="en-GB">
                <a:latin typeface="Times" charset="0"/>
              </a:endParaRPr>
            </a:p>
          </p:txBody>
        </p:sp>
        <p:sp>
          <p:nvSpPr>
            <p:cNvPr id="10255" name="Rectangle 15"/>
            <p:cNvSpPr>
              <a:spLocks noChangeArrowheads="1"/>
            </p:cNvSpPr>
            <p:nvPr/>
          </p:nvSpPr>
          <p:spPr bwMode="auto">
            <a:xfrm>
              <a:off x="5173" y="1707"/>
              <a:ext cx="43" cy="150"/>
            </a:xfrm>
            <a:prstGeom prst="rect">
              <a:avLst/>
            </a:prstGeom>
            <a:noFill/>
            <a:ln w="9525">
              <a:noFill/>
              <a:miter lim="800000"/>
              <a:headEnd/>
              <a:tailEnd/>
            </a:ln>
          </p:spPr>
          <p:txBody>
            <a:bodyPr wrap="none" lIns="0" tIns="0" rIns="0" bIns="0">
              <a:prstTxWarp prst="textNoShape">
                <a:avLst/>
              </a:prstTxWarp>
              <a:spAutoFit/>
            </a:bodyPr>
            <a:lstStyle/>
            <a:p>
              <a:pPr algn="l"/>
              <a:r>
                <a:rPr lang="en-GB" sz="1500" i="1">
                  <a:solidFill>
                    <a:srgbClr val="000000"/>
                  </a:solidFill>
                  <a:latin typeface="New York" charset="0"/>
                </a:rPr>
                <a:t> </a:t>
              </a:r>
              <a:endParaRPr lang="en-GB">
                <a:latin typeface="Times" charset="0"/>
              </a:endParaRPr>
            </a:p>
          </p:txBody>
        </p:sp>
        <p:sp>
          <p:nvSpPr>
            <p:cNvPr id="10256" name="Rectangle 16"/>
            <p:cNvSpPr>
              <a:spLocks noChangeArrowheads="1"/>
            </p:cNvSpPr>
            <p:nvPr/>
          </p:nvSpPr>
          <p:spPr bwMode="auto">
            <a:xfrm>
              <a:off x="5212" y="1707"/>
              <a:ext cx="43" cy="150"/>
            </a:xfrm>
            <a:prstGeom prst="rect">
              <a:avLst/>
            </a:prstGeom>
            <a:noFill/>
            <a:ln w="9525">
              <a:noFill/>
              <a:miter lim="800000"/>
              <a:headEnd/>
              <a:tailEnd/>
            </a:ln>
          </p:spPr>
          <p:txBody>
            <a:bodyPr wrap="none" lIns="0" tIns="0" rIns="0" bIns="0">
              <a:prstTxWarp prst="textNoShape">
                <a:avLst/>
              </a:prstTxWarp>
              <a:spAutoFit/>
            </a:bodyPr>
            <a:lstStyle/>
            <a:p>
              <a:pPr algn="l"/>
              <a:r>
                <a:rPr lang="en-GB" sz="1500">
                  <a:solidFill>
                    <a:srgbClr val="000000"/>
                  </a:solidFill>
                  <a:latin typeface="New York" charset="0"/>
                </a:rPr>
                <a:t> </a:t>
              </a:r>
              <a:endParaRPr lang="en-GB">
                <a:latin typeface="Times" charset="0"/>
              </a:endParaRPr>
            </a:p>
          </p:txBody>
        </p:sp>
        <p:sp>
          <p:nvSpPr>
            <p:cNvPr id="10257" name="Rectangle 17"/>
            <p:cNvSpPr>
              <a:spLocks noChangeArrowheads="1"/>
            </p:cNvSpPr>
            <p:nvPr/>
          </p:nvSpPr>
          <p:spPr bwMode="auto">
            <a:xfrm>
              <a:off x="397" y="1853"/>
              <a:ext cx="659" cy="150"/>
            </a:xfrm>
            <a:prstGeom prst="rect">
              <a:avLst/>
            </a:prstGeom>
            <a:noFill/>
            <a:ln w="9525">
              <a:noFill/>
              <a:miter lim="800000"/>
              <a:headEnd/>
              <a:tailEnd/>
            </a:ln>
          </p:spPr>
          <p:txBody>
            <a:bodyPr wrap="none" lIns="0" tIns="0" rIns="0" bIns="0">
              <a:prstTxWarp prst="textNoShape">
                <a:avLst/>
              </a:prstTxWarp>
              <a:spAutoFit/>
            </a:bodyPr>
            <a:lstStyle/>
            <a:p>
              <a:pPr algn="l"/>
              <a:r>
                <a:rPr lang="en-GB" sz="1500" i="1">
                  <a:solidFill>
                    <a:srgbClr val="000000"/>
                  </a:solidFill>
                  <a:latin typeface="New York" charset="0"/>
                </a:rPr>
                <a:t>operation</a:t>
              </a:r>
              <a:endParaRPr lang="en-GB">
                <a:latin typeface="Times" charset="0"/>
              </a:endParaRPr>
            </a:p>
          </p:txBody>
        </p:sp>
        <p:sp>
          <p:nvSpPr>
            <p:cNvPr id="10258" name="Rectangle 18"/>
            <p:cNvSpPr>
              <a:spLocks noChangeArrowheads="1"/>
            </p:cNvSpPr>
            <p:nvPr/>
          </p:nvSpPr>
          <p:spPr bwMode="auto">
            <a:xfrm>
              <a:off x="1792" y="1853"/>
              <a:ext cx="658" cy="150"/>
            </a:xfrm>
            <a:prstGeom prst="rect">
              <a:avLst/>
            </a:prstGeom>
            <a:noFill/>
            <a:ln w="9525">
              <a:noFill/>
              <a:miter lim="800000"/>
              <a:headEnd/>
              <a:tailEnd/>
            </a:ln>
          </p:spPr>
          <p:txBody>
            <a:bodyPr wrap="none" lIns="0" tIns="0" rIns="0" bIns="0">
              <a:prstTxWarp prst="textNoShape">
                <a:avLst/>
              </a:prstTxWarp>
              <a:spAutoFit/>
            </a:bodyPr>
            <a:lstStyle/>
            <a:p>
              <a:pPr algn="l"/>
              <a:r>
                <a:rPr lang="en-GB" sz="1500" i="1">
                  <a:solidFill>
                    <a:srgbClr val="000000"/>
                  </a:solidFill>
                  <a:latin typeface="New York" charset="0"/>
                </a:rPr>
                <a:t>operation</a:t>
              </a:r>
              <a:endParaRPr lang="en-GB">
                <a:latin typeface="Times" charset="0"/>
              </a:endParaRPr>
            </a:p>
          </p:txBody>
        </p:sp>
        <p:sp>
          <p:nvSpPr>
            <p:cNvPr id="10259" name="Rectangle 19"/>
            <p:cNvSpPr>
              <a:spLocks noChangeArrowheads="1"/>
            </p:cNvSpPr>
            <p:nvPr/>
          </p:nvSpPr>
          <p:spPr bwMode="auto">
            <a:xfrm>
              <a:off x="4582" y="1853"/>
              <a:ext cx="659" cy="150"/>
            </a:xfrm>
            <a:prstGeom prst="rect">
              <a:avLst/>
            </a:prstGeom>
            <a:noFill/>
            <a:ln w="9525">
              <a:noFill/>
              <a:miter lim="800000"/>
              <a:headEnd/>
              <a:tailEnd/>
            </a:ln>
          </p:spPr>
          <p:txBody>
            <a:bodyPr wrap="none" lIns="0" tIns="0" rIns="0" bIns="0">
              <a:prstTxWarp prst="textNoShape">
                <a:avLst/>
              </a:prstTxWarp>
              <a:spAutoFit/>
            </a:bodyPr>
            <a:lstStyle/>
            <a:p>
              <a:pPr algn="l"/>
              <a:r>
                <a:rPr lang="en-GB" sz="1500" i="1">
                  <a:solidFill>
                    <a:srgbClr val="000000"/>
                  </a:solidFill>
                  <a:latin typeface="New York" charset="0"/>
                </a:rPr>
                <a:t>operation</a:t>
              </a:r>
              <a:endParaRPr lang="en-GB">
                <a:latin typeface="Times" charset="0"/>
              </a:endParaRPr>
            </a:p>
          </p:txBody>
        </p:sp>
        <p:sp>
          <p:nvSpPr>
            <p:cNvPr id="10260" name="Rectangle 20"/>
            <p:cNvSpPr>
              <a:spLocks noChangeArrowheads="1"/>
            </p:cNvSpPr>
            <p:nvPr/>
          </p:nvSpPr>
          <p:spPr bwMode="auto">
            <a:xfrm>
              <a:off x="5173" y="1853"/>
              <a:ext cx="43" cy="150"/>
            </a:xfrm>
            <a:prstGeom prst="rect">
              <a:avLst/>
            </a:prstGeom>
            <a:noFill/>
            <a:ln w="9525">
              <a:noFill/>
              <a:miter lim="800000"/>
              <a:headEnd/>
              <a:tailEnd/>
            </a:ln>
          </p:spPr>
          <p:txBody>
            <a:bodyPr wrap="none" lIns="0" tIns="0" rIns="0" bIns="0">
              <a:prstTxWarp prst="textNoShape">
                <a:avLst/>
              </a:prstTxWarp>
              <a:spAutoFit/>
            </a:bodyPr>
            <a:lstStyle/>
            <a:p>
              <a:pPr algn="l"/>
              <a:r>
                <a:rPr lang="en-GB" sz="1500" i="1">
                  <a:solidFill>
                    <a:srgbClr val="000000"/>
                  </a:solidFill>
                  <a:latin typeface="New York" charset="0"/>
                </a:rPr>
                <a:t> </a:t>
              </a:r>
              <a:endParaRPr lang="en-GB">
                <a:latin typeface="Times" charset="0"/>
              </a:endParaRPr>
            </a:p>
          </p:txBody>
        </p:sp>
        <p:sp>
          <p:nvSpPr>
            <p:cNvPr id="10261" name="Rectangle 21"/>
            <p:cNvSpPr>
              <a:spLocks noChangeArrowheads="1"/>
            </p:cNvSpPr>
            <p:nvPr/>
          </p:nvSpPr>
          <p:spPr bwMode="auto">
            <a:xfrm>
              <a:off x="5212" y="1853"/>
              <a:ext cx="43" cy="150"/>
            </a:xfrm>
            <a:prstGeom prst="rect">
              <a:avLst/>
            </a:prstGeom>
            <a:noFill/>
            <a:ln w="9525">
              <a:noFill/>
              <a:miter lim="800000"/>
              <a:headEnd/>
              <a:tailEnd/>
            </a:ln>
          </p:spPr>
          <p:txBody>
            <a:bodyPr wrap="none" lIns="0" tIns="0" rIns="0" bIns="0">
              <a:prstTxWarp prst="textNoShape">
                <a:avLst/>
              </a:prstTxWarp>
              <a:spAutoFit/>
            </a:bodyPr>
            <a:lstStyle/>
            <a:p>
              <a:pPr algn="l"/>
              <a:r>
                <a:rPr lang="en-GB" sz="1500">
                  <a:solidFill>
                    <a:srgbClr val="000000"/>
                  </a:solidFill>
                  <a:latin typeface="New York" charset="0"/>
                </a:rPr>
                <a:t> </a:t>
              </a:r>
              <a:endParaRPr lang="en-GB">
                <a:latin typeface="Times" charset="0"/>
              </a:endParaRPr>
            </a:p>
          </p:txBody>
        </p:sp>
        <p:sp>
          <p:nvSpPr>
            <p:cNvPr id="10262" name="Rectangle 22"/>
            <p:cNvSpPr>
              <a:spLocks noChangeArrowheads="1"/>
            </p:cNvSpPr>
            <p:nvPr/>
          </p:nvSpPr>
          <p:spPr bwMode="auto">
            <a:xfrm>
              <a:off x="3109" y="1998"/>
              <a:ext cx="889" cy="150"/>
            </a:xfrm>
            <a:prstGeom prst="rect">
              <a:avLst/>
            </a:prstGeom>
            <a:noFill/>
            <a:ln w="9525">
              <a:noFill/>
              <a:miter lim="800000"/>
              <a:headEnd/>
              <a:tailEnd/>
            </a:ln>
          </p:spPr>
          <p:txBody>
            <a:bodyPr wrap="none" lIns="0" tIns="0" rIns="0" bIns="0">
              <a:prstTxWarp prst="textNoShape">
                <a:avLst/>
              </a:prstTxWarp>
              <a:spAutoFit/>
            </a:bodyPr>
            <a:lstStyle/>
            <a:p>
              <a:pPr algn="l"/>
              <a:r>
                <a:rPr lang="en-GB" sz="1500">
                  <a:solidFill>
                    <a:srgbClr val="000000"/>
                  </a:solidFill>
                  <a:latin typeface="New York" charset="0"/>
                </a:rPr>
                <a:t>server aborts</a:t>
              </a:r>
              <a:endParaRPr lang="en-GB">
                <a:latin typeface="Times" charset="0"/>
              </a:endParaRPr>
            </a:p>
          </p:txBody>
        </p:sp>
        <p:sp>
          <p:nvSpPr>
            <p:cNvPr id="10263" name="Rectangle 23"/>
            <p:cNvSpPr>
              <a:spLocks noChangeArrowheads="1"/>
            </p:cNvSpPr>
            <p:nvPr/>
          </p:nvSpPr>
          <p:spPr bwMode="auto">
            <a:xfrm>
              <a:off x="3109" y="2163"/>
              <a:ext cx="766" cy="150"/>
            </a:xfrm>
            <a:prstGeom prst="rect">
              <a:avLst/>
            </a:prstGeom>
            <a:noFill/>
            <a:ln w="9525">
              <a:noFill/>
              <a:miter lim="800000"/>
              <a:headEnd/>
              <a:tailEnd/>
            </a:ln>
          </p:spPr>
          <p:txBody>
            <a:bodyPr wrap="none" lIns="0" tIns="0" rIns="0" bIns="0">
              <a:prstTxWarp prst="textNoShape">
                <a:avLst/>
              </a:prstTxWarp>
              <a:spAutoFit/>
            </a:bodyPr>
            <a:lstStyle/>
            <a:p>
              <a:pPr algn="l"/>
              <a:r>
                <a:rPr lang="en-GB" sz="1500">
                  <a:solidFill>
                    <a:srgbClr val="000000"/>
                  </a:solidFill>
                  <a:latin typeface="New York" charset="0"/>
                </a:rPr>
                <a:t>transaction</a:t>
              </a:r>
              <a:endParaRPr lang="en-GB">
                <a:latin typeface="Times" charset="0"/>
              </a:endParaRPr>
            </a:p>
          </p:txBody>
        </p:sp>
        <p:sp>
          <p:nvSpPr>
            <p:cNvPr id="10264" name="Rectangle 24"/>
            <p:cNvSpPr>
              <a:spLocks noChangeArrowheads="1"/>
            </p:cNvSpPr>
            <p:nvPr/>
          </p:nvSpPr>
          <p:spPr bwMode="auto">
            <a:xfrm>
              <a:off x="397" y="2327"/>
              <a:ext cx="659" cy="150"/>
            </a:xfrm>
            <a:prstGeom prst="rect">
              <a:avLst/>
            </a:prstGeom>
            <a:noFill/>
            <a:ln w="9525">
              <a:noFill/>
              <a:miter lim="800000"/>
              <a:headEnd/>
              <a:tailEnd/>
            </a:ln>
          </p:spPr>
          <p:txBody>
            <a:bodyPr wrap="none" lIns="0" tIns="0" rIns="0" bIns="0">
              <a:prstTxWarp prst="textNoShape">
                <a:avLst/>
              </a:prstTxWarp>
              <a:spAutoFit/>
            </a:bodyPr>
            <a:lstStyle/>
            <a:p>
              <a:pPr algn="l"/>
              <a:r>
                <a:rPr lang="en-GB" sz="1500" i="1">
                  <a:solidFill>
                    <a:srgbClr val="000000"/>
                  </a:solidFill>
                  <a:latin typeface="New York" charset="0"/>
                </a:rPr>
                <a:t>operation</a:t>
              </a:r>
              <a:endParaRPr lang="en-GB">
                <a:latin typeface="Times" charset="0"/>
              </a:endParaRPr>
            </a:p>
          </p:txBody>
        </p:sp>
        <p:sp>
          <p:nvSpPr>
            <p:cNvPr id="10265" name="Rectangle 25"/>
            <p:cNvSpPr>
              <a:spLocks noChangeArrowheads="1"/>
            </p:cNvSpPr>
            <p:nvPr/>
          </p:nvSpPr>
          <p:spPr bwMode="auto">
            <a:xfrm>
              <a:off x="1792" y="2327"/>
              <a:ext cx="658" cy="150"/>
            </a:xfrm>
            <a:prstGeom prst="rect">
              <a:avLst/>
            </a:prstGeom>
            <a:noFill/>
            <a:ln w="9525">
              <a:noFill/>
              <a:miter lim="800000"/>
              <a:headEnd/>
              <a:tailEnd/>
            </a:ln>
          </p:spPr>
          <p:txBody>
            <a:bodyPr wrap="none" lIns="0" tIns="0" rIns="0" bIns="0">
              <a:prstTxWarp prst="textNoShape">
                <a:avLst/>
              </a:prstTxWarp>
              <a:spAutoFit/>
            </a:bodyPr>
            <a:lstStyle/>
            <a:p>
              <a:pPr algn="l"/>
              <a:r>
                <a:rPr lang="en-GB" sz="1500" i="1">
                  <a:solidFill>
                    <a:srgbClr val="000000"/>
                  </a:solidFill>
                  <a:latin typeface="New York" charset="0"/>
                </a:rPr>
                <a:t>operation</a:t>
              </a:r>
              <a:endParaRPr lang="en-GB">
                <a:latin typeface="Times" charset="0"/>
              </a:endParaRPr>
            </a:p>
          </p:txBody>
        </p:sp>
        <p:sp>
          <p:nvSpPr>
            <p:cNvPr id="10266" name="Rectangle 26"/>
            <p:cNvSpPr>
              <a:spLocks noChangeArrowheads="1"/>
            </p:cNvSpPr>
            <p:nvPr/>
          </p:nvSpPr>
          <p:spPr bwMode="auto">
            <a:xfrm>
              <a:off x="4582" y="2347"/>
              <a:ext cx="1155" cy="150"/>
            </a:xfrm>
            <a:prstGeom prst="rect">
              <a:avLst/>
            </a:prstGeom>
            <a:noFill/>
            <a:ln w="9525">
              <a:noFill/>
              <a:miter lim="800000"/>
              <a:headEnd/>
              <a:tailEnd/>
            </a:ln>
          </p:spPr>
          <p:txBody>
            <a:bodyPr wrap="none" lIns="0" tIns="0" rIns="0" bIns="0">
              <a:prstTxWarp prst="textNoShape">
                <a:avLst/>
              </a:prstTxWarp>
              <a:spAutoFit/>
            </a:bodyPr>
            <a:lstStyle/>
            <a:p>
              <a:pPr algn="l"/>
              <a:r>
                <a:rPr lang="en-GB" sz="1500" i="1">
                  <a:solidFill>
                    <a:srgbClr val="000000"/>
                  </a:solidFill>
                  <a:latin typeface="New York" charset="0"/>
                </a:rPr>
                <a:t>operation ERROR</a:t>
              </a:r>
              <a:endParaRPr lang="en-GB">
                <a:latin typeface="Times" charset="0"/>
              </a:endParaRPr>
            </a:p>
          </p:txBody>
        </p:sp>
        <p:sp>
          <p:nvSpPr>
            <p:cNvPr id="10267" name="Rectangle 27"/>
            <p:cNvSpPr>
              <a:spLocks noChangeArrowheads="1"/>
            </p:cNvSpPr>
            <p:nvPr/>
          </p:nvSpPr>
          <p:spPr bwMode="auto">
            <a:xfrm>
              <a:off x="4582" y="2511"/>
              <a:ext cx="1193" cy="150"/>
            </a:xfrm>
            <a:prstGeom prst="rect">
              <a:avLst/>
            </a:prstGeom>
            <a:noFill/>
            <a:ln w="9525">
              <a:noFill/>
              <a:miter lim="800000"/>
              <a:headEnd/>
              <a:tailEnd/>
            </a:ln>
          </p:spPr>
          <p:txBody>
            <a:bodyPr wrap="none" lIns="0" tIns="0" rIns="0" bIns="0">
              <a:prstTxWarp prst="textNoShape">
                <a:avLst/>
              </a:prstTxWarp>
              <a:spAutoFit/>
            </a:bodyPr>
            <a:lstStyle/>
            <a:p>
              <a:pPr algn="l"/>
              <a:r>
                <a:rPr lang="en-GB" sz="1500" i="1">
                  <a:solidFill>
                    <a:srgbClr val="000000"/>
                  </a:solidFill>
                  <a:latin typeface="New York" charset="0"/>
                </a:rPr>
                <a:t>reported to client</a:t>
              </a:r>
              <a:endParaRPr lang="en-GB">
                <a:latin typeface="Times" charset="0"/>
              </a:endParaRPr>
            </a:p>
          </p:txBody>
        </p:sp>
        <p:sp>
          <p:nvSpPr>
            <p:cNvPr id="10268" name="Rectangle 28"/>
            <p:cNvSpPr>
              <a:spLocks noChangeArrowheads="1"/>
            </p:cNvSpPr>
            <p:nvPr/>
          </p:nvSpPr>
          <p:spPr bwMode="auto">
            <a:xfrm>
              <a:off x="397" y="2657"/>
              <a:ext cx="1140" cy="150"/>
            </a:xfrm>
            <a:prstGeom prst="rect">
              <a:avLst/>
            </a:prstGeom>
            <a:noFill/>
            <a:ln w="9525">
              <a:noFill/>
              <a:miter lim="800000"/>
              <a:headEnd/>
              <a:tailEnd/>
            </a:ln>
          </p:spPr>
          <p:txBody>
            <a:bodyPr wrap="none" lIns="0" tIns="0" rIns="0" bIns="0">
              <a:prstTxWarp prst="textNoShape">
                <a:avLst/>
              </a:prstTxWarp>
              <a:spAutoFit/>
            </a:bodyPr>
            <a:lstStyle/>
            <a:p>
              <a:pPr algn="l"/>
              <a:r>
                <a:rPr lang="en-GB" sz="1500" i="1">
                  <a:solidFill>
                    <a:srgbClr val="000000"/>
                  </a:solidFill>
                  <a:latin typeface="New York" charset="0"/>
                </a:rPr>
                <a:t>closeTransaction</a:t>
              </a:r>
              <a:endParaRPr lang="en-GB">
                <a:latin typeface="Times" charset="0"/>
              </a:endParaRPr>
            </a:p>
          </p:txBody>
        </p:sp>
        <p:sp>
          <p:nvSpPr>
            <p:cNvPr id="10269" name="Rectangle 29"/>
            <p:cNvSpPr>
              <a:spLocks noChangeArrowheads="1"/>
            </p:cNvSpPr>
            <p:nvPr/>
          </p:nvSpPr>
          <p:spPr bwMode="auto">
            <a:xfrm>
              <a:off x="1792" y="2657"/>
              <a:ext cx="1167" cy="150"/>
            </a:xfrm>
            <a:prstGeom prst="rect">
              <a:avLst/>
            </a:prstGeom>
            <a:noFill/>
            <a:ln w="9525">
              <a:noFill/>
              <a:miter lim="800000"/>
              <a:headEnd/>
              <a:tailEnd/>
            </a:ln>
          </p:spPr>
          <p:txBody>
            <a:bodyPr wrap="none" lIns="0" tIns="0" rIns="0" bIns="0">
              <a:prstTxWarp prst="textNoShape">
                <a:avLst/>
              </a:prstTxWarp>
              <a:spAutoFit/>
            </a:bodyPr>
            <a:lstStyle/>
            <a:p>
              <a:pPr algn="l"/>
              <a:r>
                <a:rPr lang="en-GB" sz="1500" i="1">
                  <a:solidFill>
                    <a:srgbClr val="000000"/>
                  </a:solidFill>
                  <a:latin typeface="New York" charset="0"/>
                </a:rPr>
                <a:t>abortTransaction</a:t>
              </a:r>
              <a:endParaRPr lang="en-GB">
                <a:latin typeface="Times" charset="0"/>
              </a:endParaRPr>
            </a:p>
          </p:txBody>
        </p:sp>
        <p:grpSp>
          <p:nvGrpSpPr>
            <p:cNvPr id="3" name="Group 30"/>
            <p:cNvGrpSpPr>
              <a:grpSpLocks/>
            </p:cNvGrpSpPr>
            <p:nvPr/>
          </p:nvGrpSpPr>
          <p:grpSpPr bwMode="auto">
            <a:xfrm>
              <a:off x="637" y="2089"/>
              <a:ext cx="47" cy="151"/>
              <a:chOff x="517" y="1652"/>
              <a:chExt cx="47" cy="151"/>
            </a:xfrm>
          </p:grpSpPr>
          <p:sp>
            <p:nvSpPr>
              <p:cNvPr id="10271" name="Oval 31"/>
              <p:cNvSpPr>
                <a:spLocks noChangeArrowheads="1"/>
              </p:cNvSpPr>
              <p:nvPr/>
            </p:nvSpPr>
            <p:spPr bwMode="auto">
              <a:xfrm>
                <a:off x="517" y="1652"/>
                <a:ext cx="47" cy="47"/>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10272" name="Oval 32"/>
              <p:cNvSpPr>
                <a:spLocks noChangeArrowheads="1"/>
              </p:cNvSpPr>
              <p:nvPr/>
            </p:nvSpPr>
            <p:spPr bwMode="auto">
              <a:xfrm>
                <a:off x="517" y="1756"/>
                <a:ext cx="47" cy="47"/>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grpSp>
        <p:grpSp>
          <p:nvGrpSpPr>
            <p:cNvPr id="4" name="Group 33"/>
            <p:cNvGrpSpPr>
              <a:grpSpLocks/>
            </p:cNvGrpSpPr>
            <p:nvPr/>
          </p:nvGrpSpPr>
          <p:grpSpPr bwMode="auto">
            <a:xfrm>
              <a:off x="2130" y="2090"/>
              <a:ext cx="47" cy="151"/>
              <a:chOff x="517" y="1652"/>
              <a:chExt cx="47" cy="151"/>
            </a:xfrm>
          </p:grpSpPr>
          <p:sp>
            <p:nvSpPr>
              <p:cNvPr id="10274" name="Oval 34"/>
              <p:cNvSpPr>
                <a:spLocks noChangeArrowheads="1"/>
              </p:cNvSpPr>
              <p:nvPr/>
            </p:nvSpPr>
            <p:spPr bwMode="auto">
              <a:xfrm>
                <a:off x="517" y="1652"/>
                <a:ext cx="47" cy="47"/>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10275" name="Oval 35"/>
              <p:cNvSpPr>
                <a:spLocks noChangeArrowheads="1"/>
              </p:cNvSpPr>
              <p:nvPr/>
            </p:nvSpPr>
            <p:spPr bwMode="auto">
              <a:xfrm>
                <a:off x="517" y="1756"/>
                <a:ext cx="47" cy="47"/>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grpSp>
        <p:grpSp>
          <p:nvGrpSpPr>
            <p:cNvPr id="5" name="Group 36"/>
            <p:cNvGrpSpPr>
              <a:grpSpLocks/>
            </p:cNvGrpSpPr>
            <p:nvPr/>
          </p:nvGrpSpPr>
          <p:grpSpPr bwMode="auto">
            <a:xfrm>
              <a:off x="4829" y="2090"/>
              <a:ext cx="47" cy="151"/>
              <a:chOff x="517" y="1652"/>
              <a:chExt cx="47" cy="151"/>
            </a:xfrm>
          </p:grpSpPr>
          <p:sp>
            <p:nvSpPr>
              <p:cNvPr id="10277" name="Oval 37"/>
              <p:cNvSpPr>
                <a:spLocks noChangeArrowheads="1"/>
              </p:cNvSpPr>
              <p:nvPr/>
            </p:nvSpPr>
            <p:spPr bwMode="auto">
              <a:xfrm>
                <a:off x="517" y="1652"/>
                <a:ext cx="47" cy="47"/>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10278" name="Oval 38"/>
              <p:cNvSpPr>
                <a:spLocks noChangeArrowheads="1"/>
              </p:cNvSpPr>
              <p:nvPr/>
            </p:nvSpPr>
            <p:spPr bwMode="auto">
              <a:xfrm>
                <a:off x="517" y="1756"/>
                <a:ext cx="47" cy="47"/>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grpSp>
        <p:sp>
          <p:nvSpPr>
            <p:cNvPr id="10279" name="Line 39"/>
            <p:cNvSpPr>
              <a:spLocks noChangeShapeType="1"/>
            </p:cNvSpPr>
            <p:nvPr/>
          </p:nvSpPr>
          <p:spPr bwMode="auto">
            <a:xfrm>
              <a:off x="4016" y="2240"/>
              <a:ext cx="373"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grpSp>
          <p:nvGrpSpPr>
            <p:cNvPr id="6" name="Group 40"/>
            <p:cNvGrpSpPr>
              <a:grpSpLocks/>
            </p:cNvGrpSpPr>
            <p:nvPr/>
          </p:nvGrpSpPr>
          <p:grpSpPr bwMode="auto">
            <a:xfrm>
              <a:off x="341" y="1331"/>
              <a:ext cx="5434" cy="1529"/>
              <a:chOff x="293" y="1331"/>
              <a:chExt cx="5585" cy="1529"/>
            </a:xfrm>
          </p:grpSpPr>
          <p:sp>
            <p:nvSpPr>
              <p:cNvPr id="10281" name="Line 41"/>
              <p:cNvSpPr>
                <a:spLocks noChangeShapeType="1"/>
              </p:cNvSpPr>
              <p:nvPr/>
            </p:nvSpPr>
            <p:spPr bwMode="auto">
              <a:xfrm>
                <a:off x="293" y="1331"/>
                <a:ext cx="5585"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10282" name="Line 42"/>
              <p:cNvSpPr>
                <a:spLocks noChangeShapeType="1"/>
              </p:cNvSpPr>
              <p:nvPr/>
            </p:nvSpPr>
            <p:spPr bwMode="auto">
              <a:xfrm>
                <a:off x="293" y="1522"/>
                <a:ext cx="5585"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10283" name="Line 43"/>
              <p:cNvSpPr>
                <a:spLocks noChangeShapeType="1"/>
              </p:cNvSpPr>
              <p:nvPr/>
            </p:nvSpPr>
            <p:spPr bwMode="auto">
              <a:xfrm>
                <a:off x="293" y="2860"/>
                <a:ext cx="5585"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gr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noFill/>
        </p:spPr>
        <p:txBody>
          <a:bodyPr lIns="90488" tIns="44450" rIns="90488" bIns="44450" anchor="ctr"/>
          <a:lstStyle/>
          <a:p>
            <a:pPr eaLnBrk="1" hangingPunct="1"/>
            <a:r>
              <a:rPr lang="en-US"/>
              <a:t>Need for serializable execution</a:t>
            </a:r>
          </a:p>
        </p:txBody>
      </p:sp>
      <p:sp>
        <p:nvSpPr>
          <p:cNvPr id="19459" name="Line 3"/>
          <p:cNvSpPr>
            <a:spLocks noChangeShapeType="1"/>
          </p:cNvSpPr>
          <p:nvPr/>
        </p:nvSpPr>
        <p:spPr bwMode="auto">
          <a:xfrm>
            <a:off x="4267200" y="3208338"/>
            <a:ext cx="0" cy="1066800"/>
          </a:xfrm>
          <a:prstGeom prst="line">
            <a:avLst/>
          </a:prstGeom>
          <a:noFill/>
          <a:ln w="127000">
            <a:solidFill>
              <a:schemeClr val="tx1"/>
            </a:solidFill>
            <a:round/>
            <a:headEnd/>
            <a:tailEnd type="triangle" w="med" len="med"/>
          </a:ln>
        </p:spPr>
        <p:txBody>
          <a:bodyPr>
            <a:prstTxWarp prst="textNoShape">
              <a:avLst/>
            </a:prstTxWarp>
          </a:bodyPr>
          <a:lstStyle/>
          <a:p>
            <a:endParaRPr lang="en-US"/>
          </a:p>
        </p:txBody>
      </p:sp>
      <p:sp>
        <p:nvSpPr>
          <p:cNvPr id="19460" name="Rectangle 4"/>
          <p:cNvSpPr>
            <a:spLocks noChangeArrowheads="1"/>
          </p:cNvSpPr>
          <p:nvPr/>
        </p:nvSpPr>
        <p:spPr bwMode="auto">
          <a:xfrm>
            <a:off x="382588" y="5337175"/>
            <a:ext cx="8531225" cy="454025"/>
          </a:xfrm>
          <a:prstGeom prst="rect">
            <a:avLst/>
          </a:prstGeom>
          <a:noFill/>
          <a:ln w="12700">
            <a:noFill/>
            <a:miter lim="800000"/>
            <a:headEnd/>
            <a:tailEnd/>
          </a:ln>
        </p:spPr>
        <p:txBody>
          <a:bodyPr lIns="90488" tIns="44450" rIns="90488" bIns="44450">
            <a:prstTxWarp prst="textNoShape">
              <a:avLst/>
            </a:prstTxWarp>
            <a:spAutoFit/>
          </a:bodyPr>
          <a:lstStyle/>
          <a:p>
            <a:pPr eaLnBrk="0" hangingPunct="0">
              <a:spcBef>
                <a:spcPct val="50000"/>
              </a:spcBef>
            </a:pPr>
            <a:r>
              <a:rPr lang="en-US" b="1" i="1">
                <a:latin typeface="Times New Roman" charset="0"/>
              </a:rPr>
              <a:t>Data manager interleaves operations to improve concurrency</a:t>
            </a:r>
          </a:p>
        </p:txBody>
      </p:sp>
      <p:grpSp>
        <p:nvGrpSpPr>
          <p:cNvPr id="2" name="Group 5"/>
          <p:cNvGrpSpPr>
            <a:grpSpLocks/>
          </p:cNvGrpSpPr>
          <p:nvPr/>
        </p:nvGrpSpPr>
        <p:grpSpPr bwMode="auto">
          <a:xfrm>
            <a:off x="2209800" y="4343400"/>
            <a:ext cx="4343400" cy="276225"/>
            <a:chOff x="1847" y="2736"/>
            <a:chExt cx="2688" cy="174"/>
          </a:xfrm>
        </p:grpSpPr>
        <p:sp>
          <p:nvSpPr>
            <p:cNvPr id="19468" name="Rectangle 6"/>
            <p:cNvSpPr>
              <a:spLocks noChangeArrowheads="1"/>
            </p:cNvSpPr>
            <p:nvPr/>
          </p:nvSpPr>
          <p:spPr bwMode="auto">
            <a:xfrm>
              <a:off x="2105" y="2736"/>
              <a:ext cx="2359" cy="174"/>
            </a:xfrm>
            <a:prstGeom prst="rect">
              <a:avLst/>
            </a:prstGeom>
            <a:noFill/>
            <a:ln w="25400">
              <a:solidFill>
                <a:srgbClr val="000000"/>
              </a:solidFill>
              <a:miter lim="800000"/>
              <a:headEnd/>
              <a:tailEnd/>
            </a:ln>
          </p:spPr>
          <p:txBody>
            <a:bodyPr>
              <a:prstTxWarp prst="textNoShape">
                <a:avLst/>
              </a:prstTxWarp>
            </a:bodyPr>
            <a:lstStyle/>
            <a:p>
              <a:endParaRPr lang="en-US"/>
            </a:p>
          </p:txBody>
        </p:sp>
        <p:sp>
          <p:nvSpPr>
            <p:cNvPr id="19469" name="Rectangle 7"/>
            <p:cNvSpPr>
              <a:spLocks noChangeArrowheads="1"/>
            </p:cNvSpPr>
            <p:nvPr/>
          </p:nvSpPr>
          <p:spPr bwMode="auto">
            <a:xfrm>
              <a:off x="1847" y="2769"/>
              <a:ext cx="2688" cy="116"/>
            </a:xfrm>
            <a:prstGeom prst="rect">
              <a:avLst/>
            </a:prstGeom>
            <a:noFill/>
            <a:ln w="25400">
              <a:noFill/>
              <a:miter lim="800000"/>
              <a:headEnd/>
              <a:tailEnd/>
            </a:ln>
          </p:spPr>
          <p:txBody>
            <a:bodyPr lIns="12700" tIns="12700" rIns="12700" bIns="12700">
              <a:prstTxWarp prst="textNoShape">
                <a:avLst/>
              </a:prstTxWarp>
            </a:bodyPr>
            <a:lstStyle/>
            <a:p>
              <a:pPr eaLnBrk="0" hangingPunct="0"/>
              <a:r>
                <a:rPr lang="en-US" sz="1200">
                  <a:latin typeface="Times New Roman" charset="0"/>
                </a:rPr>
                <a:t> DB</a:t>
              </a:r>
              <a:r>
                <a:rPr lang="en-US" sz="1200">
                  <a:solidFill>
                    <a:srgbClr val="000000"/>
                  </a:solidFill>
                  <a:latin typeface="Times New Roman" charset="0"/>
                </a:rPr>
                <a:t>:     </a:t>
              </a:r>
              <a:r>
                <a:rPr lang="en-US" sz="1200" b="1">
                  <a:solidFill>
                    <a:srgbClr val="D92727"/>
                  </a:solidFill>
                  <a:latin typeface="Times New Roman" charset="0"/>
                </a:rPr>
                <a:t>R</a:t>
              </a:r>
              <a:r>
                <a:rPr lang="en-US" sz="1200" b="1" baseline="-25000">
                  <a:solidFill>
                    <a:srgbClr val="D92727"/>
                  </a:solidFill>
                  <a:latin typeface="Times New Roman" charset="0"/>
                </a:rPr>
                <a:t>1</a:t>
              </a:r>
              <a:r>
                <a:rPr lang="en-US" sz="1200" b="1">
                  <a:solidFill>
                    <a:srgbClr val="D92727"/>
                  </a:solidFill>
                  <a:latin typeface="Times New Roman" charset="0"/>
                </a:rPr>
                <a:t>(X)</a:t>
              </a:r>
              <a:r>
                <a:rPr lang="en-US" sz="1200" b="1">
                  <a:solidFill>
                    <a:srgbClr val="000000"/>
                  </a:solidFill>
                  <a:latin typeface="Times New Roman" charset="0"/>
                </a:rPr>
                <a:t> </a:t>
              </a:r>
              <a:r>
                <a:rPr lang="en-US" sz="1200" b="1">
                  <a:solidFill>
                    <a:srgbClr val="0000CC"/>
                  </a:solidFill>
                  <a:latin typeface="Times New Roman" charset="0"/>
                </a:rPr>
                <a:t>R</a:t>
              </a:r>
              <a:r>
                <a:rPr lang="en-US" sz="1200" b="1" baseline="-25000">
                  <a:solidFill>
                    <a:srgbClr val="0000CC"/>
                  </a:solidFill>
                  <a:latin typeface="Times New Roman" charset="0"/>
                </a:rPr>
                <a:t>2</a:t>
              </a:r>
              <a:r>
                <a:rPr lang="en-US" sz="1200" b="1">
                  <a:solidFill>
                    <a:srgbClr val="0000CC"/>
                  </a:solidFill>
                  <a:latin typeface="Times New Roman" charset="0"/>
                </a:rPr>
                <a:t>(X) W</a:t>
              </a:r>
              <a:r>
                <a:rPr lang="en-US" sz="1200" b="1" baseline="-25000">
                  <a:solidFill>
                    <a:srgbClr val="0000CC"/>
                  </a:solidFill>
                  <a:latin typeface="Times New Roman" charset="0"/>
                </a:rPr>
                <a:t>2</a:t>
              </a:r>
              <a:r>
                <a:rPr lang="en-US" sz="1200" b="1">
                  <a:solidFill>
                    <a:srgbClr val="0000CC"/>
                  </a:solidFill>
                  <a:latin typeface="Times New Roman" charset="0"/>
                </a:rPr>
                <a:t>(X)</a:t>
              </a:r>
              <a:r>
                <a:rPr lang="en-US" sz="1200" b="1">
                  <a:solidFill>
                    <a:srgbClr val="000000"/>
                  </a:solidFill>
                  <a:latin typeface="Times New Roman" charset="0"/>
                </a:rPr>
                <a:t> </a:t>
              </a:r>
              <a:r>
                <a:rPr lang="en-US" sz="1200" b="1">
                  <a:solidFill>
                    <a:srgbClr val="D92727"/>
                  </a:solidFill>
                  <a:latin typeface="Times New Roman" charset="0"/>
                </a:rPr>
                <a:t>R</a:t>
              </a:r>
              <a:r>
                <a:rPr lang="en-US" sz="1200" b="1" baseline="-25000">
                  <a:solidFill>
                    <a:srgbClr val="D92727"/>
                  </a:solidFill>
                  <a:latin typeface="Times New Roman" charset="0"/>
                </a:rPr>
                <a:t>1</a:t>
              </a:r>
              <a:r>
                <a:rPr lang="en-US" sz="1200" b="1">
                  <a:solidFill>
                    <a:srgbClr val="D92727"/>
                  </a:solidFill>
                  <a:latin typeface="Times New Roman" charset="0"/>
                </a:rPr>
                <a:t>(Y) W</a:t>
              </a:r>
              <a:r>
                <a:rPr lang="en-US" sz="1200" b="1" baseline="-25000">
                  <a:solidFill>
                    <a:srgbClr val="D92727"/>
                  </a:solidFill>
                  <a:latin typeface="Times New Roman" charset="0"/>
                </a:rPr>
                <a:t>1</a:t>
              </a:r>
              <a:r>
                <a:rPr lang="en-US" sz="1200" b="1">
                  <a:solidFill>
                    <a:srgbClr val="D92727"/>
                  </a:solidFill>
                  <a:latin typeface="Times New Roman" charset="0"/>
                </a:rPr>
                <a:t>(X)</a:t>
              </a:r>
              <a:r>
                <a:rPr lang="en-US" sz="1200" b="1">
                  <a:solidFill>
                    <a:srgbClr val="000000"/>
                  </a:solidFill>
                  <a:latin typeface="Times New Roman" charset="0"/>
                </a:rPr>
                <a:t> </a:t>
              </a:r>
              <a:r>
                <a:rPr lang="en-US" sz="1200" b="1">
                  <a:solidFill>
                    <a:srgbClr val="0000CC"/>
                  </a:solidFill>
                  <a:latin typeface="Times New Roman" charset="0"/>
                </a:rPr>
                <a:t>W</a:t>
              </a:r>
              <a:r>
                <a:rPr lang="en-US" sz="1200" b="1" baseline="-25000">
                  <a:solidFill>
                    <a:srgbClr val="0000CC"/>
                  </a:solidFill>
                  <a:latin typeface="Times New Roman" charset="0"/>
                </a:rPr>
                <a:t>2</a:t>
              </a:r>
              <a:r>
                <a:rPr lang="en-US" sz="1200" b="1">
                  <a:solidFill>
                    <a:srgbClr val="0000CC"/>
                  </a:solidFill>
                  <a:latin typeface="Times New Roman" charset="0"/>
                </a:rPr>
                <a:t>(Y)</a:t>
              </a:r>
              <a:r>
                <a:rPr lang="en-US" sz="1200" b="1">
                  <a:solidFill>
                    <a:srgbClr val="000000"/>
                  </a:solidFill>
                  <a:latin typeface="Times New Roman" charset="0"/>
                </a:rPr>
                <a:t> </a:t>
              </a:r>
              <a:r>
                <a:rPr lang="en-US" sz="1200" b="1">
                  <a:solidFill>
                    <a:srgbClr val="D92727"/>
                  </a:solidFill>
                  <a:latin typeface="Times New Roman" charset="0"/>
                </a:rPr>
                <a:t>commit</a:t>
              </a:r>
              <a:r>
                <a:rPr lang="en-US" sz="1200" b="1" baseline="-25000">
                  <a:solidFill>
                    <a:srgbClr val="D92727"/>
                  </a:solidFill>
                  <a:latin typeface="Times New Roman" charset="0"/>
                </a:rPr>
                <a:t>1</a:t>
              </a:r>
              <a:r>
                <a:rPr lang="en-US" sz="1200" b="1" baseline="-25000">
                  <a:solidFill>
                    <a:srgbClr val="000000"/>
                  </a:solidFill>
                  <a:latin typeface="Times New Roman" charset="0"/>
                </a:rPr>
                <a:t> </a:t>
              </a:r>
              <a:r>
                <a:rPr lang="en-US" sz="1200" b="1">
                  <a:solidFill>
                    <a:srgbClr val="0000CC"/>
                  </a:solidFill>
                  <a:latin typeface="Times New Roman" charset="0"/>
                </a:rPr>
                <a:t>commit</a:t>
              </a:r>
              <a:r>
                <a:rPr lang="en-US" sz="1200" b="1" baseline="-25000">
                  <a:solidFill>
                    <a:srgbClr val="0000CC"/>
                  </a:solidFill>
                  <a:latin typeface="Times New Roman" charset="0"/>
                </a:rPr>
                <a:t>2</a:t>
              </a:r>
            </a:p>
          </p:txBody>
        </p:sp>
      </p:grpSp>
      <p:grpSp>
        <p:nvGrpSpPr>
          <p:cNvPr id="3" name="Group 10"/>
          <p:cNvGrpSpPr>
            <a:grpSpLocks/>
          </p:cNvGrpSpPr>
          <p:nvPr/>
        </p:nvGrpSpPr>
        <p:grpSpPr bwMode="auto">
          <a:xfrm>
            <a:off x="2895600" y="2209800"/>
            <a:ext cx="2468563" cy="473075"/>
            <a:chOff x="0" y="0"/>
            <a:chExt cx="20000" cy="20000"/>
          </a:xfrm>
        </p:grpSpPr>
        <p:sp>
          <p:nvSpPr>
            <p:cNvPr id="19466" name="Rectangle 11"/>
            <p:cNvSpPr>
              <a:spLocks noChangeArrowheads="1"/>
            </p:cNvSpPr>
            <p:nvPr/>
          </p:nvSpPr>
          <p:spPr bwMode="auto">
            <a:xfrm>
              <a:off x="2856" y="0"/>
              <a:ext cx="16192" cy="20000"/>
            </a:xfrm>
            <a:prstGeom prst="rect">
              <a:avLst/>
            </a:prstGeom>
            <a:noFill/>
            <a:ln w="25400">
              <a:solidFill>
                <a:srgbClr val="000000"/>
              </a:solidFill>
              <a:miter lim="800000"/>
              <a:headEnd/>
              <a:tailEnd/>
            </a:ln>
          </p:spPr>
          <p:txBody>
            <a:bodyPr>
              <a:prstTxWarp prst="textNoShape">
                <a:avLst/>
              </a:prstTxWarp>
            </a:bodyPr>
            <a:lstStyle/>
            <a:p>
              <a:endParaRPr lang="en-US"/>
            </a:p>
          </p:txBody>
        </p:sp>
        <p:sp>
          <p:nvSpPr>
            <p:cNvPr id="19467" name="Rectangle 12"/>
            <p:cNvSpPr>
              <a:spLocks noChangeArrowheads="1"/>
            </p:cNvSpPr>
            <p:nvPr/>
          </p:nvSpPr>
          <p:spPr bwMode="auto">
            <a:xfrm>
              <a:off x="0" y="3464"/>
              <a:ext cx="20000" cy="13349"/>
            </a:xfrm>
            <a:prstGeom prst="rect">
              <a:avLst/>
            </a:prstGeom>
            <a:noFill/>
            <a:ln w="25400">
              <a:noFill/>
              <a:miter lim="800000"/>
              <a:headEnd/>
              <a:tailEnd/>
            </a:ln>
          </p:spPr>
          <p:txBody>
            <a:bodyPr lIns="12700" tIns="12700" rIns="12700" bIns="12700">
              <a:prstTxWarp prst="textNoShape">
                <a:avLst/>
              </a:prstTxWarp>
            </a:bodyPr>
            <a:lstStyle/>
            <a:p>
              <a:pPr eaLnBrk="0" hangingPunct="0"/>
              <a:r>
                <a:rPr lang="en-US" sz="1200">
                  <a:solidFill>
                    <a:srgbClr val="000000"/>
                  </a:solidFill>
                  <a:latin typeface="Times New Roman" charset="0"/>
                </a:rPr>
                <a:t> </a:t>
              </a:r>
              <a:r>
                <a:rPr lang="en-US" sz="1200">
                  <a:solidFill>
                    <a:srgbClr val="D92727"/>
                  </a:solidFill>
                  <a:latin typeface="Times New Roman" charset="0"/>
                </a:rPr>
                <a:t>T</a:t>
              </a:r>
              <a:r>
                <a:rPr lang="en-US" sz="1200" baseline="-25000">
                  <a:solidFill>
                    <a:srgbClr val="D92727"/>
                  </a:solidFill>
                  <a:latin typeface="Times New Roman" charset="0"/>
                </a:rPr>
                <a:t>1</a:t>
              </a:r>
              <a:r>
                <a:rPr lang="en-US" sz="1200">
                  <a:solidFill>
                    <a:srgbClr val="D92727"/>
                  </a:solidFill>
                  <a:latin typeface="Times New Roman" charset="0"/>
                </a:rPr>
                <a:t>:</a:t>
              </a:r>
              <a:r>
                <a:rPr lang="en-US" sz="1200">
                  <a:solidFill>
                    <a:srgbClr val="000000"/>
                  </a:solidFill>
                  <a:latin typeface="Times New Roman" charset="0"/>
                </a:rPr>
                <a:t>     </a:t>
              </a:r>
              <a:r>
                <a:rPr lang="en-US" sz="1200" b="1">
                  <a:solidFill>
                    <a:srgbClr val="D92727"/>
                  </a:solidFill>
                  <a:latin typeface="Times New Roman" charset="0"/>
                </a:rPr>
                <a:t>R</a:t>
              </a:r>
              <a:r>
                <a:rPr lang="en-US" sz="1200" b="1" baseline="-25000">
                  <a:solidFill>
                    <a:srgbClr val="D92727"/>
                  </a:solidFill>
                  <a:latin typeface="Times New Roman" charset="0"/>
                </a:rPr>
                <a:t>1</a:t>
              </a:r>
              <a:r>
                <a:rPr lang="en-US" sz="1200" b="1">
                  <a:solidFill>
                    <a:srgbClr val="D92727"/>
                  </a:solidFill>
                  <a:latin typeface="Times New Roman" charset="0"/>
                </a:rPr>
                <a:t>(X)  R</a:t>
              </a:r>
              <a:r>
                <a:rPr lang="en-US" sz="1200" b="1" baseline="-25000">
                  <a:solidFill>
                    <a:srgbClr val="D92727"/>
                  </a:solidFill>
                  <a:latin typeface="Times New Roman" charset="0"/>
                </a:rPr>
                <a:t>1</a:t>
              </a:r>
              <a:r>
                <a:rPr lang="en-US" sz="1200" b="1">
                  <a:solidFill>
                    <a:srgbClr val="D92727"/>
                  </a:solidFill>
                  <a:latin typeface="Times New Roman" charset="0"/>
                </a:rPr>
                <a:t>(Y)  W</a:t>
              </a:r>
              <a:r>
                <a:rPr lang="en-US" sz="1200" b="1" baseline="-25000">
                  <a:solidFill>
                    <a:srgbClr val="D92727"/>
                  </a:solidFill>
                  <a:latin typeface="Times New Roman" charset="0"/>
                </a:rPr>
                <a:t>1</a:t>
              </a:r>
              <a:r>
                <a:rPr lang="en-US" sz="1200" b="1">
                  <a:solidFill>
                    <a:srgbClr val="D92727"/>
                  </a:solidFill>
                  <a:latin typeface="Times New Roman" charset="0"/>
                </a:rPr>
                <a:t>(X)</a:t>
              </a:r>
              <a:r>
                <a:rPr lang="en-US" sz="1200" b="1" i="1">
                  <a:solidFill>
                    <a:srgbClr val="D92727"/>
                  </a:solidFill>
                  <a:latin typeface="Times New Roman" charset="0"/>
                </a:rPr>
                <a:t> </a:t>
              </a:r>
              <a:r>
                <a:rPr lang="en-US" sz="1200" b="1">
                  <a:solidFill>
                    <a:srgbClr val="D92727"/>
                  </a:solidFill>
                  <a:latin typeface="Times New Roman" charset="0"/>
                </a:rPr>
                <a:t>commit</a:t>
              </a:r>
              <a:r>
                <a:rPr lang="en-US" sz="1200" b="1" baseline="-25000">
                  <a:solidFill>
                    <a:srgbClr val="D92727"/>
                  </a:solidFill>
                  <a:latin typeface="Times New Roman" charset="0"/>
                </a:rPr>
                <a:t>1</a:t>
              </a:r>
            </a:p>
          </p:txBody>
        </p:sp>
      </p:grpSp>
      <p:grpSp>
        <p:nvGrpSpPr>
          <p:cNvPr id="4" name="Group 13"/>
          <p:cNvGrpSpPr>
            <a:grpSpLocks/>
          </p:cNvGrpSpPr>
          <p:nvPr/>
        </p:nvGrpSpPr>
        <p:grpSpPr bwMode="auto">
          <a:xfrm>
            <a:off x="2895600" y="2667000"/>
            <a:ext cx="2468563" cy="473075"/>
            <a:chOff x="0" y="0"/>
            <a:chExt cx="20000" cy="20000"/>
          </a:xfrm>
        </p:grpSpPr>
        <p:sp>
          <p:nvSpPr>
            <p:cNvPr id="19464" name="Rectangle 14"/>
            <p:cNvSpPr>
              <a:spLocks noChangeArrowheads="1"/>
            </p:cNvSpPr>
            <p:nvPr/>
          </p:nvSpPr>
          <p:spPr bwMode="auto">
            <a:xfrm>
              <a:off x="2856" y="0"/>
              <a:ext cx="16192" cy="20000"/>
            </a:xfrm>
            <a:prstGeom prst="rect">
              <a:avLst/>
            </a:prstGeom>
            <a:noFill/>
            <a:ln w="25400">
              <a:solidFill>
                <a:srgbClr val="000000"/>
              </a:solidFill>
              <a:miter lim="800000"/>
              <a:headEnd/>
              <a:tailEnd/>
            </a:ln>
          </p:spPr>
          <p:txBody>
            <a:bodyPr>
              <a:prstTxWarp prst="textNoShape">
                <a:avLst/>
              </a:prstTxWarp>
            </a:bodyPr>
            <a:lstStyle/>
            <a:p>
              <a:endParaRPr lang="en-US"/>
            </a:p>
          </p:txBody>
        </p:sp>
        <p:sp>
          <p:nvSpPr>
            <p:cNvPr id="19465" name="Rectangle 15"/>
            <p:cNvSpPr>
              <a:spLocks noChangeArrowheads="1"/>
            </p:cNvSpPr>
            <p:nvPr/>
          </p:nvSpPr>
          <p:spPr bwMode="auto">
            <a:xfrm>
              <a:off x="0" y="3464"/>
              <a:ext cx="20000" cy="13349"/>
            </a:xfrm>
            <a:prstGeom prst="rect">
              <a:avLst/>
            </a:prstGeom>
            <a:noFill/>
            <a:ln w="25400">
              <a:noFill/>
              <a:miter lim="800000"/>
              <a:headEnd/>
              <a:tailEnd/>
            </a:ln>
          </p:spPr>
          <p:txBody>
            <a:bodyPr lIns="12700" tIns="12700" rIns="12700" bIns="12700">
              <a:prstTxWarp prst="textNoShape">
                <a:avLst/>
              </a:prstTxWarp>
            </a:bodyPr>
            <a:lstStyle/>
            <a:p>
              <a:pPr eaLnBrk="0" hangingPunct="0"/>
              <a:r>
                <a:rPr lang="en-US" sz="1200">
                  <a:latin typeface="Times New Roman" charset="0"/>
                </a:rPr>
                <a:t> </a:t>
              </a:r>
              <a:r>
                <a:rPr lang="en-US" sz="1200">
                  <a:solidFill>
                    <a:srgbClr val="0000CC"/>
                  </a:solidFill>
                  <a:latin typeface="Times New Roman" charset="0"/>
                </a:rPr>
                <a:t>T</a:t>
              </a:r>
              <a:r>
                <a:rPr lang="en-US" sz="1200" baseline="-25000">
                  <a:solidFill>
                    <a:srgbClr val="0000CC"/>
                  </a:solidFill>
                  <a:latin typeface="Times New Roman" charset="0"/>
                </a:rPr>
                <a:t>2</a:t>
              </a:r>
              <a:r>
                <a:rPr lang="en-US" sz="1200">
                  <a:solidFill>
                    <a:srgbClr val="0000CC"/>
                  </a:solidFill>
                  <a:latin typeface="Times New Roman" charset="0"/>
                </a:rPr>
                <a:t>:</a:t>
              </a:r>
              <a:r>
                <a:rPr lang="en-US" sz="1200">
                  <a:solidFill>
                    <a:srgbClr val="000000"/>
                  </a:solidFill>
                  <a:latin typeface="Times New Roman" charset="0"/>
                </a:rPr>
                <a:t>     </a:t>
              </a:r>
              <a:r>
                <a:rPr lang="en-US" sz="1200" b="1">
                  <a:solidFill>
                    <a:srgbClr val="0000CC"/>
                  </a:solidFill>
                  <a:latin typeface="Times New Roman" charset="0"/>
                </a:rPr>
                <a:t>R</a:t>
              </a:r>
              <a:r>
                <a:rPr lang="en-US" sz="1200" b="1" baseline="-25000">
                  <a:solidFill>
                    <a:srgbClr val="0000CC"/>
                  </a:solidFill>
                  <a:latin typeface="Times New Roman" charset="0"/>
                </a:rPr>
                <a:t>2</a:t>
              </a:r>
              <a:r>
                <a:rPr lang="en-US" sz="1200" b="1">
                  <a:solidFill>
                    <a:srgbClr val="0000CC"/>
                  </a:solidFill>
                  <a:latin typeface="Times New Roman" charset="0"/>
                </a:rPr>
                <a:t>(X) W</a:t>
              </a:r>
              <a:r>
                <a:rPr lang="en-US" sz="1200" b="1" baseline="-25000">
                  <a:solidFill>
                    <a:srgbClr val="0000CC"/>
                  </a:solidFill>
                  <a:latin typeface="Times New Roman" charset="0"/>
                </a:rPr>
                <a:t>2</a:t>
              </a:r>
              <a:r>
                <a:rPr lang="en-US" sz="1200" b="1">
                  <a:solidFill>
                    <a:srgbClr val="0000CC"/>
                  </a:solidFill>
                  <a:latin typeface="Times New Roman" charset="0"/>
                </a:rPr>
                <a:t>(X) W</a:t>
              </a:r>
              <a:r>
                <a:rPr lang="en-US" sz="1200" b="1" baseline="-25000">
                  <a:solidFill>
                    <a:srgbClr val="0000CC"/>
                  </a:solidFill>
                  <a:latin typeface="Times New Roman" charset="0"/>
                </a:rPr>
                <a:t>2</a:t>
              </a:r>
              <a:r>
                <a:rPr lang="en-US" sz="1200" b="1">
                  <a:solidFill>
                    <a:srgbClr val="0000CC"/>
                  </a:solidFill>
                  <a:latin typeface="Times New Roman" charset="0"/>
                </a:rPr>
                <a:t>(Y)  commit</a:t>
              </a:r>
              <a:r>
                <a:rPr lang="en-US" sz="1200" b="1" baseline="-25000">
                  <a:solidFill>
                    <a:srgbClr val="0000CC"/>
                  </a:solidFill>
                  <a:latin typeface="Times New Roman" charset="0"/>
                </a:rPr>
                <a:t>2</a:t>
              </a:r>
            </a:p>
          </p:txBody>
        </p:sp>
      </p:grpSp>
      <p:sp>
        <p:nvSpPr>
          <p:cNvPr id="14" name="Slide Number Placeholder 13"/>
          <p:cNvSpPr>
            <a:spLocks noGrp="1"/>
          </p:cNvSpPr>
          <p:nvPr>
            <p:ph type="sldNum" sz="quarter" idx="12"/>
          </p:nvPr>
        </p:nvSpPr>
        <p:spPr/>
        <p:txBody>
          <a:bodyPr/>
          <a:lstStyle/>
          <a:p>
            <a:fld id="{B6F15528-21DE-4FAA-801E-634DDDAF4B2B}" type="slidenum">
              <a:rPr lang="en-US" smtClean="0"/>
              <a:pPr/>
              <a:t>35</a:t>
            </a:fld>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p:spPr>
        <p:txBody>
          <a:bodyPr lIns="90488" tIns="44450" rIns="90488" bIns="44450" anchor="ctr"/>
          <a:lstStyle/>
          <a:p>
            <a:pPr eaLnBrk="1" hangingPunct="1"/>
            <a:r>
              <a:rPr lang="en-US"/>
              <a:t>Non serializable execution</a:t>
            </a:r>
          </a:p>
        </p:txBody>
      </p:sp>
      <p:sp>
        <p:nvSpPr>
          <p:cNvPr id="20483" name="Rectangle 3"/>
          <p:cNvSpPr>
            <a:spLocks noChangeArrowheads="1"/>
          </p:cNvSpPr>
          <p:nvPr/>
        </p:nvSpPr>
        <p:spPr bwMode="auto">
          <a:xfrm>
            <a:off x="382588" y="5368925"/>
            <a:ext cx="8531225" cy="1184275"/>
          </a:xfrm>
          <a:prstGeom prst="rect">
            <a:avLst/>
          </a:prstGeom>
          <a:noFill/>
          <a:ln w="12700">
            <a:noFill/>
            <a:miter lim="800000"/>
            <a:headEnd/>
            <a:tailEnd/>
          </a:ln>
        </p:spPr>
        <p:txBody>
          <a:bodyPr lIns="90488" tIns="44450" rIns="90488" bIns="44450">
            <a:prstTxWarp prst="textNoShape">
              <a:avLst/>
            </a:prstTxWarp>
            <a:spAutoFit/>
          </a:bodyPr>
          <a:lstStyle/>
          <a:p>
            <a:pPr eaLnBrk="0" hangingPunct="0">
              <a:spcBef>
                <a:spcPct val="50000"/>
              </a:spcBef>
            </a:pPr>
            <a:r>
              <a:rPr lang="en-US" b="1" i="1">
                <a:latin typeface="Times New Roman" charset="0"/>
              </a:rPr>
              <a:t>Problem: transactions may “interfere”.  Here, T</a:t>
            </a:r>
            <a:r>
              <a:rPr lang="en-US" b="1" i="1" baseline="-25000">
                <a:latin typeface="Times New Roman" charset="0"/>
              </a:rPr>
              <a:t>2 </a:t>
            </a:r>
            <a:r>
              <a:rPr lang="en-US" b="1" i="1">
                <a:latin typeface="Times New Roman" charset="0"/>
              </a:rPr>
              <a:t> changes x, hence T</a:t>
            </a:r>
            <a:r>
              <a:rPr lang="en-US" b="1" i="1" baseline="-25000">
                <a:latin typeface="Times New Roman" charset="0"/>
              </a:rPr>
              <a:t>1 </a:t>
            </a:r>
            <a:r>
              <a:rPr lang="en-US" b="1" i="1">
                <a:latin typeface="Times New Roman" charset="0"/>
              </a:rPr>
              <a:t>should have either run first (read </a:t>
            </a:r>
            <a:r>
              <a:rPr lang="en-US" b="1" i="1" u="sng">
                <a:latin typeface="Times New Roman" charset="0"/>
              </a:rPr>
              <a:t>and </a:t>
            </a:r>
            <a:r>
              <a:rPr lang="en-US" b="1" i="1">
                <a:latin typeface="Times New Roman" charset="0"/>
              </a:rPr>
              <a:t>write) or after (reading the changed value).  </a:t>
            </a:r>
          </a:p>
        </p:txBody>
      </p:sp>
      <p:grpSp>
        <p:nvGrpSpPr>
          <p:cNvPr id="2" name="Group 4"/>
          <p:cNvGrpSpPr>
            <a:grpSpLocks/>
          </p:cNvGrpSpPr>
          <p:nvPr/>
        </p:nvGrpSpPr>
        <p:grpSpPr bwMode="auto">
          <a:xfrm>
            <a:off x="3429000" y="4191000"/>
            <a:ext cx="609600" cy="609600"/>
            <a:chOff x="2016" y="2544"/>
            <a:chExt cx="624" cy="624"/>
          </a:xfrm>
        </p:grpSpPr>
        <p:sp>
          <p:nvSpPr>
            <p:cNvPr id="20496" name="Line 5"/>
            <p:cNvSpPr>
              <a:spLocks noChangeShapeType="1"/>
            </p:cNvSpPr>
            <p:nvPr/>
          </p:nvSpPr>
          <p:spPr bwMode="auto">
            <a:xfrm>
              <a:off x="2064" y="2544"/>
              <a:ext cx="576" cy="576"/>
            </a:xfrm>
            <a:prstGeom prst="line">
              <a:avLst/>
            </a:prstGeom>
            <a:noFill/>
            <a:ln w="76200">
              <a:solidFill>
                <a:srgbClr val="009900"/>
              </a:solidFill>
              <a:round/>
              <a:headEnd/>
              <a:tailEnd/>
            </a:ln>
          </p:spPr>
          <p:txBody>
            <a:bodyPr>
              <a:prstTxWarp prst="textNoShape">
                <a:avLst/>
              </a:prstTxWarp>
            </a:bodyPr>
            <a:lstStyle/>
            <a:p>
              <a:endParaRPr lang="en-US"/>
            </a:p>
          </p:txBody>
        </p:sp>
        <p:sp>
          <p:nvSpPr>
            <p:cNvPr id="20497" name="Line 6"/>
            <p:cNvSpPr>
              <a:spLocks noChangeShapeType="1"/>
            </p:cNvSpPr>
            <p:nvPr/>
          </p:nvSpPr>
          <p:spPr bwMode="auto">
            <a:xfrm flipH="1">
              <a:off x="2016" y="2592"/>
              <a:ext cx="624" cy="576"/>
            </a:xfrm>
            <a:prstGeom prst="line">
              <a:avLst/>
            </a:prstGeom>
            <a:noFill/>
            <a:ln w="76200">
              <a:solidFill>
                <a:srgbClr val="009900"/>
              </a:solidFill>
              <a:round/>
              <a:headEnd/>
              <a:tailEnd/>
            </a:ln>
          </p:spPr>
          <p:txBody>
            <a:bodyPr>
              <a:prstTxWarp prst="textNoShape">
                <a:avLst/>
              </a:prstTxWarp>
            </a:bodyPr>
            <a:lstStyle/>
            <a:p>
              <a:endParaRPr lang="en-US"/>
            </a:p>
          </p:txBody>
        </p:sp>
      </p:grpSp>
      <p:sp>
        <p:nvSpPr>
          <p:cNvPr id="20485" name="Rectangle 7"/>
          <p:cNvSpPr>
            <a:spLocks noChangeArrowheads="1"/>
          </p:cNvSpPr>
          <p:nvPr/>
        </p:nvSpPr>
        <p:spPr bwMode="auto">
          <a:xfrm>
            <a:off x="4954588" y="4911725"/>
            <a:ext cx="4035425" cy="454025"/>
          </a:xfrm>
          <a:prstGeom prst="rect">
            <a:avLst/>
          </a:prstGeom>
          <a:noFill/>
          <a:ln w="12700">
            <a:noFill/>
            <a:miter lim="800000"/>
            <a:headEnd/>
            <a:tailEnd/>
          </a:ln>
        </p:spPr>
        <p:txBody>
          <a:bodyPr lIns="90488" tIns="44450" rIns="90488" bIns="44450">
            <a:prstTxWarp prst="textNoShape">
              <a:avLst/>
            </a:prstTxWarp>
            <a:spAutoFit/>
          </a:bodyPr>
          <a:lstStyle/>
          <a:p>
            <a:pPr eaLnBrk="0" hangingPunct="0">
              <a:spcBef>
                <a:spcPct val="50000"/>
              </a:spcBef>
            </a:pPr>
            <a:r>
              <a:rPr lang="en-US" b="1">
                <a:solidFill>
                  <a:srgbClr val="FF3300"/>
                </a:solidFill>
                <a:latin typeface="Times New Roman" charset="0"/>
              </a:rPr>
              <a:t>Unsafe!  Not serializable</a:t>
            </a:r>
          </a:p>
        </p:txBody>
      </p:sp>
      <p:sp>
        <p:nvSpPr>
          <p:cNvPr id="20486" name="Line 14"/>
          <p:cNvSpPr>
            <a:spLocks noChangeShapeType="1"/>
          </p:cNvSpPr>
          <p:nvPr/>
        </p:nvSpPr>
        <p:spPr bwMode="auto">
          <a:xfrm>
            <a:off x="4267200" y="3208338"/>
            <a:ext cx="0" cy="1066800"/>
          </a:xfrm>
          <a:prstGeom prst="line">
            <a:avLst/>
          </a:prstGeom>
          <a:noFill/>
          <a:ln w="127000">
            <a:solidFill>
              <a:schemeClr val="tx1"/>
            </a:solidFill>
            <a:round/>
            <a:headEnd/>
            <a:tailEnd type="triangle" w="med" len="med"/>
          </a:ln>
        </p:spPr>
        <p:txBody>
          <a:bodyPr>
            <a:prstTxWarp prst="textNoShape">
              <a:avLst/>
            </a:prstTxWarp>
          </a:bodyPr>
          <a:lstStyle/>
          <a:p>
            <a:endParaRPr lang="en-US"/>
          </a:p>
        </p:txBody>
      </p:sp>
      <p:grpSp>
        <p:nvGrpSpPr>
          <p:cNvPr id="3" name="Group 15"/>
          <p:cNvGrpSpPr>
            <a:grpSpLocks/>
          </p:cNvGrpSpPr>
          <p:nvPr/>
        </p:nvGrpSpPr>
        <p:grpSpPr bwMode="auto">
          <a:xfrm>
            <a:off x="2209800" y="4343400"/>
            <a:ext cx="4343400" cy="276225"/>
            <a:chOff x="1847" y="2736"/>
            <a:chExt cx="2688" cy="174"/>
          </a:xfrm>
        </p:grpSpPr>
        <p:sp>
          <p:nvSpPr>
            <p:cNvPr id="20494" name="Rectangle 16"/>
            <p:cNvSpPr>
              <a:spLocks noChangeArrowheads="1"/>
            </p:cNvSpPr>
            <p:nvPr/>
          </p:nvSpPr>
          <p:spPr bwMode="auto">
            <a:xfrm>
              <a:off x="2105" y="2736"/>
              <a:ext cx="2359" cy="174"/>
            </a:xfrm>
            <a:prstGeom prst="rect">
              <a:avLst/>
            </a:prstGeom>
            <a:noFill/>
            <a:ln w="25400">
              <a:solidFill>
                <a:srgbClr val="000000"/>
              </a:solidFill>
              <a:miter lim="800000"/>
              <a:headEnd/>
              <a:tailEnd/>
            </a:ln>
          </p:spPr>
          <p:txBody>
            <a:bodyPr>
              <a:prstTxWarp prst="textNoShape">
                <a:avLst/>
              </a:prstTxWarp>
            </a:bodyPr>
            <a:lstStyle/>
            <a:p>
              <a:endParaRPr lang="en-US"/>
            </a:p>
          </p:txBody>
        </p:sp>
        <p:sp>
          <p:nvSpPr>
            <p:cNvPr id="20495" name="Rectangle 17"/>
            <p:cNvSpPr>
              <a:spLocks noChangeArrowheads="1"/>
            </p:cNvSpPr>
            <p:nvPr/>
          </p:nvSpPr>
          <p:spPr bwMode="auto">
            <a:xfrm>
              <a:off x="1847" y="2769"/>
              <a:ext cx="2688" cy="116"/>
            </a:xfrm>
            <a:prstGeom prst="rect">
              <a:avLst/>
            </a:prstGeom>
            <a:noFill/>
            <a:ln w="25400">
              <a:noFill/>
              <a:miter lim="800000"/>
              <a:headEnd/>
              <a:tailEnd/>
            </a:ln>
          </p:spPr>
          <p:txBody>
            <a:bodyPr lIns="12700" tIns="12700" rIns="12700" bIns="12700">
              <a:prstTxWarp prst="textNoShape">
                <a:avLst/>
              </a:prstTxWarp>
            </a:bodyPr>
            <a:lstStyle/>
            <a:p>
              <a:pPr eaLnBrk="0" hangingPunct="0"/>
              <a:r>
                <a:rPr lang="en-US" sz="1200">
                  <a:latin typeface="Times New Roman" charset="0"/>
                </a:rPr>
                <a:t> DB</a:t>
              </a:r>
              <a:r>
                <a:rPr lang="en-US" sz="1200">
                  <a:solidFill>
                    <a:srgbClr val="000000"/>
                  </a:solidFill>
                  <a:latin typeface="Times New Roman" charset="0"/>
                </a:rPr>
                <a:t>:     </a:t>
              </a:r>
              <a:r>
                <a:rPr lang="en-US" sz="1200" b="1">
                  <a:solidFill>
                    <a:srgbClr val="D92727"/>
                  </a:solidFill>
                  <a:latin typeface="Times New Roman" charset="0"/>
                </a:rPr>
                <a:t>R</a:t>
              </a:r>
              <a:r>
                <a:rPr lang="en-US" sz="1200" b="1" baseline="-25000">
                  <a:solidFill>
                    <a:srgbClr val="D92727"/>
                  </a:solidFill>
                  <a:latin typeface="Times New Roman" charset="0"/>
                </a:rPr>
                <a:t>1</a:t>
              </a:r>
              <a:r>
                <a:rPr lang="en-US" sz="1200" b="1">
                  <a:solidFill>
                    <a:srgbClr val="D92727"/>
                  </a:solidFill>
                  <a:latin typeface="Times New Roman" charset="0"/>
                </a:rPr>
                <a:t>(X) </a:t>
              </a:r>
              <a:r>
                <a:rPr lang="en-US" sz="1200" b="1">
                  <a:solidFill>
                    <a:srgbClr val="0000CC"/>
                  </a:solidFill>
                  <a:latin typeface="Times New Roman" charset="0"/>
                </a:rPr>
                <a:t>R</a:t>
              </a:r>
              <a:r>
                <a:rPr lang="en-US" sz="1200" b="1" baseline="-25000">
                  <a:solidFill>
                    <a:srgbClr val="0000CC"/>
                  </a:solidFill>
                  <a:latin typeface="Times New Roman" charset="0"/>
                </a:rPr>
                <a:t>2</a:t>
              </a:r>
              <a:r>
                <a:rPr lang="en-US" sz="1200" b="1">
                  <a:solidFill>
                    <a:srgbClr val="0000CC"/>
                  </a:solidFill>
                  <a:latin typeface="Times New Roman" charset="0"/>
                </a:rPr>
                <a:t>(X) W</a:t>
              </a:r>
              <a:r>
                <a:rPr lang="en-US" sz="1200" b="1" baseline="-25000">
                  <a:solidFill>
                    <a:srgbClr val="0000CC"/>
                  </a:solidFill>
                  <a:latin typeface="Times New Roman" charset="0"/>
                </a:rPr>
                <a:t>2</a:t>
              </a:r>
              <a:r>
                <a:rPr lang="en-US" sz="1200" b="1">
                  <a:solidFill>
                    <a:srgbClr val="0000CC"/>
                  </a:solidFill>
                  <a:latin typeface="Times New Roman" charset="0"/>
                </a:rPr>
                <a:t>(X)</a:t>
              </a:r>
              <a:r>
                <a:rPr lang="en-US" sz="1200" b="1">
                  <a:solidFill>
                    <a:srgbClr val="D92727"/>
                  </a:solidFill>
                  <a:latin typeface="Times New Roman" charset="0"/>
                </a:rPr>
                <a:t> R</a:t>
              </a:r>
              <a:r>
                <a:rPr lang="en-US" sz="1200" b="1" baseline="-25000">
                  <a:solidFill>
                    <a:srgbClr val="D92727"/>
                  </a:solidFill>
                  <a:latin typeface="Times New Roman" charset="0"/>
                </a:rPr>
                <a:t>1</a:t>
              </a:r>
              <a:r>
                <a:rPr lang="en-US" sz="1200" b="1">
                  <a:solidFill>
                    <a:srgbClr val="D92727"/>
                  </a:solidFill>
                  <a:latin typeface="Times New Roman" charset="0"/>
                </a:rPr>
                <a:t>(Y) W</a:t>
              </a:r>
              <a:r>
                <a:rPr lang="en-US" sz="1200" b="1" baseline="-25000">
                  <a:solidFill>
                    <a:srgbClr val="D92727"/>
                  </a:solidFill>
                  <a:latin typeface="Times New Roman" charset="0"/>
                </a:rPr>
                <a:t>1</a:t>
              </a:r>
              <a:r>
                <a:rPr lang="en-US" sz="1200" b="1">
                  <a:solidFill>
                    <a:srgbClr val="D92727"/>
                  </a:solidFill>
                  <a:latin typeface="Times New Roman" charset="0"/>
                </a:rPr>
                <a:t>(X) </a:t>
              </a:r>
              <a:r>
                <a:rPr lang="en-US" sz="1200" b="1">
                  <a:solidFill>
                    <a:srgbClr val="0000CC"/>
                  </a:solidFill>
                  <a:latin typeface="Times New Roman" charset="0"/>
                </a:rPr>
                <a:t>W</a:t>
              </a:r>
              <a:r>
                <a:rPr lang="en-US" sz="1200" b="1" baseline="-25000">
                  <a:solidFill>
                    <a:srgbClr val="0000CC"/>
                  </a:solidFill>
                  <a:latin typeface="Times New Roman" charset="0"/>
                </a:rPr>
                <a:t>2</a:t>
              </a:r>
              <a:r>
                <a:rPr lang="en-US" sz="1200" b="1">
                  <a:solidFill>
                    <a:srgbClr val="0000CC"/>
                  </a:solidFill>
                  <a:latin typeface="Times New Roman" charset="0"/>
                </a:rPr>
                <a:t>(Y) commit</a:t>
              </a:r>
              <a:r>
                <a:rPr lang="en-US" sz="1200" b="1" baseline="-25000">
                  <a:solidFill>
                    <a:srgbClr val="0000CC"/>
                  </a:solidFill>
                  <a:latin typeface="Times New Roman" charset="0"/>
                </a:rPr>
                <a:t>2</a:t>
              </a:r>
              <a:r>
                <a:rPr lang="en-US" sz="1200" b="1" baseline="-25000">
                  <a:solidFill>
                    <a:srgbClr val="D92727"/>
                  </a:solidFill>
                  <a:latin typeface="Times New Roman" charset="0"/>
                </a:rPr>
                <a:t> </a:t>
              </a:r>
              <a:r>
                <a:rPr lang="en-US" sz="1200" b="1">
                  <a:solidFill>
                    <a:srgbClr val="D92727"/>
                  </a:solidFill>
                  <a:latin typeface="Times New Roman" charset="0"/>
                </a:rPr>
                <a:t>commit</a:t>
              </a:r>
              <a:r>
                <a:rPr lang="en-US" sz="1200" b="1" baseline="-25000">
                  <a:solidFill>
                    <a:srgbClr val="D92727"/>
                  </a:solidFill>
                  <a:latin typeface="Times New Roman" charset="0"/>
                </a:rPr>
                <a:t>1</a:t>
              </a:r>
            </a:p>
          </p:txBody>
        </p:sp>
      </p:grpSp>
      <p:grpSp>
        <p:nvGrpSpPr>
          <p:cNvPr id="4" name="Group 18"/>
          <p:cNvGrpSpPr>
            <a:grpSpLocks/>
          </p:cNvGrpSpPr>
          <p:nvPr/>
        </p:nvGrpSpPr>
        <p:grpSpPr bwMode="auto">
          <a:xfrm>
            <a:off x="2895600" y="2209800"/>
            <a:ext cx="2468563" cy="473075"/>
            <a:chOff x="0" y="0"/>
            <a:chExt cx="20000" cy="20000"/>
          </a:xfrm>
        </p:grpSpPr>
        <p:sp>
          <p:nvSpPr>
            <p:cNvPr id="20492" name="Rectangle 19"/>
            <p:cNvSpPr>
              <a:spLocks noChangeArrowheads="1"/>
            </p:cNvSpPr>
            <p:nvPr/>
          </p:nvSpPr>
          <p:spPr bwMode="auto">
            <a:xfrm>
              <a:off x="2856" y="0"/>
              <a:ext cx="16192" cy="20000"/>
            </a:xfrm>
            <a:prstGeom prst="rect">
              <a:avLst/>
            </a:prstGeom>
            <a:noFill/>
            <a:ln w="25400">
              <a:solidFill>
                <a:srgbClr val="000000"/>
              </a:solidFill>
              <a:miter lim="800000"/>
              <a:headEnd/>
              <a:tailEnd/>
            </a:ln>
          </p:spPr>
          <p:txBody>
            <a:bodyPr>
              <a:prstTxWarp prst="textNoShape">
                <a:avLst/>
              </a:prstTxWarp>
            </a:bodyPr>
            <a:lstStyle/>
            <a:p>
              <a:endParaRPr lang="en-US"/>
            </a:p>
          </p:txBody>
        </p:sp>
        <p:sp>
          <p:nvSpPr>
            <p:cNvPr id="20493" name="Rectangle 20"/>
            <p:cNvSpPr>
              <a:spLocks noChangeArrowheads="1"/>
            </p:cNvSpPr>
            <p:nvPr/>
          </p:nvSpPr>
          <p:spPr bwMode="auto">
            <a:xfrm>
              <a:off x="0" y="3464"/>
              <a:ext cx="20000" cy="13349"/>
            </a:xfrm>
            <a:prstGeom prst="rect">
              <a:avLst/>
            </a:prstGeom>
            <a:noFill/>
            <a:ln w="25400">
              <a:noFill/>
              <a:miter lim="800000"/>
              <a:headEnd/>
              <a:tailEnd/>
            </a:ln>
          </p:spPr>
          <p:txBody>
            <a:bodyPr lIns="12700" tIns="12700" rIns="12700" bIns="12700">
              <a:prstTxWarp prst="textNoShape">
                <a:avLst/>
              </a:prstTxWarp>
            </a:bodyPr>
            <a:lstStyle/>
            <a:p>
              <a:pPr eaLnBrk="0" hangingPunct="0"/>
              <a:r>
                <a:rPr lang="en-US" sz="1200">
                  <a:solidFill>
                    <a:srgbClr val="D92727"/>
                  </a:solidFill>
                  <a:latin typeface="Times New Roman" charset="0"/>
                </a:rPr>
                <a:t> T</a:t>
              </a:r>
              <a:r>
                <a:rPr lang="en-US" sz="1200" baseline="-25000">
                  <a:solidFill>
                    <a:srgbClr val="D92727"/>
                  </a:solidFill>
                  <a:latin typeface="Times New Roman" charset="0"/>
                </a:rPr>
                <a:t>1</a:t>
              </a:r>
              <a:r>
                <a:rPr lang="en-US" sz="1200">
                  <a:solidFill>
                    <a:srgbClr val="000000"/>
                  </a:solidFill>
                  <a:latin typeface="Times New Roman" charset="0"/>
                </a:rPr>
                <a:t>:     </a:t>
              </a:r>
              <a:r>
                <a:rPr lang="en-US" sz="1200" b="1">
                  <a:solidFill>
                    <a:srgbClr val="D92727"/>
                  </a:solidFill>
                  <a:latin typeface="Times New Roman" charset="0"/>
                </a:rPr>
                <a:t>R</a:t>
              </a:r>
              <a:r>
                <a:rPr lang="en-US" sz="1200" b="1" baseline="-25000">
                  <a:solidFill>
                    <a:srgbClr val="D92727"/>
                  </a:solidFill>
                  <a:latin typeface="Times New Roman" charset="0"/>
                </a:rPr>
                <a:t>1</a:t>
              </a:r>
              <a:r>
                <a:rPr lang="en-US" sz="1200" b="1">
                  <a:solidFill>
                    <a:srgbClr val="D92727"/>
                  </a:solidFill>
                  <a:latin typeface="Times New Roman" charset="0"/>
                </a:rPr>
                <a:t>(X)  R</a:t>
              </a:r>
              <a:r>
                <a:rPr lang="en-US" sz="1200" b="1" baseline="-25000">
                  <a:solidFill>
                    <a:srgbClr val="D92727"/>
                  </a:solidFill>
                  <a:latin typeface="Times New Roman" charset="0"/>
                </a:rPr>
                <a:t>1</a:t>
              </a:r>
              <a:r>
                <a:rPr lang="en-US" sz="1200" b="1">
                  <a:solidFill>
                    <a:srgbClr val="D92727"/>
                  </a:solidFill>
                  <a:latin typeface="Times New Roman" charset="0"/>
                </a:rPr>
                <a:t>(Y)  W</a:t>
              </a:r>
              <a:r>
                <a:rPr lang="en-US" sz="1200" b="1" baseline="-25000">
                  <a:solidFill>
                    <a:srgbClr val="D92727"/>
                  </a:solidFill>
                  <a:latin typeface="Times New Roman" charset="0"/>
                </a:rPr>
                <a:t>1</a:t>
              </a:r>
              <a:r>
                <a:rPr lang="en-US" sz="1200" b="1">
                  <a:solidFill>
                    <a:srgbClr val="D92727"/>
                  </a:solidFill>
                  <a:latin typeface="Times New Roman" charset="0"/>
                </a:rPr>
                <a:t>(X)</a:t>
              </a:r>
              <a:r>
                <a:rPr lang="en-US" sz="1200" b="1" i="1">
                  <a:solidFill>
                    <a:srgbClr val="D92727"/>
                  </a:solidFill>
                  <a:latin typeface="Times New Roman" charset="0"/>
                </a:rPr>
                <a:t> </a:t>
              </a:r>
              <a:r>
                <a:rPr lang="en-US" sz="1200" b="1">
                  <a:solidFill>
                    <a:srgbClr val="D92727"/>
                  </a:solidFill>
                  <a:latin typeface="Times New Roman" charset="0"/>
                </a:rPr>
                <a:t>commit</a:t>
              </a:r>
              <a:r>
                <a:rPr lang="en-US" sz="1200" b="1" baseline="-25000">
                  <a:solidFill>
                    <a:srgbClr val="D92727"/>
                  </a:solidFill>
                  <a:latin typeface="Times New Roman" charset="0"/>
                </a:rPr>
                <a:t>1</a:t>
              </a:r>
            </a:p>
          </p:txBody>
        </p:sp>
      </p:grpSp>
      <p:grpSp>
        <p:nvGrpSpPr>
          <p:cNvPr id="5" name="Group 21"/>
          <p:cNvGrpSpPr>
            <a:grpSpLocks/>
          </p:cNvGrpSpPr>
          <p:nvPr/>
        </p:nvGrpSpPr>
        <p:grpSpPr bwMode="auto">
          <a:xfrm>
            <a:off x="2895600" y="2667000"/>
            <a:ext cx="2468563" cy="473075"/>
            <a:chOff x="0" y="0"/>
            <a:chExt cx="20000" cy="20000"/>
          </a:xfrm>
        </p:grpSpPr>
        <p:sp>
          <p:nvSpPr>
            <p:cNvPr id="20490" name="Rectangle 22"/>
            <p:cNvSpPr>
              <a:spLocks noChangeArrowheads="1"/>
            </p:cNvSpPr>
            <p:nvPr/>
          </p:nvSpPr>
          <p:spPr bwMode="auto">
            <a:xfrm>
              <a:off x="2856" y="0"/>
              <a:ext cx="16192" cy="20000"/>
            </a:xfrm>
            <a:prstGeom prst="rect">
              <a:avLst/>
            </a:prstGeom>
            <a:noFill/>
            <a:ln w="25400">
              <a:solidFill>
                <a:srgbClr val="000000"/>
              </a:solidFill>
              <a:miter lim="800000"/>
              <a:headEnd/>
              <a:tailEnd/>
            </a:ln>
          </p:spPr>
          <p:txBody>
            <a:bodyPr>
              <a:prstTxWarp prst="textNoShape">
                <a:avLst/>
              </a:prstTxWarp>
            </a:bodyPr>
            <a:lstStyle/>
            <a:p>
              <a:endParaRPr lang="en-US"/>
            </a:p>
          </p:txBody>
        </p:sp>
        <p:sp>
          <p:nvSpPr>
            <p:cNvPr id="20491" name="Rectangle 23"/>
            <p:cNvSpPr>
              <a:spLocks noChangeArrowheads="1"/>
            </p:cNvSpPr>
            <p:nvPr/>
          </p:nvSpPr>
          <p:spPr bwMode="auto">
            <a:xfrm>
              <a:off x="0" y="3464"/>
              <a:ext cx="20000" cy="13349"/>
            </a:xfrm>
            <a:prstGeom prst="rect">
              <a:avLst/>
            </a:prstGeom>
            <a:noFill/>
            <a:ln w="25400">
              <a:noFill/>
              <a:miter lim="800000"/>
              <a:headEnd/>
              <a:tailEnd/>
            </a:ln>
          </p:spPr>
          <p:txBody>
            <a:bodyPr lIns="12700" tIns="12700" rIns="12700" bIns="12700">
              <a:prstTxWarp prst="textNoShape">
                <a:avLst/>
              </a:prstTxWarp>
            </a:bodyPr>
            <a:lstStyle/>
            <a:p>
              <a:pPr eaLnBrk="0" hangingPunct="0"/>
              <a:r>
                <a:rPr lang="en-US" sz="1200">
                  <a:solidFill>
                    <a:srgbClr val="0000CC"/>
                  </a:solidFill>
                  <a:latin typeface="Times New Roman" charset="0"/>
                </a:rPr>
                <a:t> T</a:t>
              </a:r>
              <a:r>
                <a:rPr lang="en-US" sz="1200" baseline="-25000">
                  <a:solidFill>
                    <a:srgbClr val="0000CC"/>
                  </a:solidFill>
                  <a:latin typeface="Times New Roman" charset="0"/>
                </a:rPr>
                <a:t>2</a:t>
              </a:r>
              <a:r>
                <a:rPr lang="en-US" sz="1200">
                  <a:solidFill>
                    <a:srgbClr val="0000CC"/>
                  </a:solidFill>
                  <a:latin typeface="Times New Roman" charset="0"/>
                </a:rPr>
                <a:t>:</a:t>
              </a:r>
              <a:r>
                <a:rPr lang="en-US" sz="1200">
                  <a:solidFill>
                    <a:srgbClr val="000000"/>
                  </a:solidFill>
                  <a:latin typeface="Times New Roman" charset="0"/>
                </a:rPr>
                <a:t>     </a:t>
              </a:r>
              <a:r>
                <a:rPr lang="en-US" sz="1200" b="1">
                  <a:solidFill>
                    <a:srgbClr val="0000CC"/>
                  </a:solidFill>
                  <a:latin typeface="Times New Roman" charset="0"/>
                </a:rPr>
                <a:t>R</a:t>
              </a:r>
              <a:r>
                <a:rPr lang="en-US" sz="1200" b="1" baseline="-25000">
                  <a:solidFill>
                    <a:srgbClr val="0000CC"/>
                  </a:solidFill>
                  <a:latin typeface="Times New Roman" charset="0"/>
                </a:rPr>
                <a:t>2</a:t>
              </a:r>
              <a:r>
                <a:rPr lang="en-US" sz="1200" b="1">
                  <a:solidFill>
                    <a:srgbClr val="0000CC"/>
                  </a:solidFill>
                  <a:latin typeface="Times New Roman" charset="0"/>
                </a:rPr>
                <a:t>(X) W</a:t>
              </a:r>
              <a:r>
                <a:rPr lang="en-US" sz="1200" b="1" baseline="-25000">
                  <a:solidFill>
                    <a:srgbClr val="0000CC"/>
                  </a:solidFill>
                  <a:latin typeface="Times New Roman" charset="0"/>
                </a:rPr>
                <a:t>2</a:t>
              </a:r>
              <a:r>
                <a:rPr lang="en-US" sz="1200" b="1">
                  <a:solidFill>
                    <a:srgbClr val="0000CC"/>
                  </a:solidFill>
                  <a:latin typeface="Times New Roman" charset="0"/>
                </a:rPr>
                <a:t>(X) W</a:t>
              </a:r>
              <a:r>
                <a:rPr lang="en-US" sz="1200" b="1" baseline="-25000">
                  <a:solidFill>
                    <a:srgbClr val="0000CC"/>
                  </a:solidFill>
                  <a:latin typeface="Times New Roman" charset="0"/>
                </a:rPr>
                <a:t>2</a:t>
              </a:r>
              <a:r>
                <a:rPr lang="en-US" sz="1200" b="1">
                  <a:solidFill>
                    <a:srgbClr val="0000CC"/>
                  </a:solidFill>
                  <a:latin typeface="Times New Roman" charset="0"/>
                </a:rPr>
                <a:t>(Y)  commit</a:t>
              </a:r>
              <a:r>
                <a:rPr lang="en-US" sz="1200" b="1" baseline="-25000">
                  <a:solidFill>
                    <a:srgbClr val="0000CC"/>
                  </a:solidFill>
                  <a:latin typeface="Times New Roman" charset="0"/>
                </a:rPr>
                <a:t>2</a:t>
              </a:r>
            </a:p>
          </p:txBody>
        </p:sp>
      </p:grpSp>
      <p:sp>
        <p:nvSpPr>
          <p:cNvPr id="18" name="Slide Number Placeholder 17"/>
          <p:cNvSpPr>
            <a:spLocks noGrp="1"/>
          </p:cNvSpPr>
          <p:nvPr>
            <p:ph type="sldNum" sz="quarter" idx="12"/>
          </p:nvPr>
        </p:nvSpPr>
        <p:spPr/>
        <p:txBody>
          <a:bodyPr/>
          <a:lstStyle/>
          <a:p>
            <a:fld id="{B6F15528-21DE-4FAA-801E-634DDDAF4B2B}" type="slidenum">
              <a:rPr lang="en-US" smtClean="0"/>
              <a:pPr/>
              <a:t>36</a:t>
            </a:fld>
            <a:endParaRPr lang="en-US"/>
          </a:p>
        </p:txBody>
      </p:sp>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noFill/>
        </p:spPr>
        <p:txBody>
          <a:bodyPr lIns="90488" tIns="44450" rIns="90488" bIns="44450" anchor="ctr"/>
          <a:lstStyle/>
          <a:p>
            <a:pPr eaLnBrk="1" hangingPunct="1"/>
            <a:r>
              <a:rPr lang="en-US"/>
              <a:t>Serializable execution</a:t>
            </a:r>
          </a:p>
        </p:txBody>
      </p:sp>
      <p:sp>
        <p:nvSpPr>
          <p:cNvPr id="21507" name="Rectangle 3"/>
          <p:cNvSpPr>
            <a:spLocks noChangeArrowheads="1"/>
          </p:cNvSpPr>
          <p:nvPr/>
        </p:nvSpPr>
        <p:spPr bwMode="auto">
          <a:xfrm>
            <a:off x="382588" y="5368925"/>
            <a:ext cx="8531225" cy="1184275"/>
          </a:xfrm>
          <a:prstGeom prst="rect">
            <a:avLst/>
          </a:prstGeom>
          <a:noFill/>
          <a:ln w="12700">
            <a:noFill/>
            <a:miter lim="800000"/>
            <a:headEnd/>
            <a:tailEnd/>
          </a:ln>
        </p:spPr>
        <p:txBody>
          <a:bodyPr lIns="90488" tIns="44450" rIns="90488" bIns="44450">
            <a:prstTxWarp prst="textNoShape">
              <a:avLst/>
            </a:prstTxWarp>
            <a:spAutoFit/>
          </a:bodyPr>
          <a:lstStyle/>
          <a:p>
            <a:pPr eaLnBrk="0" hangingPunct="0">
              <a:spcBef>
                <a:spcPct val="50000"/>
              </a:spcBef>
            </a:pPr>
            <a:r>
              <a:rPr lang="en-US" b="1" i="1">
                <a:latin typeface="Times New Roman" charset="0"/>
              </a:rPr>
              <a:t>Data manager interleaves operations to improve concurrency but schedules them so that it looks as if one transaction ran at a time.  This schedule “looks” like T</a:t>
            </a:r>
            <a:r>
              <a:rPr lang="en-US" b="1" i="1" baseline="-25000">
                <a:latin typeface="Times New Roman" charset="0"/>
              </a:rPr>
              <a:t>2</a:t>
            </a:r>
            <a:r>
              <a:rPr lang="en-US" b="1" i="1">
                <a:latin typeface="Times New Roman" charset="0"/>
              </a:rPr>
              <a:t> ran first.</a:t>
            </a:r>
          </a:p>
        </p:txBody>
      </p:sp>
      <p:grpSp>
        <p:nvGrpSpPr>
          <p:cNvPr id="2" name="Group 4"/>
          <p:cNvGrpSpPr>
            <a:grpSpLocks/>
          </p:cNvGrpSpPr>
          <p:nvPr/>
        </p:nvGrpSpPr>
        <p:grpSpPr bwMode="auto">
          <a:xfrm>
            <a:off x="2209800" y="4343400"/>
            <a:ext cx="4343400" cy="276225"/>
            <a:chOff x="1847" y="2736"/>
            <a:chExt cx="2688" cy="174"/>
          </a:xfrm>
        </p:grpSpPr>
        <p:sp>
          <p:nvSpPr>
            <p:cNvPr id="21516" name="Rectangle 5"/>
            <p:cNvSpPr>
              <a:spLocks noChangeArrowheads="1"/>
            </p:cNvSpPr>
            <p:nvPr/>
          </p:nvSpPr>
          <p:spPr bwMode="auto">
            <a:xfrm>
              <a:off x="2105" y="2736"/>
              <a:ext cx="2359" cy="174"/>
            </a:xfrm>
            <a:prstGeom prst="rect">
              <a:avLst/>
            </a:prstGeom>
            <a:noFill/>
            <a:ln w="25400">
              <a:solidFill>
                <a:srgbClr val="000000"/>
              </a:solidFill>
              <a:miter lim="800000"/>
              <a:headEnd/>
              <a:tailEnd/>
            </a:ln>
          </p:spPr>
          <p:txBody>
            <a:bodyPr>
              <a:prstTxWarp prst="textNoShape">
                <a:avLst/>
              </a:prstTxWarp>
            </a:bodyPr>
            <a:lstStyle/>
            <a:p>
              <a:endParaRPr lang="en-US"/>
            </a:p>
          </p:txBody>
        </p:sp>
        <p:sp>
          <p:nvSpPr>
            <p:cNvPr id="21517" name="Rectangle 6"/>
            <p:cNvSpPr>
              <a:spLocks noChangeArrowheads="1"/>
            </p:cNvSpPr>
            <p:nvPr/>
          </p:nvSpPr>
          <p:spPr bwMode="auto">
            <a:xfrm>
              <a:off x="1847" y="2769"/>
              <a:ext cx="2688" cy="116"/>
            </a:xfrm>
            <a:prstGeom prst="rect">
              <a:avLst/>
            </a:prstGeom>
            <a:noFill/>
            <a:ln w="25400">
              <a:noFill/>
              <a:miter lim="800000"/>
              <a:headEnd/>
              <a:tailEnd/>
            </a:ln>
          </p:spPr>
          <p:txBody>
            <a:bodyPr lIns="12700" tIns="12700" rIns="12700" bIns="12700">
              <a:prstTxWarp prst="textNoShape">
                <a:avLst/>
              </a:prstTxWarp>
            </a:bodyPr>
            <a:lstStyle/>
            <a:p>
              <a:pPr eaLnBrk="0" hangingPunct="0"/>
              <a:r>
                <a:rPr lang="en-US" sz="1200">
                  <a:latin typeface="Times New Roman" charset="0"/>
                </a:rPr>
                <a:t> DB</a:t>
              </a:r>
              <a:r>
                <a:rPr lang="en-US" sz="1200">
                  <a:solidFill>
                    <a:srgbClr val="000000"/>
                  </a:solidFill>
                  <a:latin typeface="Times New Roman" charset="0"/>
                </a:rPr>
                <a:t>:     </a:t>
              </a:r>
              <a:r>
                <a:rPr lang="en-US" sz="1200" b="1">
                  <a:solidFill>
                    <a:srgbClr val="0000CC"/>
                  </a:solidFill>
                  <a:latin typeface="Times New Roman" charset="0"/>
                </a:rPr>
                <a:t>R</a:t>
              </a:r>
              <a:r>
                <a:rPr lang="en-US" sz="1200" b="1" baseline="-25000">
                  <a:solidFill>
                    <a:srgbClr val="0000CC"/>
                  </a:solidFill>
                  <a:latin typeface="Times New Roman" charset="0"/>
                </a:rPr>
                <a:t>2</a:t>
              </a:r>
              <a:r>
                <a:rPr lang="en-US" sz="1200" b="1">
                  <a:solidFill>
                    <a:srgbClr val="0000CC"/>
                  </a:solidFill>
                  <a:latin typeface="Times New Roman" charset="0"/>
                </a:rPr>
                <a:t>(X) W</a:t>
              </a:r>
              <a:r>
                <a:rPr lang="en-US" sz="1200" b="1" baseline="-25000">
                  <a:solidFill>
                    <a:srgbClr val="0000CC"/>
                  </a:solidFill>
                  <a:latin typeface="Times New Roman" charset="0"/>
                </a:rPr>
                <a:t>2</a:t>
              </a:r>
              <a:r>
                <a:rPr lang="en-US" sz="1200" b="1">
                  <a:solidFill>
                    <a:srgbClr val="0000CC"/>
                  </a:solidFill>
                  <a:latin typeface="Times New Roman" charset="0"/>
                </a:rPr>
                <a:t>(X) </a:t>
              </a:r>
              <a:r>
                <a:rPr lang="en-US" sz="1200" b="1">
                  <a:solidFill>
                    <a:srgbClr val="D92727"/>
                  </a:solidFill>
                  <a:latin typeface="Times New Roman" charset="0"/>
                </a:rPr>
                <a:t>R</a:t>
              </a:r>
              <a:r>
                <a:rPr lang="en-US" sz="1200" b="1" baseline="-25000">
                  <a:solidFill>
                    <a:srgbClr val="D92727"/>
                  </a:solidFill>
                  <a:latin typeface="Times New Roman" charset="0"/>
                </a:rPr>
                <a:t>1</a:t>
              </a:r>
              <a:r>
                <a:rPr lang="en-US" sz="1200" b="1">
                  <a:solidFill>
                    <a:srgbClr val="D92727"/>
                  </a:solidFill>
                  <a:latin typeface="Times New Roman" charset="0"/>
                </a:rPr>
                <a:t>(X) W</a:t>
              </a:r>
              <a:r>
                <a:rPr lang="en-US" sz="1200" b="1" baseline="-25000">
                  <a:solidFill>
                    <a:srgbClr val="D92727"/>
                  </a:solidFill>
                  <a:latin typeface="Times New Roman" charset="0"/>
                </a:rPr>
                <a:t>1</a:t>
              </a:r>
              <a:r>
                <a:rPr lang="en-US" sz="1200" b="1">
                  <a:solidFill>
                    <a:srgbClr val="D92727"/>
                  </a:solidFill>
                  <a:latin typeface="Times New Roman" charset="0"/>
                </a:rPr>
                <a:t>(X)</a:t>
              </a:r>
              <a:r>
                <a:rPr lang="en-US" sz="1200" b="1">
                  <a:solidFill>
                    <a:srgbClr val="0000CC"/>
                  </a:solidFill>
                  <a:latin typeface="Times New Roman" charset="0"/>
                </a:rPr>
                <a:t> W</a:t>
              </a:r>
              <a:r>
                <a:rPr lang="en-US" sz="1200" b="1" baseline="-25000">
                  <a:solidFill>
                    <a:srgbClr val="0000CC"/>
                  </a:solidFill>
                  <a:latin typeface="Times New Roman" charset="0"/>
                </a:rPr>
                <a:t>2</a:t>
              </a:r>
              <a:r>
                <a:rPr lang="en-US" sz="1200" b="1">
                  <a:solidFill>
                    <a:srgbClr val="0000CC"/>
                  </a:solidFill>
                  <a:latin typeface="Times New Roman" charset="0"/>
                </a:rPr>
                <a:t>(Y) </a:t>
              </a:r>
              <a:r>
                <a:rPr lang="en-US" sz="1200" b="1">
                  <a:solidFill>
                    <a:srgbClr val="D92727"/>
                  </a:solidFill>
                  <a:latin typeface="Times New Roman" charset="0"/>
                </a:rPr>
                <a:t>R</a:t>
              </a:r>
              <a:r>
                <a:rPr lang="en-US" sz="1200" b="1" baseline="-25000">
                  <a:solidFill>
                    <a:srgbClr val="D92727"/>
                  </a:solidFill>
                  <a:latin typeface="Times New Roman" charset="0"/>
                </a:rPr>
                <a:t>1</a:t>
              </a:r>
              <a:r>
                <a:rPr lang="en-US" sz="1200" b="1">
                  <a:solidFill>
                    <a:srgbClr val="D92727"/>
                  </a:solidFill>
                  <a:latin typeface="Times New Roman" charset="0"/>
                </a:rPr>
                <a:t>(Y)</a:t>
              </a:r>
              <a:r>
                <a:rPr lang="en-US" sz="1200" b="1">
                  <a:solidFill>
                    <a:srgbClr val="0000CC"/>
                  </a:solidFill>
                  <a:latin typeface="Times New Roman" charset="0"/>
                </a:rPr>
                <a:t> commit</a:t>
              </a:r>
              <a:r>
                <a:rPr lang="en-US" sz="1200" b="1" baseline="-25000">
                  <a:solidFill>
                    <a:srgbClr val="0000CC"/>
                  </a:solidFill>
                  <a:latin typeface="Times New Roman" charset="0"/>
                </a:rPr>
                <a:t>2 </a:t>
              </a:r>
              <a:r>
                <a:rPr lang="en-US" sz="1200" b="1">
                  <a:solidFill>
                    <a:srgbClr val="D92727"/>
                  </a:solidFill>
                  <a:latin typeface="Times New Roman" charset="0"/>
                </a:rPr>
                <a:t>commit</a:t>
              </a:r>
              <a:r>
                <a:rPr lang="en-US" sz="1200" b="1" baseline="-25000">
                  <a:solidFill>
                    <a:srgbClr val="D92727"/>
                  </a:solidFill>
                  <a:latin typeface="Times New Roman" charset="0"/>
                </a:rPr>
                <a:t>1</a:t>
              </a:r>
            </a:p>
          </p:txBody>
        </p:sp>
      </p:grpSp>
      <p:sp>
        <p:nvSpPr>
          <p:cNvPr id="21509" name="Line 13"/>
          <p:cNvSpPr>
            <a:spLocks noChangeShapeType="1"/>
          </p:cNvSpPr>
          <p:nvPr/>
        </p:nvSpPr>
        <p:spPr bwMode="auto">
          <a:xfrm>
            <a:off x="4267200" y="3208338"/>
            <a:ext cx="0" cy="1066800"/>
          </a:xfrm>
          <a:prstGeom prst="line">
            <a:avLst/>
          </a:prstGeom>
          <a:noFill/>
          <a:ln w="127000">
            <a:solidFill>
              <a:schemeClr val="tx1"/>
            </a:solidFill>
            <a:round/>
            <a:headEnd/>
            <a:tailEnd type="triangle" w="med" len="med"/>
          </a:ln>
        </p:spPr>
        <p:txBody>
          <a:bodyPr>
            <a:prstTxWarp prst="textNoShape">
              <a:avLst/>
            </a:prstTxWarp>
          </a:bodyPr>
          <a:lstStyle/>
          <a:p>
            <a:endParaRPr lang="en-US"/>
          </a:p>
        </p:txBody>
      </p:sp>
      <p:grpSp>
        <p:nvGrpSpPr>
          <p:cNvPr id="3" name="Group 14"/>
          <p:cNvGrpSpPr>
            <a:grpSpLocks/>
          </p:cNvGrpSpPr>
          <p:nvPr/>
        </p:nvGrpSpPr>
        <p:grpSpPr bwMode="auto">
          <a:xfrm>
            <a:off x="2895600" y="2209800"/>
            <a:ext cx="2468563" cy="473075"/>
            <a:chOff x="0" y="0"/>
            <a:chExt cx="20000" cy="20000"/>
          </a:xfrm>
        </p:grpSpPr>
        <p:sp>
          <p:nvSpPr>
            <p:cNvPr id="21514" name="Rectangle 15"/>
            <p:cNvSpPr>
              <a:spLocks noChangeArrowheads="1"/>
            </p:cNvSpPr>
            <p:nvPr/>
          </p:nvSpPr>
          <p:spPr bwMode="auto">
            <a:xfrm>
              <a:off x="2856" y="0"/>
              <a:ext cx="16192" cy="20000"/>
            </a:xfrm>
            <a:prstGeom prst="rect">
              <a:avLst/>
            </a:prstGeom>
            <a:noFill/>
            <a:ln w="25400">
              <a:solidFill>
                <a:srgbClr val="000000"/>
              </a:solidFill>
              <a:miter lim="800000"/>
              <a:headEnd/>
              <a:tailEnd/>
            </a:ln>
          </p:spPr>
          <p:txBody>
            <a:bodyPr>
              <a:prstTxWarp prst="textNoShape">
                <a:avLst/>
              </a:prstTxWarp>
            </a:bodyPr>
            <a:lstStyle/>
            <a:p>
              <a:endParaRPr lang="en-US"/>
            </a:p>
          </p:txBody>
        </p:sp>
        <p:sp>
          <p:nvSpPr>
            <p:cNvPr id="21515" name="Rectangle 16"/>
            <p:cNvSpPr>
              <a:spLocks noChangeArrowheads="1"/>
            </p:cNvSpPr>
            <p:nvPr/>
          </p:nvSpPr>
          <p:spPr bwMode="auto">
            <a:xfrm>
              <a:off x="0" y="3464"/>
              <a:ext cx="20000" cy="13349"/>
            </a:xfrm>
            <a:prstGeom prst="rect">
              <a:avLst/>
            </a:prstGeom>
            <a:noFill/>
            <a:ln w="25400">
              <a:noFill/>
              <a:miter lim="800000"/>
              <a:headEnd/>
              <a:tailEnd/>
            </a:ln>
          </p:spPr>
          <p:txBody>
            <a:bodyPr lIns="12700" tIns="12700" rIns="12700" bIns="12700">
              <a:prstTxWarp prst="textNoShape">
                <a:avLst/>
              </a:prstTxWarp>
            </a:bodyPr>
            <a:lstStyle/>
            <a:p>
              <a:pPr eaLnBrk="0" hangingPunct="0"/>
              <a:r>
                <a:rPr lang="en-US" sz="1200">
                  <a:solidFill>
                    <a:srgbClr val="000000"/>
                  </a:solidFill>
                  <a:latin typeface="Times New Roman" charset="0"/>
                </a:rPr>
                <a:t> </a:t>
              </a:r>
              <a:r>
                <a:rPr lang="en-US" sz="1200">
                  <a:solidFill>
                    <a:srgbClr val="D92727"/>
                  </a:solidFill>
                  <a:latin typeface="Times New Roman" charset="0"/>
                </a:rPr>
                <a:t>T</a:t>
              </a:r>
              <a:r>
                <a:rPr lang="en-US" sz="1200" baseline="-25000">
                  <a:solidFill>
                    <a:srgbClr val="D92727"/>
                  </a:solidFill>
                  <a:latin typeface="Times New Roman" charset="0"/>
                </a:rPr>
                <a:t>1</a:t>
              </a:r>
              <a:r>
                <a:rPr lang="en-US" sz="1200">
                  <a:solidFill>
                    <a:srgbClr val="000000"/>
                  </a:solidFill>
                  <a:latin typeface="Times New Roman" charset="0"/>
                </a:rPr>
                <a:t>:     </a:t>
              </a:r>
              <a:r>
                <a:rPr lang="en-US" sz="1200" b="1">
                  <a:solidFill>
                    <a:srgbClr val="D92727"/>
                  </a:solidFill>
                  <a:latin typeface="Times New Roman" charset="0"/>
                </a:rPr>
                <a:t>R</a:t>
              </a:r>
              <a:r>
                <a:rPr lang="en-US" sz="1200" b="1" baseline="-25000">
                  <a:solidFill>
                    <a:srgbClr val="D92727"/>
                  </a:solidFill>
                  <a:latin typeface="Times New Roman" charset="0"/>
                </a:rPr>
                <a:t>1</a:t>
              </a:r>
              <a:r>
                <a:rPr lang="en-US" sz="1200" b="1">
                  <a:solidFill>
                    <a:srgbClr val="D92727"/>
                  </a:solidFill>
                  <a:latin typeface="Times New Roman" charset="0"/>
                </a:rPr>
                <a:t>(X)  R</a:t>
              </a:r>
              <a:r>
                <a:rPr lang="en-US" sz="1200" b="1" baseline="-25000">
                  <a:solidFill>
                    <a:srgbClr val="D92727"/>
                  </a:solidFill>
                  <a:latin typeface="Times New Roman" charset="0"/>
                </a:rPr>
                <a:t>1</a:t>
              </a:r>
              <a:r>
                <a:rPr lang="en-US" sz="1200" b="1">
                  <a:solidFill>
                    <a:srgbClr val="D92727"/>
                  </a:solidFill>
                  <a:latin typeface="Times New Roman" charset="0"/>
                </a:rPr>
                <a:t>(Y)  W</a:t>
              </a:r>
              <a:r>
                <a:rPr lang="en-US" sz="1200" b="1" baseline="-25000">
                  <a:solidFill>
                    <a:srgbClr val="D92727"/>
                  </a:solidFill>
                  <a:latin typeface="Times New Roman" charset="0"/>
                </a:rPr>
                <a:t>1</a:t>
              </a:r>
              <a:r>
                <a:rPr lang="en-US" sz="1200" b="1">
                  <a:solidFill>
                    <a:srgbClr val="D92727"/>
                  </a:solidFill>
                  <a:latin typeface="Times New Roman" charset="0"/>
                </a:rPr>
                <a:t>(X)</a:t>
              </a:r>
              <a:r>
                <a:rPr lang="en-US" sz="1200" b="1" i="1">
                  <a:solidFill>
                    <a:srgbClr val="D92727"/>
                  </a:solidFill>
                  <a:latin typeface="Times New Roman" charset="0"/>
                </a:rPr>
                <a:t> </a:t>
              </a:r>
              <a:r>
                <a:rPr lang="en-US" sz="1200" b="1">
                  <a:solidFill>
                    <a:srgbClr val="D92727"/>
                  </a:solidFill>
                  <a:latin typeface="Times New Roman" charset="0"/>
                </a:rPr>
                <a:t>commit</a:t>
              </a:r>
              <a:r>
                <a:rPr lang="en-US" sz="1200" b="1" baseline="-25000">
                  <a:solidFill>
                    <a:srgbClr val="D92727"/>
                  </a:solidFill>
                  <a:latin typeface="Times New Roman" charset="0"/>
                </a:rPr>
                <a:t>1</a:t>
              </a:r>
            </a:p>
          </p:txBody>
        </p:sp>
      </p:grpSp>
      <p:grpSp>
        <p:nvGrpSpPr>
          <p:cNvPr id="4" name="Group 17"/>
          <p:cNvGrpSpPr>
            <a:grpSpLocks/>
          </p:cNvGrpSpPr>
          <p:nvPr/>
        </p:nvGrpSpPr>
        <p:grpSpPr bwMode="auto">
          <a:xfrm>
            <a:off x="2895600" y="2667000"/>
            <a:ext cx="2468563" cy="473075"/>
            <a:chOff x="0" y="0"/>
            <a:chExt cx="20000" cy="20000"/>
          </a:xfrm>
        </p:grpSpPr>
        <p:sp>
          <p:nvSpPr>
            <p:cNvPr id="21512" name="Rectangle 18"/>
            <p:cNvSpPr>
              <a:spLocks noChangeArrowheads="1"/>
            </p:cNvSpPr>
            <p:nvPr/>
          </p:nvSpPr>
          <p:spPr bwMode="auto">
            <a:xfrm>
              <a:off x="2856" y="0"/>
              <a:ext cx="16192" cy="20000"/>
            </a:xfrm>
            <a:prstGeom prst="rect">
              <a:avLst/>
            </a:prstGeom>
            <a:noFill/>
            <a:ln w="25400">
              <a:solidFill>
                <a:srgbClr val="000000"/>
              </a:solidFill>
              <a:miter lim="800000"/>
              <a:headEnd/>
              <a:tailEnd/>
            </a:ln>
          </p:spPr>
          <p:txBody>
            <a:bodyPr>
              <a:prstTxWarp prst="textNoShape">
                <a:avLst/>
              </a:prstTxWarp>
            </a:bodyPr>
            <a:lstStyle/>
            <a:p>
              <a:endParaRPr lang="en-US"/>
            </a:p>
          </p:txBody>
        </p:sp>
        <p:sp>
          <p:nvSpPr>
            <p:cNvPr id="21513" name="Rectangle 19"/>
            <p:cNvSpPr>
              <a:spLocks noChangeArrowheads="1"/>
            </p:cNvSpPr>
            <p:nvPr/>
          </p:nvSpPr>
          <p:spPr bwMode="auto">
            <a:xfrm>
              <a:off x="0" y="3464"/>
              <a:ext cx="20000" cy="13349"/>
            </a:xfrm>
            <a:prstGeom prst="rect">
              <a:avLst/>
            </a:prstGeom>
            <a:noFill/>
            <a:ln w="25400">
              <a:noFill/>
              <a:miter lim="800000"/>
              <a:headEnd/>
              <a:tailEnd/>
            </a:ln>
          </p:spPr>
          <p:txBody>
            <a:bodyPr lIns="12700" tIns="12700" rIns="12700" bIns="12700">
              <a:prstTxWarp prst="textNoShape">
                <a:avLst/>
              </a:prstTxWarp>
            </a:bodyPr>
            <a:lstStyle/>
            <a:p>
              <a:pPr eaLnBrk="0" hangingPunct="0"/>
              <a:r>
                <a:rPr lang="en-US" sz="1200">
                  <a:latin typeface="Times New Roman" charset="0"/>
                </a:rPr>
                <a:t> </a:t>
              </a:r>
              <a:r>
                <a:rPr lang="en-US" sz="1200">
                  <a:solidFill>
                    <a:srgbClr val="0000CC"/>
                  </a:solidFill>
                  <a:latin typeface="Times New Roman" charset="0"/>
                </a:rPr>
                <a:t>T</a:t>
              </a:r>
              <a:r>
                <a:rPr lang="en-US" sz="1200" baseline="-25000">
                  <a:solidFill>
                    <a:srgbClr val="0000CC"/>
                  </a:solidFill>
                  <a:latin typeface="Times New Roman" charset="0"/>
                </a:rPr>
                <a:t>2</a:t>
              </a:r>
              <a:r>
                <a:rPr lang="en-US" sz="1200">
                  <a:solidFill>
                    <a:srgbClr val="0000CC"/>
                  </a:solidFill>
                  <a:latin typeface="Times New Roman" charset="0"/>
                </a:rPr>
                <a:t>:</a:t>
              </a:r>
              <a:r>
                <a:rPr lang="en-US" sz="1200">
                  <a:solidFill>
                    <a:srgbClr val="000000"/>
                  </a:solidFill>
                  <a:latin typeface="Times New Roman" charset="0"/>
                </a:rPr>
                <a:t>     </a:t>
              </a:r>
              <a:r>
                <a:rPr lang="en-US" sz="1200" b="1">
                  <a:solidFill>
                    <a:srgbClr val="0000CC"/>
                  </a:solidFill>
                  <a:latin typeface="Times New Roman" charset="0"/>
                </a:rPr>
                <a:t>R</a:t>
              </a:r>
              <a:r>
                <a:rPr lang="en-US" sz="1200" b="1" baseline="-25000">
                  <a:solidFill>
                    <a:srgbClr val="0000CC"/>
                  </a:solidFill>
                  <a:latin typeface="Times New Roman" charset="0"/>
                </a:rPr>
                <a:t>2</a:t>
              </a:r>
              <a:r>
                <a:rPr lang="en-US" sz="1200" b="1">
                  <a:solidFill>
                    <a:srgbClr val="0000CC"/>
                  </a:solidFill>
                  <a:latin typeface="Times New Roman" charset="0"/>
                </a:rPr>
                <a:t>(X) W</a:t>
              </a:r>
              <a:r>
                <a:rPr lang="en-US" sz="1200" b="1" baseline="-25000">
                  <a:solidFill>
                    <a:srgbClr val="0000CC"/>
                  </a:solidFill>
                  <a:latin typeface="Times New Roman" charset="0"/>
                </a:rPr>
                <a:t>2</a:t>
              </a:r>
              <a:r>
                <a:rPr lang="en-US" sz="1200" b="1">
                  <a:solidFill>
                    <a:srgbClr val="0000CC"/>
                  </a:solidFill>
                  <a:latin typeface="Times New Roman" charset="0"/>
                </a:rPr>
                <a:t>(X) W</a:t>
              </a:r>
              <a:r>
                <a:rPr lang="en-US" sz="1200" b="1" baseline="-25000">
                  <a:solidFill>
                    <a:srgbClr val="0000CC"/>
                  </a:solidFill>
                  <a:latin typeface="Times New Roman" charset="0"/>
                </a:rPr>
                <a:t>2</a:t>
              </a:r>
              <a:r>
                <a:rPr lang="en-US" sz="1200" b="1">
                  <a:solidFill>
                    <a:srgbClr val="0000CC"/>
                  </a:solidFill>
                  <a:latin typeface="Times New Roman" charset="0"/>
                </a:rPr>
                <a:t>(Y)  commit</a:t>
              </a:r>
              <a:r>
                <a:rPr lang="en-US" sz="1200" b="1" baseline="-25000">
                  <a:solidFill>
                    <a:srgbClr val="0000CC"/>
                  </a:solidFill>
                  <a:latin typeface="Times New Roman" charset="0"/>
                </a:rPr>
                <a:t>2</a:t>
              </a:r>
            </a:p>
          </p:txBody>
        </p:sp>
      </p:grpSp>
      <p:sp>
        <p:nvSpPr>
          <p:cNvPr id="14" name="Slide Number Placeholder 13"/>
          <p:cNvSpPr>
            <a:spLocks noGrp="1"/>
          </p:cNvSpPr>
          <p:nvPr>
            <p:ph type="sldNum" sz="quarter" idx="12"/>
          </p:nvPr>
        </p:nvSpPr>
        <p:spPr/>
        <p:txBody>
          <a:bodyPr/>
          <a:lstStyle/>
          <a:p>
            <a:fld id="{B6F15528-21DE-4FAA-801E-634DDDAF4B2B}" type="slidenum">
              <a:rPr lang="en-US" smtClean="0"/>
              <a:pPr/>
              <a:t>37</a:t>
            </a:fld>
            <a:endParaRPr lang="en-US"/>
          </a:p>
        </p:txBody>
      </p:sp>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t>What about the locks?</a:t>
            </a:r>
          </a:p>
        </p:txBody>
      </p:sp>
      <p:sp>
        <p:nvSpPr>
          <p:cNvPr id="13315" name="Rectangle 3"/>
          <p:cNvSpPr>
            <a:spLocks noGrp="1" noChangeArrowheads="1"/>
          </p:cNvSpPr>
          <p:nvPr>
            <p:ph type="body" idx="1"/>
          </p:nvPr>
        </p:nvSpPr>
        <p:spPr/>
        <p:txBody>
          <a:bodyPr/>
          <a:lstStyle/>
          <a:p>
            <a:pPr eaLnBrk="1" hangingPunct="1">
              <a:lnSpc>
                <a:spcPct val="90000"/>
              </a:lnSpc>
            </a:pPr>
            <a:r>
              <a:rPr lang="en-US" sz="2800"/>
              <a:t>Unlike other kinds of distributed systems, transactional systems typically </a:t>
            </a:r>
            <a:r>
              <a:rPr lang="en-US" sz="2800" i="1"/>
              <a:t>lock </a:t>
            </a:r>
            <a:r>
              <a:rPr lang="en-US" sz="2800"/>
              <a:t>the data they access</a:t>
            </a:r>
          </a:p>
          <a:p>
            <a:pPr eaLnBrk="1" hangingPunct="1">
              <a:lnSpc>
                <a:spcPct val="90000"/>
              </a:lnSpc>
            </a:pPr>
            <a:r>
              <a:rPr lang="en-US" sz="2800"/>
              <a:t>They obtain these locks as they run:</a:t>
            </a:r>
          </a:p>
          <a:p>
            <a:pPr lvl="1" eaLnBrk="1" hangingPunct="1">
              <a:lnSpc>
                <a:spcPct val="90000"/>
              </a:lnSpc>
            </a:pPr>
            <a:r>
              <a:rPr lang="en-US" sz="2400"/>
              <a:t>Before accessing “x” get a lock on “x”</a:t>
            </a:r>
          </a:p>
          <a:p>
            <a:pPr lvl="1" eaLnBrk="1" hangingPunct="1">
              <a:lnSpc>
                <a:spcPct val="90000"/>
              </a:lnSpc>
            </a:pPr>
            <a:r>
              <a:rPr lang="en-US" sz="2400"/>
              <a:t>Usually we assume that the application knows enough to get the right kind of lock.  It is not good to get a read lock if you’ll later need to update the object</a:t>
            </a:r>
          </a:p>
          <a:p>
            <a:pPr eaLnBrk="1" hangingPunct="1">
              <a:lnSpc>
                <a:spcPct val="90000"/>
              </a:lnSpc>
            </a:pPr>
            <a:r>
              <a:rPr lang="en-US" sz="2800"/>
              <a:t>In clever applications, one lock will often cover many objects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A196D973-EA44-2943-AA92-ED0D6FF2136C}" type="slidenum">
              <a:rPr lang="en-US"/>
              <a:pPr/>
              <a:t>39</a:t>
            </a:fld>
            <a:endParaRPr lang="en-US"/>
          </a:p>
        </p:txBody>
      </p:sp>
      <p:sp>
        <p:nvSpPr>
          <p:cNvPr id="52226" name="Rectangle 2"/>
          <p:cNvSpPr>
            <a:spLocks noGrp="1" noChangeArrowheads="1"/>
          </p:cNvSpPr>
          <p:nvPr>
            <p:ph type="title"/>
          </p:nvPr>
        </p:nvSpPr>
        <p:spPr/>
        <p:txBody>
          <a:bodyPr/>
          <a:lstStyle/>
          <a:p>
            <a:r>
              <a:rPr lang="en-US"/>
              <a:t>Strict Two-Phase Locking (2)</a:t>
            </a:r>
          </a:p>
        </p:txBody>
      </p:sp>
      <p:sp>
        <p:nvSpPr>
          <p:cNvPr id="52227" name="Rectangle 3"/>
          <p:cNvSpPr>
            <a:spLocks noGrp="1" noChangeArrowheads="1"/>
          </p:cNvSpPr>
          <p:nvPr>
            <p:ph type="body" idx="1"/>
          </p:nvPr>
        </p:nvSpPr>
        <p:spPr/>
        <p:txBody>
          <a:bodyPr/>
          <a:lstStyle/>
          <a:p>
            <a:r>
              <a:rPr lang="en-US" sz="2400"/>
              <a:t>Strict two-phase locking.</a:t>
            </a:r>
          </a:p>
        </p:txBody>
      </p:sp>
      <p:pic>
        <p:nvPicPr>
          <p:cNvPr id="52228" name="Picture 4"/>
          <p:cNvPicPr>
            <a:picLocks noChangeAspect="1" noChangeArrowheads="1"/>
          </p:cNvPicPr>
          <p:nvPr/>
        </p:nvPicPr>
        <p:blipFill>
          <a:blip r:embed="rId3"/>
          <a:srcRect l="27579" t="44260" r="24345" b="38670"/>
          <a:stretch>
            <a:fillRect/>
          </a:stretch>
        </p:blipFill>
        <p:spPr bwMode="auto">
          <a:xfrm>
            <a:off x="723900" y="2057400"/>
            <a:ext cx="7843838" cy="39417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dirty="0" smtClean="0"/>
              <a:t>Important Lessons</a:t>
            </a:r>
            <a:r>
              <a:rPr dirty="0" smtClean="0"/>
              <a:t> - Security</a:t>
            </a:r>
            <a:endParaRPr lang="en-US" dirty="0"/>
          </a:p>
        </p:txBody>
      </p:sp>
      <p:sp>
        <p:nvSpPr>
          <p:cNvPr id="100355" name="Rectangle 3"/>
          <p:cNvSpPr>
            <a:spLocks noGrp="1" noChangeArrowheads="1"/>
          </p:cNvSpPr>
          <p:nvPr>
            <p:ph type="body" idx="1"/>
          </p:nvPr>
        </p:nvSpPr>
        <p:spPr/>
        <p:txBody>
          <a:bodyPr>
            <a:normAutofit fontScale="92500" lnSpcReduction="20000"/>
          </a:bodyPr>
          <a:lstStyle/>
          <a:p>
            <a:r>
              <a:rPr lang="en-US" smtClean="0"/>
              <a:t>Internet design and growth </a:t>
            </a:r>
            <a:r>
              <a:rPr lang="en-US" smtClean="0">
                <a:sym typeface="Wingdings"/>
              </a:rPr>
              <a:t></a:t>
            </a:r>
            <a:r>
              <a:rPr lang="en-US" smtClean="0"/>
              <a:t> security challenges</a:t>
            </a:r>
          </a:p>
          <a:p>
            <a:r>
              <a:rPr lang="en-US" smtClean="0"/>
              <a:t>Symmetric (pre-shared key, fast) and asymmetric (key pairs, slow) primitives provide:</a:t>
            </a:r>
          </a:p>
          <a:p>
            <a:pPr lvl="2"/>
            <a:r>
              <a:rPr lang="en-US" smtClean="0"/>
              <a:t>Confidentiality</a:t>
            </a:r>
          </a:p>
          <a:p>
            <a:pPr lvl="2"/>
            <a:r>
              <a:rPr lang="en-US" smtClean="0"/>
              <a:t>Integrity</a:t>
            </a:r>
          </a:p>
          <a:p>
            <a:pPr lvl="2"/>
            <a:r>
              <a:rPr lang="en-US" smtClean="0"/>
              <a:t>Authentication</a:t>
            </a:r>
          </a:p>
          <a:p>
            <a:r>
              <a:rPr lang="en-US" smtClean="0"/>
              <a:t>“Hybrid Encryption” leverages strengths of both.</a:t>
            </a:r>
          </a:p>
          <a:p>
            <a:r>
              <a:rPr lang="en-US" smtClean="0"/>
              <a:t>Great complexity exists in securely acquiring keys.</a:t>
            </a:r>
          </a:p>
          <a:p>
            <a:r>
              <a:rPr lang="en-US" smtClean="0"/>
              <a:t>Crypto is hard to get right, so use tools from others, don’t design your own (e.g. TLS).  </a:t>
            </a:r>
          </a:p>
          <a:p>
            <a:pPr lvl="2"/>
            <a:endParaRPr lang="en-US" smtClean="0"/>
          </a:p>
          <a:p>
            <a:pPr lvl="2"/>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 name="Slide Number Placeholder 4"/>
          <p:cNvSpPr>
            <a:spLocks noGrp="1"/>
          </p:cNvSpPr>
          <p:nvPr>
            <p:ph type="sldNum" sz="quarter" idx="12"/>
          </p:nvPr>
        </p:nvSpPr>
        <p:spPr/>
        <p:txBody>
          <a:bodyPr/>
          <a:lstStyle/>
          <a:p>
            <a:fld id="{238EDC56-85DE-4C49-8284-D41E05F1F34B}" type="slidenum">
              <a:rPr lang="en-US"/>
              <a:pPr/>
              <a:t>40</a:t>
            </a:fld>
            <a:endParaRPr lang="en-US"/>
          </a:p>
        </p:txBody>
      </p:sp>
      <p:sp>
        <p:nvSpPr>
          <p:cNvPr id="21506" name="Rectangle 2"/>
          <p:cNvSpPr>
            <a:spLocks noGrp="1" noChangeArrowheads="1"/>
          </p:cNvSpPr>
          <p:nvPr>
            <p:ph type="title"/>
          </p:nvPr>
        </p:nvSpPr>
        <p:spPr/>
        <p:txBody>
          <a:bodyPr/>
          <a:lstStyle/>
          <a:p>
            <a:r>
              <a:rPr lang="en-GB"/>
              <a:t>Lock compatibility</a:t>
            </a:r>
          </a:p>
        </p:txBody>
      </p:sp>
      <p:grpSp>
        <p:nvGrpSpPr>
          <p:cNvPr id="2" name="Group 3"/>
          <p:cNvGrpSpPr>
            <a:grpSpLocks/>
          </p:cNvGrpSpPr>
          <p:nvPr/>
        </p:nvGrpSpPr>
        <p:grpSpPr bwMode="auto">
          <a:xfrm>
            <a:off x="744538" y="1493838"/>
            <a:ext cx="7542212" cy="2087562"/>
            <a:chOff x="341" y="1220"/>
            <a:chExt cx="5147" cy="1315"/>
          </a:xfrm>
        </p:grpSpPr>
        <p:sp>
          <p:nvSpPr>
            <p:cNvPr id="21508" name="Rectangle 4"/>
            <p:cNvSpPr>
              <a:spLocks noChangeArrowheads="1"/>
            </p:cNvSpPr>
            <p:nvPr/>
          </p:nvSpPr>
          <p:spPr bwMode="auto">
            <a:xfrm>
              <a:off x="361" y="1273"/>
              <a:ext cx="1019" cy="192"/>
            </a:xfrm>
            <a:prstGeom prst="rect">
              <a:avLst/>
            </a:prstGeom>
            <a:noFill/>
            <a:ln w="9525">
              <a:noFill/>
              <a:miter lim="800000"/>
              <a:headEnd/>
              <a:tailEnd/>
            </a:ln>
          </p:spPr>
          <p:txBody>
            <a:bodyPr wrap="none" lIns="0" tIns="0" rIns="0" bIns="0">
              <a:prstTxWarp prst="textNoShape">
                <a:avLst/>
              </a:prstTxWarp>
              <a:spAutoFit/>
            </a:bodyPr>
            <a:lstStyle/>
            <a:p>
              <a:pPr algn="l"/>
              <a:r>
                <a:rPr lang="en-GB" sz="2000" i="1">
                  <a:solidFill>
                    <a:srgbClr val="000000"/>
                  </a:solidFill>
                  <a:latin typeface="Times" charset="0"/>
                </a:rPr>
                <a:t>For one object</a:t>
              </a:r>
              <a:endParaRPr lang="en-GB">
                <a:latin typeface="Times" charset="0"/>
              </a:endParaRPr>
            </a:p>
          </p:txBody>
        </p:sp>
        <p:sp>
          <p:nvSpPr>
            <p:cNvPr id="21509" name="Rectangle 5"/>
            <p:cNvSpPr>
              <a:spLocks noChangeArrowheads="1"/>
            </p:cNvSpPr>
            <p:nvPr/>
          </p:nvSpPr>
          <p:spPr bwMode="auto">
            <a:xfrm>
              <a:off x="3452" y="1273"/>
              <a:ext cx="1053" cy="192"/>
            </a:xfrm>
            <a:prstGeom prst="rect">
              <a:avLst/>
            </a:prstGeom>
            <a:noFill/>
            <a:ln w="9525">
              <a:noFill/>
              <a:miter lim="800000"/>
              <a:headEnd/>
              <a:tailEnd/>
            </a:ln>
          </p:spPr>
          <p:txBody>
            <a:bodyPr wrap="none" lIns="0" tIns="0" rIns="0" bIns="0">
              <a:prstTxWarp prst="textNoShape">
                <a:avLst/>
              </a:prstTxWarp>
              <a:spAutoFit/>
            </a:bodyPr>
            <a:lstStyle/>
            <a:p>
              <a:pPr algn="l"/>
              <a:r>
                <a:rPr lang="en-GB" sz="2000" i="1">
                  <a:solidFill>
                    <a:srgbClr val="000000"/>
                  </a:solidFill>
                  <a:latin typeface="Times" charset="0"/>
                </a:rPr>
                <a:t>Lock requested</a:t>
              </a:r>
              <a:endParaRPr lang="en-GB">
                <a:latin typeface="Times" charset="0"/>
              </a:endParaRPr>
            </a:p>
          </p:txBody>
        </p:sp>
        <p:sp>
          <p:nvSpPr>
            <p:cNvPr id="21510" name="Rectangle 6"/>
            <p:cNvSpPr>
              <a:spLocks noChangeArrowheads="1"/>
            </p:cNvSpPr>
            <p:nvPr/>
          </p:nvSpPr>
          <p:spPr bwMode="auto">
            <a:xfrm>
              <a:off x="4138" y="1273"/>
              <a:ext cx="43" cy="192"/>
            </a:xfrm>
            <a:prstGeom prst="rect">
              <a:avLst/>
            </a:prstGeom>
            <a:noFill/>
            <a:ln w="9525">
              <a:noFill/>
              <a:miter lim="800000"/>
              <a:headEnd/>
              <a:tailEnd/>
            </a:ln>
          </p:spPr>
          <p:txBody>
            <a:bodyPr wrap="none" lIns="0" tIns="0" rIns="0" bIns="0">
              <a:prstTxWarp prst="textNoShape">
                <a:avLst/>
              </a:prstTxWarp>
              <a:spAutoFit/>
            </a:bodyPr>
            <a:lstStyle/>
            <a:p>
              <a:pPr algn="l"/>
              <a:r>
                <a:rPr lang="en-GB" sz="2000" i="1">
                  <a:solidFill>
                    <a:srgbClr val="000000"/>
                  </a:solidFill>
                  <a:latin typeface="Times" charset="0"/>
                </a:rPr>
                <a:t> </a:t>
              </a:r>
              <a:endParaRPr lang="en-GB">
                <a:latin typeface="Times" charset="0"/>
              </a:endParaRPr>
            </a:p>
          </p:txBody>
        </p:sp>
        <p:sp>
          <p:nvSpPr>
            <p:cNvPr id="21511" name="Rectangle 7"/>
            <p:cNvSpPr>
              <a:spLocks noChangeArrowheads="1"/>
            </p:cNvSpPr>
            <p:nvPr/>
          </p:nvSpPr>
          <p:spPr bwMode="auto">
            <a:xfrm>
              <a:off x="4170" y="1273"/>
              <a:ext cx="43" cy="192"/>
            </a:xfrm>
            <a:prstGeom prst="rect">
              <a:avLst/>
            </a:prstGeom>
            <a:noFill/>
            <a:ln w="9525">
              <a:noFill/>
              <a:miter lim="800000"/>
              <a:headEnd/>
              <a:tailEnd/>
            </a:ln>
          </p:spPr>
          <p:txBody>
            <a:bodyPr wrap="none" lIns="0" tIns="0" rIns="0" bIns="0">
              <a:prstTxWarp prst="textNoShape">
                <a:avLst/>
              </a:prstTxWarp>
              <a:spAutoFit/>
            </a:bodyPr>
            <a:lstStyle/>
            <a:p>
              <a:pPr algn="l"/>
              <a:r>
                <a:rPr lang="en-GB" sz="2000">
                  <a:solidFill>
                    <a:srgbClr val="000000"/>
                  </a:solidFill>
                  <a:latin typeface="Times" charset="0"/>
                </a:rPr>
                <a:t> </a:t>
              </a:r>
              <a:endParaRPr lang="en-GB">
                <a:latin typeface="Times" charset="0"/>
              </a:endParaRPr>
            </a:p>
          </p:txBody>
        </p:sp>
        <p:sp>
          <p:nvSpPr>
            <p:cNvPr id="21512" name="Rectangle 8"/>
            <p:cNvSpPr>
              <a:spLocks noChangeArrowheads="1"/>
            </p:cNvSpPr>
            <p:nvPr/>
          </p:nvSpPr>
          <p:spPr bwMode="auto">
            <a:xfrm>
              <a:off x="3166" y="1461"/>
              <a:ext cx="318" cy="192"/>
            </a:xfrm>
            <a:prstGeom prst="rect">
              <a:avLst/>
            </a:prstGeom>
            <a:noFill/>
            <a:ln w="9525">
              <a:noFill/>
              <a:miter lim="800000"/>
              <a:headEnd/>
              <a:tailEnd/>
            </a:ln>
          </p:spPr>
          <p:txBody>
            <a:bodyPr wrap="none" lIns="0" tIns="0" rIns="0" bIns="0">
              <a:prstTxWarp prst="textNoShape">
                <a:avLst/>
              </a:prstTxWarp>
              <a:spAutoFit/>
            </a:bodyPr>
            <a:lstStyle/>
            <a:p>
              <a:pPr algn="l"/>
              <a:r>
                <a:rPr lang="en-GB" sz="2000" i="1">
                  <a:solidFill>
                    <a:srgbClr val="000000"/>
                  </a:solidFill>
                  <a:latin typeface="Times" charset="0"/>
                </a:rPr>
                <a:t>read</a:t>
              </a:r>
              <a:endParaRPr lang="en-GB">
                <a:latin typeface="Times" charset="0"/>
              </a:endParaRPr>
            </a:p>
          </p:txBody>
        </p:sp>
        <p:sp>
          <p:nvSpPr>
            <p:cNvPr id="21513" name="Rectangle 9"/>
            <p:cNvSpPr>
              <a:spLocks noChangeArrowheads="1"/>
            </p:cNvSpPr>
            <p:nvPr/>
          </p:nvSpPr>
          <p:spPr bwMode="auto">
            <a:xfrm>
              <a:off x="4503" y="1461"/>
              <a:ext cx="356" cy="192"/>
            </a:xfrm>
            <a:prstGeom prst="rect">
              <a:avLst/>
            </a:prstGeom>
            <a:noFill/>
            <a:ln w="9525">
              <a:noFill/>
              <a:miter lim="800000"/>
              <a:headEnd/>
              <a:tailEnd/>
            </a:ln>
          </p:spPr>
          <p:txBody>
            <a:bodyPr wrap="none" lIns="0" tIns="0" rIns="0" bIns="0">
              <a:prstTxWarp prst="textNoShape">
                <a:avLst/>
              </a:prstTxWarp>
              <a:spAutoFit/>
            </a:bodyPr>
            <a:lstStyle/>
            <a:p>
              <a:pPr algn="l"/>
              <a:r>
                <a:rPr lang="en-GB" sz="2000" i="1">
                  <a:solidFill>
                    <a:srgbClr val="000000"/>
                  </a:solidFill>
                  <a:latin typeface="Times" charset="0"/>
                </a:rPr>
                <a:t>write</a:t>
              </a:r>
              <a:endParaRPr lang="en-GB">
                <a:latin typeface="Times" charset="0"/>
              </a:endParaRPr>
            </a:p>
          </p:txBody>
        </p:sp>
        <p:sp>
          <p:nvSpPr>
            <p:cNvPr id="21514" name="Rectangle 10"/>
            <p:cNvSpPr>
              <a:spLocks noChangeArrowheads="1"/>
            </p:cNvSpPr>
            <p:nvPr/>
          </p:nvSpPr>
          <p:spPr bwMode="auto">
            <a:xfrm>
              <a:off x="361" y="1667"/>
              <a:ext cx="1144" cy="192"/>
            </a:xfrm>
            <a:prstGeom prst="rect">
              <a:avLst/>
            </a:prstGeom>
            <a:noFill/>
            <a:ln w="9525">
              <a:noFill/>
              <a:miter lim="800000"/>
              <a:headEnd/>
              <a:tailEnd/>
            </a:ln>
          </p:spPr>
          <p:txBody>
            <a:bodyPr wrap="none" lIns="0" tIns="0" rIns="0" bIns="0">
              <a:prstTxWarp prst="textNoShape">
                <a:avLst/>
              </a:prstTxWarp>
              <a:spAutoFit/>
            </a:bodyPr>
            <a:lstStyle/>
            <a:p>
              <a:pPr algn="l"/>
              <a:r>
                <a:rPr lang="en-GB" sz="2000" i="1">
                  <a:solidFill>
                    <a:srgbClr val="000000"/>
                  </a:solidFill>
                  <a:latin typeface="Times" charset="0"/>
                </a:rPr>
                <a:t>Lock already set</a:t>
              </a:r>
              <a:endParaRPr lang="en-GB">
                <a:latin typeface="Times" charset="0"/>
              </a:endParaRPr>
            </a:p>
          </p:txBody>
        </p:sp>
        <p:sp>
          <p:nvSpPr>
            <p:cNvPr id="21515" name="Rectangle 11"/>
            <p:cNvSpPr>
              <a:spLocks noChangeArrowheads="1"/>
            </p:cNvSpPr>
            <p:nvPr/>
          </p:nvSpPr>
          <p:spPr bwMode="auto">
            <a:xfrm>
              <a:off x="1869" y="1718"/>
              <a:ext cx="336" cy="192"/>
            </a:xfrm>
            <a:prstGeom prst="rect">
              <a:avLst/>
            </a:prstGeom>
            <a:noFill/>
            <a:ln w="9525">
              <a:noFill/>
              <a:miter lim="800000"/>
              <a:headEnd/>
              <a:tailEnd/>
            </a:ln>
          </p:spPr>
          <p:txBody>
            <a:bodyPr wrap="none" lIns="0" tIns="0" rIns="0" bIns="0">
              <a:prstTxWarp prst="textNoShape">
                <a:avLst/>
              </a:prstTxWarp>
              <a:spAutoFit/>
            </a:bodyPr>
            <a:lstStyle/>
            <a:p>
              <a:pPr algn="l"/>
              <a:r>
                <a:rPr lang="en-GB" sz="2000" i="1">
                  <a:solidFill>
                    <a:srgbClr val="000000"/>
                  </a:solidFill>
                  <a:latin typeface="Times" charset="0"/>
                </a:rPr>
                <a:t>none</a:t>
              </a:r>
              <a:endParaRPr lang="en-GB">
                <a:latin typeface="Times" charset="0"/>
              </a:endParaRPr>
            </a:p>
          </p:txBody>
        </p:sp>
        <p:sp>
          <p:nvSpPr>
            <p:cNvPr id="21516" name="Rectangle 12"/>
            <p:cNvSpPr>
              <a:spLocks noChangeArrowheads="1"/>
            </p:cNvSpPr>
            <p:nvPr/>
          </p:nvSpPr>
          <p:spPr bwMode="auto">
            <a:xfrm>
              <a:off x="3166" y="1718"/>
              <a:ext cx="252" cy="192"/>
            </a:xfrm>
            <a:prstGeom prst="rect">
              <a:avLst/>
            </a:prstGeom>
            <a:noFill/>
            <a:ln w="9525">
              <a:noFill/>
              <a:miter lim="800000"/>
              <a:headEnd/>
              <a:tailEnd/>
            </a:ln>
          </p:spPr>
          <p:txBody>
            <a:bodyPr wrap="none" lIns="0" tIns="0" rIns="0" bIns="0">
              <a:prstTxWarp prst="textNoShape">
                <a:avLst/>
              </a:prstTxWarp>
              <a:spAutoFit/>
            </a:bodyPr>
            <a:lstStyle/>
            <a:p>
              <a:pPr algn="l"/>
              <a:r>
                <a:rPr lang="en-GB" sz="2000">
                  <a:solidFill>
                    <a:srgbClr val="000000"/>
                  </a:solidFill>
                  <a:latin typeface="Times" charset="0"/>
                </a:rPr>
                <a:t>OK</a:t>
              </a:r>
              <a:endParaRPr lang="en-GB">
                <a:latin typeface="Times" charset="0"/>
              </a:endParaRPr>
            </a:p>
          </p:txBody>
        </p:sp>
        <p:sp>
          <p:nvSpPr>
            <p:cNvPr id="21517" name="Rectangle 13"/>
            <p:cNvSpPr>
              <a:spLocks noChangeArrowheads="1"/>
            </p:cNvSpPr>
            <p:nvPr/>
          </p:nvSpPr>
          <p:spPr bwMode="auto">
            <a:xfrm>
              <a:off x="4503" y="1718"/>
              <a:ext cx="252" cy="192"/>
            </a:xfrm>
            <a:prstGeom prst="rect">
              <a:avLst/>
            </a:prstGeom>
            <a:noFill/>
            <a:ln w="9525">
              <a:noFill/>
              <a:miter lim="800000"/>
              <a:headEnd/>
              <a:tailEnd/>
            </a:ln>
          </p:spPr>
          <p:txBody>
            <a:bodyPr wrap="none" lIns="0" tIns="0" rIns="0" bIns="0">
              <a:prstTxWarp prst="textNoShape">
                <a:avLst/>
              </a:prstTxWarp>
              <a:spAutoFit/>
            </a:bodyPr>
            <a:lstStyle/>
            <a:p>
              <a:pPr algn="l"/>
              <a:r>
                <a:rPr lang="en-GB" sz="2000">
                  <a:solidFill>
                    <a:srgbClr val="000000"/>
                  </a:solidFill>
                  <a:latin typeface="Times" charset="0"/>
                </a:rPr>
                <a:t>OK</a:t>
              </a:r>
              <a:endParaRPr lang="en-GB">
                <a:latin typeface="Times" charset="0"/>
              </a:endParaRPr>
            </a:p>
          </p:txBody>
        </p:sp>
        <p:sp>
          <p:nvSpPr>
            <p:cNvPr id="21518" name="Rectangle 14"/>
            <p:cNvSpPr>
              <a:spLocks noChangeArrowheads="1"/>
            </p:cNvSpPr>
            <p:nvPr/>
          </p:nvSpPr>
          <p:spPr bwMode="auto">
            <a:xfrm>
              <a:off x="1869" y="2010"/>
              <a:ext cx="317" cy="192"/>
            </a:xfrm>
            <a:prstGeom prst="rect">
              <a:avLst/>
            </a:prstGeom>
            <a:noFill/>
            <a:ln w="9525">
              <a:noFill/>
              <a:miter lim="800000"/>
              <a:headEnd/>
              <a:tailEnd/>
            </a:ln>
          </p:spPr>
          <p:txBody>
            <a:bodyPr wrap="none" lIns="0" tIns="0" rIns="0" bIns="0">
              <a:prstTxWarp prst="textNoShape">
                <a:avLst/>
              </a:prstTxWarp>
              <a:spAutoFit/>
            </a:bodyPr>
            <a:lstStyle/>
            <a:p>
              <a:pPr algn="l"/>
              <a:r>
                <a:rPr lang="en-GB" sz="2000" i="1">
                  <a:solidFill>
                    <a:srgbClr val="000000"/>
                  </a:solidFill>
                  <a:latin typeface="Times" charset="0"/>
                </a:rPr>
                <a:t>read</a:t>
              </a:r>
              <a:endParaRPr lang="en-GB">
                <a:latin typeface="Times" charset="0"/>
              </a:endParaRPr>
            </a:p>
          </p:txBody>
        </p:sp>
        <p:sp>
          <p:nvSpPr>
            <p:cNvPr id="21519" name="Rectangle 15"/>
            <p:cNvSpPr>
              <a:spLocks noChangeArrowheads="1"/>
            </p:cNvSpPr>
            <p:nvPr/>
          </p:nvSpPr>
          <p:spPr bwMode="auto">
            <a:xfrm>
              <a:off x="3166" y="2010"/>
              <a:ext cx="252" cy="192"/>
            </a:xfrm>
            <a:prstGeom prst="rect">
              <a:avLst/>
            </a:prstGeom>
            <a:noFill/>
            <a:ln w="9525">
              <a:noFill/>
              <a:miter lim="800000"/>
              <a:headEnd/>
              <a:tailEnd/>
            </a:ln>
          </p:spPr>
          <p:txBody>
            <a:bodyPr wrap="none" lIns="0" tIns="0" rIns="0" bIns="0">
              <a:prstTxWarp prst="textNoShape">
                <a:avLst/>
              </a:prstTxWarp>
              <a:spAutoFit/>
            </a:bodyPr>
            <a:lstStyle/>
            <a:p>
              <a:pPr algn="l"/>
              <a:r>
                <a:rPr lang="en-GB" sz="2000">
                  <a:solidFill>
                    <a:srgbClr val="000000"/>
                  </a:solidFill>
                  <a:latin typeface="Times" charset="0"/>
                </a:rPr>
                <a:t>OK</a:t>
              </a:r>
              <a:endParaRPr lang="en-GB">
                <a:latin typeface="Times" charset="0"/>
              </a:endParaRPr>
            </a:p>
          </p:txBody>
        </p:sp>
        <p:sp>
          <p:nvSpPr>
            <p:cNvPr id="21520" name="Rectangle 16"/>
            <p:cNvSpPr>
              <a:spLocks noChangeArrowheads="1"/>
            </p:cNvSpPr>
            <p:nvPr/>
          </p:nvSpPr>
          <p:spPr bwMode="auto">
            <a:xfrm>
              <a:off x="4503" y="2010"/>
              <a:ext cx="298" cy="192"/>
            </a:xfrm>
            <a:prstGeom prst="rect">
              <a:avLst/>
            </a:prstGeom>
            <a:noFill/>
            <a:ln w="9525">
              <a:noFill/>
              <a:miter lim="800000"/>
              <a:headEnd/>
              <a:tailEnd/>
            </a:ln>
          </p:spPr>
          <p:txBody>
            <a:bodyPr wrap="none" lIns="0" tIns="0" rIns="0" bIns="0">
              <a:prstTxWarp prst="textNoShape">
                <a:avLst/>
              </a:prstTxWarp>
              <a:spAutoFit/>
            </a:bodyPr>
            <a:lstStyle/>
            <a:p>
              <a:pPr algn="l"/>
              <a:r>
                <a:rPr lang="en-GB" sz="2000">
                  <a:solidFill>
                    <a:srgbClr val="000000"/>
                  </a:solidFill>
                  <a:latin typeface="Times" charset="0"/>
                </a:rPr>
                <a:t>wait</a:t>
              </a:r>
              <a:endParaRPr lang="en-GB">
                <a:latin typeface="Times" charset="0"/>
              </a:endParaRPr>
            </a:p>
          </p:txBody>
        </p:sp>
        <p:sp>
          <p:nvSpPr>
            <p:cNvPr id="21521" name="Rectangle 17"/>
            <p:cNvSpPr>
              <a:spLocks noChangeArrowheads="1"/>
            </p:cNvSpPr>
            <p:nvPr/>
          </p:nvSpPr>
          <p:spPr bwMode="auto">
            <a:xfrm>
              <a:off x="1869" y="2301"/>
              <a:ext cx="355" cy="192"/>
            </a:xfrm>
            <a:prstGeom prst="rect">
              <a:avLst/>
            </a:prstGeom>
            <a:noFill/>
            <a:ln w="9525">
              <a:noFill/>
              <a:miter lim="800000"/>
              <a:headEnd/>
              <a:tailEnd/>
            </a:ln>
          </p:spPr>
          <p:txBody>
            <a:bodyPr wrap="none" lIns="0" tIns="0" rIns="0" bIns="0">
              <a:prstTxWarp prst="textNoShape">
                <a:avLst/>
              </a:prstTxWarp>
              <a:spAutoFit/>
            </a:bodyPr>
            <a:lstStyle/>
            <a:p>
              <a:pPr algn="l"/>
              <a:r>
                <a:rPr lang="en-GB" sz="2000" i="1">
                  <a:solidFill>
                    <a:srgbClr val="000000"/>
                  </a:solidFill>
                  <a:latin typeface="Times" charset="0"/>
                </a:rPr>
                <a:t>write</a:t>
              </a:r>
              <a:endParaRPr lang="en-GB">
                <a:latin typeface="Times" charset="0"/>
              </a:endParaRPr>
            </a:p>
          </p:txBody>
        </p:sp>
        <p:sp>
          <p:nvSpPr>
            <p:cNvPr id="21522" name="Rectangle 18"/>
            <p:cNvSpPr>
              <a:spLocks noChangeArrowheads="1"/>
            </p:cNvSpPr>
            <p:nvPr/>
          </p:nvSpPr>
          <p:spPr bwMode="auto">
            <a:xfrm>
              <a:off x="3166" y="2301"/>
              <a:ext cx="298" cy="192"/>
            </a:xfrm>
            <a:prstGeom prst="rect">
              <a:avLst/>
            </a:prstGeom>
            <a:noFill/>
            <a:ln w="9525">
              <a:noFill/>
              <a:miter lim="800000"/>
              <a:headEnd/>
              <a:tailEnd/>
            </a:ln>
          </p:spPr>
          <p:txBody>
            <a:bodyPr wrap="none" lIns="0" tIns="0" rIns="0" bIns="0">
              <a:prstTxWarp prst="textNoShape">
                <a:avLst/>
              </a:prstTxWarp>
              <a:spAutoFit/>
            </a:bodyPr>
            <a:lstStyle/>
            <a:p>
              <a:pPr algn="l"/>
              <a:r>
                <a:rPr lang="en-GB" sz="2000">
                  <a:solidFill>
                    <a:srgbClr val="000000"/>
                  </a:solidFill>
                  <a:latin typeface="Times" charset="0"/>
                </a:rPr>
                <a:t>wait</a:t>
              </a:r>
              <a:endParaRPr lang="en-GB">
                <a:latin typeface="Times" charset="0"/>
              </a:endParaRPr>
            </a:p>
          </p:txBody>
        </p:sp>
        <p:sp>
          <p:nvSpPr>
            <p:cNvPr id="21523" name="Rectangle 19"/>
            <p:cNvSpPr>
              <a:spLocks noChangeArrowheads="1"/>
            </p:cNvSpPr>
            <p:nvPr/>
          </p:nvSpPr>
          <p:spPr bwMode="auto">
            <a:xfrm>
              <a:off x="4503" y="2301"/>
              <a:ext cx="298" cy="192"/>
            </a:xfrm>
            <a:prstGeom prst="rect">
              <a:avLst/>
            </a:prstGeom>
            <a:noFill/>
            <a:ln w="9525">
              <a:noFill/>
              <a:miter lim="800000"/>
              <a:headEnd/>
              <a:tailEnd/>
            </a:ln>
          </p:spPr>
          <p:txBody>
            <a:bodyPr wrap="none" lIns="0" tIns="0" rIns="0" bIns="0">
              <a:prstTxWarp prst="textNoShape">
                <a:avLst/>
              </a:prstTxWarp>
              <a:spAutoFit/>
            </a:bodyPr>
            <a:lstStyle/>
            <a:p>
              <a:pPr algn="l"/>
              <a:r>
                <a:rPr lang="en-GB" sz="2000">
                  <a:solidFill>
                    <a:srgbClr val="000000"/>
                  </a:solidFill>
                  <a:latin typeface="Times" charset="0"/>
                </a:rPr>
                <a:t>wait</a:t>
              </a:r>
              <a:endParaRPr lang="en-GB">
                <a:latin typeface="Times" charset="0"/>
              </a:endParaRPr>
            </a:p>
          </p:txBody>
        </p:sp>
        <p:sp>
          <p:nvSpPr>
            <p:cNvPr id="21524" name="Line 20"/>
            <p:cNvSpPr>
              <a:spLocks noChangeShapeType="1"/>
            </p:cNvSpPr>
            <p:nvPr/>
          </p:nvSpPr>
          <p:spPr bwMode="auto">
            <a:xfrm>
              <a:off x="341" y="1220"/>
              <a:ext cx="5147"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1525" name="Line 21"/>
            <p:cNvSpPr>
              <a:spLocks noChangeShapeType="1"/>
            </p:cNvSpPr>
            <p:nvPr/>
          </p:nvSpPr>
          <p:spPr bwMode="auto">
            <a:xfrm>
              <a:off x="341" y="1648"/>
              <a:ext cx="5147"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1526" name="Line 22"/>
            <p:cNvSpPr>
              <a:spLocks noChangeShapeType="1"/>
            </p:cNvSpPr>
            <p:nvPr/>
          </p:nvSpPr>
          <p:spPr bwMode="auto">
            <a:xfrm>
              <a:off x="341" y="2535"/>
              <a:ext cx="5147"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1527" name="Line 23"/>
            <p:cNvSpPr>
              <a:spLocks noChangeShapeType="1"/>
            </p:cNvSpPr>
            <p:nvPr/>
          </p:nvSpPr>
          <p:spPr bwMode="auto">
            <a:xfrm>
              <a:off x="3097" y="1228"/>
              <a:ext cx="0" cy="1307"/>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grpSp>
      <p:sp>
        <p:nvSpPr>
          <p:cNvPr id="21528" name="Text Box 24"/>
          <p:cNvSpPr txBox="1">
            <a:spLocks noChangeArrowheads="1"/>
          </p:cNvSpPr>
          <p:nvPr/>
        </p:nvSpPr>
        <p:spPr bwMode="auto">
          <a:xfrm>
            <a:off x="381000" y="3962400"/>
            <a:ext cx="8434388" cy="3013075"/>
          </a:xfrm>
          <a:prstGeom prst="rect">
            <a:avLst/>
          </a:prstGeom>
          <a:noFill/>
          <a:ln w="9525">
            <a:noFill/>
            <a:miter lim="800000"/>
            <a:headEnd/>
            <a:tailEnd/>
          </a:ln>
          <a:effectLst/>
        </p:spPr>
        <p:txBody>
          <a:bodyPr wrap="none">
            <a:prstTxWarp prst="textNoShape">
              <a:avLst/>
            </a:prstTxWarp>
            <a:spAutoFit/>
          </a:bodyPr>
          <a:lstStyle/>
          <a:p>
            <a:pPr marL="457200" indent="-457200" algn="l"/>
            <a:r>
              <a:rPr lang="en-US"/>
              <a:t>Operation Conflict rules:</a:t>
            </a:r>
          </a:p>
          <a:p>
            <a:pPr marL="457200" indent="-457200" algn="l"/>
            <a:r>
              <a:rPr lang="en-US"/>
              <a:t>1.  If a transaction T has already performed a read operation on a </a:t>
            </a:r>
          </a:p>
          <a:p>
            <a:pPr marL="914400" lvl="1" indent="-457200" algn="l"/>
            <a:r>
              <a:rPr lang="en-US"/>
              <a:t>particular object, then a concurrent transaction U must not write</a:t>
            </a:r>
          </a:p>
          <a:p>
            <a:pPr marL="914400" lvl="1" indent="-457200" algn="l"/>
            <a:r>
              <a:rPr lang="en-US"/>
              <a:t>that object until T commits or aborts</a:t>
            </a:r>
          </a:p>
          <a:p>
            <a:pPr marL="457200" indent="-457200" algn="l"/>
            <a:r>
              <a:rPr lang="en-US"/>
              <a:t>2.  If a transaction T has already performed a read operation on a </a:t>
            </a:r>
          </a:p>
          <a:p>
            <a:pPr marL="914400" lvl="1" indent="-457200" algn="l"/>
            <a:r>
              <a:rPr lang="en-US"/>
              <a:t>particular object, then a concurrent transaction U must not read</a:t>
            </a:r>
          </a:p>
          <a:p>
            <a:pPr marL="914400" lvl="1" indent="-457200" algn="l"/>
            <a:r>
              <a:rPr lang="en-US"/>
              <a:t>or write that object until T commits or aborts</a:t>
            </a:r>
          </a:p>
          <a:p>
            <a:pPr marL="457200" indent="-457200" algn="l"/>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 name="Slide Number Placeholder 4"/>
          <p:cNvSpPr>
            <a:spLocks noGrp="1"/>
          </p:cNvSpPr>
          <p:nvPr>
            <p:ph type="sldNum" sz="quarter" idx="12"/>
          </p:nvPr>
        </p:nvSpPr>
        <p:spPr/>
        <p:txBody>
          <a:bodyPr/>
          <a:lstStyle/>
          <a:p>
            <a:fld id="{422CD99C-875E-084E-936B-4D784BE34561}" type="slidenum">
              <a:rPr lang="en-US"/>
              <a:pPr/>
              <a:t>41</a:t>
            </a:fld>
            <a:endParaRPr lang="en-US"/>
          </a:p>
        </p:txBody>
      </p:sp>
      <p:sp>
        <p:nvSpPr>
          <p:cNvPr id="27650" name="Rectangle 2"/>
          <p:cNvSpPr>
            <a:spLocks noGrp="1" noChangeArrowheads="1"/>
          </p:cNvSpPr>
          <p:nvPr>
            <p:ph type="title"/>
          </p:nvPr>
        </p:nvSpPr>
        <p:spPr/>
        <p:txBody>
          <a:bodyPr/>
          <a:lstStyle/>
          <a:p>
            <a:r>
              <a:rPr lang="en-GB"/>
              <a:t>The wait-for graph </a:t>
            </a:r>
          </a:p>
        </p:txBody>
      </p:sp>
      <p:grpSp>
        <p:nvGrpSpPr>
          <p:cNvPr id="2" name="Group 3"/>
          <p:cNvGrpSpPr>
            <a:grpSpLocks/>
          </p:cNvGrpSpPr>
          <p:nvPr/>
        </p:nvGrpSpPr>
        <p:grpSpPr bwMode="auto">
          <a:xfrm>
            <a:off x="1014413" y="2339975"/>
            <a:ext cx="7631112" cy="2620963"/>
            <a:chOff x="692" y="1474"/>
            <a:chExt cx="5208" cy="1651"/>
          </a:xfrm>
        </p:grpSpPr>
        <p:sp>
          <p:nvSpPr>
            <p:cNvPr id="27652" name="Rectangle 4"/>
            <p:cNvSpPr>
              <a:spLocks noChangeArrowheads="1"/>
            </p:cNvSpPr>
            <p:nvPr/>
          </p:nvSpPr>
          <p:spPr bwMode="auto">
            <a:xfrm>
              <a:off x="4270" y="2673"/>
              <a:ext cx="116" cy="192"/>
            </a:xfrm>
            <a:prstGeom prst="rect">
              <a:avLst/>
            </a:prstGeom>
            <a:noFill/>
            <a:ln w="9525">
              <a:noFill/>
              <a:miter lim="800000"/>
              <a:headEnd/>
              <a:tailEnd/>
            </a:ln>
          </p:spPr>
          <p:txBody>
            <a:bodyPr wrap="none" lIns="0" tIns="0" rIns="0" bIns="0">
              <a:prstTxWarp prst="textNoShape">
                <a:avLst/>
              </a:prstTxWarp>
              <a:spAutoFit/>
            </a:bodyPr>
            <a:lstStyle/>
            <a:p>
              <a:pPr algn="l"/>
              <a:r>
                <a:rPr lang="en-GB" sz="2000">
                  <a:solidFill>
                    <a:srgbClr val="000000"/>
                  </a:solidFill>
                  <a:latin typeface="Arial" charset="0"/>
                </a:rPr>
                <a:t>B</a:t>
              </a:r>
              <a:endParaRPr lang="en-GB">
                <a:latin typeface="Times" charset="0"/>
              </a:endParaRPr>
            </a:p>
          </p:txBody>
        </p:sp>
        <p:sp>
          <p:nvSpPr>
            <p:cNvPr id="27653" name="Rectangle 5"/>
            <p:cNvSpPr>
              <a:spLocks noChangeArrowheads="1"/>
            </p:cNvSpPr>
            <p:nvPr/>
          </p:nvSpPr>
          <p:spPr bwMode="auto">
            <a:xfrm>
              <a:off x="4325" y="1829"/>
              <a:ext cx="116" cy="192"/>
            </a:xfrm>
            <a:prstGeom prst="rect">
              <a:avLst/>
            </a:prstGeom>
            <a:noFill/>
            <a:ln w="9525">
              <a:noFill/>
              <a:miter lim="800000"/>
              <a:headEnd/>
              <a:tailEnd/>
            </a:ln>
          </p:spPr>
          <p:txBody>
            <a:bodyPr wrap="none" lIns="0" tIns="0" rIns="0" bIns="0">
              <a:prstTxWarp prst="textNoShape">
                <a:avLst/>
              </a:prstTxWarp>
              <a:spAutoFit/>
            </a:bodyPr>
            <a:lstStyle/>
            <a:p>
              <a:pPr algn="l"/>
              <a:r>
                <a:rPr lang="en-GB" sz="2000">
                  <a:solidFill>
                    <a:srgbClr val="000000"/>
                  </a:solidFill>
                  <a:latin typeface="Arial" charset="0"/>
                </a:rPr>
                <a:t>A</a:t>
              </a:r>
              <a:endParaRPr lang="en-GB">
                <a:latin typeface="Times" charset="0"/>
              </a:endParaRPr>
            </a:p>
          </p:txBody>
        </p:sp>
        <p:sp>
          <p:nvSpPr>
            <p:cNvPr id="27654" name="Arc 6"/>
            <p:cNvSpPr>
              <a:spLocks/>
            </p:cNvSpPr>
            <p:nvPr/>
          </p:nvSpPr>
          <p:spPr bwMode="auto">
            <a:xfrm>
              <a:off x="5371" y="2319"/>
              <a:ext cx="90" cy="135"/>
            </a:xfrm>
            <a:custGeom>
              <a:avLst/>
              <a:gdLst>
                <a:gd name="G0" fmla="+- 10240 0 0"/>
                <a:gd name="G1" fmla="+- 0 0 0"/>
                <a:gd name="G2" fmla="+- 21600 0 0"/>
                <a:gd name="T0" fmla="*/ 14476 w 14476"/>
                <a:gd name="T1" fmla="*/ 21180 h 21600"/>
                <a:gd name="T2" fmla="*/ 0 w 14476"/>
                <a:gd name="T3" fmla="*/ 19018 h 21600"/>
                <a:gd name="T4" fmla="*/ 10240 w 14476"/>
                <a:gd name="T5" fmla="*/ 0 h 21600"/>
              </a:gdLst>
              <a:ahLst/>
              <a:cxnLst>
                <a:cxn ang="0">
                  <a:pos x="T0" y="T1"/>
                </a:cxn>
                <a:cxn ang="0">
                  <a:pos x="T2" y="T3"/>
                </a:cxn>
                <a:cxn ang="0">
                  <a:pos x="T4" y="T5"/>
                </a:cxn>
              </a:cxnLst>
              <a:rect l="0" t="0" r="r" b="b"/>
              <a:pathLst>
                <a:path w="14476" h="21600" fill="none" extrusionOk="0">
                  <a:moveTo>
                    <a:pt x="14476" y="21180"/>
                  </a:moveTo>
                  <a:cubicBezTo>
                    <a:pt x="13081" y="21459"/>
                    <a:pt x="11662" y="21599"/>
                    <a:pt x="10240" y="21599"/>
                  </a:cubicBezTo>
                  <a:cubicBezTo>
                    <a:pt x="6665" y="21599"/>
                    <a:pt x="3147" y="20712"/>
                    <a:pt x="-1" y="19018"/>
                  </a:cubicBezTo>
                </a:path>
                <a:path w="14476" h="21600" stroke="0" extrusionOk="0">
                  <a:moveTo>
                    <a:pt x="14476" y="21180"/>
                  </a:moveTo>
                  <a:cubicBezTo>
                    <a:pt x="13081" y="21459"/>
                    <a:pt x="11662" y="21599"/>
                    <a:pt x="10240" y="21599"/>
                  </a:cubicBezTo>
                  <a:cubicBezTo>
                    <a:pt x="6665" y="21599"/>
                    <a:pt x="3147" y="20712"/>
                    <a:pt x="-1" y="19018"/>
                  </a:cubicBezTo>
                  <a:lnTo>
                    <a:pt x="10240" y="0"/>
                  </a:lnTo>
                  <a:close/>
                </a:path>
              </a:pathLst>
            </a:custGeom>
            <a:solidFill>
              <a:srgbClr val="000000"/>
            </a:solidFill>
            <a:ln w="44450">
              <a:solidFill>
                <a:srgbClr val="000000"/>
              </a:solidFill>
              <a:round/>
              <a:headEnd/>
              <a:tailEnd/>
            </a:ln>
          </p:spPr>
          <p:txBody>
            <a:bodyPr>
              <a:prstTxWarp prst="textNoShape">
                <a:avLst/>
              </a:prstTxWarp>
            </a:bodyPr>
            <a:lstStyle/>
            <a:p>
              <a:endParaRPr lang="en-US"/>
            </a:p>
          </p:txBody>
        </p:sp>
        <p:sp>
          <p:nvSpPr>
            <p:cNvPr id="27655" name="Arc 7"/>
            <p:cNvSpPr>
              <a:spLocks/>
            </p:cNvSpPr>
            <p:nvPr/>
          </p:nvSpPr>
          <p:spPr bwMode="auto">
            <a:xfrm>
              <a:off x="4397" y="2319"/>
              <a:ext cx="1025" cy="653"/>
            </a:xfrm>
            <a:custGeom>
              <a:avLst/>
              <a:gdLst>
                <a:gd name="G0" fmla="+- 20 0 0"/>
                <a:gd name="G1" fmla="+- 0 0 0"/>
                <a:gd name="G2" fmla="+- 21600 0 0"/>
                <a:gd name="T0" fmla="*/ 21358 w 21358"/>
                <a:gd name="T1" fmla="*/ 3349 h 21600"/>
                <a:gd name="T2" fmla="*/ 0 w 21358"/>
                <a:gd name="T3" fmla="*/ 21599 h 21600"/>
                <a:gd name="T4" fmla="*/ 20 w 21358"/>
                <a:gd name="T5" fmla="*/ 0 h 21600"/>
              </a:gdLst>
              <a:ahLst/>
              <a:cxnLst>
                <a:cxn ang="0">
                  <a:pos x="T0" y="T1"/>
                </a:cxn>
                <a:cxn ang="0">
                  <a:pos x="T2" y="T3"/>
                </a:cxn>
                <a:cxn ang="0">
                  <a:pos x="T4" y="T5"/>
                </a:cxn>
              </a:cxnLst>
              <a:rect l="0" t="0" r="r" b="b"/>
              <a:pathLst>
                <a:path w="21358" h="21600" fill="none" extrusionOk="0">
                  <a:moveTo>
                    <a:pt x="21358" y="3349"/>
                  </a:moveTo>
                  <a:cubicBezTo>
                    <a:pt x="19709" y="13856"/>
                    <a:pt x="10656" y="21599"/>
                    <a:pt x="20" y="21599"/>
                  </a:cubicBezTo>
                  <a:cubicBezTo>
                    <a:pt x="13" y="21599"/>
                    <a:pt x="6" y="21599"/>
                    <a:pt x="-1" y="21599"/>
                  </a:cubicBezTo>
                </a:path>
                <a:path w="21358" h="21600" stroke="0" extrusionOk="0">
                  <a:moveTo>
                    <a:pt x="21358" y="3349"/>
                  </a:moveTo>
                  <a:cubicBezTo>
                    <a:pt x="19709" y="13856"/>
                    <a:pt x="10656" y="21599"/>
                    <a:pt x="20" y="21599"/>
                  </a:cubicBezTo>
                  <a:cubicBezTo>
                    <a:pt x="13" y="21599"/>
                    <a:pt x="6" y="21599"/>
                    <a:pt x="-1" y="21599"/>
                  </a:cubicBezTo>
                  <a:lnTo>
                    <a:pt x="20" y="0"/>
                  </a:lnTo>
                  <a:close/>
                </a:path>
              </a:pathLst>
            </a:custGeom>
            <a:noFill/>
            <a:ln w="44450">
              <a:solidFill>
                <a:srgbClr val="000000"/>
              </a:solidFill>
              <a:round/>
              <a:headEnd/>
              <a:tailEnd/>
            </a:ln>
          </p:spPr>
          <p:txBody>
            <a:bodyPr>
              <a:prstTxWarp prst="textNoShape">
                <a:avLst/>
              </a:prstTxWarp>
            </a:bodyPr>
            <a:lstStyle/>
            <a:p>
              <a:endParaRPr lang="en-US"/>
            </a:p>
          </p:txBody>
        </p:sp>
        <p:sp>
          <p:nvSpPr>
            <p:cNvPr id="27656" name="Rectangle 8"/>
            <p:cNvSpPr>
              <a:spLocks noChangeArrowheads="1"/>
            </p:cNvSpPr>
            <p:nvPr/>
          </p:nvSpPr>
          <p:spPr bwMode="auto">
            <a:xfrm>
              <a:off x="2849" y="2750"/>
              <a:ext cx="683" cy="192"/>
            </a:xfrm>
            <a:prstGeom prst="rect">
              <a:avLst/>
            </a:prstGeom>
            <a:noFill/>
            <a:ln w="9525">
              <a:noFill/>
              <a:miter lim="800000"/>
              <a:headEnd/>
              <a:tailEnd/>
            </a:ln>
          </p:spPr>
          <p:txBody>
            <a:bodyPr wrap="none" lIns="0" tIns="0" rIns="0" bIns="0">
              <a:prstTxWarp prst="textNoShape">
                <a:avLst/>
              </a:prstTxWarp>
              <a:spAutoFit/>
            </a:bodyPr>
            <a:lstStyle/>
            <a:p>
              <a:pPr algn="l"/>
              <a:r>
                <a:rPr lang="en-GB" sz="2000">
                  <a:solidFill>
                    <a:srgbClr val="000000"/>
                  </a:solidFill>
                  <a:latin typeface="Arial" charset="0"/>
                </a:rPr>
                <a:t>Waits for</a:t>
              </a:r>
              <a:endParaRPr lang="en-GB">
                <a:latin typeface="Times" charset="0"/>
              </a:endParaRPr>
            </a:p>
          </p:txBody>
        </p:sp>
        <p:sp>
          <p:nvSpPr>
            <p:cNvPr id="27657" name="Rectangle 9"/>
            <p:cNvSpPr>
              <a:spLocks noChangeArrowheads="1"/>
            </p:cNvSpPr>
            <p:nvPr/>
          </p:nvSpPr>
          <p:spPr bwMode="auto">
            <a:xfrm>
              <a:off x="3008" y="1554"/>
              <a:ext cx="589" cy="192"/>
            </a:xfrm>
            <a:prstGeom prst="rect">
              <a:avLst/>
            </a:prstGeom>
            <a:noFill/>
            <a:ln w="9525">
              <a:noFill/>
              <a:miter lim="800000"/>
              <a:headEnd/>
              <a:tailEnd/>
            </a:ln>
          </p:spPr>
          <p:txBody>
            <a:bodyPr wrap="none" lIns="0" tIns="0" rIns="0" bIns="0">
              <a:prstTxWarp prst="textNoShape">
                <a:avLst/>
              </a:prstTxWarp>
              <a:spAutoFit/>
            </a:bodyPr>
            <a:lstStyle/>
            <a:p>
              <a:pPr algn="l"/>
              <a:r>
                <a:rPr lang="en-GB" sz="2000">
                  <a:solidFill>
                    <a:srgbClr val="000000"/>
                  </a:solidFill>
                  <a:latin typeface="Arial" charset="0"/>
                </a:rPr>
                <a:t>Held by</a:t>
              </a:r>
              <a:endParaRPr lang="en-GB">
                <a:latin typeface="Times" charset="0"/>
              </a:endParaRPr>
            </a:p>
          </p:txBody>
        </p:sp>
        <p:sp>
          <p:nvSpPr>
            <p:cNvPr id="27658" name="Rectangle 10"/>
            <p:cNvSpPr>
              <a:spLocks noChangeArrowheads="1"/>
            </p:cNvSpPr>
            <p:nvPr/>
          </p:nvSpPr>
          <p:spPr bwMode="auto">
            <a:xfrm>
              <a:off x="5191" y="2802"/>
              <a:ext cx="589" cy="192"/>
            </a:xfrm>
            <a:prstGeom prst="rect">
              <a:avLst/>
            </a:prstGeom>
            <a:noFill/>
            <a:ln w="9525">
              <a:noFill/>
              <a:miter lim="800000"/>
              <a:headEnd/>
              <a:tailEnd/>
            </a:ln>
          </p:spPr>
          <p:txBody>
            <a:bodyPr wrap="none" lIns="0" tIns="0" rIns="0" bIns="0">
              <a:prstTxWarp prst="textNoShape">
                <a:avLst/>
              </a:prstTxWarp>
              <a:spAutoFit/>
            </a:bodyPr>
            <a:lstStyle/>
            <a:p>
              <a:pPr algn="l"/>
              <a:r>
                <a:rPr lang="en-GB" sz="2000">
                  <a:solidFill>
                    <a:srgbClr val="000000"/>
                  </a:solidFill>
                  <a:latin typeface="Arial" charset="0"/>
                </a:rPr>
                <a:t>Held by</a:t>
              </a:r>
              <a:endParaRPr lang="en-GB">
                <a:latin typeface="Times" charset="0"/>
              </a:endParaRPr>
            </a:p>
          </p:txBody>
        </p:sp>
        <p:sp>
          <p:nvSpPr>
            <p:cNvPr id="27659" name="Arc 11"/>
            <p:cNvSpPr>
              <a:spLocks/>
            </p:cNvSpPr>
            <p:nvPr/>
          </p:nvSpPr>
          <p:spPr bwMode="auto">
            <a:xfrm>
              <a:off x="777" y="1915"/>
              <a:ext cx="91" cy="144"/>
            </a:xfrm>
            <a:custGeom>
              <a:avLst/>
              <a:gdLst>
                <a:gd name="G0" fmla="+- 5016 0 0"/>
                <a:gd name="G1" fmla="+- 21600 0 0"/>
                <a:gd name="G2" fmla="+- 21600 0 0"/>
                <a:gd name="T0" fmla="*/ 0 w 14635"/>
                <a:gd name="T1" fmla="*/ 591 h 21600"/>
                <a:gd name="T2" fmla="*/ 14635 w 14635"/>
                <a:gd name="T3" fmla="*/ 2261 h 21600"/>
                <a:gd name="T4" fmla="*/ 5016 w 14635"/>
                <a:gd name="T5" fmla="*/ 21600 h 21600"/>
              </a:gdLst>
              <a:ahLst/>
              <a:cxnLst>
                <a:cxn ang="0">
                  <a:pos x="T0" y="T1"/>
                </a:cxn>
                <a:cxn ang="0">
                  <a:pos x="T2" y="T3"/>
                </a:cxn>
                <a:cxn ang="0">
                  <a:pos x="T4" y="T5"/>
                </a:cxn>
              </a:cxnLst>
              <a:rect l="0" t="0" r="r" b="b"/>
              <a:pathLst>
                <a:path w="14635" h="21600" fill="none" extrusionOk="0">
                  <a:moveTo>
                    <a:pt x="-1" y="590"/>
                  </a:moveTo>
                  <a:cubicBezTo>
                    <a:pt x="1643" y="198"/>
                    <a:pt x="3326" y="-1"/>
                    <a:pt x="5016" y="-1"/>
                  </a:cubicBezTo>
                  <a:cubicBezTo>
                    <a:pt x="8354" y="-1"/>
                    <a:pt x="11646" y="773"/>
                    <a:pt x="14635" y="2260"/>
                  </a:cubicBezTo>
                </a:path>
                <a:path w="14635" h="21600" stroke="0" extrusionOk="0">
                  <a:moveTo>
                    <a:pt x="-1" y="590"/>
                  </a:moveTo>
                  <a:cubicBezTo>
                    <a:pt x="1643" y="198"/>
                    <a:pt x="3326" y="-1"/>
                    <a:pt x="5016" y="-1"/>
                  </a:cubicBezTo>
                  <a:cubicBezTo>
                    <a:pt x="8354" y="-1"/>
                    <a:pt x="11646" y="773"/>
                    <a:pt x="14635" y="2260"/>
                  </a:cubicBezTo>
                  <a:lnTo>
                    <a:pt x="5016" y="21600"/>
                  </a:lnTo>
                  <a:close/>
                </a:path>
              </a:pathLst>
            </a:custGeom>
            <a:solidFill>
              <a:srgbClr val="000000"/>
            </a:solidFill>
            <a:ln w="44450">
              <a:solidFill>
                <a:srgbClr val="000000"/>
              </a:solidFill>
              <a:round/>
              <a:headEnd/>
              <a:tailEnd/>
            </a:ln>
          </p:spPr>
          <p:txBody>
            <a:bodyPr>
              <a:prstTxWarp prst="textNoShape">
                <a:avLst/>
              </a:prstTxWarp>
            </a:bodyPr>
            <a:lstStyle/>
            <a:p>
              <a:endParaRPr lang="en-US"/>
            </a:p>
          </p:txBody>
        </p:sp>
        <p:sp>
          <p:nvSpPr>
            <p:cNvPr id="27660" name="Arc 12"/>
            <p:cNvSpPr>
              <a:spLocks/>
            </p:cNvSpPr>
            <p:nvPr/>
          </p:nvSpPr>
          <p:spPr bwMode="auto">
            <a:xfrm>
              <a:off x="822" y="1531"/>
              <a:ext cx="1329" cy="519"/>
            </a:xfrm>
            <a:custGeom>
              <a:avLst/>
              <a:gdLst>
                <a:gd name="G0" fmla="+- 21125 0 0"/>
                <a:gd name="G1" fmla="+- 21600 0 0"/>
                <a:gd name="G2" fmla="+- 21600 0 0"/>
                <a:gd name="T0" fmla="*/ 0 w 42724"/>
                <a:gd name="T1" fmla="*/ 17100 h 21600"/>
                <a:gd name="T2" fmla="*/ 42724 w 42724"/>
                <a:gd name="T3" fmla="*/ 21559 h 21600"/>
                <a:gd name="T4" fmla="*/ 21125 w 42724"/>
                <a:gd name="T5" fmla="*/ 21600 h 21600"/>
              </a:gdLst>
              <a:ahLst/>
              <a:cxnLst>
                <a:cxn ang="0">
                  <a:pos x="T0" y="T1"/>
                </a:cxn>
                <a:cxn ang="0">
                  <a:pos x="T2" y="T3"/>
                </a:cxn>
                <a:cxn ang="0">
                  <a:pos x="T4" y="T5"/>
                </a:cxn>
              </a:cxnLst>
              <a:rect l="0" t="0" r="r" b="b"/>
              <a:pathLst>
                <a:path w="42724" h="21600" fill="none" extrusionOk="0">
                  <a:moveTo>
                    <a:pt x="-2" y="17099"/>
                  </a:moveTo>
                  <a:cubicBezTo>
                    <a:pt x="2123" y="7128"/>
                    <a:pt x="10929" y="-1"/>
                    <a:pt x="21125" y="-1"/>
                  </a:cubicBezTo>
                  <a:cubicBezTo>
                    <a:pt x="33038" y="-1"/>
                    <a:pt x="42702" y="9645"/>
                    <a:pt x="42724" y="21558"/>
                  </a:cubicBezTo>
                </a:path>
                <a:path w="42724" h="21600" stroke="0" extrusionOk="0">
                  <a:moveTo>
                    <a:pt x="-2" y="17099"/>
                  </a:moveTo>
                  <a:cubicBezTo>
                    <a:pt x="2123" y="7128"/>
                    <a:pt x="10929" y="-1"/>
                    <a:pt x="21125" y="-1"/>
                  </a:cubicBezTo>
                  <a:cubicBezTo>
                    <a:pt x="33038" y="-1"/>
                    <a:pt x="42702" y="9645"/>
                    <a:pt x="42724" y="21558"/>
                  </a:cubicBezTo>
                  <a:lnTo>
                    <a:pt x="21125" y="21600"/>
                  </a:lnTo>
                  <a:close/>
                </a:path>
              </a:pathLst>
            </a:custGeom>
            <a:noFill/>
            <a:ln w="44450">
              <a:solidFill>
                <a:srgbClr val="000000"/>
              </a:solidFill>
              <a:round/>
              <a:headEnd/>
              <a:tailEnd/>
            </a:ln>
          </p:spPr>
          <p:txBody>
            <a:bodyPr>
              <a:prstTxWarp prst="textNoShape">
                <a:avLst/>
              </a:prstTxWarp>
            </a:bodyPr>
            <a:lstStyle/>
            <a:p>
              <a:endParaRPr lang="en-US"/>
            </a:p>
          </p:txBody>
        </p:sp>
        <p:sp>
          <p:nvSpPr>
            <p:cNvPr id="27661" name="Arc 13"/>
            <p:cNvSpPr>
              <a:spLocks/>
            </p:cNvSpPr>
            <p:nvPr/>
          </p:nvSpPr>
          <p:spPr bwMode="auto">
            <a:xfrm>
              <a:off x="2057" y="2300"/>
              <a:ext cx="98" cy="135"/>
            </a:xfrm>
            <a:custGeom>
              <a:avLst/>
              <a:gdLst>
                <a:gd name="G0" fmla="+- 9816 0 0"/>
                <a:gd name="G1" fmla="+- 0 0 0"/>
                <a:gd name="G2" fmla="+- 21600 0 0"/>
                <a:gd name="T0" fmla="*/ 14655 w 14655"/>
                <a:gd name="T1" fmla="*/ 21050 h 21600"/>
                <a:gd name="T2" fmla="*/ 0 w 14655"/>
                <a:gd name="T3" fmla="*/ 19240 h 21600"/>
                <a:gd name="T4" fmla="*/ 9816 w 14655"/>
                <a:gd name="T5" fmla="*/ 0 h 21600"/>
              </a:gdLst>
              <a:ahLst/>
              <a:cxnLst>
                <a:cxn ang="0">
                  <a:pos x="T0" y="T1"/>
                </a:cxn>
                <a:cxn ang="0">
                  <a:pos x="T2" y="T3"/>
                </a:cxn>
                <a:cxn ang="0">
                  <a:pos x="T4" y="T5"/>
                </a:cxn>
              </a:cxnLst>
              <a:rect l="0" t="0" r="r" b="b"/>
              <a:pathLst>
                <a:path w="14655" h="21600" fill="none" extrusionOk="0">
                  <a:moveTo>
                    <a:pt x="14655" y="21050"/>
                  </a:moveTo>
                  <a:cubicBezTo>
                    <a:pt x="13068" y="21415"/>
                    <a:pt x="11444" y="21599"/>
                    <a:pt x="9816" y="21599"/>
                  </a:cubicBezTo>
                  <a:cubicBezTo>
                    <a:pt x="6403" y="21599"/>
                    <a:pt x="3039" y="20791"/>
                    <a:pt x="-1" y="19240"/>
                  </a:cubicBezTo>
                </a:path>
                <a:path w="14655" h="21600" stroke="0" extrusionOk="0">
                  <a:moveTo>
                    <a:pt x="14655" y="21050"/>
                  </a:moveTo>
                  <a:cubicBezTo>
                    <a:pt x="13068" y="21415"/>
                    <a:pt x="11444" y="21599"/>
                    <a:pt x="9816" y="21599"/>
                  </a:cubicBezTo>
                  <a:cubicBezTo>
                    <a:pt x="6403" y="21599"/>
                    <a:pt x="3039" y="20791"/>
                    <a:pt x="-1" y="19240"/>
                  </a:cubicBezTo>
                  <a:lnTo>
                    <a:pt x="9816" y="0"/>
                  </a:lnTo>
                  <a:close/>
                </a:path>
              </a:pathLst>
            </a:custGeom>
            <a:solidFill>
              <a:srgbClr val="000000"/>
            </a:solidFill>
            <a:ln w="44450">
              <a:solidFill>
                <a:srgbClr val="000000"/>
              </a:solidFill>
              <a:round/>
              <a:headEnd/>
              <a:tailEnd/>
            </a:ln>
          </p:spPr>
          <p:txBody>
            <a:bodyPr>
              <a:prstTxWarp prst="textNoShape">
                <a:avLst/>
              </a:prstTxWarp>
            </a:bodyPr>
            <a:lstStyle/>
            <a:p>
              <a:endParaRPr lang="en-US"/>
            </a:p>
          </p:txBody>
        </p:sp>
        <p:sp>
          <p:nvSpPr>
            <p:cNvPr id="27662" name="Arc 14"/>
            <p:cNvSpPr>
              <a:spLocks/>
            </p:cNvSpPr>
            <p:nvPr/>
          </p:nvSpPr>
          <p:spPr bwMode="auto">
            <a:xfrm>
              <a:off x="826" y="2299"/>
              <a:ext cx="1290" cy="480"/>
            </a:xfrm>
            <a:custGeom>
              <a:avLst/>
              <a:gdLst>
                <a:gd name="G0" fmla="+- 21600 0 0"/>
                <a:gd name="G1" fmla="+- 0 0 0"/>
                <a:gd name="G2" fmla="+- 21600 0 0"/>
                <a:gd name="T0" fmla="*/ 42655 w 42655"/>
                <a:gd name="T1" fmla="*/ 4819 h 21600"/>
                <a:gd name="T2" fmla="*/ 0 w 42655"/>
                <a:gd name="T3" fmla="*/ 0 h 21600"/>
                <a:gd name="T4" fmla="*/ 21600 w 42655"/>
                <a:gd name="T5" fmla="*/ 0 h 21600"/>
              </a:gdLst>
              <a:ahLst/>
              <a:cxnLst>
                <a:cxn ang="0">
                  <a:pos x="T0" y="T1"/>
                </a:cxn>
                <a:cxn ang="0">
                  <a:pos x="T2" y="T3"/>
                </a:cxn>
                <a:cxn ang="0">
                  <a:pos x="T4" y="T5"/>
                </a:cxn>
              </a:cxnLst>
              <a:rect l="0" t="0" r="r" b="b"/>
              <a:pathLst>
                <a:path w="42655" h="21600" fill="none" extrusionOk="0">
                  <a:moveTo>
                    <a:pt x="42655" y="4819"/>
                  </a:moveTo>
                  <a:cubicBezTo>
                    <a:pt x="40408" y="14637"/>
                    <a:pt x="31672" y="21599"/>
                    <a:pt x="21600" y="21599"/>
                  </a:cubicBezTo>
                  <a:cubicBezTo>
                    <a:pt x="9670" y="21599"/>
                    <a:pt x="-1" y="11929"/>
                    <a:pt x="-1" y="-1"/>
                  </a:cubicBezTo>
                </a:path>
                <a:path w="42655" h="21600" stroke="0" extrusionOk="0">
                  <a:moveTo>
                    <a:pt x="42655" y="4819"/>
                  </a:moveTo>
                  <a:cubicBezTo>
                    <a:pt x="40408" y="14637"/>
                    <a:pt x="31672" y="21599"/>
                    <a:pt x="21600" y="21599"/>
                  </a:cubicBezTo>
                  <a:cubicBezTo>
                    <a:pt x="9670" y="21599"/>
                    <a:pt x="-1" y="11929"/>
                    <a:pt x="-1" y="-1"/>
                  </a:cubicBezTo>
                  <a:lnTo>
                    <a:pt x="21600" y="0"/>
                  </a:lnTo>
                  <a:close/>
                </a:path>
              </a:pathLst>
            </a:custGeom>
            <a:noFill/>
            <a:ln w="44450">
              <a:solidFill>
                <a:srgbClr val="000000"/>
              </a:solidFill>
              <a:round/>
              <a:headEnd/>
              <a:tailEnd/>
            </a:ln>
          </p:spPr>
          <p:txBody>
            <a:bodyPr>
              <a:prstTxWarp prst="textNoShape">
                <a:avLst/>
              </a:prstTxWarp>
            </a:bodyPr>
            <a:lstStyle/>
            <a:p>
              <a:endParaRPr lang="en-US"/>
            </a:p>
          </p:txBody>
        </p:sp>
        <p:sp>
          <p:nvSpPr>
            <p:cNvPr id="27663" name="Rectangle 15"/>
            <p:cNvSpPr>
              <a:spLocks noChangeArrowheads="1"/>
            </p:cNvSpPr>
            <p:nvPr/>
          </p:nvSpPr>
          <p:spPr bwMode="auto">
            <a:xfrm>
              <a:off x="692" y="2050"/>
              <a:ext cx="288" cy="288"/>
            </a:xfrm>
            <a:prstGeom prst="rect">
              <a:avLst/>
            </a:prstGeom>
            <a:solidFill>
              <a:srgbClr val="FFFFFF"/>
            </a:solidFill>
            <a:ln w="9525">
              <a:noFill/>
              <a:miter lim="800000"/>
              <a:headEnd/>
              <a:tailEnd/>
            </a:ln>
          </p:spPr>
          <p:txBody>
            <a:bodyPr>
              <a:prstTxWarp prst="textNoShape">
                <a:avLst/>
              </a:prstTxWarp>
            </a:bodyPr>
            <a:lstStyle/>
            <a:p>
              <a:endParaRPr lang="en-US"/>
            </a:p>
          </p:txBody>
        </p:sp>
        <p:sp>
          <p:nvSpPr>
            <p:cNvPr id="27664" name="Rectangle 16"/>
            <p:cNvSpPr>
              <a:spLocks noChangeArrowheads="1"/>
            </p:cNvSpPr>
            <p:nvPr/>
          </p:nvSpPr>
          <p:spPr bwMode="auto">
            <a:xfrm>
              <a:off x="692" y="2050"/>
              <a:ext cx="307" cy="307"/>
            </a:xfrm>
            <a:prstGeom prst="rect">
              <a:avLst/>
            </a:prstGeom>
            <a:noFill/>
            <a:ln w="44450">
              <a:solidFill>
                <a:srgbClr val="000000"/>
              </a:solidFill>
              <a:miter lim="800000"/>
              <a:headEnd/>
              <a:tailEnd/>
            </a:ln>
          </p:spPr>
          <p:txBody>
            <a:bodyPr>
              <a:prstTxWarp prst="textNoShape">
                <a:avLst/>
              </a:prstTxWarp>
            </a:bodyPr>
            <a:lstStyle/>
            <a:p>
              <a:endParaRPr lang="en-US"/>
            </a:p>
          </p:txBody>
        </p:sp>
        <p:sp>
          <p:nvSpPr>
            <p:cNvPr id="27665" name="Rectangle 17"/>
            <p:cNvSpPr>
              <a:spLocks noChangeArrowheads="1"/>
            </p:cNvSpPr>
            <p:nvPr/>
          </p:nvSpPr>
          <p:spPr bwMode="auto">
            <a:xfrm>
              <a:off x="775" y="2092"/>
              <a:ext cx="107" cy="192"/>
            </a:xfrm>
            <a:prstGeom prst="rect">
              <a:avLst/>
            </a:prstGeom>
            <a:noFill/>
            <a:ln w="9525">
              <a:noFill/>
              <a:miter lim="800000"/>
              <a:headEnd/>
              <a:tailEnd/>
            </a:ln>
          </p:spPr>
          <p:txBody>
            <a:bodyPr wrap="none" lIns="0" tIns="0" rIns="0" bIns="0">
              <a:prstTxWarp prst="textNoShape">
                <a:avLst/>
              </a:prstTxWarp>
              <a:spAutoFit/>
            </a:bodyPr>
            <a:lstStyle/>
            <a:p>
              <a:pPr algn="l"/>
              <a:r>
                <a:rPr lang="en-GB" sz="2000">
                  <a:solidFill>
                    <a:srgbClr val="000000"/>
                  </a:solidFill>
                  <a:latin typeface="Arial" charset="0"/>
                </a:rPr>
                <a:t>T</a:t>
              </a:r>
              <a:endParaRPr lang="en-GB">
                <a:latin typeface="Times" charset="0"/>
              </a:endParaRPr>
            </a:p>
          </p:txBody>
        </p:sp>
        <p:sp>
          <p:nvSpPr>
            <p:cNvPr id="27666" name="Rectangle 18"/>
            <p:cNvSpPr>
              <a:spLocks noChangeArrowheads="1"/>
            </p:cNvSpPr>
            <p:nvPr/>
          </p:nvSpPr>
          <p:spPr bwMode="auto">
            <a:xfrm>
              <a:off x="5281" y="2050"/>
              <a:ext cx="288" cy="288"/>
            </a:xfrm>
            <a:prstGeom prst="rect">
              <a:avLst/>
            </a:prstGeom>
            <a:solidFill>
              <a:srgbClr val="FFFFFF"/>
            </a:solidFill>
            <a:ln w="9525">
              <a:noFill/>
              <a:miter lim="800000"/>
              <a:headEnd/>
              <a:tailEnd/>
            </a:ln>
          </p:spPr>
          <p:txBody>
            <a:bodyPr>
              <a:prstTxWarp prst="textNoShape">
                <a:avLst/>
              </a:prstTxWarp>
            </a:bodyPr>
            <a:lstStyle/>
            <a:p>
              <a:endParaRPr lang="en-US"/>
            </a:p>
          </p:txBody>
        </p:sp>
        <p:sp>
          <p:nvSpPr>
            <p:cNvPr id="27667" name="Rectangle 19"/>
            <p:cNvSpPr>
              <a:spLocks noChangeArrowheads="1"/>
            </p:cNvSpPr>
            <p:nvPr/>
          </p:nvSpPr>
          <p:spPr bwMode="auto">
            <a:xfrm>
              <a:off x="5281" y="2050"/>
              <a:ext cx="307" cy="307"/>
            </a:xfrm>
            <a:prstGeom prst="rect">
              <a:avLst/>
            </a:prstGeom>
            <a:noFill/>
            <a:ln w="44450">
              <a:solidFill>
                <a:srgbClr val="000000"/>
              </a:solidFill>
              <a:miter lim="800000"/>
              <a:headEnd/>
              <a:tailEnd/>
            </a:ln>
          </p:spPr>
          <p:txBody>
            <a:bodyPr>
              <a:prstTxWarp prst="textNoShape">
                <a:avLst/>
              </a:prstTxWarp>
            </a:bodyPr>
            <a:lstStyle/>
            <a:p>
              <a:endParaRPr lang="en-US"/>
            </a:p>
          </p:txBody>
        </p:sp>
        <p:sp>
          <p:nvSpPr>
            <p:cNvPr id="27668" name="Rectangle 20"/>
            <p:cNvSpPr>
              <a:spLocks noChangeArrowheads="1"/>
            </p:cNvSpPr>
            <p:nvPr/>
          </p:nvSpPr>
          <p:spPr bwMode="auto">
            <a:xfrm>
              <a:off x="5386" y="2111"/>
              <a:ext cx="126" cy="192"/>
            </a:xfrm>
            <a:prstGeom prst="rect">
              <a:avLst/>
            </a:prstGeom>
            <a:noFill/>
            <a:ln w="9525">
              <a:noFill/>
              <a:miter lim="800000"/>
              <a:headEnd/>
              <a:tailEnd/>
            </a:ln>
          </p:spPr>
          <p:txBody>
            <a:bodyPr wrap="none" lIns="0" tIns="0" rIns="0" bIns="0">
              <a:prstTxWarp prst="textNoShape">
                <a:avLst/>
              </a:prstTxWarp>
              <a:spAutoFit/>
            </a:bodyPr>
            <a:lstStyle/>
            <a:p>
              <a:pPr algn="l"/>
              <a:r>
                <a:rPr lang="en-GB" sz="2000">
                  <a:solidFill>
                    <a:srgbClr val="000000"/>
                  </a:solidFill>
                  <a:latin typeface="Arial" charset="0"/>
                </a:rPr>
                <a:t>U</a:t>
              </a:r>
              <a:endParaRPr lang="en-GB">
                <a:latin typeface="Times" charset="0"/>
              </a:endParaRPr>
            </a:p>
          </p:txBody>
        </p:sp>
        <p:sp>
          <p:nvSpPr>
            <p:cNvPr id="27669" name="Rectangle 21"/>
            <p:cNvSpPr>
              <a:spLocks noChangeArrowheads="1"/>
            </p:cNvSpPr>
            <p:nvPr/>
          </p:nvSpPr>
          <p:spPr bwMode="auto">
            <a:xfrm>
              <a:off x="1978" y="2050"/>
              <a:ext cx="308" cy="268"/>
            </a:xfrm>
            <a:prstGeom prst="rect">
              <a:avLst/>
            </a:prstGeom>
            <a:solidFill>
              <a:srgbClr val="FFFFFF"/>
            </a:solidFill>
            <a:ln w="9525">
              <a:noFill/>
              <a:miter lim="800000"/>
              <a:headEnd/>
              <a:tailEnd/>
            </a:ln>
          </p:spPr>
          <p:txBody>
            <a:bodyPr>
              <a:prstTxWarp prst="textNoShape">
                <a:avLst/>
              </a:prstTxWarp>
            </a:bodyPr>
            <a:lstStyle/>
            <a:p>
              <a:endParaRPr lang="en-US"/>
            </a:p>
          </p:txBody>
        </p:sp>
        <p:sp>
          <p:nvSpPr>
            <p:cNvPr id="27670" name="Rectangle 22"/>
            <p:cNvSpPr>
              <a:spLocks noChangeArrowheads="1"/>
            </p:cNvSpPr>
            <p:nvPr/>
          </p:nvSpPr>
          <p:spPr bwMode="auto">
            <a:xfrm>
              <a:off x="1978" y="2050"/>
              <a:ext cx="327" cy="288"/>
            </a:xfrm>
            <a:prstGeom prst="rect">
              <a:avLst/>
            </a:prstGeom>
            <a:noFill/>
            <a:ln w="44450">
              <a:solidFill>
                <a:srgbClr val="000000"/>
              </a:solidFill>
              <a:miter lim="800000"/>
              <a:headEnd/>
              <a:tailEnd/>
            </a:ln>
          </p:spPr>
          <p:txBody>
            <a:bodyPr>
              <a:prstTxWarp prst="textNoShape">
                <a:avLst/>
              </a:prstTxWarp>
            </a:bodyPr>
            <a:lstStyle/>
            <a:p>
              <a:endParaRPr lang="en-US"/>
            </a:p>
          </p:txBody>
        </p:sp>
        <p:sp>
          <p:nvSpPr>
            <p:cNvPr id="27671" name="Rectangle 23"/>
            <p:cNvSpPr>
              <a:spLocks noChangeArrowheads="1"/>
            </p:cNvSpPr>
            <p:nvPr/>
          </p:nvSpPr>
          <p:spPr bwMode="auto">
            <a:xfrm>
              <a:off x="2081" y="2092"/>
              <a:ext cx="126" cy="192"/>
            </a:xfrm>
            <a:prstGeom prst="rect">
              <a:avLst/>
            </a:prstGeom>
            <a:noFill/>
            <a:ln w="9525">
              <a:noFill/>
              <a:miter lim="800000"/>
              <a:headEnd/>
              <a:tailEnd/>
            </a:ln>
          </p:spPr>
          <p:txBody>
            <a:bodyPr wrap="none" lIns="0" tIns="0" rIns="0" bIns="0">
              <a:prstTxWarp prst="textNoShape">
                <a:avLst/>
              </a:prstTxWarp>
              <a:spAutoFit/>
            </a:bodyPr>
            <a:lstStyle/>
            <a:p>
              <a:pPr algn="l"/>
              <a:r>
                <a:rPr lang="en-GB" sz="2000">
                  <a:solidFill>
                    <a:srgbClr val="000000"/>
                  </a:solidFill>
                  <a:latin typeface="Arial" charset="0"/>
                </a:rPr>
                <a:t>U</a:t>
              </a:r>
              <a:endParaRPr lang="en-GB">
                <a:latin typeface="Times" charset="0"/>
              </a:endParaRPr>
            </a:p>
          </p:txBody>
        </p:sp>
        <p:sp>
          <p:nvSpPr>
            <p:cNvPr id="27672" name="Rectangle 24"/>
            <p:cNvSpPr>
              <a:spLocks noChangeArrowheads="1"/>
            </p:cNvSpPr>
            <p:nvPr/>
          </p:nvSpPr>
          <p:spPr bwMode="auto">
            <a:xfrm>
              <a:off x="3207" y="2069"/>
              <a:ext cx="288" cy="288"/>
            </a:xfrm>
            <a:prstGeom prst="rect">
              <a:avLst/>
            </a:prstGeom>
            <a:solidFill>
              <a:srgbClr val="FFFFFF"/>
            </a:solidFill>
            <a:ln w="9525">
              <a:noFill/>
              <a:miter lim="800000"/>
              <a:headEnd/>
              <a:tailEnd/>
            </a:ln>
          </p:spPr>
          <p:txBody>
            <a:bodyPr>
              <a:prstTxWarp prst="textNoShape">
                <a:avLst/>
              </a:prstTxWarp>
            </a:bodyPr>
            <a:lstStyle/>
            <a:p>
              <a:endParaRPr lang="en-US"/>
            </a:p>
          </p:txBody>
        </p:sp>
        <p:sp>
          <p:nvSpPr>
            <p:cNvPr id="27673" name="Rectangle 25"/>
            <p:cNvSpPr>
              <a:spLocks noChangeArrowheads="1"/>
            </p:cNvSpPr>
            <p:nvPr/>
          </p:nvSpPr>
          <p:spPr bwMode="auto">
            <a:xfrm>
              <a:off x="3207" y="2069"/>
              <a:ext cx="307" cy="307"/>
            </a:xfrm>
            <a:prstGeom prst="rect">
              <a:avLst/>
            </a:prstGeom>
            <a:noFill/>
            <a:ln w="44450">
              <a:solidFill>
                <a:srgbClr val="000000"/>
              </a:solidFill>
              <a:miter lim="800000"/>
              <a:headEnd/>
              <a:tailEnd/>
            </a:ln>
          </p:spPr>
          <p:txBody>
            <a:bodyPr>
              <a:prstTxWarp prst="textNoShape">
                <a:avLst/>
              </a:prstTxWarp>
            </a:bodyPr>
            <a:lstStyle/>
            <a:p>
              <a:endParaRPr lang="en-US"/>
            </a:p>
          </p:txBody>
        </p:sp>
        <p:sp>
          <p:nvSpPr>
            <p:cNvPr id="27674" name="Rectangle 26"/>
            <p:cNvSpPr>
              <a:spLocks noChangeArrowheads="1"/>
            </p:cNvSpPr>
            <p:nvPr/>
          </p:nvSpPr>
          <p:spPr bwMode="auto">
            <a:xfrm>
              <a:off x="3310" y="2130"/>
              <a:ext cx="106" cy="192"/>
            </a:xfrm>
            <a:prstGeom prst="rect">
              <a:avLst/>
            </a:prstGeom>
            <a:noFill/>
            <a:ln w="9525">
              <a:noFill/>
              <a:miter lim="800000"/>
              <a:headEnd/>
              <a:tailEnd/>
            </a:ln>
          </p:spPr>
          <p:txBody>
            <a:bodyPr wrap="none" lIns="0" tIns="0" rIns="0" bIns="0">
              <a:prstTxWarp prst="textNoShape">
                <a:avLst/>
              </a:prstTxWarp>
              <a:spAutoFit/>
            </a:bodyPr>
            <a:lstStyle/>
            <a:p>
              <a:pPr algn="l"/>
              <a:r>
                <a:rPr lang="en-GB" sz="2000">
                  <a:solidFill>
                    <a:srgbClr val="000000"/>
                  </a:solidFill>
                  <a:latin typeface="Arial" charset="0"/>
                </a:rPr>
                <a:t>T</a:t>
              </a:r>
              <a:endParaRPr lang="en-GB">
                <a:latin typeface="Times" charset="0"/>
              </a:endParaRPr>
            </a:p>
          </p:txBody>
        </p:sp>
        <p:sp>
          <p:nvSpPr>
            <p:cNvPr id="27675" name="Freeform 27"/>
            <p:cNvSpPr>
              <a:spLocks/>
            </p:cNvSpPr>
            <p:nvPr/>
          </p:nvSpPr>
          <p:spPr bwMode="auto">
            <a:xfrm>
              <a:off x="4436" y="1550"/>
              <a:ext cx="192" cy="96"/>
            </a:xfrm>
            <a:custGeom>
              <a:avLst/>
              <a:gdLst/>
              <a:ahLst/>
              <a:cxnLst>
                <a:cxn ang="0">
                  <a:pos x="192" y="58"/>
                </a:cxn>
                <a:cxn ang="0">
                  <a:pos x="173" y="96"/>
                </a:cxn>
                <a:cxn ang="0">
                  <a:pos x="0" y="39"/>
                </a:cxn>
                <a:cxn ang="0">
                  <a:pos x="192" y="0"/>
                </a:cxn>
                <a:cxn ang="0">
                  <a:pos x="192" y="58"/>
                </a:cxn>
              </a:cxnLst>
              <a:rect l="0" t="0" r="r" b="b"/>
              <a:pathLst>
                <a:path w="192" h="96">
                  <a:moveTo>
                    <a:pt x="192" y="58"/>
                  </a:moveTo>
                  <a:lnTo>
                    <a:pt x="173" y="96"/>
                  </a:lnTo>
                  <a:lnTo>
                    <a:pt x="0" y="39"/>
                  </a:lnTo>
                  <a:lnTo>
                    <a:pt x="192" y="0"/>
                  </a:lnTo>
                  <a:lnTo>
                    <a:pt x="192" y="58"/>
                  </a:lnTo>
                  <a:close/>
                </a:path>
              </a:pathLst>
            </a:custGeom>
            <a:solidFill>
              <a:srgbClr val="000000"/>
            </a:solidFill>
            <a:ln w="44450">
              <a:solidFill>
                <a:srgbClr val="000000"/>
              </a:solidFill>
              <a:prstDash val="solid"/>
              <a:round/>
              <a:headEnd/>
              <a:tailEnd/>
            </a:ln>
          </p:spPr>
          <p:txBody>
            <a:bodyPr>
              <a:prstTxWarp prst="textNoShape">
                <a:avLst/>
              </a:prstTxWarp>
            </a:bodyPr>
            <a:lstStyle/>
            <a:p>
              <a:endParaRPr lang="en-US"/>
            </a:p>
          </p:txBody>
        </p:sp>
        <p:sp>
          <p:nvSpPr>
            <p:cNvPr id="27676" name="Freeform 28"/>
            <p:cNvSpPr>
              <a:spLocks/>
            </p:cNvSpPr>
            <p:nvPr/>
          </p:nvSpPr>
          <p:spPr bwMode="auto">
            <a:xfrm>
              <a:off x="4628" y="1608"/>
              <a:ext cx="768" cy="461"/>
            </a:xfrm>
            <a:custGeom>
              <a:avLst/>
              <a:gdLst/>
              <a:ahLst/>
              <a:cxnLst>
                <a:cxn ang="0">
                  <a:pos x="0" y="0"/>
                </a:cxn>
                <a:cxn ang="0">
                  <a:pos x="307" y="38"/>
                </a:cxn>
                <a:cxn ang="0">
                  <a:pos x="557" y="154"/>
                </a:cxn>
                <a:cxn ang="0">
                  <a:pos x="710" y="288"/>
                </a:cxn>
                <a:cxn ang="0">
                  <a:pos x="768" y="461"/>
                </a:cxn>
              </a:cxnLst>
              <a:rect l="0" t="0" r="r" b="b"/>
              <a:pathLst>
                <a:path w="768" h="461">
                  <a:moveTo>
                    <a:pt x="0" y="0"/>
                  </a:moveTo>
                  <a:lnTo>
                    <a:pt x="307" y="38"/>
                  </a:lnTo>
                  <a:lnTo>
                    <a:pt x="557" y="154"/>
                  </a:lnTo>
                  <a:lnTo>
                    <a:pt x="710" y="288"/>
                  </a:lnTo>
                  <a:lnTo>
                    <a:pt x="768" y="461"/>
                  </a:lnTo>
                </a:path>
              </a:pathLst>
            </a:custGeom>
            <a:noFill/>
            <a:ln w="44450">
              <a:solidFill>
                <a:srgbClr val="000000"/>
              </a:solidFill>
              <a:prstDash val="solid"/>
              <a:round/>
              <a:headEnd/>
              <a:tailEnd/>
            </a:ln>
          </p:spPr>
          <p:txBody>
            <a:bodyPr>
              <a:prstTxWarp prst="textNoShape">
                <a:avLst/>
              </a:prstTxWarp>
            </a:bodyPr>
            <a:lstStyle/>
            <a:p>
              <a:endParaRPr lang="en-US"/>
            </a:p>
          </p:txBody>
        </p:sp>
        <p:sp>
          <p:nvSpPr>
            <p:cNvPr id="27677" name="Rectangle 29"/>
            <p:cNvSpPr>
              <a:spLocks noChangeArrowheads="1"/>
            </p:cNvSpPr>
            <p:nvPr/>
          </p:nvSpPr>
          <p:spPr bwMode="auto">
            <a:xfrm>
              <a:off x="5217" y="1554"/>
              <a:ext cx="683" cy="192"/>
            </a:xfrm>
            <a:prstGeom prst="rect">
              <a:avLst/>
            </a:prstGeom>
            <a:noFill/>
            <a:ln w="9525">
              <a:noFill/>
              <a:miter lim="800000"/>
              <a:headEnd/>
              <a:tailEnd/>
            </a:ln>
          </p:spPr>
          <p:txBody>
            <a:bodyPr wrap="none" lIns="0" tIns="0" rIns="0" bIns="0">
              <a:prstTxWarp prst="textNoShape">
                <a:avLst/>
              </a:prstTxWarp>
              <a:spAutoFit/>
            </a:bodyPr>
            <a:lstStyle/>
            <a:p>
              <a:pPr algn="l"/>
              <a:r>
                <a:rPr lang="en-GB" sz="2000">
                  <a:solidFill>
                    <a:srgbClr val="000000"/>
                  </a:solidFill>
                  <a:latin typeface="Arial" charset="0"/>
                </a:rPr>
                <a:t>Waits for</a:t>
              </a:r>
              <a:endParaRPr lang="en-GB">
                <a:latin typeface="Times" charset="0"/>
              </a:endParaRPr>
            </a:p>
          </p:txBody>
        </p:sp>
        <p:sp>
          <p:nvSpPr>
            <p:cNvPr id="27678" name="Freeform 30"/>
            <p:cNvSpPr>
              <a:spLocks/>
            </p:cNvSpPr>
            <p:nvPr/>
          </p:nvSpPr>
          <p:spPr bwMode="auto">
            <a:xfrm>
              <a:off x="4071" y="2914"/>
              <a:ext cx="173" cy="115"/>
            </a:xfrm>
            <a:custGeom>
              <a:avLst/>
              <a:gdLst/>
              <a:ahLst/>
              <a:cxnLst>
                <a:cxn ang="0">
                  <a:pos x="0" y="57"/>
                </a:cxn>
                <a:cxn ang="0">
                  <a:pos x="0" y="0"/>
                </a:cxn>
                <a:cxn ang="0">
                  <a:pos x="173" y="76"/>
                </a:cxn>
                <a:cxn ang="0">
                  <a:pos x="0" y="115"/>
                </a:cxn>
                <a:cxn ang="0">
                  <a:pos x="0" y="57"/>
                </a:cxn>
              </a:cxnLst>
              <a:rect l="0" t="0" r="r" b="b"/>
              <a:pathLst>
                <a:path w="173" h="115">
                  <a:moveTo>
                    <a:pt x="0" y="57"/>
                  </a:moveTo>
                  <a:lnTo>
                    <a:pt x="0" y="0"/>
                  </a:lnTo>
                  <a:lnTo>
                    <a:pt x="173" y="76"/>
                  </a:lnTo>
                  <a:lnTo>
                    <a:pt x="0" y="115"/>
                  </a:lnTo>
                  <a:lnTo>
                    <a:pt x="0" y="57"/>
                  </a:lnTo>
                  <a:close/>
                </a:path>
              </a:pathLst>
            </a:custGeom>
            <a:solidFill>
              <a:srgbClr val="000000"/>
            </a:solidFill>
            <a:ln w="44450">
              <a:solidFill>
                <a:srgbClr val="000000"/>
              </a:solidFill>
              <a:prstDash val="solid"/>
              <a:round/>
              <a:headEnd/>
              <a:tailEnd/>
            </a:ln>
          </p:spPr>
          <p:txBody>
            <a:bodyPr>
              <a:prstTxWarp prst="textNoShape">
                <a:avLst/>
              </a:prstTxWarp>
            </a:bodyPr>
            <a:lstStyle/>
            <a:p>
              <a:endParaRPr lang="en-US"/>
            </a:p>
          </p:txBody>
        </p:sp>
        <p:sp>
          <p:nvSpPr>
            <p:cNvPr id="27679" name="Freeform 31"/>
            <p:cNvSpPr>
              <a:spLocks/>
            </p:cNvSpPr>
            <p:nvPr/>
          </p:nvSpPr>
          <p:spPr bwMode="auto">
            <a:xfrm>
              <a:off x="3361" y="2376"/>
              <a:ext cx="710" cy="595"/>
            </a:xfrm>
            <a:custGeom>
              <a:avLst/>
              <a:gdLst/>
              <a:ahLst/>
              <a:cxnLst>
                <a:cxn ang="0">
                  <a:pos x="710" y="595"/>
                </a:cxn>
                <a:cxn ang="0">
                  <a:pos x="422" y="518"/>
                </a:cxn>
                <a:cxn ang="0">
                  <a:pos x="192" y="384"/>
                </a:cxn>
                <a:cxn ang="0">
                  <a:pos x="38" y="211"/>
                </a:cxn>
                <a:cxn ang="0">
                  <a:pos x="0" y="0"/>
                </a:cxn>
              </a:cxnLst>
              <a:rect l="0" t="0" r="r" b="b"/>
              <a:pathLst>
                <a:path w="710" h="595">
                  <a:moveTo>
                    <a:pt x="710" y="595"/>
                  </a:moveTo>
                  <a:lnTo>
                    <a:pt x="422" y="518"/>
                  </a:lnTo>
                  <a:lnTo>
                    <a:pt x="192" y="384"/>
                  </a:lnTo>
                  <a:lnTo>
                    <a:pt x="38" y="211"/>
                  </a:lnTo>
                  <a:lnTo>
                    <a:pt x="0" y="0"/>
                  </a:lnTo>
                </a:path>
              </a:pathLst>
            </a:custGeom>
            <a:noFill/>
            <a:ln w="44450">
              <a:solidFill>
                <a:srgbClr val="000000"/>
              </a:solidFill>
              <a:prstDash val="solid"/>
              <a:round/>
              <a:headEnd/>
              <a:tailEnd/>
            </a:ln>
          </p:spPr>
          <p:txBody>
            <a:bodyPr>
              <a:prstTxWarp prst="textNoShape">
                <a:avLst/>
              </a:prstTxWarp>
            </a:bodyPr>
            <a:lstStyle/>
            <a:p>
              <a:endParaRPr lang="en-US"/>
            </a:p>
          </p:txBody>
        </p:sp>
        <p:sp>
          <p:nvSpPr>
            <p:cNvPr id="27680" name="Freeform 32"/>
            <p:cNvSpPr>
              <a:spLocks/>
            </p:cNvSpPr>
            <p:nvPr/>
          </p:nvSpPr>
          <p:spPr bwMode="auto">
            <a:xfrm>
              <a:off x="3361" y="1858"/>
              <a:ext cx="115" cy="172"/>
            </a:xfrm>
            <a:custGeom>
              <a:avLst/>
              <a:gdLst/>
              <a:ahLst/>
              <a:cxnLst>
                <a:cxn ang="0">
                  <a:pos x="57" y="19"/>
                </a:cxn>
                <a:cxn ang="0">
                  <a:pos x="115" y="38"/>
                </a:cxn>
                <a:cxn ang="0">
                  <a:pos x="0" y="172"/>
                </a:cxn>
                <a:cxn ang="0">
                  <a:pos x="19" y="0"/>
                </a:cxn>
                <a:cxn ang="0">
                  <a:pos x="57" y="19"/>
                </a:cxn>
              </a:cxnLst>
              <a:rect l="0" t="0" r="r" b="b"/>
              <a:pathLst>
                <a:path w="115" h="172">
                  <a:moveTo>
                    <a:pt x="57" y="19"/>
                  </a:moveTo>
                  <a:lnTo>
                    <a:pt x="115" y="38"/>
                  </a:lnTo>
                  <a:lnTo>
                    <a:pt x="0" y="172"/>
                  </a:lnTo>
                  <a:lnTo>
                    <a:pt x="19" y="0"/>
                  </a:lnTo>
                  <a:lnTo>
                    <a:pt x="57" y="19"/>
                  </a:lnTo>
                  <a:close/>
                </a:path>
              </a:pathLst>
            </a:custGeom>
            <a:solidFill>
              <a:srgbClr val="000000"/>
            </a:solidFill>
            <a:ln w="44450">
              <a:solidFill>
                <a:srgbClr val="000000"/>
              </a:solidFill>
              <a:prstDash val="solid"/>
              <a:round/>
              <a:headEnd/>
              <a:tailEnd/>
            </a:ln>
          </p:spPr>
          <p:txBody>
            <a:bodyPr>
              <a:prstTxWarp prst="textNoShape">
                <a:avLst/>
              </a:prstTxWarp>
            </a:bodyPr>
            <a:lstStyle/>
            <a:p>
              <a:endParaRPr lang="en-US"/>
            </a:p>
          </p:txBody>
        </p:sp>
        <p:sp>
          <p:nvSpPr>
            <p:cNvPr id="27681" name="Freeform 33"/>
            <p:cNvSpPr>
              <a:spLocks/>
            </p:cNvSpPr>
            <p:nvPr/>
          </p:nvSpPr>
          <p:spPr bwMode="auto">
            <a:xfrm>
              <a:off x="3438" y="1608"/>
              <a:ext cx="825" cy="250"/>
            </a:xfrm>
            <a:custGeom>
              <a:avLst/>
              <a:gdLst/>
              <a:ahLst/>
              <a:cxnLst>
                <a:cxn ang="0">
                  <a:pos x="0" y="250"/>
                </a:cxn>
                <a:cxn ang="0">
                  <a:pos x="115" y="134"/>
                </a:cxn>
                <a:cxn ang="0">
                  <a:pos x="307" y="58"/>
                </a:cxn>
                <a:cxn ang="0">
                  <a:pos x="825" y="0"/>
                </a:cxn>
              </a:cxnLst>
              <a:rect l="0" t="0" r="r" b="b"/>
              <a:pathLst>
                <a:path w="825" h="250">
                  <a:moveTo>
                    <a:pt x="0" y="250"/>
                  </a:moveTo>
                  <a:lnTo>
                    <a:pt x="115" y="134"/>
                  </a:lnTo>
                  <a:lnTo>
                    <a:pt x="307" y="58"/>
                  </a:lnTo>
                  <a:lnTo>
                    <a:pt x="825" y="0"/>
                  </a:lnTo>
                </a:path>
              </a:pathLst>
            </a:custGeom>
            <a:noFill/>
            <a:ln w="44450">
              <a:solidFill>
                <a:srgbClr val="000000"/>
              </a:solidFill>
              <a:prstDash val="solid"/>
              <a:round/>
              <a:headEnd/>
              <a:tailEnd/>
            </a:ln>
          </p:spPr>
          <p:txBody>
            <a:bodyPr>
              <a:prstTxWarp prst="textNoShape">
                <a:avLst/>
              </a:prstTxWarp>
            </a:bodyPr>
            <a:lstStyle/>
            <a:p>
              <a:endParaRPr lang="en-US"/>
            </a:p>
          </p:txBody>
        </p:sp>
        <p:sp>
          <p:nvSpPr>
            <p:cNvPr id="27682" name="AutoShape 34"/>
            <p:cNvSpPr>
              <a:spLocks noChangeArrowheads="1"/>
            </p:cNvSpPr>
            <p:nvPr/>
          </p:nvSpPr>
          <p:spPr bwMode="auto">
            <a:xfrm>
              <a:off x="4282" y="2856"/>
              <a:ext cx="154" cy="250"/>
            </a:xfrm>
            <a:prstGeom prst="roundRect">
              <a:avLst>
                <a:gd name="adj" fmla="val 50000"/>
              </a:avLst>
            </a:prstGeom>
            <a:solidFill>
              <a:srgbClr val="FFDC99"/>
            </a:solidFill>
            <a:ln w="9525">
              <a:noFill/>
              <a:round/>
              <a:headEnd/>
              <a:tailEnd/>
            </a:ln>
          </p:spPr>
          <p:txBody>
            <a:bodyPr>
              <a:prstTxWarp prst="textNoShape">
                <a:avLst/>
              </a:prstTxWarp>
            </a:bodyPr>
            <a:lstStyle/>
            <a:p>
              <a:endParaRPr lang="en-US"/>
            </a:p>
          </p:txBody>
        </p:sp>
        <p:sp>
          <p:nvSpPr>
            <p:cNvPr id="27683" name="AutoShape 35"/>
            <p:cNvSpPr>
              <a:spLocks noChangeArrowheads="1"/>
            </p:cNvSpPr>
            <p:nvPr/>
          </p:nvSpPr>
          <p:spPr bwMode="auto">
            <a:xfrm>
              <a:off x="4282" y="2856"/>
              <a:ext cx="173" cy="269"/>
            </a:xfrm>
            <a:prstGeom prst="roundRect">
              <a:avLst>
                <a:gd name="adj" fmla="val 47111"/>
              </a:avLst>
            </a:prstGeom>
            <a:noFill/>
            <a:ln w="44450">
              <a:solidFill>
                <a:srgbClr val="FFDC99"/>
              </a:solidFill>
              <a:round/>
              <a:headEnd/>
              <a:tailEnd/>
            </a:ln>
          </p:spPr>
          <p:txBody>
            <a:bodyPr>
              <a:prstTxWarp prst="textNoShape">
                <a:avLst/>
              </a:prstTxWarp>
            </a:bodyPr>
            <a:lstStyle/>
            <a:p>
              <a:endParaRPr lang="en-US"/>
            </a:p>
          </p:txBody>
        </p:sp>
        <p:sp>
          <p:nvSpPr>
            <p:cNvPr id="27684" name="Rectangle 36"/>
            <p:cNvSpPr>
              <a:spLocks noChangeArrowheads="1"/>
            </p:cNvSpPr>
            <p:nvPr/>
          </p:nvSpPr>
          <p:spPr bwMode="auto">
            <a:xfrm>
              <a:off x="4282" y="2856"/>
              <a:ext cx="154" cy="134"/>
            </a:xfrm>
            <a:prstGeom prst="rect">
              <a:avLst/>
            </a:prstGeom>
            <a:solidFill>
              <a:srgbClr val="FFFFFF"/>
            </a:solidFill>
            <a:ln w="9525">
              <a:noFill/>
              <a:miter lim="800000"/>
              <a:headEnd/>
              <a:tailEnd/>
            </a:ln>
          </p:spPr>
          <p:txBody>
            <a:bodyPr>
              <a:prstTxWarp prst="textNoShape">
                <a:avLst/>
              </a:prstTxWarp>
            </a:bodyPr>
            <a:lstStyle/>
            <a:p>
              <a:endParaRPr lang="en-US"/>
            </a:p>
          </p:txBody>
        </p:sp>
        <p:sp>
          <p:nvSpPr>
            <p:cNvPr id="27685" name="Rectangle 37"/>
            <p:cNvSpPr>
              <a:spLocks noChangeArrowheads="1"/>
            </p:cNvSpPr>
            <p:nvPr/>
          </p:nvSpPr>
          <p:spPr bwMode="auto">
            <a:xfrm>
              <a:off x="4282" y="2856"/>
              <a:ext cx="173" cy="154"/>
            </a:xfrm>
            <a:prstGeom prst="rect">
              <a:avLst/>
            </a:prstGeom>
            <a:noFill/>
            <a:ln w="44450">
              <a:solidFill>
                <a:srgbClr val="FFFFFF"/>
              </a:solidFill>
              <a:miter lim="800000"/>
              <a:headEnd/>
              <a:tailEnd/>
            </a:ln>
          </p:spPr>
          <p:txBody>
            <a:bodyPr>
              <a:prstTxWarp prst="textNoShape">
                <a:avLst/>
              </a:prstTxWarp>
            </a:bodyPr>
            <a:lstStyle/>
            <a:p>
              <a:endParaRPr lang="en-US"/>
            </a:p>
          </p:txBody>
        </p:sp>
        <p:sp>
          <p:nvSpPr>
            <p:cNvPr id="27686" name="AutoShape 38"/>
            <p:cNvSpPr>
              <a:spLocks noChangeArrowheads="1"/>
            </p:cNvSpPr>
            <p:nvPr/>
          </p:nvSpPr>
          <p:spPr bwMode="auto">
            <a:xfrm>
              <a:off x="4282" y="2856"/>
              <a:ext cx="173" cy="269"/>
            </a:xfrm>
            <a:prstGeom prst="roundRect">
              <a:avLst>
                <a:gd name="adj" fmla="val 47111"/>
              </a:avLst>
            </a:prstGeom>
            <a:noFill/>
            <a:ln w="44450">
              <a:solidFill>
                <a:srgbClr val="000000"/>
              </a:solidFill>
              <a:round/>
              <a:headEnd/>
              <a:tailEnd/>
            </a:ln>
          </p:spPr>
          <p:txBody>
            <a:bodyPr>
              <a:prstTxWarp prst="textNoShape">
                <a:avLst/>
              </a:prstTxWarp>
            </a:bodyPr>
            <a:lstStyle/>
            <a:p>
              <a:endParaRPr lang="en-US"/>
            </a:p>
          </p:txBody>
        </p:sp>
        <p:sp>
          <p:nvSpPr>
            <p:cNvPr id="27687" name="Line 39"/>
            <p:cNvSpPr>
              <a:spLocks noChangeShapeType="1"/>
            </p:cNvSpPr>
            <p:nvPr/>
          </p:nvSpPr>
          <p:spPr bwMode="auto">
            <a:xfrm>
              <a:off x="4282" y="2990"/>
              <a:ext cx="154" cy="1"/>
            </a:xfrm>
            <a:prstGeom prst="line">
              <a:avLst/>
            </a:prstGeom>
            <a:noFill/>
            <a:ln w="44450">
              <a:solidFill>
                <a:srgbClr val="000000"/>
              </a:solidFill>
              <a:round/>
              <a:headEnd/>
              <a:tailEnd/>
            </a:ln>
          </p:spPr>
          <p:txBody>
            <a:bodyPr>
              <a:prstTxWarp prst="textNoShape">
                <a:avLst/>
              </a:prstTxWarp>
            </a:bodyPr>
            <a:lstStyle/>
            <a:p>
              <a:endParaRPr lang="en-US"/>
            </a:p>
          </p:txBody>
        </p:sp>
        <p:sp>
          <p:nvSpPr>
            <p:cNvPr id="27688" name="AutoShape 40"/>
            <p:cNvSpPr>
              <a:spLocks noChangeArrowheads="1"/>
            </p:cNvSpPr>
            <p:nvPr/>
          </p:nvSpPr>
          <p:spPr bwMode="auto">
            <a:xfrm>
              <a:off x="4282" y="1474"/>
              <a:ext cx="154" cy="249"/>
            </a:xfrm>
            <a:prstGeom prst="roundRect">
              <a:avLst>
                <a:gd name="adj" fmla="val 50000"/>
              </a:avLst>
            </a:prstGeom>
            <a:solidFill>
              <a:srgbClr val="FFDC99"/>
            </a:solidFill>
            <a:ln w="9525">
              <a:noFill/>
              <a:round/>
              <a:headEnd/>
              <a:tailEnd/>
            </a:ln>
          </p:spPr>
          <p:txBody>
            <a:bodyPr>
              <a:prstTxWarp prst="textNoShape">
                <a:avLst/>
              </a:prstTxWarp>
            </a:bodyPr>
            <a:lstStyle/>
            <a:p>
              <a:endParaRPr lang="en-US"/>
            </a:p>
          </p:txBody>
        </p:sp>
        <p:sp>
          <p:nvSpPr>
            <p:cNvPr id="27689" name="AutoShape 41"/>
            <p:cNvSpPr>
              <a:spLocks noChangeArrowheads="1"/>
            </p:cNvSpPr>
            <p:nvPr/>
          </p:nvSpPr>
          <p:spPr bwMode="auto">
            <a:xfrm>
              <a:off x="4282" y="1474"/>
              <a:ext cx="173" cy="268"/>
            </a:xfrm>
            <a:prstGeom prst="roundRect">
              <a:avLst>
                <a:gd name="adj" fmla="val 47111"/>
              </a:avLst>
            </a:prstGeom>
            <a:noFill/>
            <a:ln w="44450">
              <a:solidFill>
                <a:srgbClr val="FFDC99"/>
              </a:solidFill>
              <a:round/>
              <a:headEnd/>
              <a:tailEnd/>
            </a:ln>
          </p:spPr>
          <p:txBody>
            <a:bodyPr>
              <a:prstTxWarp prst="textNoShape">
                <a:avLst/>
              </a:prstTxWarp>
            </a:bodyPr>
            <a:lstStyle/>
            <a:p>
              <a:endParaRPr lang="en-US"/>
            </a:p>
          </p:txBody>
        </p:sp>
        <p:sp>
          <p:nvSpPr>
            <p:cNvPr id="27690" name="Rectangle 42"/>
            <p:cNvSpPr>
              <a:spLocks noChangeArrowheads="1"/>
            </p:cNvSpPr>
            <p:nvPr/>
          </p:nvSpPr>
          <p:spPr bwMode="auto">
            <a:xfrm>
              <a:off x="4282" y="1474"/>
              <a:ext cx="154" cy="134"/>
            </a:xfrm>
            <a:prstGeom prst="rect">
              <a:avLst/>
            </a:prstGeom>
            <a:solidFill>
              <a:srgbClr val="FFFFFF"/>
            </a:solidFill>
            <a:ln w="9525">
              <a:noFill/>
              <a:miter lim="800000"/>
              <a:headEnd/>
              <a:tailEnd/>
            </a:ln>
          </p:spPr>
          <p:txBody>
            <a:bodyPr>
              <a:prstTxWarp prst="textNoShape">
                <a:avLst/>
              </a:prstTxWarp>
            </a:bodyPr>
            <a:lstStyle/>
            <a:p>
              <a:endParaRPr lang="en-US"/>
            </a:p>
          </p:txBody>
        </p:sp>
        <p:sp>
          <p:nvSpPr>
            <p:cNvPr id="27691" name="Rectangle 43"/>
            <p:cNvSpPr>
              <a:spLocks noChangeArrowheads="1"/>
            </p:cNvSpPr>
            <p:nvPr/>
          </p:nvSpPr>
          <p:spPr bwMode="auto">
            <a:xfrm>
              <a:off x="4282" y="1474"/>
              <a:ext cx="173" cy="153"/>
            </a:xfrm>
            <a:prstGeom prst="rect">
              <a:avLst/>
            </a:prstGeom>
            <a:noFill/>
            <a:ln w="44450">
              <a:solidFill>
                <a:srgbClr val="FFFFFF"/>
              </a:solidFill>
              <a:miter lim="800000"/>
              <a:headEnd/>
              <a:tailEnd/>
            </a:ln>
          </p:spPr>
          <p:txBody>
            <a:bodyPr>
              <a:prstTxWarp prst="textNoShape">
                <a:avLst/>
              </a:prstTxWarp>
            </a:bodyPr>
            <a:lstStyle/>
            <a:p>
              <a:endParaRPr lang="en-US"/>
            </a:p>
          </p:txBody>
        </p:sp>
        <p:sp>
          <p:nvSpPr>
            <p:cNvPr id="27692" name="AutoShape 44"/>
            <p:cNvSpPr>
              <a:spLocks noChangeArrowheads="1"/>
            </p:cNvSpPr>
            <p:nvPr/>
          </p:nvSpPr>
          <p:spPr bwMode="auto">
            <a:xfrm>
              <a:off x="4282" y="1474"/>
              <a:ext cx="173" cy="268"/>
            </a:xfrm>
            <a:prstGeom prst="roundRect">
              <a:avLst>
                <a:gd name="adj" fmla="val 47111"/>
              </a:avLst>
            </a:prstGeom>
            <a:noFill/>
            <a:ln w="44450">
              <a:solidFill>
                <a:srgbClr val="000000"/>
              </a:solidFill>
              <a:round/>
              <a:headEnd/>
              <a:tailEnd/>
            </a:ln>
          </p:spPr>
          <p:txBody>
            <a:bodyPr>
              <a:prstTxWarp prst="textNoShape">
                <a:avLst/>
              </a:prstTxWarp>
            </a:bodyPr>
            <a:lstStyle/>
            <a:p>
              <a:endParaRPr lang="en-US"/>
            </a:p>
          </p:txBody>
        </p:sp>
        <p:sp>
          <p:nvSpPr>
            <p:cNvPr id="27693" name="Line 45"/>
            <p:cNvSpPr>
              <a:spLocks noChangeShapeType="1"/>
            </p:cNvSpPr>
            <p:nvPr/>
          </p:nvSpPr>
          <p:spPr bwMode="auto">
            <a:xfrm>
              <a:off x="4282" y="1608"/>
              <a:ext cx="154" cy="1"/>
            </a:xfrm>
            <a:prstGeom prst="line">
              <a:avLst/>
            </a:prstGeom>
            <a:noFill/>
            <a:ln w="44450">
              <a:solidFill>
                <a:srgbClr val="000000"/>
              </a:solidFill>
              <a:round/>
              <a:headEnd/>
              <a:tailEnd/>
            </a:ln>
          </p:spPr>
          <p:txBody>
            <a:bodyPr>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normAutofit fontScale="90000"/>
          </a:bodyPr>
          <a:lstStyle/>
          <a:p>
            <a:r>
              <a:rPr lang="en-US" dirty="0" smtClean="0"/>
              <a:t>Dealing with Deadlock in </a:t>
            </a:r>
            <a:r>
              <a:rPr dirty="0" smtClean="0"/>
              <a:t/>
            </a:r>
            <a:br>
              <a:rPr dirty="0" smtClean="0"/>
            </a:br>
            <a:r>
              <a:rPr lang="en-US" dirty="0" smtClean="0"/>
              <a:t>two-phase locking</a:t>
            </a:r>
            <a:endParaRPr lang="en-US" dirty="0"/>
          </a:p>
        </p:txBody>
      </p:sp>
      <p:sp>
        <p:nvSpPr>
          <p:cNvPr id="168963" name="Rectangle 3"/>
          <p:cNvSpPr>
            <a:spLocks noGrp="1" noChangeArrowheads="1"/>
          </p:cNvSpPr>
          <p:nvPr>
            <p:ph type="body" idx="1"/>
          </p:nvPr>
        </p:nvSpPr>
        <p:spPr/>
        <p:txBody>
          <a:bodyPr/>
          <a:lstStyle/>
          <a:p>
            <a:r>
              <a:rPr lang="en-US" smtClean="0"/>
              <a:t>Deadlock prevention </a:t>
            </a:r>
          </a:p>
          <a:p>
            <a:pPr lvl="1"/>
            <a:r>
              <a:rPr lang="en-US" smtClean="0"/>
              <a:t>Acquire all needed locks in a single atomic operation</a:t>
            </a:r>
          </a:p>
          <a:p>
            <a:pPr lvl="1"/>
            <a:r>
              <a:rPr lang="en-US" smtClean="0"/>
              <a:t>Acquire locks in a particular order</a:t>
            </a:r>
          </a:p>
          <a:p>
            <a:r>
              <a:rPr lang="en-US" smtClean="0"/>
              <a:t>Deadlock detection</a:t>
            </a:r>
          </a:p>
          <a:p>
            <a:pPr lvl="1"/>
            <a:r>
              <a:rPr lang="en-US" smtClean="0"/>
              <a:t>Keep graph of locks held.  Check for cycles periodically or each time an edge is added</a:t>
            </a:r>
          </a:p>
          <a:p>
            <a:pPr lvl="1"/>
            <a:r>
              <a:rPr lang="en-US" smtClean="0"/>
              <a:t>Cycles can be eliminated by aborting transactions</a:t>
            </a:r>
          </a:p>
          <a:p>
            <a:r>
              <a:rPr lang="en-US" smtClean="0"/>
              <a:t>Timeouts</a:t>
            </a:r>
          </a:p>
          <a:p>
            <a:pPr lvl="1"/>
            <a:r>
              <a:rPr lang="en-US" smtClean="0"/>
              <a:t>Aborting transactions when time expires</a:t>
            </a:r>
            <a:endParaRPr lang="en-US"/>
          </a:p>
        </p:txBody>
      </p:sp>
      <p:sp>
        <p:nvSpPr>
          <p:cNvPr id="6" name="Slide Number Placeholder 5"/>
          <p:cNvSpPr>
            <a:spLocks noGrp="1"/>
          </p:cNvSpPr>
          <p:nvPr>
            <p:ph type="sldNum" sz="quarter" idx="12"/>
          </p:nvPr>
        </p:nvSpPr>
        <p:spPr/>
        <p:txBody>
          <a:bodyPr/>
          <a:lstStyle/>
          <a:p>
            <a:fld id="{59924C86-E343-DC44-9540-5BD9BBF39A12}"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pPr eaLnBrk="1" hangingPunct="1"/>
            <a:r>
              <a:rPr lang="en-US"/>
              <a:t>Contrast: Timestamped approach</a:t>
            </a:r>
          </a:p>
        </p:txBody>
      </p:sp>
      <p:sp>
        <p:nvSpPr>
          <p:cNvPr id="33795" name="Rectangle 3"/>
          <p:cNvSpPr>
            <a:spLocks noGrp="1" noChangeArrowheads="1"/>
          </p:cNvSpPr>
          <p:nvPr>
            <p:ph type="body" idx="1"/>
          </p:nvPr>
        </p:nvSpPr>
        <p:spPr/>
        <p:txBody>
          <a:bodyPr/>
          <a:lstStyle/>
          <a:p>
            <a:pPr eaLnBrk="1" hangingPunct="1"/>
            <a:r>
              <a:rPr lang="en-US" sz="2800"/>
              <a:t>Using a fine-grained clock, assign a “time” to each transaction, uniquely.  E.g. T1 is at time 1, T2 is at time 2</a:t>
            </a:r>
          </a:p>
          <a:p>
            <a:pPr eaLnBrk="1" hangingPunct="1"/>
            <a:r>
              <a:rPr lang="en-US" sz="2800"/>
              <a:t>Now data manager tracks temporal history of each data item, responds to requests as if they had occured at time given by timestamp</a:t>
            </a:r>
          </a:p>
          <a:p>
            <a:pPr eaLnBrk="1" hangingPunct="1"/>
            <a:r>
              <a:rPr lang="en-US" sz="2800"/>
              <a:t>At commit stage, make sure that commit is consistent with serializability and, if not, abort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pPr eaLnBrk="1" hangingPunct="1"/>
            <a:r>
              <a:rPr lang="en-US"/>
              <a:t>Contrast: Timestamped approach</a:t>
            </a:r>
          </a:p>
        </p:txBody>
      </p:sp>
      <p:sp>
        <p:nvSpPr>
          <p:cNvPr id="33795" name="Rectangle 3"/>
          <p:cNvSpPr>
            <a:spLocks noGrp="1" noChangeArrowheads="1"/>
          </p:cNvSpPr>
          <p:nvPr>
            <p:ph type="body" idx="1"/>
          </p:nvPr>
        </p:nvSpPr>
        <p:spPr/>
        <p:txBody>
          <a:bodyPr/>
          <a:lstStyle/>
          <a:p>
            <a:pPr eaLnBrk="1" hangingPunct="1"/>
            <a:r>
              <a:rPr lang="en-US" sz="2800"/>
              <a:t>Using a fine-grained clock, assign a “time” to each transaction, uniquely.  E.g. T1 is at time 1, T2 is at time 2</a:t>
            </a:r>
          </a:p>
          <a:p>
            <a:pPr eaLnBrk="1" hangingPunct="1"/>
            <a:r>
              <a:rPr lang="en-US" sz="2800"/>
              <a:t>Now data manager tracks temporal history of each data item, responds to requests as if they had occured at time given by timestamp</a:t>
            </a:r>
          </a:p>
          <a:p>
            <a:pPr eaLnBrk="1" hangingPunct="1"/>
            <a:r>
              <a:rPr lang="en-US" sz="2800"/>
              <a:t>At commit stage, make sure that commit is consistent with serializability and, if not, abort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Two Phase Commit Protocol - 6</a:t>
            </a:r>
            <a:endParaRPr lang="en-US" dirty="0"/>
          </a:p>
        </p:txBody>
      </p:sp>
      <p:sp>
        <p:nvSpPr>
          <p:cNvPr id="3" name="Content Placeholder 2"/>
          <p:cNvSpPr>
            <a:spLocks noGrp="1"/>
          </p:cNvSpPr>
          <p:nvPr>
            <p:ph idx="1"/>
          </p:nvPr>
        </p:nvSpPr>
        <p:spPr>
          <a:xfrm>
            <a:off x="304800" y="1447800"/>
            <a:ext cx="8534400" cy="2362199"/>
          </a:xfrm>
        </p:spPr>
        <p:txBody>
          <a:bodyPr>
            <a:normAutofit fontScale="70000" lnSpcReduction="20000"/>
          </a:bodyPr>
          <a:lstStyle/>
          <a:p>
            <a:pPr>
              <a:lnSpc>
                <a:spcPct val="90000"/>
              </a:lnSpc>
              <a:buFont typeface="Wingdings" charset="2"/>
              <a:buNone/>
            </a:pPr>
            <a:r>
              <a:rPr lang="en-US" dirty="0" smtClean="0"/>
              <a:t>Recovery</a:t>
            </a:r>
          </a:p>
          <a:p>
            <a:pPr>
              <a:lnSpc>
                <a:spcPct val="90000"/>
              </a:lnSpc>
            </a:pPr>
            <a:r>
              <a:rPr lang="en-US" dirty="0" smtClean="0"/>
              <a:t>‘Wait’ in Coordinator – use a time-out mechanism to detect participant crashes.  Send GLOBAL_ABORT</a:t>
            </a:r>
          </a:p>
          <a:p>
            <a:pPr>
              <a:lnSpc>
                <a:spcPct val="90000"/>
              </a:lnSpc>
            </a:pPr>
            <a:r>
              <a:rPr lang="en-US" dirty="0" smtClean="0"/>
              <a:t>‘Init’ in Participant – Can also use a time-out and send VOTE_ABORT</a:t>
            </a:r>
          </a:p>
          <a:p>
            <a:pPr>
              <a:lnSpc>
                <a:spcPct val="90000"/>
              </a:lnSpc>
            </a:pPr>
            <a:r>
              <a:rPr lang="en-US" dirty="0" smtClean="0"/>
              <a:t>‘Ready’ in Participant P – abort is not an option (since already voted to COMMIT and so coordinator might eventually send GLOBAL_COMMIT).  Can contact another participant Q and choose an action based on its state.</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a:p>
        </p:txBody>
      </p:sp>
      <p:graphicFrame>
        <p:nvGraphicFramePr>
          <p:cNvPr id="5" name="Group 46"/>
          <p:cNvGraphicFramePr>
            <a:graphicFrameLocks/>
          </p:cNvGraphicFramePr>
          <p:nvPr/>
        </p:nvGraphicFramePr>
        <p:xfrm>
          <a:off x="304800" y="3974592"/>
          <a:ext cx="8534400" cy="2273808"/>
        </p:xfrm>
        <a:graphic>
          <a:graphicData uri="http://schemas.openxmlformats.org/drawingml/2006/table">
            <a:tbl>
              <a:tblPr/>
              <a:tblGrid>
                <a:gridCol w="2056985"/>
                <a:gridCol w="6477415"/>
              </a:tblGrid>
              <a:tr h="381000">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85000"/>
                        <a:buFont typeface="Wingdings" charset="2"/>
                        <a:buNone/>
                        <a:tabLst/>
                      </a:pPr>
                      <a:r>
                        <a:rPr kumimoji="0" lang="en-US" sz="2000" b="0" i="0" u="none" strike="noStrike" cap="none" normalizeH="0" baseline="0">
                          <a:ln>
                            <a:noFill/>
                          </a:ln>
                          <a:solidFill>
                            <a:schemeClr val="tx1"/>
                          </a:solidFill>
                          <a:effectLst/>
                          <a:latin typeface="Arial" charset="0"/>
                        </a:rPr>
                        <a:t>State of Q</a:t>
                      </a:r>
                    </a:p>
                  </a:txBody>
                  <a:tcPr marL="133727" marR="133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85000"/>
                        <a:buFont typeface="Wingdings" charset="2"/>
                        <a:buNone/>
                        <a:tabLst/>
                      </a:pPr>
                      <a:r>
                        <a:rPr kumimoji="0" lang="en-US" sz="2000" b="0" i="0" u="none" strike="noStrike" cap="none" normalizeH="0" baseline="0">
                          <a:ln>
                            <a:noFill/>
                          </a:ln>
                          <a:solidFill>
                            <a:schemeClr val="tx1"/>
                          </a:solidFill>
                          <a:effectLst/>
                          <a:latin typeface="Arial" charset="0"/>
                        </a:rPr>
                        <a:t>Action by P</a:t>
                      </a:r>
                    </a:p>
                  </a:txBody>
                  <a:tcPr marL="133727" marR="133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85000"/>
                        <a:buFont typeface="Wingdings" charset="2"/>
                        <a:buNone/>
                        <a:tabLst/>
                      </a:pPr>
                      <a:r>
                        <a:rPr kumimoji="0" lang="en-US" sz="1600" b="0" i="0" u="none" strike="noStrike" cap="none" normalizeH="0" baseline="0">
                          <a:ln>
                            <a:noFill/>
                          </a:ln>
                          <a:solidFill>
                            <a:schemeClr val="tx1"/>
                          </a:solidFill>
                          <a:effectLst/>
                          <a:latin typeface="Arial" charset="0"/>
                        </a:rPr>
                        <a:t>COMMIT</a:t>
                      </a:r>
                    </a:p>
                  </a:txBody>
                  <a:tcPr marL="133727" marR="133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85000"/>
                        <a:buFont typeface="Wingdings" charset="2"/>
                        <a:buNone/>
                        <a:tabLst/>
                      </a:pPr>
                      <a:r>
                        <a:rPr kumimoji="0" lang="en-US" sz="1600" b="0" i="0" u="none" strike="noStrike" cap="none" normalizeH="0" baseline="0">
                          <a:ln>
                            <a:noFill/>
                          </a:ln>
                          <a:solidFill>
                            <a:schemeClr val="tx1"/>
                          </a:solidFill>
                          <a:effectLst/>
                          <a:latin typeface="Arial" charset="0"/>
                        </a:rPr>
                        <a:t>Transition to COMMIT</a:t>
                      </a:r>
                    </a:p>
                  </a:txBody>
                  <a:tcPr marL="133727" marR="133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85000"/>
                        <a:buFont typeface="Wingdings" charset="2"/>
                        <a:buNone/>
                        <a:tabLst/>
                      </a:pPr>
                      <a:r>
                        <a:rPr kumimoji="0" lang="en-US" sz="1600" b="0" i="0" u="none" strike="noStrike" cap="none" normalizeH="0" baseline="0">
                          <a:ln>
                            <a:noFill/>
                          </a:ln>
                          <a:solidFill>
                            <a:schemeClr val="tx1"/>
                          </a:solidFill>
                          <a:effectLst/>
                          <a:latin typeface="Arial" charset="0"/>
                        </a:rPr>
                        <a:t>ABORT</a:t>
                      </a:r>
                    </a:p>
                  </a:txBody>
                  <a:tcPr marL="133727" marR="133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85000"/>
                        <a:buFont typeface="Wingdings" charset="2"/>
                        <a:buNone/>
                        <a:tabLst/>
                      </a:pPr>
                      <a:r>
                        <a:rPr kumimoji="0" lang="en-US" sz="1600" b="0" i="0" u="none" strike="noStrike" cap="none" normalizeH="0" baseline="0">
                          <a:ln>
                            <a:noFill/>
                          </a:ln>
                          <a:solidFill>
                            <a:schemeClr val="tx1"/>
                          </a:solidFill>
                          <a:effectLst/>
                          <a:latin typeface="Arial" charset="0"/>
                        </a:rPr>
                        <a:t>Transition to ABORT</a:t>
                      </a:r>
                    </a:p>
                  </a:txBody>
                  <a:tcPr marL="133727" marR="133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85000"/>
                        <a:buFont typeface="Wingdings" charset="2"/>
                        <a:buNone/>
                        <a:tabLst/>
                      </a:pPr>
                      <a:r>
                        <a:rPr kumimoji="0" lang="en-US" sz="1600" b="0" i="0" u="none" strike="noStrike" cap="none" normalizeH="0" baseline="0">
                          <a:ln>
                            <a:noFill/>
                          </a:ln>
                          <a:solidFill>
                            <a:schemeClr val="tx1"/>
                          </a:solidFill>
                          <a:effectLst/>
                          <a:latin typeface="Arial" charset="0"/>
                        </a:rPr>
                        <a:t>INIT</a:t>
                      </a:r>
                    </a:p>
                  </a:txBody>
                  <a:tcPr marL="133727" marR="133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85000"/>
                        <a:buFont typeface="Wingdings" charset="2"/>
                        <a:buNone/>
                        <a:tabLst/>
                      </a:pPr>
                      <a:r>
                        <a:rPr kumimoji="0" lang="en-US" sz="1600" b="0" i="0" u="none" strike="noStrike" cap="none" normalizeH="0" baseline="0">
                          <a:ln>
                            <a:noFill/>
                          </a:ln>
                          <a:solidFill>
                            <a:schemeClr val="tx1"/>
                          </a:solidFill>
                          <a:effectLst/>
                          <a:latin typeface="Arial" charset="0"/>
                        </a:rPr>
                        <a:t>Both P and Q transition to ABORT </a:t>
                      </a:r>
                    </a:p>
                    <a:p>
                      <a:pPr marL="0" marR="0" lvl="0" indent="0" algn="l" defTabSz="914400" rtl="0" eaLnBrk="0" fontAlgn="base" latinLnBrk="0" hangingPunct="0">
                        <a:lnSpc>
                          <a:spcPct val="100000"/>
                        </a:lnSpc>
                        <a:spcBef>
                          <a:spcPct val="20000"/>
                        </a:spcBef>
                        <a:spcAft>
                          <a:spcPct val="0"/>
                        </a:spcAft>
                        <a:buClr>
                          <a:schemeClr val="accent2"/>
                        </a:buClr>
                        <a:buSzPct val="85000"/>
                        <a:buFont typeface="Wingdings" charset="2"/>
                        <a:buNone/>
                        <a:tabLst/>
                      </a:pPr>
                      <a:r>
                        <a:rPr kumimoji="0" lang="en-US" sz="1600" b="0" i="0" u="none" strike="noStrike" cap="none" normalizeH="0" baseline="0">
                          <a:ln>
                            <a:noFill/>
                          </a:ln>
                          <a:solidFill>
                            <a:schemeClr val="tx1"/>
                          </a:solidFill>
                          <a:effectLst/>
                          <a:latin typeface="Arial" charset="0"/>
                        </a:rPr>
                        <a:t>(Q sends VOTE_ABORT)</a:t>
                      </a:r>
                    </a:p>
                  </a:txBody>
                  <a:tcPr marL="133727" marR="133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938">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85000"/>
                        <a:buFont typeface="Wingdings" charset="2"/>
                        <a:buNone/>
                        <a:tabLst/>
                      </a:pPr>
                      <a:r>
                        <a:rPr kumimoji="0" lang="en-US" sz="1600" b="0" i="0" u="none" strike="noStrike" cap="none" normalizeH="0" baseline="0">
                          <a:ln>
                            <a:noFill/>
                          </a:ln>
                          <a:solidFill>
                            <a:schemeClr val="tx1"/>
                          </a:solidFill>
                          <a:effectLst/>
                          <a:latin typeface="Arial" charset="0"/>
                        </a:rPr>
                        <a:t>READY</a:t>
                      </a:r>
                    </a:p>
                  </a:txBody>
                  <a:tcPr marL="133727" marR="133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85000"/>
                        <a:buFont typeface="Wingdings" charset="2"/>
                        <a:buNone/>
                        <a:tabLst/>
                      </a:pPr>
                      <a:r>
                        <a:rPr kumimoji="0" lang="en-US" sz="1600" b="0" i="0" u="none" strike="noStrike" cap="none" normalizeH="0" baseline="0" dirty="0">
                          <a:ln>
                            <a:noFill/>
                          </a:ln>
                          <a:solidFill>
                            <a:schemeClr val="tx1"/>
                          </a:solidFill>
                          <a:effectLst/>
                          <a:latin typeface="Arial" charset="0"/>
                        </a:rPr>
                        <a:t>Contact more participants.  If all participants are ‘READY’, must wait for coordinator to recover</a:t>
                      </a:r>
                    </a:p>
                  </a:txBody>
                  <a:tcPr marL="133727" marR="133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2F17F11-F3FC-764B-8D0E-16A457BA30CA}" type="slidenum">
              <a:rPr lang="en-US"/>
              <a:pPr/>
              <a:t>46</a:t>
            </a:fld>
            <a:endParaRPr lang="en-US"/>
          </a:p>
        </p:txBody>
      </p:sp>
      <p:sp>
        <p:nvSpPr>
          <p:cNvPr id="200706" name="Rectangle 2"/>
          <p:cNvSpPr>
            <a:spLocks noGrp="1" noChangeArrowheads="1"/>
          </p:cNvSpPr>
          <p:nvPr>
            <p:ph type="title"/>
          </p:nvPr>
        </p:nvSpPr>
        <p:spPr/>
        <p:txBody>
          <a:bodyPr>
            <a:normAutofit fontScale="90000"/>
          </a:bodyPr>
          <a:lstStyle/>
          <a:p>
            <a:r>
              <a:rPr lang="en-US"/>
              <a:t>Three Phase Commit protocol - 1</a:t>
            </a:r>
          </a:p>
        </p:txBody>
      </p:sp>
      <p:sp>
        <p:nvSpPr>
          <p:cNvPr id="200707" name="Rectangle 3"/>
          <p:cNvSpPr>
            <a:spLocks noGrp="1" noChangeArrowheads="1"/>
          </p:cNvSpPr>
          <p:nvPr>
            <p:ph type="body" idx="1"/>
          </p:nvPr>
        </p:nvSpPr>
        <p:spPr/>
        <p:txBody>
          <a:bodyPr/>
          <a:lstStyle/>
          <a:p>
            <a:r>
              <a:rPr lang="en-US"/>
              <a:t>Problem with 2PC</a:t>
            </a:r>
          </a:p>
          <a:p>
            <a:pPr lvl="1"/>
            <a:r>
              <a:rPr lang="en-US"/>
              <a:t>If coordinator crashes, participants cannot reach a decision, stay blocked until coordinator recovers</a:t>
            </a:r>
          </a:p>
          <a:p>
            <a:r>
              <a:rPr lang="en-US"/>
              <a:t>Three Phase Commit3PC</a:t>
            </a:r>
          </a:p>
          <a:p>
            <a:pPr lvl="1"/>
            <a:r>
              <a:rPr lang="en-US"/>
              <a:t>There is no single state from which it is possible to make a transition directly to either COMMIT or ABORT states</a:t>
            </a:r>
          </a:p>
          <a:p>
            <a:pPr lvl="1"/>
            <a:r>
              <a:rPr lang="en-US"/>
              <a:t>There is no state in which it is not possible to make a final decision, and from which a transition to COMMIT can be made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17B2D361-7E40-AB42-90EE-82CA7AB4B514}" type="slidenum">
              <a:rPr lang="en-US"/>
              <a:pPr/>
              <a:t>47</a:t>
            </a:fld>
            <a:endParaRPr lang="en-US"/>
          </a:p>
        </p:txBody>
      </p:sp>
      <p:sp>
        <p:nvSpPr>
          <p:cNvPr id="89090" name="Rectangle 2"/>
          <p:cNvSpPr>
            <a:spLocks noGrp="1" noChangeArrowheads="1"/>
          </p:cNvSpPr>
          <p:nvPr>
            <p:ph type="title"/>
          </p:nvPr>
        </p:nvSpPr>
        <p:spPr/>
        <p:txBody>
          <a:bodyPr>
            <a:normAutofit fontScale="90000"/>
          </a:bodyPr>
          <a:lstStyle/>
          <a:p>
            <a:r>
              <a:rPr lang="en-US"/>
              <a:t>Three-Phase Commit protocol - 2</a:t>
            </a:r>
          </a:p>
        </p:txBody>
      </p:sp>
      <p:sp>
        <p:nvSpPr>
          <p:cNvPr id="89091" name="Rectangle 3"/>
          <p:cNvSpPr>
            <a:spLocks noGrp="1" noChangeArrowheads="1"/>
          </p:cNvSpPr>
          <p:nvPr>
            <p:ph type="body" idx="1"/>
          </p:nvPr>
        </p:nvSpPr>
        <p:spPr>
          <a:xfrm>
            <a:off x="1066800" y="5410200"/>
            <a:ext cx="8077200" cy="838200"/>
          </a:xfrm>
        </p:spPr>
        <p:txBody>
          <a:bodyPr/>
          <a:lstStyle/>
          <a:p>
            <a:pPr marL="609600" indent="-609600">
              <a:lnSpc>
                <a:spcPct val="90000"/>
              </a:lnSpc>
              <a:buFontTx/>
              <a:buAutoNum type="alphaLcParenR"/>
            </a:pPr>
            <a:r>
              <a:rPr lang="en-US" sz="2000"/>
              <a:t>Finite state machine for the coordinator in 3PC</a:t>
            </a:r>
          </a:p>
          <a:p>
            <a:pPr marL="609600" indent="-609600">
              <a:lnSpc>
                <a:spcPct val="90000"/>
              </a:lnSpc>
              <a:buFontTx/>
              <a:buAutoNum type="alphaLcParenR"/>
            </a:pPr>
            <a:r>
              <a:rPr lang="en-US" sz="2000"/>
              <a:t>Finite state machine for a participant</a:t>
            </a:r>
          </a:p>
        </p:txBody>
      </p:sp>
      <p:pic>
        <p:nvPicPr>
          <p:cNvPr id="89092" name="Picture 4"/>
          <p:cNvPicPr>
            <a:picLocks noChangeAspect="1" noChangeArrowheads="1"/>
          </p:cNvPicPr>
          <p:nvPr/>
        </p:nvPicPr>
        <p:blipFill>
          <a:blip r:embed="rId3"/>
          <a:srcRect l="19241" t="43806" r="16676" b="38217"/>
          <a:stretch>
            <a:fillRect/>
          </a:stretch>
        </p:blipFill>
        <p:spPr bwMode="auto">
          <a:xfrm>
            <a:off x="123825" y="1695450"/>
            <a:ext cx="8867775" cy="3521075"/>
          </a:xfrm>
          <a:prstGeom prst="rect">
            <a:avLst/>
          </a:prstGeom>
          <a:noFill/>
          <a:ln w="9525">
            <a:noFill/>
            <a:miter lim="800000"/>
            <a:headEnd/>
            <a:tailEnd/>
          </a:ln>
          <a:effectLst/>
        </p:spPr>
      </p:pic>
      <p:sp>
        <p:nvSpPr>
          <p:cNvPr id="89094" name="Rectangle 6"/>
          <p:cNvSpPr>
            <a:spLocks noChangeArrowheads="1"/>
          </p:cNvSpPr>
          <p:nvPr/>
        </p:nvSpPr>
        <p:spPr bwMode="auto">
          <a:xfrm>
            <a:off x="1524000" y="2667000"/>
            <a:ext cx="1143000" cy="457200"/>
          </a:xfrm>
          <a:prstGeom prst="rect">
            <a:avLst/>
          </a:prstGeom>
          <a:noFill/>
          <a:ln w="19050">
            <a:solidFill>
              <a:srgbClr val="FF3300"/>
            </a:solidFill>
            <a:prstDash val="dash"/>
            <a:miter lim="800000"/>
            <a:headEnd/>
            <a:tailEnd/>
          </a:ln>
          <a:effectLst/>
        </p:spPr>
        <p:txBody>
          <a:bodyPr wrap="none" anchor="ctr">
            <a:prstTxWarp prst="textNoShape">
              <a:avLst/>
            </a:prstTxWarp>
          </a:bodyPr>
          <a:lstStyle/>
          <a:p>
            <a:endParaRPr lang="en-US"/>
          </a:p>
        </p:txBody>
      </p:sp>
      <p:sp>
        <p:nvSpPr>
          <p:cNvPr id="89095" name="Rectangle 7"/>
          <p:cNvSpPr>
            <a:spLocks noChangeArrowheads="1"/>
          </p:cNvSpPr>
          <p:nvPr/>
        </p:nvSpPr>
        <p:spPr bwMode="auto">
          <a:xfrm>
            <a:off x="2133600" y="3429000"/>
            <a:ext cx="1371600" cy="457200"/>
          </a:xfrm>
          <a:prstGeom prst="rect">
            <a:avLst/>
          </a:prstGeom>
          <a:noFill/>
          <a:ln w="19050">
            <a:solidFill>
              <a:srgbClr val="FF3300"/>
            </a:solidFill>
            <a:miter lim="800000"/>
            <a:headEnd/>
            <a:tailEnd/>
          </a:ln>
          <a:effectLst/>
        </p:spPr>
        <p:txBody>
          <a:bodyPr wrap="none" anchor="ctr">
            <a:prstTxWarp prst="textNoShape">
              <a:avLst/>
            </a:prstTxWarp>
          </a:bodyPr>
          <a:lstStyle/>
          <a:p>
            <a:endParaRPr lang="en-US"/>
          </a:p>
        </p:txBody>
      </p:sp>
      <p:sp>
        <p:nvSpPr>
          <p:cNvPr id="89096" name="Rectangle 8"/>
          <p:cNvSpPr>
            <a:spLocks noChangeArrowheads="1"/>
          </p:cNvSpPr>
          <p:nvPr/>
        </p:nvSpPr>
        <p:spPr bwMode="auto">
          <a:xfrm>
            <a:off x="6019800" y="1981200"/>
            <a:ext cx="1143000" cy="457200"/>
          </a:xfrm>
          <a:prstGeom prst="rect">
            <a:avLst/>
          </a:prstGeom>
          <a:noFill/>
          <a:ln w="19050">
            <a:solidFill>
              <a:srgbClr val="FF3300"/>
            </a:solidFill>
            <a:prstDash val="dash"/>
            <a:miter lim="800000"/>
            <a:headEnd/>
            <a:tailEnd/>
          </a:ln>
          <a:effectLst/>
        </p:spPr>
        <p:txBody>
          <a:bodyPr wrap="none" anchor="ctr">
            <a:prstTxWarp prst="textNoShape">
              <a:avLst/>
            </a:prstTxWarp>
          </a:bodyPr>
          <a:lstStyle/>
          <a:p>
            <a:endParaRPr lang="en-US"/>
          </a:p>
        </p:txBody>
      </p:sp>
      <p:sp>
        <p:nvSpPr>
          <p:cNvPr id="89097" name="Rectangle 9"/>
          <p:cNvSpPr>
            <a:spLocks noChangeArrowheads="1"/>
          </p:cNvSpPr>
          <p:nvPr/>
        </p:nvSpPr>
        <p:spPr bwMode="auto">
          <a:xfrm>
            <a:off x="6705600" y="3429000"/>
            <a:ext cx="1371600" cy="457200"/>
          </a:xfrm>
          <a:prstGeom prst="rect">
            <a:avLst/>
          </a:prstGeom>
          <a:noFill/>
          <a:ln w="19050">
            <a:solidFill>
              <a:srgbClr val="FF3300"/>
            </a:solidFill>
            <a:miter lim="800000"/>
            <a:headEnd/>
            <a:tailEnd/>
          </a:ln>
          <a:effectLst/>
        </p:spPr>
        <p:txBody>
          <a:bodyPr wrap="none" anchor="ctr">
            <a:prstTxWarp prst="textNoShape">
              <a:avLst/>
            </a:prstTxWarp>
          </a:bodyPr>
          <a:lstStyle/>
          <a:p>
            <a:endParaRPr lang="en-US"/>
          </a:p>
        </p:txBody>
      </p:sp>
      <p:sp>
        <p:nvSpPr>
          <p:cNvPr id="89098" name="Rectangle 10"/>
          <p:cNvSpPr>
            <a:spLocks noChangeArrowheads="1"/>
          </p:cNvSpPr>
          <p:nvPr/>
        </p:nvSpPr>
        <p:spPr bwMode="auto">
          <a:xfrm>
            <a:off x="5943600" y="2667000"/>
            <a:ext cx="1371600" cy="457200"/>
          </a:xfrm>
          <a:prstGeom prst="rect">
            <a:avLst/>
          </a:prstGeom>
          <a:noFill/>
          <a:ln w="19050">
            <a:solidFill>
              <a:srgbClr val="FF3300"/>
            </a:solidFill>
            <a:miter lim="800000"/>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dirty="0"/>
              <a:t>Three Phase Commit Protocol - 3</a:t>
            </a:r>
            <a:endParaRPr lang="en-US" dirty="0"/>
          </a:p>
        </p:txBody>
      </p:sp>
      <p:sp>
        <p:nvSpPr>
          <p:cNvPr id="7" name="Content Placeholder 6"/>
          <p:cNvSpPr>
            <a:spLocks noGrp="1"/>
          </p:cNvSpPr>
          <p:nvPr>
            <p:ph idx="1"/>
          </p:nvPr>
        </p:nvSpPr>
        <p:spPr>
          <a:xfrm>
            <a:off x="304800" y="1066801"/>
            <a:ext cx="8534400" cy="1981200"/>
          </a:xfrm>
        </p:spPr>
        <p:txBody>
          <a:bodyPr>
            <a:normAutofit fontScale="85000" lnSpcReduction="20000"/>
          </a:bodyPr>
          <a:lstStyle/>
          <a:p>
            <a:pPr>
              <a:lnSpc>
                <a:spcPct val="90000"/>
              </a:lnSpc>
              <a:buFont typeface="Wingdings" charset="2"/>
              <a:buNone/>
            </a:pPr>
            <a:r>
              <a:rPr lang="en-US" dirty="0" smtClean="0"/>
              <a:t>Recovery</a:t>
            </a:r>
          </a:p>
          <a:p>
            <a:pPr>
              <a:lnSpc>
                <a:spcPct val="90000"/>
              </a:lnSpc>
            </a:pPr>
            <a:r>
              <a:rPr lang="en-US" sz="2286" dirty="0" smtClean="0"/>
              <a:t>‘Wait’ in Coordinator – same</a:t>
            </a:r>
          </a:p>
          <a:p>
            <a:pPr>
              <a:lnSpc>
                <a:spcPct val="90000"/>
              </a:lnSpc>
            </a:pPr>
            <a:r>
              <a:rPr lang="en-US" sz="2286" dirty="0" smtClean="0"/>
              <a:t>‘Init’ in Participant – same</a:t>
            </a:r>
          </a:p>
          <a:p>
            <a:pPr>
              <a:lnSpc>
                <a:spcPct val="90000"/>
              </a:lnSpc>
            </a:pPr>
            <a:r>
              <a:rPr lang="en-US" sz="2286" dirty="0" smtClean="0"/>
              <a:t>‘</a:t>
            </a:r>
            <a:r>
              <a:rPr lang="en-US" sz="2286" dirty="0" err="1" smtClean="0"/>
              <a:t>PreCommit</a:t>
            </a:r>
            <a:r>
              <a:rPr lang="en-US" sz="2286" dirty="0" smtClean="0"/>
              <a:t>’ in Coordinator – Some participant has crashed but we know it wanted to commit.  GLOBAL_COMMIT the application knowing that once the participant recovers, it will commit.</a:t>
            </a:r>
          </a:p>
          <a:p>
            <a:pPr>
              <a:lnSpc>
                <a:spcPct val="90000"/>
              </a:lnSpc>
            </a:pPr>
            <a:r>
              <a:rPr lang="en-US" sz="2286" dirty="0" smtClean="0"/>
              <a:t>‘Ready’ or ‘</a:t>
            </a:r>
            <a:r>
              <a:rPr lang="en-US" sz="2286" dirty="0" err="1" smtClean="0"/>
              <a:t>PreCommit</a:t>
            </a:r>
            <a:r>
              <a:rPr lang="en-US" sz="2286" dirty="0" smtClean="0"/>
              <a:t>’ in Participant P – (i.e. P has voted to COMMIT)</a:t>
            </a:r>
          </a:p>
          <a:p>
            <a:endParaRPr lang="en-US" sz="2286" dirty="0"/>
          </a:p>
        </p:txBody>
      </p:sp>
      <p:sp>
        <p:nvSpPr>
          <p:cNvPr id="5" name="Slide Number Placeholder 4"/>
          <p:cNvSpPr>
            <a:spLocks noGrp="1"/>
          </p:cNvSpPr>
          <p:nvPr>
            <p:ph type="sldNum" sz="quarter" idx="12"/>
          </p:nvPr>
        </p:nvSpPr>
        <p:spPr/>
        <p:txBody>
          <a:bodyPr/>
          <a:lstStyle/>
          <a:p>
            <a:fld id="{C5A2E3CA-2D27-084D-94CF-461B7E1FAB86}" type="slidenum">
              <a:rPr lang="en-US" smtClean="0"/>
              <a:pPr/>
              <a:t>48</a:t>
            </a:fld>
            <a:endParaRPr lang="en-US"/>
          </a:p>
        </p:txBody>
      </p:sp>
      <p:graphicFrame>
        <p:nvGraphicFramePr>
          <p:cNvPr id="8" name="Group 55"/>
          <p:cNvGraphicFramePr>
            <a:graphicFrameLocks/>
          </p:cNvGraphicFramePr>
          <p:nvPr/>
        </p:nvGraphicFramePr>
        <p:xfrm>
          <a:off x="228600" y="3276600"/>
          <a:ext cx="5835650" cy="3541776"/>
        </p:xfrm>
        <a:graphic>
          <a:graphicData uri="http://schemas.openxmlformats.org/drawingml/2006/table">
            <a:tbl>
              <a:tblPr/>
              <a:tblGrid>
                <a:gridCol w="1447800"/>
                <a:gridCol w="4387850"/>
              </a:tblGrid>
              <a:tr h="371475">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85000"/>
                        <a:buFont typeface="Wingdings" charset="2"/>
                        <a:buNone/>
                        <a:tabLst/>
                      </a:pPr>
                      <a:r>
                        <a:rPr kumimoji="0" lang="en-US" sz="2000" b="0" i="0" u="none" strike="noStrike" cap="none" normalizeH="0" baseline="0" dirty="0">
                          <a:ln>
                            <a:noFill/>
                          </a:ln>
                          <a:solidFill>
                            <a:schemeClr val="tx1"/>
                          </a:solidFill>
                          <a:effectLst/>
                          <a:latin typeface="Arial" charset="0"/>
                        </a:rPr>
                        <a:t>State of Q</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85000"/>
                        <a:buFont typeface="Wingdings" charset="2"/>
                        <a:buNone/>
                        <a:tabLst/>
                      </a:pPr>
                      <a:r>
                        <a:rPr kumimoji="0" lang="en-US" sz="2000" b="0" i="0" u="none" strike="noStrike" cap="none" normalizeH="0" baseline="0">
                          <a:ln>
                            <a:noFill/>
                          </a:ln>
                          <a:solidFill>
                            <a:schemeClr val="tx1"/>
                          </a:solidFill>
                          <a:effectLst/>
                          <a:latin typeface="Arial" charset="0"/>
                        </a:rPr>
                        <a:t>Action by 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85000"/>
                        <a:buFont typeface="Wingdings" charset="2"/>
                        <a:buNone/>
                        <a:tabLst/>
                      </a:pPr>
                      <a:r>
                        <a:rPr kumimoji="0" lang="en-US" sz="1600" b="0" i="0" u="none" strike="noStrike" cap="none" normalizeH="0" baseline="0">
                          <a:ln>
                            <a:noFill/>
                          </a:ln>
                          <a:solidFill>
                            <a:schemeClr val="tx1"/>
                          </a:solidFill>
                          <a:effectLst/>
                          <a:latin typeface="Arial" charset="0"/>
                        </a:rPr>
                        <a:t>PRECOMMIT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85000"/>
                        <a:buFont typeface="Wingdings" charset="2"/>
                        <a:buNone/>
                        <a:tabLst/>
                      </a:pPr>
                      <a:r>
                        <a:rPr kumimoji="0" lang="en-US" sz="1600" b="0" i="0" u="none" strike="noStrike" cap="none" normalizeH="0" baseline="0" dirty="0">
                          <a:ln>
                            <a:noFill/>
                          </a:ln>
                          <a:solidFill>
                            <a:schemeClr val="tx1"/>
                          </a:solidFill>
                          <a:effectLst/>
                          <a:latin typeface="Arial" charset="0"/>
                        </a:rPr>
                        <a:t>Transition to PRECOMMIT.  If all participants in PRECOMMIT,</a:t>
                      </a:r>
                      <a:r>
                        <a:rPr kumimoji="0" lang="en-US" sz="1600" b="0" i="0" u="none" strike="noStrike" cap="none" normalizeH="0" baseline="0" dirty="0" smtClean="0">
                          <a:ln>
                            <a:noFill/>
                          </a:ln>
                          <a:solidFill>
                            <a:schemeClr val="tx1"/>
                          </a:solidFill>
                          <a:effectLst/>
                          <a:latin typeface="Arial" charset="0"/>
                        </a:rPr>
                        <a:t> if majority </a:t>
                      </a:r>
                      <a:r>
                        <a:rPr kumimoji="0" lang="en-US" sz="1600" b="0" i="0" u="none" strike="noStrike" cap="none" normalizeH="0" baseline="0" smtClean="0">
                          <a:ln>
                            <a:noFill/>
                          </a:ln>
                          <a:solidFill>
                            <a:schemeClr val="tx1"/>
                          </a:solidFill>
                          <a:effectLst/>
                          <a:latin typeface="Arial" charset="0"/>
                        </a:rPr>
                        <a:t>in PRECOMMIT can </a:t>
                      </a:r>
                      <a:r>
                        <a:rPr kumimoji="0" lang="en-US" sz="1600" b="0" i="0" u="none" strike="noStrike" cap="none" normalizeH="0" baseline="0" dirty="0">
                          <a:ln>
                            <a:noFill/>
                          </a:ln>
                          <a:solidFill>
                            <a:schemeClr val="tx1"/>
                          </a:solidFill>
                          <a:effectLst/>
                          <a:latin typeface="Arial" charset="0"/>
                        </a:rPr>
                        <a:t>COMMIT the transaction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85000"/>
                        <a:buFont typeface="Wingdings" charset="2"/>
                        <a:buNone/>
                        <a:tabLst/>
                      </a:pPr>
                      <a:r>
                        <a:rPr kumimoji="0" lang="en-US" sz="1600" b="0" i="0" u="none" strike="noStrike" cap="none" normalizeH="0" baseline="0">
                          <a:ln>
                            <a:noFill/>
                          </a:ln>
                          <a:solidFill>
                            <a:schemeClr val="tx1"/>
                          </a:solidFill>
                          <a:effectLst/>
                          <a:latin typeface="Arial" charset="0"/>
                        </a:rPr>
                        <a:t>ABORT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85000"/>
                        <a:buFont typeface="Wingdings" charset="2"/>
                        <a:buNone/>
                        <a:tabLst/>
                      </a:pPr>
                      <a:r>
                        <a:rPr kumimoji="0" lang="en-US" sz="1600" b="0" i="0" u="none" strike="noStrike" cap="none" normalizeH="0" baseline="0">
                          <a:ln>
                            <a:noFill/>
                          </a:ln>
                          <a:solidFill>
                            <a:schemeClr val="tx1"/>
                          </a:solidFill>
                          <a:effectLst/>
                          <a:latin typeface="Arial" charset="0"/>
                        </a:rPr>
                        <a:t>Transition to ABORT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85000"/>
                        <a:buFont typeface="Wingdings" charset="2"/>
                        <a:buNone/>
                        <a:tabLst/>
                      </a:pPr>
                      <a:r>
                        <a:rPr kumimoji="0" lang="en-US" sz="1600" b="0" i="0" u="none" strike="noStrike" cap="none" normalizeH="0" baseline="0">
                          <a:ln>
                            <a:noFill/>
                          </a:ln>
                          <a:solidFill>
                            <a:schemeClr val="tx1"/>
                          </a:solidFill>
                          <a:effectLst/>
                          <a:latin typeface="Arial" charset="0"/>
                        </a:rPr>
                        <a:t>INIT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85000"/>
                        <a:buFont typeface="Wingdings" charset="2"/>
                        <a:buNone/>
                        <a:tabLst/>
                      </a:pPr>
                      <a:r>
                        <a:rPr kumimoji="0" lang="en-US" sz="1600" b="0" i="0" u="none" strike="noStrike" cap="none" normalizeH="0" baseline="0">
                          <a:ln>
                            <a:noFill/>
                          </a:ln>
                          <a:solidFill>
                            <a:schemeClr val="tx1"/>
                          </a:solidFill>
                          <a:effectLst/>
                          <a:latin typeface="Arial" charset="0"/>
                        </a:rPr>
                        <a:t>Both P (in READY) and Q transition to ABORT </a:t>
                      </a:r>
                    </a:p>
                    <a:p>
                      <a:pPr marL="0" marR="0" lvl="0" indent="0" algn="l" defTabSz="914400" rtl="0" eaLnBrk="0" fontAlgn="base" latinLnBrk="0" hangingPunct="0">
                        <a:lnSpc>
                          <a:spcPct val="100000"/>
                        </a:lnSpc>
                        <a:spcBef>
                          <a:spcPct val="20000"/>
                        </a:spcBef>
                        <a:spcAft>
                          <a:spcPct val="0"/>
                        </a:spcAft>
                        <a:buClr>
                          <a:schemeClr val="accent2"/>
                        </a:buClr>
                        <a:buSzPct val="85000"/>
                        <a:buFont typeface="Wingdings" charset="2"/>
                        <a:buNone/>
                        <a:tabLst/>
                      </a:pPr>
                      <a:r>
                        <a:rPr kumimoji="0" lang="en-US" sz="1600" b="0" i="0" u="none" strike="noStrike" cap="none" normalizeH="0" baseline="0">
                          <a:ln>
                            <a:noFill/>
                          </a:ln>
                          <a:solidFill>
                            <a:schemeClr val="tx1"/>
                          </a:solidFill>
                          <a:effectLst/>
                          <a:latin typeface="Arial" charset="0"/>
                        </a:rPr>
                        <a:t>(Q sends VOTE_ABORT)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938">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85000"/>
                        <a:buFont typeface="Wingdings" charset="2"/>
                        <a:buNone/>
                        <a:tabLst/>
                      </a:pPr>
                      <a:r>
                        <a:rPr kumimoji="0" lang="en-US" sz="1600" b="0" i="0" u="none" strike="noStrike" cap="none" normalizeH="0" baseline="0">
                          <a:ln>
                            <a:noFill/>
                          </a:ln>
                          <a:solidFill>
                            <a:schemeClr val="tx1"/>
                          </a:solidFill>
                          <a:effectLst/>
                          <a:latin typeface="Arial" charset="0"/>
                        </a:rPr>
                        <a:t>READY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85000"/>
                        <a:buFont typeface="Wingdings" charset="2"/>
                        <a:buNone/>
                        <a:tabLst/>
                      </a:pPr>
                      <a:r>
                        <a:rPr kumimoji="0" lang="en-US" sz="1600" b="0" i="0" u="none" strike="noStrike" cap="none" normalizeH="0" baseline="0" dirty="0">
                          <a:ln>
                            <a:noFill/>
                          </a:ln>
                          <a:solidFill>
                            <a:schemeClr val="tx1"/>
                          </a:solidFill>
                          <a:effectLst/>
                          <a:latin typeface="Arial" charset="0"/>
                        </a:rPr>
                        <a:t>Contact more participants.  If can contact a majority and they are in ‘Ready’, then ABORT the transaction.</a:t>
                      </a:r>
                    </a:p>
                    <a:p>
                      <a:pPr marL="0" marR="0" lvl="0" indent="0" algn="l" defTabSz="914400" rtl="0" eaLnBrk="0" fontAlgn="base" latinLnBrk="0" hangingPunct="0">
                        <a:lnSpc>
                          <a:spcPct val="100000"/>
                        </a:lnSpc>
                        <a:spcBef>
                          <a:spcPct val="20000"/>
                        </a:spcBef>
                        <a:spcAft>
                          <a:spcPct val="0"/>
                        </a:spcAft>
                        <a:buClr>
                          <a:schemeClr val="accent2"/>
                        </a:buClr>
                        <a:buSzPct val="85000"/>
                        <a:buFont typeface="Wingdings" charset="2"/>
                        <a:buNone/>
                        <a:tabLst/>
                      </a:pPr>
                      <a:r>
                        <a:rPr kumimoji="0" lang="en-US" sz="1600" b="0" i="0" u="none" strike="noStrike" cap="none" normalizeH="0" baseline="0" dirty="0">
                          <a:ln>
                            <a:noFill/>
                          </a:ln>
                          <a:solidFill>
                            <a:schemeClr val="tx1"/>
                          </a:solidFill>
                          <a:effectLst/>
                          <a:latin typeface="Arial" charset="0"/>
                        </a:rPr>
                        <a:t>If the participants contacted in ‘</a:t>
                      </a:r>
                      <a:r>
                        <a:rPr kumimoji="0" lang="en-US" sz="1600" b="0" i="0" u="none" strike="noStrike" cap="none" normalizeH="0" baseline="0" dirty="0" err="1">
                          <a:ln>
                            <a:noFill/>
                          </a:ln>
                          <a:solidFill>
                            <a:schemeClr val="tx1"/>
                          </a:solidFill>
                          <a:effectLst/>
                          <a:latin typeface="Arial" charset="0"/>
                        </a:rPr>
                        <a:t>PreCommit</a:t>
                      </a:r>
                      <a:r>
                        <a:rPr kumimoji="0" lang="en-US" sz="1600" b="0" i="0" u="none" strike="noStrike" cap="none" normalizeH="0" baseline="0" dirty="0">
                          <a:ln>
                            <a:noFill/>
                          </a:ln>
                          <a:solidFill>
                            <a:schemeClr val="tx1"/>
                          </a:solidFill>
                          <a:effectLst/>
                          <a:latin typeface="Arial" charset="0"/>
                        </a:rPr>
                        <a:t>’ it is safe to COMMIT the transaction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Text Box 54"/>
          <p:cNvSpPr txBox="1">
            <a:spLocks noChangeArrowheads="1"/>
          </p:cNvSpPr>
          <p:nvPr/>
        </p:nvSpPr>
        <p:spPr bwMode="auto">
          <a:xfrm>
            <a:off x="6096000" y="3733800"/>
            <a:ext cx="2760232" cy="1384995"/>
          </a:xfrm>
          <a:prstGeom prst="rect">
            <a:avLst/>
          </a:prstGeom>
          <a:noFill/>
          <a:ln w="9525">
            <a:noFill/>
            <a:miter lim="800000"/>
            <a:headEnd/>
            <a:tailEnd/>
          </a:ln>
          <a:effectLst/>
        </p:spPr>
        <p:txBody>
          <a:bodyPr wrap="none">
            <a:prstTxWarp prst="textNoShape">
              <a:avLst/>
            </a:prstTxWarp>
            <a:spAutoFit/>
          </a:bodyPr>
          <a:lstStyle/>
          <a:p>
            <a:pPr algn="l"/>
            <a:r>
              <a:rPr lang="en-US" sz="1400" i="1" dirty="0"/>
              <a:t>Note: if any participant </a:t>
            </a:r>
          </a:p>
          <a:p>
            <a:pPr algn="l"/>
            <a:r>
              <a:rPr lang="en-US" sz="1400" i="1" dirty="0"/>
              <a:t>is in state PRECOMMIT, </a:t>
            </a:r>
          </a:p>
          <a:p>
            <a:pPr algn="l"/>
            <a:r>
              <a:rPr lang="en-US" sz="1400" i="1" dirty="0"/>
              <a:t>it is impossible for any </a:t>
            </a:r>
          </a:p>
          <a:p>
            <a:pPr algn="l"/>
            <a:r>
              <a:rPr lang="en-US" sz="1400" i="1" dirty="0"/>
              <a:t>other participant to be in </a:t>
            </a:r>
          </a:p>
          <a:p>
            <a:pPr algn="l"/>
            <a:r>
              <a:rPr lang="en-US" sz="1400" i="1" dirty="0"/>
              <a:t>any state other than READY</a:t>
            </a:r>
          </a:p>
          <a:p>
            <a:pPr algn="l"/>
            <a:r>
              <a:rPr lang="en-US" sz="1400" i="1" dirty="0"/>
              <a:t>or PRECOMMIT.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en-US" smtClean="0"/>
              <a:t>Two ways to cut a table (ACM)</a:t>
            </a:r>
            <a:endParaRPr lang="en-US"/>
          </a:p>
        </p:txBody>
      </p:sp>
      <p:sp>
        <p:nvSpPr>
          <p:cNvPr id="217091" name="Rectangle 3"/>
          <p:cNvSpPr>
            <a:spLocks noGrp="1" noChangeArrowheads="1"/>
          </p:cNvSpPr>
          <p:nvPr>
            <p:ph type="body" idx="1"/>
          </p:nvPr>
        </p:nvSpPr>
        <p:spPr/>
        <p:txBody>
          <a:bodyPr/>
          <a:lstStyle/>
          <a:p>
            <a:r>
              <a:rPr lang="en-US" dirty="0" smtClean="0"/>
              <a:t>Order by columns (ACL) or rows (Capability Lists)?</a:t>
            </a:r>
            <a:endParaRPr lang="en-US" dirty="0"/>
          </a:p>
        </p:txBody>
      </p:sp>
      <p:sp>
        <p:nvSpPr>
          <p:cNvPr id="217097" name="Line 9"/>
          <p:cNvSpPr>
            <a:spLocks noChangeShapeType="1"/>
          </p:cNvSpPr>
          <p:nvPr/>
        </p:nvSpPr>
        <p:spPr bwMode="auto">
          <a:xfrm>
            <a:off x="2438400" y="5486400"/>
            <a:ext cx="3886200" cy="0"/>
          </a:xfrm>
          <a:prstGeom prst="line">
            <a:avLst/>
          </a:prstGeom>
          <a:noFill/>
          <a:ln w="28575">
            <a:solidFill>
              <a:srgbClr val="009900"/>
            </a:solidFill>
            <a:miter lim="800000"/>
            <a:headEnd/>
            <a:tailEnd type="arrow" w="lg" len="lg"/>
          </a:ln>
          <a:effectLst/>
        </p:spPr>
        <p:txBody>
          <a:bodyPr wrap="none">
            <a:prstTxWarp prst="textNoShape">
              <a:avLst/>
            </a:prstTxWarp>
          </a:bodyPr>
          <a:lstStyle/>
          <a:p>
            <a:endParaRPr lang="en-US"/>
          </a:p>
        </p:txBody>
      </p:sp>
      <p:sp>
        <p:nvSpPr>
          <p:cNvPr id="217098" name="Line 10"/>
          <p:cNvSpPr>
            <a:spLocks noChangeShapeType="1"/>
          </p:cNvSpPr>
          <p:nvPr/>
        </p:nvSpPr>
        <p:spPr bwMode="auto">
          <a:xfrm>
            <a:off x="7162800" y="2819400"/>
            <a:ext cx="0" cy="1905000"/>
          </a:xfrm>
          <a:prstGeom prst="line">
            <a:avLst/>
          </a:prstGeom>
          <a:noFill/>
          <a:ln w="38100">
            <a:solidFill>
              <a:schemeClr val="folHlink"/>
            </a:solidFill>
            <a:miter lim="800000"/>
            <a:headEnd/>
            <a:tailEnd type="arrow" w="lg" len="lg"/>
          </a:ln>
          <a:effectLst/>
        </p:spPr>
        <p:txBody>
          <a:bodyPr wrap="none">
            <a:prstTxWarp prst="textNoShape">
              <a:avLst/>
            </a:prstTxWarp>
          </a:bodyPr>
          <a:lstStyle/>
          <a:p>
            <a:endParaRPr lang="en-US"/>
          </a:p>
        </p:txBody>
      </p:sp>
      <p:sp>
        <p:nvSpPr>
          <p:cNvPr id="217100" name="Text Box 12"/>
          <p:cNvSpPr txBox="1">
            <a:spLocks noChangeArrowheads="1"/>
          </p:cNvSpPr>
          <p:nvPr/>
        </p:nvSpPr>
        <p:spPr bwMode="auto">
          <a:xfrm>
            <a:off x="7315200" y="3429000"/>
            <a:ext cx="1041400" cy="519113"/>
          </a:xfrm>
          <a:prstGeom prst="rect">
            <a:avLst/>
          </a:prstGeom>
          <a:noFill/>
          <a:ln w="9525">
            <a:noFill/>
            <a:miter lim="800000"/>
            <a:headEnd/>
            <a:tailEnd/>
          </a:ln>
          <a:effectLst/>
        </p:spPr>
        <p:txBody>
          <a:bodyPr wrap="none">
            <a:prstTxWarp prst="textNoShape">
              <a:avLst/>
            </a:prstTxWarp>
            <a:spAutoFit/>
          </a:bodyPr>
          <a:lstStyle/>
          <a:p>
            <a:r>
              <a:rPr lang="en-US" sz="2800">
                <a:solidFill>
                  <a:schemeClr val="tx2"/>
                </a:solidFill>
              </a:rPr>
              <a:t>ACLs</a:t>
            </a:r>
            <a:r>
              <a:rPr lang="en-US"/>
              <a:t> </a:t>
            </a:r>
          </a:p>
        </p:txBody>
      </p:sp>
      <p:sp>
        <p:nvSpPr>
          <p:cNvPr id="217107" name="Text Box 19"/>
          <p:cNvSpPr txBox="1">
            <a:spLocks noChangeArrowheads="1"/>
          </p:cNvSpPr>
          <p:nvPr/>
        </p:nvSpPr>
        <p:spPr bwMode="auto">
          <a:xfrm>
            <a:off x="6477000" y="5334000"/>
            <a:ext cx="1716088" cy="457200"/>
          </a:xfrm>
          <a:prstGeom prst="rect">
            <a:avLst/>
          </a:prstGeom>
          <a:noFill/>
          <a:ln w="9525">
            <a:noFill/>
            <a:miter lim="800000"/>
            <a:headEnd/>
            <a:tailEnd/>
          </a:ln>
          <a:effectLst/>
        </p:spPr>
        <p:txBody>
          <a:bodyPr wrap="none">
            <a:prstTxWarp prst="textNoShape">
              <a:avLst/>
            </a:prstTxWarp>
            <a:spAutoFit/>
          </a:bodyPr>
          <a:lstStyle/>
          <a:p>
            <a:r>
              <a:rPr lang="en-US" b="1">
                <a:solidFill>
                  <a:srgbClr val="009900"/>
                </a:solidFill>
              </a:rPr>
              <a:t>Capability</a:t>
            </a:r>
          </a:p>
        </p:txBody>
      </p:sp>
      <p:graphicFrame>
        <p:nvGraphicFramePr>
          <p:cNvPr id="20" name="Table 19"/>
          <p:cNvGraphicFramePr>
            <a:graphicFrameLocks noGrp="1"/>
          </p:cNvGraphicFramePr>
          <p:nvPr/>
        </p:nvGraphicFramePr>
        <p:xfrm>
          <a:off x="609600" y="2804161"/>
          <a:ext cx="6096000" cy="2072639"/>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endParaRPr lang="en-US" sz="2800" dirty="0"/>
                    </a:p>
                  </a:txBody>
                  <a:tcPr/>
                </a:tc>
                <a:tc>
                  <a:txBody>
                    <a:bodyPr/>
                    <a:lstStyle/>
                    <a:p>
                      <a:pPr algn="ctr"/>
                      <a:r>
                        <a:rPr lang="en-US" sz="2800" dirty="0" smtClean="0"/>
                        <a:t>File</a:t>
                      </a:r>
                      <a:r>
                        <a:rPr lang="en-US" sz="2800" i="1" dirty="0" smtClean="0"/>
                        <a:t>1</a:t>
                      </a:r>
                      <a:endParaRPr lang="en-US" sz="2800" dirty="0"/>
                    </a:p>
                  </a:txBody>
                  <a:tcPr/>
                </a:tc>
                <a:tc>
                  <a:txBody>
                    <a:bodyPr/>
                    <a:lstStyle/>
                    <a:p>
                      <a:pPr algn="ctr"/>
                      <a:r>
                        <a:rPr lang="en-US" sz="2800" dirty="0" smtClean="0"/>
                        <a:t>File</a:t>
                      </a:r>
                      <a:r>
                        <a:rPr lang="en-US" sz="2800" i="1" dirty="0" smtClean="0"/>
                        <a:t>2</a:t>
                      </a:r>
                      <a:endParaRPr lang="en-US" sz="2800" dirty="0"/>
                    </a:p>
                  </a:txBody>
                  <a:tcPr/>
                </a:tc>
                <a:tc>
                  <a:txBody>
                    <a:bodyPr/>
                    <a:lstStyle/>
                    <a:p>
                      <a:pPr algn="ctr"/>
                      <a:r>
                        <a:rPr lang="en-US" sz="2800" dirty="0" smtClean="0"/>
                        <a:t>File</a:t>
                      </a:r>
                      <a:r>
                        <a:rPr lang="en-US" sz="2800" i="1" dirty="0" smtClean="0"/>
                        <a:t>3</a:t>
                      </a:r>
                      <a:endParaRPr lang="en-US" sz="2800" dirty="0"/>
                    </a:p>
                  </a:txBody>
                  <a:tcPr/>
                </a:tc>
              </a:tr>
              <a:tr h="370840">
                <a:tc>
                  <a:txBody>
                    <a:bodyPr/>
                    <a:lstStyle/>
                    <a:p>
                      <a:r>
                        <a:rPr lang="en-US" sz="2800" i="1" dirty="0" smtClean="0"/>
                        <a:t>Ann</a:t>
                      </a:r>
                      <a:endParaRPr lang="en-US" sz="2800" dirty="0"/>
                    </a:p>
                  </a:txBody>
                  <a:tcPr/>
                </a:tc>
                <a:tc>
                  <a:txBody>
                    <a:bodyPr/>
                    <a:lstStyle/>
                    <a:p>
                      <a:pPr algn="ctr"/>
                      <a:r>
                        <a:rPr lang="en-US" sz="2800" i="1" dirty="0" err="1" smtClean="0"/>
                        <a:t>rx</a:t>
                      </a:r>
                      <a:endParaRPr lang="en-US" sz="2800" dirty="0"/>
                    </a:p>
                  </a:txBody>
                  <a:tcPr/>
                </a:tc>
                <a:tc>
                  <a:txBody>
                    <a:bodyPr/>
                    <a:lstStyle/>
                    <a:p>
                      <a:pPr algn="ctr"/>
                      <a:r>
                        <a:rPr lang="en-US" sz="2800" i="1" dirty="0" err="1" smtClean="0"/>
                        <a:t>r</a:t>
                      </a:r>
                      <a:endParaRPr lang="en-US" sz="2800" dirty="0"/>
                    </a:p>
                  </a:txBody>
                  <a:tcPr/>
                </a:tc>
                <a:tc>
                  <a:txBody>
                    <a:bodyPr/>
                    <a:lstStyle/>
                    <a:p>
                      <a:pPr algn="ctr"/>
                      <a:r>
                        <a:rPr lang="en-US" sz="2800" dirty="0" err="1" smtClean="0"/>
                        <a:t>rwx</a:t>
                      </a:r>
                      <a:endParaRPr lang="en-US" sz="2800" dirty="0"/>
                    </a:p>
                  </a:txBody>
                  <a:tcPr/>
                </a:tc>
              </a:tr>
              <a:tr h="370840">
                <a:tc>
                  <a:txBody>
                    <a:bodyPr/>
                    <a:lstStyle/>
                    <a:p>
                      <a:r>
                        <a:rPr lang="en-US" sz="2800" i="1" dirty="0" smtClean="0"/>
                        <a:t>Bob</a:t>
                      </a:r>
                      <a:endParaRPr lang="en-US" sz="2800" dirty="0"/>
                    </a:p>
                  </a:txBody>
                  <a:tcPr/>
                </a:tc>
                <a:tc>
                  <a:txBody>
                    <a:bodyPr/>
                    <a:lstStyle/>
                    <a:p>
                      <a:pPr algn="ctr"/>
                      <a:r>
                        <a:rPr lang="en-US" sz="2800" i="1" dirty="0" err="1" smtClean="0"/>
                        <a:t>rwxo</a:t>
                      </a:r>
                      <a:endParaRPr lang="en-US" sz="2800" dirty="0"/>
                    </a:p>
                  </a:txBody>
                  <a:tcPr/>
                </a:tc>
                <a:tc>
                  <a:txBody>
                    <a:bodyPr/>
                    <a:lstStyle/>
                    <a:p>
                      <a:pPr algn="ctr"/>
                      <a:r>
                        <a:rPr lang="en-US" sz="2800" dirty="0" err="1" smtClean="0"/>
                        <a:t>r</a:t>
                      </a:r>
                      <a:endParaRPr lang="en-US" sz="2800" dirty="0"/>
                    </a:p>
                  </a:txBody>
                  <a:tcPr/>
                </a:tc>
                <a:tc>
                  <a:txBody>
                    <a:bodyPr/>
                    <a:lstStyle/>
                    <a:p>
                      <a:pPr algn="ctr"/>
                      <a:r>
                        <a:rPr lang="en-US" sz="2800" dirty="0" smtClean="0"/>
                        <a:t>--</a:t>
                      </a:r>
                      <a:endParaRPr lang="en-US" sz="2800" dirty="0"/>
                    </a:p>
                  </a:txBody>
                  <a:tcPr/>
                </a:tc>
              </a:tr>
              <a:tr h="370840">
                <a:tc>
                  <a:txBody>
                    <a:bodyPr/>
                    <a:lstStyle/>
                    <a:p>
                      <a:r>
                        <a:rPr lang="en-US" sz="2800" i="1" dirty="0" smtClean="0"/>
                        <a:t>Charlie</a:t>
                      </a:r>
                      <a:endParaRPr lang="en-US" sz="2800" dirty="0"/>
                    </a:p>
                  </a:txBody>
                  <a:tcPr/>
                </a:tc>
                <a:tc>
                  <a:txBody>
                    <a:bodyPr/>
                    <a:lstStyle/>
                    <a:p>
                      <a:pPr algn="ctr"/>
                      <a:r>
                        <a:rPr lang="en-US" sz="2800" i="1" dirty="0" err="1" smtClean="0"/>
                        <a:t>rx</a:t>
                      </a:r>
                      <a:endParaRPr lang="en-US" sz="2800" dirty="0"/>
                    </a:p>
                  </a:txBody>
                  <a:tcPr/>
                </a:tc>
                <a:tc>
                  <a:txBody>
                    <a:bodyPr/>
                    <a:lstStyle/>
                    <a:p>
                      <a:pPr algn="ctr"/>
                      <a:r>
                        <a:rPr lang="en-US" sz="2800" dirty="0" err="1" smtClean="0"/>
                        <a:t>rwo</a:t>
                      </a:r>
                      <a:endParaRPr lang="en-US" sz="2800" dirty="0"/>
                    </a:p>
                  </a:txBody>
                  <a:tcPr/>
                </a:tc>
                <a:tc>
                  <a:txBody>
                    <a:bodyPr/>
                    <a:lstStyle/>
                    <a:p>
                      <a:pPr algn="ctr"/>
                      <a:r>
                        <a:rPr lang="en-US" sz="2800" dirty="0" err="1" smtClean="0"/>
                        <a:t>w</a:t>
                      </a:r>
                      <a:endParaRPr lang="en-US" sz="2800" dirty="0"/>
                    </a:p>
                  </a:txBody>
                  <a:tcPr/>
                </a:tc>
              </a:tr>
            </a:tbl>
          </a:graphicData>
        </a:graphic>
      </p:graphicFrame>
      <p:sp>
        <p:nvSpPr>
          <p:cNvPr id="11" name="Slide Number Placeholder 10"/>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sz="4800" dirty="0"/>
              <a:t>15-446 Distributed Systems</a:t>
            </a:r>
            <a:br>
              <a:rPr sz="4800" dirty="0"/>
            </a:br>
            <a:r>
              <a:rPr sz="4800" dirty="0"/>
              <a:t>Spring 2009</a:t>
            </a:r>
          </a:p>
        </p:txBody>
      </p:sp>
      <p:sp>
        <p:nvSpPr>
          <p:cNvPr id="4099" name="Rectangle 3"/>
          <p:cNvSpPr>
            <a:spLocks noGrp="1" noChangeArrowheads="1"/>
          </p:cNvSpPr>
          <p:nvPr>
            <p:ph type="subTitle" idx="1"/>
          </p:nvPr>
        </p:nvSpPr>
        <p:spPr/>
        <p:txBody>
          <a:bodyPr/>
          <a:lstStyle/>
          <a:p>
            <a:r>
              <a:rPr sz="2400" dirty="0" smtClean="0"/>
              <a:t>L-17 Distributed File Systems</a:t>
            </a:r>
            <a:endParaRPr lang="en-US" dirty="0"/>
          </a:p>
        </p:txBody>
      </p:sp>
      <p:grpSp>
        <p:nvGrpSpPr>
          <p:cNvPr id="2" name="Group 443"/>
          <p:cNvGrpSpPr>
            <a:grpSpLocks/>
          </p:cNvGrpSpPr>
          <p:nvPr/>
        </p:nvGrpSpPr>
        <p:grpSpPr bwMode="auto">
          <a:xfrm>
            <a:off x="3733800" y="3236463"/>
            <a:ext cx="1524000" cy="1481587"/>
            <a:chOff x="3216" y="2448"/>
            <a:chExt cx="1979" cy="1729"/>
          </a:xfrm>
        </p:grpSpPr>
        <p:sp>
          <p:nvSpPr>
            <p:cNvPr id="52" name="Line 444"/>
            <p:cNvSpPr>
              <a:spLocks noChangeShapeType="1"/>
            </p:cNvSpPr>
            <p:nvPr/>
          </p:nvSpPr>
          <p:spPr bwMode="auto">
            <a:xfrm flipV="1">
              <a:off x="3888" y="3360"/>
              <a:ext cx="144" cy="144"/>
            </a:xfrm>
            <a:prstGeom prst="line">
              <a:avLst/>
            </a:prstGeom>
            <a:noFill/>
            <a:ln w="9525">
              <a:solidFill>
                <a:schemeClr val="tx1"/>
              </a:solidFill>
              <a:round/>
              <a:headEnd/>
              <a:tailEnd/>
            </a:ln>
            <a:effectLst/>
          </p:spPr>
          <p:txBody>
            <a:bodyPr wrap="none" anchor="ctr"/>
            <a:lstStyle/>
            <a:p>
              <a:endParaRPr lang="en-US"/>
            </a:p>
          </p:txBody>
        </p:sp>
        <p:sp>
          <p:nvSpPr>
            <p:cNvPr id="53" name="Freeform 445"/>
            <p:cNvSpPr>
              <a:spLocks/>
            </p:cNvSpPr>
            <p:nvPr/>
          </p:nvSpPr>
          <p:spPr bwMode="auto">
            <a:xfrm>
              <a:off x="3290" y="4065"/>
              <a:ext cx="115" cy="112"/>
            </a:xfrm>
            <a:custGeom>
              <a:avLst/>
              <a:gdLst/>
              <a:ahLst/>
              <a:cxnLst>
                <a:cxn ang="0">
                  <a:pos x="112" y="112"/>
                </a:cxn>
                <a:cxn ang="0">
                  <a:pos x="115" y="0"/>
                </a:cxn>
                <a:cxn ang="0">
                  <a:pos x="0" y="0"/>
                </a:cxn>
                <a:cxn ang="0">
                  <a:pos x="0" y="112"/>
                </a:cxn>
                <a:cxn ang="0">
                  <a:pos x="115" y="112"/>
                </a:cxn>
                <a:cxn ang="0">
                  <a:pos x="115" y="112"/>
                </a:cxn>
              </a:cxnLst>
              <a:rect l="0" t="0" r="r" b="b"/>
              <a:pathLst>
                <a:path w="115" h="112">
                  <a:moveTo>
                    <a:pt x="112" y="112"/>
                  </a:moveTo>
                  <a:lnTo>
                    <a:pt x="115" y="0"/>
                  </a:lnTo>
                  <a:lnTo>
                    <a:pt x="0" y="0"/>
                  </a:lnTo>
                  <a:lnTo>
                    <a:pt x="0" y="112"/>
                  </a:lnTo>
                  <a:lnTo>
                    <a:pt x="115" y="112"/>
                  </a:lnTo>
                  <a:lnTo>
                    <a:pt x="115" y="112"/>
                  </a:lnTo>
                </a:path>
              </a:pathLst>
            </a:custGeom>
            <a:solidFill>
              <a:srgbClr val="FF0066">
                <a:alpha val="50000"/>
              </a:srgbClr>
            </a:solidFill>
            <a:ln w="7938">
              <a:solidFill>
                <a:schemeClr val="tx1"/>
              </a:solidFill>
              <a:prstDash val="solid"/>
              <a:round/>
              <a:headEnd/>
              <a:tailEnd/>
            </a:ln>
          </p:spPr>
          <p:txBody>
            <a:bodyPr/>
            <a:lstStyle/>
            <a:p>
              <a:endParaRPr lang="en-US"/>
            </a:p>
          </p:txBody>
        </p:sp>
        <p:sp>
          <p:nvSpPr>
            <p:cNvPr id="54" name="Freeform 446"/>
            <p:cNvSpPr>
              <a:spLocks/>
            </p:cNvSpPr>
            <p:nvPr/>
          </p:nvSpPr>
          <p:spPr bwMode="auto">
            <a:xfrm>
              <a:off x="3948" y="4065"/>
              <a:ext cx="115" cy="112"/>
            </a:xfrm>
            <a:custGeom>
              <a:avLst/>
              <a:gdLst/>
              <a:ahLst/>
              <a:cxnLst>
                <a:cxn ang="0">
                  <a:pos x="112" y="112"/>
                </a:cxn>
                <a:cxn ang="0">
                  <a:pos x="115" y="0"/>
                </a:cxn>
                <a:cxn ang="0">
                  <a:pos x="0" y="0"/>
                </a:cxn>
                <a:cxn ang="0">
                  <a:pos x="0" y="112"/>
                </a:cxn>
                <a:cxn ang="0">
                  <a:pos x="115" y="112"/>
                </a:cxn>
                <a:cxn ang="0">
                  <a:pos x="115" y="112"/>
                </a:cxn>
              </a:cxnLst>
              <a:rect l="0" t="0" r="r" b="b"/>
              <a:pathLst>
                <a:path w="115" h="112">
                  <a:moveTo>
                    <a:pt x="112" y="112"/>
                  </a:moveTo>
                  <a:lnTo>
                    <a:pt x="115" y="0"/>
                  </a:lnTo>
                  <a:lnTo>
                    <a:pt x="0" y="0"/>
                  </a:lnTo>
                  <a:lnTo>
                    <a:pt x="0" y="112"/>
                  </a:lnTo>
                  <a:lnTo>
                    <a:pt x="115" y="112"/>
                  </a:lnTo>
                  <a:lnTo>
                    <a:pt x="115" y="112"/>
                  </a:lnTo>
                </a:path>
              </a:pathLst>
            </a:custGeom>
            <a:solidFill>
              <a:schemeClr val="accent1">
                <a:alpha val="50000"/>
              </a:schemeClr>
            </a:solidFill>
            <a:ln w="7938">
              <a:solidFill>
                <a:schemeClr val="tx1"/>
              </a:solidFill>
              <a:prstDash val="solid"/>
              <a:round/>
              <a:headEnd/>
              <a:tailEnd/>
            </a:ln>
          </p:spPr>
          <p:txBody>
            <a:bodyPr/>
            <a:lstStyle/>
            <a:p>
              <a:endParaRPr lang="en-US"/>
            </a:p>
          </p:txBody>
        </p:sp>
        <p:sp>
          <p:nvSpPr>
            <p:cNvPr id="55" name="Freeform 447"/>
            <p:cNvSpPr>
              <a:spLocks/>
            </p:cNvSpPr>
            <p:nvPr/>
          </p:nvSpPr>
          <p:spPr bwMode="auto">
            <a:xfrm>
              <a:off x="4151" y="2448"/>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1">
                <a:alpha val="50000"/>
              </a:schemeClr>
            </a:solidFill>
            <a:ln w="7938">
              <a:solidFill>
                <a:srgbClr val="000000"/>
              </a:solidFill>
              <a:prstDash val="solid"/>
              <a:round/>
              <a:headEnd/>
              <a:tailEnd/>
            </a:ln>
          </p:spPr>
          <p:txBody>
            <a:bodyPr/>
            <a:lstStyle/>
            <a:p>
              <a:endParaRPr lang="en-US"/>
            </a:p>
          </p:txBody>
        </p:sp>
        <p:sp>
          <p:nvSpPr>
            <p:cNvPr id="56" name="Freeform 448"/>
            <p:cNvSpPr>
              <a:spLocks/>
            </p:cNvSpPr>
            <p:nvPr/>
          </p:nvSpPr>
          <p:spPr bwMode="auto">
            <a:xfrm>
              <a:off x="3605" y="2756"/>
              <a:ext cx="114" cy="112"/>
            </a:xfrm>
            <a:custGeom>
              <a:avLst/>
              <a:gdLst/>
              <a:ahLst/>
              <a:cxnLst>
                <a:cxn ang="0">
                  <a:pos x="112" y="112"/>
                </a:cxn>
                <a:cxn ang="0">
                  <a:pos x="114" y="0"/>
                </a:cxn>
                <a:cxn ang="0">
                  <a:pos x="0" y="0"/>
                </a:cxn>
                <a:cxn ang="0">
                  <a:pos x="0" y="112"/>
                </a:cxn>
                <a:cxn ang="0">
                  <a:pos x="114" y="112"/>
                </a:cxn>
                <a:cxn ang="0">
                  <a:pos x="114" y="112"/>
                </a:cxn>
              </a:cxnLst>
              <a:rect l="0" t="0" r="r" b="b"/>
              <a:pathLst>
                <a:path w="114" h="112">
                  <a:moveTo>
                    <a:pt x="112" y="112"/>
                  </a:moveTo>
                  <a:lnTo>
                    <a:pt x="114" y="0"/>
                  </a:lnTo>
                  <a:lnTo>
                    <a:pt x="0" y="0"/>
                  </a:lnTo>
                  <a:lnTo>
                    <a:pt x="0" y="112"/>
                  </a:lnTo>
                  <a:lnTo>
                    <a:pt x="114" y="112"/>
                  </a:lnTo>
                  <a:lnTo>
                    <a:pt x="114" y="112"/>
                  </a:lnTo>
                </a:path>
              </a:pathLst>
            </a:custGeom>
            <a:solidFill>
              <a:schemeClr val="accent2">
                <a:alpha val="50000"/>
              </a:schemeClr>
            </a:solidFill>
            <a:ln w="7938">
              <a:solidFill>
                <a:srgbClr val="000000"/>
              </a:solidFill>
              <a:prstDash val="solid"/>
              <a:round/>
              <a:headEnd/>
              <a:tailEnd/>
            </a:ln>
          </p:spPr>
          <p:txBody>
            <a:bodyPr/>
            <a:lstStyle/>
            <a:p>
              <a:endParaRPr lang="en-US"/>
            </a:p>
          </p:txBody>
        </p:sp>
        <p:sp>
          <p:nvSpPr>
            <p:cNvPr id="57" name="Freeform 449"/>
            <p:cNvSpPr>
              <a:spLocks/>
            </p:cNvSpPr>
            <p:nvPr/>
          </p:nvSpPr>
          <p:spPr bwMode="auto">
            <a:xfrm>
              <a:off x="4704" y="2753"/>
              <a:ext cx="114" cy="115"/>
            </a:xfrm>
            <a:custGeom>
              <a:avLst/>
              <a:gdLst/>
              <a:ahLst/>
              <a:cxnLst>
                <a:cxn ang="0">
                  <a:pos x="0" y="112"/>
                </a:cxn>
                <a:cxn ang="0">
                  <a:pos x="114" y="115"/>
                </a:cxn>
                <a:cxn ang="0">
                  <a:pos x="114" y="0"/>
                </a:cxn>
                <a:cxn ang="0">
                  <a:pos x="2" y="0"/>
                </a:cxn>
                <a:cxn ang="0">
                  <a:pos x="2" y="115"/>
                </a:cxn>
                <a:cxn ang="0">
                  <a:pos x="2" y="115"/>
                </a:cxn>
              </a:cxnLst>
              <a:rect l="0" t="0" r="r" b="b"/>
              <a:pathLst>
                <a:path w="114" h="115">
                  <a:moveTo>
                    <a:pt x="0" y="112"/>
                  </a:moveTo>
                  <a:lnTo>
                    <a:pt x="114" y="115"/>
                  </a:lnTo>
                  <a:lnTo>
                    <a:pt x="114" y="0"/>
                  </a:lnTo>
                  <a:lnTo>
                    <a:pt x="2" y="0"/>
                  </a:lnTo>
                  <a:lnTo>
                    <a:pt x="2" y="115"/>
                  </a:lnTo>
                  <a:lnTo>
                    <a:pt x="2" y="115"/>
                  </a:lnTo>
                </a:path>
              </a:pathLst>
            </a:custGeom>
            <a:solidFill>
              <a:srgbClr val="996633">
                <a:alpha val="50000"/>
              </a:srgbClr>
            </a:solidFill>
            <a:ln w="7938">
              <a:solidFill>
                <a:srgbClr val="000000"/>
              </a:solidFill>
              <a:prstDash val="solid"/>
              <a:round/>
              <a:headEnd/>
              <a:tailEnd/>
            </a:ln>
          </p:spPr>
          <p:txBody>
            <a:bodyPr/>
            <a:lstStyle/>
            <a:p>
              <a:endParaRPr lang="en-US"/>
            </a:p>
          </p:txBody>
        </p:sp>
        <p:sp>
          <p:nvSpPr>
            <p:cNvPr id="58" name="Freeform 450"/>
            <p:cNvSpPr>
              <a:spLocks/>
            </p:cNvSpPr>
            <p:nvPr/>
          </p:nvSpPr>
          <p:spPr bwMode="auto">
            <a:xfrm>
              <a:off x="5083" y="3333"/>
              <a:ext cx="112" cy="114"/>
            </a:xfrm>
            <a:custGeom>
              <a:avLst/>
              <a:gdLst/>
              <a:ahLst/>
              <a:cxnLst>
                <a:cxn ang="0">
                  <a:pos x="0" y="112"/>
                </a:cxn>
                <a:cxn ang="0">
                  <a:pos x="112" y="114"/>
                </a:cxn>
                <a:cxn ang="0">
                  <a:pos x="112" y="0"/>
                </a:cxn>
                <a:cxn ang="0">
                  <a:pos x="0" y="0"/>
                </a:cxn>
                <a:cxn ang="0">
                  <a:pos x="0" y="114"/>
                </a:cxn>
                <a:cxn ang="0">
                  <a:pos x="0" y="114"/>
                </a:cxn>
              </a:cxnLst>
              <a:rect l="0" t="0" r="r" b="b"/>
              <a:pathLst>
                <a:path w="112" h="114">
                  <a:moveTo>
                    <a:pt x="0" y="112"/>
                  </a:moveTo>
                  <a:lnTo>
                    <a:pt x="112" y="114"/>
                  </a:lnTo>
                  <a:lnTo>
                    <a:pt x="112" y="0"/>
                  </a:lnTo>
                  <a:lnTo>
                    <a:pt x="0" y="0"/>
                  </a:lnTo>
                  <a:lnTo>
                    <a:pt x="0" y="114"/>
                  </a:lnTo>
                  <a:lnTo>
                    <a:pt x="0" y="114"/>
                  </a:lnTo>
                </a:path>
              </a:pathLst>
            </a:custGeom>
            <a:solidFill>
              <a:srgbClr val="FF0066">
                <a:alpha val="50000"/>
              </a:srgbClr>
            </a:solidFill>
            <a:ln w="7938">
              <a:solidFill>
                <a:srgbClr val="000000"/>
              </a:solidFill>
              <a:prstDash val="solid"/>
              <a:round/>
              <a:headEnd/>
              <a:tailEnd/>
            </a:ln>
          </p:spPr>
          <p:txBody>
            <a:bodyPr/>
            <a:lstStyle/>
            <a:p>
              <a:endParaRPr lang="en-US"/>
            </a:p>
          </p:txBody>
        </p:sp>
        <p:sp>
          <p:nvSpPr>
            <p:cNvPr id="59" name="Freeform 451"/>
            <p:cNvSpPr>
              <a:spLocks/>
            </p:cNvSpPr>
            <p:nvPr/>
          </p:nvSpPr>
          <p:spPr bwMode="auto">
            <a:xfrm>
              <a:off x="3216" y="3335"/>
              <a:ext cx="115" cy="112"/>
            </a:xfrm>
            <a:custGeom>
              <a:avLst/>
              <a:gdLst/>
              <a:ahLst/>
              <a:cxnLst>
                <a:cxn ang="0">
                  <a:pos x="115" y="112"/>
                </a:cxn>
                <a:cxn ang="0">
                  <a:pos x="115" y="0"/>
                </a:cxn>
                <a:cxn ang="0">
                  <a:pos x="0" y="0"/>
                </a:cxn>
                <a:cxn ang="0">
                  <a:pos x="0" y="112"/>
                </a:cxn>
                <a:cxn ang="0">
                  <a:pos x="115" y="112"/>
                </a:cxn>
                <a:cxn ang="0">
                  <a:pos x="115" y="112"/>
                </a:cxn>
              </a:cxnLst>
              <a:rect l="0" t="0" r="r" b="b"/>
              <a:pathLst>
                <a:path w="115" h="112">
                  <a:moveTo>
                    <a:pt x="115" y="112"/>
                  </a:moveTo>
                  <a:lnTo>
                    <a:pt x="115" y="0"/>
                  </a:lnTo>
                  <a:lnTo>
                    <a:pt x="0" y="0"/>
                  </a:lnTo>
                  <a:lnTo>
                    <a:pt x="0" y="112"/>
                  </a:lnTo>
                  <a:lnTo>
                    <a:pt x="115" y="112"/>
                  </a:lnTo>
                  <a:lnTo>
                    <a:pt x="115" y="112"/>
                  </a:lnTo>
                </a:path>
              </a:pathLst>
            </a:custGeom>
            <a:solidFill>
              <a:srgbClr val="996633">
                <a:alpha val="50000"/>
              </a:srgbClr>
            </a:solidFill>
            <a:ln w="7938">
              <a:solidFill>
                <a:srgbClr val="000000"/>
              </a:solidFill>
              <a:prstDash val="solid"/>
              <a:round/>
              <a:headEnd/>
              <a:tailEnd/>
            </a:ln>
          </p:spPr>
          <p:txBody>
            <a:bodyPr/>
            <a:lstStyle/>
            <a:p>
              <a:endParaRPr lang="en-US"/>
            </a:p>
          </p:txBody>
        </p:sp>
        <p:grpSp>
          <p:nvGrpSpPr>
            <p:cNvPr id="3" name="Group 452"/>
            <p:cNvGrpSpPr>
              <a:grpSpLocks/>
            </p:cNvGrpSpPr>
            <p:nvPr/>
          </p:nvGrpSpPr>
          <p:grpSpPr bwMode="auto">
            <a:xfrm>
              <a:off x="3891" y="2677"/>
              <a:ext cx="632" cy="470"/>
              <a:chOff x="3891" y="2677"/>
              <a:chExt cx="632" cy="470"/>
            </a:xfrm>
          </p:grpSpPr>
          <p:sp>
            <p:nvSpPr>
              <p:cNvPr id="92" name="Freeform 453"/>
              <p:cNvSpPr>
                <a:spLocks/>
              </p:cNvSpPr>
              <p:nvPr/>
            </p:nvSpPr>
            <p:spPr bwMode="auto">
              <a:xfrm>
                <a:off x="4246" y="2687"/>
                <a:ext cx="277" cy="228"/>
              </a:xfrm>
              <a:custGeom>
                <a:avLst/>
                <a:gdLst/>
                <a:ahLst/>
                <a:cxnLst>
                  <a:cxn ang="0">
                    <a:pos x="0" y="23"/>
                  </a:cxn>
                  <a:cxn ang="0">
                    <a:pos x="5" y="23"/>
                  </a:cxn>
                  <a:cxn ang="0">
                    <a:pos x="10" y="19"/>
                  </a:cxn>
                  <a:cxn ang="0">
                    <a:pos x="17" y="14"/>
                  </a:cxn>
                  <a:cxn ang="0">
                    <a:pos x="26" y="9"/>
                  </a:cxn>
                  <a:cxn ang="0">
                    <a:pos x="36" y="4"/>
                  </a:cxn>
                  <a:cxn ang="0">
                    <a:pos x="50" y="2"/>
                  </a:cxn>
                  <a:cxn ang="0">
                    <a:pos x="65" y="0"/>
                  </a:cxn>
                  <a:cxn ang="0">
                    <a:pos x="79" y="0"/>
                  </a:cxn>
                  <a:cxn ang="0">
                    <a:pos x="96" y="4"/>
                  </a:cxn>
                  <a:cxn ang="0">
                    <a:pos x="110" y="11"/>
                  </a:cxn>
                  <a:cxn ang="0">
                    <a:pos x="124" y="23"/>
                  </a:cxn>
                  <a:cxn ang="0">
                    <a:pos x="134" y="33"/>
                  </a:cxn>
                  <a:cxn ang="0">
                    <a:pos x="143" y="42"/>
                  </a:cxn>
                  <a:cxn ang="0">
                    <a:pos x="148" y="52"/>
                  </a:cxn>
                  <a:cxn ang="0">
                    <a:pos x="150" y="59"/>
                  </a:cxn>
                  <a:cxn ang="0">
                    <a:pos x="153" y="66"/>
                  </a:cxn>
                  <a:cxn ang="0">
                    <a:pos x="153" y="73"/>
                  </a:cxn>
                  <a:cxn ang="0">
                    <a:pos x="153" y="78"/>
                  </a:cxn>
                  <a:cxn ang="0">
                    <a:pos x="153" y="81"/>
                  </a:cxn>
                  <a:cxn ang="0">
                    <a:pos x="153" y="81"/>
                  </a:cxn>
                  <a:cxn ang="0">
                    <a:pos x="153" y="81"/>
                  </a:cxn>
                  <a:cxn ang="0">
                    <a:pos x="155" y="78"/>
                  </a:cxn>
                  <a:cxn ang="0">
                    <a:pos x="160" y="76"/>
                  </a:cxn>
                  <a:cxn ang="0">
                    <a:pos x="167" y="73"/>
                  </a:cxn>
                  <a:cxn ang="0">
                    <a:pos x="174" y="71"/>
                  </a:cxn>
                  <a:cxn ang="0">
                    <a:pos x="181" y="69"/>
                  </a:cxn>
                  <a:cxn ang="0">
                    <a:pos x="191" y="69"/>
                  </a:cxn>
                  <a:cxn ang="0">
                    <a:pos x="200" y="71"/>
                  </a:cxn>
                  <a:cxn ang="0">
                    <a:pos x="210" y="73"/>
                  </a:cxn>
                  <a:cxn ang="0">
                    <a:pos x="219" y="81"/>
                  </a:cxn>
                  <a:cxn ang="0">
                    <a:pos x="229" y="90"/>
                  </a:cxn>
                  <a:cxn ang="0">
                    <a:pos x="234" y="97"/>
                  </a:cxn>
                  <a:cxn ang="0">
                    <a:pos x="236" y="107"/>
                  </a:cxn>
                  <a:cxn ang="0">
                    <a:pos x="239" y="116"/>
                  </a:cxn>
                  <a:cxn ang="0">
                    <a:pos x="239" y="124"/>
                  </a:cxn>
                  <a:cxn ang="0">
                    <a:pos x="236" y="131"/>
                  </a:cxn>
                  <a:cxn ang="0">
                    <a:pos x="236" y="138"/>
                  </a:cxn>
                  <a:cxn ang="0">
                    <a:pos x="234" y="143"/>
                  </a:cxn>
                  <a:cxn ang="0">
                    <a:pos x="234" y="145"/>
                  </a:cxn>
                  <a:cxn ang="0">
                    <a:pos x="231" y="145"/>
                  </a:cxn>
                  <a:cxn ang="0">
                    <a:pos x="234" y="147"/>
                  </a:cxn>
                  <a:cxn ang="0">
                    <a:pos x="236" y="147"/>
                  </a:cxn>
                  <a:cxn ang="0">
                    <a:pos x="241" y="152"/>
                  </a:cxn>
                  <a:cxn ang="0">
                    <a:pos x="248" y="157"/>
                  </a:cxn>
                  <a:cxn ang="0">
                    <a:pos x="253" y="164"/>
                  </a:cxn>
                  <a:cxn ang="0">
                    <a:pos x="260" y="174"/>
                  </a:cxn>
                  <a:cxn ang="0">
                    <a:pos x="267" y="183"/>
                  </a:cxn>
                  <a:cxn ang="0">
                    <a:pos x="272" y="195"/>
                  </a:cxn>
                  <a:cxn ang="0">
                    <a:pos x="274" y="212"/>
                  </a:cxn>
                  <a:cxn ang="0">
                    <a:pos x="277" y="228"/>
                  </a:cxn>
                </a:cxnLst>
                <a:rect l="0" t="0" r="r" b="b"/>
                <a:pathLst>
                  <a:path w="277" h="228">
                    <a:moveTo>
                      <a:pt x="0" y="23"/>
                    </a:moveTo>
                    <a:lnTo>
                      <a:pt x="5" y="23"/>
                    </a:lnTo>
                    <a:lnTo>
                      <a:pt x="10" y="19"/>
                    </a:lnTo>
                    <a:lnTo>
                      <a:pt x="17" y="14"/>
                    </a:lnTo>
                    <a:lnTo>
                      <a:pt x="26" y="9"/>
                    </a:lnTo>
                    <a:lnTo>
                      <a:pt x="36" y="4"/>
                    </a:lnTo>
                    <a:lnTo>
                      <a:pt x="50" y="2"/>
                    </a:lnTo>
                    <a:lnTo>
                      <a:pt x="65" y="0"/>
                    </a:lnTo>
                    <a:lnTo>
                      <a:pt x="79" y="0"/>
                    </a:lnTo>
                    <a:lnTo>
                      <a:pt x="96" y="4"/>
                    </a:lnTo>
                    <a:lnTo>
                      <a:pt x="110" y="11"/>
                    </a:lnTo>
                    <a:lnTo>
                      <a:pt x="124" y="23"/>
                    </a:lnTo>
                    <a:lnTo>
                      <a:pt x="134" y="33"/>
                    </a:lnTo>
                    <a:lnTo>
                      <a:pt x="143" y="42"/>
                    </a:lnTo>
                    <a:lnTo>
                      <a:pt x="148" y="52"/>
                    </a:lnTo>
                    <a:lnTo>
                      <a:pt x="150" y="59"/>
                    </a:lnTo>
                    <a:lnTo>
                      <a:pt x="153" y="66"/>
                    </a:lnTo>
                    <a:lnTo>
                      <a:pt x="153" y="73"/>
                    </a:lnTo>
                    <a:lnTo>
                      <a:pt x="153" y="78"/>
                    </a:lnTo>
                    <a:lnTo>
                      <a:pt x="153" y="81"/>
                    </a:lnTo>
                    <a:lnTo>
                      <a:pt x="153" y="81"/>
                    </a:lnTo>
                    <a:lnTo>
                      <a:pt x="153" y="81"/>
                    </a:lnTo>
                    <a:lnTo>
                      <a:pt x="155" y="78"/>
                    </a:lnTo>
                    <a:lnTo>
                      <a:pt x="160" y="76"/>
                    </a:lnTo>
                    <a:lnTo>
                      <a:pt x="167" y="73"/>
                    </a:lnTo>
                    <a:lnTo>
                      <a:pt x="174" y="71"/>
                    </a:lnTo>
                    <a:lnTo>
                      <a:pt x="181" y="69"/>
                    </a:lnTo>
                    <a:lnTo>
                      <a:pt x="191" y="69"/>
                    </a:lnTo>
                    <a:lnTo>
                      <a:pt x="200" y="71"/>
                    </a:lnTo>
                    <a:lnTo>
                      <a:pt x="210" y="73"/>
                    </a:lnTo>
                    <a:lnTo>
                      <a:pt x="219" y="81"/>
                    </a:lnTo>
                    <a:lnTo>
                      <a:pt x="229" y="90"/>
                    </a:lnTo>
                    <a:lnTo>
                      <a:pt x="234" y="97"/>
                    </a:lnTo>
                    <a:lnTo>
                      <a:pt x="236" y="107"/>
                    </a:lnTo>
                    <a:lnTo>
                      <a:pt x="239" y="116"/>
                    </a:lnTo>
                    <a:lnTo>
                      <a:pt x="239" y="124"/>
                    </a:lnTo>
                    <a:lnTo>
                      <a:pt x="236" y="131"/>
                    </a:lnTo>
                    <a:lnTo>
                      <a:pt x="236" y="138"/>
                    </a:lnTo>
                    <a:lnTo>
                      <a:pt x="234" y="143"/>
                    </a:lnTo>
                    <a:lnTo>
                      <a:pt x="234" y="145"/>
                    </a:lnTo>
                    <a:lnTo>
                      <a:pt x="231" y="145"/>
                    </a:lnTo>
                    <a:lnTo>
                      <a:pt x="234" y="147"/>
                    </a:lnTo>
                    <a:lnTo>
                      <a:pt x="236" y="147"/>
                    </a:lnTo>
                    <a:lnTo>
                      <a:pt x="241" y="152"/>
                    </a:lnTo>
                    <a:lnTo>
                      <a:pt x="248" y="157"/>
                    </a:lnTo>
                    <a:lnTo>
                      <a:pt x="253" y="164"/>
                    </a:lnTo>
                    <a:lnTo>
                      <a:pt x="260" y="174"/>
                    </a:lnTo>
                    <a:lnTo>
                      <a:pt x="267" y="183"/>
                    </a:lnTo>
                    <a:lnTo>
                      <a:pt x="272" y="195"/>
                    </a:lnTo>
                    <a:lnTo>
                      <a:pt x="274" y="212"/>
                    </a:lnTo>
                    <a:lnTo>
                      <a:pt x="277" y="228"/>
                    </a:lnTo>
                  </a:path>
                </a:pathLst>
              </a:custGeom>
              <a:noFill/>
              <a:ln w="12700" cmpd="sng">
                <a:solidFill>
                  <a:srgbClr val="FF9900"/>
                </a:solidFill>
                <a:prstDash val="solid"/>
                <a:round/>
                <a:headEnd/>
                <a:tailEnd/>
              </a:ln>
            </p:spPr>
            <p:txBody>
              <a:bodyPr/>
              <a:lstStyle/>
              <a:p>
                <a:endParaRPr lang="en-US"/>
              </a:p>
            </p:txBody>
          </p:sp>
          <p:sp>
            <p:nvSpPr>
              <p:cNvPr id="93" name="Freeform 454"/>
              <p:cNvSpPr>
                <a:spLocks/>
              </p:cNvSpPr>
              <p:nvPr/>
            </p:nvSpPr>
            <p:spPr bwMode="auto">
              <a:xfrm>
                <a:off x="3891" y="2677"/>
                <a:ext cx="358" cy="236"/>
              </a:xfrm>
              <a:custGeom>
                <a:avLst/>
                <a:gdLst/>
                <a:ahLst/>
                <a:cxnLst>
                  <a:cxn ang="0">
                    <a:pos x="2" y="219"/>
                  </a:cxn>
                  <a:cxn ang="0">
                    <a:pos x="9" y="193"/>
                  </a:cxn>
                  <a:cxn ang="0">
                    <a:pos x="21" y="174"/>
                  </a:cxn>
                  <a:cxn ang="0">
                    <a:pos x="33" y="162"/>
                  </a:cxn>
                  <a:cxn ang="0">
                    <a:pos x="43" y="155"/>
                  </a:cxn>
                  <a:cxn ang="0">
                    <a:pos x="43" y="155"/>
                  </a:cxn>
                  <a:cxn ang="0">
                    <a:pos x="40" y="145"/>
                  </a:cxn>
                  <a:cxn ang="0">
                    <a:pos x="38" y="134"/>
                  </a:cxn>
                  <a:cxn ang="0">
                    <a:pos x="38" y="117"/>
                  </a:cxn>
                  <a:cxn ang="0">
                    <a:pos x="48" y="98"/>
                  </a:cxn>
                  <a:cxn ang="0">
                    <a:pos x="67" y="83"/>
                  </a:cxn>
                  <a:cxn ang="0">
                    <a:pos x="83" y="79"/>
                  </a:cxn>
                  <a:cxn ang="0">
                    <a:pos x="102" y="81"/>
                  </a:cxn>
                  <a:cxn ang="0">
                    <a:pos x="114" y="86"/>
                  </a:cxn>
                  <a:cxn ang="0">
                    <a:pos x="121" y="91"/>
                  </a:cxn>
                  <a:cxn ang="0">
                    <a:pos x="124" y="88"/>
                  </a:cxn>
                  <a:cxn ang="0">
                    <a:pos x="121" y="81"/>
                  </a:cxn>
                  <a:cxn ang="0">
                    <a:pos x="124" y="69"/>
                  </a:cxn>
                  <a:cxn ang="0">
                    <a:pos x="133" y="52"/>
                  </a:cxn>
                  <a:cxn ang="0">
                    <a:pos x="152" y="31"/>
                  </a:cxn>
                  <a:cxn ang="0">
                    <a:pos x="181" y="14"/>
                  </a:cxn>
                  <a:cxn ang="0">
                    <a:pos x="212" y="10"/>
                  </a:cxn>
                  <a:cxn ang="0">
                    <a:pos x="238" y="14"/>
                  </a:cxn>
                  <a:cxn ang="0">
                    <a:pos x="260" y="24"/>
                  </a:cxn>
                  <a:cxn ang="0">
                    <a:pos x="272" y="31"/>
                  </a:cxn>
                  <a:cxn ang="0">
                    <a:pos x="274" y="31"/>
                  </a:cxn>
                  <a:cxn ang="0">
                    <a:pos x="274" y="26"/>
                  </a:cxn>
                  <a:cxn ang="0">
                    <a:pos x="279" y="17"/>
                  </a:cxn>
                  <a:cxn ang="0">
                    <a:pos x="288" y="7"/>
                  </a:cxn>
                  <a:cxn ang="0">
                    <a:pos x="305" y="2"/>
                  </a:cxn>
                  <a:cxn ang="0">
                    <a:pos x="327" y="2"/>
                  </a:cxn>
                  <a:cxn ang="0">
                    <a:pos x="343" y="7"/>
                  </a:cxn>
                  <a:cxn ang="0">
                    <a:pos x="350" y="17"/>
                  </a:cxn>
                  <a:cxn ang="0">
                    <a:pos x="355" y="26"/>
                  </a:cxn>
                  <a:cxn ang="0">
                    <a:pos x="358" y="31"/>
                  </a:cxn>
                </a:cxnLst>
                <a:rect l="0" t="0" r="r" b="b"/>
                <a:pathLst>
                  <a:path w="358" h="236">
                    <a:moveTo>
                      <a:pt x="0" y="236"/>
                    </a:moveTo>
                    <a:lnTo>
                      <a:pt x="2" y="219"/>
                    </a:lnTo>
                    <a:lnTo>
                      <a:pt x="5" y="205"/>
                    </a:lnTo>
                    <a:lnTo>
                      <a:pt x="9" y="193"/>
                    </a:lnTo>
                    <a:lnTo>
                      <a:pt x="14" y="181"/>
                    </a:lnTo>
                    <a:lnTo>
                      <a:pt x="21" y="174"/>
                    </a:lnTo>
                    <a:lnTo>
                      <a:pt x="29" y="167"/>
                    </a:lnTo>
                    <a:lnTo>
                      <a:pt x="33" y="162"/>
                    </a:lnTo>
                    <a:lnTo>
                      <a:pt x="38" y="157"/>
                    </a:lnTo>
                    <a:lnTo>
                      <a:pt x="43" y="155"/>
                    </a:lnTo>
                    <a:lnTo>
                      <a:pt x="43" y="155"/>
                    </a:lnTo>
                    <a:lnTo>
                      <a:pt x="43" y="155"/>
                    </a:lnTo>
                    <a:lnTo>
                      <a:pt x="40" y="150"/>
                    </a:lnTo>
                    <a:lnTo>
                      <a:pt x="40" y="145"/>
                    </a:lnTo>
                    <a:lnTo>
                      <a:pt x="38" y="141"/>
                    </a:lnTo>
                    <a:lnTo>
                      <a:pt x="38" y="134"/>
                    </a:lnTo>
                    <a:lnTo>
                      <a:pt x="38" y="124"/>
                    </a:lnTo>
                    <a:lnTo>
                      <a:pt x="38" y="117"/>
                    </a:lnTo>
                    <a:lnTo>
                      <a:pt x="43" y="107"/>
                    </a:lnTo>
                    <a:lnTo>
                      <a:pt x="48" y="98"/>
                    </a:lnTo>
                    <a:lnTo>
                      <a:pt x="55" y="91"/>
                    </a:lnTo>
                    <a:lnTo>
                      <a:pt x="67" y="83"/>
                    </a:lnTo>
                    <a:lnTo>
                      <a:pt x="76" y="81"/>
                    </a:lnTo>
                    <a:lnTo>
                      <a:pt x="83" y="79"/>
                    </a:lnTo>
                    <a:lnTo>
                      <a:pt x="93" y="79"/>
                    </a:lnTo>
                    <a:lnTo>
                      <a:pt x="102" y="81"/>
                    </a:lnTo>
                    <a:lnTo>
                      <a:pt x="110" y="83"/>
                    </a:lnTo>
                    <a:lnTo>
                      <a:pt x="114" y="86"/>
                    </a:lnTo>
                    <a:lnTo>
                      <a:pt x="119" y="88"/>
                    </a:lnTo>
                    <a:lnTo>
                      <a:pt x="121" y="91"/>
                    </a:lnTo>
                    <a:lnTo>
                      <a:pt x="124" y="91"/>
                    </a:lnTo>
                    <a:lnTo>
                      <a:pt x="124" y="88"/>
                    </a:lnTo>
                    <a:lnTo>
                      <a:pt x="121" y="86"/>
                    </a:lnTo>
                    <a:lnTo>
                      <a:pt x="121" y="81"/>
                    </a:lnTo>
                    <a:lnTo>
                      <a:pt x="124" y="76"/>
                    </a:lnTo>
                    <a:lnTo>
                      <a:pt x="124" y="69"/>
                    </a:lnTo>
                    <a:lnTo>
                      <a:pt x="129" y="60"/>
                    </a:lnTo>
                    <a:lnTo>
                      <a:pt x="133" y="52"/>
                    </a:lnTo>
                    <a:lnTo>
                      <a:pt x="141" y="43"/>
                    </a:lnTo>
                    <a:lnTo>
                      <a:pt x="152" y="31"/>
                    </a:lnTo>
                    <a:lnTo>
                      <a:pt x="164" y="21"/>
                    </a:lnTo>
                    <a:lnTo>
                      <a:pt x="181" y="14"/>
                    </a:lnTo>
                    <a:lnTo>
                      <a:pt x="195" y="10"/>
                    </a:lnTo>
                    <a:lnTo>
                      <a:pt x="212" y="10"/>
                    </a:lnTo>
                    <a:lnTo>
                      <a:pt x="226" y="10"/>
                    </a:lnTo>
                    <a:lnTo>
                      <a:pt x="238" y="14"/>
                    </a:lnTo>
                    <a:lnTo>
                      <a:pt x="250" y="19"/>
                    </a:lnTo>
                    <a:lnTo>
                      <a:pt x="260" y="24"/>
                    </a:lnTo>
                    <a:lnTo>
                      <a:pt x="267" y="29"/>
                    </a:lnTo>
                    <a:lnTo>
                      <a:pt x="272" y="31"/>
                    </a:lnTo>
                    <a:lnTo>
                      <a:pt x="274" y="33"/>
                    </a:lnTo>
                    <a:lnTo>
                      <a:pt x="274" y="31"/>
                    </a:lnTo>
                    <a:lnTo>
                      <a:pt x="274" y="29"/>
                    </a:lnTo>
                    <a:lnTo>
                      <a:pt x="274" y="26"/>
                    </a:lnTo>
                    <a:lnTo>
                      <a:pt x="276" y="21"/>
                    </a:lnTo>
                    <a:lnTo>
                      <a:pt x="279" y="17"/>
                    </a:lnTo>
                    <a:lnTo>
                      <a:pt x="284" y="12"/>
                    </a:lnTo>
                    <a:lnTo>
                      <a:pt x="288" y="7"/>
                    </a:lnTo>
                    <a:lnTo>
                      <a:pt x="296" y="5"/>
                    </a:lnTo>
                    <a:lnTo>
                      <a:pt x="305" y="2"/>
                    </a:lnTo>
                    <a:lnTo>
                      <a:pt x="315" y="0"/>
                    </a:lnTo>
                    <a:lnTo>
                      <a:pt x="327" y="2"/>
                    </a:lnTo>
                    <a:lnTo>
                      <a:pt x="336" y="5"/>
                    </a:lnTo>
                    <a:lnTo>
                      <a:pt x="343" y="7"/>
                    </a:lnTo>
                    <a:lnTo>
                      <a:pt x="348" y="12"/>
                    </a:lnTo>
                    <a:lnTo>
                      <a:pt x="350" y="17"/>
                    </a:lnTo>
                    <a:lnTo>
                      <a:pt x="355" y="21"/>
                    </a:lnTo>
                    <a:lnTo>
                      <a:pt x="355" y="26"/>
                    </a:lnTo>
                    <a:lnTo>
                      <a:pt x="358" y="29"/>
                    </a:lnTo>
                    <a:lnTo>
                      <a:pt x="358" y="31"/>
                    </a:lnTo>
                    <a:lnTo>
                      <a:pt x="358" y="33"/>
                    </a:lnTo>
                  </a:path>
                </a:pathLst>
              </a:custGeom>
              <a:noFill/>
              <a:ln w="12700" cmpd="sng">
                <a:solidFill>
                  <a:srgbClr val="FF9900"/>
                </a:solidFill>
                <a:prstDash val="solid"/>
                <a:round/>
                <a:headEnd/>
                <a:tailEnd/>
              </a:ln>
            </p:spPr>
            <p:txBody>
              <a:bodyPr/>
              <a:lstStyle/>
              <a:p>
                <a:endParaRPr lang="en-US"/>
              </a:p>
            </p:txBody>
          </p:sp>
          <p:sp>
            <p:nvSpPr>
              <p:cNvPr id="94" name="Freeform 455"/>
              <p:cNvSpPr>
                <a:spLocks/>
              </p:cNvSpPr>
              <p:nvPr/>
            </p:nvSpPr>
            <p:spPr bwMode="auto">
              <a:xfrm>
                <a:off x="3891" y="2911"/>
                <a:ext cx="272" cy="229"/>
              </a:xfrm>
              <a:custGeom>
                <a:avLst/>
                <a:gdLst/>
                <a:ahLst/>
                <a:cxnLst>
                  <a:cxn ang="0">
                    <a:pos x="272" y="202"/>
                  </a:cxn>
                  <a:cxn ang="0">
                    <a:pos x="272" y="205"/>
                  </a:cxn>
                  <a:cxn ang="0">
                    <a:pos x="267" y="207"/>
                  </a:cxn>
                  <a:cxn ang="0">
                    <a:pos x="260" y="212"/>
                  </a:cxn>
                  <a:cxn ang="0">
                    <a:pos x="250" y="217"/>
                  </a:cxn>
                  <a:cxn ang="0">
                    <a:pos x="238" y="221"/>
                  </a:cxn>
                  <a:cxn ang="0">
                    <a:pos x="226" y="226"/>
                  </a:cxn>
                  <a:cxn ang="0">
                    <a:pos x="212" y="229"/>
                  </a:cxn>
                  <a:cxn ang="0">
                    <a:pos x="195" y="226"/>
                  </a:cxn>
                  <a:cxn ang="0">
                    <a:pos x="181" y="224"/>
                  </a:cxn>
                  <a:cxn ang="0">
                    <a:pos x="164" y="214"/>
                  </a:cxn>
                  <a:cxn ang="0">
                    <a:pos x="152" y="205"/>
                  </a:cxn>
                  <a:cxn ang="0">
                    <a:pos x="141" y="195"/>
                  </a:cxn>
                  <a:cxn ang="0">
                    <a:pos x="133" y="186"/>
                  </a:cxn>
                  <a:cxn ang="0">
                    <a:pos x="129" y="176"/>
                  </a:cxn>
                  <a:cxn ang="0">
                    <a:pos x="124" y="167"/>
                  </a:cxn>
                  <a:cxn ang="0">
                    <a:pos x="124" y="159"/>
                  </a:cxn>
                  <a:cxn ang="0">
                    <a:pos x="121" y="155"/>
                  </a:cxn>
                  <a:cxn ang="0">
                    <a:pos x="121" y="150"/>
                  </a:cxn>
                  <a:cxn ang="0">
                    <a:pos x="124" y="148"/>
                  </a:cxn>
                  <a:cxn ang="0">
                    <a:pos x="124" y="145"/>
                  </a:cxn>
                  <a:cxn ang="0">
                    <a:pos x="121" y="148"/>
                  </a:cxn>
                  <a:cxn ang="0">
                    <a:pos x="119" y="150"/>
                  </a:cxn>
                  <a:cxn ang="0">
                    <a:pos x="114" y="152"/>
                  </a:cxn>
                  <a:cxn ang="0">
                    <a:pos x="110" y="155"/>
                  </a:cxn>
                  <a:cxn ang="0">
                    <a:pos x="102" y="157"/>
                  </a:cxn>
                  <a:cxn ang="0">
                    <a:pos x="93" y="157"/>
                  </a:cxn>
                  <a:cxn ang="0">
                    <a:pos x="83" y="157"/>
                  </a:cxn>
                  <a:cxn ang="0">
                    <a:pos x="76" y="157"/>
                  </a:cxn>
                  <a:cxn ang="0">
                    <a:pos x="67" y="152"/>
                  </a:cxn>
                  <a:cxn ang="0">
                    <a:pos x="55" y="145"/>
                  </a:cxn>
                  <a:cxn ang="0">
                    <a:pos x="48" y="138"/>
                  </a:cxn>
                  <a:cxn ang="0">
                    <a:pos x="43" y="128"/>
                  </a:cxn>
                  <a:cxn ang="0">
                    <a:pos x="38" y="121"/>
                  </a:cxn>
                  <a:cxn ang="0">
                    <a:pos x="38" y="112"/>
                  </a:cxn>
                  <a:cxn ang="0">
                    <a:pos x="38" y="105"/>
                  </a:cxn>
                  <a:cxn ang="0">
                    <a:pos x="38" y="97"/>
                  </a:cxn>
                  <a:cxn ang="0">
                    <a:pos x="40" y="90"/>
                  </a:cxn>
                  <a:cxn ang="0">
                    <a:pos x="40" y="86"/>
                  </a:cxn>
                  <a:cxn ang="0">
                    <a:pos x="43" y="83"/>
                  </a:cxn>
                  <a:cxn ang="0">
                    <a:pos x="43" y="81"/>
                  </a:cxn>
                  <a:cxn ang="0">
                    <a:pos x="43" y="81"/>
                  </a:cxn>
                  <a:cxn ang="0">
                    <a:pos x="38" y="78"/>
                  </a:cxn>
                  <a:cxn ang="0">
                    <a:pos x="33" y="76"/>
                  </a:cxn>
                  <a:cxn ang="0">
                    <a:pos x="29" y="71"/>
                  </a:cxn>
                  <a:cxn ang="0">
                    <a:pos x="21" y="64"/>
                  </a:cxn>
                  <a:cxn ang="0">
                    <a:pos x="14" y="55"/>
                  </a:cxn>
                  <a:cxn ang="0">
                    <a:pos x="9" y="45"/>
                  </a:cxn>
                  <a:cxn ang="0">
                    <a:pos x="5" y="31"/>
                  </a:cxn>
                  <a:cxn ang="0">
                    <a:pos x="2" y="16"/>
                  </a:cxn>
                  <a:cxn ang="0">
                    <a:pos x="0" y="0"/>
                  </a:cxn>
                </a:cxnLst>
                <a:rect l="0" t="0" r="r" b="b"/>
                <a:pathLst>
                  <a:path w="272" h="229">
                    <a:moveTo>
                      <a:pt x="272" y="202"/>
                    </a:moveTo>
                    <a:lnTo>
                      <a:pt x="272" y="205"/>
                    </a:lnTo>
                    <a:lnTo>
                      <a:pt x="267" y="207"/>
                    </a:lnTo>
                    <a:lnTo>
                      <a:pt x="260" y="212"/>
                    </a:lnTo>
                    <a:lnTo>
                      <a:pt x="250" y="217"/>
                    </a:lnTo>
                    <a:lnTo>
                      <a:pt x="238" y="221"/>
                    </a:lnTo>
                    <a:lnTo>
                      <a:pt x="226" y="226"/>
                    </a:lnTo>
                    <a:lnTo>
                      <a:pt x="212" y="229"/>
                    </a:lnTo>
                    <a:lnTo>
                      <a:pt x="195" y="226"/>
                    </a:lnTo>
                    <a:lnTo>
                      <a:pt x="181" y="224"/>
                    </a:lnTo>
                    <a:lnTo>
                      <a:pt x="164" y="214"/>
                    </a:lnTo>
                    <a:lnTo>
                      <a:pt x="152" y="205"/>
                    </a:lnTo>
                    <a:lnTo>
                      <a:pt x="141" y="195"/>
                    </a:lnTo>
                    <a:lnTo>
                      <a:pt x="133" y="186"/>
                    </a:lnTo>
                    <a:lnTo>
                      <a:pt x="129" y="176"/>
                    </a:lnTo>
                    <a:lnTo>
                      <a:pt x="124" y="167"/>
                    </a:lnTo>
                    <a:lnTo>
                      <a:pt x="124" y="159"/>
                    </a:lnTo>
                    <a:lnTo>
                      <a:pt x="121" y="155"/>
                    </a:lnTo>
                    <a:lnTo>
                      <a:pt x="121" y="150"/>
                    </a:lnTo>
                    <a:lnTo>
                      <a:pt x="124" y="148"/>
                    </a:lnTo>
                    <a:lnTo>
                      <a:pt x="124" y="145"/>
                    </a:lnTo>
                    <a:lnTo>
                      <a:pt x="121" y="148"/>
                    </a:lnTo>
                    <a:lnTo>
                      <a:pt x="119" y="150"/>
                    </a:lnTo>
                    <a:lnTo>
                      <a:pt x="114" y="152"/>
                    </a:lnTo>
                    <a:lnTo>
                      <a:pt x="110" y="155"/>
                    </a:lnTo>
                    <a:lnTo>
                      <a:pt x="102" y="157"/>
                    </a:lnTo>
                    <a:lnTo>
                      <a:pt x="93" y="157"/>
                    </a:lnTo>
                    <a:lnTo>
                      <a:pt x="83" y="157"/>
                    </a:lnTo>
                    <a:lnTo>
                      <a:pt x="76" y="157"/>
                    </a:lnTo>
                    <a:lnTo>
                      <a:pt x="67" y="152"/>
                    </a:lnTo>
                    <a:lnTo>
                      <a:pt x="55" y="145"/>
                    </a:lnTo>
                    <a:lnTo>
                      <a:pt x="48" y="138"/>
                    </a:lnTo>
                    <a:lnTo>
                      <a:pt x="43" y="128"/>
                    </a:lnTo>
                    <a:lnTo>
                      <a:pt x="38" y="121"/>
                    </a:lnTo>
                    <a:lnTo>
                      <a:pt x="38" y="112"/>
                    </a:lnTo>
                    <a:lnTo>
                      <a:pt x="38" y="105"/>
                    </a:lnTo>
                    <a:lnTo>
                      <a:pt x="38" y="97"/>
                    </a:lnTo>
                    <a:lnTo>
                      <a:pt x="40" y="90"/>
                    </a:lnTo>
                    <a:lnTo>
                      <a:pt x="40" y="86"/>
                    </a:lnTo>
                    <a:lnTo>
                      <a:pt x="43" y="83"/>
                    </a:lnTo>
                    <a:lnTo>
                      <a:pt x="43" y="81"/>
                    </a:lnTo>
                    <a:lnTo>
                      <a:pt x="43" y="81"/>
                    </a:lnTo>
                    <a:lnTo>
                      <a:pt x="38" y="78"/>
                    </a:lnTo>
                    <a:lnTo>
                      <a:pt x="33" y="76"/>
                    </a:lnTo>
                    <a:lnTo>
                      <a:pt x="29" y="71"/>
                    </a:lnTo>
                    <a:lnTo>
                      <a:pt x="21" y="64"/>
                    </a:lnTo>
                    <a:lnTo>
                      <a:pt x="14" y="55"/>
                    </a:lnTo>
                    <a:lnTo>
                      <a:pt x="9" y="45"/>
                    </a:lnTo>
                    <a:lnTo>
                      <a:pt x="5" y="31"/>
                    </a:lnTo>
                    <a:lnTo>
                      <a:pt x="2" y="16"/>
                    </a:lnTo>
                    <a:lnTo>
                      <a:pt x="0" y="0"/>
                    </a:lnTo>
                  </a:path>
                </a:pathLst>
              </a:custGeom>
              <a:noFill/>
              <a:ln w="12700" cmpd="sng">
                <a:solidFill>
                  <a:srgbClr val="FF9900"/>
                </a:solidFill>
                <a:prstDash val="solid"/>
                <a:round/>
                <a:headEnd/>
                <a:tailEnd/>
              </a:ln>
            </p:spPr>
            <p:txBody>
              <a:bodyPr/>
              <a:lstStyle/>
              <a:p>
                <a:endParaRPr lang="en-US"/>
              </a:p>
            </p:txBody>
          </p:sp>
          <p:sp>
            <p:nvSpPr>
              <p:cNvPr id="95" name="Freeform 456"/>
              <p:cNvSpPr>
                <a:spLocks/>
              </p:cNvSpPr>
              <p:nvPr/>
            </p:nvSpPr>
            <p:spPr bwMode="auto">
              <a:xfrm>
                <a:off x="4165" y="2911"/>
                <a:ext cx="355" cy="236"/>
              </a:xfrm>
              <a:custGeom>
                <a:avLst/>
                <a:gdLst/>
                <a:ahLst/>
                <a:cxnLst>
                  <a:cxn ang="0">
                    <a:pos x="355" y="16"/>
                  </a:cxn>
                  <a:cxn ang="0">
                    <a:pos x="348" y="45"/>
                  </a:cxn>
                  <a:cxn ang="0">
                    <a:pos x="334" y="64"/>
                  </a:cxn>
                  <a:cxn ang="0">
                    <a:pos x="322" y="76"/>
                  </a:cxn>
                  <a:cxn ang="0">
                    <a:pos x="315" y="81"/>
                  </a:cxn>
                  <a:cxn ang="0">
                    <a:pos x="315" y="83"/>
                  </a:cxn>
                  <a:cxn ang="0">
                    <a:pos x="317" y="90"/>
                  </a:cxn>
                  <a:cxn ang="0">
                    <a:pos x="320" y="105"/>
                  </a:cxn>
                  <a:cxn ang="0">
                    <a:pos x="317" y="121"/>
                  </a:cxn>
                  <a:cxn ang="0">
                    <a:pos x="310" y="138"/>
                  </a:cxn>
                  <a:cxn ang="0">
                    <a:pos x="291" y="152"/>
                  </a:cxn>
                  <a:cxn ang="0">
                    <a:pos x="272" y="159"/>
                  </a:cxn>
                  <a:cxn ang="0">
                    <a:pos x="255" y="157"/>
                  </a:cxn>
                  <a:cxn ang="0">
                    <a:pos x="241" y="152"/>
                  </a:cxn>
                  <a:cxn ang="0">
                    <a:pos x="234" y="148"/>
                  </a:cxn>
                  <a:cxn ang="0">
                    <a:pos x="234" y="148"/>
                  </a:cxn>
                  <a:cxn ang="0">
                    <a:pos x="234" y="155"/>
                  </a:cxn>
                  <a:cxn ang="0">
                    <a:pos x="231" y="169"/>
                  </a:cxn>
                  <a:cxn ang="0">
                    <a:pos x="224" y="186"/>
                  </a:cxn>
                  <a:cxn ang="0">
                    <a:pos x="205" y="205"/>
                  </a:cxn>
                  <a:cxn ang="0">
                    <a:pos x="177" y="224"/>
                  </a:cxn>
                  <a:cxn ang="0">
                    <a:pos x="146" y="229"/>
                  </a:cxn>
                  <a:cxn ang="0">
                    <a:pos x="117" y="224"/>
                  </a:cxn>
                  <a:cxn ang="0">
                    <a:pos x="98" y="214"/>
                  </a:cxn>
                  <a:cxn ang="0">
                    <a:pos x="86" y="205"/>
                  </a:cxn>
                  <a:cxn ang="0">
                    <a:pos x="84" y="205"/>
                  </a:cxn>
                  <a:cxn ang="0">
                    <a:pos x="81" y="212"/>
                  </a:cxn>
                  <a:cxn ang="0">
                    <a:pos x="76" y="219"/>
                  </a:cxn>
                  <a:cxn ang="0">
                    <a:pos x="69" y="229"/>
                  </a:cxn>
                  <a:cxn ang="0">
                    <a:pos x="53" y="236"/>
                  </a:cxn>
                  <a:cxn ang="0">
                    <a:pos x="31" y="236"/>
                  </a:cxn>
                  <a:cxn ang="0">
                    <a:pos x="14" y="229"/>
                  </a:cxn>
                  <a:cxn ang="0">
                    <a:pos x="5" y="219"/>
                  </a:cxn>
                  <a:cxn ang="0">
                    <a:pos x="0" y="212"/>
                  </a:cxn>
                  <a:cxn ang="0">
                    <a:pos x="0" y="205"/>
                  </a:cxn>
                </a:cxnLst>
                <a:rect l="0" t="0" r="r" b="b"/>
                <a:pathLst>
                  <a:path w="355" h="236">
                    <a:moveTo>
                      <a:pt x="355" y="0"/>
                    </a:moveTo>
                    <a:lnTo>
                      <a:pt x="355" y="16"/>
                    </a:lnTo>
                    <a:lnTo>
                      <a:pt x="353" y="33"/>
                    </a:lnTo>
                    <a:lnTo>
                      <a:pt x="348" y="45"/>
                    </a:lnTo>
                    <a:lnTo>
                      <a:pt x="341" y="55"/>
                    </a:lnTo>
                    <a:lnTo>
                      <a:pt x="334" y="64"/>
                    </a:lnTo>
                    <a:lnTo>
                      <a:pt x="329" y="71"/>
                    </a:lnTo>
                    <a:lnTo>
                      <a:pt x="322" y="76"/>
                    </a:lnTo>
                    <a:lnTo>
                      <a:pt x="317" y="78"/>
                    </a:lnTo>
                    <a:lnTo>
                      <a:pt x="315" y="81"/>
                    </a:lnTo>
                    <a:lnTo>
                      <a:pt x="312" y="83"/>
                    </a:lnTo>
                    <a:lnTo>
                      <a:pt x="315" y="83"/>
                    </a:lnTo>
                    <a:lnTo>
                      <a:pt x="315" y="86"/>
                    </a:lnTo>
                    <a:lnTo>
                      <a:pt x="317" y="90"/>
                    </a:lnTo>
                    <a:lnTo>
                      <a:pt x="317" y="97"/>
                    </a:lnTo>
                    <a:lnTo>
                      <a:pt x="320" y="105"/>
                    </a:lnTo>
                    <a:lnTo>
                      <a:pt x="320" y="112"/>
                    </a:lnTo>
                    <a:lnTo>
                      <a:pt x="317" y="121"/>
                    </a:lnTo>
                    <a:lnTo>
                      <a:pt x="315" y="131"/>
                    </a:lnTo>
                    <a:lnTo>
                      <a:pt x="310" y="138"/>
                    </a:lnTo>
                    <a:lnTo>
                      <a:pt x="300" y="148"/>
                    </a:lnTo>
                    <a:lnTo>
                      <a:pt x="291" y="152"/>
                    </a:lnTo>
                    <a:lnTo>
                      <a:pt x="281" y="157"/>
                    </a:lnTo>
                    <a:lnTo>
                      <a:pt x="272" y="159"/>
                    </a:lnTo>
                    <a:lnTo>
                      <a:pt x="262" y="159"/>
                    </a:lnTo>
                    <a:lnTo>
                      <a:pt x="255" y="157"/>
                    </a:lnTo>
                    <a:lnTo>
                      <a:pt x="248" y="155"/>
                    </a:lnTo>
                    <a:lnTo>
                      <a:pt x="241" y="152"/>
                    </a:lnTo>
                    <a:lnTo>
                      <a:pt x="236" y="150"/>
                    </a:lnTo>
                    <a:lnTo>
                      <a:pt x="234" y="148"/>
                    </a:lnTo>
                    <a:lnTo>
                      <a:pt x="234" y="148"/>
                    </a:lnTo>
                    <a:lnTo>
                      <a:pt x="234" y="148"/>
                    </a:lnTo>
                    <a:lnTo>
                      <a:pt x="234" y="150"/>
                    </a:lnTo>
                    <a:lnTo>
                      <a:pt x="234" y="155"/>
                    </a:lnTo>
                    <a:lnTo>
                      <a:pt x="234" y="162"/>
                    </a:lnTo>
                    <a:lnTo>
                      <a:pt x="231" y="169"/>
                    </a:lnTo>
                    <a:lnTo>
                      <a:pt x="229" y="176"/>
                    </a:lnTo>
                    <a:lnTo>
                      <a:pt x="224" y="186"/>
                    </a:lnTo>
                    <a:lnTo>
                      <a:pt x="215" y="195"/>
                    </a:lnTo>
                    <a:lnTo>
                      <a:pt x="205" y="205"/>
                    </a:lnTo>
                    <a:lnTo>
                      <a:pt x="191" y="217"/>
                    </a:lnTo>
                    <a:lnTo>
                      <a:pt x="177" y="224"/>
                    </a:lnTo>
                    <a:lnTo>
                      <a:pt x="160" y="229"/>
                    </a:lnTo>
                    <a:lnTo>
                      <a:pt x="146" y="229"/>
                    </a:lnTo>
                    <a:lnTo>
                      <a:pt x="131" y="226"/>
                    </a:lnTo>
                    <a:lnTo>
                      <a:pt x="117" y="224"/>
                    </a:lnTo>
                    <a:lnTo>
                      <a:pt x="107" y="219"/>
                    </a:lnTo>
                    <a:lnTo>
                      <a:pt x="98" y="214"/>
                    </a:lnTo>
                    <a:lnTo>
                      <a:pt x="91" y="209"/>
                    </a:lnTo>
                    <a:lnTo>
                      <a:pt x="86" y="205"/>
                    </a:lnTo>
                    <a:lnTo>
                      <a:pt x="84" y="205"/>
                    </a:lnTo>
                    <a:lnTo>
                      <a:pt x="84" y="205"/>
                    </a:lnTo>
                    <a:lnTo>
                      <a:pt x="84" y="207"/>
                    </a:lnTo>
                    <a:lnTo>
                      <a:pt x="81" y="212"/>
                    </a:lnTo>
                    <a:lnTo>
                      <a:pt x="81" y="214"/>
                    </a:lnTo>
                    <a:lnTo>
                      <a:pt x="76" y="219"/>
                    </a:lnTo>
                    <a:lnTo>
                      <a:pt x="74" y="224"/>
                    </a:lnTo>
                    <a:lnTo>
                      <a:pt x="69" y="229"/>
                    </a:lnTo>
                    <a:lnTo>
                      <a:pt x="62" y="233"/>
                    </a:lnTo>
                    <a:lnTo>
                      <a:pt x="53" y="236"/>
                    </a:lnTo>
                    <a:lnTo>
                      <a:pt x="41" y="236"/>
                    </a:lnTo>
                    <a:lnTo>
                      <a:pt x="31" y="236"/>
                    </a:lnTo>
                    <a:lnTo>
                      <a:pt x="22" y="233"/>
                    </a:lnTo>
                    <a:lnTo>
                      <a:pt x="14" y="229"/>
                    </a:lnTo>
                    <a:lnTo>
                      <a:pt x="10" y="224"/>
                    </a:lnTo>
                    <a:lnTo>
                      <a:pt x="5" y="219"/>
                    </a:lnTo>
                    <a:lnTo>
                      <a:pt x="2" y="214"/>
                    </a:lnTo>
                    <a:lnTo>
                      <a:pt x="0" y="212"/>
                    </a:lnTo>
                    <a:lnTo>
                      <a:pt x="0" y="207"/>
                    </a:lnTo>
                    <a:lnTo>
                      <a:pt x="0" y="205"/>
                    </a:lnTo>
                    <a:lnTo>
                      <a:pt x="0" y="205"/>
                    </a:lnTo>
                  </a:path>
                </a:pathLst>
              </a:custGeom>
              <a:noFill/>
              <a:ln w="12700" cmpd="sng">
                <a:solidFill>
                  <a:srgbClr val="FF9900"/>
                </a:solidFill>
                <a:prstDash val="solid"/>
                <a:round/>
                <a:headEnd/>
                <a:tailEnd/>
              </a:ln>
            </p:spPr>
            <p:txBody>
              <a:bodyPr/>
              <a:lstStyle/>
              <a:p>
                <a:endParaRPr lang="en-US"/>
              </a:p>
            </p:txBody>
          </p:sp>
        </p:grpSp>
        <p:grpSp>
          <p:nvGrpSpPr>
            <p:cNvPr id="4" name="Group 457"/>
            <p:cNvGrpSpPr>
              <a:grpSpLocks/>
            </p:cNvGrpSpPr>
            <p:nvPr/>
          </p:nvGrpSpPr>
          <p:grpSpPr bwMode="auto">
            <a:xfrm>
              <a:off x="4411" y="3428"/>
              <a:ext cx="631" cy="470"/>
              <a:chOff x="4411" y="3428"/>
              <a:chExt cx="631" cy="470"/>
            </a:xfrm>
          </p:grpSpPr>
          <p:sp>
            <p:nvSpPr>
              <p:cNvPr id="88" name="Freeform 458"/>
              <p:cNvSpPr>
                <a:spLocks/>
              </p:cNvSpPr>
              <p:nvPr/>
            </p:nvSpPr>
            <p:spPr bwMode="auto">
              <a:xfrm>
                <a:off x="4768" y="3438"/>
                <a:ext cx="274" cy="228"/>
              </a:xfrm>
              <a:custGeom>
                <a:avLst/>
                <a:gdLst/>
                <a:ahLst/>
                <a:cxnLst>
                  <a:cxn ang="0">
                    <a:pos x="0" y="23"/>
                  </a:cxn>
                  <a:cxn ang="0">
                    <a:pos x="3" y="21"/>
                  </a:cxn>
                  <a:cxn ang="0">
                    <a:pos x="7" y="19"/>
                  </a:cxn>
                  <a:cxn ang="0">
                    <a:pos x="15" y="14"/>
                  </a:cxn>
                  <a:cxn ang="0">
                    <a:pos x="24" y="9"/>
                  </a:cxn>
                  <a:cxn ang="0">
                    <a:pos x="36" y="4"/>
                  </a:cxn>
                  <a:cxn ang="0">
                    <a:pos x="48" y="0"/>
                  </a:cxn>
                  <a:cxn ang="0">
                    <a:pos x="62" y="0"/>
                  </a:cxn>
                  <a:cxn ang="0">
                    <a:pos x="77" y="0"/>
                  </a:cxn>
                  <a:cxn ang="0">
                    <a:pos x="93" y="4"/>
                  </a:cxn>
                  <a:cxn ang="0">
                    <a:pos x="108" y="12"/>
                  </a:cxn>
                  <a:cxn ang="0">
                    <a:pos x="122" y="21"/>
                  </a:cxn>
                  <a:cxn ang="0">
                    <a:pos x="134" y="33"/>
                  </a:cxn>
                  <a:cxn ang="0">
                    <a:pos x="141" y="43"/>
                  </a:cxn>
                  <a:cxn ang="0">
                    <a:pos x="146" y="52"/>
                  </a:cxn>
                  <a:cxn ang="0">
                    <a:pos x="148" y="59"/>
                  </a:cxn>
                  <a:cxn ang="0">
                    <a:pos x="151" y="66"/>
                  </a:cxn>
                  <a:cxn ang="0">
                    <a:pos x="151" y="71"/>
                  </a:cxn>
                  <a:cxn ang="0">
                    <a:pos x="151" y="76"/>
                  </a:cxn>
                  <a:cxn ang="0">
                    <a:pos x="151" y="78"/>
                  </a:cxn>
                  <a:cxn ang="0">
                    <a:pos x="151" y="81"/>
                  </a:cxn>
                  <a:cxn ang="0">
                    <a:pos x="151" y="81"/>
                  </a:cxn>
                  <a:cxn ang="0">
                    <a:pos x="155" y="78"/>
                  </a:cxn>
                  <a:cxn ang="0">
                    <a:pos x="160" y="76"/>
                  </a:cxn>
                  <a:cxn ang="0">
                    <a:pos x="165" y="74"/>
                  </a:cxn>
                  <a:cxn ang="0">
                    <a:pos x="172" y="71"/>
                  </a:cxn>
                  <a:cxn ang="0">
                    <a:pos x="182" y="69"/>
                  </a:cxn>
                  <a:cxn ang="0">
                    <a:pos x="189" y="69"/>
                  </a:cxn>
                  <a:cxn ang="0">
                    <a:pos x="198" y="71"/>
                  </a:cxn>
                  <a:cxn ang="0">
                    <a:pos x="208" y="74"/>
                  </a:cxn>
                  <a:cxn ang="0">
                    <a:pos x="217" y="81"/>
                  </a:cxn>
                  <a:cxn ang="0">
                    <a:pos x="227" y="88"/>
                  </a:cxn>
                  <a:cxn ang="0">
                    <a:pos x="232" y="97"/>
                  </a:cxn>
                  <a:cxn ang="0">
                    <a:pos x="234" y="107"/>
                  </a:cxn>
                  <a:cxn ang="0">
                    <a:pos x="236" y="114"/>
                  </a:cxn>
                  <a:cxn ang="0">
                    <a:pos x="236" y="124"/>
                  </a:cxn>
                  <a:cxn ang="0">
                    <a:pos x="236" y="131"/>
                  </a:cxn>
                  <a:cxn ang="0">
                    <a:pos x="234" y="135"/>
                  </a:cxn>
                  <a:cxn ang="0">
                    <a:pos x="232" y="140"/>
                  </a:cxn>
                  <a:cxn ang="0">
                    <a:pos x="232" y="145"/>
                  </a:cxn>
                  <a:cxn ang="0">
                    <a:pos x="232" y="145"/>
                  </a:cxn>
                  <a:cxn ang="0">
                    <a:pos x="232" y="145"/>
                  </a:cxn>
                  <a:cxn ang="0">
                    <a:pos x="236" y="147"/>
                  </a:cxn>
                  <a:cxn ang="0">
                    <a:pos x="241" y="152"/>
                  </a:cxn>
                  <a:cxn ang="0">
                    <a:pos x="246" y="157"/>
                  </a:cxn>
                  <a:cxn ang="0">
                    <a:pos x="253" y="164"/>
                  </a:cxn>
                  <a:cxn ang="0">
                    <a:pos x="258" y="171"/>
                  </a:cxn>
                  <a:cxn ang="0">
                    <a:pos x="265" y="183"/>
                  </a:cxn>
                  <a:cxn ang="0">
                    <a:pos x="270" y="195"/>
                  </a:cxn>
                  <a:cxn ang="0">
                    <a:pos x="272" y="209"/>
                  </a:cxn>
                  <a:cxn ang="0">
                    <a:pos x="274" y="228"/>
                  </a:cxn>
                </a:cxnLst>
                <a:rect l="0" t="0" r="r" b="b"/>
                <a:pathLst>
                  <a:path w="274" h="228">
                    <a:moveTo>
                      <a:pt x="0" y="23"/>
                    </a:moveTo>
                    <a:lnTo>
                      <a:pt x="3" y="21"/>
                    </a:lnTo>
                    <a:lnTo>
                      <a:pt x="7" y="19"/>
                    </a:lnTo>
                    <a:lnTo>
                      <a:pt x="15" y="14"/>
                    </a:lnTo>
                    <a:lnTo>
                      <a:pt x="24" y="9"/>
                    </a:lnTo>
                    <a:lnTo>
                      <a:pt x="36" y="4"/>
                    </a:lnTo>
                    <a:lnTo>
                      <a:pt x="48" y="0"/>
                    </a:lnTo>
                    <a:lnTo>
                      <a:pt x="62" y="0"/>
                    </a:lnTo>
                    <a:lnTo>
                      <a:pt x="77" y="0"/>
                    </a:lnTo>
                    <a:lnTo>
                      <a:pt x="93" y="4"/>
                    </a:lnTo>
                    <a:lnTo>
                      <a:pt x="108" y="12"/>
                    </a:lnTo>
                    <a:lnTo>
                      <a:pt x="122" y="21"/>
                    </a:lnTo>
                    <a:lnTo>
                      <a:pt x="134" y="33"/>
                    </a:lnTo>
                    <a:lnTo>
                      <a:pt x="141" y="43"/>
                    </a:lnTo>
                    <a:lnTo>
                      <a:pt x="146" y="52"/>
                    </a:lnTo>
                    <a:lnTo>
                      <a:pt x="148" y="59"/>
                    </a:lnTo>
                    <a:lnTo>
                      <a:pt x="151" y="66"/>
                    </a:lnTo>
                    <a:lnTo>
                      <a:pt x="151" y="71"/>
                    </a:lnTo>
                    <a:lnTo>
                      <a:pt x="151" y="76"/>
                    </a:lnTo>
                    <a:lnTo>
                      <a:pt x="151" y="78"/>
                    </a:lnTo>
                    <a:lnTo>
                      <a:pt x="151" y="81"/>
                    </a:lnTo>
                    <a:lnTo>
                      <a:pt x="151" y="81"/>
                    </a:lnTo>
                    <a:lnTo>
                      <a:pt x="155" y="78"/>
                    </a:lnTo>
                    <a:lnTo>
                      <a:pt x="160" y="76"/>
                    </a:lnTo>
                    <a:lnTo>
                      <a:pt x="165" y="74"/>
                    </a:lnTo>
                    <a:lnTo>
                      <a:pt x="172" y="71"/>
                    </a:lnTo>
                    <a:lnTo>
                      <a:pt x="182" y="69"/>
                    </a:lnTo>
                    <a:lnTo>
                      <a:pt x="189" y="69"/>
                    </a:lnTo>
                    <a:lnTo>
                      <a:pt x="198" y="71"/>
                    </a:lnTo>
                    <a:lnTo>
                      <a:pt x="208" y="74"/>
                    </a:lnTo>
                    <a:lnTo>
                      <a:pt x="217" y="81"/>
                    </a:lnTo>
                    <a:lnTo>
                      <a:pt x="227" y="88"/>
                    </a:lnTo>
                    <a:lnTo>
                      <a:pt x="232" y="97"/>
                    </a:lnTo>
                    <a:lnTo>
                      <a:pt x="234" y="107"/>
                    </a:lnTo>
                    <a:lnTo>
                      <a:pt x="236" y="114"/>
                    </a:lnTo>
                    <a:lnTo>
                      <a:pt x="236" y="124"/>
                    </a:lnTo>
                    <a:lnTo>
                      <a:pt x="236" y="131"/>
                    </a:lnTo>
                    <a:lnTo>
                      <a:pt x="234" y="135"/>
                    </a:lnTo>
                    <a:lnTo>
                      <a:pt x="232" y="140"/>
                    </a:lnTo>
                    <a:lnTo>
                      <a:pt x="232" y="145"/>
                    </a:lnTo>
                    <a:lnTo>
                      <a:pt x="232" y="145"/>
                    </a:lnTo>
                    <a:lnTo>
                      <a:pt x="232" y="145"/>
                    </a:lnTo>
                    <a:lnTo>
                      <a:pt x="236" y="147"/>
                    </a:lnTo>
                    <a:lnTo>
                      <a:pt x="241" y="152"/>
                    </a:lnTo>
                    <a:lnTo>
                      <a:pt x="246" y="157"/>
                    </a:lnTo>
                    <a:lnTo>
                      <a:pt x="253" y="164"/>
                    </a:lnTo>
                    <a:lnTo>
                      <a:pt x="258" y="171"/>
                    </a:lnTo>
                    <a:lnTo>
                      <a:pt x="265" y="183"/>
                    </a:lnTo>
                    <a:lnTo>
                      <a:pt x="270" y="195"/>
                    </a:lnTo>
                    <a:lnTo>
                      <a:pt x="272" y="209"/>
                    </a:lnTo>
                    <a:lnTo>
                      <a:pt x="274" y="228"/>
                    </a:lnTo>
                  </a:path>
                </a:pathLst>
              </a:custGeom>
              <a:noFill/>
              <a:ln w="12700" cmpd="sng">
                <a:solidFill>
                  <a:srgbClr val="FF9900"/>
                </a:solidFill>
                <a:prstDash val="solid"/>
                <a:round/>
                <a:headEnd/>
                <a:tailEnd/>
              </a:ln>
            </p:spPr>
            <p:txBody>
              <a:bodyPr/>
              <a:lstStyle/>
              <a:p>
                <a:endParaRPr lang="en-US"/>
              </a:p>
            </p:txBody>
          </p:sp>
          <p:sp>
            <p:nvSpPr>
              <p:cNvPr id="89" name="Freeform 459"/>
              <p:cNvSpPr>
                <a:spLocks/>
              </p:cNvSpPr>
              <p:nvPr/>
            </p:nvSpPr>
            <p:spPr bwMode="auto">
              <a:xfrm>
                <a:off x="4411" y="3428"/>
                <a:ext cx="357" cy="236"/>
              </a:xfrm>
              <a:custGeom>
                <a:avLst/>
                <a:gdLst/>
                <a:ahLst/>
                <a:cxnLst>
                  <a:cxn ang="0">
                    <a:pos x="2" y="219"/>
                  </a:cxn>
                  <a:cxn ang="0">
                    <a:pos x="9" y="191"/>
                  </a:cxn>
                  <a:cxn ang="0">
                    <a:pos x="21" y="172"/>
                  </a:cxn>
                  <a:cxn ang="0">
                    <a:pos x="33" y="160"/>
                  </a:cxn>
                  <a:cxn ang="0">
                    <a:pos x="43" y="155"/>
                  </a:cxn>
                  <a:cxn ang="0">
                    <a:pos x="43" y="153"/>
                  </a:cxn>
                  <a:cxn ang="0">
                    <a:pos x="40" y="145"/>
                  </a:cxn>
                  <a:cxn ang="0">
                    <a:pos x="38" y="131"/>
                  </a:cxn>
                  <a:cxn ang="0">
                    <a:pos x="40" y="114"/>
                  </a:cxn>
                  <a:cxn ang="0">
                    <a:pos x="47" y="98"/>
                  </a:cxn>
                  <a:cxn ang="0">
                    <a:pos x="66" y="84"/>
                  </a:cxn>
                  <a:cxn ang="0">
                    <a:pos x="85" y="79"/>
                  </a:cxn>
                  <a:cxn ang="0">
                    <a:pos x="102" y="79"/>
                  </a:cxn>
                  <a:cxn ang="0">
                    <a:pos x="114" y="84"/>
                  </a:cxn>
                  <a:cxn ang="0">
                    <a:pos x="124" y="88"/>
                  </a:cxn>
                  <a:cxn ang="0">
                    <a:pos x="124" y="88"/>
                  </a:cxn>
                  <a:cxn ang="0">
                    <a:pos x="124" y="81"/>
                  </a:cxn>
                  <a:cxn ang="0">
                    <a:pos x="126" y="69"/>
                  </a:cxn>
                  <a:cxn ang="0">
                    <a:pos x="133" y="50"/>
                  </a:cxn>
                  <a:cxn ang="0">
                    <a:pos x="152" y="31"/>
                  </a:cxn>
                  <a:cxn ang="0">
                    <a:pos x="181" y="12"/>
                  </a:cxn>
                  <a:cxn ang="0">
                    <a:pos x="212" y="7"/>
                  </a:cxn>
                  <a:cxn ang="0">
                    <a:pos x="238" y="14"/>
                  </a:cxn>
                  <a:cxn ang="0">
                    <a:pos x="260" y="24"/>
                  </a:cxn>
                  <a:cxn ang="0">
                    <a:pos x="271" y="31"/>
                  </a:cxn>
                  <a:cxn ang="0">
                    <a:pos x="274" y="31"/>
                  </a:cxn>
                  <a:cxn ang="0">
                    <a:pos x="274" y="26"/>
                  </a:cxn>
                  <a:cxn ang="0">
                    <a:pos x="279" y="17"/>
                  </a:cxn>
                  <a:cxn ang="0">
                    <a:pos x="288" y="7"/>
                  </a:cxn>
                  <a:cxn ang="0">
                    <a:pos x="305" y="2"/>
                  </a:cxn>
                  <a:cxn ang="0">
                    <a:pos x="326" y="2"/>
                  </a:cxn>
                  <a:cxn ang="0">
                    <a:pos x="343" y="7"/>
                  </a:cxn>
                  <a:cxn ang="0">
                    <a:pos x="353" y="17"/>
                  </a:cxn>
                  <a:cxn ang="0">
                    <a:pos x="357" y="26"/>
                  </a:cxn>
                  <a:cxn ang="0">
                    <a:pos x="357" y="31"/>
                  </a:cxn>
                </a:cxnLst>
                <a:rect l="0" t="0" r="r" b="b"/>
                <a:pathLst>
                  <a:path w="357" h="236">
                    <a:moveTo>
                      <a:pt x="0" y="236"/>
                    </a:moveTo>
                    <a:lnTo>
                      <a:pt x="2" y="219"/>
                    </a:lnTo>
                    <a:lnTo>
                      <a:pt x="4" y="205"/>
                    </a:lnTo>
                    <a:lnTo>
                      <a:pt x="9" y="191"/>
                    </a:lnTo>
                    <a:lnTo>
                      <a:pt x="16" y="181"/>
                    </a:lnTo>
                    <a:lnTo>
                      <a:pt x="21" y="172"/>
                    </a:lnTo>
                    <a:lnTo>
                      <a:pt x="28" y="165"/>
                    </a:lnTo>
                    <a:lnTo>
                      <a:pt x="33" y="160"/>
                    </a:lnTo>
                    <a:lnTo>
                      <a:pt x="38" y="157"/>
                    </a:lnTo>
                    <a:lnTo>
                      <a:pt x="43" y="155"/>
                    </a:lnTo>
                    <a:lnTo>
                      <a:pt x="43" y="155"/>
                    </a:lnTo>
                    <a:lnTo>
                      <a:pt x="43" y="153"/>
                    </a:lnTo>
                    <a:lnTo>
                      <a:pt x="43" y="150"/>
                    </a:lnTo>
                    <a:lnTo>
                      <a:pt x="40" y="145"/>
                    </a:lnTo>
                    <a:lnTo>
                      <a:pt x="38" y="138"/>
                    </a:lnTo>
                    <a:lnTo>
                      <a:pt x="38" y="131"/>
                    </a:lnTo>
                    <a:lnTo>
                      <a:pt x="38" y="124"/>
                    </a:lnTo>
                    <a:lnTo>
                      <a:pt x="40" y="114"/>
                    </a:lnTo>
                    <a:lnTo>
                      <a:pt x="43" y="107"/>
                    </a:lnTo>
                    <a:lnTo>
                      <a:pt x="47" y="98"/>
                    </a:lnTo>
                    <a:lnTo>
                      <a:pt x="57" y="91"/>
                    </a:lnTo>
                    <a:lnTo>
                      <a:pt x="66" y="84"/>
                    </a:lnTo>
                    <a:lnTo>
                      <a:pt x="76" y="79"/>
                    </a:lnTo>
                    <a:lnTo>
                      <a:pt x="85" y="79"/>
                    </a:lnTo>
                    <a:lnTo>
                      <a:pt x="93" y="79"/>
                    </a:lnTo>
                    <a:lnTo>
                      <a:pt x="102" y="79"/>
                    </a:lnTo>
                    <a:lnTo>
                      <a:pt x="109" y="81"/>
                    </a:lnTo>
                    <a:lnTo>
                      <a:pt x="114" y="84"/>
                    </a:lnTo>
                    <a:lnTo>
                      <a:pt x="119" y="86"/>
                    </a:lnTo>
                    <a:lnTo>
                      <a:pt x="124" y="88"/>
                    </a:lnTo>
                    <a:lnTo>
                      <a:pt x="124" y="91"/>
                    </a:lnTo>
                    <a:lnTo>
                      <a:pt x="124" y="88"/>
                    </a:lnTo>
                    <a:lnTo>
                      <a:pt x="124" y="86"/>
                    </a:lnTo>
                    <a:lnTo>
                      <a:pt x="124" y="81"/>
                    </a:lnTo>
                    <a:lnTo>
                      <a:pt x="124" y="76"/>
                    </a:lnTo>
                    <a:lnTo>
                      <a:pt x="126" y="69"/>
                    </a:lnTo>
                    <a:lnTo>
                      <a:pt x="128" y="60"/>
                    </a:lnTo>
                    <a:lnTo>
                      <a:pt x="133" y="50"/>
                    </a:lnTo>
                    <a:lnTo>
                      <a:pt x="140" y="41"/>
                    </a:lnTo>
                    <a:lnTo>
                      <a:pt x="152" y="31"/>
                    </a:lnTo>
                    <a:lnTo>
                      <a:pt x="167" y="22"/>
                    </a:lnTo>
                    <a:lnTo>
                      <a:pt x="181" y="12"/>
                    </a:lnTo>
                    <a:lnTo>
                      <a:pt x="198" y="10"/>
                    </a:lnTo>
                    <a:lnTo>
                      <a:pt x="212" y="7"/>
                    </a:lnTo>
                    <a:lnTo>
                      <a:pt x="226" y="10"/>
                    </a:lnTo>
                    <a:lnTo>
                      <a:pt x="238" y="14"/>
                    </a:lnTo>
                    <a:lnTo>
                      <a:pt x="250" y="19"/>
                    </a:lnTo>
                    <a:lnTo>
                      <a:pt x="260" y="24"/>
                    </a:lnTo>
                    <a:lnTo>
                      <a:pt x="267" y="29"/>
                    </a:lnTo>
                    <a:lnTo>
                      <a:pt x="271" y="31"/>
                    </a:lnTo>
                    <a:lnTo>
                      <a:pt x="274" y="33"/>
                    </a:lnTo>
                    <a:lnTo>
                      <a:pt x="274" y="31"/>
                    </a:lnTo>
                    <a:lnTo>
                      <a:pt x="274" y="29"/>
                    </a:lnTo>
                    <a:lnTo>
                      <a:pt x="274" y="26"/>
                    </a:lnTo>
                    <a:lnTo>
                      <a:pt x="276" y="22"/>
                    </a:lnTo>
                    <a:lnTo>
                      <a:pt x="279" y="17"/>
                    </a:lnTo>
                    <a:lnTo>
                      <a:pt x="283" y="12"/>
                    </a:lnTo>
                    <a:lnTo>
                      <a:pt x="288" y="7"/>
                    </a:lnTo>
                    <a:lnTo>
                      <a:pt x="295" y="5"/>
                    </a:lnTo>
                    <a:lnTo>
                      <a:pt x="305" y="2"/>
                    </a:lnTo>
                    <a:lnTo>
                      <a:pt x="317" y="0"/>
                    </a:lnTo>
                    <a:lnTo>
                      <a:pt x="326" y="2"/>
                    </a:lnTo>
                    <a:lnTo>
                      <a:pt x="336" y="5"/>
                    </a:lnTo>
                    <a:lnTo>
                      <a:pt x="343" y="7"/>
                    </a:lnTo>
                    <a:lnTo>
                      <a:pt x="348" y="12"/>
                    </a:lnTo>
                    <a:lnTo>
                      <a:pt x="353" y="17"/>
                    </a:lnTo>
                    <a:lnTo>
                      <a:pt x="355" y="22"/>
                    </a:lnTo>
                    <a:lnTo>
                      <a:pt x="357" y="26"/>
                    </a:lnTo>
                    <a:lnTo>
                      <a:pt x="357" y="29"/>
                    </a:lnTo>
                    <a:lnTo>
                      <a:pt x="357" y="31"/>
                    </a:lnTo>
                    <a:lnTo>
                      <a:pt x="357" y="33"/>
                    </a:lnTo>
                  </a:path>
                </a:pathLst>
              </a:custGeom>
              <a:noFill/>
              <a:ln w="12700" cmpd="sng">
                <a:solidFill>
                  <a:srgbClr val="FF9900"/>
                </a:solidFill>
                <a:prstDash val="solid"/>
                <a:round/>
                <a:headEnd/>
                <a:tailEnd/>
              </a:ln>
            </p:spPr>
            <p:txBody>
              <a:bodyPr/>
              <a:lstStyle/>
              <a:p>
                <a:endParaRPr lang="en-US"/>
              </a:p>
            </p:txBody>
          </p:sp>
          <p:sp>
            <p:nvSpPr>
              <p:cNvPr id="90" name="Freeform 460"/>
              <p:cNvSpPr>
                <a:spLocks/>
              </p:cNvSpPr>
              <p:nvPr/>
            </p:nvSpPr>
            <p:spPr bwMode="auto">
              <a:xfrm>
                <a:off x="4411" y="3659"/>
                <a:ext cx="274" cy="229"/>
              </a:xfrm>
              <a:custGeom>
                <a:avLst/>
                <a:gdLst/>
                <a:ahLst/>
                <a:cxnLst>
                  <a:cxn ang="0">
                    <a:pos x="274" y="205"/>
                  </a:cxn>
                  <a:cxn ang="0">
                    <a:pos x="271" y="208"/>
                  </a:cxn>
                  <a:cxn ang="0">
                    <a:pos x="267" y="210"/>
                  </a:cxn>
                  <a:cxn ang="0">
                    <a:pos x="260" y="215"/>
                  </a:cxn>
                  <a:cxn ang="0">
                    <a:pos x="250" y="220"/>
                  </a:cxn>
                  <a:cxn ang="0">
                    <a:pos x="238" y="224"/>
                  </a:cxn>
                  <a:cxn ang="0">
                    <a:pos x="226" y="229"/>
                  </a:cxn>
                  <a:cxn ang="0">
                    <a:pos x="212" y="229"/>
                  </a:cxn>
                  <a:cxn ang="0">
                    <a:pos x="198" y="229"/>
                  </a:cxn>
                  <a:cxn ang="0">
                    <a:pos x="181" y="224"/>
                  </a:cxn>
                  <a:cxn ang="0">
                    <a:pos x="167" y="217"/>
                  </a:cxn>
                  <a:cxn ang="0">
                    <a:pos x="152" y="208"/>
                  </a:cxn>
                  <a:cxn ang="0">
                    <a:pos x="140" y="196"/>
                  </a:cxn>
                  <a:cxn ang="0">
                    <a:pos x="133" y="186"/>
                  </a:cxn>
                  <a:cxn ang="0">
                    <a:pos x="128" y="179"/>
                  </a:cxn>
                  <a:cxn ang="0">
                    <a:pos x="126" y="170"/>
                  </a:cxn>
                  <a:cxn ang="0">
                    <a:pos x="124" y="162"/>
                  </a:cxn>
                  <a:cxn ang="0">
                    <a:pos x="124" y="158"/>
                  </a:cxn>
                  <a:cxn ang="0">
                    <a:pos x="124" y="153"/>
                  </a:cxn>
                  <a:cxn ang="0">
                    <a:pos x="124" y="151"/>
                  </a:cxn>
                  <a:cxn ang="0">
                    <a:pos x="124" y="148"/>
                  </a:cxn>
                  <a:cxn ang="0">
                    <a:pos x="124" y="148"/>
                  </a:cxn>
                  <a:cxn ang="0">
                    <a:pos x="119" y="151"/>
                  </a:cxn>
                  <a:cxn ang="0">
                    <a:pos x="114" y="153"/>
                  </a:cxn>
                  <a:cxn ang="0">
                    <a:pos x="109" y="155"/>
                  </a:cxn>
                  <a:cxn ang="0">
                    <a:pos x="102" y="158"/>
                  </a:cxn>
                  <a:cxn ang="0">
                    <a:pos x="93" y="160"/>
                  </a:cxn>
                  <a:cxn ang="0">
                    <a:pos x="85" y="160"/>
                  </a:cxn>
                  <a:cxn ang="0">
                    <a:pos x="76" y="158"/>
                  </a:cxn>
                  <a:cxn ang="0">
                    <a:pos x="66" y="155"/>
                  </a:cxn>
                  <a:cxn ang="0">
                    <a:pos x="57" y="148"/>
                  </a:cxn>
                  <a:cxn ang="0">
                    <a:pos x="47" y="141"/>
                  </a:cxn>
                  <a:cxn ang="0">
                    <a:pos x="43" y="131"/>
                  </a:cxn>
                  <a:cxn ang="0">
                    <a:pos x="40" y="122"/>
                  </a:cxn>
                  <a:cxn ang="0">
                    <a:pos x="38" y="115"/>
                  </a:cxn>
                  <a:cxn ang="0">
                    <a:pos x="38" y="105"/>
                  </a:cxn>
                  <a:cxn ang="0">
                    <a:pos x="38" y="98"/>
                  </a:cxn>
                  <a:cxn ang="0">
                    <a:pos x="40" y="93"/>
                  </a:cxn>
                  <a:cxn ang="0">
                    <a:pos x="43" y="89"/>
                  </a:cxn>
                  <a:cxn ang="0">
                    <a:pos x="43" y="84"/>
                  </a:cxn>
                  <a:cxn ang="0">
                    <a:pos x="43" y="84"/>
                  </a:cxn>
                  <a:cxn ang="0">
                    <a:pos x="43" y="84"/>
                  </a:cxn>
                  <a:cxn ang="0">
                    <a:pos x="38" y="81"/>
                  </a:cxn>
                  <a:cxn ang="0">
                    <a:pos x="33" y="77"/>
                  </a:cxn>
                  <a:cxn ang="0">
                    <a:pos x="28" y="72"/>
                  </a:cxn>
                  <a:cxn ang="0">
                    <a:pos x="21" y="65"/>
                  </a:cxn>
                  <a:cxn ang="0">
                    <a:pos x="16" y="58"/>
                  </a:cxn>
                  <a:cxn ang="0">
                    <a:pos x="9" y="46"/>
                  </a:cxn>
                  <a:cxn ang="0">
                    <a:pos x="4" y="34"/>
                  </a:cxn>
                  <a:cxn ang="0">
                    <a:pos x="2" y="19"/>
                  </a:cxn>
                  <a:cxn ang="0">
                    <a:pos x="0" y="0"/>
                  </a:cxn>
                </a:cxnLst>
                <a:rect l="0" t="0" r="r" b="b"/>
                <a:pathLst>
                  <a:path w="274" h="229">
                    <a:moveTo>
                      <a:pt x="274" y="205"/>
                    </a:moveTo>
                    <a:lnTo>
                      <a:pt x="271" y="208"/>
                    </a:lnTo>
                    <a:lnTo>
                      <a:pt x="267" y="210"/>
                    </a:lnTo>
                    <a:lnTo>
                      <a:pt x="260" y="215"/>
                    </a:lnTo>
                    <a:lnTo>
                      <a:pt x="250" y="220"/>
                    </a:lnTo>
                    <a:lnTo>
                      <a:pt x="238" y="224"/>
                    </a:lnTo>
                    <a:lnTo>
                      <a:pt x="226" y="229"/>
                    </a:lnTo>
                    <a:lnTo>
                      <a:pt x="212" y="229"/>
                    </a:lnTo>
                    <a:lnTo>
                      <a:pt x="198" y="229"/>
                    </a:lnTo>
                    <a:lnTo>
                      <a:pt x="181" y="224"/>
                    </a:lnTo>
                    <a:lnTo>
                      <a:pt x="167" y="217"/>
                    </a:lnTo>
                    <a:lnTo>
                      <a:pt x="152" y="208"/>
                    </a:lnTo>
                    <a:lnTo>
                      <a:pt x="140" y="196"/>
                    </a:lnTo>
                    <a:lnTo>
                      <a:pt x="133" y="186"/>
                    </a:lnTo>
                    <a:lnTo>
                      <a:pt x="128" y="179"/>
                    </a:lnTo>
                    <a:lnTo>
                      <a:pt x="126" y="170"/>
                    </a:lnTo>
                    <a:lnTo>
                      <a:pt x="124" y="162"/>
                    </a:lnTo>
                    <a:lnTo>
                      <a:pt x="124" y="158"/>
                    </a:lnTo>
                    <a:lnTo>
                      <a:pt x="124" y="153"/>
                    </a:lnTo>
                    <a:lnTo>
                      <a:pt x="124" y="151"/>
                    </a:lnTo>
                    <a:lnTo>
                      <a:pt x="124" y="148"/>
                    </a:lnTo>
                    <a:lnTo>
                      <a:pt x="124" y="148"/>
                    </a:lnTo>
                    <a:lnTo>
                      <a:pt x="119" y="151"/>
                    </a:lnTo>
                    <a:lnTo>
                      <a:pt x="114" y="153"/>
                    </a:lnTo>
                    <a:lnTo>
                      <a:pt x="109" y="155"/>
                    </a:lnTo>
                    <a:lnTo>
                      <a:pt x="102" y="158"/>
                    </a:lnTo>
                    <a:lnTo>
                      <a:pt x="93" y="160"/>
                    </a:lnTo>
                    <a:lnTo>
                      <a:pt x="85" y="160"/>
                    </a:lnTo>
                    <a:lnTo>
                      <a:pt x="76" y="158"/>
                    </a:lnTo>
                    <a:lnTo>
                      <a:pt x="66" y="155"/>
                    </a:lnTo>
                    <a:lnTo>
                      <a:pt x="57" y="148"/>
                    </a:lnTo>
                    <a:lnTo>
                      <a:pt x="47" y="141"/>
                    </a:lnTo>
                    <a:lnTo>
                      <a:pt x="43" y="131"/>
                    </a:lnTo>
                    <a:lnTo>
                      <a:pt x="40" y="122"/>
                    </a:lnTo>
                    <a:lnTo>
                      <a:pt x="38" y="115"/>
                    </a:lnTo>
                    <a:lnTo>
                      <a:pt x="38" y="105"/>
                    </a:lnTo>
                    <a:lnTo>
                      <a:pt x="38" y="98"/>
                    </a:lnTo>
                    <a:lnTo>
                      <a:pt x="40" y="93"/>
                    </a:lnTo>
                    <a:lnTo>
                      <a:pt x="43" y="89"/>
                    </a:lnTo>
                    <a:lnTo>
                      <a:pt x="43" y="84"/>
                    </a:lnTo>
                    <a:lnTo>
                      <a:pt x="43" y="84"/>
                    </a:lnTo>
                    <a:lnTo>
                      <a:pt x="43" y="84"/>
                    </a:lnTo>
                    <a:lnTo>
                      <a:pt x="38" y="81"/>
                    </a:lnTo>
                    <a:lnTo>
                      <a:pt x="33" y="77"/>
                    </a:lnTo>
                    <a:lnTo>
                      <a:pt x="28" y="72"/>
                    </a:lnTo>
                    <a:lnTo>
                      <a:pt x="21" y="65"/>
                    </a:lnTo>
                    <a:lnTo>
                      <a:pt x="16" y="58"/>
                    </a:lnTo>
                    <a:lnTo>
                      <a:pt x="9" y="46"/>
                    </a:lnTo>
                    <a:lnTo>
                      <a:pt x="4" y="34"/>
                    </a:lnTo>
                    <a:lnTo>
                      <a:pt x="2" y="19"/>
                    </a:lnTo>
                    <a:lnTo>
                      <a:pt x="0" y="0"/>
                    </a:lnTo>
                  </a:path>
                </a:pathLst>
              </a:custGeom>
              <a:noFill/>
              <a:ln w="12700" cmpd="sng">
                <a:solidFill>
                  <a:srgbClr val="FF9900"/>
                </a:solidFill>
                <a:prstDash val="solid"/>
                <a:round/>
                <a:headEnd/>
                <a:tailEnd/>
              </a:ln>
            </p:spPr>
            <p:txBody>
              <a:bodyPr/>
              <a:lstStyle/>
              <a:p>
                <a:endParaRPr lang="en-US"/>
              </a:p>
            </p:txBody>
          </p:sp>
          <p:sp>
            <p:nvSpPr>
              <p:cNvPr id="91" name="Freeform 461"/>
              <p:cNvSpPr>
                <a:spLocks/>
              </p:cNvSpPr>
              <p:nvPr/>
            </p:nvSpPr>
            <p:spPr bwMode="auto">
              <a:xfrm>
                <a:off x="4685" y="3659"/>
                <a:ext cx="355" cy="239"/>
              </a:xfrm>
              <a:custGeom>
                <a:avLst/>
                <a:gdLst/>
                <a:ahLst/>
                <a:cxnLst>
                  <a:cxn ang="0">
                    <a:pos x="355" y="19"/>
                  </a:cxn>
                  <a:cxn ang="0">
                    <a:pos x="348" y="48"/>
                  </a:cxn>
                  <a:cxn ang="0">
                    <a:pos x="336" y="67"/>
                  </a:cxn>
                  <a:cxn ang="0">
                    <a:pos x="324" y="79"/>
                  </a:cxn>
                  <a:cxn ang="0">
                    <a:pos x="315" y="84"/>
                  </a:cxn>
                  <a:cxn ang="0">
                    <a:pos x="315" y="86"/>
                  </a:cxn>
                  <a:cxn ang="0">
                    <a:pos x="317" y="93"/>
                  </a:cxn>
                  <a:cxn ang="0">
                    <a:pos x="319" y="108"/>
                  </a:cxn>
                  <a:cxn ang="0">
                    <a:pos x="317" y="124"/>
                  </a:cxn>
                  <a:cxn ang="0">
                    <a:pos x="310" y="141"/>
                  </a:cxn>
                  <a:cxn ang="0">
                    <a:pos x="291" y="155"/>
                  </a:cxn>
                  <a:cxn ang="0">
                    <a:pos x="272" y="160"/>
                  </a:cxn>
                  <a:cxn ang="0">
                    <a:pos x="255" y="160"/>
                  </a:cxn>
                  <a:cxn ang="0">
                    <a:pos x="243" y="155"/>
                  </a:cxn>
                  <a:cxn ang="0">
                    <a:pos x="234" y="151"/>
                  </a:cxn>
                  <a:cxn ang="0">
                    <a:pos x="234" y="151"/>
                  </a:cxn>
                  <a:cxn ang="0">
                    <a:pos x="234" y="158"/>
                  </a:cxn>
                  <a:cxn ang="0">
                    <a:pos x="231" y="170"/>
                  </a:cxn>
                  <a:cxn ang="0">
                    <a:pos x="224" y="189"/>
                  </a:cxn>
                  <a:cxn ang="0">
                    <a:pos x="205" y="208"/>
                  </a:cxn>
                  <a:cxn ang="0">
                    <a:pos x="176" y="227"/>
                  </a:cxn>
                  <a:cxn ang="0">
                    <a:pos x="145" y="232"/>
                  </a:cxn>
                  <a:cxn ang="0">
                    <a:pos x="119" y="224"/>
                  </a:cxn>
                  <a:cxn ang="0">
                    <a:pos x="98" y="215"/>
                  </a:cxn>
                  <a:cxn ang="0">
                    <a:pos x="86" y="208"/>
                  </a:cxn>
                  <a:cxn ang="0">
                    <a:pos x="83" y="208"/>
                  </a:cxn>
                  <a:cxn ang="0">
                    <a:pos x="83" y="213"/>
                  </a:cxn>
                  <a:cxn ang="0">
                    <a:pos x="79" y="222"/>
                  </a:cxn>
                  <a:cxn ang="0">
                    <a:pos x="69" y="232"/>
                  </a:cxn>
                  <a:cxn ang="0">
                    <a:pos x="52" y="236"/>
                  </a:cxn>
                  <a:cxn ang="0">
                    <a:pos x="31" y="236"/>
                  </a:cxn>
                  <a:cxn ang="0">
                    <a:pos x="14" y="232"/>
                  </a:cxn>
                  <a:cxn ang="0">
                    <a:pos x="5" y="222"/>
                  </a:cxn>
                  <a:cxn ang="0">
                    <a:pos x="0" y="213"/>
                  </a:cxn>
                  <a:cxn ang="0">
                    <a:pos x="0" y="208"/>
                  </a:cxn>
                </a:cxnLst>
                <a:rect l="0" t="0" r="r" b="b"/>
                <a:pathLst>
                  <a:path w="355" h="239">
                    <a:moveTo>
                      <a:pt x="355" y="0"/>
                    </a:moveTo>
                    <a:lnTo>
                      <a:pt x="355" y="19"/>
                    </a:lnTo>
                    <a:lnTo>
                      <a:pt x="353" y="34"/>
                    </a:lnTo>
                    <a:lnTo>
                      <a:pt x="348" y="48"/>
                    </a:lnTo>
                    <a:lnTo>
                      <a:pt x="341" y="58"/>
                    </a:lnTo>
                    <a:lnTo>
                      <a:pt x="336" y="67"/>
                    </a:lnTo>
                    <a:lnTo>
                      <a:pt x="329" y="74"/>
                    </a:lnTo>
                    <a:lnTo>
                      <a:pt x="324" y="79"/>
                    </a:lnTo>
                    <a:lnTo>
                      <a:pt x="319" y="81"/>
                    </a:lnTo>
                    <a:lnTo>
                      <a:pt x="315" y="84"/>
                    </a:lnTo>
                    <a:lnTo>
                      <a:pt x="315" y="84"/>
                    </a:lnTo>
                    <a:lnTo>
                      <a:pt x="315" y="86"/>
                    </a:lnTo>
                    <a:lnTo>
                      <a:pt x="315" y="89"/>
                    </a:lnTo>
                    <a:lnTo>
                      <a:pt x="317" y="93"/>
                    </a:lnTo>
                    <a:lnTo>
                      <a:pt x="319" y="100"/>
                    </a:lnTo>
                    <a:lnTo>
                      <a:pt x="319" y="108"/>
                    </a:lnTo>
                    <a:lnTo>
                      <a:pt x="319" y="115"/>
                    </a:lnTo>
                    <a:lnTo>
                      <a:pt x="317" y="124"/>
                    </a:lnTo>
                    <a:lnTo>
                      <a:pt x="315" y="131"/>
                    </a:lnTo>
                    <a:lnTo>
                      <a:pt x="310" y="141"/>
                    </a:lnTo>
                    <a:lnTo>
                      <a:pt x="300" y="151"/>
                    </a:lnTo>
                    <a:lnTo>
                      <a:pt x="291" y="155"/>
                    </a:lnTo>
                    <a:lnTo>
                      <a:pt x="281" y="160"/>
                    </a:lnTo>
                    <a:lnTo>
                      <a:pt x="272" y="160"/>
                    </a:lnTo>
                    <a:lnTo>
                      <a:pt x="265" y="160"/>
                    </a:lnTo>
                    <a:lnTo>
                      <a:pt x="255" y="160"/>
                    </a:lnTo>
                    <a:lnTo>
                      <a:pt x="248" y="158"/>
                    </a:lnTo>
                    <a:lnTo>
                      <a:pt x="243" y="155"/>
                    </a:lnTo>
                    <a:lnTo>
                      <a:pt x="238" y="153"/>
                    </a:lnTo>
                    <a:lnTo>
                      <a:pt x="234" y="151"/>
                    </a:lnTo>
                    <a:lnTo>
                      <a:pt x="234" y="151"/>
                    </a:lnTo>
                    <a:lnTo>
                      <a:pt x="234" y="151"/>
                    </a:lnTo>
                    <a:lnTo>
                      <a:pt x="234" y="153"/>
                    </a:lnTo>
                    <a:lnTo>
                      <a:pt x="234" y="158"/>
                    </a:lnTo>
                    <a:lnTo>
                      <a:pt x="234" y="162"/>
                    </a:lnTo>
                    <a:lnTo>
                      <a:pt x="231" y="170"/>
                    </a:lnTo>
                    <a:lnTo>
                      <a:pt x="229" y="179"/>
                    </a:lnTo>
                    <a:lnTo>
                      <a:pt x="224" y="189"/>
                    </a:lnTo>
                    <a:lnTo>
                      <a:pt x="217" y="198"/>
                    </a:lnTo>
                    <a:lnTo>
                      <a:pt x="205" y="208"/>
                    </a:lnTo>
                    <a:lnTo>
                      <a:pt x="191" y="217"/>
                    </a:lnTo>
                    <a:lnTo>
                      <a:pt x="176" y="227"/>
                    </a:lnTo>
                    <a:lnTo>
                      <a:pt x="160" y="229"/>
                    </a:lnTo>
                    <a:lnTo>
                      <a:pt x="145" y="232"/>
                    </a:lnTo>
                    <a:lnTo>
                      <a:pt x="131" y="229"/>
                    </a:lnTo>
                    <a:lnTo>
                      <a:pt x="119" y="224"/>
                    </a:lnTo>
                    <a:lnTo>
                      <a:pt x="107" y="220"/>
                    </a:lnTo>
                    <a:lnTo>
                      <a:pt x="98" y="215"/>
                    </a:lnTo>
                    <a:lnTo>
                      <a:pt x="90" y="210"/>
                    </a:lnTo>
                    <a:lnTo>
                      <a:pt x="86" y="208"/>
                    </a:lnTo>
                    <a:lnTo>
                      <a:pt x="83" y="208"/>
                    </a:lnTo>
                    <a:lnTo>
                      <a:pt x="83" y="208"/>
                    </a:lnTo>
                    <a:lnTo>
                      <a:pt x="83" y="210"/>
                    </a:lnTo>
                    <a:lnTo>
                      <a:pt x="83" y="213"/>
                    </a:lnTo>
                    <a:lnTo>
                      <a:pt x="81" y="217"/>
                    </a:lnTo>
                    <a:lnTo>
                      <a:pt x="79" y="222"/>
                    </a:lnTo>
                    <a:lnTo>
                      <a:pt x="74" y="227"/>
                    </a:lnTo>
                    <a:lnTo>
                      <a:pt x="69" y="232"/>
                    </a:lnTo>
                    <a:lnTo>
                      <a:pt x="62" y="234"/>
                    </a:lnTo>
                    <a:lnTo>
                      <a:pt x="52" y="236"/>
                    </a:lnTo>
                    <a:lnTo>
                      <a:pt x="43" y="239"/>
                    </a:lnTo>
                    <a:lnTo>
                      <a:pt x="31" y="236"/>
                    </a:lnTo>
                    <a:lnTo>
                      <a:pt x="21" y="234"/>
                    </a:lnTo>
                    <a:lnTo>
                      <a:pt x="14" y="232"/>
                    </a:lnTo>
                    <a:lnTo>
                      <a:pt x="9" y="227"/>
                    </a:lnTo>
                    <a:lnTo>
                      <a:pt x="5" y="222"/>
                    </a:lnTo>
                    <a:lnTo>
                      <a:pt x="2" y="217"/>
                    </a:lnTo>
                    <a:lnTo>
                      <a:pt x="0" y="213"/>
                    </a:lnTo>
                    <a:lnTo>
                      <a:pt x="0" y="210"/>
                    </a:lnTo>
                    <a:lnTo>
                      <a:pt x="0" y="208"/>
                    </a:lnTo>
                    <a:lnTo>
                      <a:pt x="0" y="208"/>
                    </a:lnTo>
                  </a:path>
                </a:pathLst>
              </a:custGeom>
              <a:noFill/>
              <a:ln w="12700" cmpd="sng">
                <a:solidFill>
                  <a:srgbClr val="FF9900"/>
                </a:solidFill>
                <a:prstDash val="solid"/>
                <a:round/>
                <a:headEnd/>
                <a:tailEnd/>
              </a:ln>
            </p:spPr>
            <p:txBody>
              <a:bodyPr/>
              <a:lstStyle/>
              <a:p>
                <a:endParaRPr lang="en-US"/>
              </a:p>
            </p:txBody>
          </p:sp>
        </p:grpSp>
        <p:grpSp>
          <p:nvGrpSpPr>
            <p:cNvPr id="5" name="Group 462"/>
            <p:cNvGrpSpPr>
              <a:grpSpLocks/>
            </p:cNvGrpSpPr>
            <p:nvPr/>
          </p:nvGrpSpPr>
          <p:grpSpPr bwMode="auto">
            <a:xfrm>
              <a:off x="3366" y="3430"/>
              <a:ext cx="632" cy="470"/>
              <a:chOff x="3366" y="3430"/>
              <a:chExt cx="632" cy="470"/>
            </a:xfrm>
          </p:grpSpPr>
          <p:sp>
            <p:nvSpPr>
              <p:cNvPr id="84" name="Freeform 463"/>
              <p:cNvSpPr>
                <a:spLocks/>
              </p:cNvSpPr>
              <p:nvPr/>
            </p:nvSpPr>
            <p:spPr bwMode="auto">
              <a:xfrm>
                <a:off x="3722" y="3440"/>
                <a:ext cx="276" cy="229"/>
              </a:xfrm>
              <a:custGeom>
                <a:avLst/>
                <a:gdLst/>
                <a:ahLst/>
                <a:cxnLst>
                  <a:cxn ang="0">
                    <a:pos x="0" y="24"/>
                  </a:cxn>
                  <a:cxn ang="0">
                    <a:pos x="4" y="24"/>
                  </a:cxn>
                  <a:cxn ang="0">
                    <a:pos x="7" y="19"/>
                  </a:cxn>
                  <a:cxn ang="0">
                    <a:pos x="16" y="14"/>
                  </a:cxn>
                  <a:cxn ang="0">
                    <a:pos x="26" y="10"/>
                  </a:cxn>
                  <a:cxn ang="0">
                    <a:pos x="35" y="5"/>
                  </a:cxn>
                  <a:cxn ang="0">
                    <a:pos x="50" y="2"/>
                  </a:cxn>
                  <a:cxn ang="0">
                    <a:pos x="64" y="0"/>
                  </a:cxn>
                  <a:cxn ang="0">
                    <a:pos x="78" y="0"/>
                  </a:cxn>
                  <a:cxn ang="0">
                    <a:pos x="95" y="5"/>
                  </a:cxn>
                  <a:cxn ang="0">
                    <a:pos x="109" y="12"/>
                  </a:cxn>
                  <a:cxn ang="0">
                    <a:pos x="124" y="24"/>
                  </a:cxn>
                  <a:cxn ang="0">
                    <a:pos x="133" y="33"/>
                  </a:cxn>
                  <a:cxn ang="0">
                    <a:pos x="143" y="43"/>
                  </a:cxn>
                  <a:cxn ang="0">
                    <a:pos x="147" y="52"/>
                  </a:cxn>
                  <a:cxn ang="0">
                    <a:pos x="150" y="60"/>
                  </a:cxn>
                  <a:cxn ang="0">
                    <a:pos x="152" y="67"/>
                  </a:cxn>
                  <a:cxn ang="0">
                    <a:pos x="152" y="74"/>
                  </a:cxn>
                  <a:cxn ang="0">
                    <a:pos x="152" y="79"/>
                  </a:cxn>
                  <a:cxn ang="0">
                    <a:pos x="152" y="81"/>
                  </a:cxn>
                  <a:cxn ang="0">
                    <a:pos x="152" y="81"/>
                  </a:cxn>
                  <a:cxn ang="0">
                    <a:pos x="152" y="81"/>
                  </a:cxn>
                  <a:cxn ang="0">
                    <a:pos x="155" y="79"/>
                  </a:cxn>
                  <a:cxn ang="0">
                    <a:pos x="159" y="76"/>
                  </a:cxn>
                  <a:cxn ang="0">
                    <a:pos x="167" y="74"/>
                  </a:cxn>
                  <a:cxn ang="0">
                    <a:pos x="174" y="72"/>
                  </a:cxn>
                  <a:cxn ang="0">
                    <a:pos x="181" y="69"/>
                  </a:cxn>
                  <a:cxn ang="0">
                    <a:pos x="190" y="69"/>
                  </a:cxn>
                  <a:cxn ang="0">
                    <a:pos x="200" y="72"/>
                  </a:cxn>
                  <a:cxn ang="0">
                    <a:pos x="209" y="74"/>
                  </a:cxn>
                  <a:cxn ang="0">
                    <a:pos x="219" y="81"/>
                  </a:cxn>
                  <a:cxn ang="0">
                    <a:pos x="229" y="91"/>
                  </a:cxn>
                  <a:cxn ang="0">
                    <a:pos x="233" y="98"/>
                  </a:cxn>
                  <a:cxn ang="0">
                    <a:pos x="236" y="107"/>
                  </a:cxn>
                  <a:cxn ang="0">
                    <a:pos x="238" y="117"/>
                  </a:cxn>
                  <a:cxn ang="0">
                    <a:pos x="238" y="124"/>
                  </a:cxn>
                  <a:cxn ang="0">
                    <a:pos x="236" y="131"/>
                  </a:cxn>
                  <a:cxn ang="0">
                    <a:pos x="236" y="138"/>
                  </a:cxn>
                  <a:cxn ang="0">
                    <a:pos x="233" y="143"/>
                  </a:cxn>
                  <a:cxn ang="0">
                    <a:pos x="233" y="145"/>
                  </a:cxn>
                  <a:cxn ang="0">
                    <a:pos x="231" y="145"/>
                  </a:cxn>
                  <a:cxn ang="0">
                    <a:pos x="233" y="148"/>
                  </a:cxn>
                  <a:cxn ang="0">
                    <a:pos x="236" y="148"/>
                  </a:cxn>
                  <a:cxn ang="0">
                    <a:pos x="240" y="153"/>
                  </a:cxn>
                  <a:cxn ang="0">
                    <a:pos x="248" y="157"/>
                  </a:cxn>
                  <a:cxn ang="0">
                    <a:pos x="252" y="164"/>
                  </a:cxn>
                  <a:cxn ang="0">
                    <a:pos x="259" y="174"/>
                  </a:cxn>
                  <a:cxn ang="0">
                    <a:pos x="267" y="184"/>
                  </a:cxn>
                  <a:cxn ang="0">
                    <a:pos x="271" y="195"/>
                  </a:cxn>
                  <a:cxn ang="0">
                    <a:pos x="274" y="212"/>
                  </a:cxn>
                  <a:cxn ang="0">
                    <a:pos x="276" y="229"/>
                  </a:cxn>
                </a:cxnLst>
                <a:rect l="0" t="0" r="r" b="b"/>
                <a:pathLst>
                  <a:path w="276" h="229">
                    <a:moveTo>
                      <a:pt x="0" y="24"/>
                    </a:moveTo>
                    <a:lnTo>
                      <a:pt x="4" y="24"/>
                    </a:lnTo>
                    <a:lnTo>
                      <a:pt x="7" y="19"/>
                    </a:lnTo>
                    <a:lnTo>
                      <a:pt x="16" y="14"/>
                    </a:lnTo>
                    <a:lnTo>
                      <a:pt x="26" y="10"/>
                    </a:lnTo>
                    <a:lnTo>
                      <a:pt x="35" y="5"/>
                    </a:lnTo>
                    <a:lnTo>
                      <a:pt x="50" y="2"/>
                    </a:lnTo>
                    <a:lnTo>
                      <a:pt x="64" y="0"/>
                    </a:lnTo>
                    <a:lnTo>
                      <a:pt x="78" y="0"/>
                    </a:lnTo>
                    <a:lnTo>
                      <a:pt x="95" y="5"/>
                    </a:lnTo>
                    <a:lnTo>
                      <a:pt x="109" y="12"/>
                    </a:lnTo>
                    <a:lnTo>
                      <a:pt x="124" y="24"/>
                    </a:lnTo>
                    <a:lnTo>
                      <a:pt x="133" y="33"/>
                    </a:lnTo>
                    <a:lnTo>
                      <a:pt x="143" y="43"/>
                    </a:lnTo>
                    <a:lnTo>
                      <a:pt x="147" y="52"/>
                    </a:lnTo>
                    <a:lnTo>
                      <a:pt x="150" y="60"/>
                    </a:lnTo>
                    <a:lnTo>
                      <a:pt x="152" y="67"/>
                    </a:lnTo>
                    <a:lnTo>
                      <a:pt x="152" y="74"/>
                    </a:lnTo>
                    <a:lnTo>
                      <a:pt x="152" y="79"/>
                    </a:lnTo>
                    <a:lnTo>
                      <a:pt x="152" y="81"/>
                    </a:lnTo>
                    <a:lnTo>
                      <a:pt x="152" y="81"/>
                    </a:lnTo>
                    <a:lnTo>
                      <a:pt x="152" y="81"/>
                    </a:lnTo>
                    <a:lnTo>
                      <a:pt x="155" y="79"/>
                    </a:lnTo>
                    <a:lnTo>
                      <a:pt x="159" y="76"/>
                    </a:lnTo>
                    <a:lnTo>
                      <a:pt x="167" y="74"/>
                    </a:lnTo>
                    <a:lnTo>
                      <a:pt x="174" y="72"/>
                    </a:lnTo>
                    <a:lnTo>
                      <a:pt x="181" y="69"/>
                    </a:lnTo>
                    <a:lnTo>
                      <a:pt x="190" y="69"/>
                    </a:lnTo>
                    <a:lnTo>
                      <a:pt x="200" y="72"/>
                    </a:lnTo>
                    <a:lnTo>
                      <a:pt x="209" y="74"/>
                    </a:lnTo>
                    <a:lnTo>
                      <a:pt x="219" y="81"/>
                    </a:lnTo>
                    <a:lnTo>
                      <a:pt x="229" y="91"/>
                    </a:lnTo>
                    <a:lnTo>
                      <a:pt x="233" y="98"/>
                    </a:lnTo>
                    <a:lnTo>
                      <a:pt x="236" y="107"/>
                    </a:lnTo>
                    <a:lnTo>
                      <a:pt x="238" y="117"/>
                    </a:lnTo>
                    <a:lnTo>
                      <a:pt x="238" y="124"/>
                    </a:lnTo>
                    <a:lnTo>
                      <a:pt x="236" y="131"/>
                    </a:lnTo>
                    <a:lnTo>
                      <a:pt x="236" y="138"/>
                    </a:lnTo>
                    <a:lnTo>
                      <a:pt x="233" y="143"/>
                    </a:lnTo>
                    <a:lnTo>
                      <a:pt x="233" y="145"/>
                    </a:lnTo>
                    <a:lnTo>
                      <a:pt x="231" y="145"/>
                    </a:lnTo>
                    <a:lnTo>
                      <a:pt x="233" y="148"/>
                    </a:lnTo>
                    <a:lnTo>
                      <a:pt x="236" y="148"/>
                    </a:lnTo>
                    <a:lnTo>
                      <a:pt x="240" y="153"/>
                    </a:lnTo>
                    <a:lnTo>
                      <a:pt x="248" y="157"/>
                    </a:lnTo>
                    <a:lnTo>
                      <a:pt x="252" y="164"/>
                    </a:lnTo>
                    <a:lnTo>
                      <a:pt x="259" y="174"/>
                    </a:lnTo>
                    <a:lnTo>
                      <a:pt x="267" y="184"/>
                    </a:lnTo>
                    <a:lnTo>
                      <a:pt x="271" y="195"/>
                    </a:lnTo>
                    <a:lnTo>
                      <a:pt x="274" y="212"/>
                    </a:lnTo>
                    <a:lnTo>
                      <a:pt x="276" y="229"/>
                    </a:lnTo>
                  </a:path>
                </a:pathLst>
              </a:custGeom>
              <a:noFill/>
              <a:ln w="12700" cmpd="sng">
                <a:solidFill>
                  <a:srgbClr val="FF9900"/>
                </a:solidFill>
                <a:prstDash val="solid"/>
                <a:round/>
                <a:headEnd/>
                <a:tailEnd/>
              </a:ln>
            </p:spPr>
            <p:txBody>
              <a:bodyPr/>
              <a:lstStyle/>
              <a:p>
                <a:endParaRPr lang="en-US"/>
              </a:p>
            </p:txBody>
          </p:sp>
          <p:sp>
            <p:nvSpPr>
              <p:cNvPr id="85" name="Freeform 464"/>
              <p:cNvSpPr>
                <a:spLocks/>
              </p:cNvSpPr>
              <p:nvPr/>
            </p:nvSpPr>
            <p:spPr bwMode="auto">
              <a:xfrm>
                <a:off x="3366" y="3430"/>
                <a:ext cx="358" cy="236"/>
              </a:xfrm>
              <a:custGeom>
                <a:avLst/>
                <a:gdLst/>
                <a:ahLst/>
                <a:cxnLst>
                  <a:cxn ang="0">
                    <a:pos x="3" y="220"/>
                  </a:cxn>
                  <a:cxn ang="0">
                    <a:pos x="10" y="194"/>
                  </a:cxn>
                  <a:cxn ang="0">
                    <a:pos x="22" y="174"/>
                  </a:cxn>
                  <a:cxn ang="0">
                    <a:pos x="34" y="163"/>
                  </a:cxn>
                  <a:cxn ang="0">
                    <a:pos x="43" y="155"/>
                  </a:cxn>
                  <a:cxn ang="0">
                    <a:pos x="43" y="155"/>
                  </a:cxn>
                  <a:cxn ang="0">
                    <a:pos x="41" y="146"/>
                  </a:cxn>
                  <a:cxn ang="0">
                    <a:pos x="39" y="134"/>
                  </a:cxn>
                  <a:cxn ang="0">
                    <a:pos x="39" y="117"/>
                  </a:cxn>
                  <a:cxn ang="0">
                    <a:pos x="48" y="98"/>
                  </a:cxn>
                  <a:cxn ang="0">
                    <a:pos x="65" y="84"/>
                  </a:cxn>
                  <a:cxn ang="0">
                    <a:pos x="84" y="79"/>
                  </a:cxn>
                  <a:cxn ang="0">
                    <a:pos x="103" y="82"/>
                  </a:cxn>
                  <a:cxn ang="0">
                    <a:pos x="115" y="86"/>
                  </a:cxn>
                  <a:cxn ang="0">
                    <a:pos x="122" y="91"/>
                  </a:cxn>
                  <a:cxn ang="0">
                    <a:pos x="124" y="89"/>
                  </a:cxn>
                  <a:cxn ang="0">
                    <a:pos x="122" y="82"/>
                  </a:cxn>
                  <a:cxn ang="0">
                    <a:pos x="124" y="70"/>
                  </a:cxn>
                  <a:cxn ang="0">
                    <a:pos x="134" y="53"/>
                  </a:cxn>
                  <a:cxn ang="0">
                    <a:pos x="153" y="31"/>
                  </a:cxn>
                  <a:cxn ang="0">
                    <a:pos x="182" y="15"/>
                  </a:cxn>
                  <a:cxn ang="0">
                    <a:pos x="213" y="10"/>
                  </a:cxn>
                  <a:cxn ang="0">
                    <a:pos x="239" y="15"/>
                  </a:cxn>
                  <a:cxn ang="0">
                    <a:pos x="260" y="24"/>
                  </a:cxn>
                  <a:cxn ang="0">
                    <a:pos x="272" y="31"/>
                  </a:cxn>
                  <a:cxn ang="0">
                    <a:pos x="275" y="31"/>
                  </a:cxn>
                  <a:cxn ang="0">
                    <a:pos x="275" y="27"/>
                  </a:cxn>
                  <a:cxn ang="0">
                    <a:pos x="279" y="17"/>
                  </a:cxn>
                  <a:cxn ang="0">
                    <a:pos x="289" y="8"/>
                  </a:cxn>
                  <a:cxn ang="0">
                    <a:pos x="306" y="3"/>
                  </a:cxn>
                  <a:cxn ang="0">
                    <a:pos x="327" y="3"/>
                  </a:cxn>
                  <a:cxn ang="0">
                    <a:pos x="344" y="8"/>
                  </a:cxn>
                  <a:cxn ang="0">
                    <a:pos x="351" y="17"/>
                  </a:cxn>
                  <a:cxn ang="0">
                    <a:pos x="356" y="27"/>
                  </a:cxn>
                  <a:cxn ang="0">
                    <a:pos x="358" y="31"/>
                  </a:cxn>
                </a:cxnLst>
                <a:rect l="0" t="0" r="r" b="b"/>
                <a:pathLst>
                  <a:path w="358" h="236">
                    <a:moveTo>
                      <a:pt x="0" y="236"/>
                    </a:moveTo>
                    <a:lnTo>
                      <a:pt x="3" y="220"/>
                    </a:lnTo>
                    <a:lnTo>
                      <a:pt x="5" y="205"/>
                    </a:lnTo>
                    <a:lnTo>
                      <a:pt x="10" y="194"/>
                    </a:lnTo>
                    <a:lnTo>
                      <a:pt x="15" y="182"/>
                    </a:lnTo>
                    <a:lnTo>
                      <a:pt x="22" y="174"/>
                    </a:lnTo>
                    <a:lnTo>
                      <a:pt x="29" y="167"/>
                    </a:lnTo>
                    <a:lnTo>
                      <a:pt x="34" y="163"/>
                    </a:lnTo>
                    <a:lnTo>
                      <a:pt x="39" y="158"/>
                    </a:lnTo>
                    <a:lnTo>
                      <a:pt x="43" y="155"/>
                    </a:lnTo>
                    <a:lnTo>
                      <a:pt x="43" y="155"/>
                    </a:lnTo>
                    <a:lnTo>
                      <a:pt x="43" y="155"/>
                    </a:lnTo>
                    <a:lnTo>
                      <a:pt x="41" y="151"/>
                    </a:lnTo>
                    <a:lnTo>
                      <a:pt x="41" y="146"/>
                    </a:lnTo>
                    <a:lnTo>
                      <a:pt x="39" y="141"/>
                    </a:lnTo>
                    <a:lnTo>
                      <a:pt x="39" y="134"/>
                    </a:lnTo>
                    <a:lnTo>
                      <a:pt x="39" y="124"/>
                    </a:lnTo>
                    <a:lnTo>
                      <a:pt x="39" y="117"/>
                    </a:lnTo>
                    <a:lnTo>
                      <a:pt x="43" y="108"/>
                    </a:lnTo>
                    <a:lnTo>
                      <a:pt x="48" y="98"/>
                    </a:lnTo>
                    <a:lnTo>
                      <a:pt x="55" y="91"/>
                    </a:lnTo>
                    <a:lnTo>
                      <a:pt x="65" y="84"/>
                    </a:lnTo>
                    <a:lnTo>
                      <a:pt x="77" y="82"/>
                    </a:lnTo>
                    <a:lnTo>
                      <a:pt x="84" y="79"/>
                    </a:lnTo>
                    <a:lnTo>
                      <a:pt x="93" y="79"/>
                    </a:lnTo>
                    <a:lnTo>
                      <a:pt x="103" y="82"/>
                    </a:lnTo>
                    <a:lnTo>
                      <a:pt x="110" y="84"/>
                    </a:lnTo>
                    <a:lnTo>
                      <a:pt x="115" y="86"/>
                    </a:lnTo>
                    <a:lnTo>
                      <a:pt x="120" y="89"/>
                    </a:lnTo>
                    <a:lnTo>
                      <a:pt x="122" y="91"/>
                    </a:lnTo>
                    <a:lnTo>
                      <a:pt x="124" y="91"/>
                    </a:lnTo>
                    <a:lnTo>
                      <a:pt x="124" y="89"/>
                    </a:lnTo>
                    <a:lnTo>
                      <a:pt x="122" y="86"/>
                    </a:lnTo>
                    <a:lnTo>
                      <a:pt x="122" y="82"/>
                    </a:lnTo>
                    <a:lnTo>
                      <a:pt x="124" y="77"/>
                    </a:lnTo>
                    <a:lnTo>
                      <a:pt x="124" y="70"/>
                    </a:lnTo>
                    <a:lnTo>
                      <a:pt x="129" y="60"/>
                    </a:lnTo>
                    <a:lnTo>
                      <a:pt x="134" y="53"/>
                    </a:lnTo>
                    <a:lnTo>
                      <a:pt x="141" y="43"/>
                    </a:lnTo>
                    <a:lnTo>
                      <a:pt x="153" y="31"/>
                    </a:lnTo>
                    <a:lnTo>
                      <a:pt x="165" y="22"/>
                    </a:lnTo>
                    <a:lnTo>
                      <a:pt x="182" y="15"/>
                    </a:lnTo>
                    <a:lnTo>
                      <a:pt x="196" y="10"/>
                    </a:lnTo>
                    <a:lnTo>
                      <a:pt x="213" y="10"/>
                    </a:lnTo>
                    <a:lnTo>
                      <a:pt x="227" y="10"/>
                    </a:lnTo>
                    <a:lnTo>
                      <a:pt x="239" y="15"/>
                    </a:lnTo>
                    <a:lnTo>
                      <a:pt x="251" y="20"/>
                    </a:lnTo>
                    <a:lnTo>
                      <a:pt x="260" y="24"/>
                    </a:lnTo>
                    <a:lnTo>
                      <a:pt x="267" y="29"/>
                    </a:lnTo>
                    <a:lnTo>
                      <a:pt x="272" y="31"/>
                    </a:lnTo>
                    <a:lnTo>
                      <a:pt x="275" y="34"/>
                    </a:lnTo>
                    <a:lnTo>
                      <a:pt x="275" y="31"/>
                    </a:lnTo>
                    <a:lnTo>
                      <a:pt x="275" y="29"/>
                    </a:lnTo>
                    <a:lnTo>
                      <a:pt x="275" y="27"/>
                    </a:lnTo>
                    <a:lnTo>
                      <a:pt x="277" y="22"/>
                    </a:lnTo>
                    <a:lnTo>
                      <a:pt x="279" y="17"/>
                    </a:lnTo>
                    <a:lnTo>
                      <a:pt x="284" y="12"/>
                    </a:lnTo>
                    <a:lnTo>
                      <a:pt x="289" y="8"/>
                    </a:lnTo>
                    <a:lnTo>
                      <a:pt x="296" y="5"/>
                    </a:lnTo>
                    <a:lnTo>
                      <a:pt x="306" y="3"/>
                    </a:lnTo>
                    <a:lnTo>
                      <a:pt x="315" y="0"/>
                    </a:lnTo>
                    <a:lnTo>
                      <a:pt x="327" y="3"/>
                    </a:lnTo>
                    <a:lnTo>
                      <a:pt x="337" y="5"/>
                    </a:lnTo>
                    <a:lnTo>
                      <a:pt x="344" y="8"/>
                    </a:lnTo>
                    <a:lnTo>
                      <a:pt x="348" y="12"/>
                    </a:lnTo>
                    <a:lnTo>
                      <a:pt x="351" y="17"/>
                    </a:lnTo>
                    <a:lnTo>
                      <a:pt x="356" y="22"/>
                    </a:lnTo>
                    <a:lnTo>
                      <a:pt x="356" y="27"/>
                    </a:lnTo>
                    <a:lnTo>
                      <a:pt x="358" y="29"/>
                    </a:lnTo>
                    <a:lnTo>
                      <a:pt x="358" y="31"/>
                    </a:lnTo>
                    <a:lnTo>
                      <a:pt x="358" y="34"/>
                    </a:lnTo>
                  </a:path>
                </a:pathLst>
              </a:custGeom>
              <a:noFill/>
              <a:ln w="12700" cmpd="sng">
                <a:solidFill>
                  <a:srgbClr val="FF9900"/>
                </a:solidFill>
                <a:prstDash val="solid"/>
                <a:round/>
                <a:headEnd/>
                <a:tailEnd/>
              </a:ln>
            </p:spPr>
            <p:txBody>
              <a:bodyPr/>
              <a:lstStyle/>
              <a:p>
                <a:endParaRPr lang="en-US"/>
              </a:p>
            </p:txBody>
          </p:sp>
          <p:sp>
            <p:nvSpPr>
              <p:cNvPr id="86" name="Freeform 465"/>
              <p:cNvSpPr>
                <a:spLocks/>
              </p:cNvSpPr>
              <p:nvPr/>
            </p:nvSpPr>
            <p:spPr bwMode="auto">
              <a:xfrm>
                <a:off x="3366" y="3664"/>
                <a:ext cx="272" cy="229"/>
              </a:xfrm>
              <a:custGeom>
                <a:avLst/>
                <a:gdLst/>
                <a:ahLst/>
                <a:cxnLst>
                  <a:cxn ang="0">
                    <a:pos x="272" y="203"/>
                  </a:cxn>
                  <a:cxn ang="0">
                    <a:pos x="272" y="205"/>
                  </a:cxn>
                  <a:cxn ang="0">
                    <a:pos x="267" y="208"/>
                  </a:cxn>
                  <a:cxn ang="0">
                    <a:pos x="260" y="212"/>
                  </a:cxn>
                  <a:cxn ang="0">
                    <a:pos x="251" y="217"/>
                  </a:cxn>
                  <a:cxn ang="0">
                    <a:pos x="239" y="222"/>
                  </a:cxn>
                  <a:cxn ang="0">
                    <a:pos x="227" y="227"/>
                  </a:cxn>
                  <a:cxn ang="0">
                    <a:pos x="213" y="229"/>
                  </a:cxn>
                  <a:cxn ang="0">
                    <a:pos x="196" y="227"/>
                  </a:cxn>
                  <a:cxn ang="0">
                    <a:pos x="182" y="224"/>
                  </a:cxn>
                  <a:cxn ang="0">
                    <a:pos x="165" y="215"/>
                  </a:cxn>
                  <a:cxn ang="0">
                    <a:pos x="153" y="205"/>
                  </a:cxn>
                  <a:cxn ang="0">
                    <a:pos x="141" y="196"/>
                  </a:cxn>
                  <a:cxn ang="0">
                    <a:pos x="134" y="186"/>
                  </a:cxn>
                  <a:cxn ang="0">
                    <a:pos x="129" y="177"/>
                  </a:cxn>
                  <a:cxn ang="0">
                    <a:pos x="124" y="167"/>
                  </a:cxn>
                  <a:cxn ang="0">
                    <a:pos x="124" y="160"/>
                  </a:cxn>
                  <a:cxn ang="0">
                    <a:pos x="122" y="155"/>
                  </a:cxn>
                  <a:cxn ang="0">
                    <a:pos x="122" y="150"/>
                  </a:cxn>
                  <a:cxn ang="0">
                    <a:pos x="124" y="148"/>
                  </a:cxn>
                  <a:cxn ang="0">
                    <a:pos x="124" y="146"/>
                  </a:cxn>
                  <a:cxn ang="0">
                    <a:pos x="122" y="148"/>
                  </a:cxn>
                  <a:cxn ang="0">
                    <a:pos x="120" y="150"/>
                  </a:cxn>
                  <a:cxn ang="0">
                    <a:pos x="115" y="153"/>
                  </a:cxn>
                  <a:cxn ang="0">
                    <a:pos x="110" y="155"/>
                  </a:cxn>
                  <a:cxn ang="0">
                    <a:pos x="103" y="157"/>
                  </a:cxn>
                  <a:cxn ang="0">
                    <a:pos x="93" y="157"/>
                  </a:cxn>
                  <a:cxn ang="0">
                    <a:pos x="84" y="157"/>
                  </a:cxn>
                  <a:cxn ang="0">
                    <a:pos x="77" y="157"/>
                  </a:cxn>
                  <a:cxn ang="0">
                    <a:pos x="65" y="153"/>
                  </a:cxn>
                  <a:cxn ang="0">
                    <a:pos x="55" y="146"/>
                  </a:cxn>
                  <a:cxn ang="0">
                    <a:pos x="48" y="138"/>
                  </a:cxn>
                  <a:cxn ang="0">
                    <a:pos x="43" y="129"/>
                  </a:cxn>
                  <a:cxn ang="0">
                    <a:pos x="39" y="122"/>
                  </a:cxn>
                  <a:cxn ang="0">
                    <a:pos x="39" y="112"/>
                  </a:cxn>
                  <a:cxn ang="0">
                    <a:pos x="39" y="105"/>
                  </a:cxn>
                  <a:cxn ang="0">
                    <a:pos x="39" y="98"/>
                  </a:cxn>
                  <a:cxn ang="0">
                    <a:pos x="41" y="91"/>
                  </a:cxn>
                  <a:cxn ang="0">
                    <a:pos x="41" y="86"/>
                  </a:cxn>
                  <a:cxn ang="0">
                    <a:pos x="43" y="84"/>
                  </a:cxn>
                  <a:cxn ang="0">
                    <a:pos x="43" y="81"/>
                  </a:cxn>
                  <a:cxn ang="0">
                    <a:pos x="43" y="81"/>
                  </a:cxn>
                  <a:cxn ang="0">
                    <a:pos x="39" y="79"/>
                  </a:cxn>
                  <a:cxn ang="0">
                    <a:pos x="34" y="76"/>
                  </a:cxn>
                  <a:cxn ang="0">
                    <a:pos x="29" y="72"/>
                  </a:cxn>
                  <a:cxn ang="0">
                    <a:pos x="22" y="64"/>
                  </a:cxn>
                  <a:cxn ang="0">
                    <a:pos x="15" y="55"/>
                  </a:cxn>
                  <a:cxn ang="0">
                    <a:pos x="10" y="45"/>
                  </a:cxn>
                  <a:cxn ang="0">
                    <a:pos x="5" y="31"/>
                  </a:cxn>
                  <a:cxn ang="0">
                    <a:pos x="3" y="17"/>
                  </a:cxn>
                  <a:cxn ang="0">
                    <a:pos x="0" y="0"/>
                  </a:cxn>
                </a:cxnLst>
                <a:rect l="0" t="0" r="r" b="b"/>
                <a:pathLst>
                  <a:path w="272" h="229">
                    <a:moveTo>
                      <a:pt x="272" y="203"/>
                    </a:moveTo>
                    <a:lnTo>
                      <a:pt x="272" y="205"/>
                    </a:lnTo>
                    <a:lnTo>
                      <a:pt x="267" y="208"/>
                    </a:lnTo>
                    <a:lnTo>
                      <a:pt x="260" y="212"/>
                    </a:lnTo>
                    <a:lnTo>
                      <a:pt x="251" y="217"/>
                    </a:lnTo>
                    <a:lnTo>
                      <a:pt x="239" y="222"/>
                    </a:lnTo>
                    <a:lnTo>
                      <a:pt x="227" y="227"/>
                    </a:lnTo>
                    <a:lnTo>
                      <a:pt x="213" y="229"/>
                    </a:lnTo>
                    <a:lnTo>
                      <a:pt x="196" y="227"/>
                    </a:lnTo>
                    <a:lnTo>
                      <a:pt x="182" y="224"/>
                    </a:lnTo>
                    <a:lnTo>
                      <a:pt x="165" y="215"/>
                    </a:lnTo>
                    <a:lnTo>
                      <a:pt x="153" y="205"/>
                    </a:lnTo>
                    <a:lnTo>
                      <a:pt x="141" y="196"/>
                    </a:lnTo>
                    <a:lnTo>
                      <a:pt x="134" y="186"/>
                    </a:lnTo>
                    <a:lnTo>
                      <a:pt x="129" y="177"/>
                    </a:lnTo>
                    <a:lnTo>
                      <a:pt x="124" y="167"/>
                    </a:lnTo>
                    <a:lnTo>
                      <a:pt x="124" y="160"/>
                    </a:lnTo>
                    <a:lnTo>
                      <a:pt x="122" y="155"/>
                    </a:lnTo>
                    <a:lnTo>
                      <a:pt x="122" y="150"/>
                    </a:lnTo>
                    <a:lnTo>
                      <a:pt x="124" y="148"/>
                    </a:lnTo>
                    <a:lnTo>
                      <a:pt x="124" y="146"/>
                    </a:lnTo>
                    <a:lnTo>
                      <a:pt x="122" y="148"/>
                    </a:lnTo>
                    <a:lnTo>
                      <a:pt x="120" y="150"/>
                    </a:lnTo>
                    <a:lnTo>
                      <a:pt x="115" y="153"/>
                    </a:lnTo>
                    <a:lnTo>
                      <a:pt x="110" y="155"/>
                    </a:lnTo>
                    <a:lnTo>
                      <a:pt x="103" y="157"/>
                    </a:lnTo>
                    <a:lnTo>
                      <a:pt x="93" y="157"/>
                    </a:lnTo>
                    <a:lnTo>
                      <a:pt x="84" y="157"/>
                    </a:lnTo>
                    <a:lnTo>
                      <a:pt x="77" y="157"/>
                    </a:lnTo>
                    <a:lnTo>
                      <a:pt x="65" y="153"/>
                    </a:lnTo>
                    <a:lnTo>
                      <a:pt x="55" y="146"/>
                    </a:lnTo>
                    <a:lnTo>
                      <a:pt x="48" y="138"/>
                    </a:lnTo>
                    <a:lnTo>
                      <a:pt x="43" y="129"/>
                    </a:lnTo>
                    <a:lnTo>
                      <a:pt x="39" y="122"/>
                    </a:lnTo>
                    <a:lnTo>
                      <a:pt x="39" y="112"/>
                    </a:lnTo>
                    <a:lnTo>
                      <a:pt x="39" y="105"/>
                    </a:lnTo>
                    <a:lnTo>
                      <a:pt x="39" y="98"/>
                    </a:lnTo>
                    <a:lnTo>
                      <a:pt x="41" y="91"/>
                    </a:lnTo>
                    <a:lnTo>
                      <a:pt x="41" y="86"/>
                    </a:lnTo>
                    <a:lnTo>
                      <a:pt x="43" y="84"/>
                    </a:lnTo>
                    <a:lnTo>
                      <a:pt x="43" y="81"/>
                    </a:lnTo>
                    <a:lnTo>
                      <a:pt x="43" y="81"/>
                    </a:lnTo>
                    <a:lnTo>
                      <a:pt x="39" y="79"/>
                    </a:lnTo>
                    <a:lnTo>
                      <a:pt x="34" y="76"/>
                    </a:lnTo>
                    <a:lnTo>
                      <a:pt x="29" y="72"/>
                    </a:lnTo>
                    <a:lnTo>
                      <a:pt x="22" y="64"/>
                    </a:lnTo>
                    <a:lnTo>
                      <a:pt x="15" y="55"/>
                    </a:lnTo>
                    <a:lnTo>
                      <a:pt x="10" y="45"/>
                    </a:lnTo>
                    <a:lnTo>
                      <a:pt x="5" y="31"/>
                    </a:lnTo>
                    <a:lnTo>
                      <a:pt x="3" y="17"/>
                    </a:lnTo>
                    <a:lnTo>
                      <a:pt x="0" y="0"/>
                    </a:lnTo>
                  </a:path>
                </a:pathLst>
              </a:custGeom>
              <a:noFill/>
              <a:ln w="12700" cmpd="sng">
                <a:solidFill>
                  <a:srgbClr val="FF9900"/>
                </a:solidFill>
                <a:prstDash val="solid"/>
                <a:round/>
                <a:headEnd/>
                <a:tailEnd/>
              </a:ln>
            </p:spPr>
            <p:txBody>
              <a:bodyPr/>
              <a:lstStyle/>
              <a:p>
                <a:endParaRPr lang="en-US"/>
              </a:p>
            </p:txBody>
          </p:sp>
          <p:sp>
            <p:nvSpPr>
              <p:cNvPr id="87" name="Freeform 466"/>
              <p:cNvSpPr>
                <a:spLocks/>
              </p:cNvSpPr>
              <p:nvPr/>
            </p:nvSpPr>
            <p:spPr bwMode="auto">
              <a:xfrm>
                <a:off x="3638" y="3664"/>
                <a:ext cx="360" cy="236"/>
              </a:xfrm>
              <a:custGeom>
                <a:avLst/>
                <a:gdLst/>
                <a:ahLst/>
                <a:cxnLst>
                  <a:cxn ang="0">
                    <a:pos x="3" y="205"/>
                  </a:cxn>
                  <a:cxn ang="0">
                    <a:pos x="3" y="212"/>
                  </a:cxn>
                  <a:cxn ang="0">
                    <a:pos x="7" y="219"/>
                  </a:cxn>
                  <a:cxn ang="0">
                    <a:pos x="17" y="229"/>
                  </a:cxn>
                  <a:cxn ang="0">
                    <a:pos x="34" y="236"/>
                  </a:cxn>
                  <a:cxn ang="0">
                    <a:pos x="55" y="236"/>
                  </a:cxn>
                  <a:cxn ang="0">
                    <a:pos x="72" y="229"/>
                  </a:cxn>
                  <a:cxn ang="0">
                    <a:pos x="79" y="219"/>
                  </a:cxn>
                  <a:cxn ang="0">
                    <a:pos x="84" y="212"/>
                  </a:cxn>
                  <a:cxn ang="0">
                    <a:pos x="86" y="205"/>
                  </a:cxn>
                  <a:cxn ang="0">
                    <a:pos x="88" y="205"/>
                  </a:cxn>
                  <a:cxn ang="0">
                    <a:pos x="100" y="215"/>
                  </a:cxn>
                  <a:cxn ang="0">
                    <a:pos x="119" y="224"/>
                  </a:cxn>
                  <a:cxn ang="0">
                    <a:pos x="148" y="229"/>
                  </a:cxn>
                  <a:cxn ang="0">
                    <a:pos x="179" y="224"/>
                  </a:cxn>
                  <a:cxn ang="0">
                    <a:pos x="208" y="205"/>
                  </a:cxn>
                  <a:cxn ang="0">
                    <a:pos x="227" y="186"/>
                  </a:cxn>
                  <a:cxn ang="0">
                    <a:pos x="234" y="169"/>
                  </a:cxn>
                  <a:cxn ang="0">
                    <a:pos x="236" y="155"/>
                  </a:cxn>
                  <a:cxn ang="0">
                    <a:pos x="236" y="148"/>
                  </a:cxn>
                  <a:cxn ang="0">
                    <a:pos x="236" y="148"/>
                  </a:cxn>
                  <a:cxn ang="0">
                    <a:pos x="243" y="153"/>
                  </a:cxn>
                  <a:cxn ang="0">
                    <a:pos x="258" y="157"/>
                  </a:cxn>
                  <a:cxn ang="0">
                    <a:pos x="274" y="160"/>
                  </a:cxn>
                  <a:cxn ang="0">
                    <a:pos x="293" y="153"/>
                  </a:cxn>
                  <a:cxn ang="0">
                    <a:pos x="313" y="138"/>
                  </a:cxn>
                  <a:cxn ang="0">
                    <a:pos x="320" y="122"/>
                  </a:cxn>
                  <a:cxn ang="0">
                    <a:pos x="322" y="105"/>
                  </a:cxn>
                  <a:cxn ang="0">
                    <a:pos x="320" y="91"/>
                  </a:cxn>
                  <a:cxn ang="0">
                    <a:pos x="317" y="84"/>
                  </a:cxn>
                  <a:cxn ang="0">
                    <a:pos x="317" y="81"/>
                  </a:cxn>
                  <a:cxn ang="0">
                    <a:pos x="324" y="76"/>
                  </a:cxn>
                  <a:cxn ang="0">
                    <a:pos x="336" y="64"/>
                  </a:cxn>
                  <a:cxn ang="0">
                    <a:pos x="351" y="45"/>
                  </a:cxn>
                  <a:cxn ang="0">
                    <a:pos x="358" y="17"/>
                  </a:cxn>
                </a:cxnLst>
                <a:rect l="0" t="0" r="r" b="b"/>
                <a:pathLst>
                  <a:path w="360" h="236">
                    <a:moveTo>
                      <a:pt x="0" y="203"/>
                    </a:moveTo>
                    <a:lnTo>
                      <a:pt x="3" y="205"/>
                    </a:lnTo>
                    <a:lnTo>
                      <a:pt x="3" y="208"/>
                    </a:lnTo>
                    <a:lnTo>
                      <a:pt x="3" y="212"/>
                    </a:lnTo>
                    <a:lnTo>
                      <a:pt x="5" y="215"/>
                    </a:lnTo>
                    <a:lnTo>
                      <a:pt x="7" y="219"/>
                    </a:lnTo>
                    <a:lnTo>
                      <a:pt x="12" y="224"/>
                    </a:lnTo>
                    <a:lnTo>
                      <a:pt x="17" y="229"/>
                    </a:lnTo>
                    <a:lnTo>
                      <a:pt x="24" y="234"/>
                    </a:lnTo>
                    <a:lnTo>
                      <a:pt x="34" y="236"/>
                    </a:lnTo>
                    <a:lnTo>
                      <a:pt x="43" y="236"/>
                    </a:lnTo>
                    <a:lnTo>
                      <a:pt x="55" y="236"/>
                    </a:lnTo>
                    <a:lnTo>
                      <a:pt x="65" y="234"/>
                    </a:lnTo>
                    <a:lnTo>
                      <a:pt x="72" y="229"/>
                    </a:lnTo>
                    <a:lnTo>
                      <a:pt x="76" y="224"/>
                    </a:lnTo>
                    <a:lnTo>
                      <a:pt x="79" y="219"/>
                    </a:lnTo>
                    <a:lnTo>
                      <a:pt x="84" y="215"/>
                    </a:lnTo>
                    <a:lnTo>
                      <a:pt x="84" y="212"/>
                    </a:lnTo>
                    <a:lnTo>
                      <a:pt x="86" y="208"/>
                    </a:lnTo>
                    <a:lnTo>
                      <a:pt x="86" y="205"/>
                    </a:lnTo>
                    <a:lnTo>
                      <a:pt x="86" y="205"/>
                    </a:lnTo>
                    <a:lnTo>
                      <a:pt x="88" y="205"/>
                    </a:lnTo>
                    <a:lnTo>
                      <a:pt x="91" y="210"/>
                    </a:lnTo>
                    <a:lnTo>
                      <a:pt x="100" y="215"/>
                    </a:lnTo>
                    <a:lnTo>
                      <a:pt x="110" y="219"/>
                    </a:lnTo>
                    <a:lnTo>
                      <a:pt x="119" y="224"/>
                    </a:lnTo>
                    <a:lnTo>
                      <a:pt x="134" y="227"/>
                    </a:lnTo>
                    <a:lnTo>
                      <a:pt x="148" y="229"/>
                    </a:lnTo>
                    <a:lnTo>
                      <a:pt x="162" y="229"/>
                    </a:lnTo>
                    <a:lnTo>
                      <a:pt x="179" y="224"/>
                    </a:lnTo>
                    <a:lnTo>
                      <a:pt x="193" y="217"/>
                    </a:lnTo>
                    <a:lnTo>
                      <a:pt x="208" y="205"/>
                    </a:lnTo>
                    <a:lnTo>
                      <a:pt x="217" y="196"/>
                    </a:lnTo>
                    <a:lnTo>
                      <a:pt x="227" y="186"/>
                    </a:lnTo>
                    <a:lnTo>
                      <a:pt x="231" y="177"/>
                    </a:lnTo>
                    <a:lnTo>
                      <a:pt x="234" y="169"/>
                    </a:lnTo>
                    <a:lnTo>
                      <a:pt x="236" y="162"/>
                    </a:lnTo>
                    <a:lnTo>
                      <a:pt x="236" y="155"/>
                    </a:lnTo>
                    <a:lnTo>
                      <a:pt x="236" y="150"/>
                    </a:lnTo>
                    <a:lnTo>
                      <a:pt x="236" y="148"/>
                    </a:lnTo>
                    <a:lnTo>
                      <a:pt x="236" y="148"/>
                    </a:lnTo>
                    <a:lnTo>
                      <a:pt x="236" y="148"/>
                    </a:lnTo>
                    <a:lnTo>
                      <a:pt x="239" y="150"/>
                    </a:lnTo>
                    <a:lnTo>
                      <a:pt x="243" y="153"/>
                    </a:lnTo>
                    <a:lnTo>
                      <a:pt x="251" y="155"/>
                    </a:lnTo>
                    <a:lnTo>
                      <a:pt x="258" y="157"/>
                    </a:lnTo>
                    <a:lnTo>
                      <a:pt x="265" y="160"/>
                    </a:lnTo>
                    <a:lnTo>
                      <a:pt x="274" y="160"/>
                    </a:lnTo>
                    <a:lnTo>
                      <a:pt x="284" y="157"/>
                    </a:lnTo>
                    <a:lnTo>
                      <a:pt x="293" y="153"/>
                    </a:lnTo>
                    <a:lnTo>
                      <a:pt x="303" y="148"/>
                    </a:lnTo>
                    <a:lnTo>
                      <a:pt x="313" y="138"/>
                    </a:lnTo>
                    <a:lnTo>
                      <a:pt x="317" y="131"/>
                    </a:lnTo>
                    <a:lnTo>
                      <a:pt x="320" y="122"/>
                    </a:lnTo>
                    <a:lnTo>
                      <a:pt x="322" y="112"/>
                    </a:lnTo>
                    <a:lnTo>
                      <a:pt x="322" y="105"/>
                    </a:lnTo>
                    <a:lnTo>
                      <a:pt x="320" y="98"/>
                    </a:lnTo>
                    <a:lnTo>
                      <a:pt x="320" y="91"/>
                    </a:lnTo>
                    <a:lnTo>
                      <a:pt x="317" y="86"/>
                    </a:lnTo>
                    <a:lnTo>
                      <a:pt x="317" y="84"/>
                    </a:lnTo>
                    <a:lnTo>
                      <a:pt x="315" y="84"/>
                    </a:lnTo>
                    <a:lnTo>
                      <a:pt x="317" y="81"/>
                    </a:lnTo>
                    <a:lnTo>
                      <a:pt x="320" y="79"/>
                    </a:lnTo>
                    <a:lnTo>
                      <a:pt x="324" y="76"/>
                    </a:lnTo>
                    <a:lnTo>
                      <a:pt x="332" y="72"/>
                    </a:lnTo>
                    <a:lnTo>
                      <a:pt x="336" y="64"/>
                    </a:lnTo>
                    <a:lnTo>
                      <a:pt x="343" y="55"/>
                    </a:lnTo>
                    <a:lnTo>
                      <a:pt x="351" y="45"/>
                    </a:lnTo>
                    <a:lnTo>
                      <a:pt x="355" y="33"/>
                    </a:lnTo>
                    <a:lnTo>
                      <a:pt x="358" y="17"/>
                    </a:lnTo>
                    <a:lnTo>
                      <a:pt x="360" y="0"/>
                    </a:lnTo>
                  </a:path>
                </a:pathLst>
              </a:custGeom>
              <a:noFill/>
              <a:ln w="12700" cmpd="sng">
                <a:solidFill>
                  <a:srgbClr val="FF9900"/>
                </a:solidFill>
                <a:prstDash val="solid"/>
                <a:round/>
                <a:headEnd/>
                <a:tailEnd/>
              </a:ln>
            </p:spPr>
            <p:txBody>
              <a:bodyPr/>
              <a:lstStyle/>
              <a:p>
                <a:endParaRPr lang="en-US"/>
              </a:p>
            </p:txBody>
          </p:sp>
        </p:grpSp>
        <p:sp>
          <p:nvSpPr>
            <p:cNvPr id="63" name="Freeform 467"/>
            <p:cNvSpPr>
              <a:spLocks/>
            </p:cNvSpPr>
            <p:nvPr/>
          </p:nvSpPr>
          <p:spPr bwMode="auto">
            <a:xfrm>
              <a:off x="4346" y="4062"/>
              <a:ext cx="115" cy="115"/>
            </a:xfrm>
            <a:custGeom>
              <a:avLst/>
              <a:gdLst/>
              <a:ahLst/>
              <a:cxnLst>
                <a:cxn ang="0">
                  <a:pos x="112" y="112"/>
                </a:cxn>
                <a:cxn ang="0">
                  <a:pos x="115" y="0"/>
                </a:cxn>
                <a:cxn ang="0">
                  <a:pos x="0" y="0"/>
                </a:cxn>
                <a:cxn ang="0">
                  <a:pos x="0" y="115"/>
                </a:cxn>
                <a:cxn ang="0">
                  <a:pos x="115" y="115"/>
                </a:cxn>
                <a:cxn ang="0">
                  <a:pos x="115" y="115"/>
                </a:cxn>
              </a:cxnLst>
              <a:rect l="0" t="0" r="r" b="b"/>
              <a:pathLst>
                <a:path w="115" h="115">
                  <a:moveTo>
                    <a:pt x="112" y="112"/>
                  </a:moveTo>
                  <a:lnTo>
                    <a:pt x="115" y="0"/>
                  </a:lnTo>
                  <a:lnTo>
                    <a:pt x="0" y="0"/>
                  </a:lnTo>
                  <a:lnTo>
                    <a:pt x="0" y="115"/>
                  </a:lnTo>
                  <a:lnTo>
                    <a:pt x="115" y="115"/>
                  </a:lnTo>
                  <a:lnTo>
                    <a:pt x="115" y="115"/>
                  </a:lnTo>
                </a:path>
              </a:pathLst>
            </a:custGeom>
            <a:solidFill>
              <a:schemeClr val="accent2">
                <a:alpha val="50000"/>
              </a:schemeClr>
            </a:solidFill>
            <a:ln w="7938">
              <a:solidFill>
                <a:srgbClr val="000000"/>
              </a:solidFill>
              <a:prstDash val="solid"/>
              <a:round/>
              <a:headEnd/>
              <a:tailEnd/>
            </a:ln>
          </p:spPr>
          <p:txBody>
            <a:bodyPr/>
            <a:lstStyle/>
            <a:p>
              <a:endParaRPr lang="en-US"/>
            </a:p>
          </p:txBody>
        </p:sp>
        <p:sp>
          <p:nvSpPr>
            <p:cNvPr id="64" name="Freeform 468"/>
            <p:cNvSpPr>
              <a:spLocks/>
            </p:cNvSpPr>
            <p:nvPr/>
          </p:nvSpPr>
          <p:spPr bwMode="auto">
            <a:xfrm>
              <a:off x="4985" y="4062"/>
              <a:ext cx="112" cy="115"/>
            </a:xfrm>
            <a:custGeom>
              <a:avLst/>
              <a:gdLst/>
              <a:ahLst/>
              <a:cxnLst>
                <a:cxn ang="0">
                  <a:pos x="112" y="112"/>
                </a:cxn>
                <a:cxn ang="0">
                  <a:pos x="112" y="0"/>
                </a:cxn>
                <a:cxn ang="0">
                  <a:pos x="0" y="0"/>
                </a:cxn>
                <a:cxn ang="0">
                  <a:pos x="0" y="115"/>
                </a:cxn>
                <a:cxn ang="0">
                  <a:pos x="112" y="115"/>
                </a:cxn>
                <a:cxn ang="0">
                  <a:pos x="112" y="115"/>
                </a:cxn>
              </a:cxnLst>
              <a:rect l="0" t="0" r="r" b="b"/>
              <a:pathLst>
                <a:path w="112" h="115">
                  <a:moveTo>
                    <a:pt x="112" y="112"/>
                  </a:moveTo>
                  <a:lnTo>
                    <a:pt x="112" y="0"/>
                  </a:lnTo>
                  <a:lnTo>
                    <a:pt x="0" y="0"/>
                  </a:lnTo>
                  <a:lnTo>
                    <a:pt x="0" y="115"/>
                  </a:lnTo>
                  <a:lnTo>
                    <a:pt x="112" y="115"/>
                  </a:lnTo>
                  <a:lnTo>
                    <a:pt x="112" y="115"/>
                  </a:lnTo>
                </a:path>
              </a:pathLst>
            </a:custGeom>
            <a:solidFill>
              <a:schemeClr val="accent1">
                <a:alpha val="50000"/>
              </a:schemeClr>
            </a:solidFill>
            <a:ln w="7938">
              <a:solidFill>
                <a:srgbClr val="000000"/>
              </a:solidFill>
              <a:prstDash val="solid"/>
              <a:round/>
              <a:headEnd/>
              <a:tailEnd/>
            </a:ln>
          </p:spPr>
          <p:txBody>
            <a:bodyPr/>
            <a:lstStyle/>
            <a:p>
              <a:endParaRPr lang="en-US"/>
            </a:p>
          </p:txBody>
        </p:sp>
        <p:sp>
          <p:nvSpPr>
            <p:cNvPr id="65" name="Line 469"/>
            <p:cNvSpPr>
              <a:spLocks noChangeShapeType="1"/>
            </p:cNvSpPr>
            <p:nvPr/>
          </p:nvSpPr>
          <p:spPr bwMode="auto">
            <a:xfrm>
              <a:off x="4206" y="2558"/>
              <a:ext cx="1" cy="119"/>
            </a:xfrm>
            <a:prstGeom prst="line">
              <a:avLst/>
            </a:prstGeom>
            <a:noFill/>
            <a:ln w="7938">
              <a:solidFill>
                <a:srgbClr val="000000"/>
              </a:solidFill>
              <a:round/>
              <a:headEnd/>
              <a:tailEnd/>
            </a:ln>
          </p:spPr>
          <p:txBody>
            <a:bodyPr/>
            <a:lstStyle/>
            <a:p>
              <a:endParaRPr lang="en-US"/>
            </a:p>
          </p:txBody>
        </p:sp>
        <p:sp>
          <p:nvSpPr>
            <p:cNvPr id="66" name="Line 470"/>
            <p:cNvSpPr>
              <a:spLocks noChangeShapeType="1"/>
            </p:cNvSpPr>
            <p:nvPr/>
          </p:nvSpPr>
          <p:spPr bwMode="auto">
            <a:xfrm flipH="1" flipV="1">
              <a:off x="3719" y="2813"/>
              <a:ext cx="172" cy="95"/>
            </a:xfrm>
            <a:prstGeom prst="line">
              <a:avLst/>
            </a:prstGeom>
            <a:noFill/>
            <a:ln w="7938">
              <a:solidFill>
                <a:srgbClr val="000000"/>
              </a:solidFill>
              <a:round/>
              <a:headEnd/>
              <a:tailEnd/>
            </a:ln>
          </p:spPr>
          <p:txBody>
            <a:bodyPr/>
            <a:lstStyle/>
            <a:p>
              <a:endParaRPr lang="en-US"/>
            </a:p>
          </p:txBody>
        </p:sp>
        <p:sp>
          <p:nvSpPr>
            <p:cNvPr id="67" name="Line 471"/>
            <p:cNvSpPr>
              <a:spLocks noChangeShapeType="1"/>
            </p:cNvSpPr>
            <p:nvPr/>
          </p:nvSpPr>
          <p:spPr bwMode="auto">
            <a:xfrm flipV="1">
              <a:off x="4520" y="2811"/>
              <a:ext cx="184" cy="102"/>
            </a:xfrm>
            <a:prstGeom prst="line">
              <a:avLst/>
            </a:prstGeom>
            <a:noFill/>
            <a:ln w="7938">
              <a:solidFill>
                <a:srgbClr val="000000"/>
              </a:solidFill>
              <a:round/>
              <a:headEnd/>
              <a:tailEnd/>
            </a:ln>
          </p:spPr>
          <p:txBody>
            <a:bodyPr/>
            <a:lstStyle/>
            <a:p>
              <a:endParaRPr lang="en-US"/>
            </a:p>
          </p:txBody>
        </p:sp>
        <p:sp>
          <p:nvSpPr>
            <p:cNvPr id="68" name="Line 472"/>
            <p:cNvSpPr>
              <a:spLocks noChangeShapeType="1"/>
            </p:cNvSpPr>
            <p:nvPr/>
          </p:nvSpPr>
          <p:spPr bwMode="auto">
            <a:xfrm flipH="1">
              <a:off x="3683" y="3049"/>
              <a:ext cx="253" cy="379"/>
            </a:xfrm>
            <a:prstGeom prst="line">
              <a:avLst/>
            </a:prstGeom>
            <a:noFill/>
            <a:ln w="7938">
              <a:solidFill>
                <a:srgbClr val="000000"/>
              </a:solidFill>
              <a:round/>
              <a:headEnd/>
              <a:tailEnd/>
            </a:ln>
          </p:spPr>
          <p:txBody>
            <a:bodyPr/>
            <a:lstStyle/>
            <a:p>
              <a:endParaRPr lang="en-US"/>
            </a:p>
          </p:txBody>
        </p:sp>
        <p:sp>
          <p:nvSpPr>
            <p:cNvPr id="69" name="Freeform 473"/>
            <p:cNvSpPr>
              <a:spLocks/>
            </p:cNvSpPr>
            <p:nvPr/>
          </p:nvSpPr>
          <p:spPr bwMode="auto">
            <a:xfrm>
              <a:off x="3745" y="3199"/>
              <a:ext cx="113" cy="115"/>
            </a:xfrm>
            <a:custGeom>
              <a:avLst/>
              <a:gdLst/>
              <a:ahLst/>
              <a:cxnLst>
                <a:cxn ang="0">
                  <a:pos x="113" y="112"/>
                </a:cxn>
                <a:cxn ang="0">
                  <a:pos x="113" y="0"/>
                </a:cxn>
                <a:cxn ang="0">
                  <a:pos x="0" y="0"/>
                </a:cxn>
                <a:cxn ang="0">
                  <a:pos x="0" y="115"/>
                </a:cxn>
                <a:cxn ang="0">
                  <a:pos x="113" y="115"/>
                </a:cxn>
                <a:cxn ang="0">
                  <a:pos x="113" y="115"/>
                </a:cxn>
                <a:cxn ang="0">
                  <a:pos x="113" y="112"/>
                </a:cxn>
              </a:cxnLst>
              <a:rect l="0" t="0" r="r" b="b"/>
              <a:pathLst>
                <a:path w="113" h="115">
                  <a:moveTo>
                    <a:pt x="113" y="112"/>
                  </a:moveTo>
                  <a:lnTo>
                    <a:pt x="113" y="0"/>
                  </a:lnTo>
                  <a:lnTo>
                    <a:pt x="0" y="0"/>
                  </a:lnTo>
                  <a:lnTo>
                    <a:pt x="0" y="115"/>
                  </a:lnTo>
                  <a:lnTo>
                    <a:pt x="113" y="115"/>
                  </a:lnTo>
                  <a:lnTo>
                    <a:pt x="113" y="115"/>
                  </a:lnTo>
                  <a:lnTo>
                    <a:pt x="113" y="112"/>
                  </a:lnTo>
                  <a:close/>
                </a:path>
              </a:pathLst>
            </a:custGeom>
            <a:solidFill>
              <a:srgbClr val="FFFF66">
                <a:alpha val="50000"/>
              </a:srgbClr>
            </a:solidFill>
            <a:ln w="9525">
              <a:solidFill>
                <a:schemeClr val="tx1"/>
              </a:solidFill>
              <a:round/>
              <a:headEnd/>
              <a:tailEnd/>
            </a:ln>
          </p:spPr>
          <p:txBody>
            <a:bodyPr/>
            <a:lstStyle/>
            <a:p>
              <a:endParaRPr lang="en-US"/>
            </a:p>
          </p:txBody>
        </p:sp>
        <p:sp>
          <p:nvSpPr>
            <p:cNvPr id="70" name="Freeform 474"/>
            <p:cNvSpPr>
              <a:spLocks/>
            </p:cNvSpPr>
            <p:nvPr/>
          </p:nvSpPr>
          <p:spPr bwMode="auto">
            <a:xfrm>
              <a:off x="3984" y="3264"/>
              <a:ext cx="113" cy="115"/>
            </a:xfrm>
            <a:custGeom>
              <a:avLst/>
              <a:gdLst/>
              <a:ahLst/>
              <a:cxnLst>
                <a:cxn ang="0">
                  <a:pos x="113" y="112"/>
                </a:cxn>
                <a:cxn ang="0">
                  <a:pos x="113" y="0"/>
                </a:cxn>
                <a:cxn ang="0">
                  <a:pos x="0" y="0"/>
                </a:cxn>
                <a:cxn ang="0">
                  <a:pos x="0" y="115"/>
                </a:cxn>
                <a:cxn ang="0">
                  <a:pos x="113" y="115"/>
                </a:cxn>
                <a:cxn ang="0">
                  <a:pos x="113" y="115"/>
                </a:cxn>
              </a:cxnLst>
              <a:rect l="0" t="0" r="r" b="b"/>
              <a:pathLst>
                <a:path w="113" h="115">
                  <a:moveTo>
                    <a:pt x="113" y="112"/>
                  </a:moveTo>
                  <a:lnTo>
                    <a:pt x="113" y="0"/>
                  </a:lnTo>
                  <a:lnTo>
                    <a:pt x="0" y="0"/>
                  </a:lnTo>
                  <a:lnTo>
                    <a:pt x="0" y="115"/>
                  </a:lnTo>
                  <a:lnTo>
                    <a:pt x="113" y="115"/>
                  </a:lnTo>
                  <a:lnTo>
                    <a:pt x="113" y="115"/>
                  </a:lnTo>
                </a:path>
              </a:pathLst>
            </a:custGeom>
            <a:solidFill>
              <a:srgbClr val="FF0066">
                <a:alpha val="50000"/>
              </a:srgbClr>
            </a:solidFill>
            <a:ln w="7938">
              <a:solidFill>
                <a:srgbClr val="000000"/>
              </a:solidFill>
              <a:prstDash val="solid"/>
              <a:round/>
              <a:headEnd/>
              <a:tailEnd/>
            </a:ln>
          </p:spPr>
          <p:txBody>
            <a:bodyPr/>
            <a:lstStyle/>
            <a:p>
              <a:endParaRPr lang="en-US"/>
            </a:p>
          </p:txBody>
        </p:sp>
        <p:sp>
          <p:nvSpPr>
            <p:cNvPr id="71" name="Line 475"/>
            <p:cNvSpPr>
              <a:spLocks noChangeShapeType="1"/>
            </p:cNvSpPr>
            <p:nvPr/>
          </p:nvSpPr>
          <p:spPr bwMode="auto">
            <a:xfrm>
              <a:off x="4468" y="3054"/>
              <a:ext cx="260" cy="374"/>
            </a:xfrm>
            <a:prstGeom prst="line">
              <a:avLst/>
            </a:prstGeom>
            <a:noFill/>
            <a:ln w="7938">
              <a:solidFill>
                <a:srgbClr val="000000"/>
              </a:solidFill>
              <a:round/>
              <a:headEnd/>
              <a:tailEnd/>
            </a:ln>
          </p:spPr>
          <p:txBody>
            <a:bodyPr/>
            <a:lstStyle/>
            <a:p>
              <a:endParaRPr lang="en-US"/>
            </a:p>
          </p:txBody>
        </p:sp>
        <p:sp>
          <p:nvSpPr>
            <p:cNvPr id="72" name="Freeform 476"/>
            <p:cNvSpPr>
              <a:spLocks/>
            </p:cNvSpPr>
            <p:nvPr/>
          </p:nvSpPr>
          <p:spPr bwMode="auto">
            <a:xfrm>
              <a:off x="4554" y="320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close/>
                </a:path>
              </a:pathLst>
            </a:custGeom>
            <a:solidFill>
              <a:schemeClr val="accent1">
                <a:alpha val="50000"/>
              </a:schemeClr>
            </a:solidFill>
            <a:ln w="9525">
              <a:noFill/>
              <a:round/>
              <a:headEnd/>
              <a:tailEnd/>
            </a:ln>
          </p:spPr>
          <p:txBody>
            <a:bodyPr/>
            <a:lstStyle/>
            <a:p>
              <a:endParaRPr lang="en-US"/>
            </a:p>
          </p:txBody>
        </p:sp>
        <p:sp>
          <p:nvSpPr>
            <p:cNvPr id="73" name="Freeform 477"/>
            <p:cNvSpPr>
              <a:spLocks/>
            </p:cNvSpPr>
            <p:nvPr/>
          </p:nvSpPr>
          <p:spPr bwMode="auto">
            <a:xfrm>
              <a:off x="4554" y="320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1">
                <a:alpha val="50000"/>
              </a:schemeClr>
            </a:solidFill>
            <a:ln w="7938">
              <a:solidFill>
                <a:srgbClr val="000000"/>
              </a:solidFill>
              <a:prstDash val="solid"/>
              <a:round/>
              <a:headEnd/>
              <a:tailEnd/>
            </a:ln>
          </p:spPr>
          <p:txBody>
            <a:bodyPr/>
            <a:lstStyle/>
            <a:p>
              <a:endParaRPr lang="en-US"/>
            </a:p>
          </p:txBody>
        </p:sp>
        <p:sp>
          <p:nvSpPr>
            <p:cNvPr id="74" name="Line 478"/>
            <p:cNvSpPr>
              <a:spLocks noChangeShapeType="1"/>
            </p:cNvSpPr>
            <p:nvPr/>
          </p:nvSpPr>
          <p:spPr bwMode="auto">
            <a:xfrm flipH="1" flipV="1">
              <a:off x="3273" y="3447"/>
              <a:ext cx="141" cy="79"/>
            </a:xfrm>
            <a:prstGeom prst="line">
              <a:avLst/>
            </a:prstGeom>
            <a:noFill/>
            <a:ln w="7938">
              <a:solidFill>
                <a:srgbClr val="000000"/>
              </a:solidFill>
              <a:round/>
              <a:headEnd/>
              <a:tailEnd/>
            </a:ln>
          </p:spPr>
          <p:txBody>
            <a:bodyPr/>
            <a:lstStyle/>
            <a:p>
              <a:endParaRPr lang="en-US"/>
            </a:p>
          </p:txBody>
        </p:sp>
        <p:sp>
          <p:nvSpPr>
            <p:cNvPr id="75" name="Line 479"/>
            <p:cNvSpPr>
              <a:spLocks noChangeShapeType="1"/>
            </p:cNvSpPr>
            <p:nvPr/>
          </p:nvSpPr>
          <p:spPr bwMode="auto">
            <a:xfrm flipV="1">
              <a:off x="4990" y="3447"/>
              <a:ext cx="148" cy="74"/>
            </a:xfrm>
            <a:prstGeom prst="line">
              <a:avLst/>
            </a:prstGeom>
            <a:noFill/>
            <a:ln w="7938">
              <a:solidFill>
                <a:srgbClr val="000000"/>
              </a:solidFill>
              <a:round/>
              <a:headEnd/>
              <a:tailEnd/>
            </a:ln>
          </p:spPr>
          <p:txBody>
            <a:bodyPr/>
            <a:lstStyle/>
            <a:p>
              <a:endParaRPr lang="en-US"/>
            </a:p>
          </p:txBody>
        </p:sp>
        <p:sp>
          <p:nvSpPr>
            <p:cNvPr id="76" name="Line 480"/>
            <p:cNvSpPr>
              <a:spLocks noChangeShapeType="1"/>
            </p:cNvSpPr>
            <p:nvPr/>
          </p:nvSpPr>
          <p:spPr bwMode="auto">
            <a:xfrm flipH="1">
              <a:off x="3347" y="3876"/>
              <a:ext cx="181" cy="186"/>
            </a:xfrm>
            <a:prstGeom prst="line">
              <a:avLst/>
            </a:prstGeom>
            <a:noFill/>
            <a:ln w="7938">
              <a:solidFill>
                <a:srgbClr val="000000"/>
              </a:solidFill>
              <a:round/>
              <a:headEnd/>
              <a:tailEnd/>
            </a:ln>
          </p:spPr>
          <p:txBody>
            <a:bodyPr/>
            <a:lstStyle/>
            <a:p>
              <a:endParaRPr lang="en-US"/>
            </a:p>
          </p:txBody>
        </p:sp>
        <p:sp>
          <p:nvSpPr>
            <p:cNvPr id="77" name="Line 481"/>
            <p:cNvSpPr>
              <a:spLocks noChangeShapeType="1"/>
            </p:cNvSpPr>
            <p:nvPr/>
          </p:nvSpPr>
          <p:spPr bwMode="auto">
            <a:xfrm>
              <a:off x="3822" y="3883"/>
              <a:ext cx="183" cy="182"/>
            </a:xfrm>
            <a:prstGeom prst="line">
              <a:avLst/>
            </a:prstGeom>
            <a:noFill/>
            <a:ln w="7938">
              <a:solidFill>
                <a:srgbClr val="000000"/>
              </a:solidFill>
              <a:round/>
              <a:headEnd/>
              <a:tailEnd/>
            </a:ln>
          </p:spPr>
          <p:txBody>
            <a:bodyPr/>
            <a:lstStyle/>
            <a:p>
              <a:endParaRPr lang="en-US"/>
            </a:p>
          </p:txBody>
        </p:sp>
        <p:sp>
          <p:nvSpPr>
            <p:cNvPr id="78" name="Line 482"/>
            <p:cNvSpPr>
              <a:spLocks noChangeShapeType="1"/>
            </p:cNvSpPr>
            <p:nvPr/>
          </p:nvSpPr>
          <p:spPr bwMode="auto">
            <a:xfrm flipH="1">
              <a:off x="4404" y="3881"/>
              <a:ext cx="178" cy="181"/>
            </a:xfrm>
            <a:prstGeom prst="line">
              <a:avLst/>
            </a:prstGeom>
            <a:noFill/>
            <a:ln w="7938">
              <a:solidFill>
                <a:srgbClr val="000000"/>
              </a:solidFill>
              <a:round/>
              <a:headEnd/>
              <a:tailEnd/>
            </a:ln>
          </p:spPr>
          <p:txBody>
            <a:bodyPr/>
            <a:lstStyle/>
            <a:p>
              <a:endParaRPr lang="en-US"/>
            </a:p>
          </p:txBody>
        </p:sp>
        <p:sp>
          <p:nvSpPr>
            <p:cNvPr id="79" name="Line 483"/>
            <p:cNvSpPr>
              <a:spLocks noChangeShapeType="1"/>
            </p:cNvSpPr>
            <p:nvPr/>
          </p:nvSpPr>
          <p:spPr bwMode="auto">
            <a:xfrm>
              <a:off x="4883" y="3872"/>
              <a:ext cx="157" cy="190"/>
            </a:xfrm>
            <a:prstGeom prst="line">
              <a:avLst/>
            </a:prstGeom>
            <a:noFill/>
            <a:ln w="7938">
              <a:solidFill>
                <a:srgbClr val="000000"/>
              </a:solidFill>
              <a:round/>
              <a:headEnd/>
              <a:tailEnd/>
            </a:ln>
          </p:spPr>
          <p:txBody>
            <a:bodyPr/>
            <a:lstStyle/>
            <a:p>
              <a:endParaRPr lang="en-US"/>
            </a:p>
          </p:txBody>
        </p:sp>
        <p:sp>
          <p:nvSpPr>
            <p:cNvPr id="80" name="Line 484"/>
            <p:cNvSpPr>
              <a:spLocks noChangeShapeType="1"/>
            </p:cNvSpPr>
            <p:nvPr/>
          </p:nvSpPr>
          <p:spPr bwMode="auto">
            <a:xfrm>
              <a:off x="3996" y="3666"/>
              <a:ext cx="415" cy="1"/>
            </a:xfrm>
            <a:prstGeom prst="line">
              <a:avLst/>
            </a:prstGeom>
            <a:noFill/>
            <a:ln w="7938">
              <a:solidFill>
                <a:srgbClr val="000000"/>
              </a:solidFill>
              <a:round/>
              <a:headEnd/>
              <a:tailEnd/>
            </a:ln>
          </p:spPr>
          <p:txBody>
            <a:bodyPr/>
            <a:lstStyle/>
            <a:p>
              <a:endParaRPr lang="en-US"/>
            </a:p>
          </p:txBody>
        </p:sp>
        <p:sp>
          <p:nvSpPr>
            <p:cNvPr id="81" name="Freeform 485"/>
            <p:cNvSpPr>
              <a:spLocks/>
            </p:cNvSpPr>
            <p:nvPr/>
          </p:nvSpPr>
          <p:spPr bwMode="auto">
            <a:xfrm>
              <a:off x="4160" y="361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close/>
                </a:path>
              </a:pathLst>
            </a:custGeom>
            <a:solidFill>
              <a:schemeClr val="accent1">
                <a:alpha val="50000"/>
              </a:schemeClr>
            </a:solidFill>
            <a:ln w="9525">
              <a:noFill/>
              <a:round/>
              <a:headEnd/>
              <a:tailEnd/>
            </a:ln>
          </p:spPr>
          <p:txBody>
            <a:bodyPr/>
            <a:lstStyle/>
            <a:p>
              <a:endParaRPr lang="en-US"/>
            </a:p>
          </p:txBody>
        </p:sp>
        <p:sp>
          <p:nvSpPr>
            <p:cNvPr id="82" name="Freeform 486"/>
            <p:cNvSpPr>
              <a:spLocks/>
            </p:cNvSpPr>
            <p:nvPr/>
          </p:nvSpPr>
          <p:spPr bwMode="auto">
            <a:xfrm>
              <a:off x="4160" y="361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2">
                <a:alpha val="50000"/>
              </a:schemeClr>
            </a:solidFill>
            <a:ln w="7938">
              <a:solidFill>
                <a:srgbClr val="000000"/>
              </a:solidFill>
              <a:prstDash val="solid"/>
              <a:round/>
              <a:headEnd/>
              <a:tailEnd/>
            </a:ln>
          </p:spPr>
          <p:txBody>
            <a:bodyPr/>
            <a:lstStyle/>
            <a:p>
              <a:endParaRPr lang="en-US"/>
            </a:p>
          </p:txBody>
        </p:sp>
        <p:sp>
          <p:nvSpPr>
            <p:cNvPr id="83" name="Line 487"/>
            <p:cNvSpPr>
              <a:spLocks noChangeShapeType="1"/>
            </p:cNvSpPr>
            <p:nvPr/>
          </p:nvSpPr>
          <p:spPr bwMode="auto">
            <a:xfrm flipH="1" flipV="1">
              <a:off x="3984" y="3072"/>
              <a:ext cx="48" cy="192"/>
            </a:xfrm>
            <a:prstGeom prst="line">
              <a:avLst/>
            </a:prstGeom>
            <a:noFill/>
            <a:ln w="9525">
              <a:solidFill>
                <a:schemeClr val="tx1"/>
              </a:solidFill>
              <a:round/>
              <a:headEnd/>
              <a:tailEnd/>
            </a:ln>
            <a:effectLst/>
          </p:spPr>
          <p:txBody>
            <a:bodyPr wrap="none" anchor="ctr"/>
            <a:lstStyle/>
            <a:p>
              <a:endParaRPr lang="en-US"/>
            </a:p>
          </p:txBody>
        </p:sp>
      </p:grpSp>
      <p:sp>
        <p:nvSpPr>
          <p:cNvPr id="49" name="Slide Number Placeholder 48"/>
          <p:cNvSpPr>
            <a:spLocks noGrp="1"/>
          </p:cNvSpPr>
          <p:nvPr>
            <p:ph type="sldNum" sz="quarter" idx="11"/>
          </p:nvPr>
        </p:nvSpPr>
        <p:spPr/>
        <p:txBody>
          <a:bodyPr/>
          <a:lstStyle/>
          <a:p>
            <a:fld id="{B6F15528-21DE-4FAA-801E-634DDDAF4B2B}" type="slidenum">
              <a:rPr lang="en-US" smtClean="0"/>
              <a:pPr/>
              <a:t>50</a:t>
            </a:fld>
            <a:endParaRPr lang="en-US"/>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smtClean="0"/>
              <a:t>Wrap up: Design Issues</a:t>
            </a:r>
            <a:endParaRPr lang="en-US"/>
          </a:p>
        </p:txBody>
      </p:sp>
      <p:sp>
        <p:nvSpPr>
          <p:cNvPr id="101379" name="Rectangle 3"/>
          <p:cNvSpPr>
            <a:spLocks noGrp="1" noChangeArrowheads="1"/>
          </p:cNvSpPr>
          <p:nvPr>
            <p:ph type="body" idx="1"/>
          </p:nvPr>
        </p:nvSpPr>
        <p:spPr/>
        <p:txBody>
          <a:bodyPr/>
          <a:lstStyle/>
          <a:p>
            <a:r>
              <a:rPr lang="en-US" smtClean="0"/>
              <a:t>Name space</a:t>
            </a:r>
          </a:p>
          <a:p>
            <a:r>
              <a:rPr lang="en-US" smtClean="0"/>
              <a:t>Authentication</a:t>
            </a:r>
          </a:p>
          <a:p>
            <a:r>
              <a:rPr lang="en-US" smtClean="0"/>
              <a:t>Caching</a:t>
            </a:r>
          </a:p>
          <a:p>
            <a:r>
              <a:rPr lang="en-US" smtClean="0"/>
              <a:t>Consistency</a:t>
            </a:r>
          </a:p>
          <a:p>
            <a:r>
              <a:rPr lang="en-US" smtClean="0"/>
              <a:t>Locking</a:t>
            </a:r>
            <a:endParaRPr lang="en-US"/>
          </a:p>
        </p:txBody>
      </p:sp>
      <p:sp>
        <p:nvSpPr>
          <p:cNvPr id="4" name="Slide Number Placeholder 5"/>
          <p:cNvSpPr>
            <a:spLocks noGrp="1"/>
          </p:cNvSpPr>
          <p:nvPr>
            <p:ph type="sldNum" sz="quarter" idx="12"/>
          </p:nvPr>
        </p:nvSpPr>
        <p:spPr/>
        <p:txBody>
          <a:bodyPr/>
          <a:lstStyle/>
          <a:p>
            <a:fld id="{9085CC76-09AC-3748-9796-71D877E34E67}" type="slidenum">
              <a:rPr lang="en-US" smtClean="0"/>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1026"/>
          <p:cNvSpPr>
            <a:spLocks noGrp="1" noChangeArrowheads="1"/>
          </p:cNvSpPr>
          <p:nvPr>
            <p:ph type="title"/>
          </p:nvPr>
        </p:nvSpPr>
        <p:spPr/>
        <p:txBody>
          <a:bodyPr/>
          <a:lstStyle/>
          <a:p>
            <a:r>
              <a:rPr lang="en-US" smtClean="0"/>
              <a:t>NFS V2 Design</a:t>
            </a:r>
            <a:endParaRPr lang="en-US"/>
          </a:p>
        </p:txBody>
      </p:sp>
      <p:sp>
        <p:nvSpPr>
          <p:cNvPr id="81923" name="Rectangle 1027"/>
          <p:cNvSpPr>
            <a:spLocks noGrp="1" noChangeArrowheads="1"/>
          </p:cNvSpPr>
          <p:nvPr>
            <p:ph type="body" idx="1"/>
          </p:nvPr>
        </p:nvSpPr>
        <p:spPr/>
        <p:txBody>
          <a:bodyPr/>
          <a:lstStyle/>
          <a:p>
            <a:r>
              <a:rPr lang="en-US" smtClean="0"/>
              <a:t>“Dumb”, “Stateless” servers</a:t>
            </a:r>
          </a:p>
          <a:p>
            <a:r>
              <a:rPr lang="en-US" smtClean="0"/>
              <a:t>Smart clients</a:t>
            </a:r>
          </a:p>
          <a:p>
            <a:r>
              <a:rPr lang="en-US" smtClean="0"/>
              <a:t>Portable across different OSs</a:t>
            </a:r>
          </a:p>
          <a:p>
            <a:r>
              <a:rPr lang="en-US" smtClean="0"/>
              <a:t>Immediate commitment and idempotency of operations</a:t>
            </a:r>
          </a:p>
          <a:p>
            <a:r>
              <a:rPr lang="en-US" smtClean="0"/>
              <a:t>Low implementation cost</a:t>
            </a:r>
          </a:p>
          <a:p>
            <a:r>
              <a:rPr lang="en-US" smtClean="0"/>
              <a:t>Small number of clients</a:t>
            </a:r>
          </a:p>
          <a:p>
            <a:r>
              <a:rPr lang="en-US" smtClean="0"/>
              <a:t>Single administrative domain</a:t>
            </a:r>
            <a:endParaRPr lang="en-US"/>
          </a:p>
        </p:txBody>
      </p:sp>
      <p:sp>
        <p:nvSpPr>
          <p:cNvPr id="4" name="Slide Number Placeholder 5"/>
          <p:cNvSpPr>
            <a:spLocks noGrp="1"/>
          </p:cNvSpPr>
          <p:nvPr>
            <p:ph type="sldNum" sz="quarter" idx="12"/>
          </p:nvPr>
        </p:nvSpPr>
        <p:spPr/>
        <p:txBody>
          <a:bodyPr/>
          <a:lstStyle/>
          <a:p>
            <a:fld id="{69695A9F-947F-D64B-AD4D-21478C467ADC}" type="slidenum">
              <a:rPr lang="en-US" smtClean="0"/>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1026"/>
          <p:cNvSpPr>
            <a:spLocks noGrp="1" noChangeArrowheads="1"/>
          </p:cNvSpPr>
          <p:nvPr>
            <p:ph type="title"/>
          </p:nvPr>
        </p:nvSpPr>
        <p:spPr/>
        <p:txBody>
          <a:bodyPr/>
          <a:lstStyle/>
          <a:p>
            <a:r>
              <a:rPr lang="en-GB" smtClean="0"/>
              <a:t>Stateless File Server?</a:t>
            </a:r>
            <a:endParaRPr lang="en-GB"/>
          </a:p>
        </p:txBody>
      </p:sp>
      <p:sp>
        <p:nvSpPr>
          <p:cNvPr id="89091" name="Rectangle 1027"/>
          <p:cNvSpPr>
            <a:spLocks noGrp="1" noChangeArrowheads="1"/>
          </p:cNvSpPr>
          <p:nvPr>
            <p:ph type="body" idx="1"/>
          </p:nvPr>
        </p:nvSpPr>
        <p:spPr/>
        <p:txBody>
          <a:bodyPr/>
          <a:lstStyle/>
          <a:p>
            <a:r>
              <a:rPr lang="en-GB" dirty="0" smtClean="0"/>
              <a:t>Statelessness</a:t>
            </a:r>
          </a:p>
          <a:p>
            <a:pPr lvl="1"/>
            <a:r>
              <a:rPr lang="en-GB" dirty="0" smtClean="0"/>
              <a:t>Files are state, but...</a:t>
            </a:r>
          </a:p>
          <a:p>
            <a:pPr lvl="1"/>
            <a:r>
              <a:rPr lang="en-GB" dirty="0" smtClean="0"/>
              <a:t>Server </a:t>
            </a:r>
            <a:r>
              <a:rPr lang="en-GB" dirty="0" smtClean="0">
                <a:solidFill>
                  <a:srgbClr val="FF0000"/>
                </a:solidFill>
              </a:rPr>
              <a:t>exports </a:t>
            </a:r>
            <a:r>
              <a:rPr lang="en-GB" dirty="0" smtClean="0"/>
              <a:t>files without creating extra state</a:t>
            </a:r>
          </a:p>
          <a:p>
            <a:pPr lvl="2"/>
            <a:r>
              <a:rPr lang="en-GB" dirty="0" smtClean="0"/>
              <a:t>No list of “who has this file open” (permission check on each operation on open file!)</a:t>
            </a:r>
          </a:p>
          <a:p>
            <a:pPr lvl="2"/>
            <a:r>
              <a:rPr lang="en-GB" dirty="0" smtClean="0"/>
              <a:t>No “pending transactions” across crash</a:t>
            </a:r>
          </a:p>
          <a:p>
            <a:r>
              <a:rPr lang="en-GB" dirty="0" smtClean="0"/>
              <a:t>Results</a:t>
            </a:r>
          </a:p>
          <a:p>
            <a:pPr lvl="1"/>
            <a:r>
              <a:rPr lang="en-GB" dirty="0" smtClean="0"/>
              <a:t>Crash recovery is “fast”</a:t>
            </a:r>
          </a:p>
          <a:p>
            <a:pPr lvl="2"/>
            <a:r>
              <a:rPr lang="en-GB" dirty="0" smtClean="0"/>
              <a:t>Reboot, let clients figure out what happened</a:t>
            </a:r>
          </a:p>
          <a:p>
            <a:pPr lvl="1"/>
            <a:r>
              <a:rPr lang="en-GB" dirty="0" smtClean="0"/>
              <a:t>Protocol is “simple”</a:t>
            </a:r>
          </a:p>
          <a:p>
            <a:r>
              <a:rPr lang="en-GB" dirty="0" smtClean="0"/>
              <a:t>State stashed elsewhere</a:t>
            </a:r>
          </a:p>
          <a:p>
            <a:pPr lvl="1"/>
            <a:r>
              <a:rPr lang="en-GB" dirty="0" smtClean="0"/>
              <a:t>Separate MOUNT protocol</a:t>
            </a:r>
          </a:p>
          <a:p>
            <a:pPr lvl="1"/>
            <a:r>
              <a:rPr lang="en-GB" dirty="0" smtClean="0"/>
              <a:t>Separate NLM locking protocol</a:t>
            </a:r>
            <a:endParaRPr lang="en-GB" dirty="0"/>
          </a:p>
        </p:txBody>
      </p:sp>
      <p:sp>
        <p:nvSpPr>
          <p:cNvPr id="4" name="Slide Number Placeholder 5"/>
          <p:cNvSpPr>
            <a:spLocks noGrp="1"/>
          </p:cNvSpPr>
          <p:nvPr>
            <p:ph type="sldNum" sz="quarter" idx="12"/>
          </p:nvPr>
        </p:nvSpPr>
        <p:spPr/>
        <p:txBody>
          <a:bodyPr/>
          <a:lstStyle/>
          <a:p>
            <a:fld id="{23CFCB6C-C82B-4440-B992-378B9B95BC25}" type="slidenum">
              <a:rPr lang="en-US" smtClean="0"/>
              <a:pPr/>
              <a:t>53</a:t>
            </a:fld>
            <a:endParaRPr lang="en-US"/>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mtClean="0"/>
              <a:t>NFS V2 Operations</a:t>
            </a:r>
            <a:endParaRPr lang="en-US"/>
          </a:p>
        </p:txBody>
      </p:sp>
      <p:sp>
        <p:nvSpPr>
          <p:cNvPr id="61443" name="Rectangle 3"/>
          <p:cNvSpPr>
            <a:spLocks noGrp="1" noChangeArrowheads="1"/>
          </p:cNvSpPr>
          <p:nvPr>
            <p:ph type="body" idx="1"/>
          </p:nvPr>
        </p:nvSpPr>
        <p:spPr/>
        <p:txBody>
          <a:bodyPr/>
          <a:lstStyle/>
          <a:p>
            <a:r>
              <a:rPr lang="en-US" smtClean="0"/>
              <a:t>V2: </a:t>
            </a:r>
          </a:p>
          <a:p>
            <a:pPr lvl="1"/>
            <a:r>
              <a:rPr lang="en-US" smtClean="0"/>
              <a:t>NULL, GETATTR, SETATTR</a:t>
            </a:r>
          </a:p>
          <a:p>
            <a:pPr lvl="1"/>
            <a:r>
              <a:rPr lang="en-US" smtClean="0"/>
              <a:t>LOOKUP, READLINK, READ</a:t>
            </a:r>
          </a:p>
          <a:p>
            <a:pPr lvl="1"/>
            <a:r>
              <a:rPr lang="en-US" smtClean="0"/>
              <a:t>CREATE, WRITE, REMOVE, RENAME</a:t>
            </a:r>
          </a:p>
          <a:p>
            <a:pPr lvl="1"/>
            <a:r>
              <a:rPr lang="en-US" smtClean="0"/>
              <a:t>LINK, SYMLINK</a:t>
            </a:r>
          </a:p>
          <a:p>
            <a:pPr lvl="1"/>
            <a:r>
              <a:rPr lang="en-US" smtClean="0"/>
              <a:t>READIR, MKDIR, RMDIR</a:t>
            </a:r>
          </a:p>
          <a:p>
            <a:pPr lvl="1"/>
            <a:r>
              <a:rPr lang="en-US" smtClean="0"/>
              <a:t>STATFS (get file system attributes)</a:t>
            </a:r>
            <a:endParaRPr lang="en-US"/>
          </a:p>
        </p:txBody>
      </p:sp>
      <p:sp>
        <p:nvSpPr>
          <p:cNvPr id="4" name="Slide Number Placeholder 5"/>
          <p:cNvSpPr>
            <a:spLocks noGrp="1"/>
          </p:cNvSpPr>
          <p:nvPr>
            <p:ph type="sldNum" sz="quarter" idx="12"/>
          </p:nvPr>
        </p:nvSpPr>
        <p:spPr/>
        <p:txBody>
          <a:bodyPr/>
          <a:lstStyle/>
          <a:p>
            <a:fld id="{BA659476-4950-3A46-B6EC-819A98FDACBC}" type="slidenum">
              <a:rPr lang="en-US" smtClean="0"/>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GB" smtClean="0"/>
              <a:t>AFS Assumptions</a:t>
            </a:r>
            <a:endParaRPr lang="en-GB"/>
          </a:p>
        </p:txBody>
      </p:sp>
      <p:sp>
        <p:nvSpPr>
          <p:cNvPr id="109571" name="Rectangle 3"/>
          <p:cNvSpPr>
            <a:spLocks noGrp="1" noChangeArrowheads="1"/>
          </p:cNvSpPr>
          <p:nvPr>
            <p:ph type="body" idx="1"/>
          </p:nvPr>
        </p:nvSpPr>
        <p:spPr/>
        <p:txBody>
          <a:bodyPr/>
          <a:lstStyle/>
          <a:p>
            <a:r>
              <a:rPr lang="en-GB" dirty="0" smtClean="0"/>
              <a:t>Client machines are un-trusted</a:t>
            </a:r>
          </a:p>
          <a:p>
            <a:pPr lvl="1"/>
            <a:r>
              <a:rPr lang="en-GB" dirty="0" smtClean="0"/>
              <a:t>Must </a:t>
            </a:r>
            <a:r>
              <a:rPr lang="en-GB" b="1" dirty="0" smtClean="0">
                <a:solidFill>
                  <a:srgbClr val="FF0000"/>
                </a:solidFill>
              </a:rPr>
              <a:t>prove </a:t>
            </a:r>
            <a:r>
              <a:rPr lang="en-GB" dirty="0" smtClean="0"/>
              <a:t>they act for a specific user</a:t>
            </a:r>
          </a:p>
          <a:p>
            <a:pPr lvl="2"/>
            <a:r>
              <a:rPr lang="en-GB" dirty="0" smtClean="0"/>
              <a:t>Secure RPC layer</a:t>
            </a:r>
          </a:p>
          <a:p>
            <a:pPr lvl="1"/>
            <a:r>
              <a:rPr lang="en-GB" dirty="0" smtClean="0"/>
              <a:t>Anonymous “</a:t>
            </a:r>
            <a:r>
              <a:rPr lang="en-GB" dirty="0" err="1" smtClean="0"/>
              <a:t>system:anyuser</a:t>
            </a:r>
            <a:r>
              <a:rPr lang="en-GB" dirty="0" smtClean="0"/>
              <a:t>”</a:t>
            </a:r>
          </a:p>
          <a:p>
            <a:r>
              <a:rPr lang="en-GB" dirty="0" smtClean="0"/>
              <a:t>Client machines have disks(!!)</a:t>
            </a:r>
          </a:p>
          <a:p>
            <a:pPr lvl="1"/>
            <a:r>
              <a:rPr lang="en-GB" dirty="0" smtClean="0"/>
              <a:t>Can cache whole files over long periods</a:t>
            </a:r>
          </a:p>
          <a:p>
            <a:r>
              <a:rPr lang="en-GB" dirty="0" smtClean="0"/>
              <a:t>Write/write and write/read sharing are rare</a:t>
            </a:r>
          </a:p>
          <a:p>
            <a:pPr lvl="1"/>
            <a:r>
              <a:rPr lang="en-GB" dirty="0" smtClean="0"/>
              <a:t>Most files updated by one user, on one machine</a:t>
            </a:r>
            <a:endParaRPr lang="en-GB" dirty="0"/>
          </a:p>
        </p:txBody>
      </p:sp>
      <p:sp>
        <p:nvSpPr>
          <p:cNvPr id="4" name="Slide Number Placeholder 5"/>
          <p:cNvSpPr>
            <a:spLocks noGrp="1"/>
          </p:cNvSpPr>
          <p:nvPr>
            <p:ph type="sldNum" sz="quarter" idx="12"/>
          </p:nvPr>
        </p:nvSpPr>
        <p:spPr/>
        <p:txBody>
          <a:bodyPr/>
          <a:lstStyle/>
          <a:p>
            <a:fld id="{5907DCEA-AEC5-BE43-AFF9-8E031B190A6B}" type="slidenum">
              <a:rPr lang="en-US" smtClean="0"/>
              <a:pPr/>
              <a:t>55</a:t>
            </a:fld>
            <a:endParaRPr lang="en-US"/>
          </a:p>
        </p:txBody>
      </p:sp>
    </p:spTree>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r>
              <a:rPr lang="en-US" smtClean="0"/>
              <a:t>Topic 1: Name-Space Construction and Organization</a:t>
            </a:r>
            <a:endParaRPr lang="en-US"/>
          </a:p>
        </p:txBody>
      </p:sp>
      <p:sp>
        <p:nvSpPr>
          <p:cNvPr id="12291" name="Rectangle 3"/>
          <p:cNvSpPr>
            <a:spLocks noGrp="1" noChangeArrowheads="1"/>
          </p:cNvSpPr>
          <p:nvPr>
            <p:ph type="body" idx="1"/>
          </p:nvPr>
        </p:nvSpPr>
        <p:spPr/>
        <p:txBody>
          <a:bodyPr/>
          <a:lstStyle/>
          <a:p>
            <a:r>
              <a:rPr lang="en-US" smtClean="0"/>
              <a:t>NFS: per-client linkage</a:t>
            </a:r>
          </a:p>
          <a:p>
            <a:pPr lvl="1"/>
            <a:r>
              <a:rPr lang="en-US" smtClean="0"/>
              <a:t>Server: export /root/fs1/</a:t>
            </a:r>
          </a:p>
          <a:p>
            <a:pPr lvl="1"/>
            <a:r>
              <a:rPr lang="en-US" smtClean="0"/>
              <a:t>Client: mount server:/root/fs1 /fs1 </a:t>
            </a:r>
            <a:r>
              <a:rPr lang="en-US" smtClean="0">
                <a:sym typeface="Wingdings" charset="2"/>
              </a:rPr>
              <a:t> fhandle</a:t>
            </a:r>
            <a:endParaRPr lang="en-US" smtClean="0"/>
          </a:p>
          <a:p>
            <a:r>
              <a:rPr lang="en-US" smtClean="0"/>
              <a:t>AFS: global name space</a:t>
            </a:r>
          </a:p>
          <a:p>
            <a:pPr lvl="1"/>
            <a:r>
              <a:rPr lang="en-US" smtClean="0"/>
              <a:t>Name space is organized into Volumes</a:t>
            </a:r>
          </a:p>
          <a:p>
            <a:pPr lvl="2"/>
            <a:r>
              <a:rPr lang="en-US" smtClean="0"/>
              <a:t>Global directory /afs; </a:t>
            </a:r>
          </a:p>
          <a:p>
            <a:pPr lvl="2"/>
            <a:r>
              <a:rPr lang="en-US" smtClean="0"/>
              <a:t>/afs/cs.wisc.edu/vol1/…; /afs/cs.stanford.edu/vol1/…</a:t>
            </a:r>
          </a:p>
          <a:p>
            <a:pPr lvl="1"/>
            <a:r>
              <a:rPr lang="en-US" smtClean="0"/>
              <a:t>Each file is identified as fid = &lt;vol_id, vnode #, uniquifier&gt;</a:t>
            </a:r>
          </a:p>
          <a:p>
            <a:pPr lvl="1"/>
            <a:r>
              <a:rPr lang="en-US" smtClean="0"/>
              <a:t>All AFS servers keep a copy of “volume location database”, which is a table of vol_id</a:t>
            </a:r>
            <a:r>
              <a:rPr lang="en-US" smtClean="0">
                <a:sym typeface="Wingdings" charset="2"/>
              </a:rPr>
              <a:t> server_ip mappings</a:t>
            </a:r>
            <a:endParaRPr lang="en-US"/>
          </a:p>
        </p:txBody>
      </p:sp>
      <p:sp>
        <p:nvSpPr>
          <p:cNvPr id="4" name="Slide Number Placeholder 5"/>
          <p:cNvSpPr>
            <a:spLocks noGrp="1"/>
          </p:cNvSpPr>
          <p:nvPr>
            <p:ph type="sldNum" sz="quarter" idx="12"/>
          </p:nvPr>
        </p:nvSpPr>
        <p:spPr/>
        <p:txBody>
          <a:bodyPr/>
          <a:lstStyle/>
          <a:p>
            <a:fld id="{7896895F-F9C1-1D45-98A0-73441281F638}"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r>
              <a:rPr lang="en-US" smtClean="0"/>
              <a:t>Topic 2: User Authentication and Access Control</a:t>
            </a:r>
            <a:endParaRPr lang="en-US"/>
          </a:p>
        </p:txBody>
      </p:sp>
      <p:sp>
        <p:nvSpPr>
          <p:cNvPr id="19459" name="Rectangle 3"/>
          <p:cNvSpPr>
            <a:spLocks noGrp="1" noChangeArrowheads="1"/>
          </p:cNvSpPr>
          <p:nvPr>
            <p:ph type="body" idx="1"/>
          </p:nvPr>
        </p:nvSpPr>
        <p:spPr/>
        <p:txBody>
          <a:bodyPr>
            <a:normAutofit lnSpcReduction="10000"/>
          </a:bodyPr>
          <a:lstStyle/>
          <a:p>
            <a:r>
              <a:rPr lang="en-US" smtClean="0"/>
              <a:t>User X logs onto workstation A, wants to access files on server B</a:t>
            </a:r>
          </a:p>
          <a:p>
            <a:pPr lvl="1"/>
            <a:r>
              <a:rPr lang="en-US" smtClean="0"/>
              <a:t>How does A tell B who X is?</a:t>
            </a:r>
          </a:p>
          <a:p>
            <a:pPr lvl="1"/>
            <a:r>
              <a:rPr lang="en-US" smtClean="0"/>
              <a:t>Should B believe A?</a:t>
            </a:r>
          </a:p>
          <a:p>
            <a:r>
              <a:rPr lang="en-US" smtClean="0"/>
              <a:t>Choices made in NFS V2</a:t>
            </a:r>
          </a:p>
          <a:p>
            <a:pPr lvl="1"/>
            <a:r>
              <a:rPr lang="en-US" smtClean="0"/>
              <a:t>All servers and all client workstations share the same &lt;uid, gid&gt; name space </a:t>
            </a:r>
            <a:r>
              <a:rPr lang="en-US" smtClean="0">
                <a:sym typeface="Wingdings" charset="2"/>
              </a:rPr>
              <a:t> B send X’s &lt;uid,gid&gt; to A</a:t>
            </a:r>
            <a:endParaRPr lang="en-US" smtClean="0"/>
          </a:p>
          <a:p>
            <a:pPr lvl="2"/>
            <a:r>
              <a:rPr lang="en-US" smtClean="0"/>
              <a:t>Problem: root access on any client workstation can lead to creation of users of arbitrary &lt;uid, gid&gt;</a:t>
            </a:r>
          </a:p>
          <a:p>
            <a:pPr lvl="1"/>
            <a:r>
              <a:rPr lang="en-US" smtClean="0"/>
              <a:t>Server believes client workstation unconditionally</a:t>
            </a:r>
          </a:p>
          <a:p>
            <a:pPr lvl="2"/>
            <a:r>
              <a:rPr lang="en-US" smtClean="0"/>
              <a:t>Problem: if any client workstation is broken into, the protection of data on the server is lost;</a:t>
            </a:r>
          </a:p>
          <a:p>
            <a:pPr lvl="2"/>
            <a:r>
              <a:rPr lang="en-US" smtClean="0"/>
              <a:t>&lt;uid, gid&gt; sent in clear-text over wire </a:t>
            </a:r>
            <a:r>
              <a:rPr lang="en-US" smtClean="0">
                <a:sym typeface="Wingdings" charset="2"/>
              </a:rPr>
              <a:t> request packets can be faked easily</a:t>
            </a:r>
          </a:p>
          <a:p>
            <a:pPr lvl="2"/>
            <a:endParaRPr lang="en-US"/>
          </a:p>
        </p:txBody>
      </p:sp>
      <p:sp>
        <p:nvSpPr>
          <p:cNvPr id="4" name="Slide Number Placeholder 5"/>
          <p:cNvSpPr>
            <a:spLocks noGrp="1"/>
          </p:cNvSpPr>
          <p:nvPr>
            <p:ph type="sldNum" sz="quarter" idx="12"/>
          </p:nvPr>
        </p:nvSpPr>
        <p:spPr/>
        <p:txBody>
          <a:bodyPr/>
          <a:lstStyle/>
          <a:p>
            <a:fld id="{EBAEE585-B5BE-934C-ACF7-B2E7EC95B8F9}"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fontScale="90000"/>
          </a:bodyPr>
          <a:lstStyle/>
          <a:p>
            <a:r>
              <a:rPr lang="en-US" smtClean="0"/>
              <a:t>A Better AAA System: Kerberos</a:t>
            </a:r>
            <a:endParaRPr lang="en-US"/>
          </a:p>
        </p:txBody>
      </p:sp>
      <p:sp>
        <p:nvSpPr>
          <p:cNvPr id="58371" name="Rectangle 3"/>
          <p:cNvSpPr>
            <a:spLocks noGrp="1" noChangeArrowheads="1"/>
          </p:cNvSpPr>
          <p:nvPr>
            <p:ph type="body" idx="1"/>
          </p:nvPr>
        </p:nvSpPr>
        <p:spPr/>
        <p:txBody>
          <a:bodyPr/>
          <a:lstStyle/>
          <a:p>
            <a:r>
              <a:rPr lang="en-US" smtClean="0"/>
              <a:t>Basic idea: shared secrets</a:t>
            </a:r>
          </a:p>
          <a:p>
            <a:pPr lvl="1"/>
            <a:r>
              <a:rPr lang="en-US" smtClean="0"/>
              <a:t>User proves to KDC who he is; KDC generates shared secret between client and file server</a:t>
            </a:r>
            <a:endParaRPr lang="en-US"/>
          </a:p>
        </p:txBody>
      </p:sp>
      <p:sp>
        <p:nvSpPr>
          <p:cNvPr id="26" name="Slide Number Placeholder 5"/>
          <p:cNvSpPr>
            <a:spLocks noGrp="1"/>
          </p:cNvSpPr>
          <p:nvPr>
            <p:ph type="sldNum" sz="quarter" idx="12"/>
          </p:nvPr>
        </p:nvSpPr>
        <p:spPr/>
        <p:txBody>
          <a:bodyPr/>
          <a:lstStyle/>
          <a:p>
            <a:fld id="{8A271D62-CC2F-7642-B706-97AA07FC97F1}" type="slidenum">
              <a:rPr lang="en-US" smtClean="0"/>
              <a:pPr/>
              <a:t>58</a:t>
            </a:fld>
            <a:endParaRPr lang="en-US"/>
          </a:p>
        </p:txBody>
      </p:sp>
      <p:sp>
        <p:nvSpPr>
          <p:cNvPr id="58372" name="Oval 4"/>
          <p:cNvSpPr>
            <a:spLocks noChangeArrowheads="1"/>
          </p:cNvSpPr>
          <p:nvPr/>
        </p:nvSpPr>
        <p:spPr bwMode="auto">
          <a:xfrm>
            <a:off x="1600200" y="4724400"/>
            <a:ext cx="685800" cy="4572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8373" name="Text Box 5"/>
          <p:cNvSpPr txBox="1">
            <a:spLocks noChangeArrowheads="1"/>
          </p:cNvSpPr>
          <p:nvPr/>
        </p:nvSpPr>
        <p:spPr bwMode="auto">
          <a:xfrm>
            <a:off x="1508125" y="5299075"/>
            <a:ext cx="858838" cy="457200"/>
          </a:xfrm>
          <a:prstGeom prst="rect">
            <a:avLst/>
          </a:prstGeom>
          <a:noFill/>
          <a:ln w="9525">
            <a:noFill/>
            <a:miter lim="800000"/>
            <a:headEnd/>
            <a:tailEnd/>
          </a:ln>
          <a:effectLst/>
        </p:spPr>
        <p:txBody>
          <a:bodyPr wrap="none">
            <a:prstTxWarp prst="textNoShape">
              <a:avLst/>
            </a:prstTxWarp>
            <a:spAutoFit/>
          </a:bodyPr>
          <a:lstStyle/>
          <a:p>
            <a:r>
              <a:rPr lang="en-US"/>
              <a:t>client</a:t>
            </a:r>
          </a:p>
        </p:txBody>
      </p:sp>
      <p:grpSp>
        <p:nvGrpSpPr>
          <p:cNvPr id="2" name="Group 6"/>
          <p:cNvGrpSpPr>
            <a:grpSpLocks/>
          </p:cNvGrpSpPr>
          <p:nvPr/>
        </p:nvGrpSpPr>
        <p:grpSpPr bwMode="auto">
          <a:xfrm>
            <a:off x="1143000" y="4648200"/>
            <a:ext cx="304800" cy="762000"/>
            <a:chOff x="336" y="2688"/>
            <a:chExt cx="432" cy="912"/>
          </a:xfrm>
        </p:grpSpPr>
        <p:sp>
          <p:nvSpPr>
            <p:cNvPr id="58375" name="Oval 7"/>
            <p:cNvSpPr>
              <a:spLocks noChangeArrowheads="1"/>
            </p:cNvSpPr>
            <p:nvPr/>
          </p:nvSpPr>
          <p:spPr bwMode="auto">
            <a:xfrm>
              <a:off x="336" y="2688"/>
              <a:ext cx="369" cy="304"/>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8376" name="Line 8"/>
            <p:cNvSpPr>
              <a:spLocks noChangeShapeType="1"/>
            </p:cNvSpPr>
            <p:nvPr/>
          </p:nvSpPr>
          <p:spPr bwMode="auto">
            <a:xfrm>
              <a:off x="336" y="3114"/>
              <a:ext cx="43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8377" name="Line 9"/>
            <p:cNvSpPr>
              <a:spLocks noChangeShapeType="1"/>
            </p:cNvSpPr>
            <p:nvPr/>
          </p:nvSpPr>
          <p:spPr bwMode="auto">
            <a:xfrm>
              <a:off x="522" y="2992"/>
              <a:ext cx="6" cy="272"/>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8378" name="Line 10"/>
            <p:cNvSpPr>
              <a:spLocks noChangeShapeType="1"/>
            </p:cNvSpPr>
            <p:nvPr/>
          </p:nvSpPr>
          <p:spPr bwMode="auto">
            <a:xfrm flipH="1">
              <a:off x="336" y="3264"/>
              <a:ext cx="192" cy="336"/>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8379" name="Line 11"/>
            <p:cNvSpPr>
              <a:spLocks noChangeShapeType="1"/>
            </p:cNvSpPr>
            <p:nvPr/>
          </p:nvSpPr>
          <p:spPr bwMode="auto">
            <a:xfrm>
              <a:off x="528" y="3264"/>
              <a:ext cx="177" cy="336"/>
            </a:xfrm>
            <a:prstGeom prst="line">
              <a:avLst/>
            </a:prstGeom>
            <a:noFill/>
            <a:ln w="9525">
              <a:solidFill>
                <a:schemeClr val="tx1"/>
              </a:solidFill>
              <a:round/>
              <a:headEnd/>
              <a:tailEnd/>
            </a:ln>
            <a:effectLst/>
          </p:spPr>
          <p:txBody>
            <a:bodyPr>
              <a:prstTxWarp prst="textNoShape">
                <a:avLst/>
              </a:prstTxWarp>
            </a:bodyPr>
            <a:lstStyle/>
            <a:p>
              <a:endParaRPr lang="en-US"/>
            </a:p>
          </p:txBody>
        </p:sp>
      </p:grpSp>
      <p:sp>
        <p:nvSpPr>
          <p:cNvPr id="58380" name="Rectangle 12"/>
          <p:cNvSpPr>
            <a:spLocks noChangeArrowheads="1"/>
          </p:cNvSpPr>
          <p:nvPr/>
        </p:nvSpPr>
        <p:spPr bwMode="auto">
          <a:xfrm>
            <a:off x="3505200" y="3733800"/>
            <a:ext cx="2209800" cy="7620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58382" name="Text Box 14"/>
          <p:cNvSpPr txBox="1">
            <a:spLocks noChangeArrowheads="1"/>
          </p:cNvSpPr>
          <p:nvPr/>
        </p:nvSpPr>
        <p:spPr bwMode="auto">
          <a:xfrm>
            <a:off x="3505200" y="3733800"/>
            <a:ext cx="1679575" cy="822325"/>
          </a:xfrm>
          <a:prstGeom prst="rect">
            <a:avLst/>
          </a:prstGeom>
          <a:noFill/>
          <a:ln w="9525">
            <a:noFill/>
            <a:miter lim="800000"/>
            <a:headEnd/>
            <a:tailEnd/>
          </a:ln>
          <a:effectLst/>
        </p:spPr>
        <p:txBody>
          <a:bodyPr wrap="none">
            <a:prstTxWarp prst="textNoShape">
              <a:avLst/>
            </a:prstTxWarp>
            <a:spAutoFit/>
          </a:bodyPr>
          <a:lstStyle/>
          <a:p>
            <a:r>
              <a:rPr lang="en-US"/>
              <a:t>ticket server</a:t>
            </a:r>
          </a:p>
          <a:p>
            <a:r>
              <a:rPr lang="en-US"/>
              <a:t>generates S</a:t>
            </a:r>
          </a:p>
        </p:txBody>
      </p:sp>
      <p:sp>
        <p:nvSpPr>
          <p:cNvPr id="58384" name="Line 16"/>
          <p:cNvSpPr>
            <a:spLocks noChangeShapeType="1"/>
          </p:cNvSpPr>
          <p:nvPr/>
        </p:nvSpPr>
        <p:spPr bwMode="auto">
          <a:xfrm flipV="1">
            <a:off x="1981200" y="3886200"/>
            <a:ext cx="1524000" cy="8382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58385" name="Text Box 17"/>
          <p:cNvSpPr txBox="1">
            <a:spLocks noChangeArrowheads="1"/>
          </p:cNvSpPr>
          <p:nvPr/>
        </p:nvSpPr>
        <p:spPr bwMode="auto">
          <a:xfrm rot="-1720363">
            <a:off x="1447800" y="4038600"/>
            <a:ext cx="2163763" cy="396875"/>
          </a:xfrm>
          <a:prstGeom prst="rect">
            <a:avLst/>
          </a:prstGeom>
          <a:noFill/>
          <a:ln w="9525">
            <a:noFill/>
            <a:miter lim="800000"/>
            <a:headEnd/>
            <a:tailEnd/>
          </a:ln>
          <a:effectLst/>
        </p:spPr>
        <p:txBody>
          <a:bodyPr wrap="none">
            <a:prstTxWarp prst="textNoShape">
              <a:avLst/>
            </a:prstTxWarp>
            <a:spAutoFit/>
          </a:bodyPr>
          <a:lstStyle/>
          <a:p>
            <a:r>
              <a:rPr lang="en-US" sz="2000"/>
              <a:t>“Need to access fs”</a:t>
            </a:r>
          </a:p>
        </p:txBody>
      </p:sp>
      <p:sp>
        <p:nvSpPr>
          <p:cNvPr id="58386" name="Line 18"/>
          <p:cNvSpPr>
            <a:spLocks noChangeShapeType="1"/>
          </p:cNvSpPr>
          <p:nvPr/>
        </p:nvSpPr>
        <p:spPr bwMode="auto">
          <a:xfrm flipH="1">
            <a:off x="2209800" y="4343400"/>
            <a:ext cx="1295400" cy="6096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58387" name="Text Box 19"/>
          <p:cNvSpPr txBox="1">
            <a:spLocks noChangeArrowheads="1"/>
          </p:cNvSpPr>
          <p:nvPr/>
        </p:nvSpPr>
        <p:spPr bwMode="auto">
          <a:xfrm rot="-1650200">
            <a:off x="2370138" y="4603750"/>
            <a:ext cx="1044575"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rPr>
              <a:t>K</a:t>
            </a:r>
            <a:r>
              <a:rPr lang="en-US" sz="2000" baseline="-25000">
                <a:solidFill>
                  <a:schemeClr val="accent2"/>
                </a:solidFill>
              </a:rPr>
              <a:t>client</a:t>
            </a:r>
            <a:r>
              <a:rPr lang="en-US" sz="2000"/>
              <a:t>[S]</a:t>
            </a:r>
          </a:p>
        </p:txBody>
      </p:sp>
      <p:sp>
        <p:nvSpPr>
          <p:cNvPr id="58389" name="Oval 21"/>
          <p:cNvSpPr>
            <a:spLocks noChangeArrowheads="1"/>
          </p:cNvSpPr>
          <p:nvPr/>
        </p:nvSpPr>
        <p:spPr bwMode="auto">
          <a:xfrm>
            <a:off x="6705600" y="4876800"/>
            <a:ext cx="1524000" cy="9906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8390" name="Text Box 22"/>
          <p:cNvSpPr txBox="1">
            <a:spLocks noChangeArrowheads="1"/>
          </p:cNvSpPr>
          <p:nvPr/>
        </p:nvSpPr>
        <p:spPr bwMode="auto">
          <a:xfrm>
            <a:off x="6705600" y="4495800"/>
            <a:ext cx="1409700" cy="457200"/>
          </a:xfrm>
          <a:prstGeom prst="rect">
            <a:avLst/>
          </a:prstGeom>
          <a:noFill/>
          <a:ln w="9525">
            <a:noFill/>
            <a:miter lim="800000"/>
            <a:headEnd/>
            <a:tailEnd/>
          </a:ln>
          <a:effectLst/>
        </p:spPr>
        <p:txBody>
          <a:bodyPr wrap="none">
            <a:prstTxWarp prst="textNoShape">
              <a:avLst/>
            </a:prstTxWarp>
            <a:spAutoFit/>
          </a:bodyPr>
          <a:lstStyle/>
          <a:p>
            <a:r>
              <a:rPr lang="en-US"/>
              <a:t>file server</a:t>
            </a:r>
          </a:p>
        </p:txBody>
      </p:sp>
      <p:sp>
        <p:nvSpPr>
          <p:cNvPr id="58391" name="Line 23"/>
          <p:cNvSpPr>
            <a:spLocks noChangeShapeType="1"/>
          </p:cNvSpPr>
          <p:nvPr/>
        </p:nvSpPr>
        <p:spPr bwMode="auto">
          <a:xfrm>
            <a:off x="5715000" y="4419600"/>
            <a:ext cx="1295400" cy="6096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58392" name="Text Box 24"/>
          <p:cNvSpPr txBox="1">
            <a:spLocks noChangeArrowheads="1"/>
          </p:cNvSpPr>
          <p:nvPr/>
        </p:nvSpPr>
        <p:spPr bwMode="auto">
          <a:xfrm rot="1355477">
            <a:off x="5791200" y="4648200"/>
            <a:ext cx="796925"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rPr>
              <a:t>K</a:t>
            </a:r>
            <a:r>
              <a:rPr lang="en-US" sz="2000" baseline="-25000">
                <a:solidFill>
                  <a:schemeClr val="accent2"/>
                </a:solidFill>
              </a:rPr>
              <a:t>f</a:t>
            </a:r>
            <a:r>
              <a:rPr lang="en-US" sz="2000" baseline="-25000"/>
              <a:t>s</a:t>
            </a:r>
            <a:r>
              <a:rPr lang="en-US" sz="2000"/>
              <a:t>[S]</a:t>
            </a:r>
          </a:p>
        </p:txBody>
      </p:sp>
      <p:sp>
        <p:nvSpPr>
          <p:cNvPr id="58393" name="Text Box 25"/>
          <p:cNvSpPr txBox="1">
            <a:spLocks noChangeArrowheads="1"/>
          </p:cNvSpPr>
          <p:nvPr/>
        </p:nvSpPr>
        <p:spPr bwMode="auto">
          <a:xfrm>
            <a:off x="914400" y="5791200"/>
            <a:ext cx="6932613" cy="822325"/>
          </a:xfrm>
          <a:prstGeom prst="rect">
            <a:avLst/>
          </a:prstGeom>
          <a:noFill/>
          <a:ln w="9525">
            <a:noFill/>
            <a:miter lim="800000"/>
            <a:headEnd/>
            <a:tailEnd/>
          </a:ln>
          <a:effectLst/>
        </p:spPr>
        <p:txBody>
          <a:bodyPr wrap="none">
            <a:prstTxWarp prst="textNoShape">
              <a:avLst/>
            </a:prstTxWarp>
            <a:spAutoFit/>
          </a:bodyPr>
          <a:lstStyle/>
          <a:p>
            <a:r>
              <a:rPr lang="en-US"/>
              <a:t>S: specific to {client,fs} pair; </a:t>
            </a:r>
          </a:p>
          <a:p>
            <a:r>
              <a:rPr lang="en-US"/>
              <a:t>“short-term session-key”; expiration time (e.g. 8 hours)</a:t>
            </a:r>
          </a:p>
        </p:txBody>
      </p:sp>
      <p:sp>
        <p:nvSpPr>
          <p:cNvPr id="58394" name="Text Box 26"/>
          <p:cNvSpPr txBox="1">
            <a:spLocks noChangeArrowheads="1"/>
          </p:cNvSpPr>
          <p:nvPr/>
        </p:nvSpPr>
        <p:spPr bwMode="auto">
          <a:xfrm>
            <a:off x="4038600" y="3352800"/>
            <a:ext cx="828675" cy="457200"/>
          </a:xfrm>
          <a:prstGeom prst="rect">
            <a:avLst/>
          </a:prstGeom>
          <a:noFill/>
          <a:ln w="9525">
            <a:noFill/>
            <a:miter lim="800000"/>
            <a:headEnd/>
            <a:tailEnd/>
          </a:ln>
          <a:effectLst/>
        </p:spPr>
        <p:txBody>
          <a:bodyPr wrap="none">
            <a:prstTxWarp prst="textNoShape">
              <a:avLst/>
            </a:prstTxWarp>
            <a:spAutoFit/>
          </a:bodyPr>
          <a:lstStyle/>
          <a:p>
            <a:r>
              <a:rPr lang="en-US"/>
              <a:t>KDC</a:t>
            </a:r>
          </a:p>
        </p:txBody>
      </p:sp>
      <p:sp>
        <p:nvSpPr>
          <p:cNvPr id="58395" name="Text Box 27"/>
          <p:cNvSpPr txBox="1">
            <a:spLocks noChangeArrowheads="1"/>
          </p:cNvSpPr>
          <p:nvPr/>
        </p:nvSpPr>
        <p:spPr bwMode="auto">
          <a:xfrm>
            <a:off x="3276600" y="4816475"/>
            <a:ext cx="1960563" cy="822325"/>
          </a:xfrm>
          <a:prstGeom prst="rect">
            <a:avLst/>
          </a:prstGeom>
          <a:noFill/>
          <a:ln w="9525">
            <a:noFill/>
            <a:miter lim="800000"/>
            <a:headEnd/>
            <a:tailEnd/>
          </a:ln>
          <a:effectLst/>
        </p:spPr>
        <p:txBody>
          <a:bodyPr wrap="none">
            <a:prstTxWarp prst="textNoShape">
              <a:avLst/>
            </a:prstTxWarp>
            <a:spAutoFit/>
          </a:bodyPr>
          <a:lstStyle/>
          <a:p>
            <a:r>
              <a:rPr lang="en-US"/>
              <a:t>encrypt S with</a:t>
            </a:r>
          </a:p>
          <a:p>
            <a:r>
              <a:rPr lang="en-US"/>
              <a:t>client’s key</a:t>
            </a:r>
          </a:p>
        </p:txBody>
      </p:sp>
      <p:sp>
        <p:nvSpPr>
          <p:cNvPr id="58397" name="Freeform 29"/>
          <p:cNvSpPr>
            <a:spLocks/>
          </p:cNvSpPr>
          <p:nvPr/>
        </p:nvSpPr>
        <p:spPr bwMode="auto">
          <a:xfrm>
            <a:off x="2971800" y="5029200"/>
            <a:ext cx="381000" cy="304800"/>
          </a:xfrm>
          <a:custGeom>
            <a:avLst/>
            <a:gdLst/>
            <a:ahLst/>
            <a:cxnLst>
              <a:cxn ang="0">
                <a:pos x="240" y="48"/>
              </a:cxn>
              <a:cxn ang="0">
                <a:pos x="96" y="48"/>
              </a:cxn>
              <a:cxn ang="0">
                <a:pos x="0" y="0"/>
              </a:cxn>
            </a:cxnLst>
            <a:rect l="0" t="0" r="r" b="b"/>
            <a:pathLst>
              <a:path w="240" h="56">
                <a:moveTo>
                  <a:pt x="240" y="48"/>
                </a:moveTo>
                <a:cubicBezTo>
                  <a:pt x="188" y="52"/>
                  <a:pt x="136" y="56"/>
                  <a:pt x="96" y="48"/>
                </a:cubicBezTo>
                <a:cubicBezTo>
                  <a:pt x="56" y="40"/>
                  <a:pt x="24" y="16"/>
                  <a:pt x="0" y="0"/>
                </a:cubicBezTo>
              </a:path>
            </a:pathLst>
          </a:custGeom>
          <a:noFill/>
          <a:ln w="9525">
            <a:solidFill>
              <a:schemeClr val="tx1"/>
            </a:solidFill>
            <a:round/>
            <a:headEnd type="none" w="med" len="med"/>
            <a:tailEnd type="triangle" w="med" len="med"/>
          </a:ln>
          <a:effectLst/>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GB" smtClean="0"/>
              <a:t>AFS ACLs</a:t>
            </a:r>
            <a:endParaRPr lang="en-GB"/>
          </a:p>
        </p:txBody>
      </p:sp>
      <p:sp>
        <p:nvSpPr>
          <p:cNvPr id="117763" name="Rectangle 3"/>
          <p:cNvSpPr>
            <a:spLocks noGrp="1" noChangeArrowheads="1"/>
          </p:cNvSpPr>
          <p:nvPr>
            <p:ph type="body" idx="1"/>
          </p:nvPr>
        </p:nvSpPr>
        <p:spPr/>
        <p:txBody>
          <a:bodyPr/>
          <a:lstStyle/>
          <a:p>
            <a:r>
              <a:rPr lang="en-GB" dirty="0" smtClean="0"/>
              <a:t>Apply to directory, not to file</a:t>
            </a:r>
          </a:p>
          <a:p>
            <a:r>
              <a:rPr lang="en-GB" dirty="0" smtClean="0"/>
              <a:t>Format:</a:t>
            </a:r>
          </a:p>
          <a:p>
            <a:pPr lvl="1"/>
            <a:r>
              <a:rPr lang="en-US" dirty="0" smtClean="0"/>
              <a:t>s</a:t>
            </a:r>
            <a:r>
              <a:rPr lang="en-GB" dirty="0" err="1" smtClean="0"/>
              <a:t>seshan</a:t>
            </a:r>
            <a:r>
              <a:rPr lang="en-GB" dirty="0" smtClean="0"/>
              <a:t> </a:t>
            </a:r>
            <a:r>
              <a:rPr lang="en-GB" dirty="0" err="1" smtClean="0"/>
              <a:t>rlidwka</a:t>
            </a:r>
            <a:endParaRPr lang="en-GB" dirty="0" smtClean="0"/>
          </a:p>
          <a:p>
            <a:pPr lvl="1"/>
            <a:r>
              <a:rPr lang="en-GB" dirty="0" err="1" smtClean="0"/>
              <a:t>srini@cs.cmu.edu</a:t>
            </a:r>
            <a:r>
              <a:rPr lang="en-GB" dirty="0" smtClean="0"/>
              <a:t> </a:t>
            </a:r>
            <a:r>
              <a:rPr lang="en-GB" dirty="0" err="1" smtClean="0"/>
              <a:t>rl</a:t>
            </a:r>
            <a:endParaRPr lang="en-GB" dirty="0" smtClean="0"/>
          </a:p>
          <a:p>
            <a:pPr lvl="1"/>
            <a:r>
              <a:rPr lang="en-GB" dirty="0" err="1" smtClean="0"/>
              <a:t>sseshan:friends</a:t>
            </a:r>
            <a:r>
              <a:rPr lang="en-GB" dirty="0" smtClean="0"/>
              <a:t> </a:t>
            </a:r>
            <a:r>
              <a:rPr lang="en-GB" dirty="0" err="1" smtClean="0"/>
              <a:t>rl</a:t>
            </a:r>
            <a:endParaRPr lang="en-GB" dirty="0" smtClean="0"/>
          </a:p>
          <a:p>
            <a:r>
              <a:rPr lang="en-GB" dirty="0" smtClean="0"/>
              <a:t>Default realm is typically the cell name (here </a:t>
            </a:r>
            <a:r>
              <a:rPr lang="en-GB" dirty="0" err="1" smtClean="0"/>
              <a:t>andrew.cmu.edu</a:t>
            </a:r>
            <a:r>
              <a:rPr lang="en-GB" dirty="0" smtClean="0"/>
              <a:t>)</a:t>
            </a:r>
          </a:p>
          <a:p>
            <a:r>
              <a:rPr lang="en-GB" dirty="0" smtClean="0"/>
              <a:t>Negative rights</a:t>
            </a:r>
          </a:p>
          <a:p>
            <a:pPr lvl="1"/>
            <a:r>
              <a:rPr lang="en-GB" dirty="0" smtClean="0"/>
              <a:t>Disallow “</a:t>
            </a:r>
            <a:r>
              <a:rPr lang="en-GB" dirty="0" err="1" smtClean="0"/>
              <a:t>joe</a:t>
            </a:r>
            <a:r>
              <a:rPr lang="en-GB" dirty="0" smtClean="0"/>
              <a:t> </a:t>
            </a:r>
            <a:r>
              <a:rPr lang="en-GB" dirty="0" err="1" smtClean="0"/>
              <a:t>rl</a:t>
            </a:r>
            <a:r>
              <a:rPr lang="en-GB" dirty="0" smtClean="0"/>
              <a:t>” even though </a:t>
            </a:r>
            <a:r>
              <a:rPr lang="en-GB" dirty="0" err="1" smtClean="0"/>
              <a:t>joe</a:t>
            </a:r>
            <a:r>
              <a:rPr lang="en-GB" dirty="0" smtClean="0"/>
              <a:t> is in </a:t>
            </a:r>
            <a:r>
              <a:rPr lang="en-GB" dirty="0" err="1" smtClean="0"/>
              <a:t>sseshan:friends</a:t>
            </a:r>
            <a:endParaRPr lang="en-GB" dirty="0"/>
          </a:p>
        </p:txBody>
      </p:sp>
      <p:sp>
        <p:nvSpPr>
          <p:cNvPr id="4" name="Slide Number Placeholder 5"/>
          <p:cNvSpPr>
            <a:spLocks noGrp="1"/>
          </p:cNvSpPr>
          <p:nvPr>
            <p:ph type="sldNum" sz="quarter" idx="12"/>
          </p:nvPr>
        </p:nvSpPr>
        <p:spPr/>
        <p:txBody>
          <a:bodyPr/>
          <a:lstStyle/>
          <a:p>
            <a:fld id="{99AF43E8-8751-9743-982A-570DB0C09C12}" type="slidenum">
              <a:rPr lang="en-US" smtClean="0"/>
              <a:pPr/>
              <a:t>59</a:t>
            </a:fld>
            <a:endParaRPr lang="en-US"/>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p:txBody>
          <a:bodyPr>
            <a:normAutofit fontScale="90000"/>
          </a:bodyPr>
          <a:lstStyle/>
          <a:p>
            <a:r>
              <a:rPr lang="en-US" smtClean="0"/>
              <a:t>ACL:Default Permission and Abbreviation</a:t>
            </a:r>
            <a:endParaRPr lang="en-US"/>
          </a:p>
        </p:txBody>
      </p:sp>
      <p:sp>
        <p:nvSpPr>
          <p:cNvPr id="2053" name="Rectangle 3"/>
          <p:cNvSpPr>
            <a:spLocks noGrp="1" noChangeArrowheads="1"/>
          </p:cNvSpPr>
          <p:nvPr>
            <p:ph type="body" idx="1"/>
          </p:nvPr>
        </p:nvSpPr>
        <p:spPr>
          <a:xfrm>
            <a:off x="304800" y="1447801"/>
            <a:ext cx="8534400" cy="1219200"/>
          </a:xfrm>
        </p:spPr>
        <p:txBody>
          <a:bodyPr>
            <a:normAutofit fontScale="92500"/>
          </a:bodyPr>
          <a:lstStyle/>
          <a:p>
            <a:r>
              <a:rPr lang="en-US" dirty="0" smtClean="0"/>
              <a:t>Example: UNIX </a:t>
            </a:r>
            <a:r>
              <a:rPr lang="en-US" dirty="0" err="1" smtClean="0">
                <a:sym typeface="Wingdings" pitchFamily="-65" charset="2"/>
              </a:rPr>
              <a:t></a:t>
            </a:r>
            <a:r>
              <a:rPr lang="en-US" dirty="0" smtClean="0"/>
              <a:t> </a:t>
            </a:r>
          </a:p>
          <a:p>
            <a:r>
              <a:rPr lang="en-US" dirty="0" smtClean="0"/>
              <a:t>Three classes of users: owner, group, all others</a:t>
            </a:r>
          </a:p>
          <a:p>
            <a:pPr lvl="1"/>
            <a:endParaRPr lang="en-US" dirty="0"/>
          </a:p>
        </p:txBody>
      </p:sp>
      <p:sp>
        <p:nvSpPr>
          <p:cNvPr id="2051" name="Slide Number Placeholder 3"/>
          <p:cNvSpPr txBox="1">
            <a:spLocks noGrp="1"/>
          </p:cNvSpPr>
          <p:nvPr/>
        </p:nvSpPr>
        <p:spPr bwMode="auto">
          <a:xfrm>
            <a:off x="6781800" y="6324600"/>
            <a:ext cx="1905000" cy="457200"/>
          </a:xfrm>
          <a:prstGeom prst="rect">
            <a:avLst/>
          </a:prstGeom>
          <a:noFill/>
          <a:ln w="9525">
            <a:noFill/>
            <a:miter lim="800000"/>
            <a:headEnd/>
            <a:tailEnd/>
          </a:ln>
        </p:spPr>
        <p:txBody>
          <a:bodyPr anchor="b">
            <a:prstTxWarp prst="textNoShape">
              <a:avLst/>
            </a:prstTxWarp>
          </a:bodyPr>
          <a:lstStyle/>
          <a:p>
            <a:pPr algn="r"/>
            <a:fld id="{4A6D8110-1B64-4D47-A9A0-95D8F86BBE8B}" type="slidenum">
              <a:rPr lang="en-US" sz="1400"/>
              <a:pPr algn="r"/>
              <a:t>6</a:t>
            </a:fld>
            <a:endParaRPr lang="en-US" sz="1400"/>
          </a:p>
        </p:txBody>
      </p:sp>
      <p:graphicFrame>
        <p:nvGraphicFramePr>
          <p:cNvPr id="2050" name="Object 9"/>
          <p:cNvGraphicFramePr>
            <a:graphicFrameLocks noChangeAspect="1"/>
          </p:cNvGraphicFramePr>
          <p:nvPr/>
        </p:nvGraphicFramePr>
        <p:xfrm>
          <a:off x="0" y="2590800"/>
          <a:ext cx="9144000" cy="3702050"/>
        </p:xfrm>
        <a:graphic>
          <a:graphicData uri="http://schemas.openxmlformats.org/presentationml/2006/ole">
            <p:oleObj spid="_x0000_s19458" name="Bitmap Image" r:id="rId4" imgW="5200000" imgH="2104762" progId="">
              <p:embed/>
            </p:oleObj>
          </a:graphicData>
        </a:graphic>
      </p:graphicFrame>
      <p:grpSp>
        <p:nvGrpSpPr>
          <p:cNvPr id="2" name="Group 15"/>
          <p:cNvGrpSpPr>
            <a:grpSpLocks/>
          </p:cNvGrpSpPr>
          <p:nvPr/>
        </p:nvGrpSpPr>
        <p:grpSpPr bwMode="auto">
          <a:xfrm>
            <a:off x="0" y="4114800"/>
            <a:ext cx="1447800" cy="304800"/>
            <a:chOff x="-288" y="2640"/>
            <a:chExt cx="912" cy="192"/>
          </a:xfrm>
        </p:grpSpPr>
        <p:sp>
          <p:nvSpPr>
            <p:cNvPr id="2054" name="Oval 10"/>
            <p:cNvSpPr>
              <a:spLocks noChangeArrowheads="1"/>
            </p:cNvSpPr>
            <p:nvPr/>
          </p:nvSpPr>
          <p:spPr bwMode="auto">
            <a:xfrm>
              <a:off x="-288" y="2640"/>
              <a:ext cx="336" cy="192"/>
            </a:xfrm>
            <a:prstGeom prst="ellipse">
              <a:avLst/>
            </a:prstGeom>
            <a:noFill/>
            <a:ln w="9525">
              <a:solidFill>
                <a:schemeClr val="hlink"/>
              </a:solidFill>
              <a:miter lim="800000"/>
              <a:headEnd/>
              <a:tailEnd/>
            </a:ln>
          </p:spPr>
          <p:txBody>
            <a:bodyPr wrap="none" anchor="ctr">
              <a:prstTxWarp prst="textNoShape">
                <a:avLst/>
              </a:prstTxWarp>
            </a:bodyPr>
            <a:lstStyle/>
            <a:p>
              <a:endParaRPr lang="en-US"/>
            </a:p>
          </p:txBody>
        </p:sp>
        <p:sp>
          <p:nvSpPr>
            <p:cNvPr id="2055" name="Oval 11"/>
            <p:cNvSpPr>
              <a:spLocks noChangeArrowheads="1"/>
            </p:cNvSpPr>
            <p:nvPr/>
          </p:nvSpPr>
          <p:spPr bwMode="auto">
            <a:xfrm>
              <a:off x="0" y="2640"/>
              <a:ext cx="336" cy="192"/>
            </a:xfrm>
            <a:prstGeom prst="ellipse">
              <a:avLst/>
            </a:prstGeom>
            <a:noFill/>
            <a:ln w="9525">
              <a:solidFill>
                <a:schemeClr val="hlink"/>
              </a:solidFill>
              <a:miter lim="800000"/>
              <a:headEnd/>
              <a:tailEnd/>
            </a:ln>
          </p:spPr>
          <p:txBody>
            <a:bodyPr wrap="none" anchor="ctr">
              <a:prstTxWarp prst="textNoShape">
                <a:avLst/>
              </a:prstTxWarp>
            </a:bodyPr>
            <a:lstStyle/>
            <a:p>
              <a:endParaRPr lang="en-US"/>
            </a:p>
          </p:txBody>
        </p:sp>
        <p:sp>
          <p:nvSpPr>
            <p:cNvPr id="2056" name="Oval 12"/>
            <p:cNvSpPr>
              <a:spLocks noChangeArrowheads="1"/>
            </p:cNvSpPr>
            <p:nvPr/>
          </p:nvSpPr>
          <p:spPr bwMode="auto">
            <a:xfrm>
              <a:off x="288" y="2640"/>
              <a:ext cx="336" cy="192"/>
            </a:xfrm>
            <a:prstGeom prst="ellipse">
              <a:avLst/>
            </a:prstGeom>
            <a:noFill/>
            <a:ln w="9525">
              <a:solidFill>
                <a:schemeClr val="hlink"/>
              </a:solidFill>
              <a:miter lim="800000"/>
              <a:headEnd/>
              <a:tailEnd/>
            </a:ln>
          </p:spPr>
          <p:txBody>
            <a:bodyPr wrap="none" anchor="ctr">
              <a:prstTxWarp prst="textNoShape">
                <a:avLst/>
              </a:prstTxWarp>
            </a:bodyPr>
            <a:lstStyle/>
            <a:p>
              <a:endParaRPr lang="en-US"/>
            </a:p>
          </p:txBody>
        </p:sp>
      </p:grpSp>
      <p:sp>
        <p:nvSpPr>
          <p:cNvPr id="2057" name="Line 13"/>
          <p:cNvSpPr>
            <a:spLocks noChangeShapeType="1"/>
          </p:cNvSpPr>
          <p:nvPr/>
        </p:nvSpPr>
        <p:spPr bwMode="auto">
          <a:xfrm flipH="1">
            <a:off x="381000" y="2362200"/>
            <a:ext cx="5105400" cy="1752600"/>
          </a:xfrm>
          <a:prstGeom prst="line">
            <a:avLst/>
          </a:prstGeom>
          <a:noFill/>
          <a:ln w="9525">
            <a:solidFill>
              <a:schemeClr val="hlink"/>
            </a:solidFill>
            <a:miter lim="800000"/>
            <a:headEnd/>
            <a:tailEnd type="stealth" w="lg" len="lg"/>
          </a:ln>
        </p:spPr>
        <p:txBody>
          <a:bodyPr wrap="none">
            <a:prstTxWarp prst="textNoShape">
              <a:avLst/>
            </a:prstTxWarp>
          </a:bodyPr>
          <a:lstStyle/>
          <a:p>
            <a:endParaRPr lang="en-US"/>
          </a:p>
        </p:txBody>
      </p:sp>
      <p:sp>
        <p:nvSpPr>
          <p:cNvPr id="2058" name="Line 14"/>
          <p:cNvSpPr>
            <a:spLocks noChangeShapeType="1"/>
          </p:cNvSpPr>
          <p:nvPr/>
        </p:nvSpPr>
        <p:spPr bwMode="auto">
          <a:xfrm flipH="1">
            <a:off x="762000" y="2362200"/>
            <a:ext cx="5867400" cy="1752600"/>
          </a:xfrm>
          <a:prstGeom prst="line">
            <a:avLst/>
          </a:prstGeom>
          <a:noFill/>
          <a:ln w="9525">
            <a:solidFill>
              <a:schemeClr val="hlink"/>
            </a:solidFill>
            <a:miter lim="800000"/>
            <a:headEnd/>
            <a:tailEnd type="stealth" w="lg" len="lg"/>
          </a:ln>
        </p:spPr>
        <p:txBody>
          <a:bodyPr wrap="none">
            <a:prstTxWarp prst="textNoShape">
              <a:avLst/>
            </a:prstTxWarp>
          </a:bodyPr>
          <a:lstStyle/>
          <a:p>
            <a:endParaRPr lang="en-US"/>
          </a:p>
        </p:txBody>
      </p:sp>
      <p:sp>
        <p:nvSpPr>
          <p:cNvPr id="2059" name="Line 15"/>
          <p:cNvSpPr>
            <a:spLocks noChangeShapeType="1"/>
          </p:cNvSpPr>
          <p:nvPr/>
        </p:nvSpPr>
        <p:spPr bwMode="auto">
          <a:xfrm flipH="1">
            <a:off x="1371600" y="2362200"/>
            <a:ext cx="6096000" cy="1752600"/>
          </a:xfrm>
          <a:prstGeom prst="line">
            <a:avLst/>
          </a:prstGeom>
          <a:noFill/>
          <a:ln w="9525">
            <a:solidFill>
              <a:schemeClr val="hlink"/>
            </a:solidFill>
            <a:miter lim="800000"/>
            <a:headEnd/>
            <a:tailEnd type="stealth" w="lg" len="lg"/>
          </a:ln>
        </p:spPr>
        <p:txBody>
          <a:bodyPr wrap="none">
            <a:prstTxWarp prst="textNoShape">
              <a:avLst/>
            </a:prstTxWarp>
          </a:bodyPr>
          <a:lstStyle/>
          <a:p>
            <a:endParaRPr lang="en-US"/>
          </a:p>
        </p:txBody>
      </p:sp>
      <p:sp>
        <p:nvSpPr>
          <p:cNvPr id="15" name="Slide Number Placeholder 14"/>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smtClean="0"/>
              <a:t>Topic 3: Client-Side Caching</a:t>
            </a:r>
            <a:endParaRPr lang="en-US"/>
          </a:p>
        </p:txBody>
      </p:sp>
      <p:sp>
        <p:nvSpPr>
          <p:cNvPr id="78851" name="Rectangle 3"/>
          <p:cNvSpPr>
            <a:spLocks noGrp="1" noChangeArrowheads="1"/>
          </p:cNvSpPr>
          <p:nvPr>
            <p:ph type="body" idx="1"/>
          </p:nvPr>
        </p:nvSpPr>
        <p:spPr/>
        <p:txBody>
          <a:bodyPr/>
          <a:lstStyle/>
          <a:p>
            <a:r>
              <a:rPr lang="en-US" smtClean="0"/>
              <a:t>Why is client-side caching necessary?</a:t>
            </a:r>
          </a:p>
          <a:p>
            <a:r>
              <a:rPr lang="en-US" smtClean="0"/>
              <a:t>What is cached</a:t>
            </a:r>
          </a:p>
          <a:p>
            <a:pPr lvl="1"/>
            <a:r>
              <a:rPr lang="en-US" smtClean="0"/>
              <a:t>Read-only file data and directory data </a:t>
            </a:r>
            <a:r>
              <a:rPr lang="en-US" smtClean="0">
                <a:sym typeface="Wingdings" charset="2"/>
              </a:rPr>
              <a:t> easy</a:t>
            </a:r>
          </a:p>
          <a:p>
            <a:pPr lvl="1"/>
            <a:r>
              <a:rPr lang="en-US" smtClean="0">
                <a:sym typeface="Wingdings" charset="2"/>
              </a:rPr>
              <a:t>Data written by the client machine  when is data written to the server? What happens if the client machine goes down?</a:t>
            </a:r>
          </a:p>
          <a:p>
            <a:pPr lvl="1"/>
            <a:r>
              <a:rPr lang="en-US" smtClean="0">
                <a:sym typeface="Wingdings" charset="2"/>
              </a:rPr>
              <a:t>Data that is written by other machines  how to know that the data has changed?  How to ensure data consistency?</a:t>
            </a:r>
          </a:p>
          <a:p>
            <a:pPr lvl="1"/>
            <a:r>
              <a:rPr lang="en-US" smtClean="0"/>
              <a:t>Is there any pre-fetching?</a:t>
            </a:r>
            <a:endParaRPr lang="en-US"/>
          </a:p>
        </p:txBody>
      </p:sp>
      <p:sp>
        <p:nvSpPr>
          <p:cNvPr id="4" name="Slide Number Placeholder 5"/>
          <p:cNvSpPr>
            <a:spLocks noGrp="1"/>
          </p:cNvSpPr>
          <p:nvPr>
            <p:ph type="sldNum" sz="quarter" idx="12"/>
          </p:nvPr>
        </p:nvSpPr>
        <p:spPr/>
        <p:txBody>
          <a:bodyPr/>
          <a:lstStyle/>
          <a:p>
            <a:fld id="{93886221-7CB4-D544-B112-5BC1F7C33148}" type="slidenum">
              <a:rPr lang="en-US" smtClean="0"/>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smtClean="0"/>
              <a:t>Client Caching in NFS v2</a:t>
            </a:r>
            <a:endParaRPr lang="en-US"/>
          </a:p>
        </p:txBody>
      </p:sp>
      <p:sp>
        <p:nvSpPr>
          <p:cNvPr id="79875" name="Rectangle 3"/>
          <p:cNvSpPr>
            <a:spLocks noGrp="1" noChangeArrowheads="1"/>
          </p:cNvSpPr>
          <p:nvPr>
            <p:ph type="body" idx="1"/>
          </p:nvPr>
        </p:nvSpPr>
        <p:spPr/>
        <p:txBody>
          <a:bodyPr>
            <a:normAutofit fontScale="92500"/>
          </a:bodyPr>
          <a:lstStyle/>
          <a:p>
            <a:r>
              <a:rPr lang="en-US" smtClean="0"/>
              <a:t>Cache both clean and dirty file data and file attributes</a:t>
            </a:r>
          </a:p>
          <a:p>
            <a:r>
              <a:rPr lang="en-US" smtClean="0"/>
              <a:t>File attributes in the client cache expire after 60 seconds (file data doesn’t expire)</a:t>
            </a:r>
          </a:p>
          <a:p>
            <a:r>
              <a:rPr lang="en-US" smtClean="0"/>
              <a:t>File data is checked against the modified-time in file attributes (which could be a cached copy)</a:t>
            </a:r>
          </a:p>
          <a:p>
            <a:pPr lvl="1"/>
            <a:r>
              <a:rPr lang="en-US" smtClean="0">
                <a:sym typeface="Wingdings" charset="2"/>
              </a:rPr>
              <a:t>Changes made on one machine can take up to 60 seconds to be reflected on another machine</a:t>
            </a:r>
          </a:p>
          <a:p>
            <a:r>
              <a:rPr lang="en-US" smtClean="0">
                <a:sym typeface="Wingdings" charset="2"/>
              </a:rPr>
              <a:t>Dirty data are buffered on the client machine until file close or up to 30 seconds</a:t>
            </a:r>
          </a:p>
          <a:p>
            <a:pPr lvl="1"/>
            <a:r>
              <a:rPr lang="en-US" smtClean="0">
                <a:sym typeface="Wingdings" charset="2"/>
              </a:rPr>
              <a:t>If the machine crashes before then, the changes are lost</a:t>
            </a:r>
          </a:p>
          <a:p>
            <a:pPr lvl="1"/>
            <a:r>
              <a:rPr lang="en-US" smtClean="0">
                <a:sym typeface="Wingdings" charset="2"/>
              </a:rPr>
              <a:t>Similar to UNIX FFS local file system behavior</a:t>
            </a:r>
          </a:p>
          <a:p>
            <a:endParaRPr lang="en-US"/>
          </a:p>
        </p:txBody>
      </p:sp>
      <p:sp>
        <p:nvSpPr>
          <p:cNvPr id="4" name="Slide Number Placeholder 5"/>
          <p:cNvSpPr>
            <a:spLocks noGrp="1"/>
          </p:cNvSpPr>
          <p:nvPr>
            <p:ph type="sldNum" sz="quarter" idx="12"/>
          </p:nvPr>
        </p:nvSpPr>
        <p:spPr/>
        <p:txBody>
          <a:bodyPr/>
          <a:lstStyle/>
          <a:p>
            <a:fld id="{EF250CEB-70FA-9349-A974-D9380EF75DEB}" type="slidenum">
              <a:rPr lang="en-US" smtClean="0"/>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rmAutofit fontScale="90000"/>
          </a:bodyPr>
          <a:lstStyle/>
          <a:p>
            <a:r>
              <a:rPr lang="en-US" smtClean="0"/>
              <a:t>Implication of NFS v2 Client Caching</a:t>
            </a:r>
            <a:endParaRPr lang="en-US"/>
          </a:p>
        </p:txBody>
      </p:sp>
      <p:sp>
        <p:nvSpPr>
          <p:cNvPr id="80899" name="Rectangle 3"/>
          <p:cNvSpPr>
            <a:spLocks noGrp="1" noChangeArrowheads="1"/>
          </p:cNvSpPr>
          <p:nvPr>
            <p:ph type="body" idx="1"/>
          </p:nvPr>
        </p:nvSpPr>
        <p:spPr/>
        <p:txBody>
          <a:bodyPr/>
          <a:lstStyle/>
          <a:p>
            <a:r>
              <a:rPr lang="en-US" smtClean="0"/>
              <a:t>Data consistency guarantee is very poor</a:t>
            </a:r>
          </a:p>
          <a:p>
            <a:pPr lvl="1"/>
            <a:r>
              <a:rPr lang="en-US" smtClean="0"/>
              <a:t>Simply unacceptable for some distributed applications</a:t>
            </a:r>
          </a:p>
          <a:p>
            <a:pPr lvl="1"/>
            <a:r>
              <a:rPr lang="en-US" smtClean="0"/>
              <a:t>Productivity apps tend to tolerate such loose consistency</a:t>
            </a:r>
          </a:p>
          <a:p>
            <a:r>
              <a:rPr lang="en-US" smtClean="0"/>
              <a:t>Different client implementations implement the “prefetching” part differently</a:t>
            </a:r>
          </a:p>
          <a:p>
            <a:r>
              <a:rPr lang="en-US" smtClean="0"/>
              <a:t>Generally clients do not cache data on local disks</a:t>
            </a:r>
            <a:endParaRPr lang="en-US"/>
          </a:p>
        </p:txBody>
      </p:sp>
      <p:sp>
        <p:nvSpPr>
          <p:cNvPr id="4" name="Slide Number Placeholder 5"/>
          <p:cNvSpPr>
            <a:spLocks noGrp="1"/>
          </p:cNvSpPr>
          <p:nvPr>
            <p:ph type="sldNum" sz="quarter" idx="12"/>
          </p:nvPr>
        </p:nvSpPr>
        <p:spPr/>
        <p:txBody>
          <a:bodyPr/>
          <a:lstStyle/>
          <a:p>
            <a:fld id="{45B1F187-5646-1D4F-93CF-02764DC808B5}" type="slidenum">
              <a:rPr lang="en-US" smtClean="0"/>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smtClean="0"/>
              <a:t>Client Caching in AFS v2</a:t>
            </a:r>
            <a:endParaRPr lang="en-US"/>
          </a:p>
        </p:txBody>
      </p:sp>
      <p:sp>
        <p:nvSpPr>
          <p:cNvPr id="81923" name="Rectangle 3"/>
          <p:cNvSpPr>
            <a:spLocks noGrp="1" noChangeArrowheads="1"/>
          </p:cNvSpPr>
          <p:nvPr>
            <p:ph type="body" idx="1"/>
          </p:nvPr>
        </p:nvSpPr>
        <p:spPr/>
        <p:txBody>
          <a:bodyPr>
            <a:normAutofit lnSpcReduction="10000"/>
          </a:bodyPr>
          <a:lstStyle/>
          <a:p>
            <a:r>
              <a:rPr lang="en-US" dirty="0" smtClean="0"/>
              <a:t>Client caches both clean and dirty file data and attributes</a:t>
            </a:r>
          </a:p>
          <a:p>
            <a:pPr lvl="1"/>
            <a:r>
              <a:rPr lang="en-US" dirty="0" smtClean="0"/>
              <a:t>The client machine uses local disks to cache data</a:t>
            </a:r>
          </a:p>
          <a:p>
            <a:pPr lvl="1"/>
            <a:r>
              <a:rPr lang="en-US" dirty="0" smtClean="0"/>
              <a:t>When a file is opened for read, the whole file is fetched and cached on disk</a:t>
            </a:r>
          </a:p>
          <a:p>
            <a:pPr lvl="2"/>
            <a:r>
              <a:rPr lang="en-US" dirty="0" smtClean="0"/>
              <a:t>Why?  What’s the disadvantage of doing so?</a:t>
            </a:r>
          </a:p>
          <a:p>
            <a:r>
              <a:rPr lang="en-US" dirty="0" smtClean="0"/>
              <a:t>However, when a client caches file data, it obtains a “callback” on the file</a:t>
            </a:r>
          </a:p>
          <a:p>
            <a:r>
              <a:rPr lang="en-US" dirty="0" smtClean="0"/>
              <a:t>In case another client writes to the file, the server “breaks” the callback</a:t>
            </a:r>
          </a:p>
          <a:p>
            <a:pPr lvl="1"/>
            <a:r>
              <a:rPr lang="en-US" dirty="0" smtClean="0"/>
              <a:t>Similar to invalidations in distributed shared memory implementations</a:t>
            </a:r>
          </a:p>
          <a:p>
            <a:r>
              <a:rPr lang="en-US" dirty="0" smtClean="0"/>
              <a:t>Implication: file server must keep state!</a:t>
            </a:r>
            <a:endParaRPr lang="en-US" dirty="0"/>
          </a:p>
        </p:txBody>
      </p:sp>
      <p:sp>
        <p:nvSpPr>
          <p:cNvPr id="4" name="Slide Number Placeholder 5"/>
          <p:cNvSpPr>
            <a:spLocks noGrp="1"/>
          </p:cNvSpPr>
          <p:nvPr>
            <p:ph type="sldNum" sz="quarter" idx="12"/>
          </p:nvPr>
        </p:nvSpPr>
        <p:spPr/>
        <p:txBody>
          <a:bodyPr/>
          <a:lstStyle/>
          <a:p>
            <a:fld id="{F806FEC3-DC2A-5D41-B87D-64BB7DB0FDEE}" type="slidenum">
              <a:rPr lang="en-US" smtClean="0"/>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smtClean="0"/>
              <a:t>Semantics of File Sharing</a:t>
            </a:r>
            <a:endParaRPr lang="en-US" dirty="0"/>
          </a:p>
        </p:txBody>
      </p:sp>
      <p:sp>
        <p:nvSpPr>
          <p:cNvPr id="112643" name="Rectangle 3"/>
          <p:cNvSpPr>
            <a:spLocks noGrp="1" noChangeArrowheads="1"/>
          </p:cNvSpPr>
          <p:nvPr>
            <p:ph type="body" idx="1"/>
          </p:nvPr>
        </p:nvSpPr>
        <p:spPr>
          <a:xfrm>
            <a:off x="304800" y="4648200"/>
            <a:ext cx="8534400" cy="1477963"/>
          </a:xfrm>
        </p:spPr>
        <p:txBody>
          <a:bodyPr/>
          <a:lstStyle/>
          <a:p>
            <a:r>
              <a:rPr lang="en-US" dirty="0" smtClean="0"/>
              <a:t>Four ways of dealing with the shared files in a distributed system.</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64</a:t>
            </a:fld>
            <a:endParaRPr lang="en-US"/>
          </a:p>
        </p:txBody>
      </p:sp>
      <p:pic>
        <p:nvPicPr>
          <p:cNvPr id="112644" name="Picture 4" descr="11-17T"/>
          <p:cNvPicPr>
            <a:picLocks noChangeAspect="1" noChangeArrowheads="1"/>
          </p:cNvPicPr>
          <p:nvPr/>
        </p:nvPicPr>
        <p:blipFill>
          <a:blip r:embed="rId3">
            <a:clrChange>
              <a:clrFrom>
                <a:srgbClr val="FDFDFD"/>
              </a:clrFrom>
              <a:clrTo>
                <a:srgbClr val="FDFDFD">
                  <a:alpha val="0"/>
                </a:srgbClr>
              </a:clrTo>
            </a:clrChange>
          </a:blip>
          <a:srcRect/>
          <a:stretch>
            <a:fillRect/>
          </a:stretch>
        </p:blipFill>
        <p:spPr bwMode="auto">
          <a:xfrm>
            <a:off x="0" y="2101850"/>
            <a:ext cx="9144000" cy="2197100"/>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smtClean="0"/>
              <a:t>Session Semantics in AFS v2</a:t>
            </a:r>
            <a:endParaRPr lang="en-US"/>
          </a:p>
        </p:txBody>
      </p:sp>
      <p:sp>
        <p:nvSpPr>
          <p:cNvPr id="87043" name="Rectangle 3"/>
          <p:cNvSpPr>
            <a:spLocks noGrp="1" noChangeArrowheads="1"/>
          </p:cNvSpPr>
          <p:nvPr>
            <p:ph type="body" idx="1"/>
          </p:nvPr>
        </p:nvSpPr>
        <p:spPr/>
        <p:txBody>
          <a:bodyPr/>
          <a:lstStyle/>
          <a:p>
            <a:r>
              <a:rPr lang="en-US" dirty="0" smtClean="0"/>
              <a:t>What it means:</a:t>
            </a:r>
          </a:p>
          <a:p>
            <a:pPr lvl="1"/>
            <a:r>
              <a:rPr lang="en-US" dirty="0" smtClean="0"/>
              <a:t>A file write is visible to processes on the same box immediately, but not visible to processes on other machines until the file is closed</a:t>
            </a:r>
          </a:p>
          <a:p>
            <a:pPr lvl="1"/>
            <a:r>
              <a:rPr lang="en-US" dirty="0" smtClean="0"/>
              <a:t>When a file is closed, changes are visible to new opens, but are not visible to “old” opens</a:t>
            </a:r>
          </a:p>
          <a:p>
            <a:pPr lvl="1"/>
            <a:r>
              <a:rPr lang="en-US" dirty="0" smtClean="0"/>
              <a:t>All other file operations are visible everywhere immediately</a:t>
            </a:r>
          </a:p>
          <a:p>
            <a:r>
              <a:rPr lang="en-US" dirty="0" smtClean="0"/>
              <a:t>Implementation</a:t>
            </a:r>
          </a:p>
          <a:p>
            <a:pPr lvl="1"/>
            <a:r>
              <a:rPr lang="en-US" dirty="0" smtClean="0"/>
              <a:t>Dirty data are buffered at the client machine until file close, then flushed back to server, which leads the server to send “break callback” to other clients</a:t>
            </a:r>
          </a:p>
        </p:txBody>
      </p:sp>
      <p:sp>
        <p:nvSpPr>
          <p:cNvPr id="4" name="Slide Number Placeholder 5"/>
          <p:cNvSpPr>
            <a:spLocks noGrp="1"/>
          </p:cNvSpPr>
          <p:nvPr>
            <p:ph type="sldNum" sz="quarter" idx="12"/>
          </p:nvPr>
        </p:nvSpPr>
        <p:spPr/>
        <p:txBody>
          <a:bodyPr/>
          <a:lstStyle/>
          <a:p>
            <a:fld id="{48B949C8-E3A1-2E48-8330-C54840F424A7}" type="slidenum">
              <a:rPr lang="en-US" smtClean="0"/>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smtClean="0"/>
              <a:t>File Locking (3)</a:t>
            </a:r>
            <a:endParaRPr lang="en-US"/>
          </a:p>
        </p:txBody>
      </p:sp>
      <p:sp>
        <p:nvSpPr>
          <p:cNvPr id="117763" name="Rectangle 3"/>
          <p:cNvSpPr>
            <a:spLocks noGrp="1" noChangeArrowheads="1"/>
          </p:cNvSpPr>
          <p:nvPr>
            <p:ph type="body" idx="1"/>
          </p:nvPr>
        </p:nvSpPr>
        <p:spPr>
          <a:xfrm>
            <a:off x="304800" y="4876800"/>
            <a:ext cx="8534400" cy="1249363"/>
          </a:xfrm>
        </p:spPr>
        <p:txBody>
          <a:bodyPr>
            <a:normAutofit fontScale="85000" lnSpcReduction="10000"/>
          </a:bodyPr>
          <a:lstStyle/>
          <a:p>
            <a:r>
              <a:rPr lang="en-US" dirty="0" smtClean="0"/>
              <a:t>The result of an open operation with share reservations in NFS </a:t>
            </a:r>
            <a:r>
              <a:rPr lang="en-US" dirty="0" err="1" smtClean="0">
                <a:sym typeface="Wingdings"/>
              </a:rPr>
              <a:t></a:t>
            </a:r>
            <a:r>
              <a:rPr lang="en-US" dirty="0" smtClean="0">
                <a:sym typeface="Wingdings"/>
              </a:rPr>
              <a:t> </a:t>
            </a:r>
            <a:r>
              <a:rPr lang="en-US" dirty="0" smtClean="0"/>
              <a:t>When the client requests a denial state given the current file access state.</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66</a:t>
            </a:fld>
            <a:endParaRPr lang="en-US"/>
          </a:p>
        </p:txBody>
      </p:sp>
      <p:pic>
        <p:nvPicPr>
          <p:cNvPr id="117764" name="Picture 4" descr="11-19T"/>
          <p:cNvPicPr>
            <a:picLocks noChangeAspect="1" noChangeArrowheads="1"/>
          </p:cNvPicPr>
          <p:nvPr/>
        </p:nvPicPr>
        <p:blipFill>
          <a:blip r:embed="rId3">
            <a:clrChange>
              <a:clrFrom>
                <a:srgbClr val="FDFDFD"/>
              </a:clrFrom>
              <a:clrTo>
                <a:srgbClr val="FDFDFD">
                  <a:alpha val="0"/>
                </a:srgbClr>
              </a:clrTo>
            </a:clrChange>
          </a:blip>
          <a:srcRect t="50354" b="8612"/>
          <a:stretch>
            <a:fillRect/>
          </a:stretch>
        </p:blipFill>
        <p:spPr bwMode="auto">
          <a:xfrm>
            <a:off x="0" y="1793875"/>
            <a:ext cx="9144000" cy="2473325"/>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normAutofit/>
          </a:bodyPr>
          <a:lstStyle/>
          <a:p>
            <a:r>
              <a:rPr dirty="0"/>
              <a:t>Failure recovery</a:t>
            </a:r>
          </a:p>
        </p:txBody>
      </p:sp>
      <p:sp>
        <p:nvSpPr>
          <p:cNvPr id="100355" name="Rectangle 3"/>
          <p:cNvSpPr>
            <a:spLocks noGrp="1" noChangeArrowheads="1"/>
          </p:cNvSpPr>
          <p:nvPr>
            <p:ph type="body" idx="1"/>
          </p:nvPr>
        </p:nvSpPr>
        <p:spPr/>
        <p:txBody>
          <a:bodyPr/>
          <a:lstStyle/>
          <a:p>
            <a:r>
              <a:rPr lang="en-US" dirty="0" smtClean="0"/>
              <a:t>What if server fails?</a:t>
            </a:r>
          </a:p>
          <a:p>
            <a:pPr lvl="1"/>
            <a:r>
              <a:rPr lang="en-US" dirty="0" smtClean="0"/>
              <a:t>Lock holders are expected to re-establish the locks during the “grace period”, during which no other locks are granted</a:t>
            </a:r>
          </a:p>
          <a:p>
            <a:r>
              <a:rPr lang="en-US" dirty="0" smtClean="0"/>
              <a:t>What if a client holding the lock fails?</a:t>
            </a:r>
          </a:p>
          <a:p>
            <a:r>
              <a:rPr lang="en-US" dirty="0" smtClean="0"/>
              <a:t>What if network partition occurs?</a:t>
            </a:r>
          </a:p>
          <a:p>
            <a:r>
              <a:rPr lang="en-US" dirty="0" smtClean="0"/>
              <a:t>NFS relies on “network status monitor” for server monitoring</a:t>
            </a:r>
          </a:p>
        </p:txBody>
      </p:sp>
      <p:sp>
        <p:nvSpPr>
          <p:cNvPr id="4" name="Slide Number Placeholder 5"/>
          <p:cNvSpPr>
            <a:spLocks noGrp="1"/>
          </p:cNvSpPr>
          <p:nvPr>
            <p:ph type="sldNum" sz="quarter" idx="12"/>
          </p:nvPr>
        </p:nvSpPr>
        <p:spPr/>
        <p:txBody>
          <a:bodyPr/>
          <a:lstStyle/>
          <a:p>
            <a:fld id="{DF6D7B28-55F7-834E-88E8-AAA6D7728C49}" type="slidenum">
              <a:rPr lang="en-US" smtClean="0"/>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sz="4800" dirty="0"/>
              <a:t>15-446 Distributed Systems</a:t>
            </a:r>
            <a:br>
              <a:rPr sz="4800" dirty="0"/>
            </a:br>
            <a:r>
              <a:rPr sz="4800" dirty="0"/>
              <a:t>Spring 2009</a:t>
            </a:r>
          </a:p>
        </p:txBody>
      </p:sp>
      <p:sp>
        <p:nvSpPr>
          <p:cNvPr id="4099" name="Rectangle 3"/>
          <p:cNvSpPr>
            <a:spLocks noGrp="1" noChangeArrowheads="1"/>
          </p:cNvSpPr>
          <p:nvPr>
            <p:ph type="subTitle" idx="1"/>
          </p:nvPr>
        </p:nvSpPr>
        <p:spPr/>
        <p:txBody>
          <a:bodyPr/>
          <a:lstStyle/>
          <a:p>
            <a:r>
              <a:rPr sz="2400" dirty="0" smtClean="0"/>
              <a:t>L-18 More DFS</a:t>
            </a:r>
            <a:endParaRPr lang="en-US" dirty="0"/>
          </a:p>
        </p:txBody>
      </p:sp>
      <p:grpSp>
        <p:nvGrpSpPr>
          <p:cNvPr id="2" name="Group 443"/>
          <p:cNvGrpSpPr>
            <a:grpSpLocks/>
          </p:cNvGrpSpPr>
          <p:nvPr/>
        </p:nvGrpSpPr>
        <p:grpSpPr bwMode="auto">
          <a:xfrm>
            <a:off x="3733800" y="3236463"/>
            <a:ext cx="1524000" cy="1481587"/>
            <a:chOff x="3216" y="2448"/>
            <a:chExt cx="1979" cy="1729"/>
          </a:xfrm>
        </p:grpSpPr>
        <p:sp>
          <p:nvSpPr>
            <p:cNvPr id="52" name="Line 444"/>
            <p:cNvSpPr>
              <a:spLocks noChangeShapeType="1"/>
            </p:cNvSpPr>
            <p:nvPr/>
          </p:nvSpPr>
          <p:spPr bwMode="auto">
            <a:xfrm flipV="1">
              <a:off x="3888" y="3360"/>
              <a:ext cx="144" cy="144"/>
            </a:xfrm>
            <a:prstGeom prst="line">
              <a:avLst/>
            </a:prstGeom>
            <a:noFill/>
            <a:ln w="9525">
              <a:solidFill>
                <a:schemeClr val="tx1"/>
              </a:solidFill>
              <a:round/>
              <a:headEnd/>
              <a:tailEnd/>
            </a:ln>
            <a:effectLst/>
          </p:spPr>
          <p:txBody>
            <a:bodyPr wrap="none" anchor="ctr"/>
            <a:lstStyle/>
            <a:p>
              <a:endParaRPr lang="en-US"/>
            </a:p>
          </p:txBody>
        </p:sp>
        <p:sp>
          <p:nvSpPr>
            <p:cNvPr id="53" name="Freeform 445"/>
            <p:cNvSpPr>
              <a:spLocks/>
            </p:cNvSpPr>
            <p:nvPr/>
          </p:nvSpPr>
          <p:spPr bwMode="auto">
            <a:xfrm>
              <a:off x="3290" y="4065"/>
              <a:ext cx="115" cy="112"/>
            </a:xfrm>
            <a:custGeom>
              <a:avLst/>
              <a:gdLst/>
              <a:ahLst/>
              <a:cxnLst>
                <a:cxn ang="0">
                  <a:pos x="112" y="112"/>
                </a:cxn>
                <a:cxn ang="0">
                  <a:pos x="115" y="0"/>
                </a:cxn>
                <a:cxn ang="0">
                  <a:pos x="0" y="0"/>
                </a:cxn>
                <a:cxn ang="0">
                  <a:pos x="0" y="112"/>
                </a:cxn>
                <a:cxn ang="0">
                  <a:pos x="115" y="112"/>
                </a:cxn>
                <a:cxn ang="0">
                  <a:pos x="115" y="112"/>
                </a:cxn>
              </a:cxnLst>
              <a:rect l="0" t="0" r="r" b="b"/>
              <a:pathLst>
                <a:path w="115" h="112">
                  <a:moveTo>
                    <a:pt x="112" y="112"/>
                  </a:moveTo>
                  <a:lnTo>
                    <a:pt x="115" y="0"/>
                  </a:lnTo>
                  <a:lnTo>
                    <a:pt x="0" y="0"/>
                  </a:lnTo>
                  <a:lnTo>
                    <a:pt x="0" y="112"/>
                  </a:lnTo>
                  <a:lnTo>
                    <a:pt x="115" y="112"/>
                  </a:lnTo>
                  <a:lnTo>
                    <a:pt x="115" y="112"/>
                  </a:lnTo>
                </a:path>
              </a:pathLst>
            </a:custGeom>
            <a:solidFill>
              <a:srgbClr val="FF0066">
                <a:alpha val="50000"/>
              </a:srgbClr>
            </a:solidFill>
            <a:ln w="7938">
              <a:solidFill>
                <a:schemeClr val="tx1"/>
              </a:solidFill>
              <a:prstDash val="solid"/>
              <a:round/>
              <a:headEnd/>
              <a:tailEnd/>
            </a:ln>
          </p:spPr>
          <p:txBody>
            <a:bodyPr/>
            <a:lstStyle/>
            <a:p>
              <a:endParaRPr lang="en-US"/>
            </a:p>
          </p:txBody>
        </p:sp>
        <p:sp>
          <p:nvSpPr>
            <p:cNvPr id="54" name="Freeform 446"/>
            <p:cNvSpPr>
              <a:spLocks/>
            </p:cNvSpPr>
            <p:nvPr/>
          </p:nvSpPr>
          <p:spPr bwMode="auto">
            <a:xfrm>
              <a:off x="3948" y="4065"/>
              <a:ext cx="115" cy="112"/>
            </a:xfrm>
            <a:custGeom>
              <a:avLst/>
              <a:gdLst/>
              <a:ahLst/>
              <a:cxnLst>
                <a:cxn ang="0">
                  <a:pos x="112" y="112"/>
                </a:cxn>
                <a:cxn ang="0">
                  <a:pos x="115" y="0"/>
                </a:cxn>
                <a:cxn ang="0">
                  <a:pos x="0" y="0"/>
                </a:cxn>
                <a:cxn ang="0">
                  <a:pos x="0" y="112"/>
                </a:cxn>
                <a:cxn ang="0">
                  <a:pos x="115" y="112"/>
                </a:cxn>
                <a:cxn ang="0">
                  <a:pos x="115" y="112"/>
                </a:cxn>
              </a:cxnLst>
              <a:rect l="0" t="0" r="r" b="b"/>
              <a:pathLst>
                <a:path w="115" h="112">
                  <a:moveTo>
                    <a:pt x="112" y="112"/>
                  </a:moveTo>
                  <a:lnTo>
                    <a:pt x="115" y="0"/>
                  </a:lnTo>
                  <a:lnTo>
                    <a:pt x="0" y="0"/>
                  </a:lnTo>
                  <a:lnTo>
                    <a:pt x="0" y="112"/>
                  </a:lnTo>
                  <a:lnTo>
                    <a:pt x="115" y="112"/>
                  </a:lnTo>
                  <a:lnTo>
                    <a:pt x="115" y="112"/>
                  </a:lnTo>
                </a:path>
              </a:pathLst>
            </a:custGeom>
            <a:solidFill>
              <a:schemeClr val="accent1">
                <a:alpha val="50000"/>
              </a:schemeClr>
            </a:solidFill>
            <a:ln w="7938">
              <a:solidFill>
                <a:schemeClr val="tx1"/>
              </a:solidFill>
              <a:prstDash val="solid"/>
              <a:round/>
              <a:headEnd/>
              <a:tailEnd/>
            </a:ln>
          </p:spPr>
          <p:txBody>
            <a:bodyPr/>
            <a:lstStyle/>
            <a:p>
              <a:endParaRPr lang="en-US"/>
            </a:p>
          </p:txBody>
        </p:sp>
        <p:sp>
          <p:nvSpPr>
            <p:cNvPr id="55" name="Freeform 447"/>
            <p:cNvSpPr>
              <a:spLocks/>
            </p:cNvSpPr>
            <p:nvPr/>
          </p:nvSpPr>
          <p:spPr bwMode="auto">
            <a:xfrm>
              <a:off x="4151" y="2448"/>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1">
                <a:alpha val="50000"/>
              </a:schemeClr>
            </a:solidFill>
            <a:ln w="7938">
              <a:solidFill>
                <a:srgbClr val="000000"/>
              </a:solidFill>
              <a:prstDash val="solid"/>
              <a:round/>
              <a:headEnd/>
              <a:tailEnd/>
            </a:ln>
          </p:spPr>
          <p:txBody>
            <a:bodyPr/>
            <a:lstStyle/>
            <a:p>
              <a:endParaRPr lang="en-US"/>
            </a:p>
          </p:txBody>
        </p:sp>
        <p:sp>
          <p:nvSpPr>
            <p:cNvPr id="56" name="Freeform 448"/>
            <p:cNvSpPr>
              <a:spLocks/>
            </p:cNvSpPr>
            <p:nvPr/>
          </p:nvSpPr>
          <p:spPr bwMode="auto">
            <a:xfrm>
              <a:off x="3605" y="2756"/>
              <a:ext cx="114" cy="112"/>
            </a:xfrm>
            <a:custGeom>
              <a:avLst/>
              <a:gdLst/>
              <a:ahLst/>
              <a:cxnLst>
                <a:cxn ang="0">
                  <a:pos x="112" y="112"/>
                </a:cxn>
                <a:cxn ang="0">
                  <a:pos x="114" y="0"/>
                </a:cxn>
                <a:cxn ang="0">
                  <a:pos x="0" y="0"/>
                </a:cxn>
                <a:cxn ang="0">
                  <a:pos x="0" y="112"/>
                </a:cxn>
                <a:cxn ang="0">
                  <a:pos x="114" y="112"/>
                </a:cxn>
                <a:cxn ang="0">
                  <a:pos x="114" y="112"/>
                </a:cxn>
              </a:cxnLst>
              <a:rect l="0" t="0" r="r" b="b"/>
              <a:pathLst>
                <a:path w="114" h="112">
                  <a:moveTo>
                    <a:pt x="112" y="112"/>
                  </a:moveTo>
                  <a:lnTo>
                    <a:pt x="114" y="0"/>
                  </a:lnTo>
                  <a:lnTo>
                    <a:pt x="0" y="0"/>
                  </a:lnTo>
                  <a:lnTo>
                    <a:pt x="0" y="112"/>
                  </a:lnTo>
                  <a:lnTo>
                    <a:pt x="114" y="112"/>
                  </a:lnTo>
                  <a:lnTo>
                    <a:pt x="114" y="112"/>
                  </a:lnTo>
                </a:path>
              </a:pathLst>
            </a:custGeom>
            <a:solidFill>
              <a:schemeClr val="accent2">
                <a:alpha val="50000"/>
              </a:schemeClr>
            </a:solidFill>
            <a:ln w="7938">
              <a:solidFill>
                <a:srgbClr val="000000"/>
              </a:solidFill>
              <a:prstDash val="solid"/>
              <a:round/>
              <a:headEnd/>
              <a:tailEnd/>
            </a:ln>
          </p:spPr>
          <p:txBody>
            <a:bodyPr/>
            <a:lstStyle/>
            <a:p>
              <a:endParaRPr lang="en-US"/>
            </a:p>
          </p:txBody>
        </p:sp>
        <p:sp>
          <p:nvSpPr>
            <p:cNvPr id="57" name="Freeform 449"/>
            <p:cNvSpPr>
              <a:spLocks/>
            </p:cNvSpPr>
            <p:nvPr/>
          </p:nvSpPr>
          <p:spPr bwMode="auto">
            <a:xfrm>
              <a:off x="4704" y="2753"/>
              <a:ext cx="114" cy="115"/>
            </a:xfrm>
            <a:custGeom>
              <a:avLst/>
              <a:gdLst/>
              <a:ahLst/>
              <a:cxnLst>
                <a:cxn ang="0">
                  <a:pos x="0" y="112"/>
                </a:cxn>
                <a:cxn ang="0">
                  <a:pos x="114" y="115"/>
                </a:cxn>
                <a:cxn ang="0">
                  <a:pos x="114" y="0"/>
                </a:cxn>
                <a:cxn ang="0">
                  <a:pos x="2" y="0"/>
                </a:cxn>
                <a:cxn ang="0">
                  <a:pos x="2" y="115"/>
                </a:cxn>
                <a:cxn ang="0">
                  <a:pos x="2" y="115"/>
                </a:cxn>
              </a:cxnLst>
              <a:rect l="0" t="0" r="r" b="b"/>
              <a:pathLst>
                <a:path w="114" h="115">
                  <a:moveTo>
                    <a:pt x="0" y="112"/>
                  </a:moveTo>
                  <a:lnTo>
                    <a:pt x="114" y="115"/>
                  </a:lnTo>
                  <a:lnTo>
                    <a:pt x="114" y="0"/>
                  </a:lnTo>
                  <a:lnTo>
                    <a:pt x="2" y="0"/>
                  </a:lnTo>
                  <a:lnTo>
                    <a:pt x="2" y="115"/>
                  </a:lnTo>
                  <a:lnTo>
                    <a:pt x="2" y="115"/>
                  </a:lnTo>
                </a:path>
              </a:pathLst>
            </a:custGeom>
            <a:solidFill>
              <a:srgbClr val="996633">
                <a:alpha val="50000"/>
              </a:srgbClr>
            </a:solidFill>
            <a:ln w="7938">
              <a:solidFill>
                <a:srgbClr val="000000"/>
              </a:solidFill>
              <a:prstDash val="solid"/>
              <a:round/>
              <a:headEnd/>
              <a:tailEnd/>
            </a:ln>
          </p:spPr>
          <p:txBody>
            <a:bodyPr/>
            <a:lstStyle/>
            <a:p>
              <a:endParaRPr lang="en-US"/>
            </a:p>
          </p:txBody>
        </p:sp>
        <p:sp>
          <p:nvSpPr>
            <p:cNvPr id="58" name="Freeform 450"/>
            <p:cNvSpPr>
              <a:spLocks/>
            </p:cNvSpPr>
            <p:nvPr/>
          </p:nvSpPr>
          <p:spPr bwMode="auto">
            <a:xfrm>
              <a:off x="5083" y="3333"/>
              <a:ext cx="112" cy="114"/>
            </a:xfrm>
            <a:custGeom>
              <a:avLst/>
              <a:gdLst/>
              <a:ahLst/>
              <a:cxnLst>
                <a:cxn ang="0">
                  <a:pos x="0" y="112"/>
                </a:cxn>
                <a:cxn ang="0">
                  <a:pos x="112" y="114"/>
                </a:cxn>
                <a:cxn ang="0">
                  <a:pos x="112" y="0"/>
                </a:cxn>
                <a:cxn ang="0">
                  <a:pos x="0" y="0"/>
                </a:cxn>
                <a:cxn ang="0">
                  <a:pos x="0" y="114"/>
                </a:cxn>
                <a:cxn ang="0">
                  <a:pos x="0" y="114"/>
                </a:cxn>
              </a:cxnLst>
              <a:rect l="0" t="0" r="r" b="b"/>
              <a:pathLst>
                <a:path w="112" h="114">
                  <a:moveTo>
                    <a:pt x="0" y="112"/>
                  </a:moveTo>
                  <a:lnTo>
                    <a:pt x="112" y="114"/>
                  </a:lnTo>
                  <a:lnTo>
                    <a:pt x="112" y="0"/>
                  </a:lnTo>
                  <a:lnTo>
                    <a:pt x="0" y="0"/>
                  </a:lnTo>
                  <a:lnTo>
                    <a:pt x="0" y="114"/>
                  </a:lnTo>
                  <a:lnTo>
                    <a:pt x="0" y="114"/>
                  </a:lnTo>
                </a:path>
              </a:pathLst>
            </a:custGeom>
            <a:solidFill>
              <a:srgbClr val="FF0066">
                <a:alpha val="50000"/>
              </a:srgbClr>
            </a:solidFill>
            <a:ln w="7938">
              <a:solidFill>
                <a:srgbClr val="000000"/>
              </a:solidFill>
              <a:prstDash val="solid"/>
              <a:round/>
              <a:headEnd/>
              <a:tailEnd/>
            </a:ln>
          </p:spPr>
          <p:txBody>
            <a:bodyPr/>
            <a:lstStyle/>
            <a:p>
              <a:endParaRPr lang="en-US"/>
            </a:p>
          </p:txBody>
        </p:sp>
        <p:sp>
          <p:nvSpPr>
            <p:cNvPr id="59" name="Freeform 451"/>
            <p:cNvSpPr>
              <a:spLocks/>
            </p:cNvSpPr>
            <p:nvPr/>
          </p:nvSpPr>
          <p:spPr bwMode="auto">
            <a:xfrm>
              <a:off x="3216" y="3335"/>
              <a:ext cx="115" cy="112"/>
            </a:xfrm>
            <a:custGeom>
              <a:avLst/>
              <a:gdLst/>
              <a:ahLst/>
              <a:cxnLst>
                <a:cxn ang="0">
                  <a:pos x="115" y="112"/>
                </a:cxn>
                <a:cxn ang="0">
                  <a:pos x="115" y="0"/>
                </a:cxn>
                <a:cxn ang="0">
                  <a:pos x="0" y="0"/>
                </a:cxn>
                <a:cxn ang="0">
                  <a:pos x="0" y="112"/>
                </a:cxn>
                <a:cxn ang="0">
                  <a:pos x="115" y="112"/>
                </a:cxn>
                <a:cxn ang="0">
                  <a:pos x="115" y="112"/>
                </a:cxn>
              </a:cxnLst>
              <a:rect l="0" t="0" r="r" b="b"/>
              <a:pathLst>
                <a:path w="115" h="112">
                  <a:moveTo>
                    <a:pt x="115" y="112"/>
                  </a:moveTo>
                  <a:lnTo>
                    <a:pt x="115" y="0"/>
                  </a:lnTo>
                  <a:lnTo>
                    <a:pt x="0" y="0"/>
                  </a:lnTo>
                  <a:lnTo>
                    <a:pt x="0" y="112"/>
                  </a:lnTo>
                  <a:lnTo>
                    <a:pt x="115" y="112"/>
                  </a:lnTo>
                  <a:lnTo>
                    <a:pt x="115" y="112"/>
                  </a:lnTo>
                </a:path>
              </a:pathLst>
            </a:custGeom>
            <a:solidFill>
              <a:srgbClr val="996633">
                <a:alpha val="50000"/>
              </a:srgbClr>
            </a:solidFill>
            <a:ln w="7938">
              <a:solidFill>
                <a:srgbClr val="000000"/>
              </a:solidFill>
              <a:prstDash val="solid"/>
              <a:round/>
              <a:headEnd/>
              <a:tailEnd/>
            </a:ln>
          </p:spPr>
          <p:txBody>
            <a:bodyPr/>
            <a:lstStyle/>
            <a:p>
              <a:endParaRPr lang="en-US"/>
            </a:p>
          </p:txBody>
        </p:sp>
        <p:grpSp>
          <p:nvGrpSpPr>
            <p:cNvPr id="3" name="Group 452"/>
            <p:cNvGrpSpPr>
              <a:grpSpLocks/>
            </p:cNvGrpSpPr>
            <p:nvPr/>
          </p:nvGrpSpPr>
          <p:grpSpPr bwMode="auto">
            <a:xfrm>
              <a:off x="3891" y="2677"/>
              <a:ext cx="632" cy="470"/>
              <a:chOff x="3891" y="2677"/>
              <a:chExt cx="632" cy="470"/>
            </a:xfrm>
          </p:grpSpPr>
          <p:sp>
            <p:nvSpPr>
              <p:cNvPr id="92" name="Freeform 453"/>
              <p:cNvSpPr>
                <a:spLocks/>
              </p:cNvSpPr>
              <p:nvPr/>
            </p:nvSpPr>
            <p:spPr bwMode="auto">
              <a:xfrm>
                <a:off x="4246" y="2687"/>
                <a:ext cx="277" cy="228"/>
              </a:xfrm>
              <a:custGeom>
                <a:avLst/>
                <a:gdLst/>
                <a:ahLst/>
                <a:cxnLst>
                  <a:cxn ang="0">
                    <a:pos x="0" y="23"/>
                  </a:cxn>
                  <a:cxn ang="0">
                    <a:pos x="5" y="23"/>
                  </a:cxn>
                  <a:cxn ang="0">
                    <a:pos x="10" y="19"/>
                  </a:cxn>
                  <a:cxn ang="0">
                    <a:pos x="17" y="14"/>
                  </a:cxn>
                  <a:cxn ang="0">
                    <a:pos x="26" y="9"/>
                  </a:cxn>
                  <a:cxn ang="0">
                    <a:pos x="36" y="4"/>
                  </a:cxn>
                  <a:cxn ang="0">
                    <a:pos x="50" y="2"/>
                  </a:cxn>
                  <a:cxn ang="0">
                    <a:pos x="65" y="0"/>
                  </a:cxn>
                  <a:cxn ang="0">
                    <a:pos x="79" y="0"/>
                  </a:cxn>
                  <a:cxn ang="0">
                    <a:pos x="96" y="4"/>
                  </a:cxn>
                  <a:cxn ang="0">
                    <a:pos x="110" y="11"/>
                  </a:cxn>
                  <a:cxn ang="0">
                    <a:pos x="124" y="23"/>
                  </a:cxn>
                  <a:cxn ang="0">
                    <a:pos x="134" y="33"/>
                  </a:cxn>
                  <a:cxn ang="0">
                    <a:pos x="143" y="42"/>
                  </a:cxn>
                  <a:cxn ang="0">
                    <a:pos x="148" y="52"/>
                  </a:cxn>
                  <a:cxn ang="0">
                    <a:pos x="150" y="59"/>
                  </a:cxn>
                  <a:cxn ang="0">
                    <a:pos x="153" y="66"/>
                  </a:cxn>
                  <a:cxn ang="0">
                    <a:pos x="153" y="73"/>
                  </a:cxn>
                  <a:cxn ang="0">
                    <a:pos x="153" y="78"/>
                  </a:cxn>
                  <a:cxn ang="0">
                    <a:pos x="153" y="81"/>
                  </a:cxn>
                  <a:cxn ang="0">
                    <a:pos x="153" y="81"/>
                  </a:cxn>
                  <a:cxn ang="0">
                    <a:pos x="153" y="81"/>
                  </a:cxn>
                  <a:cxn ang="0">
                    <a:pos x="155" y="78"/>
                  </a:cxn>
                  <a:cxn ang="0">
                    <a:pos x="160" y="76"/>
                  </a:cxn>
                  <a:cxn ang="0">
                    <a:pos x="167" y="73"/>
                  </a:cxn>
                  <a:cxn ang="0">
                    <a:pos x="174" y="71"/>
                  </a:cxn>
                  <a:cxn ang="0">
                    <a:pos x="181" y="69"/>
                  </a:cxn>
                  <a:cxn ang="0">
                    <a:pos x="191" y="69"/>
                  </a:cxn>
                  <a:cxn ang="0">
                    <a:pos x="200" y="71"/>
                  </a:cxn>
                  <a:cxn ang="0">
                    <a:pos x="210" y="73"/>
                  </a:cxn>
                  <a:cxn ang="0">
                    <a:pos x="219" y="81"/>
                  </a:cxn>
                  <a:cxn ang="0">
                    <a:pos x="229" y="90"/>
                  </a:cxn>
                  <a:cxn ang="0">
                    <a:pos x="234" y="97"/>
                  </a:cxn>
                  <a:cxn ang="0">
                    <a:pos x="236" y="107"/>
                  </a:cxn>
                  <a:cxn ang="0">
                    <a:pos x="239" y="116"/>
                  </a:cxn>
                  <a:cxn ang="0">
                    <a:pos x="239" y="124"/>
                  </a:cxn>
                  <a:cxn ang="0">
                    <a:pos x="236" y="131"/>
                  </a:cxn>
                  <a:cxn ang="0">
                    <a:pos x="236" y="138"/>
                  </a:cxn>
                  <a:cxn ang="0">
                    <a:pos x="234" y="143"/>
                  </a:cxn>
                  <a:cxn ang="0">
                    <a:pos x="234" y="145"/>
                  </a:cxn>
                  <a:cxn ang="0">
                    <a:pos x="231" y="145"/>
                  </a:cxn>
                  <a:cxn ang="0">
                    <a:pos x="234" y="147"/>
                  </a:cxn>
                  <a:cxn ang="0">
                    <a:pos x="236" y="147"/>
                  </a:cxn>
                  <a:cxn ang="0">
                    <a:pos x="241" y="152"/>
                  </a:cxn>
                  <a:cxn ang="0">
                    <a:pos x="248" y="157"/>
                  </a:cxn>
                  <a:cxn ang="0">
                    <a:pos x="253" y="164"/>
                  </a:cxn>
                  <a:cxn ang="0">
                    <a:pos x="260" y="174"/>
                  </a:cxn>
                  <a:cxn ang="0">
                    <a:pos x="267" y="183"/>
                  </a:cxn>
                  <a:cxn ang="0">
                    <a:pos x="272" y="195"/>
                  </a:cxn>
                  <a:cxn ang="0">
                    <a:pos x="274" y="212"/>
                  </a:cxn>
                  <a:cxn ang="0">
                    <a:pos x="277" y="228"/>
                  </a:cxn>
                </a:cxnLst>
                <a:rect l="0" t="0" r="r" b="b"/>
                <a:pathLst>
                  <a:path w="277" h="228">
                    <a:moveTo>
                      <a:pt x="0" y="23"/>
                    </a:moveTo>
                    <a:lnTo>
                      <a:pt x="5" y="23"/>
                    </a:lnTo>
                    <a:lnTo>
                      <a:pt x="10" y="19"/>
                    </a:lnTo>
                    <a:lnTo>
                      <a:pt x="17" y="14"/>
                    </a:lnTo>
                    <a:lnTo>
                      <a:pt x="26" y="9"/>
                    </a:lnTo>
                    <a:lnTo>
                      <a:pt x="36" y="4"/>
                    </a:lnTo>
                    <a:lnTo>
                      <a:pt x="50" y="2"/>
                    </a:lnTo>
                    <a:lnTo>
                      <a:pt x="65" y="0"/>
                    </a:lnTo>
                    <a:lnTo>
                      <a:pt x="79" y="0"/>
                    </a:lnTo>
                    <a:lnTo>
                      <a:pt x="96" y="4"/>
                    </a:lnTo>
                    <a:lnTo>
                      <a:pt x="110" y="11"/>
                    </a:lnTo>
                    <a:lnTo>
                      <a:pt x="124" y="23"/>
                    </a:lnTo>
                    <a:lnTo>
                      <a:pt x="134" y="33"/>
                    </a:lnTo>
                    <a:lnTo>
                      <a:pt x="143" y="42"/>
                    </a:lnTo>
                    <a:lnTo>
                      <a:pt x="148" y="52"/>
                    </a:lnTo>
                    <a:lnTo>
                      <a:pt x="150" y="59"/>
                    </a:lnTo>
                    <a:lnTo>
                      <a:pt x="153" y="66"/>
                    </a:lnTo>
                    <a:lnTo>
                      <a:pt x="153" y="73"/>
                    </a:lnTo>
                    <a:lnTo>
                      <a:pt x="153" y="78"/>
                    </a:lnTo>
                    <a:lnTo>
                      <a:pt x="153" y="81"/>
                    </a:lnTo>
                    <a:lnTo>
                      <a:pt x="153" y="81"/>
                    </a:lnTo>
                    <a:lnTo>
                      <a:pt x="153" y="81"/>
                    </a:lnTo>
                    <a:lnTo>
                      <a:pt x="155" y="78"/>
                    </a:lnTo>
                    <a:lnTo>
                      <a:pt x="160" y="76"/>
                    </a:lnTo>
                    <a:lnTo>
                      <a:pt x="167" y="73"/>
                    </a:lnTo>
                    <a:lnTo>
                      <a:pt x="174" y="71"/>
                    </a:lnTo>
                    <a:lnTo>
                      <a:pt x="181" y="69"/>
                    </a:lnTo>
                    <a:lnTo>
                      <a:pt x="191" y="69"/>
                    </a:lnTo>
                    <a:lnTo>
                      <a:pt x="200" y="71"/>
                    </a:lnTo>
                    <a:lnTo>
                      <a:pt x="210" y="73"/>
                    </a:lnTo>
                    <a:lnTo>
                      <a:pt x="219" y="81"/>
                    </a:lnTo>
                    <a:lnTo>
                      <a:pt x="229" y="90"/>
                    </a:lnTo>
                    <a:lnTo>
                      <a:pt x="234" y="97"/>
                    </a:lnTo>
                    <a:lnTo>
                      <a:pt x="236" y="107"/>
                    </a:lnTo>
                    <a:lnTo>
                      <a:pt x="239" y="116"/>
                    </a:lnTo>
                    <a:lnTo>
                      <a:pt x="239" y="124"/>
                    </a:lnTo>
                    <a:lnTo>
                      <a:pt x="236" y="131"/>
                    </a:lnTo>
                    <a:lnTo>
                      <a:pt x="236" y="138"/>
                    </a:lnTo>
                    <a:lnTo>
                      <a:pt x="234" y="143"/>
                    </a:lnTo>
                    <a:lnTo>
                      <a:pt x="234" y="145"/>
                    </a:lnTo>
                    <a:lnTo>
                      <a:pt x="231" y="145"/>
                    </a:lnTo>
                    <a:lnTo>
                      <a:pt x="234" y="147"/>
                    </a:lnTo>
                    <a:lnTo>
                      <a:pt x="236" y="147"/>
                    </a:lnTo>
                    <a:lnTo>
                      <a:pt x="241" y="152"/>
                    </a:lnTo>
                    <a:lnTo>
                      <a:pt x="248" y="157"/>
                    </a:lnTo>
                    <a:lnTo>
                      <a:pt x="253" y="164"/>
                    </a:lnTo>
                    <a:lnTo>
                      <a:pt x="260" y="174"/>
                    </a:lnTo>
                    <a:lnTo>
                      <a:pt x="267" y="183"/>
                    </a:lnTo>
                    <a:lnTo>
                      <a:pt x="272" y="195"/>
                    </a:lnTo>
                    <a:lnTo>
                      <a:pt x="274" y="212"/>
                    </a:lnTo>
                    <a:lnTo>
                      <a:pt x="277" y="228"/>
                    </a:lnTo>
                  </a:path>
                </a:pathLst>
              </a:custGeom>
              <a:noFill/>
              <a:ln w="12700" cmpd="sng">
                <a:solidFill>
                  <a:srgbClr val="FF9900"/>
                </a:solidFill>
                <a:prstDash val="solid"/>
                <a:round/>
                <a:headEnd/>
                <a:tailEnd/>
              </a:ln>
            </p:spPr>
            <p:txBody>
              <a:bodyPr/>
              <a:lstStyle/>
              <a:p>
                <a:endParaRPr lang="en-US"/>
              </a:p>
            </p:txBody>
          </p:sp>
          <p:sp>
            <p:nvSpPr>
              <p:cNvPr id="93" name="Freeform 454"/>
              <p:cNvSpPr>
                <a:spLocks/>
              </p:cNvSpPr>
              <p:nvPr/>
            </p:nvSpPr>
            <p:spPr bwMode="auto">
              <a:xfrm>
                <a:off x="3891" y="2677"/>
                <a:ext cx="358" cy="236"/>
              </a:xfrm>
              <a:custGeom>
                <a:avLst/>
                <a:gdLst/>
                <a:ahLst/>
                <a:cxnLst>
                  <a:cxn ang="0">
                    <a:pos x="2" y="219"/>
                  </a:cxn>
                  <a:cxn ang="0">
                    <a:pos x="9" y="193"/>
                  </a:cxn>
                  <a:cxn ang="0">
                    <a:pos x="21" y="174"/>
                  </a:cxn>
                  <a:cxn ang="0">
                    <a:pos x="33" y="162"/>
                  </a:cxn>
                  <a:cxn ang="0">
                    <a:pos x="43" y="155"/>
                  </a:cxn>
                  <a:cxn ang="0">
                    <a:pos x="43" y="155"/>
                  </a:cxn>
                  <a:cxn ang="0">
                    <a:pos x="40" y="145"/>
                  </a:cxn>
                  <a:cxn ang="0">
                    <a:pos x="38" y="134"/>
                  </a:cxn>
                  <a:cxn ang="0">
                    <a:pos x="38" y="117"/>
                  </a:cxn>
                  <a:cxn ang="0">
                    <a:pos x="48" y="98"/>
                  </a:cxn>
                  <a:cxn ang="0">
                    <a:pos x="67" y="83"/>
                  </a:cxn>
                  <a:cxn ang="0">
                    <a:pos x="83" y="79"/>
                  </a:cxn>
                  <a:cxn ang="0">
                    <a:pos x="102" y="81"/>
                  </a:cxn>
                  <a:cxn ang="0">
                    <a:pos x="114" y="86"/>
                  </a:cxn>
                  <a:cxn ang="0">
                    <a:pos x="121" y="91"/>
                  </a:cxn>
                  <a:cxn ang="0">
                    <a:pos x="124" y="88"/>
                  </a:cxn>
                  <a:cxn ang="0">
                    <a:pos x="121" y="81"/>
                  </a:cxn>
                  <a:cxn ang="0">
                    <a:pos x="124" y="69"/>
                  </a:cxn>
                  <a:cxn ang="0">
                    <a:pos x="133" y="52"/>
                  </a:cxn>
                  <a:cxn ang="0">
                    <a:pos x="152" y="31"/>
                  </a:cxn>
                  <a:cxn ang="0">
                    <a:pos x="181" y="14"/>
                  </a:cxn>
                  <a:cxn ang="0">
                    <a:pos x="212" y="10"/>
                  </a:cxn>
                  <a:cxn ang="0">
                    <a:pos x="238" y="14"/>
                  </a:cxn>
                  <a:cxn ang="0">
                    <a:pos x="260" y="24"/>
                  </a:cxn>
                  <a:cxn ang="0">
                    <a:pos x="272" y="31"/>
                  </a:cxn>
                  <a:cxn ang="0">
                    <a:pos x="274" y="31"/>
                  </a:cxn>
                  <a:cxn ang="0">
                    <a:pos x="274" y="26"/>
                  </a:cxn>
                  <a:cxn ang="0">
                    <a:pos x="279" y="17"/>
                  </a:cxn>
                  <a:cxn ang="0">
                    <a:pos x="288" y="7"/>
                  </a:cxn>
                  <a:cxn ang="0">
                    <a:pos x="305" y="2"/>
                  </a:cxn>
                  <a:cxn ang="0">
                    <a:pos x="327" y="2"/>
                  </a:cxn>
                  <a:cxn ang="0">
                    <a:pos x="343" y="7"/>
                  </a:cxn>
                  <a:cxn ang="0">
                    <a:pos x="350" y="17"/>
                  </a:cxn>
                  <a:cxn ang="0">
                    <a:pos x="355" y="26"/>
                  </a:cxn>
                  <a:cxn ang="0">
                    <a:pos x="358" y="31"/>
                  </a:cxn>
                </a:cxnLst>
                <a:rect l="0" t="0" r="r" b="b"/>
                <a:pathLst>
                  <a:path w="358" h="236">
                    <a:moveTo>
                      <a:pt x="0" y="236"/>
                    </a:moveTo>
                    <a:lnTo>
                      <a:pt x="2" y="219"/>
                    </a:lnTo>
                    <a:lnTo>
                      <a:pt x="5" y="205"/>
                    </a:lnTo>
                    <a:lnTo>
                      <a:pt x="9" y="193"/>
                    </a:lnTo>
                    <a:lnTo>
                      <a:pt x="14" y="181"/>
                    </a:lnTo>
                    <a:lnTo>
                      <a:pt x="21" y="174"/>
                    </a:lnTo>
                    <a:lnTo>
                      <a:pt x="29" y="167"/>
                    </a:lnTo>
                    <a:lnTo>
                      <a:pt x="33" y="162"/>
                    </a:lnTo>
                    <a:lnTo>
                      <a:pt x="38" y="157"/>
                    </a:lnTo>
                    <a:lnTo>
                      <a:pt x="43" y="155"/>
                    </a:lnTo>
                    <a:lnTo>
                      <a:pt x="43" y="155"/>
                    </a:lnTo>
                    <a:lnTo>
                      <a:pt x="43" y="155"/>
                    </a:lnTo>
                    <a:lnTo>
                      <a:pt x="40" y="150"/>
                    </a:lnTo>
                    <a:lnTo>
                      <a:pt x="40" y="145"/>
                    </a:lnTo>
                    <a:lnTo>
                      <a:pt x="38" y="141"/>
                    </a:lnTo>
                    <a:lnTo>
                      <a:pt x="38" y="134"/>
                    </a:lnTo>
                    <a:lnTo>
                      <a:pt x="38" y="124"/>
                    </a:lnTo>
                    <a:lnTo>
                      <a:pt x="38" y="117"/>
                    </a:lnTo>
                    <a:lnTo>
                      <a:pt x="43" y="107"/>
                    </a:lnTo>
                    <a:lnTo>
                      <a:pt x="48" y="98"/>
                    </a:lnTo>
                    <a:lnTo>
                      <a:pt x="55" y="91"/>
                    </a:lnTo>
                    <a:lnTo>
                      <a:pt x="67" y="83"/>
                    </a:lnTo>
                    <a:lnTo>
                      <a:pt x="76" y="81"/>
                    </a:lnTo>
                    <a:lnTo>
                      <a:pt x="83" y="79"/>
                    </a:lnTo>
                    <a:lnTo>
                      <a:pt x="93" y="79"/>
                    </a:lnTo>
                    <a:lnTo>
                      <a:pt x="102" y="81"/>
                    </a:lnTo>
                    <a:lnTo>
                      <a:pt x="110" y="83"/>
                    </a:lnTo>
                    <a:lnTo>
                      <a:pt x="114" y="86"/>
                    </a:lnTo>
                    <a:lnTo>
                      <a:pt x="119" y="88"/>
                    </a:lnTo>
                    <a:lnTo>
                      <a:pt x="121" y="91"/>
                    </a:lnTo>
                    <a:lnTo>
                      <a:pt x="124" y="91"/>
                    </a:lnTo>
                    <a:lnTo>
                      <a:pt x="124" y="88"/>
                    </a:lnTo>
                    <a:lnTo>
                      <a:pt x="121" y="86"/>
                    </a:lnTo>
                    <a:lnTo>
                      <a:pt x="121" y="81"/>
                    </a:lnTo>
                    <a:lnTo>
                      <a:pt x="124" y="76"/>
                    </a:lnTo>
                    <a:lnTo>
                      <a:pt x="124" y="69"/>
                    </a:lnTo>
                    <a:lnTo>
                      <a:pt x="129" y="60"/>
                    </a:lnTo>
                    <a:lnTo>
                      <a:pt x="133" y="52"/>
                    </a:lnTo>
                    <a:lnTo>
                      <a:pt x="141" y="43"/>
                    </a:lnTo>
                    <a:lnTo>
                      <a:pt x="152" y="31"/>
                    </a:lnTo>
                    <a:lnTo>
                      <a:pt x="164" y="21"/>
                    </a:lnTo>
                    <a:lnTo>
                      <a:pt x="181" y="14"/>
                    </a:lnTo>
                    <a:lnTo>
                      <a:pt x="195" y="10"/>
                    </a:lnTo>
                    <a:lnTo>
                      <a:pt x="212" y="10"/>
                    </a:lnTo>
                    <a:lnTo>
                      <a:pt x="226" y="10"/>
                    </a:lnTo>
                    <a:lnTo>
                      <a:pt x="238" y="14"/>
                    </a:lnTo>
                    <a:lnTo>
                      <a:pt x="250" y="19"/>
                    </a:lnTo>
                    <a:lnTo>
                      <a:pt x="260" y="24"/>
                    </a:lnTo>
                    <a:lnTo>
                      <a:pt x="267" y="29"/>
                    </a:lnTo>
                    <a:lnTo>
                      <a:pt x="272" y="31"/>
                    </a:lnTo>
                    <a:lnTo>
                      <a:pt x="274" y="33"/>
                    </a:lnTo>
                    <a:lnTo>
                      <a:pt x="274" y="31"/>
                    </a:lnTo>
                    <a:lnTo>
                      <a:pt x="274" y="29"/>
                    </a:lnTo>
                    <a:lnTo>
                      <a:pt x="274" y="26"/>
                    </a:lnTo>
                    <a:lnTo>
                      <a:pt x="276" y="21"/>
                    </a:lnTo>
                    <a:lnTo>
                      <a:pt x="279" y="17"/>
                    </a:lnTo>
                    <a:lnTo>
                      <a:pt x="284" y="12"/>
                    </a:lnTo>
                    <a:lnTo>
                      <a:pt x="288" y="7"/>
                    </a:lnTo>
                    <a:lnTo>
                      <a:pt x="296" y="5"/>
                    </a:lnTo>
                    <a:lnTo>
                      <a:pt x="305" y="2"/>
                    </a:lnTo>
                    <a:lnTo>
                      <a:pt x="315" y="0"/>
                    </a:lnTo>
                    <a:lnTo>
                      <a:pt x="327" y="2"/>
                    </a:lnTo>
                    <a:lnTo>
                      <a:pt x="336" y="5"/>
                    </a:lnTo>
                    <a:lnTo>
                      <a:pt x="343" y="7"/>
                    </a:lnTo>
                    <a:lnTo>
                      <a:pt x="348" y="12"/>
                    </a:lnTo>
                    <a:lnTo>
                      <a:pt x="350" y="17"/>
                    </a:lnTo>
                    <a:lnTo>
                      <a:pt x="355" y="21"/>
                    </a:lnTo>
                    <a:lnTo>
                      <a:pt x="355" y="26"/>
                    </a:lnTo>
                    <a:lnTo>
                      <a:pt x="358" y="29"/>
                    </a:lnTo>
                    <a:lnTo>
                      <a:pt x="358" y="31"/>
                    </a:lnTo>
                    <a:lnTo>
                      <a:pt x="358" y="33"/>
                    </a:lnTo>
                  </a:path>
                </a:pathLst>
              </a:custGeom>
              <a:noFill/>
              <a:ln w="12700" cmpd="sng">
                <a:solidFill>
                  <a:srgbClr val="FF9900"/>
                </a:solidFill>
                <a:prstDash val="solid"/>
                <a:round/>
                <a:headEnd/>
                <a:tailEnd/>
              </a:ln>
            </p:spPr>
            <p:txBody>
              <a:bodyPr/>
              <a:lstStyle/>
              <a:p>
                <a:endParaRPr lang="en-US"/>
              </a:p>
            </p:txBody>
          </p:sp>
          <p:sp>
            <p:nvSpPr>
              <p:cNvPr id="94" name="Freeform 455"/>
              <p:cNvSpPr>
                <a:spLocks/>
              </p:cNvSpPr>
              <p:nvPr/>
            </p:nvSpPr>
            <p:spPr bwMode="auto">
              <a:xfrm>
                <a:off x="3891" y="2911"/>
                <a:ext cx="272" cy="229"/>
              </a:xfrm>
              <a:custGeom>
                <a:avLst/>
                <a:gdLst/>
                <a:ahLst/>
                <a:cxnLst>
                  <a:cxn ang="0">
                    <a:pos x="272" y="202"/>
                  </a:cxn>
                  <a:cxn ang="0">
                    <a:pos x="272" y="205"/>
                  </a:cxn>
                  <a:cxn ang="0">
                    <a:pos x="267" y="207"/>
                  </a:cxn>
                  <a:cxn ang="0">
                    <a:pos x="260" y="212"/>
                  </a:cxn>
                  <a:cxn ang="0">
                    <a:pos x="250" y="217"/>
                  </a:cxn>
                  <a:cxn ang="0">
                    <a:pos x="238" y="221"/>
                  </a:cxn>
                  <a:cxn ang="0">
                    <a:pos x="226" y="226"/>
                  </a:cxn>
                  <a:cxn ang="0">
                    <a:pos x="212" y="229"/>
                  </a:cxn>
                  <a:cxn ang="0">
                    <a:pos x="195" y="226"/>
                  </a:cxn>
                  <a:cxn ang="0">
                    <a:pos x="181" y="224"/>
                  </a:cxn>
                  <a:cxn ang="0">
                    <a:pos x="164" y="214"/>
                  </a:cxn>
                  <a:cxn ang="0">
                    <a:pos x="152" y="205"/>
                  </a:cxn>
                  <a:cxn ang="0">
                    <a:pos x="141" y="195"/>
                  </a:cxn>
                  <a:cxn ang="0">
                    <a:pos x="133" y="186"/>
                  </a:cxn>
                  <a:cxn ang="0">
                    <a:pos x="129" y="176"/>
                  </a:cxn>
                  <a:cxn ang="0">
                    <a:pos x="124" y="167"/>
                  </a:cxn>
                  <a:cxn ang="0">
                    <a:pos x="124" y="159"/>
                  </a:cxn>
                  <a:cxn ang="0">
                    <a:pos x="121" y="155"/>
                  </a:cxn>
                  <a:cxn ang="0">
                    <a:pos x="121" y="150"/>
                  </a:cxn>
                  <a:cxn ang="0">
                    <a:pos x="124" y="148"/>
                  </a:cxn>
                  <a:cxn ang="0">
                    <a:pos x="124" y="145"/>
                  </a:cxn>
                  <a:cxn ang="0">
                    <a:pos x="121" y="148"/>
                  </a:cxn>
                  <a:cxn ang="0">
                    <a:pos x="119" y="150"/>
                  </a:cxn>
                  <a:cxn ang="0">
                    <a:pos x="114" y="152"/>
                  </a:cxn>
                  <a:cxn ang="0">
                    <a:pos x="110" y="155"/>
                  </a:cxn>
                  <a:cxn ang="0">
                    <a:pos x="102" y="157"/>
                  </a:cxn>
                  <a:cxn ang="0">
                    <a:pos x="93" y="157"/>
                  </a:cxn>
                  <a:cxn ang="0">
                    <a:pos x="83" y="157"/>
                  </a:cxn>
                  <a:cxn ang="0">
                    <a:pos x="76" y="157"/>
                  </a:cxn>
                  <a:cxn ang="0">
                    <a:pos x="67" y="152"/>
                  </a:cxn>
                  <a:cxn ang="0">
                    <a:pos x="55" y="145"/>
                  </a:cxn>
                  <a:cxn ang="0">
                    <a:pos x="48" y="138"/>
                  </a:cxn>
                  <a:cxn ang="0">
                    <a:pos x="43" y="128"/>
                  </a:cxn>
                  <a:cxn ang="0">
                    <a:pos x="38" y="121"/>
                  </a:cxn>
                  <a:cxn ang="0">
                    <a:pos x="38" y="112"/>
                  </a:cxn>
                  <a:cxn ang="0">
                    <a:pos x="38" y="105"/>
                  </a:cxn>
                  <a:cxn ang="0">
                    <a:pos x="38" y="97"/>
                  </a:cxn>
                  <a:cxn ang="0">
                    <a:pos x="40" y="90"/>
                  </a:cxn>
                  <a:cxn ang="0">
                    <a:pos x="40" y="86"/>
                  </a:cxn>
                  <a:cxn ang="0">
                    <a:pos x="43" y="83"/>
                  </a:cxn>
                  <a:cxn ang="0">
                    <a:pos x="43" y="81"/>
                  </a:cxn>
                  <a:cxn ang="0">
                    <a:pos x="43" y="81"/>
                  </a:cxn>
                  <a:cxn ang="0">
                    <a:pos x="38" y="78"/>
                  </a:cxn>
                  <a:cxn ang="0">
                    <a:pos x="33" y="76"/>
                  </a:cxn>
                  <a:cxn ang="0">
                    <a:pos x="29" y="71"/>
                  </a:cxn>
                  <a:cxn ang="0">
                    <a:pos x="21" y="64"/>
                  </a:cxn>
                  <a:cxn ang="0">
                    <a:pos x="14" y="55"/>
                  </a:cxn>
                  <a:cxn ang="0">
                    <a:pos x="9" y="45"/>
                  </a:cxn>
                  <a:cxn ang="0">
                    <a:pos x="5" y="31"/>
                  </a:cxn>
                  <a:cxn ang="0">
                    <a:pos x="2" y="16"/>
                  </a:cxn>
                  <a:cxn ang="0">
                    <a:pos x="0" y="0"/>
                  </a:cxn>
                </a:cxnLst>
                <a:rect l="0" t="0" r="r" b="b"/>
                <a:pathLst>
                  <a:path w="272" h="229">
                    <a:moveTo>
                      <a:pt x="272" y="202"/>
                    </a:moveTo>
                    <a:lnTo>
                      <a:pt x="272" y="205"/>
                    </a:lnTo>
                    <a:lnTo>
                      <a:pt x="267" y="207"/>
                    </a:lnTo>
                    <a:lnTo>
                      <a:pt x="260" y="212"/>
                    </a:lnTo>
                    <a:lnTo>
                      <a:pt x="250" y="217"/>
                    </a:lnTo>
                    <a:lnTo>
                      <a:pt x="238" y="221"/>
                    </a:lnTo>
                    <a:lnTo>
                      <a:pt x="226" y="226"/>
                    </a:lnTo>
                    <a:lnTo>
                      <a:pt x="212" y="229"/>
                    </a:lnTo>
                    <a:lnTo>
                      <a:pt x="195" y="226"/>
                    </a:lnTo>
                    <a:lnTo>
                      <a:pt x="181" y="224"/>
                    </a:lnTo>
                    <a:lnTo>
                      <a:pt x="164" y="214"/>
                    </a:lnTo>
                    <a:lnTo>
                      <a:pt x="152" y="205"/>
                    </a:lnTo>
                    <a:lnTo>
                      <a:pt x="141" y="195"/>
                    </a:lnTo>
                    <a:lnTo>
                      <a:pt x="133" y="186"/>
                    </a:lnTo>
                    <a:lnTo>
                      <a:pt x="129" y="176"/>
                    </a:lnTo>
                    <a:lnTo>
                      <a:pt x="124" y="167"/>
                    </a:lnTo>
                    <a:lnTo>
                      <a:pt x="124" y="159"/>
                    </a:lnTo>
                    <a:lnTo>
                      <a:pt x="121" y="155"/>
                    </a:lnTo>
                    <a:lnTo>
                      <a:pt x="121" y="150"/>
                    </a:lnTo>
                    <a:lnTo>
                      <a:pt x="124" y="148"/>
                    </a:lnTo>
                    <a:lnTo>
                      <a:pt x="124" y="145"/>
                    </a:lnTo>
                    <a:lnTo>
                      <a:pt x="121" y="148"/>
                    </a:lnTo>
                    <a:lnTo>
                      <a:pt x="119" y="150"/>
                    </a:lnTo>
                    <a:lnTo>
                      <a:pt x="114" y="152"/>
                    </a:lnTo>
                    <a:lnTo>
                      <a:pt x="110" y="155"/>
                    </a:lnTo>
                    <a:lnTo>
                      <a:pt x="102" y="157"/>
                    </a:lnTo>
                    <a:lnTo>
                      <a:pt x="93" y="157"/>
                    </a:lnTo>
                    <a:lnTo>
                      <a:pt x="83" y="157"/>
                    </a:lnTo>
                    <a:lnTo>
                      <a:pt x="76" y="157"/>
                    </a:lnTo>
                    <a:lnTo>
                      <a:pt x="67" y="152"/>
                    </a:lnTo>
                    <a:lnTo>
                      <a:pt x="55" y="145"/>
                    </a:lnTo>
                    <a:lnTo>
                      <a:pt x="48" y="138"/>
                    </a:lnTo>
                    <a:lnTo>
                      <a:pt x="43" y="128"/>
                    </a:lnTo>
                    <a:lnTo>
                      <a:pt x="38" y="121"/>
                    </a:lnTo>
                    <a:lnTo>
                      <a:pt x="38" y="112"/>
                    </a:lnTo>
                    <a:lnTo>
                      <a:pt x="38" y="105"/>
                    </a:lnTo>
                    <a:lnTo>
                      <a:pt x="38" y="97"/>
                    </a:lnTo>
                    <a:lnTo>
                      <a:pt x="40" y="90"/>
                    </a:lnTo>
                    <a:lnTo>
                      <a:pt x="40" y="86"/>
                    </a:lnTo>
                    <a:lnTo>
                      <a:pt x="43" y="83"/>
                    </a:lnTo>
                    <a:lnTo>
                      <a:pt x="43" y="81"/>
                    </a:lnTo>
                    <a:lnTo>
                      <a:pt x="43" y="81"/>
                    </a:lnTo>
                    <a:lnTo>
                      <a:pt x="38" y="78"/>
                    </a:lnTo>
                    <a:lnTo>
                      <a:pt x="33" y="76"/>
                    </a:lnTo>
                    <a:lnTo>
                      <a:pt x="29" y="71"/>
                    </a:lnTo>
                    <a:lnTo>
                      <a:pt x="21" y="64"/>
                    </a:lnTo>
                    <a:lnTo>
                      <a:pt x="14" y="55"/>
                    </a:lnTo>
                    <a:lnTo>
                      <a:pt x="9" y="45"/>
                    </a:lnTo>
                    <a:lnTo>
                      <a:pt x="5" y="31"/>
                    </a:lnTo>
                    <a:lnTo>
                      <a:pt x="2" y="16"/>
                    </a:lnTo>
                    <a:lnTo>
                      <a:pt x="0" y="0"/>
                    </a:lnTo>
                  </a:path>
                </a:pathLst>
              </a:custGeom>
              <a:noFill/>
              <a:ln w="12700" cmpd="sng">
                <a:solidFill>
                  <a:srgbClr val="FF9900"/>
                </a:solidFill>
                <a:prstDash val="solid"/>
                <a:round/>
                <a:headEnd/>
                <a:tailEnd/>
              </a:ln>
            </p:spPr>
            <p:txBody>
              <a:bodyPr/>
              <a:lstStyle/>
              <a:p>
                <a:endParaRPr lang="en-US"/>
              </a:p>
            </p:txBody>
          </p:sp>
          <p:sp>
            <p:nvSpPr>
              <p:cNvPr id="95" name="Freeform 456"/>
              <p:cNvSpPr>
                <a:spLocks/>
              </p:cNvSpPr>
              <p:nvPr/>
            </p:nvSpPr>
            <p:spPr bwMode="auto">
              <a:xfrm>
                <a:off x="4165" y="2911"/>
                <a:ext cx="355" cy="236"/>
              </a:xfrm>
              <a:custGeom>
                <a:avLst/>
                <a:gdLst/>
                <a:ahLst/>
                <a:cxnLst>
                  <a:cxn ang="0">
                    <a:pos x="355" y="16"/>
                  </a:cxn>
                  <a:cxn ang="0">
                    <a:pos x="348" y="45"/>
                  </a:cxn>
                  <a:cxn ang="0">
                    <a:pos x="334" y="64"/>
                  </a:cxn>
                  <a:cxn ang="0">
                    <a:pos x="322" y="76"/>
                  </a:cxn>
                  <a:cxn ang="0">
                    <a:pos x="315" y="81"/>
                  </a:cxn>
                  <a:cxn ang="0">
                    <a:pos x="315" y="83"/>
                  </a:cxn>
                  <a:cxn ang="0">
                    <a:pos x="317" y="90"/>
                  </a:cxn>
                  <a:cxn ang="0">
                    <a:pos x="320" y="105"/>
                  </a:cxn>
                  <a:cxn ang="0">
                    <a:pos x="317" y="121"/>
                  </a:cxn>
                  <a:cxn ang="0">
                    <a:pos x="310" y="138"/>
                  </a:cxn>
                  <a:cxn ang="0">
                    <a:pos x="291" y="152"/>
                  </a:cxn>
                  <a:cxn ang="0">
                    <a:pos x="272" y="159"/>
                  </a:cxn>
                  <a:cxn ang="0">
                    <a:pos x="255" y="157"/>
                  </a:cxn>
                  <a:cxn ang="0">
                    <a:pos x="241" y="152"/>
                  </a:cxn>
                  <a:cxn ang="0">
                    <a:pos x="234" y="148"/>
                  </a:cxn>
                  <a:cxn ang="0">
                    <a:pos x="234" y="148"/>
                  </a:cxn>
                  <a:cxn ang="0">
                    <a:pos x="234" y="155"/>
                  </a:cxn>
                  <a:cxn ang="0">
                    <a:pos x="231" y="169"/>
                  </a:cxn>
                  <a:cxn ang="0">
                    <a:pos x="224" y="186"/>
                  </a:cxn>
                  <a:cxn ang="0">
                    <a:pos x="205" y="205"/>
                  </a:cxn>
                  <a:cxn ang="0">
                    <a:pos x="177" y="224"/>
                  </a:cxn>
                  <a:cxn ang="0">
                    <a:pos x="146" y="229"/>
                  </a:cxn>
                  <a:cxn ang="0">
                    <a:pos x="117" y="224"/>
                  </a:cxn>
                  <a:cxn ang="0">
                    <a:pos x="98" y="214"/>
                  </a:cxn>
                  <a:cxn ang="0">
                    <a:pos x="86" y="205"/>
                  </a:cxn>
                  <a:cxn ang="0">
                    <a:pos x="84" y="205"/>
                  </a:cxn>
                  <a:cxn ang="0">
                    <a:pos x="81" y="212"/>
                  </a:cxn>
                  <a:cxn ang="0">
                    <a:pos x="76" y="219"/>
                  </a:cxn>
                  <a:cxn ang="0">
                    <a:pos x="69" y="229"/>
                  </a:cxn>
                  <a:cxn ang="0">
                    <a:pos x="53" y="236"/>
                  </a:cxn>
                  <a:cxn ang="0">
                    <a:pos x="31" y="236"/>
                  </a:cxn>
                  <a:cxn ang="0">
                    <a:pos x="14" y="229"/>
                  </a:cxn>
                  <a:cxn ang="0">
                    <a:pos x="5" y="219"/>
                  </a:cxn>
                  <a:cxn ang="0">
                    <a:pos x="0" y="212"/>
                  </a:cxn>
                  <a:cxn ang="0">
                    <a:pos x="0" y="205"/>
                  </a:cxn>
                </a:cxnLst>
                <a:rect l="0" t="0" r="r" b="b"/>
                <a:pathLst>
                  <a:path w="355" h="236">
                    <a:moveTo>
                      <a:pt x="355" y="0"/>
                    </a:moveTo>
                    <a:lnTo>
                      <a:pt x="355" y="16"/>
                    </a:lnTo>
                    <a:lnTo>
                      <a:pt x="353" y="33"/>
                    </a:lnTo>
                    <a:lnTo>
                      <a:pt x="348" y="45"/>
                    </a:lnTo>
                    <a:lnTo>
                      <a:pt x="341" y="55"/>
                    </a:lnTo>
                    <a:lnTo>
                      <a:pt x="334" y="64"/>
                    </a:lnTo>
                    <a:lnTo>
                      <a:pt x="329" y="71"/>
                    </a:lnTo>
                    <a:lnTo>
                      <a:pt x="322" y="76"/>
                    </a:lnTo>
                    <a:lnTo>
                      <a:pt x="317" y="78"/>
                    </a:lnTo>
                    <a:lnTo>
                      <a:pt x="315" y="81"/>
                    </a:lnTo>
                    <a:lnTo>
                      <a:pt x="312" y="83"/>
                    </a:lnTo>
                    <a:lnTo>
                      <a:pt x="315" y="83"/>
                    </a:lnTo>
                    <a:lnTo>
                      <a:pt x="315" y="86"/>
                    </a:lnTo>
                    <a:lnTo>
                      <a:pt x="317" y="90"/>
                    </a:lnTo>
                    <a:lnTo>
                      <a:pt x="317" y="97"/>
                    </a:lnTo>
                    <a:lnTo>
                      <a:pt x="320" y="105"/>
                    </a:lnTo>
                    <a:lnTo>
                      <a:pt x="320" y="112"/>
                    </a:lnTo>
                    <a:lnTo>
                      <a:pt x="317" y="121"/>
                    </a:lnTo>
                    <a:lnTo>
                      <a:pt x="315" y="131"/>
                    </a:lnTo>
                    <a:lnTo>
                      <a:pt x="310" y="138"/>
                    </a:lnTo>
                    <a:lnTo>
                      <a:pt x="300" y="148"/>
                    </a:lnTo>
                    <a:lnTo>
                      <a:pt x="291" y="152"/>
                    </a:lnTo>
                    <a:lnTo>
                      <a:pt x="281" y="157"/>
                    </a:lnTo>
                    <a:lnTo>
                      <a:pt x="272" y="159"/>
                    </a:lnTo>
                    <a:lnTo>
                      <a:pt x="262" y="159"/>
                    </a:lnTo>
                    <a:lnTo>
                      <a:pt x="255" y="157"/>
                    </a:lnTo>
                    <a:lnTo>
                      <a:pt x="248" y="155"/>
                    </a:lnTo>
                    <a:lnTo>
                      <a:pt x="241" y="152"/>
                    </a:lnTo>
                    <a:lnTo>
                      <a:pt x="236" y="150"/>
                    </a:lnTo>
                    <a:lnTo>
                      <a:pt x="234" y="148"/>
                    </a:lnTo>
                    <a:lnTo>
                      <a:pt x="234" y="148"/>
                    </a:lnTo>
                    <a:lnTo>
                      <a:pt x="234" y="148"/>
                    </a:lnTo>
                    <a:lnTo>
                      <a:pt x="234" y="150"/>
                    </a:lnTo>
                    <a:lnTo>
                      <a:pt x="234" y="155"/>
                    </a:lnTo>
                    <a:lnTo>
                      <a:pt x="234" y="162"/>
                    </a:lnTo>
                    <a:lnTo>
                      <a:pt x="231" y="169"/>
                    </a:lnTo>
                    <a:lnTo>
                      <a:pt x="229" y="176"/>
                    </a:lnTo>
                    <a:lnTo>
                      <a:pt x="224" y="186"/>
                    </a:lnTo>
                    <a:lnTo>
                      <a:pt x="215" y="195"/>
                    </a:lnTo>
                    <a:lnTo>
                      <a:pt x="205" y="205"/>
                    </a:lnTo>
                    <a:lnTo>
                      <a:pt x="191" y="217"/>
                    </a:lnTo>
                    <a:lnTo>
                      <a:pt x="177" y="224"/>
                    </a:lnTo>
                    <a:lnTo>
                      <a:pt x="160" y="229"/>
                    </a:lnTo>
                    <a:lnTo>
                      <a:pt x="146" y="229"/>
                    </a:lnTo>
                    <a:lnTo>
                      <a:pt x="131" y="226"/>
                    </a:lnTo>
                    <a:lnTo>
                      <a:pt x="117" y="224"/>
                    </a:lnTo>
                    <a:lnTo>
                      <a:pt x="107" y="219"/>
                    </a:lnTo>
                    <a:lnTo>
                      <a:pt x="98" y="214"/>
                    </a:lnTo>
                    <a:lnTo>
                      <a:pt x="91" y="209"/>
                    </a:lnTo>
                    <a:lnTo>
                      <a:pt x="86" y="205"/>
                    </a:lnTo>
                    <a:lnTo>
                      <a:pt x="84" y="205"/>
                    </a:lnTo>
                    <a:lnTo>
                      <a:pt x="84" y="205"/>
                    </a:lnTo>
                    <a:lnTo>
                      <a:pt x="84" y="207"/>
                    </a:lnTo>
                    <a:lnTo>
                      <a:pt x="81" y="212"/>
                    </a:lnTo>
                    <a:lnTo>
                      <a:pt x="81" y="214"/>
                    </a:lnTo>
                    <a:lnTo>
                      <a:pt x="76" y="219"/>
                    </a:lnTo>
                    <a:lnTo>
                      <a:pt x="74" y="224"/>
                    </a:lnTo>
                    <a:lnTo>
                      <a:pt x="69" y="229"/>
                    </a:lnTo>
                    <a:lnTo>
                      <a:pt x="62" y="233"/>
                    </a:lnTo>
                    <a:lnTo>
                      <a:pt x="53" y="236"/>
                    </a:lnTo>
                    <a:lnTo>
                      <a:pt x="41" y="236"/>
                    </a:lnTo>
                    <a:lnTo>
                      <a:pt x="31" y="236"/>
                    </a:lnTo>
                    <a:lnTo>
                      <a:pt x="22" y="233"/>
                    </a:lnTo>
                    <a:lnTo>
                      <a:pt x="14" y="229"/>
                    </a:lnTo>
                    <a:lnTo>
                      <a:pt x="10" y="224"/>
                    </a:lnTo>
                    <a:lnTo>
                      <a:pt x="5" y="219"/>
                    </a:lnTo>
                    <a:lnTo>
                      <a:pt x="2" y="214"/>
                    </a:lnTo>
                    <a:lnTo>
                      <a:pt x="0" y="212"/>
                    </a:lnTo>
                    <a:lnTo>
                      <a:pt x="0" y="207"/>
                    </a:lnTo>
                    <a:lnTo>
                      <a:pt x="0" y="205"/>
                    </a:lnTo>
                    <a:lnTo>
                      <a:pt x="0" y="205"/>
                    </a:lnTo>
                  </a:path>
                </a:pathLst>
              </a:custGeom>
              <a:noFill/>
              <a:ln w="12700" cmpd="sng">
                <a:solidFill>
                  <a:srgbClr val="FF9900"/>
                </a:solidFill>
                <a:prstDash val="solid"/>
                <a:round/>
                <a:headEnd/>
                <a:tailEnd/>
              </a:ln>
            </p:spPr>
            <p:txBody>
              <a:bodyPr/>
              <a:lstStyle/>
              <a:p>
                <a:endParaRPr lang="en-US"/>
              </a:p>
            </p:txBody>
          </p:sp>
        </p:grpSp>
        <p:grpSp>
          <p:nvGrpSpPr>
            <p:cNvPr id="4" name="Group 457"/>
            <p:cNvGrpSpPr>
              <a:grpSpLocks/>
            </p:cNvGrpSpPr>
            <p:nvPr/>
          </p:nvGrpSpPr>
          <p:grpSpPr bwMode="auto">
            <a:xfrm>
              <a:off x="4411" y="3428"/>
              <a:ext cx="631" cy="470"/>
              <a:chOff x="4411" y="3428"/>
              <a:chExt cx="631" cy="470"/>
            </a:xfrm>
          </p:grpSpPr>
          <p:sp>
            <p:nvSpPr>
              <p:cNvPr id="88" name="Freeform 458"/>
              <p:cNvSpPr>
                <a:spLocks/>
              </p:cNvSpPr>
              <p:nvPr/>
            </p:nvSpPr>
            <p:spPr bwMode="auto">
              <a:xfrm>
                <a:off x="4768" y="3438"/>
                <a:ext cx="274" cy="228"/>
              </a:xfrm>
              <a:custGeom>
                <a:avLst/>
                <a:gdLst/>
                <a:ahLst/>
                <a:cxnLst>
                  <a:cxn ang="0">
                    <a:pos x="0" y="23"/>
                  </a:cxn>
                  <a:cxn ang="0">
                    <a:pos x="3" y="21"/>
                  </a:cxn>
                  <a:cxn ang="0">
                    <a:pos x="7" y="19"/>
                  </a:cxn>
                  <a:cxn ang="0">
                    <a:pos x="15" y="14"/>
                  </a:cxn>
                  <a:cxn ang="0">
                    <a:pos x="24" y="9"/>
                  </a:cxn>
                  <a:cxn ang="0">
                    <a:pos x="36" y="4"/>
                  </a:cxn>
                  <a:cxn ang="0">
                    <a:pos x="48" y="0"/>
                  </a:cxn>
                  <a:cxn ang="0">
                    <a:pos x="62" y="0"/>
                  </a:cxn>
                  <a:cxn ang="0">
                    <a:pos x="77" y="0"/>
                  </a:cxn>
                  <a:cxn ang="0">
                    <a:pos x="93" y="4"/>
                  </a:cxn>
                  <a:cxn ang="0">
                    <a:pos x="108" y="12"/>
                  </a:cxn>
                  <a:cxn ang="0">
                    <a:pos x="122" y="21"/>
                  </a:cxn>
                  <a:cxn ang="0">
                    <a:pos x="134" y="33"/>
                  </a:cxn>
                  <a:cxn ang="0">
                    <a:pos x="141" y="43"/>
                  </a:cxn>
                  <a:cxn ang="0">
                    <a:pos x="146" y="52"/>
                  </a:cxn>
                  <a:cxn ang="0">
                    <a:pos x="148" y="59"/>
                  </a:cxn>
                  <a:cxn ang="0">
                    <a:pos x="151" y="66"/>
                  </a:cxn>
                  <a:cxn ang="0">
                    <a:pos x="151" y="71"/>
                  </a:cxn>
                  <a:cxn ang="0">
                    <a:pos x="151" y="76"/>
                  </a:cxn>
                  <a:cxn ang="0">
                    <a:pos x="151" y="78"/>
                  </a:cxn>
                  <a:cxn ang="0">
                    <a:pos x="151" y="81"/>
                  </a:cxn>
                  <a:cxn ang="0">
                    <a:pos x="151" y="81"/>
                  </a:cxn>
                  <a:cxn ang="0">
                    <a:pos x="155" y="78"/>
                  </a:cxn>
                  <a:cxn ang="0">
                    <a:pos x="160" y="76"/>
                  </a:cxn>
                  <a:cxn ang="0">
                    <a:pos x="165" y="74"/>
                  </a:cxn>
                  <a:cxn ang="0">
                    <a:pos x="172" y="71"/>
                  </a:cxn>
                  <a:cxn ang="0">
                    <a:pos x="182" y="69"/>
                  </a:cxn>
                  <a:cxn ang="0">
                    <a:pos x="189" y="69"/>
                  </a:cxn>
                  <a:cxn ang="0">
                    <a:pos x="198" y="71"/>
                  </a:cxn>
                  <a:cxn ang="0">
                    <a:pos x="208" y="74"/>
                  </a:cxn>
                  <a:cxn ang="0">
                    <a:pos x="217" y="81"/>
                  </a:cxn>
                  <a:cxn ang="0">
                    <a:pos x="227" y="88"/>
                  </a:cxn>
                  <a:cxn ang="0">
                    <a:pos x="232" y="97"/>
                  </a:cxn>
                  <a:cxn ang="0">
                    <a:pos x="234" y="107"/>
                  </a:cxn>
                  <a:cxn ang="0">
                    <a:pos x="236" y="114"/>
                  </a:cxn>
                  <a:cxn ang="0">
                    <a:pos x="236" y="124"/>
                  </a:cxn>
                  <a:cxn ang="0">
                    <a:pos x="236" y="131"/>
                  </a:cxn>
                  <a:cxn ang="0">
                    <a:pos x="234" y="135"/>
                  </a:cxn>
                  <a:cxn ang="0">
                    <a:pos x="232" y="140"/>
                  </a:cxn>
                  <a:cxn ang="0">
                    <a:pos x="232" y="145"/>
                  </a:cxn>
                  <a:cxn ang="0">
                    <a:pos x="232" y="145"/>
                  </a:cxn>
                  <a:cxn ang="0">
                    <a:pos x="232" y="145"/>
                  </a:cxn>
                  <a:cxn ang="0">
                    <a:pos x="236" y="147"/>
                  </a:cxn>
                  <a:cxn ang="0">
                    <a:pos x="241" y="152"/>
                  </a:cxn>
                  <a:cxn ang="0">
                    <a:pos x="246" y="157"/>
                  </a:cxn>
                  <a:cxn ang="0">
                    <a:pos x="253" y="164"/>
                  </a:cxn>
                  <a:cxn ang="0">
                    <a:pos x="258" y="171"/>
                  </a:cxn>
                  <a:cxn ang="0">
                    <a:pos x="265" y="183"/>
                  </a:cxn>
                  <a:cxn ang="0">
                    <a:pos x="270" y="195"/>
                  </a:cxn>
                  <a:cxn ang="0">
                    <a:pos x="272" y="209"/>
                  </a:cxn>
                  <a:cxn ang="0">
                    <a:pos x="274" y="228"/>
                  </a:cxn>
                </a:cxnLst>
                <a:rect l="0" t="0" r="r" b="b"/>
                <a:pathLst>
                  <a:path w="274" h="228">
                    <a:moveTo>
                      <a:pt x="0" y="23"/>
                    </a:moveTo>
                    <a:lnTo>
                      <a:pt x="3" y="21"/>
                    </a:lnTo>
                    <a:lnTo>
                      <a:pt x="7" y="19"/>
                    </a:lnTo>
                    <a:lnTo>
                      <a:pt x="15" y="14"/>
                    </a:lnTo>
                    <a:lnTo>
                      <a:pt x="24" y="9"/>
                    </a:lnTo>
                    <a:lnTo>
                      <a:pt x="36" y="4"/>
                    </a:lnTo>
                    <a:lnTo>
                      <a:pt x="48" y="0"/>
                    </a:lnTo>
                    <a:lnTo>
                      <a:pt x="62" y="0"/>
                    </a:lnTo>
                    <a:lnTo>
                      <a:pt x="77" y="0"/>
                    </a:lnTo>
                    <a:lnTo>
                      <a:pt x="93" y="4"/>
                    </a:lnTo>
                    <a:lnTo>
                      <a:pt x="108" y="12"/>
                    </a:lnTo>
                    <a:lnTo>
                      <a:pt x="122" y="21"/>
                    </a:lnTo>
                    <a:lnTo>
                      <a:pt x="134" y="33"/>
                    </a:lnTo>
                    <a:lnTo>
                      <a:pt x="141" y="43"/>
                    </a:lnTo>
                    <a:lnTo>
                      <a:pt x="146" y="52"/>
                    </a:lnTo>
                    <a:lnTo>
                      <a:pt x="148" y="59"/>
                    </a:lnTo>
                    <a:lnTo>
                      <a:pt x="151" y="66"/>
                    </a:lnTo>
                    <a:lnTo>
                      <a:pt x="151" y="71"/>
                    </a:lnTo>
                    <a:lnTo>
                      <a:pt x="151" y="76"/>
                    </a:lnTo>
                    <a:lnTo>
                      <a:pt x="151" y="78"/>
                    </a:lnTo>
                    <a:lnTo>
                      <a:pt x="151" y="81"/>
                    </a:lnTo>
                    <a:lnTo>
                      <a:pt x="151" y="81"/>
                    </a:lnTo>
                    <a:lnTo>
                      <a:pt x="155" y="78"/>
                    </a:lnTo>
                    <a:lnTo>
                      <a:pt x="160" y="76"/>
                    </a:lnTo>
                    <a:lnTo>
                      <a:pt x="165" y="74"/>
                    </a:lnTo>
                    <a:lnTo>
                      <a:pt x="172" y="71"/>
                    </a:lnTo>
                    <a:lnTo>
                      <a:pt x="182" y="69"/>
                    </a:lnTo>
                    <a:lnTo>
                      <a:pt x="189" y="69"/>
                    </a:lnTo>
                    <a:lnTo>
                      <a:pt x="198" y="71"/>
                    </a:lnTo>
                    <a:lnTo>
                      <a:pt x="208" y="74"/>
                    </a:lnTo>
                    <a:lnTo>
                      <a:pt x="217" y="81"/>
                    </a:lnTo>
                    <a:lnTo>
                      <a:pt x="227" y="88"/>
                    </a:lnTo>
                    <a:lnTo>
                      <a:pt x="232" y="97"/>
                    </a:lnTo>
                    <a:lnTo>
                      <a:pt x="234" y="107"/>
                    </a:lnTo>
                    <a:lnTo>
                      <a:pt x="236" y="114"/>
                    </a:lnTo>
                    <a:lnTo>
                      <a:pt x="236" y="124"/>
                    </a:lnTo>
                    <a:lnTo>
                      <a:pt x="236" y="131"/>
                    </a:lnTo>
                    <a:lnTo>
                      <a:pt x="234" y="135"/>
                    </a:lnTo>
                    <a:lnTo>
                      <a:pt x="232" y="140"/>
                    </a:lnTo>
                    <a:lnTo>
                      <a:pt x="232" y="145"/>
                    </a:lnTo>
                    <a:lnTo>
                      <a:pt x="232" y="145"/>
                    </a:lnTo>
                    <a:lnTo>
                      <a:pt x="232" y="145"/>
                    </a:lnTo>
                    <a:lnTo>
                      <a:pt x="236" y="147"/>
                    </a:lnTo>
                    <a:lnTo>
                      <a:pt x="241" y="152"/>
                    </a:lnTo>
                    <a:lnTo>
                      <a:pt x="246" y="157"/>
                    </a:lnTo>
                    <a:lnTo>
                      <a:pt x="253" y="164"/>
                    </a:lnTo>
                    <a:lnTo>
                      <a:pt x="258" y="171"/>
                    </a:lnTo>
                    <a:lnTo>
                      <a:pt x="265" y="183"/>
                    </a:lnTo>
                    <a:lnTo>
                      <a:pt x="270" y="195"/>
                    </a:lnTo>
                    <a:lnTo>
                      <a:pt x="272" y="209"/>
                    </a:lnTo>
                    <a:lnTo>
                      <a:pt x="274" y="228"/>
                    </a:lnTo>
                  </a:path>
                </a:pathLst>
              </a:custGeom>
              <a:noFill/>
              <a:ln w="12700" cmpd="sng">
                <a:solidFill>
                  <a:srgbClr val="FF9900"/>
                </a:solidFill>
                <a:prstDash val="solid"/>
                <a:round/>
                <a:headEnd/>
                <a:tailEnd/>
              </a:ln>
            </p:spPr>
            <p:txBody>
              <a:bodyPr/>
              <a:lstStyle/>
              <a:p>
                <a:endParaRPr lang="en-US"/>
              </a:p>
            </p:txBody>
          </p:sp>
          <p:sp>
            <p:nvSpPr>
              <p:cNvPr id="89" name="Freeform 459"/>
              <p:cNvSpPr>
                <a:spLocks/>
              </p:cNvSpPr>
              <p:nvPr/>
            </p:nvSpPr>
            <p:spPr bwMode="auto">
              <a:xfrm>
                <a:off x="4411" y="3428"/>
                <a:ext cx="357" cy="236"/>
              </a:xfrm>
              <a:custGeom>
                <a:avLst/>
                <a:gdLst/>
                <a:ahLst/>
                <a:cxnLst>
                  <a:cxn ang="0">
                    <a:pos x="2" y="219"/>
                  </a:cxn>
                  <a:cxn ang="0">
                    <a:pos x="9" y="191"/>
                  </a:cxn>
                  <a:cxn ang="0">
                    <a:pos x="21" y="172"/>
                  </a:cxn>
                  <a:cxn ang="0">
                    <a:pos x="33" y="160"/>
                  </a:cxn>
                  <a:cxn ang="0">
                    <a:pos x="43" y="155"/>
                  </a:cxn>
                  <a:cxn ang="0">
                    <a:pos x="43" y="153"/>
                  </a:cxn>
                  <a:cxn ang="0">
                    <a:pos x="40" y="145"/>
                  </a:cxn>
                  <a:cxn ang="0">
                    <a:pos x="38" y="131"/>
                  </a:cxn>
                  <a:cxn ang="0">
                    <a:pos x="40" y="114"/>
                  </a:cxn>
                  <a:cxn ang="0">
                    <a:pos x="47" y="98"/>
                  </a:cxn>
                  <a:cxn ang="0">
                    <a:pos x="66" y="84"/>
                  </a:cxn>
                  <a:cxn ang="0">
                    <a:pos x="85" y="79"/>
                  </a:cxn>
                  <a:cxn ang="0">
                    <a:pos x="102" y="79"/>
                  </a:cxn>
                  <a:cxn ang="0">
                    <a:pos x="114" y="84"/>
                  </a:cxn>
                  <a:cxn ang="0">
                    <a:pos x="124" y="88"/>
                  </a:cxn>
                  <a:cxn ang="0">
                    <a:pos x="124" y="88"/>
                  </a:cxn>
                  <a:cxn ang="0">
                    <a:pos x="124" y="81"/>
                  </a:cxn>
                  <a:cxn ang="0">
                    <a:pos x="126" y="69"/>
                  </a:cxn>
                  <a:cxn ang="0">
                    <a:pos x="133" y="50"/>
                  </a:cxn>
                  <a:cxn ang="0">
                    <a:pos x="152" y="31"/>
                  </a:cxn>
                  <a:cxn ang="0">
                    <a:pos x="181" y="12"/>
                  </a:cxn>
                  <a:cxn ang="0">
                    <a:pos x="212" y="7"/>
                  </a:cxn>
                  <a:cxn ang="0">
                    <a:pos x="238" y="14"/>
                  </a:cxn>
                  <a:cxn ang="0">
                    <a:pos x="260" y="24"/>
                  </a:cxn>
                  <a:cxn ang="0">
                    <a:pos x="271" y="31"/>
                  </a:cxn>
                  <a:cxn ang="0">
                    <a:pos x="274" y="31"/>
                  </a:cxn>
                  <a:cxn ang="0">
                    <a:pos x="274" y="26"/>
                  </a:cxn>
                  <a:cxn ang="0">
                    <a:pos x="279" y="17"/>
                  </a:cxn>
                  <a:cxn ang="0">
                    <a:pos x="288" y="7"/>
                  </a:cxn>
                  <a:cxn ang="0">
                    <a:pos x="305" y="2"/>
                  </a:cxn>
                  <a:cxn ang="0">
                    <a:pos x="326" y="2"/>
                  </a:cxn>
                  <a:cxn ang="0">
                    <a:pos x="343" y="7"/>
                  </a:cxn>
                  <a:cxn ang="0">
                    <a:pos x="353" y="17"/>
                  </a:cxn>
                  <a:cxn ang="0">
                    <a:pos x="357" y="26"/>
                  </a:cxn>
                  <a:cxn ang="0">
                    <a:pos x="357" y="31"/>
                  </a:cxn>
                </a:cxnLst>
                <a:rect l="0" t="0" r="r" b="b"/>
                <a:pathLst>
                  <a:path w="357" h="236">
                    <a:moveTo>
                      <a:pt x="0" y="236"/>
                    </a:moveTo>
                    <a:lnTo>
                      <a:pt x="2" y="219"/>
                    </a:lnTo>
                    <a:lnTo>
                      <a:pt x="4" y="205"/>
                    </a:lnTo>
                    <a:lnTo>
                      <a:pt x="9" y="191"/>
                    </a:lnTo>
                    <a:lnTo>
                      <a:pt x="16" y="181"/>
                    </a:lnTo>
                    <a:lnTo>
                      <a:pt x="21" y="172"/>
                    </a:lnTo>
                    <a:lnTo>
                      <a:pt x="28" y="165"/>
                    </a:lnTo>
                    <a:lnTo>
                      <a:pt x="33" y="160"/>
                    </a:lnTo>
                    <a:lnTo>
                      <a:pt x="38" y="157"/>
                    </a:lnTo>
                    <a:lnTo>
                      <a:pt x="43" y="155"/>
                    </a:lnTo>
                    <a:lnTo>
                      <a:pt x="43" y="155"/>
                    </a:lnTo>
                    <a:lnTo>
                      <a:pt x="43" y="153"/>
                    </a:lnTo>
                    <a:lnTo>
                      <a:pt x="43" y="150"/>
                    </a:lnTo>
                    <a:lnTo>
                      <a:pt x="40" y="145"/>
                    </a:lnTo>
                    <a:lnTo>
                      <a:pt x="38" y="138"/>
                    </a:lnTo>
                    <a:lnTo>
                      <a:pt x="38" y="131"/>
                    </a:lnTo>
                    <a:lnTo>
                      <a:pt x="38" y="124"/>
                    </a:lnTo>
                    <a:lnTo>
                      <a:pt x="40" y="114"/>
                    </a:lnTo>
                    <a:lnTo>
                      <a:pt x="43" y="107"/>
                    </a:lnTo>
                    <a:lnTo>
                      <a:pt x="47" y="98"/>
                    </a:lnTo>
                    <a:lnTo>
                      <a:pt x="57" y="91"/>
                    </a:lnTo>
                    <a:lnTo>
                      <a:pt x="66" y="84"/>
                    </a:lnTo>
                    <a:lnTo>
                      <a:pt x="76" y="79"/>
                    </a:lnTo>
                    <a:lnTo>
                      <a:pt x="85" y="79"/>
                    </a:lnTo>
                    <a:lnTo>
                      <a:pt x="93" y="79"/>
                    </a:lnTo>
                    <a:lnTo>
                      <a:pt x="102" y="79"/>
                    </a:lnTo>
                    <a:lnTo>
                      <a:pt x="109" y="81"/>
                    </a:lnTo>
                    <a:lnTo>
                      <a:pt x="114" y="84"/>
                    </a:lnTo>
                    <a:lnTo>
                      <a:pt x="119" y="86"/>
                    </a:lnTo>
                    <a:lnTo>
                      <a:pt x="124" y="88"/>
                    </a:lnTo>
                    <a:lnTo>
                      <a:pt x="124" y="91"/>
                    </a:lnTo>
                    <a:lnTo>
                      <a:pt x="124" y="88"/>
                    </a:lnTo>
                    <a:lnTo>
                      <a:pt x="124" y="86"/>
                    </a:lnTo>
                    <a:lnTo>
                      <a:pt x="124" y="81"/>
                    </a:lnTo>
                    <a:lnTo>
                      <a:pt x="124" y="76"/>
                    </a:lnTo>
                    <a:lnTo>
                      <a:pt x="126" y="69"/>
                    </a:lnTo>
                    <a:lnTo>
                      <a:pt x="128" y="60"/>
                    </a:lnTo>
                    <a:lnTo>
                      <a:pt x="133" y="50"/>
                    </a:lnTo>
                    <a:lnTo>
                      <a:pt x="140" y="41"/>
                    </a:lnTo>
                    <a:lnTo>
                      <a:pt x="152" y="31"/>
                    </a:lnTo>
                    <a:lnTo>
                      <a:pt x="167" y="22"/>
                    </a:lnTo>
                    <a:lnTo>
                      <a:pt x="181" y="12"/>
                    </a:lnTo>
                    <a:lnTo>
                      <a:pt x="198" y="10"/>
                    </a:lnTo>
                    <a:lnTo>
                      <a:pt x="212" y="7"/>
                    </a:lnTo>
                    <a:lnTo>
                      <a:pt x="226" y="10"/>
                    </a:lnTo>
                    <a:lnTo>
                      <a:pt x="238" y="14"/>
                    </a:lnTo>
                    <a:lnTo>
                      <a:pt x="250" y="19"/>
                    </a:lnTo>
                    <a:lnTo>
                      <a:pt x="260" y="24"/>
                    </a:lnTo>
                    <a:lnTo>
                      <a:pt x="267" y="29"/>
                    </a:lnTo>
                    <a:lnTo>
                      <a:pt x="271" y="31"/>
                    </a:lnTo>
                    <a:lnTo>
                      <a:pt x="274" y="33"/>
                    </a:lnTo>
                    <a:lnTo>
                      <a:pt x="274" y="31"/>
                    </a:lnTo>
                    <a:lnTo>
                      <a:pt x="274" y="29"/>
                    </a:lnTo>
                    <a:lnTo>
                      <a:pt x="274" y="26"/>
                    </a:lnTo>
                    <a:lnTo>
                      <a:pt x="276" y="22"/>
                    </a:lnTo>
                    <a:lnTo>
                      <a:pt x="279" y="17"/>
                    </a:lnTo>
                    <a:lnTo>
                      <a:pt x="283" y="12"/>
                    </a:lnTo>
                    <a:lnTo>
                      <a:pt x="288" y="7"/>
                    </a:lnTo>
                    <a:lnTo>
                      <a:pt x="295" y="5"/>
                    </a:lnTo>
                    <a:lnTo>
                      <a:pt x="305" y="2"/>
                    </a:lnTo>
                    <a:lnTo>
                      <a:pt x="317" y="0"/>
                    </a:lnTo>
                    <a:lnTo>
                      <a:pt x="326" y="2"/>
                    </a:lnTo>
                    <a:lnTo>
                      <a:pt x="336" y="5"/>
                    </a:lnTo>
                    <a:lnTo>
                      <a:pt x="343" y="7"/>
                    </a:lnTo>
                    <a:lnTo>
                      <a:pt x="348" y="12"/>
                    </a:lnTo>
                    <a:lnTo>
                      <a:pt x="353" y="17"/>
                    </a:lnTo>
                    <a:lnTo>
                      <a:pt x="355" y="22"/>
                    </a:lnTo>
                    <a:lnTo>
                      <a:pt x="357" y="26"/>
                    </a:lnTo>
                    <a:lnTo>
                      <a:pt x="357" y="29"/>
                    </a:lnTo>
                    <a:lnTo>
                      <a:pt x="357" y="31"/>
                    </a:lnTo>
                    <a:lnTo>
                      <a:pt x="357" y="33"/>
                    </a:lnTo>
                  </a:path>
                </a:pathLst>
              </a:custGeom>
              <a:noFill/>
              <a:ln w="12700" cmpd="sng">
                <a:solidFill>
                  <a:srgbClr val="FF9900"/>
                </a:solidFill>
                <a:prstDash val="solid"/>
                <a:round/>
                <a:headEnd/>
                <a:tailEnd/>
              </a:ln>
            </p:spPr>
            <p:txBody>
              <a:bodyPr/>
              <a:lstStyle/>
              <a:p>
                <a:endParaRPr lang="en-US"/>
              </a:p>
            </p:txBody>
          </p:sp>
          <p:sp>
            <p:nvSpPr>
              <p:cNvPr id="90" name="Freeform 460"/>
              <p:cNvSpPr>
                <a:spLocks/>
              </p:cNvSpPr>
              <p:nvPr/>
            </p:nvSpPr>
            <p:spPr bwMode="auto">
              <a:xfrm>
                <a:off x="4411" y="3659"/>
                <a:ext cx="274" cy="229"/>
              </a:xfrm>
              <a:custGeom>
                <a:avLst/>
                <a:gdLst/>
                <a:ahLst/>
                <a:cxnLst>
                  <a:cxn ang="0">
                    <a:pos x="274" y="205"/>
                  </a:cxn>
                  <a:cxn ang="0">
                    <a:pos x="271" y="208"/>
                  </a:cxn>
                  <a:cxn ang="0">
                    <a:pos x="267" y="210"/>
                  </a:cxn>
                  <a:cxn ang="0">
                    <a:pos x="260" y="215"/>
                  </a:cxn>
                  <a:cxn ang="0">
                    <a:pos x="250" y="220"/>
                  </a:cxn>
                  <a:cxn ang="0">
                    <a:pos x="238" y="224"/>
                  </a:cxn>
                  <a:cxn ang="0">
                    <a:pos x="226" y="229"/>
                  </a:cxn>
                  <a:cxn ang="0">
                    <a:pos x="212" y="229"/>
                  </a:cxn>
                  <a:cxn ang="0">
                    <a:pos x="198" y="229"/>
                  </a:cxn>
                  <a:cxn ang="0">
                    <a:pos x="181" y="224"/>
                  </a:cxn>
                  <a:cxn ang="0">
                    <a:pos x="167" y="217"/>
                  </a:cxn>
                  <a:cxn ang="0">
                    <a:pos x="152" y="208"/>
                  </a:cxn>
                  <a:cxn ang="0">
                    <a:pos x="140" y="196"/>
                  </a:cxn>
                  <a:cxn ang="0">
                    <a:pos x="133" y="186"/>
                  </a:cxn>
                  <a:cxn ang="0">
                    <a:pos x="128" y="179"/>
                  </a:cxn>
                  <a:cxn ang="0">
                    <a:pos x="126" y="170"/>
                  </a:cxn>
                  <a:cxn ang="0">
                    <a:pos x="124" y="162"/>
                  </a:cxn>
                  <a:cxn ang="0">
                    <a:pos x="124" y="158"/>
                  </a:cxn>
                  <a:cxn ang="0">
                    <a:pos x="124" y="153"/>
                  </a:cxn>
                  <a:cxn ang="0">
                    <a:pos x="124" y="151"/>
                  </a:cxn>
                  <a:cxn ang="0">
                    <a:pos x="124" y="148"/>
                  </a:cxn>
                  <a:cxn ang="0">
                    <a:pos x="124" y="148"/>
                  </a:cxn>
                  <a:cxn ang="0">
                    <a:pos x="119" y="151"/>
                  </a:cxn>
                  <a:cxn ang="0">
                    <a:pos x="114" y="153"/>
                  </a:cxn>
                  <a:cxn ang="0">
                    <a:pos x="109" y="155"/>
                  </a:cxn>
                  <a:cxn ang="0">
                    <a:pos x="102" y="158"/>
                  </a:cxn>
                  <a:cxn ang="0">
                    <a:pos x="93" y="160"/>
                  </a:cxn>
                  <a:cxn ang="0">
                    <a:pos x="85" y="160"/>
                  </a:cxn>
                  <a:cxn ang="0">
                    <a:pos x="76" y="158"/>
                  </a:cxn>
                  <a:cxn ang="0">
                    <a:pos x="66" y="155"/>
                  </a:cxn>
                  <a:cxn ang="0">
                    <a:pos x="57" y="148"/>
                  </a:cxn>
                  <a:cxn ang="0">
                    <a:pos x="47" y="141"/>
                  </a:cxn>
                  <a:cxn ang="0">
                    <a:pos x="43" y="131"/>
                  </a:cxn>
                  <a:cxn ang="0">
                    <a:pos x="40" y="122"/>
                  </a:cxn>
                  <a:cxn ang="0">
                    <a:pos x="38" y="115"/>
                  </a:cxn>
                  <a:cxn ang="0">
                    <a:pos x="38" y="105"/>
                  </a:cxn>
                  <a:cxn ang="0">
                    <a:pos x="38" y="98"/>
                  </a:cxn>
                  <a:cxn ang="0">
                    <a:pos x="40" y="93"/>
                  </a:cxn>
                  <a:cxn ang="0">
                    <a:pos x="43" y="89"/>
                  </a:cxn>
                  <a:cxn ang="0">
                    <a:pos x="43" y="84"/>
                  </a:cxn>
                  <a:cxn ang="0">
                    <a:pos x="43" y="84"/>
                  </a:cxn>
                  <a:cxn ang="0">
                    <a:pos x="43" y="84"/>
                  </a:cxn>
                  <a:cxn ang="0">
                    <a:pos x="38" y="81"/>
                  </a:cxn>
                  <a:cxn ang="0">
                    <a:pos x="33" y="77"/>
                  </a:cxn>
                  <a:cxn ang="0">
                    <a:pos x="28" y="72"/>
                  </a:cxn>
                  <a:cxn ang="0">
                    <a:pos x="21" y="65"/>
                  </a:cxn>
                  <a:cxn ang="0">
                    <a:pos x="16" y="58"/>
                  </a:cxn>
                  <a:cxn ang="0">
                    <a:pos x="9" y="46"/>
                  </a:cxn>
                  <a:cxn ang="0">
                    <a:pos x="4" y="34"/>
                  </a:cxn>
                  <a:cxn ang="0">
                    <a:pos x="2" y="19"/>
                  </a:cxn>
                  <a:cxn ang="0">
                    <a:pos x="0" y="0"/>
                  </a:cxn>
                </a:cxnLst>
                <a:rect l="0" t="0" r="r" b="b"/>
                <a:pathLst>
                  <a:path w="274" h="229">
                    <a:moveTo>
                      <a:pt x="274" y="205"/>
                    </a:moveTo>
                    <a:lnTo>
                      <a:pt x="271" y="208"/>
                    </a:lnTo>
                    <a:lnTo>
                      <a:pt x="267" y="210"/>
                    </a:lnTo>
                    <a:lnTo>
                      <a:pt x="260" y="215"/>
                    </a:lnTo>
                    <a:lnTo>
                      <a:pt x="250" y="220"/>
                    </a:lnTo>
                    <a:lnTo>
                      <a:pt x="238" y="224"/>
                    </a:lnTo>
                    <a:lnTo>
                      <a:pt x="226" y="229"/>
                    </a:lnTo>
                    <a:lnTo>
                      <a:pt x="212" y="229"/>
                    </a:lnTo>
                    <a:lnTo>
                      <a:pt x="198" y="229"/>
                    </a:lnTo>
                    <a:lnTo>
                      <a:pt x="181" y="224"/>
                    </a:lnTo>
                    <a:lnTo>
                      <a:pt x="167" y="217"/>
                    </a:lnTo>
                    <a:lnTo>
                      <a:pt x="152" y="208"/>
                    </a:lnTo>
                    <a:lnTo>
                      <a:pt x="140" y="196"/>
                    </a:lnTo>
                    <a:lnTo>
                      <a:pt x="133" y="186"/>
                    </a:lnTo>
                    <a:lnTo>
                      <a:pt x="128" y="179"/>
                    </a:lnTo>
                    <a:lnTo>
                      <a:pt x="126" y="170"/>
                    </a:lnTo>
                    <a:lnTo>
                      <a:pt x="124" y="162"/>
                    </a:lnTo>
                    <a:lnTo>
                      <a:pt x="124" y="158"/>
                    </a:lnTo>
                    <a:lnTo>
                      <a:pt x="124" y="153"/>
                    </a:lnTo>
                    <a:lnTo>
                      <a:pt x="124" y="151"/>
                    </a:lnTo>
                    <a:lnTo>
                      <a:pt x="124" y="148"/>
                    </a:lnTo>
                    <a:lnTo>
                      <a:pt x="124" y="148"/>
                    </a:lnTo>
                    <a:lnTo>
                      <a:pt x="119" y="151"/>
                    </a:lnTo>
                    <a:lnTo>
                      <a:pt x="114" y="153"/>
                    </a:lnTo>
                    <a:lnTo>
                      <a:pt x="109" y="155"/>
                    </a:lnTo>
                    <a:lnTo>
                      <a:pt x="102" y="158"/>
                    </a:lnTo>
                    <a:lnTo>
                      <a:pt x="93" y="160"/>
                    </a:lnTo>
                    <a:lnTo>
                      <a:pt x="85" y="160"/>
                    </a:lnTo>
                    <a:lnTo>
                      <a:pt x="76" y="158"/>
                    </a:lnTo>
                    <a:lnTo>
                      <a:pt x="66" y="155"/>
                    </a:lnTo>
                    <a:lnTo>
                      <a:pt x="57" y="148"/>
                    </a:lnTo>
                    <a:lnTo>
                      <a:pt x="47" y="141"/>
                    </a:lnTo>
                    <a:lnTo>
                      <a:pt x="43" y="131"/>
                    </a:lnTo>
                    <a:lnTo>
                      <a:pt x="40" y="122"/>
                    </a:lnTo>
                    <a:lnTo>
                      <a:pt x="38" y="115"/>
                    </a:lnTo>
                    <a:lnTo>
                      <a:pt x="38" y="105"/>
                    </a:lnTo>
                    <a:lnTo>
                      <a:pt x="38" y="98"/>
                    </a:lnTo>
                    <a:lnTo>
                      <a:pt x="40" y="93"/>
                    </a:lnTo>
                    <a:lnTo>
                      <a:pt x="43" y="89"/>
                    </a:lnTo>
                    <a:lnTo>
                      <a:pt x="43" y="84"/>
                    </a:lnTo>
                    <a:lnTo>
                      <a:pt x="43" y="84"/>
                    </a:lnTo>
                    <a:lnTo>
                      <a:pt x="43" y="84"/>
                    </a:lnTo>
                    <a:lnTo>
                      <a:pt x="38" y="81"/>
                    </a:lnTo>
                    <a:lnTo>
                      <a:pt x="33" y="77"/>
                    </a:lnTo>
                    <a:lnTo>
                      <a:pt x="28" y="72"/>
                    </a:lnTo>
                    <a:lnTo>
                      <a:pt x="21" y="65"/>
                    </a:lnTo>
                    <a:lnTo>
                      <a:pt x="16" y="58"/>
                    </a:lnTo>
                    <a:lnTo>
                      <a:pt x="9" y="46"/>
                    </a:lnTo>
                    <a:lnTo>
                      <a:pt x="4" y="34"/>
                    </a:lnTo>
                    <a:lnTo>
                      <a:pt x="2" y="19"/>
                    </a:lnTo>
                    <a:lnTo>
                      <a:pt x="0" y="0"/>
                    </a:lnTo>
                  </a:path>
                </a:pathLst>
              </a:custGeom>
              <a:noFill/>
              <a:ln w="12700" cmpd="sng">
                <a:solidFill>
                  <a:srgbClr val="FF9900"/>
                </a:solidFill>
                <a:prstDash val="solid"/>
                <a:round/>
                <a:headEnd/>
                <a:tailEnd/>
              </a:ln>
            </p:spPr>
            <p:txBody>
              <a:bodyPr/>
              <a:lstStyle/>
              <a:p>
                <a:endParaRPr lang="en-US"/>
              </a:p>
            </p:txBody>
          </p:sp>
          <p:sp>
            <p:nvSpPr>
              <p:cNvPr id="91" name="Freeform 461"/>
              <p:cNvSpPr>
                <a:spLocks/>
              </p:cNvSpPr>
              <p:nvPr/>
            </p:nvSpPr>
            <p:spPr bwMode="auto">
              <a:xfrm>
                <a:off x="4685" y="3659"/>
                <a:ext cx="355" cy="239"/>
              </a:xfrm>
              <a:custGeom>
                <a:avLst/>
                <a:gdLst/>
                <a:ahLst/>
                <a:cxnLst>
                  <a:cxn ang="0">
                    <a:pos x="355" y="19"/>
                  </a:cxn>
                  <a:cxn ang="0">
                    <a:pos x="348" y="48"/>
                  </a:cxn>
                  <a:cxn ang="0">
                    <a:pos x="336" y="67"/>
                  </a:cxn>
                  <a:cxn ang="0">
                    <a:pos x="324" y="79"/>
                  </a:cxn>
                  <a:cxn ang="0">
                    <a:pos x="315" y="84"/>
                  </a:cxn>
                  <a:cxn ang="0">
                    <a:pos x="315" y="86"/>
                  </a:cxn>
                  <a:cxn ang="0">
                    <a:pos x="317" y="93"/>
                  </a:cxn>
                  <a:cxn ang="0">
                    <a:pos x="319" y="108"/>
                  </a:cxn>
                  <a:cxn ang="0">
                    <a:pos x="317" y="124"/>
                  </a:cxn>
                  <a:cxn ang="0">
                    <a:pos x="310" y="141"/>
                  </a:cxn>
                  <a:cxn ang="0">
                    <a:pos x="291" y="155"/>
                  </a:cxn>
                  <a:cxn ang="0">
                    <a:pos x="272" y="160"/>
                  </a:cxn>
                  <a:cxn ang="0">
                    <a:pos x="255" y="160"/>
                  </a:cxn>
                  <a:cxn ang="0">
                    <a:pos x="243" y="155"/>
                  </a:cxn>
                  <a:cxn ang="0">
                    <a:pos x="234" y="151"/>
                  </a:cxn>
                  <a:cxn ang="0">
                    <a:pos x="234" y="151"/>
                  </a:cxn>
                  <a:cxn ang="0">
                    <a:pos x="234" y="158"/>
                  </a:cxn>
                  <a:cxn ang="0">
                    <a:pos x="231" y="170"/>
                  </a:cxn>
                  <a:cxn ang="0">
                    <a:pos x="224" y="189"/>
                  </a:cxn>
                  <a:cxn ang="0">
                    <a:pos x="205" y="208"/>
                  </a:cxn>
                  <a:cxn ang="0">
                    <a:pos x="176" y="227"/>
                  </a:cxn>
                  <a:cxn ang="0">
                    <a:pos x="145" y="232"/>
                  </a:cxn>
                  <a:cxn ang="0">
                    <a:pos x="119" y="224"/>
                  </a:cxn>
                  <a:cxn ang="0">
                    <a:pos x="98" y="215"/>
                  </a:cxn>
                  <a:cxn ang="0">
                    <a:pos x="86" y="208"/>
                  </a:cxn>
                  <a:cxn ang="0">
                    <a:pos x="83" y="208"/>
                  </a:cxn>
                  <a:cxn ang="0">
                    <a:pos x="83" y="213"/>
                  </a:cxn>
                  <a:cxn ang="0">
                    <a:pos x="79" y="222"/>
                  </a:cxn>
                  <a:cxn ang="0">
                    <a:pos x="69" y="232"/>
                  </a:cxn>
                  <a:cxn ang="0">
                    <a:pos x="52" y="236"/>
                  </a:cxn>
                  <a:cxn ang="0">
                    <a:pos x="31" y="236"/>
                  </a:cxn>
                  <a:cxn ang="0">
                    <a:pos x="14" y="232"/>
                  </a:cxn>
                  <a:cxn ang="0">
                    <a:pos x="5" y="222"/>
                  </a:cxn>
                  <a:cxn ang="0">
                    <a:pos x="0" y="213"/>
                  </a:cxn>
                  <a:cxn ang="0">
                    <a:pos x="0" y="208"/>
                  </a:cxn>
                </a:cxnLst>
                <a:rect l="0" t="0" r="r" b="b"/>
                <a:pathLst>
                  <a:path w="355" h="239">
                    <a:moveTo>
                      <a:pt x="355" y="0"/>
                    </a:moveTo>
                    <a:lnTo>
                      <a:pt x="355" y="19"/>
                    </a:lnTo>
                    <a:lnTo>
                      <a:pt x="353" y="34"/>
                    </a:lnTo>
                    <a:lnTo>
                      <a:pt x="348" y="48"/>
                    </a:lnTo>
                    <a:lnTo>
                      <a:pt x="341" y="58"/>
                    </a:lnTo>
                    <a:lnTo>
                      <a:pt x="336" y="67"/>
                    </a:lnTo>
                    <a:lnTo>
                      <a:pt x="329" y="74"/>
                    </a:lnTo>
                    <a:lnTo>
                      <a:pt x="324" y="79"/>
                    </a:lnTo>
                    <a:lnTo>
                      <a:pt x="319" y="81"/>
                    </a:lnTo>
                    <a:lnTo>
                      <a:pt x="315" y="84"/>
                    </a:lnTo>
                    <a:lnTo>
                      <a:pt x="315" y="84"/>
                    </a:lnTo>
                    <a:lnTo>
                      <a:pt x="315" y="86"/>
                    </a:lnTo>
                    <a:lnTo>
                      <a:pt x="315" y="89"/>
                    </a:lnTo>
                    <a:lnTo>
                      <a:pt x="317" y="93"/>
                    </a:lnTo>
                    <a:lnTo>
                      <a:pt x="319" y="100"/>
                    </a:lnTo>
                    <a:lnTo>
                      <a:pt x="319" y="108"/>
                    </a:lnTo>
                    <a:lnTo>
                      <a:pt x="319" y="115"/>
                    </a:lnTo>
                    <a:lnTo>
                      <a:pt x="317" y="124"/>
                    </a:lnTo>
                    <a:lnTo>
                      <a:pt x="315" y="131"/>
                    </a:lnTo>
                    <a:lnTo>
                      <a:pt x="310" y="141"/>
                    </a:lnTo>
                    <a:lnTo>
                      <a:pt x="300" y="151"/>
                    </a:lnTo>
                    <a:lnTo>
                      <a:pt x="291" y="155"/>
                    </a:lnTo>
                    <a:lnTo>
                      <a:pt x="281" y="160"/>
                    </a:lnTo>
                    <a:lnTo>
                      <a:pt x="272" y="160"/>
                    </a:lnTo>
                    <a:lnTo>
                      <a:pt x="265" y="160"/>
                    </a:lnTo>
                    <a:lnTo>
                      <a:pt x="255" y="160"/>
                    </a:lnTo>
                    <a:lnTo>
                      <a:pt x="248" y="158"/>
                    </a:lnTo>
                    <a:lnTo>
                      <a:pt x="243" y="155"/>
                    </a:lnTo>
                    <a:lnTo>
                      <a:pt x="238" y="153"/>
                    </a:lnTo>
                    <a:lnTo>
                      <a:pt x="234" y="151"/>
                    </a:lnTo>
                    <a:lnTo>
                      <a:pt x="234" y="151"/>
                    </a:lnTo>
                    <a:lnTo>
                      <a:pt x="234" y="151"/>
                    </a:lnTo>
                    <a:lnTo>
                      <a:pt x="234" y="153"/>
                    </a:lnTo>
                    <a:lnTo>
                      <a:pt x="234" y="158"/>
                    </a:lnTo>
                    <a:lnTo>
                      <a:pt x="234" y="162"/>
                    </a:lnTo>
                    <a:lnTo>
                      <a:pt x="231" y="170"/>
                    </a:lnTo>
                    <a:lnTo>
                      <a:pt x="229" y="179"/>
                    </a:lnTo>
                    <a:lnTo>
                      <a:pt x="224" y="189"/>
                    </a:lnTo>
                    <a:lnTo>
                      <a:pt x="217" y="198"/>
                    </a:lnTo>
                    <a:lnTo>
                      <a:pt x="205" y="208"/>
                    </a:lnTo>
                    <a:lnTo>
                      <a:pt x="191" y="217"/>
                    </a:lnTo>
                    <a:lnTo>
                      <a:pt x="176" y="227"/>
                    </a:lnTo>
                    <a:lnTo>
                      <a:pt x="160" y="229"/>
                    </a:lnTo>
                    <a:lnTo>
                      <a:pt x="145" y="232"/>
                    </a:lnTo>
                    <a:lnTo>
                      <a:pt x="131" y="229"/>
                    </a:lnTo>
                    <a:lnTo>
                      <a:pt x="119" y="224"/>
                    </a:lnTo>
                    <a:lnTo>
                      <a:pt x="107" y="220"/>
                    </a:lnTo>
                    <a:lnTo>
                      <a:pt x="98" y="215"/>
                    </a:lnTo>
                    <a:lnTo>
                      <a:pt x="90" y="210"/>
                    </a:lnTo>
                    <a:lnTo>
                      <a:pt x="86" y="208"/>
                    </a:lnTo>
                    <a:lnTo>
                      <a:pt x="83" y="208"/>
                    </a:lnTo>
                    <a:lnTo>
                      <a:pt x="83" y="208"/>
                    </a:lnTo>
                    <a:lnTo>
                      <a:pt x="83" y="210"/>
                    </a:lnTo>
                    <a:lnTo>
                      <a:pt x="83" y="213"/>
                    </a:lnTo>
                    <a:lnTo>
                      <a:pt x="81" y="217"/>
                    </a:lnTo>
                    <a:lnTo>
                      <a:pt x="79" y="222"/>
                    </a:lnTo>
                    <a:lnTo>
                      <a:pt x="74" y="227"/>
                    </a:lnTo>
                    <a:lnTo>
                      <a:pt x="69" y="232"/>
                    </a:lnTo>
                    <a:lnTo>
                      <a:pt x="62" y="234"/>
                    </a:lnTo>
                    <a:lnTo>
                      <a:pt x="52" y="236"/>
                    </a:lnTo>
                    <a:lnTo>
                      <a:pt x="43" y="239"/>
                    </a:lnTo>
                    <a:lnTo>
                      <a:pt x="31" y="236"/>
                    </a:lnTo>
                    <a:lnTo>
                      <a:pt x="21" y="234"/>
                    </a:lnTo>
                    <a:lnTo>
                      <a:pt x="14" y="232"/>
                    </a:lnTo>
                    <a:lnTo>
                      <a:pt x="9" y="227"/>
                    </a:lnTo>
                    <a:lnTo>
                      <a:pt x="5" y="222"/>
                    </a:lnTo>
                    <a:lnTo>
                      <a:pt x="2" y="217"/>
                    </a:lnTo>
                    <a:lnTo>
                      <a:pt x="0" y="213"/>
                    </a:lnTo>
                    <a:lnTo>
                      <a:pt x="0" y="210"/>
                    </a:lnTo>
                    <a:lnTo>
                      <a:pt x="0" y="208"/>
                    </a:lnTo>
                    <a:lnTo>
                      <a:pt x="0" y="208"/>
                    </a:lnTo>
                  </a:path>
                </a:pathLst>
              </a:custGeom>
              <a:noFill/>
              <a:ln w="12700" cmpd="sng">
                <a:solidFill>
                  <a:srgbClr val="FF9900"/>
                </a:solidFill>
                <a:prstDash val="solid"/>
                <a:round/>
                <a:headEnd/>
                <a:tailEnd/>
              </a:ln>
            </p:spPr>
            <p:txBody>
              <a:bodyPr/>
              <a:lstStyle/>
              <a:p>
                <a:endParaRPr lang="en-US"/>
              </a:p>
            </p:txBody>
          </p:sp>
        </p:grpSp>
        <p:grpSp>
          <p:nvGrpSpPr>
            <p:cNvPr id="5" name="Group 462"/>
            <p:cNvGrpSpPr>
              <a:grpSpLocks/>
            </p:cNvGrpSpPr>
            <p:nvPr/>
          </p:nvGrpSpPr>
          <p:grpSpPr bwMode="auto">
            <a:xfrm>
              <a:off x="3366" y="3430"/>
              <a:ext cx="632" cy="470"/>
              <a:chOff x="3366" y="3430"/>
              <a:chExt cx="632" cy="470"/>
            </a:xfrm>
          </p:grpSpPr>
          <p:sp>
            <p:nvSpPr>
              <p:cNvPr id="84" name="Freeform 463"/>
              <p:cNvSpPr>
                <a:spLocks/>
              </p:cNvSpPr>
              <p:nvPr/>
            </p:nvSpPr>
            <p:spPr bwMode="auto">
              <a:xfrm>
                <a:off x="3722" y="3440"/>
                <a:ext cx="276" cy="229"/>
              </a:xfrm>
              <a:custGeom>
                <a:avLst/>
                <a:gdLst/>
                <a:ahLst/>
                <a:cxnLst>
                  <a:cxn ang="0">
                    <a:pos x="0" y="24"/>
                  </a:cxn>
                  <a:cxn ang="0">
                    <a:pos x="4" y="24"/>
                  </a:cxn>
                  <a:cxn ang="0">
                    <a:pos x="7" y="19"/>
                  </a:cxn>
                  <a:cxn ang="0">
                    <a:pos x="16" y="14"/>
                  </a:cxn>
                  <a:cxn ang="0">
                    <a:pos x="26" y="10"/>
                  </a:cxn>
                  <a:cxn ang="0">
                    <a:pos x="35" y="5"/>
                  </a:cxn>
                  <a:cxn ang="0">
                    <a:pos x="50" y="2"/>
                  </a:cxn>
                  <a:cxn ang="0">
                    <a:pos x="64" y="0"/>
                  </a:cxn>
                  <a:cxn ang="0">
                    <a:pos x="78" y="0"/>
                  </a:cxn>
                  <a:cxn ang="0">
                    <a:pos x="95" y="5"/>
                  </a:cxn>
                  <a:cxn ang="0">
                    <a:pos x="109" y="12"/>
                  </a:cxn>
                  <a:cxn ang="0">
                    <a:pos x="124" y="24"/>
                  </a:cxn>
                  <a:cxn ang="0">
                    <a:pos x="133" y="33"/>
                  </a:cxn>
                  <a:cxn ang="0">
                    <a:pos x="143" y="43"/>
                  </a:cxn>
                  <a:cxn ang="0">
                    <a:pos x="147" y="52"/>
                  </a:cxn>
                  <a:cxn ang="0">
                    <a:pos x="150" y="60"/>
                  </a:cxn>
                  <a:cxn ang="0">
                    <a:pos x="152" y="67"/>
                  </a:cxn>
                  <a:cxn ang="0">
                    <a:pos x="152" y="74"/>
                  </a:cxn>
                  <a:cxn ang="0">
                    <a:pos x="152" y="79"/>
                  </a:cxn>
                  <a:cxn ang="0">
                    <a:pos x="152" y="81"/>
                  </a:cxn>
                  <a:cxn ang="0">
                    <a:pos x="152" y="81"/>
                  </a:cxn>
                  <a:cxn ang="0">
                    <a:pos x="152" y="81"/>
                  </a:cxn>
                  <a:cxn ang="0">
                    <a:pos x="155" y="79"/>
                  </a:cxn>
                  <a:cxn ang="0">
                    <a:pos x="159" y="76"/>
                  </a:cxn>
                  <a:cxn ang="0">
                    <a:pos x="167" y="74"/>
                  </a:cxn>
                  <a:cxn ang="0">
                    <a:pos x="174" y="72"/>
                  </a:cxn>
                  <a:cxn ang="0">
                    <a:pos x="181" y="69"/>
                  </a:cxn>
                  <a:cxn ang="0">
                    <a:pos x="190" y="69"/>
                  </a:cxn>
                  <a:cxn ang="0">
                    <a:pos x="200" y="72"/>
                  </a:cxn>
                  <a:cxn ang="0">
                    <a:pos x="209" y="74"/>
                  </a:cxn>
                  <a:cxn ang="0">
                    <a:pos x="219" y="81"/>
                  </a:cxn>
                  <a:cxn ang="0">
                    <a:pos x="229" y="91"/>
                  </a:cxn>
                  <a:cxn ang="0">
                    <a:pos x="233" y="98"/>
                  </a:cxn>
                  <a:cxn ang="0">
                    <a:pos x="236" y="107"/>
                  </a:cxn>
                  <a:cxn ang="0">
                    <a:pos x="238" y="117"/>
                  </a:cxn>
                  <a:cxn ang="0">
                    <a:pos x="238" y="124"/>
                  </a:cxn>
                  <a:cxn ang="0">
                    <a:pos x="236" y="131"/>
                  </a:cxn>
                  <a:cxn ang="0">
                    <a:pos x="236" y="138"/>
                  </a:cxn>
                  <a:cxn ang="0">
                    <a:pos x="233" y="143"/>
                  </a:cxn>
                  <a:cxn ang="0">
                    <a:pos x="233" y="145"/>
                  </a:cxn>
                  <a:cxn ang="0">
                    <a:pos x="231" y="145"/>
                  </a:cxn>
                  <a:cxn ang="0">
                    <a:pos x="233" y="148"/>
                  </a:cxn>
                  <a:cxn ang="0">
                    <a:pos x="236" y="148"/>
                  </a:cxn>
                  <a:cxn ang="0">
                    <a:pos x="240" y="153"/>
                  </a:cxn>
                  <a:cxn ang="0">
                    <a:pos x="248" y="157"/>
                  </a:cxn>
                  <a:cxn ang="0">
                    <a:pos x="252" y="164"/>
                  </a:cxn>
                  <a:cxn ang="0">
                    <a:pos x="259" y="174"/>
                  </a:cxn>
                  <a:cxn ang="0">
                    <a:pos x="267" y="184"/>
                  </a:cxn>
                  <a:cxn ang="0">
                    <a:pos x="271" y="195"/>
                  </a:cxn>
                  <a:cxn ang="0">
                    <a:pos x="274" y="212"/>
                  </a:cxn>
                  <a:cxn ang="0">
                    <a:pos x="276" y="229"/>
                  </a:cxn>
                </a:cxnLst>
                <a:rect l="0" t="0" r="r" b="b"/>
                <a:pathLst>
                  <a:path w="276" h="229">
                    <a:moveTo>
                      <a:pt x="0" y="24"/>
                    </a:moveTo>
                    <a:lnTo>
                      <a:pt x="4" y="24"/>
                    </a:lnTo>
                    <a:lnTo>
                      <a:pt x="7" y="19"/>
                    </a:lnTo>
                    <a:lnTo>
                      <a:pt x="16" y="14"/>
                    </a:lnTo>
                    <a:lnTo>
                      <a:pt x="26" y="10"/>
                    </a:lnTo>
                    <a:lnTo>
                      <a:pt x="35" y="5"/>
                    </a:lnTo>
                    <a:lnTo>
                      <a:pt x="50" y="2"/>
                    </a:lnTo>
                    <a:lnTo>
                      <a:pt x="64" y="0"/>
                    </a:lnTo>
                    <a:lnTo>
                      <a:pt x="78" y="0"/>
                    </a:lnTo>
                    <a:lnTo>
                      <a:pt x="95" y="5"/>
                    </a:lnTo>
                    <a:lnTo>
                      <a:pt x="109" y="12"/>
                    </a:lnTo>
                    <a:lnTo>
                      <a:pt x="124" y="24"/>
                    </a:lnTo>
                    <a:lnTo>
                      <a:pt x="133" y="33"/>
                    </a:lnTo>
                    <a:lnTo>
                      <a:pt x="143" y="43"/>
                    </a:lnTo>
                    <a:lnTo>
                      <a:pt x="147" y="52"/>
                    </a:lnTo>
                    <a:lnTo>
                      <a:pt x="150" y="60"/>
                    </a:lnTo>
                    <a:lnTo>
                      <a:pt x="152" y="67"/>
                    </a:lnTo>
                    <a:lnTo>
                      <a:pt x="152" y="74"/>
                    </a:lnTo>
                    <a:lnTo>
                      <a:pt x="152" y="79"/>
                    </a:lnTo>
                    <a:lnTo>
                      <a:pt x="152" y="81"/>
                    </a:lnTo>
                    <a:lnTo>
                      <a:pt x="152" y="81"/>
                    </a:lnTo>
                    <a:lnTo>
                      <a:pt x="152" y="81"/>
                    </a:lnTo>
                    <a:lnTo>
                      <a:pt x="155" y="79"/>
                    </a:lnTo>
                    <a:lnTo>
                      <a:pt x="159" y="76"/>
                    </a:lnTo>
                    <a:lnTo>
                      <a:pt x="167" y="74"/>
                    </a:lnTo>
                    <a:lnTo>
                      <a:pt x="174" y="72"/>
                    </a:lnTo>
                    <a:lnTo>
                      <a:pt x="181" y="69"/>
                    </a:lnTo>
                    <a:lnTo>
                      <a:pt x="190" y="69"/>
                    </a:lnTo>
                    <a:lnTo>
                      <a:pt x="200" y="72"/>
                    </a:lnTo>
                    <a:lnTo>
                      <a:pt x="209" y="74"/>
                    </a:lnTo>
                    <a:lnTo>
                      <a:pt x="219" y="81"/>
                    </a:lnTo>
                    <a:lnTo>
                      <a:pt x="229" y="91"/>
                    </a:lnTo>
                    <a:lnTo>
                      <a:pt x="233" y="98"/>
                    </a:lnTo>
                    <a:lnTo>
                      <a:pt x="236" y="107"/>
                    </a:lnTo>
                    <a:lnTo>
                      <a:pt x="238" y="117"/>
                    </a:lnTo>
                    <a:lnTo>
                      <a:pt x="238" y="124"/>
                    </a:lnTo>
                    <a:lnTo>
                      <a:pt x="236" y="131"/>
                    </a:lnTo>
                    <a:lnTo>
                      <a:pt x="236" y="138"/>
                    </a:lnTo>
                    <a:lnTo>
                      <a:pt x="233" y="143"/>
                    </a:lnTo>
                    <a:lnTo>
                      <a:pt x="233" y="145"/>
                    </a:lnTo>
                    <a:lnTo>
                      <a:pt x="231" y="145"/>
                    </a:lnTo>
                    <a:lnTo>
                      <a:pt x="233" y="148"/>
                    </a:lnTo>
                    <a:lnTo>
                      <a:pt x="236" y="148"/>
                    </a:lnTo>
                    <a:lnTo>
                      <a:pt x="240" y="153"/>
                    </a:lnTo>
                    <a:lnTo>
                      <a:pt x="248" y="157"/>
                    </a:lnTo>
                    <a:lnTo>
                      <a:pt x="252" y="164"/>
                    </a:lnTo>
                    <a:lnTo>
                      <a:pt x="259" y="174"/>
                    </a:lnTo>
                    <a:lnTo>
                      <a:pt x="267" y="184"/>
                    </a:lnTo>
                    <a:lnTo>
                      <a:pt x="271" y="195"/>
                    </a:lnTo>
                    <a:lnTo>
                      <a:pt x="274" y="212"/>
                    </a:lnTo>
                    <a:lnTo>
                      <a:pt x="276" y="229"/>
                    </a:lnTo>
                  </a:path>
                </a:pathLst>
              </a:custGeom>
              <a:noFill/>
              <a:ln w="12700" cmpd="sng">
                <a:solidFill>
                  <a:srgbClr val="FF9900"/>
                </a:solidFill>
                <a:prstDash val="solid"/>
                <a:round/>
                <a:headEnd/>
                <a:tailEnd/>
              </a:ln>
            </p:spPr>
            <p:txBody>
              <a:bodyPr/>
              <a:lstStyle/>
              <a:p>
                <a:endParaRPr lang="en-US"/>
              </a:p>
            </p:txBody>
          </p:sp>
          <p:sp>
            <p:nvSpPr>
              <p:cNvPr id="85" name="Freeform 464"/>
              <p:cNvSpPr>
                <a:spLocks/>
              </p:cNvSpPr>
              <p:nvPr/>
            </p:nvSpPr>
            <p:spPr bwMode="auto">
              <a:xfrm>
                <a:off x="3366" y="3430"/>
                <a:ext cx="358" cy="236"/>
              </a:xfrm>
              <a:custGeom>
                <a:avLst/>
                <a:gdLst/>
                <a:ahLst/>
                <a:cxnLst>
                  <a:cxn ang="0">
                    <a:pos x="3" y="220"/>
                  </a:cxn>
                  <a:cxn ang="0">
                    <a:pos x="10" y="194"/>
                  </a:cxn>
                  <a:cxn ang="0">
                    <a:pos x="22" y="174"/>
                  </a:cxn>
                  <a:cxn ang="0">
                    <a:pos x="34" y="163"/>
                  </a:cxn>
                  <a:cxn ang="0">
                    <a:pos x="43" y="155"/>
                  </a:cxn>
                  <a:cxn ang="0">
                    <a:pos x="43" y="155"/>
                  </a:cxn>
                  <a:cxn ang="0">
                    <a:pos x="41" y="146"/>
                  </a:cxn>
                  <a:cxn ang="0">
                    <a:pos x="39" y="134"/>
                  </a:cxn>
                  <a:cxn ang="0">
                    <a:pos x="39" y="117"/>
                  </a:cxn>
                  <a:cxn ang="0">
                    <a:pos x="48" y="98"/>
                  </a:cxn>
                  <a:cxn ang="0">
                    <a:pos x="65" y="84"/>
                  </a:cxn>
                  <a:cxn ang="0">
                    <a:pos x="84" y="79"/>
                  </a:cxn>
                  <a:cxn ang="0">
                    <a:pos x="103" y="82"/>
                  </a:cxn>
                  <a:cxn ang="0">
                    <a:pos x="115" y="86"/>
                  </a:cxn>
                  <a:cxn ang="0">
                    <a:pos x="122" y="91"/>
                  </a:cxn>
                  <a:cxn ang="0">
                    <a:pos x="124" y="89"/>
                  </a:cxn>
                  <a:cxn ang="0">
                    <a:pos x="122" y="82"/>
                  </a:cxn>
                  <a:cxn ang="0">
                    <a:pos x="124" y="70"/>
                  </a:cxn>
                  <a:cxn ang="0">
                    <a:pos x="134" y="53"/>
                  </a:cxn>
                  <a:cxn ang="0">
                    <a:pos x="153" y="31"/>
                  </a:cxn>
                  <a:cxn ang="0">
                    <a:pos x="182" y="15"/>
                  </a:cxn>
                  <a:cxn ang="0">
                    <a:pos x="213" y="10"/>
                  </a:cxn>
                  <a:cxn ang="0">
                    <a:pos x="239" y="15"/>
                  </a:cxn>
                  <a:cxn ang="0">
                    <a:pos x="260" y="24"/>
                  </a:cxn>
                  <a:cxn ang="0">
                    <a:pos x="272" y="31"/>
                  </a:cxn>
                  <a:cxn ang="0">
                    <a:pos x="275" y="31"/>
                  </a:cxn>
                  <a:cxn ang="0">
                    <a:pos x="275" y="27"/>
                  </a:cxn>
                  <a:cxn ang="0">
                    <a:pos x="279" y="17"/>
                  </a:cxn>
                  <a:cxn ang="0">
                    <a:pos x="289" y="8"/>
                  </a:cxn>
                  <a:cxn ang="0">
                    <a:pos x="306" y="3"/>
                  </a:cxn>
                  <a:cxn ang="0">
                    <a:pos x="327" y="3"/>
                  </a:cxn>
                  <a:cxn ang="0">
                    <a:pos x="344" y="8"/>
                  </a:cxn>
                  <a:cxn ang="0">
                    <a:pos x="351" y="17"/>
                  </a:cxn>
                  <a:cxn ang="0">
                    <a:pos x="356" y="27"/>
                  </a:cxn>
                  <a:cxn ang="0">
                    <a:pos x="358" y="31"/>
                  </a:cxn>
                </a:cxnLst>
                <a:rect l="0" t="0" r="r" b="b"/>
                <a:pathLst>
                  <a:path w="358" h="236">
                    <a:moveTo>
                      <a:pt x="0" y="236"/>
                    </a:moveTo>
                    <a:lnTo>
                      <a:pt x="3" y="220"/>
                    </a:lnTo>
                    <a:lnTo>
                      <a:pt x="5" y="205"/>
                    </a:lnTo>
                    <a:lnTo>
                      <a:pt x="10" y="194"/>
                    </a:lnTo>
                    <a:lnTo>
                      <a:pt x="15" y="182"/>
                    </a:lnTo>
                    <a:lnTo>
                      <a:pt x="22" y="174"/>
                    </a:lnTo>
                    <a:lnTo>
                      <a:pt x="29" y="167"/>
                    </a:lnTo>
                    <a:lnTo>
                      <a:pt x="34" y="163"/>
                    </a:lnTo>
                    <a:lnTo>
                      <a:pt x="39" y="158"/>
                    </a:lnTo>
                    <a:lnTo>
                      <a:pt x="43" y="155"/>
                    </a:lnTo>
                    <a:lnTo>
                      <a:pt x="43" y="155"/>
                    </a:lnTo>
                    <a:lnTo>
                      <a:pt x="43" y="155"/>
                    </a:lnTo>
                    <a:lnTo>
                      <a:pt x="41" y="151"/>
                    </a:lnTo>
                    <a:lnTo>
                      <a:pt x="41" y="146"/>
                    </a:lnTo>
                    <a:lnTo>
                      <a:pt x="39" y="141"/>
                    </a:lnTo>
                    <a:lnTo>
                      <a:pt x="39" y="134"/>
                    </a:lnTo>
                    <a:lnTo>
                      <a:pt x="39" y="124"/>
                    </a:lnTo>
                    <a:lnTo>
                      <a:pt x="39" y="117"/>
                    </a:lnTo>
                    <a:lnTo>
                      <a:pt x="43" y="108"/>
                    </a:lnTo>
                    <a:lnTo>
                      <a:pt x="48" y="98"/>
                    </a:lnTo>
                    <a:lnTo>
                      <a:pt x="55" y="91"/>
                    </a:lnTo>
                    <a:lnTo>
                      <a:pt x="65" y="84"/>
                    </a:lnTo>
                    <a:lnTo>
                      <a:pt x="77" y="82"/>
                    </a:lnTo>
                    <a:lnTo>
                      <a:pt x="84" y="79"/>
                    </a:lnTo>
                    <a:lnTo>
                      <a:pt x="93" y="79"/>
                    </a:lnTo>
                    <a:lnTo>
                      <a:pt x="103" y="82"/>
                    </a:lnTo>
                    <a:lnTo>
                      <a:pt x="110" y="84"/>
                    </a:lnTo>
                    <a:lnTo>
                      <a:pt x="115" y="86"/>
                    </a:lnTo>
                    <a:lnTo>
                      <a:pt x="120" y="89"/>
                    </a:lnTo>
                    <a:lnTo>
                      <a:pt x="122" y="91"/>
                    </a:lnTo>
                    <a:lnTo>
                      <a:pt x="124" y="91"/>
                    </a:lnTo>
                    <a:lnTo>
                      <a:pt x="124" y="89"/>
                    </a:lnTo>
                    <a:lnTo>
                      <a:pt x="122" y="86"/>
                    </a:lnTo>
                    <a:lnTo>
                      <a:pt x="122" y="82"/>
                    </a:lnTo>
                    <a:lnTo>
                      <a:pt x="124" y="77"/>
                    </a:lnTo>
                    <a:lnTo>
                      <a:pt x="124" y="70"/>
                    </a:lnTo>
                    <a:lnTo>
                      <a:pt x="129" y="60"/>
                    </a:lnTo>
                    <a:lnTo>
                      <a:pt x="134" y="53"/>
                    </a:lnTo>
                    <a:lnTo>
                      <a:pt x="141" y="43"/>
                    </a:lnTo>
                    <a:lnTo>
                      <a:pt x="153" y="31"/>
                    </a:lnTo>
                    <a:lnTo>
                      <a:pt x="165" y="22"/>
                    </a:lnTo>
                    <a:lnTo>
                      <a:pt x="182" y="15"/>
                    </a:lnTo>
                    <a:lnTo>
                      <a:pt x="196" y="10"/>
                    </a:lnTo>
                    <a:lnTo>
                      <a:pt x="213" y="10"/>
                    </a:lnTo>
                    <a:lnTo>
                      <a:pt x="227" y="10"/>
                    </a:lnTo>
                    <a:lnTo>
                      <a:pt x="239" y="15"/>
                    </a:lnTo>
                    <a:lnTo>
                      <a:pt x="251" y="20"/>
                    </a:lnTo>
                    <a:lnTo>
                      <a:pt x="260" y="24"/>
                    </a:lnTo>
                    <a:lnTo>
                      <a:pt x="267" y="29"/>
                    </a:lnTo>
                    <a:lnTo>
                      <a:pt x="272" y="31"/>
                    </a:lnTo>
                    <a:lnTo>
                      <a:pt x="275" y="34"/>
                    </a:lnTo>
                    <a:lnTo>
                      <a:pt x="275" y="31"/>
                    </a:lnTo>
                    <a:lnTo>
                      <a:pt x="275" y="29"/>
                    </a:lnTo>
                    <a:lnTo>
                      <a:pt x="275" y="27"/>
                    </a:lnTo>
                    <a:lnTo>
                      <a:pt x="277" y="22"/>
                    </a:lnTo>
                    <a:lnTo>
                      <a:pt x="279" y="17"/>
                    </a:lnTo>
                    <a:lnTo>
                      <a:pt x="284" y="12"/>
                    </a:lnTo>
                    <a:lnTo>
                      <a:pt x="289" y="8"/>
                    </a:lnTo>
                    <a:lnTo>
                      <a:pt x="296" y="5"/>
                    </a:lnTo>
                    <a:lnTo>
                      <a:pt x="306" y="3"/>
                    </a:lnTo>
                    <a:lnTo>
                      <a:pt x="315" y="0"/>
                    </a:lnTo>
                    <a:lnTo>
                      <a:pt x="327" y="3"/>
                    </a:lnTo>
                    <a:lnTo>
                      <a:pt x="337" y="5"/>
                    </a:lnTo>
                    <a:lnTo>
                      <a:pt x="344" y="8"/>
                    </a:lnTo>
                    <a:lnTo>
                      <a:pt x="348" y="12"/>
                    </a:lnTo>
                    <a:lnTo>
                      <a:pt x="351" y="17"/>
                    </a:lnTo>
                    <a:lnTo>
                      <a:pt x="356" y="22"/>
                    </a:lnTo>
                    <a:lnTo>
                      <a:pt x="356" y="27"/>
                    </a:lnTo>
                    <a:lnTo>
                      <a:pt x="358" y="29"/>
                    </a:lnTo>
                    <a:lnTo>
                      <a:pt x="358" y="31"/>
                    </a:lnTo>
                    <a:lnTo>
                      <a:pt x="358" y="34"/>
                    </a:lnTo>
                  </a:path>
                </a:pathLst>
              </a:custGeom>
              <a:noFill/>
              <a:ln w="12700" cmpd="sng">
                <a:solidFill>
                  <a:srgbClr val="FF9900"/>
                </a:solidFill>
                <a:prstDash val="solid"/>
                <a:round/>
                <a:headEnd/>
                <a:tailEnd/>
              </a:ln>
            </p:spPr>
            <p:txBody>
              <a:bodyPr/>
              <a:lstStyle/>
              <a:p>
                <a:endParaRPr lang="en-US"/>
              </a:p>
            </p:txBody>
          </p:sp>
          <p:sp>
            <p:nvSpPr>
              <p:cNvPr id="86" name="Freeform 465"/>
              <p:cNvSpPr>
                <a:spLocks/>
              </p:cNvSpPr>
              <p:nvPr/>
            </p:nvSpPr>
            <p:spPr bwMode="auto">
              <a:xfrm>
                <a:off x="3366" y="3664"/>
                <a:ext cx="272" cy="229"/>
              </a:xfrm>
              <a:custGeom>
                <a:avLst/>
                <a:gdLst/>
                <a:ahLst/>
                <a:cxnLst>
                  <a:cxn ang="0">
                    <a:pos x="272" y="203"/>
                  </a:cxn>
                  <a:cxn ang="0">
                    <a:pos x="272" y="205"/>
                  </a:cxn>
                  <a:cxn ang="0">
                    <a:pos x="267" y="208"/>
                  </a:cxn>
                  <a:cxn ang="0">
                    <a:pos x="260" y="212"/>
                  </a:cxn>
                  <a:cxn ang="0">
                    <a:pos x="251" y="217"/>
                  </a:cxn>
                  <a:cxn ang="0">
                    <a:pos x="239" y="222"/>
                  </a:cxn>
                  <a:cxn ang="0">
                    <a:pos x="227" y="227"/>
                  </a:cxn>
                  <a:cxn ang="0">
                    <a:pos x="213" y="229"/>
                  </a:cxn>
                  <a:cxn ang="0">
                    <a:pos x="196" y="227"/>
                  </a:cxn>
                  <a:cxn ang="0">
                    <a:pos x="182" y="224"/>
                  </a:cxn>
                  <a:cxn ang="0">
                    <a:pos x="165" y="215"/>
                  </a:cxn>
                  <a:cxn ang="0">
                    <a:pos x="153" y="205"/>
                  </a:cxn>
                  <a:cxn ang="0">
                    <a:pos x="141" y="196"/>
                  </a:cxn>
                  <a:cxn ang="0">
                    <a:pos x="134" y="186"/>
                  </a:cxn>
                  <a:cxn ang="0">
                    <a:pos x="129" y="177"/>
                  </a:cxn>
                  <a:cxn ang="0">
                    <a:pos x="124" y="167"/>
                  </a:cxn>
                  <a:cxn ang="0">
                    <a:pos x="124" y="160"/>
                  </a:cxn>
                  <a:cxn ang="0">
                    <a:pos x="122" y="155"/>
                  </a:cxn>
                  <a:cxn ang="0">
                    <a:pos x="122" y="150"/>
                  </a:cxn>
                  <a:cxn ang="0">
                    <a:pos x="124" y="148"/>
                  </a:cxn>
                  <a:cxn ang="0">
                    <a:pos x="124" y="146"/>
                  </a:cxn>
                  <a:cxn ang="0">
                    <a:pos x="122" y="148"/>
                  </a:cxn>
                  <a:cxn ang="0">
                    <a:pos x="120" y="150"/>
                  </a:cxn>
                  <a:cxn ang="0">
                    <a:pos x="115" y="153"/>
                  </a:cxn>
                  <a:cxn ang="0">
                    <a:pos x="110" y="155"/>
                  </a:cxn>
                  <a:cxn ang="0">
                    <a:pos x="103" y="157"/>
                  </a:cxn>
                  <a:cxn ang="0">
                    <a:pos x="93" y="157"/>
                  </a:cxn>
                  <a:cxn ang="0">
                    <a:pos x="84" y="157"/>
                  </a:cxn>
                  <a:cxn ang="0">
                    <a:pos x="77" y="157"/>
                  </a:cxn>
                  <a:cxn ang="0">
                    <a:pos x="65" y="153"/>
                  </a:cxn>
                  <a:cxn ang="0">
                    <a:pos x="55" y="146"/>
                  </a:cxn>
                  <a:cxn ang="0">
                    <a:pos x="48" y="138"/>
                  </a:cxn>
                  <a:cxn ang="0">
                    <a:pos x="43" y="129"/>
                  </a:cxn>
                  <a:cxn ang="0">
                    <a:pos x="39" y="122"/>
                  </a:cxn>
                  <a:cxn ang="0">
                    <a:pos x="39" y="112"/>
                  </a:cxn>
                  <a:cxn ang="0">
                    <a:pos x="39" y="105"/>
                  </a:cxn>
                  <a:cxn ang="0">
                    <a:pos x="39" y="98"/>
                  </a:cxn>
                  <a:cxn ang="0">
                    <a:pos x="41" y="91"/>
                  </a:cxn>
                  <a:cxn ang="0">
                    <a:pos x="41" y="86"/>
                  </a:cxn>
                  <a:cxn ang="0">
                    <a:pos x="43" y="84"/>
                  </a:cxn>
                  <a:cxn ang="0">
                    <a:pos x="43" y="81"/>
                  </a:cxn>
                  <a:cxn ang="0">
                    <a:pos x="43" y="81"/>
                  </a:cxn>
                  <a:cxn ang="0">
                    <a:pos x="39" y="79"/>
                  </a:cxn>
                  <a:cxn ang="0">
                    <a:pos x="34" y="76"/>
                  </a:cxn>
                  <a:cxn ang="0">
                    <a:pos x="29" y="72"/>
                  </a:cxn>
                  <a:cxn ang="0">
                    <a:pos x="22" y="64"/>
                  </a:cxn>
                  <a:cxn ang="0">
                    <a:pos x="15" y="55"/>
                  </a:cxn>
                  <a:cxn ang="0">
                    <a:pos x="10" y="45"/>
                  </a:cxn>
                  <a:cxn ang="0">
                    <a:pos x="5" y="31"/>
                  </a:cxn>
                  <a:cxn ang="0">
                    <a:pos x="3" y="17"/>
                  </a:cxn>
                  <a:cxn ang="0">
                    <a:pos x="0" y="0"/>
                  </a:cxn>
                </a:cxnLst>
                <a:rect l="0" t="0" r="r" b="b"/>
                <a:pathLst>
                  <a:path w="272" h="229">
                    <a:moveTo>
                      <a:pt x="272" y="203"/>
                    </a:moveTo>
                    <a:lnTo>
                      <a:pt x="272" y="205"/>
                    </a:lnTo>
                    <a:lnTo>
                      <a:pt x="267" y="208"/>
                    </a:lnTo>
                    <a:lnTo>
                      <a:pt x="260" y="212"/>
                    </a:lnTo>
                    <a:lnTo>
                      <a:pt x="251" y="217"/>
                    </a:lnTo>
                    <a:lnTo>
                      <a:pt x="239" y="222"/>
                    </a:lnTo>
                    <a:lnTo>
                      <a:pt x="227" y="227"/>
                    </a:lnTo>
                    <a:lnTo>
                      <a:pt x="213" y="229"/>
                    </a:lnTo>
                    <a:lnTo>
                      <a:pt x="196" y="227"/>
                    </a:lnTo>
                    <a:lnTo>
                      <a:pt x="182" y="224"/>
                    </a:lnTo>
                    <a:lnTo>
                      <a:pt x="165" y="215"/>
                    </a:lnTo>
                    <a:lnTo>
                      <a:pt x="153" y="205"/>
                    </a:lnTo>
                    <a:lnTo>
                      <a:pt x="141" y="196"/>
                    </a:lnTo>
                    <a:lnTo>
                      <a:pt x="134" y="186"/>
                    </a:lnTo>
                    <a:lnTo>
                      <a:pt x="129" y="177"/>
                    </a:lnTo>
                    <a:lnTo>
                      <a:pt x="124" y="167"/>
                    </a:lnTo>
                    <a:lnTo>
                      <a:pt x="124" y="160"/>
                    </a:lnTo>
                    <a:lnTo>
                      <a:pt x="122" y="155"/>
                    </a:lnTo>
                    <a:lnTo>
                      <a:pt x="122" y="150"/>
                    </a:lnTo>
                    <a:lnTo>
                      <a:pt x="124" y="148"/>
                    </a:lnTo>
                    <a:lnTo>
                      <a:pt x="124" y="146"/>
                    </a:lnTo>
                    <a:lnTo>
                      <a:pt x="122" y="148"/>
                    </a:lnTo>
                    <a:lnTo>
                      <a:pt x="120" y="150"/>
                    </a:lnTo>
                    <a:lnTo>
                      <a:pt x="115" y="153"/>
                    </a:lnTo>
                    <a:lnTo>
                      <a:pt x="110" y="155"/>
                    </a:lnTo>
                    <a:lnTo>
                      <a:pt x="103" y="157"/>
                    </a:lnTo>
                    <a:lnTo>
                      <a:pt x="93" y="157"/>
                    </a:lnTo>
                    <a:lnTo>
                      <a:pt x="84" y="157"/>
                    </a:lnTo>
                    <a:lnTo>
                      <a:pt x="77" y="157"/>
                    </a:lnTo>
                    <a:lnTo>
                      <a:pt x="65" y="153"/>
                    </a:lnTo>
                    <a:lnTo>
                      <a:pt x="55" y="146"/>
                    </a:lnTo>
                    <a:lnTo>
                      <a:pt x="48" y="138"/>
                    </a:lnTo>
                    <a:lnTo>
                      <a:pt x="43" y="129"/>
                    </a:lnTo>
                    <a:lnTo>
                      <a:pt x="39" y="122"/>
                    </a:lnTo>
                    <a:lnTo>
                      <a:pt x="39" y="112"/>
                    </a:lnTo>
                    <a:lnTo>
                      <a:pt x="39" y="105"/>
                    </a:lnTo>
                    <a:lnTo>
                      <a:pt x="39" y="98"/>
                    </a:lnTo>
                    <a:lnTo>
                      <a:pt x="41" y="91"/>
                    </a:lnTo>
                    <a:lnTo>
                      <a:pt x="41" y="86"/>
                    </a:lnTo>
                    <a:lnTo>
                      <a:pt x="43" y="84"/>
                    </a:lnTo>
                    <a:lnTo>
                      <a:pt x="43" y="81"/>
                    </a:lnTo>
                    <a:lnTo>
                      <a:pt x="43" y="81"/>
                    </a:lnTo>
                    <a:lnTo>
                      <a:pt x="39" y="79"/>
                    </a:lnTo>
                    <a:lnTo>
                      <a:pt x="34" y="76"/>
                    </a:lnTo>
                    <a:lnTo>
                      <a:pt x="29" y="72"/>
                    </a:lnTo>
                    <a:lnTo>
                      <a:pt x="22" y="64"/>
                    </a:lnTo>
                    <a:lnTo>
                      <a:pt x="15" y="55"/>
                    </a:lnTo>
                    <a:lnTo>
                      <a:pt x="10" y="45"/>
                    </a:lnTo>
                    <a:lnTo>
                      <a:pt x="5" y="31"/>
                    </a:lnTo>
                    <a:lnTo>
                      <a:pt x="3" y="17"/>
                    </a:lnTo>
                    <a:lnTo>
                      <a:pt x="0" y="0"/>
                    </a:lnTo>
                  </a:path>
                </a:pathLst>
              </a:custGeom>
              <a:noFill/>
              <a:ln w="12700" cmpd="sng">
                <a:solidFill>
                  <a:srgbClr val="FF9900"/>
                </a:solidFill>
                <a:prstDash val="solid"/>
                <a:round/>
                <a:headEnd/>
                <a:tailEnd/>
              </a:ln>
            </p:spPr>
            <p:txBody>
              <a:bodyPr/>
              <a:lstStyle/>
              <a:p>
                <a:endParaRPr lang="en-US"/>
              </a:p>
            </p:txBody>
          </p:sp>
          <p:sp>
            <p:nvSpPr>
              <p:cNvPr id="87" name="Freeform 466"/>
              <p:cNvSpPr>
                <a:spLocks/>
              </p:cNvSpPr>
              <p:nvPr/>
            </p:nvSpPr>
            <p:spPr bwMode="auto">
              <a:xfrm>
                <a:off x="3638" y="3664"/>
                <a:ext cx="360" cy="236"/>
              </a:xfrm>
              <a:custGeom>
                <a:avLst/>
                <a:gdLst/>
                <a:ahLst/>
                <a:cxnLst>
                  <a:cxn ang="0">
                    <a:pos x="3" y="205"/>
                  </a:cxn>
                  <a:cxn ang="0">
                    <a:pos x="3" y="212"/>
                  </a:cxn>
                  <a:cxn ang="0">
                    <a:pos x="7" y="219"/>
                  </a:cxn>
                  <a:cxn ang="0">
                    <a:pos x="17" y="229"/>
                  </a:cxn>
                  <a:cxn ang="0">
                    <a:pos x="34" y="236"/>
                  </a:cxn>
                  <a:cxn ang="0">
                    <a:pos x="55" y="236"/>
                  </a:cxn>
                  <a:cxn ang="0">
                    <a:pos x="72" y="229"/>
                  </a:cxn>
                  <a:cxn ang="0">
                    <a:pos x="79" y="219"/>
                  </a:cxn>
                  <a:cxn ang="0">
                    <a:pos x="84" y="212"/>
                  </a:cxn>
                  <a:cxn ang="0">
                    <a:pos x="86" y="205"/>
                  </a:cxn>
                  <a:cxn ang="0">
                    <a:pos x="88" y="205"/>
                  </a:cxn>
                  <a:cxn ang="0">
                    <a:pos x="100" y="215"/>
                  </a:cxn>
                  <a:cxn ang="0">
                    <a:pos x="119" y="224"/>
                  </a:cxn>
                  <a:cxn ang="0">
                    <a:pos x="148" y="229"/>
                  </a:cxn>
                  <a:cxn ang="0">
                    <a:pos x="179" y="224"/>
                  </a:cxn>
                  <a:cxn ang="0">
                    <a:pos x="208" y="205"/>
                  </a:cxn>
                  <a:cxn ang="0">
                    <a:pos x="227" y="186"/>
                  </a:cxn>
                  <a:cxn ang="0">
                    <a:pos x="234" y="169"/>
                  </a:cxn>
                  <a:cxn ang="0">
                    <a:pos x="236" y="155"/>
                  </a:cxn>
                  <a:cxn ang="0">
                    <a:pos x="236" y="148"/>
                  </a:cxn>
                  <a:cxn ang="0">
                    <a:pos x="236" y="148"/>
                  </a:cxn>
                  <a:cxn ang="0">
                    <a:pos x="243" y="153"/>
                  </a:cxn>
                  <a:cxn ang="0">
                    <a:pos x="258" y="157"/>
                  </a:cxn>
                  <a:cxn ang="0">
                    <a:pos x="274" y="160"/>
                  </a:cxn>
                  <a:cxn ang="0">
                    <a:pos x="293" y="153"/>
                  </a:cxn>
                  <a:cxn ang="0">
                    <a:pos x="313" y="138"/>
                  </a:cxn>
                  <a:cxn ang="0">
                    <a:pos x="320" y="122"/>
                  </a:cxn>
                  <a:cxn ang="0">
                    <a:pos x="322" y="105"/>
                  </a:cxn>
                  <a:cxn ang="0">
                    <a:pos x="320" y="91"/>
                  </a:cxn>
                  <a:cxn ang="0">
                    <a:pos x="317" y="84"/>
                  </a:cxn>
                  <a:cxn ang="0">
                    <a:pos x="317" y="81"/>
                  </a:cxn>
                  <a:cxn ang="0">
                    <a:pos x="324" y="76"/>
                  </a:cxn>
                  <a:cxn ang="0">
                    <a:pos x="336" y="64"/>
                  </a:cxn>
                  <a:cxn ang="0">
                    <a:pos x="351" y="45"/>
                  </a:cxn>
                  <a:cxn ang="0">
                    <a:pos x="358" y="17"/>
                  </a:cxn>
                </a:cxnLst>
                <a:rect l="0" t="0" r="r" b="b"/>
                <a:pathLst>
                  <a:path w="360" h="236">
                    <a:moveTo>
                      <a:pt x="0" y="203"/>
                    </a:moveTo>
                    <a:lnTo>
                      <a:pt x="3" y="205"/>
                    </a:lnTo>
                    <a:lnTo>
                      <a:pt x="3" y="208"/>
                    </a:lnTo>
                    <a:lnTo>
                      <a:pt x="3" y="212"/>
                    </a:lnTo>
                    <a:lnTo>
                      <a:pt x="5" y="215"/>
                    </a:lnTo>
                    <a:lnTo>
                      <a:pt x="7" y="219"/>
                    </a:lnTo>
                    <a:lnTo>
                      <a:pt x="12" y="224"/>
                    </a:lnTo>
                    <a:lnTo>
                      <a:pt x="17" y="229"/>
                    </a:lnTo>
                    <a:lnTo>
                      <a:pt x="24" y="234"/>
                    </a:lnTo>
                    <a:lnTo>
                      <a:pt x="34" y="236"/>
                    </a:lnTo>
                    <a:lnTo>
                      <a:pt x="43" y="236"/>
                    </a:lnTo>
                    <a:lnTo>
                      <a:pt x="55" y="236"/>
                    </a:lnTo>
                    <a:lnTo>
                      <a:pt x="65" y="234"/>
                    </a:lnTo>
                    <a:lnTo>
                      <a:pt x="72" y="229"/>
                    </a:lnTo>
                    <a:lnTo>
                      <a:pt x="76" y="224"/>
                    </a:lnTo>
                    <a:lnTo>
                      <a:pt x="79" y="219"/>
                    </a:lnTo>
                    <a:lnTo>
                      <a:pt x="84" y="215"/>
                    </a:lnTo>
                    <a:lnTo>
                      <a:pt x="84" y="212"/>
                    </a:lnTo>
                    <a:lnTo>
                      <a:pt x="86" y="208"/>
                    </a:lnTo>
                    <a:lnTo>
                      <a:pt x="86" y="205"/>
                    </a:lnTo>
                    <a:lnTo>
                      <a:pt x="86" y="205"/>
                    </a:lnTo>
                    <a:lnTo>
                      <a:pt x="88" y="205"/>
                    </a:lnTo>
                    <a:lnTo>
                      <a:pt x="91" y="210"/>
                    </a:lnTo>
                    <a:lnTo>
                      <a:pt x="100" y="215"/>
                    </a:lnTo>
                    <a:lnTo>
                      <a:pt x="110" y="219"/>
                    </a:lnTo>
                    <a:lnTo>
                      <a:pt x="119" y="224"/>
                    </a:lnTo>
                    <a:lnTo>
                      <a:pt x="134" y="227"/>
                    </a:lnTo>
                    <a:lnTo>
                      <a:pt x="148" y="229"/>
                    </a:lnTo>
                    <a:lnTo>
                      <a:pt x="162" y="229"/>
                    </a:lnTo>
                    <a:lnTo>
                      <a:pt x="179" y="224"/>
                    </a:lnTo>
                    <a:lnTo>
                      <a:pt x="193" y="217"/>
                    </a:lnTo>
                    <a:lnTo>
                      <a:pt x="208" y="205"/>
                    </a:lnTo>
                    <a:lnTo>
                      <a:pt x="217" y="196"/>
                    </a:lnTo>
                    <a:lnTo>
                      <a:pt x="227" y="186"/>
                    </a:lnTo>
                    <a:lnTo>
                      <a:pt x="231" y="177"/>
                    </a:lnTo>
                    <a:lnTo>
                      <a:pt x="234" y="169"/>
                    </a:lnTo>
                    <a:lnTo>
                      <a:pt x="236" y="162"/>
                    </a:lnTo>
                    <a:lnTo>
                      <a:pt x="236" y="155"/>
                    </a:lnTo>
                    <a:lnTo>
                      <a:pt x="236" y="150"/>
                    </a:lnTo>
                    <a:lnTo>
                      <a:pt x="236" y="148"/>
                    </a:lnTo>
                    <a:lnTo>
                      <a:pt x="236" y="148"/>
                    </a:lnTo>
                    <a:lnTo>
                      <a:pt x="236" y="148"/>
                    </a:lnTo>
                    <a:lnTo>
                      <a:pt x="239" y="150"/>
                    </a:lnTo>
                    <a:lnTo>
                      <a:pt x="243" y="153"/>
                    </a:lnTo>
                    <a:lnTo>
                      <a:pt x="251" y="155"/>
                    </a:lnTo>
                    <a:lnTo>
                      <a:pt x="258" y="157"/>
                    </a:lnTo>
                    <a:lnTo>
                      <a:pt x="265" y="160"/>
                    </a:lnTo>
                    <a:lnTo>
                      <a:pt x="274" y="160"/>
                    </a:lnTo>
                    <a:lnTo>
                      <a:pt x="284" y="157"/>
                    </a:lnTo>
                    <a:lnTo>
                      <a:pt x="293" y="153"/>
                    </a:lnTo>
                    <a:lnTo>
                      <a:pt x="303" y="148"/>
                    </a:lnTo>
                    <a:lnTo>
                      <a:pt x="313" y="138"/>
                    </a:lnTo>
                    <a:lnTo>
                      <a:pt x="317" y="131"/>
                    </a:lnTo>
                    <a:lnTo>
                      <a:pt x="320" y="122"/>
                    </a:lnTo>
                    <a:lnTo>
                      <a:pt x="322" y="112"/>
                    </a:lnTo>
                    <a:lnTo>
                      <a:pt x="322" y="105"/>
                    </a:lnTo>
                    <a:lnTo>
                      <a:pt x="320" y="98"/>
                    </a:lnTo>
                    <a:lnTo>
                      <a:pt x="320" y="91"/>
                    </a:lnTo>
                    <a:lnTo>
                      <a:pt x="317" y="86"/>
                    </a:lnTo>
                    <a:lnTo>
                      <a:pt x="317" y="84"/>
                    </a:lnTo>
                    <a:lnTo>
                      <a:pt x="315" y="84"/>
                    </a:lnTo>
                    <a:lnTo>
                      <a:pt x="317" y="81"/>
                    </a:lnTo>
                    <a:lnTo>
                      <a:pt x="320" y="79"/>
                    </a:lnTo>
                    <a:lnTo>
                      <a:pt x="324" y="76"/>
                    </a:lnTo>
                    <a:lnTo>
                      <a:pt x="332" y="72"/>
                    </a:lnTo>
                    <a:lnTo>
                      <a:pt x="336" y="64"/>
                    </a:lnTo>
                    <a:lnTo>
                      <a:pt x="343" y="55"/>
                    </a:lnTo>
                    <a:lnTo>
                      <a:pt x="351" y="45"/>
                    </a:lnTo>
                    <a:lnTo>
                      <a:pt x="355" y="33"/>
                    </a:lnTo>
                    <a:lnTo>
                      <a:pt x="358" y="17"/>
                    </a:lnTo>
                    <a:lnTo>
                      <a:pt x="360" y="0"/>
                    </a:lnTo>
                  </a:path>
                </a:pathLst>
              </a:custGeom>
              <a:noFill/>
              <a:ln w="12700" cmpd="sng">
                <a:solidFill>
                  <a:srgbClr val="FF9900"/>
                </a:solidFill>
                <a:prstDash val="solid"/>
                <a:round/>
                <a:headEnd/>
                <a:tailEnd/>
              </a:ln>
            </p:spPr>
            <p:txBody>
              <a:bodyPr/>
              <a:lstStyle/>
              <a:p>
                <a:endParaRPr lang="en-US"/>
              </a:p>
            </p:txBody>
          </p:sp>
        </p:grpSp>
        <p:sp>
          <p:nvSpPr>
            <p:cNvPr id="63" name="Freeform 467"/>
            <p:cNvSpPr>
              <a:spLocks/>
            </p:cNvSpPr>
            <p:nvPr/>
          </p:nvSpPr>
          <p:spPr bwMode="auto">
            <a:xfrm>
              <a:off x="4346" y="4062"/>
              <a:ext cx="115" cy="115"/>
            </a:xfrm>
            <a:custGeom>
              <a:avLst/>
              <a:gdLst/>
              <a:ahLst/>
              <a:cxnLst>
                <a:cxn ang="0">
                  <a:pos x="112" y="112"/>
                </a:cxn>
                <a:cxn ang="0">
                  <a:pos x="115" y="0"/>
                </a:cxn>
                <a:cxn ang="0">
                  <a:pos x="0" y="0"/>
                </a:cxn>
                <a:cxn ang="0">
                  <a:pos x="0" y="115"/>
                </a:cxn>
                <a:cxn ang="0">
                  <a:pos x="115" y="115"/>
                </a:cxn>
                <a:cxn ang="0">
                  <a:pos x="115" y="115"/>
                </a:cxn>
              </a:cxnLst>
              <a:rect l="0" t="0" r="r" b="b"/>
              <a:pathLst>
                <a:path w="115" h="115">
                  <a:moveTo>
                    <a:pt x="112" y="112"/>
                  </a:moveTo>
                  <a:lnTo>
                    <a:pt x="115" y="0"/>
                  </a:lnTo>
                  <a:lnTo>
                    <a:pt x="0" y="0"/>
                  </a:lnTo>
                  <a:lnTo>
                    <a:pt x="0" y="115"/>
                  </a:lnTo>
                  <a:lnTo>
                    <a:pt x="115" y="115"/>
                  </a:lnTo>
                  <a:lnTo>
                    <a:pt x="115" y="115"/>
                  </a:lnTo>
                </a:path>
              </a:pathLst>
            </a:custGeom>
            <a:solidFill>
              <a:schemeClr val="accent2">
                <a:alpha val="50000"/>
              </a:schemeClr>
            </a:solidFill>
            <a:ln w="7938">
              <a:solidFill>
                <a:srgbClr val="000000"/>
              </a:solidFill>
              <a:prstDash val="solid"/>
              <a:round/>
              <a:headEnd/>
              <a:tailEnd/>
            </a:ln>
          </p:spPr>
          <p:txBody>
            <a:bodyPr/>
            <a:lstStyle/>
            <a:p>
              <a:endParaRPr lang="en-US"/>
            </a:p>
          </p:txBody>
        </p:sp>
        <p:sp>
          <p:nvSpPr>
            <p:cNvPr id="64" name="Freeform 468"/>
            <p:cNvSpPr>
              <a:spLocks/>
            </p:cNvSpPr>
            <p:nvPr/>
          </p:nvSpPr>
          <p:spPr bwMode="auto">
            <a:xfrm>
              <a:off x="4985" y="4062"/>
              <a:ext cx="112" cy="115"/>
            </a:xfrm>
            <a:custGeom>
              <a:avLst/>
              <a:gdLst/>
              <a:ahLst/>
              <a:cxnLst>
                <a:cxn ang="0">
                  <a:pos x="112" y="112"/>
                </a:cxn>
                <a:cxn ang="0">
                  <a:pos x="112" y="0"/>
                </a:cxn>
                <a:cxn ang="0">
                  <a:pos x="0" y="0"/>
                </a:cxn>
                <a:cxn ang="0">
                  <a:pos x="0" y="115"/>
                </a:cxn>
                <a:cxn ang="0">
                  <a:pos x="112" y="115"/>
                </a:cxn>
                <a:cxn ang="0">
                  <a:pos x="112" y="115"/>
                </a:cxn>
              </a:cxnLst>
              <a:rect l="0" t="0" r="r" b="b"/>
              <a:pathLst>
                <a:path w="112" h="115">
                  <a:moveTo>
                    <a:pt x="112" y="112"/>
                  </a:moveTo>
                  <a:lnTo>
                    <a:pt x="112" y="0"/>
                  </a:lnTo>
                  <a:lnTo>
                    <a:pt x="0" y="0"/>
                  </a:lnTo>
                  <a:lnTo>
                    <a:pt x="0" y="115"/>
                  </a:lnTo>
                  <a:lnTo>
                    <a:pt x="112" y="115"/>
                  </a:lnTo>
                  <a:lnTo>
                    <a:pt x="112" y="115"/>
                  </a:lnTo>
                </a:path>
              </a:pathLst>
            </a:custGeom>
            <a:solidFill>
              <a:schemeClr val="accent1">
                <a:alpha val="50000"/>
              </a:schemeClr>
            </a:solidFill>
            <a:ln w="7938">
              <a:solidFill>
                <a:srgbClr val="000000"/>
              </a:solidFill>
              <a:prstDash val="solid"/>
              <a:round/>
              <a:headEnd/>
              <a:tailEnd/>
            </a:ln>
          </p:spPr>
          <p:txBody>
            <a:bodyPr/>
            <a:lstStyle/>
            <a:p>
              <a:endParaRPr lang="en-US"/>
            </a:p>
          </p:txBody>
        </p:sp>
        <p:sp>
          <p:nvSpPr>
            <p:cNvPr id="65" name="Line 469"/>
            <p:cNvSpPr>
              <a:spLocks noChangeShapeType="1"/>
            </p:cNvSpPr>
            <p:nvPr/>
          </p:nvSpPr>
          <p:spPr bwMode="auto">
            <a:xfrm>
              <a:off x="4206" y="2558"/>
              <a:ext cx="1" cy="119"/>
            </a:xfrm>
            <a:prstGeom prst="line">
              <a:avLst/>
            </a:prstGeom>
            <a:noFill/>
            <a:ln w="7938">
              <a:solidFill>
                <a:srgbClr val="000000"/>
              </a:solidFill>
              <a:round/>
              <a:headEnd/>
              <a:tailEnd/>
            </a:ln>
          </p:spPr>
          <p:txBody>
            <a:bodyPr/>
            <a:lstStyle/>
            <a:p>
              <a:endParaRPr lang="en-US"/>
            </a:p>
          </p:txBody>
        </p:sp>
        <p:sp>
          <p:nvSpPr>
            <p:cNvPr id="66" name="Line 470"/>
            <p:cNvSpPr>
              <a:spLocks noChangeShapeType="1"/>
            </p:cNvSpPr>
            <p:nvPr/>
          </p:nvSpPr>
          <p:spPr bwMode="auto">
            <a:xfrm flipH="1" flipV="1">
              <a:off x="3719" y="2813"/>
              <a:ext cx="172" cy="95"/>
            </a:xfrm>
            <a:prstGeom prst="line">
              <a:avLst/>
            </a:prstGeom>
            <a:noFill/>
            <a:ln w="7938">
              <a:solidFill>
                <a:srgbClr val="000000"/>
              </a:solidFill>
              <a:round/>
              <a:headEnd/>
              <a:tailEnd/>
            </a:ln>
          </p:spPr>
          <p:txBody>
            <a:bodyPr/>
            <a:lstStyle/>
            <a:p>
              <a:endParaRPr lang="en-US"/>
            </a:p>
          </p:txBody>
        </p:sp>
        <p:sp>
          <p:nvSpPr>
            <p:cNvPr id="67" name="Line 471"/>
            <p:cNvSpPr>
              <a:spLocks noChangeShapeType="1"/>
            </p:cNvSpPr>
            <p:nvPr/>
          </p:nvSpPr>
          <p:spPr bwMode="auto">
            <a:xfrm flipV="1">
              <a:off x="4520" y="2811"/>
              <a:ext cx="184" cy="102"/>
            </a:xfrm>
            <a:prstGeom prst="line">
              <a:avLst/>
            </a:prstGeom>
            <a:noFill/>
            <a:ln w="7938">
              <a:solidFill>
                <a:srgbClr val="000000"/>
              </a:solidFill>
              <a:round/>
              <a:headEnd/>
              <a:tailEnd/>
            </a:ln>
          </p:spPr>
          <p:txBody>
            <a:bodyPr/>
            <a:lstStyle/>
            <a:p>
              <a:endParaRPr lang="en-US"/>
            </a:p>
          </p:txBody>
        </p:sp>
        <p:sp>
          <p:nvSpPr>
            <p:cNvPr id="68" name="Line 472"/>
            <p:cNvSpPr>
              <a:spLocks noChangeShapeType="1"/>
            </p:cNvSpPr>
            <p:nvPr/>
          </p:nvSpPr>
          <p:spPr bwMode="auto">
            <a:xfrm flipH="1">
              <a:off x="3683" y="3049"/>
              <a:ext cx="253" cy="379"/>
            </a:xfrm>
            <a:prstGeom prst="line">
              <a:avLst/>
            </a:prstGeom>
            <a:noFill/>
            <a:ln w="7938">
              <a:solidFill>
                <a:srgbClr val="000000"/>
              </a:solidFill>
              <a:round/>
              <a:headEnd/>
              <a:tailEnd/>
            </a:ln>
          </p:spPr>
          <p:txBody>
            <a:bodyPr/>
            <a:lstStyle/>
            <a:p>
              <a:endParaRPr lang="en-US"/>
            </a:p>
          </p:txBody>
        </p:sp>
        <p:sp>
          <p:nvSpPr>
            <p:cNvPr id="69" name="Freeform 473"/>
            <p:cNvSpPr>
              <a:spLocks/>
            </p:cNvSpPr>
            <p:nvPr/>
          </p:nvSpPr>
          <p:spPr bwMode="auto">
            <a:xfrm>
              <a:off x="3745" y="3199"/>
              <a:ext cx="113" cy="115"/>
            </a:xfrm>
            <a:custGeom>
              <a:avLst/>
              <a:gdLst/>
              <a:ahLst/>
              <a:cxnLst>
                <a:cxn ang="0">
                  <a:pos x="113" y="112"/>
                </a:cxn>
                <a:cxn ang="0">
                  <a:pos x="113" y="0"/>
                </a:cxn>
                <a:cxn ang="0">
                  <a:pos x="0" y="0"/>
                </a:cxn>
                <a:cxn ang="0">
                  <a:pos x="0" y="115"/>
                </a:cxn>
                <a:cxn ang="0">
                  <a:pos x="113" y="115"/>
                </a:cxn>
                <a:cxn ang="0">
                  <a:pos x="113" y="115"/>
                </a:cxn>
                <a:cxn ang="0">
                  <a:pos x="113" y="112"/>
                </a:cxn>
              </a:cxnLst>
              <a:rect l="0" t="0" r="r" b="b"/>
              <a:pathLst>
                <a:path w="113" h="115">
                  <a:moveTo>
                    <a:pt x="113" y="112"/>
                  </a:moveTo>
                  <a:lnTo>
                    <a:pt x="113" y="0"/>
                  </a:lnTo>
                  <a:lnTo>
                    <a:pt x="0" y="0"/>
                  </a:lnTo>
                  <a:lnTo>
                    <a:pt x="0" y="115"/>
                  </a:lnTo>
                  <a:lnTo>
                    <a:pt x="113" y="115"/>
                  </a:lnTo>
                  <a:lnTo>
                    <a:pt x="113" y="115"/>
                  </a:lnTo>
                  <a:lnTo>
                    <a:pt x="113" y="112"/>
                  </a:lnTo>
                  <a:close/>
                </a:path>
              </a:pathLst>
            </a:custGeom>
            <a:solidFill>
              <a:srgbClr val="FFFF66">
                <a:alpha val="50000"/>
              </a:srgbClr>
            </a:solidFill>
            <a:ln w="9525">
              <a:solidFill>
                <a:schemeClr val="tx1"/>
              </a:solidFill>
              <a:round/>
              <a:headEnd/>
              <a:tailEnd/>
            </a:ln>
          </p:spPr>
          <p:txBody>
            <a:bodyPr/>
            <a:lstStyle/>
            <a:p>
              <a:endParaRPr lang="en-US"/>
            </a:p>
          </p:txBody>
        </p:sp>
        <p:sp>
          <p:nvSpPr>
            <p:cNvPr id="70" name="Freeform 474"/>
            <p:cNvSpPr>
              <a:spLocks/>
            </p:cNvSpPr>
            <p:nvPr/>
          </p:nvSpPr>
          <p:spPr bwMode="auto">
            <a:xfrm>
              <a:off x="3984" y="3264"/>
              <a:ext cx="113" cy="115"/>
            </a:xfrm>
            <a:custGeom>
              <a:avLst/>
              <a:gdLst/>
              <a:ahLst/>
              <a:cxnLst>
                <a:cxn ang="0">
                  <a:pos x="113" y="112"/>
                </a:cxn>
                <a:cxn ang="0">
                  <a:pos x="113" y="0"/>
                </a:cxn>
                <a:cxn ang="0">
                  <a:pos x="0" y="0"/>
                </a:cxn>
                <a:cxn ang="0">
                  <a:pos x="0" y="115"/>
                </a:cxn>
                <a:cxn ang="0">
                  <a:pos x="113" y="115"/>
                </a:cxn>
                <a:cxn ang="0">
                  <a:pos x="113" y="115"/>
                </a:cxn>
              </a:cxnLst>
              <a:rect l="0" t="0" r="r" b="b"/>
              <a:pathLst>
                <a:path w="113" h="115">
                  <a:moveTo>
                    <a:pt x="113" y="112"/>
                  </a:moveTo>
                  <a:lnTo>
                    <a:pt x="113" y="0"/>
                  </a:lnTo>
                  <a:lnTo>
                    <a:pt x="0" y="0"/>
                  </a:lnTo>
                  <a:lnTo>
                    <a:pt x="0" y="115"/>
                  </a:lnTo>
                  <a:lnTo>
                    <a:pt x="113" y="115"/>
                  </a:lnTo>
                  <a:lnTo>
                    <a:pt x="113" y="115"/>
                  </a:lnTo>
                </a:path>
              </a:pathLst>
            </a:custGeom>
            <a:solidFill>
              <a:srgbClr val="FF0066">
                <a:alpha val="50000"/>
              </a:srgbClr>
            </a:solidFill>
            <a:ln w="7938">
              <a:solidFill>
                <a:srgbClr val="000000"/>
              </a:solidFill>
              <a:prstDash val="solid"/>
              <a:round/>
              <a:headEnd/>
              <a:tailEnd/>
            </a:ln>
          </p:spPr>
          <p:txBody>
            <a:bodyPr/>
            <a:lstStyle/>
            <a:p>
              <a:endParaRPr lang="en-US"/>
            </a:p>
          </p:txBody>
        </p:sp>
        <p:sp>
          <p:nvSpPr>
            <p:cNvPr id="71" name="Line 475"/>
            <p:cNvSpPr>
              <a:spLocks noChangeShapeType="1"/>
            </p:cNvSpPr>
            <p:nvPr/>
          </p:nvSpPr>
          <p:spPr bwMode="auto">
            <a:xfrm>
              <a:off x="4468" y="3054"/>
              <a:ext cx="260" cy="374"/>
            </a:xfrm>
            <a:prstGeom prst="line">
              <a:avLst/>
            </a:prstGeom>
            <a:noFill/>
            <a:ln w="7938">
              <a:solidFill>
                <a:srgbClr val="000000"/>
              </a:solidFill>
              <a:round/>
              <a:headEnd/>
              <a:tailEnd/>
            </a:ln>
          </p:spPr>
          <p:txBody>
            <a:bodyPr/>
            <a:lstStyle/>
            <a:p>
              <a:endParaRPr lang="en-US"/>
            </a:p>
          </p:txBody>
        </p:sp>
        <p:sp>
          <p:nvSpPr>
            <p:cNvPr id="72" name="Freeform 476"/>
            <p:cNvSpPr>
              <a:spLocks/>
            </p:cNvSpPr>
            <p:nvPr/>
          </p:nvSpPr>
          <p:spPr bwMode="auto">
            <a:xfrm>
              <a:off x="4554" y="320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close/>
                </a:path>
              </a:pathLst>
            </a:custGeom>
            <a:solidFill>
              <a:schemeClr val="accent1">
                <a:alpha val="50000"/>
              </a:schemeClr>
            </a:solidFill>
            <a:ln w="9525">
              <a:noFill/>
              <a:round/>
              <a:headEnd/>
              <a:tailEnd/>
            </a:ln>
          </p:spPr>
          <p:txBody>
            <a:bodyPr/>
            <a:lstStyle/>
            <a:p>
              <a:endParaRPr lang="en-US"/>
            </a:p>
          </p:txBody>
        </p:sp>
        <p:sp>
          <p:nvSpPr>
            <p:cNvPr id="73" name="Freeform 477"/>
            <p:cNvSpPr>
              <a:spLocks/>
            </p:cNvSpPr>
            <p:nvPr/>
          </p:nvSpPr>
          <p:spPr bwMode="auto">
            <a:xfrm>
              <a:off x="4554" y="320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1">
                <a:alpha val="50000"/>
              </a:schemeClr>
            </a:solidFill>
            <a:ln w="7938">
              <a:solidFill>
                <a:srgbClr val="000000"/>
              </a:solidFill>
              <a:prstDash val="solid"/>
              <a:round/>
              <a:headEnd/>
              <a:tailEnd/>
            </a:ln>
          </p:spPr>
          <p:txBody>
            <a:bodyPr/>
            <a:lstStyle/>
            <a:p>
              <a:endParaRPr lang="en-US"/>
            </a:p>
          </p:txBody>
        </p:sp>
        <p:sp>
          <p:nvSpPr>
            <p:cNvPr id="74" name="Line 478"/>
            <p:cNvSpPr>
              <a:spLocks noChangeShapeType="1"/>
            </p:cNvSpPr>
            <p:nvPr/>
          </p:nvSpPr>
          <p:spPr bwMode="auto">
            <a:xfrm flipH="1" flipV="1">
              <a:off x="3273" y="3447"/>
              <a:ext cx="141" cy="79"/>
            </a:xfrm>
            <a:prstGeom prst="line">
              <a:avLst/>
            </a:prstGeom>
            <a:noFill/>
            <a:ln w="7938">
              <a:solidFill>
                <a:srgbClr val="000000"/>
              </a:solidFill>
              <a:round/>
              <a:headEnd/>
              <a:tailEnd/>
            </a:ln>
          </p:spPr>
          <p:txBody>
            <a:bodyPr/>
            <a:lstStyle/>
            <a:p>
              <a:endParaRPr lang="en-US"/>
            </a:p>
          </p:txBody>
        </p:sp>
        <p:sp>
          <p:nvSpPr>
            <p:cNvPr id="75" name="Line 479"/>
            <p:cNvSpPr>
              <a:spLocks noChangeShapeType="1"/>
            </p:cNvSpPr>
            <p:nvPr/>
          </p:nvSpPr>
          <p:spPr bwMode="auto">
            <a:xfrm flipV="1">
              <a:off x="4990" y="3447"/>
              <a:ext cx="148" cy="74"/>
            </a:xfrm>
            <a:prstGeom prst="line">
              <a:avLst/>
            </a:prstGeom>
            <a:noFill/>
            <a:ln w="7938">
              <a:solidFill>
                <a:srgbClr val="000000"/>
              </a:solidFill>
              <a:round/>
              <a:headEnd/>
              <a:tailEnd/>
            </a:ln>
          </p:spPr>
          <p:txBody>
            <a:bodyPr/>
            <a:lstStyle/>
            <a:p>
              <a:endParaRPr lang="en-US"/>
            </a:p>
          </p:txBody>
        </p:sp>
        <p:sp>
          <p:nvSpPr>
            <p:cNvPr id="76" name="Line 480"/>
            <p:cNvSpPr>
              <a:spLocks noChangeShapeType="1"/>
            </p:cNvSpPr>
            <p:nvPr/>
          </p:nvSpPr>
          <p:spPr bwMode="auto">
            <a:xfrm flipH="1">
              <a:off x="3347" y="3876"/>
              <a:ext cx="181" cy="186"/>
            </a:xfrm>
            <a:prstGeom prst="line">
              <a:avLst/>
            </a:prstGeom>
            <a:noFill/>
            <a:ln w="7938">
              <a:solidFill>
                <a:srgbClr val="000000"/>
              </a:solidFill>
              <a:round/>
              <a:headEnd/>
              <a:tailEnd/>
            </a:ln>
          </p:spPr>
          <p:txBody>
            <a:bodyPr/>
            <a:lstStyle/>
            <a:p>
              <a:endParaRPr lang="en-US"/>
            </a:p>
          </p:txBody>
        </p:sp>
        <p:sp>
          <p:nvSpPr>
            <p:cNvPr id="77" name="Line 481"/>
            <p:cNvSpPr>
              <a:spLocks noChangeShapeType="1"/>
            </p:cNvSpPr>
            <p:nvPr/>
          </p:nvSpPr>
          <p:spPr bwMode="auto">
            <a:xfrm>
              <a:off x="3822" y="3883"/>
              <a:ext cx="183" cy="182"/>
            </a:xfrm>
            <a:prstGeom prst="line">
              <a:avLst/>
            </a:prstGeom>
            <a:noFill/>
            <a:ln w="7938">
              <a:solidFill>
                <a:srgbClr val="000000"/>
              </a:solidFill>
              <a:round/>
              <a:headEnd/>
              <a:tailEnd/>
            </a:ln>
          </p:spPr>
          <p:txBody>
            <a:bodyPr/>
            <a:lstStyle/>
            <a:p>
              <a:endParaRPr lang="en-US"/>
            </a:p>
          </p:txBody>
        </p:sp>
        <p:sp>
          <p:nvSpPr>
            <p:cNvPr id="78" name="Line 482"/>
            <p:cNvSpPr>
              <a:spLocks noChangeShapeType="1"/>
            </p:cNvSpPr>
            <p:nvPr/>
          </p:nvSpPr>
          <p:spPr bwMode="auto">
            <a:xfrm flipH="1">
              <a:off x="4404" y="3881"/>
              <a:ext cx="178" cy="181"/>
            </a:xfrm>
            <a:prstGeom prst="line">
              <a:avLst/>
            </a:prstGeom>
            <a:noFill/>
            <a:ln w="7938">
              <a:solidFill>
                <a:srgbClr val="000000"/>
              </a:solidFill>
              <a:round/>
              <a:headEnd/>
              <a:tailEnd/>
            </a:ln>
          </p:spPr>
          <p:txBody>
            <a:bodyPr/>
            <a:lstStyle/>
            <a:p>
              <a:endParaRPr lang="en-US"/>
            </a:p>
          </p:txBody>
        </p:sp>
        <p:sp>
          <p:nvSpPr>
            <p:cNvPr id="79" name="Line 483"/>
            <p:cNvSpPr>
              <a:spLocks noChangeShapeType="1"/>
            </p:cNvSpPr>
            <p:nvPr/>
          </p:nvSpPr>
          <p:spPr bwMode="auto">
            <a:xfrm>
              <a:off x="4883" y="3872"/>
              <a:ext cx="157" cy="190"/>
            </a:xfrm>
            <a:prstGeom prst="line">
              <a:avLst/>
            </a:prstGeom>
            <a:noFill/>
            <a:ln w="7938">
              <a:solidFill>
                <a:srgbClr val="000000"/>
              </a:solidFill>
              <a:round/>
              <a:headEnd/>
              <a:tailEnd/>
            </a:ln>
          </p:spPr>
          <p:txBody>
            <a:bodyPr/>
            <a:lstStyle/>
            <a:p>
              <a:endParaRPr lang="en-US"/>
            </a:p>
          </p:txBody>
        </p:sp>
        <p:sp>
          <p:nvSpPr>
            <p:cNvPr id="80" name="Line 484"/>
            <p:cNvSpPr>
              <a:spLocks noChangeShapeType="1"/>
            </p:cNvSpPr>
            <p:nvPr/>
          </p:nvSpPr>
          <p:spPr bwMode="auto">
            <a:xfrm>
              <a:off x="3996" y="3666"/>
              <a:ext cx="415" cy="1"/>
            </a:xfrm>
            <a:prstGeom prst="line">
              <a:avLst/>
            </a:prstGeom>
            <a:noFill/>
            <a:ln w="7938">
              <a:solidFill>
                <a:srgbClr val="000000"/>
              </a:solidFill>
              <a:round/>
              <a:headEnd/>
              <a:tailEnd/>
            </a:ln>
          </p:spPr>
          <p:txBody>
            <a:bodyPr/>
            <a:lstStyle/>
            <a:p>
              <a:endParaRPr lang="en-US"/>
            </a:p>
          </p:txBody>
        </p:sp>
        <p:sp>
          <p:nvSpPr>
            <p:cNvPr id="81" name="Freeform 485"/>
            <p:cNvSpPr>
              <a:spLocks/>
            </p:cNvSpPr>
            <p:nvPr/>
          </p:nvSpPr>
          <p:spPr bwMode="auto">
            <a:xfrm>
              <a:off x="4160" y="361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close/>
                </a:path>
              </a:pathLst>
            </a:custGeom>
            <a:solidFill>
              <a:schemeClr val="accent1">
                <a:alpha val="50000"/>
              </a:schemeClr>
            </a:solidFill>
            <a:ln w="9525">
              <a:noFill/>
              <a:round/>
              <a:headEnd/>
              <a:tailEnd/>
            </a:ln>
          </p:spPr>
          <p:txBody>
            <a:bodyPr/>
            <a:lstStyle/>
            <a:p>
              <a:endParaRPr lang="en-US"/>
            </a:p>
          </p:txBody>
        </p:sp>
        <p:sp>
          <p:nvSpPr>
            <p:cNvPr id="82" name="Freeform 486"/>
            <p:cNvSpPr>
              <a:spLocks/>
            </p:cNvSpPr>
            <p:nvPr/>
          </p:nvSpPr>
          <p:spPr bwMode="auto">
            <a:xfrm>
              <a:off x="4160" y="361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2">
                <a:alpha val="50000"/>
              </a:schemeClr>
            </a:solidFill>
            <a:ln w="7938">
              <a:solidFill>
                <a:srgbClr val="000000"/>
              </a:solidFill>
              <a:prstDash val="solid"/>
              <a:round/>
              <a:headEnd/>
              <a:tailEnd/>
            </a:ln>
          </p:spPr>
          <p:txBody>
            <a:bodyPr/>
            <a:lstStyle/>
            <a:p>
              <a:endParaRPr lang="en-US"/>
            </a:p>
          </p:txBody>
        </p:sp>
        <p:sp>
          <p:nvSpPr>
            <p:cNvPr id="83" name="Line 487"/>
            <p:cNvSpPr>
              <a:spLocks noChangeShapeType="1"/>
            </p:cNvSpPr>
            <p:nvPr/>
          </p:nvSpPr>
          <p:spPr bwMode="auto">
            <a:xfrm flipH="1" flipV="1">
              <a:off x="3984" y="3072"/>
              <a:ext cx="48" cy="192"/>
            </a:xfrm>
            <a:prstGeom prst="line">
              <a:avLst/>
            </a:prstGeom>
            <a:noFill/>
            <a:ln w="9525">
              <a:solidFill>
                <a:schemeClr val="tx1"/>
              </a:solidFill>
              <a:round/>
              <a:headEnd/>
              <a:tailEnd/>
            </a:ln>
            <a:effectLst/>
          </p:spPr>
          <p:txBody>
            <a:bodyPr wrap="none" anchor="ctr"/>
            <a:lstStyle/>
            <a:p>
              <a:endParaRPr lang="en-US"/>
            </a:p>
          </p:txBody>
        </p:sp>
      </p:gr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normAutofit fontScale="90000"/>
          </a:bodyPr>
          <a:lstStyle/>
          <a:p>
            <a:r>
              <a:rPr lang="en-US" sz="3900"/>
              <a:t>Capabilities and Attribute Certificates (2)</a:t>
            </a:r>
          </a:p>
        </p:txBody>
      </p:sp>
      <p:sp>
        <p:nvSpPr>
          <p:cNvPr id="164867" name="Rectangle 3"/>
          <p:cNvSpPr>
            <a:spLocks noGrp="1" noChangeArrowheads="1"/>
          </p:cNvSpPr>
          <p:nvPr>
            <p:ph type="body" idx="1"/>
          </p:nvPr>
        </p:nvSpPr>
        <p:spPr>
          <a:xfrm>
            <a:off x="304800" y="5181600"/>
            <a:ext cx="8534400" cy="944563"/>
          </a:xfrm>
        </p:spPr>
        <p:txBody>
          <a:bodyPr>
            <a:normAutofit lnSpcReduction="10000"/>
          </a:bodyPr>
          <a:lstStyle/>
          <a:p>
            <a:r>
              <a:rPr lang="en-US" dirty="0" smtClean="0"/>
              <a:t>Generation </a:t>
            </a:r>
            <a:r>
              <a:rPr lang="en-US" dirty="0"/>
              <a:t>of a restricted capability </a:t>
            </a:r>
            <a:br>
              <a:rPr lang="en-US" dirty="0"/>
            </a:br>
            <a:r>
              <a:rPr lang="en-US" dirty="0"/>
              <a:t>from an owner capability.</a:t>
            </a:r>
          </a:p>
        </p:txBody>
      </p:sp>
      <p:pic>
        <p:nvPicPr>
          <p:cNvPr id="164868" name="Picture 4" descr="09-37"/>
          <p:cNvPicPr>
            <a:picLocks noChangeAspect="1" noChangeArrowheads="1"/>
          </p:cNvPicPr>
          <p:nvPr/>
        </p:nvPicPr>
        <p:blipFill>
          <a:blip r:embed="rId3">
            <a:clrChange>
              <a:clrFrom>
                <a:srgbClr val="FDFDFD"/>
              </a:clrFrom>
              <a:clrTo>
                <a:srgbClr val="FDFDFD">
                  <a:alpha val="0"/>
                </a:srgbClr>
              </a:clrTo>
            </a:clrChange>
          </a:blip>
          <a:srcRect/>
          <a:stretch>
            <a:fillRect/>
          </a:stretch>
        </p:blipFill>
        <p:spPr bwMode="auto">
          <a:xfrm>
            <a:off x="300038" y="1460500"/>
            <a:ext cx="8459787" cy="3611563"/>
          </a:xfrm>
          <a:prstGeom prst="rect">
            <a:avLst/>
          </a:prstGeom>
          <a:noFill/>
        </p:spPr>
      </p:pic>
      <p:sp>
        <p:nvSpPr>
          <p:cNvPr id="8" name="Slide Number Placeholder 7"/>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t>Hardware Model</a:t>
            </a:r>
          </a:p>
        </p:txBody>
      </p:sp>
      <p:sp>
        <p:nvSpPr>
          <p:cNvPr id="81923" name="Rectangle 3"/>
          <p:cNvSpPr>
            <a:spLocks noGrp="1" noChangeArrowheads="1"/>
          </p:cNvSpPr>
          <p:nvPr>
            <p:ph type="body" idx="1"/>
          </p:nvPr>
        </p:nvSpPr>
        <p:spPr/>
        <p:txBody>
          <a:bodyPr/>
          <a:lstStyle/>
          <a:p>
            <a:r>
              <a:rPr lang="en-US"/>
              <a:t>CODA and AFS assume that client workstations are personal computers controlled by their user/owner</a:t>
            </a:r>
          </a:p>
          <a:p>
            <a:pPr lvl="1"/>
            <a:r>
              <a:rPr lang="en-US" b="1" i="1"/>
              <a:t>Fully autonomous</a:t>
            </a:r>
          </a:p>
          <a:p>
            <a:pPr lvl="1"/>
            <a:r>
              <a:rPr lang="en-US" b="1" i="1"/>
              <a:t>Cannot be trusted</a:t>
            </a:r>
          </a:p>
          <a:p>
            <a:r>
              <a:rPr lang="en-US"/>
              <a:t>CODA allows owners of laptops  to operate them in</a:t>
            </a:r>
            <a:r>
              <a:rPr lang="en-US" b="1" i="1"/>
              <a:t> disconnected mode</a:t>
            </a:r>
          </a:p>
          <a:p>
            <a:pPr lvl="1"/>
            <a:r>
              <a:rPr lang="en-US" b="1" i="1"/>
              <a:t>Opposite of ubiquitous connectivity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t>Pessimistic Replica Control</a:t>
            </a:r>
          </a:p>
        </p:txBody>
      </p:sp>
      <p:sp>
        <p:nvSpPr>
          <p:cNvPr id="59395" name="Rectangle 3"/>
          <p:cNvSpPr>
            <a:spLocks noGrp="1" noChangeArrowheads="1"/>
          </p:cNvSpPr>
          <p:nvPr>
            <p:ph type="body" idx="1"/>
          </p:nvPr>
        </p:nvSpPr>
        <p:spPr/>
        <p:txBody>
          <a:bodyPr/>
          <a:lstStyle/>
          <a:p>
            <a:r>
              <a:rPr lang="en-US"/>
              <a:t>Would require client to acquire  </a:t>
            </a:r>
            <a:r>
              <a:rPr lang="en-US" b="1" i="1"/>
              <a:t>exclusive</a:t>
            </a:r>
            <a:r>
              <a:rPr lang="en-US"/>
              <a:t> (RW) or </a:t>
            </a:r>
            <a:r>
              <a:rPr lang="en-US" b="1" i="1"/>
              <a:t>shared</a:t>
            </a:r>
            <a:r>
              <a:rPr lang="en-US"/>
              <a:t> (R) control of cached objects before accessing them in disconnected mode:</a:t>
            </a:r>
          </a:p>
          <a:p>
            <a:pPr lvl="1"/>
            <a:r>
              <a:rPr lang="en-US"/>
              <a:t>Acceptable solution for voluntary disconnections</a:t>
            </a:r>
          </a:p>
          <a:p>
            <a:pPr lvl="1"/>
            <a:r>
              <a:rPr lang="en-US"/>
              <a:t>Does not work for involuntary disconnections</a:t>
            </a:r>
          </a:p>
          <a:p>
            <a:pPr>
              <a:spcBef>
                <a:spcPct val="50000"/>
              </a:spcBef>
            </a:pPr>
            <a:r>
              <a:rPr lang="en-US"/>
              <a:t>What if the laptop remains disconnected for a long time?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t>Leases</a:t>
            </a:r>
          </a:p>
        </p:txBody>
      </p:sp>
      <p:sp>
        <p:nvSpPr>
          <p:cNvPr id="60419" name="Rectangle 3"/>
          <p:cNvSpPr>
            <a:spLocks noGrp="1" noChangeArrowheads="1"/>
          </p:cNvSpPr>
          <p:nvPr>
            <p:ph type="body" idx="1"/>
          </p:nvPr>
        </p:nvSpPr>
        <p:spPr/>
        <p:txBody>
          <a:bodyPr/>
          <a:lstStyle/>
          <a:p>
            <a:r>
              <a:rPr lang="en-US"/>
              <a:t>We could grant exclusive/shared control of the cached objects for a </a:t>
            </a:r>
            <a:r>
              <a:rPr lang="en-US" b="1" i="1"/>
              <a:t>limited amount of time</a:t>
            </a:r>
          </a:p>
          <a:p>
            <a:r>
              <a:rPr lang="en-US"/>
              <a:t>Works very well in </a:t>
            </a:r>
            <a:r>
              <a:rPr lang="en-US" b="1" i="1"/>
              <a:t>connected mode</a:t>
            </a:r>
            <a:r>
              <a:rPr lang="en-US" b="1"/>
              <a:t> </a:t>
            </a:r>
          </a:p>
          <a:p>
            <a:pPr lvl="1"/>
            <a:r>
              <a:rPr lang="en-US"/>
              <a:t>Reduces server workload</a:t>
            </a:r>
          </a:p>
          <a:p>
            <a:pPr lvl="1"/>
            <a:r>
              <a:rPr lang="en-US"/>
              <a:t>Server can keep leases in volatile storage as long as their duration is shorter than boot time</a:t>
            </a:r>
          </a:p>
          <a:p>
            <a:r>
              <a:rPr lang="en-US"/>
              <a:t>Would only work for very short disconnection periods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72</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Optimistic Replica Control (I)</a:t>
            </a:r>
          </a:p>
        </p:txBody>
      </p:sp>
      <p:sp>
        <p:nvSpPr>
          <p:cNvPr id="46083" name="Rectangle 3"/>
          <p:cNvSpPr>
            <a:spLocks noGrp="1" noChangeArrowheads="1"/>
          </p:cNvSpPr>
          <p:nvPr>
            <p:ph type="body" idx="1"/>
          </p:nvPr>
        </p:nvSpPr>
        <p:spPr/>
        <p:txBody>
          <a:bodyPr/>
          <a:lstStyle/>
          <a:p>
            <a:r>
              <a:rPr lang="en-US" b="1" i="1"/>
              <a:t>Optimistic replica control </a:t>
            </a:r>
            <a:r>
              <a:rPr lang="en-US"/>
              <a:t>allows access in </a:t>
            </a:r>
            <a:r>
              <a:rPr lang="en-US" b="1" i="1"/>
              <a:t>every</a:t>
            </a:r>
            <a:r>
              <a:rPr lang="en-US"/>
              <a:t> disconnected mode</a:t>
            </a:r>
          </a:p>
          <a:p>
            <a:pPr lvl="1"/>
            <a:r>
              <a:rPr lang="en-US"/>
              <a:t>Tolerates temporary inconsistencies</a:t>
            </a:r>
          </a:p>
          <a:p>
            <a:pPr lvl="1"/>
            <a:r>
              <a:rPr lang="en-US"/>
              <a:t>Promises to detect them later</a:t>
            </a:r>
          </a:p>
          <a:p>
            <a:pPr lvl="1"/>
            <a:r>
              <a:rPr lang="en-US"/>
              <a:t>Provides </a:t>
            </a:r>
            <a:r>
              <a:rPr lang="en-US" b="1" i="1"/>
              <a:t>much higher data availability</a:t>
            </a:r>
          </a:p>
          <a:p>
            <a:pPr>
              <a:buFontTx/>
              <a:buNone/>
            </a:pPr>
            <a:endParaRPr lang="en-US" b="1" i="1"/>
          </a:p>
        </p:txBody>
      </p:sp>
      <p:sp>
        <p:nvSpPr>
          <p:cNvPr id="4" name="Slide Number Placeholder 3"/>
          <p:cNvSpPr>
            <a:spLocks noGrp="1"/>
          </p:cNvSpPr>
          <p:nvPr>
            <p:ph type="sldNum" sz="quarter" idx="12"/>
          </p:nvPr>
        </p:nvSpPr>
        <p:spPr/>
        <p:txBody>
          <a:bodyPr/>
          <a:lstStyle/>
          <a:p>
            <a:fld id="{B6F15528-21DE-4FAA-801E-634DDDAF4B2B}" type="slidenum">
              <a:rPr lang="en-US" smtClean="0"/>
              <a:pPr/>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dirty="0" smtClean="0"/>
              <a:t>Coda (Venus) </a:t>
            </a:r>
            <a:r>
              <a:rPr lang="en-US" dirty="0" smtClean="0"/>
              <a:t>States</a:t>
            </a:r>
            <a:endParaRPr lang="en-US" dirty="0"/>
          </a:p>
        </p:txBody>
      </p:sp>
      <p:sp>
        <p:nvSpPr>
          <p:cNvPr id="10" name="Content Placeholder 9"/>
          <p:cNvSpPr>
            <a:spLocks noGrp="1"/>
          </p:cNvSpPr>
          <p:nvPr>
            <p:ph idx="1"/>
          </p:nvPr>
        </p:nvSpPr>
        <p:spPr>
          <a:xfrm>
            <a:off x="304800" y="3886200"/>
            <a:ext cx="8534400" cy="2239963"/>
          </a:xfrm>
        </p:spPr>
        <p:txBody>
          <a:bodyPr>
            <a:normAutofit fontScale="85000" lnSpcReduction="10000"/>
          </a:bodyPr>
          <a:lstStyle/>
          <a:p>
            <a:pPr marL="609600" indent="-609600">
              <a:lnSpc>
                <a:spcPct val="90000"/>
              </a:lnSpc>
              <a:buFontTx/>
              <a:buNone/>
              <a:tabLst>
                <a:tab pos="4694238" algn="l"/>
              </a:tabLst>
            </a:pPr>
            <a:endParaRPr lang="en-US" dirty="0" smtClean="0"/>
          </a:p>
          <a:p>
            <a:pPr marL="609600" indent="-609600">
              <a:lnSpc>
                <a:spcPct val="90000"/>
              </a:lnSpc>
              <a:buFontTx/>
              <a:buAutoNum type="arabicPeriod"/>
              <a:tabLst>
                <a:tab pos="4694238" algn="l"/>
              </a:tabLst>
            </a:pPr>
            <a:r>
              <a:rPr lang="en-US" b="1" i="1" dirty="0" smtClean="0"/>
              <a:t>Hoarding:</a:t>
            </a:r>
            <a:br>
              <a:rPr lang="en-US" b="1" i="1" dirty="0" smtClean="0"/>
            </a:br>
            <a:r>
              <a:rPr lang="en-US" dirty="0" smtClean="0"/>
              <a:t>Normal operation mode</a:t>
            </a:r>
          </a:p>
          <a:p>
            <a:pPr marL="609600" indent="-609600">
              <a:lnSpc>
                <a:spcPct val="90000"/>
              </a:lnSpc>
              <a:buFontTx/>
              <a:buAutoNum type="arabicPeriod"/>
              <a:tabLst>
                <a:tab pos="4694238" algn="l"/>
              </a:tabLst>
            </a:pPr>
            <a:r>
              <a:rPr lang="en-US" b="1" i="1" dirty="0" smtClean="0"/>
              <a:t>Emulating:</a:t>
            </a:r>
            <a:br>
              <a:rPr lang="en-US" b="1" i="1" dirty="0" smtClean="0"/>
            </a:br>
            <a:r>
              <a:rPr lang="en-US" dirty="0" smtClean="0"/>
              <a:t>Disconnected operation mode</a:t>
            </a:r>
          </a:p>
          <a:p>
            <a:pPr marL="609600" indent="-609600">
              <a:lnSpc>
                <a:spcPct val="90000"/>
              </a:lnSpc>
              <a:buFontTx/>
              <a:buAutoNum type="arabicPeriod"/>
              <a:tabLst>
                <a:tab pos="4694238" algn="l"/>
              </a:tabLst>
            </a:pPr>
            <a:r>
              <a:rPr lang="en-US" b="1" i="1" dirty="0" smtClean="0"/>
              <a:t>Reintegrating:</a:t>
            </a:r>
            <a:br>
              <a:rPr lang="en-US" b="1" i="1" dirty="0" smtClean="0"/>
            </a:br>
            <a:r>
              <a:rPr lang="en-US" dirty="0" smtClean="0"/>
              <a:t>Propagates </a:t>
            </a:r>
            <a:r>
              <a:rPr lang="en-US" b="1" i="1" dirty="0" smtClean="0"/>
              <a:t> </a:t>
            </a:r>
            <a:r>
              <a:rPr lang="en-US" dirty="0" smtClean="0"/>
              <a:t>changes and detects inconsistencies</a:t>
            </a:r>
            <a:endParaRPr lang="en-US" b="1" i="1" dirty="0" smtClean="0"/>
          </a:p>
          <a:p>
            <a:endParaRPr lang="en-US" dirty="0"/>
          </a:p>
        </p:txBody>
      </p:sp>
      <p:grpSp>
        <p:nvGrpSpPr>
          <p:cNvPr id="2" name="Group 10"/>
          <p:cNvGrpSpPr/>
          <p:nvPr/>
        </p:nvGrpSpPr>
        <p:grpSpPr>
          <a:xfrm>
            <a:off x="1981200" y="1143000"/>
            <a:ext cx="5350514" cy="2667000"/>
            <a:chOff x="928688" y="1987550"/>
            <a:chExt cx="6907213" cy="3187700"/>
          </a:xfrm>
        </p:grpSpPr>
        <p:sp>
          <p:nvSpPr>
            <p:cNvPr id="74755" name="Oval 3"/>
            <p:cNvSpPr>
              <a:spLocks noChangeArrowheads="1"/>
            </p:cNvSpPr>
            <p:nvPr/>
          </p:nvSpPr>
          <p:spPr bwMode="auto">
            <a:xfrm>
              <a:off x="3395663" y="1987550"/>
              <a:ext cx="2352675" cy="835025"/>
            </a:xfrm>
            <a:prstGeom prst="ellipse">
              <a:avLst/>
            </a:prstGeom>
            <a:solidFill>
              <a:schemeClr val="accent1"/>
            </a:solidFill>
            <a:ln w="12700" cap="sq">
              <a:solidFill>
                <a:schemeClr val="tx1"/>
              </a:solidFill>
              <a:miter lim="800000"/>
              <a:headEnd type="none" w="sm" len="sm"/>
              <a:tailEnd type="none" w="sm" len="sm"/>
            </a:ln>
            <a:effectLst/>
          </p:spPr>
          <p:txBody>
            <a:bodyPr wrap="none" anchor="ctr">
              <a:prstTxWarp prst="textNoShape">
                <a:avLst/>
              </a:prstTxWarp>
            </a:bodyPr>
            <a:lstStyle/>
            <a:p>
              <a:r>
                <a:rPr lang="en-US" sz="1600" b="1"/>
                <a:t>Hoarding</a:t>
              </a:r>
            </a:p>
          </p:txBody>
        </p:sp>
        <p:sp>
          <p:nvSpPr>
            <p:cNvPr id="74756" name="Oval 4"/>
            <p:cNvSpPr>
              <a:spLocks noChangeArrowheads="1"/>
            </p:cNvSpPr>
            <p:nvPr/>
          </p:nvSpPr>
          <p:spPr bwMode="auto">
            <a:xfrm>
              <a:off x="928688" y="4340225"/>
              <a:ext cx="2352675" cy="835025"/>
            </a:xfrm>
            <a:prstGeom prst="ellipse">
              <a:avLst/>
            </a:prstGeom>
            <a:solidFill>
              <a:schemeClr val="accent1"/>
            </a:solidFill>
            <a:ln w="12700" cap="sq">
              <a:solidFill>
                <a:schemeClr val="tx1"/>
              </a:solidFill>
              <a:miter lim="800000"/>
              <a:headEnd type="none" w="sm" len="sm"/>
              <a:tailEnd type="none" w="sm" len="sm"/>
            </a:ln>
            <a:effectLst/>
          </p:spPr>
          <p:txBody>
            <a:bodyPr wrap="none" anchor="ctr">
              <a:prstTxWarp prst="textNoShape">
                <a:avLst/>
              </a:prstTxWarp>
            </a:bodyPr>
            <a:lstStyle/>
            <a:p>
              <a:r>
                <a:rPr lang="en-US" sz="1600" b="1"/>
                <a:t>Emulating</a:t>
              </a:r>
            </a:p>
          </p:txBody>
        </p:sp>
        <p:sp>
          <p:nvSpPr>
            <p:cNvPr id="74757" name="Oval 5"/>
            <p:cNvSpPr>
              <a:spLocks noChangeArrowheads="1"/>
            </p:cNvSpPr>
            <p:nvPr/>
          </p:nvSpPr>
          <p:spPr bwMode="auto">
            <a:xfrm>
              <a:off x="5483225" y="4340225"/>
              <a:ext cx="2352676" cy="835025"/>
            </a:xfrm>
            <a:prstGeom prst="ellipse">
              <a:avLst/>
            </a:prstGeom>
            <a:solidFill>
              <a:schemeClr val="accent1"/>
            </a:solidFill>
            <a:ln w="12700" cap="sq">
              <a:solidFill>
                <a:schemeClr val="tx1"/>
              </a:solidFill>
              <a:miter lim="800000"/>
              <a:headEnd type="none" w="sm" len="sm"/>
              <a:tailEnd type="none" w="sm" len="sm"/>
            </a:ln>
            <a:effectLst/>
          </p:spPr>
          <p:txBody>
            <a:bodyPr wrap="none" anchor="ctr">
              <a:prstTxWarp prst="textNoShape">
                <a:avLst/>
              </a:prstTxWarp>
            </a:bodyPr>
            <a:lstStyle/>
            <a:p>
              <a:r>
                <a:rPr lang="en-US" sz="1400" b="1" dirty="0"/>
                <a:t>Recovering</a:t>
              </a:r>
              <a:endParaRPr lang="en-US" sz="1600" b="1" dirty="0"/>
            </a:p>
          </p:txBody>
        </p:sp>
        <p:sp>
          <p:nvSpPr>
            <p:cNvPr id="74758" name="Line 6"/>
            <p:cNvSpPr>
              <a:spLocks noChangeShapeType="1"/>
            </p:cNvSpPr>
            <p:nvPr/>
          </p:nvSpPr>
          <p:spPr bwMode="auto">
            <a:xfrm flipH="1">
              <a:off x="2522538" y="2670175"/>
              <a:ext cx="1138237" cy="1593850"/>
            </a:xfrm>
            <a:prstGeom prst="line">
              <a:avLst/>
            </a:prstGeom>
            <a:noFill/>
            <a:ln w="50800" cap="sq">
              <a:solidFill>
                <a:schemeClr val="tx1"/>
              </a:solidFill>
              <a:miter lim="800000"/>
              <a:headEnd type="none" w="sm" len="sm"/>
              <a:tailEnd type="triangle" w="lg" len="lg"/>
            </a:ln>
            <a:effectLst/>
          </p:spPr>
          <p:txBody>
            <a:bodyPr wrap="none" anchor="ctr">
              <a:prstTxWarp prst="textNoShape">
                <a:avLst/>
              </a:prstTxWarp>
            </a:bodyPr>
            <a:lstStyle/>
            <a:p>
              <a:endParaRPr lang="en-US" sz="1600"/>
            </a:p>
          </p:txBody>
        </p:sp>
        <p:sp>
          <p:nvSpPr>
            <p:cNvPr id="74759" name="Line 7"/>
            <p:cNvSpPr>
              <a:spLocks noChangeShapeType="1"/>
            </p:cNvSpPr>
            <p:nvPr/>
          </p:nvSpPr>
          <p:spPr bwMode="auto">
            <a:xfrm>
              <a:off x="3357563" y="4719638"/>
              <a:ext cx="2049462" cy="0"/>
            </a:xfrm>
            <a:prstGeom prst="line">
              <a:avLst/>
            </a:prstGeom>
            <a:noFill/>
            <a:ln w="50800" cap="sq">
              <a:solidFill>
                <a:schemeClr val="tx1"/>
              </a:solidFill>
              <a:miter lim="800000"/>
              <a:headEnd type="none" w="sm" len="sm"/>
              <a:tailEnd type="triangle" w="lg" len="lg"/>
            </a:ln>
            <a:effectLst/>
          </p:spPr>
          <p:txBody>
            <a:bodyPr wrap="none" anchor="ctr">
              <a:prstTxWarp prst="textNoShape">
                <a:avLst/>
              </a:prstTxWarp>
            </a:bodyPr>
            <a:lstStyle/>
            <a:p>
              <a:endParaRPr lang="en-US" sz="1600"/>
            </a:p>
          </p:txBody>
        </p:sp>
        <p:sp>
          <p:nvSpPr>
            <p:cNvPr id="74760" name="Line 8"/>
            <p:cNvSpPr>
              <a:spLocks noChangeShapeType="1"/>
            </p:cNvSpPr>
            <p:nvPr/>
          </p:nvSpPr>
          <p:spPr bwMode="auto">
            <a:xfrm flipH="1" flipV="1">
              <a:off x="5407025" y="2746375"/>
              <a:ext cx="911225" cy="1593850"/>
            </a:xfrm>
            <a:prstGeom prst="line">
              <a:avLst/>
            </a:prstGeom>
            <a:noFill/>
            <a:ln w="50800" cap="sq">
              <a:solidFill>
                <a:schemeClr val="tx1"/>
              </a:solidFill>
              <a:miter lim="800000"/>
              <a:headEnd type="none" w="sm" len="sm"/>
              <a:tailEnd type="triangle" w="lg" len="lg"/>
            </a:ln>
            <a:effectLst/>
          </p:spPr>
          <p:txBody>
            <a:bodyPr wrap="none" anchor="ctr">
              <a:prstTxWarp prst="textNoShape">
                <a:avLst/>
              </a:prstTxWarp>
            </a:bodyPr>
            <a:lstStyle/>
            <a:p>
              <a:endParaRPr lang="en-US" sz="1600"/>
            </a:p>
          </p:txBody>
        </p:sp>
      </p:grpSp>
      <p:sp>
        <p:nvSpPr>
          <p:cNvPr id="12" name="Slide Number Placeholder 11"/>
          <p:cNvSpPr>
            <a:spLocks noGrp="1"/>
          </p:cNvSpPr>
          <p:nvPr>
            <p:ph type="sldNum" sz="quarter" idx="12"/>
          </p:nvPr>
        </p:nvSpPr>
        <p:spPr/>
        <p:txBody>
          <a:bodyPr/>
          <a:lstStyle/>
          <a:p>
            <a:fld id="{B6F15528-21DE-4FAA-801E-634DDDAF4B2B}" type="slidenum">
              <a:rPr lang="en-US" smtClean="0"/>
              <a:pPr/>
              <a:t>74</a:t>
            </a:fld>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Reintegration</a:t>
            </a:r>
          </a:p>
        </p:txBody>
      </p:sp>
      <p:sp>
        <p:nvSpPr>
          <p:cNvPr id="22531" name="Rectangle 3"/>
          <p:cNvSpPr>
            <a:spLocks noGrp="1" noChangeArrowheads="1"/>
          </p:cNvSpPr>
          <p:nvPr>
            <p:ph type="body" idx="1"/>
          </p:nvPr>
        </p:nvSpPr>
        <p:spPr/>
        <p:txBody>
          <a:bodyPr>
            <a:normAutofit/>
          </a:bodyPr>
          <a:lstStyle/>
          <a:p>
            <a:r>
              <a:rPr lang="en-US" dirty="0"/>
              <a:t>When workstation gets reconnected, Coda initiates a</a:t>
            </a:r>
            <a:r>
              <a:rPr lang="en-US" b="1" i="1" dirty="0"/>
              <a:t> reintegration process</a:t>
            </a:r>
          </a:p>
          <a:p>
            <a:pPr lvl="1"/>
            <a:r>
              <a:rPr lang="en-US" dirty="0"/>
              <a:t>Performed one volume at a time</a:t>
            </a:r>
          </a:p>
          <a:p>
            <a:pPr lvl="1"/>
            <a:r>
              <a:rPr lang="en-US" dirty="0"/>
              <a:t>Venus ships replay log to all volumes</a:t>
            </a:r>
          </a:p>
          <a:p>
            <a:pPr lvl="1"/>
            <a:r>
              <a:rPr lang="en-US" dirty="0"/>
              <a:t>Each volume performs a log replay </a:t>
            </a:r>
            <a:r>
              <a:rPr lang="en-US" dirty="0" smtClean="0"/>
              <a:t>algorithm</a:t>
            </a:r>
          </a:p>
          <a:p>
            <a:pPr lvl="1"/>
            <a:endParaRPr lang="en-US" dirty="0" smtClean="0"/>
          </a:p>
          <a:p>
            <a:r>
              <a:rPr lang="en-US" altLang="zh-CN" dirty="0" smtClean="0">
                <a:ea typeface="宋体" charset="-122"/>
                <a:cs typeface="宋体" charset="-122"/>
              </a:rPr>
              <a:t>Only care write/write confliction</a:t>
            </a:r>
          </a:p>
          <a:p>
            <a:pPr lvl="1"/>
            <a:r>
              <a:rPr lang="en-US" altLang="zh-CN" dirty="0" smtClean="0">
                <a:ea typeface="宋体" charset="-122"/>
                <a:cs typeface="宋体" charset="-122"/>
              </a:rPr>
              <a:t>Succeed?</a:t>
            </a:r>
          </a:p>
          <a:p>
            <a:pPr lvl="2"/>
            <a:r>
              <a:rPr lang="en-US" altLang="zh-CN" dirty="0" smtClean="0">
                <a:ea typeface="宋体" charset="-122"/>
                <a:cs typeface="宋体" charset="-122"/>
              </a:rPr>
              <a:t>Yes. Free logs, reset priority</a:t>
            </a:r>
          </a:p>
          <a:p>
            <a:pPr lvl="2"/>
            <a:r>
              <a:rPr lang="en-US" altLang="zh-CN" dirty="0" smtClean="0">
                <a:ea typeface="宋体" charset="-122"/>
                <a:cs typeface="宋体" charset="-122"/>
              </a:rPr>
              <a:t>No. Save logs to a tar. Ask for help</a:t>
            </a: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5314" name="Rectangle 2"/>
          <p:cNvSpPr>
            <a:spLocks noGrp="1" noChangeArrowheads="1"/>
          </p:cNvSpPr>
          <p:nvPr>
            <p:ph type="title"/>
          </p:nvPr>
        </p:nvSpPr>
        <p:spPr/>
        <p:txBody>
          <a:bodyPr/>
          <a:lstStyle/>
          <a:p>
            <a:r>
              <a:rPr dirty="0" smtClean="0">
                <a:ea typeface="宋体" charset="-122"/>
                <a:cs typeface="宋体" charset="-122"/>
              </a:rPr>
              <a:t>Performance</a:t>
            </a:r>
            <a:endParaRPr lang="en-US" dirty="0"/>
          </a:p>
        </p:txBody>
      </p:sp>
      <p:sp>
        <p:nvSpPr>
          <p:cNvPr id="525315" name="Rectangle 3"/>
          <p:cNvSpPr>
            <a:spLocks noGrp="1" noChangeArrowheads="1"/>
          </p:cNvSpPr>
          <p:nvPr>
            <p:ph type="body" idx="1"/>
          </p:nvPr>
        </p:nvSpPr>
        <p:spPr/>
        <p:txBody>
          <a:bodyPr/>
          <a:lstStyle/>
          <a:p>
            <a:r>
              <a:rPr lang="en-US" altLang="zh-CN" sz="2800" dirty="0">
                <a:ea typeface="宋体" charset="-122"/>
                <a:cs typeface="宋体" charset="-122"/>
              </a:rPr>
              <a:t>Duration of Reintegration</a:t>
            </a:r>
          </a:p>
          <a:p>
            <a:pPr lvl="1"/>
            <a:r>
              <a:rPr lang="en-US" altLang="zh-CN" sz="2300" dirty="0">
                <a:ea typeface="宋体" charset="-122"/>
                <a:cs typeface="宋体" charset="-122"/>
              </a:rPr>
              <a:t>A few hours disconnection</a:t>
            </a:r>
            <a:r>
              <a:rPr lang="en-US" altLang="zh-CN" sz="2300" dirty="0" smtClean="0">
                <a:ea typeface="宋体" charset="-122"/>
                <a:cs typeface="宋体" charset="-122"/>
              </a:rPr>
              <a:t> </a:t>
            </a:r>
            <a:r>
              <a:rPr lang="en-US" altLang="zh-CN" sz="2300" dirty="0" err="1" smtClean="0">
                <a:ea typeface="宋体" charset="-122"/>
                <a:cs typeface="宋体" charset="-122"/>
                <a:sym typeface="Wingdings"/>
              </a:rPr>
              <a:t></a:t>
            </a:r>
            <a:r>
              <a:rPr lang="en-US" altLang="zh-CN" sz="2300" dirty="0" smtClean="0">
                <a:ea typeface="宋体" charset="-122"/>
                <a:cs typeface="宋体" charset="-122"/>
                <a:sym typeface="Wingdings"/>
              </a:rPr>
              <a:t> </a:t>
            </a:r>
            <a:r>
              <a:rPr lang="en-US" altLang="zh-CN" sz="2300" dirty="0" smtClean="0">
                <a:ea typeface="宋体" charset="-122"/>
                <a:cs typeface="宋体" charset="-122"/>
              </a:rPr>
              <a:t>1 min</a:t>
            </a:r>
          </a:p>
          <a:p>
            <a:pPr lvl="1"/>
            <a:r>
              <a:rPr lang="en-US" altLang="zh-CN" sz="2300" dirty="0" smtClean="0">
                <a:ea typeface="宋体" charset="-122"/>
                <a:cs typeface="宋体" charset="-122"/>
              </a:rPr>
              <a:t>But sometimes much longer</a:t>
            </a:r>
          </a:p>
          <a:p>
            <a:r>
              <a:rPr lang="en-US" altLang="zh-CN" sz="2800" dirty="0">
                <a:ea typeface="宋体" charset="-122"/>
                <a:cs typeface="宋体" charset="-122"/>
              </a:rPr>
              <a:t>Cache size</a:t>
            </a:r>
          </a:p>
          <a:p>
            <a:pPr lvl="1"/>
            <a:r>
              <a:rPr lang="en-US" altLang="zh-CN" sz="2300" dirty="0">
                <a:ea typeface="宋体" charset="-122"/>
                <a:cs typeface="宋体" charset="-122"/>
              </a:rPr>
              <a:t>100MB at client is enough for a “typical” workday</a:t>
            </a:r>
          </a:p>
          <a:p>
            <a:r>
              <a:rPr lang="en-US" altLang="zh-CN" sz="2800" dirty="0">
                <a:ea typeface="宋体" charset="-122"/>
                <a:cs typeface="宋体" charset="-122"/>
              </a:rPr>
              <a:t>Conflicts</a:t>
            </a:r>
          </a:p>
          <a:p>
            <a:pPr lvl="1"/>
            <a:r>
              <a:rPr lang="en-US" altLang="zh-CN" sz="2300" dirty="0">
                <a:solidFill>
                  <a:srgbClr val="FF0000"/>
                </a:solidFill>
                <a:ea typeface="宋体" charset="-122"/>
                <a:cs typeface="宋体" charset="-122"/>
              </a:rPr>
              <a:t>No Conflict at all! Why?</a:t>
            </a:r>
          </a:p>
          <a:p>
            <a:pPr lvl="1"/>
            <a:r>
              <a:rPr lang="en-US" altLang="zh-CN" sz="2300" dirty="0">
                <a:ea typeface="宋体" charset="-122"/>
                <a:cs typeface="宋体" charset="-122"/>
              </a:rPr>
              <a:t>Over 99% modification by the same person</a:t>
            </a:r>
          </a:p>
          <a:p>
            <a:pPr lvl="1"/>
            <a:r>
              <a:rPr lang="en-US" altLang="zh-CN" sz="2300" dirty="0">
                <a:ea typeface="宋体" charset="-122"/>
                <a:cs typeface="宋体" charset="-122"/>
              </a:rPr>
              <a:t>Two users modify the same </a:t>
            </a:r>
            <a:r>
              <a:rPr lang="en-US" altLang="zh-CN" sz="2300" dirty="0" err="1">
                <a:ea typeface="宋体" charset="-122"/>
                <a:cs typeface="宋体" charset="-122"/>
              </a:rPr>
              <a:t>obj</a:t>
            </a:r>
            <a:r>
              <a:rPr lang="en-US" altLang="zh-CN" sz="2300" dirty="0">
                <a:ea typeface="宋体" charset="-122"/>
                <a:cs typeface="宋体" charset="-122"/>
              </a:rPr>
              <a:t> within a day: &lt;0.75%</a:t>
            </a:r>
          </a:p>
          <a:p>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r>
              <a:rPr lang="en-US"/>
              <a:t>Working on slow networks</a:t>
            </a:r>
          </a:p>
        </p:txBody>
      </p:sp>
      <p:sp>
        <p:nvSpPr>
          <p:cNvPr id="1027" name="Rectangle 3"/>
          <p:cNvSpPr>
            <a:spLocks noGrp="1" noChangeArrowheads="1"/>
          </p:cNvSpPr>
          <p:nvPr>
            <p:ph type="body" idx="1"/>
          </p:nvPr>
        </p:nvSpPr>
        <p:spPr/>
        <p:txBody>
          <a:bodyPr/>
          <a:lstStyle/>
          <a:p>
            <a:r>
              <a:rPr lang="en-US"/>
              <a:t>Make local copies</a:t>
            </a:r>
          </a:p>
          <a:p>
            <a:pPr lvl="1"/>
            <a:r>
              <a:rPr lang="en-US"/>
              <a:t>Must worry about update conflicts</a:t>
            </a:r>
          </a:p>
          <a:p>
            <a:r>
              <a:rPr lang="en-US"/>
              <a:t>Use remote login</a:t>
            </a:r>
          </a:p>
          <a:p>
            <a:pPr lvl="1"/>
            <a:r>
              <a:rPr lang="en-US"/>
              <a:t>Only for text-based applications</a:t>
            </a:r>
          </a:p>
          <a:p>
            <a:r>
              <a:rPr lang="en-US"/>
              <a:t>Use instead a LBFS</a:t>
            </a:r>
          </a:p>
          <a:p>
            <a:pPr lvl="1"/>
            <a:r>
              <a:rPr lang="en-US"/>
              <a:t>Better than remote login</a:t>
            </a:r>
          </a:p>
          <a:p>
            <a:pPr lvl="1"/>
            <a:r>
              <a:rPr lang="en-US"/>
              <a:t>Must deal with issues like auto-saves blocking the editor for the duration of  transfer</a:t>
            </a:r>
          </a:p>
          <a:p>
            <a:pPr lvl="2"/>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77</a:t>
            </a:fld>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p:txBody>
          <a:bodyPr/>
          <a:lstStyle/>
          <a:p>
            <a:r>
              <a:rPr lang="en-US"/>
              <a:t>LBFS design</a:t>
            </a:r>
          </a:p>
        </p:txBody>
      </p:sp>
      <p:sp>
        <p:nvSpPr>
          <p:cNvPr id="364547" name="Rectangle 3"/>
          <p:cNvSpPr>
            <a:spLocks noGrp="1" noChangeArrowheads="1"/>
          </p:cNvSpPr>
          <p:nvPr>
            <p:ph type="body" idx="1"/>
          </p:nvPr>
        </p:nvSpPr>
        <p:spPr/>
        <p:txBody>
          <a:bodyPr/>
          <a:lstStyle/>
          <a:p>
            <a:r>
              <a:rPr lang="en-US"/>
              <a:t>Provides close-to-open consistency</a:t>
            </a:r>
          </a:p>
          <a:p>
            <a:r>
              <a:rPr lang="en-US"/>
              <a:t>Uses a large, persistent file cache at client</a:t>
            </a:r>
          </a:p>
          <a:p>
            <a:pPr lvl="1"/>
            <a:r>
              <a:rPr lang="en-US"/>
              <a:t>Stores clients working set of files</a:t>
            </a:r>
          </a:p>
          <a:p>
            <a:r>
              <a:rPr lang="en-US"/>
              <a:t>LBFS server divides file it stores into chunks and indexes the chunks by hash value</a:t>
            </a:r>
          </a:p>
          <a:p>
            <a:r>
              <a:rPr lang="en-US"/>
              <a:t>Client similarly indexes its file cache</a:t>
            </a:r>
          </a:p>
          <a:p>
            <a:r>
              <a:rPr lang="en-US"/>
              <a:t>Exploits similarities between files</a:t>
            </a:r>
          </a:p>
          <a:p>
            <a:pPr lvl="1"/>
            <a:r>
              <a:rPr lang="en-US"/>
              <a:t>LBFS never transfers chunks that the recipient already has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78</a:t>
            </a:fld>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p:txBody>
          <a:bodyPr/>
          <a:lstStyle/>
          <a:p>
            <a:r>
              <a:rPr lang="en-US"/>
              <a:t>Indexing</a:t>
            </a:r>
          </a:p>
        </p:txBody>
      </p:sp>
      <p:sp>
        <p:nvSpPr>
          <p:cNvPr id="366595" name="Rectangle 3"/>
          <p:cNvSpPr>
            <a:spLocks noGrp="1" noChangeArrowheads="1"/>
          </p:cNvSpPr>
          <p:nvPr>
            <p:ph type="body" idx="1"/>
          </p:nvPr>
        </p:nvSpPr>
        <p:spPr/>
        <p:txBody>
          <a:bodyPr/>
          <a:lstStyle/>
          <a:p>
            <a:r>
              <a:rPr lang="en-US"/>
              <a:t>Uses the SHA-1 algorithm for hashing</a:t>
            </a:r>
          </a:p>
          <a:p>
            <a:pPr lvl="1"/>
            <a:r>
              <a:rPr lang="en-US"/>
              <a:t>It is collision resistant</a:t>
            </a:r>
          </a:p>
          <a:p>
            <a:r>
              <a:rPr lang="en-US"/>
              <a:t>Central challenge in indexing file chunks is keeping the index at a reasonable size while dealing with shifting offsets</a:t>
            </a:r>
          </a:p>
          <a:p>
            <a:pPr lvl="1"/>
            <a:r>
              <a:rPr lang="en-US"/>
              <a:t>Indexing the hashes of fixed size data blocks</a:t>
            </a:r>
          </a:p>
          <a:p>
            <a:pPr lvl="1"/>
            <a:r>
              <a:rPr lang="en-US"/>
              <a:t>Indexing the hashes of all overlapping blocks at all offsets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en-US"/>
              <a:t>Delegation (2)</a:t>
            </a:r>
          </a:p>
        </p:txBody>
      </p:sp>
      <p:sp>
        <p:nvSpPr>
          <p:cNvPr id="171011" name="Rectangle 3"/>
          <p:cNvSpPr>
            <a:spLocks noGrp="1" noChangeArrowheads="1"/>
          </p:cNvSpPr>
          <p:nvPr>
            <p:ph type="body" idx="1"/>
          </p:nvPr>
        </p:nvSpPr>
        <p:spPr>
          <a:xfrm>
            <a:off x="304800" y="5559425"/>
            <a:ext cx="8839200" cy="838200"/>
          </a:xfrm>
        </p:spPr>
        <p:txBody>
          <a:bodyPr>
            <a:normAutofit fontScale="92500" lnSpcReduction="10000"/>
          </a:bodyPr>
          <a:lstStyle/>
          <a:p>
            <a:r>
              <a:rPr lang="en-US" dirty="0" smtClean="0"/>
              <a:t>Using </a:t>
            </a:r>
            <a:r>
              <a:rPr lang="en-US" dirty="0"/>
              <a:t>a proxy to delegate and</a:t>
            </a:r>
            <a:r>
              <a:rPr lang="en-US" dirty="0" smtClean="0"/>
              <a:t> prove </a:t>
            </a:r>
            <a:r>
              <a:rPr lang="en-US" dirty="0"/>
              <a:t>ownership of access rights.</a:t>
            </a:r>
          </a:p>
        </p:txBody>
      </p:sp>
      <p:pic>
        <p:nvPicPr>
          <p:cNvPr id="171012" name="Picture 4" descr="09-39"/>
          <p:cNvPicPr>
            <a:picLocks noChangeAspect="1" noChangeArrowheads="1"/>
          </p:cNvPicPr>
          <p:nvPr/>
        </p:nvPicPr>
        <p:blipFill>
          <a:blip r:embed="rId3">
            <a:clrChange>
              <a:clrFrom>
                <a:srgbClr val="FDFDFD"/>
              </a:clrFrom>
              <a:clrTo>
                <a:srgbClr val="FDFDFD">
                  <a:alpha val="0"/>
                </a:srgbClr>
              </a:clrTo>
            </a:clrChange>
          </a:blip>
          <a:srcRect/>
          <a:stretch>
            <a:fillRect/>
          </a:stretch>
        </p:blipFill>
        <p:spPr bwMode="auto">
          <a:xfrm>
            <a:off x="476250" y="1701800"/>
            <a:ext cx="8170863" cy="2673350"/>
          </a:xfrm>
          <a:prstGeom prst="rect">
            <a:avLst/>
          </a:prstGeom>
          <a:noFill/>
        </p:spPr>
      </p:pic>
      <p:sp>
        <p:nvSpPr>
          <p:cNvPr id="8" name="Slide Number Placeholder 7"/>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p:txBody>
          <a:bodyPr/>
          <a:lstStyle/>
          <a:p>
            <a:r>
              <a:rPr lang="en-US" smtClean="0"/>
              <a:t>Effects of edits on file chunks</a:t>
            </a:r>
            <a:endParaRPr lang="en-US"/>
          </a:p>
        </p:txBody>
      </p:sp>
      <p:sp>
        <p:nvSpPr>
          <p:cNvPr id="8" name="Content Placeholder 7"/>
          <p:cNvSpPr>
            <a:spLocks noGrp="1"/>
          </p:cNvSpPr>
          <p:nvPr>
            <p:ph idx="1"/>
          </p:nvPr>
        </p:nvSpPr>
        <p:spPr>
          <a:xfrm>
            <a:off x="304800" y="4953000"/>
            <a:ext cx="8534400" cy="1371600"/>
          </a:xfrm>
        </p:spPr>
        <p:txBody>
          <a:bodyPr>
            <a:normAutofit fontScale="92500" lnSpcReduction="20000"/>
          </a:bodyPr>
          <a:lstStyle/>
          <a:p>
            <a:r>
              <a:rPr lang="en-US" dirty="0" smtClean="0"/>
              <a:t>Chunks of file before/after edits</a:t>
            </a:r>
          </a:p>
          <a:p>
            <a:pPr lvl="1"/>
            <a:r>
              <a:rPr lang="en-US" dirty="0" smtClean="0"/>
              <a:t>Grey shading show edits</a:t>
            </a:r>
          </a:p>
          <a:p>
            <a:r>
              <a:rPr lang="en-US" dirty="0" smtClean="0"/>
              <a:t>Stripes show 48byte regions with magic hash values creating chunk boundaries</a:t>
            </a:r>
          </a:p>
          <a:p>
            <a:endParaRPr lang="en-US" dirty="0"/>
          </a:p>
        </p:txBody>
      </p:sp>
      <p:pic>
        <p:nvPicPr>
          <p:cNvPr id="10" name="Picture 2"/>
          <p:cNvPicPr>
            <a:picLocks noChangeAspect="1" noChangeArrowheads="1"/>
          </p:cNvPicPr>
          <p:nvPr/>
        </p:nvPicPr>
        <p:blipFill>
          <a:blip r:embed="rId2">
            <a:clrChange>
              <a:clrFrom>
                <a:srgbClr val="FFFFFF"/>
              </a:clrFrom>
              <a:clrTo>
                <a:srgbClr val="FFFFFF">
                  <a:alpha val="0"/>
                </a:srgbClr>
              </a:clrTo>
            </a:clrChange>
          </a:blip>
          <a:srcRect r="7207"/>
          <a:stretch>
            <a:fillRect/>
          </a:stretch>
        </p:blipFill>
        <p:spPr bwMode="auto">
          <a:xfrm>
            <a:off x="457200" y="609600"/>
            <a:ext cx="8001000" cy="4460672"/>
          </a:xfrm>
          <a:prstGeom prst="rect">
            <a:avLst/>
          </a:prstGeom>
          <a:noFill/>
          <a:ln w="9525">
            <a:noFill/>
            <a:miter lim="800000"/>
            <a:headEnd/>
            <a:tailEnd/>
          </a:ln>
          <a:effectLst/>
        </p:spPr>
      </p:pic>
      <p:sp>
        <p:nvSpPr>
          <p:cNvPr id="11" name="Slide Number Placeholder 10"/>
          <p:cNvSpPr>
            <a:spLocks noGrp="1"/>
          </p:cNvSpPr>
          <p:nvPr>
            <p:ph type="sldNum" sz="quarter" idx="12"/>
          </p:nvPr>
        </p:nvSpPr>
        <p:spPr/>
        <p:txBody>
          <a:bodyPr/>
          <a:lstStyle/>
          <a:p>
            <a:fld id="{B6F15528-21DE-4FAA-801E-634DDDAF4B2B}" type="slidenum">
              <a:rPr lang="en-US" smtClean="0"/>
              <a:pPr/>
              <a:t>80</a:t>
            </a:fld>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81</a:t>
            </a:fld>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sz="4800" dirty="0"/>
              <a:t>15-446 Distributed Systems</a:t>
            </a:r>
            <a:br>
              <a:rPr sz="4800" dirty="0"/>
            </a:br>
            <a:r>
              <a:rPr sz="4800" dirty="0"/>
              <a:t>Spring 2009</a:t>
            </a:r>
          </a:p>
        </p:txBody>
      </p:sp>
      <p:sp>
        <p:nvSpPr>
          <p:cNvPr id="4099" name="Rectangle 3"/>
          <p:cNvSpPr>
            <a:spLocks noGrp="1" noChangeArrowheads="1"/>
          </p:cNvSpPr>
          <p:nvPr>
            <p:ph type="subTitle" idx="1"/>
          </p:nvPr>
        </p:nvSpPr>
        <p:spPr/>
        <p:txBody>
          <a:bodyPr/>
          <a:lstStyle/>
          <a:p>
            <a:r>
              <a:rPr sz="2400" dirty="0" smtClean="0"/>
              <a:t>L-19 P2P</a:t>
            </a:r>
            <a:endParaRPr lang="en-US" dirty="0"/>
          </a:p>
        </p:txBody>
      </p:sp>
      <p:grpSp>
        <p:nvGrpSpPr>
          <p:cNvPr id="2" name="Group 443"/>
          <p:cNvGrpSpPr>
            <a:grpSpLocks/>
          </p:cNvGrpSpPr>
          <p:nvPr/>
        </p:nvGrpSpPr>
        <p:grpSpPr bwMode="auto">
          <a:xfrm>
            <a:off x="3733800" y="3236463"/>
            <a:ext cx="1524000" cy="1481587"/>
            <a:chOff x="3216" y="2448"/>
            <a:chExt cx="1979" cy="1729"/>
          </a:xfrm>
        </p:grpSpPr>
        <p:sp>
          <p:nvSpPr>
            <p:cNvPr id="52" name="Line 444"/>
            <p:cNvSpPr>
              <a:spLocks noChangeShapeType="1"/>
            </p:cNvSpPr>
            <p:nvPr/>
          </p:nvSpPr>
          <p:spPr bwMode="auto">
            <a:xfrm flipV="1">
              <a:off x="3888" y="3360"/>
              <a:ext cx="144" cy="144"/>
            </a:xfrm>
            <a:prstGeom prst="line">
              <a:avLst/>
            </a:prstGeom>
            <a:noFill/>
            <a:ln w="9525">
              <a:solidFill>
                <a:schemeClr val="tx1"/>
              </a:solidFill>
              <a:round/>
              <a:headEnd/>
              <a:tailEnd/>
            </a:ln>
            <a:effectLst/>
          </p:spPr>
          <p:txBody>
            <a:bodyPr wrap="none" anchor="ctr"/>
            <a:lstStyle/>
            <a:p>
              <a:endParaRPr lang="en-US"/>
            </a:p>
          </p:txBody>
        </p:sp>
        <p:sp>
          <p:nvSpPr>
            <p:cNvPr id="53" name="Freeform 445"/>
            <p:cNvSpPr>
              <a:spLocks/>
            </p:cNvSpPr>
            <p:nvPr/>
          </p:nvSpPr>
          <p:spPr bwMode="auto">
            <a:xfrm>
              <a:off x="3290" y="4065"/>
              <a:ext cx="115" cy="112"/>
            </a:xfrm>
            <a:custGeom>
              <a:avLst/>
              <a:gdLst/>
              <a:ahLst/>
              <a:cxnLst>
                <a:cxn ang="0">
                  <a:pos x="112" y="112"/>
                </a:cxn>
                <a:cxn ang="0">
                  <a:pos x="115" y="0"/>
                </a:cxn>
                <a:cxn ang="0">
                  <a:pos x="0" y="0"/>
                </a:cxn>
                <a:cxn ang="0">
                  <a:pos x="0" y="112"/>
                </a:cxn>
                <a:cxn ang="0">
                  <a:pos x="115" y="112"/>
                </a:cxn>
                <a:cxn ang="0">
                  <a:pos x="115" y="112"/>
                </a:cxn>
              </a:cxnLst>
              <a:rect l="0" t="0" r="r" b="b"/>
              <a:pathLst>
                <a:path w="115" h="112">
                  <a:moveTo>
                    <a:pt x="112" y="112"/>
                  </a:moveTo>
                  <a:lnTo>
                    <a:pt x="115" y="0"/>
                  </a:lnTo>
                  <a:lnTo>
                    <a:pt x="0" y="0"/>
                  </a:lnTo>
                  <a:lnTo>
                    <a:pt x="0" y="112"/>
                  </a:lnTo>
                  <a:lnTo>
                    <a:pt x="115" y="112"/>
                  </a:lnTo>
                  <a:lnTo>
                    <a:pt x="115" y="112"/>
                  </a:lnTo>
                </a:path>
              </a:pathLst>
            </a:custGeom>
            <a:solidFill>
              <a:srgbClr val="FF0066">
                <a:alpha val="50000"/>
              </a:srgbClr>
            </a:solidFill>
            <a:ln w="7938">
              <a:solidFill>
                <a:schemeClr val="tx1"/>
              </a:solidFill>
              <a:prstDash val="solid"/>
              <a:round/>
              <a:headEnd/>
              <a:tailEnd/>
            </a:ln>
          </p:spPr>
          <p:txBody>
            <a:bodyPr/>
            <a:lstStyle/>
            <a:p>
              <a:endParaRPr lang="en-US"/>
            </a:p>
          </p:txBody>
        </p:sp>
        <p:sp>
          <p:nvSpPr>
            <p:cNvPr id="54" name="Freeform 446"/>
            <p:cNvSpPr>
              <a:spLocks/>
            </p:cNvSpPr>
            <p:nvPr/>
          </p:nvSpPr>
          <p:spPr bwMode="auto">
            <a:xfrm>
              <a:off x="3948" y="4065"/>
              <a:ext cx="115" cy="112"/>
            </a:xfrm>
            <a:custGeom>
              <a:avLst/>
              <a:gdLst/>
              <a:ahLst/>
              <a:cxnLst>
                <a:cxn ang="0">
                  <a:pos x="112" y="112"/>
                </a:cxn>
                <a:cxn ang="0">
                  <a:pos x="115" y="0"/>
                </a:cxn>
                <a:cxn ang="0">
                  <a:pos x="0" y="0"/>
                </a:cxn>
                <a:cxn ang="0">
                  <a:pos x="0" y="112"/>
                </a:cxn>
                <a:cxn ang="0">
                  <a:pos x="115" y="112"/>
                </a:cxn>
                <a:cxn ang="0">
                  <a:pos x="115" y="112"/>
                </a:cxn>
              </a:cxnLst>
              <a:rect l="0" t="0" r="r" b="b"/>
              <a:pathLst>
                <a:path w="115" h="112">
                  <a:moveTo>
                    <a:pt x="112" y="112"/>
                  </a:moveTo>
                  <a:lnTo>
                    <a:pt x="115" y="0"/>
                  </a:lnTo>
                  <a:lnTo>
                    <a:pt x="0" y="0"/>
                  </a:lnTo>
                  <a:lnTo>
                    <a:pt x="0" y="112"/>
                  </a:lnTo>
                  <a:lnTo>
                    <a:pt x="115" y="112"/>
                  </a:lnTo>
                  <a:lnTo>
                    <a:pt x="115" y="112"/>
                  </a:lnTo>
                </a:path>
              </a:pathLst>
            </a:custGeom>
            <a:solidFill>
              <a:schemeClr val="accent1">
                <a:alpha val="50000"/>
              </a:schemeClr>
            </a:solidFill>
            <a:ln w="7938">
              <a:solidFill>
                <a:schemeClr val="tx1"/>
              </a:solidFill>
              <a:prstDash val="solid"/>
              <a:round/>
              <a:headEnd/>
              <a:tailEnd/>
            </a:ln>
          </p:spPr>
          <p:txBody>
            <a:bodyPr/>
            <a:lstStyle/>
            <a:p>
              <a:endParaRPr lang="en-US"/>
            </a:p>
          </p:txBody>
        </p:sp>
        <p:sp>
          <p:nvSpPr>
            <p:cNvPr id="55" name="Freeform 447"/>
            <p:cNvSpPr>
              <a:spLocks/>
            </p:cNvSpPr>
            <p:nvPr/>
          </p:nvSpPr>
          <p:spPr bwMode="auto">
            <a:xfrm>
              <a:off x="4151" y="2448"/>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1">
                <a:alpha val="50000"/>
              </a:schemeClr>
            </a:solidFill>
            <a:ln w="7938">
              <a:solidFill>
                <a:srgbClr val="000000"/>
              </a:solidFill>
              <a:prstDash val="solid"/>
              <a:round/>
              <a:headEnd/>
              <a:tailEnd/>
            </a:ln>
          </p:spPr>
          <p:txBody>
            <a:bodyPr/>
            <a:lstStyle/>
            <a:p>
              <a:endParaRPr lang="en-US"/>
            </a:p>
          </p:txBody>
        </p:sp>
        <p:sp>
          <p:nvSpPr>
            <p:cNvPr id="56" name="Freeform 448"/>
            <p:cNvSpPr>
              <a:spLocks/>
            </p:cNvSpPr>
            <p:nvPr/>
          </p:nvSpPr>
          <p:spPr bwMode="auto">
            <a:xfrm>
              <a:off x="3605" y="2756"/>
              <a:ext cx="114" cy="112"/>
            </a:xfrm>
            <a:custGeom>
              <a:avLst/>
              <a:gdLst/>
              <a:ahLst/>
              <a:cxnLst>
                <a:cxn ang="0">
                  <a:pos x="112" y="112"/>
                </a:cxn>
                <a:cxn ang="0">
                  <a:pos x="114" y="0"/>
                </a:cxn>
                <a:cxn ang="0">
                  <a:pos x="0" y="0"/>
                </a:cxn>
                <a:cxn ang="0">
                  <a:pos x="0" y="112"/>
                </a:cxn>
                <a:cxn ang="0">
                  <a:pos x="114" y="112"/>
                </a:cxn>
                <a:cxn ang="0">
                  <a:pos x="114" y="112"/>
                </a:cxn>
              </a:cxnLst>
              <a:rect l="0" t="0" r="r" b="b"/>
              <a:pathLst>
                <a:path w="114" h="112">
                  <a:moveTo>
                    <a:pt x="112" y="112"/>
                  </a:moveTo>
                  <a:lnTo>
                    <a:pt x="114" y="0"/>
                  </a:lnTo>
                  <a:lnTo>
                    <a:pt x="0" y="0"/>
                  </a:lnTo>
                  <a:lnTo>
                    <a:pt x="0" y="112"/>
                  </a:lnTo>
                  <a:lnTo>
                    <a:pt x="114" y="112"/>
                  </a:lnTo>
                  <a:lnTo>
                    <a:pt x="114" y="112"/>
                  </a:lnTo>
                </a:path>
              </a:pathLst>
            </a:custGeom>
            <a:solidFill>
              <a:schemeClr val="accent2">
                <a:alpha val="50000"/>
              </a:schemeClr>
            </a:solidFill>
            <a:ln w="7938">
              <a:solidFill>
                <a:srgbClr val="000000"/>
              </a:solidFill>
              <a:prstDash val="solid"/>
              <a:round/>
              <a:headEnd/>
              <a:tailEnd/>
            </a:ln>
          </p:spPr>
          <p:txBody>
            <a:bodyPr/>
            <a:lstStyle/>
            <a:p>
              <a:endParaRPr lang="en-US"/>
            </a:p>
          </p:txBody>
        </p:sp>
        <p:sp>
          <p:nvSpPr>
            <p:cNvPr id="57" name="Freeform 449"/>
            <p:cNvSpPr>
              <a:spLocks/>
            </p:cNvSpPr>
            <p:nvPr/>
          </p:nvSpPr>
          <p:spPr bwMode="auto">
            <a:xfrm>
              <a:off x="4704" y="2753"/>
              <a:ext cx="114" cy="115"/>
            </a:xfrm>
            <a:custGeom>
              <a:avLst/>
              <a:gdLst/>
              <a:ahLst/>
              <a:cxnLst>
                <a:cxn ang="0">
                  <a:pos x="0" y="112"/>
                </a:cxn>
                <a:cxn ang="0">
                  <a:pos x="114" y="115"/>
                </a:cxn>
                <a:cxn ang="0">
                  <a:pos x="114" y="0"/>
                </a:cxn>
                <a:cxn ang="0">
                  <a:pos x="2" y="0"/>
                </a:cxn>
                <a:cxn ang="0">
                  <a:pos x="2" y="115"/>
                </a:cxn>
                <a:cxn ang="0">
                  <a:pos x="2" y="115"/>
                </a:cxn>
              </a:cxnLst>
              <a:rect l="0" t="0" r="r" b="b"/>
              <a:pathLst>
                <a:path w="114" h="115">
                  <a:moveTo>
                    <a:pt x="0" y="112"/>
                  </a:moveTo>
                  <a:lnTo>
                    <a:pt x="114" y="115"/>
                  </a:lnTo>
                  <a:lnTo>
                    <a:pt x="114" y="0"/>
                  </a:lnTo>
                  <a:lnTo>
                    <a:pt x="2" y="0"/>
                  </a:lnTo>
                  <a:lnTo>
                    <a:pt x="2" y="115"/>
                  </a:lnTo>
                  <a:lnTo>
                    <a:pt x="2" y="115"/>
                  </a:lnTo>
                </a:path>
              </a:pathLst>
            </a:custGeom>
            <a:solidFill>
              <a:srgbClr val="996633">
                <a:alpha val="50000"/>
              </a:srgbClr>
            </a:solidFill>
            <a:ln w="7938">
              <a:solidFill>
                <a:srgbClr val="000000"/>
              </a:solidFill>
              <a:prstDash val="solid"/>
              <a:round/>
              <a:headEnd/>
              <a:tailEnd/>
            </a:ln>
          </p:spPr>
          <p:txBody>
            <a:bodyPr/>
            <a:lstStyle/>
            <a:p>
              <a:endParaRPr lang="en-US"/>
            </a:p>
          </p:txBody>
        </p:sp>
        <p:sp>
          <p:nvSpPr>
            <p:cNvPr id="58" name="Freeform 450"/>
            <p:cNvSpPr>
              <a:spLocks/>
            </p:cNvSpPr>
            <p:nvPr/>
          </p:nvSpPr>
          <p:spPr bwMode="auto">
            <a:xfrm>
              <a:off x="5083" y="3333"/>
              <a:ext cx="112" cy="114"/>
            </a:xfrm>
            <a:custGeom>
              <a:avLst/>
              <a:gdLst/>
              <a:ahLst/>
              <a:cxnLst>
                <a:cxn ang="0">
                  <a:pos x="0" y="112"/>
                </a:cxn>
                <a:cxn ang="0">
                  <a:pos x="112" y="114"/>
                </a:cxn>
                <a:cxn ang="0">
                  <a:pos x="112" y="0"/>
                </a:cxn>
                <a:cxn ang="0">
                  <a:pos x="0" y="0"/>
                </a:cxn>
                <a:cxn ang="0">
                  <a:pos x="0" y="114"/>
                </a:cxn>
                <a:cxn ang="0">
                  <a:pos x="0" y="114"/>
                </a:cxn>
              </a:cxnLst>
              <a:rect l="0" t="0" r="r" b="b"/>
              <a:pathLst>
                <a:path w="112" h="114">
                  <a:moveTo>
                    <a:pt x="0" y="112"/>
                  </a:moveTo>
                  <a:lnTo>
                    <a:pt x="112" y="114"/>
                  </a:lnTo>
                  <a:lnTo>
                    <a:pt x="112" y="0"/>
                  </a:lnTo>
                  <a:lnTo>
                    <a:pt x="0" y="0"/>
                  </a:lnTo>
                  <a:lnTo>
                    <a:pt x="0" y="114"/>
                  </a:lnTo>
                  <a:lnTo>
                    <a:pt x="0" y="114"/>
                  </a:lnTo>
                </a:path>
              </a:pathLst>
            </a:custGeom>
            <a:solidFill>
              <a:srgbClr val="FF0066">
                <a:alpha val="50000"/>
              </a:srgbClr>
            </a:solidFill>
            <a:ln w="7938">
              <a:solidFill>
                <a:srgbClr val="000000"/>
              </a:solidFill>
              <a:prstDash val="solid"/>
              <a:round/>
              <a:headEnd/>
              <a:tailEnd/>
            </a:ln>
          </p:spPr>
          <p:txBody>
            <a:bodyPr/>
            <a:lstStyle/>
            <a:p>
              <a:endParaRPr lang="en-US"/>
            </a:p>
          </p:txBody>
        </p:sp>
        <p:sp>
          <p:nvSpPr>
            <p:cNvPr id="59" name="Freeform 451"/>
            <p:cNvSpPr>
              <a:spLocks/>
            </p:cNvSpPr>
            <p:nvPr/>
          </p:nvSpPr>
          <p:spPr bwMode="auto">
            <a:xfrm>
              <a:off x="3216" y="3335"/>
              <a:ext cx="115" cy="112"/>
            </a:xfrm>
            <a:custGeom>
              <a:avLst/>
              <a:gdLst/>
              <a:ahLst/>
              <a:cxnLst>
                <a:cxn ang="0">
                  <a:pos x="115" y="112"/>
                </a:cxn>
                <a:cxn ang="0">
                  <a:pos x="115" y="0"/>
                </a:cxn>
                <a:cxn ang="0">
                  <a:pos x="0" y="0"/>
                </a:cxn>
                <a:cxn ang="0">
                  <a:pos x="0" y="112"/>
                </a:cxn>
                <a:cxn ang="0">
                  <a:pos x="115" y="112"/>
                </a:cxn>
                <a:cxn ang="0">
                  <a:pos x="115" y="112"/>
                </a:cxn>
              </a:cxnLst>
              <a:rect l="0" t="0" r="r" b="b"/>
              <a:pathLst>
                <a:path w="115" h="112">
                  <a:moveTo>
                    <a:pt x="115" y="112"/>
                  </a:moveTo>
                  <a:lnTo>
                    <a:pt x="115" y="0"/>
                  </a:lnTo>
                  <a:lnTo>
                    <a:pt x="0" y="0"/>
                  </a:lnTo>
                  <a:lnTo>
                    <a:pt x="0" y="112"/>
                  </a:lnTo>
                  <a:lnTo>
                    <a:pt x="115" y="112"/>
                  </a:lnTo>
                  <a:lnTo>
                    <a:pt x="115" y="112"/>
                  </a:lnTo>
                </a:path>
              </a:pathLst>
            </a:custGeom>
            <a:solidFill>
              <a:srgbClr val="996633">
                <a:alpha val="50000"/>
              </a:srgbClr>
            </a:solidFill>
            <a:ln w="7938">
              <a:solidFill>
                <a:srgbClr val="000000"/>
              </a:solidFill>
              <a:prstDash val="solid"/>
              <a:round/>
              <a:headEnd/>
              <a:tailEnd/>
            </a:ln>
          </p:spPr>
          <p:txBody>
            <a:bodyPr/>
            <a:lstStyle/>
            <a:p>
              <a:endParaRPr lang="en-US"/>
            </a:p>
          </p:txBody>
        </p:sp>
        <p:grpSp>
          <p:nvGrpSpPr>
            <p:cNvPr id="3" name="Group 452"/>
            <p:cNvGrpSpPr>
              <a:grpSpLocks/>
            </p:cNvGrpSpPr>
            <p:nvPr/>
          </p:nvGrpSpPr>
          <p:grpSpPr bwMode="auto">
            <a:xfrm>
              <a:off x="3891" y="2677"/>
              <a:ext cx="632" cy="470"/>
              <a:chOff x="3891" y="2677"/>
              <a:chExt cx="632" cy="470"/>
            </a:xfrm>
          </p:grpSpPr>
          <p:sp>
            <p:nvSpPr>
              <p:cNvPr id="92" name="Freeform 453"/>
              <p:cNvSpPr>
                <a:spLocks/>
              </p:cNvSpPr>
              <p:nvPr/>
            </p:nvSpPr>
            <p:spPr bwMode="auto">
              <a:xfrm>
                <a:off x="4246" y="2687"/>
                <a:ext cx="277" cy="228"/>
              </a:xfrm>
              <a:custGeom>
                <a:avLst/>
                <a:gdLst/>
                <a:ahLst/>
                <a:cxnLst>
                  <a:cxn ang="0">
                    <a:pos x="0" y="23"/>
                  </a:cxn>
                  <a:cxn ang="0">
                    <a:pos x="5" y="23"/>
                  </a:cxn>
                  <a:cxn ang="0">
                    <a:pos x="10" y="19"/>
                  </a:cxn>
                  <a:cxn ang="0">
                    <a:pos x="17" y="14"/>
                  </a:cxn>
                  <a:cxn ang="0">
                    <a:pos x="26" y="9"/>
                  </a:cxn>
                  <a:cxn ang="0">
                    <a:pos x="36" y="4"/>
                  </a:cxn>
                  <a:cxn ang="0">
                    <a:pos x="50" y="2"/>
                  </a:cxn>
                  <a:cxn ang="0">
                    <a:pos x="65" y="0"/>
                  </a:cxn>
                  <a:cxn ang="0">
                    <a:pos x="79" y="0"/>
                  </a:cxn>
                  <a:cxn ang="0">
                    <a:pos x="96" y="4"/>
                  </a:cxn>
                  <a:cxn ang="0">
                    <a:pos x="110" y="11"/>
                  </a:cxn>
                  <a:cxn ang="0">
                    <a:pos x="124" y="23"/>
                  </a:cxn>
                  <a:cxn ang="0">
                    <a:pos x="134" y="33"/>
                  </a:cxn>
                  <a:cxn ang="0">
                    <a:pos x="143" y="42"/>
                  </a:cxn>
                  <a:cxn ang="0">
                    <a:pos x="148" y="52"/>
                  </a:cxn>
                  <a:cxn ang="0">
                    <a:pos x="150" y="59"/>
                  </a:cxn>
                  <a:cxn ang="0">
                    <a:pos x="153" y="66"/>
                  </a:cxn>
                  <a:cxn ang="0">
                    <a:pos x="153" y="73"/>
                  </a:cxn>
                  <a:cxn ang="0">
                    <a:pos x="153" y="78"/>
                  </a:cxn>
                  <a:cxn ang="0">
                    <a:pos x="153" y="81"/>
                  </a:cxn>
                  <a:cxn ang="0">
                    <a:pos x="153" y="81"/>
                  </a:cxn>
                  <a:cxn ang="0">
                    <a:pos x="153" y="81"/>
                  </a:cxn>
                  <a:cxn ang="0">
                    <a:pos x="155" y="78"/>
                  </a:cxn>
                  <a:cxn ang="0">
                    <a:pos x="160" y="76"/>
                  </a:cxn>
                  <a:cxn ang="0">
                    <a:pos x="167" y="73"/>
                  </a:cxn>
                  <a:cxn ang="0">
                    <a:pos x="174" y="71"/>
                  </a:cxn>
                  <a:cxn ang="0">
                    <a:pos x="181" y="69"/>
                  </a:cxn>
                  <a:cxn ang="0">
                    <a:pos x="191" y="69"/>
                  </a:cxn>
                  <a:cxn ang="0">
                    <a:pos x="200" y="71"/>
                  </a:cxn>
                  <a:cxn ang="0">
                    <a:pos x="210" y="73"/>
                  </a:cxn>
                  <a:cxn ang="0">
                    <a:pos x="219" y="81"/>
                  </a:cxn>
                  <a:cxn ang="0">
                    <a:pos x="229" y="90"/>
                  </a:cxn>
                  <a:cxn ang="0">
                    <a:pos x="234" y="97"/>
                  </a:cxn>
                  <a:cxn ang="0">
                    <a:pos x="236" y="107"/>
                  </a:cxn>
                  <a:cxn ang="0">
                    <a:pos x="239" y="116"/>
                  </a:cxn>
                  <a:cxn ang="0">
                    <a:pos x="239" y="124"/>
                  </a:cxn>
                  <a:cxn ang="0">
                    <a:pos x="236" y="131"/>
                  </a:cxn>
                  <a:cxn ang="0">
                    <a:pos x="236" y="138"/>
                  </a:cxn>
                  <a:cxn ang="0">
                    <a:pos x="234" y="143"/>
                  </a:cxn>
                  <a:cxn ang="0">
                    <a:pos x="234" y="145"/>
                  </a:cxn>
                  <a:cxn ang="0">
                    <a:pos x="231" y="145"/>
                  </a:cxn>
                  <a:cxn ang="0">
                    <a:pos x="234" y="147"/>
                  </a:cxn>
                  <a:cxn ang="0">
                    <a:pos x="236" y="147"/>
                  </a:cxn>
                  <a:cxn ang="0">
                    <a:pos x="241" y="152"/>
                  </a:cxn>
                  <a:cxn ang="0">
                    <a:pos x="248" y="157"/>
                  </a:cxn>
                  <a:cxn ang="0">
                    <a:pos x="253" y="164"/>
                  </a:cxn>
                  <a:cxn ang="0">
                    <a:pos x="260" y="174"/>
                  </a:cxn>
                  <a:cxn ang="0">
                    <a:pos x="267" y="183"/>
                  </a:cxn>
                  <a:cxn ang="0">
                    <a:pos x="272" y="195"/>
                  </a:cxn>
                  <a:cxn ang="0">
                    <a:pos x="274" y="212"/>
                  </a:cxn>
                  <a:cxn ang="0">
                    <a:pos x="277" y="228"/>
                  </a:cxn>
                </a:cxnLst>
                <a:rect l="0" t="0" r="r" b="b"/>
                <a:pathLst>
                  <a:path w="277" h="228">
                    <a:moveTo>
                      <a:pt x="0" y="23"/>
                    </a:moveTo>
                    <a:lnTo>
                      <a:pt x="5" y="23"/>
                    </a:lnTo>
                    <a:lnTo>
                      <a:pt x="10" y="19"/>
                    </a:lnTo>
                    <a:lnTo>
                      <a:pt x="17" y="14"/>
                    </a:lnTo>
                    <a:lnTo>
                      <a:pt x="26" y="9"/>
                    </a:lnTo>
                    <a:lnTo>
                      <a:pt x="36" y="4"/>
                    </a:lnTo>
                    <a:lnTo>
                      <a:pt x="50" y="2"/>
                    </a:lnTo>
                    <a:lnTo>
                      <a:pt x="65" y="0"/>
                    </a:lnTo>
                    <a:lnTo>
                      <a:pt x="79" y="0"/>
                    </a:lnTo>
                    <a:lnTo>
                      <a:pt x="96" y="4"/>
                    </a:lnTo>
                    <a:lnTo>
                      <a:pt x="110" y="11"/>
                    </a:lnTo>
                    <a:lnTo>
                      <a:pt x="124" y="23"/>
                    </a:lnTo>
                    <a:lnTo>
                      <a:pt x="134" y="33"/>
                    </a:lnTo>
                    <a:lnTo>
                      <a:pt x="143" y="42"/>
                    </a:lnTo>
                    <a:lnTo>
                      <a:pt x="148" y="52"/>
                    </a:lnTo>
                    <a:lnTo>
                      <a:pt x="150" y="59"/>
                    </a:lnTo>
                    <a:lnTo>
                      <a:pt x="153" y="66"/>
                    </a:lnTo>
                    <a:lnTo>
                      <a:pt x="153" y="73"/>
                    </a:lnTo>
                    <a:lnTo>
                      <a:pt x="153" y="78"/>
                    </a:lnTo>
                    <a:lnTo>
                      <a:pt x="153" y="81"/>
                    </a:lnTo>
                    <a:lnTo>
                      <a:pt x="153" y="81"/>
                    </a:lnTo>
                    <a:lnTo>
                      <a:pt x="153" y="81"/>
                    </a:lnTo>
                    <a:lnTo>
                      <a:pt x="155" y="78"/>
                    </a:lnTo>
                    <a:lnTo>
                      <a:pt x="160" y="76"/>
                    </a:lnTo>
                    <a:lnTo>
                      <a:pt x="167" y="73"/>
                    </a:lnTo>
                    <a:lnTo>
                      <a:pt x="174" y="71"/>
                    </a:lnTo>
                    <a:lnTo>
                      <a:pt x="181" y="69"/>
                    </a:lnTo>
                    <a:lnTo>
                      <a:pt x="191" y="69"/>
                    </a:lnTo>
                    <a:lnTo>
                      <a:pt x="200" y="71"/>
                    </a:lnTo>
                    <a:lnTo>
                      <a:pt x="210" y="73"/>
                    </a:lnTo>
                    <a:lnTo>
                      <a:pt x="219" y="81"/>
                    </a:lnTo>
                    <a:lnTo>
                      <a:pt x="229" y="90"/>
                    </a:lnTo>
                    <a:lnTo>
                      <a:pt x="234" y="97"/>
                    </a:lnTo>
                    <a:lnTo>
                      <a:pt x="236" y="107"/>
                    </a:lnTo>
                    <a:lnTo>
                      <a:pt x="239" y="116"/>
                    </a:lnTo>
                    <a:lnTo>
                      <a:pt x="239" y="124"/>
                    </a:lnTo>
                    <a:lnTo>
                      <a:pt x="236" y="131"/>
                    </a:lnTo>
                    <a:lnTo>
                      <a:pt x="236" y="138"/>
                    </a:lnTo>
                    <a:lnTo>
                      <a:pt x="234" y="143"/>
                    </a:lnTo>
                    <a:lnTo>
                      <a:pt x="234" y="145"/>
                    </a:lnTo>
                    <a:lnTo>
                      <a:pt x="231" y="145"/>
                    </a:lnTo>
                    <a:lnTo>
                      <a:pt x="234" y="147"/>
                    </a:lnTo>
                    <a:lnTo>
                      <a:pt x="236" y="147"/>
                    </a:lnTo>
                    <a:lnTo>
                      <a:pt x="241" y="152"/>
                    </a:lnTo>
                    <a:lnTo>
                      <a:pt x="248" y="157"/>
                    </a:lnTo>
                    <a:lnTo>
                      <a:pt x="253" y="164"/>
                    </a:lnTo>
                    <a:lnTo>
                      <a:pt x="260" y="174"/>
                    </a:lnTo>
                    <a:lnTo>
                      <a:pt x="267" y="183"/>
                    </a:lnTo>
                    <a:lnTo>
                      <a:pt x="272" y="195"/>
                    </a:lnTo>
                    <a:lnTo>
                      <a:pt x="274" y="212"/>
                    </a:lnTo>
                    <a:lnTo>
                      <a:pt x="277" y="228"/>
                    </a:lnTo>
                  </a:path>
                </a:pathLst>
              </a:custGeom>
              <a:noFill/>
              <a:ln w="12700" cmpd="sng">
                <a:solidFill>
                  <a:srgbClr val="FF9900"/>
                </a:solidFill>
                <a:prstDash val="solid"/>
                <a:round/>
                <a:headEnd/>
                <a:tailEnd/>
              </a:ln>
            </p:spPr>
            <p:txBody>
              <a:bodyPr/>
              <a:lstStyle/>
              <a:p>
                <a:endParaRPr lang="en-US"/>
              </a:p>
            </p:txBody>
          </p:sp>
          <p:sp>
            <p:nvSpPr>
              <p:cNvPr id="93" name="Freeform 454"/>
              <p:cNvSpPr>
                <a:spLocks/>
              </p:cNvSpPr>
              <p:nvPr/>
            </p:nvSpPr>
            <p:spPr bwMode="auto">
              <a:xfrm>
                <a:off x="3891" y="2677"/>
                <a:ext cx="358" cy="236"/>
              </a:xfrm>
              <a:custGeom>
                <a:avLst/>
                <a:gdLst/>
                <a:ahLst/>
                <a:cxnLst>
                  <a:cxn ang="0">
                    <a:pos x="2" y="219"/>
                  </a:cxn>
                  <a:cxn ang="0">
                    <a:pos x="9" y="193"/>
                  </a:cxn>
                  <a:cxn ang="0">
                    <a:pos x="21" y="174"/>
                  </a:cxn>
                  <a:cxn ang="0">
                    <a:pos x="33" y="162"/>
                  </a:cxn>
                  <a:cxn ang="0">
                    <a:pos x="43" y="155"/>
                  </a:cxn>
                  <a:cxn ang="0">
                    <a:pos x="43" y="155"/>
                  </a:cxn>
                  <a:cxn ang="0">
                    <a:pos x="40" y="145"/>
                  </a:cxn>
                  <a:cxn ang="0">
                    <a:pos x="38" y="134"/>
                  </a:cxn>
                  <a:cxn ang="0">
                    <a:pos x="38" y="117"/>
                  </a:cxn>
                  <a:cxn ang="0">
                    <a:pos x="48" y="98"/>
                  </a:cxn>
                  <a:cxn ang="0">
                    <a:pos x="67" y="83"/>
                  </a:cxn>
                  <a:cxn ang="0">
                    <a:pos x="83" y="79"/>
                  </a:cxn>
                  <a:cxn ang="0">
                    <a:pos x="102" y="81"/>
                  </a:cxn>
                  <a:cxn ang="0">
                    <a:pos x="114" y="86"/>
                  </a:cxn>
                  <a:cxn ang="0">
                    <a:pos x="121" y="91"/>
                  </a:cxn>
                  <a:cxn ang="0">
                    <a:pos x="124" y="88"/>
                  </a:cxn>
                  <a:cxn ang="0">
                    <a:pos x="121" y="81"/>
                  </a:cxn>
                  <a:cxn ang="0">
                    <a:pos x="124" y="69"/>
                  </a:cxn>
                  <a:cxn ang="0">
                    <a:pos x="133" y="52"/>
                  </a:cxn>
                  <a:cxn ang="0">
                    <a:pos x="152" y="31"/>
                  </a:cxn>
                  <a:cxn ang="0">
                    <a:pos x="181" y="14"/>
                  </a:cxn>
                  <a:cxn ang="0">
                    <a:pos x="212" y="10"/>
                  </a:cxn>
                  <a:cxn ang="0">
                    <a:pos x="238" y="14"/>
                  </a:cxn>
                  <a:cxn ang="0">
                    <a:pos x="260" y="24"/>
                  </a:cxn>
                  <a:cxn ang="0">
                    <a:pos x="272" y="31"/>
                  </a:cxn>
                  <a:cxn ang="0">
                    <a:pos x="274" y="31"/>
                  </a:cxn>
                  <a:cxn ang="0">
                    <a:pos x="274" y="26"/>
                  </a:cxn>
                  <a:cxn ang="0">
                    <a:pos x="279" y="17"/>
                  </a:cxn>
                  <a:cxn ang="0">
                    <a:pos x="288" y="7"/>
                  </a:cxn>
                  <a:cxn ang="0">
                    <a:pos x="305" y="2"/>
                  </a:cxn>
                  <a:cxn ang="0">
                    <a:pos x="327" y="2"/>
                  </a:cxn>
                  <a:cxn ang="0">
                    <a:pos x="343" y="7"/>
                  </a:cxn>
                  <a:cxn ang="0">
                    <a:pos x="350" y="17"/>
                  </a:cxn>
                  <a:cxn ang="0">
                    <a:pos x="355" y="26"/>
                  </a:cxn>
                  <a:cxn ang="0">
                    <a:pos x="358" y="31"/>
                  </a:cxn>
                </a:cxnLst>
                <a:rect l="0" t="0" r="r" b="b"/>
                <a:pathLst>
                  <a:path w="358" h="236">
                    <a:moveTo>
                      <a:pt x="0" y="236"/>
                    </a:moveTo>
                    <a:lnTo>
                      <a:pt x="2" y="219"/>
                    </a:lnTo>
                    <a:lnTo>
                      <a:pt x="5" y="205"/>
                    </a:lnTo>
                    <a:lnTo>
                      <a:pt x="9" y="193"/>
                    </a:lnTo>
                    <a:lnTo>
                      <a:pt x="14" y="181"/>
                    </a:lnTo>
                    <a:lnTo>
                      <a:pt x="21" y="174"/>
                    </a:lnTo>
                    <a:lnTo>
                      <a:pt x="29" y="167"/>
                    </a:lnTo>
                    <a:lnTo>
                      <a:pt x="33" y="162"/>
                    </a:lnTo>
                    <a:lnTo>
                      <a:pt x="38" y="157"/>
                    </a:lnTo>
                    <a:lnTo>
                      <a:pt x="43" y="155"/>
                    </a:lnTo>
                    <a:lnTo>
                      <a:pt x="43" y="155"/>
                    </a:lnTo>
                    <a:lnTo>
                      <a:pt x="43" y="155"/>
                    </a:lnTo>
                    <a:lnTo>
                      <a:pt x="40" y="150"/>
                    </a:lnTo>
                    <a:lnTo>
                      <a:pt x="40" y="145"/>
                    </a:lnTo>
                    <a:lnTo>
                      <a:pt x="38" y="141"/>
                    </a:lnTo>
                    <a:lnTo>
                      <a:pt x="38" y="134"/>
                    </a:lnTo>
                    <a:lnTo>
                      <a:pt x="38" y="124"/>
                    </a:lnTo>
                    <a:lnTo>
                      <a:pt x="38" y="117"/>
                    </a:lnTo>
                    <a:lnTo>
                      <a:pt x="43" y="107"/>
                    </a:lnTo>
                    <a:lnTo>
                      <a:pt x="48" y="98"/>
                    </a:lnTo>
                    <a:lnTo>
                      <a:pt x="55" y="91"/>
                    </a:lnTo>
                    <a:lnTo>
                      <a:pt x="67" y="83"/>
                    </a:lnTo>
                    <a:lnTo>
                      <a:pt x="76" y="81"/>
                    </a:lnTo>
                    <a:lnTo>
                      <a:pt x="83" y="79"/>
                    </a:lnTo>
                    <a:lnTo>
                      <a:pt x="93" y="79"/>
                    </a:lnTo>
                    <a:lnTo>
                      <a:pt x="102" y="81"/>
                    </a:lnTo>
                    <a:lnTo>
                      <a:pt x="110" y="83"/>
                    </a:lnTo>
                    <a:lnTo>
                      <a:pt x="114" y="86"/>
                    </a:lnTo>
                    <a:lnTo>
                      <a:pt x="119" y="88"/>
                    </a:lnTo>
                    <a:lnTo>
                      <a:pt x="121" y="91"/>
                    </a:lnTo>
                    <a:lnTo>
                      <a:pt x="124" y="91"/>
                    </a:lnTo>
                    <a:lnTo>
                      <a:pt x="124" y="88"/>
                    </a:lnTo>
                    <a:lnTo>
                      <a:pt x="121" y="86"/>
                    </a:lnTo>
                    <a:lnTo>
                      <a:pt x="121" y="81"/>
                    </a:lnTo>
                    <a:lnTo>
                      <a:pt x="124" y="76"/>
                    </a:lnTo>
                    <a:lnTo>
                      <a:pt x="124" y="69"/>
                    </a:lnTo>
                    <a:lnTo>
                      <a:pt x="129" y="60"/>
                    </a:lnTo>
                    <a:lnTo>
                      <a:pt x="133" y="52"/>
                    </a:lnTo>
                    <a:lnTo>
                      <a:pt x="141" y="43"/>
                    </a:lnTo>
                    <a:lnTo>
                      <a:pt x="152" y="31"/>
                    </a:lnTo>
                    <a:lnTo>
                      <a:pt x="164" y="21"/>
                    </a:lnTo>
                    <a:lnTo>
                      <a:pt x="181" y="14"/>
                    </a:lnTo>
                    <a:lnTo>
                      <a:pt x="195" y="10"/>
                    </a:lnTo>
                    <a:lnTo>
                      <a:pt x="212" y="10"/>
                    </a:lnTo>
                    <a:lnTo>
                      <a:pt x="226" y="10"/>
                    </a:lnTo>
                    <a:lnTo>
                      <a:pt x="238" y="14"/>
                    </a:lnTo>
                    <a:lnTo>
                      <a:pt x="250" y="19"/>
                    </a:lnTo>
                    <a:lnTo>
                      <a:pt x="260" y="24"/>
                    </a:lnTo>
                    <a:lnTo>
                      <a:pt x="267" y="29"/>
                    </a:lnTo>
                    <a:lnTo>
                      <a:pt x="272" y="31"/>
                    </a:lnTo>
                    <a:lnTo>
                      <a:pt x="274" y="33"/>
                    </a:lnTo>
                    <a:lnTo>
                      <a:pt x="274" y="31"/>
                    </a:lnTo>
                    <a:lnTo>
                      <a:pt x="274" y="29"/>
                    </a:lnTo>
                    <a:lnTo>
                      <a:pt x="274" y="26"/>
                    </a:lnTo>
                    <a:lnTo>
                      <a:pt x="276" y="21"/>
                    </a:lnTo>
                    <a:lnTo>
                      <a:pt x="279" y="17"/>
                    </a:lnTo>
                    <a:lnTo>
                      <a:pt x="284" y="12"/>
                    </a:lnTo>
                    <a:lnTo>
                      <a:pt x="288" y="7"/>
                    </a:lnTo>
                    <a:lnTo>
                      <a:pt x="296" y="5"/>
                    </a:lnTo>
                    <a:lnTo>
                      <a:pt x="305" y="2"/>
                    </a:lnTo>
                    <a:lnTo>
                      <a:pt x="315" y="0"/>
                    </a:lnTo>
                    <a:lnTo>
                      <a:pt x="327" y="2"/>
                    </a:lnTo>
                    <a:lnTo>
                      <a:pt x="336" y="5"/>
                    </a:lnTo>
                    <a:lnTo>
                      <a:pt x="343" y="7"/>
                    </a:lnTo>
                    <a:lnTo>
                      <a:pt x="348" y="12"/>
                    </a:lnTo>
                    <a:lnTo>
                      <a:pt x="350" y="17"/>
                    </a:lnTo>
                    <a:lnTo>
                      <a:pt x="355" y="21"/>
                    </a:lnTo>
                    <a:lnTo>
                      <a:pt x="355" y="26"/>
                    </a:lnTo>
                    <a:lnTo>
                      <a:pt x="358" y="29"/>
                    </a:lnTo>
                    <a:lnTo>
                      <a:pt x="358" y="31"/>
                    </a:lnTo>
                    <a:lnTo>
                      <a:pt x="358" y="33"/>
                    </a:lnTo>
                  </a:path>
                </a:pathLst>
              </a:custGeom>
              <a:noFill/>
              <a:ln w="12700" cmpd="sng">
                <a:solidFill>
                  <a:srgbClr val="FF9900"/>
                </a:solidFill>
                <a:prstDash val="solid"/>
                <a:round/>
                <a:headEnd/>
                <a:tailEnd/>
              </a:ln>
            </p:spPr>
            <p:txBody>
              <a:bodyPr/>
              <a:lstStyle/>
              <a:p>
                <a:endParaRPr lang="en-US"/>
              </a:p>
            </p:txBody>
          </p:sp>
          <p:sp>
            <p:nvSpPr>
              <p:cNvPr id="94" name="Freeform 455"/>
              <p:cNvSpPr>
                <a:spLocks/>
              </p:cNvSpPr>
              <p:nvPr/>
            </p:nvSpPr>
            <p:spPr bwMode="auto">
              <a:xfrm>
                <a:off x="3891" y="2911"/>
                <a:ext cx="272" cy="229"/>
              </a:xfrm>
              <a:custGeom>
                <a:avLst/>
                <a:gdLst/>
                <a:ahLst/>
                <a:cxnLst>
                  <a:cxn ang="0">
                    <a:pos x="272" y="202"/>
                  </a:cxn>
                  <a:cxn ang="0">
                    <a:pos x="272" y="205"/>
                  </a:cxn>
                  <a:cxn ang="0">
                    <a:pos x="267" y="207"/>
                  </a:cxn>
                  <a:cxn ang="0">
                    <a:pos x="260" y="212"/>
                  </a:cxn>
                  <a:cxn ang="0">
                    <a:pos x="250" y="217"/>
                  </a:cxn>
                  <a:cxn ang="0">
                    <a:pos x="238" y="221"/>
                  </a:cxn>
                  <a:cxn ang="0">
                    <a:pos x="226" y="226"/>
                  </a:cxn>
                  <a:cxn ang="0">
                    <a:pos x="212" y="229"/>
                  </a:cxn>
                  <a:cxn ang="0">
                    <a:pos x="195" y="226"/>
                  </a:cxn>
                  <a:cxn ang="0">
                    <a:pos x="181" y="224"/>
                  </a:cxn>
                  <a:cxn ang="0">
                    <a:pos x="164" y="214"/>
                  </a:cxn>
                  <a:cxn ang="0">
                    <a:pos x="152" y="205"/>
                  </a:cxn>
                  <a:cxn ang="0">
                    <a:pos x="141" y="195"/>
                  </a:cxn>
                  <a:cxn ang="0">
                    <a:pos x="133" y="186"/>
                  </a:cxn>
                  <a:cxn ang="0">
                    <a:pos x="129" y="176"/>
                  </a:cxn>
                  <a:cxn ang="0">
                    <a:pos x="124" y="167"/>
                  </a:cxn>
                  <a:cxn ang="0">
                    <a:pos x="124" y="159"/>
                  </a:cxn>
                  <a:cxn ang="0">
                    <a:pos x="121" y="155"/>
                  </a:cxn>
                  <a:cxn ang="0">
                    <a:pos x="121" y="150"/>
                  </a:cxn>
                  <a:cxn ang="0">
                    <a:pos x="124" y="148"/>
                  </a:cxn>
                  <a:cxn ang="0">
                    <a:pos x="124" y="145"/>
                  </a:cxn>
                  <a:cxn ang="0">
                    <a:pos x="121" y="148"/>
                  </a:cxn>
                  <a:cxn ang="0">
                    <a:pos x="119" y="150"/>
                  </a:cxn>
                  <a:cxn ang="0">
                    <a:pos x="114" y="152"/>
                  </a:cxn>
                  <a:cxn ang="0">
                    <a:pos x="110" y="155"/>
                  </a:cxn>
                  <a:cxn ang="0">
                    <a:pos x="102" y="157"/>
                  </a:cxn>
                  <a:cxn ang="0">
                    <a:pos x="93" y="157"/>
                  </a:cxn>
                  <a:cxn ang="0">
                    <a:pos x="83" y="157"/>
                  </a:cxn>
                  <a:cxn ang="0">
                    <a:pos x="76" y="157"/>
                  </a:cxn>
                  <a:cxn ang="0">
                    <a:pos x="67" y="152"/>
                  </a:cxn>
                  <a:cxn ang="0">
                    <a:pos x="55" y="145"/>
                  </a:cxn>
                  <a:cxn ang="0">
                    <a:pos x="48" y="138"/>
                  </a:cxn>
                  <a:cxn ang="0">
                    <a:pos x="43" y="128"/>
                  </a:cxn>
                  <a:cxn ang="0">
                    <a:pos x="38" y="121"/>
                  </a:cxn>
                  <a:cxn ang="0">
                    <a:pos x="38" y="112"/>
                  </a:cxn>
                  <a:cxn ang="0">
                    <a:pos x="38" y="105"/>
                  </a:cxn>
                  <a:cxn ang="0">
                    <a:pos x="38" y="97"/>
                  </a:cxn>
                  <a:cxn ang="0">
                    <a:pos x="40" y="90"/>
                  </a:cxn>
                  <a:cxn ang="0">
                    <a:pos x="40" y="86"/>
                  </a:cxn>
                  <a:cxn ang="0">
                    <a:pos x="43" y="83"/>
                  </a:cxn>
                  <a:cxn ang="0">
                    <a:pos x="43" y="81"/>
                  </a:cxn>
                  <a:cxn ang="0">
                    <a:pos x="43" y="81"/>
                  </a:cxn>
                  <a:cxn ang="0">
                    <a:pos x="38" y="78"/>
                  </a:cxn>
                  <a:cxn ang="0">
                    <a:pos x="33" y="76"/>
                  </a:cxn>
                  <a:cxn ang="0">
                    <a:pos x="29" y="71"/>
                  </a:cxn>
                  <a:cxn ang="0">
                    <a:pos x="21" y="64"/>
                  </a:cxn>
                  <a:cxn ang="0">
                    <a:pos x="14" y="55"/>
                  </a:cxn>
                  <a:cxn ang="0">
                    <a:pos x="9" y="45"/>
                  </a:cxn>
                  <a:cxn ang="0">
                    <a:pos x="5" y="31"/>
                  </a:cxn>
                  <a:cxn ang="0">
                    <a:pos x="2" y="16"/>
                  </a:cxn>
                  <a:cxn ang="0">
                    <a:pos x="0" y="0"/>
                  </a:cxn>
                </a:cxnLst>
                <a:rect l="0" t="0" r="r" b="b"/>
                <a:pathLst>
                  <a:path w="272" h="229">
                    <a:moveTo>
                      <a:pt x="272" y="202"/>
                    </a:moveTo>
                    <a:lnTo>
                      <a:pt x="272" y="205"/>
                    </a:lnTo>
                    <a:lnTo>
                      <a:pt x="267" y="207"/>
                    </a:lnTo>
                    <a:lnTo>
                      <a:pt x="260" y="212"/>
                    </a:lnTo>
                    <a:lnTo>
                      <a:pt x="250" y="217"/>
                    </a:lnTo>
                    <a:lnTo>
                      <a:pt x="238" y="221"/>
                    </a:lnTo>
                    <a:lnTo>
                      <a:pt x="226" y="226"/>
                    </a:lnTo>
                    <a:lnTo>
                      <a:pt x="212" y="229"/>
                    </a:lnTo>
                    <a:lnTo>
                      <a:pt x="195" y="226"/>
                    </a:lnTo>
                    <a:lnTo>
                      <a:pt x="181" y="224"/>
                    </a:lnTo>
                    <a:lnTo>
                      <a:pt x="164" y="214"/>
                    </a:lnTo>
                    <a:lnTo>
                      <a:pt x="152" y="205"/>
                    </a:lnTo>
                    <a:lnTo>
                      <a:pt x="141" y="195"/>
                    </a:lnTo>
                    <a:lnTo>
                      <a:pt x="133" y="186"/>
                    </a:lnTo>
                    <a:lnTo>
                      <a:pt x="129" y="176"/>
                    </a:lnTo>
                    <a:lnTo>
                      <a:pt x="124" y="167"/>
                    </a:lnTo>
                    <a:lnTo>
                      <a:pt x="124" y="159"/>
                    </a:lnTo>
                    <a:lnTo>
                      <a:pt x="121" y="155"/>
                    </a:lnTo>
                    <a:lnTo>
                      <a:pt x="121" y="150"/>
                    </a:lnTo>
                    <a:lnTo>
                      <a:pt x="124" y="148"/>
                    </a:lnTo>
                    <a:lnTo>
                      <a:pt x="124" y="145"/>
                    </a:lnTo>
                    <a:lnTo>
                      <a:pt x="121" y="148"/>
                    </a:lnTo>
                    <a:lnTo>
                      <a:pt x="119" y="150"/>
                    </a:lnTo>
                    <a:lnTo>
                      <a:pt x="114" y="152"/>
                    </a:lnTo>
                    <a:lnTo>
                      <a:pt x="110" y="155"/>
                    </a:lnTo>
                    <a:lnTo>
                      <a:pt x="102" y="157"/>
                    </a:lnTo>
                    <a:lnTo>
                      <a:pt x="93" y="157"/>
                    </a:lnTo>
                    <a:lnTo>
                      <a:pt x="83" y="157"/>
                    </a:lnTo>
                    <a:lnTo>
                      <a:pt x="76" y="157"/>
                    </a:lnTo>
                    <a:lnTo>
                      <a:pt x="67" y="152"/>
                    </a:lnTo>
                    <a:lnTo>
                      <a:pt x="55" y="145"/>
                    </a:lnTo>
                    <a:lnTo>
                      <a:pt x="48" y="138"/>
                    </a:lnTo>
                    <a:lnTo>
                      <a:pt x="43" y="128"/>
                    </a:lnTo>
                    <a:lnTo>
                      <a:pt x="38" y="121"/>
                    </a:lnTo>
                    <a:lnTo>
                      <a:pt x="38" y="112"/>
                    </a:lnTo>
                    <a:lnTo>
                      <a:pt x="38" y="105"/>
                    </a:lnTo>
                    <a:lnTo>
                      <a:pt x="38" y="97"/>
                    </a:lnTo>
                    <a:lnTo>
                      <a:pt x="40" y="90"/>
                    </a:lnTo>
                    <a:lnTo>
                      <a:pt x="40" y="86"/>
                    </a:lnTo>
                    <a:lnTo>
                      <a:pt x="43" y="83"/>
                    </a:lnTo>
                    <a:lnTo>
                      <a:pt x="43" y="81"/>
                    </a:lnTo>
                    <a:lnTo>
                      <a:pt x="43" y="81"/>
                    </a:lnTo>
                    <a:lnTo>
                      <a:pt x="38" y="78"/>
                    </a:lnTo>
                    <a:lnTo>
                      <a:pt x="33" y="76"/>
                    </a:lnTo>
                    <a:lnTo>
                      <a:pt x="29" y="71"/>
                    </a:lnTo>
                    <a:lnTo>
                      <a:pt x="21" y="64"/>
                    </a:lnTo>
                    <a:lnTo>
                      <a:pt x="14" y="55"/>
                    </a:lnTo>
                    <a:lnTo>
                      <a:pt x="9" y="45"/>
                    </a:lnTo>
                    <a:lnTo>
                      <a:pt x="5" y="31"/>
                    </a:lnTo>
                    <a:lnTo>
                      <a:pt x="2" y="16"/>
                    </a:lnTo>
                    <a:lnTo>
                      <a:pt x="0" y="0"/>
                    </a:lnTo>
                  </a:path>
                </a:pathLst>
              </a:custGeom>
              <a:noFill/>
              <a:ln w="12700" cmpd="sng">
                <a:solidFill>
                  <a:srgbClr val="FF9900"/>
                </a:solidFill>
                <a:prstDash val="solid"/>
                <a:round/>
                <a:headEnd/>
                <a:tailEnd/>
              </a:ln>
            </p:spPr>
            <p:txBody>
              <a:bodyPr/>
              <a:lstStyle/>
              <a:p>
                <a:endParaRPr lang="en-US"/>
              </a:p>
            </p:txBody>
          </p:sp>
          <p:sp>
            <p:nvSpPr>
              <p:cNvPr id="95" name="Freeform 456"/>
              <p:cNvSpPr>
                <a:spLocks/>
              </p:cNvSpPr>
              <p:nvPr/>
            </p:nvSpPr>
            <p:spPr bwMode="auto">
              <a:xfrm>
                <a:off x="4165" y="2911"/>
                <a:ext cx="355" cy="236"/>
              </a:xfrm>
              <a:custGeom>
                <a:avLst/>
                <a:gdLst/>
                <a:ahLst/>
                <a:cxnLst>
                  <a:cxn ang="0">
                    <a:pos x="355" y="16"/>
                  </a:cxn>
                  <a:cxn ang="0">
                    <a:pos x="348" y="45"/>
                  </a:cxn>
                  <a:cxn ang="0">
                    <a:pos x="334" y="64"/>
                  </a:cxn>
                  <a:cxn ang="0">
                    <a:pos x="322" y="76"/>
                  </a:cxn>
                  <a:cxn ang="0">
                    <a:pos x="315" y="81"/>
                  </a:cxn>
                  <a:cxn ang="0">
                    <a:pos x="315" y="83"/>
                  </a:cxn>
                  <a:cxn ang="0">
                    <a:pos x="317" y="90"/>
                  </a:cxn>
                  <a:cxn ang="0">
                    <a:pos x="320" y="105"/>
                  </a:cxn>
                  <a:cxn ang="0">
                    <a:pos x="317" y="121"/>
                  </a:cxn>
                  <a:cxn ang="0">
                    <a:pos x="310" y="138"/>
                  </a:cxn>
                  <a:cxn ang="0">
                    <a:pos x="291" y="152"/>
                  </a:cxn>
                  <a:cxn ang="0">
                    <a:pos x="272" y="159"/>
                  </a:cxn>
                  <a:cxn ang="0">
                    <a:pos x="255" y="157"/>
                  </a:cxn>
                  <a:cxn ang="0">
                    <a:pos x="241" y="152"/>
                  </a:cxn>
                  <a:cxn ang="0">
                    <a:pos x="234" y="148"/>
                  </a:cxn>
                  <a:cxn ang="0">
                    <a:pos x="234" y="148"/>
                  </a:cxn>
                  <a:cxn ang="0">
                    <a:pos x="234" y="155"/>
                  </a:cxn>
                  <a:cxn ang="0">
                    <a:pos x="231" y="169"/>
                  </a:cxn>
                  <a:cxn ang="0">
                    <a:pos x="224" y="186"/>
                  </a:cxn>
                  <a:cxn ang="0">
                    <a:pos x="205" y="205"/>
                  </a:cxn>
                  <a:cxn ang="0">
                    <a:pos x="177" y="224"/>
                  </a:cxn>
                  <a:cxn ang="0">
                    <a:pos x="146" y="229"/>
                  </a:cxn>
                  <a:cxn ang="0">
                    <a:pos x="117" y="224"/>
                  </a:cxn>
                  <a:cxn ang="0">
                    <a:pos x="98" y="214"/>
                  </a:cxn>
                  <a:cxn ang="0">
                    <a:pos x="86" y="205"/>
                  </a:cxn>
                  <a:cxn ang="0">
                    <a:pos x="84" y="205"/>
                  </a:cxn>
                  <a:cxn ang="0">
                    <a:pos x="81" y="212"/>
                  </a:cxn>
                  <a:cxn ang="0">
                    <a:pos x="76" y="219"/>
                  </a:cxn>
                  <a:cxn ang="0">
                    <a:pos x="69" y="229"/>
                  </a:cxn>
                  <a:cxn ang="0">
                    <a:pos x="53" y="236"/>
                  </a:cxn>
                  <a:cxn ang="0">
                    <a:pos x="31" y="236"/>
                  </a:cxn>
                  <a:cxn ang="0">
                    <a:pos x="14" y="229"/>
                  </a:cxn>
                  <a:cxn ang="0">
                    <a:pos x="5" y="219"/>
                  </a:cxn>
                  <a:cxn ang="0">
                    <a:pos x="0" y="212"/>
                  </a:cxn>
                  <a:cxn ang="0">
                    <a:pos x="0" y="205"/>
                  </a:cxn>
                </a:cxnLst>
                <a:rect l="0" t="0" r="r" b="b"/>
                <a:pathLst>
                  <a:path w="355" h="236">
                    <a:moveTo>
                      <a:pt x="355" y="0"/>
                    </a:moveTo>
                    <a:lnTo>
                      <a:pt x="355" y="16"/>
                    </a:lnTo>
                    <a:lnTo>
                      <a:pt x="353" y="33"/>
                    </a:lnTo>
                    <a:lnTo>
                      <a:pt x="348" y="45"/>
                    </a:lnTo>
                    <a:lnTo>
                      <a:pt x="341" y="55"/>
                    </a:lnTo>
                    <a:lnTo>
                      <a:pt x="334" y="64"/>
                    </a:lnTo>
                    <a:lnTo>
                      <a:pt x="329" y="71"/>
                    </a:lnTo>
                    <a:lnTo>
                      <a:pt x="322" y="76"/>
                    </a:lnTo>
                    <a:lnTo>
                      <a:pt x="317" y="78"/>
                    </a:lnTo>
                    <a:lnTo>
                      <a:pt x="315" y="81"/>
                    </a:lnTo>
                    <a:lnTo>
                      <a:pt x="312" y="83"/>
                    </a:lnTo>
                    <a:lnTo>
                      <a:pt x="315" y="83"/>
                    </a:lnTo>
                    <a:lnTo>
                      <a:pt x="315" y="86"/>
                    </a:lnTo>
                    <a:lnTo>
                      <a:pt x="317" y="90"/>
                    </a:lnTo>
                    <a:lnTo>
                      <a:pt x="317" y="97"/>
                    </a:lnTo>
                    <a:lnTo>
                      <a:pt x="320" y="105"/>
                    </a:lnTo>
                    <a:lnTo>
                      <a:pt x="320" y="112"/>
                    </a:lnTo>
                    <a:lnTo>
                      <a:pt x="317" y="121"/>
                    </a:lnTo>
                    <a:lnTo>
                      <a:pt x="315" y="131"/>
                    </a:lnTo>
                    <a:lnTo>
                      <a:pt x="310" y="138"/>
                    </a:lnTo>
                    <a:lnTo>
                      <a:pt x="300" y="148"/>
                    </a:lnTo>
                    <a:lnTo>
                      <a:pt x="291" y="152"/>
                    </a:lnTo>
                    <a:lnTo>
                      <a:pt x="281" y="157"/>
                    </a:lnTo>
                    <a:lnTo>
                      <a:pt x="272" y="159"/>
                    </a:lnTo>
                    <a:lnTo>
                      <a:pt x="262" y="159"/>
                    </a:lnTo>
                    <a:lnTo>
                      <a:pt x="255" y="157"/>
                    </a:lnTo>
                    <a:lnTo>
                      <a:pt x="248" y="155"/>
                    </a:lnTo>
                    <a:lnTo>
                      <a:pt x="241" y="152"/>
                    </a:lnTo>
                    <a:lnTo>
                      <a:pt x="236" y="150"/>
                    </a:lnTo>
                    <a:lnTo>
                      <a:pt x="234" y="148"/>
                    </a:lnTo>
                    <a:lnTo>
                      <a:pt x="234" y="148"/>
                    </a:lnTo>
                    <a:lnTo>
                      <a:pt x="234" y="148"/>
                    </a:lnTo>
                    <a:lnTo>
                      <a:pt x="234" y="150"/>
                    </a:lnTo>
                    <a:lnTo>
                      <a:pt x="234" y="155"/>
                    </a:lnTo>
                    <a:lnTo>
                      <a:pt x="234" y="162"/>
                    </a:lnTo>
                    <a:lnTo>
                      <a:pt x="231" y="169"/>
                    </a:lnTo>
                    <a:lnTo>
                      <a:pt x="229" y="176"/>
                    </a:lnTo>
                    <a:lnTo>
                      <a:pt x="224" y="186"/>
                    </a:lnTo>
                    <a:lnTo>
                      <a:pt x="215" y="195"/>
                    </a:lnTo>
                    <a:lnTo>
                      <a:pt x="205" y="205"/>
                    </a:lnTo>
                    <a:lnTo>
                      <a:pt x="191" y="217"/>
                    </a:lnTo>
                    <a:lnTo>
                      <a:pt x="177" y="224"/>
                    </a:lnTo>
                    <a:lnTo>
                      <a:pt x="160" y="229"/>
                    </a:lnTo>
                    <a:lnTo>
                      <a:pt x="146" y="229"/>
                    </a:lnTo>
                    <a:lnTo>
                      <a:pt x="131" y="226"/>
                    </a:lnTo>
                    <a:lnTo>
                      <a:pt x="117" y="224"/>
                    </a:lnTo>
                    <a:lnTo>
                      <a:pt x="107" y="219"/>
                    </a:lnTo>
                    <a:lnTo>
                      <a:pt x="98" y="214"/>
                    </a:lnTo>
                    <a:lnTo>
                      <a:pt x="91" y="209"/>
                    </a:lnTo>
                    <a:lnTo>
                      <a:pt x="86" y="205"/>
                    </a:lnTo>
                    <a:lnTo>
                      <a:pt x="84" y="205"/>
                    </a:lnTo>
                    <a:lnTo>
                      <a:pt x="84" y="205"/>
                    </a:lnTo>
                    <a:lnTo>
                      <a:pt x="84" y="207"/>
                    </a:lnTo>
                    <a:lnTo>
                      <a:pt x="81" y="212"/>
                    </a:lnTo>
                    <a:lnTo>
                      <a:pt x="81" y="214"/>
                    </a:lnTo>
                    <a:lnTo>
                      <a:pt x="76" y="219"/>
                    </a:lnTo>
                    <a:lnTo>
                      <a:pt x="74" y="224"/>
                    </a:lnTo>
                    <a:lnTo>
                      <a:pt x="69" y="229"/>
                    </a:lnTo>
                    <a:lnTo>
                      <a:pt x="62" y="233"/>
                    </a:lnTo>
                    <a:lnTo>
                      <a:pt x="53" y="236"/>
                    </a:lnTo>
                    <a:lnTo>
                      <a:pt x="41" y="236"/>
                    </a:lnTo>
                    <a:lnTo>
                      <a:pt x="31" y="236"/>
                    </a:lnTo>
                    <a:lnTo>
                      <a:pt x="22" y="233"/>
                    </a:lnTo>
                    <a:lnTo>
                      <a:pt x="14" y="229"/>
                    </a:lnTo>
                    <a:lnTo>
                      <a:pt x="10" y="224"/>
                    </a:lnTo>
                    <a:lnTo>
                      <a:pt x="5" y="219"/>
                    </a:lnTo>
                    <a:lnTo>
                      <a:pt x="2" y="214"/>
                    </a:lnTo>
                    <a:lnTo>
                      <a:pt x="0" y="212"/>
                    </a:lnTo>
                    <a:lnTo>
                      <a:pt x="0" y="207"/>
                    </a:lnTo>
                    <a:lnTo>
                      <a:pt x="0" y="205"/>
                    </a:lnTo>
                    <a:lnTo>
                      <a:pt x="0" y="205"/>
                    </a:lnTo>
                  </a:path>
                </a:pathLst>
              </a:custGeom>
              <a:noFill/>
              <a:ln w="12700" cmpd="sng">
                <a:solidFill>
                  <a:srgbClr val="FF9900"/>
                </a:solidFill>
                <a:prstDash val="solid"/>
                <a:round/>
                <a:headEnd/>
                <a:tailEnd/>
              </a:ln>
            </p:spPr>
            <p:txBody>
              <a:bodyPr/>
              <a:lstStyle/>
              <a:p>
                <a:endParaRPr lang="en-US"/>
              </a:p>
            </p:txBody>
          </p:sp>
        </p:grpSp>
        <p:grpSp>
          <p:nvGrpSpPr>
            <p:cNvPr id="4" name="Group 457"/>
            <p:cNvGrpSpPr>
              <a:grpSpLocks/>
            </p:cNvGrpSpPr>
            <p:nvPr/>
          </p:nvGrpSpPr>
          <p:grpSpPr bwMode="auto">
            <a:xfrm>
              <a:off x="4411" y="3428"/>
              <a:ext cx="631" cy="470"/>
              <a:chOff x="4411" y="3428"/>
              <a:chExt cx="631" cy="470"/>
            </a:xfrm>
          </p:grpSpPr>
          <p:sp>
            <p:nvSpPr>
              <p:cNvPr id="88" name="Freeform 458"/>
              <p:cNvSpPr>
                <a:spLocks/>
              </p:cNvSpPr>
              <p:nvPr/>
            </p:nvSpPr>
            <p:spPr bwMode="auto">
              <a:xfrm>
                <a:off x="4768" y="3438"/>
                <a:ext cx="274" cy="228"/>
              </a:xfrm>
              <a:custGeom>
                <a:avLst/>
                <a:gdLst/>
                <a:ahLst/>
                <a:cxnLst>
                  <a:cxn ang="0">
                    <a:pos x="0" y="23"/>
                  </a:cxn>
                  <a:cxn ang="0">
                    <a:pos x="3" y="21"/>
                  </a:cxn>
                  <a:cxn ang="0">
                    <a:pos x="7" y="19"/>
                  </a:cxn>
                  <a:cxn ang="0">
                    <a:pos x="15" y="14"/>
                  </a:cxn>
                  <a:cxn ang="0">
                    <a:pos x="24" y="9"/>
                  </a:cxn>
                  <a:cxn ang="0">
                    <a:pos x="36" y="4"/>
                  </a:cxn>
                  <a:cxn ang="0">
                    <a:pos x="48" y="0"/>
                  </a:cxn>
                  <a:cxn ang="0">
                    <a:pos x="62" y="0"/>
                  </a:cxn>
                  <a:cxn ang="0">
                    <a:pos x="77" y="0"/>
                  </a:cxn>
                  <a:cxn ang="0">
                    <a:pos x="93" y="4"/>
                  </a:cxn>
                  <a:cxn ang="0">
                    <a:pos x="108" y="12"/>
                  </a:cxn>
                  <a:cxn ang="0">
                    <a:pos x="122" y="21"/>
                  </a:cxn>
                  <a:cxn ang="0">
                    <a:pos x="134" y="33"/>
                  </a:cxn>
                  <a:cxn ang="0">
                    <a:pos x="141" y="43"/>
                  </a:cxn>
                  <a:cxn ang="0">
                    <a:pos x="146" y="52"/>
                  </a:cxn>
                  <a:cxn ang="0">
                    <a:pos x="148" y="59"/>
                  </a:cxn>
                  <a:cxn ang="0">
                    <a:pos x="151" y="66"/>
                  </a:cxn>
                  <a:cxn ang="0">
                    <a:pos x="151" y="71"/>
                  </a:cxn>
                  <a:cxn ang="0">
                    <a:pos x="151" y="76"/>
                  </a:cxn>
                  <a:cxn ang="0">
                    <a:pos x="151" y="78"/>
                  </a:cxn>
                  <a:cxn ang="0">
                    <a:pos x="151" y="81"/>
                  </a:cxn>
                  <a:cxn ang="0">
                    <a:pos x="151" y="81"/>
                  </a:cxn>
                  <a:cxn ang="0">
                    <a:pos x="155" y="78"/>
                  </a:cxn>
                  <a:cxn ang="0">
                    <a:pos x="160" y="76"/>
                  </a:cxn>
                  <a:cxn ang="0">
                    <a:pos x="165" y="74"/>
                  </a:cxn>
                  <a:cxn ang="0">
                    <a:pos x="172" y="71"/>
                  </a:cxn>
                  <a:cxn ang="0">
                    <a:pos x="182" y="69"/>
                  </a:cxn>
                  <a:cxn ang="0">
                    <a:pos x="189" y="69"/>
                  </a:cxn>
                  <a:cxn ang="0">
                    <a:pos x="198" y="71"/>
                  </a:cxn>
                  <a:cxn ang="0">
                    <a:pos x="208" y="74"/>
                  </a:cxn>
                  <a:cxn ang="0">
                    <a:pos x="217" y="81"/>
                  </a:cxn>
                  <a:cxn ang="0">
                    <a:pos x="227" y="88"/>
                  </a:cxn>
                  <a:cxn ang="0">
                    <a:pos x="232" y="97"/>
                  </a:cxn>
                  <a:cxn ang="0">
                    <a:pos x="234" y="107"/>
                  </a:cxn>
                  <a:cxn ang="0">
                    <a:pos x="236" y="114"/>
                  </a:cxn>
                  <a:cxn ang="0">
                    <a:pos x="236" y="124"/>
                  </a:cxn>
                  <a:cxn ang="0">
                    <a:pos x="236" y="131"/>
                  </a:cxn>
                  <a:cxn ang="0">
                    <a:pos x="234" y="135"/>
                  </a:cxn>
                  <a:cxn ang="0">
                    <a:pos x="232" y="140"/>
                  </a:cxn>
                  <a:cxn ang="0">
                    <a:pos x="232" y="145"/>
                  </a:cxn>
                  <a:cxn ang="0">
                    <a:pos x="232" y="145"/>
                  </a:cxn>
                  <a:cxn ang="0">
                    <a:pos x="232" y="145"/>
                  </a:cxn>
                  <a:cxn ang="0">
                    <a:pos x="236" y="147"/>
                  </a:cxn>
                  <a:cxn ang="0">
                    <a:pos x="241" y="152"/>
                  </a:cxn>
                  <a:cxn ang="0">
                    <a:pos x="246" y="157"/>
                  </a:cxn>
                  <a:cxn ang="0">
                    <a:pos x="253" y="164"/>
                  </a:cxn>
                  <a:cxn ang="0">
                    <a:pos x="258" y="171"/>
                  </a:cxn>
                  <a:cxn ang="0">
                    <a:pos x="265" y="183"/>
                  </a:cxn>
                  <a:cxn ang="0">
                    <a:pos x="270" y="195"/>
                  </a:cxn>
                  <a:cxn ang="0">
                    <a:pos x="272" y="209"/>
                  </a:cxn>
                  <a:cxn ang="0">
                    <a:pos x="274" y="228"/>
                  </a:cxn>
                </a:cxnLst>
                <a:rect l="0" t="0" r="r" b="b"/>
                <a:pathLst>
                  <a:path w="274" h="228">
                    <a:moveTo>
                      <a:pt x="0" y="23"/>
                    </a:moveTo>
                    <a:lnTo>
                      <a:pt x="3" y="21"/>
                    </a:lnTo>
                    <a:lnTo>
                      <a:pt x="7" y="19"/>
                    </a:lnTo>
                    <a:lnTo>
                      <a:pt x="15" y="14"/>
                    </a:lnTo>
                    <a:lnTo>
                      <a:pt x="24" y="9"/>
                    </a:lnTo>
                    <a:lnTo>
                      <a:pt x="36" y="4"/>
                    </a:lnTo>
                    <a:lnTo>
                      <a:pt x="48" y="0"/>
                    </a:lnTo>
                    <a:lnTo>
                      <a:pt x="62" y="0"/>
                    </a:lnTo>
                    <a:lnTo>
                      <a:pt x="77" y="0"/>
                    </a:lnTo>
                    <a:lnTo>
                      <a:pt x="93" y="4"/>
                    </a:lnTo>
                    <a:lnTo>
                      <a:pt x="108" y="12"/>
                    </a:lnTo>
                    <a:lnTo>
                      <a:pt x="122" y="21"/>
                    </a:lnTo>
                    <a:lnTo>
                      <a:pt x="134" y="33"/>
                    </a:lnTo>
                    <a:lnTo>
                      <a:pt x="141" y="43"/>
                    </a:lnTo>
                    <a:lnTo>
                      <a:pt x="146" y="52"/>
                    </a:lnTo>
                    <a:lnTo>
                      <a:pt x="148" y="59"/>
                    </a:lnTo>
                    <a:lnTo>
                      <a:pt x="151" y="66"/>
                    </a:lnTo>
                    <a:lnTo>
                      <a:pt x="151" y="71"/>
                    </a:lnTo>
                    <a:lnTo>
                      <a:pt x="151" y="76"/>
                    </a:lnTo>
                    <a:lnTo>
                      <a:pt x="151" y="78"/>
                    </a:lnTo>
                    <a:lnTo>
                      <a:pt x="151" y="81"/>
                    </a:lnTo>
                    <a:lnTo>
                      <a:pt x="151" y="81"/>
                    </a:lnTo>
                    <a:lnTo>
                      <a:pt x="155" y="78"/>
                    </a:lnTo>
                    <a:lnTo>
                      <a:pt x="160" y="76"/>
                    </a:lnTo>
                    <a:lnTo>
                      <a:pt x="165" y="74"/>
                    </a:lnTo>
                    <a:lnTo>
                      <a:pt x="172" y="71"/>
                    </a:lnTo>
                    <a:lnTo>
                      <a:pt x="182" y="69"/>
                    </a:lnTo>
                    <a:lnTo>
                      <a:pt x="189" y="69"/>
                    </a:lnTo>
                    <a:lnTo>
                      <a:pt x="198" y="71"/>
                    </a:lnTo>
                    <a:lnTo>
                      <a:pt x="208" y="74"/>
                    </a:lnTo>
                    <a:lnTo>
                      <a:pt x="217" y="81"/>
                    </a:lnTo>
                    <a:lnTo>
                      <a:pt x="227" y="88"/>
                    </a:lnTo>
                    <a:lnTo>
                      <a:pt x="232" y="97"/>
                    </a:lnTo>
                    <a:lnTo>
                      <a:pt x="234" y="107"/>
                    </a:lnTo>
                    <a:lnTo>
                      <a:pt x="236" y="114"/>
                    </a:lnTo>
                    <a:lnTo>
                      <a:pt x="236" y="124"/>
                    </a:lnTo>
                    <a:lnTo>
                      <a:pt x="236" y="131"/>
                    </a:lnTo>
                    <a:lnTo>
                      <a:pt x="234" y="135"/>
                    </a:lnTo>
                    <a:lnTo>
                      <a:pt x="232" y="140"/>
                    </a:lnTo>
                    <a:lnTo>
                      <a:pt x="232" y="145"/>
                    </a:lnTo>
                    <a:lnTo>
                      <a:pt x="232" y="145"/>
                    </a:lnTo>
                    <a:lnTo>
                      <a:pt x="232" y="145"/>
                    </a:lnTo>
                    <a:lnTo>
                      <a:pt x="236" y="147"/>
                    </a:lnTo>
                    <a:lnTo>
                      <a:pt x="241" y="152"/>
                    </a:lnTo>
                    <a:lnTo>
                      <a:pt x="246" y="157"/>
                    </a:lnTo>
                    <a:lnTo>
                      <a:pt x="253" y="164"/>
                    </a:lnTo>
                    <a:lnTo>
                      <a:pt x="258" y="171"/>
                    </a:lnTo>
                    <a:lnTo>
                      <a:pt x="265" y="183"/>
                    </a:lnTo>
                    <a:lnTo>
                      <a:pt x="270" y="195"/>
                    </a:lnTo>
                    <a:lnTo>
                      <a:pt x="272" y="209"/>
                    </a:lnTo>
                    <a:lnTo>
                      <a:pt x="274" y="228"/>
                    </a:lnTo>
                  </a:path>
                </a:pathLst>
              </a:custGeom>
              <a:noFill/>
              <a:ln w="12700" cmpd="sng">
                <a:solidFill>
                  <a:srgbClr val="FF9900"/>
                </a:solidFill>
                <a:prstDash val="solid"/>
                <a:round/>
                <a:headEnd/>
                <a:tailEnd/>
              </a:ln>
            </p:spPr>
            <p:txBody>
              <a:bodyPr/>
              <a:lstStyle/>
              <a:p>
                <a:endParaRPr lang="en-US"/>
              </a:p>
            </p:txBody>
          </p:sp>
          <p:sp>
            <p:nvSpPr>
              <p:cNvPr id="89" name="Freeform 459"/>
              <p:cNvSpPr>
                <a:spLocks/>
              </p:cNvSpPr>
              <p:nvPr/>
            </p:nvSpPr>
            <p:spPr bwMode="auto">
              <a:xfrm>
                <a:off x="4411" y="3428"/>
                <a:ext cx="357" cy="236"/>
              </a:xfrm>
              <a:custGeom>
                <a:avLst/>
                <a:gdLst/>
                <a:ahLst/>
                <a:cxnLst>
                  <a:cxn ang="0">
                    <a:pos x="2" y="219"/>
                  </a:cxn>
                  <a:cxn ang="0">
                    <a:pos x="9" y="191"/>
                  </a:cxn>
                  <a:cxn ang="0">
                    <a:pos x="21" y="172"/>
                  </a:cxn>
                  <a:cxn ang="0">
                    <a:pos x="33" y="160"/>
                  </a:cxn>
                  <a:cxn ang="0">
                    <a:pos x="43" y="155"/>
                  </a:cxn>
                  <a:cxn ang="0">
                    <a:pos x="43" y="153"/>
                  </a:cxn>
                  <a:cxn ang="0">
                    <a:pos x="40" y="145"/>
                  </a:cxn>
                  <a:cxn ang="0">
                    <a:pos x="38" y="131"/>
                  </a:cxn>
                  <a:cxn ang="0">
                    <a:pos x="40" y="114"/>
                  </a:cxn>
                  <a:cxn ang="0">
                    <a:pos x="47" y="98"/>
                  </a:cxn>
                  <a:cxn ang="0">
                    <a:pos x="66" y="84"/>
                  </a:cxn>
                  <a:cxn ang="0">
                    <a:pos x="85" y="79"/>
                  </a:cxn>
                  <a:cxn ang="0">
                    <a:pos x="102" y="79"/>
                  </a:cxn>
                  <a:cxn ang="0">
                    <a:pos x="114" y="84"/>
                  </a:cxn>
                  <a:cxn ang="0">
                    <a:pos x="124" y="88"/>
                  </a:cxn>
                  <a:cxn ang="0">
                    <a:pos x="124" y="88"/>
                  </a:cxn>
                  <a:cxn ang="0">
                    <a:pos x="124" y="81"/>
                  </a:cxn>
                  <a:cxn ang="0">
                    <a:pos x="126" y="69"/>
                  </a:cxn>
                  <a:cxn ang="0">
                    <a:pos x="133" y="50"/>
                  </a:cxn>
                  <a:cxn ang="0">
                    <a:pos x="152" y="31"/>
                  </a:cxn>
                  <a:cxn ang="0">
                    <a:pos x="181" y="12"/>
                  </a:cxn>
                  <a:cxn ang="0">
                    <a:pos x="212" y="7"/>
                  </a:cxn>
                  <a:cxn ang="0">
                    <a:pos x="238" y="14"/>
                  </a:cxn>
                  <a:cxn ang="0">
                    <a:pos x="260" y="24"/>
                  </a:cxn>
                  <a:cxn ang="0">
                    <a:pos x="271" y="31"/>
                  </a:cxn>
                  <a:cxn ang="0">
                    <a:pos x="274" y="31"/>
                  </a:cxn>
                  <a:cxn ang="0">
                    <a:pos x="274" y="26"/>
                  </a:cxn>
                  <a:cxn ang="0">
                    <a:pos x="279" y="17"/>
                  </a:cxn>
                  <a:cxn ang="0">
                    <a:pos x="288" y="7"/>
                  </a:cxn>
                  <a:cxn ang="0">
                    <a:pos x="305" y="2"/>
                  </a:cxn>
                  <a:cxn ang="0">
                    <a:pos x="326" y="2"/>
                  </a:cxn>
                  <a:cxn ang="0">
                    <a:pos x="343" y="7"/>
                  </a:cxn>
                  <a:cxn ang="0">
                    <a:pos x="353" y="17"/>
                  </a:cxn>
                  <a:cxn ang="0">
                    <a:pos x="357" y="26"/>
                  </a:cxn>
                  <a:cxn ang="0">
                    <a:pos x="357" y="31"/>
                  </a:cxn>
                </a:cxnLst>
                <a:rect l="0" t="0" r="r" b="b"/>
                <a:pathLst>
                  <a:path w="357" h="236">
                    <a:moveTo>
                      <a:pt x="0" y="236"/>
                    </a:moveTo>
                    <a:lnTo>
                      <a:pt x="2" y="219"/>
                    </a:lnTo>
                    <a:lnTo>
                      <a:pt x="4" y="205"/>
                    </a:lnTo>
                    <a:lnTo>
                      <a:pt x="9" y="191"/>
                    </a:lnTo>
                    <a:lnTo>
                      <a:pt x="16" y="181"/>
                    </a:lnTo>
                    <a:lnTo>
                      <a:pt x="21" y="172"/>
                    </a:lnTo>
                    <a:lnTo>
                      <a:pt x="28" y="165"/>
                    </a:lnTo>
                    <a:lnTo>
                      <a:pt x="33" y="160"/>
                    </a:lnTo>
                    <a:lnTo>
                      <a:pt x="38" y="157"/>
                    </a:lnTo>
                    <a:lnTo>
                      <a:pt x="43" y="155"/>
                    </a:lnTo>
                    <a:lnTo>
                      <a:pt x="43" y="155"/>
                    </a:lnTo>
                    <a:lnTo>
                      <a:pt x="43" y="153"/>
                    </a:lnTo>
                    <a:lnTo>
                      <a:pt x="43" y="150"/>
                    </a:lnTo>
                    <a:lnTo>
                      <a:pt x="40" y="145"/>
                    </a:lnTo>
                    <a:lnTo>
                      <a:pt x="38" y="138"/>
                    </a:lnTo>
                    <a:lnTo>
                      <a:pt x="38" y="131"/>
                    </a:lnTo>
                    <a:lnTo>
                      <a:pt x="38" y="124"/>
                    </a:lnTo>
                    <a:lnTo>
                      <a:pt x="40" y="114"/>
                    </a:lnTo>
                    <a:lnTo>
                      <a:pt x="43" y="107"/>
                    </a:lnTo>
                    <a:lnTo>
                      <a:pt x="47" y="98"/>
                    </a:lnTo>
                    <a:lnTo>
                      <a:pt x="57" y="91"/>
                    </a:lnTo>
                    <a:lnTo>
                      <a:pt x="66" y="84"/>
                    </a:lnTo>
                    <a:lnTo>
                      <a:pt x="76" y="79"/>
                    </a:lnTo>
                    <a:lnTo>
                      <a:pt x="85" y="79"/>
                    </a:lnTo>
                    <a:lnTo>
                      <a:pt x="93" y="79"/>
                    </a:lnTo>
                    <a:lnTo>
                      <a:pt x="102" y="79"/>
                    </a:lnTo>
                    <a:lnTo>
                      <a:pt x="109" y="81"/>
                    </a:lnTo>
                    <a:lnTo>
                      <a:pt x="114" y="84"/>
                    </a:lnTo>
                    <a:lnTo>
                      <a:pt x="119" y="86"/>
                    </a:lnTo>
                    <a:lnTo>
                      <a:pt x="124" y="88"/>
                    </a:lnTo>
                    <a:lnTo>
                      <a:pt x="124" y="91"/>
                    </a:lnTo>
                    <a:lnTo>
                      <a:pt x="124" y="88"/>
                    </a:lnTo>
                    <a:lnTo>
                      <a:pt x="124" y="86"/>
                    </a:lnTo>
                    <a:lnTo>
                      <a:pt x="124" y="81"/>
                    </a:lnTo>
                    <a:lnTo>
                      <a:pt x="124" y="76"/>
                    </a:lnTo>
                    <a:lnTo>
                      <a:pt x="126" y="69"/>
                    </a:lnTo>
                    <a:lnTo>
                      <a:pt x="128" y="60"/>
                    </a:lnTo>
                    <a:lnTo>
                      <a:pt x="133" y="50"/>
                    </a:lnTo>
                    <a:lnTo>
                      <a:pt x="140" y="41"/>
                    </a:lnTo>
                    <a:lnTo>
                      <a:pt x="152" y="31"/>
                    </a:lnTo>
                    <a:lnTo>
                      <a:pt x="167" y="22"/>
                    </a:lnTo>
                    <a:lnTo>
                      <a:pt x="181" y="12"/>
                    </a:lnTo>
                    <a:lnTo>
                      <a:pt x="198" y="10"/>
                    </a:lnTo>
                    <a:lnTo>
                      <a:pt x="212" y="7"/>
                    </a:lnTo>
                    <a:lnTo>
                      <a:pt x="226" y="10"/>
                    </a:lnTo>
                    <a:lnTo>
                      <a:pt x="238" y="14"/>
                    </a:lnTo>
                    <a:lnTo>
                      <a:pt x="250" y="19"/>
                    </a:lnTo>
                    <a:lnTo>
                      <a:pt x="260" y="24"/>
                    </a:lnTo>
                    <a:lnTo>
                      <a:pt x="267" y="29"/>
                    </a:lnTo>
                    <a:lnTo>
                      <a:pt x="271" y="31"/>
                    </a:lnTo>
                    <a:lnTo>
                      <a:pt x="274" y="33"/>
                    </a:lnTo>
                    <a:lnTo>
                      <a:pt x="274" y="31"/>
                    </a:lnTo>
                    <a:lnTo>
                      <a:pt x="274" y="29"/>
                    </a:lnTo>
                    <a:lnTo>
                      <a:pt x="274" y="26"/>
                    </a:lnTo>
                    <a:lnTo>
                      <a:pt x="276" y="22"/>
                    </a:lnTo>
                    <a:lnTo>
                      <a:pt x="279" y="17"/>
                    </a:lnTo>
                    <a:lnTo>
                      <a:pt x="283" y="12"/>
                    </a:lnTo>
                    <a:lnTo>
                      <a:pt x="288" y="7"/>
                    </a:lnTo>
                    <a:lnTo>
                      <a:pt x="295" y="5"/>
                    </a:lnTo>
                    <a:lnTo>
                      <a:pt x="305" y="2"/>
                    </a:lnTo>
                    <a:lnTo>
                      <a:pt x="317" y="0"/>
                    </a:lnTo>
                    <a:lnTo>
                      <a:pt x="326" y="2"/>
                    </a:lnTo>
                    <a:lnTo>
                      <a:pt x="336" y="5"/>
                    </a:lnTo>
                    <a:lnTo>
                      <a:pt x="343" y="7"/>
                    </a:lnTo>
                    <a:lnTo>
                      <a:pt x="348" y="12"/>
                    </a:lnTo>
                    <a:lnTo>
                      <a:pt x="353" y="17"/>
                    </a:lnTo>
                    <a:lnTo>
                      <a:pt x="355" y="22"/>
                    </a:lnTo>
                    <a:lnTo>
                      <a:pt x="357" y="26"/>
                    </a:lnTo>
                    <a:lnTo>
                      <a:pt x="357" y="29"/>
                    </a:lnTo>
                    <a:lnTo>
                      <a:pt x="357" y="31"/>
                    </a:lnTo>
                    <a:lnTo>
                      <a:pt x="357" y="33"/>
                    </a:lnTo>
                  </a:path>
                </a:pathLst>
              </a:custGeom>
              <a:noFill/>
              <a:ln w="12700" cmpd="sng">
                <a:solidFill>
                  <a:srgbClr val="FF9900"/>
                </a:solidFill>
                <a:prstDash val="solid"/>
                <a:round/>
                <a:headEnd/>
                <a:tailEnd/>
              </a:ln>
            </p:spPr>
            <p:txBody>
              <a:bodyPr/>
              <a:lstStyle/>
              <a:p>
                <a:endParaRPr lang="en-US"/>
              </a:p>
            </p:txBody>
          </p:sp>
          <p:sp>
            <p:nvSpPr>
              <p:cNvPr id="90" name="Freeform 460"/>
              <p:cNvSpPr>
                <a:spLocks/>
              </p:cNvSpPr>
              <p:nvPr/>
            </p:nvSpPr>
            <p:spPr bwMode="auto">
              <a:xfrm>
                <a:off x="4411" y="3659"/>
                <a:ext cx="274" cy="229"/>
              </a:xfrm>
              <a:custGeom>
                <a:avLst/>
                <a:gdLst/>
                <a:ahLst/>
                <a:cxnLst>
                  <a:cxn ang="0">
                    <a:pos x="274" y="205"/>
                  </a:cxn>
                  <a:cxn ang="0">
                    <a:pos x="271" y="208"/>
                  </a:cxn>
                  <a:cxn ang="0">
                    <a:pos x="267" y="210"/>
                  </a:cxn>
                  <a:cxn ang="0">
                    <a:pos x="260" y="215"/>
                  </a:cxn>
                  <a:cxn ang="0">
                    <a:pos x="250" y="220"/>
                  </a:cxn>
                  <a:cxn ang="0">
                    <a:pos x="238" y="224"/>
                  </a:cxn>
                  <a:cxn ang="0">
                    <a:pos x="226" y="229"/>
                  </a:cxn>
                  <a:cxn ang="0">
                    <a:pos x="212" y="229"/>
                  </a:cxn>
                  <a:cxn ang="0">
                    <a:pos x="198" y="229"/>
                  </a:cxn>
                  <a:cxn ang="0">
                    <a:pos x="181" y="224"/>
                  </a:cxn>
                  <a:cxn ang="0">
                    <a:pos x="167" y="217"/>
                  </a:cxn>
                  <a:cxn ang="0">
                    <a:pos x="152" y="208"/>
                  </a:cxn>
                  <a:cxn ang="0">
                    <a:pos x="140" y="196"/>
                  </a:cxn>
                  <a:cxn ang="0">
                    <a:pos x="133" y="186"/>
                  </a:cxn>
                  <a:cxn ang="0">
                    <a:pos x="128" y="179"/>
                  </a:cxn>
                  <a:cxn ang="0">
                    <a:pos x="126" y="170"/>
                  </a:cxn>
                  <a:cxn ang="0">
                    <a:pos x="124" y="162"/>
                  </a:cxn>
                  <a:cxn ang="0">
                    <a:pos x="124" y="158"/>
                  </a:cxn>
                  <a:cxn ang="0">
                    <a:pos x="124" y="153"/>
                  </a:cxn>
                  <a:cxn ang="0">
                    <a:pos x="124" y="151"/>
                  </a:cxn>
                  <a:cxn ang="0">
                    <a:pos x="124" y="148"/>
                  </a:cxn>
                  <a:cxn ang="0">
                    <a:pos x="124" y="148"/>
                  </a:cxn>
                  <a:cxn ang="0">
                    <a:pos x="119" y="151"/>
                  </a:cxn>
                  <a:cxn ang="0">
                    <a:pos x="114" y="153"/>
                  </a:cxn>
                  <a:cxn ang="0">
                    <a:pos x="109" y="155"/>
                  </a:cxn>
                  <a:cxn ang="0">
                    <a:pos x="102" y="158"/>
                  </a:cxn>
                  <a:cxn ang="0">
                    <a:pos x="93" y="160"/>
                  </a:cxn>
                  <a:cxn ang="0">
                    <a:pos x="85" y="160"/>
                  </a:cxn>
                  <a:cxn ang="0">
                    <a:pos x="76" y="158"/>
                  </a:cxn>
                  <a:cxn ang="0">
                    <a:pos x="66" y="155"/>
                  </a:cxn>
                  <a:cxn ang="0">
                    <a:pos x="57" y="148"/>
                  </a:cxn>
                  <a:cxn ang="0">
                    <a:pos x="47" y="141"/>
                  </a:cxn>
                  <a:cxn ang="0">
                    <a:pos x="43" y="131"/>
                  </a:cxn>
                  <a:cxn ang="0">
                    <a:pos x="40" y="122"/>
                  </a:cxn>
                  <a:cxn ang="0">
                    <a:pos x="38" y="115"/>
                  </a:cxn>
                  <a:cxn ang="0">
                    <a:pos x="38" y="105"/>
                  </a:cxn>
                  <a:cxn ang="0">
                    <a:pos x="38" y="98"/>
                  </a:cxn>
                  <a:cxn ang="0">
                    <a:pos x="40" y="93"/>
                  </a:cxn>
                  <a:cxn ang="0">
                    <a:pos x="43" y="89"/>
                  </a:cxn>
                  <a:cxn ang="0">
                    <a:pos x="43" y="84"/>
                  </a:cxn>
                  <a:cxn ang="0">
                    <a:pos x="43" y="84"/>
                  </a:cxn>
                  <a:cxn ang="0">
                    <a:pos x="43" y="84"/>
                  </a:cxn>
                  <a:cxn ang="0">
                    <a:pos x="38" y="81"/>
                  </a:cxn>
                  <a:cxn ang="0">
                    <a:pos x="33" y="77"/>
                  </a:cxn>
                  <a:cxn ang="0">
                    <a:pos x="28" y="72"/>
                  </a:cxn>
                  <a:cxn ang="0">
                    <a:pos x="21" y="65"/>
                  </a:cxn>
                  <a:cxn ang="0">
                    <a:pos x="16" y="58"/>
                  </a:cxn>
                  <a:cxn ang="0">
                    <a:pos x="9" y="46"/>
                  </a:cxn>
                  <a:cxn ang="0">
                    <a:pos x="4" y="34"/>
                  </a:cxn>
                  <a:cxn ang="0">
                    <a:pos x="2" y="19"/>
                  </a:cxn>
                  <a:cxn ang="0">
                    <a:pos x="0" y="0"/>
                  </a:cxn>
                </a:cxnLst>
                <a:rect l="0" t="0" r="r" b="b"/>
                <a:pathLst>
                  <a:path w="274" h="229">
                    <a:moveTo>
                      <a:pt x="274" y="205"/>
                    </a:moveTo>
                    <a:lnTo>
                      <a:pt x="271" y="208"/>
                    </a:lnTo>
                    <a:lnTo>
                      <a:pt x="267" y="210"/>
                    </a:lnTo>
                    <a:lnTo>
                      <a:pt x="260" y="215"/>
                    </a:lnTo>
                    <a:lnTo>
                      <a:pt x="250" y="220"/>
                    </a:lnTo>
                    <a:lnTo>
                      <a:pt x="238" y="224"/>
                    </a:lnTo>
                    <a:lnTo>
                      <a:pt x="226" y="229"/>
                    </a:lnTo>
                    <a:lnTo>
                      <a:pt x="212" y="229"/>
                    </a:lnTo>
                    <a:lnTo>
                      <a:pt x="198" y="229"/>
                    </a:lnTo>
                    <a:lnTo>
                      <a:pt x="181" y="224"/>
                    </a:lnTo>
                    <a:lnTo>
                      <a:pt x="167" y="217"/>
                    </a:lnTo>
                    <a:lnTo>
                      <a:pt x="152" y="208"/>
                    </a:lnTo>
                    <a:lnTo>
                      <a:pt x="140" y="196"/>
                    </a:lnTo>
                    <a:lnTo>
                      <a:pt x="133" y="186"/>
                    </a:lnTo>
                    <a:lnTo>
                      <a:pt x="128" y="179"/>
                    </a:lnTo>
                    <a:lnTo>
                      <a:pt x="126" y="170"/>
                    </a:lnTo>
                    <a:lnTo>
                      <a:pt x="124" y="162"/>
                    </a:lnTo>
                    <a:lnTo>
                      <a:pt x="124" y="158"/>
                    </a:lnTo>
                    <a:lnTo>
                      <a:pt x="124" y="153"/>
                    </a:lnTo>
                    <a:lnTo>
                      <a:pt x="124" y="151"/>
                    </a:lnTo>
                    <a:lnTo>
                      <a:pt x="124" y="148"/>
                    </a:lnTo>
                    <a:lnTo>
                      <a:pt x="124" y="148"/>
                    </a:lnTo>
                    <a:lnTo>
                      <a:pt x="119" y="151"/>
                    </a:lnTo>
                    <a:lnTo>
                      <a:pt x="114" y="153"/>
                    </a:lnTo>
                    <a:lnTo>
                      <a:pt x="109" y="155"/>
                    </a:lnTo>
                    <a:lnTo>
                      <a:pt x="102" y="158"/>
                    </a:lnTo>
                    <a:lnTo>
                      <a:pt x="93" y="160"/>
                    </a:lnTo>
                    <a:lnTo>
                      <a:pt x="85" y="160"/>
                    </a:lnTo>
                    <a:lnTo>
                      <a:pt x="76" y="158"/>
                    </a:lnTo>
                    <a:lnTo>
                      <a:pt x="66" y="155"/>
                    </a:lnTo>
                    <a:lnTo>
                      <a:pt x="57" y="148"/>
                    </a:lnTo>
                    <a:lnTo>
                      <a:pt x="47" y="141"/>
                    </a:lnTo>
                    <a:lnTo>
                      <a:pt x="43" y="131"/>
                    </a:lnTo>
                    <a:lnTo>
                      <a:pt x="40" y="122"/>
                    </a:lnTo>
                    <a:lnTo>
                      <a:pt x="38" y="115"/>
                    </a:lnTo>
                    <a:lnTo>
                      <a:pt x="38" y="105"/>
                    </a:lnTo>
                    <a:lnTo>
                      <a:pt x="38" y="98"/>
                    </a:lnTo>
                    <a:lnTo>
                      <a:pt x="40" y="93"/>
                    </a:lnTo>
                    <a:lnTo>
                      <a:pt x="43" y="89"/>
                    </a:lnTo>
                    <a:lnTo>
                      <a:pt x="43" y="84"/>
                    </a:lnTo>
                    <a:lnTo>
                      <a:pt x="43" y="84"/>
                    </a:lnTo>
                    <a:lnTo>
                      <a:pt x="43" y="84"/>
                    </a:lnTo>
                    <a:lnTo>
                      <a:pt x="38" y="81"/>
                    </a:lnTo>
                    <a:lnTo>
                      <a:pt x="33" y="77"/>
                    </a:lnTo>
                    <a:lnTo>
                      <a:pt x="28" y="72"/>
                    </a:lnTo>
                    <a:lnTo>
                      <a:pt x="21" y="65"/>
                    </a:lnTo>
                    <a:lnTo>
                      <a:pt x="16" y="58"/>
                    </a:lnTo>
                    <a:lnTo>
                      <a:pt x="9" y="46"/>
                    </a:lnTo>
                    <a:lnTo>
                      <a:pt x="4" y="34"/>
                    </a:lnTo>
                    <a:lnTo>
                      <a:pt x="2" y="19"/>
                    </a:lnTo>
                    <a:lnTo>
                      <a:pt x="0" y="0"/>
                    </a:lnTo>
                  </a:path>
                </a:pathLst>
              </a:custGeom>
              <a:noFill/>
              <a:ln w="12700" cmpd="sng">
                <a:solidFill>
                  <a:srgbClr val="FF9900"/>
                </a:solidFill>
                <a:prstDash val="solid"/>
                <a:round/>
                <a:headEnd/>
                <a:tailEnd/>
              </a:ln>
            </p:spPr>
            <p:txBody>
              <a:bodyPr/>
              <a:lstStyle/>
              <a:p>
                <a:endParaRPr lang="en-US"/>
              </a:p>
            </p:txBody>
          </p:sp>
          <p:sp>
            <p:nvSpPr>
              <p:cNvPr id="91" name="Freeform 461"/>
              <p:cNvSpPr>
                <a:spLocks/>
              </p:cNvSpPr>
              <p:nvPr/>
            </p:nvSpPr>
            <p:spPr bwMode="auto">
              <a:xfrm>
                <a:off x="4685" y="3659"/>
                <a:ext cx="355" cy="239"/>
              </a:xfrm>
              <a:custGeom>
                <a:avLst/>
                <a:gdLst/>
                <a:ahLst/>
                <a:cxnLst>
                  <a:cxn ang="0">
                    <a:pos x="355" y="19"/>
                  </a:cxn>
                  <a:cxn ang="0">
                    <a:pos x="348" y="48"/>
                  </a:cxn>
                  <a:cxn ang="0">
                    <a:pos x="336" y="67"/>
                  </a:cxn>
                  <a:cxn ang="0">
                    <a:pos x="324" y="79"/>
                  </a:cxn>
                  <a:cxn ang="0">
                    <a:pos x="315" y="84"/>
                  </a:cxn>
                  <a:cxn ang="0">
                    <a:pos x="315" y="86"/>
                  </a:cxn>
                  <a:cxn ang="0">
                    <a:pos x="317" y="93"/>
                  </a:cxn>
                  <a:cxn ang="0">
                    <a:pos x="319" y="108"/>
                  </a:cxn>
                  <a:cxn ang="0">
                    <a:pos x="317" y="124"/>
                  </a:cxn>
                  <a:cxn ang="0">
                    <a:pos x="310" y="141"/>
                  </a:cxn>
                  <a:cxn ang="0">
                    <a:pos x="291" y="155"/>
                  </a:cxn>
                  <a:cxn ang="0">
                    <a:pos x="272" y="160"/>
                  </a:cxn>
                  <a:cxn ang="0">
                    <a:pos x="255" y="160"/>
                  </a:cxn>
                  <a:cxn ang="0">
                    <a:pos x="243" y="155"/>
                  </a:cxn>
                  <a:cxn ang="0">
                    <a:pos x="234" y="151"/>
                  </a:cxn>
                  <a:cxn ang="0">
                    <a:pos x="234" y="151"/>
                  </a:cxn>
                  <a:cxn ang="0">
                    <a:pos x="234" y="158"/>
                  </a:cxn>
                  <a:cxn ang="0">
                    <a:pos x="231" y="170"/>
                  </a:cxn>
                  <a:cxn ang="0">
                    <a:pos x="224" y="189"/>
                  </a:cxn>
                  <a:cxn ang="0">
                    <a:pos x="205" y="208"/>
                  </a:cxn>
                  <a:cxn ang="0">
                    <a:pos x="176" y="227"/>
                  </a:cxn>
                  <a:cxn ang="0">
                    <a:pos x="145" y="232"/>
                  </a:cxn>
                  <a:cxn ang="0">
                    <a:pos x="119" y="224"/>
                  </a:cxn>
                  <a:cxn ang="0">
                    <a:pos x="98" y="215"/>
                  </a:cxn>
                  <a:cxn ang="0">
                    <a:pos x="86" y="208"/>
                  </a:cxn>
                  <a:cxn ang="0">
                    <a:pos x="83" y="208"/>
                  </a:cxn>
                  <a:cxn ang="0">
                    <a:pos x="83" y="213"/>
                  </a:cxn>
                  <a:cxn ang="0">
                    <a:pos x="79" y="222"/>
                  </a:cxn>
                  <a:cxn ang="0">
                    <a:pos x="69" y="232"/>
                  </a:cxn>
                  <a:cxn ang="0">
                    <a:pos x="52" y="236"/>
                  </a:cxn>
                  <a:cxn ang="0">
                    <a:pos x="31" y="236"/>
                  </a:cxn>
                  <a:cxn ang="0">
                    <a:pos x="14" y="232"/>
                  </a:cxn>
                  <a:cxn ang="0">
                    <a:pos x="5" y="222"/>
                  </a:cxn>
                  <a:cxn ang="0">
                    <a:pos x="0" y="213"/>
                  </a:cxn>
                  <a:cxn ang="0">
                    <a:pos x="0" y="208"/>
                  </a:cxn>
                </a:cxnLst>
                <a:rect l="0" t="0" r="r" b="b"/>
                <a:pathLst>
                  <a:path w="355" h="239">
                    <a:moveTo>
                      <a:pt x="355" y="0"/>
                    </a:moveTo>
                    <a:lnTo>
                      <a:pt x="355" y="19"/>
                    </a:lnTo>
                    <a:lnTo>
                      <a:pt x="353" y="34"/>
                    </a:lnTo>
                    <a:lnTo>
                      <a:pt x="348" y="48"/>
                    </a:lnTo>
                    <a:lnTo>
                      <a:pt x="341" y="58"/>
                    </a:lnTo>
                    <a:lnTo>
                      <a:pt x="336" y="67"/>
                    </a:lnTo>
                    <a:lnTo>
                      <a:pt x="329" y="74"/>
                    </a:lnTo>
                    <a:lnTo>
                      <a:pt x="324" y="79"/>
                    </a:lnTo>
                    <a:lnTo>
                      <a:pt x="319" y="81"/>
                    </a:lnTo>
                    <a:lnTo>
                      <a:pt x="315" y="84"/>
                    </a:lnTo>
                    <a:lnTo>
                      <a:pt x="315" y="84"/>
                    </a:lnTo>
                    <a:lnTo>
                      <a:pt x="315" y="86"/>
                    </a:lnTo>
                    <a:lnTo>
                      <a:pt x="315" y="89"/>
                    </a:lnTo>
                    <a:lnTo>
                      <a:pt x="317" y="93"/>
                    </a:lnTo>
                    <a:lnTo>
                      <a:pt x="319" y="100"/>
                    </a:lnTo>
                    <a:lnTo>
                      <a:pt x="319" y="108"/>
                    </a:lnTo>
                    <a:lnTo>
                      <a:pt x="319" y="115"/>
                    </a:lnTo>
                    <a:lnTo>
                      <a:pt x="317" y="124"/>
                    </a:lnTo>
                    <a:lnTo>
                      <a:pt x="315" y="131"/>
                    </a:lnTo>
                    <a:lnTo>
                      <a:pt x="310" y="141"/>
                    </a:lnTo>
                    <a:lnTo>
                      <a:pt x="300" y="151"/>
                    </a:lnTo>
                    <a:lnTo>
                      <a:pt x="291" y="155"/>
                    </a:lnTo>
                    <a:lnTo>
                      <a:pt x="281" y="160"/>
                    </a:lnTo>
                    <a:lnTo>
                      <a:pt x="272" y="160"/>
                    </a:lnTo>
                    <a:lnTo>
                      <a:pt x="265" y="160"/>
                    </a:lnTo>
                    <a:lnTo>
                      <a:pt x="255" y="160"/>
                    </a:lnTo>
                    <a:lnTo>
                      <a:pt x="248" y="158"/>
                    </a:lnTo>
                    <a:lnTo>
                      <a:pt x="243" y="155"/>
                    </a:lnTo>
                    <a:lnTo>
                      <a:pt x="238" y="153"/>
                    </a:lnTo>
                    <a:lnTo>
                      <a:pt x="234" y="151"/>
                    </a:lnTo>
                    <a:lnTo>
                      <a:pt x="234" y="151"/>
                    </a:lnTo>
                    <a:lnTo>
                      <a:pt x="234" y="151"/>
                    </a:lnTo>
                    <a:lnTo>
                      <a:pt x="234" y="153"/>
                    </a:lnTo>
                    <a:lnTo>
                      <a:pt x="234" y="158"/>
                    </a:lnTo>
                    <a:lnTo>
                      <a:pt x="234" y="162"/>
                    </a:lnTo>
                    <a:lnTo>
                      <a:pt x="231" y="170"/>
                    </a:lnTo>
                    <a:lnTo>
                      <a:pt x="229" y="179"/>
                    </a:lnTo>
                    <a:lnTo>
                      <a:pt x="224" y="189"/>
                    </a:lnTo>
                    <a:lnTo>
                      <a:pt x="217" y="198"/>
                    </a:lnTo>
                    <a:lnTo>
                      <a:pt x="205" y="208"/>
                    </a:lnTo>
                    <a:lnTo>
                      <a:pt x="191" y="217"/>
                    </a:lnTo>
                    <a:lnTo>
                      <a:pt x="176" y="227"/>
                    </a:lnTo>
                    <a:lnTo>
                      <a:pt x="160" y="229"/>
                    </a:lnTo>
                    <a:lnTo>
                      <a:pt x="145" y="232"/>
                    </a:lnTo>
                    <a:lnTo>
                      <a:pt x="131" y="229"/>
                    </a:lnTo>
                    <a:lnTo>
                      <a:pt x="119" y="224"/>
                    </a:lnTo>
                    <a:lnTo>
                      <a:pt x="107" y="220"/>
                    </a:lnTo>
                    <a:lnTo>
                      <a:pt x="98" y="215"/>
                    </a:lnTo>
                    <a:lnTo>
                      <a:pt x="90" y="210"/>
                    </a:lnTo>
                    <a:lnTo>
                      <a:pt x="86" y="208"/>
                    </a:lnTo>
                    <a:lnTo>
                      <a:pt x="83" y="208"/>
                    </a:lnTo>
                    <a:lnTo>
                      <a:pt x="83" y="208"/>
                    </a:lnTo>
                    <a:lnTo>
                      <a:pt x="83" y="210"/>
                    </a:lnTo>
                    <a:lnTo>
                      <a:pt x="83" y="213"/>
                    </a:lnTo>
                    <a:lnTo>
                      <a:pt x="81" y="217"/>
                    </a:lnTo>
                    <a:lnTo>
                      <a:pt x="79" y="222"/>
                    </a:lnTo>
                    <a:lnTo>
                      <a:pt x="74" y="227"/>
                    </a:lnTo>
                    <a:lnTo>
                      <a:pt x="69" y="232"/>
                    </a:lnTo>
                    <a:lnTo>
                      <a:pt x="62" y="234"/>
                    </a:lnTo>
                    <a:lnTo>
                      <a:pt x="52" y="236"/>
                    </a:lnTo>
                    <a:lnTo>
                      <a:pt x="43" y="239"/>
                    </a:lnTo>
                    <a:lnTo>
                      <a:pt x="31" y="236"/>
                    </a:lnTo>
                    <a:lnTo>
                      <a:pt x="21" y="234"/>
                    </a:lnTo>
                    <a:lnTo>
                      <a:pt x="14" y="232"/>
                    </a:lnTo>
                    <a:lnTo>
                      <a:pt x="9" y="227"/>
                    </a:lnTo>
                    <a:lnTo>
                      <a:pt x="5" y="222"/>
                    </a:lnTo>
                    <a:lnTo>
                      <a:pt x="2" y="217"/>
                    </a:lnTo>
                    <a:lnTo>
                      <a:pt x="0" y="213"/>
                    </a:lnTo>
                    <a:lnTo>
                      <a:pt x="0" y="210"/>
                    </a:lnTo>
                    <a:lnTo>
                      <a:pt x="0" y="208"/>
                    </a:lnTo>
                    <a:lnTo>
                      <a:pt x="0" y="208"/>
                    </a:lnTo>
                  </a:path>
                </a:pathLst>
              </a:custGeom>
              <a:noFill/>
              <a:ln w="12700" cmpd="sng">
                <a:solidFill>
                  <a:srgbClr val="FF9900"/>
                </a:solidFill>
                <a:prstDash val="solid"/>
                <a:round/>
                <a:headEnd/>
                <a:tailEnd/>
              </a:ln>
            </p:spPr>
            <p:txBody>
              <a:bodyPr/>
              <a:lstStyle/>
              <a:p>
                <a:endParaRPr lang="en-US"/>
              </a:p>
            </p:txBody>
          </p:sp>
        </p:grpSp>
        <p:grpSp>
          <p:nvGrpSpPr>
            <p:cNvPr id="5" name="Group 462"/>
            <p:cNvGrpSpPr>
              <a:grpSpLocks/>
            </p:cNvGrpSpPr>
            <p:nvPr/>
          </p:nvGrpSpPr>
          <p:grpSpPr bwMode="auto">
            <a:xfrm>
              <a:off x="3366" y="3430"/>
              <a:ext cx="632" cy="470"/>
              <a:chOff x="3366" y="3430"/>
              <a:chExt cx="632" cy="470"/>
            </a:xfrm>
          </p:grpSpPr>
          <p:sp>
            <p:nvSpPr>
              <p:cNvPr id="84" name="Freeform 463"/>
              <p:cNvSpPr>
                <a:spLocks/>
              </p:cNvSpPr>
              <p:nvPr/>
            </p:nvSpPr>
            <p:spPr bwMode="auto">
              <a:xfrm>
                <a:off x="3722" y="3440"/>
                <a:ext cx="276" cy="229"/>
              </a:xfrm>
              <a:custGeom>
                <a:avLst/>
                <a:gdLst/>
                <a:ahLst/>
                <a:cxnLst>
                  <a:cxn ang="0">
                    <a:pos x="0" y="24"/>
                  </a:cxn>
                  <a:cxn ang="0">
                    <a:pos x="4" y="24"/>
                  </a:cxn>
                  <a:cxn ang="0">
                    <a:pos x="7" y="19"/>
                  </a:cxn>
                  <a:cxn ang="0">
                    <a:pos x="16" y="14"/>
                  </a:cxn>
                  <a:cxn ang="0">
                    <a:pos x="26" y="10"/>
                  </a:cxn>
                  <a:cxn ang="0">
                    <a:pos x="35" y="5"/>
                  </a:cxn>
                  <a:cxn ang="0">
                    <a:pos x="50" y="2"/>
                  </a:cxn>
                  <a:cxn ang="0">
                    <a:pos x="64" y="0"/>
                  </a:cxn>
                  <a:cxn ang="0">
                    <a:pos x="78" y="0"/>
                  </a:cxn>
                  <a:cxn ang="0">
                    <a:pos x="95" y="5"/>
                  </a:cxn>
                  <a:cxn ang="0">
                    <a:pos x="109" y="12"/>
                  </a:cxn>
                  <a:cxn ang="0">
                    <a:pos x="124" y="24"/>
                  </a:cxn>
                  <a:cxn ang="0">
                    <a:pos x="133" y="33"/>
                  </a:cxn>
                  <a:cxn ang="0">
                    <a:pos x="143" y="43"/>
                  </a:cxn>
                  <a:cxn ang="0">
                    <a:pos x="147" y="52"/>
                  </a:cxn>
                  <a:cxn ang="0">
                    <a:pos x="150" y="60"/>
                  </a:cxn>
                  <a:cxn ang="0">
                    <a:pos x="152" y="67"/>
                  </a:cxn>
                  <a:cxn ang="0">
                    <a:pos x="152" y="74"/>
                  </a:cxn>
                  <a:cxn ang="0">
                    <a:pos x="152" y="79"/>
                  </a:cxn>
                  <a:cxn ang="0">
                    <a:pos x="152" y="81"/>
                  </a:cxn>
                  <a:cxn ang="0">
                    <a:pos x="152" y="81"/>
                  </a:cxn>
                  <a:cxn ang="0">
                    <a:pos x="152" y="81"/>
                  </a:cxn>
                  <a:cxn ang="0">
                    <a:pos x="155" y="79"/>
                  </a:cxn>
                  <a:cxn ang="0">
                    <a:pos x="159" y="76"/>
                  </a:cxn>
                  <a:cxn ang="0">
                    <a:pos x="167" y="74"/>
                  </a:cxn>
                  <a:cxn ang="0">
                    <a:pos x="174" y="72"/>
                  </a:cxn>
                  <a:cxn ang="0">
                    <a:pos x="181" y="69"/>
                  </a:cxn>
                  <a:cxn ang="0">
                    <a:pos x="190" y="69"/>
                  </a:cxn>
                  <a:cxn ang="0">
                    <a:pos x="200" y="72"/>
                  </a:cxn>
                  <a:cxn ang="0">
                    <a:pos x="209" y="74"/>
                  </a:cxn>
                  <a:cxn ang="0">
                    <a:pos x="219" y="81"/>
                  </a:cxn>
                  <a:cxn ang="0">
                    <a:pos x="229" y="91"/>
                  </a:cxn>
                  <a:cxn ang="0">
                    <a:pos x="233" y="98"/>
                  </a:cxn>
                  <a:cxn ang="0">
                    <a:pos x="236" y="107"/>
                  </a:cxn>
                  <a:cxn ang="0">
                    <a:pos x="238" y="117"/>
                  </a:cxn>
                  <a:cxn ang="0">
                    <a:pos x="238" y="124"/>
                  </a:cxn>
                  <a:cxn ang="0">
                    <a:pos x="236" y="131"/>
                  </a:cxn>
                  <a:cxn ang="0">
                    <a:pos x="236" y="138"/>
                  </a:cxn>
                  <a:cxn ang="0">
                    <a:pos x="233" y="143"/>
                  </a:cxn>
                  <a:cxn ang="0">
                    <a:pos x="233" y="145"/>
                  </a:cxn>
                  <a:cxn ang="0">
                    <a:pos x="231" y="145"/>
                  </a:cxn>
                  <a:cxn ang="0">
                    <a:pos x="233" y="148"/>
                  </a:cxn>
                  <a:cxn ang="0">
                    <a:pos x="236" y="148"/>
                  </a:cxn>
                  <a:cxn ang="0">
                    <a:pos x="240" y="153"/>
                  </a:cxn>
                  <a:cxn ang="0">
                    <a:pos x="248" y="157"/>
                  </a:cxn>
                  <a:cxn ang="0">
                    <a:pos x="252" y="164"/>
                  </a:cxn>
                  <a:cxn ang="0">
                    <a:pos x="259" y="174"/>
                  </a:cxn>
                  <a:cxn ang="0">
                    <a:pos x="267" y="184"/>
                  </a:cxn>
                  <a:cxn ang="0">
                    <a:pos x="271" y="195"/>
                  </a:cxn>
                  <a:cxn ang="0">
                    <a:pos x="274" y="212"/>
                  </a:cxn>
                  <a:cxn ang="0">
                    <a:pos x="276" y="229"/>
                  </a:cxn>
                </a:cxnLst>
                <a:rect l="0" t="0" r="r" b="b"/>
                <a:pathLst>
                  <a:path w="276" h="229">
                    <a:moveTo>
                      <a:pt x="0" y="24"/>
                    </a:moveTo>
                    <a:lnTo>
                      <a:pt x="4" y="24"/>
                    </a:lnTo>
                    <a:lnTo>
                      <a:pt x="7" y="19"/>
                    </a:lnTo>
                    <a:lnTo>
                      <a:pt x="16" y="14"/>
                    </a:lnTo>
                    <a:lnTo>
                      <a:pt x="26" y="10"/>
                    </a:lnTo>
                    <a:lnTo>
                      <a:pt x="35" y="5"/>
                    </a:lnTo>
                    <a:lnTo>
                      <a:pt x="50" y="2"/>
                    </a:lnTo>
                    <a:lnTo>
                      <a:pt x="64" y="0"/>
                    </a:lnTo>
                    <a:lnTo>
                      <a:pt x="78" y="0"/>
                    </a:lnTo>
                    <a:lnTo>
                      <a:pt x="95" y="5"/>
                    </a:lnTo>
                    <a:lnTo>
                      <a:pt x="109" y="12"/>
                    </a:lnTo>
                    <a:lnTo>
                      <a:pt x="124" y="24"/>
                    </a:lnTo>
                    <a:lnTo>
                      <a:pt x="133" y="33"/>
                    </a:lnTo>
                    <a:lnTo>
                      <a:pt x="143" y="43"/>
                    </a:lnTo>
                    <a:lnTo>
                      <a:pt x="147" y="52"/>
                    </a:lnTo>
                    <a:lnTo>
                      <a:pt x="150" y="60"/>
                    </a:lnTo>
                    <a:lnTo>
                      <a:pt x="152" y="67"/>
                    </a:lnTo>
                    <a:lnTo>
                      <a:pt x="152" y="74"/>
                    </a:lnTo>
                    <a:lnTo>
                      <a:pt x="152" y="79"/>
                    </a:lnTo>
                    <a:lnTo>
                      <a:pt x="152" y="81"/>
                    </a:lnTo>
                    <a:lnTo>
                      <a:pt x="152" y="81"/>
                    </a:lnTo>
                    <a:lnTo>
                      <a:pt x="152" y="81"/>
                    </a:lnTo>
                    <a:lnTo>
                      <a:pt x="155" y="79"/>
                    </a:lnTo>
                    <a:lnTo>
                      <a:pt x="159" y="76"/>
                    </a:lnTo>
                    <a:lnTo>
                      <a:pt x="167" y="74"/>
                    </a:lnTo>
                    <a:lnTo>
                      <a:pt x="174" y="72"/>
                    </a:lnTo>
                    <a:lnTo>
                      <a:pt x="181" y="69"/>
                    </a:lnTo>
                    <a:lnTo>
                      <a:pt x="190" y="69"/>
                    </a:lnTo>
                    <a:lnTo>
                      <a:pt x="200" y="72"/>
                    </a:lnTo>
                    <a:lnTo>
                      <a:pt x="209" y="74"/>
                    </a:lnTo>
                    <a:lnTo>
                      <a:pt x="219" y="81"/>
                    </a:lnTo>
                    <a:lnTo>
                      <a:pt x="229" y="91"/>
                    </a:lnTo>
                    <a:lnTo>
                      <a:pt x="233" y="98"/>
                    </a:lnTo>
                    <a:lnTo>
                      <a:pt x="236" y="107"/>
                    </a:lnTo>
                    <a:lnTo>
                      <a:pt x="238" y="117"/>
                    </a:lnTo>
                    <a:lnTo>
                      <a:pt x="238" y="124"/>
                    </a:lnTo>
                    <a:lnTo>
                      <a:pt x="236" y="131"/>
                    </a:lnTo>
                    <a:lnTo>
                      <a:pt x="236" y="138"/>
                    </a:lnTo>
                    <a:lnTo>
                      <a:pt x="233" y="143"/>
                    </a:lnTo>
                    <a:lnTo>
                      <a:pt x="233" y="145"/>
                    </a:lnTo>
                    <a:lnTo>
                      <a:pt x="231" y="145"/>
                    </a:lnTo>
                    <a:lnTo>
                      <a:pt x="233" y="148"/>
                    </a:lnTo>
                    <a:lnTo>
                      <a:pt x="236" y="148"/>
                    </a:lnTo>
                    <a:lnTo>
                      <a:pt x="240" y="153"/>
                    </a:lnTo>
                    <a:lnTo>
                      <a:pt x="248" y="157"/>
                    </a:lnTo>
                    <a:lnTo>
                      <a:pt x="252" y="164"/>
                    </a:lnTo>
                    <a:lnTo>
                      <a:pt x="259" y="174"/>
                    </a:lnTo>
                    <a:lnTo>
                      <a:pt x="267" y="184"/>
                    </a:lnTo>
                    <a:lnTo>
                      <a:pt x="271" y="195"/>
                    </a:lnTo>
                    <a:lnTo>
                      <a:pt x="274" y="212"/>
                    </a:lnTo>
                    <a:lnTo>
                      <a:pt x="276" y="229"/>
                    </a:lnTo>
                  </a:path>
                </a:pathLst>
              </a:custGeom>
              <a:noFill/>
              <a:ln w="12700" cmpd="sng">
                <a:solidFill>
                  <a:srgbClr val="FF9900"/>
                </a:solidFill>
                <a:prstDash val="solid"/>
                <a:round/>
                <a:headEnd/>
                <a:tailEnd/>
              </a:ln>
            </p:spPr>
            <p:txBody>
              <a:bodyPr/>
              <a:lstStyle/>
              <a:p>
                <a:endParaRPr lang="en-US"/>
              </a:p>
            </p:txBody>
          </p:sp>
          <p:sp>
            <p:nvSpPr>
              <p:cNvPr id="85" name="Freeform 464"/>
              <p:cNvSpPr>
                <a:spLocks/>
              </p:cNvSpPr>
              <p:nvPr/>
            </p:nvSpPr>
            <p:spPr bwMode="auto">
              <a:xfrm>
                <a:off x="3366" y="3430"/>
                <a:ext cx="358" cy="236"/>
              </a:xfrm>
              <a:custGeom>
                <a:avLst/>
                <a:gdLst/>
                <a:ahLst/>
                <a:cxnLst>
                  <a:cxn ang="0">
                    <a:pos x="3" y="220"/>
                  </a:cxn>
                  <a:cxn ang="0">
                    <a:pos x="10" y="194"/>
                  </a:cxn>
                  <a:cxn ang="0">
                    <a:pos x="22" y="174"/>
                  </a:cxn>
                  <a:cxn ang="0">
                    <a:pos x="34" y="163"/>
                  </a:cxn>
                  <a:cxn ang="0">
                    <a:pos x="43" y="155"/>
                  </a:cxn>
                  <a:cxn ang="0">
                    <a:pos x="43" y="155"/>
                  </a:cxn>
                  <a:cxn ang="0">
                    <a:pos x="41" y="146"/>
                  </a:cxn>
                  <a:cxn ang="0">
                    <a:pos x="39" y="134"/>
                  </a:cxn>
                  <a:cxn ang="0">
                    <a:pos x="39" y="117"/>
                  </a:cxn>
                  <a:cxn ang="0">
                    <a:pos x="48" y="98"/>
                  </a:cxn>
                  <a:cxn ang="0">
                    <a:pos x="65" y="84"/>
                  </a:cxn>
                  <a:cxn ang="0">
                    <a:pos x="84" y="79"/>
                  </a:cxn>
                  <a:cxn ang="0">
                    <a:pos x="103" y="82"/>
                  </a:cxn>
                  <a:cxn ang="0">
                    <a:pos x="115" y="86"/>
                  </a:cxn>
                  <a:cxn ang="0">
                    <a:pos x="122" y="91"/>
                  </a:cxn>
                  <a:cxn ang="0">
                    <a:pos x="124" y="89"/>
                  </a:cxn>
                  <a:cxn ang="0">
                    <a:pos x="122" y="82"/>
                  </a:cxn>
                  <a:cxn ang="0">
                    <a:pos x="124" y="70"/>
                  </a:cxn>
                  <a:cxn ang="0">
                    <a:pos x="134" y="53"/>
                  </a:cxn>
                  <a:cxn ang="0">
                    <a:pos x="153" y="31"/>
                  </a:cxn>
                  <a:cxn ang="0">
                    <a:pos x="182" y="15"/>
                  </a:cxn>
                  <a:cxn ang="0">
                    <a:pos x="213" y="10"/>
                  </a:cxn>
                  <a:cxn ang="0">
                    <a:pos x="239" y="15"/>
                  </a:cxn>
                  <a:cxn ang="0">
                    <a:pos x="260" y="24"/>
                  </a:cxn>
                  <a:cxn ang="0">
                    <a:pos x="272" y="31"/>
                  </a:cxn>
                  <a:cxn ang="0">
                    <a:pos x="275" y="31"/>
                  </a:cxn>
                  <a:cxn ang="0">
                    <a:pos x="275" y="27"/>
                  </a:cxn>
                  <a:cxn ang="0">
                    <a:pos x="279" y="17"/>
                  </a:cxn>
                  <a:cxn ang="0">
                    <a:pos x="289" y="8"/>
                  </a:cxn>
                  <a:cxn ang="0">
                    <a:pos x="306" y="3"/>
                  </a:cxn>
                  <a:cxn ang="0">
                    <a:pos x="327" y="3"/>
                  </a:cxn>
                  <a:cxn ang="0">
                    <a:pos x="344" y="8"/>
                  </a:cxn>
                  <a:cxn ang="0">
                    <a:pos x="351" y="17"/>
                  </a:cxn>
                  <a:cxn ang="0">
                    <a:pos x="356" y="27"/>
                  </a:cxn>
                  <a:cxn ang="0">
                    <a:pos x="358" y="31"/>
                  </a:cxn>
                </a:cxnLst>
                <a:rect l="0" t="0" r="r" b="b"/>
                <a:pathLst>
                  <a:path w="358" h="236">
                    <a:moveTo>
                      <a:pt x="0" y="236"/>
                    </a:moveTo>
                    <a:lnTo>
                      <a:pt x="3" y="220"/>
                    </a:lnTo>
                    <a:lnTo>
                      <a:pt x="5" y="205"/>
                    </a:lnTo>
                    <a:lnTo>
                      <a:pt x="10" y="194"/>
                    </a:lnTo>
                    <a:lnTo>
                      <a:pt x="15" y="182"/>
                    </a:lnTo>
                    <a:lnTo>
                      <a:pt x="22" y="174"/>
                    </a:lnTo>
                    <a:lnTo>
                      <a:pt x="29" y="167"/>
                    </a:lnTo>
                    <a:lnTo>
                      <a:pt x="34" y="163"/>
                    </a:lnTo>
                    <a:lnTo>
                      <a:pt x="39" y="158"/>
                    </a:lnTo>
                    <a:lnTo>
                      <a:pt x="43" y="155"/>
                    </a:lnTo>
                    <a:lnTo>
                      <a:pt x="43" y="155"/>
                    </a:lnTo>
                    <a:lnTo>
                      <a:pt x="43" y="155"/>
                    </a:lnTo>
                    <a:lnTo>
                      <a:pt x="41" y="151"/>
                    </a:lnTo>
                    <a:lnTo>
                      <a:pt x="41" y="146"/>
                    </a:lnTo>
                    <a:lnTo>
                      <a:pt x="39" y="141"/>
                    </a:lnTo>
                    <a:lnTo>
                      <a:pt x="39" y="134"/>
                    </a:lnTo>
                    <a:lnTo>
                      <a:pt x="39" y="124"/>
                    </a:lnTo>
                    <a:lnTo>
                      <a:pt x="39" y="117"/>
                    </a:lnTo>
                    <a:lnTo>
                      <a:pt x="43" y="108"/>
                    </a:lnTo>
                    <a:lnTo>
                      <a:pt x="48" y="98"/>
                    </a:lnTo>
                    <a:lnTo>
                      <a:pt x="55" y="91"/>
                    </a:lnTo>
                    <a:lnTo>
                      <a:pt x="65" y="84"/>
                    </a:lnTo>
                    <a:lnTo>
                      <a:pt x="77" y="82"/>
                    </a:lnTo>
                    <a:lnTo>
                      <a:pt x="84" y="79"/>
                    </a:lnTo>
                    <a:lnTo>
                      <a:pt x="93" y="79"/>
                    </a:lnTo>
                    <a:lnTo>
                      <a:pt x="103" y="82"/>
                    </a:lnTo>
                    <a:lnTo>
                      <a:pt x="110" y="84"/>
                    </a:lnTo>
                    <a:lnTo>
                      <a:pt x="115" y="86"/>
                    </a:lnTo>
                    <a:lnTo>
                      <a:pt x="120" y="89"/>
                    </a:lnTo>
                    <a:lnTo>
                      <a:pt x="122" y="91"/>
                    </a:lnTo>
                    <a:lnTo>
                      <a:pt x="124" y="91"/>
                    </a:lnTo>
                    <a:lnTo>
                      <a:pt x="124" y="89"/>
                    </a:lnTo>
                    <a:lnTo>
                      <a:pt x="122" y="86"/>
                    </a:lnTo>
                    <a:lnTo>
                      <a:pt x="122" y="82"/>
                    </a:lnTo>
                    <a:lnTo>
                      <a:pt x="124" y="77"/>
                    </a:lnTo>
                    <a:lnTo>
                      <a:pt x="124" y="70"/>
                    </a:lnTo>
                    <a:lnTo>
                      <a:pt x="129" y="60"/>
                    </a:lnTo>
                    <a:lnTo>
                      <a:pt x="134" y="53"/>
                    </a:lnTo>
                    <a:lnTo>
                      <a:pt x="141" y="43"/>
                    </a:lnTo>
                    <a:lnTo>
                      <a:pt x="153" y="31"/>
                    </a:lnTo>
                    <a:lnTo>
                      <a:pt x="165" y="22"/>
                    </a:lnTo>
                    <a:lnTo>
                      <a:pt x="182" y="15"/>
                    </a:lnTo>
                    <a:lnTo>
                      <a:pt x="196" y="10"/>
                    </a:lnTo>
                    <a:lnTo>
                      <a:pt x="213" y="10"/>
                    </a:lnTo>
                    <a:lnTo>
                      <a:pt x="227" y="10"/>
                    </a:lnTo>
                    <a:lnTo>
                      <a:pt x="239" y="15"/>
                    </a:lnTo>
                    <a:lnTo>
                      <a:pt x="251" y="20"/>
                    </a:lnTo>
                    <a:lnTo>
                      <a:pt x="260" y="24"/>
                    </a:lnTo>
                    <a:lnTo>
                      <a:pt x="267" y="29"/>
                    </a:lnTo>
                    <a:lnTo>
                      <a:pt x="272" y="31"/>
                    </a:lnTo>
                    <a:lnTo>
                      <a:pt x="275" y="34"/>
                    </a:lnTo>
                    <a:lnTo>
                      <a:pt x="275" y="31"/>
                    </a:lnTo>
                    <a:lnTo>
                      <a:pt x="275" y="29"/>
                    </a:lnTo>
                    <a:lnTo>
                      <a:pt x="275" y="27"/>
                    </a:lnTo>
                    <a:lnTo>
                      <a:pt x="277" y="22"/>
                    </a:lnTo>
                    <a:lnTo>
                      <a:pt x="279" y="17"/>
                    </a:lnTo>
                    <a:lnTo>
                      <a:pt x="284" y="12"/>
                    </a:lnTo>
                    <a:lnTo>
                      <a:pt x="289" y="8"/>
                    </a:lnTo>
                    <a:lnTo>
                      <a:pt x="296" y="5"/>
                    </a:lnTo>
                    <a:lnTo>
                      <a:pt x="306" y="3"/>
                    </a:lnTo>
                    <a:lnTo>
                      <a:pt x="315" y="0"/>
                    </a:lnTo>
                    <a:lnTo>
                      <a:pt x="327" y="3"/>
                    </a:lnTo>
                    <a:lnTo>
                      <a:pt x="337" y="5"/>
                    </a:lnTo>
                    <a:lnTo>
                      <a:pt x="344" y="8"/>
                    </a:lnTo>
                    <a:lnTo>
                      <a:pt x="348" y="12"/>
                    </a:lnTo>
                    <a:lnTo>
                      <a:pt x="351" y="17"/>
                    </a:lnTo>
                    <a:lnTo>
                      <a:pt x="356" y="22"/>
                    </a:lnTo>
                    <a:lnTo>
                      <a:pt x="356" y="27"/>
                    </a:lnTo>
                    <a:lnTo>
                      <a:pt x="358" y="29"/>
                    </a:lnTo>
                    <a:lnTo>
                      <a:pt x="358" y="31"/>
                    </a:lnTo>
                    <a:lnTo>
                      <a:pt x="358" y="34"/>
                    </a:lnTo>
                  </a:path>
                </a:pathLst>
              </a:custGeom>
              <a:noFill/>
              <a:ln w="12700" cmpd="sng">
                <a:solidFill>
                  <a:srgbClr val="FF9900"/>
                </a:solidFill>
                <a:prstDash val="solid"/>
                <a:round/>
                <a:headEnd/>
                <a:tailEnd/>
              </a:ln>
            </p:spPr>
            <p:txBody>
              <a:bodyPr/>
              <a:lstStyle/>
              <a:p>
                <a:endParaRPr lang="en-US"/>
              </a:p>
            </p:txBody>
          </p:sp>
          <p:sp>
            <p:nvSpPr>
              <p:cNvPr id="86" name="Freeform 465"/>
              <p:cNvSpPr>
                <a:spLocks/>
              </p:cNvSpPr>
              <p:nvPr/>
            </p:nvSpPr>
            <p:spPr bwMode="auto">
              <a:xfrm>
                <a:off x="3366" y="3664"/>
                <a:ext cx="272" cy="229"/>
              </a:xfrm>
              <a:custGeom>
                <a:avLst/>
                <a:gdLst/>
                <a:ahLst/>
                <a:cxnLst>
                  <a:cxn ang="0">
                    <a:pos x="272" y="203"/>
                  </a:cxn>
                  <a:cxn ang="0">
                    <a:pos x="272" y="205"/>
                  </a:cxn>
                  <a:cxn ang="0">
                    <a:pos x="267" y="208"/>
                  </a:cxn>
                  <a:cxn ang="0">
                    <a:pos x="260" y="212"/>
                  </a:cxn>
                  <a:cxn ang="0">
                    <a:pos x="251" y="217"/>
                  </a:cxn>
                  <a:cxn ang="0">
                    <a:pos x="239" y="222"/>
                  </a:cxn>
                  <a:cxn ang="0">
                    <a:pos x="227" y="227"/>
                  </a:cxn>
                  <a:cxn ang="0">
                    <a:pos x="213" y="229"/>
                  </a:cxn>
                  <a:cxn ang="0">
                    <a:pos x="196" y="227"/>
                  </a:cxn>
                  <a:cxn ang="0">
                    <a:pos x="182" y="224"/>
                  </a:cxn>
                  <a:cxn ang="0">
                    <a:pos x="165" y="215"/>
                  </a:cxn>
                  <a:cxn ang="0">
                    <a:pos x="153" y="205"/>
                  </a:cxn>
                  <a:cxn ang="0">
                    <a:pos x="141" y="196"/>
                  </a:cxn>
                  <a:cxn ang="0">
                    <a:pos x="134" y="186"/>
                  </a:cxn>
                  <a:cxn ang="0">
                    <a:pos x="129" y="177"/>
                  </a:cxn>
                  <a:cxn ang="0">
                    <a:pos x="124" y="167"/>
                  </a:cxn>
                  <a:cxn ang="0">
                    <a:pos x="124" y="160"/>
                  </a:cxn>
                  <a:cxn ang="0">
                    <a:pos x="122" y="155"/>
                  </a:cxn>
                  <a:cxn ang="0">
                    <a:pos x="122" y="150"/>
                  </a:cxn>
                  <a:cxn ang="0">
                    <a:pos x="124" y="148"/>
                  </a:cxn>
                  <a:cxn ang="0">
                    <a:pos x="124" y="146"/>
                  </a:cxn>
                  <a:cxn ang="0">
                    <a:pos x="122" y="148"/>
                  </a:cxn>
                  <a:cxn ang="0">
                    <a:pos x="120" y="150"/>
                  </a:cxn>
                  <a:cxn ang="0">
                    <a:pos x="115" y="153"/>
                  </a:cxn>
                  <a:cxn ang="0">
                    <a:pos x="110" y="155"/>
                  </a:cxn>
                  <a:cxn ang="0">
                    <a:pos x="103" y="157"/>
                  </a:cxn>
                  <a:cxn ang="0">
                    <a:pos x="93" y="157"/>
                  </a:cxn>
                  <a:cxn ang="0">
                    <a:pos x="84" y="157"/>
                  </a:cxn>
                  <a:cxn ang="0">
                    <a:pos x="77" y="157"/>
                  </a:cxn>
                  <a:cxn ang="0">
                    <a:pos x="65" y="153"/>
                  </a:cxn>
                  <a:cxn ang="0">
                    <a:pos x="55" y="146"/>
                  </a:cxn>
                  <a:cxn ang="0">
                    <a:pos x="48" y="138"/>
                  </a:cxn>
                  <a:cxn ang="0">
                    <a:pos x="43" y="129"/>
                  </a:cxn>
                  <a:cxn ang="0">
                    <a:pos x="39" y="122"/>
                  </a:cxn>
                  <a:cxn ang="0">
                    <a:pos x="39" y="112"/>
                  </a:cxn>
                  <a:cxn ang="0">
                    <a:pos x="39" y="105"/>
                  </a:cxn>
                  <a:cxn ang="0">
                    <a:pos x="39" y="98"/>
                  </a:cxn>
                  <a:cxn ang="0">
                    <a:pos x="41" y="91"/>
                  </a:cxn>
                  <a:cxn ang="0">
                    <a:pos x="41" y="86"/>
                  </a:cxn>
                  <a:cxn ang="0">
                    <a:pos x="43" y="84"/>
                  </a:cxn>
                  <a:cxn ang="0">
                    <a:pos x="43" y="81"/>
                  </a:cxn>
                  <a:cxn ang="0">
                    <a:pos x="43" y="81"/>
                  </a:cxn>
                  <a:cxn ang="0">
                    <a:pos x="39" y="79"/>
                  </a:cxn>
                  <a:cxn ang="0">
                    <a:pos x="34" y="76"/>
                  </a:cxn>
                  <a:cxn ang="0">
                    <a:pos x="29" y="72"/>
                  </a:cxn>
                  <a:cxn ang="0">
                    <a:pos x="22" y="64"/>
                  </a:cxn>
                  <a:cxn ang="0">
                    <a:pos x="15" y="55"/>
                  </a:cxn>
                  <a:cxn ang="0">
                    <a:pos x="10" y="45"/>
                  </a:cxn>
                  <a:cxn ang="0">
                    <a:pos x="5" y="31"/>
                  </a:cxn>
                  <a:cxn ang="0">
                    <a:pos x="3" y="17"/>
                  </a:cxn>
                  <a:cxn ang="0">
                    <a:pos x="0" y="0"/>
                  </a:cxn>
                </a:cxnLst>
                <a:rect l="0" t="0" r="r" b="b"/>
                <a:pathLst>
                  <a:path w="272" h="229">
                    <a:moveTo>
                      <a:pt x="272" y="203"/>
                    </a:moveTo>
                    <a:lnTo>
                      <a:pt x="272" y="205"/>
                    </a:lnTo>
                    <a:lnTo>
                      <a:pt x="267" y="208"/>
                    </a:lnTo>
                    <a:lnTo>
                      <a:pt x="260" y="212"/>
                    </a:lnTo>
                    <a:lnTo>
                      <a:pt x="251" y="217"/>
                    </a:lnTo>
                    <a:lnTo>
                      <a:pt x="239" y="222"/>
                    </a:lnTo>
                    <a:lnTo>
                      <a:pt x="227" y="227"/>
                    </a:lnTo>
                    <a:lnTo>
                      <a:pt x="213" y="229"/>
                    </a:lnTo>
                    <a:lnTo>
                      <a:pt x="196" y="227"/>
                    </a:lnTo>
                    <a:lnTo>
                      <a:pt x="182" y="224"/>
                    </a:lnTo>
                    <a:lnTo>
                      <a:pt x="165" y="215"/>
                    </a:lnTo>
                    <a:lnTo>
                      <a:pt x="153" y="205"/>
                    </a:lnTo>
                    <a:lnTo>
                      <a:pt x="141" y="196"/>
                    </a:lnTo>
                    <a:lnTo>
                      <a:pt x="134" y="186"/>
                    </a:lnTo>
                    <a:lnTo>
                      <a:pt x="129" y="177"/>
                    </a:lnTo>
                    <a:lnTo>
                      <a:pt x="124" y="167"/>
                    </a:lnTo>
                    <a:lnTo>
                      <a:pt x="124" y="160"/>
                    </a:lnTo>
                    <a:lnTo>
                      <a:pt x="122" y="155"/>
                    </a:lnTo>
                    <a:lnTo>
                      <a:pt x="122" y="150"/>
                    </a:lnTo>
                    <a:lnTo>
                      <a:pt x="124" y="148"/>
                    </a:lnTo>
                    <a:lnTo>
                      <a:pt x="124" y="146"/>
                    </a:lnTo>
                    <a:lnTo>
                      <a:pt x="122" y="148"/>
                    </a:lnTo>
                    <a:lnTo>
                      <a:pt x="120" y="150"/>
                    </a:lnTo>
                    <a:lnTo>
                      <a:pt x="115" y="153"/>
                    </a:lnTo>
                    <a:lnTo>
                      <a:pt x="110" y="155"/>
                    </a:lnTo>
                    <a:lnTo>
                      <a:pt x="103" y="157"/>
                    </a:lnTo>
                    <a:lnTo>
                      <a:pt x="93" y="157"/>
                    </a:lnTo>
                    <a:lnTo>
                      <a:pt x="84" y="157"/>
                    </a:lnTo>
                    <a:lnTo>
                      <a:pt x="77" y="157"/>
                    </a:lnTo>
                    <a:lnTo>
                      <a:pt x="65" y="153"/>
                    </a:lnTo>
                    <a:lnTo>
                      <a:pt x="55" y="146"/>
                    </a:lnTo>
                    <a:lnTo>
                      <a:pt x="48" y="138"/>
                    </a:lnTo>
                    <a:lnTo>
                      <a:pt x="43" y="129"/>
                    </a:lnTo>
                    <a:lnTo>
                      <a:pt x="39" y="122"/>
                    </a:lnTo>
                    <a:lnTo>
                      <a:pt x="39" y="112"/>
                    </a:lnTo>
                    <a:lnTo>
                      <a:pt x="39" y="105"/>
                    </a:lnTo>
                    <a:lnTo>
                      <a:pt x="39" y="98"/>
                    </a:lnTo>
                    <a:lnTo>
                      <a:pt x="41" y="91"/>
                    </a:lnTo>
                    <a:lnTo>
                      <a:pt x="41" y="86"/>
                    </a:lnTo>
                    <a:lnTo>
                      <a:pt x="43" y="84"/>
                    </a:lnTo>
                    <a:lnTo>
                      <a:pt x="43" y="81"/>
                    </a:lnTo>
                    <a:lnTo>
                      <a:pt x="43" y="81"/>
                    </a:lnTo>
                    <a:lnTo>
                      <a:pt x="39" y="79"/>
                    </a:lnTo>
                    <a:lnTo>
                      <a:pt x="34" y="76"/>
                    </a:lnTo>
                    <a:lnTo>
                      <a:pt x="29" y="72"/>
                    </a:lnTo>
                    <a:lnTo>
                      <a:pt x="22" y="64"/>
                    </a:lnTo>
                    <a:lnTo>
                      <a:pt x="15" y="55"/>
                    </a:lnTo>
                    <a:lnTo>
                      <a:pt x="10" y="45"/>
                    </a:lnTo>
                    <a:lnTo>
                      <a:pt x="5" y="31"/>
                    </a:lnTo>
                    <a:lnTo>
                      <a:pt x="3" y="17"/>
                    </a:lnTo>
                    <a:lnTo>
                      <a:pt x="0" y="0"/>
                    </a:lnTo>
                  </a:path>
                </a:pathLst>
              </a:custGeom>
              <a:noFill/>
              <a:ln w="12700" cmpd="sng">
                <a:solidFill>
                  <a:srgbClr val="FF9900"/>
                </a:solidFill>
                <a:prstDash val="solid"/>
                <a:round/>
                <a:headEnd/>
                <a:tailEnd/>
              </a:ln>
            </p:spPr>
            <p:txBody>
              <a:bodyPr/>
              <a:lstStyle/>
              <a:p>
                <a:endParaRPr lang="en-US"/>
              </a:p>
            </p:txBody>
          </p:sp>
          <p:sp>
            <p:nvSpPr>
              <p:cNvPr id="87" name="Freeform 466"/>
              <p:cNvSpPr>
                <a:spLocks/>
              </p:cNvSpPr>
              <p:nvPr/>
            </p:nvSpPr>
            <p:spPr bwMode="auto">
              <a:xfrm>
                <a:off x="3638" y="3664"/>
                <a:ext cx="360" cy="236"/>
              </a:xfrm>
              <a:custGeom>
                <a:avLst/>
                <a:gdLst/>
                <a:ahLst/>
                <a:cxnLst>
                  <a:cxn ang="0">
                    <a:pos x="3" y="205"/>
                  </a:cxn>
                  <a:cxn ang="0">
                    <a:pos x="3" y="212"/>
                  </a:cxn>
                  <a:cxn ang="0">
                    <a:pos x="7" y="219"/>
                  </a:cxn>
                  <a:cxn ang="0">
                    <a:pos x="17" y="229"/>
                  </a:cxn>
                  <a:cxn ang="0">
                    <a:pos x="34" y="236"/>
                  </a:cxn>
                  <a:cxn ang="0">
                    <a:pos x="55" y="236"/>
                  </a:cxn>
                  <a:cxn ang="0">
                    <a:pos x="72" y="229"/>
                  </a:cxn>
                  <a:cxn ang="0">
                    <a:pos x="79" y="219"/>
                  </a:cxn>
                  <a:cxn ang="0">
                    <a:pos x="84" y="212"/>
                  </a:cxn>
                  <a:cxn ang="0">
                    <a:pos x="86" y="205"/>
                  </a:cxn>
                  <a:cxn ang="0">
                    <a:pos x="88" y="205"/>
                  </a:cxn>
                  <a:cxn ang="0">
                    <a:pos x="100" y="215"/>
                  </a:cxn>
                  <a:cxn ang="0">
                    <a:pos x="119" y="224"/>
                  </a:cxn>
                  <a:cxn ang="0">
                    <a:pos x="148" y="229"/>
                  </a:cxn>
                  <a:cxn ang="0">
                    <a:pos x="179" y="224"/>
                  </a:cxn>
                  <a:cxn ang="0">
                    <a:pos x="208" y="205"/>
                  </a:cxn>
                  <a:cxn ang="0">
                    <a:pos x="227" y="186"/>
                  </a:cxn>
                  <a:cxn ang="0">
                    <a:pos x="234" y="169"/>
                  </a:cxn>
                  <a:cxn ang="0">
                    <a:pos x="236" y="155"/>
                  </a:cxn>
                  <a:cxn ang="0">
                    <a:pos x="236" y="148"/>
                  </a:cxn>
                  <a:cxn ang="0">
                    <a:pos x="236" y="148"/>
                  </a:cxn>
                  <a:cxn ang="0">
                    <a:pos x="243" y="153"/>
                  </a:cxn>
                  <a:cxn ang="0">
                    <a:pos x="258" y="157"/>
                  </a:cxn>
                  <a:cxn ang="0">
                    <a:pos x="274" y="160"/>
                  </a:cxn>
                  <a:cxn ang="0">
                    <a:pos x="293" y="153"/>
                  </a:cxn>
                  <a:cxn ang="0">
                    <a:pos x="313" y="138"/>
                  </a:cxn>
                  <a:cxn ang="0">
                    <a:pos x="320" y="122"/>
                  </a:cxn>
                  <a:cxn ang="0">
                    <a:pos x="322" y="105"/>
                  </a:cxn>
                  <a:cxn ang="0">
                    <a:pos x="320" y="91"/>
                  </a:cxn>
                  <a:cxn ang="0">
                    <a:pos x="317" y="84"/>
                  </a:cxn>
                  <a:cxn ang="0">
                    <a:pos x="317" y="81"/>
                  </a:cxn>
                  <a:cxn ang="0">
                    <a:pos x="324" y="76"/>
                  </a:cxn>
                  <a:cxn ang="0">
                    <a:pos x="336" y="64"/>
                  </a:cxn>
                  <a:cxn ang="0">
                    <a:pos x="351" y="45"/>
                  </a:cxn>
                  <a:cxn ang="0">
                    <a:pos x="358" y="17"/>
                  </a:cxn>
                </a:cxnLst>
                <a:rect l="0" t="0" r="r" b="b"/>
                <a:pathLst>
                  <a:path w="360" h="236">
                    <a:moveTo>
                      <a:pt x="0" y="203"/>
                    </a:moveTo>
                    <a:lnTo>
                      <a:pt x="3" y="205"/>
                    </a:lnTo>
                    <a:lnTo>
                      <a:pt x="3" y="208"/>
                    </a:lnTo>
                    <a:lnTo>
                      <a:pt x="3" y="212"/>
                    </a:lnTo>
                    <a:lnTo>
                      <a:pt x="5" y="215"/>
                    </a:lnTo>
                    <a:lnTo>
                      <a:pt x="7" y="219"/>
                    </a:lnTo>
                    <a:lnTo>
                      <a:pt x="12" y="224"/>
                    </a:lnTo>
                    <a:lnTo>
                      <a:pt x="17" y="229"/>
                    </a:lnTo>
                    <a:lnTo>
                      <a:pt x="24" y="234"/>
                    </a:lnTo>
                    <a:lnTo>
                      <a:pt x="34" y="236"/>
                    </a:lnTo>
                    <a:lnTo>
                      <a:pt x="43" y="236"/>
                    </a:lnTo>
                    <a:lnTo>
                      <a:pt x="55" y="236"/>
                    </a:lnTo>
                    <a:lnTo>
                      <a:pt x="65" y="234"/>
                    </a:lnTo>
                    <a:lnTo>
                      <a:pt x="72" y="229"/>
                    </a:lnTo>
                    <a:lnTo>
                      <a:pt x="76" y="224"/>
                    </a:lnTo>
                    <a:lnTo>
                      <a:pt x="79" y="219"/>
                    </a:lnTo>
                    <a:lnTo>
                      <a:pt x="84" y="215"/>
                    </a:lnTo>
                    <a:lnTo>
                      <a:pt x="84" y="212"/>
                    </a:lnTo>
                    <a:lnTo>
                      <a:pt x="86" y="208"/>
                    </a:lnTo>
                    <a:lnTo>
                      <a:pt x="86" y="205"/>
                    </a:lnTo>
                    <a:lnTo>
                      <a:pt x="86" y="205"/>
                    </a:lnTo>
                    <a:lnTo>
                      <a:pt x="88" y="205"/>
                    </a:lnTo>
                    <a:lnTo>
                      <a:pt x="91" y="210"/>
                    </a:lnTo>
                    <a:lnTo>
                      <a:pt x="100" y="215"/>
                    </a:lnTo>
                    <a:lnTo>
                      <a:pt x="110" y="219"/>
                    </a:lnTo>
                    <a:lnTo>
                      <a:pt x="119" y="224"/>
                    </a:lnTo>
                    <a:lnTo>
                      <a:pt x="134" y="227"/>
                    </a:lnTo>
                    <a:lnTo>
                      <a:pt x="148" y="229"/>
                    </a:lnTo>
                    <a:lnTo>
                      <a:pt x="162" y="229"/>
                    </a:lnTo>
                    <a:lnTo>
                      <a:pt x="179" y="224"/>
                    </a:lnTo>
                    <a:lnTo>
                      <a:pt x="193" y="217"/>
                    </a:lnTo>
                    <a:lnTo>
                      <a:pt x="208" y="205"/>
                    </a:lnTo>
                    <a:lnTo>
                      <a:pt x="217" y="196"/>
                    </a:lnTo>
                    <a:lnTo>
                      <a:pt x="227" y="186"/>
                    </a:lnTo>
                    <a:lnTo>
                      <a:pt x="231" y="177"/>
                    </a:lnTo>
                    <a:lnTo>
                      <a:pt x="234" y="169"/>
                    </a:lnTo>
                    <a:lnTo>
                      <a:pt x="236" y="162"/>
                    </a:lnTo>
                    <a:lnTo>
                      <a:pt x="236" y="155"/>
                    </a:lnTo>
                    <a:lnTo>
                      <a:pt x="236" y="150"/>
                    </a:lnTo>
                    <a:lnTo>
                      <a:pt x="236" y="148"/>
                    </a:lnTo>
                    <a:lnTo>
                      <a:pt x="236" y="148"/>
                    </a:lnTo>
                    <a:lnTo>
                      <a:pt x="236" y="148"/>
                    </a:lnTo>
                    <a:lnTo>
                      <a:pt x="239" y="150"/>
                    </a:lnTo>
                    <a:lnTo>
                      <a:pt x="243" y="153"/>
                    </a:lnTo>
                    <a:lnTo>
                      <a:pt x="251" y="155"/>
                    </a:lnTo>
                    <a:lnTo>
                      <a:pt x="258" y="157"/>
                    </a:lnTo>
                    <a:lnTo>
                      <a:pt x="265" y="160"/>
                    </a:lnTo>
                    <a:lnTo>
                      <a:pt x="274" y="160"/>
                    </a:lnTo>
                    <a:lnTo>
                      <a:pt x="284" y="157"/>
                    </a:lnTo>
                    <a:lnTo>
                      <a:pt x="293" y="153"/>
                    </a:lnTo>
                    <a:lnTo>
                      <a:pt x="303" y="148"/>
                    </a:lnTo>
                    <a:lnTo>
                      <a:pt x="313" y="138"/>
                    </a:lnTo>
                    <a:lnTo>
                      <a:pt x="317" y="131"/>
                    </a:lnTo>
                    <a:lnTo>
                      <a:pt x="320" y="122"/>
                    </a:lnTo>
                    <a:lnTo>
                      <a:pt x="322" y="112"/>
                    </a:lnTo>
                    <a:lnTo>
                      <a:pt x="322" y="105"/>
                    </a:lnTo>
                    <a:lnTo>
                      <a:pt x="320" y="98"/>
                    </a:lnTo>
                    <a:lnTo>
                      <a:pt x="320" y="91"/>
                    </a:lnTo>
                    <a:lnTo>
                      <a:pt x="317" y="86"/>
                    </a:lnTo>
                    <a:lnTo>
                      <a:pt x="317" y="84"/>
                    </a:lnTo>
                    <a:lnTo>
                      <a:pt x="315" y="84"/>
                    </a:lnTo>
                    <a:lnTo>
                      <a:pt x="317" y="81"/>
                    </a:lnTo>
                    <a:lnTo>
                      <a:pt x="320" y="79"/>
                    </a:lnTo>
                    <a:lnTo>
                      <a:pt x="324" y="76"/>
                    </a:lnTo>
                    <a:lnTo>
                      <a:pt x="332" y="72"/>
                    </a:lnTo>
                    <a:lnTo>
                      <a:pt x="336" y="64"/>
                    </a:lnTo>
                    <a:lnTo>
                      <a:pt x="343" y="55"/>
                    </a:lnTo>
                    <a:lnTo>
                      <a:pt x="351" y="45"/>
                    </a:lnTo>
                    <a:lnTo>
                      <a:pt x="355" y="33"/>
                    </a:lnTo>
                    <a:lnTo>
                      <a:pt x="358" y="17"/>
                    </a:lnTo>
                    <a:lnTo>
                      <a:pt x="360" y="0"/>
                    </a:lnTo>
                  </a:path>
                </a:pathLst>
              </a:custGeom>
              <a:noFill/>
              <a:ln w="12700" cmpd="sng">
                <a:solidFill>
                  <a:srgbClr val="FF9900"/>
                </a:solidFill>
                <a:prstDash val="solid"/>
                <a:round/>
                <a:headEnd/>
                <a:tailEnd/>
              </a:ln>
            </p:spPr>
            <p:txBody>
              <a:bodyPr/>
              <a:lstStyle/>
              <a:p>
                <a:endParaRPr lang="en-US"/>
              </a:p>
            </p:txBody>
          </p:sp>
        </p:grpSp>
        <p:sp>
          <p:nvSpPr>
            <p:cNvPr id="63" name="Freeform 467"/>
            <p:cNvSpPr>
              <a:spLocks/>
            </p:cNvSpPr>
            <p:nvPr/>
          </p:nvSpPr>
          <p:spPr bwMode="auto">
            <a:xfrm>
              <a:off x="4346" y="4062"/>
              <a:ext cx="115" cy="115"/>
            </a:xfrm>
            <a:custGeom>
              <a:avLst/>
              <a:gdLst/>
              <a:ahLst/>
              <a:cxnLst>
                <a:cxn ang="0">
                  <a:pos x="112" y="112"/>
                </a:cxn>
                <a:cxn ang="0">
                  <a:pos x="115" y="0"/>
                </a:cxn>
                <a:cxn ang="0">
                  <a:pos x="0" y="0"/>
                </a:cxn>
                <a:cxn ang="0">
                  <a:pos x="0" y="115"/>
                </a:cxn>
                <a:cxn ang="0">
                  <a:pos x="115" y="115"/>
                </a:cxn>
                <a:cxn ang="0">
                  <a:pos x="115" y="115"/>
                </a:cxn>
              </a:cxnLst>
              <a:rect l="0" t="0" r="r" b="b"/>
              <a:pathLst>
                <a:path w="115" h="115">
                  <a:moveTo>
                    <a:pt x="112" y="112"/>
                  </a:moveTo>
                  <a:lnTo>
                    <a:pt x="115" y="0"/>
                  </a:lnTo>
                  <a:lnTo>
                    <a:pt x="0" y="0"/>
                  </a:lnTo>
                  <a:lnTo>
                    <a:pt x="0" y="115"/>
                  </a:lnTo>
                  <a:lnTo>
                    <a:pt x="115" y="115"/>
                  </a:lnTo>
                  <a:lnTo>
                    <a:pt x="115" y="115"/>
                  </a:lnTo>
                </a:path>
              </a:pathLst>
            </a:custGeom>
            <a:solidFill>
              <a:schemeClr val="accent2">
                <a:alpha val="50000"/>
              </a:schemeClr>
            </a:solidFill>
            <a:ln w="7938">
              <a:solidFill>
                <a:srgbClr val="000000"/>
              </a:solidFill>
              <a:prstDash val="solid"/>
              <a:round/>
              <a:headEnd/>
              <a:tailEnd/>
            </a:ln>
          </p:spPr>
          <p:txBody>
            <a:bodyPr/>
            <a:lstStyle/>
            <a:p>
              <a:endParaRPr lang="en-US"/>
            </a:p>
          </p:txBody>
        </p:sp>
        <p:sp>
          <p:nvSpPr>
            <p:cNvPr id="64" name="Freeform 468"/>
            <p:cNvSpPr>
              <a:spLocks/>
            </p:cNvSpPr>
            <p:nvPr/>
          </p:nvSpPr>
          <p:spPr bwMode="auto">
            <a:xfrm>
              <a:off x="4985" y="4062"/>
              <a:ext cx="112" cy="115"/>
            </a:xfrm>
            <a:custGeom>
              <a:avLst/>
              <a:gdLst/>
              <a:ahLst/>
              <a:cxnLst>
                <a:cxn ang="0">
                  <a:pos x="112" y="112"/>
                </a:cxn>
                <a:cxn ang="0">
                  <a:pos x="112" y="0"/>
                </a:cxn>
                <a:cxn ang="0">
                  <a:pos x="0" y="0"/>
                </a:cxn>
                <a:cxn ang="0">
                  <a:pos x="0" y="115"/>
                </a:cxn>
                <a:cxn ang="0">
                  <a:pos x="112" y="115"/>
                </a:cxn>
                <a:cxn ang="0">
                  <a:pos x="112" y="115"/>
                </a:cxn>
              </a:cxnLst>
              <a:rect l="0" t="0" r="r" b="b"/>
              <a:pathLst>
                <a:path w="112" h="115">
                  <a:moveTo>
                    <a:pt x="112" y="112"/>
                  </a:moveTo>
                  <a:lnTo>
                    <a:pt x="112" y="0"/>
                  </a:lnTo>
                  <a:lnTo>
                    <a:pt x="0" y="0"/>
                  </a:lnTo>
                  <a:lnTo>
                    <a:pt x="0" y="115"/>
                  </a:lnTo>
                  <a:lnTo>
                    <a:pt x="112" y="115"/>
                  </a:lnTo>
                  <a:lnTo>
                    <a:pt x="112" y="115"/>
                  </a:lnTo>
                </a:path>
              </a:pathLst>
            </a:custGeom>
            <a:solidFill>
              <a:schemeClr val="accent1">
                <a:alpha val="50000"/>
              </a:schemeClr>
            </a:solidFill>
            <a:ln w="7938">
              <a:solidFill>
                <a:srgbClr val="000000"/>
              </a:solidFill>
              <a:prstDash val="solid"/>
              <a:round/>
              <a:headEnd/>
              <a:tailEnd/>
            </a:ln>
          </p:spPr>
          <p:txBody>
            <a:bodyPr/>
            <a:lstStyle/>
            <a:p>
              <a:endParaRPr lang="en-US"/>
            </a:p>
          </p:txBody>
        </p:sp>
        <p:sp>
          <p:nvSpPr>
            <p:cNvPr id="65" name="Line 469"/>
            <p:cNvSpPr>
              <a:spLocks noChangeShapeType="1"/>
            </p:cNvSpPr>
            <p:nvPr/>
          </p:nvSpPr>
          <p:spPr bwMode="auto">
            <a:xfrm>
              <a:off x="4206" y="2558"/>
              <a:ext cx="1" cy="119"/>
            </a:xfrm>
            <a:prstGeom prst="line">
              <a:avLst/>
            </a:prstGeom>
            <a:noFill/>
            <a:ln w="7938">
              <a:solidFill>
                <a:srgbClr val="000000"/>
              </a:solidFill>
              <a:round/>
              <a:headEnd/>
              <a:tailEnd/>
            </a:ln>
          </p:spPr>
          <p:txBody>
            <a:bodyPr/>
            <a:lstStyle/>
            <a:p>
              <a:endParaRPr lang="en-US"/>
            </a:p>
          </p:txBody>
        </p:sp>
        <p:sp>
          <p:nvSpPr>
            <p:cNvPr id="66" name="Line 470"/>
            <p:cNvSpPr>
              <a:spLocks noChangeShapeType="1"/>
            </p:cNvSpPr>
            <p:nvPr/>
          </p:nvSpPr>
          <p:spPr bwMode="auto">
            <a:xfrm flipH="1" flipV="1">
              <a:off x="3719" y="2813"/>
              <a:ext cx="172" cy="95"/>
            </a:xfrm>
            <a:prstGeom prst="line">
              <a:avLst/>
            </a:prstGeom>
            <a:noFill/>
            <a:ln w="7938">
              <a:solidFill>
                <a:srgbClr val="000000"/>
              </a:solidFill>
              <a:round/>
              <a:headEnd/>
              <a:tailEnd/>
            </a:ln>
          </p:spPr>
          <p:txBody>
            <a:bodyPr/>
            <a:lstStyle/>
            <a:p>
              <a:endParaRPr lang="en-US"/>
            </a:p>
          </p:txBody>
        </p:sp>
        <p:sp>
          <p:nvSpPr>
            <p:cNvPr id="67" name="Line 471"/>
            <p:cNvSpPr>
              <a:spLocks noChangeShapeType="1"/>
            </p:cNvSpPr>
            <p:nvPr/>
          </p:nvSpPr>
          <p:spPr bwMode="auto">
            <a:xfrm flipV="1">
              <a:off x="4520" y="2811"/>
              <a:ext cx="184" cy="102"/>
            </a:xfrm>
            <a:prstGeom prst="line">
              <a:avLst/>
            </a:prstGeom>
            <a:noFill/>
            <a:ln w="7938">
              <a:solidFill>
                <a:srgbClr val="000000"/>
              </a:solidFill>
              <a:round/>
              <a:headEnd/>
              <a:tailEnd/>
            </a:ln>
          </p:spPr>
          <p:txBody>
            <a:bodyPr/>
            <a:lstStyle/>
            <a:p>
              <a:endParaRPr lang="en-US"/>
            </a:p>
          </p:txBody>
        </p:sp>
        <p:sp>
          <p:nvSpPr>
            <p:cNvPr id="68" name="Line 472"/>
            <p:cNvSpPr>
              <a:spLocks noChangeShapeType="1"/>
            </p:cNvSpPr>
            <p:nvPr/>
          </p:nvSpPr>
          <p:spPr bwMode="auto">
            <a:xfrm flipH="1">
              <a:off x="3683" y="3049"/>
              <a:ext cx="253" cy="379"/>
            </a:xfrm>
            <a:prstGeom prst="line">
              <a:avLst/>
            </a:prstGeom>
            <a:noFill/>
            <a:ln w="7938">
              <a:solidFill>
                <a:srgbClr val="000000"/>
              </a:solidFill>
              <a:round/>
              <a:headEnd/>
              <a:tailEnd/>
            </a:ln>
          </p:spPr>
          <p:txBody>
            <a:bodyPr/>
            <a:lstStyle/>
            <a:p>
              <a:endParaRPr lang="en-US"/>
            </a:p>
          </p:txBody>
        </p:sp>
        <p:sp>
          <p:nvSpPr>
            <p:cNvPr id="69" name="Freeform 473"/>
            <p:cNvSpPr>
              <a:spLocks/>
            </p:cNvSpPr>
            <p:nvPr/>
          </p:nvSpPr>
          <p:spPr bwMode="auto">
            <a:xfrm>
              <a:off x="3745" y="3199"/>
              <a:ext cx="113" cy="115"/>
            </a:xfrm>
            <a:custGeom>
              <a:avLst/>
              <a:gdLst/>
              <a:ahLst/>
              <a:cxnLst>
                <a:cxn ang="0">
                  <a:pos x="113" y="112"/>
                </a:cxn>
                <a:cxn ang="0">
                  <a:pos x="113" y="0"/>
                </a:cxn>
                <a:cxn ang="0">
                  <a:pos x="0" y="0"/>
                </a:cxn>
                <a:cxn ang="0">
                  <a:pos x="0" y="115"/>
                </a:cxn>
                <a:cxn ang="0">
                  <a:pos x="113" y="115"/>
                </a:cxn>
                <a:cxn ang="0">
                  <a:pos x="113" y="115"/>
                </a:cxn>
                <a:cxn ang="0">
                  <a:pos x="113" y="112"/>
                </a:cxn>
              </a:cxnLst>
              <a:rect l="0" t="0" r="r" b="b"/>
              <a:pathLst>
                <a:path w="113" h="115">
                  <a:moveTo>
                    <a:pt x="113" y="112"/>
                  </a:moveTo>
                  <a:lnTo>
                    <a:pt x="113" y="0"/>
                  </a:lnTo>
                  <a:lnTo>
                    <a:pt x="0" y="0"/>
                  </a:lnTo>
                  <a:lnTo>
                    <a:pt x="0" y="115"/>
                  </a:lnTo>
                  <a:lnTo>
                    <a:pt x="113" y="115"/>
                  </a:lnTo>
                  <a:lnTo>
                    <a:pt x="113" y="115"/>
                  </a:lnTo>
                  <a:lnTo>
                    <a:pt x="113" y="112"/>
                  </a:lnTo>
                  <a:close/>
                </a:path>
              </a:pathLst>
            </a:custGeom>
            <a:solidFill>
              <a:srgbClr val="FFFF66">
                <a:alpha val="50000"/>
              </a:srgbClr>
            </a:solidFill>
            <a:ln w="9525">
              <a:solidFill>
                <a:schemeClr val="tx1"/>
              </a:solidFill>
              <a:round/>
              <a:headEnd/>
              <a:tailEnd/>
            </a:ln>
          </p:spPr>
          <p:txBody>
            <a:bodyPr/>
            <a:lstStyle/>
            <a:p>
              <a:endParaRPr lang="en-US"/>
            </a:p>
          </p:txBody>
        </p:sp>
        <p:sp>
          <p:nvSpPr>
            <p:cNvPr id="70" name="Freeform 474"/>
            <p:cNvSpPr>
              <a:spLocks/>
            </p:cNvSpPr>
            <p:nvPr/>
          </p:nvSpPr>
          <p:spPr bwMode="auto">
            <a:xfrm>
              <a:off x="3984" y="3264"/>
              <a:ext cx="113" cy="115"/>
            </a:xfrm>
            <a:custGeom>
              <a:avLst/>
              <a:gdLst/>
              <a:ahLst/>
              <a:cxnLst>
                <a:cxn ang="0">
                  <a:pos x="113" y="112"/>
                </a:cxn>
                <a:cxn ang="0">
                  <a:pos x="113" y="0"/>
                </a:cxn>
                <a:cxn ang="0">
                  <a:pos x="0" y="0"/>
                </a:cxn>
                <a:cxn ang="0">
                  <a:pos x="0" y="115"/>
                </a:cxn>
                <a:cxn ang="0">
                  <a:pos x="113" y="115"/>
                </a:cxn>
                <a:cxn ang="0">
                  <a:pos x="113" y="115"/>
                </a:cxn>
              </a:cxnLst>
              <a:rect l="0" t="0" r="r" b="b"/>
              <a:pathLst>
                <a:path w="113" h="115">
                  <a:moveTo>
                    <a:pt x="113" y="112"/>
                  </a:moveTo>
                  <a:lnTo>
                    <a:pt x="113" y="0"/>
                  </a:lnTo>
                  <a:lnTo>
                    <a:pt x="0" y="0"/>
                  </a:lnTo>
                  <a:lnTo>
                    <a:pt x="0" y="115"/>
                  </a:lnTo>
                  <a:lnTo>
                    <a:pt x="113" y="115"/>
                  </a:lnTo>
                  <a:lnTo>
                    <a:pt x="113" y="115"/>
                  </a:lnTo>
                </a:path>
              </a:pathLst>
            </a:custGeom>
            <a:solidFill>
              <a:srgbClr val="FF0066">
                <a:alpha val="50000"/>
              </a:srgbClr>
            </a:solidFill>
            <a:ln w="7938">
              <a:solidFill>
                <a:srgbClr val="000000"/>
              </a:solidFill>
              <a:prstDash val="solid"/>
              <a:round/>
              <a:headEnd/>
              <a:tailEnd/>
            </a:ln>
          </p:spPr>
          <p:txBody>
            <a:bodyPr/>
            <a:lstStyle/>
            <a:p>
              <a:endParaRPr lang="en-US"/>
            </a:p>
          </p:txBody>
        </p:sp>
        <p:sp>
          <p:nvSpPr>
            <p:cNvPr id="71" name="Line 475"/>
            <p:cNvSpPr>
              <a:spLocks noChangeShapeType="1"/>
            </p:cNvSpPr>
            <p:nvPr/>
          </p:nvSpPr>
          <p:spPr bwMode="auto">
            <a:xfrm>
              <a:off x="4468" y="3054"/>
              <a:ext cx="260" cy="374"/>
            </a:xfrm>
            <a:prstGeom prst="line">
              <a:avLst/>
            </a:prstGeom>
            <a:noFill/>
            <a:ln w="7938">
              <a:solidFill>
                <a:srgbClr val="000000"/>
              </a:solidFill>
              <a:round/>
              <a:headEnd/>
              <a:tailEnd/>
            </a:ln>
          </p:spPr>
          <p:txBody>
            <a:bodyPr/>
            <a:lstStyle/>
            <a:p>
              <a:endParaRPr lang="en-US"/>
            </a:p>
          </p:txBody>
        </p:sp>
        <p:sp>
          <p:nvSpPr>
            <p:cNvPr id="72" name="Freeform 476"/>
            <p:cNvSpPr>
              <a:spLocks/>
            </p:cNvSpPr>
            <p:nvPr/>
          </p:nvSpPr>
          <p:spPr bwMode="auto">
            <a:xfrm>
              <a:off x="4554" y="320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close/>
                </a:path>
              </a:pathLst>
            </a:custGeom>
            <a:solidFill>
              <a:schemeClr val="accent1">
                <a:alpha val="50000"/>
              </a:schemeClr>
            </a:solidFill>
            <a:ln w="9525">
              <a:noFill/>
              <a:round/>
              <a:headEnd/>
              <a:tailEnd/>
            </a:ln>
          </p:spPr>
          <p:txBody>
            <a:bodyPr/>
            <a:lstStyle/>
            <a:p>
              <a:endParaRPr lang="en-US"/>
            </a:p>
          </p:txBody>
        </p:sp>
        <p:sp>
          <p:nvSpPr>
            <p:cNvPr id="73" name="Freeform 477"/>
            <p:cNvSpPr>
              <a:spLocks/>
            </p:cNvSpPr>
            <p:nvPr/>
          </p:nvSpPr>
          <p:spPr bwMode="auto">
            <a:xfrm>
              <a:off x="4554" y="320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1">
                <a:alpha val="50000"/>
              </a:schemeClr>
            </a:solidFill>
            <a:ln w="7938">
              <a:solidFill>
                <a:srgbClr val="000000"/>
              </a:solidFill>
              <a:prstDash val="solid"/>
              <a:round/>
              <a:headEnd/>
              <a:tailEnd/>
            </a:ln>
          </p:spPr>
          <p:txBody>
            <a:bodyPr/>
            <a:lstStyle/>
            <a:p>
              <a:endParaRPr lang="en-US"/>
            </a:p>
          </p:txBody>
        </p:sp>
        <p:sp>
          <p:nvSpPr>
            <p:cNvPr id="74" name="Line 478"/>
            <p:cNvSpPr>
              <a:spLocks noChangeShapeType="1"/>
            </p:cNvSpPr>
            <p:nvPr/>
          </p:nvSpPr>
          <p:spPr bwMode="auto">
            <a:xfrm flipH="1" flipV="1">
              <a:off x="3273" y="3447"/>
              <a:ext cx="141" cy="79"/>
            </a:xfrm>
            <a:prstGeom prst="line">
              <a:avLst/>
            </a:prstGeom>
            <a:noFill/>
            <a:ln w="7938">
              <a:solidFill>
                <a:srgbClr val="000000"/>
              </a:solidFill>
              <a:round/>
              <a:headEnd/>
              <a:tailEnd/>
            </a:ln>
          </p:spPr>
          <p:txBody>
            <a:bodyPr/>
            <a:lstStyle/>
            <a:p>
              <a:endParaRPr lang="en-US"/>
            </a:p>
          </p:txBody>
        </p:sp>
        <p:sp>
          <p:nvSpPr>
            <p:cNvPr id="75" name="Line 479"/>
            <p:cNvSpPr>
              <a:spLocks noChangeShapeType="1"/>
            </p:cNvSpPr>
            <p:nvPr/>
          </p:nvSpPr>
          <p:spPr bwMode="auto">
            <a:xfrm flipV="1">
              <a:off x="4990" y="3447"/>
              <a:ext cx="148" cy="74"/>
            </a:xfrm>
            <a:prstGeom prst="line">
              <a:avLst/>
            </a:prstGeom>
            <a:noFill/>
            <a:ln w="7938">
              <a:solidFill>
                <a:srgbClr val="000000"/>
              </a:solidFill>
              <a:round/>
              <a:headEnd/>
              <a:tailEnd/>
            </a:ln>
          </p:spPr>
          <p:txBody>
            <a:bodyPr/>
            <a:lstStyle/>
            <a:p>
              <a:endParaRPr lang="en-US"/>
            </a:p>
          </p:txBody>
        </p:sp>
        <p:sp>
          <p:nvSpPr>
            <p:cNvPr id="76" name="Line 480"/>
            <p:cNvSpPr>
              <a:spLocks noChangeShapeType="1"/>
            </p:cNvSpPr>
            <p:nvPr/>
          </p:nvSpPr>
          <p:spPr bwMode="auto">
            <a:xfrm flipH="1">
              <a:off x="3347" y="3876"/>
              <a:ext cx="181" cy="186"/>
            </a:xfrm>
            <a:prstGeom prst="line">
              <a:avLst/>
            </a:prstGeom>
            <a:noFill/>
            <a:ln w="7938">
              <a:solidFill>
                <a:srgbClr val="000000"/>
              </a:solidFill>
              <a:round/>
              <a:headEnd/>
              <a:tailEnd/>
            </a:ln>
          </p:spPr>
          <p:txBody>
            <a:bodyPr/>
            <a:lstStyle/>
            <a:p>
              <a:endParaRPr lang="en-US"/>
            </a:p>
          </p:txBody>
        </p:sp>
        <p:sp>
          <p:nvSpPr>
            <p:cNvPr id="77" name="Line 481"/>
            <p:cNvSpPr>
              <a:spLocks noChangeShapeType="1"/>
            </p:cNvSpPr>
            <p:nvPr/>
          </p:nvSpPr>
          <p:spPr bwMode="auto">
            <a:xfrm>
              <a:off x="3822" y="3883"/>
              <a:ext cx="183" cy="182"/>
            </a:xfrm>
            <a:prstGeom prst="line">
              <a:avLst/>
            </a:prstGeom>
            <a:noFill/>
            <a:ln w="7938">
              <a:solidFill>
                <a:srgbClr val="000000"/>
              </a:solidFill>
              <a:round/>
              <a:headEnd/>
              <a:tailEnd/>
            </a:ln>
          </p:spPr>
          <p:txBody>
            <a:bodyPr/>
            <a:lstStyle/>
            <a:p>
              <a:endParaRPr lang="en-US"/>
            </a:p>
          </p:txBody>
        </p:sp>
        <p:sp>
          <p:nvSpPr>
            <p:cNvPr id="78" name="Line 482"/>
            <p:cNvSpPr>
              <a:spLocks noChangeShapeType="1"/>
            </p:cNvSpPr>
            <p:nvPr/>
          </p:nvSpPr>
          <p:spPr bwMode="auto">
            <a:xfrm flipH="1">
              <a:off x="4404" y="3881"/>
              <a:ext cx="178" cy="181"/>
            </a:xfrm>
            <a:prstGeom prst="line">
              <a:avLst/>
            </a:prstGeom>
            <a:noFill/>
            <a:ln w="7938">
              <a:solidFill>
                <a:srgbClr val="000000"/>
              </a:solidFill>
              <a:round/>
              <a:headEnd/>
              <a:tailEnd/>
            </a:ln>
          </p:spPr>
          <p:txBody>
            <a:bodyPr/>
            <a:lstStyle/>
            <a:p>
              <a:endParaRPr lang="en-US"/>
            </a:p>
          </p:txBody>
        </p:sp>
        <p:sp>
          <p:nvSpPr>
            <p:cNvPr id="79" name="Line 483"/>
            <p:cNvSpPr>
              <a:spLocks noChangeShapeType="1"/>
            </p:cNvSpPr>
            <p:nvPr/>
          </p:nvSpPr>
          <p:spPr bwMode="auto">
            <a:xfrm>
              <a:off x="4883" y="3872"/>
              <a:ext cx="157" cy="190"/>
            </a:xfrm>
            <a:prstGeom prst="line">
              <a:avLst/>
            </a:prstGeom>
            <a:noFill/>
            <a:ln w="7938">
              <a:solidFill>
                <a:srgbClr val="000000"/>
              </a:solidFill>
              <a:round/>
              <a:headEnd/>
              <a:tailEnd/>
            </a:ln>
          </p:spPr>
          <p:txBody>
            <a:bodyPr/>
            <a:lstStyle/>
            <a:p>
              <a:endParaRPr lang="en-US"/>
            </a:p>
          </p:txBody>
        </p:sp>
        <p:sp>
          <p:nvSpPr>
            <p:cNvPr id="80" name="Line 484"/>
            <p:cNvSpPr>
              <a:spLocks noChangeShapeType="1"/>
            </p:cNvSpPr>
            <p:nvPr/>
          </p:nvSpPr>
          <p:spPr bwMode="auto">
            <a:xfrm>
              <a:off x="3996" y="3666"/>
              <a:ext cx="415" cy="1"/>
            </a:xfrm>
            <a:prstGeom prst="line">
              <a:avLst/>
            </a:prstGeom>
            <a:noFill/>
            <a:ln w="7938">
              <a:solidFill>
                <a:srgbClr val="000000"/>
              </a:solidFill>
              <a:round/>
              <a:headEnd/>
              <a:tailEnd/>
            </a:ln>
          </p:spPr>
          <p:txBody>
            <a:bodyPr/>
            <a:lstStyle/>
            <a:p>
              <a:endParaRPr lang="en-US"/>
            </a:p>
          </p:txBody>
        </p:sp>
        <p:sp>
          <p:nvSpPr>
            <p:cNvPr id="81" name="Freeform 485"/>
            <p:cNvSpPr>
              <a:spLocks/>
            </p:cNvSpPr>
            <p:nvPr/>
          </p:nvSpPr>
          <p:spPr bwMode="auto">
            <a:xfrm>
              <a:off x="4160" y="361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close/>
                </a:path>
              </a:pathLst>
            </a:custGeom>
            <a:solidFill>
              <a:schemeClr val="accent1">
                <a:alpha val="50000"/>
              </a:schemeClr>
            </a:solidFill>
            <a:ln w="9525">
              <a:noFill/>
              <a:round/>
              <a:headEnd/>
              <a:tailEnd/>
            </a:ln>
          </p:spPr>
          <p:txBody>
            <a:bodyPr/>
            <a:lstStyle/>
            <a:p>
              <a:endParaRPr lang="en-US"/>
            </a:p>
          </p:txBody>
        </p:sp>
        <p:sp>
          <p:nvSpPr>
            <p:cNvPr id="82" name="Freeform 486"/>
            <p:cNvSpPr>
              <a:spLocks/>
            </p:cNvSpPr>
            <p:nvPr/>
          </p:nvSpPr>
          <p:spPr bwMode="auto">
            <a:xfrm>
              <a:off x="4160" y="361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2">
                <a:alpha val="50000"/>
              </a:schemeClr>
            </a:solidFill>
            <a:ln w="7938">
              <a:solidFill>
                <a:srgbClr val="000000"/>
              </a:solidFill>
              <a:prstDash val="solid"/>
              <a:round/>
              <a:headEnd/>
              <a:tailEnd/>
            </a:ln>
          </p:spPr>
          <p:txBody>
            <a:bodyPr/>
            <a:lstStyle/>
            <a:p>
              <a:endParaRPr lang="en-US"/>
            </a:p>
          </p:txBody>
        </p:sp>
        <p:sp>
          <p:nvSpPr>
            <p:cNvPr id="83" name="Line 487"/>
            <p:cNvSpPr>
              <a:spLocks noChangeShapeType="1"/>
            </p:cNvSpPr>
            <p:nvPr/>
          </p:nvSpPr>
          <p:spPr bwMode="auto">
            <a:xfrm flipH="1" flipV="1">
              <a:off x="3984" y="3072"/>
              <a:ext cx="48" cy="192"/>
            </a:xfrm>
            <a:prstGeom prst="line">
              <a:avLst/>
            </a:prstGeom>
            <a:noFill/>
            <a:ln w="9525">
              <a:solidFill>
                <a:schemeClr val="tx1"/>
              </a:solidFill>
              <a:round/>
              <a:headEnd/>
              <a:tailEnd/>
            </a:ln>
            <a:effectLst/>
          </p:spPr>
          <p:txBody>
            <a:bodyPr wrap="none" anchor="ctr"/>
            <a:lstStyle/>
            <a:p>
              <a:endParaRPr lang="en-US"/>
            </a:p>
          </p:txBody>
        </p:sp>
      </p:gr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What’s out there?</a:t>
            </a:r>
          </a:p>
        </p:txBody>
      </p:sp>
      <p:graphicFrame>
        <p:nvGraphicFramePr>
          <p:cNvPr id="5156" name="Group 36"/>
          <p:cNvGraphicFramePr>
            <a:graphicFrameLocks noGrp="1"/>
          </p:cNvGraphicFramePr>
          <p:nvPr/>
        </p:nvGraphicFramePr>
        <p:xfrm>
          <a:off x="381000" y="1828800"/>
          <a:ext cx="8305800" cy="4089401"/>
        </p:xfrm>
        <a:graphic>
          <a:graphicData uri="http://schemas.openxmlformats.org/drawingml/2006/table">
            <a:tbl>
              <a:tblPr/>
              <a:tblGrid>
                <a:gridCol w="1661160"/>
                <a:gridCol w="1661160"/>
                <a:gridCol w="1661160"/>
                <a:gridCol w="1661160"/>
                <a:gridCol w="1661160"/>
              </a:tblGrid>
              <a:tr h="1379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Helvetic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0000FF"/>
                          </a:solidFill>
                          <a:effectLst/>
                          <a:latin typeface="Helvetica" charset="0"/>
                        </a:rPr>
                        <a:t>Central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0000FF"/>
                          </a:solidFill>
                          <a:effectLst/>
                          <a:latin typeface="Helvetica" charset="0"/>
                        </a:rPr>
                        <a:t>Flood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0000FF"/>
                          </a:solidFill>
                          <a:effectLst/>
                          <a:latin typeface="Helvetica" charset="0"/>
                        </a:rPr>
                        <a:t>Super-node flood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0000FF"/>
                          </a:solidFill>
                          <a:effectLst/>
                          <a:latin typeface="Helvetica" charset="0"/>
                        </a:rPr>
                        <a:t>Route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5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0000FF"/>
                          </a:solidFill>
                          <a:effectLst/>
                          <a:latin typeface="Helvetica" charset="0"/>
                        </a:rPr>
                        <a:t>Whole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0000FF"/>
                          </a:solidFill>
                          <a:effectLst/>
                          <a:latin typeface="Helvetica" charset="0"/>
                        </a:rPr>
                        <a:t>File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Helvetica" charset="0"/>
                        </a:rPr>
                        <a:t>Napster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Helvetica" charset="0"/>
                        </a:rPr>
                        <a:t>Gnutella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Helvetica" charset="0"/>
                        </a:rPr>
                        <a:t>Freenet</a:t>
                      </a:r>
                      <a:endParaRPr kumimoji="0" lang="en-US" sz="2400" b="0" i="0" u="none" strike="noStrike" cap="none" normalizeH="0" baseline="0" dirty="0">
                        <a:ln>
                          <a:noFill/>
                        </a:ln>
                        <a:solidFill>
                          <a:schemeClr val="tx1"/>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4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0000FF"/>
                          </a:solidFill>
                          <a:effectLst/>
                          <a:latin typeface="Helvetica" charset="0"/>
                        </a:rPr>
                        <a:t>Chunk</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0000FF"/>
                          </a:solidFill>
                          <a:effectLst/>
                          <a:latin typeface="Helvetica" charset="0"/>
                        </a:rPr>
                        <a:t>Based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Helvetica" charset="0"/>
                        </a:rPr>
                        <a:t>BitTorrent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Helvetica" charset="0"/>
                        </a:rPr>
                        <a:t>KaZaA (bytes, not chunks)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Helvetica" charset="0"/>
                        </a:rPr>
                        <a:t>DHTs</a:t>
                      </a:r>
                      <a:endParaRPr kumimoji="0" lang="en-US" sz="2400" b="0" i="0" u="none" strike="noStrike" cap="none" normalizeH="0" baseline="0" dirty="0">
                        <a:ln>
                          <a:noFill/>
                        </a:ln>
                        <a:solidFill>
                          <a:schemeClr val="tx1"/>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83</a:t>
            </a:fld>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Napster: Publish</a:t>
            </a:r>
          </a:p>
        </p:txBody>
      </p:sp>
      <p:grpSp>
        <p:nvGrpSpPr>
          <p:cNvPr id="2" name="Group 51"/>
          <p:cNvGrpSpPr>
            <a:grpSpLocks/>
          </p:cNvGrpSpPr>
          <p:nvPr/>
        </p:nvGrpSpPr>
        <p:grpSpPr bwMode="auto">
          <a:xfrm>
            <a:off x="4114800" y="4953000"/>
            <a:ext cx="609600" cy="685800"/>
            <a:chOff x="2592" y="3120"/>
            <a:chExt cx="384" cy="432"/>
          </a:xfrm>
        </p:grpSpPr>
        <p:pic>
          <p:nvPicPr>
            <p:cNvPr id="7178" name="Picture 10"/>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592" y="3360"/>
              <a:ext cx="192" cy="192"/>
            </a:xfrm>
            <a:prstGeom prst="rect">
              <a:avLst/>
            </a:prstGeom>
            <a:noFill/>
            <a:ln w="9525">
              <a:noFill/>
              <a:miter lim="800000"/>
              <a:headEnd/>
              <a:tailEnd/>
            </a:ln>
            <a:effectLst/>
          </p:spPr>
        </p:pic>
        <p:grpSp>
          <p:nvGrpSpPr>
            <p:cNvPr id="3" name="Group 49"/>
            <p:cNvGrpSpPr>
              <a:grpSpLocks/>
            </p:cNvGrpSpPr>
            <p:nvPr/>
          </p:nvGrpSpPr>
          <p:grpSpPr bwMode="auto">
            <a:xfrm>
              <a:off x="2640" y="3120"/>
              <a:ext cx="336" cy="432"/>
              <a:chOff x="2640" y="3120"/>
              <a:chExt cx="336" cy="432"/>
            </a:xfrm>
          </p:grpSpPr>
          <p:pic>
            <p:nvPicPr>
              <p:cNvPr id="7175" name="Picture 7" descr="com"/>
              <p:cNvPicPr>
                <a:picLocks noChangeAspect="1" noChangeArrowheads="1"/>
              </p:cNvPicPr>
              <p:nvPr/>
            </p:nvPicPr>
            <p:blipFill>
              <a:blip r:embed="rId4"/>
              <a:srcRect/>
              <a:stretch>
                <a:fillRect/>
              </a:stretch>
            </p:blipFill>
            <p:spPr bwMode="auto">
              <a:xfrm>
                <a:off x="2640" y="3120"/>
                <a:ext cx="240" cy="224"/>
              </a:xfrm>
              <a:prstGeom prst="rect">
                <a:avLst/>
              </a:prstGeom>
              <a:noFill/>
            </p:spPr>
          </p:pic>
          <p:pic>
            <p:nvPicPr>
              <p:cNvPr id="7179" name="Picture 1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688" y="3360"/>
                <a:ext cx="192" cy="192"/>
              </a:xfrm>
              <a:prstGeom prst="rect">
                <a:avLst/>
              </a:prstGeom>
              <a:noFill/>
              <a:ln w="9525">
                <a:noFill/>
                <a:miter lim="800000"/>
                <a:headEnd/>
                <a:tailEnd/>
              </a:ln>
              <a:effectLst/>
            </p:spPr>
          </p:pic>
          <p:pic>
            <p:nvPicPr>
              <p:cNvPr id="7180" name="Picture 1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784" y="3360"/>
                <a:ext cx="192" cy="192"/>
              </a:xfrm>
              <a:prstGeom prst="rect">
                <a:avLst/>
              </a:prstGeom>
              <a:noFill/>
              <a:ln w="9525">
                <a:noFill/>
                <a:miter lim="800000"/>
                <a:headEnd/>
                <a:tailEnd/>
              </a:ln>
              <a:effectLst/>
            </p:spPr>
          </p:pic>
        </p:grpSp>
      </p:grpSp>
      <p:sp>
        <p:nvSpPr>
          <p:cNvPr id="7207" name="Text Box 39"/>
          <p:cNvSpPr txBox="1">
            <a:spLocks noChangeArrowheads="1"/>
          </p:cNvSpPr>
          <p:nvPr/>
        </p:nvSpPr>
        <p:spPr bwMode="auto">
          <a:xfrm>
            <a:off x="1295400" y="5257800"/>
            <a:ext cx="2708275" cy="457200"/>
          </a:xfrm>
          <a:prstGeom prst="rect">
            <a:avLst/>
          </a:prstGeom>
          <a:noFill/>
          <a:ln w="9525">
            <a:noFill/>
            <a:miter lim="800000"/>
            <a:headEnd/>
            <a:tailEnd/>
          </a:ln>
          <a:effectLst/>
        </p:spPr>
        <p:txBody>
          <a:bodyPr wrap="none">
            <a:prstTxWarp prst="textNoShape">
              <a:avLst/>
            </a:prstTxWarp>
            <a:spAutoFit/>
          </a:bodyPr>
          <a:lstStyle/>
          <a:p>
            <a:r>
              <a:rPr lang="en-US">
                <a:solidFill>
                  <a:srgbClr val="FF0000"/>
                </a:solidFill>
                <a:latin typeface="Arial" charset="0"/>
              </a:rPr>
              <a:t>I have X, Y, and Z!</a:t>
            </a:r>
            <a:endParaRPr lang="en-US">
              <a:solidFill>
                <a:srgbClr val="FF0000"/>
              </a:solidFill>
              <a:latin typeface="Times New Roman" charset="0"/>
            </a:endParaRPr>
          </a:p>
        </p:txBody>
      </p:sp>
      <p:pic>
        <p:nvPicPr>
          <p:cNvPr id="7208" name="Picture 40" descr="j0223560"/>
          <p:cNvPicPr>
            <a:picLocks noChangeAspect="1" noChangeArrowheads="1"/>
          </p:cNvPicPr>
          <p:nvPr/>
        </p:nvPicPr>
        <p:blipFill>
          <a:blip r:embed="rId5"/>
          <a:srcRect/>
          <a:stretch>
            <a:fillRect/>
          </a:stretch>
        </p:blipFill>
        <p:spPr bwMode="auto">
          <a:xfrm>
            <a:off x="4343400" y="3276600"/>
            <a:ext cx="682625" cy="762000"/>
          </a:xfrm>
          <a:prstGeom prst="rect">
            <a:avLst/>
          </a:prstGeom>
          <a:noFill/>
          <a:ln w="9525">
            <a:noFill/>
            <a:miter lim="800000"/>
            <a:headEnd/>
            <a:tailEnd/>
          </a:ln>
        </p:spPr>
      </p:pic>
      <p:grpSp>
        <p:nvGrpSpPr>
          <p:cNvPr id="4" name="Group 48"/>
          <p:cNvGrpSpPr>
            <a:grpSpLocks/>
          </p:cNvGrpSpPr>
          <p:nvPr/>
        </p:nvGrpSpPr>
        <p:grpSpPr bwMode="auto">
          <a:xfrm>
            <a:off x="1447800" y="1676400"/>
            <a:ext cx="5943600" cy="3810000"/>
            <a:chOff x="912" y="1056"/>
            <a:chExt cx="3744" cy="2400"/>
          </a:xfrm>
        </p:grpSpPr>
        <p:pic>
          <p:nvPicPr>
            <p:cNvPr id="7171" name="Picture 3" descr="com"/>
            <p:cNvPicPr>
              <a:picLocks noChangeAspect="1" noChangeArrowheads="1"/>
            </p:cNvPicPr>
            <p:nvPr/>
          </p:nvPicPr>
          <p:blipFill>
            <a:blip r:embed="rId4"/>
            <a:srcRect/>
            <a:stretch>
              <a:fillRect/>
            </a:stretch>
          </p:blipFill>
          <p:spPr bwMode="auto">
            <a:xfrm>
              <a:off x="3792" y="1056"/>
              <a:ext cx="240" cy="224"/>
            </a:xfrm>
            <a:prstGeom prst="rect">
              <a:avLst/>
            </a:prstGeom>
            <a:noFill/>
          </p:spPr>
        </p:pic>
        <p:pic>
          <p:nvPicPr>
            <p:cNvPr id="7172" name="Picture 4" descr="com"/>
            <p:cNvPicPr>
              <a:picLocks noChangeAspect="1" noChangeArrowheads="1"/>
            </p:cNvPicPr>
            <p:nvPr/>
          </p:nvPicPr>
          <p:blipFill>
            <a:blip r:embed="rId4"/>
            <a:srcRect/>
            <a:stretch>
              <a:fillRect/>
            </a:stretch>
          </p:blipFill>
          <p:spPr bwMode="auto">
            <a:xfrm>
              <a:off x="3120" y="1056"/>
              <a:ext cx="240" cy="224"/>
            </a:xfrm>
            <a:prstGeom prst="rect">
              <a:avLst/>
            </a:prstGeom>
            <a:noFill/>
          </p:spPr>
        </p:pic>
        <p:pic>
          <p:nvPicPr>
            <p:cNvPr id="7173" name="Picture 5" descr="com"/>
            <p:cNvPicPr>
              <a:picLocks noChangeAspect="1" noChangeArrowheads="1"/>
            </p:cNvPicPr>
            <p:nvPr/>
          </p:nvPicPr>
          <p:blipFill>
            <a:blip r:embed="rId4"/>
            <a:srcRect/>
            <a:stretch>
              <a:fillRect/>
            </a:stretch>
          </p:blipFill>
          <p:spPr bwMode="auto">
            <a:xfrm>
              <a:off x="4368" y="1536"/>
              <a:ext cx="240" cy="224"/>
            </a:xfrm>
            <a:prstGeom prst="rect">
              <a:avLst/>
            </a:prstGeom>
            <a:noFill/>
          </p:spPr>
        </p:pic>
        <p:pic>
          <p:nvPicPr>
            <p:cNvPr id="7174" name="Picture 6" descr="com"/>
            <p:cNvPicPr>
              <a:picLocks noChangeAspect="1" noChangeArrowheads="1"/>
            </p:cNvPicPr>
            <p:nvPr/>
          </p:nvPicPr>
          <p:blipFill>
            <a:blip r:embed="rId4"/>
            <a:srcRect/>
            <a:stretch>
              <a:fillRect/>
            </a:stretch>
          </p:blipFill>
          <p:spPr bwMode="auto">
            <a:xfrm>
              <a:off x="4128" y="3024"/>
              <a:ext cx="240" cy="224"/>
            </a:xfrm>
            <a:prstGeom prst="rect">
              <a:avLst/>
            </a:prstGeom>
            <a:noFill/>
          </p:spPr>
        </p:pic>
        <p:pic>
          <p:nvPicPr>
            <p:cNvPr id="7176" name="Picture 8" descr="com"/>
            <p:cNvPicPr>
              <a:picLocks noChangeAspect="1" noChangeArrowheads="1"/>
            </p:cNvPicPr>
            <p:nvPr/>
          </p:nvPicPr>
          <p:blipFill>
            <a:blip r:embed="rId4"/>
            <a:srcRect/>
            <a:stretch>
              <a:fillRect/>
            </a:stretch>
          </p:blipFill>
          <p:spPr bwMode="auto">
            <a:xfrm>
              <a:off x="1248" y="2400"/>
              <a:ext cx="240" cy="224"/>
            </a:xfrm>
            <a:prstGeom prst="rect">
              <a:avLst/>
            </a:prstGeom>
            <a:noFill/>
          </p:spPr>
        </p:pic>
        <p:pic>
          <p:nvPicPr>
            <p:cNvPr id="7177" name="Picture 9" descr="com"/>
            <p:cNvPicPr>
              <a:picLocks noChangeAspect="1" noChangeArrowheads="1"/>
            </p:cNvPicPr>
            <p:nvPr/>
          </p:nvPicPr>
          <p:blipFill>
            <a:blip r:embed="rId4"/>
            <a:srcRect/>
            <a:stretch>
              <a:fillRect/>
            </a:stretch>
          </p:blipFill>
          <p:spPr bwMode="auto">
            <a:xfrm>
              <a:off x="1056" y="1344"/>
              <a:ext cx="240" cy="224"/>
            </a:xfrm>
            <a:prstGeom prst="rect">
              <a:avLst/>
            </a:prstGeom>
            <a:noFill/>
          </p:spPr>
        </p:pic>
        <p:grpSp>
          <p:nvGrpSpPr>
            <p:cNvPr id="5" name="Group 13"/>
            <p:cNvGrpSpPr>
              <a:grpSpLocks/>
            </p:cNvGrpSpPr>
            <p:nvPr/>
          </p:nvGrpSpPr>
          <p:grpSpPr bwMode="auto">
            <a:xfrm>
              <a:off x="4080" y="3264"/>
              <a:ext cx="384" cy="192"/>
              <a:chOff x="2688" y="3552"/>
              <a:chExt cx="384" cy="192"/>
            </a:xfrm>
          </p:grpSpPr>
          <p:pic>
            <p:nvPicPr>
              <p:cNvPr id="7182" name="Picture 1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688" y="3552"/>
                <a:ext cx="192" cy="192"/>
              </a:xfrm>
              <a:prstGeom prst="rect">
                <a:avLst/>
              </a:prstGeom>
              <a:noFill/>
              <a:ln w="9525">
                <a:noFill/>
                <a:miter lim="800000"/>
                <a:headEnd/>
                <a:tailEnd/>
              </a:ln>
              <a:effectLst/>
            </p:spPr>
          </p:pic>
          <p:pic>
            <p:nvPicPr>
              <p:cNvPr id="7183" name="Picture 1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784" y="3552"/>
                <a:ext cx="192" cy="192"/>
              </a:xfrm>
              <a:prstGeom prst="rect">
                <a:avLst/>
              </a:prstGeom>
              <a:noFill/>
              <a:ln w="9525">
                <a:noFill/>
                <a:miter lim="800000"/>
                <a:headEnd/>
                <a:tailEnd/>
              </a:ln>
              <a:effectLst/>
            </p:spPr>
          </p:pic>
          <p:pic>
            <p:nvPicPr>
              <p:cNvPr id="7184" name="Picture 16"/>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880" y="3552"/>
                <a:ext cx="192" cy="192"/>
              </a:xfrm>
              <a:prstGeom prst="rect">
                <a:avLst/>
              </a:prstGeom>
              <a:noFill/>
              <a:ln w="9525">
                <a:noFill/>
                <a:miter lim="800000"/>
                <a:headEnd/>
                <a:tailEnd/>
              </a:ln>
              <a:effectLst/>
            </p:spPr>
          </p:pic>
        </p:grpSp>
        <p:pic>
          <p:nvPicPr>
            <p:cNvPr id="7185" name="Picture 1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008" y="2640"/>
              <a:ext cx="192" cy="192"/>
            </a:xfrm>
            <a:prstGeom prst="rect">
              <a:avLst/>
            </a:prstGeom>
            <a:noFill/>
            <a:ln w="9525">
              <a:noFill/>
              <a:miter lim="800000"/>
              <a:headEnd/>
              <a:tailEnd/>
            </a:ln>
            <a:effectLst/>
          </p:spPr>
        </p:pic>
        <p:pic>
          <p:nvPicPr>
            <p:cNvPr id="7186" name="Picture 18"/>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104" y="2640"/>
              <a:ext cx="192" cy="192"/>
            </a:xfrm>
            <a:prstGeom prst="rect">
              <a:avLst/>
            </a:prstGeom>
            <a:noFill/>
            <a:ln w="9525">
              <a:noFill/>
              <a:miter lim="800000"/>
              <a:headEnd/>
              <a:tailEnd/>
            </a:ln>
            <a:effectLst/>
          </p:spPr>
        </p:pic>
        <p:pic>
          <p:nvPicPr>
            <p:cNvPr id="7187" name="Picture 19"/>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200" y="2640"/>
              <a:ext cx="192" cy="192"/>
            </a:xfrm>
            <a:prstGeom prst="rect">
              <a:avLst/>
            </a:prstGeom>
            <a:noFill/>
            <a:ln w="9525">
              <a:noFill/>
              <a:miter lim="800000"/>
              <a:headEnd/>
              <a:tailEnd/>
            </a:ln>
            <a:effectLst/>
          </p:spPr>
        </p:pic>
        <p:grpSp>
          <p:nvGrpSpPr>
            <p:cNvPr id="6" name="Group 20"/>
            <p:cNvGrpSpPr>
              <a:grpSpLocks/>
            </p:cNvGrpSpPr>
            <p:nvPr/>
          </p:nvGrpSpPr>
          <p:grpSpPr bwMode="auto">
            <a:xfrm>
              <a:off x="1296" y="2640"/>
              <a:ext cx="384" cy="192"/>
              <a:chOff x="2688" y="3552"/>
              <a:chExt cx="384" cy="192"/>
            </a:xfrm>
          </p:grpSpPr>
          <p:pic>
            <p:nvPicPr>
              <p:cNvPr id="7189" name="Picture 2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688" y="3552"/>
                <a:ext cx="192" cy="192"/>
              </a:xfrm>
              <a:prstGeom prst="rect">
                <a:avLst/>
              </a:prstGeom>
              <a:noFill/>
              <a:ln w="9525">
                <a:noFill/>
                <a:miter lim="800000"/>
                <a:headEnd/>
                <a:tailEnd/>
              </a:ln>
              <a:effectLst/>
            </p:spPr>
          </p:pic>
          <p:pic>
            <p:nvPicPr>
              <p:cNvPr id="7190" name="Picture 2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784" y="3552"/>
                <a:ext cx="192" cy="192"/>
              </a:xfrm>
              <a:prstGeom prst="rect">
                <a:avLst/>
              </a:prstGeom>
              <a:noFill/>
              <a:ln w="9525">
                <a:noFill/>
                <a:miter lim="800000"/>
                <a:headEnd/>
                <a:tailEnd/>
              </a:ln>
              <a:effectLst/>
            </p:spPr>
          </p:pic>
          <p:pic>
            <p:nvPicPr>
              <p:cNvPr id="7191" name="Picture 2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880" y="3552"/>
                <a:ext cx="192" cy="192"/>
              </a:xfrm>
              <a:prstGeom prst="rect">
                <a:avLst/>
              </a:prstGeom>
              <a:noFill/>
              <a:ln w="9525">
                <a:noFill/>
                <a:miter lim="800000"/>
                <a:headEnd/>
                <a:tailEnd/>
              </a:ln>
              <a:effectLst/>
            </p:spPr>
          </p:pic>
        </p:grpSp>
        <p:pic>
          <p:nvPicPr>
            <p:cNvPr id="7192" name="Picture 2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368" y="1776"/>
              <a:ext cx="192" cy="192"/>
            </a:xfrm>
            <a:prstGeom prst="rect">
              <a:avLst/>
            </a:prstGeom>
            <a:noFill/>
            <a:ln w="9525">
              <a:noFill/>
              <a:miter lim="800000"/>
              <a:headEnd/>
              <a:tailEnd/>
            </a:ln>
            <a:effectLst/>
          </p:spPr>
        </p:pic>
        <p:pic>
          <p:nvPicPr>
            <p:cNvPr id="7193" name="Picture 2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464" y="1776"/>
              <a:ext cx="192" cy="192"/>
            </a:xfrm>
            <a:prstGeom prst="rect">
              <a:avLst/>
            </a:prstGeom>
            <a:noFill/>
            <a:ln w="9525">
              <a:noFill/>
              <a:miter lim="800000"/>
              <a:headEnd/>
              <a:tailEnd/>
            </a:ln>
            <a:effectLst/>
          </p:spPr>
        </p:pic>
        <p:pic>
          <p:nvPicPr>
            <p:cNvPr id="7194" name="Picture 26" descr="com"/>
            <p:cNvPicPr>
              <a:picLocks noChangeAspect="1" noChangeArrowheads="1"/>
            </p:cNvPicPr>
            <p:nvPr/>
          </p:nvPicPr>
          <p:blipFill>
            <a:blip r:embed="rId4"/>
            <a:srcRect/>
            <a:stretch>
              <a:fillRect/>
            </a:stretch>
          </p:blipFill>
          <p:spPr bwMode="auto">
            <a:xfrm>
              <a:off x="4032" y="1920"/>
              <a:ext cx="240" cy="224"/>
            </a:xfrm>
            <a:prstGeom prst="rect">
              <a:avLst/>
            </a:prstGeom>
            <a:noFill/>
          </p:spPr>
        </p:pic>
        <p:pic>
          <p:nvPicPr>
            <p:cNvPr id="7195" name="Picture 2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128" y="2160"/>
              <a:ext cx="192" cy="192"/>
            </a:xfrm>
            <a:prstGeom prst="rect">
              <a:avLst/>
            </a:prstGeom>
            <a:noFill/>
            <a:ln w="9525">
              <a:noFill/>
              <a:miter lim="800000"/>
              <a:headEnd/>
              <a:tailEnd/>
            </a:ln>
            <a:effectLst/>
          </p:spPr>
        </p:pic>
        <p:pic>
          <p:nvPicPr>
            <p:cNvPr id="7196" name="Picture 28"/>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912" y="1584"/>
              <a:ext cx="192" cy="192"/>
            </a:xfrm>
            <a:prstGeom prst="rect">
              <a:avLst/>
            </a:prstGeom>
            <a:noFill/>
            <a:ln w="9525">
              <a:noFill/>
              <a:miter lim="800000"/>
              <a:headEnd/>
              <a:tailEnd/>
            </a:ln>
            <a:effectLst/>
          </p:spPr>
        </p:pic>
        <p:grpSp>
          <p:nvGrpSpPr>
            <p:cNvPr id="7" name="Group 29"/>
            <p:cNvGrpSpPr>
              <a:grpSpLocks/>
            </p:cNvGrpSpPr>
            <p:nvPr/>
          </p:nvGrpSpPr>
          <p:grpSpPr bwMode="auto">
            <a:xfrm>
              <a:off x="4032" y="1056"/>
              <a:ext cx="384" cy="192"/>
              <a:chOff x="2688" y="3552"/>
              <a:chExt cx="384" cy="192"/>
            </a:xfrm>
          </p:grpSpPr>
          <p:pic>
            <p:nvPicPr>
              <p:cNvPr id="7198" name="Picture 30"/>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688" y="3552"/>
                <a:ext cx="192" cy="192"/>
              </a:xfrm>
              <a:prstGeom prst="rect">
                <a:avLst/>
              </a:prstGeom>
              <a:noFill/>
              <a:ln w="9525">
                <a:noFill/>
                <a:miter lim="800000"/>
                <a:headEnd/>
                <a:tailEnd/>
              </a:ln>
              <a:effectLst/>
            </p:spPr>
          </p:pic>
          <p:pic>
            <p:nvPicPr>
              <p:cNvPr id="7199" name="Picture 3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784" y="3552"/>
                <a:ext cx="192" cy="192"/>
              </a:xfrm>
              <a:prstGeom prst="rect">
                <a:avLst/>
              </a:prstGeom>
              <a:noFill/>
              <a:ln w="9525">
                <a:noFill/>
                <a:miter lim="800000"/>
                <a:headEnd/>
                <a:tailEnd/>
              </a:ln>
              <a:effectLst/>
            </p:spPr>
          </p:pic>
          <p:pic>
            <p:nvPicPr>
              <p:cNvPr id="7200" name="Picture 3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880" y="3552"/>
                <a:ext cx="192" cy="192"/>
              </a:xfrm>
              <a:prstGeom prst="rect">
                <a:avLst/>
              </a:prstGeom>
              <a:noFill/>
              <a:ln w="9525">
                <a:noFill/>
                <a:miter lim="800000"/>
                <a:headEnd/>
                <a:tailEnd/>
              </a:ln>
              <a:effectLst/>
            </p:spPr>
          </p:pic>
        </p:grpSp>
        <p:pic>
          <p:nvPicPr>
            <p:cNvPr id="7201" name="Picture 33" descr="com"/>
            <p:cNvPicPr>
              <a:picLocks noChangeAspect="1" noChangeArrowheads="1"/>
            </p:cNvPicPr>
            <p:nvPr/>
          </p:nvPicPr>
          <p:blipFill>
            <a:blip r:embed="rId4"/>
            <a:srcRect/>
            <a:stretch>
              <a:fillRect/>
            </a:stretch>
          </p:blipFill>
          <p:spPr bwMode="auto">
            <a:xfrm>
              <a:off x="2016" y="1104"/>
              <a:ext cx="240" cy="224"/>
            </a:xfrm>
            <a:prstGeom prst="rect">
              <a:avLst/>
            </a:prstGeom>
            <a:noFill/>
          </p:spPr>
        </p:pic>
        <p:pic>
          <p:nvPicPr>
            <p:cNvPr id="7202" name="Picture 3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112" y="1344"/>
              <a:ext cx="192" cy="192"/>
            </a:xfrm>
            <a:prstGeom prst="rect">
              <a:avLst/>
            </a:prstGeom>
            <a:noFill/>
            <a:ln w="9525">
              <a:noFill/>
              <a:miter lim="800000"/>
              <a:headEnd/>
              <a:tailEnd/>
            </a:ln>
            <a:effectLst/>
          </p:spPr>
        </p:pic>
        <p:pic>
          <p:nvPicPr>
            <p:cNvPr id="7203" name="Picture 3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208" y="1344"/>
              <a:ext cx="192" cy="192"/>
            </a:xfrm>
            <a:prstGeom prst="rect">
              <a:avLst/>
            </a:prstGeom>
            <a:noFill/>
            <a:ln w="9525">
              <a:noFill/>
              <a:miter lim="800000"/>
              <a:headEnd/>
              <a:tailEnd/>
            </a:ln>
            <a:effectLst/>
          </p:spPr>
        </p:pic>
        <p:pic>
          <p:nvPicPr>
            <p:cNvPr id="7204" name="Picture 36"/>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008" y="1584"/>
              <a:ext cx="192" cy="192"/>
            </a:xfrm>
            <a:prstGeom prst="rect">
              <a:avLst/>
            </a:prstGeom>
            <a:noFill/>
            <a:ln w="9525">
              <a:noFill/>
              <a:miter lim="800000"/>
              <a:headEnd/>
              <a:tailEnd/>
            </a:ln>
            <a:effectLst/>
          </p:spPr>
        </p:pic>
        <p:pic>
          <p:nvPicPr>
            <p:cNvPr id="7205" name="Picture 3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216" y="1296"/>
              <a:ext cx="192" cy="192"/>
            </a:xfrm>
            <a:prstGeom prst="rect">
              <a:avLst/>
            </a:prstGeom>
            <a:noFill/>
            <a:ln w="9525">
              <a:noFill/>
              <a:miter lim="800000"/>
              <a:headEnd/>
              <a:tailEnd/>
            </a:ln>
            <a:effectLst/>
          </p:spPr>
        </p:pic>
        <p:pic>
          <p:nvPicPr>
            <p:cNvPr id="7206" name="Picture 38"/>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320" y="1056"/>
              <a:ext cx="192" cy="192"/>
            </a:xfrm>
            <a:prstGeom prst="rect">
              <a:avLst/>
            </a:prstGeom>
            <a:noFill/>
            <a:ln w="9525">
              <a:noFill/>
              <a:miter lim="800000"/>
              <a:headEnd/>
              <a:tailEnd/>
            </a:ln>
            <a:effectLst/>
          </p:spPr>
        </p:pic>
        <p:pic>
          <p:nvPicPr>
            <p:cNvPr id="7209" name="Picture 4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104" y="1584"/>
              <a:ext cx="192" cy="192"/>
            </a:xfrm>
            <a:prstGeom prst="rect">
              <a:avLst/>
            </a:prstGeom>
            <a:noFill/>
            <a:ln w="9525">
              <a:noFill/>
              <a:miter lim="800000"/>
              <a:headEnd/>
              <a:tailEnd/>
            </a:ln>
            <a:effectLst/>
          </p:spPr>
        </p:pic>
      </p:grpSp>
      <p:grpSp>
        <p:nvGrpSpPr>
          <p:cNvPr id="8" name="Group 50"/>
          <p:cNvGrpSpPr>
            <a:grpSpLocks/>
          </p:cNvGrpSpPr>
          <p:nvPr/>
        </p:nvGrpSpPr>
        <p:grpSpPr bwMode="auto">
          <a:xfrm>
            <a:off x="3200400" y="3962400"/>
            <a:ext cx="1295400" cy="990600"/>
            <a:chOff x="2016" y="2496"/>
            <a:chExt cx="816" cy="624"/>
          </a:xfrm>
        </p:grpSpPr>
        <p:sp>
          <p:nvSpPr>
            <p:cNvPr id="7211" name="Line 43"/>
            <p:cNvSpPr>
              <a:spLocks noChangeShapeType="1"/>
            </p:cNvSpPr>
            <p:nvPr/>
          </p:nvSpPr>
          <p:spPr bwMode="auto">
            <a:xfrm flipV="1">
              <a:off x="2688" y="2496"/>
              <a:ext cx="144" cy="624"/>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sp>
          <p:nvSpPr>
            <p:cNvPr id="7212" name="Rectangle 44"/>
            <p:cNvSpPr>
              <a:spLocks noChangeArrowheads="1"/>
            </p:cNvSpPr>
            <p:nvPr/>
          </p:nvSpPr>
          <p:spPr bwMode="auto">
            <a:xfrm>
              <a:off x="2016" y="2640"/>
              <a:ext cx="746" cy="288"/>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charset="0"/>
                </a:rPr>
                <a:t>Publish</a:t>
              </a:r>
            </a:p>
          </p:txBody>
        </p:sp>
      </p:grpSp>
      <p:sp>
        <p:nvSpPr>
          <p:cNvPr id="7220" name="Rectangle 52"/>
          <p:cNvSpPr>
            <a:spLocks noChangeArrowheads="1"/>
          </p:cNvSpPr>
          <p:nvPr/>
        </p:nvSpPr>
        <p:spPr bwMode="auto">
          <a:xfrm>
            <a:off x="4572000" y="2590800"/>
            <a:ext cx="2057400" cy="1143000"/>
          </a:xfrm>
          <a:prstGeom prst="rect">
            <a:avLst/>
          </a:prstGeom>
          <a:solidFill>
            <a:schemeClr val="accent1"/>
          </a:solidFill>
          <a:ln w="9525">
            <a:solidFill>
              <a:schemeClr val="tx1"/>
            </a:solidFill>
            <a:miter lim="800000"/>
            <a:headEnd/>
            <a:tailEnd/>
          </a:ln>
          <a:effectLst/>
        </p:spPr>
        <p:txBody>
          <a:bodyPr wrap="none">
            <a:prstTxWarp prst="textNoShape">
              <a:avLst/>
            </a:prstTxWarp>
          </a:bodyPr>
          <a:lstStyle/>
          <a:p>
            <a:r>
              <a:rPr lang="en-US">
                <a:latin typeface="Arial" charset="0"/>
              </a:rPr>
              <a:t>insert(X,</a:t>
            </a:r>
          </a:p>
          <a:p>
            <a:r>
              <a:rPr lang="en-US">
                <a:latin typeface="Arial" charset="0"/>
              </a:rPr>
              <a:t>  123.2.21.23)</a:t>
            </a:r>
          </a:p>
          <a:p>
            <a:r>
              <a:rPr lang="en-US">
                <a:latin typeface="Arial" charset="0"/>
              </a:rPr>
              <a:t>...</a:t>
            </a:r>
          </a:p>
        </p:txBody>
      </p:sp>
      <p:sp>
        <p:nvSpPr>
          <p:cNvPr id="7221" name="Rectangle 53"/>
          <p:cNvSpPr>
            <a:spLocks noChangeArrowheads="1"/>
          </p:cNvSpPr>
          <p:nvPr/>
        </p:nvSpPr>
        <p:spPr bwMode="auto">
          <a:xfrm>
            <a:off x="3505200" y="5638800"/>
            <a:ext cx="1793875" cy="457200"/>
          </a:xfrm>
          <a:prstGeom prst="rect">
            <a:avLst/>
          </a:prstGeom>
          <a:noFill/>
          <a:ln w="9525">
            <a:noFill/>
            <a:miter lim="800000"/>
            <a:headEnd/>
            <a:tailEnd/>
          </a:ln>
          <a:effectLst/>
        </p:spPr>
        <p:txBody>
          <a:bodyPr wrap="none">
            <a:prstTxWarp prst="textNoShape">
              <a:avLst/>
            </a:prstTxWarp>
            <a:spAutoFit/>
          </a:bodyPr>
          <a:lstStyle/>
          <a:p>
            <a:r>
              <a:rPr lang="en-US">
                <a:latin typeface="Arial" charset="0"/>
              </a:rPr>
              <a:t>123.2.21.23</a:t>
            </a:r>
          </a:p>
        </p:txBody>
      </p:sp>
      <p:sp>
        <p:nvSpPr>
          <p:cNvPr id="51" name="Slide Number Placeholder 50"/>
          <p:cNvSpPr>
            <a:spLocks noGrp="1"/>
          </p:cNvSpPr>
          <p:nvPr>
            <p:ph type="sldNum" sz="quarter" idx="12"/>
          </p:nvPr>
        </p:nvSpPr>
        <p:spPr/>
        <p:txBody>
          <a:bodyPr/>
          <a:lstStyle/>
          <a:p>
            <a:fld id="{B6F15528-21DE-4FAA-801E-634DDDAF4B2B}" type="slidenum">
              <a:rPr lang="en-US" smtClean="0"/>
              <a:pPr/>
              <a:t>84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722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720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499"/>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722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499"/>
                                          </p:stCondLst>
                                        </p:cTn>
                                        <p:tgtEl>
                                          <p:spTgt spid="72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7" grpId="0" autoUpdateAnimBg="0"/>
      <p:bldP spid="7220" grpId="0" animBg="1" autoUpdateAnimBg="0"/>
      <p:bldP spid="7220" grpId="1" animBg="1" autoUpdateAnimBg="0"/>
      <p:bldP spid="7221" grpId="0" autoUpdateAnimBg="0"/>
    </p:bld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p:txBody>
          <a:bodyPr/>
          <a:lstStyle/>
          <a:p>
            <a:r>
              <a:rPr lang="en-US"/>
              <a:t>Napster: Search</a:t>
            </a:r>
          </a:p>
        </p:txBody>
      </p:sp>
      <p:pic>
        <p:nvPicPr>
          <p:cNvPr id="6148" name="Picture 4" descr="com"/>
          <p:cNvPicPr>
            <a:picLocks noChangeAspect="1" noChangeArrowheads="1"/>
          </p:cNvPicPr>
          <p:nvPr/>
        </p:nvPicPr>
        <p:blipFill>
          <a:blip r:embed="rId3"/>
          <a:srcRect/>
          <a:stretch>
            <a:fillRect/>
          </a:stretch>
        </p:blipFill>
        <p:spPr bwMode="auto">
          <a:xfrm>
            <a:off x="6019800" y="1676400"/>
            <a:ext cx="381000" cy="355600"/>
          </a:xfrm>
          <a:prstGeom prst="rect">
            <a:avLst/>
          </a:prstGeom>
          <a:noFill/>
        </p:spPr>
      </p:pic>
      <p:pic>
        <p:nvPicPr>
          <p:cNvPr id="6149" name="Picture 5" descr="com"/>
          <p:cNvPicPr>
            <a:picLocks noChangeAspect="1" noChangeArrowheads="1"/>
          </p:cNvPicPr>
          <p:nvPr/>
        </p:nvPicPr>
        <p:blipFill>
          <a:blip r:embed="rId3"/>
          <a:srcRect/>
          <a:stretch>
            <a:fillRect/>
          </a:stretch>
        </p:blipFill>
        <p:spPr bwMode="auto">
          <a:xfrm>
            <a:off x="4953000" y="1676400"/>
            <a:ext cx="381000" cy="355600"/>
          </a:xfrm>
          <a:prstGeom prst="rect">
            <a:avLst/>
          </a:prstGeom>
          <a:noFill/>
        </p:spPr>
      </p:pic>
      <p:pic>
        <p:nvPicPr>
          <p:cNvPr id="6150" name="Picture 6" descr="com"/>
          <p:cNvPicPr>
            <a:picLocks noChangeAspect="1" noChangeArrowheads="1"/>
          </p:cNvPicPr>
          <p:nvPr/>
        </p:nvPicPr>
        <p:blipFill>
          <a:blip r:embed="rId3"/>
          <a:srcRect/>
          <a:stretch>
            <a:fillRect/>
          </a:stretch>
        </p:blipFill>
        <p:spPr bwMode="auto">
          <a:xfrm>
            <a:off x="6934200" y="2438400"/>
            <a:ext cx="381000" cy="355600"/>
          </a:xfrm>
          <a:prstGeom prst="rect">
            <a:avLst/>
          </a:prstGeom>
          <a:noFill/>
        </p:spPr>
      </p:pic>
      <p:pic>
        <p:nvPicPr>
          <p:cNvPr id="6151" name="Picture 7" descr="com"/>
          <p:cNvPicPr>
            <a:picLocks noChangeAspect="1" noChangeArrowheads="1"/>
          </p:cNvPicPr>
          <p:nvPr/>
        </p:nvPicPr>
        <p:blipFill>
          <a:blip r:embed="rId3"/>
          <a:srcRect/>
          <a:stretch>
            <a:fillRect/>
          </a:stretch>
        </p:blipFill>
        <p:spPr bwMode="auto">
          <a:xfrm>
            <a:off x="6553200" y="4800600"/>
            <a:ext cx="381000" cy="355600"/>
          </a:xfrm>
          <a:prstGeom prst="rect">
            <a:avLst/>
          </a:prstGeom>
          <a:noFill/>
        </p:spPr>
      </p:pic>
      <p:pic>
        <p:nvPicPr>
          <p:cNvPr id="6152" name="Picture 8" descr="com"/>
          <p:cNvPicPr>
            <a:picLocks noChangeAspect="1" noChangeArrowheads="1"/>
          </p:cNvPicPr>
          <p:nvPr/>
        </p:nvPicPr>
        <p:blipFill>
          <a:blip r:embed="rId3"/>
          <a:srcRect/>
          <a:stretch>
            <a:fillRect/>
          </a:stretch>
        </p:blipFill>
        <p:spPr bwMode="auto">
          <a:xfrm>
            <a:off x="4191000" y="4953000"/>
            <a:ext cx="381000" cy="355600"/>
          </a:xfrm>
          <a:prstGeom prst="rect">
            <a:avLst/>
          </a:prstGeom>
          <a:noFill/>
        </p:spPr>
      </p:pic>
      <p:pic>
        <p:nvPicPr>
          <p:cNvPr id="6153" name="Picture 9" descr="com"/>
          <p:cNvPicPr>
            <a:picLocks noChangeAspect="1" noChangeArrowheads="1"/>
          </p:cNvPicPr>
          <p:nvPr/>
        </p:nvPicPr>
        <p:blipFill>
          <a:blip r:embed="rId3"/>
          <a:srcRect/>
          <a:stretch>
            <a:fillRect/>
          </a:stretch>
        </p:blipFill>
        <p:spPr bwMode="auto">
          <a:xfrm>
            <a:off x="1981200" y="3810000"/>
            <a:ext cx="381000" cy="355600"/>
          </a:xfrm>
          <a:prstGeom prst="rect">
            <a:avLst/>
          </a:prstGeom>
          <a:noFill/>
        </p:spPr>
      </p:pic>
      <p:pic>
        <p:nvPicPr>
          <p:cNvPr id="6154" name="Picture 10" descr="com"/>
          <p:cNvPicPr>
            <a:picLocks noChangeAspect="1" noChangeArrowheads="1"/>
          </p:cNvPicPr>
          <p:nvPr/>
        </p:nvPicPr>
        <p:blipFill>
          <a:blip r:embed="rId3"/>
          <a:srcRect/>
          <a:stretch>
            <a:fillRect/>
          </a:stretch>
        </p:blipFill>
        <p:spPr bwMode="auto">
          <a:xfrm>
            <a:off x="1676400" y="2133600"/>
            <a:ext cx="381000" cy="355600"/>
          </a:xfrm>
          <a:prstGeom prst="rect">
            <a:avLst/>
          </a:prstGeom>
          <a:noFill/>
        </p:spPr>
      </p:pic>
      <p:pic>
        <p:nvPicPr>
          <p:cNvPr id="6155" name="Picture 1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114800" y="5334000"/>
            <a:ext cx="304800" cy="304800"/>
          </a:xfrm>
          <a:prstGeom prst="rect">
            <a:avLst/>
          </a:prstGeom>
          <a:noFill/>
          <a:ln w="9525">
            <a:noFill/>
            <a:miter lim="800000"/>
            <a:headEnd/>
            <a:tailEnd/>
          </a:ln>
          <a:effectLst/>
        </p:spPr>
      </p:pic>
      <p:pic>
        <p:nvPicPr>
          <p:cNvPr id="6156" name="Picture 1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267200" y="5334000"/>
            <a:ext cx="304800" cy="304800"/>
          </a:xfrm>
          <a:prstGeom prst="rect">
            <a:avLst/>
          </a:prstGeom>
          <a:noFill/>
          <a:ln w="9525">
            <a:noFill/>
            <a:miter lim="800000"/>
            <a:headEnd/>
            <a:tailEnd/>
          </a:ln>
          <a:effectLst/>
        </p:spPr>
      </p:pic>
      <p:pic>
        <p:nvPicPr>
          <p:cNvPr id="6157" name="Picture 1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419600" y="5334000"/>
            <a:ext cx="304800" cy="304800"/>
          </a:xfrm>
          <a:prstGeom prst="rect">
            <a:avLst/>
          </a:prstGeom>
          <a:noFill/>
          <a:ln w="9525">
            <a:noFill/>
            <a:miter lim="800000"/>
            <a:headEnd/>
            <a:tailEnd/>
          </a:ln>
          <a:effectLst/>
        </p:spPr>
      </p:pic>
      <p:grpSp>
        <p:nvGrpSpPr>
          <p:cNvPr id="2" name="Group 14"/>
          <p:cNvGrpSpPr>
            <a:grpSpLocks/>
          </p:cNvGrpSpPr>
          <p:nvPr/>
        </p:nvGrpSpPr>
        <p:grpSpPr bwMode="auto">
          <a:xfrm>
            <a:off x="6477000" y="5181600"/>
            <a:ext cx="609600" cy="304800"/>
            <a:chOff x="2688" y="3552"/>
            <a:chExt cx="384" cy="192"/>
          </a:xfrm>
        </p:grpSpPr>
        <p:pic>
          <p:nvPicPr>
            <p:cNvPr id="6159" name="Picture 1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688" y="3552"/>
              <a:ext cx="192" cy="192"/>
            </a:xfrm>
            <a:prstGeom prst="rect">
              <a:avLst/>
            </a:prstGeom>
            <a:noFill/>
            <a:ln w="9525">
              <a:noFill/>
              <a:miter lim="800000"/>
              <a:headEnd/>
              <a:tailEnd/>
            </a:ln>
            <a:effectLst/>
          </p:spPr>
        </p:pic>
        <p:pic>
          <p:nvPicPr>
            <p:cNvPr id="6160" name="Picture 16"/>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784" y="3552"/>
              <a:ext cx="192" cy="192"/>
            </a:xfrm>
            <a:prstGeom prst="rect">
              <a:avLst/>
            </a:prstGeom>
            <a:noFill/>
            <a:ln w="9525">
              <a:noFill/>
              <a:miter lim="800000"/>
              <a:headEnd/>
              <a:tailEnd/>
            </a:ln>
            <a:effectLst/>
          </p:spPr>
        </p:pic>
        <p:pic>
          <p:nvPicPr>
            <p:cNvPr id="6161" name="Picture 1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880" y="3552"/>
              <a:ext cx="192" cy="192"/>
            </a:xfrm>
            <a:prstGeom prst="rect">
              <a:avLst/>
            </a:prstGeom>
            <a:noFill/>
            <a:ln w="9525">
              <a:noFill/>
              <a:miter lim="800000"/>
              <a:headEnd/>
              <a:tailEnd/>
            </a:ln>
            <a:effectLst/>
          </p:spPr>
        </p:pic>
      </p:grpSp>
      <p:pic>
        <p:nvPicPr>
          <p:cNvPr id="6162" name="Picture 18"/>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600200" y="4191000"/>
            <a:ext cx="304800" cy="304800"/>
          </a:xfrm>
          <a:prstGeom prst="rect">
            <a:avLst/>
          </a:prstGeom>
          <a:noFill/>
          <a:ln w="9525">
            <a:noFill/>
            <a:miter lim="800000"/>
            <a:headEnd/>
            <a:tailEnd/>
          </a:ln>
          <a:effectLst/>
        </p:spPr>
      </p:pic>
      <p:pic>
        <p:nvPicPr>
          <p:cNvPr id="6163" name="Picture 1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752600" y="4191000"/>
            <a:ext cx="304800" cy="304800"/>
          </a:xfrm>
          <a:prstGeom prst="rect">
            <a:avLst/>
          </a:prstGeom>
          <a:noFill/>
          <a:ln w="9525">
            <a:noFill/>
            <a:miter lim="800000"/>
            <a:headEnd/>
            <a:tailEnd/>
          </a:ln>
          <a:effectLst/>
        </p:spPr>
      </p:pic>
      <p:pic>
        <p:nvPicPr>
          <p:cNvPr id="6164" name="Picture 2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905000" y="4191000"/>
            <a:ext cx="304800" cy="304800"/>
          </a:xfrm>
          <a:prstGeom prst="rect">
            <a:avLst/>
          </a:prstGeom>
          <a:noFill/>
          <a:ln w="9525">
            <a:noFill/>
            <a:miter lim="800000"/>
            <a:headEnd/>
            <a:tailEnd/>
          </a:ln>
          <a:effectLst/>
        </p:spPr>
      </p:pic>
      <p:grpSp>
        <p:nvGrpSpPr>
          <p:cNvPr id="3" name="Group 21"/>
          <p:cNvGrpSpPr>
            <a:grpSpLocks/>
          </p:cNvGrpSpPr>
          <p:nvPr/>
        </p:nvGrpSpPr>
        <p:grpSpPr bwMode="auto">
          <a:xfrm>
            <a:off x="2057400" y="4191000"/>
            <a:ext cx="609600" cy="304800"/>
            <a:chOff x="2688" y="3552"/>
            <a:chExt cx="384" cy="192"/>
          </a:xfrm>
        </p:grpSpPr>
        <p:pic>
          <p:nvPicPr>
            <p:cNvPr id="6166" name="Picture 2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688" y="3552"/>
              <a:ext cx="192" cy="192"/>
            </a:xfrm>
            <a:prstGeom prst="rect">
              <a:avLst/>
            </a:prstGeom>
            <a:noFill/>
            <a:ln w="9525">
              <a:noFill/>
              <a:miter lim="800000"/>
              <a:headEnd/>
              <a:tailEnd/>
            </a:ln>
            <a:effectLst/>
          </p:spPr>
        </p:pic>
        <p:pic>
          <p:nvPicPr>
            <p:cNvPr id="6167" name="Picture 2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784" y="3552"/>
              <a:ext cx="192" cy="192"/>
            </a:xfrm>
            <a:prstGeom prst="rect">
              <a:avLst/>
            </a:prstGeom>
            <a:noFill/>
            <a:ln w="9525">
              <a:noFill/>
              <a:miter lim="800000"/>
              <a:headEnd/>
              <a:tailEnd/>
            </a:ln>
            <a:effectLst/>
          </p:spPr>
        </p:pic>
        <p:pic>
          <p:nvPicPr>
            <p:cNvPr id="6168" name="Picture 2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880" y="3552"/>
              <a:ext cx="192" cy="192"/>
            </a:xfrm>
            <a:prstGeom prst="rect">
              <a:avLst/>
            </a:prstGeom>
            <a:noFill/>
            <a:ln w="9525">
              <a:noFill/>
              <a:miter lim="800000"/>
              <a:headEnd/>
              <a:tailEnd/>
            </a:ln>
            <a:effectLst/>
          </p:spPr>
        </p:pic>
      </p:grpSp>
      <p:pic>
        <p:nvPicPr>
          <p:cNvPr id="6169" name="Picture 2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934200" y="2819400"/>
            <a:ext cx="304800" cy="304800"/>
          </a:xfrm>
          <a:prstGeom prst="rect">
            <a:avLst/>
          </a:prstGeom>
          <a:noFill/>
          <a:ln w="9525">
            <a:noFill/>
            <a:miter lim="800000"/>
            <a:headEnd/>
            <a:tailEnd/>
          </a:ln>
          <a:effectLst/>
        </p:spPr>
      </p:pic>
      <p:pic>
        <p:nvPicPr>
          <p:cNvPr id="6170" name="Picture 26"/>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086600" y="2819400"/>
            <a:ext cx="304800" cy="304800"/>
          </a:xfrm>
          <a:prstGeom prst="rect">
            <a:avLst/>
          </a:prstGeom>
          <a:noFill/>
          <a:ln w="9525">
            <a:noFill/>
            <a:miter lim="800000"/>
            <a:headEnd/>
            <a:tailEnd/>
          </a:ln>
          <a:effectLst/>
        </p:spPr>
      </p:pic>
      <p:pic>
        <p:nvPicPr>
          <p:cNvPr id="6171" name="Picture 27" descr="com"/>
          <p:cNvPicPr>
            <a:picLocks noChangeAspect="1" noChangeArrowheads="1"/>
          </p:cNvPicPr>
          <p:nvPr/>
        </p:nvPicPr>
        <p:blipFill>
          <a:blip r:embed="rId3"/>
          <a:srcRect/>
          <a:stretch>
            <a:fillRect/>
          </a:stretch>
        </p:blipFill>
        <p:spPr bwMode="auto">
          <a:xfrm>
            <a:off x="6400800" y="3048000"/>
            <a:ext cx="381000" cy="355600"/>
          </a:xfrm>
          <a:prstGeom prst="rect">
            <a:avLst/>
          </a:prstGeom>
          <a:noFill/>
        </p:spPr>
      </p:pic>
      <p:pic>
        <p:nvPicPr>
          <p:cNvPr id="6172" name="Picture 28"/>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553200" y="3429000"/>
            <a:ext cx="304800" cy="304800"/>
          </a:xfrm>
          <a:prstGeom prst="rect">
            <a:avLst/>
          </a:prstGeom>
          <a:noFill/>
          <a:ln w="9525">
            <a:noFill/>
            <a:miter lim="800000"/>
            <a:headEnd/>
            <a:tailEnd/>
          </a:ln>
          <a:effectLst/>
        </p:spPr>
      </p:pic>
      <p:pic>
        <p:nvPicPr>
          <p:cNvPr id="6173" name="Picture 2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447800" y="2514600"/>
            <a:ext cx="304800" cy="304800"/>
          </a:xfrm>
          <a:prstGeom prst="rect">
            <a:avLst/>
          </a:prstGeom>
          <a:noFill/>
          <a:ln w="9525">
            <a:noFill/>
            <a:miter lim="800000"/>
            <a:headEnd/>
            <a:tailEnd/>
          </a:ln>
          <a:effectLst/>
        </p:spPr>
      </p:pic>
      <p:grpSp>
        <p:nvGrpSpPr>
          <p:cNvPr id="4" name="Group 30"/>
          <p:cNvGrpSpPr>
            <a:grpSpLocks/>
          </p:cNvGrpSpPr>
          <p:nvPr/>
        </p:nvGrpSpPr>
        <p:grpSpPr bwMode="auto">
          <a:xfrm>
            <a:off x="6400800" y="1676400"/>
            <a:ext cx="609600" cy="304800"/>
            <a:chOff x="2688" y="3552"/>
            <a:chExt cx="384" cy="192"/>
          </a:xfrm>
        </p:grpSpPr>
        <p:pic>
          <p:nvPicPr>
            <p:cNvPr id="6175" name="Picture 3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688" y="3552"/>
              <a:ext cx="192" cy="192"/>
            </a:xfrm>
            <a:prstGeom prst="rect">
              <a:avLst/>
            </a:prstGeom>
            <a:noFill/>
            <a:ln w="9525">
              <a:noFill/>
              <a:miter lim="800000"/>
              <a:headEnd/>
              <a:tailEnd/>
            </a:ln>
            <a:effectLst/>
          </p:spPr>
        </p:pic>
        <p:pic>
          <p:nvPicPr>
            <p:cNvPr id="6176" name="Picture 3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784" y="3552"/>
              <a:ext cx="192" cy="192"/>
            </a:xfrm>
            <a:prstGeom prst="rect">
              <a:avLst/>
            </a:prstGeom>
            <a:noFill/>
            <a:ln w="9525">
              <a:noFill/>
              <a:miter lim="800000"/>
              <a:headEnd/>
              <a:tailEnd/>
            </a:ln>
            <a:effectLst/>
          </p:spPr>
        </p:pic>
        <p:pic>
          <p:nvPicPr>
            <p:cNvPr id="6177" name="Picture 3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880" y="3552"/>
              <a:ext cx="192" cy="192"/>
            </a:xfrm>
            <a:prstGeom prst="rect">
              <a:avLst/>
            </a:prstGeom>
            <a:noFill/>
            <a:ln w="9525">
              <a:noFill/>
              <a:miter lim="800000"/>
              <a:headEnd/>
              <a:tailEnd/>
            </a:ln>
            <a:effectLst/>
          </p:spPr>
        </p:pic>
      </p:grpSp>
      <p:pic>
        <p:nvPicPr>
          <p:cNvPr id="6178" name="Picture 34" descr="com"/>
          <p:cNvPicPr>
            <a:picLocks noChangeAspect="1" noChangeArrowheads="1"/>
          </p:cNvPicPr>
          <p:nvPr/>
        </p:nvPicPr>
        <p:blipFill>
          <a:blip r:embed="rId3"/>
          <a:srcRect/>
          <a:stretch>
            <a:fillRect/>
          </a:stretch>
        </p:blipFill>
        <p:spPr bwMode="auto">
          <a:xfrm>
            <a:off x="3200400" y="1752600"/>
            <a:ext cx="381000" cy="355600"/>
          </a:xfrm>
          <a:prstGeom prst="rect">
            <a:avLst/>
          </a:prstGeom>
          <a:noFill/>
        </p:spPr>
      </p:pic>
      <p:pic>
        <p:nvPicPr>
          <p:cNvPr id="6179" name="Picture 3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352800" y="2133600"/>
            <a:ext cx="304800" cy="304800"/>
          </a:xfrm>
          <a:prstGeom prst="rect">
            <a:avLst/>
          </a:prstGeom>
          <a:noFill/>
          <a:ln w="9525">
            <a:noFill/>
            <a:miter lim="800000"/>
            <a:headEnd/>
            <a:tailEnd/>
          </a:ln>
          <a:effectLst/>
        </p:spPr>
      </p:pic>
      <p:pic>
        <p:nvPicPr>
          <p:cNvPr id="6180" name="Picture 36"/>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505200" y="2133600"/>
            <a:ext cx="304800" cy="304800"/>
          </a:xfrm>
          <a:prstGeom prst="rect">
            <a:avLst/>
          </a:prstGeom>
          <a:noFill/>
          <a:ln w="9525">
            <a:noFill/>
            <a:miter lim="800000"/>
            <a:headEnd/>
            <a:tailEnd/>
          </a:ln>
          <a:effectLst/>
        </p:spPr>
      </p:pic>
      <p:pic>
        <p:nvPicPr>
          <p:cNvPr id="6181" name="Picture 3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600200" y="2514600"/>
            <a:ext cx="304800" cy="304800"/>
          </a:xfrm>
          <a:prstGeom prst="rect">
            <a:avLst/>
          </a:prstGeom>
          <a:noFill/>
          <a:ln w="9525">
            <a:noFill/>
            <a:miter lim="800000"/>
            <a:headEnd/>
            <a:tailEnd/>
          </a:ln>
          <a:effectLst/>
        </p:spPr>
      </p:pic>
      <p:pic>
        <p:nvPicPr>
          <p:cNvPr id="6182" name="Picture 38"/>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105400" y="2057400"/>
            <a:ext cx="304800" cy="304800"/>
          </a:xfrm>
          <a:prstGeom prst="rect">
            <a:avLst/>
          </a:prstGeom>
          <a:noFill/>
          <a:ln w="9525">
            <a:noFill/>
            <a:miter lim="800000"/>
            <a:headEnd/>
            <a:tailEnd/>
          </a:ln>
          <a:effectLst/>
        </p:spPr>
      </p:pic>
      <p:pic>
        <p:nvPicPr>
          <p:cNvPr id="6183" name="Picture 3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858000" y="1676400"/>
            <a:ext cx="304800" cy="304800"/>
          </a:xfrm>
          <a:prstGeom prst="rect">
            <a:avLst/>
          </a:prstGeom>
          <a:noFill/>
          <a:ln w="9525">
            <a:noFill/>
            <a:miter lim="800000"/>
            <a:headEnd/>
            <a:tailEnd/>
          </a:ln>
          <a:effectLst/>
        </p:spPr>
      </p:pic>
      <p:sp>
        <p:nvSpPr>
          <p:cNvPr id="6184" name="Text Box 40"/>
          <p:cNvSpPr txBox="1">
            <a:spLocks noChangeArrowheads="1"/>
          </p:cNvSpPr>
          <p:nvPr/>
        </p:nvSpPr>
        <p:spPr bwMode="auto">
          <a:xfrm>
            <a:off x="1752600" y="5257800"/>
            <a:ext cx="2317750" cy="457200"/>
          </a:xfrm>
          <a:prstGeom prst="rect">
            <a:avLst/>
          </a:prstGeom>
          <a:noFill/>
          <a:ln w="9525">
            <a:noFill/>
            <a:miter lim="800000"/>
            <a:headEnd/>
            <a:tailEnd/>
          </a:ln>
          <a:effectLst/>
        </p:spPr>
        <p:txBody>
          <a:bodyPr wrap="none">
            <a:prstTxWarp prst="textNoShape">
              <a:avLst/>
            </a:prstTxWarp>
            <a:spAutoFit/>
          </a:bodyPr>
          <a:lstStyle/>
          <a:p>
            <a:r>
              <a:rPr lang="en-US">
                <a:solidFill>
                  <a:srgbClr val="FF0000"/>
                </a:solidFill>
                <a:latin typeface="Arial" charset="0"/>
              </a:rPr>
              <a:t>Where is file A?</a:t>
            </a:r>
            <a:endParaRPr lang="en-US">
              <a:solidFill>
                <a:srgbClr val="FF0000"/>
              </a:solidFill>
              <a:latin typeface="Times New Roman" charset="0"/>
            </a:endParaRPr>
          </a:p>
        </p:txBody>
      </p:sp>
      <p:pic>
        <p:nvPicPr>
          <p:cNvPr id="6185" name="Picture 41" descr="j0223560"/>
          <p:cNvPicPr>
            <a:picLocks noChangeAspect="1" noChangeArrowheads="1"/>
          </p:cNvPicPr>
          <p:nvPr/>
        </p:nvPicPr>
        <p:blipFill>
          <a:blip r:embed="rId5"/>
          <a:srcRect/>
          <a:stretch>
            <a:fillRect/>
          </a:stretch>
        </p:blipFill>
        <p:spPr bwMode="auto">
          <a:xfrm>
            <a:off x="4343400" y="3276600"/>
            <a:ext cx="682625" cy="762000"/>
          </a:xfrm>
          <a:prstGeom prst="rect">
            <a:avLst/>
          </a:prstGeom>
          <a:noFill/>
          <a:ln w="9525">
            <a:noFill/>
            <a:miter lim="800000"/>
            <a:headEnd/>
            <a:tailEnd/>
          </a:ln>
        </p:spPr>
      </p:pic>
      <p:pic>
        <p:nvPicPr>
          <p:cNvPr id="6186" name="Picture 4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752600" y="2514600"/>
            <a:ext cx="304800" cy="304800"/>
          </a:xfrm>
          <a:prstGeom prst="rect">
            <a:avLst/>
          </a:prstGeom>
          <a:noFill/>
          <a:ln w="9525">
            <a:noFill/>
            <a:miter lim="800000"/>
            <a:headEnd/>
            <a:tailEnd/>
          </a:ln>
          <a:effectLst/>
        </p:spPr>
      </p:pic>
      <p:grpSp>
        <p:nvGrpSpPr>
          <p:cNvPr id="5" name="Group 43"/>
          <p:cNvGrpSpPr>
            <a:grpSpLocks/>
          </p:cNvGrpSpPr>
          <p:nvPr/>
        </p:nvGrpSpPr>
        <p:grpSpPr bwMode="auto">
          <a:xfrm>
            <a:off x="3352800" y="3962400"/>
            <a:ext cx="1143000" cy="990600"/>
            <a:chOff x="2112" y="2256"/>
            <a:chExt cx="720" cy="624"/>
          </a:xfrm>
        </p:grpSpPr>
        <p:sp>
          <p:nvSpPr>
            <p:cNvPr id="6188" name="Line 44"/>
            <p:cNvSpPr>
              <a:spLocks noChangeShapeType="1"/>
            </p:cNvSpPr>
            <p:nvPr/>
          </p:nvSpPr>
          <p:spPr bwMode="auto">
            <a:xfrm flipV="1">
              <a:off x="2688" y="2256"/>
              <a:ext cx="144" cy="624"/>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sp>
          <p:nvSpPr>
            <p:cNvPr id="6189" name="Rectangle 45"/>
            <p:cNvSpPr>
              <a:spLocks noChangeArrowheads="1"/>
            </p:cNvSpPr>
            <p:nvPr/>
          </p:nvSpPr>
          <p:spPr bwMode="auto">
            <a:xfrm>
              <a:off x="2112" y="2400"/>
              <a:ext cx="639" cy="288"/>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charset="0"/>
                </a:rPr>
                <a:t>Query</a:t>
              </a:r>
            </a:p>
          </p:txBody>
        </p:sp>
      </p:grpSp>
      <p:grpSp>
        <p:nvGrpSpPr>
          <p:cNvPr id="6" name="Group 46"/>
          <p:cNvGrpSpPr>
            <a:grpSpLocks/>
          </p:cNvGrpSpPr>
          <p:nvPr/>
        </p:nvGrpSpPr>
        <p:grpSpPr bwMode="auto">
          <a:xfrm>
            <a:off x="4419600" y="4038600"/>
            <a:ext cx="1116013" cy="914400"/>
            <a:chOff x="2784" y="2304"/>
            <a:chExt cx="703" cy="576"/>
          </a:xfrm>
        </p:grpSpPr>
        <p:sp>
          <p:nvSpPr>
            <p:cNvPr id="6191" name="Line 47"/>
            <p:cNvSpPr>
              <a:spLocks noChangeShapeType="1"/>
            </p:cNvSpPr>
            <p:nvPr/>
          </p:nvSpPr>
          <p:spPr bwMode="auto">
            <a:xfrm flipV="1">
              <a:off x="2784" y="2304"/>
              <a:ext cx="144" cy="576"/>
            </a:xfrm>
            <a:prstGeom prst="line">
              <a:avLst/>
            </a:prstGeom>
            <a:noFill/>
            <a:ln w="38100">
              <a:solidFill>
                <a:srgbClr val="00FF00"/>
              </a:solidFill>
              <a:round/>
              <a:headEnd type="triangle" w="med" len="med"/>
              <a:tailEnd/>
            </a:ln>
            <a:effectLst/>
          </p:spPr>
          <p:txBody>
            <a:bodyPr wrap="none" anchor="ctr">
              <a:prstTxWarp prst="textNoShape">
                <a:avLst/>
              </a:prstTxWarp>
            </a:bodyPr>
            <a:lstStyle/>
            <a:p>
              <a:endParaRPr lang="en-US"/>
            </a:p>
          </p:txBody>
        </p:sp>
        <p:sp>
          <p:nvSpPr>
            <p:cNvPr id="6192" name="Rectangle 48"/>
            <p:cNvSpPr>
              <a:spLocks noChangeArrowheads="1"/>
            </p:cNvSpPr>
            <p:nvPr/>
          </p:nvSpPr>
          <p:spPr bwMode="auto">
            <a:xfrm>
              <a:off x="2880" y="2400"/>
              <a:ext cx="607" cy="288"/>
            </a:xfrm>
            <a:prstGeom prst="rect">
              <a:avLst/>
            </a:prstGeom>
            <a:noFill/>
            <a:ln w="9525">
              <a:noFill/>
              <a:miter lim="800000"/>
              <a:headEnd/>
              <a:tailEnd/>
            </a:ln>
            <a:effectLst/>
          </p:spPr>
          <p:txBody>
            <a:bodyPr wrap="none">
              <a:prstTxWarp prst="textNoShape">
                <a:avLst/>
              </a:prstTxWarp>
              <a:spAutoFit/>
            </a:bodyPr>
            <a:lstStyle/>
            <a:p>
              <a:r>
                <a:rPr lang="en-US">
                  <a:solidFill>
                    <a:srgbClr val="00FF00"/>
                  </a:solidFill>
                  <a:latin typeface="Arial" charset="0"/>
                </a:rPr>
                <a:t>Reply</a:t>
              </a:r>
            </a:p>
          </p:txBody>
        </p:sp>
      </p:grpSp>
      <p:sp>
        <p:nvSpPr>
          <p:cNvPr id="6194" name="Rectangle 50"/>
          <p:cNvSpPr>
            <a:spLocks noChangeArrowheads="1"/>
          </p:cNvSpPr>
          <p:nvPr/>
        </p:nvSpPr>
        <p:spPr bwMode="auto">
          <a:xfrm>
            <a:off x="4572000" y="2590800"/>
            <a:ext cx="2057400" cy="1143000"/>
          </a:xfrm>
          <a:prstGeom prst="rect">
            <a:avLst/>
          </a:prstGeom>
          <a:solidFill>
            <a:schemeClr val="accent1"/>
          </a:solidFill>
          <a:ln w="9525">
            <a:solidFill>
              <a:schemeClr val="tx1"/>
            </a:solidFill>
            <a:miter lim="800000"/>
            <a:headEnd/>
            <a:tailEnd/>
          </a:ln>
          <a:effectLst/>
        </p:spPr>
        <p:txBody>
          <a:bodyPr wrap="none">
            <a:prstTxWarp prst="textNoShape">
              <a:avLst/>
            </a:prstTxWarp>
          </a:bodyPr>
          <a:lstStyle/>
          <a:p>
            <a:r>
              <a:rPr lang="en-US">
                <a:latin typeface="Arial" charset="0"/>
              </a:rPr>
              <a:t>search(A)</a:t>
            </a:r>
          </a:p>
          <a:p>
            <a:r>
              <a:rPr lang="en-US">
                <a:latin typeface="Arial" charset="0"/>
              </a:rPr>
              <a:t>--&gt;</a:t>
            </a:r>
          </a:p>
          <a:p>
            <a:r>
              <a:rPr lang="en-US">
                <a:latin typeface="Arial" charset="0"/>
              </a:rPr>
              <a:t>123.2.0.18</a:t>
            </a:r>
          </a:p>
        </p:txBody>
      </p:sp>
      <p:grpSp>
        <p:nvGrpSpPr>
          <p:cNvPr id="7" name="Group 55"/>
          <p:cNvGrpSpPr>
            <a:grpSpLocks/>
          </p:cNvGrpSpPr>
          <p:nvPr/>
        </p:nvGrpSpPr>
        <p:grpSpPr bwMode="auto">
          <a:xfrm>
            <a:off x="2057400" y="2590800"/>
            <a:ext cx="2057400" cy="2514600"/>
            <a:chOff x="1296" y="1632"/>
            <a:chExt cx="1296" cy="1584"/>
          </a:xfrm>
        </p:grpSpPr>
        <p:sp>
          <p:nvSpPr>
            <p:cNvPr id="6196" name="Line 52"/>
            <p:cNvSpPr>
              <a:spLocks noChangeShapeType="1"/>
            </p:cNvSpPr>
            <p:nvPr/>
          </p:nvSpPr>
          <p:spPr bwMode="auto">
            <a:xfrm flipH="1" flipV="1">
              <a:off x="1344" y="1632"/>
              <a:ext cx="1248" cy="1536"/>
            </a:xfrm>
            <a:prstGeom prst="line">
              <a:avLst/>
            </a:prstGeom>
            <a:noFill/>
            <a:ln w="38100">
              <a:solidFill>
                <a:schemeClr val="hlink"/>
              </a:solidFill>
              <a:round/>
              <a:headEnd/>
              <a:tailEnd type="triangle" w="med" len="med"/>
            </a:ln>
            <a:effectLst/>
          </p:spPr>
          <p:txBody>
            <a:bodyPr wrap="none" anchor="ctr">
              <a:prstTxWarp prst="textNoShape">
                <a:avLst/>
              </a:prstTxWarp>
            </a:bodyPr>
            <a:lstStyle/>
            <a:p>
              <a:endParaRPr lang="en-US"/>
            </a:p>
          </p:txBody>
        </p:sp>
        <p:sp>
          <p:nvSpPr>
            <p:cNvPr id="6197" name="Text Box 53"/>
            <p:cNvSpPr txBox="1">
              <a:spLocks noChangeArrowheads="1"/>
            </p:cNvSpPr>
            <p:nvPr/>
          </p:nvSpPr>
          <p:spPr bwMode="auto">
            <a:xfrm>
              <a:off x="1824" y="2016"/>
              <a:ext cx="596" cy="288"/>
            </a:xfrm>
            <a:prstGeom prst="rect">
              <a:avLst/>
            </a:prstGeom>
            <a:noFill/>
            <a:ln w="9525">
              <a:noFill/>
              <a:miter lim="800000"/>
              <a:headEnd/>
              <a:tailEnd/>
            </a:ln>
            <a:effectLst/>
          </p:spPr>
          <p:txBody>
            <a:bodyPr wrap="none">
              <a:prstTxWarp prst="textNoShape">
                <a:avLst/>
              </a:prstTxWarp>
              <a:spAutoFit/>
            </a:bodyPr>
            <a:lstStyle/>
            <a:p>
              <a:r>
                <a:rPr lang="en-US">
                  <a:solidFill>
                    <a:schemeClr val="hlink"/>
                  </a:solidFill>
                  <a:latin typeface="Arial" charset="0"/>
                </a:rPr>
                <a:t>Fetch</a:t>
              </a:r>
            </a:p>
          </p:txBody>
        </p:sp>
        <p:sp>
          <p:nvSpPr>
            <p:cNvPr id="6198" name="Line 54"/>
            <p:cNvSpPr>
              <a:spLocks noChangeShapeType="1"/>
            </p:cNvSpPr>
            <p:nvPr/>
          </p:nvSpPr>
          <p:spPr bwMode="auto">
            <a:xfrm>
              <a:off x="1296" y="1728"/>
              <a:ext cx="1248" cy="1488"/>
            </a:xfrm>
            <a:prstGeom prst="line">
              <a:avLst/>
            </a:prstGeom>
            <a:noFill/>
            <a:ln w="38100">
              <a:solidFill>
                <a:schemeClr val="folHlink"/>
              </a:solidFill>
              <a:round/>
              <a:headEnd/>
              <a:tailEnd type="triangle" w="med" len="med"/>
            </a:ln>
            <a:effectLst/>
          </p:spPr>
          <p:txBody>
            <a:bodyPr wrap="none" anchor="ctr">
              <a:prstTxWarp prst="textNoShape">
                <a:avLst/>
              </a:prstTxWarp>
            </a:bodyPr>
            <a:lstStyle/>
            <a:p>
              <a:endParaRPr lang="en-US"/>
            </a:p>
          </p:txBody>
        </p:sp>
      </p:grpSp>
      <p:sp>
        <p:nvSpPr>
          <p:cNvPr id="6200" name="Rectangle 56"/>
          <p:cNvSpPr>
            <a:spLocks noChangeArrowheads="1"/>
          </p:cNvSpPr>
          <p:nvPr/>
        </p:nvSpPr>
        <p:spPr bwMode="auto">
          <a:xfrm>
            <a:off x="1066800" y="1676400"/>
            <a:ext cx="1625600" cy="457200"/>
          </a:xfrm>
          <a:prstGeom prst="rect">
            <a:avLst/>
          </a:prstGeom>
          <a:noFill/>
          <a:ln w="9525">
            <a:noFill/>
            <a:miter lim="800000"/>
            <a:headEnd/>
            <a:tailEnd/>
          </a:ln>
          <a:effectLst/>
        </p:spPr>
        <p:txBody>
          <a:bodyPr wrap="none">
            <a:prstTxWarp prst="textNoShape">
              <a:avLst/>
            </a:prstTxWarp>
            <a:spAutoFit/>
          </a:bodyPr>
          <a:lstStyle/>
          <a:p>
            <a:r>
              <a:rPr lang="en-US">
                <a:latin typeface="Arial" charset="0"/>
              </a:rPr>
              <a:t>123.2.0.18</a:t>
            </a:r>
          </a:p>
        </p:txBody>
      </p:sp>
      <p:sp>
        <p:nvSpPr>
          <p:cNvPr id="55" name="Slide Number Placeholder 54"/>
          <p:cNvSpPr>
            <a:spLocks noGrp="1"/>
          </p:cNvSpPr>
          <p:nvPr>
            <p:ph type="sldNum" sz="quarter" idx="12"/>
          </p:nvPr>
        </p:nvSpPr>
        <p:spPr/>
        <p:txBody>
          <a:bodyPr/>
          <a:lstStyle/>
          <a:p>
            <a:fld id="{B6F15528-21DE-4FAA-801E-634DDDAF4B2B}" type="slidenum">
              <a:rPr lang="en-US" smtClean="0"/>
              <a:pPr/>
              <a:t>85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499"/>
                                          </p:stCondLst>
                                        </p:cTn>
                                        <p:tgtEl>
                                          <p:spTgt spid="6194"/>
                                        </p:tgtEl>
                                        <p:attrNameLst>
                                          <p:attrName>style.visibility</p:attrName>
                                        </p:attrNameLst>
                                      </p:cBhvr>
                                      <p:to>
                                        <p:strVal val="hidden"/>
                                      </p:to>
                                    </p:set>
                                  </p:child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499"/>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499"/>
                                          </p:stCondLst>
                                        </p:cTn>
                                        <p:tgtEl>
                                          <p:spTgt spid="6184"/>
                                        </p:tgtEl>
                                        <p:attrNameLst>
                                          <p:attrName>style.visibility</p:attrName>
                                        </p:attrNameLst>
                                      </p:cBhvr>
                                      <p:to>
                                        <p:strVal val="hidden"/>
                                      </p:to>
                                    </p:set>
                                  </p:childTnLst>
                                </p:cTn>
                              </p:par>
                            </p:childTnLst>
                          </p:cTn>
                        </p:par>
                        <p:par>
                          <p:cTn id="26" fill="hold">
                            <p:stCondLst>
                              <p:cond delay="500"/>
                            </p:stCondLst>
                            <p:childTnLst>
                              <p:par>
                                <p:cTn id="27" presetID="1" presetClass="exit" presetSubtype="0" fill="hold" nodeType="afterEffect">
                                  <p:stCondLst>
                                    <p:cond delay="0"/>
                                  </p:stCondLst>
                                  <p:childTnLst>
                                    <p:set>
                                      <p:cBhvr>
                                        <p:cTn id="28" dur="1" fill="hold">
                                          <p:stCondLst>
                                            <p:cond delay="499"/>
                                          </p:stCondLst>
                                        </p:cTn>
                                        <p:tgtEl>
                                          <p:spTgt spid="6"/>
                                        </p:tgtEl>
                                        <p:attrNameLst>
                                          <p:attrName>style.visibility</p:attrName>
                                        </p:attrNameLst>
                                      </p:cBhvr>
                                      <p:to>
                                        <p:strVal val="hidden"/>
                                      </p:to>
                                    </p:set>
                                  </p:childTnLst>
                                </p:cTn>
                              </p:par>
                            </p:childTnLst>
                          </p:cTn>
                        </p:par>
                        <p:par>
                          <p:cTn id="29" fill="hold">
                            <p:stCondLst>
                              <p:cond delay="1000"/>
                            </p:stCondLst>
                            <p:childTnLst>
                              <p:par>
                                <p:cTn id="30" presetID="1" presetClass="exit" presetSubtype="0" fill="hold" nodeType="afterEffect">
                                  <p:stCondLst>
                                    <p:cond delay="0"/>
                                  </p:stCondLst>
                                  <p:childTnLst>
                                    <p:set>
                                      <p:cBhvr>
                                        <p:cTn id="31" dur="1" fill="hold">
                                          <p:stCondLst>
                                            <p:cond delay="499"/>
                                          </p:stCondLst>
                                        </p:cTn>
                                        <p:tgtEl>
                                          <p:spTgt spid="5"/>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6200"/>
                                        </p:tgtEl>
                                        <p:attrNameLst>
                                          <p:attrName>style.visibility</p:attrName>
                                        </p:attrNameLst>
                                      </p:cBhvr>
                                      <p:to>
                                        <p:strVal val="visible"/>
                                      </p:to>
                                    </p:set>
                                  </p:childTnLst>
                                </p:cTn>
                              </p:par>
                            </p:childTnLst>
                          </p:cTn>
                        </p:par>
                        <p:par>
                          <p:cTn id="36" fill="hold">
                            <p:stCondLst>
                              <p:cond delay="500"/>
                            </p:stCondLst>
                            <p:childTnLst>
                              <p:par>
                                <p:cTn id="37" presetID="1" presetClass="entr" presetSubtype="0" fill="hold" nodeType="afterEffect">
                                  <p:stCondLst>
                                    <p:cond delay="0"/>
                                  </p:stCondLst>
                                  <p:childTnLst>
                                    <p:set>
                                      <p:cBhvr>
                                        <p:cTn id="38"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4" grpId="0" autoUpdateAnimBg="0"/>
      <p:bldP spid="6184" grpId="1" autoUpdateAnimBg="0"/>
      <p:bldP spid="6194" grpId="0" animBg="1" autoUpdateAnimBg="0"/>
      <p:bldP spid="6194" grpId="1" animBg="1" autoUpdateAnimBg="0"/>
      <p:bldP spid="6200" grpId="0" autoUpdateAnimBg="0"/>
    </p:bld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291" name="Picture 3" descr="com"/>
          <p:cNvPicPr>
            <a:picLocks noChangeAspect="1" noChangeArrowheads="1"/>
          </p:cNvPicPr>
          <p:nvPr/>
        </p:nvPicPr>
        <p:blipFill>
          <a:blip r:embed="rId3"/>
          <a:srcRect/>
          <a:stretch>
            <a:fillRect/>
          </a:stretch>
        </p:blipFill>
        <p:spPr bwMode="auto">
          <a:xfrm>
            <a:off x="6019800" y="2057400"/>
            <a:ext cx="381000" cy="355600"/>
          </a:xfrm>
          <a:prstGeom prst="rect">
            <a:avLst/>
          </a:prstGeom>
          <a:noFill/>
        </p:spPr>
      </p:pic>
      <p:pic>
        <p:nvPicPr>
          <p:cNvPr id="12292" name="Picture 4" descr="com"/>
          <p:cNvPicPr>
            <a:picLocks noChangeAspect="1" noChangeArrowheads="1"/>
          </p:cNvPicPr>
          <p:nvPr/>
        </p:nvPicPr>
        <p:blipFill>
          <a:blip r:embed="rId3"/>
          <a:srcRect/>
          <a:stretch>
            <a:fillRect/>
          </a:stretch>
        </p:blipFill>
        <p:spPr bwMode="auto">
          <a:xfrm>
            <a:off x="4953000" y="2057400"/>
            <a:ext cx="381000" cy="355600"/>
          </a:xfrm>
          <a:prstGeom prst="rect">
            <a:avLst/>
          </a:prstGeom>
          <a:noFill/>
        </p:spPr>
      </p:pic>
      <p:pic>
        <p:nvPicPr>
          <p:cNvPr id="12293" name="Picture 5" descr="com"/>
          <p:cNvPicPr>
            <a:picLocks noChangeAspect="1" noChangeArrowheads="1"/>
          </p:cNvPicPr>
          <p:nvPr/>
        </p:nvPicPr>
        <p:blipFill>
          <a:blip r:embed="rId3"/>
          <a:srcRect/>
          <a:stretch>
            <a:fillRect/>
          </a:stretch>
        </p:blipFill>
        <p:spPr bwMode="auto">
          <a:xfrm>
            <a:off x="6934200" y="2819400"/>
            <a:ext cx="381000" cy="355600"/>
          </a:xfrm>
          <a:prstGeom prst="rect">
            <a:avLst/>
          </a:prstGeom>
          <a:noFill/>
        </p:spPr>
      </p:pic>
      <p:pic>
        <p:nvPicPr>
          <p:cNvPr id="12294" name="Picture 6" descr="com"/>
          <p:cNvPicPr>
            <a:picLocks noChangeAspect="1" noChangeArrowheads="1"/>
          </p:cNvPicPr>
          <p:nvPr/>
        </p:nvPicPr>
        <p:blipFill>
          <a:blip r:embed="rId3"/>
          <a:srcRect/>
          <a:stretch>
            <a:fillRect/>
          </a:stretch>
        </p:blipFill>
        <p:spPr bwMode="auto">
          <a:xfrm>
            <a:off x="6553200" y="5181600"/>
            <a:ext cx="381000" cy="355600"/>
          </a:xfrm>
          <a:prstGeom prst="rect">
            <a:avLst/>
          </a:prstGeom>
          <a:noFill/>
        </p:spPr>
      </p:pic>
      <p:pic>
        <p:nvPicPr>
          <p:cNvPr id="12295" name="Picture 7" descr="com"/>
          <p:cNvPicPr>
            <a:picLocks noChangeAspect="1" noChangeArrowheads="1"/>
          </p:cNvPicPr>
          <p:nvPr/>
        </p:nvPicPr>
        <p:blipFill>
          <a:blip r:embed="rId3"/>
          <a:srcRect/>
          <a:stretch>
            <a:fillRect/>
          </a:stretch>
        </p:blipFill>
        <p:spPr bwMode="auto">
          <a:xfrm>
            <a:off x="4191000" y="5334000"/>
            <a:ext cx="381000" cy="355600"/>
          </a:xfrm>
          <a:prstGeom prst="rect">
            <a:avLst/>
          </a:prstGeom>
          <a:noFill/>
        </p:spPr>
      </p:pic>
      <p:pic>
        <p:nvPicPr>
          <p:cNvPr id="12296" name="Picture 8" descr="com"/>
          <p:cNvPicPr>
            <a:picLocks noChangeAspect="1" noChangeArrowheads="1"/>
          </p:cNvPicPr>
          <p:nvPr/>
        </p:nvPicPr>
        <p:blipFill>
          <a:blip r:embed="rId3"/>
          <a:srcRect/>
          <a:stretch>
            <a:fillRect/>
          </a:stretch>
        </p:blipFill>
        <p:spPr bwMode="auto">
          <a:xfrm>
            <a:off x="1981200" y="4191000"/>
            <a:ext cx="381000" cy="355600"/>
          </a:xfrm>
          <a:prstGeom prst="rect">
            <a:avLst/>
          </a:prstGeom>
          <a:noFill/>
        </p:spPr>
      </p:pic>
      <p:pic>
        <p:nvPicPr>
          <p:cNvPr id="12297" name="Picture 9" descr="com"/>
          <p:cNvPicPr>
            <a:picLocks noChangeAspect="1" noChangeArrowheads="1"/>
          </p:cNvPicPr>
          <p:nvPr/>
        </p:nvPicPr>
        <p:blipFill>
          <a:blip r:embed="rId3"/>
          <a:srcRect/>
          <a:stretch>
            <a:fillRect/>
          </a:stretch>
        </p:blipFill>
        <p:spPr bwMode="auto">
          <a:xfrm>
            <a:off x="1676400" y="2514600"/>
            <a:ext cx="381000" cy="355600"/>
          </a:xfrm>
          <a:prstGeom prst="rect">
            <a:avLst/>
          </a:prstGeom>
          <a:noFill/>
        </p:spPr>
      </p:pic>
      <p:pic>
        <p:nvPicPr>
          <p:cNvPr id="12298" name="Picture 1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114800" y="5715000"/>
            <a:ext cx="304800" cy="304800"/>
          </a:xfrm>
          <a:prstGeom prst="rect">
            <a:avLst/>
          </a:prstGeom>
          <a:noFill/>
          <a:ln w="9525">
            <a:noFill/>
            <a:miter lim="800000"/>
            <a:headEnd/>
            <a:tailEnd/>
          </a:ln>
          <a:effectLst/>
        </p:spPr>
      </p:pic>
      <p:pic>
        <p:nvPicPr>
          <p:cNvPr id="12299" name="Picture 1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267200" y="5715000"/>
            <a:ext cx="304800" cy="304800"/>
          </a:xfrm>
          <a:prstGeom prst="rect">
            <a:avLst/>
          </a:prstGeom>
          <a:noFill/>
          <a:ln w="9525">
            <a:noFill/>
            <a:miter lim="800000"/>
            <a:headEnd/>
            <a:tailEnd/>
          </a:ln>
          <a:effectLst/>
        </p:spPr>
      </p:pic>
      <p:pic>
        <p:nvPicPr>
          <p:cNvPr id="12300" name="Picture 1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419600" y="5715000"/>
            <a:ext cx="304800" cy="304800"/>
          </a:xfrm>
          <a:prstGeom prst="rect">
            <a:avLst/>
          </a:prstGeom>
          <a:noFill/>
          <a:ln w="9525">
            <a:noFill/>
            <a:miter lim="800000"/>
            <a:headEnd/>
            <a:tailEnd/>
          </a:ln>
          <a:effectLst/>
        </p:spPr>
      </p:pic>
      <p:grpSp>
        <p:nvGrpSpPr>
          <p:cNvPr id="2" name="Group 13"/>
          <p:cNvGrpSpPr>
            <a:grpSpLocks/>
          </p:cNvGrpSpPr>
          <p:nvPr/>
        </p:nvGrpSpPr>
        <p:grpSpPr bwMode="auto">
          <a:xfrm>
            <a:off x="6477000" y="5562600"/>
            <a:ext cx="609600" cy="304800"/>
            <a:chOff x="2688" y="3552"/>
            <a:chExt cx="384" cy="192"/>
          </a:xfrm>
        </p:grpSpPr>
        <p:pic>
          <p:nvPicPr>
            <p:cNvPr id="12302" name="Picture 1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688" y="3552"/>
              <a:ext cx="192" cy="192"/>
            </a:xfrm>
            <a:prstGeom prst="rect">
              <a:avLst/>
            </a:prstGeom>
            <a:noFill/>
            <a:ln w="9525">
              <a:noFill/>
              <a:miter lim="800000"/>
              <a:headEnd/>
              <a:tailEnd/>
            </a:ln>
            <a:effectLst/>
          </p:spPr>
        </p:pic>
        <p:pic>
          <p:nvPicPr>
            <p:cNvPr id="12303" name="Picture 1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784" y="3552"/>
              <a:ext cx="192" cy="192"/>
            </a:xfrm>
            <a:prstGeom prst="rect">
              <a:avLst/>
            </a:prstGeom>
            <a:noFill/>
            <a:ln w="9525">
              <a:noFill/>
              <a:miter lim="800000"/>
              <a:headEnd/>
              <a:tailEnd/>
            </a:ln>
            <a:effectLst/>
          </p:spPr>
        </p:pic>
        <p:pic>
          <p:nvPicPr>
            <p:cNvPr id="12304" name="Picture 16"/>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880" y="3552"/>
              <a:ext cx="192" cy="192"/>
            </a:xfrm>
            <a:prstGeom prst="rect">
              <a:avLst/>
            </a:prstGeom>
            <a:noFill/>
            <a:ln w="9525">
              <a:noFill/>
              <a:miter lim="800000"/>
              <a:headEnd/>
              <a:tailEnd/>
            </a:ln>
            <a:effectLst/>
          </p:spPr>
        </p:pic>
      </p:grpSp>
      <p:pic>
        <p:nvPicPr>
          <p:cNvPr id="12305" name="Picture 1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600200" y="4572000"/>
            <a:ext cx="304800" cy="304800"/>
          </a:xfrm>
          <a:prstGeom prst="rect">
            <a:avLst/>
          </a:prstGeom>
          <a:noFill/>
          <a:ln w="9525">
            <a:noFill/>
            <a:miter lim="800000"/>
            <a:headEnd/>
            <a:tailEnd/>
          </a:ln>
          <a:effectLst/>
        </p:spPr>
      </p:pic>
      <p:pic>
        <p:nvPicPr>
          <p:cNvPr id="12306" name="Picture 18"/>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752600" y="4572000"/>
            <a:ext cx="304800" cy="304800"/>
          </a:xfrm>
          <a:prstGeom prst="rect">
            <a:avLst/>
          </a:prstGeom>
          <a:noFill/>
          <a:ln w="9525">
            <a:noFill/>
            <a:miter lim="800000"/>
            <a:headEnd/>
            <a:tailEnd/>
          </a:ln>
          <a:effectLst/>
        </p:spPr>
      </p:pic>
      <p:pic>
        <p:nvPicPr>
          <p:cNvPr id="12307" name="Picture 1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905000" y="4572000"/>
            <a:ext cx="304800" cy="304800"/>
          </a:xfrm>
          <a:prstGeom prst="rect">
            <a:avLst/>
          </a:prstGeom>
          <a:noFill/>
          <a:ln w="9525">
            <a:noFill/>
            <a:miter lim="800000"/>
            <a:headEnd/>
            <a:tailEnd/>
          </a:ln>
          <a:effectLst/>
        </p:spPr>
      </p:pic>
      <p:grpSp>
        <p:nvGrpSpPr>
          <p:cNvPr id="3" name="Group 20"/>
          <p:cNvGrpSpPr>
            <a:grpSpLocks/>
          </p:cNvGrpSpPr>
          <p:nvPr/>
        </p:nvGrpSpPr>
        <p:grpSpPr bwMode="auto">
          <a:xfrm>
            <a:off x="2057400" y="4572000"/>
            <a:ext cx="609600" cy="304800"/>
            <a:chOff x="2688" y="3552"/>
            <a:chExt cx="384" cy="192"/>
          </a:xfrm>
        </p:grpSpPr>
        <p:pic>
          <p:nvPicPr>
            <p:cNvPr id="12309" name="Picture 2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688" y="3552"/>
              <a:ext cx="192" cy="192"/>
            </a:xfrm>
            <a:prstGeom prst="rect">
              <a:avLst/>
            </a:prstGeom>
            <a:noFill/>
            <a:ln w="9525">
              <a:noFill/>
              <a:miter lim="800000"/>
              <a:headEnd/>
              <a:tailEnd/>
            </a:ln>
            <a:effectLst/>
          </p:spPr>
        </p:pic>
        <p:pic>
          <p:nvPicPr>
            <p:cNvPr id="12310" name="Picture 2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784" y="3552"/>
              <a:ext cx="192" cy="192"/>
            </a:xfrm>
            <a:prstGeom prst="rect">
              <a:avLst/>
            </a:prstGeom>
            <a:noFill/>
            <a:ln w="9525">
              <a:noFill/>
              <a:miter lim="800000"/>
              <a:headEnd/>
              <a:tailEnd/>
            </a:ln>
            <a:effectLst/>
          </p:spPr>
        </p:pic>
        <p:pic>
          <p:nvPicPr>
            <p:cNvPr id="12311" name="Picture 2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880" y="3552"/>
              <a:ext cx="192" cy="192"/>
            </a:xfrm>
            <a:prstGeom prst="rect">
              <a:avLst/>
            </a:prstGeom>
            <a:noFill/>
            <a:ln w="9525">
              <a:noFill/>
              <a:miter lim="800000"/>
              <a:headEnd/>
              <a:tailEnd/>
            </a:ln>
            <a:effectLst/>
          </p:spPr>
        </p:pic>
      </p:grpSp>
      <p:pic>
        <p:nvPicPr>
          <p:cNvPr id="12312" name="Picture 2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934200" y="3200400"/>
            <a:ext cx="304800" cy="304800"/>
          </a:xfrm>
          <a:prstGeom prst="rect">
            <a:avLst/>
          </a:prstGeom>
          <a:noFill/>
          <a:ln w="9525">
            <a:noFill/>
            <a:miter lim="800000"/>
            <a:headEnd/>
            <a:tailEnd/>
          </a:ln>
          <a:effectLst/>
        </p:spPr>
      </p:pic>
      <p:pic>
        <p:nvPicPr>
          <p:cNvPr id="12313" name="Picture 2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086600" y="3200400"/>
            <a:ext cx="304800" cy="304800"/>
          </a:xfrm>
          <a:prstGeom prst="rect">
            <a:avLst/>
          </a:prstGeom>
          <a:noFill/>
          <a:ln w="9525">
            <a:noFill/>
            <a:miter lim="800000"/>
            <a:headEnd/>
            <a:tailEnd/>
          </a:ln>
          <a:effectLst/>
        </p:spPr>
      </p:pic>
      <p:sp>
        <p:nvSpPr>
          <p:cNvPr id="12314" name="Line 26"/>
          <p:cNvSpPr>
            <a:spLocks noChangeShapeType="1"/>
          </p:cNvSpPr>
          <p:nvPr/>
        </p:nvSpPr>
        <p:spPr bwMode="auto">
          <a:xfrm flipH="1" flipV="1">
            <a:off x="4572000" y="5486400"/>
            <a:ext cx="1905000" cy="0"/>
          </a:xfrm>
          <a:prstGeom prst="line">
            <a:avLst/>
          </a:prstGeom>
          <a:noFill/>
          <a:ln w="38100">
            <a:solidFill>
              <a:schemeClr val="hlink"/>
            </a:solidFill>
            <a:round/>
            <a:headEnd/>
            <a:tailEnd/>
          </a:ln>
          <a:effectLst/>
        </p:spPr>
        <p:txBody>
          <a:bodyPr wrap="none" anchor="ctr">
            <a:prstTxWarp prst="textNoShape">
              <a:avLst/>
            </a:prstTxWarp>
          </a:bodyPr>
          <a:lstStyle/>
          <a:p>
            <a:endParaRPr lang="en-US"/>
          </a:p>
        </p:txBody>
      </p:sp>
      <p:sp>
        <p:nvSpPr>
          <p:cNvPr id="12315" name="Line 27"/>
          <p:cNvSpPr>
            <a:spLocks noChangeShapeType="1"/>
          </p:cNvSpPr>
          <p:nvPr/>
        </p:nvSpPr>
        <p:spPr bwMode="auto">
          <a:xfrm flipH="1" flipV="1">
            <a:off x="2362200" y="4495800"/>
            <a:ext cx="1752600" cy="990600"/>
          </a:xfrm>
          <a:prstGeom prst="line">
            <a:avLst/>
          </a:prstGeom>
          <a:noFill/>
          <a:ln w="38100">
            <a:solidFill>
              <a:schemeClr val="hlink"/>
            </a:solidFill>
            <a:round/>
            <a:headEnd/>
            <a:tailEnd/>
          </a:ln>
          <a:effectLst/>
        </p:spPr>
        <p:txBody>
          <a:bodyPr wrap="none" anchor="ctr">
            <a:prstTxWarp prst="textNoShape">
              <a:avLst/>
            </a:prstTxWarp>
          </a:bodyPr>
          <a:lstStyle/>
          <a:p>
            <a:endParaRPr lang="en-US"/>
          </a:p>
        </p:txBody>
      </p:sp>
      <p:sp>
        <p:nvSpPr>
          <p:cNvPr id="12316" name="Line 28"/>
          <p:cNvSpPr>
            <a:spLocks noChangeShapeType="1"/>
          </p:cNvSpPr>
          <p:nvPr/>
        </p:nvSpPr>
        <p:spPr bwMode="auto">
          <a:xfrm flipH="1">
            <a:off x="4495800" y="3733800"/>
            <a:ext cx="1828800" cy="1600200"/>
          </a:xfrm>
          <a:prstGeom prst="line">
            <a:avLst/>
          </a:prstGeom>
          <a:noFill/>
          <a:ln w="38100">
            <a:solidFill>
              <a:schemeClr val="hlink"/>
            </a:solidFill>
            <a:round/>
            <a:headEnd/>
            <a:tailEnd/>
          </a:ln>
          <a:effectLst/>
        </p:spPr>
        <p:txBody>
          <a:bodyPr wrap="none" anchor="ctr">
            <a:prstTxWarp prst="textNoShape">
              <a:avLst/>
            </a:prstTxWarp>
          </a:bodyPr>
          <a:lstStyle/>
          <a:p>
            <a:endParaRPr lang="en-US"/>
          </a:p>
        </p:txBody>
      </p:sp>
      <p:sp>
        <p:nvSpPr>
          <p:cNvPr id="12317" name="Line 29"/>
          <p:cNvSpPr>
            <a:spLocks noChangeShapeType="1"/>
          </p:cNvSpPr>
          <p:nvPr/>
        </p:nvSpPr>
        <p:spPr bwMode="auto">
          <a:xfrm>
            <a:off x="6477000" y="3810000"/>
            <a:ext cx="228600" cy="1295400"/>
          </a:xfrm>
          <a:prstGeom prst="line">
            <a:avLst/>
          </a:prstGeom>
          <a:noFill/>
          <a:ln w="38100">
            <a:solidFill>
              <a:schemeClr val="hlink"/>
            </a:solidFill>
            <a:round/>
            <a:headEnd/>
            <a:tailEnd/>
          </a:ln>
          <a:effectLst/>
        </p:spPr>
        <p:txBody>
          <a:bodyPr wrap="none" anchor="ctr">
            <a:prstTxWarp prst="textNoShape">
              <a:avLst/>
            </a:prstTxWarp>
          </a:bodyPr>
          <a:lstStyle/>
          <a:p>
            <a:endParaRPr lang="en-US"/>
          </a:p>
        </p:txBody>
      </p:sp>
      <p:sp>
        <p:nvSpPr>
          <p:cNvPr id="12318" name="Line 30"/>
          <p:cNvSpPr>
            <a:spLocks noChangeShapeType="1"/>
          </p:cNvSpPr>
          <p:nvPr/>
        </p:nvSpPr>
        <p:spPr bwMode="auto">
          <a:xfrm>
            <a:off x="1905000" y="2895600"/>
            <a:ext cx="228600" cy="1295400"/>
          </a:xfrm>
          <a:prstGeom prst="line">
            <a:avLst/>
          </a:prstGeom>
          <a:noFill/>
          <a:ln w="38100">
            <a:solidFill>
              <a:schemeClr val="hlink"/>
            </a:solidFill>
            <a:round/>
            <a:headEnd/>
            <a:tailEnd/>
          </a:ln>
          <a:effectLst/>
        </p:spPr>
        <p:txBody>
          <a:bodyPr wrap="none" anchor="ctr">
            <a:prstTxWarp prst="textNoShape">
              <a:avLst/>
            </a:prstTxWarp>
          </a:bodyPr>
          <a:lstStyle/>
          <a:p>
            <a:endParaRPr lang="en-US"/>
          </a:p>
        </p:txBody>
      </p:sp>
      <p:sp>
        <p:nvSpPr>
          <p:cNvPr id="12319" name="Line 31"/>
          <p:cNvSpPr>
            <a:spLocks noChangeShapeType="1"/>
          </p:cNvSpPr>
          <p:nvPr/>
        </p:nvSpPr>
        <p:spPr bwMode="auto">
          <a:xfrm>
            <a:off x="6172200" y="2438400"/>
            <a:ext cx="304800" cy="990600"/>
          </a:xfrm>
          <a:prstGeom prst="line">
            <a:avLst/>
          </a:prstGeom>
          <a:noFill/>
          <a:ln w="38100">
            <a:solidFill>
              <a:schemeClr val="hlink"/>
            </a:solidFill>
            <a:round/>
            <a:headEnd/>
            <a:tailEnd/>
          </a:ln>
          <a:effectLst/>
        </p:spPr>
        <p:txBody>
          <a:bodyPr wrap="none" anchor="ctr">
            <a:prstTxWarp prst="textNoShape">
              <a:avLst/>
            </a:prstTxWarp>
          </a:bodyPr>
          <a:lstStyle/>
          <a:p>
            <a:endParaRPr lang="en-US"/>
          </a:p>
        </p:txBody>
      </p:sp>
      <p:sp>
        <p:nvSpPr>
          <p:cNvPr id="12320" name="Line 32"/>
          <p:cNvSpPr>
            <a:spLocks noChangeShapeType="1"/>
          </p:cNvSpPr>
          <p:nvPr/>
        </p:nvSpPr>
        <p:spPr bwMode="auto">
          <a:xfrm>
            <a:off x="6324600" y="2438400"/>
            <a:ext cx="609600" cy="381000"/>
          </a:xfrm>
          <a:prstGeom prst="line">
            <a:avLst/>
          </a:prstGeom>
          <a:noFill/>
          <a:ln w="38100">
            <a:solidFill>
              <a:schemeClr val="hlink"/>
            </a:solidFill>
            <a:round/>
            <a:headEnd/>
            <a:tailEnd/>
          </a:ln>
          <a:effectLst/>
        </p:spPr>
        <p:txBody>
          <a:bodyPr wrap="none" anchor="ctr">
            <a:prstTxWarp prst="textNoShape">
              <a:avLst/>
            </a:prstTxWarp>
          </a:bodyPr>
          <a:lstStyle/>
          <a:p>
            <a:endParaRPr lang="en-US"/>
          </a:p>
        </p:txBody>
      </p:sp>
      <p:sp>
        <p:nvSpPr>
          <p:cNvPr id="12321" name="Line 33"/>
          <p:cNvSpPr>
            <a:spLocks noChangeShapeType="1"/>
          </p:cNvSpPr>
          <p:nvPr/>
        </p:nvSpPr>
        <p:spPr bwMode="auto">
          <a:xfrm flipH="1">
            <a:off x="2209800" y="2438400"/>
            <a:ext cx="2819400" cy="1752600"/>
          </a:xfrm>
          <a:prstGeom prst="line">
            <a:avLst/>
          </a:prstGeom>
          <a:noFill/>
          <a:ln w="38100">
            <a:solidFill>
              <a:schemeClr val="hlink"/>
            </a:solidFill>
            <a:round/>
            <a:headEnd/>
            <a:tailEnd/>
          </a:ln>
          <a:effectLst/>
        </p:spPr>
        <p:txBody>
          <a:bodyPr wrap="none" anchor="ctr">
            <a:prstTxWarp prst="textNoShape">
              <a:avLst/>
            </a:prstTxWarp>
          </a:bodyPr>
          <a:lstStyle/>
          <a:p>
            <a:endParaRPr lang="en-US"/>
          </a:p>
        </p:txBody>
      </p:sp>
      <p:sp>
        <p:nvSpPr>
          <p:cNvPr id="12322" name="Line 34"/>
          <p:cNvSpPr>
            <a:spLocks noChangeShapeType="1"/>
          </p:cNvSpPr>
          <p:nvPr/>
        </p:nvSpPr>
        <p:spPr bwMode="auto">
          <a:xfrm flipH="1">
            <a:off x="3581400" y="2286000"/>
            <a:ext cx="1371600" cy="0"/>
          </a:xfrm>
          <a:prstGeom prst="line">
            <a:avLst/>
          </a:prstGeom>
          <a:noFill/>
          <a:ln w="38100">
            <a:solidFill>
              <a:schemeClr val="hlink"/>
            </a:solidFill>
            <a:round/>
            <a:headEnd/>
            <a:tailEnd/>
          </a:ln>
          <a:effectLst/>
        </p:spPr>
        <p:txBody>
          <a:bodyPr wrap="none" anchor="ctr">
            <a:prstTxWarp prst="textNoShape">
              <a:avLst/>
            </a:prstTxWarp>
          </a:bodyPr>
          <a:lstStyle/>
          <a:p>
            <a:endParaRPr lang="en-US"/>
          </a:p>
        </p:txBody>
      </p:sp>
      <p:pic>
        <p:nvPicPr>
          <p:cNvPr id="12323" name="Picture 35" descr="com"/>
          <p:cNvPicPr>
            <a:picLocks noChangeAspect="1" noChangeArrowheads="1"/>
          </p:cNvPicPr>
          <p:nvPr/>
        </p:nvPicPr>
        <p:blipFill>
          <a:blip r:embed="rId3"/>
          <a:srcRect/>
          <a:stretch>
            <a:fillRect/>
          </a:stretch>
        </p:blipFill>
        <p:spPr bwMode="auto">
          <a:xfrm>
            <a:off x="6400800" y="3429000"/>
            <a:ext cx="381000" cy="355600"/>
          </a:xfrm>
          <a:prstGeom prst="rect">
            <a:avLst/>
          </a:prstGeom>
          <a:noFill/>
        </p:spPr>
      </p:pic>
      <p:pic>
        <p:nvPicPr>
          <p:cNvPr id="12324" name="Picture 36"/>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553200" y="3810000"/>
            <a:ext cx="304800" cy="304800"/>
          </a:xfrm>
          <a:prstGeom prst="rect">
            <a:avLst/>
          </a:prstGeom>
          <a:noFill/>
          <a:ln w="9525">
            <a:noFill/>
            <a:miter lim="800000"/>
            <a:headEnd/>
            <a:tailEnd/>
          </a:ln>
          <a:effectLst/>
        </p:spPr>
      </p:pic>
      <p:pic>
        <p:nvPicPr>
          <p:cNvPr id="12325" name="Picture 37" descr="com"/>
          <p:cNvPicPr>
            <a:picLocks noChangeAspect="1" noChangeArrowheads="1"/>
          </p:cNvPicPr>
          <p:nvPr/>
        </p:nvPicPr>
        <p:blipFill>
          <a:blip r:embed="rId3"/>
          <a:srcRect/>
          <a:stretch>
            <a:fillRect/>
          </a:stretch>
        </p:blipFill>
        <p:spPr bwMode="auto">
          <a:xfrm>
            <a:off x="3200400" y="2133600"/>
            <a:ext cx="381000" cy="355600"/>
          </a:xfrm>
          <a:prstGeom prst="rect">
            <a:avLst/>
          </a:prstGeom>
          <a:noFill/>
        </p:spPr>
      </p:pic>
      <p:pic>
        <p:nvPicPr>
          <p:cNvPr id="12326" name="Picture 38"/>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352800" y="2514600"/>
            <a:ext cx="304800" cy="304800"/>
          </a:xfrm>
          <a:prstGeom prst="rect">
            <a:avLst/>
          </a:prstGeom>
          <a:noFill/>
          <a:ln w="9525">
            <a:noFill/>
            <a:miter lim="800000"/>
            <a:headEnd/>
            <a:tailEnd/>
          </a:ln>
          <a:effectLst/>
        </p:spPr>
      </p:pic>
      <p:pic>
        <p:nvPicPr>
          <p:cNvPr id="12327" name="Picture 3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505200" y="2514600"/>
            <a:ext cx="304800" cy="304800"/>
          </a:xfrm>
          <a:prstGeom prst="rect">
            <a:avLst/>
          </a:prstGeom>
          <a:noFill/>
          <a:ln w="9525">
            <a:noFill/>
            <a:miter lim="800000"/>
            <a:headEnd/>
            <a:tailEnd/>
          </a:ln>
          <a:effectLst/>
        </p:spPr>
      </p:pic>
      <p:pic>
        <p:nvPicPr>
          <p:cNvPr id="12328" name="Picture 4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295400" y="2895600"/>
            <a:ext cx="304800" cy="304800"/>
          </a:xfrm>
          <a:prstGeom prst="rect">
            <a:avLst/>
          </a:prstGeom>
          <a:noFill/>
          <a:ln w="9525">
            <a:noFill/>
            <a:miter lim="800000"/>
            <a:headEnd/>
            <a:tailEnd/>
          </a:ln>
          <a:effectLst/>
        </p:spPr>
      </p:pic>
      <p:pic>
        <p:nvPicPr>
          <p:cNvPr id="12329" name="Picture 4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447800" y="2895600"/>
            <a:ext cx="304800" cy="304800"/>
          </a:xfrm>
          <a:prstGeom prst="rect">
            <a:avLst/>
          </a:prstGeom>
          <a:noFill/>
          <a:ln w="9525">
            <a:noFill/>
            <a:miter lim="800000"/>
            <a:headEnd/>
            <a:tailEnd/>
          </a:ln>
          <a:effectLst/>
        </p:spPr>
      </p:pic>
      <p:grpSp>
        <p:nvGrpSpPr>
          <p:cNvPr id="4" name="Group 42"/>
          <p:cNvGrpSpPr>
            <a:grpSpLocks/>
          </p:cNvGrpSpPr>
          <p:nvPr/>
        </p:nvGrpSpPr>
        <p:grpSpPr bwMode="auto">
          <a:xfrm>
            <a:off x="6400800" y="2057400"/>
            <a:ext cx="609600" cy="304800"/>
            <a:chOff x="2688" y="3552"/>
            <a:chExt cx="384" cy="192"/>
          </a:xfrm>
        </p:grpSpPr>
        <p:pic>
          <p:nvPicPr>
            <p:cNvPr id="12331" name="Picture 4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688" y="3552"/>
              <a:ext cx="192" cy="192"/>
            </a:xfrm>
            <a:prstGeom prst="rect">
              <a:avLst/>
            </a:prstGeom>
            <a:noFill/>
            <a:ln w="9525">
              <a:noFill/>
              <a:miter lim="800000"/>
              <a:headEnd/>
              <a:tailEnd/>
            </a:ln>
            <a:effectLst/>
          </p:spPr>
        </p:pic>
        <p:pic>
          <p:nvPicPr>
            <p:cNvPr id="12332" name="Picture 4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784" y="3552"/>
              <a:ext cx="192" cy="192"/>
            </a:xfrm>
            <a:prstGeom prst="rect">
              <a:avLst/>
            </a:prstGeom>
            <a:noFill/>
            <a:ln w="9525">
              <a:noFill/>
              <a:miter lim="800000"/>
              <a:headEnd/>
              <a:tailEnd/>
            </a:ln>
            <a:effectLst/>
          </p:spPr>
        </p:pic>
        <p:pic>
          <p:nvPicPr>
            <p:cNvPr id="12333" name="Picture 4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880" y="3552"/>
              <a:ext cx="192" cy="192"/>
            </a:xfrm>
            <a:prstGeom prst="rect">
              <a:avLst/>
            </a:prstGeom>
            <a:noFill/>
            <a:ln w="9525">
              <a:noFill/>
              <a:miter lim="800000"/>
              <a:headEnd/>
              <a:tailEnd/>
            </a:ln>
            <a:effectLst/>
          </p:spPr>
        </p:pic>
      </p:grpSp>
      <p:pic>
        <p:nvPicPr>
          <p:cNvPr id="12334" name="Picture 46"/>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600200" y="2895600"/>
            <a:ext cx="304800" cy="304800"/>
          </a:xfrm>
          <a:prstGeom prst="rect">
            <a:avLst/>
          </a:prstGeom>
          <a:noFill/>
          <a:ln w="9525">
            <a:noFill/>
            <a:miter lim="800000"/>
            <a:headEnd/>
            <a:tailEnd/>
          </a:ln>
          <a:effectLst/>
        </p:spPr>
      </p:pic>
      <p:pic>
        <p:nvPicPr>
          <p:cNvPr id="12335" name="Picture 4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105400" y="2438400"/>
            <a:ext cx="304800" cy="304800"/>
          </a:xfrm>
          <a:prstGeom prst="rect">
            <a:avLst/>
          </a:prstGeom>
          <a:noFill/>
          <a:ln w="9525">
            <a:noFill/>
            <a:miter lim="800000"/>
            <a:headEnd/>
            <a:tailEnd/>
          </a:ln>
          <a:effectLst/>
        </p:spPr>
      </p:pic>
      <p:pic>
        <p:nvPicPr>
          <p:cNvPr id="12336" name="Picture 48"/>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858000" y="2057400"/>
            <a:ext cx="304800" cy="304800"/>
          </a:xfrm>
          <a:prstGeom prst="rect">
            <a:avLst/>
          </a:prstGeom>
          <a:noFill/>
          <a:ln w="9525">
            <a:noFill/>
            <a:miter lim="800000"/>
            <a:headEnd/>
            <a:tailEnd/>
          </a:ln>
          <a:effectLst/>
        </p:spPr>
      </p:pic>
      <p:grpSp>
        <p:nvGrpSpPr>
          <p:cNvPr id="5" name="Group 49"/>
          <p:cNvGrpSpPr>
            <a:grpSpLocks/>
          </p:cNvGrpSpPr>
          <p:nvPr/>
        </p:nvGrpSpPr>
        <p:grpSpPr bwMode="auto">
          <a:xfrm>
            <a:off x="1905000" y="2438400"/>
            <a:ext cx="4800600" cy="2667000"/>
            <a:chOff x="1200" y="1392"/>
            <a:chExt cx="3024" cy="1680"/>
          </a:xfrm>
        </p:grpSpPr>
        <p:sp>
          <p:nvSpPr>
            <p:cNvPr id="12338" name="Line 50"/>
            <p:cNvSpPr>
              <a:spLocks noChangeShapeType="1"/>
            </p:cNvSpPr>
            <p:nvPr/>
          </p:nvSpPr>
          <p:spPr bwMode="auto">
            <a:xfrm>
              <a:off x="4080" y="2256"/>
              <a:ext cx="144" cy="816"/>
            </a:xfrm>
            <a:prstGeom prst="line">
              <a:avLst/>
            </a:prstGeom>
            <a:noFill/>
            <a:ln w="38100">
              <a:solidFill>
                <a:schemeClr val="accent2"/>
              </a:solidFill>
              <a:round/>
              <a:headEnd type="triangle" w="med" len="med"/>
              <a:tailEnd/>
            </a:ln>
            <a:effectLst/>
          </p:spPr>
          <p:txBody>
            <a:bodyPr wrap="none" anchor="ctr">
              <a:prstTxWarp prst="textNoShape">
                <a:avLst/>
              </a:prstTxWarp>
            </a:bodyPr>
            <a:lstStyle/>
            <a:p>
              <a:endParaRPr lang="en-US"/>
            </a:p>
          </p:txBody>
        </p:sp>
        <p:sp>
          <p:nvSpPr>
            <p:cNvPr id="12339" name="Line 51"/>
            <p:cNvSpPr>
              <a:spLocks noChangeShapeType="1"/>
            </p:cNvSpPr>
            <p:nvPr/>
          </p:nvSpPr>
          <p:spPr bwMode="auto">
            <a:xfrm>
              <a:off x="1200" y="1680"/>
              <a:ext cx="144" cy="816"/>
            </a:xfrm>
            <a:prstGeom prst="line">
              <a:avLst/>
            </a:prstGeom>
            <a:noFill/>
            <a:ln w="38100">
              <a:solidFill>
                <a:schemeClr val="accent2"/>
              </a:solidFill>
              <a:round/>
              <a:headEnd type="triangle" w="med" len="med"/>
              <a:tailEnd/>
            </a:ln>
            <a:effectLst/>
          </p:spPr>
          <p:txBody>
            <a:bodyPr wrap="none" anchor="ctr">
              <a:prstTxWarp prst="textNoShape">
                <a:avLst/>
              </a:prstTxWarp>
            </a:bodyPr>
            <a:lstStyle/>
            <a:p>
              <a:endParaRPr lang="en-US"/>
            </a:p>
          </p:txBody>
        </p:sp>
        <p:sp>
          <p:nvSpPr>
            <p:cNvPr id="12340" name="Line 52"/>
            <p:cNvSpPr>
              <a:spLocks noChangeShapeType="1"/>
            </p:cNvSpPr>
            <p:nvPr/>
          </p:nvSpPr>
          <p:spPr bwMode="auto">
            <a:xfrm>
              <a:off x="3888" y="1392"/>
              <a:ext cx="192" cy="624"/>
            </a:xfrm>
            <a:prstGeom prst="line">
              <a:avLst/>
            </a:prstGeom>
            <a:noFill/>
            <a:ln w="38100">
              <a:solidFill>
                <a:schemeClr val="accent2"/>
              </a:solidFill>
              <a:round/>
              <a:headEnd type="triangle" w="med" len="med"/>
              <a:tailEnd/>
            </a:ln>
            <a:effectLst/>
          </p:spPr>
          <p:txBody>
            <a:bodyPr wrap="none" anchor="ctr">
              <a:prstTxWarp prst="textNoShape">
                <a:avLst/>
              </a:prstTxWarp>
            </a:bodyPr>
            <a:lstStyle/>
            <a:p>
              <a:endParaRPr lang="en-US"/>
            </a:p>
          </p:txBody>
        </p:sp>
        <p:sp>
          <p:nvSpPr>
            <p:cNvPr id="12341" name="Line 53"/>
            <p:cNvSpPr>
              <a:spLocks noChangeShapeType="1"/>
            </p:cNvSpPr>
            <p:nvPr/>
          </p:nvSpPr>
          <p:spPr bwMode="auto">
            <a:xfrm flipH="1">
              <a:off x="1392" y="1392"/>
              <a:ext cx="1776" cy="1104"/>
            </a:xfrm>
            <a:prstGeom prst="line">
              <a:avLst/>
            </a:prstGeom>
            <a:noFill/>
            <a:ln w="38100">
              <a:solidFill>
                <a:schemeClr val="accent2"/>
              </a:solidFill>
              <a:round/>
              <a:headEnd type="triangle" w="med" len="med"/>
              <a:tailEnd/>
            </a:ln>
            <a:effectLst/>
          </p:spPr>
          <p:txBody>
            <a:bodyPr wrap="none" anchor="ctr">
              <a:prstTxWarp prst="textNoShape">
                <a:avLst/>
              </a:prstTxWarp>
            </a:bodyPr>
            <a:lstStyle/>
            <a:p>
              <a:endParaRPr lang="en-US"/>
            </a:p>
          </p:txBody>
        </p:sp>
      </p:grpSp>
      <p:grpSp>
        <p:nvGrpSpPr>
          <p:cNvPr id="6" name="Group 54"/>
          <p:cNvGrpSpPr>
            <a:grpSpLocks/>
          </p:cNvGrpSpPr>
          <p:nvPr/>
        </p:nvGrpSpPr>
        <p:grpSpPr bwMode="auto">
          <a:xfrm>
            <a:off x="3581400" y="2286000"/>
            <a:ext cx="3352800" cy="533400"/>
            <a:chOff x="2256" y="1296"/>
            <a:chExt cx="2112" cy="336"/>
          </a:xfrm>
        </p:grpSpPr>
        <p:sp>
          <p:nvSpPr>
            <p:cNvPr id="12343" name="Line 55"/>
            <p:cNvSpPr>
              <a:spLocks noChangeShapeType="1"/>
            </p:cNvSpPr>
            <p:nvPr/>
          </p:nvSpPr>
          <p:spPr bwMode="auto">
            <a:xfrm>
              <a:off x="3984" y="1392"/>
              <a:ext cx="384" cy="24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sp>
          <p:nvSpPr>
            <p:cNvPr id="12344" name="Line 56"/>
            <p:cNvSpPr>
              <a:spLocks noChangeShapeType="1"/>
            </p:cNvSpPr>
            <p:nvPr/>
          </p:nvSpPr>
          <p:spPr bwMode="auto">
            <a:xfrm flipH="1">
              <a:off x="2256" y="1296"/>
              <a:ext cx="864" cy="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grpSp>
      <p:grpSp>
        <p:nvGrpSpPr>
          <p:cNvPr id="7" name="Group 57"/>
          <p:cNvGrpSpPr>
            <a:grpSpLocks/>
          </p:cNvGrpSpPr>
          <p:nvPr/>
        </p:nvGrpSpPr>
        <p:grpSpPr bwMode="auto">
          <a:xfrm>
            <a:off x="806450" y="1600200"/>
            <a:ext cx="6923088" cy="990600"/>
            <a:chOff x="508" y="864"/>
            <a:chExt cx="4361" cy="624"/>
          </a:xfrm>
        </p:grpSpPr>
        <p:sp>
          <p:nvSpPr>
            <p:cNvPr id="12346" name="Text Box 58"/>
            <p:cNvSpPr txBox="1">
              <a:spLocks noChangeArrowheads="1"/>
            </p:cNvSpPr>
            <p:nvPr/>
          </p:nvSpPr>
          <p:spPr bwMode="auto">
            <a:xfrm>
              <a:off x="3696" y="864"/>
              <a:ext cx="1173" cy="288"/>
            </a:xfrm>
            <a:prstGeom prst="rect">
              <a:avLst/>
            </a:prstGeom>
            <a:noFill/>
            <a:ln w="9525">
              <a:noFill/>
              <a:miter lim="800000"/>
              <a:headEnd/>
              <a:tailEnd/>
            </a:ln>
            <a:effectLst/>
          </p:spPr>
          <p:txBody>
            <a:bodyPr wrap="none">
              <a:prstTxWarp prst="textNoShape">
                <a:avLst/>
              </a:prstTxWarp>
              <a:spAutoFit/>
            </a:bodyPr>
            <a:lstStyle/>
            <a:p>
              <a:r>
                <a:rPr lang="en-US">
                  <a:solidFill>
                    <a:srgbClr val="FF0000"/>
                  </a:solidFill>
                  <a:latin typeface="Arial" charset="0"/>
                </a:rPr>
                <a:t>I have file A.</a:t>
              </a:r>
              <a:endParaRPr lang="en-US">
                <a:solidFill>
                  <a:srgbClr val="FF0000"/>
                </a:solidFill>
                <a:latin typeface="Times New Roman" charset="0"/>
              </a:endParaRPr>
            </a:p>
          </p:txBody>
        </p:sp>
        <p:sp>
          <p:nvSpPr>
            <p:cNvPr id="12347" name="Text Box 59"/>
            <p:cNvSpPr txBox="1">
              <a:spLocks noChangeArrowheads="1"/>
            </p:cNvSpPr>
            <p:nvPr/>
          </p:nvSpPr>
          <p:spPr bwMode="auto">
            <a:xfrm>
              <a:off x="508" y="1200"/>
              <a:ext cx="1173" cy="288"/>
            </a:xfrm>
            <a:prstGeom prst="rect">
              <a:avLst/>
            </a:prstGeom>
            <a:noFill/>
            <a:ln w="9525">
              <a:noFill/>
              <a:miter lim="800000"/>
              <a:headEnd/>
              <a:tailEnd/>
            </a:ln>
            <a:effectLst/>
          </p:spPr>
          <p:txBody>
            <a:bodyPr wrap="none">
              <a:prstTxWarp prst="textNoShape">
                <a:avLst/>
              </a:prstTxWarp>
              <a:spAutoFit/>
            </a:bodyPr>
            <a:lstStyle/>
            <a:p>
              <a:r>
                <a:rPr lang="en-US">
                  <a:solidFill>
                    <a:srgbClr val="FF0000"/>
                  </a:solidFill>
                  <a:latin typeface="Arial" charset="0"/>
                </a:rPr>
                <a:t>I have file A.</a:t>
              </a:r>
              <a:endParaRPr lang="en-US">
                <a:solidFill>
                  <a:srgbClr val="FF0000"/>
                </a:solidFill>
                <a:latin typeface="Times New Roman" charset="0"/>
              </a:endParaRPr>
            </a:p>
          </p:txBody>
        </p:sp>
      </p:grpSp>
      <p:sp>
        <p:nvSpPr>
          <p:cNvPr id="12348" name="Rectangle 60"/>
          <p:cNvSpPr>
            <a:spLocks noGrp="1" noChangeArrowheads="1"/>
          </p:cNvSpPr>
          <p:nvPr>
            <p:ph type="title"/>
          </p:nvPr>
        </p:nvSpPr>
        <p:spPr/>
        <p:txBody>
          <a:bodyPr/>
          <a:lstStyle/>
          <a:p>
            <a:r>
              <a:rPr lang="en-US"/>
              <a:t>Gnutella: Search</a:t>
            </a:r>
          </a:p>
        </p:txBody>
      </p:sp>
      <p:sp>
        <p:nvSpPr>
          <p:cNvPr id="12349" name="Text Box 61"/>
          <p:cNvSpPr txBox="1">
            <a:spLocks noChangeArrowheads="1"/>
          </p:cNvSpPr>
          <p:nvPr/>
        </p:nvSpPr>
        <p:spPr bwMode="auto">
          <a:xfrm>
            <a:off x="1752600" y="5638800"/>
            <a:ext cx="2317750" cy="457200"/>
          </a:xfrm>
          <a:prstGeom prst="rect">
            <a:avLst/>
          </a:prstGeom>
          <a:noFill/>
          <a:ln w="9525">
            <a:noFill/>
            <a:miter lim="800000"/>
            <a:headEnd/>
            <a:tailEnd/>
          </a:ln>
          <a:effectLst/>
        </p:spPr>
        <p:txBody>
          <a:bodyPr wrap="none">
            <a:prstTxWarp prst="textNoShape">
              <a:avLst/>
            </a:prstTxWarp>
            <a:spAutoFit/>
          </a:bodyPr>
          <a:lstStyle/>
          <a:p>
            <a:r>
              <a:rPr lang="en-US">
                <a:solidFill>
                  <a:srgbClr val="FF0000"/>
                </a:solidFill>
                <a:latin typeface="Arial" charset="0"/>
              </a:rPr>
              <a:t>Where is file A?</a:t>
            </a:r>
            <a:endParaRPr lang="en-US">
              <a:solidFill>
                <a:srgbClr val="FF0000"/>
              </a:solidFill>
              <a:latin typeface="Times New Roman" charset="0"/>
            </a:endParaRPr>
          </a:p>
        </p:txBody>
      </p:sp>
      <p:grpSp>
        <p:nvGrpSpPr>
          <p:cNvPr id="8" name="Group 62"/>
          <p:cNvGrpSpPr>
            <a:grpSpLocks/>
          </p:cNvGrpSpPr>
          <p:nvPr/>
        </p:nvGrpSpPr>
        <p:grpSpPr bwMode="auto">
          <a:xfrm>
            <a:off x="2362200" y="3733800"/>
            <a:ext cx="4130675" cy="1752600"/>
            <a:chOff x="1478" y="1872"/>
            <a:chExt cx="2602" cy="1104"/>
          </a:xfrm>
        </p:grpSpPr>
        <p:grpSp>
          <p:nvGrpSpPr>
            <p:cNvPr id="9" name="Group 63"/>
            <p:cNvGrpSpPr>
              <a:grpSpLocks/>
            </p:cNvGrpSpPr>
            <p:nvPr/>
          </p:nvGrpSpPr>
          <p:grpSpPr bwMode="auto">
            <a:xfrm>
              <a:off x="1488" y="1872"/>
              <a:ext cx="2592" cy="1104"/>
              <a:chOff x="1488" y="2208"/>
              <a:chExt cx="2592" cy="1104"/>
            </a:xfrm>
          </p:grpSpPr>
          <p:sp>
            <p:nvSpPr>
              <p:cNvPr id="12352" name="Line 64"/>
              <p:cNvSpPr>
                <a:spLocks noChangeShapeType="1"/>
              </p:cNvSpPr>
              <p:nvPr/>
            </p:nvSpPr>
            <p:spPr bwMode="auto">
              <a:xfrm flipH="1" flipV="1">
                <a:off x="2880" y="3312"/>
                <a:ext cx="1200" cy="0"/>
              </a:xfrm>
              <a:prstGeom prst="line">
                <a:avLst/>
              </a:prstGeom>
              <a:noFill/>
              <a:ln w="38100">
                <a:solidFill>
                  <a:schemeClr val="accent2"/>
                </a:solidFill>
                <a:round/>
                <a:headEnd type="triangle" w="med" len="med"/>
                <a:tailEnd/>
              </a:ln>
              <a:effectLst/>
            </p:spPr>
            <p:txBody>
              <a:bodyPr wrap="none" anchor="ctr">
                <a:prstTxWarp prst="textNoShape">
                  <a:avLst/>
                </a:prstTxWarp>
              </a:bodyPr>
              <a:lstStyle/>
              <a:p>
                <a:endParaRPr lang="en-US"/>
              </a:p>
            </p:txBody>
          </p:sp>
          <p:sp>
            <p:nvSpPr>
              <p:cNvPr id="12353" name="Line 65"/>
              <p:cNvSpPr>
                <a:spLocks noChangeShapeType="1"/>
              </p:cNvSpPr>
              <p:nvPr/>
            </p:nvSpPr>
            <p:spPr bwMode="auto">
              <a:xfrm flipH="1" flipV="1">
                <a:off x="1488" y="2688"/>
                <a:ext cx="1104" cy="624"/>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sp>
            <p:nvSpPr>
              <p:cNvPr id="12354" name="Line 66"/>
              <p:cNvSpPr>
                <a:spLocks noChangeShapeType="1"/>
              </p:cNvSpPr>
              <p:nvPr/>
            </p:nvSpPr>
            <p:spPr bwMode="auto">
              <a:xfrm flipH="1">
                <a:off x="2832" y="2208"/>
                <a:ext cx="1152" cy="1008"/>
              </a:xfrm>
              <a:prstGeom prst="line">
                <a:avLst/>
              </a:prstGeom>
              <a:noFill/>
              <a:ln w="38100">
                <a:solidFill>
                  <a:schemeClr val="accent2"/>
                </a:solidFill>
                <a:round/>
                <a:headEnd type="triangle" w="med" len="med"/>
                <a:tailEnd/>
              </a:ln>
              <a:effectLst/>
            </p:spPr>
            <p:txBody>
              <a:bodyPr wrap="none" anchor="ctr">
                <a:prstTxWarp prst="textNoShape">
                  <a:avLst/>
                </a:prstTxWarp>
              </a:bodyPr>
              <a:lstStyle/>
              <a:p>
                <a:endParaRPr lang="en-US"/>
              </a:p>
            </p:txBody>
          </p:sp>
        </p:grpSp>
        <p:sp>
          <p:nvSpPr>
            <p:cNvPr id="12355" name="Text Box 67"/>
            <p:cNvSpPr txBox="1">
              <a:spLocks noChangeArrowheads="1"/>
            </p:cNvSpPr>
            <p:nvPr/>
          </p:nvSpPr>
          <p:spPr bwMode="auto">
            <a:xfrm>
              <a:off x="1478" y="2617"/>
              <a:ext cx="639" cy="288"/>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charset="0"/>
                </a:rPr>
                <a:t>Query</a:t>
              </a:r>
            </a:p>
          </p:txBody>
        </p:sp>
      </p:grpSp>
      <p:grpSp>
        <p:nvGrpSpPr>
          <p:cNvPr id="10" name="Group 68"/>
          <p:cNvGrpSpPr>
            <a:grpSpLocks/>
          </p:cNvGrpSpPr>
          <p:nvPr/>
        </p:nvGrpSpPr>
        <p:grpSpPr bwMode="auto">
          <a:xfrm>
            <a:off x="1981200" y="2514600"/>
            <a:ext cx="4419600" cy="2895600"/>
            <a:chOff x="1248" y="1104"/>
            <a:chExt cx="2784" cy="1824"/>
          </a:xfrm>
        </p:grpSpPr>
        <p:grpSp>
          <p:nvGrpSpPr>
            <p:cNvPr id="11" name="Group 69"/>
            <p:cNvGrpSpPr>
              <a:grpSpLocks/>
            </p:cNvGrpSpPr>
            <p:nvPr/>
          </p:nvGrpSpPr>
          <p:grpSpPr bwMode="auto">
            <a:xfrm>
              <a:off x="1248" y="1104"/>
              <a:ext cx="2784" cy="1824"/>
              <a:chOff x="1248" y="1440"/>
              <a:chExt cx="2784" cy="1824"/>
            </a:xfrm>
          </p:grpSpPr>
          <p:sp>
            <p:nvSpPr>
              <p:cNvPr id="12358" name="Line 70"/>
              <p:cNvSpPr>
                <a:spLocks noChangeShapeType="1"/>
              </p:cNvSpPr>
              <p:nvPr/>
            </p:nvSpPr>
            <p:spPr bwMode="auto">
              <a:xfrm flipH="1" flipV="1">
                <a:off x="1536" y="2640"/>
                <a:ext cx="1104" cy="624"/>
              </a:xfrm>
              <a:prstGeom prst="line">
                <a:avLst/>
              </a:prstGeom>
              <a:noFill/>
              <a:ln w="38100">
                <a:solidFill>
                  <a:srgbClr val="00FF00"/>
                </a:solidFill>
                <a:round/>
                <a:headEnd type="triangle" w="med" len="med"/>
                <a:tailEnd/>
              </a:ln>
              <a:effectLst/>
            </p:spPr>
            <p:txBody>
              <a:bodyPr wrap="none" anchor="ctr">
                <a:prstTxWarp prst="textNoShape">
                  <a:avLst/>
                </a:prstTxWarp>
              </a:bodyPr>
              <a:lstStyle/>
              <a:p>
                <a:endParaRPr lang="en-US"/>
              </a:p>
            </p:txBody>
          </p:sp>
          <p:sp>
            <p:nvSpPr>
              <p:cNvPr id="12359" name="Line 71"/>
              <p:cNvSpPr>
                <a:spLocks noChangeShapeType="1"/>
              </p:cNvSpPr>
              <p:nvPr/>
            </p:nvSpPr>
            <p:spPr bwMode="auto">
              <a:xfrm flipH="1">
                <a:off x="2784" y="2160"/>
                <a:ext cx="1152" cy="1008"/>
              </a:xfrm>
              <a:prstGeom prst="line">
                <a:avLst/>
              </a:prstGeom>
              <a:noFill/>
              <a:ln w="38100">
                <a:solidFill>
                  <a:srgbClr val="00FF00"/>
                </a:solidFill>
                <a:round/>
                <a:headEnd/>
                <a:tailEnd type="triangle" w="med" len="med"/>
              </a:ln>
              <a:effectLst/>
            </p:spPr>
            <p:txBody>
              <a:bodyPr wrap="none" anchor="ctr">
                <a:prstTxWarp prst="textNoShape">
                  <a:avLst/>
                </a:prstTxWarp>
              </a:bodyPr>
              <a:lstStyle/>
              <a:p>
                <a:endParaRPr lang="en-US"/>
              </a:p>
            </p:txBody>
          </p:sp>
          <p:sp>
            <p:nvSpPr>
              <p:cNvPr id="12360" name="Line 72"/>
              <p:cNvSpPr>
                <a:spLocks noChangeShapeType="1"/>
              </p:cNvSpPr>
              <p:nvPr/>
            </p:nvSpPr>
            <p:spPr bwMode="auto">
              <a:xfrm>
                <a:off x="1248" y="1680"/>
                <a:ext cx="144" cy="816"/>
              </a:xfrm>
              <a:prstGeom prst="line">
                <a:avLst/>
              </a:prstGeom>
              <a:noFill/>
              <a:ln w="38100">
                <a:solidFill>
                  <a:srgbClr val="00FF00"/>
                </a:solidFill>
                <a:round/>
                <a:headEnd/>
                <a:tailEnd type="triangle" w="med" len="med"/>
              </a:ln>
              <a:effectLst/>
            </p:spPr>
            <p:txBody>
              <a:bodyPr wrap="none" anchor="ctr">
                <a:prstTxWarp prst="textNoShape">
                  <a:avLst/>
                </a:prstTxWarp>
              </a:bodyPr>
              <a:lstStyle/>
              <a:p>
                <a:endParaRPr lang="en-US"/>
              </a:p>
            </p:txBody>
          </p:sp>
          <p:sp>
            <p:nvSpPr>
              <p:cNvPr id="12361" name="Line 73"/>
              <p:cNvSpPr>
                <a:spLocks noChangeShapeType="1"/>
              </p:cNvSpPr>
              <p:nvPr/>
            </p:nvSpPr>
            <p:spPr bwMode="auto">
              <a:xfrm>
                <a:off x="3840" y="1440"/>
                <a:ext cx="192" cy="624"/>
              </a:xfrm>
              <a:prstGeom prst="line">
                <a:avLst/>
              </a:prstGeom>
              <a:noFill/>
              <a:ln w="38100">
                <a:solidFill>
                  <a:srgbClr val="00FF00"/>
                </a:solidFill>
                <a:round/>
                <a:headEnd/>
                <a:tailEnd type="triangle" w="med" len="med"/>
              </a:ln>
              <a:effectLst/>
            </p:spPr>
            <p:txBody>
              <a:bodyPr wrap="none" anchor="ctr">
                <a:prstTxWarp prst="textNoShape">
                  <a:avLst/>
                </a:prstTxWarp>
              </a:bodyPr>
              <a:lstStyle/>
              <a:p>
                <a:endParaRPr lang="en-US"/>
              </a:p>
            </p:txBody>
          </p:sp>
        </p:grpSp>
        <p:sp>
          <p:nvSpPr>
            <p:cNvPr id="12362" name="Text Box 74"/>
            <p:cNvSpPr txBox="1">
              <a:spLocks noChangeArrowheads="1"/>
            </p:cNvSpPr>
            <p:nvPr/>
          </p:nvSpPr>
          <p:spPr bwMode="auto">
            <a:xfrm>
              <a:off x="1344" y="1520"/>
              <a:ext cx="607" cy="288"/>
            </a:xfrm>
            <a:prstGeom prst="rect">
              <a:avLst/>
            </a:prstGeom>
            <a:noFill/>
            <a:ln w="9525">
              <a:noFill/>
              <a:miter lim="800000"/>
              <a:headEnd/>
              <a:tailEnd/>
            </a:ln>
            <a:effectLst/>
          </p:spPr>
          <p:txBody>
            <a:bodyPr wrap="none">
              <a:prstTxWarp prst="textNoShape">
                <a:avLst/>
              </a:prstTxWarp>
              <a:spAutoFit/>
            </a:bodyPr>
            <a:lstStyle/>
            <a:p>
              <a:r>
                <a:rPr lang="en-US">
                  <a:solidFill>
                    <a:srgbClr val="00FF00"/>
                  </a:solidFill>
                  <a:latin typeface="Arial" charset="0"/>
                </a:rPr>
                <a:t>Reply</a:t>
              </a:r>
            </a:p>
          </p:txBody>
        </p:sp>
      </p:grpSp>
      <p:sp>
        <p:nvSpPr>
          <p:cNvPr id="75" name="Slide Number Placeholder 74"/>
          <p:cNvSpPr>
            <a:spLocks noGrp="1"/>
          </p:cNvSpPr>
          <p:nvPr>
            <p:ph type="sldNum" sz="quarter" idx="12"/>
          </p:nvPr>
        </p:nvSpPr>
        <p:spPr/>
        <p:txBody>
          <a:bodyPr/>
          <a:lstStyle/>
          <a:p>
            <a:fld id="{B6F15528-21DE-4FAA-801E-634DDDAF4B2B}" type="slidenum">
              <a:rPr lang="en-US" smtClean="0"/>
              <a:pPr/>
              <a:t>86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31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200"/>
                                  </p:stCondLst>
                                  <p:childTnLst>
                                    <p:set>
                                      <p:cBhvr>
                                        <p:cTn id="9" dur="1" fill="hold">
                                          <p:stCondLst>
                                            <p:cond delay="499"/>
                                          </p:stCondLst>
                                        </p:cTn>
                                        <p:tgtEl>
                                          <p:spTgt spid="12317"/>
                                        </p:tgtEl>
                                        <p:attrNameLst>
                                          <p:attrName>style.visibility</p:attrName>
                                        </p:attrNameLst>
                                      </p:cBhvr>
                                      <p:to>
                                        <p:strVal val="visible"/>
                                      </p:to>
                                    </p:set>
                                  </p:childTnLst>
                                </p:cTn>
                              </p:par>
                            </p:childTnLst>
                          </p:cTn>
                        </p:par>
                        <p:par>
                          <p:cTn id="10" fill="hold">
                            <p:stCondLst>
                              <p:cond delay="1200"/>
                            </p:stCondLst>
                            <p:childTnLst>
                              <p:par>
                                <p:cTn id="11" presetID="1" presetClass="entr" presetSubtype="0" fill="hold" grpId="0" nodeType="afterEffect">
                                  <p:stCondLst>
                                    <p:cond delay="200"/>
                                  </p:stCondLst>
                                  <p:childTnLst>
                                    <p:set>
                                      <p:cBhvr>
                                        <p:cTn id="12" dur="1" fill="hold">
                                          <p:stCondLst>
                                            <p:cond delay="499"/>
                                          </p:stCondLst>
                                        </p:cTn>
                                        <p:tgtEl>
                                          <p:spTgt spid="12316"/>
                                        </p:tgtEl>
                                        <p:attrNameLst>
                                          <p:attrName>style.visibility</p:attrName>
                                        </p:attrNameLst>
                                      </p:cBhvr>
                                      <p:to>
                                        <p:strVal val="visible"/>
                                      </p:to>
                                    </p:set>
                                  </p:childTnLst>
                                </p:cTn>
                              </p:par>
                            </p:childTnLst>
                          </p:cTn>
                        </p:par>
                        <p:par>
                          <p:cTn id="13" fill="hold">
                            <p:stCondLst>
                              <p:cond delay="1900"/>
                            </p:stCondLst>
                            <p:childTnLst>
                              <p:par>
                                <p:cTn id="14" presetID="1" presetClass="entr" presetSubtype="0" fill="hold" grpId="0" nodeType="afterEffect">
                                  <p:stCondLst>
                                    <p:cond delay="200"/>
                                  </p:stCondLst>
                                  <p:childTnLst>
                                    <p:set>
                                      <p:cBhvr>
                                        <p:cTn id="15" dur="1" fill="hold">
                                          <p:stCondLst>
                                            <p:cond delay="499"/>
                                          </p:stCondLst>
                                        </p:cTn>
                                        <p:tgtEl>
                                          <p:spTgt spid="12321"/>
                                        </p:tgtEl>
                                        <p:attrNameLst>
                                          <p:attrName>style.visibility</p:attrName>
                                        </p:attrNameLst>
                                      </p:cBhvr>
                                      <p:to>
                                        <p:strVal val="visible"/>
                                      </p:to>
                                    </p:set>
                                  </p:childTnLst>
                                </p:cTn>
                              </p:par>
                            </p:childTnLst>
                          </p:cTn>
                        </p:par>
                        <p:par>
                          <p:cTn id="16" fill="hold">
                            <p:stCondLst>
                              <p:cond delay="2600"/>
                            </p:stCondLst>
                            <p:childTnLst>
                              <p:par>
                                <p:cTn id="17" presetID="1" presetClass="entr" presetSubtype="0" fill="hold" grpId="0" nodeType="afterEffect">
                                  <p:stCondLst>
                                    <p:cond delay="200"/>
                                  </p:stCondLst>
                                  <p:childTnLst>
                                    <p:set>
                                      <p:cBhvr>
                                        <p:cTn id="18" dur="1" fill="hold">
                                          <p:stCondLst>
                                            <p:cond delay="499"/>
                                          </p:stCondLst>
                                        </p:cTn>
                                        <p:tgtEl>
                                          <p:spTgt spid="12319"/>
                                        </p:tgtEl>
                                        <p:attrNameLst>
                                          <p:attrName>style.visibility</p:attrName>
                                        </p:attrNameLst>
                                      </p:cBhvr>
                                      <p:to>
                                        <p:strVal val="visible"/>
                                      </p:to>
                                    </p:set>
                                  </p:childTnLst>
                                </p:cTn>
                              </p:par>
                            </p:childTnLst>
                          </p:cTn>
                        </p:par>
                        <p:par>
                          <p:cTn id="19" fill="hold">
                            <p:stCondLst>
                              <p:cond delay="3300"/>
                            </p:stCondLst>
                            <p:childTnLst>
                              <p:par>
                                <p:cTn id="20" presetID="1" presetClass="entr" presetSubtype="0" fill="hold" grpId="0" nodeType="afterEffect">
                                  <p:stCondLst>
                                    <p:cond delay="200"/>
                                  </p:stCondLst>
                                  <p:childTnLst>
                                    <p:set>
                                      <p:cBhvr>
                                        <p:cTn id="21" dur="1" fill="hold">
                                          <p:stCondLst>
                                            <p:cond delay="499"/>
                                          </p:stCondLst>
                                        </p:cTn>
                                        <p:tgtEl>
                                          <p:spTgt spid="12318"/>
                                        </p:tgtEl>
                                        <p:attrNameLst>
                                          <p:attrName>style.visibility</p:attrName>
                                        </p:attrNameLst>
                                      </p:cBhvr>
                                      <p:to>
                                        <p:strVal val="visible"/>
                                      </p:to>
                                    </p:set>
                                  </p:childTnLst>
                                </p:cTn>
                              </p:par>
                            </p:childTnLst>
                          </p:cTn>
                        </p:par>
                        <p:par>
                          <p:cTn id="22" fill="hold">
                            <p:stCondLst>
                              <p:cond delay="4000"/>
                            </p:stCondLst>
                            <p:childTnLst>
                              <p:par>
                                <p:cTn id="23" presetID="1" presetClass="entr" presetSubtype="0" fill="hold" grpId="0" nodeType="afterEffect">
                                  <p:stCondLst>
                                    <p:cond delay="200"/>
                                  </p:stCondLst>
                                  <p:childTnLst>
                                    <p:set>
                                      <p:cBhvr>
                                        <p:cTn id="24" dur="1" fill="hold">
                                          <p:stCondLst>
                                            <p:cond delay="499"/>
                                          </p:stCondLst>
                                        </p:cTn>
                                        <p:tgtEl>
                                          <p:spTgt spid="12315"/>
                                        </p:tgtEl>
                                        <p:attrNameLst>
                                          <p:attrName>style.visibility</p:attrName>
                                        </p:attrNameLst>
                                      </p:cBhvr>
                                      <p:to>
                                        <p:strVal val="visible"/>
                                      </p:to>
                                    </p:set>
                                  </p:childTnLst>
                                </p:cTn>
                              </p:par>
                            </p:childTnLst>
                          </p:cTn>
                        </p:par>
                        <p:par>
                          <p:cTn id="25" fill="hold">
                            <p:stCondLst>
                              <p:cond delay="4700"/>
                            </p:stCondLst>
                            <p:childTnLst>
                              <p:par>
                                <p:cTn id="26" presetID="1" presetClass="entr" presetSubtype="0" fill="hold" grpId="0" nodeType="afterEffect">
                                  <p:stCondLst>
                                    <p:cond delay="200"/>
                                  </p:stCondLst>
                                  <p:childTnLst>
                                    <p:set>
                                      <p:cBhvr>
                                        <p:cTn id="27" dur="1" fill="hold">
                                          <p:stCondLst>
                                            <p:cond delay="499"/>
                                          </p:stCondLst>
                                        </p:cTn>
                                        <p:tgtEl>
                                          <p:spTgt spid="12320"/>
                                        </p:tgtEl>
                                        <p:attrNameLst>
                                          <p:attrName>style.visibility</p:attrName>
                                        </p:attrNameLst>
                                      </p:cBhvr>
                                      <p:to>
                                        <p:strVal val="visible"/>
                                      </p:to>
                                    </p:set>
                                  </p:childTnLst>
                                </p:cTn>
                              </p:par>
                            </p:childTnLst>
                          </p:cTn>
                        </p:par>
                        <p:par>
                          <p:cTn id="28" fill="hold">
                            <p:stCondLst>
                              <p:cond delay="5400"/>
                            </p:stCondLst>
                            <p:childTnLst>
                              <p:par>
                                <p:cTn id="29" presetID="1" presetClass="entr" presetSubtype="0" fill="hold" grpId="0" nodeType="afterEffect">
                                  <p:stCondLst>
                                    <p:cond delay="200"/>
                                  </p:stCondLst>
                                  <p:childTnLst>
                                    <p:set>
                                      <p:cBhvr>
                                        <p:cTn id="30" dur="1" fill="hold">
                                          <p:stCondLst>
                                            <p:cond delay="499"/>
                                          </p:stCondLst>
                                        </p:cTn>
                                        <p:tgtEl>
                                          <p:spTgt spid="123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234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499"/>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499"/>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499"/>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4" grpId="0" animBg="1"/>
      <p:bldP spid="12315" grpId="0" animBg="1"/>
      <p:bldP spid="12316" grpId="0" animBg="1"/>
      <p:bldP spid="12317" grpId="0" animBg="1"/>
      <p:bldP spid="12318" grpId="0" animBg="1"/>
      <p:bldP spid="12319" grpId="0" animBg="1"/>
      <p:bldP spid="12320" grpId="0" animBg="1"/>
      <p:bldP spid="12321" grpId="0" animBg="1"/>
      <p:bldP spid="12322" grpId="0" animBg="1"/>
      <p:bldP spid="12349" grpId="0" autoUpdateAnimBg="0"/>
    </p:bld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KaZaA: File Insert</a:t>
            </a:r>
          </a:p>
        </p:txBody>
      </p:sp>
      <p:sp>
        <p:nvSpPr>
          <p:cNvPr id="19521" name="Text Box 65"/>
          <p:cNvSpPr txBox="1">
            <a:spLocks noChangeArrowheads="1"/>
          </p:cNvSpPr>
          <p:nvPr/>
        </p:nvSpPr>
        <p:spPr bwMode="auto">
          <a:xfrm>
            <a:off x="914400" y="4876800"/>
            <a:ext cx="1387475" cy="457200"/>
          </a:xfrm>
          <a:prstGeom prst="rect">
            <a:avLst/>
          </a:prstGeom>
          <a:noFill/>
          <a:ln w="9525">
            <a:noFill/>
            <a:miter lim="800000"/>
            <a:headEnd/>
            <a:tailEnd/>
          </a:ln>
          <a:effectLst/>
        </p:spPr>
        <p:txBody>
          <a:bodyPr wrap="none">
            <a:prstTxWarp prst="textNoShape">
              <a:avLst/>
            </a:prstTxWarp>
            <a:spAutoFit/>
          </a:bodyPr>
          <a:lstStyle/>
          <a:p>
            <a:r>
              <a:rPr lang="en-US">
                <a:solidFill>
                  <a:srgbClr val="FF0000"/>
                </a:solidFill>
                <a:latin typeface="Arial" charset="0"/>
              </a:rPr>
              <a:t>I have X!</a:t>
            </a:r>
            <a:endParaRPr lang="en-US">
              <a:solidFill>
                <a:srgbClr val="FF0000"/>
              </a:solidFill>
              <a:latin typeface="Times New Roman" charset="0"/>
            </a:endParaRPr>
          </a:p>
        </p:txBody>
      </p:sp>
      <p:grpSp>
        <p:nvGrpSpPr>
          <p:cNvPr id="2" name="Group 66"/>
          <p:cNvGrpSpPr>
            <a:grpSpLocks/>
          </p:cNvGrpSpPr>
          <p:nvPr/>
        </p:nvGrpSpPr>
        <p:grpSpPr bwMode="auto">
          <a:xfrm>
            <a:off x="914400" y="1524000"/>
            <a:ext cx="6781800" cy="4419600"/>
            <a:chOff x="576" y="960"/>
            <a:chExt cx="4272" cy="2784"/>
          </a:xfrm>
        </p:grpSpPr>
        <p:pic>
          <p:nvPicPr>
            <p:cNvPr id="19523" name="Picture 67" descr="com"/>
            <p:cNvPicPr>
              <a:picLocks noChangeAspect="1" noChangeArrowheads="1"/>
            </p:cNvPicPr>
            <p:nvPr/>
          </p:nvPicPr>
          <p:blipFill>
            <a:blip r:embed="rId3"/>
            <a:srcRect/>
            <a:stretch>
              <a:fillRect/>
            </a:stretch>
          </p:blipFill>
          <p:spPr bwMode="auto">
            <a:xfrm>
              <a:off x="672" y="1968"/>
              <a:ext cx="240" cy="224"/>
            </a:xfrm>
            <a:prstGeom prst="rect">
              <a:avLst/>
            </a:prstGeom>
            <a:noFill/>
          </p:spPr>
        </p:pic>
        <p:pic>
          <p:nvPicPr>
            <p:cNvPr id="19524" name="Picture 68" descr="com"/>
            <p:cNvPicPr>
              <a:picLocks noChangeAspect="1" noChangeArrowheads="1"/>
            </p:cNvPicPr>
            <p:nvPr/>
          </p:nvPicPr>
          <p:blipFill>
            <a:blip r:embed="rId3"/>
            <a:srcRect/>
            <a:stretch>
              <a:fillRect/>
            </a:stretch>
          </p:blipFill>
          <p:spPr bwMode="auto">
            <a:xfrm>
              <a:off x="3024" y="3024"/>
              <a:ext cx="240" cy="224"/>
            </a:xfrm>
            <a:prstGeom prst="rect">
              <a:avLst/>
            </a:prstGeom>
            <a:noFill/>
          </p:spPr>
        </p:pic>
        <p:pic>
          <p:nvPicPr>
            <p:cNvPr id="19525" name="Picture 69" descr="com"/>
            <p:cNvPicPr>
              <a:picLocks noChangeAspect="1" noChangeArrowheads="1"/>
            </p:cNvPicPr>
            <p:nvPr/>
          </p:nvPicPr>
          <p:blipFill>
            <a:blip r:embed="rId3"/>
            <a:srcRect/>
            <a:stretch>
              <a:fillRect/>
            </a:stretch>
          </p:blipFill>
          <p:spPr bwMode="auto">
            <a:xfrm>
              <a:off x="4272" y="1920"/>
              <a:ext cx="240" cy="224"/>
            </a:xfrm>
            <a:prstGeom prst="rect">
              <a:avLst/>
            </a:prstGeom>
            <a:noFill/>
          </p:spPr>
        </p:pic>
        <p:pic>
          <p:nvPicPr>
            <p:cNvPr id="19526" name="Picture 70" descr="com"/>
            <p:cNvPicPr>
              <a:picLocks noChangeAspect="1" noChangeArrowheads="1"/>
            </p:cNvPicPr>
            <p:nvPr/>
          </p:nvPicPr>
          <p:blipFill>
            <a:blip r:embed="rId3"/>
            <a:srcRect/>
            <a:stretch>
              <a:fillRect/>
            </a:stretch>
          </p:blipFill>
          <p:spPr bwMode="auto">
            <a:xfrm>
              <a:off x="4512" y="3168"/>
              <a:ext cx="240" cy="224"/>
            </a:xfrm>
            <a:prstGeom prst="rect">
              <a:avLst/>
            </a:prstGeom>
            <a:noFill/>
          </p:spPr>
        </p:pic>
        <p:pic>
          <p:nvPicPr>
            <p:cNvPr id="19527" name="Picture 71" descr="com"/>
            <p:cNvPicPr>
              <a:picLocks noChangeAspect="1" noChangeArrowheads="1"/>
            </p:cNvPicPr>
            <p:nvPr/>
          </p:nvPicPr>
          <p:blipFill>
            <a:blip r:embed="rId3"/>
            <a:srcRect/>
            <a:stretch>
              <a:fillRect/>
            </a:stretch>
          </p:blipFill>
          <p:spPr bwMode="auto">
            <a:xfrm>
              <a:off x="3216" y="2112"/>
              <a:ext cx="480" cy="448"/>
            </a:xfrm>
            <a:prstGeom prst="rect">
              <a:avLst/>
            </a:prstGeom>
            <a:noFill/>
          </p:spPr>
        </p:pic>
        <p:grpSp>
          <p:nvGrpSpPr>
            <p:cNvPr id="3" name="Group 72"/>
            <p:cNvGrpSpPr>
              <a:grpSpLocks/>
            </p:cNvGrpSpPr>
            <p:nvPr/>
          </p:nvGrpSpPr>
          <p:grpSpPr bwMode="auto">
            <a:xfrm>
              <a:off x="4464" y="3408"/>
              <a:ext cx="384" cy="192"/>
              <a:chOff x="2688" y="3552"/>
              <a:chExt cx="384" cy="192"/>
            </a:xfrm>
          </p:grpSpPr>
          <p:pic>
            <p:nvPicPr>
              <p:cNvPr id="19529" name="Picture 7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688" y="3552"/>
                <a:ext cx="192" cy="192"/>
              </a:xfrm>
              <a:prstGeom prst="rect">
                <a:avLst/>
              </a:prstGeom>
              <a:noFill/>
              <a:ln w="9525">
                <a:noFill/>
                <a:miter lim="800000"/>
                <a:headEnd/>
                <a:tailEnd/>
              </a:ln>
              <a:effectLst/>
            </p:spPr>
          </p:pic>
          <p:pic>
            <p:nvPicPr>
              <p:cNvPr id="19530" name="Picture 7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784" y="3552"/>
                <a:ext cx="192" cy="192"/>
              </a:xfrm>
              <a:prstGeom prst="rect">
                <a:avLst/>
              </a:prstGeom>
              <a:noFill/>
              <a:ln w="9525">
                <a:noFill/>
                <a:miter lim="800000"/>
                <a:headEnd/>
                <a:tailEnd/>
              </a:ln>
              <a:effectLst/>
            </p:spPr>
          </p:pic>
          <p:pic>
            <p:nvPicPr>
              <p:cNvPr id="19531" name="Picture 7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880" y="3552"/>
                <a:ext cx="192" cy="192"/>
              </a:xfrm>
              <a:prstGeom prst="rect">
                <a:avLst/>
              </a:prstGeom>
              <a:noFill/>
              <a:ln w="9525">
                <a:noFill/>
                <a:miter lim="800000"/>
                <a:headEnd/>
                <a:tailEnd/>
              </a:ln>
              <a:effectLst/>
            </p:spPr>
          </p:pic>
        </p:grpSp>
        <p:pic>
          <p:nvPicPr>
            <p:cNvPr id="19532" name="Picture 76"/>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120" y="2592"/>
              <a:ext cx="192" cy="192"/>
            </a:xfrm>
            <a:prstGeom prst="rect">
              <a:avLst/>
            </a:prstGeom>
            <a:noFill/>
            <a:ln w="9525">
              <a:noFill/>
              <a:miter lim="800000"/>
              <a:headEnd/>
              <a:tailEnd/>
            </a:ln>
            <a:effectLst/>
          </p:spPr>
        </p:pic>
        <p:pic>
          <p:nvPicPr>
            <p:cNvPr id="19533" name="Picture 7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216" y="2592"/>
              <a:ext cx="192" cy="192"/>
            </a:xfrm>
            <a:prstGeom prst="rect">
              <a:avLst/>
            </a:prstGeom>
            <a:noFill/>
            <a:ln w="9525">
              <a:noFill/>
              <a:miter lim="800000"/>
              <a:headEnd/>
              <a:tailEnd/>
            </a:ln>
            <a:effectLst/>
          </p:spPr>
        </p:pic>
        <p:pic>
          <p:nvPicPr>
            <p:cNvPr id="19534" name="Picture 78"/>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312" y="2592"/>
              <a:ext cx="192" cy="192"/>
            </a:xfrm>
            <a:prstGeom prst="rect">
              <a:avLst/>
            </a:prstGeom>
            <a:noFill/>
            <a:ln w="9525">
              <a:noFill/>
              <a:miter lim="800000"/>
              <a:headEnd/>
              <a:tailEnd/>
            </a:ln>
            <a:effectLst/>
          </p:spPr>
        </p:pic>
        <p:grpSp>
          <p:nvGrpSpPr>
            <p:cNvPr id="4" name="Group 79"/>
            <p:cNvGrpSpPr>
              <a:grpSpLocks/>
            </p:cNvGrpSpPr>
            <p:nvPr/>
          </p:nvGrpSpPr>
          <p:grpSpPr bwMode="auto">
            <a:xfrm>
              <a:off x="3408" y="2592"/>
              <a:ext cx="384" cy="192"/>
              <a:chOff x="2688" y="3552"/>
              <a:chExt cx="384" cy="192"/>
            </a:xfrm>
          </p:grpSpPr>
          <p:pic>
            <p:nvPicPr>
              <p:cNvPr id="19536" name="Picture 8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688" y="3552"/>
                <a:ext cx="192" cy="192"/>
              </a:xfrm>
              <a:prstGeom prst="rect">
                <a:avLst/>
              </a:prstGeom>
              <a:noFill/>
              <a:ln w="9525">
                <a:noFill/>
                <a:miter lim="800000"/>
                <a:headEnd/>
                <a:tailEnd/>
              </a:ln>
              <a:effectLst/>
            </p:spPr>
          </p:pic>
          <p:pic>
            <p:nvPicPr>
              <p:cNvPr id="19537" name="Picture 8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784" y="3552"/>
                <a:ext cx="192" cy="192"/>
              </a:xfrm>
              <a:prstGeom prst="rect">
                <a:avLst/>
              </a:prstGeom>
              <a:noFill/>
              <a:ln w="9525">
                <a:noFill/>
                <a:miter lim="800000"/>
                <a:headEnd/>
                <a:tailEnd/>
              </a:ln>
              <a:effectLst/>
            </p:spPr>
          </p:pic>
          <p:pic>
            <p:nvPicPr>
              <p:cNvPr id="19538" name="Picture 8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880" y="3552"/>
                <a:ext cx="192" cy="192"/>
              </a:xfrm>
              <a:prstGeom prst="rect">
                <a:avLst/>
              </a:prstGeom>
              <a:noFill/>
              <a:ln w="9525">
                <a:noFill/>
                <a:miter lim="800000"/>
                <a:headEnd/>
                <a:tailEnd/>
              </a:ln>
              <a:effectLst/>
            </p:spPr>
          </p:pic>
        </p:grpSp>
        <p:pic>
          <p:nvPicPr>
            <p:cNvPr id="19539" name="Picture 8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272" y="2160"/>
              <a:ext cx="192" cy="192"/>
            </a:xfrm>
            <a:prstGeom prst="rect">
              <a:avLst/>
            </a:prstGeom>
            <a:noFill/>
            <a:ln w="9525">
              <a:noFill/>
              <a:miter lim="800000"/>
              <a:headEnd/>
              <a:tailEnd/>
            </a:ln>
            <a:effectLst/>
          </p:spPr>
        </p:pic>
        <p:pic>
          <p:nvPicPr>
            <p:cNvPr id="19540" name="Picture 8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368" y="2160"/>
              <a:ext cx="192" cy="192"/>
            </a:xfrm>
            <a:prstGeom prst="rect">
              <a:avLst/>
            </a:prstGeom>
            <a:noFill/>
            <a:ln w="9525">
              <a:noFill/>
              <a:miter lim="800000"/>
              <a:headEnd/>
              <a:tailEnd/>
            </a:ln>
            <a:effectLst/>
          </p:spPr>
        </p:pic>
        <p:grpSp>
          <p:nvGrpSpPr>
            <p:cNvPr id="5" name="Group 85"/>
            <p:cNvGrpSpPr>
              <a:grpSpLocks/>
            </p:cNvGrpSpPr>
            <p:nvPr/>
          </p:nvGrpSpPr>
          <p:grpSpPr bwMode="auto">
            <a:xfrm>
              <a:off x="576" y="2208"/>
              <a:ext cx="384" cy="192"/>
              <a:chOff x="2688" y="3552"/>
              <a:chExt cx="384" cy="192"/>
            </a:xfrm>
          </p:grpSpPr>
          <p:pic>
            <p:nvPicPr>
              <p:cNvPr id="19542" name="Picture 86"/>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688" y="3552"/>
                <a:ext cx="192" cy="192"/>
              </a:xfrm>
              <a:prstGeom prst="rect">
                <a:avLst/>
              </a:prstGeom>
              <a:noFill/>
              <a:ln w="9525">
                <a:noFill/>
                <a:miter lim="800000"/>
                <a:headEnd/>
                <a:tailEnd/>
              </a:ln>
              <a:effectLst/>
            </p:spPr>
          </p:pic>
          <p:pic>
            <p:nvPicPr>
              <p:cNvPr id="19543" name="Picture 8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784" y="3552"/>
                <a:ext cx="192" cy="192"/>
              </a:xfrm>
              <a:prstGeom prst="rect">
                <a:avLst/>
              </a:prstGeom>
              <a:noFill/>
              <a:ln w="9525">
                <a:noFill/>
                <a:miter lim="800000"/>
                <a:headEnd/>
                <a:tailEnd/>
              </a:ln>
              <a:effectLst/>
            </p:spPr>
          </p:pic>
          <p:pic>
            <p:nvPicPr>
              <p:cNvPr id="19544" name="Picture 88"/>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880" y="3552"/>
                <a:ext cx="192" cy="192"/>
              </a:xfrm>
              <a:prstGeom prst="rect">
                <a:avLst/>
              </a:prstGeom>
              <a:noFill/>
              <a:ln w="9525">
                <a:noFill/>
                <a:miter lim="800000"/>
                <a:headEnd/>
                <a:tailEnd/>
              </a:ln>
              <a:effectLst/>
            </p:spPr>
          </p:pic>
        </p:grpSp>
        <p:pic>
          <p:nvPicPr>
            <p:cNvPr id="19545" name="Picture 89" descr="com"/>
            <p:cNvPicPr>
              <a:picLocks noChangeAspect="1" noChangeArrowheads="1"/>
            </p:cNvPicPr>
            <p:nvPr/>
          </p:nvPicPr>
          <p:blipFill>
            <a:blip r:embed="rId3"/>
            <a:srcRect/>
            <a:stretch>
              <a:fillRect/>
            </a:stretch>
          </p:blipFill>
          <p:spPr bwMode="auto">
            <a:xfrm>
              <a:off x="1488" y="3072"/>
              <a:ext cx="240" cy="224"/>
            </a:xfrm>
            <a:prstGeom prst="rect">
              <a:avLst/>
            </a:prstGeom>
            <a:noFill/>
          </p:spPr>
        </p:pic>
        <p:pic>
          <p:nvPicPr>
            <p:cNvPr id="19546" name="Picture 9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584" y="3312"/>
              <a:ext cx="192" cy="192"/>
            </a:xfrm>
            <a:prstGeom prst="rect">
              <a:avLst/>
            </a:prstGeom>
            <a:noFill/>
            <a:ln w="9525">
              <a:noFill/>
              <a:miter lim="800000"/>
              <a:headEnd/>
              <a:tailEnd/>
            </a:ln>
            <a:effectLst/>
          </p:spPr>
        </p:pic>
        <p:pic>
          <p:nvPicPr>
            <p:cNvPr id="19547" name="Picture 9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680" y="3312"/>
              <a:ext cx="192" cy="192"/>
            </a:xfrm>
            <a:prstGeom prst="rect">
              <a:avLst/>
            </a:prstGeom>
            <a:noFill/>
            <a:ln w="9525">
              <a:noFill/>
              <a:miter lim="800000"/>
              <a:headEnd/>
              <a:tailEnd/>
            </a:ln>
            <a:effectLst/>
          </p:spPr>
        </p:pic>
        <p:pic>
          <p:nvPicPr>
            <p:cNvPr id="19548" name="Picture 9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120" y="3264"/>
              <a:ext cx="192" cy="192"/>
            </a:xfrm>
            <a:prstGeom prst="rect">
              <a:avLst/>
            </a:prstGeom>
            <a:noFill/>
            <a:ln w="9525">
              <a:noFill/>
              <a:miter lim="800000"/>
              <a:headEnd/>
              <a:tailEnd/>
            </a:ln>
            <a:effectLst/>
          </p:spPr>
        </p:pic>
        <p:pic>
          <p:nvPicPr>
            <p:cNvPr id="19549" name="Picture 9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64" y="2208"/>
              <a:ext cx="192" cy="192"/>
            </a:xfrm>
            <a:prstGeom prst="rect">
              <a:avLst/>
            </a:prstGeom>
            <a:noFill/>
            <a:ln w="9525">
              <a:noFill/>
              <a:miter lim="800000"/>
              <a:headEnd/>
              <a:tailEnd/>
            </a:ln>
            <a:effectLst/>
          </p:spPr>
        </p:pic>
        <p:pic>
          <p:nvPicPr>
            <p:cNvPr id="19550" name="Picture 94" descr="com"/>
            <p:cNvPicPr>
              <a:picLocks noChangeAspect="1" noChangeArrowheads="1"/>
            </p:cNvPicPr>
            <p:nvPr/>
          </p:nvPicPr>
          <p:blipFill>
            <a:blip r:embed="rId3"/>
            <a:srcRect/>
            <a:stretch>
              <a:fillRect/>
            </a:stretch>
          </p:blipFill>
          <p:spPr bwMode="auto">
            <a:xfrm>
              <a:off x="1872" y="2016"/>
              <a:ext cx="480" cy="448"/>
            </a:xfrm>
            <a:prstGeom prst="rect">
              <a:avLst/>
            </a:prstGeom>
            <a:noFill/>
          </p:spPr>
        </p:pic>
        <p:pic>
          <p:nvPicPr>
            <p:cNvPr id="19551" name="Picture 9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872" y="2544"/>
              <a:ext cx="192" cy="192"/>
            </a:xfrm>
            <a:prstGeom prst="rect">
              <a:avLst/>
            </a:prstGeom>
            <a:noFill/>
            <a:ln w="9525">
              <a:noFill/>
              <a:miter lim="800000"/>
              <a:headEnd/>
              <a:tailEnd/>
            </a:ln>
            <a:effectLst/>
          </p:spPr>
        </p:pic>
        <p:pic>
          <p:nvPicPr>
            <p:cNvPr id="19552" name="Picture 96"/>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968" y="2544"/>
              <a:ext cx="192" cy="192"/>
            </a:xfrm>
            <a:prstGeom prst="rect">
              <a:avLst/>
            </a:prstGeom>
            <a:noFill/>
            <a:ln w="9525">
              <a:noFill/>
              <a:miter lim="800000"/>
              <a:headEnd/>
              <a:tailEnd/>
            </a:ln>
            <a:effectLst/>
          </p:spPr>
        </p:pic>
        <p:pic>
          <p:nvPicPr>
            <p:cNvPr id="19553" name="Picture 9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064" y="2544"/>
              <a:ext cx="192" cy="192"/>
            </a:xfrm>
            <a:prstGeom prst="rect">
              <a:avLst/>
            </a:prstGeom>
            <a:noFill/>
            <a:ln w="9525">
              <a:noFill/>
              <a:miter lim="800000"/>
              <a:headEnd/>
              <a:tailEnd/>
            </a:ln>
            <a:effectLst/>
          </p:spPr>
        </p:pic>
        <p:pic>
          <p:nvPicPr>
            <p:cNvPr id="19554" name="Picture 98" descr="com"/>
            <p:cNvPicPr>
              <a:picLocks noChangeAspect="1" noChangeArrowheads="1"/>
            </p:cNvPicPr>
            <p:nvPr/>
          </p:nvPicPr>
          <p:blipFill>
            <a:blip r:embed="rId3"/>
            <a:srcRect/>
            <a:stretch>
              <a:fillRect/>
            </a:stretch>
          </p:blipFill>
          <p:spPr bwMode="auto">
            <a:xfrm>
              <a:off x="2112" y="1152"/>
              <a:ext cx="480" cy="448"/>
            </a:xfrm>
            <a:prstGeom prst="rect">
              <a:avLst/>
            </a:prstGeom>
            <a:noFill/>
          </p:spPr>
        </p:pic>
        <p:pic>
          <p:nvPicPr>
            <p:cNvPr id="19555" name="Picture 9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112" y="1680"/>
              <a:ext cx="192" cy="192"/>
            </a:xfrm>
            <a:prstGeom prst="rect">
              <a:avLst/>
            </a:prstGeom>
            <a:noFill/>
            <a:ln w="9525">
              <a:noFill/>
              <a:miter lim="800000"/>
              <a:headEnd/>
              <a:tailEnd/>
            </a:ln>
            <a:effectLst/>
          </p:spPr>
        </p:pic>
        <p:pic>
          <p:nvPicPr>
            <p:cNvPr id="19556" name="Picture 10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208" y="1680"/>
              <a:ext cx="192" cy="192"/>
            </a:xfrm>
            <a:prstGeom prst="rect">
              <a:avLst/>
            </a:prstGeom>
            <a:noFill/>
            <a:ln w="9525">
              <a:noFill/>
              <a:miter lim="800000"/>
              <a:headEnd/>
              <a:tailEnd/>
            </a:ln>
            <a:effectLst/>
          </p:spPr>
        </p:pic>
        <p:pic>
          <p:nvPicPr>
            <p:cNvPr id="19557" name="Picture 10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304" y="1680"/>
              <a:ext cx="192" cy="192"/>
            </a:xfrm>
            <a:prstGeom prst="rect">
              <a:avLst/>
            </a:prstGeom>
            <a:noFill/>
            <a:ln w="9525">
              <a:noFill/>
              <a:miter lim="800000"/>
              <a:headEnd/>
              <a:tailEnd/>
            </a:ln>
            <a:effectLst/>
          </p:spPr>
        </p:pic>
        <p:pic>
          <p:nvPicPr>
            <p:cNvPr id="19558" name="Picture 102" descr="com"/>
            <p:cNvPicPr>
              <a:picLocks noChangeAspect="1" noChangeArrowheads="1"/>
            </p:cNvPicPr>
            <p:nvPr/>
          </p:nvPicPr>
          <p:blipFill>
            <a:blip r:embed="rId3"/>
            <a:srcRect/>
            <a:stretch>
              <a:fillRect/>
            </a:stretch>
          </p:blipFill>
          <p:spPr bwMode="auto">
            <a:xfrm>
              <a:off x="3168" y="1152"/>
              <a:ext cx="480" cy="448"/>
            </a:xfrm>
            <a:prstGeom prst="rect">
              <a:avLst/>
            </a:prstGeom>
            <a:noFill/>
          </p:spPr>
        </p:pic>
        <p:pic>
          <p:nvPicPr>
            <p:cNvPr id="19559" name="Picture 10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264" y="1680"/>
              <a:ext cx="192" cy="192"/>
            </a:xfrm>
            <a:prstGeom prst="rect">
              <a:avLst/>
            </a:prstGeom>
            <a:noFill/>
            <a:ln w="9525">
              <a:noFill/>
              <a:miter lim="800000"/>
              <a:headEnd/>
              <a:tailEnd/>
            </a:ln>
            <a:effectLst/>
          </p:spPr>
        </p:pic>
        <p:pic>
          <p:nvPicPr>
            <p:cNvPr id="19560" name="Picture 10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360" y="1680"/>
              <a:ext cx="192" cy="192"/>
            </a:xfrm>
            <a:prstGeom prst="rect">
              <a:avLst/>
            </a:prstGeom>
            <a:noFill/>
            <a:ln w="9525">
              <a:noFill/>
              <a:miter lim="800000"/>
              <a:headEnd/>
              <a:tailEnd/>
            </a:ln>
            <a:effectLst/>
          </p:spPr>
        </p:pic>
        <p:sp>
          <p:nvSpPr>
            <p:cNvPr id="19561" name="Line 105"/>
            <p:cNvSpPr>
              <a:spLocks noChangeShapeType="1"/>
            </p:cNvSpPr>
            <p:nvPr/>
          </p:nvSpPr>
          <p:spPr bwMode="auto">
            <a:xfrm>
              <a:off x="2592" y="1440"/>
              <a:ext cx="576" cy="0"/>
            </a:xfrm>
            <a:prstGeom prst="line">
              <a:avLst/>
            </a:prstGeom>
            <a:noFill/>
            <a:ln w="38100">
              <a:solidFill>
                <a:srgbClr val="990000"/>
              </a:solidFill>
              <a:round/>
              <a:headEnd/>
              <a:tailEnd/>
            </a:ln>
            <a:effectLst/>
          </p:spPr>
          <p:txBody>
            <a:bodyPr wrap="none" anchor="ctr">
              <a:prstTxWarp prst="textNoShape">
                <a:avLst/>
              </a:prstTxWarp>
            </a:bodyPr>
            <a:lstStyle/>
            <a:p>
              <a:endParaRPr lang="en-US"/>
            </a:p>
          </p:txBody>
        </p:sp>
        <p:sp>
          <p:nvSpPr>
            <p:cNvPr id="19562" name="Line 106"/>
            <p:cNvSpPr>
              <a:spLocks noChangeShapeType="1"/>
            </p:cNvSpPr>
            <p:nvPr/>
          </p:nvSpPr>
          <p:spPr bwMode="auto">
            <a:xfrm flipV="1">
              <a:off x="3312" y="1632"/>
              <a:ext cx="0" cy="480"/>
            </a:xfrm>
            <a:prstGeom prst="line">
              <a:avLst/>
            </a:prstGeom>
            <a:noFill/>
            <a:ln w="38100">
              <a:solidFill>
                <a:srgbClr val="990000"/>
              </a:solidFill>
              <a:round/>
              <a:headEnd/>
              <a:tailEnd/>
            </a:ln>
            <a:effectLst/>
          </p:spPr>
          <p:txBody>
            <a:bodyPr wrap="none" anchor="ctr">
              <a:prstTxWarp prst="textNoShape">
                <a:avLst/>
              </a:prstTxWarp>
            </a:bodyPr>
            <a:lstStyle/>
            <a:p>
              <a:endParaRPr lang="en-US"/>
            </a:p>
          </p:txBody>
        </p:sp>
        <p:sp>
          <p:nvSpPr>
            <p:cNvPr id="19563" name="Line 107"/>
            <p:cNvSpPr>
              <a:spLocks noChangeShapeType="1"/>
            </p:cNvSpPr>
            <p:nvPr/>
          </p:nvSpPr>
          <p:spPr bwMode="auto">
            <a:xfrm>
              <a:off x="2400" y="2352"/>
              <a:ext cx="816" cy="0"/>
            </a:xfrm>
            <a:prstGeom prst="line">
              <a:avLst/>
            </a:prstGeom>
            <a:noFill/>
            <a:ln w="38100">
              <a:solidFill>
                <a:srgbClr val="990000"/>
              </a:solidFill>
              <a:round/>
              <a:headEnd/>
              <a:tailEnd/>
            </a:ln>
            <a:effectLst/>
          </p:spPr>
          <p:txBody>
            <a:bodyPr wrap="none" anchor="ctr">
              <a:prstTxWarp prst="textNoShape">
                <a:avLst/>
              </a:prstTxWarp>
            </a:bodyPr>
            <a:lstStyle/>
            <a:p>
              <a:endParaRPr lang="en-US"/>
            </a:p>
          </p:txBody>
        </p:sp>
        <p:sp>
          <p:nvSpPr>
            <p:cNvPr id="19564" name="Line 108"/>
            <p:cNvSpPr>
              <a:spLocks noChangeShapeType="1"/>
            </p:cNvSpPr>
            <p:nvPr/>
          </p:nvSpPr>
          <p:spPr bwMode="auto">
            <a:xfrm flipH="1">
              <a:off x="2160" y="1584"/>
              <a:ext cx="144" cy="432"/>
            </a:xfrm>
            <a:prstGeom prst="line">
              <a:avLst/>
            </a:prstGeom>
            <a:noFill/>
            <a:ln w="38100">
              <a:solidFill>
                <a:srgbClr val="990000"/>
              </a:solidFill>
              <a:round/>
              <a:headEnd/>
              <a:tailEnd/>
            </a:ln>
            <a:effectLst/>
          </p:spPr>
          <p:txBody>
            <a:bodyPr wrap="none" anchor="ctr">
              <a:prstTxWarp prst="textNoShape">
                <a:avLst/>
              </a:prstTxWarp>
            </a:bodyPr>
            <a:lstStyle/>
            <a:p>
              <a:endParaRPr lang="en-US"/>
            </a:p>
          </p:txBody>
        </p:sp>
        <p:sp>
          <p:nvSpPr>
            <p:cNvPr id="19565" name="Line 109"/>
            <p:cNvSpPr>
              <a:spLocks noChangeShapeType="1"/>
            </p:cNvSpPr>
            <p:nvPr/>
          </p:nvSpPr>
          <p:spPr bwMode="auto">
            <a:xfrm>
              <a:off x="2544" y="1536"/>
              <a:ext cx="672" cy="672"/>
            </a:xfrm>
            <a:prstGeom prst="line">
              <a:avLst/>
            </a:prstGeom>
            <a:noFill/>
            <a:ln w="38100">
              <a:solidFill>
                <a:srgbClr val="990000"/>
              </a:solidFill>
              <a:round/>
              <a:headEnd/>
              <a:tailEnd/>
            </a:ln>
            <a:effectLst/>
          </p:spPr>
          <p:txBody>
            <a:bodyPr wrap="none" anchor="ctr">
              <a:prstTxWarp prst="textNoShape">
                <a:avLst/>
              </a:prstTxWarp>
            </a:bodyPr>
            <a:lstStyle/>
            <a:p>
              <a:endParaRPr lang="en-US"/>
            </a:p>
          </p:txBody>
        </p:sp>
        <p:sp>
          <p:nvSpPr>
            <p:cNvPr id="19566" name="Line 110"/>
            <p:cNvSpPr>
              <a:spLocks noChangeShapeType="1"/>
            </p:cNvSpPr>
            <p:nvPr/>
          </p:nvSpPr>
          <p:spPr bwMode="auto">
            <a:xfrm flipV="1">
              <a:off x="2304" y="1584"/>
              <a:ext cx="864" cy="624"/>
            </a:xfrm>
            <a:prstGeom prst="line">
              <a:avLst/>
            </a:prstGeom>
            <a:noFill/>
            <a:ln w="38100">
              <a:solidFill>
                <a:srgbClr val="990000"/>
              </a:solidFill>
              <a:round/>
              <a:headEnd/>
              <a:tailEnd/>
            </a:ln>
            <a:effectLst/>
          </p:spPr>
          <p:txBody>
            <a:bodyPr wrap="none" anchor="ctr">
              <a:prstTxWarp prst="textNoShape">
                <a:avLst/>
              </a:prstTxWarp>
            </a:bodyPr>
            <a:lstStyle/>
            <a:p>
              <a:endParaRPr lang="en-US"/>
            </a:p>
          </p:txBody>
        </p:sp>
        <p:sp>
          <p:nvSpPr>
            <p:cNvPr id="19567" name="Line 111"/>
            <p:cNvSpPr>
              <a:spLocks noChangeShapeType="1"/>
            </p:cNvSpPr>
            <p:nvPr/>
          </p:nvSpPr>
          <p:spPr bwMode="auto">
            <a:xfrm>
              <a:off x="3648" y="1584"/>
              <a:ext cx="576" cy="432"/>
            </a:xfrm>
            <a:prstGeom prst="line">
              <a:avLst/>
            </a:prstGeom>
            <a:noFill/>
            <a:ln w="38100">
              <a:solidFill>
                <a:schemeClr val="hlink"/>
              </a:solidFill>
              <a:round/>
              <a:headEnd/>
              <a:tailEnd/>
            </a:ln>
            <a:effectLst/>
          </p:spPr>
          <p:txBody>
            <a:bodyPr wrap="none" anchor="ctr">
              <a:prstTxWarp prst="textNoShape">
                <a:avLst/>
              </a:prstTxWarp>
            </a:bodyPr>
            <a:lstStyle/>
            <a:p>
              <a:endParaRPr lang="en-US"/>
            </a:p>
          </p:txBody>
        </p:sp>
        <p:pic>
          <p:nvPicPr>
            <p:cNvPr id="19568" name="Picture 112" descr="com"/>
            <p:cNvPicPr>
              <a:picLocks noChangeAspect="1" noChangeArrowheads="1"/>
            </p:cNvPicPr>
            <p:nvPr/>
          </p:nvPicPr>
          <p:blipFill>
            <a:blip r:embed="rId3"/>
            <a:srcRect/>
            <a:stretch>
              <a:fillRect/>
            </a:stretch>
          </p:blipFill>
          <p:spPr bwMode="auto">
            <a:xfrm>
              <a:off x="3936" y="3312"/>
              <a:ext cx="240" cy="224"/>
            </a:xfrm>
            <a:prstGeom prst="rect">
              <a:avLst/>
            </a:prstGeom>
            <a:noFill/>
          </p:spPr>
        </p:pic>
        <p:pic>
          <p:nvPicPr>
            <p:cNvPr id="19569" name="Picture 11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936" y="3552"/>
              <a:ext cx="192" cy="192"/>
            </a:xfrm>
            <a:prstGeom prst="rect">
              <a:avLst/>
            </a:prstGeom>
            <a:noFill/>
            <a:ln w="9525">
              <a:noFill/>
              <a:miter lim="800000"/>
              <a:headEnd/>
              <a:tailEnd/>
            </a:ln>
            <a:effectLst/>
          </p:spPr>
        </p:pic>
        <p:pic>
          <p:nvPicPr>
            <p:cNvPr id="19570" name="Picture 11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032" y="3552"/>
              <a:ext cx="192" cy="192"/>
            </a:xfrm>
            <a:prstGeom prst="rect">
              <a:avLst/>
            </a:prstGeom>
            <a:noFill/>
            <a:ln w="9525">
              <a:noFill/>
              <a:miter lim="800000"/>
              <a:headEnd/>
              <a:tailEnd/>
            </a:ln>
            <a:effectLst/>
          </p:spPr>
        </p:pic>
        <p:pic>
          <p:nvPicPr>
            <p:cNvPr id="19571" name="Picture 115" descr="com"/>
            <p:cNvPicPr>
              <a:picLocks noChangeAspect="1" noChangeArrowheads="1"/>
            </p:cNvPicPr>
            <p:nvPr/>
          </p:nvPicPr>
          <p:blipFill>
            <a:blip r:embed="rId3"/>
            <a:srcRect/>
            <a:stretch>
              <a:fillRect/>
            </a:stretch>
          </p:blipFill>
          <p:spPr bwMode="auto">
            <a:xfrm>
              <a:off x="864" y="1440"/>
              <a:ext cx="240" cy="224"/>
            </a:xfrm>
            <a:prstGeom prst="rect">
              <a:avLst/>
            </a:prstGeom>
            <a:noFill/>
          </p:spPr>
        </p:pic>
        <p:pic>
          <p:nvPicPr>
            <p:cNvPr id="19572" name="Picture 116"/>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64" y="1680"/>
              <a:ext cx="192" cy="192"/>
            </a:xfrm>
            <a:prstGeom prst="rect">
              <a:avLst/>
            </a:prstGeom>
            <a:noFill/>
            <a:ln w="9525">
              <a:noFill/>
              <a:miter lim="800000"/>
              <a:headEnd/>
              <a:tailEnd/>
            </a:ln>
            <a:effectLst/>
          </p:spPr>
        </p:pic>
        <p:pic>
          <p:nvPicPr>
            <p:cNvPr id="19573" name="Picture 11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960" y="1680"/>
              <a:ext cx="192" cy="192"/>
            </a:xfrm>
            <a:prstGeom prst="rect">
              <a:avLst/>
            </a:prstGeom>
            <a:noFill/>
            <a:ln w="9525">
              <a:noFill/>
              <a:miter lim="800000"/>
              <a:headEnd/>
              <a:tailEnd/>
            </a:ln>
            <a:effectLst/>
          </p:spPr>
        </p:pic>
        <p:sp>
          <p:nvSpPr>
            <p:cNvPr id="19574" name="Line 118"/>
            <p:cNvSpPr>
              <a:spLocks noChangeShapeType="1"/>
            </p:cNvSpPr>
            <p:nvPr/>
          </p:nvSpPr>
          <p:spPr bwMode="auto">
            <a:xfrm>
              <a:off x="3648" y="2544"/>
              <a:ext cx="864" cy="672"/>
            </a:xfrm>
            <a:prstGeom prst="line">
              <a:avLst/>
            </a:prstGeom>
            <a:noFill/>
            <a:ln w="38100">
              <a:solidFill>
                <a:schemeClr val="hlink"/>
              </a:solidFill>
              <a:round/>
              <a:headEnd/>
              <a:tailEnd/>
            </a:ln>
            <a:effectLst/>
          </p:spPr>
          <p:txBody>
            <a:bodyPr wrap="none" anchor="ctr">
              <a:prstTxWarp prst="textNoShape">
                <a:avLst/>
              </a:prstTxWarp>
            </a:bodyPr>
            <a:lstStyle/>
            <a:p>
              <a:endParaRPr lang="en-US"/>
            </a:p>
          </p:txBody>
        </p:sp>
        <p:sp>
          <p:nvSpPr>
            <p:cNvPr id="19575" name="Line 119"/>
            <p:cNvSpPr>
              <a:spLocks noChangeShapeType="1"/>
            </p:cNvSpPr>
            <p:nvPr/>
          </p:nvSpPr>
          <p:spPr bwMode="auto">
            <a:xfrm>
              <a:off x="3504" y="2544"/>
              <a:ext cx="432" cy="768"/>
            </a:xfrm>
            <a:prstGeom prst="line">
              <a:avLst/>
            </a:prstGeom>
            <a:noFill/>
            <a:ln w="38100">
              <a:solidFill>
                <a:schemeClr val="hlink"/>
              </a:solidFill>
              <a:round/>
              <a:headEnd/>
              <a:tailEnd/>
            </a:ln>
            <a:effectLst/>
          </p:spPr>
          <p:txBody>
            <a:bodyPr wrap="none" anchor="ctr">
              <a:prstTxWarp prst="textNoShape">
                <a:avLst/>
              </a:prstTxWarp>
            </a:bodyPr>
            <a:lstStyle/>
            <a:p>
              <a:endParaRPr lang="en-US"/>
            </a:p>
          </p:txBody>
        </p:sp>
        <p:sp>
          <p:nvSpPr>
            <p:cNvPr id="19576" name="Line 120"/>
            <p:cNvSpPr>
              <a:spLocks noChangeShapeType="1"/>
            </p:cNvSpPr>
            <p:nvPr/>
          </p:nvSpPr>
          <p:spPr bwMode="auto">
            <a:xfrm flipH="1">
              <a:off x="3168" y="2544"/>
              <a:ext cx="144" cy="432"/>
            </a:xfrm>
            <a:prstGeom prst="line">
              <a:avLst/>
            </a:prstGeom>
            <a:noFill/>
            <a:ln w="38100">
              <a:solidFill>
                <a:schemeClr val="hlink"/>
              </a:solidFill>
              <a:round/>
              <a:headEnd/>
              <a:tailEnd/>
            </a:ln>
            <a:effectLst/>
          </p:spPr>
          <p:txBody>
            <a:bodyPr wrap="none" anchor="ctr">
              <a:prstTxWarp prst="textNoShape">
                <a:avLst/>
              </a:prstTxWarp>
            </a:bodyPr>
            <a:lstStyle/>
            <a:p>
              <a:endParaRPr lang="en-US"/>
            </a:p>
          </p:txBody>
        </p:sp>
        <p:sp>
          <p:nvSpPr>
            <p:cNvPr id="19577" name="Line 121"/>
            <p:cNvSpPr>
              <a:spLocks noChangeShapeType="1"/>
            </p:cNvSpPr>
            <p:nvPr/>
          </p:nvSpPr>
          <p:spPr bwMode="auto">
            <a:xfrm flipH="1">
              <a:off x="1632" y="2448"/>
              <a:ext cx="336" cy="576"/>
            </a:xfrm>
            <a:prstGeom prst="line">
              <a:avLst/>
            </a:prstGeom>
            <a:noFill/>
            <a:ln w="38100">
              <a:solidFill>
                <a:schemeClr val="hlink"/>
              </a:solidFill>
              <a:round/>
              <a:headEnd/>
              <a:tailEnd/>
            </a:ln>
            <a:effectLst/>
          </p:spPr>
          <p:txBody>
            <a:bodyPr wrap="none" anchor="ctr">
              <a:prstTxWarp prst="textNoShape">
                <a:avLst/>
              </a:prstTxWarp>
            </a:bodyPr>
            <a:lstStyle/>
            <a:p>
              <a:endParaRPr lang="en-US"/>
            </a:p>
          </p:txBody>
        </p:sp>
        <p:sp>
          <p:nvSpPr>
            <p:cNvPr id="19578" name="Line 122"/>
            <p:cNvSpPr>
              <a:spLocks noChangeShapeType="1"/>
            </p:cNvSpPr>
            <p:nvPr/>
          </p:nvSpPr>
          <p:spPr bwMode="auto">
            <a:xfrm flipV="1">
              <a:off x="1104" y="1488"/>
              <a:ext cx="1008" cy="96"/>
            </a:xfrm>
            <a:prstGeom prst="line">
              <a:avLst/>
            </a:prstGeom>
            <a:noFill/>
            <a:ln w="38100">
              <a:solidFill>
                <a:schemeClr val="hlink"/>
              </a:solidFill>
              <a:round/>
              <a:headEnd/>
              <a:tailEnd/>
            </a:ln>
            <a:effectLst/>
          </p:spPr>
          <p:txBody>
            <a:bodyPr wrap="none" anchor="ctr">
              <a:prstTxWarp prst="textNoShape">
                <a:avLst/>
              </a:prstTxWarp>
            </a:bodyPr>
            <a:lstStyle/>
            <a:p>
              <a:endParaRPr lang="en-US"/>
            </a:p>
          </p:txBody>
        </p:sp>
        <p:sp>
          <p:nvSpPr>
            <p:cNvPr id="19579" name="Line 123"/>
            <p:cNvSpPr>
              <a:spLocks noChangeShapeType="1"/>
            </p:cNvSpPr>
            <p:nvPr/>
          </p:nvSpPr>
          <p:spPr bwMode="auto">
            <a:xfrm flipH="1">
              <a:off x="912" y="1584"/>
              <a:ext cx="1200" cy="480"/>
            </a:xfrm>
            <a:prstGeom prst="line">
              <a:avLst/>
            </a:prstGeom>
            <a:noFill/>
            <a:ln w="38100">
              <a:solidFill>
                <a:schemeClr val="hlink"/>
              </a:solidFill>
              <a:round/>
              <a:headEnd/>
              <a:tailEnd/>
            </a:ln>
            <a:effectLst/>
          </p:spPr>
          <p:txBody>
            <a:bodyPr wrap="none" anchor="ctr">
              <a:prstTxWarp prst="textNoShape">
                <a:avLst/>
              </a:prstTxWarp>
            </a:bodyPr>
            <a:lstStyle/>
            <a:p>
              <a:endParaRPr lang="en-US"/>
            </a:p>
          </p:txBody>
        </p:sp>
        <p:sp>
          <p:nvSpPr>
            <p:cNvPr id="19580" name="Text Box 124"/>
            <p:cNvSpPr txBox="1">
              <a:spLocks noChangeArrowheads="1"/>
            </p:cNvSpPr>
            <p:nvPr/>
          </p:nvSpPr>
          <p:spPr bwMode="auto">
            <a:xfrm>
              <a:off x="2160" y="960"/>
              <a:ext cx="116" cy="288"/>
            </a:xfrm>
            <a:prstGeom prst="rect">
              <a:avLst/>
            </a:prstGeom>
            <a:noFill/>
            <a:ln w="9525">
              <a:noFill/>
              <a:miter lim="800000"/>
              <a:headEnd/>
              <a:tailEnd/>
            </a:ln>
            <a:effectLst/>
          </p:spPr>
          <p:txBody>
            <a:bodyPr wrap="none">
              <a:prstTxWarp prst="textNoShape">
                <a:avLst/>
              </a:prstTxWarp>
              <a:spAutoFit/>
            </a:bodyPr>
            <a:lstStyle/>
            <a:p>
              <a:endParaRPr lang="en-US">
                <a:solidFill>
                  <a:srgbClr val="990000"/>
                </a:solidFill>
              </a:endParaRPr>
            </a:p>
          </p:txBody>
        </p:sp>
      </p:grpSp>
      <p:grpSp>
        <p:nvGrpSpPr>
          <p:cNvPr id="6" name="Group 125"/>
          <p:cNvGrpSpPr>
            <a:grpSpLocks/>
          </p:cNvGrpSpPr>
          <p:nvPr/>
        </p:nvGrpSpPr>
        <p:grpSpPr bwMode="auto">
          <a:xfrm>
            <a:off x="1600200" y="3886200"/>
            <a:ext cx="1524000" cy="914400"/>
            <a:chOff x="528" y="2352"/>
            <a:chExt cx="960" cy="576"/>
          </a:xfrm>
        </p:grpSpPr>
        <p:sp>
          <p:nvSpPr>
            <p:cNvPr id="19518" name="Line 62"/>
            <p:cNvSpPr>
              <a:spLocks noChangeShapeType="1"/>
            </p:cNvSpPr>
            <p:nvPr/>
          </p:nvSpPr>
          <p:spPr bwMode="auto">
            <a:xfrm flipV="1">
              <a:off x="1152" y="2352"/>
              <a:ext cx="336" cy="576"/>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sp>
          <p:nvSpPr>
            <p:cNvPr id="19519" name="Text Box 63"/>
            <p:cNvSpPr txBox="1">
              <a:spLocks noChangeArrowheads="1"/>
            </p:cNvSpPr>
            <p:nvPr/>
          </p:nvSpPr>
          <p:spPr bwMode="auto">
            <a:xfrm>
              <a:off x="528" y="2544"/>
              <a:ext cx="746" cy="288"/>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rPr>
                <a:t>Publish</a:t>
              </a:r>
            </a:p>
          </p:txBody>
        </p:sp>
      </p:grpSp>
      <p:sp>
        <p:nvSpPr>
          <p:cNvPr id="19582" name="Rectangle 126"/>
          <p:cNvSpPr>
            <a:spLocks noChangeArrowheads="1"/>
          </p:cNvSpPr>
          <p:nvPr/>
        </p:nvSpPr>
        <p:spPr bwMode="auto">
          <a:xfrm>
            <a:off x="1219200" y="2590800"/>
            <a:ext cx="2057400" cy="1143000"/>
          </a:xfrm>
          <a:prstGeom prst="rect">
            <a:avLst/>
          </a:prstGeom>
          <a:solidFill>
            <a:schemeClr val="accent1"/>
          </a:solidFill>
          <a:ln w="9525">
            <a:solidFill>
              <a:schemeClr val="tx1"/>
            </a:solidFill>
            <a:miter lim="800000"/>
            <a:headEnd/>
            <a:tailEnd/>
          </a:ln>
          <a:effectLst/>
        </p:spPr>
        <p:txBody>
          <a:bodyPr wrap="none">
            <a:prstTxWarp prst="textNoShape">
              <a:avLst/>
            </a:prstTxWarp>
          </a:bodyPr>
          <a:lstStyle/>
          <a:p>
            <a:r>
              <a:rPr lang="en-US">
                <a:latin typeface="Arial" charset="0"/>
              </a:rPr>
              <a:t>insert(X,</a:t>
            </a:r>
          </a:p>
          <a:p>
            <a:r>
              <a:rPr lang="en-US">
                <a:latin typeface="Arial" charset="0"/>
              </a:rPr>
              <a:t>  123.2.21.23)</a:t>
            </a:r>
          </a:p>
          <a:p>
            <a:r>
              <a:rPr lang="en-US">
                <a:latin typeface="Arial" charset="0"/>
              </a:rPr>
              <a:t>...</a:t>
            </a:r>
          </a:p>
        </p:txBody>
      </p:sp>
      <p:sp>
        <p:nvSpPr>
          <p:cNvPr id="19583" name="Rectangle 127"/>
          <p:cNvSpPr>
            <a:spLocks noChangeArrowheads="1"/>
          </p:cNvSpPr>
          <p:nvPr/>
        </p:nvSpPr>
        <p:spPr bwMode="auto">
          <a:xfrm>
            <a:off x="1676400" y="5486400"/>
            <a:ext cx="1793875" cy="457200"/>
          </a:xfrm>
          <a:prstGeom prst="rect">
            <a:avLst/>
          </a:prstGeom>
          <a:noFill/>
          <a:ln w="9525">
            <a:noFill/>
            <a:miter lim="800000"/>
            <a:headEnd/>
            <a:tailEnd/>
          </a:ln>
          <a:effectLst/>
        </p:spPr>
        <p:txBody>
          <a:bodyPr wrap="none">
            <a:prstTxWarp prst="textNoShape">
              <a:avLst/>
            </a:prstTxWarp>
            <a:spAutoFit/>
          </a:bodyPr>
          <a:lstStyle/>
          <a:p>
            <a:r>
              <a:rPr lang="en-US">
                <a:latin typeface="Arial" charset="0"/>
              </a:rPr>
              <a:t>123.2.21.23</a:t>
            </a:r>
          </a:p>
        </p:txBody>
      </p:sp>
      <p:sp>
        <p:nvSpPr>
          <p:cNvPr id="69" name="Slide Number Placeholder 68"/>
          <p:cNvSpPr>
            <a:spLocks noGrp="1"/>
          </p:cNvSpPr>
          <p:nvPr>
            <p:ph type="sldNum" sz="quarter" idx="12"/>
          </p:nvPr>
        </p:nvSpPr>
        <p:spPr/>
        <p:txBody>
          <a:bodyPr/>
          <a:lstStyle/>
          <a:p>
            <a:fld id="{B6F15528-21DE-4FAA-801E-634DDDAF4B2B}" type="slidenum">
              <a:rPr lang="en-US" smtClean="0"/>
              <a:pPr/>
              <a:t>87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499"/>
                                          </p:stCondLst>
                                        </p:cTn>
                                        <p:tgtEl>
                                          <p:spTgt spid="195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82" grpId="0" animBg="1" autoUpdateAnimBg="0"/>
    </p:bld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67"/>
          <p:cNvGrpSpPr>
            <a:grpSpLocks/>
          </p:cNvGrpSpPr>
          <p:nvPr/>
        </p:nvGrpSpPr>
        <p:grpSpPr bwMode="auto">
          <a:xfrm>
            <a:off x="914400" y="1524000"/>
            <a:ext cx="6781800" cy="4419600"/>
            <a:chOff x="576" y="960"/>
            <a:chExt cx="4272" cy="2784"/>
          </a:xfrm>
        </p:grpSpPr>
        <p:pic>
          <p:nvPicPr>
            <p:cNvPr id="20548" name="Picture 68" descr="com"/>
            <p:cNvPicPr>
              <a:picLocks noChangeAspect="1" noChangeArrowheads="1"/>
            </p:cNvPicPr>
            <p:nvPr/>
          </p:nvPicPr>
          <p:blipFill>
            <a:blip r:embed="rId3"/>
            <a:srcRect/>
            <a:stretch>
              <a:fillRect/>
            </a:stretch>
          </p:blipFill>
          <p:spPr bwMode="auto">
            <a:xfrm>
              <a:off x="672" y="1968"/>
              <a:ext cx="240" cy="224"/>
            </a:xfrm>
            <a:prstGeom prst="rect">
              <a:avLst/>
            </a:prstGeom>
            <a:noFill/>
          </p:spPr>
        </p:pic>
        <p:pic>
          <p:nvPicPr>
            <p:cNvPr id="20549" name="Picture 69" descr="com"/>
            <p:cNvPicPr>
              <a:picLocks noChangeAspect="1" noChangeArrowheads="1"/>
            </p:cNvPicPr>
            <p:nvPr/>
          </p:nvPicPr>
          <p:blipFill>
            <a:blip r:embed="rId3"/>
            <a:srcRect/>
            <a:stretch>
              <a:fillRect/>
            </a:stretch>
          </p:blipFill>
          <p:spPr bwMode="auto">
            <a:xfrm>
              <a:off x="3024" y="3024"/>
              <a:ext cx="240" cy="224"/>
            </a:xfrm>
            <a:prstGeom prst="rect">
              <a:avLst/>
            </a:prstGeom>
            <a:noFill/>
          </p:spPr>
        </p:pic>
        <p:pic>
          <p:nvPicPr>
            <p:cNvPr id="20550" name="Picture 70" descr="com"/>
            <p:cNvPicPr>
              <a:picLocks noChangeAspect="1" noChangeArrowheads="1"/>
            </p:cNvPicPr>
            <p:nvPr/>
          </p:nvPicPr>
          <p:blipFill>
            <a:blip r:embed="rId3"/>
            <a:srcRect/>
            <a:stretch>
              <a:fillRect/>
            </a:stretch>
          </p:blipFill>
          <p:spPr bwMode="auto">
            <a:xfrm>
              <a:off x="4272" y="1920"/>
              <a:ext cx="240" cy="224"/>
            </a:xfrm>
            <a:prstGeom prst="rect">
              <a:avLst/>
            </a:prstGeom>
            <a:noFill/>
          </p:spPr>
        </p:pic>
        <p:pic>
          <p:nvPicPr>
            <p:cNvPr id="20551" name="Picture 71" descr="com"/>
            <p:cNvPicPr>
              <a:picLocks noChangeAspect="1" noChangeArrowheads="1"/>
            </p:cNvPicPr>
            <p:nvPr/>
          </p:nvPicPr>
          <p:blipFill>
            <a:blip r:embed="rId3"/>
            <a:srcRect/>
            <a:stretch>
              <a:fillRect/>
            </a:stretch>
          </p:blipFill>
          <p:spPr bwMode="auto">
            <a:xfrm>
              <a:off x="4512" y="3168"/>
              <a:ext cx="240" cy="224"/>
            </a:xfrm>
            <a:prstGeom prst="rect">
              <a:avLst/>
            </a:prstGeom>
            <a:noFill/>
          </p:spPr>
        </p:pic>
        <p:pic>
          <p:nvPicPr>
            <p:cNvPr id="20552" name="Picture 72" descr="com"/>
            <p:cNvPicPr>
              <a:picLocks noChangeAspect="1" noChangeArrowheads="1"/>
            </p:cNvPicPr>
            <p:nvPr/>
          </p:nvPicPr>
          <p:blipFill>
            <a:blip r:embed="rId3"/>
            <a:srcRect/>
            <a:stretch>
              <a:fillRect/>
            </a:stretch>
          </p:blipFill>
          <p:spPr bwMode="auto">
            <a:xfrm>
              <a:off x="3216" y="2112"/>
              <a:ext cx="480" cy="448"/>
            </a:xfrm>
            <a:prstGeom prst="rect">
              <a:avLst/>
            </a:prstGeom>
            <a:noFill/>
          </p:spPr>
        </p:pic>
        <p:grpSp>
          <p:nvGrpSpPr>
            <p:cNvPr id="3" name="Group 73"/>
            <p:cNvGrpSpPr>
              <a:grpSpLocks/>
            </p:cNvGrpSpPr>
            <p:nvPr/>
          </p:nvGrpSpPr>
          <p:grpSpPr bwMode="auto">
            <a:xfrm>
              <a:off x="4464" y="3408"/>
              <a:ext cx="384" cy="192"/>
              <a:chOff x="2688" y="3552"/>
              <a:chExt cx="384" cy="192"/>
            </a:xfrm>
          </p:grpSpPr>
          <p:pic>
            <p:nvPicPr>
              <p:cNvPr id="20554" name="Picture 7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688" y="3552"/>
                <a:ext cx="192" cy="192"/>
              </a:xfrm>
              <a:prstGeom prst="rect">
                <a:avLst/>
              </a:prstGeom>
              <a:noFill/>
              <a:ln w="9525">
                <a:noFill/>
                <a:miter lim="800000"/>
                <a:headEnd/>
                <a:tailEnd/>
              </a:ln>
              <a:effectLst/>
            </p:spPr>
          </p:pic>
          <p:pic>
            <p:nvPicPr>
              <p:cNvPr id="20555" name="Picture 7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784" y="3552"/>
                <a:ext cx="192" cy="192"/>
              </a:xfrm>
              <a:prstGeom prst="rect">
                <a:avLst/>
              </a:prstGeom>
              <a:noFill/>
              <a:ln w="9525">
                <a:noFill/>
                <a:miter lim="800000"/>
                <a:headEnd/>
                <a:tailEnd/>
              </a:ln>
              <a:effectLst/>
            </p:spPr>
          </p:pic>
          <p:pic>
            <p:nvPicPr>
              <p:cNvPr id="20556" name="Picture 76"/>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880" y="3552"/>
                <a:ext cx="192" cy="192"/>
              </a:xfrm>
              <a:prstGeom prst="rect">
                <a:avLst/>
              </a:prstGeom>
              <a:noFill/>
              <a:ln w="9525">
                <a:noFill/>
                <a:miter lim="800000"/>
                <a:headEnd/>
                <a:tailEnd/>
              </a:ln>
              <a:effectLst/>
            </p:spPr>
          </p:pic>
        </p:grpSp>
        <p:pic>
          <p:nvPicPr>
            <p:cNvPr id="20557" name="Picture 7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120" y="2592"/>
              <a:ext cx="192" cy="192"/>
            </a:xfrm>
            <a:prstGeom prst="rect">
              <a:avLst/>
            </a:prstGeom>
            <a:noFill/>
            <a:ln w="9525">
              <a:noFill/>
              <a:miter lim="800000"/>
              <a:headEnd/>
              <a:tailEnd/>
            </a:ln>
            <a:effectLst/>
          </p:spPr>
        </p:pic>
        <p:pic>
          <p:nvPicPr>
            <p:cNvPr id="20558" name="Picture 78"/>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216" y="2592"/>
              <a:ext cx="192" cy="192"/>
            </a:xfrm>
            <a:prstGeom prst="rect">
              <a:avLst/>
            </a:prstGeom>
            <a:noFill/>
            <a:ln w="9525">
              <a:noFill/>
              <a:miter lim="800000"/>
              <a:headEnd/>
              <a:tailEnd/>
            </a:ln>
            <a:effectLst/>
          </p:spPr>
        </p:pic>
        <p:pic>
          <p:nvPicPr>
            <p:cNvPr id="20559" name="Picture 7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312" y="2592"/>
              <a:ext cx="192" cy="192"/>
            </a:xfrm>
            <a:prstGeom prst="rect">
              <a:avLst/>
            </a:prstGeom>
            <a:noFill/>
            <a:ln w="9525">
              <a:noFill/>
              <a:miter lim="800000"/>
              <a:headEnd/>
              <a:tailEnd/>
            </a:ln>
            <a:effectLst/>
          </p:spPr>
        </p:pic>
        <p:grpSp>
          <p:nvGrpSpPr>
            <p:cNvPr id="4" name="Group 80"/>
            <p:cNvGrpSpPr>
              <a:grpSpLocks/>
            </p:cNvGrpSpPr>
            <p:nvPr/>
          </p:nvGrpSpPr>
          <p:grpSpPr bwMode="auto">
            <a:xfrm>
              <a:off x="3408" y="2592"/>
              <a:ext cx="384" cy="192"/>
              <a:chOff x="2688" y="3552"/>
              <a:chExt cx="384" cy="192"/>
            </a:xfrm>
          </p:grpSpPr>
          <p:pic>
            <p:nvPicPr>
              <p:cNvPr id="20561" name="Picture 8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688" y="3552"/>
                <a:ext cx="192" cy="192"/>
              </a:xfrm>
              <a:prstGeom prst="rect">
                <a:avLst/>
              </a:prstGeom>
              <a:noFill/>
              <a:ln w="9525">
                <a:noFill/>
                <a:miter lim="800000"/>
                <a:headEnd/>
                <a:tailEnd/>
              </a:ln>
              <a:effectLst/>
            </p:spPr>
          </p:pic>
          <p:pic>
            <p:nvPicPr>
              <p:cNvPr id="20562" name="Picture 8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784" y="3552"/>
                <a:ext cx="192" cy="192"/>
              </a:xfrm>
              <a:prstGeom prst="rect">
                <a:avLst/>
              </a:prstGeom>
              <a:noFill/>
              <a:ln w="9525">
                <a:noFill/>
                <a:miter lim="800000"/>
                <a:headEnd/>
                <a:tailEnd/>
              </a:ln>
              <a:effectLst/>
            </p:spPr>
          </p:pic>
          <p:pic>
            <p:nvPicPr>
              <p:cNvPr id="20563" name="Picture 8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880" y="3552"/>
                <a:ext cx="192" cy="192"/>
              </a:xfrm>
              <a:prstGeom prst="rect">
                <a:avLst/>
              </a:prstGeom>
              <a:noFill/>
              <a:ln w="9525">
                <a:noFill/>
                <a:miter lim="800000"/>
                <a:headEnd/>
                <a:tailEnd/>
              </a:ln>
              <a:effectLst/>
            </p:spPr>
          </p:pic>
        </p:grpSp>
        <p:pic>
          <p:nvPicPr>
            <p:cNvPr id="20564" name="Picture 8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272" y="2160"/>
              <a:ext cx="192" cy="192"/>
            </a:xfrm>
            <a:prstGeom prst="rect">
              <a:avLst/>
            </a:prstGeom>
            <a:noFill/>
            <a:ln w="9525">
              <a:noFill/>
              <a:miter lim="800000"/>
              <a:headEnd/>
              <a:tailEnd/>
            </a:ln>
            <a:effectLst/>
          </p:spPr>
        </p:pic>
        <p:pic>
          <p:nvPicPr>
            <p:cNvPr id="20565" name="Picture 8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368" y="2160"/>
              <a:ext cx="192" cy="192"/>
            </a:xfrm>
            <a:prstGeom prst="rect">
              <a:avLst/>
            </a:prstGeom>
            <a:noFill/>
            <a:ln w="9525">
              <a:noFill/>
              <a:miter lim="800000"/>
              <a:headEnd/>
              <a:tailEnd/>
            </a:ln>
            <a:effectLst/>
          </p:spPr>
        </p:pic>
        <p:grpSp>
          <p:nvGrpSpPr>
            <p:cNvPr id="5" name="Group 86"/>
            <p:cNvGrpSpPr>
              <a:grpSpLocks/>
            </p:cNvGrpSpPr>
            <p:nvPr/>
          </p:nvGrpSpPr>
          <p:grpSpPr bwMode="auto">
            <a:xfrm>
              <a:off x="576" y="2208"/>
              <a:ext cx="384" cy="192"/>
              <a:chOff x="2688" y="3552"/>
              <a:chExt cx="384" cy="192"/>
            </a:xfrm>
          </p:grpSpPr>
          <p:pic>
            <p:nvPicPr>
              <p:cNvPr id="20567" name="Picture 8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688" y="3552"/>
                <a:ext cx="192" cy="192"/>
              </a:xfrm>
              <a:prstGeom prst="rect">
                <a:avLst/>
              </a:prstGeom>
              <a:noFill/>
              <a:ln w="9525">
                <a:noFill/>
                <a:miter lim="800000"/>
                <a:headEnd/>
                <a:tailEnd/>
              </a:ln>
              <a:effectLst/>
            </p:spPr>
          </p:pic>
          <p:pic>
            <p:nvPicPr>
              <p:cNvPr id="20568" name="Picture 88"/>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784" y="3552"/>
                <a:ext cx="192" cy="192"/>
              </a:xfrm>
              <a:prstGeom prst="rect">
                <a:avLst/>
              </a:prstGeom>
              <a:noFill/>
              <a:ln w="9525">
                <a:noFill/>
                <a:miter lim="800000"/>
                <a:headEnd/>
                <a:tailEnd/>
              </a:ln>
              <a:effectLst/>
            </p:spPr>
          </p:pic>
          <p:pic>
            <p:nvPicPr>
              <p:cNvPr id="20569" name="Picture 8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880" y="3552"/>
                <a:ext cx="192" cy="192"/>
              </a:xfrm>
              <a:prstGeom prst="rect">
                <a:avLst/>
              </a:prstGeom>
              <a:noFill/>
              <a:ln w="9525">
                <a:noFill/>
                <a:miter lim="800000"/>
                <a:headEnd/>
                <a:tailEnd/>
              </a:ln>
              <a:effectLst/>
            </p:spPr>
          </p:pic>
        </p:grpSp>
        <p:pic>
          <p:nvPicPr>
            <p:cNvPr id="20570" name="Picture 90" descr="com"/>
            <p:cNvPicPr>
              <a:picLocks noChangeAspect="1" noChangeArrowheads="1"/>
            </p:cNvPicPr>
            <p:nvPr/>
          </p:nvPicPr>
          <p:blipFill>
            <a:blip r:embed="rId3"/>
            <a:srcRect/>
            <a:stretch>
              <a:fillRect/>
            </a:stretch>
          </p:blipFill>
          <p:spPr bwMode="auto">
            <a:xfrm>
              <a:off x="1488" y="3072"/>
              <a:ext cx="240" cy="224"/>
            </a:xfrm>
            <a:prstGeom prst="rect">
              <a:avLst/>
            </a:prstGeom>
            <a:noFill/>
          </p:spPr>
        </p:pic>
        <p:pic>
          <p:nvPicPr>
            <p:cNvPr id="20571" name="Picture 9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584" y="3312"/>
              <a:ext cx="192" cy="192"/>
            </a:xfrm>
            <a:prstGeom prst="rect">
              <a:avLst/>
            </a:prstGeom>
            <a:noFill/>
            <a:ln w="9525">
              <a:noFill/>
              <a:miter lim="800000"/>
              <a:headEnd/>
              <a:tailEnd/>
            </a:ln>
            <a:effectLst/>
          </p:spPr>
        </p:pic>
        <p:pic>
          <p:nvPicPr>
            <p:cNvPr id="20572" name="Picture 9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680" y="3312"/>
              <a:ext cx="192" cy="192"/>
            </a:xfrm>
            <a:prstGeom prst="rect">
              <a:avLst/>
            </a:prstGeom>
            <a:noFill/>
            <a:ln w="9525">
              <a:noFill/>
              <a:miter lim="800000"/>
              <a:headEnd/>
              <a:tailEnd/>
            </a:ln>
            <a:effectLst/>
          </p:spPr>
        </p:pic>
        <p:pic>
          <p:nvPicPr>
            <p:cNvPr id="20573" name="Picture 9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120" y="3264"/>
              <a:ext cx="192" cy="192"/>
            </a:xfrm>
            <a:prstGeom prst="rect">
              <a:avLst/>
            </a:prstGeom>
            <a:noFill/>
            <a:ln w="9525">
              <a:noFill/>
              <a:miter lim="800000"/>
              <a:headEnd/>
              <a:tailEnd/>
            </a:ln>
            <a:effectLst/>
          </p:spPr>
        </p:pic>
        <p:pic>
          <p:nvPicPr>
            <p:cNvPr id="20574" name="Picture 9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64" y="2208"/>
              <a:ext cx="192" cy="192"/>
            </a:xfrm>
            <a:prstGeom prst="rect">
              <a:avLst/>
            </a:prstGeom>
            <a:noFill/>
            <a:ln w="9525">
              <a:noFill/>
              <a:miter lim="800000"/>
              <a:headEnd/>
              <a:tailEnd/>
            </a:ln>
            <a:effectLst/>
          </p:spPr>
        </p:pic>
        <p:pic>
          <p:nvPicPr>
            <p:cNvPr id="20575" name="Picture 95" descr="com"/>
            <p:cNvPicPr>
              <a:picLocks noChangeAspect="1" noChangeArrowheads="1"/>
            </p:cNvPicPr>
            <p:nvPr/>
          </p:nvPicPr>
          <p:blipFill>
            <a:blip r:embed="rId3"/>
            <a:srcRect/>
            <a:stretch>
              <a:fillRect/>
            </a:stretch>
          </p:blipFill>
          <p:spPr bwMode="auto">
            <a:xfrm>
              <a:off x="1872" y="2016"/>
              <a:ext cx="480" cy="448"/>
            </a:xfrm>
            <a:prstGeom prst="rect">
              <a:avLst/>
            </a:prstGeom>
            <a:noFill/>
          </p:spPr>
        </p:pic>
        <p:pic>
          <p:nvPicPr>
            <p:cNvPr id="20576" name="Picture 96"/>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872" y="2544"/>
              <a:ext cx="192" cy="192"/>
            </a:xfrm>
            <a:prstGeom prst="rect">
              <a:avLst/>
            </a:prstGeom>
            <a:noFill/>
            <a:ln w="9525">
              <a:noFill/>
              <a:miter lim="800000"/>
              <a:headEnd/>
              <a:tailEnd/>
            </a:ln>
            <a:effectLst/>
          </p:spPr>
        </p:pic>
        <p:pic>
          <p:nvPicPr>
            <p:cNvPr id="20577" name="Picture 9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968" y="2544"/>
              <a:ext cx="192" cy="192"/>
            </a:xfrm>
            <a:prstGeom prst="rect">
              <a:avLst/>
            </a:prstGeom>
            <a:noFill/>
            <a:ln w="9525">
              <a:noFill/>
              <a:miter lim="800000"/>
              <a:headEnd/>
              <a:tailEnd/>
            </a:ln>
            <a:effectLst/>
          </p:spPr>
        </p:pic>
        <p:pic>
          <p:nvPicPr>
            <p:cNvPr id="20578" name="Picture 98"/>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064" y="2544"/>
              <a:ext cx="192" cy="192"/>
            </a:xfrm>
            <a:prstGeom prst="rect">
              <a:avLst/>
            </a:prstGeom>
            <a:noFill/>
            <a:ln w="9525">
              <a:noFill/>
              <a:miter lim="800000"/>
              <a:headEnd/>
              <a:tailEnd/>
            </a:ln>
            <a:effectLst/>
          </p:spPr>
        </p:pic>
        <p:pic>
          <p:nvPicPr>
            <p:cNvPr id="20579" name="Picture 99" descr="com"/>
            <p:cNvPicPr>
              <a:picLocks noChangeAspect="1" noChangeArrowheads="1"/>
            </p:cNvPicPr>
            <p:nvPr/>
          </p:nvPicPr>
          <p:blipFill>
            <a:blip r:embed="rId3"/>
            <a:srcRect/>
            <a:stretch>
              <a:fillRect/>
            </a:stretch>
          </p:blipFill>
          <p:spPr bwMode="auto">
            <a:xfrm>
              <a:off x="2112" y="1152"/>
              <a:ext cx="480" cy="448"/>
            </a:xfrm>
            <a:prstGeom prst="rect">
              <a:avLst/>
            </a:prstGeom>
            <a:noFill/>
          </p:spPr>
        </p:pic>
        <p:pic>
          <p:nvPicPr>
            <p:cNvPr id="20580" name="Picture 10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112" y="1680"/>
              <a:ext cx="192" cy="192"/>
            </a:xfrm>
            <a:prstGeom prst="rect">
              <a:avLst/>
            </a:prstGeom>
            <a:noFill/>
            <a:ln w="9525">
              <a:noFill/>
              <a:miter lim="800000"/>
              <a:headEnd/>
              <a:tailEnd/>
            </a:ln>
            <a:effectLst/>
          </p:spPr>
        </p:pic>
        <p:pic>
          <p:nvPicPr>
            <p:cNvPr id="20581" name="Picture 10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208" y="1680"/>
              <a:ext cx="192" cy="192"/>
            </a:xfrm>
            <a:prstGeom prst="rect">
              <a:avLst/>
            </a:prstGeom>
            <a:noFill/>
            <a:ln w="9525">
              <a:noFill/>
              <a:miter lim="800000"/>
              <a:headEnd/>
              <a:tailEnd/>
            </a:ln>
            <a:effectLst/>
          </p:spPr>
        </p:pic>
        <p:pic>
          <p:nvPicPr>
            <p:cNvPr id="20582" name="Picture 10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304" y="1680"/>
              <a:ext cx="192" cy="192"/>
            </a:xfrm>
            <a:prstGeom prst="rect">
              <a:avLst/>
            </a:prstGeom>
            <a:noFill/>
            <a:ln w="9525">
              <a:noFill/>
              <a:miter lim="800000"/>
              <a:headEnd/>
              <a:tailEnd/>
            </a:ln>
            <a:effectLst/>
          </p:spPr>
        </p:pic>
        <p:pic>
          <p:nvPicPr>
            <p:cNvPr id="20583" name="Picture 103" descr="com"/>
            <p:cNvPicPr>
              <a:picLocks noChangeAspect="1" noChangeArrowheads="1"/>
            </p:cNvPicPr>
            <p:nvPr/>
          </p:nvPicPr>
          <p:blipFill>
            <a:blip r:embed="rId3"/>
            <a:srcRect/>
            <a:stretch>
              <a:fillRect/>
            </a:stretch>
          </p:blipFill>
          <p:spPr bwMode="auto">
            <a:xfrm>
              <a:off x="3168" y="1152"/>
              <a:ext cx="480" cy="448"/>
            </a:xfrm>
            <a:prstGeom prst="rect">
              <a:avLst/>
            </a:prstGeom>
            <a:noFill/>
          </p:spPr>
        </p:pic>
        <p:pic>
          <p:nvPicPr>
            <p:cNvPr id="20584" name="Picture 10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264" y="1680"/>
              <a:ext cx="192" cy="192"/>
            </a:xfrm>
            <a:prstGeom prst="rect">
              <a:avLst/>
            </a:prstGeom>
            <a:noFill/>
            <a:ln w="9525">
              <a:noFill/>
              <a:miter lim="800000"/>
              <a:headEnd/>
              <a:tailEnd/>
            </a:ln>
            <a:effectLst/>
          </p:spPr>
        </p:pic>
        <p:pic>
          <p:nvPicPr>
            <p:cNvPr id="20585" name="Picture 10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360" y="1680"/>
              <a:ext cx="192" cy="192"/>
            </a:xfrm>
            <a:prstGeom prst="rect">
              <a:avLst/>
            </a:prstGeom>
            <a:noFill/>
            <a:ln w="9525">
              <a:noFill/>
              <a:miter lim="800000"/>
              <a:headEnd/>
              <a:tailEnd/>
            </a:ln>
            <a:effectLst/>
          </p:spPr>
        </p:pic>
        <p:sp>
          <p:nvSpPr>
            <p:cNvPr id="20586" name="Line 106"/>
            <p:cNvSpPr>
              <a:spLocks noChangeShapeType="1"/>
            </p:cNvSpPr>
            <p:nvPr/>
          </p:nvSpPr>
          <p:spPr bwMode="auto">
            <a:xfrm>
              <a:off x="2592" y="1440"/>
              <a:ext cx="576" cy="0"/>
            </a:xfrm>
            <a:prstGeom prst="line">
              <a:avLst/>
            </a:prstGeom>
            <a:noFill/>
            <a:ln w="38100">
              <a:solidFill>
                <a:srgbClr val="990000"/>
              </a:solidFill>
              <a:round/>
              <a:headEnd/>
              <a:tailEnd/>
            </a:ln>
            <a:effectLst/>
          </p:spPr>
          <p:txBody>
            <a:bodyPr wrap="none" anchor="ctr">
              <a:prstTxWarp prst="textNoShape">
                <a:avLst/>
              </a:prstTxWarp>
            </a:bodyPr>
            <a:lstStyle/>
            <a:p>
              <a:endParaRPr lang="en-US"/>
            </a:p>
          </p:txBody>
        </p:sp>
        <p:sp>
          <p:nvSpPr>
            <p:cNvPr id="20587" name="Line 107"/>
            <p:cNvSpPr>
              <a:spLocks noChangeShapeType="1"/>
            </p:cNvSpPr>
            <p:nvPr/>
          </p:nvSpPr>
          <p:spPr bwMode="auto">
            <a:xfrm flipV="1">
              <a:off x="3312" y="1632"/>
              <a:ext cx="0" cy="480"/>
            </a:xfrm>
            <a:prstGeom prst="line">
              <a:avLst/>
            </a:prstGeom>
            <a:noFill/>
            <a:ln w="38100">
              <a:solidFill>
                <a:srgbClr val="990000"/>
              </a:solidFill>
              <a:round/>
              <a:headEnd/>
              <a:tailEnd/>
            </a:ln>
            <a:effectLst/>
          </p:spPr>
          <p:txBody>
            <a:bodyPr wrap="none" anchor="ctr">
              <a:prstTxWarp prst="textNoShape">
                <a:avLst/>
              </a:prstTxWarp>
            </a:bodyPr>
            <a:lstStyle/>
            <a:p>
              <a:endParaRPr lang="en-US"/>
            </a:p>
          </p:txBody>
        </p:sp>
        <p:sp>
          <p:nvSpPr>
            <p:cNvPr id="20588" name="Line 108"/>
            <p:cNvSpPr>
              <a:spLocks noChangeShapeType="1"/>
            </p:cNvSpPr>
            <p:nvPr/>
          </p:nvSpPr>
          <p:spPr bwMode="auto">
            <a:xfrm>
              <a:off x="2400" y="2352"/>
              <a:ext cx="816" cy="0"/>
            </a:xfrm>
            <a:prstGeom prst="line">
              <a:avLst/>
            </a:prstGeom>
            <a:noFill/>
            <a:ln w="38100">
              <a:solidFill>
                <a:srgbClr val="990000"/>
              </a:solidFill>
              <a:round/>
              <a:headEnd/>
              <a:tailEnd/>
            </a:ln>
            <a:effectLst/>
          </p:spPr>
          <p:txBody>
            <a:bodyPr wrap="none" anchor="ctr">
              <a:prstTxWarp prst="textNoShape">
                <a:avLst/>
              </a:prstTxWarp>
            </a:bodyPr>
            <a:lstStyle/>
            <a:p>
              <a:endParaRPr lang="en-US"/>
            </a:p>
          </p:txBody>
        </p:sp>
        <p:sp>
          <p:nvSpPr>
            <p:cNvPr id="20589" name="Line 109"/>
            <p:cNvSpPr>
              <a:spLocks noChangeShapeType="1"/>
            </p:cNvSpPr>
            <p:nvPr/>
          </p:nvSpPr>
          <p:spPr bwMode="auto">
            <a:xfrm flipH="1">
              <a:off x="2160" y="1584"/>
              <a:ext cx="144" cy="432"/>
            </a:xfrm>
            <a:prstGeom prst="line">
              <a:avLst/>
            </a:prstGeom>
            <a:noFill/>
            <a:ln w="38100">
              <a:solidFill>
                <a:srgbClr val="990000"/>
              </a:solidFill>
              <a:round/>
              <a:headEnd/>
              <a:tailEnd/>
            </a:ln>
            <a:effectLst/>
          </p:spPr>
          <p:txBody>
            <a:bodyPr wrap="none" anchor="ctr">
              <a:prstTxWarp prst="textNoShape">
                <a:avLst/>
              </a:prstTxWarp>
            </a:bodyPr>
            <a:lstStyle/>
            <a:p>
              <a:endParaRPr lang="en-US"/>
            </a:p>
          </p:txBody>
        </p:sp>
        <p:sp>
          <p:nvSpPr>
            <p:cNvPr id="20590" name="Line 110"/>
            <p:cNvSpPr>
              <a:spLocks noChangeShapeType="1"/>
            </p:cNvSpPr>
            <p:nvPr/>
          </p:nvSpPr>
          <p:spPr bwMode="auto">
            <a:xfrm>
              <a:off x="2544" y="1536"/>
              <a:ext cx="672" cy="672"/>
            </a:xfrm>
            <a:prstGeom prst="line">
              <a:avLst/>
            </a:prstGeom>
            <a:noFill/>
            <a:ln w="38100">
              <a:solidFill>
                <a:srgbClr val="990000"/>
              </a:solidFill>
              <a:round/>
              <a:headEnd/>
              <a:tailEnd/>
            </a:ln>
            <a:effectLst/>
          </p:spPr>
          <p:txBody>
            <a:bodyPr wrap="none" anchor="ctr">
              <a:prstTxWarp prst="textNoShape">
                <a:avLst/>
              </a:prstTxWarp>
            </a:bodyPr>
            <a:lstStyle/>
            <a:p>
              <a:endParaRPr lang="en-US"/>
            </a:p>
          </p:txBody>
        </p:sp>
        <p:sp>
          <p:nvSpPr>
            <p:cNvPr id="20591" name="Line 111"/>
            <p:cNvSpPr>
              <a:spLocks noChangeShapeType="1"/>
            </p:cNvSpPr>
            <p:nvPr/>
          </p:nvSpPr>
          <p:spPr bwMode="auto">
            <a:xfrm flipV="1">
              <a:off x="2304" y="1584"/>
              <a:ext cx="864" cy="624"/>
            </a:xfrm>
            <a:prstGeom prst="line">
              <a:avLst/>
            </a:prstGeom>
            <a:noFill/>
            <a:ln w="38100">
              <a:solidFill>
                <a:srgbClr val="990000"/>
              </a:solidFill>
              <a:round/>
              <a:headEnd/>
              <a:tailEnd/>
            </a:ln>
            <a:effectLst/>
          </p:spPr>
          <p:txBody>
            <a:bodyPr wrap="none" anchor="ctr">
              <a:prstTxWarp prst="textNoShape">
                <a:avLst/>
              </a:prstTxWarp>
            </a:bodyPr>
            <a:lstStyle/>
            <a:p>
              <a:endParaRPr lang="en-US"/>
            </a:p>
          </p:txBody>
        </p:sp>
        <p:sp>
          <p:nvSpPr>
            <p:cNvPr id="20592" name="Line 112"/>
            <p:cNvSpPr>
              <a:spLocks noChangeShapeType="1"/>
            </p:cNvSpPr>
            <p:nvPr/>
          </p:nvSpPr>
          <p:spPr bwMode="auto">
            <a:xfrm>
              <a:off x="3648" y="1584"/>
              <a:ext cx="576" cy="432"/>
            </a:xfrm>
            <a:prstGeom prst="line">
              <a:avLst/>
            </a:prstGeom>
            <a:noFill/>
            <a:ln w="38100">
              <a:solidFill>
                <a:schemeClr val="hlink"/>
              </a:solidFill>
              <a:round/>
              <a:headEnd/>
              <a:tailEnd/>
            </a:ln>
            <a:effectLst/>
          </p:spPr>
          <p:txBody>
            <a:bodyPr wrap="none" anchor="ctr">
              <a:prstTxWarp prst="textNoShape">
                <a:avLst/>
              </a:prstTxWarp>
            </a:bodyPr>
            <a:lstStyle/>
            <a:p>
              <a:endParaRPr lang="en-US"/>
            </a:p>
          </p:txBody>
        </p:sp>
        <p:pic>
          <p:nvPicPr>
            <p:cNvPr id="20593" name="Picture 113" descr="com"/>
            <p:cNvPicPr>
              <a:picLocks noChangeAspect="1" noChangeArrowheads="1"/>
            </p:cNvPicPr>
            <p:nvPr/>
          </p:nvPicPr>
          <p:blipFill>
            <a:blip r:embed="rId3"/>
            <a:srcRect/>
            <a:stretch>
              <a:fillRect/>
            </a:stretch>
          </p:blipFill>
          <p:spPr bwMode="auto">
            <a:xfrm>
              <a:off x="3936" y="3312"/>
              <a:ext cx="240" cy="224"/>
            </a:xfrm>
            <a:prstGeom prst="rect">
              <a:avLst/>
            </a:prstGeom>
            <a:noFill/>
          </p:spPr>
        </p:pic>
        <p:pic>
          <p:nvPicPr>
            <p:cNvPr id="20594" name="Picture 11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936" y="3552"/>
              <a:ext cx="192" cy="192"/>
            </a:xfrm>
            <a:prstGeom prst="rect">
              <a:avLst/>
            </a:prstGeom>
            <a:noFill/>
            <a:ln w="9525">
              <a:noFill/>
              <a:miter lim="800000"/>
              <a:headEnd/>
              <a:tailEnd/>
            </a:ln>
            <a:effectLst/>
          </p:spPr>
        </p:pic>
        <p:pic>
          <p:nvPicPr>
            <p:cNvPr id="20595" name="Picture 11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032" y="3552"/>
              <a:ext cx="192" cy="192"/>
            </a:xfrm>
            <a:prstGeom prst="rect">
              <a:avLst/>
            </a:prstGeom>
            <a:noFill/>
            <a:ln w="9525">
              <a:noFill/>
              <a:miter lim="800000"/>
              <a:headEnd/>
              <a:tailEnd/>
            </a:ln>
            <a:effectLst/>
          </p:spPr>
        </p:pic>
        <p:pic>
          <p:nvPicPr>
            <p:cNvPr id="20596" name="Picture 116" descr="com"/>
            <p:cNvPicPr>
              <a:picLocks noChangeAspect="1" noChangeArrowheads="1"/>
            </p:cNvPicPr>
            <p:nvPr/>
          </p:nvPicPr>
          <p:blipFill>
            <a:blip r:embed="rId3"/>
            <a:srcRect/>
            <a:stretch>
              <a:fillRect/>
            </a:stretch>
          </p:blipFill>
          <p:spPr bwMode="auto">
            <a:xfrm>
              <a:off x="864" y="1440"/>
              <a:ext cx="240" cy="224"/>
            </a:xfrm>
            <a:prstGeom prst="rect">
              <a:avLst/>
            </a:prstGeom>
            <a:noFill/>
          </p:spPr>
        </p:pic>
        <p:pic>
          <p:nvPicPr>
            <p:cNvPr id="20597" name="Picture 11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64" y="1680"/>
              <a:ext cx="192" cy="192"/>
            </a:xfrm>
            <a:prstGeom prst="rect">
              <a:avLst/>
            </a:prstGeom>
            <a:noFill/>
            <a:ln w="9525">
              <a:noFill/>
              <a:miter lim="800000"/>
              <a:headEnd/>
              <a:tailEnd/>
            </a:ln>
            <a:effectLst/>
          </p:spPr>
        </p:pic>
        <p:pic>
          <p:nvPicPr>
            <p:cNvPr id="20598" name="Picture 118"/>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960" y="1680"/>
              <a:ext cx="192" cy="192"/>
            </a:xfrm>
            <a:prstGeom prst="rect">
              <a:avLst/>
            </a:prstGeom>
            <a:noFill/>
            <a:ln w="9525">
              <a:noFill/>
              <a:miter lim="800000"/>
              <a:headEnd/>
              <a:tailEnd/>
            </a:ln>
            <a:effectLst/>
          </p:spPr>
        </p:pic>
        <p:sp>
          <p:nvSpPr>
            <p:cNvPr id="20599" name="Line 119"/>
            <p:cNvSpPr>
              <a:spLocks noChangeShapeType="1"/>
            </p:cNvSpPr>
            <p:nvPr/>
          </p:nvSpPr>
          <p:spPr bwMode="auto">
            <a:xfrm>
              <a:off x="3648" y="2544"/>
              <a:ext cx="864" cy="672"/>
            </a:xfrm>
            <a:prstGeom prst="line">
              <a:avLst/>
            </a:prstGeom>
            <a:noFill/>
            <a:ln w="38100">
              <a:solidFill>
                <a:schemeClr val="hlink"/>
              </a:solidFill>
              <a:round/>
              <a:headEnd/>
              <a:tailEnd/>
            </a:ln>
            <a:effectLst/>
          </p:spPr>
          <p:txBody>
            <a:bodyPr wrap="none" anchor="ctr">
              <a:prstTxWarp prst="textNoShape">
                <a:avLst/>
              </a:prstTxWarp>
            </a:bodyPr>
            <a:lstStyle/>
            <a:p>
              <a:endParaRPr lang="en-US"/>
            </a:p>
          </p:txBody>
        </p:sp>
        <p:sp>
          <p:nvSpPr>
            <p:cNvPr id="20600" name="Line 120"/>
            <p:cNvSpPr>
              <a:spLocks noChangeShapeType="1"/>
            </p:cNvSpPr>
            <p:nvPr/>
          </p:nvSpPr>
          <p:spPr bwMode="auto">
            <a:xfrm>
              <a:off x="3504" y="2544"/>
              <a:ext cx="432" cy="768"/>
            </a:xfrm>
            <a:prstGeom prst="line">
              <a:avLst/>
            </a:prstGeom>
            <a:noFill/>
            <a:ln w="38100">
              <a:solidFill>
                <a:schemeClr val="hlink"/>
              </a:solidFill>
              <a:round/>
              <a:headEnd/>
              <a:tailEnd/>
            </a:ln>
            <a:effectLst/>
          </p:spPr>
          <p:txBody>
            <a:bodyPr wrap="none" anchor="ctr">
              <a:prstTxWarp prst="textNoShape">
                <a:avLst/>
              </a:prstTxWarp>
            </a:bodyPr>
            <a:lstStyle/>
            <a:p>
              <a:endParaRPr lang="en-US"/>
            </a:p>
          </p:txBody>
        </p:sp>
        <p:sp>
          <p:nvSpPr>
            <p:cNvPr id="20601" name="Line 121"/>
            <p:cNvSpPr>
              <a:spLocks noChangeShapeType="1"/>
            </p:cNvSpPr>
            <p:nvPr/>
          </p:nvSpPr>
          <p:spPr bwMode="auto">
            <a:xfrm flipH="1">
              <a:off x="3168" y="2544"/>
              <a:ext cx="144" cy="432"/>
            </a:xfrm>
            <a:prstGeom prst="line">
              <a:avLst/>
            </a:prstGeom>
            <a:noFill/>
            <a:ln w="38100">
              <a:solidFill>
                <a:schemeClr val="hlink"/>
              </a:solidFill>
              <a:round/>
              <a:headEnd/>
              <a:tailEnd/>
            </a:ln>
            <a:effectLst/>
          </p:spPr>
          <p:txBody>
            <a:bodyPr wrap="none" anchor="ctr">
              <a:prstTxWarp prst="textNoShape">
                <a:avLst/>
              </a:prstTxWarp>
            </a:bodyPr>
            <a:lstStyle/>
            <a:p>
              <a:endParaRPr lang="en-US"/>
            </a:p>
          </p:txBody>
        </p:sp>
        <p:sp>
          <p:nvSpPr>
            <p:cNvPr id="20602" name="Line 122"/>
            <p:cNvSpPr>
              <a:spLocks noChangeShapeType="1"/>
            </p:cNvSpPr>
            <p:nvPr/>
          </p:nvSpPr>
          <p:spPr bwMode="auto">
            <a:xfrm flipH="1">
              <a:off x="1632" y="2448"/>
              <a:ext cx="336" cy="576"/>
            </a:xfrm>
            <a:prstGeom prst="line">
              <a:avLst/>
            </a:prstGeom>
            <a:noFill/>
            <a:ln w="38100">
              <a:solidFill>
                <a:schemeClr val="hlink"/>
              </a:solidFill>
              <a:round/>
              <a:headEnd/>
              <a:tailEnd/>
            </a:ln>
            <a:effectLst/>
          </p:spPr>
          <p:txBody>
            <a:bodyPr wrap="none" anchor="ctr">
              <a:prstTxWarp prst="textNoShape">
                <a:avLst/>
              </a:prstTxWarp>
            </a:bodyPr>
            <a:lstStyle/>
            <a:p>
              <a:endParaRPr lang="en-US"/>
            </a:p>
          </p:txBody>
        </p:sp>
        <p:sp>
          <p:nvSpPr>
            <p:cNvPr id="20603" name="Line 123"/>
            <p:cNvSpPr>
              <a:spLocks noChangeShapeType="1"/>
            </p:cNvSpPr>
            <p:nvPr/>
          </p:nvSpPr>
          <p:spPr bwMode="auto">
            <a:xfrm flipV="1">
              <a:off x="1104" y="1488"/>
              <a:ext cx="1008" cy="96"/>
            </a:xfrm>
            <a:prstGeom prst="line">
              <a:avLst/>
            </a:prstGeom>
            <a:noFill/>
            <a:ln w="38100">
              <a:solidFill>
                <a:schemeClr val="hlink"/>
              </a:solidFill>
              <a:round/>
              <a:headEnd/>
              <a:tailEnd/>
            </a:ln>
            <a:effectLst/>
          </p:spPr>
          <p:txBody>
            <a:bodyPr wrap="none" anchor="ctr">
              <a:prstTxWarp prst="textNoShape">
                <a:avLst/>
              </a:prstTxWarp>
            </a:bodyPr>
            <a:lstStyle/>
            <a:p>
              <a:endParaRPr lang="en-US"/>
            </a:p>
          </p:txBody>
        </p:sp>
        <p:sp>
          <p:nvSpPr>
            <p:cNvPr id="20604" name="Line 124"/>
            <p:cNvSpPr>
              <a:spLocks noChangeShapeType="1"/>
            </p:cNvSpPr>
            <p:nvPr/>
          </p:nvSpPr>
          <p:spPr bwMode="auto">
            <a:xfrm flipH="1">
              <a:off x="912" y="1584"/>
              <a:ext cx="1200" cy="480"/>
            </a:xfrm>
            <a:prstGeom prst="line">
              <a:avLst/>
            </a:prstGeom>
            <a:noFill/>
            <a:ln w="38100">
              <a:solidFill>
                <a:schemeClr val="hlink"/>
              </a:solidFill>
              <a:round/>
              <a:headEnd/>
              <a:tailEnd/>
            </a:ln>
            <a:effectLst/>
          </p:spPr>
          <p:txBody>
            <a:bodyPr wrap="none" anchor="ctr">
              <a:prstTxWarp prst="textNoShape">
                <a:avLst/>
              </a:prstTxWarp>
            </a:bodyPr>
            <a:lstStyle/>
            <a:p>
              <a:endParaRPr lang="en-US"/>
            </a:p>
          </p:txBody>
        </p:sp>
        <p:sp>
          <p:nvSpPr>
            <p:cNvPr id="20605" name="Text Box 125"/>
            <p:cNvSpPr txBox="1">
              <a:spLocks noChangeArrowheads="1"/>
            </p:cNvSpPr>
            <p:nvPr/>
          </p:nvSpPr>
          <p:spPr bwMode="auto">
            <a:xfrm>
              <a:off x="2160" y="960"/>
              <a:ext cx="116" cy="288"/>
            </a:xfrm>
            <a:prstGeom prst="rect">
              <a:avLst/>
            </a:prstGeom>
            <a:noFill/>
            <a:ln w="9525">
              <a:noFill/>
              <a:miter lim="800000"/>
              <a:headEnd/>
              <a:tailEnd/>
            </a:ln>
            <a:effectLst/>
          </p:spPr>
          <p:txBody>
            <a:bodyPr wrap="none">
              <a:prstTxWarp prst="textNoShape">
                <a:avLst/>
              </a:prstTxWarp>
              <a:spAutoFit/>
            </a:bodyPr>
            <a:lstStyle/>
            <a:p>
              <a:endParaRPr lang="en-US">
                <a:solidFill>
                  <a:srgbClr val="990000"/>
                </a:solidFill>
              </a:endParaRPr>
            </a:p>
          </p:txBody>
        </p:sp>
      </p:grpSp>
      <p:sp>
        <p:nvSpPr>
          <p:cNvPr id="20482" name="Rectangle 2"/>
          <p:cNvSpPr>
            <a:spLocks noGrp="1" noChangeArrowheads="1"/>
          </p:cNvSpPr>
          <p:nvPr>
            <p:ph type="title"/>
          </p:nvPr>
        </p:nvSpPr>
        <p:spPr/>
        <p:txBody>
          <a:bodyPr/>
          <a:lstStyle/>
          <a:p>
            <a:r>
              <a:rPr lang="en-US"/>
              <a:t>KaZaA: File Search</a:t>
            </a:r>
          </a:p>
        </p:txBody>
      </p:sp>
      <p:sp>
        <p:nvSpPr>
          <p:cNvPr id="20542" name="Text Box 62"/>
          <p:cNvSpPr txBox="1">
            <a:spLocks noChangeArrowheads="1"/>
          </p:cNvSpPr>
          <p:nvPr/>
        </p:nvSpPr>
        <p:spPr bwMode="auto">
          <a:xfrm>
            <a:off x="0" y="4876800"/>
            <a:ext cx="2317750" cy="457200"/>
          </a:xfrm>
          <a:prstGeom prst="rect">
            <a:avLst/>
          </a:prstGeom>
          <a:noFill/>
          <a:ln w="9525">
            <a:noFill/>
            <a:miter lim="800000"/>
            <a:headEnd/>
            <a:tailEnd/>
          </a:ln>
          <a:effectLst/>
        </p:spPr>
        <p:txBody>
          <a:bodyPr wrap="none">
            <a:prstTxWarp prst="textNoShape">
              <a:avLst/>
            </a:prstTxWarp>
            <a:spAutoFit/>
          </a:bodyPr>
          <a:lstStyle/>
          <a:p>
            <a:r>
              <a:rPr lang="en-US">
                <a:solidFill>
                  <a:srgbClr val="FF0000"/>
                </a:solidFill>
                <a:latin typeface="Arial" charset="0"/>
              </a:rPr>
              <a:t>Where is file A?</a:t>
            </a:r>
            <a:endParaRPr lang="en-US">
              <a:solidFill>
                <a:srgbClr val="FF0000"/>
              </a:solidFill>
              <a:latin typeface="Times New Roman" charset="0"/>
            </a:endParaRPr>
          </a:p>
        </p:txBody>
      </p:sp>
      <p:grpSp>
        <p:nvGrpSpPr>
          <p:cNvPr id="6" name="Group 66"/>
          <p:cNvGrpSpPr>
            <a:grpSpLocks/>
          </p:cNvGrpSpPr>
          <p:nvPr/>
        </p:nvGrpSpPr>
        <p:grpSpPr bwMode="auto">
          <a:xfrm>
            <a:off x="1828800" y="3886200"/>
            <a:ext cx="1295400" cy="914400"/>
            <a:chOff x="1152" y="2448"/>
            <a:chExt cx="816" cy="576"/>
          </a:xfrm>
        </p:grpSpPr>
        <p:sp>
          <p:nvSpPr>
            <p:cNvPr id="20544" name="Line 64"/>
            <p:cNvSpPr>
              <a:spLocks noChangeShapeType="1"/>
            </p:cNvSpPr>
            <p:nvPr/>
          </p:nvSpPr>
          <p:spPr bwMode="auto">
            <a:xfrm flipV="1">
              <a:off x="1632" y="2448"/>
              <a:ext cx="336" cy="576"/>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sp>
          <p:nvSpPr>
            <p:cNvPr id="20545" name="Rectangle 65"/>
            <p:cNvSpPr>
              <a:spLocks noChangeArrowheads="1"/>
            </p:cNvSpPr>
            <p:nvPr/>
          </p:nvSpPr>
          <p:spPr bwMode="auto">
            <a:xfrm>
              <a:off x="1152" y="2544"/>
              <a:ext cx="639" cy="288"/>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charset="0"/>
                </a:rPr>
                <a:t>Query</a:t>
              </a:r>
            </a:p>
          </p:txBody>
        </p:sp>
      </p:grpSp>
      <p:grpSp>
        <p:nvGrpSpPr>
          <p:cNvPr id="7" name="Group 129"/>
          <p:cNvGrpSpPr>
            <a:grpSpLocks/>
          </p:cNvGrpSpPr>
          <p:nvPr/>
        </p:nvGrpSpPr>
        <p:grpSpPr bwMode="auto">
          <a:xfrm>
            <a:off x="3429000" y="2514600"/>
            <a:ext cx="1676400" cy="1219200"/>
            <a:chOff x="2160" y="1584"/>
            <a:chExt cx="1056" cy="768"/>
          </a:xfrm>
        </p:grpSpPr>
        <p:sp>
          <p:nvSpPr>
            <p:cNvPr id="20606" name="Line 126"/>
            <p:cNvSpPr>
              <a:spLocks noChangeShapeType="1"/>
            </p:cNvSpPr>
            <p:nvPr/>
          </p:nvSpPr>
          <p:spPr bwMode="auto">
            <a:xfrm flipV="1">
              <a:off x="2160" y="1584"/>
              <a:ext cx="144" cy="432"/>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sp>
          <p:nvSpPr>
            <p:cNvPr id="20607" name="Line 127"/>
            <p:cNvSpPr>
              <a:spLocks noChangeShapeType="1"/>
            </p:cNvSpPr>
            <p:nvPr/>
          </p:nvSpPr>
          <p:spPr bwMode="auto">
            <a:xfrm flipV="1">
              <a:off x="2400" y="2352"/>
              <a:ext cx="816" cy="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sp>
          <p:nvSpPr>
            <p:cNvPr id="20608" name="Line 128"/>
            <p:cNvSpPr>
              <a:spLocks noChangeShapeType="1"/>
            </p:cNvSpPr>
            <p:nvPr/>
          </p:nvSpPr>
          <p:spPr bwMode="auto">
            <a:xfrm flipV="1">
              <a:off x="2304" y="1584"/>
              <a:ext cx="864" cy="624"/>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grpSp>
      <p:grpSp>
        <p:nvGrpSpPr>
          <p:cNvPr id="8" name="Group 133"/>
          <p:cNvGrpSpPr>
            <a:grpSpLocks/>
          </p:cNvGrpSpPr>
          <p:nvPr/>
        </p:nvGrpSpPr>
        <p:grpSpPr bwMode="auto">
          <a:xfrm>
            <a:off x="4038600" y="2286000"/>
            <a:ext cx="1219200" cy="1219200"/>
            <a:chOff x="2544" y="1440"/>
            <a:chExt cx="768" cy="768"/>
          </a:xfrm>
        </p:grpSpPr>
        <p:sp>
          <p:nvSpPr>
            <p:cNvPr id="20610" name="Line 130"/>
            <p:cNvSpPr>
              <a:spLocks noChangeShapeType="1"/>
            </p:cNvSpPr>
            <p:nvPr/>
          </p:nvSpPr>
          <p:spPr bwMode="auto">
            <a:xfrm>
              <a:off x="2544" y="1536"/>
              <a:ext cx="672" cy="672"/>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sp>
          <p:nvSpPr>
            <p:cNvPr id="20611" name="Line 131"/>
            <p:cNvSpPr>
              <a:spLocks noChangeShapeType="1"/>
            </p:cNvSpPr>
            <p:nvPr/>
          </p:nvSpPr>
          <p:spPr bwMode="auto">
            <a:xfrm flipV="1">
              <a:off x="2592" y="1440"/>
              <a:ext cx="576" cy="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sp>
          <p:nvSpPr>
            <p:cNvPr id="20612" name="Line 132"/>
            <p:cNvSpPr>
              <a:spLocks noChangeShapeType="1"/>
            </p:cNvSpPr>
            <p:nvPr/>
          </p:nvSpPr>
          <p:spPr bwMode="auto">
            <a:xfrm flipV="1">
              <a:off x="3312" y="1632"/>
              <a:ext cx="0" cy="48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grpSp>
      <p:grpSp>
        <p:nvGrpSpPr>
          <p:cNvPr id="9" name="Group 138"/>
          <p:cNvGrpSpPr>
            <a:grpSpLocks/>
          </p:cNvGrpSpPr>
          <p:nvPr/>
        </p:nvGrpSpPr>
        <p:grpSpPr bwMode="auto">
          <a:xfrm>
            <a:off x="1447800" y="1524000"/>
            <a:ext cx="6248400" cy="2971800"/>
            <a:chOff x="912" y="960"/>
            <a:chExt cx="3936" cy="1872"/>
          </a:xfrm>
        </p:grpSpPr>
        <p:sp>
          <p:nvSpPr>
            <p:cNvPr id="20616" name="Rectangle 136"/>
            <p:cNvSpPr>
              <a:spLocks noChangeArrowheads="1"/>
            </p:cNvSpPr>
            <p:nvPr/>
          </p:nvSpPr>
          <p:spPr bwMode="auto">
            <a:xfrm>
              <a:off x="3552" y="2112"/>
              <a:ext cx="1296" cy="720"/>
            </a:xfrm>
            <a:prstGeom prst="rect">
              <a:avLst/>
            </a:prstGeom>
            <a:solidFill>
              <a:schemeClr val="accent1"/>
            </a:solidFill>
            <a:ln w="9525">
              <a:solidFill>
                <a:schemeClr val="tx1"/>
              </a:solidFill>
              <a:miter lim="800000"/>
              <a:headEnd/>
              <a:tailEnd/>
            </a:ln>
            <a:effectLst/>
          </p:spPr>
          <p:txBody>
            <a:bodyPr wrap="none">
              <a:prstTxWarp prst="textNoShape">
                <a:avLst/>
              </a:prstTxWarp>
            </a:bodyPr>
            <a:lstStyle/>
            <a:p>
              <a:r>
                <a:rPr lang="en-US">
                  <a:latin typeface="Arial" charset="0"/>
                </a:rPr>
                <a:t>search(A)</a:t>
              </a:r>
            </a:p>
            <a:p>
              <a:r>
                <a:rPr lang="en-US">
                  <a:latin typeface="Arial" charset="0"/>
                </a:rPr>
                <a:t>--&gt;</a:t>
              </a:r>
            </a:p>
            <a:p>
              <a:r>
                <a:rPr lang="en-US">
                  <a:latin typeface="Arial" charset="0"/>
                </a:rPr>
                <a:t>123.2.0.18</a:t>
              </a:r>
            </a:p>
          </p:txBody>
        </p:sp>
        <p:sp>
          <p:nvSpPr>
            <p:cNvPr id="20617" name="Rectangle 137"/>
            <p:cNvSpPr>
              <a:spLocks noChangeArrowheads="1"/>
            </p:cNvSpPr>
            <p:nvPr/>
          </p:nvSpPr>
          <p:spPr bwMode="auto">
            <a:xfrm>
              <a:off x="912" y="960"/>
              <a:ext cx="1296" cy="720"/>
            </a:xfrm>
            <a:prstGeom prst="rect">
              <a:avLst/>
            </a:prstGeom>
            <a:solidFill>
              <a:schemeClr val="accent1"/>
            </a:solidFill>
            <a:ln w="9525">
              <a:solidFill>
                <a:schemeClr val="tx1"/>
              </a:solidFill>
              <a:miter lim="800000"/>
              <a:headEnd/>
              <a:tailEnd/>
            </a:ln>
            <a:effectLst/>
          </p:spPr>
          <p:txBody>
            <a:bodyPr wrap="none">
              <a:prstTxWarp prst="textNoShape">
                <a:avLst/>
              </a:prstTxWarp>
            </a:bodyPr>
            <a:lstStyle/>
            <a:p>
              <a:r>
                <a:rPr lang="en-US">
                  <a:latin typeface="Arial" charset="0"/>
                </a:rPr>
                <a:t>search(A)</a:t>
              </a:r>
            </a:p>
            <a:p>
              <a:r>
                <a:rPr lang="en-US">
                  <a:latin typeface="Arial" charset="0"/>
                </a:rPr>
                <a:t>--&gt;</a:t>
              </a:r>
            </a:p>
            <a:p>
              <a:r>
                <a:rPr lang="en-US">
                  <a:latin typeface="Arial" charset="0"/>
                </a:rPr>
                <a:t>123.2.22.50</a:t>
              </a:r>
            </a:p>
          </p:txBody>
        </p:sp>
      </p:grpSp>
      <p:grpSp>
        <p:nvGrpSpPr>
          <p:cNvPr id="10" name="Group 144"/>
          <p:cNvGrpSpPr>
            <a:grpSpLocks/>
          </p:cNvGrpSpPr>
          <p:nvPr/>
        </p:nvGrpSpPr>
        <p:grpSpPr bwMode="auto">
          <a:xfrm>
            <a:off x="2438400" y="2514600"/>
            <a:ext cx="2667000" cy="2362200"/>
            <a:chOff x="1536" y="1584"/>
            <a:chExt cx="1680" cy="1488"/>
          </a:xfrm>
        </p:grpSpPr>
        <p:sp>
          <p:nvSpPr>
            <p:cNvPr id="20619" name="Line 139"/>
            <p:cNvSpPr>
              <a:spLocks noChangeShapeType="1"/>
            </p:cNvSpPr>
            <p:nvPr/>
          </p:nvSpPr>
          <p:spPr bwMode="auto">
            <a:xfrm flipH="1">
              <a:off x="2304" y="2448"/>
              <a:ext cx="912" cy="0"/>
            </a:xfrm>
            <a:prstGeom prst="line">
              <a:avLst/>
            </a:prstGeom>
            <a:noFill/>
            <a:ln w="38100">
              <a:solidFill>
                <a:schemeClr val="folHlink"/>
              </a:solidFill>
              <a:round/>
              <a:headEnd/>
              <a:tailEnd type="triangle" w="med" len="med"/>
            </a:ln>
            <a:effectLst/>
          </p:spPr>
          <p:txBody>
            <a:bodyPr wrap="none" anchor="ctr">
              <a:prstTxWarp prst="textNoShape">
                <a:avLst/>
              </a:prstTxWarp>
            </a:bodyPr>
            <a:lstStyle/>
            <a:p>
              <a:endParaRPr lang="en-US"/>
            </a:p>
          </p:txBody>
        </p:sp>
        <p:sp>
          <p:nvSpPr>
            <p:cNvPr id="20620" name="Line 140"/>
            <p:cNvSpPr>
              <a:spLocks noChangeShapeType="1"/>
            </p:cNvSpPr>
            <p:nvPr/>
          </p:nvSpPr>
          <p:spPr bwMode="auto">
            <a:xfrm flipH="1">
              <a:off x="2064" y="1584"/>
              <a:ext cx="144" cy="480"/>
            </a:xfrm>
            <a:prstGeom prst="line">
              <a:avLst/>
            </a:prstGeom>
            <a:noFill/>
            <a:ln w="38100">
              <a:solidFill>
                <a:srgbClr val="00FF00"/>
              </a:solidFill>
              <a:round/>
              <a:headEnd/>
              <a:tailEnd type="triangle" w="med" len="med"/>
            </a:ln>
            <a:effectLst/>
          </p:spPr>
          <p:txBody>
            <a:bodyPr wrap="none" anchor="ctr">
              <a:prstTxWarp prst="textNoShape">
                <a:avLst/>
              </a:prstTxWarp>
            </a:bodyPr>
            <a:lstStyle/>
            <a:p>
              <a:endParaRPr lang="en-US"/>
            </a:p>
          </p:txBody>
        </p:sp>
        <p:sp>
          <p:nvSpPr>
            <p:cNvPr id="20621" name="Line 141"/>
            <p:cNvSpPr>
              <a:spLocks noChangeShapeType="1"/>
            </p:cNvSpPr>
            <p:nvPr/>
          </p:nvSpPr>
          <p:spPr bwMode="auto">
            <a:xfrm flipH="1">
              <a:off x="1680" y="2496"/>
              <a:ext cx="336" cy="576"/>
            </a:xfrm>
            <a:prstGeom prst="line">
              <a:avLst/>
            </a:prstGeom>
            <a:noFill/>
            <a:ln w="38100">
              <a:solidFill>
                <a:schemeClr val="folHlink"/>
              </a:solidFill>
              <a:round/>
              <a:headEnd/>
              <a:tailEnd type="triangle" w="med" len="med"/>
            </a:ln>
            <a:effectLst/>
          </p:spPr>
          <p:txBody>
            <a:bodyPr wrap="none" anchor="ctr">
              <a:prstTxWarp prst="textNoShape">
                <a:avLst/>
              </a:prstTxWarp>
            </a:bodyPr>
            <a:lstStyle/>
            <a:p>
              <a:endParaRPr lang="en-US"/>
            </a:p>
          </p:txBody>
        </p:sp>
        <p:sp>
          <p:nvSpPr>
            <p:cNvPr id="20622" name="Text Box 142"/>
            <p:cNvSpPr txBox="1">
              <a:spLocks noChangeArrowheads="1"/>
            </p:cNvSpPr>
            <p:nvPr/>
          </p:nvSpPr>
          <p:spPr bwMode="auto">
            <a:xfrm>
              <a:off x="2160" y="2544"/>
              <a:ext cx="756" cy="288"/>
            </a:xfrm>
            <a:prstGeom prst="rect">
              <a:avLst/>
            </a:prstGeom>
            <a:noFill/>
            <a:ln w="9525">
              <a:noFill/>
              <a:miter lim="800000"/>
              <a:headEnd/>
              <a:tailEnd/>
            </a:ln>
            <a:effectLst/>
          </p:spPr>
          <p:txBody>
            <a:bodyPr wrap="none">
              <a:prstTxWarp prst="textNoShape">
                <a:avLst/>
              </a:prstTxWarp>
              <a:spAutoFit/>
            </a:bodyPr>
            <a:lstStyle/>
            <a:p>
              <a:r>
                <a:rPr lang="en-US">
                  <a:solidFill>
                    <a:srgbClr val="00FF00"/>
                  </a:solidFill>
                </a:rPr>
                <a:t>Replies</a:t>
              </a:r>
            </a:p>
          </p:txBody>
        </p:sp>
        <p:sp>
          <p:nvSpPr>
            <p:cNvPr id="20623" name="Line 143"/>
            <p:cNvSpPr>
              <a:spLocks noChangeShapeType="1"/>
            </p:cNvSpPr>
            <p:nvPr/>
          </p:nvSpPr>
          <p:spPr bwMode="auto">
            <a:xfrm flipH="1">
              <a:off x="1536" y="2448"/>
              <a:ext cx="336" cy="576"/>
            </a:xfrm>
            <a:prstGeom prst="line">
              <a:avLst/>
            </a:prstGeom>
            <a:noFill/>
            <a:ln w="38100">
              <a:solidFill>
                <a:srgbClr val="00FF00"/>
              </a:solidFill>
              <a:round/>
              <a:headEnd/>
              <a:tailEnd type="triangle" w="med" len="med"/>
            </a:ln>
            <a:effectLst/>
          </p:spPr>
          <p:txBody>
            <a:bodyPr wrap="none" anchor="ctr">
              <a:prstTxWarp prst="textNoShape">
                <a:avLst/>
              </a:prstTxWarp>
            </a:bodyPr>
            <a:lstStyle/>
            <a:p>
              <a:endParaRPr lang="en-US"/>
            </a:p>
          </p:txBody>
        </p:sp>
      </p:grpSp>
      <p:grpSp>
        <p:nvGrpSpPr>
          <p:cNvPr id="11" name="Group 147"/>
          <p:cNvGrpSpPr>
            <a:grpSpLocks/>
          </p:cNvGrpSpPr>
          <p:nvPr/>
        </p:nvGrpSpPr>
        <p:grpSpPr bwMode="auto">
          <a:xfrm>
            <a:off x="457200" y="3581400"/>
            <a:ext cx="6807200" cy="2590800"/>
            <a:chOff x="288" y="2256"/>
            <a:chExt cx="4288" cy="1632"/>
          </a:xfrm>
        </p:grpSpPr>
        <p:sp>
          <p:nvSpPr>
            <p:cNvPr id="20625" name="Rectangle 145"/>
            <p:cNvSpPr>
              <a:spLocks noChangeArrowheads="1"/>
            </p:cNvSpPr>
            <p:nvPr/>
          </p:nvSpPr>
          <p:spPr bwMode="auto">
            <a:xfrm>
              <a:off x="3552" y="3600"/>
              <a:ext cx="1024" cy="288"/>
            </a:xfrm>
            <a:prstGeom prst="rect">
              <a:avLst/>
            </a:prstGeom>
            <a:noFill/>
            <a:ln w="9525">
              <a:noFill/>
              <a:miter lim="800000"/>
              <a:headEnd/>
              <a:tailEnd/>
            </a:ln>
            <a:effectLst/>
          </p:spPr>
          <p:txBody>
            <a:bodyPr wrap="none">
              <a:prstTxWarp prst="textNoShape">
                <a:avLst/>
              </a:prstTxWarp>
              <a:spAutoFit/>
            </a:bodyPr>
            <a:lstStyle/>
            <a:p>
              <a:r>
                <a:rPr lang="en-US">
                  <a:latin typeface="Arial" charset="0"/>
                </a:rPr>
                <a:t>123.2.0.18</a:t>
              </a:r>
            </a:p>
          </p:txBody>
        </p:sp>
        <p:sp>
          <p:nvSpPr>
            <p:cNvPr id="20626" name="Rectangle 146"/>
            <p:cNvSpPr>
              <a:spLocks noChangeArrowheads="1"/>
            </p:cNvSpPr>
            <p:nvPr/>
          </p:nvSpPr>
          <p:spPr bwMode="auto">
            <a:xfrm>
              <a:off x="288" y="2256"/>
              <a:ext cx="1130" cy="288"/>
            </a:xfrm>
            <a:prstGeom prst="rect">
              <a:avLst/>
            </a:prstGeom>
            <a:noFill/>
            <a:ln w="9525">
              <a:noFill/>
              <a:miter lim="800000"/>
              <a:headEnd/>
              <a:tailEnd/>
            </a:ln>
            <a:effectLst/>
          </p:spPr>
          <p:txBody>
            <a:bodyPr wrap="none">
              <a:prstTxWarp prst="textNoShape">
                <a:avLst/>
              </a:prstTxWarp>
              <a:spAutoFit/>
            </a:bodyPr>
            <a:lstStyle/>
            <a:p>
              <a:r>
                <a:rPr lang="en-US">
                  <a:latin typeface="Arial" charset="0"/>
                </a:rPr>
                <a:t>123.2.22.50</a:t>
              </a:r>
            </a:p>
          </p:txBody>
        </p:sp>
      </p:grpSp>
      <p:sp>
        <p:nvSpPr>
          <p:cNvPr id="87" name="Slide Number Placeholder 86"/>
          <p:cNvSpPr>
            <a:spLocks noGrp="1"/>
          </p:cNvSpPr>
          <p:nvPr>
            <p:ph type="sldNum" sz="quarter" idx="12"/>
          </p:nvPr>
        </p:nvSpPr>
        <p:spPr/>
        <p:txBody>
          <a:bodyPr/>
          <a:lstStyle/>
          <a:p>
            <a:fld id="{B6F15528-21DE-4FAA-801E-634DDDAF4B2B}" type="slidenum">
              <a:rPr lang="en-US" smtClean="0"/>
              <a:pPr/>
              <a:t>88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499"/>
                                          </p:stCondLst>
                                        </p:cTn>
                                        <p:tgtEl>
                                          <p:spTgt spid="9"/>
                                        </p:tgtEl>
                                        <p:attrNameLst>
                                          <p:attrName>style.visibility</p:attrName>
                                        </p:attrNameLst>
                                      </p:cBhvr>
                                      <p:to>
                                        <p:strVal val="hidden"/>
                                      </p:to>
                                    </p:set>
                                  </p:childTnLst>
                                </p:cTn>
                              </p:par>
                            </p:childTnLst>
                          </p:cTn>
                        </p:par>
                        <p:par>
                          <p:cTn id="23" fill="hold">
                            <p:stCondLst>
                              <p:cond delay="500"/>
                            </p:stCondLst>
                            <p:childTnLst>
                              <p:par>
                                <p:cTn id="24" presetID="1" presetClass="exit" presetSubtype="0" fill="hold" nodeType="afterEffect">
                                  <p:stCondLst>
                                    <p:cond delay="0"/>
                                  </p:stCondLst>
                                  <p:childTnLst>
                                    <p:set>
                                      <p:cBhvr>
                                        <p:cTn id="25" dur="1" fill="hold">
                                          <p:stCondLst>
                                            <p:cond delay="499"/>
                                          </p:stCondLst>
                                        </p:cTn>
                                        <p:tgtEl>
                                          <p:spTgt spid="8"/>
                                        </p:tgtEl>
                                        <p:attrNameLst>
                                          <p:attrName>style.visibility</p:attrName>
                                        </p:attrNameLst>
                                      </p:cBhvr>
                                      <p:to>
                                        <p:strVal val="hidden"/>
                                      </p:to>
                                    </p:set>
                                  </p:childTnLst>
                                </p:cTn>
                              </p:par>
                            </p:childTnLst>
                          </p:cTn>
                        </p:par>
                        <p:par>
                          <p:cTn id="26" fill="hold">
                            <p:stCondLst>
                              <p:cond delay="1000"/>
                            </p:stCondLst>
                            <p:childTnLst>
                              <p:par>
                                <p:cTn id="27" presetID="1" presetClass="exit" presetSubtype="0" fill="hold" nodeType="afterEffect">
                                  <p:stCondLst>
                                    <p:cond delay="0"/>
                                  </p:stCondLst>
                                  <p:childTnLst>
                                    <p:set>
                                      <p:cBhvr>
                                        <p:cTn id="28" dur="1" fill="hold">
                                          <p:stCondLst>
                                            <p:cond delay="499"/>
                                          </p:stCondLst>
                                        </p:cTn>
                                        <p:tgtEl>
                                          <p:spTgt spid="7"/>
                                        </p:tgtEl>
                                        <p:attrNameLst>
                                          <p:attrName>style.visibility</p:attrName>
                                        </p:attrNameLst>
                                      </p:cBhvr>
                                      <p:to>
                                        <p:strVal val="hidden"/>
                                      </p:to>
                                    </p:set>
                                  </p:childTnLst>
                                </p:cTn>
                              </p:par>
                            </p:childTnLst>
                          </p:cTn>
                        </p:par>
                        <p:par>
                          <p:cTn id="29" fill="hold">
                            <p:stCondLst>
                              <p:cond delay="1500"/>
                            </p:stCondLst>
                            <p:childTnLst>
                              <p:par>
                                <p:cTn id="30" presetID="1" presetClass="exit" presetSubtype="0" fill="hold" nodeType="afterEffect">
                                  <p:stCondLst>
                                    <p:cond delay="0"/>
                                  </p:stCondLst>
                                  <p:childTnLst>
                                    <p:set>
                                      <p:cBhvr>
                                        <p:cTn id="31" dur="1" fill="hold">
                                          <p:stCondLst>
                                            <p:cond delay="499"/>
                                          </p:stCondLst>
                                        </p:cTn>
                                        <p:tgtEl>
                                          <p:spTgt spid="6"/>
                                        </p:tgtEl>
                                        <p:attrNameLst>
                                          <p:attrName>style.visibility</p:attrName>
                                        </p:attrNameLst>
                                      </p:cBhvr>
                                      <p:to>
                                        <p:strVal val="hidden"/>
                                      </p:to>
                                    </p:set>
                                  </p:childTnLst>
                                </p:cTn>
                              </p:par>
                            </p:childTnLst>
                          </p:cTn>
                        </p:par>
                        <p:par>
                          <p:cTn id="32" fill="hold">
                            <p:stCondLst>
                              <p:cond delay="2000"/>
                            </p:stCondLst>
                            <p:childTnLst>
                              <p:par>
                                <p:cTn id="33" presetID="1" presetClass="entr" presetSubtype="0" fill="hold" nodeType="afterEffect">
                                  <p:stCondLst>
                                    <p:cond delay="0"/>
                                  </p:stCondLst>
                                  <p:childTnLst>
                                    <p:set>
                                      <p:cBhvr>
                                        <p:cTn id="34" dur="1" fill="hold">
                                          <p:stCondLst>
                                            <p:cond delay="499"/>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t>BitTorrent: Publish/Join</a:t>
            </a:r>
          </a:p>
        </p:txBody>
      </p:sp>
      <p:sp>
        <p:nvSpPr>
          <p:cNvPr id="84995" name="Text Box 3"/>
          <p:cNvSpPr txBox="1">
            <a:spLocks noChangeArrowheads="1"/>
          </p:cNvSpPr>
          <p:nvPr/>
        </p:nvSpPr>
        <p:spPr bwMode="auto">
          <a:xfrm>
            <a:off x="4419600" y="1676400"/>
            <a:ext cx="1217613" cy="457200"/>
          </a:xfrm>
          <a:prstGeom prst="rect">
            <a:avLst/>
          </a:prstGeom>
          <a:noFill/>
          <a:ln w="9525">
            <a:noFill/>
            <a:miter lim="800000"/>
            <a:headEnd/>
            <a:tailEnd/>
          </a:ln>
          <a:effectLst/>
        </p:spPr>
        <p:txBody>
          <a:bodyPr wrap="none">
            <a:prstTxWarp prst="textNoShape">
              <a:avLst/>
            </a:prstTxWarp>
            <a:spAutoFit/>
          </a:bodyPr>
          <a:lstStyle/>
          <a:p>
            <a:r>
              <a:rPr lang="en-US">
                <a:solidFill>
                  <a:srgbClr val="990000"/>
                </a:solidFill>
              </a:rPr>
              <a:t>Tracker</a:t>
            </a:r>
          </a:p>
        </p:txBody>
      </p:sp>
      <p:pic>
        <p:nvPicPr>
          <p:cNvPr id="84997" name="Picture 5" descr="com"/>
          <p:cNvPicPr>
            <a:picLocks noChangeAspect="1" noChangeArrowheads="1"/>
          </p:cNvPicPr>
          <p:nvPr/>
        </p:nvPicPr>
        <p:blipFill>
          <a:blip r:embed="rId3"/>
          <a:srcRect/>
          <a:stretch>
            <a:fillRect/>
          </a:stretch>
        </p:blipFill>
        <p:spPr bwMode="auto">
          <a:xfrm>
            <a:off x="3962400" y="1609725"/>
            <a:ext cx="533400" cy="498475"/>
          </a:xfrm>
          <a:prstGeom prst="rect">
            <a:avLst/>
          </a:prstGeom>
          <a:noFill/>
        </p:spPr>
      </p:pic>
      <p:pic>
        <p:nvPicPr>
          <p:cNvPr id="84998" name="Picture 6"/>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886200" y="2133600"/>
            <a:ext cx="609600" cy="609600"/>
          </a:xfrm>
          <a:prstGeom prst="rect">
            <a:avLst/>
          </a:prstGeom>
          <a:noFill/>
          <a:ln w="9525">
            <a:noFill/>
            <a:miter lim="800000"/>
            <a:headEnd/>
            <a:tailEnd/>
          </a:ln>
          <a:effectLst/>
        </p:spPr>
      </p:pic>
      <p:grpSp>
        <p:nvGrpSpPr>
          <p:cNvPr id="2" name="Group 7"/>
          <p:cNvGrpSpPr>
            <a:grpSpLocks/>
          </p:cNvGrpSpPr>
          <p:nvPr/>
        </p:nvGrpSpPr>
        <p:grpSpPr bwMode="auto">
          <a:xfrm>
            <a:off x="3581400" y="2286000"/>
            <a:ext cx="1219200" cy="228600"/>
            <a:chOff x="2256" y="1440"/>
            <a:chExt cx="768" cy="144"/>
          </a:xfrm>
        </p:grpSpPr>
        <p:sp>
          <p:nvSpPr>
            <p:cNvPr id="85000" name="Rectangle 8"/>
            <p:cNvSpPr>
              <a:spLocks noChangeArrowheads="1"/>
            </p:cNvSpPr>
            <p:nvPr/>
          </p:nvSpPr>
          <p:spPr bwMode="auto">
            <a:xfrm>
              <a:off x="2256" y="1440"/>
              <a:ext cx="192"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85001" name="Rectangle 9"/>
            <p:cNvSpPr>
              <a:spLocks noChangeArrowheads="1"/>
            </p:cNvSpPr>
            <p:nvPr/>
          </p:nvSpPr>
          <p:spPr bwMode="auto">
            <a:xfrm>
              <a:off x="2448" y="1440"/>
              <a:ext cx="192" cy="144"/>
            </a:xfrm>
            <a:prstGeom prst="rect">
              <a:avLst/>
            </a:prstGeom>
            <a:solidFill>
              <a:schemeClr val="folHlink"/>
            </a:solidFill>
            <a:ln w="9525">
              <a:solidFill>
                <a:schemeClr val="tx1"/>
              </a:solidFill>
              <a:miter lim="800000"/>
              <a:headEnd/>
              <a:tailEnd/>
            </a:ln>
            <a:effectLst/>
          </p:spPr>
          <p:txBody>
            <a:bodyPr wrap="none" anchor="ctr">
              <a:prstTxWarp prst="textNoShape">
                <a:avLst/>
              </a:prstTxWarp>
            </a:bodyPr>
            <a:lstStyle/>
            <a:p>
              <a:pPr algn="ctr"/>
              <a:endParaRPr lang="en-US">
                <a:solidFill>
                  <a:schemeClr val="folHlink"/>
                </a:solidFill>
              </a:endParaRPr>
            </a:p>
          </p:txBody>
        </p:sp>
        <p:sp>
          <p:nvSpPr>
            <p:cNvPr id="85002" name="Rectangle 10"/>
            <p:cNvSpPr>
              <a:spLocks noChangeArrowheads="1"/>
            </p:cNvSpPr>
            <p:nvPr/>
          </p:nvSpPr>
          <p:spPr bwMode="auto">
            <a:xfrm>
              <a:off x="2640" y="1440"/>
              <a:ext cx="192" cy="144"/>
            </a:xfrm>
            <a:prstGeom prst="rect">
              <a:avLst/>
            </a:prstGeom>
            <a:solidFill>
              <a:schemeClr val="hlink"/>
            </a:solidFill>
            <a:ln w="9525">
              <a:solidFill>
                <a:schemeClr val="tx1"/>
              </a:solidFill>
              <a:miter lim="800000"/>
              <a:headEnd/>
              <a:tailEnd/>
            </a:ln>
            <a:effectLst/>
          </p:spPr>
          <p:txBody>
            <a:bodyPr wrap="none" anchor="ctr">
              <a:prstTxWarp prst="textNoShape">
                <a:avLst/>
              </a:prstTxWarp>
            </a:bodyPr>
            <a:lstStyle/>
            <a:p>
              <a:endParaRPr lang="en-US"/>
            </a:p>
          </p:txBody>
        </p:sp>
        <p:sp>
          <p:nvSpPr>
            <p:cNvPr id="85003" name="Rectangle 11"/>
            <p:cNvSpPr>
              <a:spLocks noChangeArrowheads="1"/>
            </p:cNvSpPr>
            <p:nvPr/>
          </p:nvSpPr>
          <p:spPr bwMode="auto">
            <a:xfrm>
              <a:off x="2832" y="1440"/>
              <a:ext cx="192" cy="144"/>
            </a:xfrm>
            <a:prstGeom prst="rect">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US"/>
            </a:p>
          </p:txBody>
        </p:sp>
      </p:grpSp>
      <p:grpSp>
        <p:nvGrpSpPr>
          <p:cNvPr id="3" name="Group 12"/>
          <p:cNvGrpSpPr>
            <a:grpSpLocks/>
          </p:cNvGrpSpPr>
          <p:nvPr/>
        </p:nvGrpSpPr>
        <p:grpSpPr bwMode="auto">
          <a:xfrm>
            <a:off x="2362200" y="2590800"/>
            <a:ext cx="1524000" cy="1193800"/>
            <a:chOff x="1488" y="1632"/>
            <a:chExt cx="960" cy="752"/>
          </a:xfrm>
        </p:grpSpPr>
        <p:pic>
          <p:nvPicPr>
            <p:cNvPr id="85005" name="Picture 13" descr="com"/>
            <p:cNvPicPr>
              <a:picLocks noChangeAspect="1" noChangeArrowheads="1"/>
            </p:cNvPicPr>
            <p:nvPr/>
          </p:nvPicPr>
          <p:blipFill>
            <a:blip r:embed="rId3"/>
            <a:srcRect/>
            <a:stretch>
              <a:fillRect/>
            </a:stretch>
          </p:blipFill>
          <p:spPr bwMode="auto">
            <a:xfrm>
              <a:off x="1488" y="2160"/>
              <a:ext cx="240" cy="224"/>
            </a:xfrm>
            <a:prstGeom prst="rect">
              <a:avLst/>
            </a:prstGeom>
            <a:noFill/>
          </p:spPr>
        </p:pic>
        <p:sp>
          <p:nvSpPr>
            <p:cNvPr id="85006" name="Line 14"/>
            <p:cNvSpPr>
              <a:spLocks noChangeShapeType="1"/>
            </p:cNvSpPr>
            <p:nvPr/>
          </p:nvSpPr>
          <p:spPr bwMode="auto">
            <a:xfrm flipH="1">
              <a:off x="1680" y="1632"/>
              <a:ext cx="768" cy="576"/>
            </a:xfrm>
            <a:prstGeom prst="line">
              <a:avLst/>
            </a:prstGeom>
            <a:noFill/>
            <a:ln w="38100">
              <a:solidFill>
                <a:schemeClr val="hlink"/>
              </a:solidFill>
              <a:round/>
              <a:headEnd/>
              <a:tailEnd type="triangle" w="med" len="med"/>
            </a:ln>
            <a:effectLst/>
          </p:spPr>
          <p:txBody>
            <a:bodyPr wrap="none" anchor="ctr">
              <a:prstTxWarp prst="textNoShape">
                <a:avLst/>
              </a:prstTxWarp>
            </a:bodyPr>
            <a:lstStyle/>
            <a:p>
              <a:endParaRPr lang="en-US"/>
            </a:p>
          </p:txBody>
        </p:sp>
      </p:grpSp>
      <p:grpSp>
        <p:nvGrpSpPr>
          <p:cNvPr id="4" name="Group 15"/>
          <p:cNvGrpSpPr>
            <a:grpSpLocks/>
          </p:cNvGrpSpPr>
          <p:nvPr/>
        </p:nvGrpSpPr>
        <p:grpSpPr bwMode="auto">
          <a:xfrm>
            <a:off x="3200400" y="2743200"/>
            <a:ext cx="838200" cy="2717800"/>
            <a:chOff x="2016" y="1728"/>
            <a:chExt cx="528" cy="1712"/>
          </a:xfrm>
        </p:grpSpPr>
        <p:pic>
          <p:nvPicPr>
            <p:cNvPr id="85008" name="Picture 16" descr="com"/>
            <p:cNvPicPr>
              <a:picLocks noChangeAspect="1" noChangeArrowheads="1"/>
            </p:cNvPicPr>
            <p:nvPr/>
          </p:nvPicPr>
          <p:blipFill>
            <a:blip r:embed="rId3"/>
            <a:srcRect/>
            <a:stretch>
              <a:fillRect/>
            </a:stretch>
          </p:blipFill>
          <p:spPr bwMode="auto">
            <a:xfrm>
              <a:off x="2016" y="3216"/>
              <a:ext cx="240" cy="224"/>
            </a:xfrm>
            <a:prstGeom prst="rect">
              <a:avLst/>
            </a:prstGeom>
            <a:noFill/>
          </p:spPr>
        </p:pic>
        <p:sp>
          <p:nvSpPr>
            <p:cNvPr id="85009" name="Line 17"/>
            <p:cNvSpPr>
              <a:spLocks noChangeShapeType="1"/>
            </p:cNvSpPr>
            <p:nvPr/>
          </p:nvSpPr>
          <p:spPr bwMode="auto">
            <a:xfrm flipH="1">
              <a:off x="2160" y="1728"/>
              <a:ext cx="384" cy="1488"/>
            </a:xfrm>
            <a:prstGeom prst="line">
              <a:avLst/>
            </a:prstGeom>
            <a:noFill/>
            <a:ln w="38100">
              <a:solidFill>
                <a:schemeClr val="hlink"/>
              </a:solidFill>
              <a:round/>
              <a:headEnd/>
              <a:tailEnd type="triangle" w="med" len="med"/>
            </a:ln>
            <a:effectLst/>
          </p:spPr>
          <p:txBody>
            <a:bodyPr wrap="none" anchor="ctr">
              <a:prstTxWarp prst="textNoShape">
                <a:avLst/>
              </a:prstTxWarp>
            </a:bodyPr>
            <a:lstStyle/>
            <a:p>
              <a:endParaRPr lang="en-US"/>
            </a:p>
          </p:txBody>
        </p:sp>
      </p:grpSp>
      <p:grpSp>
        <p:nvGrpSpPr>
          <p:cNvPr id="5" name="Group 18"/>
          <p:cNvGrpSpPr>
            <a:grpSpLocks/>
          </p:cNvGrpSpPr>
          <p:nvPr/>
        </p:nvGrpSpPr>
        <p:grpSpPr bwMode="auto">
          <a:xfrm>
            <a:off x="4343400" y="2667000"/>
            <a:ext cx="1066800" cy="2794000"/>
            <a:chOff x="2736" y="1680"/>
            <a:chExt cx="672" cy="1760"/>
          </a:xfrm>
        </p:grpSpPr>
        <p:pic>
          <p:nvPicPr>
            <p:cNvPr id="85011" name="Picture 19" descr="com"/>
            <p:cNvPicPr>
              <a:picLocks noChangeAspect="1" noChangeArrowheads="1"/>
            </p:cNvPicPr>
            <p:nvPr/>
          </p:nvPicPr>
          <p:blipFill>
            <a:blip r:embed="rId3"/>
            <a:srcRect/>
            <a:stretch>
              <a:fillRect/>
            </a:stretch>
          </p:blipFill>
          <p:spPr bwMode="auto">
            <a:xfrm>
              <a:off x="3168" y="3216"/>
              <a:ext cx="240" cy="224"/>
            </a:xfrm>
            <a:prstGeom prst="rect">
              <a:avLst/>
            </a:prstGeom>
            <a:noFill/>
          </p:spPr>
        </p:pic>
        <p:sp>
          <p:nvSpPr>
            <p:cNvPr id="85012" name="Line 20"/>
            <p:cNvSpPr>
              <a:spLocks noChangeShapeType="1"/>
            </p:cNvSpPr>
            <p:nvPr/>
          </p:nvSpPr>
          <p:spPr bwMode="auto">
            <a:xfrm>
              <a:off x="2736" y="1680"/>
              <a:ext cx="480" cy="1536"/>
            </a:xfrm>
            <a:prstGeom prst="line">
              <a:avLst/>
            </a:prstGeom>
            <a:noFill/>
            <a:ln w="38100">
              <a:solidFill>
                <a:schemeClr val="hlink"/>
              </a:solidFill>
              <a:round/>
              <a:headEnd/>
              <a:tailEnd type="triangle" w="med" len="med"/>
            </a:ln>
            <a:effectLst/>
          </p:spPr>
          <p:txBody>
            <a:bodyPr wrap="none" anchor="ctr">
              <a:prstTxWarp prst="textNoShape">
                <a:avLst/>
              </a:prstTxWarp>
            </a:bodyPr>
            <a:lstStyle/>
            <a:p>
              <a:endParaRPr lang="en-US"/>
            </a:p>
          </p:txBody>
        </p:sp>
      </p:grpSp>
      <p:sp>
        <p:nvSpPr>
          <p:cNvPr id="85013" name="Line 21"/>
          <p:cNvSpPr>
            <a:spLocks noChangeShapeType="1"/>
          </p:cNvSpPr>
          <p:nvPr/>
        </p:nvSpPr>
        <p:spPr bwMode="auto">
          <a:xfrm>
            <a:off x="2590800" y="3886200"/>
            <a:ext cx="609600" cy="1219200"/>
          </a:xfrm>
          <a:prstGeom prst="line">
            <a:avLst/>
          </a:prstGeom>
          <a:noFill/>
          <a:ln w="38100">
            <a:solidFill>
              <a:schemeClr val="hlink"/>
            </a:solidFill>
            <a:round/>
            <a:headEnd type="triangle" w="med" len="med"/>
            <a:tailEnd type="triangle" w="med" len="med"/>
          </a:ln>
          <a:effectLst/>
        </p:spPr>
        <p:txBody>
          <a:bodyPr wrap="none" anchor="ctr">
            <a:prstTxWarp prst="textNoShape">
              <a:avLst/>
            </a:prstTxWarp>
          </a:bodyPr>
          <a:lstStyle/>
          <a:p>
            <a:endParaRPr lang="en-US"/>
          </a:p>
        </p:txBody>
      </p:sp>
      <p:grpSp>
        <p:nvGrpSpPr>
          <p:cNvPr id="6" name="Group 22"/>
          <p:cNvGrpSpPr>
            <a:grpSpLocks/>
          </p:cNvGrpSpPr>
          <p:nvPr/>
        </p:nvGrpSpPr>
        <p:grpSpPr bwMode="auto">
          <a:xfrm>
            <a:off x="4724400" y="2590800"/>
            <a:ext cx="1524000" cy="1193800"/>
            <a:chOff x="2976" y="1632"/>
            <a:chExt cx="960" cy="752"/>
          </a:xfrm>
        </p:grpSpPr>
        <p:pic>
          <p:nvPicPr>
            <p:cNvPr id="85015" name="Picture 23" descr="com"/>
            <p:cNvPicPr>
              <a:picLocks noChangeAspect="1" noChangeArrowheads="1"/>
            </p:cNvPicPr>
            <p:nvPr/>
          </p:nvPicPr>
          <p:blipFill>
            <a:blip r:embed="rId3"/>
            <a:srcRect/>
            <a:stretch>
              <a:fillRect/>
            </a:stretch>
          </p:blipFill>
          <p:spPr bwMode="auto">
            <a:xfrm>
              <a:off x="3696" y="2160"/>
              <a:ext cx="240" cy="224"/>
            </a:xfrm>
            <a:prstGeom prst="rect">
              <a:avLst/>
            </a:prstGeom>
            <a:noFill/>
          </p:spPr>
        </p:pic>
        <p:sp>
          <p:nvSpPr>
            <p:cNvPr id="85016" name="Line 24"/>
            <p:cNvSpPr>
              <a:spLocks noChangeShapeType="1"/>
            </p:cNvSpPr>
            <p:nvPr/>
          </p:nvSpPr>
          <p:spPr bwMode="auto">
            <a:xfrm>
              <a:off x="2976" y="1632"/>
              <a:ext cx="720" cy="576"/>
            </a:xfrm>
            <a:prstGeom prst="line">
              <a:avLst/>
            </a:prstGeom>
            <a:noFill/>
            <a:ln w="38100">
              <a:solidFill>
                <a:schemeClr val="hlink"/>
              </a:solidFill>
              <a:round/>
              <a:headEnd/>
              <a:tailEnd type="triangle" w="med" len="med"/>
            </a:ln>
            <a:effectLst/>
          </p:spPr>
          <p:txBody>
            <a:bodyPr wrap="none" anchor="ctr">
              <a:prstTxWarp prst="textNoShape">
                <a:avLst/>
              </a:prstTxWarp>
            </a:bodyPr>
            <a:lstStyle/>
            <a:p>
              <a:endParaRPr lang="en-US"/>
            </a:p>
          </p:txBody>
        </p:sp>
      </p:grpSp>
      <p:grpSp>
        <p:nvGrpSpPr>
          <p:cNvPr id="7" name="Group 25"/>
          <p:cNvGrpSpPr>
            <a:grpSpLocks/>
          </p:cNvGrpSpPr>
          <p:nvPr/>
        </p:nvGrpSpPr>
        <p:grpSpPr bwMode="auto">
          <a:xfrm>
            <a:off x="2819400" y="3581400"/>
            <a:ext cx="3124200" cy="1600200"/>
            <a:chOff x="1776" y="2256"/>
            <a:chExt cx="1968" cy="1008"/>
          </a:xfrm>
        </p:grpSpPr>
        <p:sp>
          <p:nvSpPr>
            <p:cNvPr id="85018" name="Line 26"/>
            <p:cNvSpPr>
              <a:spLocks noChangeShapeType="1"/>
            </p:cNvSpPr>
            <p:nvPr/>
          </p:nvSpPr>
          <p:spPr bwMode="auto">
            <a:xfrm flipH="1">
              <a:off x="3312" y="2400"/>
              <a:ext cx="432" cy="816"/>
            </a:xfrm>
            <a:prstGeom prst="line">
              <a:avLst/>
            </a:prstGeom>
            <a:noFill/>
            <a:ln w="38100">
              <a:solidFill>
                <a:schemeClr val="hlink"/>
              </a:solidFill>
              <a:round/>
              <a:headEnd type="triangle" w="med" len="med"/>
              <a:tailEnd type="triangle" w="med" len="med"/>
            </a:ln>
            <a:effectLst/>
          </p:spPr>
          <p:txBody>
            <a:bodyPr wrap="none" anchor="ctr">
              <a:prstTxWarp prst="textNoShape">
                <a:avLst/>
              </a:prstTxWarp>
            </a:bodyPr>
            <a:lstStyle/>
            <a:p>
              <a:endParaRPr lang="en-US"/>
            </a:p>
          </p:txBody>
        </p:sp>
        <p:sp>
          <p:nvSpPr>
            <p:cNvPr id="85019" name="Line 27"/>
            <p:cNvSpPr>
              <a:spLocks noChangeShapeType="1"/>
            </p:cNvSpPr>
            <p:nvPr/>
          </p:nvSpPr>
          <p:spPr bwMode="auto">
            <a:xfrm flipH="1">
              <a:off x="1776" y="2256"/>
              <a:ext cx="1872" cy="0"/>
            </a:xfrm>
            <a:prstGeom prst="line">
              <a:avLst/>
            </a:prstGeom>
            <a:noFill/>
            <a:ln w="38100">
              <a:solidFill>
                <a:schemeClr val="hlink"/>
              </a:solidFill>
              <a:round/>
              <a:headEnd type="triangle" w="med" len="med"/>
              <a:tailEnd type="triangle" w="med" len="med"/>
            </a:ln>
            <a:effectLst/>
          </p:spPr>
          <p:txBody>
            <a:bodyPr wrap="none" anchor="ctr">
              <a:prstTxWarp prst="textNoShape">
                <a:avLst/>
              </a:prstTxWarp>
            </a:bodyPr>
            <a:lstStyle/>
            <a:p>
              <a:endParaRPr lang="en-US"/>
            </a:p>
          </p:txBody>
        </p:sp>
        <p:sp>
          <p:nvSpPr>
            <p:cNvPr id="85020" name="Line 28"/>
            <p:cNvSpPr>
              <a:spLocks noChangeShapeType="1"/>
            </p:cNvSpPr>
            <p:nvPr/>
          </p:nvSpPr>
          <p:spPr bwMode="auto">
            <a:xfrm flipH="1">
              <a:off x="2208" y="2352"/>
              <a:ext cx="1488" cy="912"/>
            </a:xfrm>
            <a:prstGeom prst="line">
              <a:avLst/>
            </a:prstGeom>
            <a:noFill/>
            <a:ln w="38100">
              <a:solidFill>
                <a:schemeClr val="hlink"/>
              </a:solidFill>
              <a:round/>
              <a:headEnd type="triangle" w="med" len="med"/>
              <a:tailEnd type="triangle" w="med" len="med"/>
            </a:ln>
            <a:effectLst/>
          </p:spPr>
          <p:txBody>
            <a:bodyPr wrap="none" anchor="ctr">
              <a:prstTxWarp prst="textNoShape">
                <a:avLst/>
              </a:prstTxWarp>
            </a:bodyPr>
            <a:lstStyle/>
            <a:p>
              <a:endParaRPr lang="en-US"/>
            </a:p>
          </p:txBody>
        </p:sp>
      </p:grpSp>
      <p:grpSp>
        <p:nvGrpSpPr>
          <p:cNvPr id="8" name="Group 29"/>
          <p:cNvGrpSpPr>
            <a:grpSpLocks/>
          </p:cNvGrpSpPr>
          <p:nvPr/>
        </p:nvGrpSpPr>
        <p:grpSpPr bwMode="auto">
          <a:xfrm>
            <a:off x="2743200" y="3733800"/>
            <a:ext cx="2209800" cy="1600200"/>
            <a:chOff x="1728" y="2352"/>
            <a:chExt cx="1392" cy="1008"/>
          </a:xfrm>
        </p:grpSpPr>
        <p:sp>
          <p:nvSpPr>
            <p:cNvPr id="85022" name="Line 30"/>
            <p:cNvSpPr>
              <a:spLocks noChangeShapeType="1"/>
            </p:cNvSpPr>
            <p:nvPr/>
          </p:nvSpPr>
          <p:spPr bwMode="auto">
            <a:xfrm>
              <a:off x="2304" y="3360"/>
              <a:ext cx="816" cy="0"/>
            </a:xfrm>
            <a:prstGeom prst="line">
              <a:avLst/>
            </a:prstGeom>
            <a:noFill/>
            <a:ln w="38100">
              <a:solidFill>
                <a:schemeClr val="hlink"/>
              </a:solidFill>
              <a:round/>
              <a:headEnd type="triangle" w="med" len="med"/>
              <a:tailEnd type="triangle" w="med" len="med"/>
            </a:ln>
            <a:effectLst/>
          </p:spPr>
          <p:txBody>
            <a:bodyPr wrap="none" anchor="ctr">
              <a:prstTxWarp prst="textNoShape">
                <a:avLst/>
              </a:prstTxWarp>
            </a:bodyPr>
            <a:lstStyle/>
            <a:p>
              <a:endParaRPr lang="en-US"/>
            </a:p>
          </p:txBody>
        </p:sp>
        <p:sp>
          <p:nvSpPr>
            <p:cNvPr id="85023" name="Line 31"/>
            <p:cNvSpPr>
              <a:spLocks noChangeShapeType="1"/>
            </p:cNvSpPr>
            <p:nvPr/>
          </p:nvSpPr>
          <p:spPr bwMode="auto">
            <a:xfrm>
              <a:off x="1728" y="2352"/>
              <a:ext cx="1392" cy="912"/>
            </a:xfrm>
            <a:prstGeom prst="line">
              <a:avLst/>
            </a:prstGeom>
            <a:noFill/>
            <a:ln w="38100">
              <a:solidFill>
                <a:schemeClr val="hlink"/>
              </a:solidFill>
              <a:round/>
              <a:headEnd type="triangle" w="med" len="med"/>
              <a:tailEnd type="triangle" w="med" len="med"/>
            </a:ln>
            <a:effectLst/>
          </p:spPr>
          <p:txBody>
            <a:bodyPr wrap="none" anchor="ctr">
              <a:prstTxWarp prst="textNoShape">
                <a:avLst/>
              </a:prstTxWarp>
            </a:bodyPr>
            <a:lstStyle/>
            <a:p>
              <a:endParaRPr lang="en-US"/>
            </a:p>
          </p:txBody>
        </p:sp>
      </p:grpSp>
      <p:sp>
        <p:nvSpPr>
          <p:cNvPr id="32" name="Slide Number Placeholder 31"/>
          <p:cNvSpPr>
            <a:spLocks noGrp="1"/>
          </p:cNvSpPr>
          <p:nvPr>
            <p:ph type="sldNum" sz="quarter" idx="12"/>
          </p:nvPr>
        </p:nvSpPr>
        <p:spPr/>
        <p:txBody>
          <a:bodyPr/>
          <a:lstStyle/>
          <a:p>
            <a:fld id="{B6F15528-21DE-4FAA-801E-634DDDAF4B2B}" type="slidenum">
              <a:rPr lang="en-US" smtClean="0"/>
              <a:pPr/>
              <a:t>89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50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6"/>
                                        </p:tgtEl>
                                        <p:attrNameLst>
                                          <p:attrName>style.visibility</p:attrName>
                                        </p:attrNameLst>
                                      </p:cBhvr>
                                      <p:to>
                                        <p:strVal val="visible"/>
                                      </p:to>
                                    </p:set>
                                  </p:childTnLst>
                                </p:cTn>
                              </p:par>
                            </p:childTnLst>
                          </p:cTn>
                        </p:par>
                        <p:par>
                          <p:cTn id="31" fill="hold">
                            <p:stCondLst>
                              <p:cond delay="500"/>
                            </p:stCondLst>
                            <p:childTnLst>
                              <p:par>
                                <p:cTn id="32" presetID="1" presetClass="entr" presetSubtype="0" fill="hold" nodeType="afterEffect">
                                  <p:stCondLst>
                                    <p:cond delay="200"/>
                                  </p:stCondLst>
                                  <p:childTnLst>
                                    <p:set>
                                      <p:cBhvr>
                                        <p:cTn id="33"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13"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fontScale="90000"/>
          </a:bodyPr>
          <a:lstStyle/>
          <a:p>
            <a:r>
              <a:rPr lang="en-US" smtClean="0"/>
              <a:t>Sybil Attack undermines assumed mapping between identity to entity and hence number of faulty entities</a:t>
            </a:r>
            <a:endParaRPr lang="en-US"/>
          </a:p>
        </p:txBody>
      </p:sp>
      <p:sp>
        <p:nvSpPr>
          <p:cNvPr id="61443" name="Rectangle 3"/>
          <p:cNvSpPr>
            <a:spLocks noGrp="1" noChangeArrowheads="1"/>
          </p:cNvSpPr>
          <p:nvPr>
            <p:ph type="body" idx="1"/>
          </p:nvPr>
        </p:nvSpPr>
        <p:spPr>
          <a:xfrm>
            <a:off x="304800" y="2438400"/>
            <a:ext cx="8534400" cy="3687763"/>
          </a:xfrm>
        </p:spPr>
        <p:txBody>
          <a:bodyPr>
            <a:normAutofit fontScale="92500" lnSpcReduction="10000"/>
          </a:bodyPr>
          <a:lstStyle/>
          <a:p>
            <a:r>
              <a:rPr lang="en-US" dirty="0" smtClean="0"/>
              <a:t>A Sybil attack is the forging of multiple identities for malicious intent -- having a set of faulty entities represented through a larger set of identities. </a:t>
            </a:r>
          </a:p>
          <a:p>
            <a:r>
              <a:rPr lang="en-US" dirty="0" smtClean="0"/>
              <a:t>The purpose of such an attack is to compromise a disproportionate share of a system.</a:t>
            </a:r>
          </a:p>
          <a:p>
            <a:r>
              <a:rPr lang="en-US" dirty="0" smtClean="0"/>
              <a:t>Result is overthrowing of any assumption of designed reliably based on a limited proportion of faulty entities.</a:t>
            </a:r>
            <a:endParaRPr lang="en-US" dirty="0"/>
          </a:p>
        </p:txBody>
      </p:sp>
      <p:sp>
        <p:nvSpPr>
          <p:cNvPr id="11" name="Slide Number Placeholder 10"/>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65"/>
          <p:cNvGrpSpPr>
            <a:grpSpLocks/>
          </p:cNvGrpSpPr>
          <p:nvPr/>
        </p:nvGrpSpPr>
        <p:grpSpPr bwMode="auto">
          <a:xfrm>
            <a:off x="2362200" y="1600200"/>
            <a:ext cx="3886200" cy="3851275"/>
            <a:chOff x="2784" y="-2634"/>
            <a:chExt cx="2448" cy="2426"/>
          </a:xfrm>
        </p:grpSpPr>
        <p:grpSp>
          <p:nvGrpSpPr>
            <p:cNvPr id="3" name="Group 36"/>
            <p:cNvGrpSpPr>
              <a:grpSpLocks/>
            </p:cNvGrpSpPr>
            <p:nvPr/>
          </p:nvGrpSpPr>
          <p:grpSpPr bwMode="auto">
            <a:xfrm>
              <a:off x="4272" y="-2016"/>
              <a:ext cx="960" cy="752"/>
              <a:chOff x="2976" y="1632"/>
              <a:chExt cx="960" cy="752"/>
            </a:xfrm>
          </p:grpSpPr>
          <p:pic>
            <p:nvPicPr>
              <p:cNvPr id="83986" name="Picture 18" descr="com"/>
              <p:cNvPicPr>
                <a:picLocks noChangeAspect="1" noChangeArrowheads="1"/>
              </p:cNvPicPr>
              <p:nvPr/>
            </p:nvPicPr>
            <p:blipFill>
              <a:blip r:embed="rId3"/>
              <a:srcRect/>
              <a:stretch>
                <a:fillRect/>
              </a:stretch>
            </p:blipFill>
            <p:spPr bwMode="auto">
              <a:xfrm>
                <a:off x="3696" y="2160"/>
                <a:ext cx="240" cy="224"/>
              </a:xfrm>
              <a:prstGeom prst="rect">
                <a:avLst/>
              </a:prstGeom>
              <a:noFill/>
            </p:spPr>
          </p:pic>
          <p:sp>
            <p:nvSpPr>
              <p:cNvPr id="83996" name="Line 28"/>
              <p:cNvSpPr>
                <a:spLocks noChangeShapeType="1"/>
              </p:cNvSpPr>
              <p:nvPr/>
            </p:nvSpPr>
            <p:spPr bwMode="auto">
              <a:xfrm>
                <a:off x="2976" y="1632"/>
                <a:ext cx="720" cy="576"/>
              </a:xfrm>
              <a:prstGeom prst="line">
                <a:avLst/>
              </a:prstGeom>
              <a:noFill/>
              <a:ln w="38100">
                <a:solidFill>
                  <a:schemeClr val="hlink"/>
                </a:solidFill>
                <a:round/>
                <a:headEnd/>
                <a:tailEnd type="triangle" w="med" len="med"/>
              </a:ln>
              <a:effectLst/>
            </p:spPr>
            <p:txBody>
              <a:bodyPr wrap="none" anchor="ctr">
                <a:prstTxWarp prst="textNoShape">
                  <a:avLst/>
                </a:prstTxWarp>
              </a:bodyPr>
              <a:lstStyle/>
              <a:p>
                <a:endParaRPr lang="en-US"/>
              </a:p>
            </p:txBody>
          </p:sp>
        </p:grpSp>
        <p:grpSp>
          <p:nvGrpSpPr>
            <p:cNvPr id="4" name="Group 61"/>
            <p:cNvGrpSpPr>
              <a:grpSpLocks/>
            </p:cNvGrpSpPr>
            <p:nvPr/>
          </p:nvGrpSpPr>
          <p:grpSpPr bwMode="auto">
            <a:xfrm>
              <a:off x="2784" y="-2634"/>
              <a:ext cx="2256" cy="2426"/>
              <a:chOff x="1488" y="1014"/>
              <a:chExt cx="2256" cy="2426"/>
            </a:xfrm>
          </p:grpSpPr>
          <p:pic>
            <p:nvPicPr>
              <p:cNvPr id="83971" name="Picture 3" descr="com"/>
              <p:cNvPicPr>
                <a:picLocks noChangeAspect="1" noChangeArrowheads="1"/>
              </p:cNvPicPr>
              <p:nvPr/>
            </p:nvPicPr>
            <p:blipFill>
              <a:blip r:embed="rId3"/>
              <a:srcRect/>
              <a:stretch>
                <a:fillRect/>
              </a:stretch>
            </p:blipFill>
            <p:spPr bwMode="auto">
              <a:xfrm>
                <a:off x="2496" y="1014"/>
                <a:ext cx="336" cy="314"/>
              </a:xfrm>
              <a:prstGeom prst="rect">
                <a:avLst/>
              </a:prstGeom>
              <a:noFill/>
            </p:spPr>
          </p:pic>
          <p:pic>
            <p:nvPicPr>
              <p:cNvPr id="83972"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448" y="1344"/>
                <a:ext cx="384" cy="384"/>
              </a:xfrm>
              <a:prstGeom prst="rect">
                <a:avLst/>
              </a:prstGeom>
              <a:noFill/>
              <a:ln w="9525">
                <a:noFill/>
                <a:miter lim="800000"/>
                <a:headEnd/>
                <a:tailEnd/>
              </a:ln>
              <a:effectLst/>
            </p:spPr>
          </p:pic>
          <p:grpSp>
            <p:nvGrpSpPr>
              <p:cNvPr id="5" name="Group 14"/>
              <p:cNvGrpSpPr>
                <a:grpSpLocks/>
              </p:cNvGrpSpPr>
              <p:nvPr/>
            </p:nvGrpSpPr>
            <p:grpSpPr bwMode="auto">
              <a:xfrm>
                <a:off x="2256" y="1440"/>
                <a:ext cx="768" cy="144"/>
                <a:chOff x="2256" y="1440"/>
                <a:chExt cx="768" cy="144"/>
              </a:xfrm>
            </p:grpSpPr>
            <p:sp>
              <p:nvSpPr>
                <p:cNvPr id="83973" name="Rectangle 5"/>
                <p:cNvSpPr>
                  <a:spLocks noChangeArrowheads="1"/>
                </p:cNvSpPr>
                <p:nvPr/>
              </p:nvSpPr>
              <p:spPr bwMode="auto">
                <a:xfrm>
                  <a:off x="2256" y="1440"/>
                  <a:ext cx="192"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83974" name="Rectangle 6"/>
                <p:cNvSpPr>
                  <a:spLocks noChangeArrowheads="1"/>
                </p:cNvSpPr>
                <p:nvPr/>
              </p:nvSpPr>
              <p:spPr bwMode="auto">
                <a:xfrm>
                  <a:off x="2448" y="1440"/>
                  <a:ext cx="192" cy="144"/>
                </a:xfrm>
                <a:prstGeom prst="rect">
                  <a:avLst/>
                </a:prstGeom>
                <a:solidFill>
                  <a:schemeClr val="folHlink"/>
                </a:solidFill>
                <a:ln w="9525">
                  <a:solidFill>
                    <a:schemeClr val="tx1"/>
                  </a:solidFill>
                  <a:miter lim="800000"/>
                  <a:headEnd/>
                  <a:tailEnd/>
                </a:ln>
                <a:effectLst/>
              </p:spPr>
              <p:txBody>
                <a:bodyPr wrap="none" anchor="ctr">
                  <a:prstTxWarp prst="textNoShape">
                    <a:avLst/>
                  </a:prstTxWarp>
                </a:bodyPr>
                <a:lstStyle/>
                <a:p>
                  <a:pPr algn="ctr"/>
                  <a:endParaRPr lang="en-US">
                    <a:solidFill>
                      <a:schemeClr val="folHlink"/>
                    </a:solidFill>
                  </a:endParaRPr>
                </a:p>
              </p:txBody>
            </p:sp>
            <p:sp>
              <p:nvSpPr>
                <p:cNvPr id="83975" name="Rectangle 7"/>
                <p:cNvSpPr>
                  <a:spLocks noChangeArrowheads="1"/>
                </p:cNvSpPr>
                <p:nvPr/>
              </p:nvSpPr>
              <p:spPr bwMode="auto">
                <a:xfrm>
                  <a:off x="2640" y="1440"/>
                  <a:ext cx="192" cy="144"/>
                </a:xfrm>
                <a:prstGeom prst="rect">
                  <a:avLst/>
                </a:prstGeom>
                <a:solidFill>
                  <a:schemeClr val="hlink"/>
                </a:solidFill>
                <a:ln w="9525">
                  <a:solidFill>
                    <a:schemeClr val="tx1"/>
                  </a:solidFill>
                  <a:miter lim="800000"/>
                  <a:headEnd/>
                  <a:tailEnd/>
                </a:ln>
                <a:effectLst/>
              </p:spPr>
              <p:txBody>
                <a:bodyPr wrap="none" anchor="ctr">
                  <a:prstTxWarp prst="textNoShape">
                    <a:avLst/>
                  </a:prstTxWarp>
                </a:bodyPr>
                <a:lstStyle/>
                <a:p>
                  <a:endParaRPr lang="en-US"/>
                </a:p>
              </p:txBody>
            </p:sp>
            <p:sp>
              <p:nvSpPr>
                <p:cNvPr id="83976" name="Rectangle 8"/>
                <p:cNvSpPr>
                  <a:spLocks noChangeArrowheads="1"/>
                </p:cNvSpPr>
                <p:nvPr/>
              </p:nvSpPr>
              <p:spPr bwMode="auto">
                <a:xfrm>
                  <a:off x="2832" y="1440"/>
                  <a:ext cx="192" cy="144"/>
                </a:xfrm>
                <a:prstGeom prst="rect">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US"/>
                </a:p>
              </p:txBody>
            </p:sp>
          </p:grpSp>
          <p:grpSp>
            <p:nvGrpSpPr>
              <p:cNvPr id="6" name="Group 32"/>
              <p:cNvGrpSpPr>
                <a:grpSpLocks/>
              </p:cNvGrpSpPr>
              <p:nvPr/>
            </p:nvGrpSpPr>
            <p:grpSpPr bwMode="auto">
              <a:xfrm>
                <a:off x="1488" y="1632"/>
                <a:ext cx="960" cy="752"/>
                <a:chOff x="1488" y="1632"/>
                <a:chExt cx="960" cy="752"/>
              </a:xfrm>
            </p:grpSpPr>
            <p:pic>
              <p:nvPicPr>
                <p:cNvPr id="83983" name="Picture 15" descr="com"/>
                <p:cNvPicPr>
                  <a:picLocks noChangeAspect="1" noChangeArrowheads="1"/>
                </p:cNvPicPr>
                <p:nvPr/>
              </p:nvPicPr>
              <p:blipFill>
                <a:blip r:embed="rId3"/>
                <a:srcRect/>
                <a:stretch>
                  <a:fillRect/>
                </a:stretch>
              </p:blipFill>
              <p:spPr bwMode="auto">
                <a:xfrm>
                  <a:off x="1488" y="2160"/>
                  <a:ext cx="240" cy="224"/>
                </a:xfrm>
                <a:prstGeom prst="rect">
                  <a:avLst/>
                </a:prstGeom>
                <a:noFill/>
              </p:spPr>
            </p:pic>
            <p:sp>
              <p:nvSpPr>
                <p:cNvPr id="83989" name="Line 21"/>
                <p:cNvSpPr>
                  <a:spLocks noChangeShapeType="1"/>
                </p:cNvSpPr>
                <p:nvPr/>
              </p:nvSpPr>
              <p:spPr bwMode="auto">
                <a:xfrm flipH="1">
                  <a:off x="1680" y="1632"/>
                  <a:ext cx="768" cy="576"/>
                </a:xfrm>
                <a:prstGeom prst="line">
                  <a:avLst/>
                </a:prstGeom>
                <a:noFill/>
                <a:ln w="38100">
                  <a:solidFill>
                    <a:schemeClr val="hlink"/>
                  </a:solidFill>
                  <a:round/>
                  <a:headEnd/>
                  <a:tailEnd type="triangle" w="med" len="med"/>
                </a:ln>
                <a:effectLst/>
              </p:spPr>
              <p:txBody>
                <a:bodyPr wrap="none" anchor="ctr">
                  <a:prstTxWarp prst="textNoShape">
                    <a:avLst/>
                  </a:prstTxWarp>
                </a:bodyPr>
                <a:lstStyle/>
                <a:p>
                  <a:endParaRPr lang="en-US"/>
                </a:p>
              </p:txBody>
            </p:sp>
          </p:grpSp>
          <p:grpSp>
            <p:nvGrpSpPr>
              <p:cNvPr id="7" name="Group 33"/>
              <p:cNvGrpSpPr>
                <a:grpSpLocks/>
              </p:cNvGrpSpPr>
              <p:nvPr/>
            </p:nvGrpSpPr>
            <p:grpSpPr bwMode="auto">
              <a:xfrm>
                <a:off x="2016" y="1728"/>
                <a:ext cx="528" cy="1712"/>
                <a:chOff x="2016" y="1728"/>
                <a:chExt cx="528" cy="1712"/>
              </a:xfrm>
            </p:grpSpPr>
            <p:pic>
              <p:nvPicPr>
                <p:cNvPr id="83985" name="Picture 17" descr="com"/>
                <p:cNvPicPr>
                  <a:picLocks noChangeAspect="1" noChangeArrowheads="1"/>
                </p:cNvPicPr>
                <p:nvPr/>
              </p:nvPicPr>
              <p:blipFill>
                <a:blip r:embed="rId3"/>
                <a:srcRect/>
                <a:stretch>
                  <a:fillRect/>
                </a:stretch>
              </p:blipFill>
              <p:spPr bwMode="auto">
                <a:xfrm>
                  <a:off x="2016" y="3216"/>
                  <a:ext cx="240" cy="224"/>
                </a:xfrm>
                <a:prstGeom prst="rect">
                  <a:avLst/>
                </a:prstGeom>
                <a:noFill/>
              </p:spPr>
            </p:pic>
            <p:sp>
              <p:nvSpPr>
                <p:cNvPr id="83990" name="Line 22"/>
                <p:cNvSpPr>
                  <a:spLocks noChangeShapeType="1"/>
                </p:cNvSpPr>
                <p:nvPr/>
              </p:nvSpPr>
              <p:spPr bwMode="auto">
                <a:xfrm flipH="1">
                  <a:off x="2160" y="1728"/>
                  <a:ext cx="384" cy="1488"/>
                </a:xfrm>
                <a:prstGeom prst="line">
                  <a:avLst/>
                </a:prstGeom>
                <a:noFill/>
                <a:ln w="38100">
                  <a:solidFill>
                    <a:schemeClr val="hlink"/>
                  </a:solidFill>
                  <a:round/>
                  <a:headEnd/>
                  <a:tailEnd type="triangle" w="med" len="med"/>
                </a:ln>
                <a:effectLst/>
              </p:spPr>
              <p:txBody>
                <a:bodyPr wrap="none" anchor="ctr">
                  <a:prstTxWarp prst="textNoShape">
                    <a:avLst/>
                  </a:prstTxWarp>
                </a:bodyPr>
                <a:lstStyle/>
                <a:p>
                  <a:endParaRPr lang="en-US"/>
                </a:p>
              </p:txBody>
            </p:sp>
          </p:grpSp>
          <p:grpSp>
            <p:nvGrpSpPr>
              <p:cNvPr id="8" name="Group 34"/>
              <p:cNvGrpSpPr>
                <a:grpSpLocks/>
              </p:cNvGrpSpPr>
              <p:nvPr/>
            </p:nvGrpSpPr>
            <p:grpSpPr bwMode="auto">
              <a:xfrm>
                <a:off x="2736" y="1680"/>
                <a:ext cx="672" cy="1760"/>
                <a:chOff x="2736" y="1680"/>
                <a:chExt cx="672" cy="1760"/>
              </a:xfrm>
            </p:grpSpPr>
            <p:pic>
              <p:nvPicPr>
                <p:cNvPr id="83984" name="Picture 16" descr="com"/>
                <p:cNvPicPr>
                  <a:picLocks noChangeAspect="1" noChangeArrowheads="1"/>
                </p:cNvPicPr>
                <p:nvPr/>
              </p:nvPicPr>
              <p:blipFill>
                <a:blip r:embed="rId3"/>
                <a:srcRect/>
                <a:stretch>
                  <a:fillRect/>
                </a:stretch>
              </p:blipFill>
              <p:spPr bwMode="auto">
                <a:xfrm>
                  <a:off x="3168" y="3216"/>
                  <a:ext cx="240" cy="224"/>
                </a:xfrm>
                <a:prstGeom prst="rect">
                  <a:avLst/>
                </a:prstGeom>
                <a:noFill/>
              </p:spPr>
            </p:pic>
            <p:sp>
              <p:nvSpPr>
                <p:cNvPr id="83991" name="Line 23"/>
                <p:cNvSpPr>
                  <a:spLocks noChangeShapeType="1"/>
                </p:cNvSpPr>
                <p:nvPr/>
              </p:nvSpPr>
              <p:spPr bwMode="auto">
                <a:xfrm>
                  <a:off x="2736" y="1680"/>
                  <a:ext cx="480" cy="1536"/>
                </a:xfrm>
                <a:prstGeom prst="line">
                  <a:avLst/>
                </a:prstGeom>
                <a:noFill/>
                <a:ln w="38100">
                  <a:solidFill>
                    <a:schemeClr val="hlink"/>
                  </a:solidFill>
                  <a:round/>
                  <a:headEnd/>
                  <a:tailEnd type="triangle" w="med" len="med"/>
                </a:ln>
                <a:effectLst/>
              </p:spPr>
              <p:txBody>
                <a:bodyPr wrap="none" anchor="ctr">
                  <a:prstTxWarp prst="textNoShape">
                    <a:avLst/>
                  </a:prstTxWarp>
                </a:bodyPr>
                <a:lstStyle/>
                <a:p>
                  <a:endParaRPr lang="en-US"/>
                </a:p>
              </p:txBody>
            </p:sp>
          </p:grpSp>
          <p:sp>
            <p:nvSpPr>
              <p:cNvPr id="83995" name="Line 27"/>
              <p:cNvSpPr>
                <a:spLocks noChangeShapeType="1"/>
              </p:cNvSpPr>
              <p:nvPr/>
            </p:nvSpPr>
            <p:spPr bwMode="auto">
              <a:xfrm>
                <a:off x="1632" y="2448"/>
                <a:ext cx="384" cy="768"/>
              </a:xfrm>
              <a:prstGeom prst="line">
                <a:avLst/>
              </a:prstGeom>
              <a:noFill/>
              <a:ln w="38100">
                <a:solidFill>
                  <a:schemeClr val="hlink"/>
                </a:solidFill>
                <a:round/>
                <a:headEnd type="triangle" w="med" len="med"/>
                <a:tailEnd type="triangle" w="med" len="med"/>
              </a:ln>
              <a:effectLst/>
            </p:spPr>
            <p:txBody>
              <a:bodyPr wrap="none" anchor="ctr">
                <a:prstTxWarp prst="textNoShape">
                  <a:avLst/>
                </a:prstTxWarp>
              </a:bodyPr>
              <a:lstStyle/>
              <a:p>
                <a:endParaRPr lang="en-US"/>
              </a:p>
            </p:txBody>
          </p:sp>
          <p:grpSp>
            <p:nvGrpSpPr>
              <p:cNvPr id="9" name="Group 37"/>
              <p:cNvGrpSpPr>
                <a:grpSpLocks/>
              </p:cNvGrpSpPr>
              <p:nvPr/>
            </p:nvGrpSpPr>
            <p:grpSpPr bwMode="auto">
              <a:xfrm>
                <a:off x="1776" y="2256"/>
                <a:ext cx="1968" cy="1008"/>
                <a:chOff x="1776" y="2256"/>
                <a:chExt cx="1968" cy="1008"/>
              </a:xfrm>
            </p:grpSpPr>
            <p:sp>
              <p:nvSpPr>
                <p:cNvPr id="83992" name="Line 24"/>
                <p:cNvSpPr>
                  <a:spLocks noChangeShapeType="1"/>
                </p:cNvSpPr>
                <p:nvPr/>
              </p:nvSpPr>
              <p:spPr bwMode="auto">
                <a:xfrm flipH="1">
                  <a:off x="3312" y="2400"/>
                  <a:ext cx="432" cy="816"/>
                </a:xfrm>
                <a:prstGeom prst="line">
                  <a:avLst/>
                </a:prstGeom>
                <a:noFill/>
                <a:ln w="38100">
                  <a:solidFill>
                    <a:schemeClr val="hlink"/>
                  </a:solidFill>
                  <a:round/>
                  <a:headEnd type="triangle" w="med" len="med"/>
                  <a:tailEnd type="triangle" w="med" len="med"/>
                </a:ln>
                <a:effectLst/>
              </p:spPr>
              <p:txBody>
                <a:bodyPr wrap="none" anchor="ctr">
                  <a:prstTxWarp prst="textNoShape">
                    <a:avLst/>
                  </a:prstTxWarp>
                </a:bodyPr>
                <a:lstStyle/>
                <a:p>
                  <a:endParaRPr lang="en-US"/>
                </a:p>
              </p:txBody>
            </p:sp>
            <p:sp>
              <p:nvSpPr>
                <p:cNvPr id="83997" name="Line 29"/>
                <p:cNvSpPr>
                  <a:spLocks noChangeShapeType="1"/>
                </p:cNvSpPr>
                <p:nvPr/>
              </p:nvSpPr>
              <p:spPr bwMode="auto">
                <a:xfrm flipH="1">
                  <a:off x="1776" y="2256"/>
                  <a:ext cx="1872" cy="0"/>
                </a:xfrm>
                <a:prstGeom prst="line">
                  <a:avLst/>
                </a:prstGeom>
                <a:noFill/>
                <a:ln w="38100">
                  <a:solidFill>
                    <a:schemeClr val="hlink"/>
                  </a:solidFill>
                  <a:round/>
                  <a:headEnd type="triangle" w="med" len="med"/>
                  <a:tailEnd type="triangle" w="med" len="med"/>
                </a:ln>
                <a:effectLst/>
              </p:spPr>
              <p:txBody>
                <a:bodyPr wrap="none" anchor="ctr">
                  <a:prstTxWarp prst="textNoShape">
                    <a:avLst/>
                  </a:prstTxWarp>
                </a:bodyPr>
                <a:lstStyle/>
                <a:p>
                  <a:endParaRPr lang="en-US"/>
                </a:p>
              </p:txBody>
            </p:sp>
            <p:sp>
              <p:nvSpPr>
                <p:cNvPr id="83998" name="Line 30"/>
                <p:cNvSpPr>
                  <a:spLocks noChangeShapeType="1"/>
                </p:cNvSpPr>
                <p:nvPr/>
              </p:nvSpPr>
              <p:spPr bwMode="auto">
                <a:xfrm flipH="1">
                  <a:off x="2208" y="2352"/>
                  <a:ext cx="1488" cy="912"/>
                </a:xfrm>
                <a:prstGeom prst="line">
                  <a:avLst/>
                </a:prstGeom>
                <a:noFill/>
                <a:ln w="38100">
                  <a:solidFill>
                    <a:schemeClr val="hlink"/>
                  </a:solidFill>
                  <a:round/>
                  <a:headEnd type="triangle" w="med" len="med"/>
                  <a:tailEnd type="triangle" w="med" len="med"/>
                </a:ln>
                <a:effectLst/>
              </p:spPr>
              <p:txBody>
                <a:bodyPr wrap="none" anchor="ctr">
                  <a:prstTxWarp prst="textNoShape">
                    <a:avLst/>
                  </a:prstTxWarp>
                </a:bodyPr>
                <a:lstStyle/>
                <a:p>
                  <a:endParaRPr lang="en-US"/>
                </a:p>
              </p:txBody>
            </p:sp>
          </p:grpSp>
          <p:grpSp>
            <p:nvGrpSpPr>
              <p:cNvPr id="10" name="Group 35"/>
              <p:cNvGrpSpPr>
                <a:grpSpLocks/>
              </p:cNvGrpSpPr>
              <p:nvPr/>
            </p:nvGrpSpPr>
            <p:grpSpPr bwMode="auto">
              <a:xfrm>
                <a:off x="1728" y="2352"/>
                <a:ext cx="1392" cy="1008"/>
                <a:chOff x="1728" y="2352"/>
                <a:chExt cx="1392" cy="1008"/>
              </a:xfrm>
            </p:grpSpPr>
            <p:sp>
              <p:nvSpPr>
                <p:cNvPr id="83994" name="Line 26"/>
                <p:cNvSpPr>
                  <a:spLocks noChangeShapeType="1"/>
                </p:cNvSpPr>
                <p:nvPr/>
              </p:nvSpPr>
              <p:spPr bwMode="auto">
                <a:xfrm>
                  <a:off x="2304" y="3360"/>
                  <a:ext cx="816" cy="0"/>
                </a:xfrm>
                <a:prstGeom prst="line">
                  <a:avLst/>
                </a:prstGeom>
                <a:noFill/>
                <a:ln w="38100">
                  <a:solidFill>
                    <a:schemeClr val="hlink"/>
                  </a:solidFill>
                  <a:round/>
                  <a:headEnd type="triangle" w="med" len="med"/>
                  <a:tailEnd type="triangle" w="med" len="med"/>
                </a:ln>
                <a:effectLst/>
              </p:spPr>
              <p:txBody>
                <a:bodyPr wrap="none" anchor="ctr">
                  <a:prstTxWarp prst="textNoShape">
                    <a:avLst/>
                  </a:prstTxWarp>
                </a:bodyPr>
                <a:lstStyle/>
                <a:p>
                  <a:endParaRPr lang="en-US"/>
                </a:p>
              </p:txBody>
            </p:sp>
            <p:sp>
              <p:nvSpPr>
                <p:cNvPr id="83999" name="Line 31"/>
                <p:cNvSpPr>
                  <a:spLocks noChangeShapeType="1"/>
                </p:cNvSpPr>
                <p:nvPr/>
              </p:nvSpPr>
              <p:spPr bwMode="auto">
                <a:xfrm>
                  <a:off x="1728" y="2352"/>
                  <a:ext cx="1392" cy="912"/>
                </a:xfrm>
                <a:prstGeom prst="line">
                  <a:avLst/>
                </a:prstGeom>
                <a:noFill/>
                <a:ln w="38100">
                  <a:solidFill>
                    <a:schemeClr val="hlink"/>
                  </a:solidFill>
                  <a:round/>
                  <a:headEnd type="triangle" w="med" len="med"/>
                  <a:tailEnd type="triangle" w="med" len="med"/>
                </a:ln>
                <a:effectLst/>
              </p:spPr>
              <p:txBody>
                <a:bodyPr wrap="none" anchor="ctr">
                  <a:prstTxWarp prst="textNoShape">
                    <a:avLst/>
                  </a:prstTxWarp>
                </a:bodyPr>
                <a:lstStyle/>
                <a:p>
                  <a:endParaRPr lang="en-US"/>
                </a:p>
              </p:txBody>
            </p:sp>
          </p:grpSp>
        </p:grpSp>
      </p:grpSp>
      <p:sp>
        <p:nvSpPr>
          <p:cNvPr id="83970" name="Rectangle 2"/>
          <p:cNvSpPr>
            <a:spLocks noGrp="1" noChangeArrowheads="1"/>
          </p:cNvSpPr>
          <p:nvPr>
            <p:ph type="title"/>
          </p:nvPr>
        </p:nvSpPr>
        <p:spPr/>
        <p:txBody>
          <a:bodyPr/>
          <a:lstStyle/>
          <a:p>
            <a:r>
              <a:rPr lang="en-US"/>
              <a:t>BitTorrent: Fetch</a:t>
            </a:r>
          </a:p>
        </p:txBody>
      </p:sp>
      <p:sp>
        <p:nvSpPr>
          <p:cNvPr id="83978" name="Rectangle 10"/>
          <p:cNvSpPr>
            <a:spLocks noChangeArrowheads="1"/>
          </p:cNvSpPr>
          <p:nvPr/>
        </p:nvSpPr>
        <p:spPr bwMode="auto">
          <a:xfrm>
            <a:off x="4724400" y="5486400"/>
            <a:ext cx="304800" cy="228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grpSp>
        <p:nvGrpSpPr>
          <p:cNvPr id="11" name="Group 76"/>
          <p:cNvGrpSpPr>
            <a:grpSpLocks/>
          </p:cNvGrpSpPr>
          <p:nvPr/>
        </p:nvGrpSpPr>
        <p:grpSpPr bwMode="auto">
          <a:xfrm>
            <a:off x="1143000" y="3505200"/>
            <a:ext cx="4495800" cy="2209800"/>
            <a:chOff x="720" y="2208"/>
            <a:chExt cx="2832" cy="1392"/>
          </a:xfrm>
        </p:grpSpPr>
        <p:sp>
          <p:nvSpPr>
            <p:cNvPr id="84018" name="Rectangle 50"/>
            <p:cNvSpPr>
              <a:spLocks noChangeArrowheads="1"/>
            </p:cNvSpPr>
            <p:nvPr/>
          </p:nvSpPr>
          <p:spPr bwMode="auto">
            <a:xfrm>
              <a:off x="1872" y="3456"/>
              <a:ext cx="192" cy="144"/>
            </a:xfrm>
            <a:prstGeom prst="rect">
              <a:avLst/>
            </a:prstGeom>
            <a:solidFill>
              <a:schemeClr val="folHlink"/>
            </a:solidFill>
            <a:ln w="9525">
              <a:solidFill>
                <a:schemeClr val="tx1"/>
              </a:solidFill>
              <a:miter lim="800000"/>
              <a:headEnd/>
              <a:tailEnd/>
            </a:ln>
            <a:effectLst/>
          </p:spPr>
          <p:txBody>
            <a:bodyPr wrap="none" anchor="ctr">
              <a:prstTxWarp prst="textNoShape">
                <a:avLst/>
              </a:prstTxWarp>
            </a:bodyPr>
            <a:lstStyle/>
            <a:p>
              <a:pPr algn="ctr"/>
              <a:endParaRPr lang="en-US">
                <a:solidFill>
                  <a:schemeClr val="folHlink"/>
                </a:solidFill>
              </a:endParaRPr>
            </a:p>
          </p:txBody>
        </p:sp>
        <p:sp>
          <p:nvSpPr>
            <p:cNvPr id="84019" name="Rectangle 51"/>
            <p:cNvSpPr>
              <a:spLocks noChangeArrowheads="1"/>
            </p:cNvSpPr>
            <p:nvPr/>
          </p:nvSpPr>
          <p:spPr bwMode="auto">
            <a:xfrm>
              <a:off x="3360" y="3456"/>
              <a:ext cx="192" cy="144"/>
            </a:xfrm>
            <a:prstGeom prst="rect">
              <a:avLst/>
            </a:prstGeom>
            <a:solidFill>
              <a:schemeClr val="hlink"/>
            </a:solidFill>
            <a:ln w="9525">
              <a:solidFill>
                <a:schemeClr val="tx1"/>
              </a:solidFill>
              <a:miter lim="800000"/>
              <a:headEnd/>
              <a:tailEnd/>
            </a:ln>
            <a:effectLst/>
          </p:spPr>
          <p:txBody>
            <a:bodyPr wrap="none" anchor="ctr">
              <a:prstTxWarp prst="textNoShape">
                <a:avLst/>
              </a:prstTxWarp>
            </a:bodyPr>
            <a:lstStyle/>
            <a:p>
              <a:endParaRPr lang="en-US"/>
            </a:p>
          </p:txBody>
        </p:sp>
        <p:sp>
          <p:nvSpPr>
            <p:cNvPr id="84020" name="Rectangle 52"/>
            <p:cNvSpPr>
              <a:spLocks noChangeArrowheads="1"/>
            </p:cNvSpPr>
            <p:nvPr/>
          </p:nvSpPr>
          <p:spPr bwMode="auto">
            <a:xfrm>
              <a:off x="720" y="2208"/>
              <a:ext cx="192"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grpSp>
      <p:grpSp>
        <p:nvGrpSpPr>
          <p:cNvPr id="12" name="Group 56"/>
          <p:cNvGrpSpPr>
            <a:grpSpLocks/>
          </p:cNvGrpSpPr>
          <p:nvPr/>
        </p:nvGrpSpPr>
        <p:grpSpPr bwMode="auto">
          <a:xfrm>
            <a:off x="2590800" y="3886200"/>
            <a:ext cx="609600" cy="1219200"/>
            <a:chOff x="1632" y="2448"/>
            <a:chExt cx="384" cy="768"/>
          </a:xfrm>
        </p:grpSpPr>
        <p:sp>
          <p:nvSpPr>
            <p:cNvPr id="84021" name="Line 53"/>
            <p:cNvSpPr>
              <a:spLocks noChangeShapeType="1"/>
            </p:cNvSpPr>
            <p:nvPr/>
          </p:nvSpPr>
          <p:spPr bwMode="auto">
            <a:xfrm>
              <a:off x="1632" y="2448"/>
              <a:ext cx="384" cy="768"/>
            </a:xfrm>
            <a:prstGeom prst="line">
              <a:avLst/>
            </a:prstGeom>
            <a:noFill/>
            <a:ln w="38100">
              <a:solidFill>
                <a:schemeClr val="accent2"/>
              </a:solidFill>
              <a:round/>
              <a:headEnd type="triangle" w="med" len="med"/>
              <a:tailEnd type="triangle" w="med" len="med"/>
            </a:ln>
            <a:effectLst/>
          </p:spPr>
          <p:txBody>
            <a:bodyPr wrap="none" anchor="ctr">
              <a:prstTxWarp prst="textNoShape">
                <a:avLst/>
              </a:prstTxWarp>
            </a:bodyPr>
            <a:lstStyle/>
            <a:p>
              <a:endParaRPr lang="en-US"/>
            </a:p>
          </p:txBody>
        </p:sp>
        <p:sp>
          <p:nvSpPr>
            <p:cNvPr id="84022" name="Rectangle 54"/>
            <p:cNvSpPr>
              <a:spLocks noChangeArrowheads="1"/>
            </p:cNvSpPr>
            <p:nvPr/>
          </p:nvSpPr>
          <p:spPr bwMode="auto">
            <a:xfrm>
              <a:off x="1824" y="2928"/>
              <a:ext cx="192" cy="144"/>
            </a:xfrm>
            <a:prstGeom prst="rect">
              <a:avLst/>
            </a:prstGeom>
            <a:solidFill>
              <a:schemeClr val="folHlink"/>
            </a:solidFill>
            <a:ln w="9525">
              <a:solidFill>
                <a:schemeClr val="tx1"/>
              </a:solidFill>
              <a:miter lim="800000"/>
              <a:headEnd/>
              <a:tailEnd/>
            </a:ln>
            <a:effectLst/>
          </p:spPr>
          <p:txBody>
            <a:bodyPr wrap="none" anchor="ctr">
              <a:prstTxWarp prst="textNoShape">
                <a:avLst/>
              </a:prstTxWarp>
            </a:bodyPr>
            <a:lstStyle/>
            <a:p>
              <a:pPr algn="ctr"/>
              <a:endParaRPr lang="en-US">
                <a:solidFill>
                  <a:schemeClr val="folHlink"/>
                </a:solidFill>
              </a:endParaRPr>
            </a:p>
          </p:txBody>
        </p:sp>
        <p:sp>
          <p:nvSpPr>
            <p:cNvPr id="84023" name="Rectangle 55"/>
            <p:cNvSpPr>
              <a:spLocks noChangeArrowheads="1"/>
            </p:cNvSpPr>
            <p:nvPr/>
          </p:nvSpPr>
          <p:spPr bwMode="auto">
            <a:xfrm>
              <a:off x="1632" y="2592"/>
              <a:ext cx="192"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grpSp>
      <p:grpSp>
        <p:nvGrpSpPr>
          <p:cNvPr id="13" name="Group 77"/>
          <p:cNvGrpSpPr>
            <a:grpSpLocks/>
          </p:cNvGrpSpPr>
          <p:nvPr/>
        </p:nvGrpSpPr>
        <p:grpSpPr bwMode="auto">
          <a:xfrm>
            <a:off x="2667000" y="2590800"/>
            <a:ext cx="2438400" cy="2514600"/>
            <a:chOff x="1680" y="1632"/>
            <a:chExt cx="1536" cy="1584"/>
          </a:xfrm>
        </p:grpSpPr>
        <p:grpSp>
          <p:nvGrpSpPr>
            <p:cNvPr id="14" name="Group 47"/>
            <p:cNvGrpSpPr>
              <a:grpSpLocks/>
            </p:cNvGrpSpPr>
            <p:nvPr/>
          </p:nvGrpSpPr>
          <p:grpSpPr bwMode="auto">
            <a:xfrm>
              <a:off x="2736" y="1680"/>
              <a:ext cx="480" cy="1536"/>
              <a:chOff x="2736" y="1680"/>
              <a:chExt cx="480" cy="1536"/>
            </a:xfrm>
          </p:grpSpPr>
          <p:sp>
            <p:nvSpPr>
              <p:cNvPr id="84012" name="Line 44"/>
              <p:cNvSpPr>
                <a:spLocks noChangeShapeType="1"/>
              </p:cNvSpPr>
              <p:nvPr/>
            </p:nvSpPr>
            <p:spPr bwMode="auto">
              <a:xfrm>
                <a:off x="2736" y="1680"/>
                <a:ext cx="480" cy="1536"/>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sp>
            <p:nvSpPr>
              <p:cNvPr id="84014" name="Rectangle 46"/>
              <p:cNvSpPr>
                <a:spLocks noChangeArrowheads="1"/>
              </p:cNvSpPr>
              <p:nvPr/>
            </p:nvSpPr>
            <p:spPr bwMode="auto">
              <a:xfrm>
                <a:off x="2880" y="2400"/>
                <a:ext cx="192" cy="144"/>
              </a:xfrm>
              <a:prstGeom prst="rect">
                <a:avLst/>
              </a:prstGeom>
              <a:solidFill>
                <a:schemeClr val="hlink"/>
              </a:solidFill>
              <a:ln w="9525">
                <a:solidFill>
                  <a:schemeClr val="tx1"/>
                </a:solidFill>
                <a:miter lim="800000"/>
                <a:headEnd/>
                <a:tailEnd/>
              </a:ln>
              <a:effectLst/>
            </p:spPr>
            <p:txBody>
              <a:bodyPr wrap="none" anchor="ctr">
                <a:prstTxWarp prst="textNoShape">
                  <a:avLst/>
                </a:prstTxWarp>
              </a:bodyPr>
              <a:lstStyle/>
              <a:p>
                <a:endParaRPr lang="en-US"/>
              </a:p>
            </p:txBody>
          </p:sp>
        </p:grpSp>
        <p:grpSp>
          <p:nvGrpSpPr>
            <p:cNvPr id="15" name="Group 40"/>
            <p:cNvGrpSpPr>
              <a:grpSpLocks/>
            </p:cNvGrpSpPr>
            <p:nvPr/>
          </p:nvGrpSpPr>
          <p:grpSpPr bwMode="auto">
            <a:xfrm>
              <a:off x="1680" y="1632"/>
              <a:ext cx="768" cy="576"/>
              <a:chOff x="1680" y="1632"/>
              <a:chExt cx="768" cy="576"/>
            </a:xfrm>
          </p:grpSpPr>
          <p:sp>
            <p:nvSpPr>
              <p:cNvPr id="84007" name="Line 39"/>
              <p:cNvSpPr>
                <a:spLocks noChangeShapeType="1"/>
              </p:cNvSpPr>
              <p:nvPr/>
            </p:nvSpPr>
            <p:spPr bwMode="auto">
              <a:xfrm flipH="1">
                <a:off x="1680" y="1632"/>
                <a:ext cx="768" cy="576"/>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sp>
            <p:nvSpPr>
              <p:cNvPr id="84006" name="Rectangle 38"/>
              <p:cNvSpPr>
                <a:spLocks noChangeArrowheads="1"/>
              </p:cNvSpPr>
              <p:nvPr/>
            </p:nvSpPr>
            <p:spPr bwMode="auto">
              <a:xfrm>
                <a:off x="2016" y="1824"/>
                <a:ext cx="192"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grpSp>
        <p:grpSp>
          <p:nvGrpSpPr>
            <p:cNvPr id="16" name="Group 43"/>
            <p:cNvGrpSpPr>
              <a:grpSpLocks/>
            </p:cNvGrpSpPr>
            <p:nvPr/>
          </p:nvGrpSpPr>
          <p:grpSpPr bwMode="auto">
            <a:xfrm>
              <a:off x="2160" y="1728"/>
              <a:ext cx="384" cy="1488"/>
              <a:chOff x="2160" y="1728"/>
              <a:chExt cx="384" cy="1488"/>
            </a:xfrm>
          </p:grpSpPr>
          <p:sp>
            <p:nvSpPr>
              <p:cNvPr id="84009" name="Line 41"/>
              <p:cNvSpPr>
                <a:spLocks noChangeShapeType="1"/>
              </p:cNvSpPr>
              <p:nvPr/>
            </p:nvSpPr>
            <p:spPr bwMode="auto">
              <a:xfrm flipH="1">
                <a:off x="2160" y="1728"/>
                <a:ext cx="384" cy="1488"/>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sp>
            <p:nvSpPr>
              <p:cNvPr id="83979" name="Rectangle 11"/>
              <p:cNvSpPr>
                <a:spLocks noChangeArrowheads="1"/>
              </p:cNvSpPr>
              <p:nvPr/>
            </p:nvSpPr>
            <p:spPr bwMode="auto">
              <a:xfrm>
                <a:off x="2256" y="2400"/>
                <a:ext cx="192" cy="144"/>
              </a:xfrm>
              <a:prstGeom prst="rect">
                <a:avLst/>
              </a:prstGeom>
              <a:solidFill>
                <a:schemeClr val="folHlink"/>
              </a:solidFill>
              <a:ln w="9525">
                <a:solidFill>
                  <a:schemeClr val="tx1"/>
                </a:solidFill>
                <a:miter lim="800000"/>
                <a:headEnd/>
                <a:tailEnd/>
              </a:ln>
              <a:effectLst/>
            </p:spPr>
            <p:txBody>
              <a:bodyPr wrap="none" anchor="ctr">
                <a:prstTxWarp prst="textNoShape">
                  <a:avLst/>
                </a:prstTxWarp>
              </a:bodyPr>
              <a:lstStyle/>
              <a:p>
                <a:pPr algn="ctr"/>
                <a:endParaRPr lang="en-US">
                  <a:solidFill>
                    <a:schemeClr val="folHlink"/>
                  </a:solidFill>
                </a:endParaRPr>
              </a:p>
            </p:txBody>
          </p:sp>
        </p:grpSp>
      </p:grpSp>
      <p:grpSp>
        <p:nvGrpSpPr>
          <p:cNvPr id="17" name="Group 59"/>
          <p:cNvGrpSpPr>
            <a:grpSpLocks/>
          </p:cNvGrpSpPr>
          <p:nvPr/>
        </p:nvGrpSpPr>
        <p:grpSpPr bwMode="auto">
          <a:xfrm>
            <a:off x="4343400" y="2667000"/>
            <a:ext cx="762000" cy="2438400"/>
            <a:chOff x="2736" y="1680"/>
            <a:chExt cx="480" cy="1536"/>
          </a:xfrm>
        </p:grpSpPr>
        <p:sp>
          <p:nvSpPr>
            <p:cNvPr id="84026" name="Line 58"/>
            <p:cNvSpPr>
              <a:spLocks noChangeShapeType="1"/>
            </p:cNvSpPr>
            <p:nvPr/>
          </p:nvSpPr>
          <p:spPr bwMode="auto">
            <a:xfrm flipH="1" flipV="1">
              <a:off x="2736" y="1680"/>
              <a:ext cx="480" cy="1536"/>
            </a:xfrm>
            <a:prstGeom prst="line">
              <a:avLst/>
            </a:prstGeom>
            <a:noFill/>
            <a:ln w="38100">
              <a:solidFill>
                <a:schemeClr val="accent2"/>
              </a:solidFill>
              <a:round/>
              <a:headEnd type="triangle" w="med" len="med"/>
              <a:tailEnd/>
            </a:ln>
            <a:effectLst/>
          </p:spPr>
          <p:txBody>
            <a:bodyPr wrap="none" anchor="ctr">
              <a:prstTxWarp prst="textNoShape">
                <a:avLst/>
              </a:prstTxWarp>
            </a:bodyPr>
            <a:lstStyle/>
            <a:p>
              <a:endParaRPr lang="en-US"/>
            </a:p>
          </p:txBody>
        </p:sp>
        <p:sp>
          <p:nvSpPr>
            <p:cNvPr id="84025" name="Rectangle 57"/>
            <p:cNvSpPr>
              <a:spLocks noChangeArrowheads="1"/>
            </p:cNvSpPr>
            <p:nvPr/>
          </p:nvSpPr>
          <p:spPr bwMode="auto">
            <a:xfrm>
              <a:off x="2880" y="2400"/>
              <a:ext cx="192"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grpSp>
      <p:grpSp>
        <p:nvGrpSpPr>
          <p:cNvPr id="18" name="Group 63"/>
          <p:cNvGrpSpPr>
            <a:grpSpLocks/>
          </p:cNvGrpSpPr>
          <p:nvPr/>
        </p:nvGrpSpPr>
        <p:grpSpPr bwMode="auto">
          <a:xfrm>
            <a:off x="2743200" y="3733800"/>
            <a:ext cx="2209800" cy="1447800"/>
            <a:chOff x="1728" y="2352"/>
            <a:chExt cx="1392" cy="912"/>
          </a:xfrm>
        </p:grpSpPr>
        <p:sp>
          <p:nvSpPr>
            <p:cNvPr id="84017" name="Line 49"/>
            <p:cNvSpPr>
              <a:spLocks noChangeShapeType="1"/>
            </p:cNvSpPr>
            <p:nvPr/>
          </p:nvSpPr>
          <p:spPr bwMode="auto">
            <a:xfrm>
              <a:off x="1728" y="2352"/>
              <a:ext cx="1392" cy="912"/>
            </a:xfrm>
            <a:prstGeom prst="line">
              <a:avLst/>
            </a:prstGeom>
            <a:noFill/>
            <a:ln w="38100">
              <a:solidFill>
                <a:schemeClr val="accent2"/>
              </a:solidFill>
              <a:round/>
              <a:headEnd type="triangle" w="med" len="med"/>
              <a:tailEnd/>
            </a:ln>
            <a:effectLst/>
          </p:spPr>
          <p:txBody>
            <a:bodyPr wrap="none" anchor="ctr">
              <a:prstTxWarp prst="textNoShape">
                <a:avLst/>
              </a:prstTxWarp>
            </a:bodyPr>
            <a:lstStyle/>
            <a:p>
              <a:endParaRPr lang="en-US"/>
            </a:p>
          </p:txBody>
        </p:sp>
        <p:sp>
          <p:nvSpPr>
            <p:cNvPr id="83980" name="Rectangle 12"/>
            <p:cNvSpPr>
              <a:spLocks noChangeArrowheads="1"/>
            </p:cNvSpPr>
            <p:nvPr/>
          </p:nvSpPr>
          <p:spPr bwMode="auto">
            <a:xfrm>
              <a:off x="2832" y="3072"/>
              <a:ext cx="192" cy="144"/>
            </a:xfrm>
            <a:prstGeom prst="rect">
              <a:avLst/>
            </a:prstGeom>
            <a:solidFill>
              <a:schemeClr val="hlink"/>
            </a:solidFill>
            <a:ln w="9525">
              <a:solidFill>
                <a:schemeClr val="tx1"/>
              </a:solidFill>
              <a:miter lim="800000"/>
              <a:headEnd/>
              <a:tailEnd/>
            </a:ln>
            <a:effectLst/>
          </p:spPr>
          <p:txBody>
            <a:bodyPr wrap="none" anchor="ctr">
              <a:prstTxWarp prst="textNoShape">
                <a:avLst/>
              </a:prstTxWarp>
            </a:bodyPr>
            <a:lstStyle/>
            <a:p>
              <a:endParaRPr lang="en-US"/>
            </a:p>
          </p:txBody>
        </p:sp>
      </p:grpSp>
      <p:sp>
        <p:nvSpPr>
          <p:cNvPr id="84032" name="Line 64"/>
          <p:cNvSpPr>
            <a:spLocks noChangeShapeType="1"/>
          </p:cNvSpPr>
          <p:nvPr/>
        </p:nvSpPr>
        <p:spPr bwMode="auto">
          <a:xfrm flipH="1">
            <a:off x="3810000" y="4343400"/>
            <a:ext cx="228600" cy="304800"/>
          </a:xfrm>
          <a:prstGeom prst="line">
            <a:avLst/>
          </a:prstGeom>
          <a:noFill/>
          <a:ln w="38100">
            <a:solidFill>
              <a:srgbClr val="FF0000"/>
            </a:solidFill>
            <a:round/>
            <a:headEnd/>
            <a:tailEnd/>
          </a:ln>
          <a:effectLst/>
        </p:spPr>
        <p:txBody>
          <a:bodyPr wrap="none" anchor="ctr">
            <a:prstTxWarp prst="textNoShape">
              <a:avLst/>
            </a:prstTxWarp>
          </a:bodyPr>
          <a:lstStyle/>
          <a:p>
            <a:endParaRPr lang="en-US"/>
          </a:p>
        </p:txBody>
      </p:sp>
      <p:grpSp>
        <p:nvGrpSpPr>
          <p:cNvPr id="19" name="Group 71"/>
          <p:cNvGrpSpPr>
            <a:grpSpLocks/>
          </p:cNvGrpSpPr>
          <p:nvPr/>
        </p:nvGrpSpPr>
        <p:grpSpPr bwMode="auto">
          <a:xfrm>
            <a:off x="2743200" y="3733800"/>
            <a:ext cx="2209800" cy="1447800"/>
            <a:chOff x="3744" y="1584"/>
            <a:chExt cx="1392" cy="912"/>
          </a:xfrm>
        </p:grpSpPr>
        <p:sp>
          <p:nvSpPr>
            <p:cNvPr id="84036" name="Line 68"/>
            <p:cNvSpPr>
              <a:spLocks noChangeShapeType="1"/>
            </p:cNvSpPr>
            <p:nvPr/>
          </p:nvSpPr>
          <p:spPr bwMode="auto">
            <a:xfrm>
              <a:off x="3744" y="1584"/>
              <a:ext cx="1392" cy="912"/>
            </a:xfrm>
            <a:prstGeom prst="line">
              <a:avLst/>
            </a:prstGeom>
            <a:noFill/>
            <a:ln w="38100">
              <a:solidFill>
                <a:schemeClr val="accent2"/>
              </a:solidFill>
              <a:round/>
              <a:headEnd type="triangle" w="med" len="med"/>
              <a:tailEnd type="triangle" w="med" len="med"/>
            </a:ln>
            <a:effectLst/>
          </p:spPr>
          <p:txBody>
            <a:bodyPr wrap="none" anchor="ctr">
              <a:prstTxWarp prst="textNoShape">
                <a:avLst/>
              </a:prstTxWarp>
            </a:bodyPr>
            <a:lstStyle/>
            <a:p>
              <a:endParaRPr lang="en-US"/>
            </a:p>
          </p:txBody>
        </p:sp>
        <p:sp>
          <p:nvSpPr>
            <p:cNvPr id="84037" name="Rectangle 69"/>
            <p:cNvSpPr>
              <a:spLocks noChangeArrowheads="1"/>
            </p:cNvSpPr>
            <p:nvPr/>
          </p:nvSpPr>
          <p:spPr bwMode="auto">
            <a:xfrm>
              <a:off x="4848" y="2304"/>
              <a:ext cx="192" cy="144"/>
            </a:xfrm>
            <a:prstGeom prst="rect">
              <a:avLst/>
            </a:prstGeom>
            <a:solidFill>
              <a:schemeClr val="hlink"/>
            </a:solidFill>
            <a:ln w="9525">
              <a:solidFill>
                <a:schemeClr val="tx1"/>
              </a:solidFill>
              <a:miter lim="800000"/>
              <a:headEnd/>
              <a:tailEnd/>
            </a:ln>
            <a:effectLst/>
          </p:spPr>
          <p:txBody>
            <a:bodyPr wrap="none" anchor="ctr">
              <a:prstTxWarp prst="textNoShape">
                <a:avLst/>
              </a:prstTxWarp>
            </a:bodyPr>
            <a:lstStyle/>
            <a:p>
              <a:endParaRPr lang="en-US"/>
            </a:p>
          </p:txBody>
        </p:sp>
        <p:sp>
          <p:nvSpPr>
            <p:cNvPr id="84038" name="Rectangle 70"/>
            <p:cNvSpPr>
              <a:spLocks noChangeArrowheads="1"/>
            </p:cNvSpPr>
            <p:nvPr/>
          </p:nvSpPr>
          <p:spPr bwMode="auto">
            <a:xfrm>
              <a:off x="3840" y="1632"/>
              <a:ext cx="192" cy="144"/>
            </a:xfrm>
            <a:prstGeom prst="rect">
              <a:avLst/>
            </a:prstGeom>
            <a:solidFill>
              <a:schemeClr val="folHlink"/>
            </a:solidFill>
            <a:ln w="9525">
              <a:solidFill>
                <a:schemeClr val="tx1"/>
              </a:solidFill>
              <a:miter lim="800000"/>
              <a:headEnd/>
              <a:tailEnd/>
            </a:ln>
            <a:effectLst/>
          </p:spPr>
          <p:txBody>
            <a:bodyPr wrap="none" anchor="ctr">
              <a:prstTxWarp prst="textNoShape">
                <a:avLst/>
              </a:prstTxWarp>
            </a:bodyPr>
            <a:lstStyle/>
            <a:p>
              <a:pPr algn="ctr"/>
              <a:endParaRPr lang="en-US">
                <a:solidFill>
                  <a:schemeClr val="folHlink"/>
                </a:solidFill>
              </a:endParaRPr>
            </a:p>
          </p:txBody>
        </p:sp>
      </p:grpSp>
      <p:grpSp>
        <p:nvGrpSpPr>
          <p:cNvPr id="20" name="Group 78"/>
          <p:cNvGrpSpPr>
            <a:grpSpLocks/>
          </p:cNvGrpSpPr>
          <p:nvPr/>
        </p:nvGrpSpPr>
        <p:grpSpPr bwMode="auto">
          <a:xfrm>
            <a:off x="1447800" y="3505200"/>
            <a:ext cx="1524000" cy="2209800"/>
            <a:chOff x="912" y="2208"/>
            <a:chExt cx="960" cy="1392"/>
          </a:xfrm>
        </p:grpSpPr>
        <p:sp>
          <p:nvSpPr>
            <p:cNvPr id="84034" name="Rectangle 66"/>
            <p:cNvSpPr>
              <a:spLocks noChangeArrowheads="1"/>
            </p:cNvSpPr>
            <p:nvPr/>
          </p:nvSpPr>
          <p:spPr bwMode="auto">
            <a:xfrm>
              <a:off x="912" y="2208"/>
              <a:ext cx="192" cy="144"/>
            </a:xfrm>
            <a:prstGeom prst="rect">
              <a:avLst/>
            </a:prstGeom>
            <a:solidFill>
              <a:schemeClr val="folHlink"/>
            </a:solidFill>
            <a:ln w="9525">
              <a:solidFill>
                <a:schemeClr val="tx1"/>
              </a:solidFill>
              <a:miter lim="800000"/>
              <a:headEnd/>
              <a:tailEnd/>
            </a:ln>
            <a:effectLst/>
          </p:spPr>
          <p:txBody>
            <a:bodyPr wrap="none" anchor="ctr">
              <a:prstTxWarp prst="textNoShape">
                <a:avLst/>
              </a:prstTxWarp>
            </a:bodyPr>
            <a:lstStyle/>
            <a:p>
              <a:pPr algn="ctr"/>
              <a:endParaRPr lang="en-US">
                <a:solidFill>
                  <a:schemeClr val="folHlink"/>
                </a:solidFill>
              </a:endParaRPr>
            </a:p>
          </p:txBody>
        </p:sp>
        <p:sp>
          <p:nvSpPr>
            <p:cNvPr id="84040" name="Rectangle 72"/>
            <p:cNvSpPr>
              <a:spLocks noChangeArrowheads="1"/>
            </p:cNvSpPr>
            <p:nvPr/>
          </p:nvSpPr>
          <p:spPr bwMode="auto">
            <a:xfrm>
              <a:off x="1680" y="3456"/>
              <a:ext cx="192"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grpSp>
      <p:grpSp>
        <p:nvGrpSpPr>
          <p:cNvPr id="21" name="Group 79"/>
          <p:cNvGrpSpPr>
            <a:grpSpLocks/>
          </p:cNvGrpSpPr>
          <p:nvPr/>
        </p:nvGrpSpPr>
        <p:grpSpPr bwMode="auto">
          <a:xfrm>
            <a:off x="1752600" y="3505200"/>
            <a:ext cx="3581400" cy="2209800"/>
            <a:chOff x="1104" y="2208"/>
            <a:chExt cx="2256" cy="1392"/>
          </a:xfrm>
        </p:grpSpPr>
        <p:sp>
          <p:nvSpPr>
            <p:cNvPr id="84041" name="Rectangle 73"/>
            <p:cNvSpPr>
              <a:spLocks noChangeArrowheads="1"/>
            </p:cNvSpPr>
            <p:nvPr/>
          </p:nvSpPr>
          <p:spPr bwMode="auto">
            <a:xfrm>
              <a:off x="1104" y="2208"/>
              <a:ext cx="192" cy="144"/>
            </a:xfrm>
            <a:prstGeom prst="rect">
              <a:avLst/>
            </a:prstGeom>
            <a:solidFill>
              <a:schemeClr val="hlink"/>
            </a:solidFill>
            <a:ln w="9525">
              <a:solidFill>
                <a:schemeClr val="tx1"/>
              </a:solidFill>
              <a:miter lim="800000"/>
              <a:headEnd/>
              <a:tailEnd/>
            </a:ln>
            <a:effectLst/>
          </p:spPr>
          <p:txBody>
            <a:bodyPr wrap="none" anchor="ctr">
              <a:prstTxWarp prst="textNoShape">
                <a:avLst/>
              </a:prstTxWarp>
            </a:bodyPr>
            <a:lstStyle/>
            <a:p>
              <a:endParaRPr lang="en-US"/>
            </a:p>
          </p:txBody>
        </p:sp>
        <p:sp>
          <p:nvSpPr>
            <p:cNvPr id="84042" name="Rectangle 74"/>
            <p:cNvSpPr>
              <a:spLocks noChangeArrowheads="1"/>
            </p:cNvSpPr>
            <p:nvPr/>
          </p:nvSpPr>
          <p:spPr bwMode="auto">
            <a:xfrm>
              <a:off x="3168" y="3456"/>
              <a:ext cx="192" cy="144"/>
            </a:xfrm>
            <a:prstGeom prst="rect">
              <a:avLst/>
            </a:prstGeom>
            <a:solidFill>
              <a:schemeClr val="folHlink"/>
            </a:solidFill>
            <a:ln w="9525">
              <a:solidFill>
                <a:schemeClr val="tx1"/>
              </a:solidFill>
              <a:miter lim="800000"/>
              <a:headEnd/>
              <a:tailEnd/>
            </a:ln>
            <a:effectLst/>
          </p:spPr>
          <p:txBody>
            <a:bodyPr wrap="none" anchor="ctr">
              <a:prstTxWarp prst="textNoShape">
                <a:avLst/>
              </a:prstTxWarp>
            </a:bodyPr>
            <a:lstStyle/>
            <a:p>
              <a:pPr algn="ctr"/>
              <a:endParaRPr lang="en-US">
                <a:solidFill>
                  <a:schemeClr val="folHlink"/>
                </a:solidFill>
              </a:endParaRPr>
            </a:p>
          </p:txBody>
        </p:sp>
      </p:grpSp>
      <p:sp>
        <p:nvSpPr>
          <p:cNvPr id="69" name="Slide Number Placeholder 68"/>
          <p:cNvSpPr>
            <a:spLocks noGrp="1"/>
          </p:cNvSpPr>
          <p:nvPr>
            <p:ph type="sldNum" sz="quarter" idx="12"/>
          </p:nvPr>
        </p:nvSpPr>
        <p:spPr/>
        <p:txBody>
          <a:bodyPr/>
          <a:lstStyle/>
          <a:p>
            <a:fld id="{B6F15528-21DE-4FAA-801E-634DDDAF4B2B}" type="slidenum">
              <a:rPr lang="en-US" smtClean="0"/>
              <a:pPr/>
              <a:t>90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499"/>
                                          </p:stCondLst>
                                        </p:cTn>
                                        <p:tgtEl>
                                          <p:spTgt spid="13"/>
                                        </p:tgtEl>
                                        <p:attrNameLst>
                                          <p:attrName>style.visibility</p:attrName>
                                        </p:attrNameLst>
                                      </p:cBhvr>
                                      <p:to>
                                        <p:strVal val="hidden"/>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499"/>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499"/>
                                          </p:stCondLst>
                                        </p:cTn>
                                        <p:tgtEl>
                                          <p:spTgt spid="1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499"/>
                                          </p:stCondLst>
                                        </p:cTn>
                                        <p:tgtEl>
                                          <p:spTgt spid="17"/>
                                        </p:tgtEl>
                                        <p:attrNameLst>
                                          <p:attrName>style.visibility</p:attrName>
                                        </p:attrNameLst>
                                      </p:cBhvr>
                                      <p:to>
                                        <p:strVal val="hidden"/>
                                      </p:to>
                                    </p:set>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499"/>
                                          </p:stCondLst>
                                        </p:cTn>
                                        <p:tgtEl>
                                          <p:spTgt spid="8397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499"/>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8403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499"/>
                                          </p:stCondLst>
                                        </p:cTn>
                                        <p:tgtEl>
                                          <p:spTgt spid="12"/>
                                        </p:tgtEl>
                                        <p:attrNameLst>
                                          <p:attrName>style.visibility</p:attrName>
                                        </p:attrNameLst>
                                      </p:cBhvr>
                                      <p:to>
                                        <p:strVal val="hidden"/>
                                      </p:to>
                                    </p:set>
                                  </p:childTnLst>
                                </p:cTn>
                              </p:par>
                            </p:childTnLst>
                          </p:cTn>
                        </p:par>
                        <p:par>
                          <p:cTn id="41" fill="hold">
                            <p:stCondLst>
                              <p:cond delay="500"/>
                            </p:stCondLst>
                            <p:childTnLst>
                              <p:par>
                                <p:cTn id="42" presetID="1" presetClass="entr" presetSubtype="0" fill="hold" nodeType="afterEffect">
                                  <p:stCondLst>
                                    <p:cond delay="0"/>
                                  </p:stCondLst>
                                  <p:childTnLst>
                                    <p:set>
                                      <p:cBhvr>
                                        <p:cTn id="43" dur="1" fill="hold">
                                          <p:stCondLst>
                                            <p:cond delay="499"/>
                                          </p:stCondLst>
                                        </p:cTn>
                                        <p:tgtEl>
                                          <p:spTgt spid="2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499"/>
                                          </p:stCondLst>
                                        </p:cTn>
                                        <p:tgtEl>
                                          <p:spTgt spid="84032"/>
                                        </p:tgtEl>
                                        <p:attrNameLst>
                                          <p:attrName>style.visibility</p:attrName>
                                        </p:attrNameLst>
                                      </p:cBhvr>
                                      <p:to>
                                        <p:strVal val="hidden"/>
                                      </p:to>
                                    </p:set>
                                  </p:childTnLst>
                                </p:cTn>
                              </p:par>
                            </p:childTnLst>
                          </p:cTn>
                        </p:par>
                        <p:par>
                          <p:cTn id="48" fill="hold">
                            <p:stCondLst>
                              <p:cond delay="500"/>
                            </p:stCondLst>
                            <p:childTnLst>
                              <p:par>
                                <p:cTn id="49" presetID="1" presetClass="entr" presetSubtype="0" fill="hold" nodeType="afterEffect">
                                  <p:stCondLst>
                                    <p:cond delay="0"/>
                                  </p:stCondLst>
                                  <p:childTnLst>
                                    <p:set>
                                      <p:cBhvr>
                                        <p:cTn id="50" dur="1" fill="hold">
                                          <p:stCondLst>
                                            <p:cond delay="499"/>
                                          </p:stCondLst>
                                        </p:cTn>
                                        <p:tgtEl>
                                          <p:spTgt spid="19"/>
                                        </p:tgtEl>
                                        <p:attrNameLst>
                                          <p:attrName>style.visibility</p:attrName>
                                        </p:attrNameLst>
                                      </p:cBhvr>
                                      <p:to>
                                        <p:strVal val="visible"/>
                                      </p:to>
                                    </p:set>
                                  </p:childTnLst>
                                </p:cTn>
                              </p:par>
                            </p:childTnLst>
                          </p:cTn>
                        </p:par>
                        <p:par>
                          <p:cTn id="51" fill="hold">
                            <p:stCondLst>
                              <p:cond delay="1000"/>
                            </p:stCondLst>
                            <p:childTnLst>
                              <p:par>
                                <p:cTn id="52" presetID="1" presetClass="exit" presetSubtype="0" fill="hold" nodeType="afterEffect">
                                  <p:stCondLst>
                                    <p:cond delay="0"/>
                                  </p:stCondLst>
                                  <p:childTnLst>
                                    <p:set>
                                      <p:cBhvr>
                                        <p:cTn id="53" dur="1" fill="hold">
                                          <p:stCondLst>
                                            <p:cond delay="499"/>
                                          </p:stCondLst>
                                        </p:cTn>
                                        <p:tgtEl>
                                          <p:spTgt spid="18"/>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nodeType="clickEffect">
                                  <p:stCondLst>
                                    <p:cond delay="0"/>
                                  </p:stCondLst>
                                  <p:childTnLst>
                                    <p:set>
                                      <p:cBhvr>
                                        <p:cTn id="57" dur="1" fill="hold">
                                          <p:stCondLst>
                                            <p:cond delay="499"/>
                                          </p:stCondLst>
                                        </p:cTn>
                                        <p:tgtEl>
                                          <p:spTgt spid="19"/>
                                        </p:tgtEl>
                                        <p:attrNameLst>
                                          <p:attrName>style.visibility</p:attrName>
                                        </p:attrNameLst>
                                      </p:cBhvr>
                                      <p:to>
                                        <p:strVal val="hidden"/>
                                      </p:to>
                                    </p:set>
                                  </p:childTnLst>
                                </p:cTn>
                              </p:par>
                            </p:childTnLst>
                          </p:cTn>
                        </p:par>
                        <p:par>
                          <p:cTn id="58" fill="hold">
                            <p:stCondLst>
                              <p:cond delay="500"/>
                            </p:stCondLst>
                            <p:childTnLst>
                              <p:par>
                                <p:cTn id="59" presetID="1" presetClass="entr" presetSubtype="0" fill="hold" nodeType="afterEffect">
                                  <p:stCondLst>
                                    <p:cond delay="0"/>
                                  </p:stCondLst>
                                  <p:childTnLst>
                                    <p:set>
                                      <p:cBhvr>
                                        <p:cTn id="60" dur="1" fill="hold">
                                          <p:stCondLst>
                                            <p:cond delay="499"/>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8" grpId="0" animBg="1"/>
      <p:bldP spid="84032" grpId="0" animBg="1"/>
      <p:bldP spid="84032" grpId="1" animBg="1"/>
    </p:bld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9" name="Rectangle 3"/>
          <p:cNvSpPr>
            <a:spLocks noGrp="1" noChangeArrowheads="1"/>
          </p:cNvSpPr>
          <p:nvPr>
            <p:ph type="title"/>
          </p:nvPr>
        </p:nvSpPr>
        <p:spPr/>
        <p:txBody>
          <a:bodyPr/>
          <a:lstStyle/>
          <a:p>
            <a:r>
              <a:rPr lang="en-US"/>
              <a:t>DHT: Consistent Hashing</a:t>
            </a:r>
          </a:p>
        </p:txBody>
      </p:sp>
      <p:sp>
        <p:nvSpPr>
          <p:cNvPr id="65540" name="Oval 4"/>
          <p:cNvSpPr>
            <a:spLocks noChangeArrowheads="1"/>
          </p:cNvSpPr>
          <p:nvPr/>
        </p:nvSpPr>
        <p:spPr bwMode="auto">
          <a:xfrm>
            <a:off x="3124200" y="2149475"/>
            <a:ext cx="3810000" cy="3376613"/>
          </a:xfrm>
          <a:prstGeom prst="ellips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65541" name="Text Box 5"/>
          <p:cNvSpPr txBox="1">
            <a:spLocks noChangeArrowheads="1"/>
          </p:cNvSpPr>
          <p:nvPr/>
        </p:nvSpPr>
        <p:spPr bwMode="auto">
          <a:xfrm>
            <a:off x="7018338" y="3635375"/>
            <a:ext cx="752475" cy="466725"/>
          </a:xfrm>
          <a:prstGeom prst="rect">
            <a:avLst/>
          </a:prstGeom>
          <a:noFill/>
          <a:ln w="9525">
            <a:solidFill>
              <a:schemeClr val="tx1"/>
            </a:solidFill>
            <a:miter lim="800000"/>
            <a:headEnd/>
            <a:tailEnd/>
          </a:ln>
          <a:effectLst/>
        </p:spPr>
        <p:txBody>
          <a:bodyPr wrap="none">
            <a:prstTxWarp prst="textNoShape">
              <a:avLst/>
            </a:prstTxWarp>
            <a:spAutoFit/>
          </a:bodyPr>
          <a:lstStyle/>
          <a:p>
            <a:pPr eaLnBrk="1" hangingPunct="1"/>
            <a:r>
              <a:rPr lang="en-US">
                <a:solidFill>
                  <a:srgbClr val="000000"/>
                </a:solidFill>
              </a:rPr>
              <a:t>N32</a:t>
            </a:r>
          </a:p>
        </p:txBody>
      </p:sp>
      <p:sp>
        <p:nvSpPr>
          <p:cNvPr id="65542" name="Text Box 6"/>
          <p:cNvSpPr txBox="1">
            <a:spLocks noChangeArrowheads="1"/>
          </p:cNvSpPr>
          <p:nvPr/>
        </p:nvSpPr>
        <p:spPr bwMode="auto">
          <a:xfrm>
            <a:off x="2514600" y="4572000"/>
            <a:ext cx="752475" cy="466725"/>
          </a:xfrm>
          <a:prstGeom prst="rect">
            <a:avLst/>
          </a:prstGeom>
          <a:noFill/>
          <a:ln w="9525">
            <a:solidFill>
              <a:schemeClr val="tx1"/>
            </a:solidFill>
            <a:miter lim="800000"/>
            <a:headEnd/>
            <a:tailEnd/>
          </a:ln>
          <a:effectLst/>
        </p:spPr>
        <p:txBody>
          <a:bodyPr wrap="none">
            <a:prstTxWarp prst="textNoShape">
              <a:avLst/>
            </a:prstTxWarp>
            <a:spAutoFit/>
          </a:bodyPr>
          <a:lstStyle/>
          <a:p>
            <a:pPr eaLnBrk="1" hangingPunct="1"/>
            <a:r>
              <a:rPr lang="en-US">
                <a:solidFill>
                  <a:srgbClr val="000000"/>
                </a:solidFill>
              </a:rPr>
              <a:t>N90</a:t>
            </a:r>
          </a:p>
        </p:txBody>
      </p:sp>
      <p:sp>
        <p:nvSpPr>
          <p:cNvPr id="65543" name="Text Box 7"/>
          <p:cNvSpPr txBox="1">
            <a:spLocks noChangeArrowheads="1"/>
          </p:cNvSpPr>
          <p:nvPr/>
        </p:nvSpPr>
        <p:spPr bwMode="auto">
          <a:xfrm>
            <a:off x="2514600" y="2419350"/>
            <a:ext cx="922338" cy="466725"/>
          </a:xfrm>
          <a:prstGeom prst="rect">
            <a:avLst/>
          </a:prstGeom>
          <a:noFill/>
          <a:ln w="9525">
            <a:solidFill>
              <a:schemeClr val="tx1"/>
            </a:solidFill>
            <a:miter lim="800000"/>
            <a:headEnd/>
            <a:tailEnd/>
          </a:ln>
          <a:effectLst/>
        </p:spPr>
        <p:txBody>
          <a:bodyPr wrap="none">
            <a:prstTxWarp prst="textNoShape">
              <a:avLst/>
            </a:prstTxWarp>
            <a:spAutoFit/>
          </a:bodyPr>
          <a:lstStyle/>
          <a:p>
            <a:pPr eaLnBrk="1" hangingPunct="1"/>
            <a:r>
              <a:rPr lang="en-US">
                <a:solidFill>
                  <a:srgbClr val="000000"/>
                </a:solidFill>
              </a:rPr>
              <a:t>N105</a:t>
            </a:r>
          </a:p>
        </p:txBody>
      </p:sp>
      <p:sp>
        <p:nvSpPr>
          <p:cNvPr id="65544" name="Text Box 8"/>
          <p:cNvSpPr txBox="1">
            <a:spLocks noChangeArrowheads="1"/>
          </p:cNvSpPr>
          <p:nvPr/>
        </p:nvSpPr>
        <p:spPr bwMode="auto">
          <a:xfrm>
            <a:off x="3352800" y="5324475"/>
            <a:ext cx="727075" cy="457200"/>
          </a:xfrm>
          <a:prstGeom prst="rect">
            <a:avLst/>
          </a:prstGeom>
          <a:noFill/>
          <a:ln w="9525">
            <a:noFill/>
            <a:miter lim="800000"/>
            <a:headEnd/>
            <a:tailEnd/>
          </a:ln>
          <a:effectLst/>
        </p:spPr>
        <p:txBody>
          <a:bodyPr wrap="none">
            <a:prstTxWarp prst="textNoShape">
              <a:avLst/>
            </a:prstTxWarp>
            <a:spAutoFit/>
          </a:bodyPr>
          <a:lstStyle/>
          <a:p>
            <a:pPr eaLnBrk="1" hangingPunct="1"/>
            <a:r>
              <a:rPr lang="en-US">
                <a:solidFill>
                  <a:srgbClr val="000000"/>
                </a:solidFill>
              </a:rPr>
              <a:t>K80</a:t>
            </a:r>
          </a:p>
        </p:txBody>
      </p:sp>
      <p:sp>
        <p:nvSpPr>
          <p:cNvPr id="65545" name="Text Box 9"/>
          <p:cNvSpPr txBox="1">
            <a:spLocks noChangeArrowheads="1"/>
          </p:cNvSpPr>
          <p:nvPr/>
        </p:nvSpPr>
        <p:spPr bwMode="auto">
          <a:xfrm>
            <a:off x="6400800" y="2419350"/>
            <a:ext cx="727075" cy="457200"/>
          </a:xfrm>
          <a:prstGeom prst="rect">
            <a:avLst/>
          </a:prstGeom>
          <a:noFill/>
          <a:ln w="9525">
            <a:noFill/>
            <a:miter lim="800000"/>
            <a:headEnd/>
            <a:tailEnd/>
          </a:ln>
          <a:effectLst/>
        </p:spPr>
        <p:txBody>
          <a:bodyPr wrap="none">
            <a:prstTxWarp prst="textNoShape">
              <a:avLst/>
            </a:prstTxWarp>
            <a:spAutoFit/>
          </a:bodyPr>
          <a:lstStyle/>
          <a:p>
            <a:pPr eaLnBrk="1" hangingPunct="1"/>
            <a:r>
              <a:rPr lang="en-US">
                <a:solidFill>
                  <a:srgbClr val="000000"/>
                </a:solidFill>
              </a:rPr>
              <a:t>K20</a:t>
            </a:r>
          </a:p>
        </p:txBody>
      </p:sp>
      <p:sp>
        <p:nvSpPr>
          <p:cNvPr id="65546" name="Text Box 10"/>
          <p:cNvSpPr txBox="1">
            <a:spLocks noChangeArrowheads="1"/>
          </p:cNvSpPr>
          <p:nvPr/>
        </p:nvSpPr>
        <p:spPr bwMode="auto">
          <a:xfrm>
            <a:off x="5029200" y="1744663"/>
            <a:ext cx="557213" cy="457200"/>
          </a:xfrm>
          <a:prstGeom prst="rect">
            <a:avLst/>
          </a:prstGeom>
          <a:noFill/>
          <a:ln w="9525">
            <a:noFill/>
            <a:miter lim="800000"/>
            <a:headEnd/>
            <a:tailEnd/>
          </a:ln>
          <a:effectLst/>
        </p:spPr>
        <p:txBody>
          <a:bodyPr wrap="none">
            <a:prstTxWarp prst="textNoShape">
              <a:avLst/>
            </a:prstTxWarp>
            <a:spAutoFit/>
          </a:bodyPr>
          <a:lstStyle/>
          <a:p>
            <a:pPr eaLnBrk="1" hangingPunct="1"/>
            <a:r>
              <a:rPr lang="en-US">
                <a:solidFill>
                  <a:srgbClr val="000000"/>
                </a:solidFill>
              </a:rPr>
              <a:t>K5</a:t>
            </a:r>
          </a:p>
        </p:txBody>
      </p:sp>
      <p:sp>
        <p:nvSpPr>
          <p:cNvPr id="65547" name="Text Box 11"/>
          <p:cNvSpPr txBox="1">
            <a:spLocks noChangeArrowheads="1"/>
          </p:cNvSpPr>
          <p:nvPr/>
        </p:nvSpPr>
        <p:spPr bwMode="auto">
          <a:xfrm>
            <a:off x="3835400" y="3581400"/>
            <a:ext cx="2473325" cy="460375"/>
          </a:xfrm>
          <a:prstGeom prst="rect">
            <a:avLst/>
          </a:prstGeom>
          <a:noFill/>
          <a:ln w="9525">
            <a:noFill/>
            <a:miter lim="800000"/>
            <a:headEnd/>
            <a:tailEnd/>
          </a:ln>
          <a:effectLst/>
        </p:spPr>
        <p:txBody>
          <a:bodyPr wrap="none">
            <a:prstTxWarp prst="textNoShape">
              <a:avLst/>
            </a:prstTxWarp>
            <a:spAutoFit/>
          </a:bodyPr>
          <a:lstStyle/>
          <a:p>
            <a:pPr algn="ctr" eaLnBrk="1" hangingPunct="1"/>
            <a:r>
              <a:rPr lang="en-US">
                <a:solidFill>
                  <a:srgbClr val="000000"/>
                </a:solidFill>
                <a:latin typeface="Tahoma" charset="0"/>
              </a:rPr>
              <a:t>Circular ID space</a:t>
            </a:r>
          </a:p>
        </p:txBody>
      </p:sp>
      <p:sp>
        <p:nvSpPr>
          <p:cNvPr id="65548" name="Line 12"/>
          <p:cNvSpPr>
            <a:spLocks noChangeShapeType="1"/>
          </p:cNvSpPr>
          <p:nvPr/>
        </p:nvSpPr>
        <p:spPr bwMode="auto">
          <a:xfrm flipH="1" flipV="1">
            <a:off x="3276600" y="5053013"/>
            <a:ext cx="304800" cy="271462"/>
          </a:xfrm>
          <a:prstGeom prst="line">
            <a:avLst/>
          </a:prstGeom>
          <a:noFill/>
          <a:ln w="9525">
            <a:solidFill>
              <a:schemeClr val="tx1"/>
            </a:solidFill>
            <a:round/>
            <a:headEnd/>
            <a:tailEnd type="triangle" w="med" len="med"/>
          </a:ln>
          <a:effectLst/>
        </p:spPr>
        <p:txBody>
          <a:bodyPr wrap="none">
            <a:prstTxWarp prst="textNoShape">
              <a:avLst/>
            </a:prstTxWarp>
            <a:spAutoFit/>
          </a:bodyPr>
          <a:lstStyle/>
          <a:p>
            <a:endParaRPr lang="en-US"/>
          </a:p>
        </p:txBody>
      </p:sp>
      <p:sp>
        <p:nvSpPr>
          <p:cNvPr id="65549" name="Text Box 13"/>
          <p:cNvSpPr txBox="1">
            <a:spLocks noChangeArrowheads="1"/>
          </p:cNvSpPr>
          <p:nvPr/>
        </p:nvSpPr>
        <p:spPr bwMode="auto">
          <a:xfrm>
            <a:off x="3505200" y="1676400"/>
            <a:ext cx="811213" cy="398463"/>
          </a:xfrm>
          <a:prstGeom prst="rect">
            <a:avLst/>
          </a:prstGeom>
          <a:noFill/>
          <a:ln w="9525">
            <a:noFill/>
            <a:miter lim="800000"/>
            <a:headEnd/>
            <a:tailEnd/>
          </a:ln>
          <a:effectLst/>
        </p:spPr>
        <p:txBody>
          <a:bodyPr wrap="none">
            <a:prstTxWarp prst="textNoShape">
              <a:avLst/>
            </a:prstTxWarp>
            <a:spAutoFit/>
          </a:bodyPr>
          <a:lstStyle/>
          <a:p>
            <a:pPr eaLnBrk="1" hangingPunct="1"/>
            <a:r>
              <a:rPr lang="en-US" sz="2000">
                <a:solidFill>
                  <a:srgbClr val="000000"/>
                </a:solidFill>
                <a:latin typeface="Tahoma" charset="0"/>
              </a:rPr>
              <a:t>Key 5</a:t>
            </a:r>
          </a:p>
        </p:txBody>
      </p:sp>
      <p:sp>
        <p:nvSpPr>
          <p:cNvPr id="65550" name="Line 14"/>
          <p:cNvSpPr>
            <a:spLocks noChangeShapeType="1"/>
          </p:cNvSpPr>
          <p:nvPr/>
        </p:nvSpPr>
        <p:spPr bwMode="auto">
          <a:xfrm>
            <a:off x="4267200" y="1879600"/>
            <a:ext cx="762000" cy="66675"/>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65551" name="Text Box 15"/>
          <p:cNvSpPr txBox="1">
            <a:spLocks noChangeArrowheads="1"/>
          </p:cNvSpPr>
          <p:nvPr/>
        </p:nvSpPr>
        <p:spPr bwMode="auto">
          <a:xfrm>
            <a:off x="685800" y="1946275"/>
            <a:ext cx="1260475" cy="398463"/>
          </a:xfrm>
          <a:prstGeom prst="rect">
            <a:avLst/>
          </a:prstGeom>
          <a:noFill/>
          <a:ln w="9525">
            <a:noFill/>
            <a:miter lim="800000"/>
            <a:headEnd/>
            <a:tailEnd/>
          </a:ln>
          <a:effectLst/>
        </p:spPr>
        <p:txBody>
          <a:bodyPr wrap="none">
            <a:prstTxWarp prst="textNoShape">
              <a:avLst/>
            </a:prstTxWarp>
            <a:spAutoFit/>
          </a:bodyPr>
          <a:lstStyle/>
          <a:p>
            <a:pPr eaLnBrk="1" hangingPunct="1"/>
            <a:r>
              <a:rPr lang="en-US" sz="2000">
                <a:solidFill>
                  <a:srgbClr val="000000"/>
                </a:solidFill>
                <a:latin typeface="Tahoma" charset="0"/>
              </a:rPr>
              <a:t>Node 105</a:t>
            </a:r>
          </a:p>
        </p:txBody>
      </p:sp>
      <p:sp>
        <p:nvSpPr>
          <p:cNvPr id="65552" name="Line 16"/>
          <p:cNvSpPr>
            <a:spLocks noChangeShapeType="1"/>
          </p:cNvSpPr>
          <p:nvPr/>
        </p:nvSpPr>
        <p:spPr bwMode="auto">
          <a:xfrm>
            <a:off x="1905000" y="2216150"/>
            <a:ext cx="533400" cy="203200"/>
          </a:xfrm>
          <a:prstGeom prst="line">
            <a:avLst/>
          </a:prstGeom>
          <a:noFill/>
          <a:ln w="9525">
            <a:solidFill>
              <a:schemeClr val="tx1"/>
            </a:solidFill>
            <a:round/>
            <a:headEnd/>
            <a:tailEnd type="triangle" w="med" len="med"/>
          </a:ln>
          <a:effectLst/>
        </p:spPr>
        <p:txBody>
          <a:bodyPr wrap="none">
            <a:prstTxWarp prst="textNoShape">
              <a:avLst/>
            </a:prstTxWarp>
            <a:spAutoFit/>
          </a:bodyPr>
          <a:lstStyle/>
          <a:p>
            <a:endParaRPr lang="en-US"/>
          </a:p>
        </p:txBody>
      </p:sp>
      <p:sp>
        <p:nvSpPr>
          <p:cNvPr id="65553" name="Text Box 17"/>
          <p:cNvSpPr txBox="1">
            <a:spLocks noChangeArrowheads="1"/>
          </p:cNvSpPr>
          <p:nvPr/>
        </p:nvSpPr>
        <p:spPr bwMode="auto">
          <a:xfrm>
            <a:off x="685800" y="5691188"/>
            <a:ext cx="7883525" cy="460375"/>
          </a:xfrm>
          <a:prstGeom prst="rect">
            <a:avLst/>
          </a:prstGeom>
          <a:noFill/>
          <a:ln w="9525">
            <a:noFill/>
            <a:miter lim="800000"/>
            <a:headEnd/>
            <a:tailEnd/>
          </a:ln>
          <a:effectLst/>
        </p:spPr>
        <p:txBody>
          <a:bodyPr wrap="none">
            <a:prstTxWarp prst="textNoShape">
              <a:avLst/>
            </a:prstTxWarp>
            <a:spAutoFit/>
          </a:bodyPr>
          <a:lstStyle/>
          <a:p>
            <a:pPr eaLnBrk="1" hangingPunct="1"/>
            <a:r>
              <a:rPr lang="en-US">
                <a:solidFill>
                  <a:srgbClr val="000000"/>
                </a:solidFill>
                <a:latin typeface="Tahoma" charset="0"/>
              </a:rPr>
              <a:t>A key is stored at its successor: node with next higher ID</a:t>
            </a:r>
          </a:p>
        </p:txBody>
      </p:sp>
      <p:sp>
        <p:nvSpPr>
          <p:cNvPr id="65554" name="Arc 18"/>
          <p:cNvSpPr>
            <a:spLocks/>
          </p:cNvSpPr>
          <p:nvPr/>
        </p:nvSpPr>
        <p:spPr bwMode="auto">
          <a:xfrm>
            <a:off x="5486400" y="1879600"/>
            <a:ext cx="2133600" cy="175577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chemeClr val="tx1"/>
            </a:solidFill>
            <a:round/>
            <a:headEnd/>
            <a:tailEnd type="triangle" w="med" len="med"/>
          </a:ln>
          <a:effectLst/>
        </p:spPr>
        <p:txBody>
          <a:bodyPr wrap="none" anchor="ctr">
            <a:prstTxWarp prst="textNoShape">
              <a:avLst/>
            </a:prstTxWarp>
            <a:spAutoFit/>
          </a:bodyPr>
          <a:lstStyle/>
          <a:p>
            <a:endParaRPr lang="en-US"/>
          </a:p>
        </p:txBody>
      </p:sp>
      <p:sp>
        <p:nvSpPr>
          <p:cNvPr id="65555" name="Arc 19"/>
          <p:cNvSpPr>
            <a:spLocks/>
          </p:cNvSpPr>
          <p:nvPr/>
        </p:nvSpPr>
        <p:spPr bwMode="auto">
          <a:xfrm>
            <a:off x="6781800" y="2757488"/>
            <a:ext cx="457200" cy="80962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chemeClr val="tx1"/>
            </a:solidFill>
            <a:round/>
            <a:headEnd/>
            <a:tailEnd type="triangle" w="med" len="med"/>
          </a:ln>
          <a:effectLst/>
        </p:spPr>
        <p:txBody>
          <a:bodyPr anchor="ctr">
            <a:prstTxWarp prst="textNoShape">
              <a:avLst/>
            </a:prstTxWarp>
            <a:spAutoFit/>
          </a:bodyPr>
          <a:lstStyle/>
          <a:p>
            <a:endParaRPr lang="en-US"/>
          </a:p>
        </p:txBody>
      </p:sp>
      <p:pic>
        <p:nvPicPr>
          <p:cNvPr id="65556" name="Picture 20" descr="com"/>
          <p:cNvPicPr>
            <a:picLocks noChangeAspect="1" noChangeArrowheads="1"/>
          </p:cNvPicPr>
          <p:nvPr/>
        </p:nvPicPr>
        <p:blipFill>
          <a:blip r:embed="rId3"/>
          <a:srcRect/>
          <a:stretch>
            <a:fillRect/>
          </a:stretch>
        </p:blipFill>
        <p:spPr bwMode="auto">
          <a:xfrm>
            <a:off x="6705600" y="3733800"/>
            <a:ext cx="381000" cy="355600"/>
          </a:xfrm>
          <a:prstGeom prst="rect">
            <a:avLst/>
          </a:prstGeom>
          <a:noFill/>
        </p:spPr>
      </p:pic>
      <p:pic>
        <p:nvPicPr>
          <p:cNvPr id="65557" name="Picture 21" descr="com"/>
          <p:cNvPicPr>
            <a:picLocks noChangeAspect="1" noChangeArrowheads="1"/>
          </p:cNvPicPr>
          <p:nvPr/>
        </p:nvPicPr>
        <p:blipFill>
          <a:blip r:embed="rId3"/>
          <a:srcRect/>
          <a:stretch>
            <a:fillRect/>
          </a:stretch>
        </p:blipFill>
        <p:spPr bwMode="auto">
          <a:xfrm>
            <a:off x="3276600" y="2819400"/>
            <a:ext cx="381000" cy="355600"/>
          </a:xfrm>
          <a:prstGeom prst="rect">
            <a:avLst/>
          </a:prstGeom>
          <a:noFill/>
        </p:spPr>
      </p:pic>
      <p:pic>
        <p:nvPicPr>
          <p:cNvPr id="65558" name="Picture 22" descr="com"/>
          <p:cNvPicPr>
            <a:picLocks noChangeAspect="1" noChangeArrowheads="1"/>
          </p:cNvPicPr>
          <p:nvPr/>
        </p:nvPicPr>
        <p:blipFill>
          <a:blip r:embed="rId3"/>
          <a:srcRect/>
          <a:stretch>
            <a:fillRect/>
          </a:stretch>
        </p:blipFill>
        <p:spPr bwMode="auto">
          <a:xfrm>
            <a:off x="3200400" y="4419600"/>
            <a:ext cx="381000" cy="355600"/>
          </a:xfrm>
          <a:prstGeom prst="rect">
            <a:avLst/>
          </a:prstGeom>
          <a:noFill/>
        </p:spPr>
      </p:pic>
      <p:sp>
        <p:nvSpPr>
          <p:cNvPr id="23" name="Slide Number Placeholder 22"/>
          <p:cNvSpPr>
            <a:spLocks noGrp="1"/>
          </p:cNvSpPr>
          <p:nvPr>
            <p:ph type="sldNum" sz="quarter" idx="12"/>
          </p:nvPr>
        </p:nvSpPr>
        <p:spPr/>
        <p:txBody>
          <a:bodyPr/>
          <a:lstStyle/>
          <a:p>
            <a:fld id="{B6F15528-21DE-4FAA-801E-634DDDAF4B2B}" type="slidenum">
              <a:rPr lang="en-US" smtClean="0"/>
              <a:pPr/>
              <a:t>91</a:t>
            </a:fld>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1" name="Rectangle 3"/>
          <p:cNvSpPr>
            <a:spLocks noGrp="1" noChangeArrowheads="1"/>
          </p:cNvSpPr>
          <p:nvPr>
            <p:ph type="title"/>
          </p:nvPr>
        </p:nvSpPr>
        <p:spPr>
          <a:xfrm>
            <a:off x="228600" y="457200"/>
            <a:ext cx="8686800" cy="1066800"/>
          </a:xfrm>
        </p:spPr>
        <p:txBody>
          <a:bodyPr/>
          <a:lstStyle/>
          <a:p>
            <a:r>
              <a:rPr lang="en-US" sz="4000"/>
              <a:t>DHT: Chord “Finger Table”</a:t>
            </a:r>
          </a:p>
        </p:txBody>
      </p:sp>
      <p:sp>
        <p:nvSpPr>
          <p:cNvPr id="68612" name="Oval 4"/>
          <p:cNvSpPr>
            <a:spLocks noChangeArrowheads="1"/>
          </p:cNvSpPr>
          <p:nvPr/>
        </p:nvSpPr>
        <p:spPr bwMode="auto">
          <a:xfrm>
            <a:off x="2895600" y="1371600"/>
            <a:ext cx="3427413" cy="3427413"/>
          </a:xfrm>
          <a:prstGeom prst="ellips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68613" name="Text Box 5"/>
          <p:cNvSpPr txBox="1">
            <a:spLocks noChangeArrowheads="1"/>
          </p:cNvSpPr>
          <p:nvPr/>
        </p:nvSpPr>
        <p:spPr bwMode="auto">
          <a:xfrm>
            <a:off x="2589213" y="4267200"/>
            <a:ext cx="752475" cy="466725"/>
          </a:xfrm>
          <a:prstGeom prst="rect">
            <a:avLst/>
          </a:prstGeom>
          <a:noFill/>
          <a:ln w="9525">
            <a:solidFill>
              <a:schemeClr val="tx1"/>
            </a:solidFill>
            <a:miter lim="800000"/>
            <a:headEnd/>
            <a:tailEnd/>
          </a:ln>
          <a:effectLst/>
        </p:spPr>
        <p:txBody>
          <a:bodyPr wrap="none">
            <a:prstTxWarp prst="textNoShape">
              <a:avLst/>
            </a:prstTxWarp>
            <a:spAutoFit/>
          </a:bodyPr>
          <a:lstStyle/>
          <a:p>
            <a:pPr eaLnBrk="1" hangingPunct="1"/>
            <a:r>
              <a:rPr lang="en-US">
                <a:solidFill>
                  <a:srgbClr val="000000"/>
                </a:solidFill>
              </a:rPr>
              <a:t>N80</a:t>
            </a:r>
          </a:p>
        </p:txBody>
      </p:sp>
      <p:sp>
        <p:nvSpPr>
          <p:cNvPr id="68614" name="Text Box 6"/>
          <p:cNvSpPr txBox="1">
            <a:spLocks noChangeArrowheads="1"/>
          </p:cNvSpPr>
          <p:nvPr/>
        </p:nvSpPr>
        <p:spPr bwMode="auto">
          <a:xfrm>
            <a:off x="5773738" y="1606550"/>
            <a:ext cx="431800" cy="304800"/>
          </a:xfrm>
          <a:prstGeom prst="rect">
            <a:avLst/>
          </a:prstGeom>
          <a:noFill/>
          <a:ln w="9525">
            <a:noFill/>
            <a:miter lim="800000"/>
            <a:headEnd/>
            <a:tailEnd/>
          </a:ln>
          <a:effectLst/>
        </p:spPr>
        <p:txBody>
          <a:bodyPr wrap="none">
            <a:prstTxWarp prst="textNoShape">
              <a:avLst/>
            </a:prstTxWarp>
            <a:spAutoFit/>
          </a:bodyPr>
          <a:lstStyle/>
          <a:p>
            <a:pPr eaLnBrk="1" hangingPunct="1"/>
            <a:r>
              <a:rPr lang="en-US" sz="1400" b="1">
                <a:solidFill>
                  <a:srgbClr val="000000"/>
                </a:solidFill>
                <a:ea typeface="Times New Roman" charset="0"/>
                <a:cs typeface="Times New Roman" charset="0"/>
              </a:rPr>
              <a:t>1/2</a:t>
            </a:r>
            <a:endParaRPr lang="en-US" sz="1400" b="1">
              <a:solidFill>
                <a:srgbClr val="000000"/>
              </a:solidFill>
            </a:endParaRPr>
          </a:p>
        </p:txBody>
      </p:sp>
      <p:sp>
        <p:nvSpPr>
          <p:cNvPr id="68615" name="Text Box 7"/>
          <p:cNvSpPr txBox="1">
            <a:spLocks noChangeArrowheads="1"/>
          </p:cNvSpPr>
          <p:nvPr/>
        </p:nvSpPr>
        <p:spPr bwMode="auto">
          <a:xfrm>
            <a:off x="2970213" y="1641475"/>
            <a:ext cx="431800" cy="304800"/>
          </a:xfrm>
          <a:prstGeom prst="rect">
            <a:avLst/>
          </a:prstGeom>
          <a:noFill/>
          <a:ln w="9525">
            <a:noFill/>
            <a:miter lim="800000"/>
            <a:headEnd/>
            <a:tailEnd/>
          </a:ln>
          <a:effectLst/>
        </p:spPr>
        <p:txBody>
          <a:bodyPr wrap="none">
            <a:prstTxWarp prst="textNoShape">
              <a:avLst/>
            </a:prstTxWarp>
            <a:spAutoFit/>
          </a:bodyPr>
          <a:lstStyle/>
          <a:p>
            <a:pPr eaLnBrk="1" hangingPunct="1"/>
            <a:r>
              <a:rPr lang="en-US" sz="1400" b="1">
                <a:solidFill>
                  <a:srgbClr val="000000"/>
                </a:solidFill>
                <a:ea typeface="Times New Roman" charset="0"/>
                <a:cs typeface="Times New Roman" charset="0"/>
              </a:rPr>
              <a:t>1/4</a:t>
            </a:r>
            <a:endParaRPr lang="en-US" sz="1400" b="1">
              <a:solidFill>
                <a:srgbClr val="000000"/>
              </a:solidFill>
            </a:endParaRPr>
          </a:p>
        </p:txBody>
      </p:sp>
      <p:sp>
        <p:nvSpPr>
          <p:cNvPr id="68616" name="Text Box 8"/>
          <p:cNvSpPr txBox="1">
            <a:spLocks noChangeArrowheads="1"/>
          </p:cNvSpPr>
          <p:nvPr/>
        </p:nvSpPr>
        <p:spPr bwMode="auto">
          <a:xfrm>
            <a:off x="2463800" y="2895600"/>
            <a:ext cx="431800" cy="304800"/>
          </a:xfrm>
          <a:prstGeom prst="rect">
            <a:avLst/>
          </a:prstGeom>
          <a:noFill/>
          <a:ln w="9525">
            <a:noFill/>
            <a:miter lim="800000"/>
            <a:headEnd/>
            <a:tailEnd/>
          </a:ln>
          <a:effectLst/>
        </p:spPr>
        <p:txBody>
          <a:bodyPr wrap="none">
            <a:prstTxWarp prst="textNoShape">
              <a:avLst/>
            </a:prstTxWarp>
            <a:spAutoFit/>
          </a:bodyPr>
          <a:lstStyle/>
          <a:p>
            <a:pPr eaLnBrk="1" hangingPunct="1"/>
            <a:r>
              <a:rPr lang="en-US" sz="1400" b="1">
                <a:solidFill>
                  <a:srgbClr val="000000"/>
                </a:solidFill>
                <a:ea typeface="Times New Roman" charset="0"/>
                <a:cs typeface="Times New Roman" charset="0"/>
              </a:rPr>
              <a:t>1/8</a:t>
            </a:r>
            <a:endParaRPr lang="en-US" sz="1400" b="1">
              <a:solidFill>
                <a:srgbClr val="000000"/>
              </a:solidFill>
            </a:endParaRPr>
          </a:p>
        </p:txBody>
      </p:sp>
      <p:sp>
        <p:nvSpPr>
          <p:cNvPr id="68617" name="Text Box 9"/>
          <p:cNvSpPr txBox="1">
            <a:spLocks noChangeArrowheads="1"/>
          </p:cNvSpPr>
          <p:nvPr/>
        </p:nvSpPr>
        <p:spPr bwMode="auto">
          <a:xfrm>
            <a:off x="2513013" y="3581400"/>
            <a:ext cx="530225" cy="304800"/>
          </a:xfrm>
          <a:prstGeom prst="rect">
            <a:avLst/>
          </a:prstGeom>
          <a:noFill/>
          <a:ln w="9525">
            <a:noFill/>
            <a:miter lim="800000"/>
            <a:headEnd/>
            <a:tailEnd/>
          </a:ln>
          <a:effectLst/>
        </p:spPr>
        <p:txBody>
          <a:bodyPr wrap="none">
            <a:prstTxWarp prst="textNoShape">
              <a:avLst/>
            </a:prstTxWarp>
            <a:spAutoFit/>
          </a:bodyPr>
          <a:lstStyle/>
          <a:p>
            <a:pPr eaLnBrk="1" hangingPunct="1"/>
            <a:r>
              <a:rPr lang="en-US" sz="1400" b="1">
                <a:solidFill>
                  <a:srgbClr val="000000"/>
                </a:solidFill>
                <a:ea typeface="Times New Roman" charset="0"/>
                <a:cs typeface="Times New Roman" charset="0"/>
              </a:rPr>
              <a:t>1/16</a:t>
            </a:r>
            <a:endParaRPr lang="en-US" sz="1400" b="1">
              <a:solidFill>
                <a:srgbClr val="000000"/>
              </a:solidFill>
            </a:endParaRPr>
          </a:p>
        </p:txBody>
      </p:sp>
      <p:sp>
        <p:nvSpPr>
          <p:cNvPr id="68618" name="Text Box 10"/>
          <p:cNvSpPr txBox="1">
            <a:spLocks noChangeArrowheads="1"/>
          </p:cNvSpPr>
          <p:nvPr/>
        </p:nvSpPr>
        <p:spPr bwMode="auto">
          <a:xfrm>
            <a:off x="2589213" y="3733800"/>
            <a:ext cx="530225" cy="304800"/>
          </a:xfrm>
          <a:prstGeom prst="rect">
            <a:avLst/>
          </a:prstGeom>
          <a:noFill/>
          <a:ln w="9525">
            <a:noFill/>
            <a:miter lim="800000"/>
            <a:headEnd/>
            <a:tailEnd/>
          </a:ln>
          <a:effectLst/>
        </p:spPr>
        <p:txBody>
          <a:bodyPr wrap="none">
            <a:prstTxWarp prst="textNoShape">
              <a:avLst/>
            </a:prstTxWarp>
            <a:spAutoFit/>
          </a:bodyPr>
          <a:lstStyle/>
          <a:p>
            <a:pPr eaLnBrk="1" hangingPunct="1"/>
            <a:r>
              <a:rPr lang="en-US" sz="1400" b="1">
                <a:solidFill>
                  <a:srgbClr val="000000"/>
                </a:solidFill>
                <a:ea typeface="Times New Roman" charset="0"/>
                <a:cs typeface="Times New Roman" charset="0"/>
              </a:rPr>
              <a:t>1/32</a:t>
            </a:r>
            <a:endParaRPr lang="en-US" sz="1400" b="1">
              <a:solidFill>
                <a:srgbClr val="000000"/>
              </a:solidFill>
            </a:endParaRPr>
          </a:p>
        </p:txBody>
      </p:sp>
      <p:sp>
        <p:nvSpPr>
          <p:cNvPr id="68619" name="Text Box 11"/>
          <p:cNvSpPr txBox="1">
            <a:spLocks noChangeArrowheads="1"/>
          </p:cNvSpPr>
          <p:nvPr/>
        </p:nvSpPr>
        <p:spPr bwMode="auto">
          <a:xfrm>
            <a:off x="2670175" y="3886200"/>
            <a:ext cx="530225" cy="304800"/>
          </a:xfrm>
          <a:prstGeom prst="rect">
            <a:avLst/>
          </a:prstGeom>
          <a:noFill/>
          <a:ln w="9525">
            <a:noFill/>
            <a:miter lim="800000"/>
            <a:headEnd/>
            <a:tailEnd/>
          </a:ln>
          <a:effectLst/>
        </p:spPr>
        <p:txBody>
          <a:bodyPr wrap="none">
            <a:prstTxWarp prst="textNoShape">
              <a:avLst/>
            </a:prstTxWarp>
            <a:spAutoFit/>
          </a:bodyPr>
          <a:lstStyle/>
          <a:p>
            <a:pPr eaLnBrk="1" hangingPunct="1"/>
            <a:r>
              <a:rPr lang="en-US" sz="1400" b="1">
                <a:solidFill>
                  <a:srgbClr val="000000"/>
                </a:solidFill>
                <a:ea typeface="Times New Roman" charset="0"/>
                <a:cs typeface="Times New Roman" charset="0"/>
              </a:rPr>
              <a:t>1/64</a:t>
            </a:r>
            <a:endParaRPr lang="en-US" sz="1400" b="1">
              <a:solidFill>
                <a:srgbClr val="000000"/>
              </a:solidFill>
            </a:endParaRPr>
          </a:p>
        </p:txBody>
      </p:sp>
      <p:sp>
        <p:nvSpPr>
          <p:cNvPr id="68620" name="Text Box 12"/>
          <p:cNvSpPr txBox="1">
            <a:spLocks noChangeArrowheads="1"/>
          </p:cNvSpPr>
          <p:nvPr/>
        </p:nvSpPr>
        <p:spPr bwMode="auto">
          <a:xfrm>
            <a:off x="2724150" y="4038600"/>
            <a:ext cx="628650" cy="304800"/>
          </a:xfrm>
          <a:prstGeom prst="rect">
            <a:avLst/>
          </a:prstGeom>
          <a:noFill/>
          <a:ln w="9525">
            <a:noFill/>
            <a:miter lim="800000"/>
            <a:headEnd/>
            <a:tailEnd/>
          </a:ln>
          <a:effectLst/>
        </p:spPr>
        <p:txBody>
          <a:bodyPr wrap="none">
            <a:prstTxWarp prst="textNoShape">
              <a:avLst/>
            </a:prstTxWarp>
            <a:spAutoFit/>
          </a:bodyPr>
          <a:lstStyle/>
          <a:p>
            <a:pPr eaLnBrk="1" hangingPunct="1"/>
            <a:r>
              <a:rPr lang="en-US" sz="1400" b="1">
                <a:solidFill>
                  <a:srgbClr val="000000"/>
                </a:solidFill>
                <a:ea typeface="Times New Roman" charset="0"/>
                <a:cs typeface="Times New Roman" charset="0"/>
              </a:rPr>
              <a:t>1/128</a:t>
            </a:r>
            <a:endParaRPr lang="en-US" sz="1400" b="1">
              <a:solidFill>
                <a:srgbClr val="000000"/>
              </a:solidFill>
            </a:endParaRPr>
          </a:p>
        </p:txBody>
      </p:sp>
      <p:sp>
        <p:nvSpPr>
          <p:cNvPr id="68621" name="Freeform 13"/>
          <p:cNvSpPr>
            <a:spLocks/>
          </p:cNvSpPr>
          <p:nvPr/>
        </p:nvSpPr>
        <p:spPr bwMode="auto">
          <a:xfrm>
            <a:off x="3198813" y="3911600"/>
            <a:ext cx="177800" cy="355600"/>
          </a:xfrm>
          <a:custGeom>
            <a:avLst/>
            <a:gdLst/>
            <a:ahLst/>
            <a:cxnLst>
              <a:cxn ang="0">
                <a:pos x="96" y="224"/>
              </a:cxn>
              <a:cxn ang="0">
                <a:pos x="96" y="32"/>
              </a:cxn>
              <a:cxn ang="0">
                <a:pos x="0" y="32"/>
              </a:cxn>
            </a:cxnLst>
            <a:rect l="0" t="0" r="r" b="b"/>
            <a:pathLst>
              <a:path w="112" h="224">
                <a:moveTo>
                  <a:pt x="96" y="224"/>
                </a:moveTo>
                <a:cubicBezTo>
                  <a:pt x="104" y="144"/>
                  <a:pt x="112" y="64"/>
                  <a:pt x="96" y="32"/>
                </a:cubicBezTo>
                <a:cubicBezTo>
                  <a:pt x="80" y="0"/>
                  <a:pt x="40" y="16"/>
                  <a:pt x="0" y="32"/>
                </a:cubicBezTo>
              </a:path>
            </a:pathLst>
          </a:custGeom>
          <a:noFill/>
          <a:ln w="9525" cap="flat" cmpd="sng">
            <a:solidFill>
              <a:schemeClr val="tx1"/>
            </a:solidFill>
            <a:prstDash val="solid"/>
            <a:round/>
            <a:headEnd type="none" w="med" len="med"/>
            <a:tailEnd type="triangle" w="med" len="med"/>
          </a:ln>
          <a:effectLst/>
        </p:spPr>
        <p:txBody>
          <a:bodyPr wrap="none">
            <a:prstTxWarp prst="textNoShape">
              <a:avLst/>
            </a:prstTxWarp>
            <a:spAutoFit/>
          </a:bodyPr>
          <a:lstStyle/>
          <a:p>
            <a:endParaRPr lang="en-US"/>
          </a:p>
        </p:txBody>
      </p:sp>
      <p:sp>
        <p:nvSpPr>
          <p:cNvPr id="68622" name="Freeform 14"/>
          <p:cNvSpPr>
            <a:spLocks/>
          </p:cNvSpPr>
          <p:nvPr/>
        </p:nvSpPr>
        <p:spPr bwMode="auto">
          <a:xfrm>
            <a:off x="3122613" y="3746500"/>
            <a:ext cx="419100" cy="444500"/>
          </a:xfrm>
          <a:custGeom>
            <a:avLst/>
            <a:gdLst/>
            <a:ahLst/>
            <a:cxnLst>
              <a:cxn ang="0">
                <a:pos x="144" y="280"/>
              </a:cxn>
              <a:cxn ang="0">
                <a:pos x="240" y="40"/>
              </a:cxn>
              <a:cxn ang="0">
                <a:pos x="0" y="40"/>
              </a:cxn>
            </a:cxnLst>
            <a:rect l="0" t="0" r="r" b="b"/>
            <a:pathLst>
              <a:path w="264" h="280">
                <a:moveTo>
                  <a:pt x="144" y="280"/>
                </a:moveTo>
                <a:cubicBezTo>
                  <a:pt x="204" y="180"/>
                  <a:pt x="264" y="80"/>
                  <a:pt x="240" y="40"/>
                </a:cubicBezTo>
                <a:cubicBezTo>
                  <a:pt x="216" y="0"/>
                  <a:pt x="108" y="20"/>
                  <a:pt x="0" y="40"/>
                </a:cubicBezTo>
              </a:path>
            </a:pathLst>
          </a:custGeom>
          <a:noFill/>
          <a:ln w="9525" cap="flat" cmpd="sng">
            <a:solidFill>
              <a:schemeClr val="tx1"/>
            </a:solidFill>
            <a:prstDash val="solid"/>
            <a:round/>
            <a:headEnd type="none" w="med" len="med"/>
            <a:tailEnd type="triangle" w="med" len="med"/>
          </a:ln>
          <a:effectLst/>
        </p:spPr>
        <p:txBody>
          <a:bodyPr wrap="none">
            <a:prstTxWarp prst="textNoShape">
              <a:avLst/>
            </a:prstTxWarp>
            <a:spAutoFit/>
          </a:bodyPr>
          <a:lstStyle/>
          <a:p>
            <a:endParaRPr lang="en-US"/>
          </a:p>
        </p:txBody>
      </p:sp>
      <p:sp>
        <p:nvSpPr>
          <p:cNvPr id="68623" name="Freeform 15"/>
          <p:cNvSpPr>
            <a:spLocks/>
          </p:cNvSpPr>
          <p:nvPr/>
        </p:nvSpPr>
        <p:spPr bwMode="auto">
          <a:xfrm>
            <a:off x="3046413" y="3568700"/>
            <a:ext cx="736600" cy="622300"/>
          </a:xfrm>
          <a:custGeom>
            <a:avLst/>
            <a:gdLst/>
            <a:ahLst/>
            <a:cxnLst>
              <a:cxn ang="0">
                <a:pos x="192" y="392"/>
              </a:cxn>
              <a:cxn ang="0">
                <a:pos x="432" y="56"/>
              </a:cxn>
              <a:cxn ang="0">
                <a:pos x="0" y="56"/>
              </a:cxn>
            </a:cxnLst>
            <a:rect l="0" t="0" r="r" b="b"/>
            <a:pathLst>
              <a:path w="464" h="392">
                <a:moveTo>
                  <a:pt x="192" y="392"/>
                </a:moveTo>
                <a:cubicBezTo>
                  <a:pt x="328" y="252"/>
                  <a:pt x="464" y="112"/>
                  <a:pt x="432" y="56"/>
                </a:cubicBezTo>
                <a:cubicBezTo>
                  <a:pt x="400" y="0"/>
                  <a:pt x="200" y="28"/>
                  <a:pt x="0" y="56"/>
                </a:cubicBezTo>
              </a:path>
            </a:pathLst>
          </a:custGeom>
          <a:noFill/>
          <a:ln w="9525" cap="flat" cmpd="sng">
            <a:solidFill>
              <a:schemeClr val="tx1"/>
            </a:solidFill>
            <a:prstDash val="solid"/>
            <a:round/>
            <a:headEnd type="none" w="med" len="med"/>
            <a:tailEnd type="triangle" w="med" len="med"/>
          </a:ln>
          <a:effectLst/>
        </p:spPr>
        <p:txBody>
          <a:bodyPr wrap="none">
            <a:prstTxWarp prst="textNoShape">
              <a:avLst/>
            </a:prstTxWarp>
            <a:spAutoFit/>
          </a:bodyPr>
          <a:lstStyle/>
          <a:p>
            <a:endParaRPr lang="en-US"/>
          </a:p>
        </p:txBody>
      </p:sp>
      <p:sp>
        <p:nvSpPr>
          <p:cNvPr id="68624" name="Freeform 16"/>
          <p:cNvSpPr>
            <a:spLocks/>
          </p:cNvSpPr>
          <p:nvPr/>
        </p:nvSpPr>
        <p:spPr bwMode="auto">
          <a:xfrm>
            <a:off x="2894013" y="3048000"/>
            <a:ext cx="1447800" cy="1143000"/>
          </a:xfrm>
          <a:custGeom>
            <a:avLst/>
            <a:gdLst/>
            <a:ahLst/>
            <a:cxnLst>
              <a:cxn ang="0">
                <a:pos x="288" y="720"/>
              </a:cxn>
              <a:cxn ang="0">
                <a:pos x="864" y="144"/>
              </a:cxn>
              <a:cxn ang="0">
                <a:pos x="0" y="0"/>
              </a:cxn>
            </a:cxnLst>
            <a:rect l="0" t="0" r="r" b="b"/>
            <a:pathLst>
              <a:path w="912" h="720">
                <a:moveTo>
                  <a:pt x="288" y="720"/>
                </a:moveTo>
                <a:cubicBezTo>
                  <a:pt x="600" y="492"/>
                  <a:pt x="912" y="264"/>
                  <a:pt x="864" y="144"/>
                </a:cubicBezTo>
                <a:cubicBezTo>
                  <a:pt x="816" y="24"/>
                  <a:pt x="408" y="12"/>
                  <a:pt x="0" y="0"/>
                </a:cubicBezTo>
              </a:path>
            </a:pathLst>
          </a:custGeom>
          <a:noFill/>
          <a:ln w="9525" cap="flat" cmpd="sng">
            <a:solidFill>
              <a:schemeClr val="tx1"/>
            </a:solidFill>
            <a:prstDash val="solid"/>
            <a:round/>
            <a:headEnd type="none" w="med" len="med"/>
            <a:tailEnd type="triangle" w="med" len="med"/>
          </a:ln>
          <a:effectLst/>
        </p:spPr>
        <p:txBody>
          <a:bodyPr wrap="none">
            <a:prstTxWarp prst="textNoShape">
              <a:avLst/>
            </a:prstTxWarp>
            <a:spAutoFit/>
          </a:bodyPr>
          <a:lstStyle/>
          <a:p>
            <a:endParaRPr lang="en-US"/>
          </a:p>
        </p:txBody>
      </p:sp>
      <p:sp>
        <p:nvSpPr>
          <p:cNvPr id="68625" name="Freeform 17"/>
          <p:cNvSpPr>
            <a:spLocks/>
          </p:cNvSpPr>
          <p:nvPr/>
        </p:nvSpPr>
        <p:spPr bwMode="auto">
          <a:xfrm>
            <a:off x="3351213" y="1905000"/>
            <a:ext cx="1231900" cy="2286000"/>
          </a:xfrm>
          <a:custGeom>
            <a:avLst/>
            <a:gdLst/>
            <a:ahLst/>
            <a:cxnLst>
              <a:cxn ang="0">
                <a:pos x="0" y="1440"/>
              </a:cxn>
              <a:cxn ang="0">
                <a:pos x="768" y="864"/>
              </a:cxn>
              <a:cxn ang="0">
                <a:pos x="48" y="0"/>
              </a:cxn>
            </a:cxnLst>
            <a:rect l="0" t="0" r="r" b="b"/>
            <a:pathLst>
              <a:path w="776" h="1440">
                <a:moveTo>
                  <a:pt x="0" y="1440"/>
                </a:moveTo>
                <a:cubicBezTo>
                  <a:pt x="380" y="1272"/>
                  <a:pt x="760" y="1104"/>
                  <a:pt x="768" y="864"/>
                </a:cubicBezTo>
                <a:cubicBezTo>
                  <a:pt x="776" y="624"/>
                  <a:pt x="412" y="312"/>
                  <a:pt x="48" y="0"/>
                </a:cubicBezTo>
              </a:path>
            </a:pathLst>
          </a:custGeom>
          <a:noFill/>
          <a:ln w="9525" cap="flat" cmpd="sng">
            <a:solidFill>
              <a:schemeClr val="tx1"/>
            </a:solidFill>
            <a:prstDash val="solid"/>
            <a:round/>
            <a:headEnd type="none" w="med" len="med"/>
            <a:tailEnd type="triangle" w="med" len="med"/>
          </a:ln>
          <a:effectLst/>
        </p:spPr>
        <p:txBody>
          <a:bodyPr wrap="none">
            <a:prstTxWarp prst="textNoShape">
              <a:avLst/>
            </a:prstTxWarp>
            <a:spAutoFit/>
          </a:bodyPr>
          <a:lstStyle/>
          <a:p>
            <a:endParaRPr lang="en-US"/>
          </a:p>
        </p:txBody>
      </p:sp>
      <p:sp>
        <p:nvSpPr>
          <p:cNvPr id="68626" name="Freeform 18"/>
          <p:cNvSpPr>
            <a:spLocks/>
          </p:cNvSpPr>
          <p:nvPr/>
        </p:nvSpPr>
        <p:spPr bwMode="auto">
          <a:xfrm>
            <a:off x="3351213" y="1981200"/>
            <a:ext cx="2514600" cy="2209800"/>
          </a:xfrm>
          <a:custGeom>
            <a:avLst/>
            <a:gdLst/>
            <a:ahLst/>
            <a:cxnLst>
              <a:cxn ang="0">
                <a:pos x="0" y="1392"/>
              </a:cxn>
              <a:cxn ang="0">
                <a:pos x="864" y="960"/>
              </a:cxn>
              <a:cxn ang="0">
                <a:pos x="1584" y="0"/>
              </a:cxn>
            </a:cxnLst>
            <a:rect l="0" t="0" r="r" b="b"/>
            <a:pathLst>
              <a:path w="1584" h="1392">
                <a:moveTo>
                  <a:pt x="0" y="1392"/>
                </a:moveTo>
                <a:cubicBezTo>
                  <a:pt x="300" y="1292"/>
                  <a:pt x="600" y="1192"/>
                  <a:pt x="864" y="960"/>
                </a:cubicBezTo>
                <a:cubicBezTo>
                  <a:pt x="1128" y="728"/>
                  <a:pt x="1356" y="364"/>
                  <a:pt x="1584" y="0"/>
                </a:cubicBezTo>
              </a:path>
            </a:pathLst>
          </a:custGeom>
          <a:noFill/>
          <a:ln w="9525" cap="flat" cmpd="sng">
            <a:solidFill>
              <a:schemeClr val="tx1"/>
            </a:solidFill>
            <a:prstDash val="solid"/>
            <a:round/>
            <a:headEnd type="none" w="med" len="med"/>
            <a:tailEnd type="triangle" w="med" len="med"/>
          </a:ln>
          <a:effectLst/>
        </p:spPr>
        <p:txBody>
          <a:bodyPr wrap="none">
            <a:prstTxWarp prst="textNoShape">
              <a:avLst/>
            </a:prstTxWarp>
            <a:spAutoFit/>
          </a:bodyPr>
          <a:lstStyle/>
          <a:p>
            <a:endParaRPr lang="en-US"/>
          </a:p>
        </p:txBody>
      </p:sp>
      <p:pic>
        <p:nvPicPr>
          <p:cNvPr id="68627" name="Picture 19" descr="com"/>
          <p:cNvPicPr>
            <a:picLocks noChangeAspect="1" noChangeArrowheads="1"/>
          </p:cNvPicPr>
          <p:nvPr/>
        </p:nvPicPr>
        <p:blipFill>
          <a:blip r:embed="rId3"/>
          <a:srcRect/>
          <a:stretch>
            <a:fillRect/>
          </a:stretch>
        </p:blipFill>
        <p:spPr bwMode="auto">
          <a:xfrm>
            <a:off x="3259138" y="4308475"/>
            <a:ext cx="381000" cy="355600"/>
          </a:xfrm>
          <a:prstGeom prst="rect">
            <a:avLst/>
          </a:prstGeom>
          <a:noFill/>
        </p:spPr>
      </p:pic>
      <p:sp>
        <p:nvSpPr>
          <p:cNvPr id="68630" name="Rectangle 22"/>
          <p:cNvSpPr>
            <a:spLocks noChangeArrowheads="1"/>
          </p:cNvSpPr>
          <p:nvPr/>
        </p:nvSpPr>
        <p:spPr bwMode="auto">
          <a:xfrm>
            <a:off x="533400" y="5029200"/>
            <a:ext cx="8229600" cy="1143000"/>
          </a:xfrm>
          <a:prstGeom prst="rect">
            <a:avLst/>
          </a:prstGeom>
          <a:noFill/>
          <a:ln w="9525">
            <a:noFill/>
            <a:miter lim="800000"/>
            <a:headEnd/>
            <a:tailEnd/>
          </a:ln>
          <a:effectLst/>
        </p:spPr>
        <p:txBody>
          <a:bodyPr>
            <a:prstTxWarp prst="textNoShape">
              <a:avLst/>
            </a:prstTxWarp>
          </a:bodyPr>
          <a:lstStyle/>
          <a:p>
            <a:pPr marL="285750" indent="-285750" eaLnBrk="1" hangingPunct="1">
              <a:spcBef>
                <a:spcPct val="20000"/>
              </a:spcBef>
              <a:buFontTx/>
              <a:buChar char="•"/>
            </a:pPr>
            <a:r>
              <a:rPr lang="en-US" sz="2000"/>
              <a:t>Entry </a:t>
            </a:r>
            <a:r>
              <a:rPr lang="en-US" sz="2000" i="1"/>
              <a:t>i</a:t>
            </a:r>
            <a:r>
              <a:rPr lang="en-US" sz="2000"/>
              <a:t> in the finger table of node </a:t>
            </a:r>
            <a:r>
              <a:rPr lang="en-US" sz="2000" i="1"/>
              <a:t>n</a:t>
            </a:r>
            <a:r>
              <a:rPr lang="en-US" sz="2000"/>
              <a:t> is the first node that succeeds or equals </a:t>
            </a:r>
            <a:r>
              <a:rPr lang="en-US" sz="2000" i="1"/>
              <a:t>n </a:t>
            </a:r>
            <a:r>
              <a:rPr lang="en-US" sz="2000"/>
              <a:t>+ 2</a:t>
            </a:r>
            <a:r>
              <a:rPr lang="en-US" sz="2000" i="1" baseline="30000"/>
              <a:t>i</a:t>
            </a:r>
            <a:endParaRPr lang="en-US" sz="2000" baseline="30000"/>
          </a:p>
          <a:p>
            <a:pPr marL="285750" indent="-285750" eaLnBrk="1" hangingPunct="1">
              <a:spcBef>
                <a:spcPct val="20000"/>
              </a:spcBef>
              <a:buFontTx/>
              <a:buChar char="•"/>
            </a:pPr>
            <a:r>
              <a:rPr lang="en-US" sz="2000"/>
              <a:t>In other words, the ith finger points 1/2</a:t>
            </a:r>
            <a:r>
              <a:rPr lang="en-US" sz="2000" i="1" baseline="30000"/>
              <a:t>n</a:t>
            </a:r>
            <a:r>
              <a:rPr lang="en-US" sz="2000" baseline="30000"/>
              <a:t>-</a:t>
            </a:r>
            <a:r>
              <a:rPr lang="en-US" sz="2000" i="1" baseline="30000"/>
              <a:t>i</a:t>
            </a:r>
            <a:r>
              <a:rPr lang="en-US" sz="2000"/>
              <a:t> way around the ring</a:t>
            </a:r>
            <a:endParaRPr lang="en-US" sz="2000" baseline="30000"/>
          </a:p>
          <a:p>
            <a:pPr marL="1143000" lvl="2" indent="-228600" eaLnBrk="1" hangingPunct="1">
              <a:spcBef>
                <a:spcPct val="20000"/>
              </a:spcBef>
            </a:pPr>
            <a:endParaRPr lang="en-US" i="1">
              <a:ea typeface="ＭＳ Ｐゴシック" charset="-128"/>
            </a:endParaRPr>
          </a:p>
        </p:txBody>
      </p:sp>
      <p:sp>
        <p:nvSpPr>
          <p:cNvPr id="21" name="Slide Number Placeholder 20"/>
          <p:cNvSpPr>
            <a:spLocks noGrp="1"/>
          </p:cNvSpPr>
          <p:nvPr>
            <p:ph type="sldNum" sz="quarter" idx="12"/>
          </p:nvPr>
        </p:nvSpPr>
        <p:spPr/>
        <p:txBody>
          <a:bodyPr/>
          <a:lstStyle/>
          <a:p>
            <a:fld id="{B6F15528-21DE-4FAA-801E-634DDDAF4B2B}" type="slidenum">
              <a:rPr lang="en-US" smtClean="0"/>
              <a:pPr/>
              <a:t>92</a:t>
            </a:fld>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381000"/>
            <a:ext cx="7772400" cy="1143000"/>
          </a:xfrm>
        </p:spPr>
        <p:txBody>
          <a:bodyPr/>
          <a:lstStyle/>
          <a:p>
            <a:r>
              <a:rPr lang="en-US"/>
              <a:t>DHT: Chord Join</a:t>
            </a:r>
          </a:p>
        </p:txBody>
      </p:sp>
      <p:sp>
        <p:nvSpPr>
          <p:cNvPr id="73731" name="Rectangle 3"/>
          <p:cNvSpPr>
            <a:spLocks noGrp="1" noChangeArrowheads="1"/>
          </p:cNvSpPr>
          <p:nvPr>
            <p:ph type="body" idx="1"/>
          </p:nvPr>
        </p:nvSpPr>
        <p:spPr>
          <a:xfrm>
            <a:off x="381000" y="2514600"/>
            <a:ext cx="3886200" cy="295275"/>
          </a:xfrm>
        </p:spPr>
        <p:txBody>
          <a:bodyPr>
            <a:normAutofit fontScale="77500" lnSpcReduction="20000"/>
          </a:bodyPr>
          <a:lstStyle/>
          <a:p>
            <a:pPr marL="285750" indent="-285750">
              <a:lnSpc>
                <a:spcPct val="80000"/>
              </a:lnSpc>
            </a:pPr>
            <a:r>
              <a:rPr lang="en-US" sz="2800">
                <a:sym typeface="Wingdings" charset="2"/>
              </a:rPr>
              <a:t>Nodes n0, n6 join </a:t>
            </a:r>
            <a:endParaRPr lang="en-US" sz="2800"/>
          </a:p>
        </p:txBody>
      </p:sp>
      <p:sp>
        <p:nvSpPr>
          <p:cNvPr id="73732" name="Oval 4"/>
          <p:cNvSpPr>
            <a:spLocks noChangeArrowheads="1"/>
          </p:cNvSpPr>
          <p:nvPr/>
        </p:nvSpPr>
        <p:spPr bwMode="auto">
          <a:xfrm>
            <a:off x="3657600" y="2743200"/>
            <a:ext cx="3249613" cy="3265488"/>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73733" name="Text Box 5"/>
          <p:cNvSpPr txBox="1">
            <a:spLocks noChangeArrowheads="1"/>
          </p:cNvSpPr>
          <p:nvPr/>
        </p:nvSpPr>
        <p:spPr bwMode="auto">
          <a:xfrm>
            <a:off x="5167313" y="2908300"/>
            <a:ext cx="296862" cy="336550"/>
          </a:xfrm>
          <a:prstGeom prst="rect">
            <a:avLst/>
          </a:prstGeom>
          <a:noFill/>
          <a:ln w="9525">
            <a:noFill/>
            <a:miter lim="800000"/>
            <a:headEnd/>
            <a:tailEnd/>
          </a:ln>
          <a:effectLst/>
        </p:spPr>
        <p:txBody>
          <a:bodyPr wrap="none">
            <a:prstTxWarp prst="textNoShape">
              <a:avLst/>
            </a:prstTxWarp>
            <a:spAutoFit/>
          </a:bodyPr>
          <a:lstStyle/>
          <a:p>
            <a:r>
              <a:rPr lang="en-US" sz="1600" b="1">
                <a:solidFill>
                  <a:srgbClr val="000000"/>
                </a:solidFill>
                <a:latin typeface="Arial" charset="0"/>
              </a:rPr>
              <a:t>0</a:t>
            </a:r>
          </a:p>
        </p:txBody>
      </p:sp>
      <p:sp>
        <p:nvSpPr>
          <p:cNvPr id="73734" name="Oval 6"/>
          <p:cNvSpPr>
            <a:spLocks noChangeArrowheads="1"/>
          </p:cNvSpPr>
          <p:nvPr/>
        </p:nvSpPr>
        <p:spPr bwMode="auto">
          <a:xfrm>
            <a:off x="6321425" y="3133725"/>
            <a:ext cx="173038" cy="142875"/>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73735" name="Text Box 7"/>
          <p:cNvSpPr txBox="1">
            <a:spLocks noChangeArrowheads="1"/>
          </p:cNvSpPr>
          <p:nvPr/>
        </p:nvSpPr>
        <p:spPr bwMode="auto">
          <a:xfrm>
            <a:off x="6102350" y="3162300"/>
            <a:ext cx="296863" cy="336550"/>
          </a:xfrm>
          <a:prstGeom prst="rect">
            <a:avLst/>
          </a:prstGeom>
          <a:noFill/>
          <a:ln w="9525">
            <a:noFill/>
            <a:miter lim="800000"/>
            <a:headEnd/>
            <a:tailEnd/>
          </a:ln>
          <a:effectLst/>
        </p:spPr>
        <p:txBody>
          <a:bodyPr wrap="none">
            <a:prstTxWarp prst="textNoShape">
              <a:avLst/>
            </a:prstTxWarp>
            <a:spAutoFit/>
          </a:bodyPr>
          <a:lstStyle/>
          <a:p>
            <a:r>
              <a:rPr lang="en-US" sz="1600" b="1">
                <a:solidFill>
                  <a:srgbClr val="000000"/>
                </a:solidFill>
                <a:latin typeface="Arial" charset="0"/>
              </a:rPr>
              <a:t>1</a:t>
            </a:r>
          </a:p>
        </p:txBody>
      </p:sp>
      <p:sp>
        <p:nvSpPr>
          <p:cNvPr id="73736" name="Text Box 8"/>
          <p:cNvSpPr txBox="1">
            <a:spLocks noChangeArrowheads="1"/>
          </p:cNvSpPr>
          <p:nvPr/>
        </p:nvSpPr>
        <p:spPr bwMode="auto">
          <a:xfrm>
            <a:off x="6559550" y="4168775"/>
            <a:ext cx="296863" cy="336550"/>
          </a:xfrm>
          <a:prstGeom prst="rect">
            <a:avLst/>
          </a:prstGeom>
          <a:noFill/>
          <a:ln w="9525">
            <a:noFill/>
            <a:miter lim="800000"/>
            <a:headEnd/>
            <a:tailEnd/>
          </a:ln>
          <a:effectLst/>
        </p:spPr>
        <p:txBody>
          <a:bodyPr wrap="none">
            <a:prstTxWarp prst="textNoShape">
              <a:avLst/>
            </a:prstTxWarp>
            <a:spAutoFit/>
          </a:bodyPr>
          <a:lstStyle/>
          <a:p>
            <a:r>
              <a:rPr lang="en-US" sz="1600" b="1">
                <a:solidFill>
                  <a:srgbClr val="000000"/>
                </a:solidFill>
                <a:latin typeface="Arial" charset="0"/>
              </a:rPr>
              <a:t>2</a:t>
            </a:r>
          </a:p>
        </p:txBody>
      </p:sp>
      <p:sp>
        <p:nvSpPr>
          <p:cNvPr id="73737" name="Text Box 9"/>
          <p:cNvSpPr txBox="1">
            <a:spLocks noChangeArrowheads="1"/>
          </p:cNvSpPr>
          <p:nvPr/>
        </p:nvSpPr>
        <p:spPr bwMode="auto">
          <a:xfrm>
            <a:off x="6102350" y="5295900"/>
            <a:ext cx="296863" cy="336550"/>
          </a:xfrm>
          <a:prstGeom prst="rect">
            <a:avLst/>
          </a:prstGeom>
          <a:noFill/>
          <a:ln w="9525">
            <a:noFill/>
            <a:miter lim="800000"/>
            <a:headEnd/>
            <a:tailEnd/>
          </a:ln>
          <a:effectLst/>
        </p:spPr>
        <p:txBody>
          <a:bodyPr wrap="none">
            <a:prstTxWarp prst="textNoShape">
              <a:avLst/>
            </a:prstTxWarp>
            <a:spAutoFit/>
          </a:bodyPr>
          <a:lstStyle/>
          <a:p>
            <a:r>
              <a:rPr lang="en-US" sz="1600" b="1">
                <a:solidFill>
                  <a:srgbClr val="000000"/>
                </a:solidFill>
                <a:latin typeface="Arial" charset="0"/>
              </a:rPr>
              <a:t>3</a:t>
            </a:r>
          </a:p>
        </p:txBody>
      </p:sp>
      <p:sp>
        <p:nvSpPr>
          <p:cNvPr id="73738" name="Text Box 10"/>
          <p:cNvSpPr txBox="1">
            <a:spLocks noChangeArrowheads="1"/>
          </p:cNvSpPr>
          <p:nvPr/>
        </p:nvSpPr>
        <p:spPr bwMode="auto">
          <a:xfrm>
            <a:off x="5173663" y="5495925"/>
            <a:ext cx="296862" cy="336550"/>
          </a:xfrm>
          <a:prstGeom prst="rect">
            <a:avLst/>
          </a:prstGeom>
          <a:noFill/>
          <a:ln w="9525">
            <a:noFill/>
            <a:miter lim="800000"/>
            <a:headEnd/>
            <a:tailEnd/>
          </a:ln>
          <a:effectLst/>
        </p:spPr>
        <p:txBody>
          <a:bodyPr wrap="none">
            <a:prstTxWarp prst="textNoShape">
              <a:avLst/>
            </a:prstTxWarp>
            <a:spAutoFit/>
          </a:bodyPr>
          <a:lstStyle/>
          <a:p>
            <a:r>
              <a:rPr lang="en-US" sz="1600" b="1">
                <a:solidFill>
                  <a:srgbClr val="000000"/>
                </a:solidFill>
                <a:latin typeface="Arial" charset="0"/>
              </a:rPr>
              <a:t>4</a:t>
            </a:r>
          </a:p>
        </p:txBody>
      </p:sp>
      <p:sp>
        <p:nvSpPr>
          <p:cNvPr id="73739" name="Text Box 11"/>
          <p:cNvSpPr txBox="1">
            <a:spLocks noChangeArrowheads="1"/>
          </p:cNvSpPr>
          <p:nvPr/>
        </p:nvSpPr>
        <p:spPr bwMode="auto">
          <a:xfrm>
            <a:off x="4178300" y="5295900"/>
            <a:ext cx="296863" cy="336550"/>
          </a:xfrm>
          <a:prstGeom prst="rect">
            <a:avLst/>
          </a:prstGeom>
          <a:noFill/>
          <a:ln w="9525">
            <a:noFill/>
            <a:miter lim="800000"/>
            <a:headEnd/>
            <a:tailEnd/>
          </a:ln>
          <a:effectLst/>
        </p:spPr>
        <p:txBody>
          <a:bodyPr wrap="none">
            <a:prstTxWarp prst="textNoShape">
              <a:avLst/>
            </a:prstTxWarp>
            <a:spAutoFit/>
          </a:bodyPr>
          <a:lstStyle/>
          <a:p>
            <a:r>
              <a:rPr lang="en-US" sz="1600" b="1">
                <a:solidFill>
                  <a:srgbClr val="000000"/>
                </a:solidFill>
                <a:latin typeface="Arial" charset="0"/>
              </a:rPr>
              <a:t>5</a:t>
            </a:r>
          </a:p>
        </p:txBody>
      </p:sp>
      <p:sp>
        <p:nvSpPr>
          <p:cNvPr id="73740" name="Text Box 12"/>
          <p:cNvSpPr txBox="1">
            <a:spLocks noChangeArrowheads="1"/>
          </p:cNvSpPr>
          <p:nvPr/>
        </p:nvSpPr>
        <p:spPr bwMode="auto">
          <a:xfrm>
            <a:off x="3662363" y="4168775"/>
            <a:ext cx="296862" cy="336550"/>
          </a:xfrm>
          <a:prstGeom prst="rect">
            <a:avLst/>
          </a:prstGeom>
          <a:noFill/>
          <a:ln w="9525">
            <a:noFill/>
            <a:miter lim="800000"/>
            <a:headEnd/>
            <a:tailEnd/>
          </a:ln>
          <a:effectLst/>
        </p:spPr>
        <p:txBody>
          <a:bodyPr wrap="none">
            <a:prstTxWarp prst="textNoShape">
              <a:avLst/>
            </a:prstTxWarp>
            <a:spAutoFit/>
          </a:bodyPr>
          <a:lstStyle/>
          <a:p>
            <a:r>
              <a:rPr lang="en-US" sz="1600" b="1">
                <a:solidFill>
                  <a:srgbClr val="000000"/>
                </a:solidFill>
                <a:latin typeface="Arial" charset="0"/>
              </a:rPr>
              <a:t>6</a:t>
            </a:r>
          </a:p>
        </p:txBody>
      </p:sp>
      <p:sp>
        <p:nvSpPr>
          <p:cNvPr id="73741" name="Text Box 13"/>
          <p:cNvSpPr txBox="1">
            <a:spLocks noChangeArrowheads="1"/>
          </p:cNvSpPr>
          <p:nvPr/>
        </p:nvSpPr>
        <p:spPr bwMode="auto">
          <a:xfrm>
            <a:off x="4173538" y="3228975"/>
            <a:ext cx="296862" cy="336550"/>
          </a:xfrm>
          <a:prstGeom prst="rect">
            <a:avLst/>
          </a:prstGeom>
          <a:noFill/>
          <a:ln w="9525">
            <a:noFill/>
            <a:miter lim="800000"/>
            <a:headEnd/>
            <a:tailEnd/>
          </a:ln>
          <a:effectLst/>
        </p:spPr>
        <p:txBody>
          <a:bodyPr wrap="none">
            <a:prstTxWarp prst="textNoShape">
              <a:avLst/>
            </a:prstTxWarp>
            <a:spAutoFit/>
          </a:bodyPr>
          <a:lstStyle/>
          <a:p>
            <a:r>
              <a:rPr lang="en-US" sz="1600" b="1">
                <a:solidFill>
                  <a:srgbClr val="000000"/>
                </a:solidFill>
                <a:latin typeface="Arial" charset="0"/>
              </a:rPr>
              <a:t>7</a:t>
            </a:r>
          </a:p>
        </p:txBody>
      </p:sp>
      <p:sp>
        <p:nvSpPr>
          <p:cNvPr id="73742" name="Line 14"/>
          <p:cNvSpPr>
            <a:spLocks noChangeShapeType="1"/>
          </p:cNvSpPr>
          <p:nvPr/>
        </p:nvSpPr>
        <p:spPr bwMode="auto">
          <a:xfrm>
            <a:off x="5330825" y="2752725"/>
            <a:ext cx="0" cy="76200"/>
          </a:xfrm>
          <a:prstGeom prst="line">
            <a:avLst/>
          </a:prstGeom>
          <a:noFill/>
          <a:ln w="12700">
            <a:solidFill>
              <a:schemeClr val="tx1"/>
            </a:solidFill>
            <a:round/>
            <a:headEnd/>
            <a:tailEnd/>
          </a:ln>
          <a:effectLst/>
        </p:spPr>
        <p:txBody>
          <a:bodyPr lIns="90488" tIns="44450" rIns="90488" bIns="44450">
            <a:prstTxWarp prst="textNoShape">
              <a:avLst/>
            </a:prstTxWarp>
          </a:bodyPr>
          <a:lstStyle/>
          <a:p>
            <a:endParaRPr lang="en-US"/>
          </a:p>
        </p:txBody>
      </p:sp>
      <p:sp>
        <p:nvSpPr>
          <p:cNvPr id="73743" name="Line 15"/>
          <p:cNvSpPr>
            <a:spLocks noChangeShapeType="1"/>
          </p:cNvSpPr>
          <p:nvPr/>
        </p:nvSpPr>
        <p:spPr bwMode="auto">
          <a:xfrm>
            <a:off x="5330825" y="5953125"/>
            <a:ext cx="0" cy="76200"/>
          </a:xfrm>
          <a:prstGeom prst="line">
            <a:avLst/>
          </a:prstGeom>
          <a:noFill/>
          <a:ln w="12700">
            <a:solidFill>
              <a:schemeClr val="tx1"/>
            </a:solidFill>
            <a:round/>
            <a:headEnd/>
            <a:tailEnd/>
          </a:ln>
          <a:effectLst/>
        </p:spPr>
        <p:txBody>
          <a:bodyPr lIns="90488" tIns="44450" rIns="90488" bIns="44450">
            <a:prstTxWarp prst="textNoShape">
              <a:avLst/>
            </a:prstTxWarp>
          </a:bodyPr>
          <a:lstStyle/>
          <a:p>
            <a:endParaRPr lang="en-US"/>
          </a:p>
        </p:txBody>
      </p:sp>
      <p:sp>
        <p:nvSpPr>
          <p:cNvPr id="73744" name="Line 16"/>
          <p:cNvSpPr>
            <a:spLocks noChangeShapeType="1"/>
          </p:cNvSpPr>
          <p:nvPr/>
        </p:nvSpPr>
        <p:spPr bwMode="auto">
          <a:xfrm>
            <a:off x="3654425" y="4352925"/>
            <a:ext cx="76200" cy="0"/>
          </a:xfrm>
          <a:prstGeom prst="line">
            <a:avLst/>
          </a:prstGeom>
          <a:noFill/>
          <a:ln w="12700">
            <a:solidFill>
              <a:schemeClr val="tx1"/>
            </a:solidFill>
            <a:round/>
            <a:headEnd/>
            <a:tailEnd/>
          </a:ln>
          <a:effectLst/>
        </p:spPr>
        <p:txBody>
          <a:bodyPr lIns="90488" tIns="44450" rIns="90488" bIns="44450">
            <a:prstTxWarp prst="textNoShape">
              <a:avLst/>
            </a:prstTxWarp>
          </a:bodyPr>
          <a:lstStyle/>
          <a:p>
            <a:endParaRPr lang="en-US"/>
          </a:p>
        </p:txBody>
      </p:sp>
      <p:sp>
        <p:nvSpPr>
          <p:cNvPr id="73745" name="Line 17"/>
          <p:cNvSpPr>
            <a:spLocks noChangeShapeType="1"/>
          </p:cNvSpPr>
          <p:nvPr/>
        </p:nvSpPr>
        <p:spPr bwMode="auto">
          <a:xfrm>
            <a:off x="6854825" y="4352925"/>
            <a:ext cx="76200" cy="0"/>
          </a:xfrm>
          <a:prstGeom prst="line">
            <a:avLst/>
          </a:prstGeom>
          <a:noFill/>
          <a:ln w="12700">
            <a:solidFill>
              <a:schemeClr val="tx1"/>
            </a:solidFill>
            <a:round/>
            <a:headEnd/>
            <a:tailEnd/>
          </a:ln>
          <a:effectLst/>
        </p:spPr>
        <p:txBody>
          <a:bodyPr lIns="90488" tIns="44450" rIns="90488" bIns="44450">
            <a:prstTxWarp prst="textNoShape">
              <a:avLst/>
            </a:prstTxWarp>
          </a:bodyPr>
          <a:lstStyle/>
          <a:p>
            <a:endParaRPr lang="en-US"/>
          </a:p>
        </p:txBody>
      </p:sp>
      <p:sp>
        <p:nvSpPr>
          <p:cNvPr id="73746" name="Line 18"/>
          <p:cNvSpPr>
            <a:spLocks noChangeShapeType="1"/>
          </p:cNvSpPr>
          <p:nvPr/>
        </p:nvSpPr>
        <p:spPr bwMode="auto">
          <a:xfrm>
            <a:off x="4111625" y="3286125"/>
            <a:ext cx="76200" cy="76200"/>
          </a:xfrm>
          <a:prstGeom prst="line">
            <a:avLst/>
          </a:prstGeom>
          <a:noFill/>
          <a:ln w="12700">
            <a:solidFill>
              <a:schemeClr val="tx1"/>
            </a:solidFill>
            <a:round/>
            <a:headEnd/>
            <a:tailEnd/>
          </a:ln>
          <a:effectLst/>
        </p:spPr>
        <p:txBody>
          <a:bodyPr lIns="90488" tIns="44450" rIns="90488" bIns="44450">
            <a:prstTxWarp prst="textNoShape">
              <a:avLst/>
            </a:prstTxWarp>
          </a:bodyPr>
          <a:lstStyle/>
          <a:p>
            <a:endParaRPr lang="en-US"/>
          </a:p>
        </p:txBody>
      </p:sp>
      <p:sp>
        <p:nvSpPr>
          <p:cNvPr id="73747" name="Line 19"/>
          <p:cNvSpPr>
            <a:spLocks noChangeShapeType="1"/>
          </p:cNvSpPr>
          <p:nvPr/>
        </p:nvSpPr>
        <p:spPr bwMode="auto">
          <a:xfrm>
            <a:off x="6321425" y="5495925"/>
            <a:ext cx="76200" cy="76200"/>
          </a:xfrm>
          <a:prstGeom prst="line">
            <a:avLst/>
          </a:prstGeom>
          <a:noFill/>
          <a:ln w="12700">
            <a:solidFill>
              <a:schemeClr val="tx1"/>
            </a:solidFill>
            <a:round/>
            <a:headEnd/>
            <a:tailEnd/>
          </a:ln>
          <a:effectLst/>
        </p:spPr>
        <p:txBody>
          <a:bodyPr lIns="90488" tIns="44450" rIns="90488" bIns="44450">
            <a:prstTxWarp prst="textNoShape">
              <a:avLst/>
            </a:prstTxWarp>
          </a:bodyPr>
          <a:lstStyle/>
          <a:p>
            <a:endParaRPr lang="en-US"/>
          </a:p>
        </p:txBody>
      </p:sp>
      <p:sp>
        <p:nvSpPr>
          <p:cNvPr id="73748" name="Line 20"/>
          <p:cNvSpPr>
            <a:spLocks noChangeShapeType="1"/>
          </p:cNvSpPr>
          <p:nvPr/>
        </p:nvSpPr>
        <p:spPr bwMode="auto">
          <a:xfrm flipV="1">
            <a:off x="4187825" y="5495925"/>
            <a:ext cx="76200" cy="76200"/>
          </a:xfrm>
          <a:prstGeom prst="line">
            <a:avLst/>
          </a:prstGeom>
          <a:noFill/>
          <a:ln w="12700">
            <a:solidFill>
              <a:schemeClr val="tx1"/>
            </a:solidFill>
            <a:round/>
            <a:headEnd/>
            <a:tailEnd/>
          </a:ln>
          <a:effectLst/>
        </p:spPr>
        <p:txBody>
          <a:bodyPr lIns="90488" tIns="44450" rIns="90488" bIns="44450">
            <a:prstTxWarp prst="textNoShape">
              <a:avLst/>
            </a:prstTxWarp>
          </a:bodyPr>
          <a:lstStyle/>
          <a:p>
            <a:endParaRPr lang="en-US"/>
          </a:p>
        </p:txBody>
      </p:sp>
      <p:sp>
        <p:nvSpPr>
          <p:cNvPr id="73749" name="Text Box 21"/>
          <p:cNvSpPr txBox="1">
            <a:spLocks noChangeArrowheads="1"/>
          </p:cNvSpPr>
          <p:nvPr/>
        </p:nvSpPr>
        <p:spPr bwMode="auto">
          <a:xfrm>
            <a:off x="7450138" y="2841625"/>
            <a:ext cx="180975" cy="301625"/>
          </a:xfrm>
          <a:prstGeom prst="rect">
            <a:avLst/>
          </a:prstGeom>
          <a:noFill/>
          <a:ln w="12700">
            <a:noFill/>
            <a:miter lim="800000"/>
            <a:headEnd/>
            <a:tailEnd/>
          </a:ln>
          <a:effectLst/>
        </p:spPr>
        <p:txBody>
          <a:bodyPr wrap="none" lIns="90488" tIns="44450" rIns="90488" bIns="44450">
            <a:prstTxWarp prst="textNoShape">
              <a:avLst/>
            </a:prstTxWarp>
            <a:spAutoFit/>
          </a:bodyPr>
          <a:lstStyle/>
          <a:p>
            <a:endParaRPr lang="en-US" sz="1400">
              <a:solidFill>
                <a:srgbClr val="000000"/>
              </a:solidFill>
              <a:latin typeface="Arial" charset="0"/>
            </a:endParaRPr>
          </a:p>
        </p:txBody>
      </p:sp>
      <p:sp>
        <p:nvSpPr>
          <p:cNvPr id="73750" name="Text Box 22"/>
          <p:cNvSpPr txBox="1">
            <a:spLocks noChangeArrowheads="1"/>
          </p:cNvSpPr>
          <p:nvPr/>
        </p:nvSpPr>
        <p:spPr bwMode="auto">
          <a:xfrm>
            <a:off x="7189788" y="2917825"/>
            <a:ext cx="1114425" cy="9398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400" i="1">
                <a:solidFill>
                  <a:srgbClr val="000000"/>
                </a:solidFill>
                <a:latin typeface="Arial" charset="0"/>
              </a:rPr>
              <a:t>i  id</a:t>
            </a:r>
            <a:r>
              <a:rPr lang="en-US" sz="1400">
                <a:solidFill>
                  <a:srgbClr val="000000"/>
                </a:solidFill>
                <a:latin typeface="Arial" charset="0"/>
              </a:rPr>
              <a:t>+2</a:t>
            </a:r>
            <a:r>
              <a:rPr lang="en-US" sz="1400" baseline="50000">
                <a:solidFill>
                  <a:srgbClr val="000000"/>
                </a:solidFill>
                <a:latin typeface="Arial" charset="0"/>
              </a:rPr>
              <a:t>i  </a:t>
            </a:r>
            <a:r>
              <a:rPr lang="en-US" sz="1400">
                <a:solidFill>
                  <a:srgbClr val="000000"/>
                </a:solidFill>
                <a:latin typeface="Arial" charset="0"/>
              </a:rPr>
              <a:t>succ</a:t>
            </a:r>
          </a:p>
          <a:p>
            <a:r>
              <a:rPr lang="en-US" sz="1400">
                <a:solidFill>
                  <a:srgbClr val="000000"/>
                </a:solidFill>
                <a:latin typeface="Arial" charset="0"/>
              </a:rPr>
              <a:t>0    2      2</a:t>
            </a:r>
          </a:p>
          <a:p>
            <a:r>
              <a:rPr lang="en-US" sz="1400">
                <a:solidFill>
                  <a:srgbClr val="000000"/>
                </a:solidFill>
                <a:latin typeface="Arial" charset="0"/>
              </a:rPr>
              <a:t>1    3      6</a:t>
            </a:r>
          </a:p>
          <a:p>
            <a:r>
              <a:rPr lang="en-US" sz="1400">
                <a:solidFill>
                  <a:srgbClr val="000000"/>
                </a:solidFill>
                <a:latin typeface="Arial" charset="0"/>
              </a:rPr>
              <a:t>2    5      6 </a:t>
            </a:r>
          </a:p>
        </p:txBody>
      </p:sp>
      <p:sp>
        <p:nvSpPr>
          <p:cNvPr id="73751" name="Rectangle 23"/>
          <p:cNvSpPr>
            <a:spLocks noChangeArrowheads="1"/>
          </p:cNvSpPr>
          <p:nvPr/>
        </p:nvSpPr>
        <p:spPr bwMode="auto">
          <a:xfrm>
            <a:off x="7204075" y="2905125"/>
            <a:ext cx="1066800" cy="990600"/>
          </a:xfrm>
          <a:prstGeom prst="rect">
            <a:avLst/>
          </a:prstGeom>
          <a:noFill/>
          <a:ln w="12700">
            <a:solidFill>
              <a:schemeClr val="tx1"/>
            </a:solidFill>
            <a:miter lim="800000"/>
            <a:headEnd/>
            <a:tailEnd/>
          </a:ln>
          <a:effectLst/>
        </p:spPr>
        <p:txBody>
          <a:bodyPr wrap="none" lIns="90488" tIns="44450" rIns="90488" bIns="44450" anchor="ctr">
            <a:prstTxWarp prst="textNoShape">
              <a:avLst/>
            </a:prstTxWarp>
          </a:bodyPr>
          <a:lstStyle/>
          <a:p>
            <a:endParaRPr lang="en-US"/>
          </a:p>
        </p:txBody>
      </p:sp>
      <p:sp>
        <p:nvSpPr>
          <p:cNvPr id="73752" name="Line 24"/>
          <p:cNvSpPr>
            <a:spLocks noChangeShapeType="1"/>
          </p:cNvSpPr>
          <p:nvPr/>
        </p:nvSpPr>
        <p:spPr bwMode="auto">
          <a:xfrm>
            <a:off x="7404100" y="2905125"/>
            <a:ext cx="0" cy="981075"/>
          </a:xfrm>
          <a:prstGeom prst="line">
            <a:avLst/>
          </a:prstGeom>
          <a:noFill/>
          <a:ln w="12700">
            <a:solidFill>
              <a:schemeClr val="tx1"/>
            </a:solidFill>
            <a:round/>
            <a:headEnd/>
            <a:tailEnd/>
          </a:ln>
          <a:effectLst/>
        </p:spPr>
        <p:txBody>
          <a:bodyPr lIns="90488" tIns="44450" rIns="90488" bIns="44450">
            <a:prstTxWarp prst="textNoShape">
              <a:avLst/>
            </a:prstTxWarp>
          </a:bodyPr>
          <a:lstStyle/>
          <a:p>
            <a:endParaRPr lang="en-US"/>
          </a:p>
        </p:txBody>
      </p:sp>
      <p:sp>
        <p:nvSpPr>
          <p:cNvPr id="73753" name="Line 25"/>
          <p:cNvSpPr>
            <a:spLocks noChangeShapeType="1"/>
          </p:cNvSpPr>
          <p:nvPr/>
        </p:nvSpPr>
        <p:spPr bwMode="auto">
          <a:xfrm>
            <a:off x="7813675" y="2905125"/>
            <a:ext cx="0" cy="990600"/>
          </a:xfrm>
          <a:prstGeom prst="line">
            <a:avLst/>
          </a:prstGeom>
          <a:noFill/>
          <a:ln w="12700">
            <a:solidFill>
              <a:schemeClr val="tx1"/>
            </a:solidFill>
            <a:round/>
            <a:headEnd/>
            <a:tailEnd/>
          </a:ln>
          <a:effectLst/>
        </p:spPr>
        <p:txBody>
          <a:bodyPr lIns="90488" tIns="44450" rIns="90488" bIns="44450">
            <a:prstTxWarp prst="textNoShape">
              <a:avLst/>
            </a:prstTxWarp>
          </a:bodyPr>
          <a:lstStyle/>
          <a:p>
            <a:endParaRPr lang="en-US"/>
          </a:p>
        </p:txBody>
      </p:sp>
      <p:sp>
        <p:nvSpPr>
          <p:cNvPr id="73754" name="Line 26"/>
          <p:cNvSpPr>
            <a:spLocks noChangeShapeType="1"/>
          </p:cNvSpPr>
          <p:nvPr/>
        </p:nvSpPr>
        <p:spPr bwMode="auto">
          <a:xfrm>
            <a:off x="7204075" y="3190875"/>
            <a:ext cx="1066800" cy="0"/>
          </a:xfrm>
          <a:prstGeom prst="line">
            <a:avLst/>
          </a:prstGeom>
          <a:noFill/>
          <a:ln w="12700">
            <a:solidFill>
              <a:schemeClr val="tx1"/>
            </a:solidFill>
            <a:round/>
            <a:headEnd/>
            <a:tailEnd/>
          </a:ln>
          <a:effectLst/>
        </p:spPr>
        <p:txBody>
          <a:bodyPr lIns="90488" tIns="44450" rIns="90488" bIns="44450">
            <a:prstTxWarp prst="textNoShape">
              <a:avLst/>
            </a:prstTxWarp>
          </a:bodyPr>
          <a:lstStyle/>
          <a:p>
            <a:endParaRPr lang="en-US"/>
          </a:p>
        </p:txBody>
      </p:sp>
      <p:sp>
        <p:nvSpPr>
          <p:cNvPr id="73755" name="Text Box 27"/>
          <p:cNvSpPr txBox="1">
            <a:spLocks noChangeArrowheads="1"/>
          </p:cNvSpPr>
          <p:nvPr/>
        </p:nvSpPr>
        <p:spPr bwMode="auto">
          <a:xfrm>
            <a:off x="7145338" y="2613025"/>
            <a:ext cx="1119187" cy="3016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400">
                <a:solidFill>
                  <a:srgbClr val="000000"/>
                </a:solidFill>
                <a:latin typeface="Arial" charset="0"/>
              </a:rPr>
              <a:t>Succ. Table</a:t>
            </a:r>
          </a:p>
        </p:txBody>
      </p:sp>
      <p:sp>
        <p:nvSpPr>
          <p:cNvPr id="73756" name="AutoShape 28"/>
          <p:cNvSpPr>
            <a:spLocks noChangeArrowheads="1"/>
          </p:cNvSpPr>
          <p:nvPr/>
        </p:nvSpPr>
        <p:spPr bwMode="auto">
          <a:xfrm>
            <a:off x="7007225" y="2600325"/>
            <a:ext cx="1371600" cy="1371600"/>
          </a:xfrm>
          <a:prstGeom prst="wedgeRectCallout">
            <a:avLst>
              <a:gd name="adj1" fmla="val -87500"/>
              <a:gd name="adj2" fmla="val -8102"/>
            </a:avLst>
          </a:prstGeom>
          <a:noFill/>
          <a:ln w="12700">
            <a:solidFill>
              <a:schemeClr val="tx1"/>
            </a:solidFill>
            <a:miter lim="800000"/>
            <a:headEnd/>
            <a:tailEnd/>
          </a:ln>
          <a:effectLst/>
        </p:spPr>
        <p:txBody>
          <a:bodyPr lIns="90488" tIns="44450" rIns="90488" bIns="44450">
            <a:prstTxWarp prst="textNoShape">
              <a:avLst/>
            </a:prstTxWarp>
          </a:bodyPr>
          <a:lstStyle/>
          <a:p>
            <a:pPr algn="ctr"/>
            <a:endParaRPr lang="en-US" sz="1400">
              <a:solidFill>
                <a:srgbClr val="000000"/>
              </a:solidFill>
              <a:latin typeface="Arial" charset="0"/>
            </a:endParaRPr>
          </a:p>
        </p:txBody>
      </p:sp>
      <p:sp>
        <p:nvSpPr>
          <p:cNvPr id="73757" name="Oval 29"/>
          <p:cNvSpPr>
            <a:spLocks noChangeArrowheads="1"/>
          </p:cNvSpPr>
          <p:nvPr/>
        </p:nvSpPr>
        <p:spPr bwMode="auto">
          <a:xfrm>
            <a:off x="6834188" y="4286250"/>
            <a:ext cx="173037" cy="142875"/>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73758" name="Text Box 30"/>
          <p:cNvSpPr txBox="1">
            <a:spLocks noChangeArrowheads="1"/>
          </p:cNvSpPr>
          <p:nvPr/>
        </p:nvSpPr>
        <p:spPr bwMode="auto">
          <a:xfrm>
            <a:off x="7602538" y="5127625"/>
            <a:ext cx="180975" cy="301625"/>
          </a:xfrm>
          <a:prstGeom prst="rect">
            <a:avLst/>
          </a:prstGeom>
          <a:noFill/>
          <a:ln w="12700">
            <a:noFill/>
            <a:miter lim="800000"/>
            <a:headEnd/>
            <a:tailEnd/>
          </a:ln>
          <a:effectLst/>
        </p:spPr>
        <p:txBody>
          <a:bodyPr wrap="none" lIns="90488" tIns="44450" rIns="90488" bIns="44450">
            <a:prstTxWarp prst="textNoShape">
              <a:avLst/>
            </a:prstTxWarp>
            <a:spAutoFit/>
          </a:bodyPr>
          <a:lstStyle/>
          <a:p>
            <a:endParaRPr lang="en-US" sz="1400">
              <a:solidFill>
                <a:srgbClr val="000000"/>
              </a:solidFill>
              <a:latin typeface="Arial" charset="0"/>
            </a:endParaRPr>
          </a:p>
        </p:txBody>
      </p:sp>
      <p:sp>
        <p:nvSpPr>
          <p:cNvPr id="73759" name="Text Box 31"/>
          <p:cNvSpPr txBox="1">
            <a:spLocks noChangeArrowheads="1"/>
          </p:cNvSpPr>
          <p:nvPr/>
        </p:nvSpPr>
        <p:spPr bwMode="auto">
          <a:xfrm>
            <a:off x="7342188" y="5203825"/>
            <a:ext cx="1114425" cy="9398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400" i="1">
                <a:solidFill>
                  <a:srgbClr val="000000"/>
                </a:solidFill>
                <a:latin typeface="Arial" charset="0"/>
              </a:rPr>
              <a:t>i  id</a:t>
            </a:r>
            <a:r>
              <a:rPr lang="en-US" sz="1400">
                <a:solidFill>
                  <a:srgbClr val="000000"/>
                </a:solidFill>
                <a:latin typeface="Arial" charset="0"/>
              </a:rPr>
              <a:t>+2</a:t>
            </a:r>
            <a:r>
              <a:rPr lang="en-US" sz="1400" baseline="50000">
                <a:solidFill>
                  <a:srgbClr val="000000"/>
                </a:solidFill>
                <a:latin typeface="Arial" charset="0"/>
              </a:rPr>
              <a:t>i  </a:t>
            </a:r>
            <a:r>
              <a:rPr lang="en-US" sz="1400">
                <a:solidFill>
                  <a:srgbClr val="000000"/>
                </a:solidFill>
                <a:latin typeface="Arial" charset="0"/>
              </a:rPr>
              <a:t>succ</a:t>
            </a:r>
          </a:p>
          <a:p>
            <a:r>
              <a:rPr lang="en-US" sz="1400">
                <a:solidFill>
                  <a:srgbClr val="000000"/>
                </a:solidFill>
                <a:latin typeface="Arial" charset="0"/>
              </a:rPr>
              <a:t>0    3      6</a:t>
            </a:r>
          </a:p>
          <a:p>
            <a:r>
              <a:rPr lang="en-US" sz="1400">
                <a:solidFill>
                  <a:srgbClr val="000000"/>
                </a:solidFill>
                <a:latin typeface="Arial" charset="0"/>
              </a:rPr>
              <a:t>1    4      6</a:t>
            </a:r>
          </a:p>
          <a:p>
            <a:r>
              <a:rPr lang="en-US" sz="1400">
                <a:solidFill>
                  <a:srgbClr val="000000"/>
                </a:solidFill>
                <a:latin typeface="Arial" charset="0"/>
              </a:rPr>
              <a:t>2    6      6 </a:t>
            </a:r>
          </a:p>
        </p:txBody>
      </p:sp>
      <p:sp>
        <p:nvSpPr>
          <p:cNvPr id="73760" name="Rectangle 32"/>
          <p:cNvSpPr>
            <a:spLocks noChangeArrowheads="1"/>
          </p:cNvSpPr>
          <p:nvPr/>
        </p:nvSpPr>
        <p:spPr bwMode="auto">
          <a:xfrm>
            <a:off x="7356475" y="5191125"/>
            <a:ext cx="1066800" cy="990600"/>
          </a:xfrm>
          <a:prstGeom prst="rect">
            <a:avLst/>
          </a:prstGeom>
          <a:noFill/>
          <a:ln w="12700">
            <a:solidFill>
              <a:schemeClr val="tx1"/>
            </a:solidFill>
            <a:miter lim="800000"/>
            <a:headEnd/>
            <a:tailEnd/>
          </a:ln>
          <a:effectLst/>
        </p:spPr>
        <p:txBody>
          <a:bodyPr wrap="none" lIns="90488" tIns="44450" rIns="90488" bIns="44450" anchor="ctr">
            <a:prstTxWarp prst="textNoShape">
              <a:avLst/>
            </a:prstTxWarp>
          </a:bodyPr>
          <a:lstStyle/>
          <a:p>
            <a:endParaRPr lang="en-US"/>
          </a:p>
        </p:txBody>
      </p:sp>
      <p:sp>
        <p:nvSpPr>
          <p:cNvPr id="73761" name="Line 33"/>
          <p:cNvSpPr>
            <a:spLocks noChangeShapeType="1"/>
          </p:cNvSpPr>
          <p:nvPr/>
        </p:nvSpPr>
        <p:spPr bwMode="auto">
          <a:xfrm>
            <a:off x="7556500" y="5191125"/>
            <a:ext cx="0" cy="981075"/>
          </a:xfrm>
          <a:prstGeom prst="line">
            <a:avLst/>
          </a:prstGeom>
          <a:noFill/>
          <a:ln w="12700">
            <a:solidFill>
              <a:schemeClr val="tx1"/>
            </a:solidFill>
            <a:round/>
            <a:headEnd/>
            <a:tailEnd/>
          </a:ln>
          <a:effectLst/>
        </p:spPr>
        <p:txBody>
          <a:bodyPr lIns="90488" tIns="44450" rIns="90488" bIns="44450">
            <a:prstTxWarp prst="textNoShape">
              <a:avLst/>
            </a:prstTxWarp>
          </a:bodyPr>
          <a:lstStyle/>
          <a:p>
            <a:endParaRPr lang="en-US"/>
          </a:p>
        </p:txBody>
      </p:sp>
      <p:sp>
        <p:nvSpPr>
          <p:cNvPr id="73762" name="Line 34"/>
          <p:cNvSpPr>
            <a:spLocks noChangeShapeType="1"/>
          </p:cNvSpPr>
          <p:nvPr/>
        </p:nvSpPr>
        <p:spPr bwMode="auto">
          <a:xfrm>
            <a:off x="7966075" y="5191125"/>
            <a:ext cx="0" cy="990600"/>
          </a:xfrm>
          <a:prstGeom prst="line">
            <a:avLst/>
          </a:prstGeom>
          <a:noFill/>
          <a:ln w="12700">
            <a:solidFill>
              <a:schemeClr val="tx1"/>
            </a:solidFill>
            <a:round/>
            <a:headEnd/>
            <a:tailEnd/>
          </a:ln>
          <a:effectLst/>
        </p:spPr>
        <p:txBody>
          <a:bodyPr lIns="90488" tIns="44450" rIns="90488" bIns="44450">
            <a:prstTxWarp prst="textNoShape">
              <a:avLst/>
            </a:prstTxWarp>
          </a:bodyPr>
          <a:lstStyle/>
          <a:p>
            <a:endParaRPr lang="en-US"/>
          </a:p>
        </p:txBody>
      </p:sp>
      <p:sp>
        <p:nvSpPr>
          <p:cNvPr id="73763" name="Line 35"/>
          <p:cNvSpPr>
            <a:spLocks noChangeShapeType="1"/>
          </p:cNvSpPr>
          <p:nvPr/>
        </p:nvSpPr>
        <p:spPr bwMode="auto">
          <a:xfrm>
            <a:off x="7356475" y="5476875"/>
            <a:ext cx="1066800" cy="0"/>
          </a:xfrm>
          <a:prstGeom prst="line">
            <a:avLst/>
          </a:prstGeom>
          <a:noFill/>
          <a:ln w="12700">
            <a:solidFill>
              <a:schemeClr val="tx1"/>
            </a:solidFill>
            <a:round/>
            <a:headEnd/>
            <a:tailEnd/>
          </a:ln>
          <a:effectLst/>
        </p:spPr>
        <p:txBody>
          <a:bodyPr lIns="90488" tIns="44450" rIns="90488" bIns="44450">
            <a:prstTxWarp prst="textNoShape">
              <a:avLst/>
            </a:prstTxWarp>
          </a:bodyPr>
          <a:lstStyle/>
          <a:p>
            <a:endParaRPr lang="en-US"/>
          </a:p>
        </p:txBody>
      </p:sp>
      <p:sp>
        <p:nvSpPr>
          <p:cNvPr id="73764" name="Text Box 36"/>
          <p:cNvSpPr txBox="1">
            <a:spLocks noChangeArrowheads="1"/>
          </p:cNvSpPr>
          <p:nvPr/>
        </p:nvSpPr>
        <p:spPr bwMode="auto">
          <a:xfrm>
            <a:off x="7297738" y="4899025"/>
            <a:ext cx="1119187" cy="3016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400">
                <a:solidFill>
                  <a:srgbClr val="000000"/>
                </a:solidFill>
                <a:latin typeface="Arial" charset="0"/>
              </a:rPr>
              <a:t>Succ. Table</a:t>
            </a:r>
          </a:p>
        </p:txBody>
      </p:sp>
      <p:sp>
        <p:nvSpPr>
          <p:cNvPr id="73765" name="AutoShape 37"/>
          <p:cNvSpPr>
            <a:spLocks noChangeArrowheads="1"/>
          </p:cNvSpPr>
          <p:nvPr/>
        </p:nvSpPr>
        <p:spPr bwMode="auto">
          <a:xfrm>
            <a:off x="7159625" y="4886325"/>
            <a:ext cx="1371600" cy="1371600"/>
          </a:xfrm>
          <a:prstGeom prst="wedgeRectCallout">
            <a:avLst>
              <a:gd name="adj1" fmla="val -61111"/>
              <a:gd name="adj2" fmla="val -85185"/>
            </a:avLst>
          </a:prstGeom>
          <a:noFill/>
          <a:ln w="12700">
            <a:solidFill>
              <a:schemeClr val="tx1"/>
            </a:solidFill>
            <a:miter lim="800000"/>
            <a:headEnd/>
            <a:tailEnd/>
          </a:ln>
          <a:effectLst/>
        </p:spPr>
        <p:txBody>
          <a:bodyPr lIns="90488" tIns="44450" rIns="90488" bIns="44450">
            <a:prstTxWarp prst="textNoShape">
              <a:avLst/>
            </a:prstTxWarp>
          </a:bodyPr>
          <a:lstStyle/>
          <a:p>
            <a:pPr algn="ctr"/>
            <a:endParaRPr lang="en-US" sz="1400">
              <a:solidFill>
                <a:srgbClr val="000000"/>
              </a:solidFill>
              <a:latin typeface="Arial" charset="0"/>
            </a:endParaRPr>
          </a:p>
        </p:txBody>
      </p:sp>
      <p:sp>
        <p:nvSpPr>
          <p:cNvPr id="73766" name="Oval 38"/>
          <p:cNvSpPr>
            <a:spLocks noChangeArrowheads="1"/>
          </p:cNvSpPr>
          <p:nvPr/>
        </p:nvSpPr>
        <p:spPr bwMode="auto">
          <a:xfrm>
            <a:off x="5254625" y="2676525"/>
            <a:ext cx="173038" cy="142875"/>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73767" name="Text Box 39"/>
          <p:cNvSpPr txBox="1">
            <a:spLocks noChangeArrowheads="1"/>
          </p:cNvSpPr>
          <p:nvPr/>
        </p:nvSpPr>
        <p:spPr bwMode="auto">
          <a:xfrm>
            <a:off x="6078538" y="1622425"/>
            <a:ext cx="180975" cy="301625"/>
          </a:xfrm>
          <a:prstGeom prst="rect">
            <a:avLst/>
          </a:prstGeom>
          <a:noFill/>
          <a:ln w="12700">
            <a:noFill/>
            <a:miter lim="800000"/>
            <a:headEnd/>
            <a:tailEnd/>
          </a:ln>
          <a:effectLst/>
        </p:spPr>
        <p:txBody>
          <a:bodyPr wrap="none" lIns="90488" tIns="44450" rIns="90488" bIns="44450">
            <a:prstTxWarp prst="textNoShape">
              <a:avLst/>
            </a:prstTxWarp>
            <a:spAutoFit/>
          </a:bodyPr>
          <a:lstStyle/>
          <a:p>
            <a:endParaRPr lang="en-US" sz="1400">
              <a:solidFill>
                <a:srgbClr val="000000"/>
              </a:solidFill>
              <a:latin typeface="Arial" charset="0"/>
            </a:endParaRPr>
          </a:p>
        </p:txBody>
      </p:sp>
      <p:sp>
        <p:nvSpPr>
          <p:cNvPr id="73768" name="Text Box 40"/>
          <p:cNvSpPr txBox="1">
            <a:spLocks noChangeArrowheads="1"/>
          </p:cNvSpPr>
          <p:nvPr/>
        </p:nvSpPr>
        <p:spPr bwMode="auto">
          <a:xfrm>
            <a:off x="5818188" y="1698625"/>
            <a:ext cx="1114425" cy="9398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400" i="1">
                <a:solidFill>
                  <a:srgbClr val="000000"/>
                </a:solidFill>
                <a:latin typeface="Arial" charset="0"/>
              </a:rPr>
              <a:t>i  id</a:t>
            </a:r>
            <a:r>
              <a:rPr lang="en-US" sz="1400">
                <a:solidFill>
                  <a:srgbClr val="000000"/>
                </a:solidFill>
                <a:latin typeface="Arial" charset="0"/>
              </a:rPr>
              <a:t>+2</a:t>
            </a:r>
            <a:r>
              <a:rPr lang="en-US" sz="1400" baseline="50000">
                <a:solidFill>
                  <a:srgbClr val="000000"/>
                </a:solidFill>
                <a:latin typeface="Arial" charset="0"/>
              </a:rPr>
              <a:t>i  </a:t>
            </a:r>
            <a:r>
              <a:rPr lang="en-US" sz="1400">
                <a:solidFill>
                  <a:srgbClr val="000000"/>
                </a:solidFill>
                <a:latin typeface="Arial" charset="0"/>
              </a:rPr>
              <a:t>succ</a:t>
            </a:r>
          </a:p>
          <a:p>
            <a:r>
              <a:rPr lang="en-US" sz="1400">
                <a:solidFill>
                  <a:srgbClr val="000000"/>
                </a:solidFill>
                <a:latin typeface="Arial" charset="0"/>
              </a:rPr>
              <a:t>0    1      1</a:t>
            </a:r>
          </a:p>
          <a:p>
            <a:r>
              <a:rPr lang="en-US" sz="1400">
                <a:solidFill>
                  <a:srgbClr val="000000"/>
                </a:solidFill>
                <a:latin typeface="Arial" charset="0"/>
              </a:rPr>
              <a:t>1    2      2</a:t>
            </a:r>
          </a:p>
          <a:p>
            <a:r>
              <a:rPr lang="en-US" sz="1400">
                <a:solidFill>
                  <a:srgbClr val="000000"/>
                </a:solidFill>
                <a:latin typeface="Arial" charset="0"/>
              </a:rPr>
              <a:t>2    4      0 </a:t>
            </a:r>
          </a:p>
        </p:txBody>
      </p:sp>
      <p:sp>
        <p:nvSpPr>
          <p:cNvPr id="73769" name="Rectangle 41"/>
          <p:cNvSpPr>
            <a:spLocks noChangeArrowheads="1"/>
          </p:cNvSpPr>
          <p:nvPr/>
        </p:nvSpPr>
        <p:spPr bwMode="auto">
          <a:xfrm>
            <a:off x="5832475" y="1685925"/>
            <a:ext cx="1066800" cy="990600"/>
          </a:xfrm>
          <a:prstGeom prst="rect">
            <a:avLst/>
          </a:prstGeom>
          <a:noFill/>
          <a:ln w="12700">
            <a:solidFill>
              <a:schemeClr val="tx1"/>
            </a:solidFill>
            <a:miter lim="800000"/>
            <a:headEnd/>
            <a:tailEnd/>
          </a:ln>
          <a:effectLst/>
        </p:spPr>
        <p:txBody>
          <a:bodyPr wrap="none" lIns="90488" tIns="44450" rIns="90488" bIns="44450" anchor="ctr">
            <a:prstTxWarp prst="textNoShape">
              <a:avLst/>
            </a:prstTxWarp>
          </a:bodyPr>
          <a:lstStyle/>
          <a:p>
            <a:endParaRPr lang="en-US"/>
          </a:p>
        </p:txBody>
      </p:sp>
      <p:sp>
        <p:nvSpPr>
          <p:cNvPr id="73770" name="Line 42"/>
          <p:cNvSpPr>
            <a:spLocks noChangeShapeType="1"/>
          </p:cNvSpPr>
          <p:nvPr/>
        </p:nvSpPr>
        <p:spPr bwMode="auto">
          <a:xfrm>
            <a:off x="6032500" y="1685925"/>
            <a:ext cx="0" cy="981075"/>
          </a:xfrm>
          <a:prstGeom prst="line">
            <a:avLst/>
          </a:prstGeom>
          <a:noFill/>
          <a:ln w="12700">
            <a:solidFill>
              <a:schemeClr val="tx1"/>
            </a:solidFill>
            <a:round/>
            <a:headEnd/>
            <a:tailEnd/>
          </a:ln>
          <a:effectLst/>
        </p:spPr>
        <p:txBody>
          <a:bodyPr lIns="90488" tIns="44450" rIns="90488" bIns="44450">
            <a:prstTxWarp prst="textNoShape">
              <a:avLst/>
            </a:prstTxWarp>
          </a:bodyPr>
          <a:lstStyle/>
          <a:p>
            <a:endParaRPr lang="en-US"/>
          </a:p>
        </p:txBody>
      </p:sp>
      <p:sp>
        <p:nvSpPr>
          <p:cNvPr id="73771" name="Line 43"/>
          <p:cNvSpPr>
            <a:spLocks noChangeShapeType="1"/>
          </p:cNvSpPr>
          <p:nvPr/>
        </p:nvSpPr>
        <p:spPr bwMode="auto">
          <a:xfrm>
            <a:off x="6442075" y="1685925"/>
            <a:ext cx="0" cy="990600"/>
          </a:xfrm>
          <a:prstGeom prst="line">
            <a:avLst/>
          </a:prstGeom>
          <a:noFill/>
          <a:ln w="12700">
            <a:solidFill>
              <a:schemeClr val="tx1"/>
            </a:solidFill>
            <a:round/>
            <a:headEnd/>
            <a:tailEnd/>
          </a:ln>
          <a:effectLst/>
        </p:spPr>
        <p:txBody>
          <a:bodyPr lIns="90488" tIns="44450" rIns="90488" bIns="44450">
            <a:prstTxWarp prst="textNoShape">
              <a:avLst/>
            </a:prstTxWarp>
          </a:bodyPr>
          <a:lstStyle/>
          <a:p>
            <a:endParaRPr lang="en-US"/>
          </a:p>
        </p:txBody>
      </p:sp>
      <p:sp>
        <p:nvSpPr>
          <p:cNvPr id="73772" name="Line 44"/>
          <p:cNvSpPr>
            <a:spLocks noChangeShapeType="1"/>
          </p:cNvSpPr>
          <p:nvPr/>
        </p:nvSpPr>
        <p:spPr bwMode="auto">
          <a:xfrm>
            <a:off x="5832475" y="1971675"/>
            <a:ext cx="1066800" cy="0"/>
          </a:xfrm>
          <a:prstGeom prst="line">
            <a:avLst/>
          </a:prstGeom>
          <a:noFill/>
          <a:ln w="12700">
            <a:solidFill>
              <a:schemeClr val="tx1"/>
            </a:solidFill>
            <a:round/>
            <a:headEnd/>
            <a:tailEnd/>
          </a:ln>
          <a:effectLst/>
        </p:spPr>
        <p:txBody>
          <a:bodyPr lIns="90488" tIns="44450" rIns="90488" bIns="44450">
            <a:prstTxWarp prst="textNoShape">
              <a:avLst/>
            </a:prstTxWarp>
          </a:bodyPr>
          <a:lstStyle/>
          <a:p>
            <a:endParaRPr lang="en-US"/>
          </a:p>
        </p:txBody>
      </p:sp>
      <p:sp>
        <p:nvSpPr>
          <p:cNvPr id="73773" name="Text Box 45"/>
          <p:cNvSpPr txBox="1">
            <a:spLocks noChangeArrowheads="1"/>
          </p:cNvSpPr>
          <p:nvPr/>
        </p:nvSpPr>
        <p:spPr bwMode="auto">
          <a:xfrm>
            <a:off x="5773738" y="1393825"/>
            <a:ext cx="1119187" cy="3016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400">
                <a:solidFill>
                  <a:srgbClr val="000000"/>
                </a:solidFill>
                <a:latin typeface="Arial" charset="0"/>
              </a:rPr>
              <a:t>Succ. Table</a:t>
            </a:r>
          </a:p>
        </p:txBody>
      </p:sp>
      <p:sp>
        <p:nvSpPr>
          <p:cNvPr id="73774" name="AutoShape 46"/>
          <p:cNvSpPr>
            <a:spLocks noChangeArrowheads="1"/>
          </p:cNvSpPr>
          <p:nvPr/>
        </p:nvSpPr>
        <p:spPr bwMode="auto">
          <a:xfrm>
            <a:off x="5635625" y="1381125"/>
            <a:ext cx="1371600" cy="1371600"/>
          </a:xfrm>
          <a:prstGeom prst="wedgeRectCallout">
            <a:avLst>
              <a:gd name="adj1" fmla="val -67361"/>
              <a:gd name="adj2" fmla="val 42593"/>
            </a:avLst>
          </a:prstGeom>
          <a:noFill/>
          <a:ln w="12700">
            <a:solidFill>
              <a:schemeClr val="tx1"/>
            </a:solidFill>
            <a:miter lim="800000"/>
            <a:headEnd/>
            <a:tailEnd/>
          </a:ln>
          <a:effectLst/>
        </p:spPr>
        <p:txBody>
          <a:bodyPr lIns="90488" tIns="44450" rIns="90488" bIns="44450">
            <a:prstTxWarp prst="textNoShape">
              <a:avLst/>
            </a:prstTxWarp>
          </a:bodyPr>
          <a:lstStyle/>
          <a:p>
            <a:pPr algn="ctr"/>
            <a:endParaRPr lang="en-US" sz="1400">
              <a:solidFill>
                <a:srgbClr val="000000"/>
              </a:solidFill>
              <a:latin typeface="Arial" charset="0"/>
            </a:endParaRPr>
          </a:p>
        </p:txBody>
      </p:sp>
      <p:sp>
        <p:nvSpPr>
          <p:cNvPr id="73775" name="Oval 47"/>
          <p:cNvSpPr>
            <a:spLocks noChangeArrowheads="1"/>
          </p:cNvSpPr>
          <p:nvPr/>
        </p:nvSpPr>
        <p:spPr bwMode="auto">
          <a:xfrm>
            <a:off x="3557588" y="4286250"/>
            <a:ext cx="173037" cy="142875"/>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73776" name="Text Box 48"/>
          <p:cNvSpPr txBox="1">
            <a:spLocks noChangeArrowheads="1"/>
          </p:cNvSpPr>
          <p:nvPr/>
        </p:nvSpPr>
        <p:spPr bwMode="auto">
          <a:xfrm>
            <a:off x="2420938" y="3908425"/>
            <a:ext cx="180975" cy="301625"/>
          </a:xfrm>
          <a:prstGeom prst="rect">
            <a:avLst/>
          </a:prstGeom>
          <a:noFill/>
          <a:ln w="12700">
            <a:noFill/>
            <a:miter lim="800000"/>
            <a:headEnd/>
            <a:tailEnd/>
          </a:ln>
          <a:effectLst/>
        </p:spPr>
        <p:txBody>
          <a:bodyPr wrap="none" lIns="90488" tIns="44450" rIns="90488" bIns="44450">
            <a:prstTxWarp prst="textNoShape">
              <a:avLst/>
            </a:prstTxWarp>
            <a:spAutoFit/>
          </a:bodyPr>
          <a:lstStyle/>
          <a:p>
            <a:endParaRPr lang="en-US" sz="1400">
              <a:solidFill>
                <a:srgbClr val="000000"/>
              </a:solidFill>
              <a:latin typeface="Arial" charset="0"/>
            </a:endParaRPr>
          </a:p>
        </p:txBody>
      </p:sp>
      <p:sp>
        <p:nvSpPr>
          <p:cNvPr id="73777" name="Text Box 49"/>
          <p:cNvSpPr txBox="1">
            <a:spLocks noChangeArrowheads="1"/>
          </p:cNvSpPr>
          <p:nvPr/>
        </p:nvSpPr>
        <p:spPr bwMode="auto">
          <a:xfrm>
            <a:off x="2160588" y="3984625"/>
            <a:ext cx="1114425" cy="9398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400" i="1">
                <a:solidFill>
                  <a:srgbClr val="000000"/>
                </a:solidFill>
                <a:latin typeface="Arial" charset="0"/>
              </a:rPr>
              <a:t>i  id</a:t>
            </a:r>
            <a:r>
              <a:rPr lang="en-US" sz="1400">
                <a:solidFill>
                  <a:srgbClr val="000000"/>
                </a:solidFill>
                <a:latin typeface="Arial" charset="0"/>
              </a:rPr>
              <a:t>+2</a:t>
            </a:r>
            <a:r>
              <a:rPr lang="en-US" sz="1400" baseline="50000">
                <a:solidFill>
                  <a:srgbClr val="000000"/>
                </a:solidFill>
                <a:latin typeface="Arial" charset="0"/>
              </a:rPr>
              <a:t>i  </a:t>
            </a:r>
            <a:r>
              <a:rPr lang="en-US" sz="1400">
                <a:solidFill>
                  <a:srgbClr val="000000"/>
                </a:solidFill>
                <a:latin typeface="Arial" charset="0"/>
              </a:rPr>
              <a:t>succ</a:t>
            </a:r>
          </a:p>
          <a:p>
            <a:r>
              <a:rPr lang="en-US" sz="1400">
                <a:solidFill>
                  <a:srgbClr val="000000"/>
                </a:solidFill>
                <a:latin typeface="Arial" charset="0"/>
              </a:rPr>
              <a:t>0    7      0</a:t>
            </a:r>
          </a:p>
          <a:p>
            <a:r>
              <a:rPr lang="en-US" sz="1400">
                <a:solidFill>
                  <a:srgbClr val="000000"/>
                </a:solidFill>
                <a:latin typeface="Arial" charset="0"/>
              </a:rPr>
              <a:t>1    0      0</a:t>
            </a:r>
          </a:p>
          <a:p>
            <a:r>
              <a:rPr lang="en-US" sz="1400">
                <a:solidFill>
                  <a:srgbClr val="000000"/>
                </a:solidFill>
                <a:latin typeface="Arial" charset="0"/>
              </a:rPr>
              <a:t>2    2      2 </a:t>
            </a:r>
          </a:p>
        </p:txBody>
      </p:sp>
      <p:sp>
        <p:nvSpPr>
          <p:cNvPr id="73778" name="Rectangle 50"/>
          <p:cNvSpPr>
            <a:spLocks noChangeArrowheads="1"/>
          </p:cNvSpPr>
          <p:nvPr/>
        </p:nvSpPr>
        <p:spPr bwMode="auto">
          <a:xfrm>
            <a:off x="2174875" y="3971925"/>
            <a:ext cx="1066800" cy="990600"/>
          </a:xfrm>
          <a:prstGeom prst="rect">
            <a:avLst/>
          </a:prstGeom>
          <a:noFill/>
          <a:ln w="12700">
            <a:solidFill>
              <a:schemeClr val="tx1"/>
            </a:solidFill>
            <a:miter lim="800000"/>
            <a:headEnd/>
            <a:tailEnd/>
          </a:ln>
          <a:effectLst/>
        </p:spPr>
        <p:txBody>
          <a:bodyPr wrap="none" lIns="90488" tIns="44450" rIns="90488" bIns="44450" anchor="ctr">
            <a:prstTxWarp prst="textNoShape">
              <a:avLst/>
            </a:prstTxWarp>
          </a:bodyPr>
          <a:lstStyle/>
          <a:p>
            <a:endParaRPr lang="en-US"/>
          </a:p>
        </p:txBody>
      </p:sp>
      <p:sp>
        <p:nvSpPr>
          <p:cNvPr id="73779" name="Line 51"/>
          <p:cNvSpPr>
            <a:spLocks noChangeShapeType="1"/>
          </p:cNvSpPr>
          <p:nvPr/>
        </p:nvSpPr>
        <p:spPr bwMode="auto">
          <a:xfrm>
            <a:off x="2374900" y="3971925"/>
            <a:ext cx="0" cy="981075"/>
          </a:xfrm>
          <a:prstGeom prst="line">
            <a:avLst/>
          </a:prstGeom>
          <a:noFill/>
          <a:ln w="12700">
            <a:solidFill>
              <a:schemeClr val="tx1"/>
            </a:solidFill>
            <a:round/>
            <a:headEnd/>
            <a:tailEnd/>
          </a:ln>
          <a:effectLst/>
        </p:spPr>
        <p:txBody>
          <a:bodyPr lIns="90488" tIns="44450" rIns="90488" bIns="44450">
            <a:prstTxWarp prst="textNoShape">
              <a:avLst/>
            </a:prstTxWarp>
          </a:bodyPr>
          <a:lstStyle/>
          <a:p>
            <a:endParaRPr lang="en-US"/>
          </a:p>
        </p:txBody>
      </p:sp>
      <p:sp>
        <p:nvSpPr>
          <p:cNvPr id="73780" name="Line 52"/>
          <p:cNvSpPr>
            <a:spLocks noChangeShapeType="1"/>
          </p:cNvSpPr>
          <p:nvPr/>
        </p:nvSpPr>
        <p:spPr bwMode="auto">
          <a:xfrm>
            <a:off x="2784475" y="3971925"/>
            <a:ext cx="0" cy="990600"/>
          </a:xfrm>
          <a:prstGeom prst="line">
            <a:avLst/>
          </a:prstGeom>
          <a:noFill/>
          <a:ln w="12700">
            <a:solidFill>
              <a:schemeClr val="tx1"/>
            </a:solidFill>
            <a:round/>
            <a:headEnd/>
            <a:tailEnd/>
          </a:ln>
          <a:effectLst/>
        </p:spPr>
        <p:txBody>
          <a:bodyPr lIns="90488" tIns="44450" rIns="90488" bIns="44450">
            <a:prstTxWarp prst="textNoShape">
              <a:avLst/>
            </a:prstTxWarp>
          </a:bodyPr>
          <a:lstStyle/>
          <a:p>
            <a:endParaRPr lang="en-US"/>
          </a:p>
        </p:txBody>
      </p:sp>
      <p:sp>
        <p:nvSpPr>
          <p:cNvPr id="73781" name="Line 53"/>
          <p:cNvSpPr>
            <a:spLocks noChangeShapeType="1"/>
          </p:cNvSpPr>
          <p:nvPr/>
        </p:nvSpPr>
        <p:spPr bwMode="auto">
          <a:xfrm>
            <a:off x="2174875" y="4257675"/>
            <a:ext cx="1066800" cy="0"/>
          </a:xfrm>
          <a:prstGeom prst="line">
            <a:avLst/>
          </a:prstGeom>
          <a:noFill/>
          <a:ln w="12700">
            <a:solidFill>
              <a:schemeClr val="tx1"/>
            </a:solidFill>
            <a:round/>
            <a:headEnd/>
            <a:tailEnd/>
          </a:ln>
          <a:effectLst/>
        </p:spPr>
        <p:txBody>
          <a:bodyPr lIns="90488" tIns="44450" rIns="90488" bIns="44450">
            <a:prstTxWarp prst="textNoShape">
              <a:avLst/>
            </a:prstTxWarp>
          </a:bodyPr>
          <a:lstStyle/>
          <a:p>
            <a:endParaRPr lang="en-US"/>
          </a:p>
        </p:txBody>
      </p:sp>
      <p:sp>
        <p:nvSpPr>
          <p:cNvPr id="73782" name="Text Box 54"/>
          <p:cNvSpPr txBox="1">
            <a:spLocks noChangeArrowheads="1"/>
          </p:cNvSpPr>
          <p:nvPr/>
        </p:nvSpPr>
        <p:spPr bwMode="auto">
          <a:xfrm>
            <a:off x="2116138" y="3679825"/>
            <a:ext cx="1119187" cy="3016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400">
                <a:solidFill>
                  <a:srgbClr val="000000"/>
                </a:solidFill>
                <a:latin typeface="Arial" charset="0"/>
              </a:rPr>
              <a:t>Succ. Table</a:t>
            </a:r>
          </a:p>
        </p:txBody>
      </p:sp>
      <p:sp>
        <p:nvSpPr>
          <p:cNvPr id="73783" name="AutoShape 55"/>
          <p:cNvSpPr>
            <a:spLocks noChangeArrowheads="1"/>
          </p:cNvSpPr>
          <p:nvPr/>
        </p:nvSpPr>
        <p:spPr bwMode="auto">
          <a:xfrm>
            <a:off x="1978025" y="3667125"/>
            <a:ext cx="1371600" cy="1371600"/>
          </a:xfrm>
          <a:prstGeom prst="wedgeRectCallout">
            <a:avLst>
              <a:gd name="adj1" fmla="val 63889"/>
              <a:gd name="adj2" fmla="val -1157"/>
            </a:avLst>
          </a:prstGeom>
          <a:noFill/>
          <a:ln w="12700">
            <a:solidFill>
              <a:schemeClr val="tx1"/>
            </a:solidFill>
            <a:miter lim="800000"/>
            <a:headEnd/>
            <a:tailEnd/>
          </a:ln>
          <a:effectLst/>
        </p:spPr>
        <p:txBody>
          <a:bodyPr lIns="90488" tIns="44450" rIns="90488" bIns="44450">
            <a:prstTxWarp prst="textNoShape">
              <a:avLst/>
            </a:prstTxWarp>
          </a:bodyPr>
          <a:lstStyle/>
          <a:p>
            <a:pPr algn="ctr"/>
            <a:endParaRPr lang="en-US" sz="1400">
              <a:solidFill>
                <a:srgbClr val="000000"/>
              </a:solidFill>
              <a:latin typeface="Arial" charset="0"/>
            </a:endParaRPr>
          </a:p>
        </p:txBody>
      </p:sp>
      <p:pic>
        <p:nvPicPr>
          <p:cNvPr id="73784" name="Picture 56" descr="com"/>
          <p:cNvPicPr>
            <a:picLocks noChangeAspect="1" noChangeArrowheads="1"/>
          </p:cNvPicPr>
          <p:nvPr/>
        </p:nvPicPr>
        <p:blipFill>
          <a:blip r:embed="rId3"/>
          <a:srcRect/>
          <a:stretch>
            <a:fillRect/>
          </a:stretch>
        </p:blipFill>
        <p:spPr bwMode="auto">
          <a:xfrm>
            <a:off x="6321425" y="2981325"/>
            <a:ext cx="381000" cy="355600"/>
          </a:xfrm>
          <a:prstGeom prst="rect">
            <a:avLst/>
          </a:prstGeom>
          <a:noFill/>
        </p:spPr>
      </p:pic>
      <p:pic>
        <p:nvPicPr>
          <p:cNvPr id="73785" name="Picture 57" descr="com"/>
          <p:cNvPicPr>
            <a:picLocks noChangeAspect="1" noChangeArrowheads="1"/>
          </p:cNvPicPr>
          <p:nvPr/>
        </p:nvPicPr>
        <p:blipFill>
          <a:blip r:embed="rId3"/>
          <a:srcRect/>
          <a:stretch>
            <a:fillRect/>
          </a:stretch>
        </p:blipFill>
        <p:spPr bwMode="auto">
          <a:xfrm>
            <a:off x="6778625" y="4200525"/>
            <a:ext cx="381000" cy="355600"/>
          </a:xfrm>
          <a:prstGeom prst="rect">
            <a:avLst/>
          </a:prstGeom>
          <a:noFill/>
        </p:spPr>
      </p:pic>
      <p:pic>
        <p:nvPicPr>
          <p:cNvPr id="73786" name="Picture 58" descr="com"/>
          <p:cNvPicPr>
            <a:picLocks noChangeAspect="1" noChangeArrowheads="1"/>
          </p:cNvPicPr>
          <p:nvPr/>
        </p:nvPicPr>
        <p:blipFill>
          <a:blip r:embed="rId3"/>
          <a:srcRect/>
          <a:stretch>
            <a:fillRect/>
          </a:stretch>
        </p:blipFill>
        <p:spPr bwMode="auto">
          <a:xfrm>
            <a:off x="5181600" y="2514600"/>
            <a:ext cx="381000" cy="355600"/>
          </a:xfrm>
          <a:prstGeom prst="rect">
            <a:avLst/>
          </a:prstGeom>
          <a:noFill/>
        </p:spPr>
      </p:pic>
      <p:pic>
        <p:nvPicPr>
          <p:cNvPr id="73787" name="Picture 59" descr="com"/>
          <p:cNvPicPr>
            <a:picLocks noChangeAspect="1" noChangeArrowheads="1"/>
          </p:cNvPicPr>
          <p:nvPr/>
        </p:nvPicPr>
        <p:blipFill>
          <a:blip r:embed="rId3"/>
          <a:srcRect/>
          <a:stretch>
            <a:fillRect/>
          </a:stretch>
        </p:blipFill>
        <p:spPr bwMode="auto">
          <a:xfrm>
            <a:off x="3352800" y="4191000"/>
            <a:ext cx="381000" cy="355600"/>
          </a:xfrm>
          <a:prstGeom prst="rect">
            <a:avLst/>
          </a:prstGeom>
          <a:noFill/>
        </p:spPr>
      </p:pic>
      <p:sp>
        <p:nvSpPr>
          <p:cNvPr id="61" name="Slide Number Placeholder 60"/>
          <p:cNvSpPr>
            <a:spLocks noGrp="1"/>
          </p:cNvSpPr>
          <p:nvPr>
            <p:ph type="sldNum" sz="quarter" idx="12"/>
          </p:nvPr>
        </p:nvSpPr>
        <p:spPr/>
        <p:txBody>
          <a:bodyPr/>
          <a:lstStyle/>
          <a:p>
            <a:fld id="{B6F15528-21DE-4FAA-801E-634DDDAF4B2B}" type="slidenum">
              <a:rPr lang="en-US" smtClean="0"/>
              <a:pPr/>
              <a:t>93</a:t>
            </a:fld>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85800" y="381000"/>
            <a:ext cx="7772400" cy="1143000"/>
          </a:xfrm>
        </p:spPr>
        <p:txBody>
          <a:bodyPr/>
          <a:lstStyle/>
          <a:p>
            <a:r>
              <a:rPr lang="en-US"/>
              <a:t>DHT: Chord Join</a:t>
            </a:r>
          </a:p>
        </p:txBody>
      </p:sp>
      <p:sp>
        <p:nvSpPr>
          <p:cNvPr id="74755" name="Rectangle 3"/>
          <p:cNvSpPr>
            <a:spLocks noGrp="1" noChangeArrowheads="1"/>
          </p:cNvSpPr>
          <p:nvPr>
            <p:ph type="body" idx="1"/>
          </p:nvPr>
        </p:nvSpPr>
        <p:spPr>
          <a:xfrm>
            <a:off x="685800" y="1828800"/>
            <a:ext cx="4267200" cy="2057400"/>
          </a:xfrm>
        </p:spPr>
        <p:txBody>
          <a:bodyPr/>
          <a:lstStyle/>
          <a:p>
            <a:pPr marL="285750" indent="-285750">
              <a:lnSpc>
                <a:spcPct val="80000"/>
              </a:lnSpc>
            </a:pPr>
            <a:r>
              <a:rPr lang="en-US" sz="2800"/>
              <a:t>Nodes: </a:t>
            </a:r>
            <a:br>
              <a:rPr lang="en-US" sz="2800"/>
            </a:br>
            <a:r>
              <a:rPr lang="en-US" sz="2800"/>
              <a:t>n1</a:t>
            </a:r>
            <a:r>
              <a:rPr lang="en-US" sz="2800">
                <a:sym typeface="Wingdings" charset="2"/>
              </a:rPr>
              <a:t>, n2, n0, n6</a:t>
            </a:r>
            <a:br>
              <a:rPr lang="en-US" sz="2800">
                <a:sym typeface="Wingdings" charset="2"/>
              </a:rPr>
            </a:br>
            <a:endParaRPr lang="en-US" sz="2800">
              <a:sym typeface="Wingdings" charset="2"/>
            </a:endParaRPr>
          </a:p>
          <a:p>
            <a:pPr marL="285750" indent="-285750">
              <a:lnSpc>
                <a:spcPct val="80000"/>
              </a:lnSpc>
            </a:pPr>
            <a:r>
              <a:rPr lang="en-US" sz="2800">
                <a:sym typeface="Wingdings" charset="2"/>
              </a:rPr>
              <a:t>Items: </a:t>
            </a:r>
            <a:br>
              <a:rPr lang="en-US" sz="2800">
                <a:sym typeface="Wingdings" charset="2"/>
              </a:rPr>
            </a:br>
            <a:r>
              <a:rPr lang="en-US" sz="2800">
                <a:sym typeface="Wingdings" charset="2"/>
              </a:rPr>
              <a:t>f7, f2</a:t>
            </a:r>
          </a:p>
        </p:txBody>
      </p:sp>
      <p:sp>
        <p:nvSpPr>
          <p:cNvPr id="74756" name="Oval 4"/>
          <p:cNvSpPr>
            <a:spLocks noChangeArrowheads="1"/>
          </p:cNvSpPr>
          <p:nvPr/>
        </p:nvSpPr>
        <p:spPr bwMode="auto">
          <a:xfrm>
            <a:off x="3660775" y="2733675"/>
            <a:ext cx="3249613" cy="3265488"/>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74757" name="Text Box 5"/>
          <p:cNvSpPr txBox="1">
            <a:spLocks noChangeArrowheads="1"/>
          </p:cNvSpPr>
          <p:nvPr/>
        </p:nvSpPr>
        <p:spPr bwMode="auto">
          <a:xfrm>
            <a:off x="5170488" y="2898775"/>
            <a:ext cx="296862" cy="336550"/>
          </a:xfrm>
          <a:prstGeom prst="rect">
            <a:avLst/>
          </a:prstGeom>
          <a:noFill/>
          <a:ln w="9525">
            <a:noFill/>
            <a:miter lim="800000"/>
            <a:headEnd/>
            <a:tailEnd/>
          </a:ln>
          <a:effectLst/>
        </p:spPr>
        <p:txBody>
          <a:bodyPr wrap="none">
            <a:prstTxWarp prst="textNoShape">
              <a:avLst/>
            </a:prstTxWarp>
            <a:spAutoFit/>
          </a:bodyPr>
          <a:lstStyle/>
          <a:p>
            <a:r>
              <a:rPr lang="en-US" sz="1600" b="1">
                <a:solidFill>
                  <a:srgbClr val="000000"/>
                </a:solidFill>
                <a:latin typeface="Arial" charset="0"/>
              </a:rPr>
              <a:t>0</a:t>
            </a:r>
          </a:p>
        </p:txBody>
      </p:sp>
      <p:sp>
        <p:nvSpPr>
          <p:cNvPr id="74758" name="Oval 6"/>
          <p:cNvSpPr>
            <a:spLocks noChangeArrowheads="1"/>
          </p:cNvSpPr>
          <p:nvPr/>
        </p:nvSpPr>
        <p:spPr bwMode="auto">
          <a:xfrm>
            <a:off x="6324600" y="3124200"/>
            <a:ext cx="173038" cy="142875"/>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74759" name="Text Box 7"/>
          <p:cNvSpPr txBox="1">
            <a:spLocks noChangeArrowheads="1"/>
          </p:cNvSpPr>
          <p:nvPr/>
        </p:nvSpPr>
        <p:spPr bwMode="auto">
          <a:xfrm>
            <a:off x="6105525" y="3152775"/>
            <a:ext cx="296863" cy="336550"/>
          </a:xfrm>
          <a:prstGeom prst="rect">
            <a:avLst/>
          </a:prstGeom>
          <a:noFill/>
          <a:ln w="9525">
            <a:noFill/>
            <a:miter lim="800000"/>
            <a:headEnd/>
            <a:tailEnd/>
          </a:ln>
          <a:effectLst/>
        </p:spPr>
        <p:txBody>
          <a:bodyPr wrap="none">
            <a:prstTxWarp prst="textNoShape">
              <a:avLst/>
            </a:prstTxWarp>
            <a:spAutoFit/>
          </a:bodyPr>
          <a:lstStyle/>
          <a:p>
            <a:r>
              <a:rPr lang="en-US" sz="1600" b="1">
                <a:solidFill>
                  <a:srgbClr val="000000"/>
                </a:solidFill>
                <a:latin typeface="Arial" charset="0"/>
              </a:rPr>
              <a:t>1</a:t>
            </a:r>
          </a:p>
        </p:txBody>
      </p:sp>
      <p:sp>
        <p:nvSpPr>
          <p:cNvPr id="74760" name="Text Box 8"/>
          <p:cNvSpPr txBox="1">
            <a:spLocks noChangeArrowheads="1"/>
          </p:cNvSpPr>
          <p:nvPr/>
        </p:nvSpPr>
        <p:spPr bwMode="auto">
          <a:xfrm>
            <a:off x="6562725" y="4159250"/>
            <a:ext cx="296863" cy="336550"/>
          </a:xfrm>
          <a:prstGeom prst="rect">
            <a:avLst/>
          </a:prstGeom>
          <a:noFill/>
          <a:ln w="9525">
            <a:noFill/>
            <a:miter lim="800000"/>
            <a:headEnd/>
            <a:tailEnd/>
          </a:ln>
          <a:effectLst/>
        </p:spPr>
        <p:txBody>
          <a:bodyPr wrap="none">
            <a:prstTxWarp prst="textNoShape">
              <a:avLst/>
            </a:prstTxWarp>
            <a:spAutoFit/>
          </a:bodyPr>
          <a:lstStyle/>
          <a:p>
            <a:r>
              <a:rPr lang="en-US" sz="1600" b="1">
                <a:solidFill>
                  <a:srgbClr val="000000"/>
                </a:solidFill>
                <a:latin typeface="Arial" charset="0"/>
              </a:rPr>
              <a:t>2</a:t>
            </a:r>
          </a:p>
        </p:txBody>
      </p:sp>
      <p:sp>
        <p:nvSpPr>
          <p:cNvPr id="74761" name="Text Box 9"/>
          <p:cNvSpPr txBox="1">
            <a:spLocks noChangeArrowheads="1"/>
          </p:cNvSpPr>
          <p:nvPr/>
        </p:nvSpPr>
        <p:spPr bwMode="auto">
          <a:xfrm>
            <a:off x="6105525" y="5286375"/>
            <a:ext cx="296863" cy="336550"/>
          </a:xfrm>
          <a:prstGeom prst="rect">
            <a:avLst/>
          </a:prstGeom>
          <a:noFill/>
          <a:ln w="9525">
            <a:noFill/>
            <a:miter lim="800000"/>
            <a:headEnd/>
            <a:tailEnd/>
          </a:ln>
          <a:effectLst/>
        </p:spPr>
        <p:txBody>
          <a:bodyPr wrap="none">
            <a:prstTxWarp prst="textNoShape">
              <a:avLst/>
            </a:prstTxWarp>
            <a:spAutoFit/>
          </a:bodyPr>
          <a:lstStyle/>
          <a:p>
            <a:r>
              <a:rPr lang="en-US" sz="1600" b="1">
                <a:solidFill>
                  <a:srgbClr val="000000"/>
                </a:solidFill>
                <a:latin typeface="Arial" charset="0"/>
              </a:rPr>
              <a:t>3</a:t>
            </a:r>
          </a:p>
        </p:txBody>
      </p:sp>
      <p:sp>
        <p:nvSpPr>
          <p:cNvPr id="74762" name="Text Box 10"/>
          <p:cNvSpPr txBox="1">
            <a:spLocks noChangeArrowheads="1"/>
          </p:cNvSpPr>
          <p:nvPr/>
        </p:nvSpPr>
        <p:spPr bwMode="auto">
          <a:xfrm>
            <a:off x="5176838" y="5486400"/>
            <a:ext cx="296862" cy="336550"/>
          </a:xfrm>
          <a:prstGeom prst="rect">
            <a:avLst/>
          </a:prstGeom>
          <a:noFill/>
          <a:ln w="9525">
            <a:noFill/>
            <a:miter lim="800000"/>
            <a:headEnd/>
            <a:tailEnd/>
          </a:ln>
          <a:effectLst/>
        </p:spPr>
        <p:txBody>
          <a:bodyPr wrap="none">
            <a:prstTxWarp prst="textNoShape">
              <a:avLst/>
            </a:prstTxWarp>
            <a:spAutoFit/>
          </a:bodyPr>
          <a:lstStyle/>
          <a:p>
            <a:r>
              <a:rPr lang="en-US" sz="1600" b="1">
                <a:solidFill>
                  <a:srgbClr val="000000"/>
                </a:solidFill>
                <a:latin typeface="Arial" charset="0"/>
              </a:rPr>
              <a:t>4</a:t>
            </a:r>
          </a:p>
        </p:txBody>
      </p:sp>
      <p:sp>
        <p:nvSpPr>
          <p:cNvPr id="74763" name="Text Box 11"/>
          <p:cNvSpPr txBox="1">
            <a:spLocks noChangeArrowheads="1"/>
          </p:cNvSpPr>
          <p:nvPr/>
        </p:nvSpPr>
        <p:spPr bwMode="auto">
          <a:xfrm>
            <a:off x="4181475" y="5286375"/>
            <a:ext cx="296863" cy="336550"/>
          </a:xfrm>
          <a:prstGeom prst="rect">
            <a:avLst/>
          </a:prstGeom>
          <a:noFill/>
          <a:ln w="9525">
            <a:noFill/>
            <a:miter lim="800000"/>
            <a:headEnd/>
            <a:tailEnd/>
          </a:ln>
          <a:effectLst/>
        </p:spPr>
        <p:txBody>
          <a:bodyPr wrap="none">
            <a:prstTxWarp prst="textNoShape">
              <a:avLst/>
            </a:prstTxWarp>
            <a:spAutoFit/>
          </a:bodyPr>
          <a:lstStyle/>
          <a:p>
            <a:r>
              <a:rPr lang="en-US" sz="1600" b="1">
                <a:solidFill>
                  <a:srgbClr val="000000"/>
                </a:solidFill>
                <a:latin typeface="Arial" charset="0"/>
              </a:rPr>
              <a:t>5</a:t>
            </a:r>
          </a:p>
        </p:txBody>
      </p:sp>
      <p:sp>
        <p:nvSpPr>
          <p:cNvPr id="74764" name="Text Box 12"/>
          <p:cNvSpPr txBox="1">
            <a:spLocks noChangeArrowheads="1"/>
          </p:cNvSpPr>
          <p:nvPr/>
        </p:nvSpPr>
        <p:spPr bwMode="auto">
          <a:xfrm>
            <a:off x="3665538" y="4159250"/>
            <a:ext cx="296862" cy="336550"/>
          </a:xfrm>
          <a:prstGeom prst="rect">
            <a:avLst/>
          </a:prstGeom>
          <a:noFill/>
          <a:ln w="9525">
            <a:noFill/>
            <a:miter lim="800000"/>
            <a:headEnd/>
            <a:tailEnd/>
          </a:ln>
          <a:effectLst/>
        </p:spPr>
        <p:txBody>
          <a:bodyPr wrap="none">
            <a:prstTxWarp prst="textNoShape">
              <a:avLst/>
            </a:prstTxWarp>
            <a:spAutoFit/>
          </a:bodyPr>
          <a:lstStyle/>
          <a:p>
            <a:r>
              <a:rPr lang="en-US" sz="1600" b="1">
                <a:solidFill>
                  <a:srgbClr val="000000"/>
                </a:solidFill>
                <a:latin typeface="Arial" charset="0"/>
              </a:rPr>
              <a:t>6</a:t>
            </a:r>
          </a:p>
        </p:txBody>
      </p:sp>
      <p:sp>
        <p:nvSpPr>
          <p:cNvPr id="74765" name="Text Box 13"/>
          <p:cNvSpPr txBox="1">
            <a:spLocks noChangeArrowheads="1"/>
          </p:cNvSpPr>
          <p:nvPr/>
        </p:nvSpPr>
        <p:spPr bwMode="auto">
          <a:xfrm>
            <a:off x="4176713" y="3219450"/>
            <a:ext cx="296862" cy="336550"/>
          </a:xfrm>
          <a:prstGeom prst="rect">
            <a:avLst/>
          </a:prstGeom>
          <a:noFill/>
          <a:ln w="9525">
            <a:noFill/>
            <a:miter lim="800000"/>
            <a:headEnd/>
            <a:tailEnd/>
          </a:ln>
          <a:effectLst/>
        </p:spPr>
        <p:txBody>
          <a:bodyPr wrap="none">
            <a:prstTxWarp prst="textNoShape">
              <a:avLst/>
            </a:prstTxWarp>
            <a:spAutoFit/>
          </a:bodyPr>
          <a:lstStyle/>
          <a:p>
            <a:r>
              <a:rPr lang="en-US" sz="1600" b="1">
                <a:solidFill>
                  <a:srgbClr val="000000"/>
                </a:solidFill>
                <a:latin typeface="Arial" charset="0"/>
              </a:rPr>
              <a:t>7</a:t>
            </a:r>
          </a:p>
        </p:txBody>
      </p:sp>
      <p:sp>
        <p:nvSpPr>
          <p:cNvPr id="74766" name="Line 14"/>
          <p:cNvSpPr>
            <a:spLocks noChangeShapeType="1"/>
          </p:cNvSpPr>
          <p:nvPr/>
        </p:nvSpPr>
        <p:spPr bwMode="auto">
          <a:xfrm>
            <a:off x="5334000" y="2743200"/>
            <a:ext cx="0" cy="76200"/>
          </a:xfrm>
          <a:prstGeom prst="line">
            <a:avLst/>
          </a:prstGeom>
          <a:noFill/>
          <a:ln w="12700">
            <a:solidFill>
              <a:schemeClr val="tx1"/>
            </a:solidFill>
            <a:round/>
            <a:headEnd/>
            <a:tailEnd/>
          </a:ln>
          <a:effectLst/>
        </p:spPr>
        <p:txBody>
          <a:bodyPr lIns="90488" tIns="44450" rIns="90488" bIns="44450">
            <a:prstTxWarp prst="textNoShape">
              <a:avLst/>
            </a:prstTxWarp>
          </a:bodyPr>
          <a:lstStyle/>
          <a:p>
            <a:endParaRPr lang="en-US"/>
          </a:p>
        </p:txBody>
      </p:sp>
      <p:sp>
        <p:nvSpPr>
          <p:cNvPr id="74767" name="Line 15"/>
          <p:cNvSpPr>
            <a:spLocks noChangeShapeType="1"/>
          </p:cNvSpPr>
          <p:nvPr/>
        </p:nvSpPr>
        <p:spPr bwMode="auto">
          <a:xfrm>
            <a:off x="5334000" y="5943600"/>
            <a:ext cx="0" cy="76200"/>
          </a:xfrm>
          <a:prstGeom prst="line">
            <a:avLst/>
          </a:prstGeom>
          <a:noFill/>
          <a:ln w="12700">
            <a:solidFill>
              <a:schemeClr val="tx1"/>
            </a:solidFill>
            <a:round/>
            <a:headEnd/>
            <a:tailEnd/>
          </a:ln>
          <a:effectLst/>
        </p:spPr>
        <p:txBody>
          <a:bodyPr lIns="90488" tIns="44450" rIns="90488" bIns="44450">
            <a:prstTxWarp prst="textNoShape">
              <a:avLst/>
            </a:prstTxWarp>
          </a:bodyPr>
          <a:lstStyle/>
          <a:p>
            <a:endParaRPr lang="en-US"/>
          </a:p>
        </p:txBody>
      </p:sp>
      <p:sp>
        <p:nvSpPr>
          <p:cNvPr id="74768" name="Line 16"/>
          <p:cNvSpPr>
            <a:spLocks noChangeShapeType="1"/>
          </p:cNvSpPr>
          <p:nvPr/>
        </p:nvSpPr>
        <p:spPr bwMode="auto">
          <a:xfrm>
            <a:off x="3657600" y="4343400"/>
            <a:ext cx="76200" cy="0"/>
          </a:xfrm>
          <a:prstGeom prst="line">
            <a:avLst/>
          </a:prstGeom>
          <a:noFill/>
          <a:ln w="12700">
            <a:solidFill>
              <a:schemeClr val="tx1"/>
            </a:solidFill>
            <a:round/>
            <a:headEnd/>
            <a:tailEnd/>
          </a:ln>
          <a:effectLst/>
        </p:spPr>
        <p:txBody>
          <a:bodyPr lIns="90488" tIns="44450" rIns="90488" bIns="44450">
            <a:prstTxWarp prst="textNoShape">
              <a:avLst/>
            </a:prstTxWarp>
          </a:bodyPr>
          <a:lstStyle/>
          <a:p>
            <a:endParaRPr lang="en-US"/>
          </a:p>
        </p:txBody>
      </p:sp>
      <p:sp>
        <p:nvSpPr>
          <p:cNvPr id="74769" name="Line 17"/>
          <p:cNvSpPr>
            <a:spLocks noChangeShapeType="1"/>
          </p:cNvSpPr>
          <p:nvPr/>
        </p:nvSpPr>
        <p:spPr bwMode="auto">
          <a:xfrm>
            <a:off x="6858000" y="4343400"/>
            <a:ext cx="76200" cy="0"/>
          </a:xfrm>
          <a:prstGeom prst="line">
            <a:avLst/>
          </a:prstGeom>
          <a:noFill/>
          <a:ln w="12700">
            <a:solidFill>
              <a:schemeClr val="tx1"/>
            </a:solidFill>
            <a:round/>
            <a:headEnd/>
            <a:tailEnd/>
          </a:ln>
          <a:effectLst/>
        </p:spPr>
        <p:txBody>
          <a:bodyPr lIns="90488" tIns="44450" rIns="90488" bIns="44450">
            <a:prstTxWarp prst="textNoShape">
              <a:avLst/>
            </a:prstTxWarp>
          </a:bodyPr>
          <a:lstStyle/>
          <a:p>
            <a:endParaRPr lang="en-US"/>
          </a:p>
        </p:txBody>
      </p:sp>
      <p:sp>
        <p:nvSpPr>
          <p:cNvPr id="74770" name="Line 18"/>
          <p:cNvSpPr>
            <a:spLocks noChangeShapeType="1"/>
          </p:cNvSpPr>
          <p:nvPr/>
        </p:nvSpPr>
        <p:spPr bwMode="auto">
          <a:xfrm>
            <a:off x="4114800" y="3276600"/>
            <a:ext cx="76200" cy="76200"/>
          </a:xfrm>
          <a:prstGeom prst="line">
            <a:avLst/>
          </a:prstGeom>
          <a:noFill/>
          <a:ln w="12700">
            <a:solidFill>
              <a:schemeClr val="tx1"/>
            </a:solidFill>
            <a:round/>
            <a:headEnd/>
            <a:tailEnd/>
          </a:ln>
          <a:effectLst/>
        </p:spPr>
        <p:txBody>
          <a:bodyPr lIns="90488" tIns="44450" rIns="90488" bIns="44450">
            <a:prstTxWarp prst="textNoShape">
              <a:avLst/>
            </a:prstTxWarp>
          </a:bodyPr>
          <a:lstStyle/>
          <a:p>
            <a:endParaRPr lang="en-US"/>
          </a:p>
        </p:txBody>
      </p:sp>
      <p:sp>
        <p:nvSpPr>
          <p:cNvPr id="74771" name="Line 19"/>
          <p:cNvSpPr>
            <a:spLocks noChangeShapeType="1"/>
          </p:cNvSpPr>
          <p:nvPr/>
        </p:nvSpPr>
        <p:spPr bwMode="auto">
          <a:xfrm>
            <a:off x="6324600" y="5486400"/>
            <a:ext cx="76200" cy="76200"/>
          </a:xfrm>
          <a:prstGeom prst="line">
            <a:avLst/>
          </a:prstGeom>
          <a:noFill/>
          <a:ln w="12700">
            <a:solidFill>
              <a:schemeClr val="tx1"/>
            </a:solidFill>
            <a:round/>
            <a:headEnd/>
            <a:tailEnd/>
          </a:ln>
          <a:effectLst/>
        </p:spPr>
        <p:txBody>
          <a:bodyPr lIns="90488" tIns="44450" rIns="90488" bIns="44450">
            <a:prstTxWarp prst="textNoShape">
              <a:avLst/>
            </a:prstTxWarp>
          </a:bodyPr>
          <a:lstStyle/>
          <a:p>
            <a:endParaRPr lang="en-US"/>
          </a:p>
        </p:txBody>
      </p:sp>
      <p:sp>
        <p:nvSpPr>
          <p:cNvPr id="74772" name="Line 20"/>
          <p:cNvSpPr>
            <a:spLocks noChangeShapeType="1"/>
          </p:cNvSpPr>
          <p:nvPr/>
        </p:nvSpPr>
        <p:spPr bwMode="auto">
          <a:xfrm flipV="1">
            <a:off x="4191000" y="5486400"/>
            <a:ext cx="76200" cy="76200"/>
          </a:xfrm>
          <a:prstGeom prst="line">
            <a:avLst/>
          </a:prstGeom>
          <a:noFill/>
          <a:ln w="12700">
            <a:solidFill>
              <a:schemeClr val="tx1"/>
            </a:solidFill>
            <a:round/>
            <a:headEnd/>
            <a:tailEnd/>
          </a:ln>
          <a:effectLst/>
        </p:spPr>
        <p:txBody>
          <a:bodyPr lIns="90488" tIns="44450" rIns="90488" bIns="44450">
            <a:prstTxWarp prst="textNoShape">
              <a:avLst/>
            </a:prstTxWarp>
          </a:bodyPr>
          <a:lstStyle/>
          <a:p>
            <a:endParaRPr lang="en-US"/>
          </a:p>
        </p:txBody>
      </p:sp>
      <p:sp>
        <p:nvSpPr>
          <p:cNvPr id="74773" name="Text Box 21"/>
          <p:cNvSpPr txBox="1">
            <a:spLocks noChangeArrowheads="1"/>
          </p:cNvSpPr>
          <p:nvPr/>
        </p:nvSpPr>
        <p:spPr bwMode="auto">
          <a:xfrm>
            <a:off x="7605713" y="3136900"/>
            <a:ext cx="180975" cy="301625"/>
          </a:xfrm>
          <a:prstGeom prst="rect">
            <a:avLst/>
          </a:prstGeom>
          <a:noFill/>
          <a:ln w="12700">
            <a:noFill/>
            <a:miter lim="800000"/>
            <a:headEnd/>
            <a:tailEnd/>
          </a:ln>
          <a:effectLst/>
        </p:spPr>
        <p:txBody>
          <a:bodyPr wrap="none" lIns="90488" tIns="44450" rIns="90488" bIns="44450">
            <a:prstTxWarp prst="textNoShape">
              <a:avLst/>
            </a:prstTxWarp>
            <a:spAutoFit/>
          </a:bodyPr>
          <a:lstStyle/>
          <a:p>
            <a:endParaRPr lang="en-US" sz="1400">
              <a:solidFill>
                <a:srgbClr val="000000"/>
              </a:solidFill>
              <a:latin typeface="Arial" charset="0"/>
            </a:endParaRPr>
          </a:p>
        </p:txBody>
      </p:sp>
      <p:sp>
        <p:nvSpPr>
          <p:cNvPr id="74774" name="Text Box 22"/>
          <p:cNvSpPr txBox="1">
            <a:spLocks noChangeArrowheads="1"/>
          </p:cNvSpPr>
          <p:nvPr/>
        </p:nvSpPr>
        <p:spPr bwMode="auto">
          <a:xfrm>
            <a:off x="7345363" y="3213100"/>
            <a:ext cx="1114425" cy="9398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400" i="1">
                <a:solidFill>
                  <a:srgbClr val="000000"/>
                </a:solidFill>
                <a:latin typeface="Arial" charset="0"/>
              </a:rPr>
              <a:t>i  id</a:t>
            </a:r>
            <a:r>
              <a:rPr lang="en-US" sz="1400">
                <a:solidFill>
                  <a:srgbClr val="000000"/>
                </a:solidFill>
                <a:latin typeface="Arial" charset="0"/>
              </a:rPr>
              <a:t>+2</a:t>
            </a:r>
            <a:r>
              <a:rPr lang="en-US" sz="1400" baseline="50000">
                <a:solidFill>
                  <a:srgbClr val="000000"/>
                </a:solidFill>
                <a:latin typeface="Arial" charset="0"/>
              </a:rPr>
              <a:t>i  </a:t>
            </a:r>
            <a:r>
              <a:rPr lang="en-US" sz="1400">
                <a:solidFill>
                  <a:srgbClr val="000000"/>
                </a:solidFill>
                <a:latin typeface="Arial" charset="0"/>
              </a:rPr>
              <a:t>succ</a:t>
            </a:r>
          </a:p>
          <a:p>
            <a:r>
              <a:rPr lang="en-US" sz="1400">
                <a:solidFill>
                  <a:srgbClr val="000000"/>
                </a:solidFill>
                <a:latin typeface="Arial" charset="0"/>
              </a:rPr>
              <a:t>0    2      2</a:t>
            </a:r>
          </a:p>
          <a:p>
            <a:r>
              <a:rPr lang="en-US" sz="1400">
                <a:solidFill>
                  <a:srgbClr val="000000"/>
                </a:solidFill>
                <a:latin typeface="Arial" charset="0"/>
              </a:rPr>
              <a:t>1    3      6</a:t>
            </a:r>
          </a:p>
          <a:p>
            <a:r>
              <a:rPr lang="en-US" sz="1400">
                <a:solidFill>
                  <a:srgbClr val="000000"/>
                </a:solidFill>
                <a:latin typeface="Arial" charset="0"/>
              </a:rPr>
              <a:t>2    5      6 </a:t>
            </a:r>
          </a:p>
        </p:txBody>
      </p:sp>
      <p:sp>
        <p:nvSpPr>
          <p:cNvPr id="74775" name="Rectangle 23"/>
          <p:cNvSpPr>
            <a:spLocks noChangeArrowheads="1"/>
          </p:cNvSpPr>
          <p:nvPr/>
        </p:nvSpPr>
        <p:spPr bwMode="auto">
          <a:xfrm>
            <a:off x="7359650" y="3200400"/>
            <a:ext cx="1066800" cy="990600"/>
          </a:xfrm>
          <a:prstGeom prst="rect">
            <a:avLst/>
          </a:prstGeom>
          <a:noFill/>
          <a:ln w="12700">
            <a:solidFill>
              <a:schemeClr val="tx1"/>
            </a:solidFill>
            <a:miter lim="800000"/>
            <a:headEnd/>
            <a:tailEnd/>
          </a:ln>
          <a:effectLst/>
        </p:spPr>
        <p:txBody>
          <a:bodyPr wrap="none" lIns="90488" tIns="44450" rIns="90488" bIns="44450" anchor="ctr">
            <a:prstTxWarp prst="textNoShape">
              <a:avLst/>
            </a:prstTxWarp>
          </a:bodyPr>
          <a:lstStyle/>
          <a:p>
            <a:endParaRPr lang="en-US"/>
          </a:p>
        </p:txBody>
      </p:sp>
      <p:sp>
        <p:nvSpPr>
          <p:cNvPr id="74776" name="Line 24"/>
          <p:cNvSpPr>
            <a:spLocks noChangeShapeType="1"/>
          </p:cNvSpPr>
          <p:nvPr/>
        </p:nvSpPr>
        <p:spPr bwMode="auto">
          <a:xfrm>
            <a:off x="7559675" y="3200400"/>
            <a:ext cx="0" cy="981075"/>
          </a:xfrm>
          <a:prstGeom prst="line">
            <a:avLst/>
          </a:prstGeom>
          <a:noFill/>
          <a:ln w="12700">
            <a:solidFill>
              <a:schemeClr val="tx1"/>
            </a:solidFill>
            <a:round/>
            <a:headEnd/>
            <a:tailEnd/>
          </a:ln>
          <a:effectLst/>
        </p:spPr>
        <p:txBody>
          <a:bodyPr lIns="90488" tIns="44450" rIns="90488" bIns="44450">
            <a:prstTxWarp prst="textNoShape">
              <a:avLst/>
            </a:prstTxWarp>
          </a:bodyPr>
          <a:lstStyle/>
          <a:p>
            <a:endParaRPr lang="en-US"/>
          </a:p>
        </p:txBody>
      </p:sp>
      <p:sp>
        <p:nvSpPr>
          <p:cNvPr id="74777" name="Line 25"/>
          <p:cNvSpPr>
            <a:spLocks noChangeShapeType="1"/>
          </p:cNvSpPr>
          <p:nvPr/>
        </p:nvSpPr>
        <p:spPr bwMode="auto">
          <a:xfrm>
            <a:off x="7969250" y="3200400"/>
            <a:ext cx="0" cy="990600"/>
          </a:xfrm>
          <a:prstGeom prst="line">
            <a:avLst/>
          </a:prstGeom>
          <a:noFill/>
          <a:ln w="12700">
            <a:solidFill>
              <a:schemeClr val="tx1"/>
            </a:solidFill>
            <a:round/>
            <a:headEnd/>
            <a:tailEnd/>
          </a:ln>
          <a:effectLst/>
        </p:spPr>
        <p:txBody>
          <a:bodyPr lIns="90488" tIns="44450" rIns="90488" bIns="44450">
            <a:prstTxWarp prst="textNoShape">
              <a:avLst/>
            </a:prstTxWarp>
          </a:bodyPr>
          <a:lstStyle/>
          <a:p>
            <a:endParaRPr lang="en-US"/>
          </a:p>
        </p:txBody>
      </p:sp>
      <p:sp>
        <p:nvSpPr>
          <p:cNvPr id="74778" name="Line 26"/>
          <p:cNvSpPr>
            <a:spLocks noChangeShapeType="1"/>
          </p:cNvSpPr>
          <p:nvPr/>
        </p:nvSpPr>
        <p:spPr bwMode="auto">
          <a:xfrm>
            <a:off x="7359650" y="3486150"/>
            <a:ext cx="1066800" cy="0"/>
          </a:xfrm>
          <a:prstGeom prst="line">
            <a:avLst/>
          </a:prstGeom>
          <a:noFill/>
          <a:ln w="12700">
            <a:solidFill>
              <a:schemeClr val="tx1"/>
            </a:solidFill>
            <a:round/>
            <a:headEnd/>
            <a:tailEnd/>
          </a:ln>
          <a:effectLst/>
        </p:spPr>
        <p:txBody>
          <a:bodyPr lIns="90488" tIns="44450" rIns="90488" bIns="44450">
            <a:prstTxWarp prst="textNoShape">
              <a:avLst/>
            </a:prstTxWarp>
          </a:bodyPr>
          <a:lstStyle/>
          <a:p>
            <a:endParaRPr lang="en-US"/>
          </a:p>
        </p:txBody>
      </p:sp>
      <p:sp>
        <p:nvSpPr>
          <p:cNvPr id="74779" name="Text Box 27"/>
          <p:cNvSpPr txBox="1">
            <a:spLocks noChangeArrowheads="1"/>
          </p:cNvSpPr>
          <p:nvPr/>
        </p:nvSpPr>
        <p:spPr bwMode="auto">
          <a:xfrm>
            <a:off x="7300913" y="2908300"/>
            <a:ext cx="1119187" cy="3016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400">
                <a:solidFill>
                  <a:srgbClr val="000000"/>
                </a:solidFill>
                <a:latin typeface="Arial" charset="0"/>
              </a:rPr>
              <a:t>Succ. Table</a:t>
            </a:r>
          </a:p>
        </p:txBody>
      </p:sp>
      <p:sp>
        <p:nvSpPr>
          <p:cNvPr id="74780" name="AutoShape 28"/>
          <p:cNvSpPr>
            <a:spLocks noChangeArrowheads="1"/>
          </p:cNvSpPr>
          <p:nvPr/>
        </p:nvSpPr>
        <p:spPr bwMode="auto">
          <a:xfrm>
            <a:off x="7162800" y="2895600"/>
            <a:ext cx="1828800" cy="1371600"/>
          </a:xfrm>
          <a:prstGeom prst="wedgeRectCallout">
            <a:avLst>
              <a:gd name="adj1" fmla="val -85940"/>
              <a:gd name="adj2" fmla="val -29630"/>
            </a:avLst>
          </a:prstGeom>
          <a:noFill/>
          <a:ln w="12700">
            <a:solidFill>
              <a:schemeClr val="tx1"/>
            </a:solidFill>
            <a:miter lim="800000"/>
            <a:headEnd/>
            <a:tailEnd/>
          </a:ln>
          <a:effectLst/>
        </p:spPr>
        <p:txBody>
          <a:bodyPr lIns="90488" tIns="44450" rIns="90488" bIns="44450">
            <a:prstTxWarp prst="textNoShape">
              <a:avLst/>
            </a:prstTxWarp>
          </a:bodyPr>
          <a:lstStyle/>
          <a:p>
            <a:pPr algn="ctr"/>
            <a:endParaRPr lang="en-US" sz="1400">
              <a:solidFill>
                <a:srgbClr val="000000"/>
              </a:solidFill>
              <a:latin typeface="Arial" charset="0"/>
            </a:endParaRPr>
          </a:p>
        </p:txBody>
      </p:sp>
      <p:sp>
        <p:nvSpPr>
          <p:cNvPr id="74781" name="Oval 29"/>
          <p:cNvSpPr>
            <a:spLocks noChangeArrowheads="1"/>
          </p:cNvSpPr>
          <p:nvPr/>
        </p:nvSpPr>
        <p:spPr bwMode="auto">
          <a:xfrm>
            <a:off x="6837363" y="4276725"/>
            <a:ext cx="173037" cy="142875"/>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74782" name="Text Box 30"/>
          <p:cNvSpPr txBox="1">
            <a:spLocks noChangeArrowheads="1"/>
          </p:cNvSpPr>
          <p:nvPr/>
        </p:nvSpPr>
        <p:spPr bwMode="auto">
          <a:xfrm>
            <a:off x="7605713" y="5118100"/>
            <a:ext cx="180975" cy="301625"/>
          </a:xfrm>
          <a:prstGeom prst="rect">
            <a:avLst/>
          </a:prstGeom>
          <a:noFill/>
          <a:ln w="12700">
            <a:noFill/>
            <a:miter lim="800000"/>
            <a:headEnd/>
            <a:tailEnd/>
          </a:ln>
          <a:effectLst/>
        </p:spPr>
        <p:txBody>
          <a:bodyPr wrap="none" lIns="90488" tIns="44450" rIns="90488" bIns="44450">
            <a:prstTxWarp prst="textNoShape">
              <a:avLst/>
            </a:prstTxWarp>
            <a:spAutoFit/>
          </a:bodyPr>
          <a:lstStyle/>
          <a:p>
            <a:endParaRPr lang="en-US" sz="1400">
              <a:solidFill>
                <a:srgbClr val="000000"/>
              </a:solidFill>
              <a:latin typeface="Arial" charset="0"/>
            </a:endParaRPr>
          </a:p>
        </p:txBody>
      </p:sp>
      <p:sp>
        <p:nvSpPr>
          <p:cNvPr id="74783" name="Text Box 31"/>
          <p:cNvSpPr txBox="1">
            <a:spLocks noChangeArrowheads="1"/>
          </p:cNvSpPr>
          <p:nvPr/>
        </p:nvSpPr>
        <p:spPr bwMode="auto">
          <a:xfrm>
            <a:off x="7345363" y="5194300"/>
            <a:ext cx="1114425" cy="9398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400" i="1">
                <a:solidFill>
                  <a:srgbClr val="000000"/>
                </a:solidFill>
                <a:latin typeface="Arial" charset="0"/>
              </a:rPr>
              <a:t>i  id</a:t>
            </a:r>
            <a:r>
              <a:rPr lang="en-US" sz="1400">
                <a:solidFill>
                  <a:srgbClr val="000000"/>
                </a:solidFill>
                <a:latin typeface="Arial" charset="0"/>
              </a:rPr>
              <a:t>+2</a:t>
            </a:r>
            <a:r>
              <a:rPr lang="en-US" sz="1400" baseline="50000">
                <a:solidFill>
                  <a:srgbClr val="000000"/>
                </a:solidFill>
                <a:latin typeface="Arial" charset="0"/>
              </a:rPr>
              <a:t>i  </a:t>
            </a:r>
            <a:r>
              <a:rPr lang="en-US" sz="1400">
                <a:solidFill>
                  <a:srgbClr val="000000"/>
                </a:solidFill>
                <a:latin typeface="Arial" charset="0"/>
              </a:rPr>
              <a:t>succ</a:t>
            </a:r>
          </a:p>
          <a:p>
            <a:r>
              <a:rPr lang="en-US" sz="1400">
                <a:solidFill>
                  <a:srgbClr val="000000"/>
                </a:solidFill>
                <a:latin typeface="Arial" charset="0"/>
              </a:rPr>
              <a:t>0    3      6</a:t>
            </a:r>
          </a:p>
          <a:p>
            <a:r>
              <a:rPr lang="en-US" sz="1400">
                <a:solidFill>
                  <a:srgbClr val="000000"/>
                </a:solidFill>
                <a:latin typeface="Arial" charset="0"/>
              </a:rPr>
              <a:t>1    4      6</a:t>
            </a:r>
          </a:p>
          <a:p>
            <a:r>
              <a:rPr lang="en-US" sz="1400">
                <a:solidFill>
                  <a:srgbClr val="000000"/>
                </a:solidFill>
                <a:latin typeface="Arial" charset="0"/>
              </a:rPr>
              <a:t>2    6      6 </a:t>
            </a:r>
          </a:p>
        </p:txBody>
      </p:sp>
      <p:sp>
        <p:nvSpPr>
          <p:cNvPr id="74784" name="Rectangle 32"/>
          <p:cNvSpPr>
            <a:spLocks noChangeArrowheads="1"/>
          </p:cNvSpPr>
          <p:nvPr/>
        </p:nvSpPr>
        <p:spPr bwMode="auto">
          <a:xfrm>
            <a:off x="7359650" y="5181600"/>
            <a:ext cx="1066800" cy="990600"/>
          </a:xfrm>
          <a:prstGeom prst="rect">
            <a:avLst/>
          </a:prstGeom>
          <a:noFill/>
          <a:ln w="12700">
            <a:solidFill>
              <a:schemeClr val="tx1"/>
            </a:solidFill>
            <a:miter lim="800000"/>
            <a:headEnd/>
            <a:tailEnd/>
          </a:ln>
          <a:effectLst/>
        </p:spPr>
        <p:txBody>
          <a:bodyPr wrap="none" lIns="90488" tIns="44450" rIns="90488" bIns="44450" anchor="ctr">
            <a:prstTxWarp prst="textNoShape">
              <a:avLst/>
            </a:prstTxWarp>
          </a:bodyPr>
          <a:lstStyle/>
          <a:p>
            <a:endParaRPr lang="en-US"/>
          </a:p>
        </p:txBody>
      </p:sp>
      <p:sp>
        <p:nvSpPr>
          <p:cNvPr id="74785" name="Line 33"/>
          <p:cNvSpPr>
            <a:spLocks noChangeShapeType="1"/>
          </p:cNvSpPr>
          <p:nvPr/>
        </p:nvSpPr>
        <p:spPr bwMode="auto">
          <a:xfrm>
            <a:off x="7559675" y="5181600"/>
            <a:ext cx="0" cy="981075"/>
          </a:xfrm>
          <a:prstGeom prst="line">
            <a:avLst/>
          </a:prstGeom>
          <a:noFill/>
          <a:ln w="12700">
            <a:solidFill>
              <a:schemeClr val="tx1"/>
            </a:solidFill>
            <a:round/>
            <a:headEnd/>
            <a:tailEnd/>
          </a:ln>
          <a:effectLst/>
        </p:spPr>
        <p:txBody>
          <a:bodyPr lIns="90488" tIns="44450" rIns="90488" bIns="44450">
            <a:prstTxWarp prst="textNoShape">
              <a:avLst/>
            </a:prstTxWarp>
          </a:bodyPr>
          <a:lstStyle/>
          <a:p>
            <a:endParaRPr lang="en-US"/>
          </a:p>
        </p:txBody>
      </p:sp>
      <p:sp>
        <p:nvSpPr>
          <p:cNvPr id="74786" name="Line 34"/>
          <p:cNvSpPr>
            <a:spLocks noChangeShapeType="1"/>
          </p:cNvSpPr>
          <p:nvPr/>
        </p:nvSpPr>
        <p:spPr bwMode="auto">
          <a:xfrm>
            <a:off x="7969250" y="5181600"/>
            <a:ext cx="0" cy="990600"/>
          </a:xfrm>
          <a:prstGeom prst="line">
            <a:avLst/>
          </a:prstGeom>
          <a:noFill/>
          <a:ln w="12700">
            <a:solidFill>
              <a:schemeClr val="tx1"/>
            </a:solidFill>
            <a:round/>
            <a:headEnd/>
            <a:tailEnd/>
          </a:ln>
          <a:effectLst/>
        </p:spPr>
        <p:txBody>
          <a:bodyPr lIns="90488" tIns="44450" rIns="90488" bIns="44450">
            <a:prstTxWarp prst="textNoShape">
              <a:avLst/>
            </a:prstTxWarp>
          </a:bodyPr>
          <a:lstStyle/>
          <a:p>
            <a:endParaRPr lang="en-US"/>
          </a:p>
        </p:txBody>
      </p:sp>
      <p:sp>
        <p:nvSpPr>
          <p:cNvPr id="74787" name="Line 35"/>
          <p:cNvSpPr>
            <a:spLocks noChangeShapeType="1"/>
          </p:cNvSpPr>
          <p:nvPr/>
        </p:nvSpPr>
        <p:spPr bwMode="auto">
          <a:xfrm>
            <a:off x="7359650" y="5467350"/>
            <a:ext cx="1066800" cy="0"/>
          </a:xfrm>
          <a:prstGeom prst="line">
            <a:avLst/>
          </a:prstGeom>
          <a:noFill/>
          <a:ln w="12700">
            <a:solidFill>
              <a:schemeClr val="tx1"/>
            </a:solidFill>
            <a:round/>
            <a:headEnd/>
            <a:tailEnd/>
          </a:ln>
          <a:effectLst/>
        </p:spPr>
        <p:txBody>
          <a:bodyPr lIns="90488" tIns="44450" rIns="90488" bIns="44450">
            <a:prstTxWarp prst="textNoShape">
              <a:avLst/>
            </a:prstTxWarp>
          </a:bodyPr>
          <a:lstStyle/>
          <a:p>
            <a:endParaRPr lang="en-US"/>
          </a:p>
        </p:txBody>
      </p:sp>
      <p:sp>
        <p:nvSpPr>
          <p:cNvPr id="74788" name="Text Box 36"/>
          <p:cNvSpPr txBox="1">
            <a:spLocks noChangeArrowheads="1"/>
          </p:cNvSpPr>
          <p:nvPr/>
        </p:nvSpPr>
        <p:spPr bwMode="auto">
          <a:xfrm>
            <a:off x="7300913" y="4889500"/>
            <a:ext cx="1119187" cy="3016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400">
                <a:solidFill>
                  <a:srgbClr val="000000"/>
                </a:solidFill>
                <a:latin typeface="Arial" charset="0"/>
              </a:rPr>
              <a:t>Succ. Table</a:t>
            </a:r>
          </a:p>
        </p:txBody>
      </p:sp>
      <p:sp>
        <p:nvSpPr>
          <p:cNvPr id="74789" name="AutoShape 37"/>
          <p:cNvSpPr>
            <a:spLocks noChangeArrowheads="1"/>
          </p:cNvSpPr>
          <p:nvPr/>
        </p:nvSpPr>
        <p:spPr bwMode="auto">
          <a:xfrm>
            <a:off x="7162800" y="4876800"/>
            <a:ext cx="1371600" cy="1371600"/>
          </a:xfrm>
          <a:prstGeom prst="wedgeRectCallout">
            <a:avLst>
              <a:gd name="adj1" fmla="val -61111"/>
              <a:gd name="adj2" fmla="val -85185"/>
            </a:avLst>
          </a:prstGeom>
          <a:noFill/>
          <a:ln w="12700">
            <a:solidFill>
              <a:schemeClr val="tx1"/>
            </a:solidFill>
            <a:miter lim="800000"/>
            <a:headEnd/>
            <a:tailEnd/>
          </a:ln>
          <a:effectLst/>
        </p:spPr>
        <p:txBody>
          <a:bodyPr lIns="90488" tIns="44450" rIns="90488" bIns="44450">
            <a:prstTxWarp prst="textNoShape">
              <a:avLst/>
            </a:prstTxWarp>
          </a:bodyPr>
          <a:lstStyle/>
          <a:p>
            <a:pPr algn="ctr"/>
            <a:endParaRPr lang="en-US" sz="1400">
              <a:solidFill>
                <a:srgbClr val="000000"/>
              </a:solidFill>
              <a:latin typeface="Arial" charset="0"/>
            </a:endParaRPr>
          </a:p>
        </p:txBody>
      </p:sp>
      <p:sp>
        <p:nvSpPr>
          <p:cNvPr id="74790" name="Oval 38"/>
          <p:cNvSpPr>
            <a:spLocks noChangeArrowheads="1"/>
          </p:cNvSpPr>
          <p:nvPr/>
        </p:nvSpPr>
        <p:spPr bwMode="auto">
          <a:xfrm>
            <a:off x="5257800" y="2667000"/>
            <a:ext cx="173038" cy="142875"/>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74791" name="Text Box 39"/>
          <p:cNvSpPr txBox="1">
            <a:spLocks noChangeArrowheads="1"/>
          </p:cNvSpPr>
          <p:nvPr/>
        </p:nvSpPr>
        <p:spPr bwMode="auto">
          <a:xfrm>
            <a:off x="6081713" y="1612900"/>
            <a:ext cx="180975" cy="301625"/>
          </a:xfrm>
          <a:prstGeom prst="rect">
            <a:avLst/>
          </a:prstGeom>
          <a:noFill/>
          <a:ln w="12700">
            <a:noFill/>
            <a:miter lim="800000"/>
            <a:headEnd/>
            <a:tailEnd/>
          </a:ln>
          <a:effectLst/>
        </p:spPr>
        <p:txBody>
          <a:bodyPr wrap="none" lIns="90488" tIns="44450" rIns="90488" bIns="44450">
            <a:prstTxWarp prst="textNoShape">
              <a:avLst/>
            </a:prstTxWarp>
            <a:spAutoFit/>
          </a:bodyPr>
          <a:lstStyle/>
          <a:p>
            <a:endParaRPr lang="en-US" sz="1400">
              <a:solidFill>
                <a:srgbClr val="000000"/>
              </a:solidFill>
              <a:latin typeface="Arial" charset="0"/>
            </a:endParaRPr>
          </a:p>
        </p:txBody>
      </p:sp>
      <p:sp>
        <p:nvSpPr>
          <p:cNvPr id="74792" name="Text Box 40"/>
          <p:cNvSpPr txBox="1">
            <a:spLocks noChangeArrowheads="1"/>
          </p:cNvSpPr>
          <p:nvPr/>
        </p:nvSpPr>
        <p:spPr bwMode="auto">
          <a:xfrm>
            <a:off x="5821363" y="1689100"/>
            <a:ext cx="1114425" cy="9398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400" i="1">
                <a:solidFill>
                  <a:srgbClr val="000000"/>
                </a:solidFill>
                <a:latin typeface="Arial" charset="0"/>
              </a:rPr>
              <a:t>i  id</a:t>
            </a:r>
            <a:r>
              <a:rPr lang="en-US" sz="1400">
                <a:solidFill>
                  <a:srgbClr val="000000"/>
                </a:solidFill>
                <a:latin typeface="Arial" charset="0"/>
              </a:rPr>
              <a:t>+2</a:t>
            </a:r>
            <a:r>
              <a:rPr lang="en-US" sz="1400" baseline="50000">
                <a:solidFill>
                  <a:srgbClr val="000000"/>
                </a:solidFill>
                <a:latin typeface="Arial" charset="0"/>
              </a:rPr>
              <a:t>i  </a:t>
            </a:r>
            <a:r>
              <a:rPr lang="en-US" sz="1400">
                <a:solidFill>
                  <a:srgbClr val="000000"/>
                </a:solidFill>
                <a:latin typeface="Arial" charset="0"/>
              </a:rPr>
              <a:t>succ</a:t>
            </a:r>
          </a:p>
          <a:p>
            <a:r>
              <a:rPr lang="en-US" sz="1400">
                <a:solidFill>
                  <a:srgbClr val="000000"/>
                </a:solidFill>
                <a:latin typeface="Arial" charset="0"/>
              </a:rPr>
              <a:t>0    1      1</a:t>
            </a:r>
          </a:p>
          <a:p>
            <a:r>
              <a:rPr lang="en-US" sz="1400">
                <a:solidFill>
                  <a:srgbClr val="000000"/>
                </a:solidFill>
                <a:latin typeface="Arial" charset="0"/>
              </a:rPr>
              <a:t>1    2      2</a:t>
            </a:r>
          </a:p>
          <a:p>
            <a:r>
              <a:rPr lang="en-US" sz="1400">
                <a:solidFill>
                  <a:srgbClr val="000000"/>
                </a:solidFill>
                <a:latin typeface="Arial" charset="0"/>
              </a:rPr>
              <a:t>2    4      0 </a:t>
            </a:r>
          </a:p>
        </p:txBody>
      </p:sp>
      <p:sp>
        <p:nvSpPr>
          <p:cNvPr id="74793" name="Rectangle 41"/>
          <p:cNvSpPr>
            <a:spLocks noChangeArrowheads="1"/>
          </p:cNvSpPr>
          <p:nvPr/>
        </p:nvSpPr>
        <p:spPr bwMode="auto">
          <a:xfrm>
            <a:off x="5835650" y="1676400"/>
            <a:ext cx="1066800" cy="990600"/>
          </a:xfrm>
          <a:prstGeom prst="rect">
            <a:avLst/>
          </a:prstGeom>
          <a:noFill/>
          <a:ln w="12700">
            <a:solidFill>
              <a:schemeClr val="tx1"/>
            </a:solidFill>
            <a:miter lim="800000"/>
            <a:headEnd/>
            <a:tailEnd/>
          </a:ln>
          <a:effectLst/>
        </p:spPr>
        <p:txBody>
          <a:bodyPr wrap="none" lIns="90488" tIns="44450" rIns="90488" bIns="44450" anchor="ctr">
            <a:prstTxWarp prst="textNoShape">
              <a:avLst/>
            </a:prstTxWarp>
          </a:bodyPr>
          <a:lstStyle/>
          <a:p>
            <a:endParaRPr lang="en-US"/>
          </a:p>
        </p:txBody>
      </p:sp>
      <p:sp>
        <p:nvSpPr>
          <p:cNvPr id="74794" name="Line 42"/>
          <p:cNvSpPr>
            <a:spLocks noChangeShapeType="1"/>
          </p:cNvSpPr>
          <p:nvPr/>
        </p:nvSpPr>
        <p:spPr bwMode="auto">
          <a:xfrm>
            <a:off x="6035675" y="1676400"/>
            <a:ext cx="0" cy="981075"/>
          </a:xfrm>
          <a:prstGeom prst="line">
            <a:avLst/>
          </a:prstGeom>
          <a:noFill/>
          <a:ln w="12700">
            <a:solidFill>
              <a:schemeClr val="tx1"/>
            </a:solidFill>
            <a:round/>
            <a:headEnd/>
            <a:tailEnd/>
          </a:ln>
          <a:effectLst/>
        </p:spPr>
        <p:txBody>
          <a:bodyPr lIns="90488" tIns="44450" rIns="90488" bIns="44450">
            <a:prstTxWarp prst="textNoShape">
              <a:avLst/>
            </a:prstTxWarp>
          </a:bodyPr>
          <a:lstStyle/>
          <a:p>
            <a:endParaRPr lang="en-US"/>
          </a:p>
        </p:txBody>
      </p:sp>
      <p:sp>
        <p:nvSpPr>
          <p:cNvPr id="74795" name="Line 43"/>
          <p:cNvSpPr>
            <a:spLocks noChangeShapeType="1"/>
          </p:cNvSpPr>
          <p:nvPr/>
        </p:nvSpPr>
        <p:spPr bwMode="auto">
          <a:xfrm>
            <a:off x="6445250" y="1676400"/>
            <a:ext cx="0" cy="990600"/>
          </a:xfrm>
          <a:prstGeom prst="line">
            <a:avLst/>
          </a:prstGeom>
          <a:noFill/>
          <a:ln w="12700">
            <a:solidFill>
              <a:schemeClr val="tx1"/>
            </a:solidFill>
            <a:round/>
            <a:headEnd/>
            <a:tailEnd/>
          </a:ln>
          <a:effectLst/>
        </p:spPr>
        <p:txBody>
          <a:bodyPr lIns="90488" tIns="44450" rIns="90488" bIns="44450">
            <a:prstTxWarp prst="textNoShape">
              <a:avLst/>
            </a:prstTxWarp>
          </a:bodyPr>
          <a:lstStyle/>
          <a:p>
            <a:endParaRPr lang="en-US"/>
          </a:p>
        </p:txBody>
      </p:sp>
      <p:sp>
        <p:nvSpPr>
          <p:cNvPr id="74796" name="Line 44"/>
          <p:cNvSpPr>
            <a:spLocks noChangeShapeType="1"/>
          </p:cNvSpPr>
          <p:nvPr/>
        </p:nvSpPr>
        <p:spPr bwMode="auto">
          <a:xfrm>
            <a:off x="5835650" y="1962150"/>
            <a:ext cx="1066800" cy="0"/>
          </a:xfrm>
          <a:prstGeom prst="line">
            <a:avLst/>
          </a:prstGeom>
          <a:noFill/>
          <a:ln w="12700">
            <a:solidFill>
              <a:schemeClr val="tx1"/>
            </a:solidFill>
            <a:round/>
            <a:headEnd/>
            <a:tailEnd/>
          </a:ln>
          <a:effectLst/>
        </p:spPr>
        <p:txBody>
          <a:bodyPr lIns="90488" tIns="44450" rIns="90488" bIns="44450">
            <a:prstTxWarp prst="textNoShape">
              <a:avLst/>
            </a:prstTxWarp>
          </a:bodyPr>
          <a:lstStyle/>
          <a:p>
            <a:endParaRPr lang="en-US"/>
          </a:p>
        </p:txBody>
      </p:sp>
      <p:sp>
        <p:nvSpPr>
          <p:cNvPr id="74797" name="Text Box 45"/>
          <p:cNvSpPr txBox="1">
            <a:spLocks noChangeArrowheads="1"/>
          </p:cNvSpPr>
          <p:nvPr/>
        </p:nvSpPr>
        <p:spPr bwMode="auto">
          <a:xfrm>
            <a:off x="5776913" y="1384300"/>
            <a:ext cx="1119187" cy="3016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400">
                <a:solidFill>
                  <a:srgbClr val="000000"/>
                </a:solidFill>
                <a:latin typeface="Arial" charset="0"/>
              </a:rPr>
              <a:t>Succ. Table</a:t>
            </a:r>
          </a:p>
        </p:txBody>
      </p:sp>
      <p:sp>
        <p:nvSpPr>
          <p:cNvPr id="74798" name="AutoShape 46"/>
          <p:cNvSpPr>
            <a:spLocks noChangeArrowheads="1"/>
          </p:cNvSpPr>
          <p:nvPr/>
        </p:nvSpPr>
        <p:spPr bwMode="auto">
          <a:xfrm>
            <a:off x="5638800" y="1371600"/>
            <a:ext cx="1905000" cy="1371600"/>
          </a:xfrm>
          <a:prstGeom prst="wedgeRectCallout">
            <a:avLst>
              <a:gd name="adj1" fmla="val -62500"/>
              <a:gd name="adj2" fmla="val 42593"/>
            </a:avLst>
          </a:prstGeom>
          <a:noFill/>
          <a:ln w="12700">
            <a:solidFill>
              <a:schemeClr val="tx1"/>
            </a:solidFill>
            <a:miter lim="800000"/>
            <a:headEnd/>
            <a:tailEnd/>
          </a:ln>
          <a:effectLst/>
        </p:spPr>
        <p:txBody>
          <a:bodyPr lIns="90488" tIns="44450" rIns="90488" bIns="44450">
            <a:prstTxWarp prst="textNoShape">
              <a:avLst/>
            </a:prstTxWarp>
          </a:bodyPr>
          <a:lstStyle/>
          <a:p>
            <a:pPr algn="ctr"/>
            <a:endParaRPr lang="en-US" sz="1400">
              <a:solidFill>
                <a:srgbClr val="000000"/>
              </a:solidFill>
              <a:latin typeface="Arial" charset="0"/>
            </a:endParaRPr>
          </a:p>
        </p:txBody>
      </p:sp>
      <p:sp>
        <p:nvSpPr>
          <p:cNvPr id="74799" name="Rectangle 47"/>
          <p:cNvSpPr>
            <a:spLocks noChangeArrowheads="1"/>
          </p:cNvSpPr>
          <p:nvPr/>
        </p:nvSpPr>
        <p:spPr bwMode="auto">
          <a:xfrm>
            <a:off x="7050088" y="1717675"/>
            <a:ext cx="228600" cy="228600"/>
          </a:xfrm>
          <a:prstGeom prst="rect">
            <a:avLst/>
          </a:prstGeom>
          <a:noFill/>
          <a:ln w="12700">
            <a:solidFill>
              <a:schemeClr val="tx1"/>
            </a:solidFill>
            <a:miter lim="800000"/>
            <a:headEnd/>
            <a:tailEnd/>
          </a:ln>
          <a:effectLst/>
        </p:spPr>
        <p:txBody>
          <a:bodyPr wrap="none" lIns="90488" tIns="44450" rIns="90488" bIns="44450" anchor="ctr">
            <a:prstTxWarp prst="textNoShape">
              <a:avLst/>
            </a:prstTxWarp>
          </a:bodyPr>
          <a:lstStyle/>
          <a:p>
            <a:endParaRPr lang="en-US"/>
          </a:p>
        </p:txBody>
      </p:sp>
      <p:sp>
        <p:nvSpPr>
          <p:cNvPr id="74800" name="Text Box 48"/>
          <p:cNvSpPr txBox="1">
            <a:spLocks noChangeArrowheads="1"/>
          </p:cNvSpPr>
          <p:nvPr/>
        </p:nvSpPr>
        <p:spPr bwMode="auto">
          <a:xfrm>
            <a:off x="7035800" y="1679575"/>
            <a:ext cx="279400" cy="3016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400">
                <a:solidFill>
                  <a:srgbClr val="000000"/>
                </a:solidFill>
                <a:latin typeface="Arial" charset="0"/>
              </a:rPr>
              <a:t>7</a:t>
            </a:r>
          </a:p>
        </p:txBody>
      </p:sp>
      <p:sp>
        <p:nvSpPr>
          <p:cNvPr id="74801" name="Text Box 49"/>
          <p:cNvSpPr txBox="1">
            <a:spLocks noChangeArrowheads="1"/>
          </p:cNvSpPr>
          <p:nvPr/>
        </p:nvSpPr>
        <p:spPr bwMode="auto">
          <a:xfrm>
            <a:off x="8404225" y="2971800"/>
            <a:ext cx="665163" cy="3016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400">
                <a:solidFill>
                  <a:srgbClr val="000000"/>
                </a:solidFill>
                <a:latin typeface="Arial" charset="0"/>
              </a:rPr>
              <a:t>Items </a:t>
            </a:r>
          </a:p>
        </p:txBody>
      </p:sp>
      <p:sp>
        <p:nvSpPr>
          <p:cNvPr id="74802" name="Rectangle 50"/>
          <p:cNvSpPr>
            <a:spLocks noChangeArrowheads="1"/>
          </p:cNvSpPr>
          <p:nvPr/>
        </p:nvSpPr>
        <p:spPr bwMode="auto">
          <a:xfrm>
            <a:off x="8548688" y="3238500"/>
            <a:ext cx="228600" cy="228600"/>
          </a:xfrm>
          <a:prstGeom prst="rect">
            <a:avLst/>
          </a:prstGeom>
          <a:noFill/>
          <a:ln w="12700">
            <a:solidFill>
              <a:schemeClr val="tx1"/>
            </a:solidFill>
            <a:miter lim="800000"/>
            <a:headEnd/>
            <a:tailEnd/>
          </a:ln>
          <a:effectLst/>
        </p:spPr>
        <p:txBody>
          <a:bodyPr wrap="none" lIns="90488" tIns="44450" rIns="90488" bIns="44450" anchor="ctr">
            <a:prstTxWarp prst="textNoShape">
              <a:avLst/>
            </a:prstTxWarp>
          </a:bodyPr>
          <a:lstStyle/>
          <a:p>
            <a:endParaRPr lang="en-US"/>
          </a:p>
        </p:txBody>
      </p:sp>
      <p:sp>
        <p:nvSpPr>
          <p:cNvPr id="74803" name="Text Box 51"/>
          <p:cNvSpPr txBox="1">
            <a:spLocks noChangeArrowheads="1"/>
          </p:cNvSpPr>
          <p:nvPr/>
        </p:nvSpPr>
        <p:spPr bwMode="auto">
          <a:xfrm>
            <a:off x="8534400" y="3200400"/>
            <a:ext cx="279400" cy="3016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400">
                <a:solidFill>
                  <a:srgbClr val="000000"/>
                </a:solidFill>
                <a:latin typeface="Arial" charset="0"/>
              </a:rPr>
              <a:t>1</a:t>
            </a:r>
          </a:p>
        </p:txBody>
      </p:sp>
      <p:sp>
        <p:nvSpPr>
          <p:cNvPr id="74804" name="Text Box 52"/>
          <p:cNvSpPr txBox="1">
            <a:spLocks noChangeArrowheads="1"/>
          </p:cNvSpPr>
          <p:nvPr/>
        </p:nvSpPr>
        <p:spPr bwMode="auto">
          <a:xfrm>
            <a:off x="6934200" y="1450975"/>
            <a:ext cx="665163" cy="3016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400">
                <a:solidFill>
                  <a:srgbClr val="000000"/>
                </a:solidFill>
                <a:latin typeface="Arial" charset="0"/>
              </a:rPr>
              <a:t>Items </a:t>
            </a:r>
          </a:p>
        </p:txBody>
      </p:sp>
      <p:sp>
        <p:nvSpPr>
          <p:cNvPr id="74805" name="Line 53"/>
          <p:cNvSpPr>
            <a:spLocks noChangeShapeType="1"/>
          </p:cNvSpPr>
          <p:nvPr/>
        </p:nvSpPr>
        <p:spPr bwMode="auto">
          <a:xfrm>
            <a:off x="3657600" y="4343400"/>
            <a:ext cx="76200" cy="0"/>
          </a:xfrm>
          <a:prstGeom prst="line">
            <a:avLst/>
          </a:prstGeom>
          <a:noFill/>
          <a:ln w="12700">
            <a:solidFill>
              <a:schemeClr val="tx1"/>
            </a:solidFill>
            <a:round/>
            <a:headEnd/>
            <a:tailEnd/>
          </a:ln>
          <a:effectLst/>
        </p:spPr>
        <p:txBody>
          <a:bodyPr lIns="90488" tIns="44450" rIns="90488" bIns="44450">
            <a:prstTxWarp prst="textNoShape">
              <a:avLst/>
            </a:prstTxWarp>
          </a:bodyPr>
          <a:lstStyle/>
          <a:p>
            <a:endParaRPr lang="en-US"/>
          </a:p>
        </p:txBody>
      </p:sp>
      <p:sp>
        <p:nvSpPr>
          <p:cNvPr id="74806" name="Oval 54"/>
          <p:cNvSpPr>
            <a:spLocks noChangeArrowheads="1"/>
          </p:cNvSpPr>
          <p:nvPr/>
        </p:nvSpPr>
        <p:spPr bwMode="auto">
          <a:xfrm>
            <a:off x="3560763" y="4276725"/>
            <a:ext cx="173037" cy="142875"/>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74807" name="Line 55"/>
          <p:cNvSpPr>
            <a:spLocks noChangeShapeType="1"/>
          </p:cNvSpPr>
          <p:nvPr/>
        </p:nvSpPr>
        <p:spPr bwMode="auto">
          <a:xfrm>
            <a:off x="3657600" y="5562600"/>
            <a:ext cx="76200" cy="0"/>
          </a:xfrm>
          <a:prstGeom prst="line">
            <a:avLst/>
          </a:prstGeom>
          <a:noFill/>
          <a:ln w="12700">
            <a:solidFill>
              <a:schemeClr val="tx1"/>
            </a:solidFill>
            <a:round/>
            <a:headEnd/>
            <a:tailEnd/>
          </a:ln>
          <a:effectLst/>
        </p:spPr>
        <p:txBody>
          <a:bodyPr lIns="90488" tIns="44450" rIns="90488" bIns="44450">
            <a:prstTxWarp prst="textNoShape">
              <a:avLst/>
            </a:prstTxWarp>
          </a:bodyPr>
          <a:lstStyle/>
          <a:p>
            <a:endParaRPr lang="en-US"/>
          </a:p>
        </p:txBody>
      </p:sp>
      <p:sp>
        <p:nvSpPr>
          <p:cNvPr id="74809" name="Text Box 57"/>
          <p:cNvSpPr txBox="1">
            <a:spLocks noChangeArrowheads="1"/>
          </p:cNvSpPr>
          <p:nvPr/>
        </p:nvSpPr>
        <p:spPr bwMode="auto">
          <a:xfrm>
            <a:off x="2424113" y="4432300"/>
            <a:ext cx="180975" cy="301625"/>
          </a:xfrm>
          <a:prstGeom prst="rect">
            <a:avLst/>
          </a:prstGeom>
          <a:noFill/>
          <a:ln w="12700">
            <a:noFill/>
            <a:miter lim="800000"/>
            <a:headEnd/>
            <a:tailEnd/>
          </a:ln>
          <a:effectLst/>
        </p:spPr>
        <p:txBody>
          <a:bodyPr wrap="none" lIns="90488" tIns="44450" rIns="90488" bIns="44450">
            <a:prstTxWarp prst="textNoShape">
              <a:avLst/>
            </a:prstTxWarp>
            <a:spAutoFit/>
          </a:bodyPr>
          <a:lstStyle/>
          <a:p>
            <a:endParaRPr lang="en-US" sz="1400">
              <a:solidFill>
                <a:srgbClr val="000000"/>
              </a:solidFill>
              <a:latin typeface="Arial" charset="0"/>
            </a:endParaRPr>
          </a:p>
        </p:txBody>
      </p:sp>
      <p:sp>
        <p:nvSpPr>
          <p:cNvPr id="74810" name="Text Box 58"/>
          <p:cNvSpPr txBox="1">
            <a:spLocks noChangeArrowheads="1"/>
          </p:cNvSpPr>
          <p:nvPr/>
        </p:nvSpPr>
        <p:spPr bwMode="auto">
          <a:xfrm>
            <a:off x="2163763" y="4508500"/>
            <a:ext cx="1114425" cy="9398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400" i="1">
                <a:solidFill>
                  <a:srgbClr val="000000"/>
                </a:solidFill>
                <a:latin typeface="Arial" charset="0"/>
              </a:rPr>
              <a:t>i  id</a:t>
            </a:r>
            <a:r>
              <a:rPr lang="en-US" sz="1400">
                <a:solidFill>
                  <a:srgbClr val="000000"/>
                </a:solidFill>
                <a:latin typeface="Arial" charset="0"/>
              </a:rPr>
              <a:t>+2</a:t>
            </a:r>
            <a:r>
              <a:rPr lang="en-US" sz="1400" baseline="50000">
                <a:solidFill>
                  <a:srgbClr val="000000"/>
                </a:solidFill>
                <a:latin typeface="Arial" charset="0"/>
              </a:rPr>
              <a:t>i  </a:t>
            </a:r>
            <a:r>
              <a:rPr lang="en-US" sz="1400">
                <a:solidFill>
                  <a:srgbClr val="000000"/>
                </a:solidFill>
                <a:latin typeface="Arial" charset="0"/>
              </a:rPr>
              <a:t>succ</a:t>
            </a:r>
          </a:p>
          <a:p>
            <a:r>
              <a:rPr lang="en-US" sz="1400">
                <a:solidFill>
                  <a:srgbClr val="000000"/>
                </a:solidFill>
                <a:latin typeface="Arial" charset="0"/>
              </a:rPr>
              <a:t>0    7      0</a:t>
            </a:r>
          </a:p>
          <a:p>
            <a:r>
              <a:rPr lang="en-US" sz="1400">
                <a:solidFill>
                  <a:srgbClr val="000000"/>
                </a:solidFill>
                <a:latin typeface="Arial" charset="0"/>
              </a:rPr>
              <a:t>1    0      0</a:t>
            </a:r>
          </a:p>
          <a:p>
            <a:r>
              <a:rPr lang="en-US" sz="1400">
                <a:solidFill>
                  <a:srgbClr val="000000"/>
                </a:solidFill>
                <a:latin typeface="Arial" charset="0"/>
              </a:rPr>
              <a:t>2    2      2 </a:t>
            </a:r>
          </a:p>
        </p:txBody>
      </p:sp>
      <p:sp>
        <p:nvSpPr>
          <p:cNvPr id="74811" name="Rectangle 59"/>
          <p:cNvSpPr>
            <a:spLocks noChangeArrowheads="1"/>
          </p:cNvSpPr>
          <p:nvPr/>
        </p:nvSpPr>
        <p:spPr bwMode="auto">
          <a:xfrm>
            <a:off x="2178050" y="4495800"/>
            <a:ext cx="1066800" cy="990600"/>
          </a:xfrm>
          <a:prstGeom prst="rect">
            <a:avLst/>
          </a:prstGeom>
          <a:noFill/>
          <a:ln w="12700">
            <a:solidFill>
              <a:schemeClr val="tx1"/>
            </a:solidFill>
            <a:miter lim="800000"/>
            <a:headEnd/>
            <a:tailEnd/>
          </a:ln>
          <a:effectLst/>
        </p:spPr>
        <p:txBody>
          <a:bodyPr wrap="none" lIns="90488" tIns="44450" rIns="90488" bIns="44450" anchor="ctr">
            <a:prstTxWarp prst="textNoShape">
              <a:avLst/>
            </a:prstTxWarp>
          </a:bodyPr>
          <a:lstStyle/>
          <a:p>
            <a:endParaRPr lang="en-US"/>
          </a:p>
        </p:txBody>
      </p:sp>
      <p:sp>
        <p:nvSpPr>
          <p:cNvPr id="74812" name="Line 60"/>
          <p:cNvSpPr>
            <a:spLocks noChangeShapeType="1"/>
          </p:cNvSpPr>
          <p:nvPr/>
        </p:nvSpPr>
        <p:spPr bwMode="auto">
          <a:xfrm>
            <a:off x="2378075" y="4495800"/>
            <a:ext cx="0" cy="981075"/>
          </a:xfrm>
          <a:prstGeom prst="line">
            <a:avLst/>
          </a:prstGeom>
          <a:noFill/>
          <a:ln w="12700">
            <a:solidFill>
              <a:schemeClr val="tx1"/>
            </a:solidFill>
            <a:round/>
            <a:headEnd/>
            <a:tailEnd/>
          </a:ln>
          <a:effectLst/>
        </p:spPr>
        <p:txBody>
          <a:bodyPr lIns="90488" tIns="44450" rIns="90488" bIns="44450">
            <a:prstTxWarp prst="textNoShape">
              <a:avLst/>
            </a:prstTxWarp>
          </a:bodyPr>
          <a:lstStyle/>
          <a:p>
            <a:endParaRPr lang="en-US"/>
          </a:p>
        </p:txBody>
      </p:sp>
      <p:sp>
        <p:nvSpPr>
          <p:cNvPr id="74813" name="Line 61"/>
          <p:cNvSpPr>
            <a:spLocks noChangeShapeType="1"/>
          </p:cNvSpPr>
          <p:nvPr/>
        </p:nvSpPr>
        <p:spPr bwMode="auto">
          <a:xfrm>
            <a:off x="2787650" y="4495800"/>
            <a:ext cx="0" cy="990600"/>
          </a:xfrm>
          <a:prstGeom prst="line">
            <a:avLst/>
          </a:prstGeom>
          <a:noFill/>
          <a:ln w="12700">
            <a:solidFill>
              <a:schemeClr val="tx1"/>
            </a:solidFill>
            <a:round/>
            <a:headEnd/>
            <a:tailEnd/>
          </a:ln>
          <a:effectLst/>
        </p:spPr>
        <p:txBody>
          <a:bodyPr lIns="90488" tIns="44450" rIns="90488" bIns="44450">
            <a:prstTxWarp prst="textNoShape">
              <a:avLst/>
            </a:prstTxWarp>
          </a:bodyPr>
          <a:lstStyle/>
          <a:p>
            <a:endParaRPr lang="en-US"/>
          </a:p>
        </p:txBody>
      </p:sp>
      <p:sp>
        <p:nvSpPr>
          <p:cNvPr id="74814" name="Line 62"/>
          <p:cNvSpPr>
            <a:spLocks noChangeShapeType="1"/>
          </p:cNvSpPr>
          <p:nvPr/>
        </p:nvSpPr>
        <p:spPr bwMode="auto">
          <a:xfrm>
            <a:off x="2178050" y="4781550"/>
            <a:ext cx="1066800" cy="0"/>
          </a:xfrm>
          <a:prstGeom prst="line">
            <a:avLst/>
          </a:prstGeom>
          <a:noFill/>
          <a:ln w="12700">
            <a:solidFill>
              <a:schemeClr val="tx1"/>
            </a:solidFill>
            <a:round/>
            <a:headEnd/>
            <a:tailEnd/>
          </a:ln>
          <a:effectLst/>
        </p:spPr>
        <p:txBody>
          <a:bodyPr lIns="90488" tIns="44450" rIns="90488" bIns="44450">
            <a:prstTxWarp prst="textNoShape">
              <a:avLst/>
            </a:prstTxWarp>
          </a:bodyPr>
          <a:lstStyle/>
          <a:p>
            <a:endParaRPr lang="en-US"/>
          </a:p>
        </p:txBody>
      </p:sp>
      <p:sp>
        <p:nvSpPr>
          <p:cNvPr id="74815" name="Text Box 63"/>
          <p:cNvSpPr txBox="1">
            <a:spLocks noChangeArrowheads="1"/>
          </p:cNvSpPr>
          <p:nvPr/>
        </p:nvSpPr>
        <p:spPr bwMode="auto">
          <a:xfrm>
            <a:off x="2119313" y="4203700"/>
            <a:ext cx="1119187" cy="3016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400">
                <a:solidFill>
                  <a:srgbClr val="000000"/>
                </a:solidFill>
                <a:latin typeface="Arial" charset="0"/>
              </a:rPr>
              <a:t>Succ. Table</a:t>
            </a:r>
          </a:p>
        </p:txBody>
      </p:sp>
      <p:sp>
        <p:nvSpPr>
          <p:cNvPr id="74816" name="AutoShape 64"/>
          <p:cNvSpPr>
            <a:spLocks noChangeArrowheads="1"/>
          </p:cNvSpPr>
          <p:nvPr/>
        </p:nvSpPr>
        <p:spPr bwMode="auto">
          <a:xfrm>
            <a:off x="1981200" y="4191000"/>
            <a:ext cx="1371600" cy="1371600"/>
          </a:xfrm>
          <a:prstGeom prst="wedgeRectCallout">
            <a:avLst>
              <a:gd name="adj1" fmla="val 65278"/>
              <a:gd name="adj2" fmla="val -37269"/>
            </a:avLst>
          </a:prstGeom>
          <a:noFill/>
          <a:ln w="12700">
            <a:solidFill>
              <a:schemeClr val="tx1"/>
            </a:solidFill>
            <a:miter lim="800000"/>
            <a:headEnd/>
            <a:tailEnd/>
          </a:ln>
          <a:effectLst/>
        </p:spPr>
        <p:txBody>
          <a:bodyPr lIns="90488" tIns="44450" rIns="90488" bIns="44450">
            <a:prstTxWarp prst="textNoShape">
              <a:avLst/>
            </a:prstTxWarp>
          </a:bodyPr>
          <a:lstStyle/>
          <a:p>
            <a:pPr algn="ctr"/>
            <a:endParaRPr lang="en-US" sz="1400">
              <a:solidFill>
                <a:srgbClr val="000000"/>
              </a:solidFill>
              <a:latin typeface="Arial" charset="0"/>
            </a:endParaRPr>
          </a:p>
        </p:txBody>
      </p:sp>
      <p:pic>
        <p:nvPicPr>
          <p:cNvPr id="74817" name="Picture 65" descr="com"/>
          <p:cNvPicPr>
            <a:picLocks noChangeAspect="1" noChangeArrowheads="1"/>
          </p:cNvPicPr>
          <p:nvPr/>
        </p:nvPicPr>
        <p:blipFill>
          <a:blip r:embed="rId3"/>
          <a:srcRect/>
          <a:stretch>
            <a:fillRect/>
          </a:stretch>
        </p:blipFill>
        <p:spPr bwMode="auto">
          <a:xfrm>
            <a:off x="6321425" y="2981325"/>
            <a:ext cx="381000" cy="355600"/>
          </a:xfrm>
          <a:prstGeom prst="rect">
            <a:avLst/>
          </a:prstGeom>
          <a:noFill/>
        </p:spPr>
      </p:pic>
      <p:pic>
        <p:nvPicPr>
          <p:cNvPr id="74818" name="Picture 66" descr="com"/>
          <p:cNvPicPr>
            <a:picLocks noChangeAspect="1" noChangeArrowheads="1"/>
          </p:cNvPicPr>
          <p:nvPr/>
        </p:nvPicPr>
        <p:blipFill>
          <a:blip r:embed="rId3"/>
          <a:srcRect/>
          <a:stretch>
            <a:fillRect/>
          </a:stretch>
        </p:blipFill>
        <p:spPr bwMode="auto">
          <a:xfrm>
            <a:off x="6778625" y="4200525"/>
            <a:ext cx="381000" cy="355600"/>
          </a:xfrm>
          <a:prstGeom prst="rect">
            <a:avLst/>
          </a:prstGeom>
          <a:noFill/>
        </p:spPr>
      </p:pic>
      <p:pic>
        <p:nvPicPr>
          <p:cNvPr id="74819" name="Picture 67" descr="com"/>
          <p:cNvPicPr>
            <a:picLocks noChangeAspect="1" noChangeArrowheads="1"/>
          </p:cNvPicPr>
          <p:nvPr/>
        </p:nvPicPr>
        <p:blipFill>
          <a:blip r:embed="rId3"/>
          <a:srcRect/>
          <a:stretch>
            <a:fillRect/>
          </a:stretch>
        </p:blipFill>
        <p:spPr bwMode="auto">
          <a:xfrm>
            <a:off x="5181600" y="2514600"/>
            <a:ext cx="381000" cy="355600"/>
          </a:xfrm>
          <a:prstGeom prst="rect">
            <a:avLst/>
          </a:prstGeom>
          <a:noFill/>
        </p:spPr>
      </p:pic>
      <p:pic>
        <p:nvPicPr>
          <p:cNvPr id="74820" name="Picture 68" descr="com"/>
          <p:cNvPicPr>
            <a:picLocks noChangeAspect="1" noChangeArrowheads="1"/>
          </p:cNvPicPr>
          <p:nvPr/>
        </p:nvPicPr>
        <p:blipFill>
          <a:blip r:embed="rId3"/>
          <a:srcRect/>
          <a:stretch>
            <a:fillRect/>
          </a:stretch>
        </p:blipFill>
        <p:spPr bwMode="auto">
          <a:xfrm>
            <a:off x="3352800" y="4191000"/>
            <a:ext cx="381000" cy="355600"/>
          </a:xfrm>
          <a:prstGeom prst="rect">
            <a:avLst/>
          </a:prstGeom>
          <a:noFill/>
        </p:spPr>
      </p:pic>
      <p:sp>
        <p:nvSpPr>
          <p:cNvPr id="69" name="Slide Number Placeholder 68"/>
          <p:cNvSpPr>
            <a:spLocks noGrp="1"/>
          </p:cNvSpPr>
          <p:nvPr>
            <p:ph type="sldNum" sz="quarter" idx="12"/>
          </p:nvPr>
        </p:nvSpPr>
        <p:spPr/>
        <p:txBody>
          <a:bodyPr/>
          <a:lstStyle/>
          <a:p>
            <a:fld id="{B6F15528-21DE-4FAA-801E-634DDDAF4B2B}" type="slidenum">
              <a:rPr lang="en-US" smtClean="0"/>
              <a:pPr/>
              <a:t>94</a:t>
            </a:fld>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smtClean="0"/>
              <a:t>DHT: Chord Routing</a:t>
            </a:r>
            <a:endParaRPr lang="en-US"/>
          </a:p>
        </p:txBody>
      </p:sp>
      <p:sp>
        <p:nvSpPr>
          <p:cNvPr id="75779" name="Rectangle 3"/>
          <p:cNvSpPr>
            <a:spLocks noGrp="1" noChangeArrowheads="1"/>
          </p:cNvSpPr>
          <p:nvPr>
            <p:ph type="body" idx="1"/>
          </p:nvPr>
        </p:nvSpPr>
        <p:spPr>
          <a:xfrm>
            <a:off x="304800" y="1066800"/>
            <a:ext cx="3962400" cy="2514601"/>
          </a:xfrm>
        </p:spPr>
        <p:txBody>
          <a:bodyPr>
            <a:normAutofit fontScale="77500" lnSpcReduction="20000"/>
          </a:bodyPr>
          <a:lstStyle/>
          <a:p>
            <a:r>
              <a:rPr lang="en-US" dirty="0" smtClean="0">
                <a:sym typeface="Wingdings" charset="2"/>
              </a:rPr>
              <a:t>Upon receiving a query for item id, a node:</a:t>
            </a:r>
          </a:p>
          <a:p>
            <a:r>
              <a:rPr lang="en-US" dirty="0" smtClean="0">
                <a:sym typeface="Wingdings" charset="2"/>
              </a:rPr>
              <a:t>Checks whether stores the item locally</a:t>
            </a:r>
          </a:p>
          <a:p>
            <a:r>
              <a:rPr lang="en-US" dirty="0" smtClean="0">
                <a:sym typeface="Wingdings" charset="2"/>
              </a:rPr>
              <a:t>If not, forwards the query to the largest node in its successor table that does not exceed id</a:t>
            </a:r>
            <a:endParaRPr lang="en-US" dirty="0">
              <a:sym typeface="Wingdings" charset="2"/>
            </a:endParaRPr>
          </a:p>
        </p:txBody>
      </p:sp>
      <p:grpSp>
        <p:nvGrpSpPr>
          <p:cNvPr id="2" name="Group 74"/>
          <p:cNvGrpSpPr>
            <a:grpSpLocks/>
          </p:cNvGrpSpPr>
          <p:nvPr/>
        </p:nvGrpSpPr>
        <p:grpSpPr bwMode="auto">
          <a:xfrm>
            <a:off x="3733800" y="3276600"/>
            <a:ext cx="4724400" cy="2362200"/>
            <a:chOff x="2352" y="2064"/>
            <a:chExt cx="2976" cy="1488"/>
          </a:xfrm>
        </p:grpSpPr>
        <p:sp>
          <p:nvSpPr>
            <p:cNvPr id="75847" name="Rectangle 71"/>
            <p:cNvSpPr>
              <a:spLocks noChangeArrowheads="1"/>
            </p:cNvSpPr>
            <p:nvPr/>
          </p:nvSpPr>
          <p:spPr bwMode="auto">
            <a:xfrm>
              <a:off x="4656" y="2448"/>
              <a:ext cx="672" cy="144"/>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75839" name="Freeform 63"/>
            <p:cNvSpPr>
              <a:spLocks/>
            </p:cNvSpPr>
            <p:nvPr/>
          </p:nvSpPr>
          <p:spPr bwMode="auto">
            <a:xfrm>
              <a:off x="2352" y="2064"/>
              <a:ext cx="1800" cy="1488"/>
            </a:xfrm>
            <a:custGeom>
              <a:avLst/>
              <a:gdLst/>
              <a:ahLst/>
              <a:cxnLst>
                <a:cxn ang="0">
                  <a:pos x="1680" y="0"/>
                </a:cxn>
                <a:cxn ang="0">
                  <a:pos x="1776" y="528"/>
                </a:cxn>
                <a:cxn ang="0">
                  <a:pos x="1536" y="1152"/>
                </a:cxn>
                <a:cxn ang="0">
                  <a:pos x="1056" y="1344"/>
                </a:cxn>
                <a:cxn ang="0">
                  <a:pos x="528" y="1200"/>
                </a:cxn>
                <a:cxn ang="0">
                  <a:pos x="0" y="720"/>
                </a:cxn>
              </a:cxnLst>
              <a:rect l="0" t="0" r="r" b="b"/>
              <a:pathLst>
                <a:path w="1800" h="1352">
                  <a:moveTo>
                    <a:pt x="1680" y="0"/>
                  </a:moveTo>
                  <a:cubicBezTo>
                    <a:pt x="1740" y="168"/>
                    <a:pt x="1800" y="336"/>
                    <a:pt x="1776" y="528"/>
                  </a:cubicBezTo>
                  <a:cubicBezTo>
                    <a:pt x="1752" y="720"/>
                    <a:pt x="1656" y="1016"/>
                    <a:pt x="1536" y="1152"/>
                  </a:cubicBezTo>
                  <a:cubicBezTo>
                    <a:pt x="1416" y="1288"/>
                    <a:pt x="1224" y="1336"/>
                    <a:pt x="1056" y="1344"/>
                  </a:cubicBezTo>
                  <a:cubicBezTo>
                    <a:pt x="888" y="1352"/>
                    <a:pt x="704" y="1304"/>
                    <a:pt x="528" y="1200"/>
                  </a:cubicBezTo>
                  <a:cubicBezTo>
                    <a:pt x="352" y="1096"/>
                    <a:pt x="176" y="908"/>
                    <a:pt x="0" y="720"/>
                  </a:cubicBezTo>
                </a:path>
              </a:pathLst>
            </a:custGeom>
            <a:noFill/>
            <a:ln w="31750" cap="flat" cmpd="sng">
              <a:solidFill>
                <a:schemeClr val="hlink"/>
              </a:solidFill>
              <a:prstDash val="solid"/>
              <a:round/>
              <a:headEnd type="none" w="med" len="med"/>
              <a:tailEnd type="triangle" w="med" len="med"/>
            </a:ln>
            <a:effectLst/>
          </p:spPr>
          <p:txBody>
            <a:bodyPr lIns="90488" tIns="44450" rIns="90488" bIns="44450">
              <a:prstTxWarp prst="textNoShape">
                <a:avLst/>
              </a:prstTxWarp>
            </a:bodyPr>
            <a:lstStyle/>
            <a:p>
              <a:endParaRPr lang="en-US"/>
            </a:p>
          </p:txBody>
        </p:sp>
      </p:grpSp>
      <p:grpSp>
        <p:nvGrpSpPr>
          <p:cNvPr id="3" name="Group 75"/>
          <p:cNvGrpSpPr>
            <a:grpSpLocks/>
          </p:cNvGrpSpPr>
          <p:nvPr/>
        </p:nvGrpSpPr>
        <p:grpSpPr bwMode="auto">
          <a:xfrm>
            <a:off x="2209800" y="2819400"/>
            <a:ext cx="3048000" cy="2209800"/>
            <a:chOff x="1392" y="1776"/>
            <a:chExt cx="1920" cy="1392"/>
          </a:xfrm>
        </p:grpSpPr>
        <p:sp>
          <p:nvSpPr>
            <p:cNvPr id="75848" name="Rectangle 72"/>
            <p:cNvSpPr>
              <a:spLocks noChangeArrowheads="1"/>
            </p:cNvSpPr>
            <p:nvPr/>
          </p:nvSpPr>
          <p:spPr bwMode="auto">
            <a:xfrm>
              <a:off x="1392" y="3024"/>
              <a:ext cx="672" cy="144"/>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75840" name="Freeform 64"/>
            <p:cNvSpPr>
              <a:spLocks/>
            </p:cNvSpPr>
            <p:nvPr/>
          </p:nvSpPr>
          <p:spPr bwMode="auto">
            <a:xfrm>
              <a:off x="2496" y="1776"/>
              <a:ext cx="816" cy="912"/>
            </a:xfrm>
            <a:custGeom>
              <a:avLst/>
              <a:gdLst/>
              <a:ahLst/>
              <a:cxnLst>
                <a:cxn ang="0">
                  <a:pos x="0" y="912"/>
                </a:cxn>
                <a:cxn ang="0">
                  <a:pos x="240" y="480"/>
                </a:cxn>
                <a:cxn ang="0">
                  <a:pos x="816" y="0"/>
                </a:cxn>
              </a:cxnLst>
              <a:rect l="0" t="0" r="r" b="b"/>
              <a:pathLst>
                <a:path w="816" h="912">
                  <a:moveTo>
                    <a:pt x="0" y="912"/>
                  </a:moveTo>
                  <a:cubicBezTo>
                    <a:pt x="52" y="772"/>
                    <a:pt x="104" y="632"/>
                    <a:pt x="240" y="480"/>
                  </a:cubicBezTo>
                  <a:cubicBezTo>
                    <a:pt x="376" y="328"/>
                    <a:pt x="596" y="164"/>
                    <a:pt x="816" y="0"/>
                  </a:cubicBezTo>
                </a:path>
              </a:pathLst>
            </a:custGeom>
            <a:noFill/>
            <a:ln w="31750" cap="flat" cmpd="sng">
              <a:solidFill>
                <a:schemeClr val="hlink"/>
              </a:solidFill>
              <a:prstDash val="solid"/>
              <a:round/>
              <a:headEnd type="none" w="med" len="med"/>
              <a:tailEnd type="triangle" w="med" len="med"/>
            </a:ln>
            <a:effectLst/>
          </p:spPr>
          <p:txBody>
            <a:bodyPr lIns="90488" tIns="44450" rIns="90488" bIns="44450">
              <a:prstTxWarp prst="textNoShape">
                <a:avLst/>
              </a:prstTxWarp>
            </a:bodyPr>
            <a:lstStyle/>
            <a:p>
              <a:endParaRPr lang="en-US"/>
            </a:p>
          </p:txBody>
        </p:sp>
      </p:grpSp>
      <p:sp>
        <p:nvSpPr>
          <p:cNvPr id="75849" name="Rectangle 73"/>
          <p:cNvSpPr>
            <a:spLocks noChangeArrowheads="1"/>
          </p:cNvSpPr>
          <p:nvPr/>
        </p:nvSpPr>
        <p:spPr bwMode="auto">
          <a:xfrm>
            <a:off x="7086600" y="1752600"/>
            <a:ext cx="228600" cy="2286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75780" name="Oval 4"/>
          <p:cNvSpPr>
            <a:spLocks noChangeArrowheads="1"/>
          </p:cNvSpPr>
          <p:nvPr/>
        </p:nvSpPr>
        <p:spPr bwMode="auto">
          <a:xfrm>
            <a:off x="3660775" y="2733675"/>
            <a:ext cx="3249613" cy="3265488"/>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75781" name="Text Box 5"/>
          <p:cNvSpPr txBox="1">
            <a:spLocks noChangeArrowheads="1"/>
          </p:cNvSpPr>
          <p:nvPr/>
        </p:nvSpPr>
        <p:spPr bwMode="auto">
          <a:xfrm>
            <a:off x="5170488" y="2898775"/>
            <a:ext cx="296862" cy="336550"/>
          </a:xfrm>
          <a:prstGeom prst="rect">
            <a:avLst/>
          </a:prstGeom>
          <a:noFill/>
          <a:ln w="9525">
            <a:noFill/>
            <a:miter lim="800000"/>
            <a:headEnd/>
            <a:tailEnd/>
          </a:ln>
          <a:effectLst/>
        </p:spPr>
        <p:txBody>
          <a:bodyPr wrap="none">
            <a:prstTxWarp prst="textNoShape">
              <a:avLst/>
            </a:prstTxWarp>
            <a:spAutoFit/>
          </a:bodyPr>
          <a:lstStyle/>
          <a:p>
            <a:r>
              <a:rPr lang="en-US" sz="1600" b="1">
                <a:solidFill>
                  <a:srgbClr val="000000"/>
                </a:solidFill>
                <a:latin typeface="Arial" charset="0"/>
              </a:rPr>
              <a:t>0</a:t>
            </a:r>
          </a:p>
        </p:txBody>
      </p:sp>
      <p:sp>
        <p:nvSpPr>
          <p:cNvPr id="75782" name="Oval 6"/>
          <p:cNvSpPr>
            <a:spLocks noChangeArrowheads="1"/>
          </p:cNvSpPr>
          <p:nvPr/>
        </p:nvSpPr>
        <p:spPr bwMode="auto">
          <a:xfrm>
            <a:off x="6324600" y="3124200"/>
            <a:ext cx="173038" cy="142875"/>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75783" name="Text Box 7"/>
          <p:cNvSpPr txBox="1">
            <a:spLocks noChangeArrowheads="1"/>
          </p:cNvSpPr>
          <p:nvPr/>
        </p:nvSpPr>
        <p:spPr bwMode="auto">
          <a:xfrm>
            <a:off x="6105525" y="3152775"/>
            <a:ext cx="296863" cy="336550"/>
          </a:xfrm>
          <a:prstGeom prst="rect">
            <a:avLst/>
          </a:prstGeom>
          <a:noFill/>
          <a:ln w="9525">
            <a:noFill/>
            <a:miter lim="800000"/>
            <a:headEnd/>
            <a:tailEnd/>
          </a:ln>
          <a:effectLst/>
        </p:spPr>
        <p:txBody>
          <a:bodyPr wrap="none">
            <a:prstTxWarp prst="textNoShape">
              <a:avLst/>
            </a:prstTxWarp>
            <a:spAutoFit/>
          </a:bodyPr>
          <a:lstStyle/>
          <a:p>
            <a:r>
              <a:rPr lang="en-US" sz="1600" b="1">
                <a:solidFill>
                  <a:srgbClr val="000000"/>
                </a:solidFill>
                <a:latin typeface="Arial" charset="0"/>
              </a:rPr>
              <a:t>1</a:t>
            </a:r>
          </a:p>
        </p:txBody>
      </p:sp>
      <p:sp>
        <p:nvSpPr>
          <p:cNvPr id="75784" name="Text Box 8"/>
          <p:cNvSpPr txBox="1">
            <a:spLocks noChangeArrowheads="1"/>
          </p:cNvSpPr>
          <p:nvPr/>
        </p:nvSpPr>
        <p:spPr bwMode="auto">
          <a:xfrm>
            <a:off x="6562725" y="4159250"/>
            <a:ext cx="296863" cy="336550"/>
          </a:xfrm>
          <a:prstGeom prst="rect">
            <a:avLst/>
          </a:prstGeom>
          <a:noFill/>
          <a:ln w="9525">
            <a:noFill/>
            <a:miter lim="800000"/>
            <a:headEnd/>
            <a:tailEnd/>
          </a:ln>
          <a:effectLst/>
        </p:spPr>
        <p:txBody>
          <a:bodyPr wrap="none">
            <a:prstTxWarp prst="textNoShape">
              <a:avLst/>
            </a:prstTxWarp>
            <a:spAutoFit/>
          </a:bodyPr>
          <a:lstStyle/>
          <a:p>
            <a:r>
              <a:rPr lang="en-US" sz="1600" b="1">
                <a:solidFill>
                  <a:srgbClr val="000000"/>
                </a:solidFill>
                <a:latin typeface="Arial" charset="0"/>
              </a:rPr>
              <a:t>2</a:t>
            </a:r>
          </a:p>
        </p:txBody>
      </p:sp>
      <p:sp>
        <p:nvSpPr>
          <p:cNvPr id="75785" name="Text Box 9"/>
          <p:cNvSpPr txBox="1">
            <a:spLocks noChangeArrowheads="1"/>
          </p:cNvSpPr>
          <p:nvPr/>
        </p:nvSpPr>
        <p:spPr bwMode="auto">
          <a:xfrm>
            <a:off x="6105525" y="5286375"/>
            <a:ext cx="296863" cy="336550"/>
          </a:xfrm>
          <a:prstGeom prst="rect">
            <a:avLst/>
          </a:prstGeom>
          <a:noFill/>
          <a:ln w="9525">
            <a:noFill/>
            <a:miter lim="800000"/>
            <a:headEnd/>
            <a:tailEnd/>
          </a:ln>
          <a:effectLst/>
        </p:spPr>
        <p:txBody>
          <a:bodyPr wrap="none">
            <a:prstTxWarp prst="textNoShape">
              <a:avLst/>
            </a:prstTxWarp>
            <a:spAutoFit/>
          </a:bodyPr>
          <a:lstStyle/>
          <a:p>
            <a:r>
              <a:rPr lang="en-US" sz="1600" b="1">
                <a:solidFill>
                  <a:srgbClr val="000000"/>
                </a:solidFill>
                <a:latin typeface="Arial" charset="0"/>
              </a:rPr>
              <a:t>3</a:t>
            </a:r>
          </a:p>
        </p:txBody>
      </p:sp>
      <p:sp>
        <p:nvSpPr>
          <p:cNvPr id="75786" name="Text Box 10"/>
          <p:cNvSpPr txBox="1">
            <a:spLocks noChangeArrowheads="1"/>
          </p:cNvSpPr>
          <p:nvPr/>
        </p:nvSpPr>
        <p:spPr bwMode="auto">
          <a:xfrm>
            <a:off x="5176838" y="5486400"/>
            <a:ext cx="296862" cy="336550"/>
          </a:xfrm>
          <a:prstGeom prst="rect">
            <a:avLst/>
          </a:prstGeom>
          <a:noFill/>
          <a:ln w="9525">
            <a:noFill/>
            <a:miter lim="800000"/>
            <a:headEnd/>
            <a:tailEnd/>
          </a:ln>
          <a:effectLst/>
        </p:spPr>
        <p:txBody>
          <a:bodyPr wrap="none">
            <a:prstTxWarp prst="textNoShape">
              <a:avLst/>
            </a:prstTxWarp>
            <a:spAutoFit/>
          </a:bodyPr>
          <a:lstStyle/>
          <a:p>
            <a:r>
              <a:rPr lang="en-US" sz="1600" b="1">
                <a:solidFill>
                  <a:srgbClr val="000000"/>
                </a:solidFill>
                <a:latin typeface="Arial" charset="0"/>
              </a:rPr>
              <a:t>4</a:t>
            </a:r>
          </a:p>
        </p:txBody>
      </p:sp>
      <p:sp>
        <p:nvSpPr>
          <p:cNvPr id="75787" name="Text Box 11"/>
          <p:cNvSpPr txBox="1">
            <a:spLocks noChangeArrowheads="1"/>
          </p:cNvSpPr>
          <p:nvPr/>
        </p:nvSpPr>
        <p:spPr bwMode="auto">
          <a:xfrm>
            <a:off x="4181475" y="5286375"/>
            <a:ext cx="296863" cy="336550"/>
          </a:xfrm>
          <a:prstGeom prst="rect">
            <a:avLst/>
          </a:prstGeom>
          <a:noFill/>
          <a:ln w="9525">
            <a:noFill/>
            <a:miter lim="800000"/>
            <a:headEnd/>
            <a:tailEnd/>
          </a:ln>
          <a:effectLst/>
        </p:spPr>
        <p:txBody>
          <a:bodyPr wrap="none">
            <a:prstTxWarp prst="textNoShape">
              <a:avLst/>
            </a:prstTxWarp>
            <a:spAutoFit/>
          </a:bodyPr>
          <a:lstStyle/>
          <a:p>
            <a:r>
              <a:rPr lang="en-US" sz="1600" b="1">
                <a:solidFill>
                  <a:srgbClr val="000000"/>
                </a:solidFill>
                <a:latin typeface="Arial" charset="0"/>
              </a:rPr>
              <a:t>5</a:t>
            </a:r>
          </a:p>
        </p:txBody>
      </p:sp>
      <p:sp>
        <p:nvSpPr>
          <p:cNvPr id="75788" name="Text Box 12"/>
          <p:cNvSpPr txBox="1">
            <a:spLocks noChangeArrowheads="1"/>
          </p:cNvSpPr>
          <p:nvPr/>
        </p:nvSpPr>
        <p:spPr bwMode="auto">
          <a:xfrm>
            <a:off x="3665538" y="4159250"/>
            <a:ext cx="296862" cy="336550"/>
          </a:xfrm>
          <a:prstGeom prst="rect">
            <a:avLst/>
          </a:prstGeom>
          <a:noFill/>
          <a:ln w="9525">
            <a:noFill/>
            <a:miter lim="800000"/>
            <a:headEnd/>
            <a:tailEnd/>
          </a:ln>
          <a:effectLst/>
        </p:spPr>
        <p:txBody>
          <a:bodyPr wrap="none">
            <a:prstTxWarp prst="textNoShape">
              <a:avLst/>
            </a:prstTxWarp>
            <a:spAutoFit/>
          </a:bodyPr>
          <a:lstStyle/>
          <a:p>
            <a:r>
              <a:rPr lang="en-US" sz="1600" b="1">
                <a:solidFill>
                  <a:srgbClr val="000000"/>
                </a:solidFill>
                <a:latin typeface="Arial" charset="0"/>
              </a:rPr>
              <a:t>6</a:t>
            </a:r>
          </a:p>
        </p:txBody>
      </p:sp>
      <p:sp>
        <p:nvSpPr>
          <p:cNvPr id="75789" name="Text Box 13"/>
          <p:cNvSpPr txBox="1">
            <a:spLocks noChangeArrowheads="1"/>
          </p:cNvSpPr>
          <p:nvPr/>
        </p:nvSpPr>
        <p:spPr bwMode="auto">
          <a:xfrm>
            <a:off x="4176713" y="3219450"/>
            <a:ext cx="296862" cy="336550"/>
          </a:xfrm>
          <a:prstGeom prst="rect">
            <a:avLst/>
          </a:prstGeom>
          <a:noFill/>
          <a:ln w="9525">
            <a:noFill/>
            <a:miter lim="800000"/>
            <a:headEnd/>
            <a:tailEnd/>
          </a:ln>
          <a:effectLst/>
        </p:spPr>
        <p:txBody>
          <a:bodyPr wrap="none">
            <a:prstTxWarp prst="textNoShape">
              <a:avLst/>
            </a:prstTxWarp>
            <a:spAutoFit/>
          </a:bodyPr>
          <a:lstStyle/>
          <a:p>
            <a:r>
              <a:rPr lang="en-US" sz="1600" b="1">
                <a:solidFill>
                  <a:srgbClr val="000000"/>
                </a:solidFill>
                <a:latin typeface="Arial" charset="0"/>
              </a:rPr>
              <a:t>7</a:t>
            </a:r>
          </a:p>
        </p:txBody>
      </p:sp>
      <p:sp>
        <p:nvSpPr>
          <p:cNvPr id="75790" name="Line 14"/>
          <p:cNvSpPr>
            <a:spLocks noChangeShapeType="1"/>
          </p:cNvSpPr>
          <p:nvPr/>
        </p:nvSpPr>
        <p:spPr bwMode="auto">
          <a:xfrm>
            <a:off x="5334000" y="2743200"/>
            <a:ext cx="0" cy="76200"/>
          </a:xfrm>
          <a:prstGeom prst="line">
            <a:avLst/>
          </a:prstGeom>
          <a:noFill/>
          <a:ln w="12700">
            <a:solidFill>
              <a:schemeClr val="tx1"/>
            </a:solidFill>
            <a:round/>
            <a:headEnd/>
            <a:tailEnd/>
          </a:ln>
          <a:effectLst/>
        </p:spPr>
        <p:txBody>
          <a:bodyPr lIns="90488" tIns="44450" rIns="90488" bIns="44450">
            <a:prstTxWarp prst="textNoShape">
              <a:avLst/>
            </a:prstTxWarp>
          </a:bodyPr>
          <a:lstStyle/>
          <a:p>
            <a:endParaRPr lang="en-US"/>
          </a:p>
        </p:txBody>
      </p:sp>
      <p:sp>
        <p:nvSpPr>
          <p:cNvPr id="75791" name="Line 15"/>
          <p:cNvSpPr>
            <a:spLocks noChangeShapeType="1"/>
          </p:cNvSpPr>
          <p:nvPr/>
        </p:nvSpPr>
        <p:spPr bwMode="auto">
          <a:xfrm>
            <a:off x="5334000" y="5943600"/>
            <a:ext cx="0" cy="76200"/>
          </a:xfrm>
          <a:prstGeom prst="line">
            <a:avLst/>
          </a:prstGeom>
          <a:noFill/>
          <a:ln w="12700">
            <a:solidFill>
              <a:schemeClr val="tx1"/>
            </a:solidFill>
            <a:round/>
            <a:headEnd/>
            <a:tailEnd/>
          </a:ln>
          <a:effectLst/>
        </p:spPr>
        <p:txBody>
          <a:bodyPr lIns="90488" tIns="44450" rIns="90488" bIns="44450">
            <a:prstTxWarp prst="textNoShape">
              <a:avLst/>
            </a:prstTxWarp>
          </a:bodyPr>
          <a:lstStyle/>
          <a:p>
            <a:endParaRPr lang="en-US"/>
          </a:p>
        </p:txBody>
      </p:sp>
      <p:sp>
        <p:nvSpPr>
          <p:cNvPr id="75792" name="Line 16"/>
          <p:cNvSpPr>
            <a:spLocks noChangeShapeType="1"/>
          </p:cNvSpPr>
          <p:nvPr/>
        </p:nvSpPr>
        <p:spPr bwMode="auto">
          <a:xfrm>
            <a:off x="3657600" y="4343400"/>
            <a:ext cx="76200" cy="0"/>
          </a:xfrm>
          <a:prstGeom prst="line">
            <a:avLst/>
          </a:prstGeom>
          <a:noFill/>
          <a:ln w="12700">
            <a:solidFill>
              <a:schemeClr val="tx1"/>
            </a:solidFill>
            <a:round/>
            <a:headEnd/>
            <a:tailEnd/>
          </a:ln>
          <a:effectLst/>
        </p:spPr>
        <p:txBody>
          <a:bodyPr lIns="90488" tIns="44450" rIns="90488" bIns="44450">
            <a:prstTxWarp prst="textNoShape">
              <a:avLst/>
            </a:prstTxWarp>
          </a:bodyPr>
          <a:lstStyle/>
          <a:p>
            <a:endParaRPr lang="en-US"/>
          </a:p>
        </p:txBody>
      </p:sp>
      <p:sp>
        <p:nvSpPr>
          <p:cNvPr id="75793" name="Line 17"/>
          <p:cNvSpPr>
            <a:spLocks noChangeShapeType="1"/>
          </p:cNvSpPr>
          <p:nvPr/>
        </p:nvSpPr>
        <p:spPr bwMode="auto">
          <a:xfrm>
            <a:off x="6858000" y="4343400"/>
            <a:ext cx="76200" cy="0"/>
          </a:xfrm>
          <a:prstGeom prst="line">
            <a:avLst/>
          </a:prstGeom>
          <a:noFill/>
          <a:ln w="12700">
            <a:solidFill>
              <a:schemeClr val="tx1"/>
            </a:solidFill>
            <a:round/>
            <a:headEnd/>
            <a:tailEnd/>
          </a:ln>
          <a:effectLst/>
        </p:spPr>
        <p:txBody>
          <a:bodyPr lIns="90488" tIns="44450" rIns="90488" bIns="44450">
            <a:prstTxWarp prst="textNoShape">
              <a:avLst/>
            </a:prstTxWarp>
          </a:bodyPr>
          <a:lstStyle/>
          <a:p>
            <a:endParaRPr lang="en-US"/>
          </a:p>
        </p:txBody>
      </p:sp>
      <p:sp>
        <p:nvSpPr>
          <p:cNvPr id="75794" name="Line 18"/>
          <p:cNvSpPr>
            <a:spLocks noChangeShapeType="1"/>
          </p:cNvSpPr>
          <p:nvPr/>
        </p:nvSpPr>
        <p:spPr bwMode="auto">
          <a:xfrm>
            <a:off x="4114800" y="3276600"/>
            <a:ext cx="76200" cy="76200"/>
          </a:xfrm>
          <a:prstGeom prst="line">
            <a:avLst/>
          </a:prstGeom>
          <a:noFill/>
          <a:ln w="12700">
            <a:solidFill>
              <a:schemeClr val="tx1"/>
            </a:solidFill>
            <a:round/>
            <a:headEnd/>
            <a:tailEnd/>
          </a:ln>
          <a:effectLst/>
        </p:spPr>
        <p:txBody>
          <a:bodyPr lIns="90488" tIns="44450" rIns="90488" bIns="44450">
            <a:prstTxWarp prst="textNoShape">
              <a:avLst/>
            </a:prstTxWarp>
          </a:bodyPr>
          <a:lstStyle/>
          <a:p>
            <a:endParaRPr lang="en-US"/>
          </a:p>
        </p:txBody>
      </p:sp>
      <p:sp>
        <p:nvSpPr>
          <p:cNvPr id="75795" name="Line 19"/>
          <p:cNvSpPr>
            <a:spLocks noChangeShapeType="1"/>
          </p:cNvSpPr>
          <p:nvPr/>
        </p:nvSpPr>
        <p:spPr bwMode="auto">
          <a:xfrm>
            <a:off x="6324600" y="5486400"/>
            <a:ext cx="76200" cy="76200"/>
          </a:xfrm>
          <a:prstGeom prst="line">
            <a:avLst/>
          </a:prstGeom>
          <a:noFill/>
          <a:ln w="12700">
            <a:solidFill>
              <a:schemeClr val="tx1"/>
            </a:solidFill>
            <a:round/>
            <a:headEnd/>
            <a:tailEnd/>
          </a:ln>
          <a:effectLst/>
        </p:spPr>
        <p:txBody>
          <a:bodyPr lIns="90488" tIns="44450" rIns="90488" bIns="44450">
            <a:prstTxWarp prst="textNoShape">
              <a:avLst/>
            </a:prstTxWarp>
          </a:bodyPr>
          <a:lstStyle/>
          <a:p>
            <a:endParaRPr lang="en-US"/>
          </a:p>
        </p:txBody>
      </p:sp>
      <p:sp>
        <p:nvSpPr>
          <p:cNvPr id="75796" name="Line 20"/>
          <p:cNvSpPr>
            <a:spLocks noChangeShapeType="1"/>
          </p:cNvSpPr>
          <p:nvPr/>
        </p:nvSpPr>
        <p:spPr bwMode="auto">
          <a:xfrm flipV="1">
            <a:off x="4191000" y="5486400"/>
            <a:ext cx="76200" cy="76200"/>
          </a:xfrm>
          <a:prstGeom prst="line">
            <a:avLst/>
          </a:prstGeom>
          <a:noFill/>
          <a:ln w="12700">
            <a:solidFill>
              <a:schemeClr val="tx1"/>
            </a:solidFill>
            <a:round/>
            <a:headEnd/>
            <a:tailEnd/>
          </a:ln>
          <a:effectLst/>
        </p:spPr>
        <p:txBody>
          <a:bodyPr lIns="90488" tIns="44450" rIns="90488" bIns="44450">
            <a:prstTxWarp prst="textNoShape">
              <a:avLst/>
            </a:prstTxWarp>
          </a:bodyPr>
          <a:lstStyle/>
          <a:p>
            <a:endParaRPr lang="en-US"/>
          </a:p>
        </p:txBody>
      </p:sp>
      <p:sp>
        <p:nvSpPr>
          <p:cNvPr id="75797" name="Text Box 21"/>
          <p:cNvSpPr txBox="1">
            <a:spLocks noChangeArrowheads="1"/>
          </p:cNvSpPr>
          <p:nvPr/>
        </p:nvSpPr>
        <p:spPr bwMode="auto">
          <a:xfrm>
            <a:off x="7605713" y="3136900"/>
            <a:ext cx="180975" cy="301625"/>
          </a:xfrm>
          <a:prstGeom prst="rect">
            <a:avLst/>
          </a:prstGeom>
          <a:noFill/>
          <a:ln w="12700">
            <a:noFill/>
            <a:miter lim="800000"/>
            <a:headEnd/>
            <a:tailEnd/>
          </a:ln>
          <a:effectLst/>
        </p:spPr>
        <p:txBody>
          <a:bodyPr wrap="none" lIns="90488" tIns="44450" rIns="90488" bIns="44450">
            <a:prstTxWarp prst="textNoShape">
              <a:avLst/>
            </a:prstTxWarp>
            <a:spAutoFit/>
          </a:bodyPr>
          <a:lstStyle/>
          <a:p>
            <a:endParaRPr lang="en-US" sz="1400">
              <a:solidFill>
                <a:srgbClr val="000000"/>
              </a:solidFill>
              <a:latin typeface="Arial" charset="0"/>
            </a:endParaRPr>
          </a:p>
        </p:txBody>
      </p:sp>
      <p:sp>
        <p:nvSpPr>
          <p:cNvPr id="75798" name="Text Box 22"/>
          <p:cNvSpPr txBox="1">
            <a:spLocks noChangeArrowheads="1"/>
          </p:cNvSpPr>
          <p:nvPr/>
        </p:nvSpPr>
        <p:spPr bwMode="auto">
          <a:xfrm>
            <a:off x="7345363" y="3213100"/>
            <a:ext cx="1114425" cy="9398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400" i="1">
                <a:solidFill>
                  <a:srgbClr val="000000"/>
                </a:solidFill>
                <a:latin typeface="Arial" charset="0"/>
              </a:rPr>
              <a:t>i  id</a:t>
            </a:r>
            <a:r>
              <a:rPr lang="en-US" sz="1400">
                <a:solidFill>
                  <a:srgbClr val="000000"/>
                </a:solidFill>
                <a:latin typeface="Arial" charset="0"/>
              </a:rPr>
              <a:t>+2</a:t>
            </a:r>
            <a:r>
              <a:rPr lang="en-US" sz="1400" baseline="50000">
                <a:solidFill>
                  <a:srgbClr val="000000"/>
                </a:solidFill>
                <a:latin typeface="Arial" charset="0"/>
              </a:rPr>
              <a:t>i  </a:t>
            </a:r>
            <a:r>
              <a:rPr lang="en-US" sz="1400">
                <a:solidFill>
                  <a:srgbClr val="000000"/>
                </a:solidFill>
                <a:latin typeface="Arial" charset="0"/>
              </a:rPr>
              <a:t>succ</a:t>
            </a:r>
          </a:p>
          <a:p>
            <a:r>
              <a:rPr lang="en-US" sz="1400">
                <a:solidFill>
                  <a:srgbClr val="000000"/>
                </a:solidFill>
                <a:latin typeface="Arial" charset="0"/>
              </a:rPr>
              <a:t>0    2      2</a:t>
            </a:r>
          </a:p>
          <a:p>
            <a:r>
              <a:rPr lang="en-US" sz="1400">
                <a:solidFill>
                  <a:srgbClr val="000000"/>
                </a:solidFill>
                <a:latin typeface="Arial" charset="0"/>
              </a:rPr>
              <a:t>1    3      6</a:t>
            </a:r>
          </a:p>
          <a:p>
            <a:r>
              <a:rPr lang="en-US" sz="1400">
                <a:solidFill>
                  <a:srgbClr val="000000"/>
                </a:solidFill>
                <a:latin typeface="Arial" charset="0"/>
              </a:rPr>
              <a:t>2    5      6 </a:t>
            </a:r>
          </a:p>
        </p:txBody>
      </p:sp>
      <p:sp>
        <p:nvSpPr>
          <p:cNvPr id="75799" name="Rectangle 23"/>
          <p:cNvSpPr>
            <a:spLocks noChangeArrowheads="1"/>
          </p:cNvSpPr>
          <p:nvPr/>
        </p:nvSpPr>
        <p:spPr bwMode="auto">
          <a:xfrm>
            <a:off x="7359650" y="3200400"/>
            <a:ext cx="1066800" cy="990600"/>
          </a:xfrm>
          <a:prstGeom prst="rect">
            <a:avLst/>
          </a:prstGeom>
          <a:noFill/>
          <a:ln w="12700">
            <a:solidFill>
              <a:schemeClr val="tx1"/>
            </a:solidFill>
            <a:miter lim="800000"/>
            <a:headEnd/>
            <a:tailEnd/>
          </a:ln>
          <a:effectLst/>
        </p:spPr>
        <p:txBody>
          <a:bodyPr wrap="none" lIns="90488" tIns="44450" rIns="90488" bIns="44450" anchor="ctr">
            <a:prstTxWarp prst="textNoShape">
              <a:avLst/>
            </a:prstTxWarp>
          </a:bodyPr>
          <a:lstStyle/>
          <a:p>
            <a:endParaRPr lang="en-US"/>
          </a:p>
        </p:txBody>
      </p:sp>
      <p:sp>
        <p:nvSpPr>
          <p:cNvPr id="75800" name="Line 24"/>
          <p:cNvSpPr>
            <a:spLocks noChangeShapeType="1"/>
          </p:cNvSpPr>
          <p:nvPr/>
        </p:nvSpPr>
        <p:spPr bwMode="auto">
          <a:xfrm>
            <a:off x="7559675" y="3200400"/>
            <a:ext cx="0" cy="981075"/>
          </a:xfrm>
          <a:prstGeom prst="line">
            <a:avLst/>
          </a:prstGeom>
          <a:noFill/>
          <a:ln w="12700">
            <a:solidFill>
              <a:schemeClr val="tx1"/>
            </a:solidFill>
            <a:round/>
            <a:headEnd/>
            <a:tailEnd/>
          </a:ln>
          <a:effectLst/>
        </p:spPr>
        <p:txBody>
          <a:bodyPr lIns="90488" tIns="44450" rIns="90488" bIns="44450">
            <a:prstTxWarp prst="textNoShape">
              <a:avLst/>
            </a:prstTxWarp>
          </a:bodyPr>
          <a:lstStyle/>
          <a:p>
            <a:endParaRPr lang="en-US"/>
          </a:p>
        </p:txBody>
      </p:sp>
      <p:sp>
        <p:nvSpPr>
          <p:cNvPr id="75801" name="Line 25"/>
          <p:cNvSpPr>
            <a:spLocks noChangeShapeType="1"/>
          </p:cNvSpPr>
          <p:nvPr/>
        </p:nvSpPr>
        <p:spPr bwMode="auto">
          <a:xfrm>
            <a:off x="7969250" y="3200400"/>
            <a:ext cx="0" cy="990600"/>
          </a:xfrm>
          <a:prstGeom prst="line">
            <a:avLst/>
          </a:prstGeom>
          <a:noFill/>
          <a:ln w="12700">
            <a:solidFill>
              <a:schemeClr val="tx1"/>
            </a:solidFill>
            <a:round/>
            <a:headEnd/>
            <a:tailEnd/>
          </a:ln>
          <a:effectLst/>
        </p:spPr>
        <p:txBody>
          <a:bodyPr lIns="90488" tIns="44450" rIns="90488" bIns="44450">
            <a:prstTxWarp prst="textNoShape">
              <a:avLst/>
            </a:prstTxWarp>
          </a:bodyPr>
          <a:lstStyle/>
          <a:p>
            <a:endParaRPr lang="en-US"/>
          </a:p>
        </p:txBody>
      </p:sp>
      <p:sp>
        <p:nvSpPr>
          <p:cNvPr id="75802" name="Line 26"/>
          <p:cNvSpPr>
            <a:spLocks noChangeShapeType="1"/>
          </p:cNvSpPr>
          <p:nvPr/>
        </p:nvSpPr>
        <p:spPr bwMode="auto">
          <a:xfrm>
            <a:off x="7359650" y="3486150"/>
            <a:ext cx="1066800" cy="0"/>
          </a:xfrm>
          <a:prstGeom prst="line">
            <a:avLst/>
          </a:prstGeom>
          <a:noFill/>
          <a:ln w="12700">
            <a:solidFill>
              <a:schemeClr val="tx1"/>
            </a:solidFill>
            <a:round/>
            <a:headEnd/>
            <a:tailEnd/>
          </a:ln>
          <a:effectLst/>
        </p:spPr>
        <p:txBody>
          <a:bodyPr lIns="90488" tIns="44450" rIns="90488" bIns="44450">
            <a:prstTxWarp prst="textNoShape">
              <a:avLst/>
            </a:prstTxWarp>
          </a:bodyPr>
          <a:lstStyle/>
          <a:p>
            <a:endParaRPr lang="en-US"/>
          </a:p>
        </p:txBody>
      </p:sp>
      <p:sp>
        <p:nvSpPr>
          <p:cNvPr id="75803" name="Text Box 27"/>
          <p:cNvSpPr txBox="1">
            <a:spLocks noChangeArrowheads="1"/>
          </p:cNvSpPr>
          <p:nvPr/>
        </p:nvSpPr>
        <p:spPr bwMode="auto">
          <a:xfrm>
            <a:off x="7300913" y="2908300"/>
            <a:ext cx="1119187" cy="3016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400">
                <a:solidFill>
                  <a:srgbClr val="000000"/>
                </a:solidFill>
                <a:latin typeface="Arial" charset="0"/>
              </a:rPr>
              <a:t>Succ. Table</a:t>
            </a:r>
          </a:p>
        </p:txBody>
      </p:sp>
      <p:sp>
        <p:nvSpPr>
          <p:cNvPr id="75804" name="AutoShape 28"/>
          <p:cNvSpPr>
            <a:spLocks noChangeArrowheads="1"/>
          </p:cNvSpPr>
          <p:nvPr/>
        </p:nvSpPr>
        <p:spPr bwMode="auto">
          <a:xfrm>
            <a:off x="7162800" y="2895600"/>
            <a:ext cx="1828800" cy="1371600"/>
          </a:xfrm>
          <a:prstGeom prst="wedgeRectCallout">
            <a:avLst>
              <a:gd name="adj1" fmla="val -85940"/>
              <a:gd name="adj2" fmla="val -29630"/>
            </a:avLst>
          </a:prstGeom>
          <a:noFill/>
          <a:ln w="12700">
            <a:solidFill>
              <a:schemeClr val="tx1"/>
            </a:solidFill>
            <a:miter lim="800000"/>
            <a:headEnd/>
            <a:tailEnd/>
          </a:ln>
          <a:effectLst/>
        </p:spPr>
        <p:txBody>
          <a:bodyPr lIns="90488" tIns="44450" rIns="90488" bIns="44450">
            <a:prstTxWarp prst="textNoShape">
              <a:avLst/>
            </a:prstTxWarp>
          </a:bodyPr>
          <a:lstStyle/>
          <a:p>
            <a:pPr algn="ctr"/>
            <a:endParaRPr lang="en-US" sz="1400">
              <a:solidFill>
                <a:srgbClr val="000000"/>
              </a:solidFill>
              <a:latin typeface="Arial" charset="0"/>
            </a:endParaRPr>
          </a:p>
        </p:txBody>
      </p:sp>
      <p:sp>
        <p:nvSpPr>
          <p:cNvPr id="75805" name="Oval 29"/>
          <p:cNvSpPr>
            <a:spLocks noChangeArrowheads="1"/>
          </p:cNvSpPr>
          <p:nvPr/>
        </p:nvSpPr>
        <p:spPr bwMode="auto">
          <a:xfrm>
            <a:off x="6837363" y="4276725"/>
            <a:ext cx="173037" cy="142875"/>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75806" name="Text Box 30"/>
          <p:cNvSpPr txBox="1">
            <a:spLocks noChangeArrowheads="1"/>
          </p:cNvSpPr>
          <p:nvPr/>
        </p:nvSpPr>
        <p:spPr bwMode="auto">
          <a:xfrm>
            <a:off x="7605713" y="5118100"/>
            <a:ext cx="180975" cy="301625"/>
          </a:xfrm>
          <a:prstGeom prst="rect">
            <a:avLst/>
          </a:prstGeom>
          <a:noFill/>
          <a:ln w="12700">
            <a:noFill/>
            <a:miter lim="800000"/>
            <a:headEnd/>
            <a:tailEnd/>
          </a:ln>
          <a:effectLst/>
        </p:spPr>
        <p:txBody>
          <a:bodyPr wrap="none" lIns="90488" tIns="44450" rIns="90488" bIns="44450">
            <a:prstTxWarp prst="textNoShape">
              <a:avLst/>
            </a:prstTxWarp>
            <a:spAutoFit/>
          </a:bodyPr>
          <a:lstStyle/>
          <a:p>
            <a:endParaRPr lang="en-US" sz="1400">
              <a:solidFill>
                <a:srgbClr val="000000"/>
              </a:solidFill>
              <a:latin typeface="Arial" charset="0"/>
            </a:endParaRPr>
          </a:p>
        </p:txBody>
      </p:sp>
      <p:sp>
        <p:nvSpPr>
          <p:cNvPr id="75807" name="Text Box 31"/>
          <p:cNvSpPr txBox="1">
            <a:spLocks noChangeArrowheads="1"/>
          </p:cNvSpPr>
          <p:nvPr/>
        </p:nvSpPr>
        <p:spPr bwMode="auto">
          <a:xfrm>
            <a:off x="7345363" y="5194300"/>
            <a:ext cx="1114425" cy="9398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400" i="1">
                <a:solidFill>
                  <a:srgbClr val="000000"/>
                </a:solidFill>
                <a:latin typeface="Arial" charset="0"/>
              </a:rPr>
              <a:t>i  id</a:t>
            </a:r>
            <a:r>
              <a:rPr lang="en-US" sz="1400">
                <a:solidFill>
                  <a:srgbClr val="000000"/>
                </a:solidFill>
                <a:latin typeface="Arial" charset="0"/>
              </a:rPr>
              <a:t>+2</a:t>
            </a:r>
            <a:r>
              <a:rPr lang="en-US" sz="1400" baseline="50000">
                <a:solidFill>
                  <a:srgbClr val="000000"/>
                </a:solidFill>
                <a:latin typeface="Arial" charset="0"/>
              </a:rPr>
              <a:t>i  </a:t>
            </a:r>
            <a:r>
              <a:rPr lang="en-US" sz="1400">
                <a:solidFill>
                  <a:srgbClr val="000000"/>
                </a:solidFill>
                <a:latin typeface="Arial" charset="0"/>
              </a:rPr>
              <a:t>succ</a:t>
            </a:r>
          </a:p>
          <a:p>
            <a:r>
              <a:rPr lang="en-US" sz="1400">
                <a:solidFill>
                  <a:srgbClr val="000000"/>
                </a:solidFill>
                <a:latin typeface="Arial" charset="0"/>
              </a:rPr>
              <a:t>0    3      6</a:t>
            </a:r>
          </a:p>
          <a:p>
            <a:r>
              <a:rPr lang="en-US" sz="1400">
                <a:solidFill>
                  <a:srgbClr val="000000"/>
                </a:solidFill>
                <a:latin typeface="Arial" charset="0"/>
              </a:rPr>
              <a:t>1    4      6</a:t>
            </a:r>
          </a:p>
          <a:p>
            <a:r>
              <a:rPr lang="en-US" sz="1400">
                <a:solidFill>
                  <a:srgbClr val="000000"/>
                </a:solidFill>
                <a:latin typeface="Arial" charset="0"/>
              </a:rPr>
              <a:t>2    6      6 </a:t>
            </a:r>
          </a:p>
        </p:txBody>
      </p:sp>
      <p:sp>
        <p:nvSpPr>
          <p:cNvPr id="75808" name="Rectangle 32"/>
          <p:cNvSpPr>
            <a:spLocks noChangeArrowheads="1"/>
          </p:cNvSpPr>
          <p:nvPr/>
        </p:nvSpPr>
        <p:spPr bwMode="auto">
          <a:xfrm>
            <a:off x="7359650" y="5181600"/>
            <a:ext cx="1066800" cy="990600"/>
          </a:xfrm>
          <a:prstGeom prst="rect">
            <a:avLst/>
          </a:prstGeom>
          <a:noFill/>
          <a:ln w="12700">
            <a:solidFill>
              <a:schemeClr val="tx1"/>
            </a:solidFill>
            <a:miter lim="800000"/>
            <a:headEnd/>
            <a:tailEnd/>
          </a:ln>
          <a:effectLst/>
        </p:spPr>
        <p:txBody>
          <a:bodyPr wrap="none" lIns="90488" tIns="44450" rIns="90488" bIns="44450" anchor="ctr">
            <a:prstTxWarp prst="textNoShape">
              <a:avLst/>
            </a:prstTxWarp>
          </a:bodyPr>
          <a:lstStyle/>
          <a:p>
            <a:endParaRPr lang="en-US"/>
          </a:p>
        </p:txBody>
      </p:sp>
      <p:sp>
        <p:nvSpPr>
          <p:cNvPr id="75809" name="Line 33"/>
          <p:cNvSpPr>
            <a:spLocks noChangeShapeType="1"/>
          </p:cNvSpPr>
          <p:nvPr/>
        </p:nvSpPr>
        <p:spPr bwMode="auto">
          <a:xfrm>
            <a:off x="7559675" y="5181600"/>
            <a:ext cx="0" cy="981075"/>
          </a:xfrm>
          <a:prstGeom prst="line">
            <a:avLst/>
          </a:prstGeom>
          <a:noFill/>
          <a:ln w="12700">
            <a:solidFill>
              <a:schemeClr val="tx1"/>
            </a:solidFill>
            <a:round/>
            <a:headEnd/>
            <a:tailEnd/>
          </a:ln>
          <a:effectLst/>
        </p:spPr>
        <p:txBody>
          <a:bodyPr lIns="90488" tIns="44450" rIns="90488" bIns="44450">
            <a:prstTxWarp prst="textNoShape">
              <a:avLst/>
            </a:prstTxWarp>
          </a:bodyPr>
          <a:lstStyle/>
          <a:p>
            <a:endParaRPr lang="en-US"/>
          </a:p>
        </p:txBody>
      </p:sp>
      <p:sp>
        <p:nvSpPr>
          <p:cNvPr id="75810" name="Line 34"/>
          <p:cNvSpPr>
            <a:spLocks noChangeShapeType="1"/>
          </p:cNvSpPr>
          <p:nvPr/>
        </p:nvSpPr>
        <p:spPr bwMode="auto">
          <a:xfrm>
            <a:off x="7969250" y="5181600"/>
            <a:ext cx="0" cy="990600"/>
          </a:xfrm>
          <a:prstGeom prst="line">
            <a:avLst/>
          </a:prstGeom>
          <a:noFill/>
          <a:ln w="12700">
            <a:solidFill>
              <a:schemeClr val="tx1"/>
            </a:solidFill>
            <a:round/>
            <a:headEnd/>
            <a:tailEnd/>
          </a:ln>
          <a:effectLst/>
        </p:spPr>
        <p:txBody>
          <a:bodyPr lIns="90488" tIns="44450" rIns="90488" bIns="44450">
            <a:prstTxWarp prst="textNoShape">
              <a:avLst/>
            </a:prstTxWarp>
          </a:bodyPr>
          <a:lstStyle/>
          <a:p>
            <a:endParaRPr lang="en-US"/>
          </a:p>
        </p:txBody>
      </p:sp>
      <p:sp>
        <p:nvSpPr>
          <p:cNvPr id="75811" name="Line 35"/>
          <p:cNvSpPr>
            <a:spLocks noChangeShapeType="1"/>
          </p:cNvSpPr>
          <p:nvPr/>
        </p:nvSpPr>
        <p:spPr bwMode="auto">
          <a:xfrm>
            <a:off x="7359650" y="5467350"/>
            <a:ext cx="1066800" cy="0"/>
          </a:xfrm>
          <a:prstGeom prst="line">
            <a:avLst/>
          </a:prstGeom>
          <a:noFill/>
          <a:ln w="12700">
            <a:solidFill>
              <a:schemeClr val="tx1"/>
            </a:solidFill>
            <a:round/>
            <a:headEnd/>
            <a:tailEnd/>
          </a:ln>
          <a:effectLst/>
        </p:spPr>
        <p:txBody>
          <a:bodyPr lIns="90488" tIns="44450" rIns="90488" bIns="44450">
            <a:prstTxWarp prst="textNoShape">
              <a:avLst/>
            </a:prstTxWarp>
          </a:bodyPr>
          <a:lstStyle/>
          <a:p>
            <a:endParaRPr lang="en-US"/>
          </a:p>
        </p:txBody>
      </p:sp>
      <p:sp>
        <p:nvSpPr>
          <p:cNvPr id="75812" name="Text Box 36"/>
          <p:cNvSpPr txBox="1">
            <a:spLocks noChangeArrowheads="1"/>
          </p:cNvSpPr>
          <p:nvPr/>
        </p:nvSpPr>
        <p:spPr bwMode="auto">
          <a:xfrm>
            <a:off x="7300913" y="4889500"/>
            <a:ext cx="1119187" cy="3016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400">
                <a:solidFill>
                  <a:srgbClr val="000000"/>
                </a:solidFill>
                <a:latin typeface="Arial" charset="0"/>
              </a:rPr>
              <a:t>Succ. Table</a:t>
            </a:r>
          </a:p>
        </p:txBody>
      </p:sp>
      <p:sp>
        <p:nvSpPr>
          <p:cNvPr id="75813" name="AutoShape 37"/>
          <p:cNvSpPr>
            <a:spLocks noChangeArrowheads="1"/>
          </p:cNvSpPr>
          <p:nvPr/>
        </p:nvSpPr>
        <p:spPr bwMode="auto">
          <a:xfrm>
            <a:off x="7162800" y="4876800"/>
            <a:ext cx="1371600" cy="1371600"/>
          </a:xfrm>
          <a:prstGeom prst="wedgeRectCallout">
            <a:avLst>
              <a:gd name="adj1" fmla="val -61111"/>
              <a:gd name="adj2" fmla="val -85185"/>
            </a:avLst>
          </a:prstGeom>
          <a:noFill/>
          <a:ln w="12700">
            <a:solidFill>
              <a:schemeClr val="tx1"/>
            </a:solidFill>
            <a:miter lim="800000"/>
            <a:headEnd/>
            <a:tailEnd/>
          </a:ln>
          <a:effectLst/>
        </p:spPr>
        <p:txBody>
          <a:bodyPr lIns="90488" tIns="44450" rIns="90488" bIns="44450">
            <a:prstTxWarp prst="textNoShape">
              <a:avLst/>
            </a:prstTxWarp>
          </a:bodyPr>
          <a:lstStyle/>
          <a:p>
            <a:pPr algn="ctr"/>
            <a:endParaRPr lang="en-US" sz="1400">
              <a:solidFill>
                <a:srgbClr val="000000"/>
              </a:solidFill>
              <a:latin typeface="Arial" charset="0"/>
            </a:endParaRPr>
          </a:p>
        </p:txBody>
      </p:sp>
      <p:sp>
        <p:nvSpPr>
          <p:cNvPr id="75814" name="Oval 38"/>
          <p:cNvSpPr>
            <a:spLocks noChangeArrowheads="1"/>
          </p:cNvSpPr>
          <p:nvPr/>
        </p:nvSpPr>
        <p:spPr bwMode="auto">
          <a:xfrm>
            <a:off x="5257800" y="2667000"/>
            <a:ext cx="173038" cy="142875"/>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75815" name="Text Box 39"/>
          <p:cNvSpPr txBox="1">
            <a:spLocks noChangeArrowheads="1"/>
          </p:cNvSpPr>
          <p:nvPr/>
        </p:nvSpPr>
        <p:spPr bwMode="auto">
          <a:xfrm>
            <a:off x="6081713" y="1612900"/>
            <a:ext cx="180975" cy="301625"/>
          </a:xfrm>
          <a:prstGeom prst="rect">
            <a:avLst/>
          </a:prstGeom>
          <a:noFill/>
          <a:ln w="12700">
            <a:noFill/>
            <a:miter lim="800000"/>
            <a:headEnd/>
            <a:tailEnd/>
          </a:ln>
          <a:effectLst/>
        </p:spPr>
        <p:txBody>
          <a:bodyPr wrap="none" lIns="90488" tIns="44450" rIns="90488" bIns="44450">
            <a:prstTxWarp prst="textNoShape">
              <a:avLst/>
            </a:prstTxWarp>
            <a:spAutoFit/>
          </a:bodyPr>
          <a:lstStyle/>
          <a:p>
            <a:endParaRPr lang="en-US" sz="1400">
              <a:solidFill>
                <a:srgbClr val="000000"/>
              </a:solidFill>
              <a:latin typeface="Arial" charset="0"/>
            </a:endParaRPr>
          </a:p>
        </p:txBody>
      </p:sp>
      <p:sp>
        <p:nvSpPr>
          <p:cNvPr id="75816" name="Text Box 40"/>
          <p:cNvSpPr txBox="1">
            <a:spLocks noChangeArrowheads="1"/>
          </p:cNvSpPr>
          <p:nvPr/>
        </p:nvSpPr>
        <p:spPr bwMode="auto">
          <a:xfrm>
            <a:off x="5821363" y="1689100"/>
            <a:ext cx="1114425" cy="9398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400" i="1">
                <a:solidFill>
                  <a:srgbClr val="000000"/>
                </a:solidFill>
                <a:latin typeface="Arial" charset="0"/>
              </a:rPr>
              <a:t>i  id</a:t>
            </a:r>
            <a:r>
              <a:rPr lang="en-US" sz="1400">
                <a:solidFill>
                  <a:srgbClr val="000000"/>
                </a:solidFill>
                <a:latin typeface="Arial" charset="0"/>
              </a:rPr>
              <a:t>+2</a:t>
            </a:r>
            <a:r>
              <a:rPr lang="en-US" sz="1400" baseline="50000">
                <a:solidFill>
                  <a:srgbClr val="000000"/>
                </a:solidFill>
                <a:latin typeface="Arial" charset="0"/>
              </a:rPr>
              <a:t>i  </a:t>
            </a:r>
            <a:r>
              <a:rPr lang="en-US" sz="1400">
                <a:solidFill>
                  <a:srgbClr val="000000"/>
                </a:solidFill>
                <a:latin typeface="Arial" charset="0"/>
              </a:rPr>
              <a:t>succ</a:t>
            </a:r>
          </a:p>
          <a:p>
            <a:r>
              <a:rPr lang="en-US" sz="1400">
                <a:solidFill>
                  <a:srgbClr val="000000"/>
                </a:solidFill>
                <a:latin typeface="Arial" charset="0"/>
              </a:rPr>
              <a:t>0    1      1</a:t>
            </a:r>
          </a:p>
          <a:p>
            <a:r>
              <a:rPr lang="en-US" sz="1400">
                <a:solidFill>
                  <a:srgbClr val="000000"/>
                </a:solidFill>
                <a:latin typeface="Arial" charset="0"/>
              </a:rPr>
              <a:t>1    2      2</a:t>
            </a:r>
          </a:p>
          <a:p>
            <a:r>
              <a:rPr lang="en-US" sz="1400">
                <a:solidFill>
                  <a:srgbClr val="000000"/>
                </a:solidFill>
                <a:latin typeface="Arial" charset="0"/>
              </a:rPr>
              <a:t>2    4      0 </a:t>
            </a:r>
          </a:p>
        </p:txBody>
      </p:sp>
      <p:sp>
        <p:nvSpPr>
          <p:cNvPr id="75817" name="Rectangle 41"/>
          <p:cNvSpPr>
            <a:spLocks noChangeArrowheads="1"/>
          </p:cNvSpPr>
          <p:nvPr/>
        </p:nvSpPr>
        <p:spPr bwMode="auto">
          <a:xfrm>
            <a:off x="5835650" y="1676400"/>
            <a:ext cx="1066800" cy="990600"/>
          </a:xfrm>
          <a:prstGeom prst="rect">
            <a:avLst/>
          </a:prstGeom>
          <a:noFill/>
          <a:ln w="12700">
            <a:solidFill>
              <a:schemeClr val="tx1"/>
            </a:solidFill>
            <a:miter lim="800000"/>
            <a:headEnd/>
            <a:tailEnd/>
          </a:ln>
          <a:effectLst/>
        </p:spPr>
        <p:txBody>
          <a:bodyPr wrap="none" lIns="90488" tIns="44450" rIns="90488" bIns="44450" anchor="ctr">
            <a:prstTxWarp prst="textNoShape">
              <a:avLst/>
            </a:prstTxWarp>
          </a:bodyPr>
          <a:lstStyle/>
          <a:p>
            <a:endParaRPr lang="en-US"/>
          </a:p>
        </p:txBody>
      </p:sp>
      <p:sp>
        <p:nvSpPr>
          <p:cNvPr id="75818" name="Line 42"/>
          <p:cNvSpPr>
            <a:spLocks noChangeShapeType="1"/>
          </p:cNvSpPr>
          <p:nvPr/>
        </p:nvSpPr>
        <p:spPr bwMode="auto">
          <a:xfrm>
            <a:off x="6035675" y="1676400"/>
            <a:ext cx="0" cy="981075"/>
          </a:xfrm>
          <a:prstGeom prst="line">
            <a:avLst/>
          </a:prstGeom>
          <a:noFill/>
          <a:ln w="12700">
            <a:solidFill>
              <a:schemeClr val="tx1"/>
            </a:solidFill>
            <a:round/>
            <a:headEnd/>
            <a:tailEnd/>
          </a:ln>
          <a:effectLst/>
        </p:spPr>
        <p:txBody>
          <a:bodyPr lIns="90488" tIns="44450" rIns="90488" bIns="44450">
            <a:prstTxWarp prst="textNoShape">
              <a:avLst/>
            </a:prstTxWarp>
          </a:bodyPr>
          <a:lstStyle/>
          <a:p>
            <a:endParaRPr lang="en-US"/>
          </a:p>
        </p:txBody>
      </p:sp>
      <p:sp>
        <p:nvSpPr>
          <p:cNvPr id="75819" name="Line 43"/>
          <p:cNvSpPr>
            <a:spLocks noChangeShapeType="1"/>
          </p:cNvSpPr>
          <p:nvPr/>
        </p:nvSpPr>
        <p:spPr bwMode="auto">
          <a:xfrm>
            <a:off x="6445250" y="1676400"/>
            <a:ext cx="0" cy="990600"/>
          </a:xfrm>
          <a:prstGeom prst="line">
            <a:avLst/>
          </a:prstGeom>
          <a:noFill/>
          <a:ln w="12700">
            <a:solidFill>
              <a:schemeClr val="tx1"/>
            </a:solidFill>
            <a:round/>
            <a:headEnd/>
            <a:tailEnd/>
          </a:ln>
          <a:effectLst/>
        </p:spPr>
        <p:txBody>
          <a:bodyPr lIns="90488" tIns="44450" rIns="90488" bIns="44450">
            <a:prstTxWarp prst="textNoShape">
              <a:avLst/>
            </a:prstTxWarp>
          </a:bodyPr>
          <a:lstStyle/>
          <a:p>
            <a:endParaRPr lang="en-US"/>
          </a:p>
        </p:txBody>
      </p:sp>
      <p:sp>
        <p:nvSpPr>
          <p:cNvPr id="75820" name="Line 44"/>
          <p:cNvSpPr>
            <a:spLocks noChangeShapeType="1"/>
          </p:cNvSpPr>
          <p:nvPr/>
        </p:nvSpPr>
        <p:spPr bwMode="auto">
          <a:xfrm>
            <a:off x="5835650" y="1962150"/>
            <a:ext cx="1066800" cy="0"/>
          </a:xfrm>
          <a:prstGeom prst="line">
            <a:avLst/>
          </a:prstGeom>
          <a:noFill/>
          <a:ln w="12700">
            <a:solidFill>
              <a:schemeClr val="tx1"/>
            </a:solidFill>
            <a:round/>
            <a:headEnd/>
            <a:tailEnd/>
          </a:ln>
          <a:effectLst/>
        </p:spPr>
        <p:txBody>
          <a:bodyPr lIns="90488" tIns="44450" rIns="90488" bIns="44450">
            <a:prstTxWarp prst="textNoShape">
              <a:avLst/>
            </a:prstTxWarp>
          </a:bodyPr>
          <a:lstStyle/>
          <a:p>
            <a:endParaRPr lang="en-US"/>
          </a:p>
        </p:txBody>
      </p:sp>
      <p:sp>
        <p:nvSpPr>
          <p:cNvPr id="75821" name="Text Box 45"/>
          <p:cNvSpPr txBox="1">
            <a:spLocks noChangeArrowheads="1"/>
          </p:cNvSpPr>
          <p:nvPr/>
        </p:nvSpPr>
        <p:spPr bwMode="auto">
          <a:xfrm>
            <a:off x="5776913" y="1384300"/>
            <a:ext cx="1119187" cy="3016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400">
                <a:solidFill>
                  <a:srgbClr val="000000"/>
                </a:solidFill>
                <a:latin typeface="Arial" charset="0"/>
              </a:rPr>
              <a:t>Succ. Table</a:t>
            </a:r>
          </a:p>
        </p:txBody>
      </p:sp>
      <p:sp>
        <p:nvSpPr>
          <p:cNvPr id="75822" name="AutoShape 46"/>
          <p:cNvSpPr>
            <a:spLocks noChangeArrowheads="1"/>
          </p:cNvSpPr>
          <p:nvPr/>
        </p:nvSpPr>
        <p:spPr bwMode="auto">
          <a:xfrm>
            <a:off x="5638800" y="1371600"/>
            <a:ext cx="1905000" cy="1371600"/>
          </a:xfrm>
          <a:prstGeom prst="wedgeRectCallout">
            <a:avLst>
              <a:gd name="adj1" fmla="val -62500"/>
              <a:gd name="adj2" fmla="val 42593"/>
            </a:avLst>
          </a:prstGeom>
          <a:noFill/>
          <a:ln w="12700">
            <a:solidFill>
              <a:schemeClr val="tx1"/>
            </a:solidFill>
            <a:miter lim="800000"/>
            <a:headEnd/>
            <a:tailEnd/>
          </a:ln>
          <a:effectLst/>
        </p:spPr>
        <p:txBody>
          <a:bodyPr lIns="90488" tIns="44450" rIns="90488" bIns="44450">
            <a:prstTxWarp prst="textNoShape">
              <a:avLst/>
            </a:prstTxWarp>
          </a:bodyPr>
          <a:lstStyle/>
          <a:p>
            <a:pPr algn="ctr"/>
            <a:endParaRPr lang="en-US" sz="1400">
              <a:solidFill>
                <a:srgbClr val="000000"/>
              </a:solidFill>
              <a:latin typeface="Arial" charset="0"/>
            </a:endParaRPr>
          </a:p>
        </p:txBody>
      </p:sp>
      <p:sp>
        <p:nvSpPr>
          <p:cNvPr id="75823" name="Rectangle 47"/>
          <p:cNvSpPr>
            <a:spLocks noChangeArrowheads="1"/>
          </p:cNvSpPr>
          <p:nvPr/>
        </p:nvSpPr>
        <p:spPr bwMode="auto">
          <a:xfrm>
            <a:off x="7050088" y="1717675"/>
            <a:ext cx="228600" cy="228600"/>
          </a:xfrm>
          <a:prstGeom prst="rect">
            <a:avLst/>
          </a:prstGeom>
          <a:noFill/>
          <a:ln w="12700">
            <a:solidFill>
              <a:schemeClr val="tx1"/>
            </a:solidFill>
            <a:miter lim="800000"/>
            <a:headEnd/>
            <a:tailEnd/>
          </a:ln>
          <a:effectLst/>
        </p:spPr>
        <p:txBody>
          <a:bodyPr wrap="none" lIns="90488" tIns="44450" rIns="90488" bIns="44450" anchor="ctr">
            <a:prstTxWarp prst="textNoShape">
              <a:avLst/>
            </a:prstTxWarp>
          </a:bodyPr>
          <a:lstStyle/>
          <a:p>
            <a:endParaRPr lang="en-US"/>
          </a:p>
        </p:txBody>
      </p:sp>
      <p:sp>
        <p:nvSpPr>
          <p:cNvPr id="75824" name="Text Box 48"/>
          <p:cNvSpPr txBox="1">
            <a:spLocks noChangeArrowheads="1"/>
          </p:cNvSpPr>
          <p:nvPr/>
        </p:nvSpPr>
        <p:spPr bwMode="auto">
          <a:xfrm>
            <a:off x="7035800" y="1679575"/>
            <a:ext cx="279400" cy="3016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400">
                <a:solidFill>
                  <a:srgbClr val="000000"/>
                </a:solidFill>
                <a:latin typeface="Arial" charset="0"/>
              </a:rPr>
              <a:t>7</a:t>
            </a:r>
          </a:p>
        </p:txBody>
      </p:sp>
      <p:sp>
        <p:nvSpPr>
          <p:cNvPr id="75825" name="Text Box 49"/>
          <p:cNvSpPr txBox="1">
            <a:spLocks noChangeArrowheads="1"/>
          </p:cNvSpPr>
          <p:nvPr/>
        </p:nvSpPr>
        <p:spPr bwMode="auto">
          <a:xfrm>
            <a:off x="8404225" y="2971800"/>
            <a:ext cx="665163" cy="3016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400">
                <a:solidFill>
                  <a:srgbClr val="000000"/>
                </a:solidFill>
                <a:latin typeface="Arial" charset="0"/>
              </a:rPr>
              <a:t>Items </a:t>
            </a:r>
          </a:p>
        </p:txBody>
      </p:sp>
      <p:sp>
        <p:nvSpPr>
          <p:cNvPr id="75826" name="Rectangle 50"/>
          <p:cNvSpPr>
            <a:spLocks noChangeArrowheads="1"/>
          </p:cNvSpPr>
          <p:nvPr/>
        </p:nvSpPr>
        <p:spPr bwMode="auto">
          <a:xfrm>
            <a:off x="8548688" y="3238500"/>
            <a:ext cx="228600" cy="228600"/>
          </a:xfrm>
          <a:prstGeom prst="rect">
            <a:avLst/>
          </a:prstGeom>
          <a:noFill/>
          <a:ln w="12700">
            <a:solidFill>
              <a:schemeClr val="tx1"/>
            </a:solidFill>
            <a:miter lim="800000"/>
            <a:headEnd/>
            <a:tailEnd/>
          </a:ln>
          <a:effectLst/>
        </p:spPr>
        <p:txBody>
          <a:bodyPr wrap="none" lIns="90488" tIns="44450" rIns="90488" bIns="44450" anchor="ctr">
            <a:prstTxWarp prst="textNoShape">
              <a:avLst/>
            </a:prstTxWarp>
          </a:bodyPr>
          <a:lstStyle/>
          <a:p>
            <a:endParaRPr lang="en-US"/>
          </a:p>
        </p:txBody>
      </p:sp>
      <p:sp>
        <p:nvSpPr>
          <p:cNvPr id="75827" name="Text Box 51"/>
          <p:cNvSpPr txBox="1">
            <a:spLocks noChangeArrowheads="1"/>
          </p:cNvSpPr>
          <p:nvPr/>
        </p:nvSpPr>
        <p:spPr bwMode="auto">
          <a:xfrm>
            <a:off x="8534400" y="3200400"/>
            <a:ext cx="279400" cy="3016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400">
                <a:solidFill>
                  <a:srgbClr val="000000"/>
                </a:solidFill>
                <a:latin typeface="Arial" charset="0"/>
              </a:rPr>
              <a:t>1</a:t>
            </a:r>
          </a:p>
        </p:txBody>
      </p:sp>
      <p:sp>
        <p:nvSpPr>
          <p:cNvPr id="75828" name="Text Box 52"/>
          <p:cNvSpPr txBox="1">
            <a:spLocks noChangeArrowheads="1"/>
          </p:cNvSpPr>
          <p:nvPr/>
        </p:nvSpPr>
        <p:spPr bwMode="auto">
          <a:xfrm>
            <a:off x="6934200" y="1450975"/>
            <a:ext cx="665163" cy="3016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400">
                <a:solidFill>
                  <a:srgbClr val="000000"/>
                </a:solidFill>
                <a:latin typeface="Arial" charset="0"/>
              </a:rPr>
              <a:t>Items </a:t>
            </a:r>
          </a:p>
        </p:txBody>
      </p:sp>
      <p:sp>
        <p:nvSpPr>
          <p:cNvPr id="75829" name="Line 53"/>
          <p:cNvSpPr>
            <a:spLocks noChangeShapeType="1"/>
          </p:cNvSpPr>
          <p:nvPr/>
        </p:nvSpPr>
        <p:spPr bwMode="auto">
          <a:xfrm>
            <a:off x="3657600" y="4343400"/>
            <a:ext cx="76200" cy="0"/>
          </a:xfrm>
          <a:prstGeom prst="line">
            <a:avLst/>
          </a:prstGeom>
          <a:noFill/>
          <a:ln w="12700">
            <a:solidFill>
              <a:schemeClr val="tx1"/>
            </a:solidFill>
            <a:round/>
            <a:headEnd/>
            <a:tailEnd/>
          </a:ln>
          <a:effectLst/>
        </p:spPr>
        <p:txBody>
          <a:bodyPr lIns="90488" tIns="44450" rIns="90488" bIns="44450">
            <a:prstTxWarp prst="textNoShape">
              <a:avLst/>
            </a:prstTxWarp>
          </a:bodyPr>
          <a:lstStyle/>
          <a:p>
            <a:endParaRPr lang="en-US"/>
          </a:p>
        </p:txBody>
      </p:sp>
      <p:sp>
        <p:nvSpPr>
          <p:cNvPr id="75830" name="Oval 54"/>
          <p:cNvSpPr>
            <a:spLocks noChangeArrowheads="1"/>
          </p:cNvSpPr>
          <p:nvPr/>
        </p:nvSpPr>
        <p:spPr bwMode="auto">
          <a:xfrm>
            <a:off x="3560763" y="4276725"/>
            <a:ext cx="173037" cy="142875"/>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75831" name="Text Box 55"/>
          <p:cNvSpPr txBox="1">
            <a:spLocks noChangeArrowheads="1"/>
          </p:cNvSpPr>
          <p:nvPr/>
        </p:nvSpPr>
        <p:spPr bwMode="auto">
          <a:xfrm>
            <a:off x="2424113" y="4432300"/>
            <a:ext cx="180975" cy="301625"/>
          </a:xfrm>
          <a:prstGeom prst="rect">
            <a:avLst/>
          </a:prstGeom>
          <a:noFill/>
          <a:ln w="12700">
            <a:noFill/>
            <a:miter lim="800000"/>
            <a:headEnd/>
            <a:tailEnd/>
          </a:ln>
          <a:effectLst/>
        </p:spPr>
        <p:txBody>
          <a:bodyPr wrap="none" lIns="90488" tIns="44450" rIns="90488" bIns="44450">
            <a:prstTxWarp prst="textNoShape">
              <a:avLst/>
            </a:prstTxWarp>
            <a:spAutoFit/>
          </a:bodyPr>
          <a:lstStyle/>
          <a:p>
            <a:endParaRPr lang="en-US" sz="1400">
              <a:solidFill>
                <a:srgbClr val="000000"/>
              </a:solidFill>
              <a:latin typeface="Arial" charset="0"/>
            </a:endParaRPr>
          </a:p>
        </p:txBody>
      </p:sp>
      <p:sp>
        <p:nvSpPr>
          <p:cNvPr id="75832" name="Text Box 56"/>
          <p:cNvSpPr txBox="1">
            <a:spLocks noChangeArrowheads="1"/>
          </p:cNvSpPr>
          <p:nvPr/>
        </p:nvSpPr>
        <p:spPr bwMode="auto">
          <a:xfrm>
            <a:off x="2163763" y="4508500"/>
            <a:ext cx="1114425" cy="9398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400" i="1">
                <a:solidFill>
                  <a:srgbClr val="000000"/>
                </a:solidFill>
                <a:latin typeface="Arial" charset="0"/>
              </a:rPr>
              <a:t>i  id</a:t>
            </a:r>
            <a:r>
              <a:rPr lang="en-US" sz="1400">
                <a:solidFill>
                  <a:srgbClr val="000000"/>
                </a:solidFill>
                <a:latin typeface="Arial" charset="0"/>
              </a:rPr>
              <a:t>+2</a:t>
            </a:r>
            <a:r>
              <a:rPr lang="en-US" sz="1400" baseline="50000">
                <a:solidFill>
                  <a:srgbClr val="000000"/>
                </a:solidFill>
                <a:latin typeface="Arial" charset="0"/>
              </a:rPr>
              <a:t>i  </a:t>
            </a:r>
            <a:r>
              <a:rPr lang="en-US" sz="1400">
                <a:solidFill>
                  <a:srgbClr val="000000"/>
                </a:solidFill>
                <a:latin typeface="Arial" charset="0"/>
              </a:rPr>
              <a:t>succ</a:t>
            </a:r>
          </a:p>
          <a:p>
            <a:r>
              <a:rPr lang="en-US" sz="1400">
                <a:solidFill>
                  <a:srgbClr val="000000"/>
                </a:solidFill>
                <a:latin typeface="Arial" charset="0"/>
              </a:rPr>
              <a:t>0    7      0</a:t>
            </a:r>
          </a:p>
          <a:p>
            <a:r>
              <a:rPr lang="en-US" sz="1400">
                <a:solidFill>
                  <a:srgbClr val="000000"/>
                </a:solidFill>
                <a:latin typeface="Arial" charset="0"/>
              </a:rPr>
              <a:t>1    0      0</a:t>
            </a:r>
          </a:p>
          <a:p>
            <a:r>
              <a:rPr lang="en-US" sz="1400">
                <a:solidFill>
                  <a:srgbClr val="000000"/>
                </a:solidFill>
                <a:latin typeface="Arial" charset="0"/>
              </a:rPr>
              <a:t>2    2      2 </a:t>
            </a:r>
          </a:p>
        </p:txBody>
      </p:sp>
      <p:sp>
        <p:nvSpPr>
          <p:cNvPr id="75833" name="Rectangle 57"/>
          <p:cNvSpPr>
            <a:spLocks noChangeArrowheads="1"/>
          </p:cNvSpPr>
          <p:nvPr/>
        </p:nvSpPr>
        <p:spPr bwMode="auto">
          <a:xfrm>
            <a:off x="2209800" y="4495800"/>
            <a:ext cx="1066800" cy="990600"/>
          </a:xfrm>
          <a:prstGeom prst="rect">
            <a:avLst/>
          </a:prstGeom>
          <a:noFill/>
          <a:ln w="12700">
            <a:solidFill>
              <a:schemeClr val="tx1"/>
            </a:solidFill>
            <a:miter lim="800000"/>
            <a:headEnd/>
            <a:tailEnd/>
          </a:ln>
          <a:effectLst/>
        </p:spPr>
        <p:txBody>
          <a:bodyPr wrap="none" lIns="90488" tIns="44450" rIns="90488" bIns="44450" anchor="ctr">
            <a:prstTxWarp prst="textNoShape">
              <a:avLst/>
            </a:prstTxWarp>
          </a:bodyPr>
          <a:lstStyle/>
          <a:p>
            <a:endParaRPr lang="en-US"/>
          </a:p>
        </p:txBody>
      </p:sp>
      <p:sp>
        <p:nvSpPr>
          <p:cNvPr id="75834" name="Line 58"/>
          <p:cNvSpPr>
            <a:spLocks noChangeShapeType="1"/>
          </p:cNvSpPr>
          <p:nvPr/>
        </p:nvSpPr>
        <p:spPr bwMode="auto">
          <a:xfrm>
            <a:off x="2378075" y="4495800"/>
            <a:ext cx="0" cy="981075"/>
          </a:xfrm>
          <a:prstGeom prst="line">
            <a:avLst/>
          </a:prstGeom>
          <a:noFill/>
          <a:ln w="12700">
            <a:solidFill>
              <a:schemeClr val="tx1"/>
            </a:solidFill>
            <a:round/>
            <a:headEnd/>
            <a:tailEnd/>
          </a:ln>
          <a:effectLst/>
        </p:spPr>
        <p:txBody>
          <a:bodyPr lIns="90488" tIns="44450" rIns="90488" bIns="44450">
            <a:prstTxWarp prst="textNoShape">
              <a:avLst/>
            </a:prstTxWarp>
          </a:bodyPr>
          <a:lstStyle/>
          <a:p>
            <a:endParaRPr lang="en-US"/>
          </a:p>
        </p:txBody>
      </p:sp>
      <p:sp>
        <p:nvSpPr>
          <p:cNvPr id="75835" name="Line 59"/>
          <p:cNvSpPr>
            <a:spLocks noChangeShapeType="1"/>
          </p:cNvSpPr>
          <p:nvPr/>
        </p:nvSpPr>
        <p:spPr bwMode="auto">
          <a:xfrm>
            <a:off x="2787650" y="4495800"/>
            <a:ext cx="0" cy="990600"/>
          </a:xfrm>
          <a:prstGeom prst="line">
            <a:avLst/>
          </a:prstGeom>
          <a:noFill/>
          <a:ln w="12700">
            <a:solidFill>
              <a:schemeClr val="tx1"/>
            </a:solidFill>
            <a:round/>
            <a:headEnd/>
            <a:tailEnd/>
          </a:ln>
          <a:effectLst/>
        </p:spPr>
        <p:txBody>
          <a:bodyPr lIns="90488" tIns="44450" rIns="90488" bIns="44450">
            <a:prstTxWarp prst="textNoShape">
              <a:avLst/>
            </a:prstTxWarp>
          </a:bodyPr>
          <a:lstStyle/>
          <a:p>
            <a:endParaRPr lang="en-US"/>
          </a:p>
        </p:txBody>
      </p:sp>
      <p:sp>
        <p:nvSpPr>
          <p:cNvPr id="75836" name="Line 60"/>
          <p:cNvSpPr>
            <a:spLocks noChangeShapeType="1"/>
          </p:cNvSpPr>
          <p:nvPr/>
        </p:nvSpPr>
        <p:spPr bwMode="auto">
          <a:xfrm>
            <a:off x="2178050" y="4781550"/>
            <a:ext cx="1066800" cy="0"/>
          </a:xfrm>
          <a:prstGeom prst="line">
            <a:avLst/>
          </a:prstGeom>
          <a:noFill/>
          <a:ln w="12700">
            <a:solidFill>
              <a:schemeClr val="tx1"/>
            </a:solidFill>
            <a:round/>
            <a:headEnd/>
            <a:tailEnd/>
          </a:ln>
          <a:effectLst/>
        </p:spPr>
        <p:txBody>
          <a:bodyPr lIns="90488" tIns="44450" rIns="90488" bIns="44450">
            <a:prstTxWarp prst="textNoShape">
              <a:avLst/>
            </a:prstTxWarp>
          </a:bodyPr>
          <a:lstStyle/>
          <a:p>
            <a:endParaRPr lang="en-US"/>
          </a:p>
        </p:txBody>
      </p:sp>
      <p:sp>
        <p:nvSpPr>
          <p:cNvPr id="75837" name="Text Box 61"/>
          <p:cNvSpPr txBox="1">
            <a:spLocks noChangeArrowheads="1"/>
          </p:cNvSpPr>
          <p:nvPr/>
        </p:nvSpPr>
        <p:spPr bwMode="auto">
          <a:xfrm>
            <a:off x="2119313" y="4203700"/>
            <a:ext cx="1119187" cy="3016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400">
                <a:solidFill>
                  <a:srgbClr val="000000"/>
                </a:solidFill>
                <a:latin typeface="Arial" charset="0"/>
              </a:rPr>
              <a:t>Succ. Table</a:t>
            </a:r>
          </a:p>
        </p:txBody>
      </p:sp>
      <p:sp>
        <p:nvSpPr>
          <p:cNvPr id="75838" name="AutoShape 62"/>
          <p:cNvSpPr>
            <a:spLocks noChangeArrowheads="1"/>
          </p:cNvSpPr>
          <p:nvPr/>
        </p:nvSpPr>
        <p:spPr bwMode="auto">
          <a:xfrm>
            <a:off x="1981200" y="4191000"/>
            <a:ext cx="1371600" cy="1371600"/>
          </a:xfrm>
          <a:prstGeom prst="wedgeRectCallout">
            <a:avLst>
              <a:gd name="adj1" fmla="val 65278"/>
              <a:gd name="adj2" fmla="val -37269"/>
            </a:avLst>
          </a:prstGeom>
          <a:noFill/>
          <a:ln w="12700">
            <a:solidFill>
              <a:schemeClr val="tx1"/>
            </a:solidFill>
            <a:miter lim="800000"/>
            <a:headEnd/>
            <a:tailEnd/>
          </a:ln>
          <a:effectLst/>
        </p:spPr>
        <p:txBody>
          <a:bodyPr lIns="90488" tIns="44450" rIns="90488" bIns="44450">
            <a:prstTxWarp prst="textNoShape">
              <a:avLst/>
            </a:prstTxWarp>
          </a:bodyPr>
          <a:lstStyle/>
          <a:p>
            <a:pPr algn="ctr"/>
            <a:endParaRPr lang="en-US" sz="1400">
              <a:solidFill>
                <a:srgbClr val="000000"/>
              </a:solidFill>
              <a:latin typeface="Arial" charset="0"/>
            </a:endParaRPr>
          </a:p>
        </p:txBody>
      </p:sp>
      <p:sp>
        <p:nvSpPr>
          <p:cNvPr id="75841" name="Line 65"/>
          <p:cNvSpPr>
            <a:spLocks noChangeShapeType="1"/>
          </p:cNvSpPr>
          <p:nvPr/>
        </p:nvSpPr>
        <p:spPr bwMode="auto">
          <a:xfrm flipV="1">
            <a:off x="5867400" y="3276600"/>
            <a:ext cx="304800" cy="228600"/>
          </a:xfrm>
          <a:prstGeom prst="line">
            <a:avLst/>
          </a:prstGeom>
          <a:noFill/>
          <a:ln w="31750">
            <a:solidFill>
              <a:schemeClr val="hlink"/>
            </a:solidFill>
            <a:round/>
            <a:headEnd/>
            <a:tailEnd type="triangle" w="med" len="med"/>
          </a:ln>
          <a:effectLst/>
        </p:spPr>
        <p:txBody>
          <a:bodyPr lIns="90488" tIns="44450" rIns="90488" bIns="44450">
            <a:prstTxWarp prst="textNoShape">
              <a:avLst/>
            </a:prstTxWarp>
          </a:bodyPr>
          <a:lstStyle/>
          <a:p>
            <a:endParaRPr lang="en-US"/>
          </a:p>
        </p:txBody>
      </p:sp>
      <p:sp>
        <p:nvSpPr>
          <p:cNvPr id="75842" name="Text Box 66"/>
          <p:cNvSpPr txBox="1">
            <a:spLocks noChangeArrowheads="1"/>
          </p:cNvSpPr>
          <p:nvPr/>
        </p:nvSpPr>
        <p:spPr bwMode="auto">
          <a:xfrm>
            <a:off x="5243513" y="3517900"/>
            <a:ext cx="842962" cy="3016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400">
                <a:solidFill>
                  <a:srgbClr val="000000"/>
                </a:solidFill>
                <a:latin typeface="Arial" charset="0"/>
              </a:rPr>
              <a:t>query(7)</a:t>
            </a:r>
          </a:p>
        </p:txBody>
      </p:sp>
      <p:pic>
        <p:nvPicPr>
          <p:cNvPr id="75843" name="Picture 67" descr="com"/>
          <p:cNvPicPr>
            <a:picLocks noChangeAspect="1" noChangeArrowheads="1"/>
          </p:cNvPicPr>
          <p:nvPr/>
        </p:nvPicPr>
        <p:blipFill>
          <a:blip r:embed="rId3"/>
          <a:srcRect/>
          <a:stretch>
            <a:fillRect/>
          </a:stretch>
        </p:blipFill>
        <p:spPr bwMode="auto">
          <a:xfrm>
            <a:off x="6321425" y="2981325"/>
            <a:ext cx="381000" cy="355600"/>
          </a:xfrm>
          <a:prstGeom prst="rect">
            <a:avLst/>
          </a:prstGeom>
          <a:noFill/>
        </p:spPr>
      </p:pic>
      <p:pic>
        <p:nvPicPr>
          <p:cNvPr id="75844" name="Picture 68" descr="com"/>
          <p:cNvPicPr>
            <a:picLocks noChangeAspect="1" noChangeArrowheads="1"/>
          </p:cNvPicPr>
          <p:nvPr/>
        </p:nvPicPr>
        <p:blipFill>
          <a:blip r:embed="rId3"/>
          <a:srcRect/>
          <a:stretch>
            <a:fillRect/>
          </a:stretch>
        </p:blipFill>
        <p:spPr bwMode="auto">
          <a:xfrm>
            <a:off x="6778625" y="4200525"/>
            <a:ext cx="381000" cy="355600"/>
          </a:xfrm>
          <a:prstGeom prst="rect">
            <a:avLst/>
          </a:prstGeom>
          <a:noFill/>
        </p:spPr>
      </p:pic>
      <p:pic>
        <p:nvPicPr>
          <p:cNvPr id="75845" name="Picture 69" descr="com"/>
          <p:cNvPicPr>
            <a:picLocks noChangeAspect="1" noChangeArrowheads="1"/>
          </p:cNvPicPr>
          <p:nvPr/>
        </p:nvPicPr>
        <p:blipFill>
          <a:blip r:embed="rId3"/>
          <a:srcRect/>
          <a:stretch>
            <a:fillRect/>
          </a:stretch>
        </p:blipFill>
        <p:spPr bwMode="auto">
          <a:xfrm>
            <a:off x="5181600" y="2514600"/>
            <a:ext cx="381000" cy="355600"/>
          </a:xfrm>
          <a:prstGeom prst="rect">
            <a:avLst/>
          </a:prstGeom>
          <a:noFill/>
        </p:spPr>
      </p:pic>
      <p:pic>
        <p:nvPicPr>
          <p:cNvPr id="75846" name="Picture 70" descr="com"/>
          <p:cNvPicPr>
            <a:picLocks noChangeAspect="1" noChangeArrowheads="1"/>
          </p:cNvPicPr>
          <p:nvPr/>
        </p:nvPicPr>
        <p:blipFill>
          <a:blip r:embed="rId3"/>
          <a:srcRect/>
          <a:stretch>
            <a:fillRect/>
          </a:stretch>
        </p:blipFill>
        <p:spPr bwMode="auto">
          <a:xfrm>
            <a:off x="3352800" y="4191000"/>
            <a:ext cx="381000" cy="355600"/>
          </a:xfrm>
          <a:prstGeom prst="rect">
            <a:avLst/>
          </a:prstGeom>
          <a:noFill/>
        </p:spPr>
      </p:pic>
      <p:sp>
        <p:nvSpPr>
          <p:cNvPr id="80" name="Slide Number Placeholder 79"/>
          <p:cNvSpPr>
            <a:spLocks noGrp="1"/>
          </p:cNvSpPr>
          <p:nvPr>
            <p:ph type="sldNum" sz="quarter" idx="12"/>
          </p:nvPr>
        </p:nvSpPr>
        <p:spPr/>
        <p:txBody>
          <a:bodyPr/>
          <a:lstStyle/>
          <a:p>
            <a:fld id="{B6F15528-21DE-4FAA-801E-634DDDAF4B2B}" type="slidenum">
              <a:rPr lang="en-US" smtClean="0"/>
              <a:pPr/>
              <a:t>95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58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49" grpId="0" animBg="1"/>
    </p:bldLst>
  </p:timing>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Slide Number Placeholder 5"/>
          <p:cNvSpPr>
            <a:spLocks noGrp="1"/>
          </p:cNvSpPr>
          <p:nvPr>
            <p:ph type="sldNum" sz="quarter" idx="12"/>
          </p:nvPr>
        </p:nvSpPr>
        <p:spPr>
          <a:noFill/>
        </p:spPr>
        <p:txBody>
          <a:bodyPr/>
          <a:lstStyle/>
          <a:p>
            <a:fld id="{5907932F-D435-7C40-8365-637B03A397A6}" type="slidenum">
              <a:rPr lang="en-US" smtClean="0"/>
              <a:pPr/>
              <a:t>96</a:t>
            </a:fld>
            <a:endParaRPr lang="en-US" smtClean="0"/>
          </a:p>
        </p:txBody>
      </p:sp>
      <p:sp>
        <p:nvSpPr>
          <p:cNvPr id="53251" name="Text Box 2"/>
          <p:cNvSpPr txBox="1">
            <a:spLocks noChangeArrowheads="1"/>
          </p:cNvSpPr>
          <p:nvPr/>
        </p:nvSpPr>
        <p:spPr bwMode="auto">
          <a:xfrm>
            <a:off x="69850" y="5834063"/>
            <a:ext cx="1881188" cy="955675"/>
          </a:xfrm>
          <a:prstGeom prst="rect">
            <a:avLst/>
          </a:prstGeom>
          <a:solidFill>
            <a:srgbClr val="FFFF99"/>
          </a:solidFill>
          <a:ln w="9525">
            <a:solidFill>
              <a:srgbClr val="000099"/>
            </a:solidFill>
            <a:miter lim="800000"/>
            <a:headEnd/>
            <a:tailEnd/>
          </a:ln>
        </p:spPr>
        <p:txBody>
          <a:bodyPr wrap="none">
            <a:prstTxWarp prst="textNoShape">
              <a:avLst/>
            </a:prstTxWarp>
            <a:spAutoFit/>
          </a:bodyPr>
          <a:lstStyle/>
          <a:p>
            <a:pPr algn="ctr">
              <a:spcBef>
                <a:spcPct val="20000"/>
              </a:spcBef>
            </a:pPr>
            <a:r>
              <a:rPr lang="en-US" sz="2800" i="1">
                <a:solidFill>
                  <a:srgbClr val="000099"/>
                </a:solidFill>
                <a:latin typeface="Trebuchet MS" charset="0"/>
              </a:rPr>
              <a:t>Resolution</a:t>
            </a:r>
            <a:br>
              <a:rPr lang="en-US" sz="2800" i="1">
                <a:solidFill>
                  <a:srgbClr val="000099"/>
                </a:solidFill>
                <a:latin typeface="Trebuchet MS" charset="0"/>
              </a:rPr>
            </a:br>
            <a:r>
              <a:rPr lang="en-US" sz="2800" i="1">
                <a:solidFill>
                  <a:srgbClr val="000099"/>
                </a:solidFill>
                <a:latin typeface="Trebuchet MS" charset="0"/>
              </a:rPr>
              <a:t>Service</a:t>
            </a:r>
          </a:p>
        </p:txBody>
      </p:sp>
      <p:sp>
        <p:nvSpPr>
          <p:cNvPr id="53252" name="Rectangle 3"/>
          <p:cNvSpPr>
            <a:spLocks noGrp="1" noChangeArrowheads="1"/>
          </p:cNvSpPr>
          <p:nvPr>
            <p:ph type="title"/>
          </p:nvPr>
        </p:nvSpPr>
        <p:spPr>
          <a:xfrm>
            <a:off x="304800" y="228600"/>
            <a:ext cx="8077200" cy="914400"/>
          </a:xfrm>
        </p:spPr>
        <p:txBody>
          <a:bodyPr>
            <a:normAutofit/>
          </a:bodyPr>
          <a:lstStyle/>
          <a:p>
            <a:pPr eaLnBrk="1" hangingPunct="1"/>
            <a:r>
              <a:rPr lang="en-US" dirty="0">
                <a:ea typeface="ＭＳ Ｐゴシック" charset="-128"/>
                <a:cs typeface="ＭＳ Ｐゴシック" charset="-128"/>
              </a:rPr>
              <a:t>Flat Names</a:t>
            </a:r>
            <a:r>
              <a:rPr lang="en-US" dirty="0" smtClean="0">
                <a:ea typeface="ＭＳ Ｐゴシック" charset="-128"/>
                <a:cs typeface="ＭＳ Ｐゴシック" charset="-128"/>
              </a:rPr>
              <a:t> </a:t>
            </a:r>
            <a:r>
              <a:rPr dirty="0" smtClean="0">
                <a:ea typeface="ＭＳ Ｐゴシック" charset="-128"/>
                <a:cs typeface="ＭＳ Ｐゴシック" charset="-128"/>
              </a:rPr>
              <a:t>Example</a:t>
            </a:r>
            <a:endParaRPr lang="en-US" dirty="0">
              <a:ea typeface="ＭＳ Ｐゴシック" charset="-128"/>
              <a:cs typeface="ＭＳ Ｐゴシック" charset="-128"/>
            </a:endParaRPr>
          </a:p>
        </p:txBody>
      </p:sp>
      <p:sp>
        <p:nvSpPr>
          <p:cNvPr id="449540" name="Document"/>
          <p:cNvSpPr>
            <a:spLocks noEditPoints="1" noChangeArrowheads="1"/>
          </p:cNvSpPr>
          <p:nvPr/>
        </p:nvSpPr>
        <p:spPr bwMode="auto">
          <a:xfrm>
            <a:off x="266700" y="3119438"/>
            <a:ext cx="2936875" cy="1481137"/>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blurRad="63500" dist="107763" dir="2700000" algn="ctr" rotWithShape="0">
              <a:srgbClr val="000000">
                <a:alpha val="74998"/>
              </a:srgbClr>
            </a:outerShdw>
          </a:effectLst>
        </p:spPr>
        <p:txBody>
          <a:bodyPr lIns="0" tIns="0" rIns="0" bIns="0">
            <a:prstTxWarp prst="textNoShape">
              <a:avLst/>
            </a:prstTxWarp>
          </a:bodyPr>
          <a:lstStyle/>
          <a:p>
            <a:pPr eaLnBrk="0" hangingPunct="0">
              <a:defRPr/>
            </a:pPr>
            <a:r>
              <a:rPr kumimoji="1" lang="en-US" b="1">
                <a:latin typeface="Arial Narrow" charset="0"/>
              </a:rPr>
              <a:t>&lt;A HREF=</a:t>
            </a:r>
          </a:p>
          <a:p>
            <a:pPr eaLnBrk="0" hangingPunct="0">
              <a:defRPr/>
            </a:pPr>
            <a:r>
              <a:rPr kumimoji="1" lang="en-US" b="1">
                <a:solidFill>
                  <a:srgbClr val="0000CC"/>
                </a:solidFill>
                <a:latin typeface="Arial Narrow" charset="0"/>
              </a:rPr>
              <a:t>http://f012012/pub.pdf</a:t>
            </a:r>
          </a:p>
          <a:p>
            <a:pPr eaLnBrk="0" hangingPunct="0">
              <a:defRPr/>
            </a:pPr>
            <a:r>
              <a:rPr kumimoji="1" lang="en-US" b="1">
                <a:latin typeface="Arial Narrow" charset="0"/>
              </a:rPr>
              <a:t>&gt;here is a paper&lt;/A&gt;</a:t>
            </a:r>
          </a:p>
        </p:txBody>
      </p:sp>
      <p:sp>
        <p:nvSpPr>
          <p:cNvPr id="449541" name="Line 5"/>
          <p:cNvSpPr>
            <a:spLocks noChangeShapeType="1"/>
          </p:cNvSpPr>
          <p:nvPr/>
        </p:nvSpPr>
        <p:spPr bwMode="auto">
          <a:xfrm flipH="1">
            <a:off x="1081088" y="4667250"/>
            <a:ext cx="31750" cy="1166813"/>
          </a:xfrm>
          <a:prstGeom prst="line">
            <a:avLst/>
          </a:prstGeom>
          <a:noFill/>
          <a:ln w="38100">
            <a:solidFill>
              <a:schemeClr val="accent1"/>
            </a:solidFill>
            <a:round/>
            <a:headEnd/>
            <a:tailEnd type="triangle" w="med" len="med"/>
          </a:ln>
        </p:spPr>
        <p:txBody>
          <a:bodyPr>
            <a:prstTxWarp prst="textNoShape">
              <a:avLst/>
            </a:prstTxWarp>
            <a:spAutoFit/>
          </a:bodyPr>
          <a:lstStyle/>
          <a:p>
            <a:endParaRPr lang="en-US"/>
          </a:p>
        </p:txBody>
      </p:sp>
      <p:sp>
        <p:nvSpPr>
          <p:cNvPr id="449542" name="Text Box 6"/>
          <p:cNvSpPr txBox="1">
            <a:spLocks noChangeArrowheads="1"/>
          </p:cNvSpPr>
          <p:nvPr/>
        </p:nvSpPr>
        <p:spPr bwMode="auto">
          <a:xfrm rot="-515739">
            <a:off x="3455988" y="2919413"/>
            <a:ext cx="2667000" cy="822325"/>
          </a:xfrm>
          <a:prstGeom prst="rect">
            <a:avLst/>
          </a:prstGeom>
          <a:noFill/>
          <a:ln w="12700">
            <a:noFill/>
            <a:miter lim="800000"/>
            <a:headEnd/>
            <a:tailEnd/>
          </a:ln>
        </p:spPr>
        <p:txBody>
          <a:bodyPr lIns="91430" tIns="45716" rIns="91430" bIns="45716">
            <a:prstTxWarp prst="textNoShape">
              <a:avLst/>
            </a:prstTxWarp>
            <a:spAutoFit/>
          </a:bodyPr>
          <a:lstStyle/>
          <a:p>
            <a:pPr algn="ctr" eaLnBrk="0" hangingPunct="0">
              <a:spcBef>
                <a:spcPct val="50000"/>
              </a:spcBef>
            </a:pPr>
            <a:r>
              <a:rPr kumimoji="1" lang="en-US" b="1">
                <a:solidFill>
                  <a:srgbClr val="FF0000"/>
                </a:solidFill>
                <a:latin typeface="Helvetica" charset="0"/>
              </a:rPr>
              <a:t>HTTP GET: </a:t>
            </a:r>
            <a:r>
              <a:rPr kumimoji="1" lang="en-US" b="1">
                <a:solidFill>
                  <a:srgbClr val="FF0000"/>
                </a:solidFill>
                <a:latin typeface="Courier New" charset="0"/>
              </a:rPr>
              <a:t>/docs/pub.pdf</a:t>
            </a:r>
          </a:p>
        </p:txBody>
      </p:sp>
      <p:sp>
        <p:nvSpPr>
          <p:cNvPr id="53256" name="Rectangle 7"/>
          <p:cNvSpPr>
            <a:spLocks noChangeArrowheads="1"/>
          </p:cNvSpPr>
          <p:nvPr/>
        </p:nvSpPr>
        <p:spPr bwMode="auto">
          <a:xfrm>
            <a:off x="1081088" y="3560763"/>
            <a:ext cx="949325" cy="396875"/>
          </a:xfrm>
          <a:prstGeom prst="rect">
            <a:avLst/>
          </a:prstGeom>
          <a:noFill/>
          <a:ln w="28575">
            <a:solidFill>
              <a:schemeClr val="tx1"/>
            </a:solidFill>
            <a:prstDash val="sysDot"/>
            <a:miter lim="800000"/>
            <a:headEnd/>
            <a:tailEnd/>
          </a:ln>
        </p:spPr>
        <p:txBody>
          <a:bodyPr anchor="ctr">
            <a:prstTxWarp prst="textNoShape">
              <a:avLst/>
            </a:prstTxWarp>
            <a:spAutoFit/>
          </a:bodyPr>
          <a:lstStyle/>
          <a:p>
            <a:endParaRPr lang="en-US"/>
          </a:p>
        </p:txBody>
      </p:sp>
      <p:sp>
        <p:nvSpPr>
          <p:cNvPr id="53257" name="Rectangle 8"/>
          <p:cNvSpPr>
            <a:spLocks noChangeArrowheads="1"/>
          </p:cNvSpPr>
          <p:nvPr/>
        </p:nvSpPr>
        <p:spPr bwMode="auto">
          <a:xfrm>
            <a:off x="6705600" y="2968625"/>
            <a:ext cx="2279650" cy="1146175"/>
          </a:xfrm>
          <a:prstGeom prst="rect">
            <a:avLst/>
          </a:prstGeom>
          <a:noFill/>
          <a:ln w="38100">
            <a:solidFill>
              <a:srgbClr val="FF0000"/>
            </a:solidFill>
            <a:miter lim="800000"/>
            <a:headEnd/>
            <a:tailEnd/>
          </a:ln>
        </p:spPr>
        <p:txBody>
          <a:bodyPr anchor="ctr">
            <a:prstTxWarp prst="textNoShape">
              <a:avLst/>
            </a:prstTxWarp>
            <a:spAutoFit/>
          </a:bodyPr>
          <a:lstStyle/>
          <a:p>
            <a:endParaRPr lang="en-US"/>
          </a:p>
        </p:txBody>
      </p:sp>
      <p:sp>
        <p:nvSpPr>
          <p:cNvPr id="53258" name="Text Box 9"/>
          <p:cNvSpPr txBox="1">
            <a:spLocks noChangeArrowheads="1"/>
          </p:cNvSpPr>
          <p:nvPr/>
        </p:nvSpPr>
        <p:spPr bwMode="auto">
          <a:xfrm>
            <a:off x="6719888" y="2941638"/>
            <a:ext cx="1947862" cy="457200"/>
          </a:xfrm>
          <a:prstGeom prst="rect">
            <a:avLst/>
          </a:prstGeom>
          <a:noFill/>
          <a:ln w="12700">
            <a:noFill/>
            <a:miter lim="800000"/>
            <a:headEnd/>
            <a:tailEnd/>
          </a:ln>
        </p:spPr>
        <p:txBody>
          <a:bodyPr lIns="91430" tIns="45716" rIns="91430" bIns="45716">
            <a:prstTxWarp prst="textNoShape">
              <a:avLst/>
            </a:prstTxWarp>
            <a:spAutoFit/>
          </a:bodyPr>
          <a:lstStyle/>
          <a:p>
            <a:pPr eaLnBrk="0" hangingPunct="0">
              <a:spcBef>
                <a:spcPct val="50000"/>
              </a:spcBef>
            </a:pPr>
            <a:r>
              <a:rPr kumimoji="1" lang="en-US" b="1">
                <a:solidFill>
                  <a:srgbClr val="FF0000"/>
                </a:solidFill>
                <a:latin typeface="Courier New" charset="0"/>
              </a:rPr>
              <a:t>10.1.2.3</a:t>
            </a:r>
          </a:p>
        </p:txBody>
      </p:sp>
      <p:sp>
        <p:nvSpPr>
          <p:cNvPr id="449546" name="Text Box 10"/>
          <p:cNvSpPr txBox="1">
            <a:spLocks noChangeArrowheads="1"/>
          </p:cNvSpPr>
          <p:nvPr/>
        </p:nvSpPr>
        <p:spPr bwMode="auto">
          <a:xfrm>
            <a:off x="6831013" y="3511550"/>
            <a:ext cx="2046287" cy="488950"/>
          </a:xfrm>
          <a:prstGeom prst="rect">
            <a:avLst/>
          </a:prstGeom>
          <a:noFill/>
          <a:ln w="31750">
            <a:solidFill>
              <a:srgbClr val="FF0000"/>
            </a:solidFill>
            <a:prstDash val="sysDot"/>
            <a:miter lim="800000"/>
            <a:headEnd/>
            <a:tailEnd/>
          </a:ln>
        </p:spPr>
        <p:txBody>
          <a:bodyPr lIns="91430" tIns="45716" rIns="91430" bIns="45716">
            <a:prstTxWarp prst="textNoShape">
              <a:avLst/>
            </a:prstTxWarp>
            <a:spAutoFit/>
          </a:bodyPr>
          <a:lstStyle/>
          <a:p>
            <a:pPr algn="ctr" eaLnBrk="0" hangingPunct="0">
              <a:spcBef>
                <a:spcPct val="50000"/>
              </a:spcBef>
            </a:pPr>
            <a:r>
              <a:rPr kumimoji="1" lang="en-US" b="1">
                <a:solidFill>
                  <a:srgbClr val="FF0000"/>
                </a:solidFill>
                <a:latin typeface="Helvetica" charset="0"/>
              </a:rPr>
              <a:t>/docs/</a:t>
            </a:r>
          </a:p>
        </p:txBody>
      </p:sp>
      <p:sp>
        <p:nvSpPr>
          <p:cNvPr id="449547" name="Text Box 11"/>
          <p:cNvSpPr txBox="1">
            <a:spLocks noChangeArrowheads="1"/>
          </p:cNvSpPr>
          <p:nvPr/>
        </p:nvSpPr>
        <p:spPr bwMode="auto">
          <a:xfrm>
            <a:off x="6716713" y="4957763"/>
            <a:ext cx="1909762" cy="457200"/>
          </a:xfrm>
          <a:prstGeom prst="rect">
            <a:avLst/>
          </a:prstGeom>
          <a:noFill/>
          <a:ln w="12700">
            <a:noFill/>
            <a:miter lim="800000"/>
            <a:headEnd/>
            <a:tailEnd/>
          </a:ln>
        </p:spPr>
        <p:txBody>
          <a:bodyPr lIns="91430" tIns="45716" rIns="91430" bIns="45716">
            <a:prstTxWarp prst="textNoShape">
              <a:avLst/>
            </a:prstTxWarp>
            <a:spAutoFit/>
          </a:bodyPr>
          <a:lstStyle/>
          <a:p>
            <a:pPr eaLnBrk="0" hangingPunct="0">
              <a:spcBef>
                <a:spcPct val="50000"/>
              </a:spcBef>
            </a:pPr>
            <a:r>
              <a:rPr kumimoji="1" lang="en-US" b="1">
                <a:solidFill>
                  <a:srgbClr val="00BE00"/>
                </a:solidFill>
                <a:latin typeface="Courier New" charset="0"/>
              </a:rPr>
              <a:t>20.2.4.6</a:t>
            </a:r>
          </a:p>
        </p:txBody>
      </p:sp>
      <p:cxnSp>
        <p:nvCxnSpPr>
          <p:cNvPr id="449548" name="AutoShape 12"/>
          <p:cNvCxnSpPr>
            <a:cxnSpLocks noChangeShapeType="1"/>
          </p:cNvCxnSpPr>
          <p:nvPr/>
        </p:nvCxnSpPr>
        <p:spPr bwMode="auto">
          <a:xfrm flipH="1">
            <a:off x="8528050" y="4017963"/>
            <a:ext cx="4763" cy="1503362"/>
          </a:xfrm>
          <a:prstGeom prst="straightConnector1">
            <a:avLst/>
          </a:prstGeom>
          <a:noFill/>
          <a:ln w="38100">
            <a:solidFill>
              <a:schemeClr val="tx1"/>
            </a:solidFill>
            <a:prstDash val="sysDot"/>
            <a:round/>
            <a:headEnd/>
            <a:tailEnd type="triangle" w="med" len="med"/>
          </a:ln>
        </p:spPr>
      </p:cxnSp>
      <p:sp>
        <p:nvSpPr>
          <p:cNvPr id="449549" name="Rectangle 13"/>
          <p:cNvSpPr>
            <a:spLocks noChangeArrowheads="1"/>
          </p:cNvSpPr>
          <p:nvPr/>
        </p:nvSpPr>
        <p:spPr bwMode="auto">
          <a:xfrm>
            <a:off x="6702425" y="4987925"/>
            <a:ext cx="2289175" cy="1146175"/>
          </a:xfrm>
          <a:prstGeom prst="rect">
            <a:avLst/>
          </a:prstGeom>
          <a:noFill/>
          <a:ln w="38100">
            <a:solidFill>
              <a:srgbClr val="00BE00"/>
            </a:solidFill>
            <a:miter lim="800000"/>
            <a:headEnd/>
            <a:tailEnd/>
          </a:ln>
        </p:spPr>
        <p:txBody>
          <a:bodyPr anchor="ctr">
            <a:prstTxWarp prst="textNoShape">
              <a:avLst/>
            </a:prstTxWarp>
            <a:spAutoFit/>
          </a:bodyPr>
          <a:lstStyle/>
          <a:p>
            <a:endParaRPr lang="en-US"/>
          </a:p>
        </p:txBody>
      </p:sp>
      <p:sp>
        <p:nvSpPr>
          <p:cNvPr id="449550" name="Line 14"/>
          <p:cNvSpPr>
            <a:spLocks noChangeShapeType="1"/>
          </p:cNvSpPr>
          <p:nvPr/>
        </p:nvSpPr>
        <p:spPr bwMode="auto">
          <a:xfrm>
            <a:off x="3241675" y="4122738"/>
            <a:ext cx="3455988" cy="1455737"/>
          </a:xfrm>
          <a:prstGeom prst="line">
            <a:avLst/>
          </a:prstGeom>
          <a:noFill/>
          <a:ln w="38100">
            <a:solidFill>
              <a:srgbClr val="00BE00"/>
            </a:solidFill>
            <a:round/>
            <a:headEnd/>
            <a:tailEnd type="triangle" w="lg" len="lg"/>
          </a:ln>
        </p:spPr>
        <p:txBody>
          <a:bodyPr>
            <a:prstTxWarp prst="textNoShape">
              <a:avLst/>
            </a:prstTxWarp>
            <a:spAutoFit/>
          </a:bodyPr>
          <a:lstStyle/>
          <a:p>
            <a:endParaRPr lang="en-US"/>
          </a:p>
        </p:txBody>
      </p:sp>
      <p:sp>
        <p:nvSpPr>
          <p:cNvPr id="449551" name="Text Box 15"/>
          <p:cNvSpPr txBox="1">
            <a:spLocks noChangeArrowheads="1"/>
          </p:cNvSpPr>
          <p:nvPr/>
        </p:nvSpPr>
        <p:spPr bwMode="auto">
          <a:xfrm rot="1402066">
            <a:off x="3135313" y="4051300"/>
            <a:ext cx="3906837" cy="822325"/>
          </a:xfrm>
          <a:prstGeom prst="rect">
            <a:avLst/>
          </a:prstGeom>
          <a:noFill/>
          <a:ln w="12700">
            <a:noFill/>
            <a:miter lim="800000"/>
            <a:headEnd/>
            <a:tailEnd/>
          </a:ln>
        </p:spPr>
        <p:txBody>
          <a:bodyPr lIns="91430" tIns="45716" rIns="91430" bIns="45716">
            <a:prstTxWarp prst="textNoShape">
              <a:avLst/>
            </a:prstTxWarp>
            <a:spAutoFit/>
          </a:bodyPr>
          <a:lstStyle/>
          <a:p>
            <a:pPr algn="ctr" eaLnBrk="0" hangingPunct="0">
              <a:spcBef>
                <a:spcPct val="50000"/>
              </a:spcBef>
            </a:pPr>
            <a:r>
              <a:rPr kumimoji="1" lang="en-US" b="1">
                <a:solidFill>
                  <a:srgbClr val="00BE00"/>
                </a:solidFill>
                <a:latin typeface="Helvetica" charset="0"/>
              </a:rPr>
              <a:t>HTTP GET: </a:t>
            </a:r>
            <a:r>
              <a:rPr kumimoji="1" lang="en-US" b="1">
                <a:solidFill>
                  <a:srgbClr val="00BE00"/>
                </a:solidFill>
                <a:latin typeface="Courier New" charset="0"/>
              </a:rPr>
              <a:t>/~user/pubs/pub.pdf</a:t>
            </a:r>
          </a:p>
        </p:txBody>
      </p:sp>
      <p:sp>
        <p:nvSpPr>
          <p:cNvPr id="449552" name="Text Box 16"/>
          <p:cNvSpPr txBox="1">
            <a:spLocks noChangeArrowheads="1"/>
          </p:cNvSpPr>
          <p:nvPr/>
        </p:nvSpPr>
        <p:spPr bwMode="auto">
          <a:xfrm>
            <a:off x="1627188" y="5054600"/>
            <a:ext cx="2630487" cy="860425"/>
          </a:xfrm>
          <a:prstGeom prst="rect">
            <a:avLst/>
          </a:prstGeom>
          <a:noFill/>
          <a:ln w="38100">
            <a:solidFill>
              <a:srgbClr val="FF0000"/>
            </a:solidFill>
            <a:miter lim="800000"/>
            <a:headEnd/>
            <a:tailEnd/>
          </a:ln>
        </p:spPr>
        <p:txBody>
          <a:bodyPr lIns="91430" tIns="45716" rIns="91430" bIns="45716">
            <a:prstTxWarp prst="textNoShape">
              <a:avLst/>
            </a:prstTxWarp>
            <a:spAutoFit/>
          </a:bodyPr>
          <a:lstStyle/>
          <a:p>
            <a:r>
              <a:rPr lang="en-US" b="1">
                <a:solidFill>
                  <a:srgbClr val="FF0000"/>
                </a:solidFill>
                <a:latin typeface="Courier New" charset="0"/>
              </a:rPr>
              <a:t>(10.1.2.3,80,</a:t>
            </a:r>
          </a:p>
          <a:p>
            <a:r>
              <a:rPr lang="en-US" b="1">
                <a:solidFill>
                  <a:srgbClr val="FF0000"/>
                </a:solidFill>
                <a:latin typeface="Courier New" charset="0"/>
              </a:rPr>
              <a:t>/docs/)</a:t>
            </a:r>
          </a:p>
        </p:txBody>
      </p:sp>
      <p:sp>
        <p:nvSpPr>
          <p:cNvPr id="449553" name="Text Box 17"/>
          <p:cNvSpPr txBox="1">
            <a:spLocks noChangeArrowheads="1"/>
          </p:cNvSpPr>
          <p:nvPr/>
        </p:nvSpPr>
        <p:spPr bwMode="auto">
          <a:xfrm>
            <a:off x="2906713" y="5537200"/>
            <a:ext cx="2679700" cy="860425"/>
          </a:xfrm>
          <a:prstGeom prst="rect">
            <a:avLst/>
          </a:prstGeom>
          <a:noFill/>
          <a:ln w="38100">
            <a:solidFill>
              <a:srgbClr val="00BE00"/>
            </a:solidFill>
            <a:miter lim="800000"/>
            <a:headEnd/>
            <a:tailEnd/>
          </a:ln>
        </p:spPr>
        <p:txBody>
          <a:bodyPr lIns="91430" tIns="45716" rIns="91430" bIns="45716">
            <a:prstTxWarp prst="textNoShape">
              <a:avLst/>
            </a:prstTxWarp>
            <a:spAutoFit/>
          </a:bodyPr>
          <a:lstStyle/>
          <a:p>
            <a:r>
              <a:rPr lang="en-US" b="1">
                <a:solidFill>
                  <a:srgbClr val="00BE00"/>
                </a:solidFill>
                <a:latin typeface="Courier New" charset="0"/>
              </a:rPr>
              <a:t>(20.2.4.6,80,</a:t>
            </a:r>
          </a:p>
          <a:p>
            <a:r>
              <a:rPr lang="en-US" b="1">
                <a:solidFill>
                  <a:srgbClr val="00BE00"/>
                </a:solidFill>
                <a:latin typeface="Courier New" charset="0"/>
              </a:rPr>
              <a:t>/~user/pubs/)</a:t>
            </a:r>
          </a:p>
        </p:txBody>
      </p:sp>
      <p:sp>
        <p:nvSpPr>
          <p:cNvPr id="449554" name="Text Box 18"/>
          <p:cNvSpPr txBox="1">
            <a:spLocks noChangeArrowheads="1"/>
          </p:cNvSpPr>
          <p:nvPr/>
        </p:nvSpPr>
        <p:spPr bwMode="auto">
          <a:xfrm>
            <a:off x="6819900" y="5518150"/>
            <a:ext cx="2046288" cy="488950"/>
          </a:xfrm>
          <a:prstGeom prst="rect">
            <a:avLst/>
          </a:prstGeom>
          <a:noFill/>
          <a:ln w="31750">
            <a:solidFill>
              <a:schemeClr val="tx1"/>
            </a:solidFill>
            <a:prstDash val="sysDot"/>
            <a:miter lim="800000"/>
            <a:headEnd/>
            <a:tailEnd/>
          </a:ln>
        </p:spPr>
        <p:txBody>
          <a:bodyPr lIns="91430" tIns="45716" rIns="91430" bIns="45716">
            <a:prstTxWarp prst="textNoShape">
              <a:avLst/>
            </a:prstTxWarp>
            <a:spAutoFit/>
          </a:bodyPr>
          <a:lstStyle/>
          <a:p>
            <a:pPr algn="ctr" eaLnBrk="0" hangingPunct="0">
              <a:spcBef>
                <a:spcPct val="50000"/>
              </a:spcBef>
            </a:pPr>
            <a:r>
              <a:rPr kumimoji="1" lang="en-US" b="1">
                <a:solidFill>
                  <a:srgbClr val="00BE00"/>
                </a:solidFill>
                <a:latin typeface="Helvetica" charset="0"/>
              </a:rPr>
              <a:t>/~user/pubs/</a:t>
            </a:r>
          </a:p>
        </p:txBody>
      </p:sp>
      <p:sp>
        <p:nvSpPr>
          <p:cNvPr id="449555" name="Line 19"/>
          <p:cNvSpPr>
            <a:spLocks noChangeShapeType="1"/>
          </p:cNvSpPr>
          <p:nvPr/>
        </p:nvSpPr>
        <p:spPr bwMode="auto">
          <a:xfrm flipV="1">
            <a:off x="1266825" y="4614863"/>
            <a:ext cx="17463" cy="1219200"/>
          </a:xfrm>
          <a:prstGeom prst="line">
            <a:avLst/>
          </a:prstGeom>
          <a:noFill/>
          <a:ln w="38100">
            <a:solidFill>
              <a:schemeClr val="accent1"/>
            </a:solidFill>
            <a:round/>
            <a:headEnd/>
            <a:tailEnd type="triangle" w="med" len="med"/>
          </a:ln>
        </p:spPr>
        <p:txBody>
          <a:bodyPr>
            <a:prstTxWarp prst="textNoShape">
              <a:avLst/>
            </a:prstTxWarp>
            <a:spAutoFit/>
          </a:bodyPr>
          <a:lstStyle/>
          <a:p>
            <a:endParaRPr lang="en-US"/>
          </a:p>
        </p:txBody>
      </p:sp>
      <p:sp>
        <p:nvSpPr>
          <p:cNvPr id="449556" name="Line 20"/>
          <p:cNvSpPr>
            <a:spLocks noChangeShapeType="1"/>
          </p:cNvSpPr>
          <p:nvPr/>
        </p:nvSpPr>
        <p:spPr bwMode="auto">
          <a:xfrm flipV="1">
            <a:off x="3281363" y="3516313"/>
            <a:ext cx="3287712" cy="496887"/>
          </a:xfrm>
          <a:prstGeom prst="line">
            <a:avLst/>
          </a:prstGeom>
          <a:noFill/>
          <a:ln w="38100">
            <a:solidFill>
              <a:srgbClr val="FF0000"/>
            </a:solidFill>
            <a:round/>
            <a:headEnd/>
            <a:tailEnd type="triangle" w="lg" len="lg"/>
          </a:ln>
        </p:spPr>
        <p:txBody>
          <a:bodyPr>
            <a:prstTxWarp prst="textNoShape">
              <a:avLst/>
            </a:prstTxWarp>
            <a:spAutoFit/>
          </a:bodyPr>
          <a:lstStyle/>
          <a:p>
            <a:endParaRPr lang="en-US"/>
          </a:p>
        </p:txBody>
      </p:sp>
      <p:sp>
        <p:nvSpPr>
          <p:cNvPr id="449557" name="Line 21"/>
          <p:cNvSpPr>
            <a:spLocks noChangeShapeType="1"/>
          </p:cNvSpPr>
          <p:nvPr/>
        </p:nvSpPr>
        <p:spPr bwMode="auto">
          <a:xfrm>
            <a:off x="1785938" y="6016625"/>
            <a:ext cx="912812" cy="352425"/>
          </a:xfrm>
          <a:prstGeom prst="line">
            <a:avLst/>
          </a:prstGeom>
          <a:noFill/>
          <a:ln w="19050">
            <a:solidFill>
              <a:schemeClr val="tx1"/>
            </a:solidFill>
            <a:prstDash val="sysDot"/>
            <a:round/>
            <a:headEnd/>
            <a:tailEnd type="arrow" w="lg" len="lg"/>
          </a:ln>
        </p:spPr>
        <p:txBody>
          <a:bodyPr>
            <a:prstTxWarp prst="textNoShape">
              <a:avLst/>
            </a:prstTxWarp>
            <a:spAutoFit/>
          </a:bodyPr>
          <a:lstStyle/>
          <a:p>
            <a:endParaRPr lang="en-US"/>
          </a:p>
        </p:txBody>
      </p:sp>
      <p:sp>
        <p:nvSpPr>
          <p:cNvPr id="449558" name="Line 22"/>
          <p:cNvSpPr>
            <a:spLocks noChangeShapeType="1"/>
          </p:cNvSpPr>
          <p:nvPr/>
        </p:nvSpPr>
        <p:spPr bwMode="auto">
          <a:xfrm>
            <a:off x="4354513" y="5072063"/>
            <a:ext cx="1035050" cy="376237"/>
          </a:xfrm>
          <a:prstGeom prst="line">
            <a:avLst/>
          </a:prstGeom>
          <a:noFill/>
          <a:ln w="19050">
            <a:solidFill>
              <a:schemeClr val="tx1"/>
            </a:solidFill>
            <a:prstDash val="sysDot"/>
            <a:round/>
            <a:headEnd/>
            <a:tailEnd type="arrow" w="lg" len="lg"/>
          </a:ln>
        </p:spPr>
        <p:txBody>
          <a:bodyPr>
            <a:prstTxWarp prst="textNoShape">
              <a:avLst/>
            </a:prstTxWarp>
            <a:spAutoFit/>
          </a:bodyPr>
          <a:lstStyle/>
          <a:p>
            <a:endParaRPr lang="en-US"/>
          </a:p>
        </p:txBody>
      </p:sp>
      <p:sp>
        <p:nvSpPr>
          <p:cNvPr id="53272" name="Rectangle 23"/>
          <p:cNvSpPr>
            <a:spLocks noChangeArrowheads="1"/>
          </p:cNvSpPr>
          <p:nvPr/>
        </p:nvSpPr>
        <p:spPr bwMode="auto">
          <a:xfrm>
            <a:off x="76200" y="1219200"/>
            <a:ext cx="8964613" cy="1371600"/>
          </a:xfrm>
          <a:prstGeom prst="rect">
            <a:avLst/>
          </a:prstGeom>
          <a:noFill/>
          <a:ln w="9525">
            <a:noFill/>
            <a:miter lim="800000"/>
            <a:headEnd/>
            <a:tailEnd/>
          </a:ln>
        </p:spPr>
        <p:txBody>
          <a:bodyPr lIns="91430" tIns="45716" rIns="91430" bIns="45716">
            <a:prstTxWarp prst="textNoShape">
              <a:avLst/>
            </a:prstTxWarp>
          </a:bodyPr>
          <a:lstStyle/>
          <a:p>
            <a:pPr marL="342900" indent="-342900">
              <a:spcBef>
                <a:spcPct val="20000"/>
              </a:spcBef>
              <a:buClr>
                <a:srgbClr val="000000"/>
              </a:buClr>
              <a:buFontTx/>
              <a:buChar char="•"/>
            </a:pPr>
            <a:r>
              <a:rPr lang="en-US" sz="2800">
                <a:solidFill>
                  <a:srgbClr val="000000"/>
                </a:solidFill>
                <a:latin typeface="Arial" charset="0"/>
              </a:rPr>
              <a:t>SID abstracts all object reachability information</a:t>
            </a:r>
          </a:p>
          <a:p>
            <a:pPr marL="342900" indent="-342900">
              <a:spcBef>
                <a:spcPct val="20000"/>
              </a:spcBef>
              <a:buClr>
                <a:srgbClr val="000000"/>
              </a:buClr>
              <a:buFontTx/>
              <a:buChar char="•"/>
            </a:pPr>
            <a:r>
              <a:rPr lang="en-US" sz="2800">
                <a:solidFill>
                  <a:srgbClr val="000000"/>
                </a:solidFill>
                <a:latin typeface="Arial" charset="0"/>
              </a:rPr>
              <a:t>Objects: any granularity (files, directories)</a:t>
            </a:r>
          </a:p>
          <a:p>
            <a:pPr marL="342900" indent="-342900">
              <a:spcBef>
                <a:spcPct val="20000"/>
              </a:spcBef>
              <a:buClr>
                <a:srgbClr val="000000"/>
              </a:buClr>
              <a:buFontTx/>
              <a:buChar char="•"/>
            </a:pPr>
            <a:r>
              <a:rPr lang="en-US" sz="2800">
                <a:solidFill>
                  <a:srgbClr val="000000"/>
                </a:solidFill>
                <a:latin typeface="Arial" charset="0"/>
              </a:rPr>
              <a:t>Benefit: Links (referrers) don’t break</a:t>
            </a:r>
          </a:p>
        </p:txBody>
      </p:sp>
      <p:sp>
        <p:nvSpPr>
          <p:cNvPr id="53273" name="Text Box 24"/>
          <p:cNvSpPr txBox="1">
            <a:spLocks noChangeArrowheads="1"/>
          </p:cNvSpPr>
          <p:nvPr/>
        </p:nvSpPr>
        <p:spPr bwMode="auto">
          <a:xfrm>
            <a:off x="6792913" y="2525713"/>
            <a:ext cx="1493837" cy="457200"/>
          </a:xfrm>
          <a:prstGeom prst="rect">
            <a:avLst/>
          </a:prstGeom>
          <a:noFill/>
          <a:ln w="9525">
            <a:noFill/>
            <a:miter lim="800000"/>
            <a:headEnd/>
            <a:tailEnd/>
          </a:ln>
        </p:spPr>
        <p:txBody>
          <a:bodyPr wrap="none">
            <a:prstTxWarp prst="textNoShape">
              <a:avLst/>
            </a:prstTxWarp>
            <a:spAutoFit/>
          </a:bodyPr>
          <a:lstStyle/>
          <a:p>
            <a:pPr>
              <a:spcBef>
                <a:spcPct val="20000"/>
              </a:spcBef>
            </a:pPr>
            <a:r>
              <a:rPr lang="en-US">
                <a:solidFill>
                  <a:srgbClr val="FF0000"/>
                </a:solidFill>
                <a:latin typeface="Trebuchet MS" charset="0"/>
              </a:rPr>
              <a:t>Domain </a:t>
            </a:r>
            <a:r>
              <a:rPr lang="en-US" i="1">
                <a:solidFill>
                  <a:srgbClr val="FF0000"/>
                </a:solidFill>
                <a:latin typeface="Trebuchet MS" charset="0"/>
              </a:rPr>
              <a:t>H</a:t>
            </a:r>
          </a:p>
        </p:txBody>
      </p:sp>
      <p:sp>
        <p:nvSpPr>
          <p:cNvPr id="449561" name="Text Box 25"/>
          <p:cNvSpPr txBox="1">
            <a:spLocks noChangeArrowheads="1"/>
          </p:cNvSpPr>
          <p:nvPr/>
        </p:nvSpPr>
        <p:spPr bwMode="auto">
          <a:xfrm>
            <a:off x="6792913" y="4572000"/>
            <a:ext cx="1468437" cy="457200"/>
          </a:xfrm>
          <a:prstGeom prst="rect">
            <a:avLst/>
          </a:prstGeom>
          <a:noFill/>
          <a:ln w="9525">
            <a:noFill/>
            <a:miter lim="800000"/>
            <a:headEnd/>
            <a:tailEnd/>
          </a:ln>
        </p:spPr>
        <p:txBody>
          <a:bodyPr wrap="none">
            <a:prstTxWarp prst="textNoShape">
              <a:avLst/>
            </a:prstTxWarp>
            <a:spAutoFit/>
          </a:bodyPr>
          <a:lstStyle/>
          <a:p>
            <a:pPr>
              <a:spcBef>
                <a:spcPct val="20000"/>
              </a:spcBef>
            </a:pPr>
            <a:r>
              <a:rPr lang="en-US">
                <a:solidFill>
                  <a:srgbClr val="00BE00"/>
                </a:solidFill>
                <a:latin typeface="Trebuchet MS" charset="0"/>
              </a:rPr>
              <a:t>Domain </a:t>
            </a:r>
            <a:r>
              <a:rPr lang="en-US" i="1">
                <a:solidFill>
                  <a:srgbClr val="00BE00"/>
                </a:solidFill>
                <a:latin typeface="Trebuchet MS" charset="0"/>
              </a:rPr>
              <a:t>Y</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95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954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954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95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9554"/>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449555"/>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449541"/>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449542"/>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449556"/>
                                        </p:tgtEl>
                                        <p:attrNameLst>
                                          <p:attrName>style.visibility</p:attrName>
                                        </p:attrNameLst>
                                      </p:cBhvr>
                                      <p:to>
                                        <p:strVal val="hidden"/>
                                      </p:to>
                                    </p:set>
                                  </p:childTnLst>
                                </p:cTn>
                              </p:par>
                              <p:par>
                                <p:cTn id="23" presetID="9" presetClass="emph" presetSubtype="0" grpId="0" nodeType="withEffect">
                                  <p:stCondLst>
                                    <p:cond delay="0"/>
                                  </p:stCondLst>
                                  <p:childTnLst>
                                    <p:set>
                                      <p:cBhvr rctx="PPT">
                                        <p:cTn id="24" dur="indefinite"/>
                                        <p:tgtEl>
                                          <p:spTgt spid="449546"/>
                                        </p:tgtEl>
                                        <p:attrNameLst>
                                          <p:attrName>style.opacity</p:attrName>
                                        </p:attrNameLst>
                                      </p:cBhvr>
                                      <p:to>
                                        <p:strVal val="0.75"/>
                                      </p:to>
                                    </p:set>
                                    <p:animEffect filter="image" prLst="opacity: 0.75">
                                      <p:cBhvr rctx="IE">
                                        <p:cTn id="25" dur="indefinite"/>
                                        <p:tgtEl>
                                          <p:spTgt spid="449546"/>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mph" presetSubtype="0" grpId="0" nodeType="clickEffect">
                                  <p:stCondLst>
                                    <p:cond delay="0"/>
                                  </p:stCondLst>
                                  <p:childTnLst>
                                    <p:set>
                                      <p:cBhvr rctx="PPT">
                                        <p:cTn id="29" dur="indefinite"/>
                                        <p:tgtEl>
                                          <p:spTgt spid="449552"/>
                                        </p:tgtEl>
                                        <p:attrNameLst>
                                          <p:attrName>style.opacity</p:attrName>
                                        </p:attrNameLst>
                                      </p:cBhvr>
                                      <p:to>
                                        <p:strVal val="0.58"/>
                                      </p:to>
                                    </p:set>
                                    <p:animEffect filter="image" prLst="opacity: 0.58">
                                      <p:cBhvr rctx="IE">
                                        <p:cTn id="30" dur="indefinite"/>
                                        <p:tgtEl>
                                          <p:spTgt spid="449552"/>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44955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955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955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childTnLst>
                                    <p:set>
                                      <p:cBhvr>
                                        <p:cTn id="40" dur="1" fill="hold">
                                          <p:stCondLst>
                                            <p:cond delay="0"/>
                                          </p:stCondLst>
                                        </p:cTn>
                                        <p:tgtEl>
                                          <p:spTgt spid="449541"/>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44955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4955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495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41" grpId="0" animBg="1"/>
      <p:bldP spid="449541" grpId="1" animBg="1"/>
      <p:bldP spid="449542" grpId="0"/>
      <p:bldP spid="449546" grpId="0" animBg="1"/>
      <p:bldP spid="449547" grpId="0"/>
      <p:bldP spid="449549" grpId="0" animBg="1"/>
      <p:bldP spid="449550" grpId="0" animBg="1"/>
      <p:bldP spid="449551" grpId="0"/>
      <p:bldP spid="449552" grpId="0" animBg="1"/>
      <p:bldP spid="449553" grpId="0" animBg="1"/>
      <p:bldP spid="449554" grpId="0" animBg="1"/>
      <p:bldP spid="449555" grpId="0" animBg="1"/>
      <p:bldP spid="449555" grpId="1" animBg="1"/>
      <p:bldP spid="449556" grpId="0" animBg="1"/>
      <p:bldP spid="449557" grpId="0" animBg="1"/>
      <p:bldP spid="449558" grpId="0" animBg="1"/>
      <p:bldP spid="449561" grpId="0"/>
    </p:bld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smtClean="0"/>
              <a:t>P2P-enabled Applications:</a:t>
            </a:r>
            <a:br>
              <a:rPr dirty="0" smtClean="0"/>
            </a:br>
            <a:r>
              <a:rPr dirty="0" smtClean="0"/>
              <a:t>Self-Certifying Names</a:t>
            </a:r>
            <a:endParaRPr lang="en-US" dirty="0"/>
          </a:p>
        </p:txBody>
      </p:sp>
      <p:sp>
        <p:nvSpPr>
          <p:cNvPr id="3" name="Content Placeholder 2"/>
          <p:cNvSpPr>
            <a:spLocks noGrp="1"/>
          </p:cNvSpPr>
          <p:nvPr>
            <p:ph idx="1"/>
          </p:nvPr>
        </p:nvSpPr>
        <p:spPr/>
        <p:txBody>
          <a:bodyPr/>
          <a:lstStyle/>
          <a:p>
            <a:endParaRPr lang="en-US" dirty="0" smtClean="0"/>
          </a:p>
          <a:p>
            <a:r>
              <a:rPr lang="en-US" dirty="0" smtClean="0"/>
              <a:t>Name = </a:t>
            </a:r>
            <a:r>
              <a:rPr lang="en-US" dirty="0" err="1" smtClean="0"/>
              <a:t>Hash(pubkey</a:t>
            </a:r>
            <a:r>
              <a:rPr lang="en-US" dirty="0" smtClean="0"/>
              <a:t>, salt)</a:t>
            </a:r>
          </a:p>
          <a:p>
            <a:endParaRPr lang="en-US" dirty="0" smtClean="0"/>
          </a:p>
          <a:p>
            <a:r>
              <a:rPr lang="en-US" dirty="0" smtClean="0"/>
              <a:t>Value = &lt;</a:t>
            </a:r>
            <a:r>
              <a:rPr lang="en-US" dirty="0" err="1" smtClean="0"/>
              <a:t>pubkey</a:t>
            </a:r>
            <a:r>
              <a:rPr lang="en-US" dirty="0" smtClean="0"/>
              <a:t>, salt, data, signature&gt;</a:t>
            </a:r>
          </a:p>
          <a:p>
            <a:pPr lvl="1"/>
            <a:r>
              <a:rPr lang="en-US" dirty="0" smtClean="0"/>
              <a:t>can verify name related to </a:t>
            </a:r>
            <a:r>
              <a:rPr lang="en-US" dirty="0" err="1" smtClean="0"/>
              <a:t>pubkey</a:t>
            </a:r>
            <a:r>
              <a:rPr lang="en-US" dirty="0" smtClean="0"/>
              <a:t> and </a:t>
            </a:r>
            <a:r>
              <a:rPr lang="en-US" dirty="0" err="1" smtClean="0"/>
              <a:t>pubkey</a:t>
            </a:r>
            <a:r>
              <a:rPr lang="en-US" dirty="0" smtClean="0"/>
              <a:t> signed data</a:t>
            </a:r>
          </a:p>
          <a:p>
            <a:pPr lvl="1"/>
            <a:endParaRPr lang="en-US" dirty="0" smtClean="0"/>
          </a:p>
          <a:p>
            <a:r>
              <a:rPr lang="en-US" dirty="0" smtClean="0"/>
              <a:t>Can receive data from caches or other 3rd parties without worry</a:t>
            </a:r>
          </a:p>
          <a:p>
            <a:pPr lvl="1"/>
            <a:r>
              <a:rPr lang="en-US" dirty="0" smtClean="0"/>
              <a:t>much more opportunistic data transfer</a:t>
            </a:r>
          </a:p>
          <a:p>
            <a:pPr>
              <a:buFont typeface="Times" charse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97</a:t>
            </a:fld>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 name="Slide Number Placeholder 5"/>
          <p:cNvSpPr>
            <a:spLocks noGrp="1"/>
          </p:cNvSpPr>
          <p:nvPr>
            <p:ph type="sldNum" sz="quarter" idx="12"/>
          </p:nvPr>
        </p:nvSpPr>
        <p:spPr/>
        <p:txBody>
          <a:bodyPr/>
          <a:lstStyle/>
          <a:p>
            <a:fld id="{A2371997-207D-C349-83CE-8D4D03CEE780}" type="slidenum">
              <a:rPr lang="en-US"/>
              <a:pPr/>
              <a:t>98</a:t>
            </a:fld>
            <a:endParaRPr lang="en-US"/>
          </a:p>
        </p:txBody>
      </p:sp>
      <p:sp>
        <p:nvSpPr>
          <p:cNvPr id="420866" name="Rectangle 2"/>
          <p:cNvSpPr>
            <a:spLocks noGrp="1" noChangeArrowheads="1"/>
          </p:cNvSpPr>
          <p:nvPr>
            <p:ph type="title"/>
          </p:nvPr>
        </p:nvSpPr>
        <p:spPr/>
        <p:txBody>
          <a:bodyPr/>
          <a:lstStyle/>
          <a:p>
            <a:r>
              <a:rPr lang="en-US"/>
              <a:t>CFS</a:t>
            </a:r>
          </a:p>
        </p:txBody>
      </p:sp>
      <p:sp>
        <p:nvSpPr>
          <p:cNvPr id="420867" name="Rectangle 3"/>
          <p:cNvSpPr>
            <a:spLocks noChangeArrowheads="1"/>
          </p:cNvSpPr>
          <p:nvPr/>
        </p:nvSpPr>
        <p:spPr bwMode="auto">
          <a:xfrm>
            <a:off x="1371600" y="2590800"/>
            <a:ext cx="1524000" cy="1752600"/>
          </a:xfrm>
          <a:prstGeom prst="rect">
            <a:avLst/>
          </a:prstGeom>
          <a:solidFill>
            <a:srgbClr val="99CCFF"/>
          </a:solidFill>
          <a:ln w="9525">
            <a:solidFill>
              <a:schemeClr val="tx1"/>
            </a:solidFill>
            <a:miter lim="800000"/>
            <a:headEnd/>
            <a:tailEnd/>
          </a:ln>
          <a:effectLst/>
        </p:spPr>
        <p:txBody>
          <a:bodyPr wrap="none" anchor="ctr">
            <a:prstTxWarp prst="textNoShape">
              <a:avLst/>
            </a:prstTxWarp>
          </a:bodyPr>
          <a:lstStyle/>
          <a:p>
            <a:pPr algn="ctr"/>
            <a:endParaRPr lang="en-US" sz="1800">
              <a:latin typeface="Arial" charset="0"/>
              <a:ea typeface="Arial" charset="0"/>
              <a:cs typeface="Arial" charset="0"/>
            </a:endParaRPr>
          </a:p>
        </p:txBody>
      </p:sp>
      <p:sp>
        <p:nvSpPr>
          <p:cNvPr id="420868" name="Line 4"/>
          <p:cNvSpPr>
            <a:spLocks noChangeShapeType="1"/>
          </p:cNvSpPr>
          <p:nvPr/>
        </p:nvSpPr>
        <p:spPr bwMode="auto">
          <a:xfrm>
            <a:off x="1371600" y="2971800"/>
            <a:ext cx="1524000" cy="0"/>
          </a:xfrm>
          <a:prstGeom prst="line">
            <a:avLst/>
          </a:prstGeom>
          <a:noFill/>
          <a:ln w="19050">
            <a:solidFill>
              <a:schemeClr val="tx1"/>
            </a:solidFill>
            <a:prstDash val="sysDot"/>
            <a:round/>
            <a:headEnd/>
            <a:tailEnd/>
          </a:ln>
          <a:effectLst/>
        </p:spPr>
        <p:txBody>
          <a:bodyPr>
            <a:prstTxWarp prst="textNoShape">
              <a:avLst/>
            </a:prstTxWarp>
          </a:bodyPr>
          <a:lstStyle/>
          <a:p>
            <a:endParaRPr lang="en-US"/>
          </a:p>
        </p:txBody>
      </p:sp>
      <p:sp>
        <p:nvSpPr>
          <p:cNvPr id="420869" name="Line 5"/>
          <p:cNvSpPr>
            <a:spLocks noChangeShapeType="1"/>
          </p:cNvSpPr>
          <p:nvPr/>
        </p:nvSpPr>
        <p:spPr bwMode="auto">
          <a:xfrm>
            <a:off x="1371600" y="3429000"/>
            <a:ext cx="1524000" cy="0"/>
          </a:xfrm>
          <a:prstGeom prst="line">
            <a:avLst/>
          </a:prstGeom>
          <a:noFill/>
          <a:ln w="19050">
            <a:solidFill>
              <a:schemeClr val="tx1"/>
            </a:solidFill>
            <a:prstDash val="sysDot"/>
            <a:round/>
            <a:headEnd/>
            <a:tailEnd/>
          </a:ln>
          <a:effectLst/>
        </p:spPr>
        <p:txBody>
          <a:bodyPr>
            <a:prstTxWarp prst="textNoShape">
              <a:avLst/>
            </a:prstTxWarp>
          </a:bodyPr>
          <a:lstStyle/>
          <a:p>
            <a:endParaRPr lang="en-US"/>
          </a:p>
        </p:txBody>
      </p:sp>
      <p:sp>
        <p:nvSpPr>
          <p:cNvPr id="420870" name="Line 6"/>
          <p:cNvSpPr>
            <a:spLocks noChangeShapeType="1"/>
          </p:cNvSpPr>
          <p:nvPr/>
        </p:nvSpPr>
        <p:spPr bwMode="auto">
          <a:xfrm>
            <a:off x="1371600" y="3962400"/>
            <a:ext cx="1524000" cy="0"/>
          </a:xfrm>
          <a:prstGeom prst="line">
            <a:avLst/>
          </a:prstGeom>
          <a:noFill/>
          <a:ln w="19050">
            <a:solidFill>
              <a:schemeClr val="tx1"/>
            </a:solidFill>
            <a:prstDash val="sysDot"/>
            <a:round/>
            <a:headEnd/>
            <a:tailEnd/>
          </a:ln>
          <a:effectLst/>
        </p:spPr>
        <p:txBody>
          <a:bodyPr>
            <a:prstTxWarp prst="textNoShape">
              <a:avLst/>
            </a:prstTxWarp>
          </a:bodyPr>
          <a:lstStyle/>
          <a:p>
            <a:endParaRPr lang="en-US"/>
          </a:p>
        </p:txBody>
      </p:sp>
      <p:sp>
        <p:nvSpPr>
          <p:cNvPr id="420871" name="Text Box 7"/>
          <p:cNvSpPr txBox="1">
            <a:spLocks noChangeArrowheads="1"/>
          </p:cNvSpPr>
          <p:nvPr/>
        </p:nvSpPr>
        <p:spPr bwMode="auto">
          <a:xfrm>
            <a:off x="1524000" y="3976688"/>
            <a:ext cx="1123950" cy="366712"/>
          </a:xfrm>
          <a:prstGeom prst="rect">
            <a:avLst/>
          </a:prstGeom>
          <a:noFill/>
          <a:ln w="9525">
            <a:noFill/>
            <a:miter lim="800000"/>
            <a:headEnd/>
            <a:tailEnd/>
          </a:ln>
          <a:effectLst/>
        </p:spPr>
        <p:txBody>
          <a:bodyPr wrap="none">
            <a:prstTxWarp prst="textNoShape">
              <a:avLst/>
            </a:prstTxWarp>
            <a:spAutoFit/>
          </a:bodyPr>
          <a:lstStyle/>
          <a:p>
            <a:r>
              <a:rPr lang="en-US" sz="1800">
                <a:latin typeface="Arial" charset="0"/>
                <a:ea typeface="Arial" charset="0"/>
                <a:cs typeface="Arial" charset="0"/>
              </a:rPr>
              <a:t>signature</a:t>
            </a:r>
          </a:p>
        </p:txBody>
      </p:sp>
      <p:sp>
        <p:nvSpPr>
          <p:cNvPr id="420872" name="Line 8"/>
          <p:cNvSpPr>
            <a:spLocks noChangeShapeType="1"/>
          </p:cNvSpPr>
          <p:nvPr/>
        </p:nvSpPr>
        <p:spPr bwMode="auto">
          <a:xfrm>
            <a:off x="228600" y="2895600"/>
            <a:ext cx="1143000"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420873" name="Text Box 9"/>
          <p:cNvSpPr txBox="1">
            <a:spLocks noChangeArrowheads="1"/>
          </p:cNvSpPr>
          <p:nvPr/>
        </p:nvSpPr>
        <p:spPr bwMode="auto">
          <a:xfrm>
            <a:off x="228600" y="2514600"/>
            <a:ext cx="1200150" cy="366713"/>
          </a:xfrm>
          <a:prstGeom prst="rect">
            <a:avLst/>
          </a:prstGeom>
          <a:noFill/>
          <a:ln w="9525">
            <a:noFill/>
            <a:miter lim="800000"/>
            <a:headEnd/>
            <a:tailEnd/>
          </a:ln>
          <a:effectLst/>
        </p:spPr>
        <p:txBody>
          <a:bodyPr wrap="none">
            <a:prstTxWarp prst="textNoShape">
              <a:avLst/>
            </a:prstTxWarp>
            <a:spAutoFit/>
          </a:bodyPr>
          <a:lstStyle/>
          <a:p>
            <a:r>
              <a:rPr lang="en-US" sz="1800">
                <a:solidFill>
                  <a:schemeClr val="accent2"/>
                </a:solidFill>
                <a:latin typeface="Arial" charset="0"/>
                <a:ea typeface="Arial" charset="0"/>
                <a:cs typeface="Arial" charset="0"/>
              </a:rPr>
              <a:t>public key</a:t>
            </a:r>
          </a:p>
        </p:txBody>
      </p:sp>
      <p:sp>
        <p:nvSpPr>
          <p:cNvPr id="420874" name="Text Box 10"/>
          <p:cNvSpPr txBox="1">
            <a:spLocks noChangeArrowheads="1"/>
          </p:cNvSpPr>
          <p:nvPr/>
        </p:nvSpPr>
        <p:spPr bwMode="auto">
          <a:xfrm>
            <a:off x="1447800" y="4572000"/>
            <a:ext cx="1390650" cy="366713"/>
          </a:xfrm>
          <a:prstGeom prst="rect">
            <a:avLst/>
          </a:prstGeom>
          <a:noFill/>
          <a:ln w="9525">
            <a:noFill/>
            <a:miter lim="800000"/>
            <a:headEnd/>
            <a:tailEnd/>
          </a:ln>
          <a:effectLst/>
        </p:spPr>
        <p:txBody>
          <a:bodyPr wrap="none">
            <a:prstTxWarp prst="textNoShape">
              <a:avLst/>
            </a:prstTxWarp>
            <a:spAutoFit/>
          </a:bodyPr>
          <a:lstStyle/>
          <a:p>
            <a:r>
              <a:rPr lang="en-US" sz="1800" b="1">
                <a:solidFill>
                  <a:srgbClr val="D3462F"/>
                </a:solidFill>
                <a:latin typeface="Arial" charset="0"/>
                <a:ea typeface="Arial" charset="0"/>
                <a:cs typeface="Arial" charset="0"/>
              </a:rPr>
              <a:t>Root Block</a:t>
            </a:r>
          </a:p>
        </p:txBody>
      </p:sp>
      <p:sp>
        <p:nvSpPr>
          <p:cNvPr id="420875" name="Rectangle 11"/>
          <p:cNvSpPr>
            <a:spLocks noChangeArrowheads="1"/>
          </p:cNvSpPr>
          <p:nvPr/>
        </p:nvSpPr>
        <p:spPr bwMode="auto">
          <a:xfrm>
            <a:off x="4114800" y="1676400"/>
            <a:ext cx="1371600" cy="1524000"/>
          </a:xfrm>
          <a:prstGeom prst="rect">
            <a:avLst/>
          </a:prstGeom>
          <a:solidFill>
            <a:srgbClr val="FFFF99"/>
          </a:solidFill>
          <a:ln w="9525">
            <a:solidFill>
              <a:schemeClr val="tx1"/>
            </a:solidFill>
            <a:miter lim="800000"/>
            <a:headEnd/>
            <a:tailEnd/>
          </a:ln>
          <a:effectLst/>
        </p:spPr>
        <p:txBody>
          <a:bodyPr wrap="none" anchor="ctr">
            <a:prstTxWarp prst="textNoShape">
              <a:avLst/>
            </a:prstTxWarp>
          </a:bodyPr>
          <a:lstStyle/>
          <a:p>
            <a:pPr algn="ctr"/>
            <a:r>
              <a:rPr lang="en-US" sz="4000">
                <a:latin typeface="Arial" charset="0"/>
                <a:ea typeface="Arial" charset="0"/>
                <a:cs typeface="Arial" charset="0"/>
              </a:rPr>
              <a:t>D</a:t>
            </a:r>
          </a:p>
        </p:txBody>
      </p:sp>
      <p:sp>
        <p:nvSpPr>
          <p:cNvPr id="420876" name="Line 12"/>
          <p:cNvSpPr>
            <a:spLocks noChangeShapeType="1"/>
          </p:cNvSpPr>
          <p:nvPr/>
        </p:nvSpPr>
        <p:spPr bwMode="auto">
          <a:xfrm>
            <a:off x="4114800" y="2057400"/>
            <a:ext cx="1371600" cy="0"/>
          </a:xfrm>
          <a:prstGeom prst="line">
            <a:avLst/>
          </a:prstGeom>
          <a:noFill/>
          <a:ln w="19050">
            <a:solidFill>
              <a:schemeClr val="tx1"/>
            </a:solidFill>
            <a:prstDash val="sysDot"/>
            <a:round/>
            <a:headEnd/>
            <a:tailEnd/>
          </a:ln>
          <a:effectLst/>
        </p:spPr>
        <p:txBody>
          <a:bodyPr>
            <a:prstTxWarp prst="textNoShape">
              <a:avLst/>
            </a:prstTxWarp>
          </a:bodyPr>
          <a:lstStyle/>
          <a:p>
            <a:endParaRPr lang="en-US"/>
          </a:p>
        </p:txBody>
      </p:sp>
      <p:sp>
        <p:nvSpPr>
          <p:cNvPr id="420877" name="Line 13"/>
          <p:cNvSpPr>
            <a:spLocks noChangeShapeType="1"/>
          </p:cNvSpPr>
          <p:nvPr/>
        </p:nvSpPr>
        <p:spPr bwMode="auto">
          <a:xfrm>
            <a:off x="4114800" y="2514600"/>
            <a:ext cx="1371600" cy="0"/>
          </a:xfrm>
          <a:prstGeom prst="line">
            <a:avLst/>
          </a:prstGeom>
          <a:noFill/>
          <a:ln w="19050">
            <a:solidFill>
              <a:schemeClr val="tx1"/>
            </a:solidFill>
            <a:prstDash val="sysDot"/>
            <a:round/>
            <a:headEnd/>
            <a:tailEnd/>
          </a:ln>
          <a:effectLst/>
        </p:spPr>
        <p:txBody>
          <a:bodyPr>
            <a:prstTxWarp prst="textNoShape">
              <a:avLst/>
            </a:prstTxWarp>
          </a:bodyPr>
          <a:lstStyle/>
          <a:p>
            <a:endParaRPr lang="en-US"/>
          </a:p>
        </p:txBody>
      </p:sp>
      <p:sp>
        <p:nvSpPr>
          <p:cNvPr id="420878" name="Line 14"/>
          <p:cNvSpPr>
            <a:spLocks noChangeShapeType="1"/>
          </p:cNvSpPr>
          <p:nvPr/>
        </p:nvSpPr>
        <p:spPr bwMode="auto">
          <a:xfrm>
            <a:off x="4114800" y="3048000"/>
            <a:ext cx="1371600" cy="0"/>
          </a:xfrm>
          <a:prstGeom prst="line">
            <a:avLst/>
          </a:prstGeom>
          <a:noFill/>
          <a:ln w="19050">
            <a:solidFill>
              <a:schemeClr val="tx1"/>
            </a:solidFill>
            <a:prstDash val="sysDot"/>
            <a:round/>
            <a:headEnd/>
            <a:tailEnd/>
          </a:ln>
          <a:effectLst/>
        </p:spPr>
        <p:txBody>
          <a:bodyPr>
            <a:prstTxWarp prst="textNoShape">
              <a:avLst/>
            </a:prstTxWarp>
          </a:bodyPr>
          <a:lstStyle/>
          <a:p>
            <a:endParaRPr lang="en-US"/>
          </a:p>
        </p:txBody>
      </p:sp>
      <p:sp>
        <p:nvSpPr>
          <p:cNvPr id="420879" name="Text Box 15"/>
          <p:cNvSpPr txBox="1">
            <a:spLocks noChangeArrowheads="1"/>
          </p:cNvSpPr>
          <p:nvPr/>
        </p:nvSpPr>
        <p:spPr bwMode="auto">
          <a:xfrm>
            <a:off x="4191000" y="3276600"/>
            <a:ext cx="1187450" cy="641350"/>
          </a:xfrm>
          <a:prstGeom prst="rect">
            <a:avLst/>
          </a:prstGeom>
          <a:noFill/>
          <a:ln w="9525">
            <a:noFill/>
            <a:miter lim="800000"/>
            <a:headEnd/>
            <a:tailEnd/>
          </a:ln>
          <a:effectLst/>
        </p:spPr>
        <p:txBody>
          <a:bodyPr wrap="none">
            <a:prstTxWarp prst="textNoShape">
              <a:avLst/>
            </a:prstTxWarp>
            <a:spAutoFit/>
          </a:bodyPr>
          <a:lstStyle/>
          <a:p>
            <a:pPr algn="ctr"/>
            <a:r>
              <a:rPr lang="en-US" sz="1800" b="1">
                <a:solidFill>
                  <a:srgbClr val="D3462F"/>
                </a:solidFill>
                <a:latin typeface="Arial" charset="0"/>
                <a:ea typeface="Arial" charset="0"/>
                <a:cs typeface="Arial" charset="0"/>
              </a:rPr>
              <a:t>Directory</a:t>
            </a:r>
          </a:p>
          <a:p>
            <a:pPr algn="ctr"/>
            <a:r>
              <a:rPr lang="en-US" sz="1800" b="1">
                <a:solidFill>
                  <a:srgbClr val="D3462F"/>
                </a:solidFill>
                <a:latin typeface="Arial" charset="0"/>
                <a:ea typeface="Arial" charset="0"/>
                <a:cs typeface="Arial" charset="0"/>
              </a:rPr>
              <a:t>Block </a:t>
            </a:r>
          </a:p>
        </p:txBody>
      </p:sp>
      <p:cxnSp>
        <p:nvCxnSpPr>
          <p:cNvPr id="420880" name="AutoShape 16"/>
          <p:cNvCxnSpPr>
            <a:cxnSpLocks noChangeShapeType="1"/>
            <a:stCxn id="420867" idx="3"/>
            <a:endCxn id="420875" idx="1"/>
          </p:cNvCxnSpPr>
          <p:nvPr/>
        </p:nvCxnSpPr>
        <p:spPr bwMode="auto">
          <a:xfrm flipV="1">
            <a:off x="2895600" y="2438400"/>
            <a:ext cx="1219200" cy="1028700"/>
          </a:xfrm>
          <a:prstGeom prst="bentConnector3">
            <a:avLst>
              <a:gd name="adj1" fmla="val 34764"/>
            </a:avLst>
          </a:prstGeom>
          <a:noFill/>
          <a:ln w="9525">
            <a:solidFill>
              <a:schemeClr val="tx1"/>
            </a:solidFill>
            <a:miter lim="800000"/>
            <a:headEnd/>
            <a:tailEnd type="triangle" w="med" len="med"/>
          </a:ln>
          <a:effectLst/>
        </p:spPr>
      </p:cxnSp>
      <p:sp>
        <p:nvSpPr>
          <p:cNvPr id="420881" name="Text Box 17"/>
          <p:cNvSpPr txBox="1">
            <a:spLocks noChangeArrowheads="1"/>
          </p:cNvSpPr>
          <p:nvPr/>
        </p:nvSpPr>
        <p:spPr bwMode="auto">
          <a:xfrm>
            <a:off x="3108325" y="2017713"/>
            <a:ext cx="666750" cy="366712"/>
          </a:xfrm>
          <a:prstGeom prst="rect">
            <a:avLst/>
          </a:prstGeom>
          <a:noFill/>
          <a:ln w="9525">
            <a:noFill/>
            <a:miter lim="800000"/>
            <a:headEnd/>
            <a:tailEnd/>
          </a:ln>
          <a:effectLst/>
        </p:spPr>
        <p:txBody>
          <a:bodyPr wrap="none">
            <a:prstTxWarp prst="textNoShape">
              <a:avLst/>
            </a:prstTxWarp>
            <a:spAutoFit/>
          </a:bodyPr>
          <a:lstStyle/>
          <a:p>
            <a:r>
              <a:rPr lang="en-US" sz="1800">
                <a:solidFill>
                  <a:schemeClr val="accent2"/>
                </a:solidFill>
                <a:latin typeface="Arial" charset="0"/>
                <a:ea typeface="Arial" charset="0"/>
                <a:cs typeface="Arial" charset="0"/>
              </a:rPr>
              <a:t>H(D)</a:t>
            </a:r>
          </a:p>
        </p:txBody>
      </p:sp>
      <p:sp>
        <p:nvSpPr>
          <p:cNvPr id="420882" name="Rectangle 18"/>
          <p:cNvSpPr>
            <a:spLocks noChangeArrowheads="1"/>
          </p:cNvSpPr>
          <p:nvPr/>
        </p:nvSpPr>
        <p:spPr bwMode="auto">
          <a:xfrm>
            <a:off x="6705600" y="3048000"/>
            <a:ext cx="1371600" cy="1524000"/>
          </a:xfrm>
          <a:prstGeom prst="rect">
            <a:avLst/>
          </a:prstGeom>
          <a:solidFill>
            <a:srgbClr val="FFCC99"/>
          </a:solidFill>
          <a:ln w="9525">
            <a:solidFill>
              <a:schemeClr val="tx1"/>
            </a:solidFill>
            <a:miter lim="800000"/>
            <a:headEnd/>
            <a:tailEnd/>
          </a:ln>
          <a:effectLst/>
        </p:spPr>
        <p:txBody>
          <a:bodyPr wrap="none" anchor="ctr">
            <a:prstTxWarp prst="textNoShape">
              <a:avLst/>
            </a:prstTxWarp>
          </a:bodyPr>
          <a:lstStyle/>
          <a:p>
            <a:pPr algn="ctr"/>
            <a:r>
              <a:rPr lang="en-US" sz="4000">
                <a:latin typeface="Arial" charset="0"/>
                <a:ea typeface="Arial" charset="0"/>
                <a:cs typeface="Arial" charset="0"/>
              </a:rPr>
              <a:t>F</a:t>
            </a:r>
          </a:p>
        </p:txBody>
      </p:sp>
      <p:sp>
        <p:nvSpPr>
          <p:cNvPr id="420883" name="Line 19"/>
          <p:cNvSpPr>
            <a:spLocks noChangeShapeType="1"/>
          </p:cNvSpPr>
          <p:nvPr/>
        </p:nvSpPr>
        <p:spPr bwMode="auto">
          <a:xfrm>
            <a:off x="6705600" y="3276600"/>
            <a:ext cx="1371600" cy="0"/>
          </a:xfrm>
          <a:prstGeom prst="line">
            <a:avLst/>
          </a:prstGeom>
          <a:noFill/>
          <a:ln w="19050">
            <a:solidFill>
              <a:schemeClr val="tx1"/>
            </a:solidFill>
            <a:prstDash val="sysDot"/>
            <a:round/>
            <a:headEnd/>
            <a:tailEnd/>
          </a:ln>
          <a:effectLst/>
        </p:spPr>
        <p:txBody>
          <a:bodyPr>
            <a:prstTxWarp prst="textNoShape">
              <a:avLst/>
            </a:prstTxWarp>
          </a:bodyPr>
          <a:lstStyle/>
          <a:p>
            <a:endParaRPr lang="en-US"/>
          </a:p>
        </p:txBody>
      </p:sp>
      <p:sp>
        <p:nvSpPr>
          <p:cNvPr id="420884" name="Line 20"/>
          <p:cNvSpPr>
            <a:spLocks noChangeShapeType="1"/>
          </p:cNvSpPr>
          <p:nvPr/>
        </p:nvSpPr>
        <p:spPr bwMode="auto">
          <a:xfrm>
            <a:off x="6705600" y="3733800"/>
            <a:ext cx="1371600" cy="0"/>
          </a:xfrm>
          <a:prstGeom prst="line">
            <a:avLst/>
          </a:prstGeom>
          <a:noFill/>
          <a:ln w="19050">
            <a:solidFill>
              <a:schemeClr val="tx1"/>
            </a:solidFill>
            <a:prstDash val="sysDot"/>
            <a:round/>
            <a:headEnd/>
            <a:tailEnd/>
          </a:ln>
          <a:effectLst/>
        </p:spPr>
        <p:txBody>
          <a:bodyPr>
            <a:prstTxWarp prst="textNoShape">
              <a:avLst/>
            </a:prstTxWarp>
          </a:bodyPr>
          <a:lstStyle/>
          <a:p>
            <a:endParaRPr lang="en-US"/>
          </a:p>
        </p:txBody>
      </p:sp>
      <p:sp>
        <p:nvSpPr>
          <p:cNvPr id="420885" name="Line 21"/>
          <p:cNvSpPr>
            <a:spLocks noChangeShapeType="1"/>
          </p:cNvSpPr>
          <p:nvPr/>
        </p:nvSpPr>
        <p:spPr bwMode="auto">
          <a:xfrm>
            <a:off x="6705600" y="4267200"/>
            <a:ext cx="1371600" cy="0"/>
          </a:xfrm>
          <a:prstGeom prst="line">
            <a:avLst/>
          </a:prstGeom>
          <a:noFill/>
          <a:ln w="19050">
            <a:solidFill>
              <a:schemeClr val="tx1"/>
            </a:solidFill>
            <a:prstDash val="sysDot"/>
            <a:round/>
            <a:headEnd/>
            <a:tailEnd/>
          </a:ln>
          <a:effectLst/>
        </p:spPr>
        <p:txBody>
          <a:bodyPr>
            <a:prstTxWarp prst="textNoShape">
              <a:avLst/>
            </a:prstTxWarp>
          </a:bodyPr>
          <a:lstStyle/>
          <a:p>
            <a:endParaRPr lang="en-US"/>
          </a:p>
        </p:txBody>
      </p:sp>
      <p:cxnSp>
        <p:nvCxnSpPr>
          <p:cNvPr id="420886" name="AutoShape 22"/>
          <p:cNvCxnSpPr>
            <a:cxnSpLocks noChangeShapeType="1"/>
            <a:stCxn id="420875" idx="3"/>
            <a:endCxn id="420882" idx="1"/>
          </p:cNvCxnSpPr>
          <p:nvPr/>
        </p:nvCxnSpPr>
        <p:spPr bwMode="auto">
          <a:xfrm>
            <a:off x="5486400" y="2438400"/>
            <a:ext cx="1219200" cy="1371600"/>
          </a:xfrm>
          <a:prstGeom prst="bentConnector3">
            <a:avLst>
              <a:gd name="adj1" fmla="val 50000"/>
            </a:avLst>
          </a:prstGeom>
          <a:noFill/>
          <a:ln w="9525">
            <a:solidFill>
              <a:schemeClr val="tx1"/>
            </a:solidFill>
            <a:miter lim="800000"/>
            <a:headEnd/>
            <a:tailEnd type="triangle" w="med" len="med"/>
          </a:ln>
          <a:effectLst/>
        </p:spPr>
      </p:cxnSp>
      <p:sp>
        <p:nvSpPr>
          <p:cNvPr id="420887" name="Text Box 23"/>
          <p:cNvSpPr txBox="1">
            <a:spLocks noChangeArrowheads="1"/>
          </p:cNvSpPr>
          <p:nvPr/>
        </p:nvSpPr>
        <p:spPr bwMode="auto">
          <a:xfrm>
            <a:off x="5962650" y="2071688"/>
            <a:ext cx="641350" cy="366712"/>
          </a:xfrm>
          <a:prstGeom prst="rect">
            <a:avLst/>
          </a:prstGeom>
          <a:noFill/>
          <a:ln w="9525">
            <a:noFill/>
            <a:miter lim="800000"/>
            <a:headEnd/>
            <a:tailEnd/>
          </a:ln>
          <a:effectLst/>
        </p:spPr>
        <p:txBody>
          <a:bodyPr wrap="none">
            <a:prstTxWarp prst="textNoShape">
              <a:avLst/>
            </a:prstTxWarp>
            <a:spAutoFit/>
          </a:bodyPr>
          <a:lstStyle/>
          <a:p>
            <a:r>
              <a:rPr lang="en-US" sz="1800">
                <a:solidFill>
                  <a:schemeClr val="accent2"/>
                </a:solidFill>
                <a:latin typeface="Arial" charset="0"/>
                <a:ea typeface="Arial" charset="0"/>
                <a:cs typeface="Arial" charset="0"/>
              </a:rPr>
              <a:t>H(F)</a:t>
            </a:r>
          </a:p>
        </p:txBody>
      </p:sp>
      <p:sp>
        <p:nvSpPr>
          <p:cNvPr id="420888" name="Text Box 24"/>
          <p:cNvSpPr txBox="1">
            <a:spLocks noChangeArrowheads="1"/>
          </p:cNvSpPr>
          <p:nvPr/>
        </p:nvSpPr>
        <p:spPr bwMode="auto">
          <a:xfrm>
            <a:off x="6781800" y="2681288"/>
            <a:ext cx="1263650" cy="366712"/>
          </a:xfrm>
          <a:prstGeom prst="rect">
            <a:avLst/>
          </a:prstGeom>
          <a:noFill/>
          <a:ln w="9525">
            <a:noFill/>
            <a:miter lim="800000"/>
            <a:headEnd/>
            <a:tailEnd/>
          </a:ln>
          <a:effectLst/>
        </p:spPr>
        <p:txBody>
          <a:bodyPr wrap="none">
            <a:prstTxWarp prst="textNoShape">
              <a:avLst/>
            </a:prstTxWarp>
            <a:spAutoFit/>
          </a:bodyPr>
          <a:lstStyle/>
          <a:p>
            <a:pPr algn="ctr"/>
            <a:r>
              <a:rPr lang="en-US" sz="1800" b="1">
                <a:solidFill>
                  <a:srgbClr val="D3462F"/>
                </a:solidFill>
                <a:latin typeface="Arial" charset="0"/>
                <a:ea typeface="Arial" charset="0"/>
                <a:cs typeface="Arial" charset="0"/>
              </a:rPr>
              <a:t>File Block</a:t>
            </a:r>
          </a:p>
        </p:txBody>
      </p:sp>
      <p:sp>
        <p:nvSpPr>
          <p:cNvPr id="420889" name="Rectangle 25"/>
          <p:cNvSpPr>
            <a:spLocks noChangeArrowheads="1"/>
          </p:cNvSpPr>
          <p:nvPr/>
        </p:nvSpPr>
        <p:spPr bwMode="auto">
          <a:xfrm>
            <a:off x="4953000" y="5029200"/>
            <a:ext cx="1447800" cy="685800"/>
          </a:xfrm>
          <a:prstGeom prst="rect">
            <a:avLst/>
          </a:prstGeom>
          <a:solidFill>
            <a:srgbClr val="E8E7E4"/>
          </a:solidFill>
          <a:ln w="9525">
            <a:solidFill>
              <a:schemeClr val="tx1"/>
            </a:solidFill>
            <a:miter lim="800000"/>
            <a:headEnd/>
            <a:tailEnd/>
          </a:ln>
          <a:effectLst/>
        </p:spPr>
        <p:txBody>
          <a:bodyPr wrap="none" anchor="ctr">
            <a:prstTxWarp prst="textNoShape">
              <a:avLst/>
            </a:prstTxWarp>
          </a:bodyPr>
          <a:lstStyle/>
          <a:p>
            <a:pPr algn="ctr"/>
            <a:r>
              <a:rPr lang="en-US" sz="2800" b="1">
                <a:latin typeface="Arial" charset="0"/>
                <a:ea typeface="Arial" charset="0"/>
                <a:cs typeface="Arial" charset="0"/>
              </a:rPr>
              <a:t>B1</a:t>
            </a:r>
          </a:p>
        </p:txBody>
      </p:sp>
      <p:sp>
        <p:nvSpPr>
          <p:cNvPr id="420890" name="Rectangle 26"/>
          <p:cNvSpPr>
            <a:spLocks noChangeArrowheads="1"/>
          </p:cNvSpPr>
          <p:nvPr/>
        </p:nvSpPr>
        <p:spPr bwMode="auto">
          <a:xfrm>
            <a:off x="7010400" y="5029200"/>
            <a:ext cx="1447800" cy="685800"/>
          </a:xfrm>
          <a:prstGeom prst="rect">
            <a:avLst/>
          </a:prstGeom>
          <a:solidFill>
            <a:srgbClr val="E8E7E4"/>
          </a:solidFill>
          <a:ln w="9525">
            <a:solidFill>
              <a:schemeClr val="tx1"/>
            </a:solidFill>
            <a:miter lim="800000"/>
            <a:headEnd/>
            <a:tailEnd/>
          </a:ln>
          <a:effectLst/>
        </p:spPr>
        <p:txBody>
          <a:bodyPr wrap="none" anchor="ctr">
            <a:prstTxWarp prst="textNoShape">
              <a:avLst/>
            </a:prstTxWarp>
          </a:bodyPr>
          <a:lstStyle/>
          <a:p>
            <a:pPr algn="ctr"/>
            <a:r>
              <a:rPr lang="en-US" sz="2800" b="1">
                <a:latin typeface="Arial" charset="0"/>
                <a:ea typeface="Arial" charset="0"/>
                <a:cs typeface="Arial" charset="0"/>
              </a:rPr>
              <a:t>B2</a:t>
            </a:r>
          </a:p>
        </p:txBody>
      </p:sp>
      <p:sp>
        <p:nvSpPr>
          <p:cNvPr id="420891" name="Text Box 27"/>
          <p:cNvSpPr txBox="1">
            <a:spLocks noChangeArrowheads="1"/>
          </p:cNvSpPr>
          <p:nvPr/>
        </p:nvSpPr>
        <p:spPr bwMode="auto">
          <a:xfrm>
            <a:off x="4978400" y="5729288"/>
            <a:ext cx="1365250" cy="366712"/>
          </a:xfrm>
          <a:prstGeom prst="rect">
            <a:avLst/>
          </a:prstGeom>
          <a:noFill/>
          <a:ln w="9525">
            <a:noFill/>
            <a:miter lim="800000"/>
            <a:headEnd/>
            <a:tailEnd/>
          </a:ln>
          <a:effectLst/>
        </p:spPr>
        <p:txBody>
          <a:bodyPr wrap="none">
            <a:prstTxWarp prst="textNoShape">
              <a:avLst/>
            </a:prstTxWarp>
            <a:spAutoFit/>
          </a:bodyPr>
          <a:lstStyle/>
          <a:p>
            <a:pPr algn="ctr"/>
            <a:r>
              <a:rPr lang="en-US" sz="1800" b="1">
                <a:solidFill>
                  <a:srgbClr val="D3462F"/>
                </a:solidFill>
                <a:latin typeface="Arial" charset="0"/>
                <a:ea typeface="Arial" charset="0"/>
                <a:cs typeface="Arial" charset="0"/>
              </a:rPr>
              <a:t>Data Block</a:t>
            </a:r>
          </a:p>
        </p:txBody>
      </p:sp>
      <p:sp>
        <p:nvSpPr>
          <p:cNvPr id="420892" name="Text Box 28"/>
          <p:cNvSpPr txBox="1">
            <a:spLocks noChangeArrowheads="1"/>
          </p:cNvSpPr>
          <p:nvPr/>
        </p:nvSpPr>
        <p:spPr bwMode="auto">
          <a:xfrm>
            <a:off x="7016750" y="5715000"/>
            <a:ext cx="1365250" cy="366713"/>
          </a:xfrm>
          <a:prstGeom prst="rect">
            <a:avLst/>
          </a:prstGeom>
          <a:noFill/>
          <a:ln w="9525">
            <a:noFill/>
            <a:miter lim="800000"/>
            <a:headEnd/>
            <a:tailEnd/>
          </a:ln>
          <a:effectLst/>
        </p:spPr>
        <p:txBody>
          <a:bodyPr wrap="none">
            <a:prstTxWarp prst="textNoShape">
              <a:avLst/>
            </a:prstTxWarp>
            <a:spAutoFit/>
          </a:bodyPr>
          <a:lstStyle/>
          <a:p>
            <a:pPr algn="ctr"/>
            <a:r>
              <a:rPr lang="en-US" sz="1800" b="1">
                <a:solidFill>
                  <a:srgbClr val="D3462F"/>
                </a:solidFill>
                <a:latin typeface="Arial" charset="0"/>
                <a:ea typeface="Arial" charset="0"/>
                <a:cs typeface="Arial" charset="0"/>
              </a:rPr>
              <a:t>Data Block</a:t>
            </a:r>
          </a:p>
        </p:txBody>
      </p:sp>
      <p:cxnSp>
        <p:nvCxnSpPr>
          <p:cNvPr id="420893" name="AutoShape 29"/>
          <p:cNvCxnSpPr>
            <a:cxnSpLocks noChangeShapeType="1"/>
            <a:stCxn id="420882" idx="2"/>
            <a:endCxn id="420889" idx="0"/>
          </p:cNvCxnSpPr>
          <p:nvPr/>
        </p:nvCxnSpPr>
        <p:spPr bwMode="auto">
          <a:xfrm flipH="1">
            <a:off x="5676900" y="4572000"/>
            <a:ext cx="1714500" cy="457200"/>
          </a:xfrm>
          <a:prstGeom prst="straightConnector1">
            <a:avLst/>
          </a:prstGeom>
          <a:noFill/>
          <a:ln w="9525">
            <a:solidFill>
              <a:schemeClr val="tx1"/>
            </a:solidFill>
            <a:round/>
            <a:headEnd/>
            <a:tailEnd type="triangle" w="med" len="med"/>
          </a:ln>
          <a:effectLst/>
        </p:spPr>
      </p:cxnSp>
      <p:cxnSp>
        <p:nvCxnSpPr>
          <p:cNvPr id="420894" name="AutoShape 30"/>
          <p:cNvCxnSpPr>
            <a:cxnSpLocks noChangeShapeType="1"/>
            <a:stCxn id="420882" idx="2"/>
            <a:endCxn id="420890" idx="0"/>
          </p:cNvCxnSpPr>
          <p:nvPr/>
        </p:nvCxnSpPr>
        <p:spPr bwMode="auto">
          <a:xfrm>
            <a:off x="7391400" y="4572000"/>
            <a:ext cx="342900" cy="457200"/>
          </a:xfrm>
          <a:prstGeom prst="straightConnector1">
            <a:avLst/>
          </a:prstGeom>
          <a:noFill/>
          <a:ln w="9525">
            <a:solidFill>
              <a:schemeClr val="tx1"/>
            </a:solidFill>
            <a:round/>
            <a:headEnd/>
            <a:tailEnd type="triangle" w="med" len="med"/>
          </a:ln>
          <a:effectLst/>
        </p:spPr>
      </p:cxnSp>
      <p:sp>
        <p:nvSpPr>
          <p:cNvPr id="420895" name="Text Box 31"/>
          <p:cNvSpPr txBox="1">
            <a:spLocks noChangeArrowheads="1"/>
          </p:cNvSpPr>
          <p:nvPr/>
        </p:nvSpPr>
        <p:spPr bwMode="auto">
          <a:xfrm>
            <a:off x="5911850" y="4510088"/>
            <a:ext cx="781050" cy="366712"/>
          </a:xfrm>
          <a:prstGeom prst="rect">
            <a:avLst/>
          </a:prstGeom>
          <a:noFill/>
          <a:ln w="9525">
            <a:noFill/>
            <a:miter lim="800000"/>
            <a:headEnd/>
            <a:tailEnd/>
          </a:ln>
          <a:effectLst/>
        </p:spPr>
        <p:txBody>
          <a:bodyPr wrap="none">
            <a:prstTxWarp prst="textNoShape">
              <a:avLst/>
            </a:prstTxWarp>
            <a:spAutoFit/>
          </a:bodyPr>
          <a:lstStyle/>
          <a:p>
            <a:r>
              <a:rPr lang="en-US" sz="1800">
                <a:solidFill>
                  <a:schemeClr val="accent2"/>
                </a:solidFill>
                <a:latin typeface="Arial" charset="0"/>
                <a:ea typeface="Arial" charset="0"/>
                <a:cs typeface="Arial" charset="0"/>
              </a:rPr>
              <a:t>H(B1)</a:t>
            </a:r>
          </a:p>
        </p:txBody>
      </p:sp>
      <p:sp>
        <p:nvSpPr>
          <p:cNvPr id="420896" name="Text Box 32"/>
          <p:cNvSpPr txBox="1">
            <a:spLocks noChangeArrowheads="1"/>
          </p:cNvSpPr>
          <p:nvPr/>
        </p:nvSpPr>
        <p:spPr bwMode="auto">
          <a:xfrm>
            <a:off x="7677150" y="4648200"/>
            <a:ext cx="781050" cy="366713"/>
          </a:xfrm>
          <a:prstGeom prst="rect">
            <a:avLst/>
          </a:prstGeom>
          <a:noFill/>
          <a:ln w="9525">
            <a:noFill/>
            <a:miter lim="800000"/>
            <a:headEnd/>
            <a:tailEnd/>
          </a:ln>
          <a:effectLst/>
        </p:spPr>
        <p:txBody>
          <a:bodyPr wrap="none">
            <a:prstTxWarp prst="textNoShape">
              <a:avLst/>
            </a:prstTxWarp>
            <a:spAutoFit/>
          </a:bodyPr>
          <a:lstStyle/>
          <a:p>
            <a:r>
              <a:rPr lang="en-US" sz="1800">
                <a:solidFill>
                  <a:schemeClr val="accent2"/>
                </a:solidFill>
                <a:latin typeface="Arial" charset="0"/>
                <a:ea typeface="Arial" charset="0"/>
                <a:cs typeface="Arial" charset="0"/>
              </a:rPr>
              <a:t>H(B2)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08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088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087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087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087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087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08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088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2088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088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2088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088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088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2088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088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2089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2089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2089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2089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2089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2089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208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75" grpId="0" animBg="1"/>
      <p:bldP spid="420876" grpId="0" animBg="1"/>
      <p:bldP spid="420877" grpId="0" animBg="1"/>
      <p:bldP spid="420878" grpId="0" animBg="1"/>
      <p:bldP spid="420879" grpId="0"/>
      <p:bldP spid="420881" grpId="0"/>
      <p:bldP spid="420882" grpId="0" animBg="1"/>
      <p:bldP spid="420883" grpId="0" animBg="1"/>
      <p:bldP spid="420884" grpId="0" animBg="1"/>
      <p:bldP spid="420885" grpId="0" animBg="1"/>
      <p:bldP spid="420887" grpId="0"/>
      <p:bldP spid="420888" grpId="0"/>
      <p:bldP spid="420889" grpId="0" animBg="1"/>
      <p:bldP spid="420890" grpId="0" animBg="1"/>
      <p:bldP spid="420891" grpId="0"/>
      <p:bldP spid="420892" grpId="0"/>
      <p:bldP spid="420895" grpId="0"/>
      <p:bldP spid="420896" grpId="0"/>
    </p:bldLst>
  </p:timing>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99</a:t>
            </a:fld>
            <a:endParaRPr lang="en-US"/>
          </a:p>
        </p:txBody>
      </p:sp>
    </p:spTree>
  </p:cSld>
  <p:clrMapOvr>
    <a:masterClrMapping/>
  </p:clrMapOvr>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42.2|3.9|3.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rnival">
  <a:themeElements>
    <a:clrScheme name="Carnival">
      <a:dk1>
        <a:sysClr val="windowText" lastClr="000000"/>
      </a:dk1>
      <a:lt1>
        <a:sysClr val="window" lastClr="FFFFFF"/>
      </a:lt1>
      <a:dk2>
        <a:srgbClr val="2A2D6C"/>
      </a:dk2>
      <a:lt2>
        <a:srgbClr val="FCED90"/>
      </a:lt2>
      <a:accent1>
        <a:srgbClr val="E0B602"/>
      </a:accent1>
      <a:accent2>
        <a:srgbClr val="C77D00"/>
      </a:accent2>
      <a:accent3>
        <a:srgbClr val="C43D1F"/>
      </a:accent3>
      <a:accent4>
        <a:srgbClr val="B42469"/>
      </a:accent4>
      <a:accent5>
        <a:srgbClr val="7B309B"/>
      </a:accent5>
      <a:accent6>
        <a:srgbClr val="4560AD"/>
      </a:accent6>
      <a:hlink>
        <a:srgbClr val="118FBF"/>
      </a:hlink>
      <a:folHlink>
        <a:srgbClr val="0CA15F"/>
      </a:folHlink>
    </a:clrScheme>
    <a:fontScheme name="Carnival">
      <a:majorFont>
        <a:latin typeface="Bodoni MT"/>
        <a:ea typeface=""/>
        <a:cs typeface=""/>
        <a:font script="Cyrl" typeface="Times New Roman"/>
        <a:font script="Grek"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Verdana"/>
        <a:ea typeface=""/>
        <a:cs typeface=""/>
        <a:font script="Jpan" typeface="ＭＳ Ｐゴシック"/>
        <a:font script="Hang" typeface="맑은 고딕"/>
        <a:font script="Hans" typeface="华文楷体"/>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arnival">
      <a:fillStyleLst>
        <a:solidFill>
          <a:schemeClr val="phClr">
            <a:tint val="100000"/>
          </a:schemeClr>
        </a:solidFill>
        <a:gradFill rotWithShape="1">
          <a:gsLst>
            <a:gs pos="0">
              <a:schemeClr val="phClr">
                <a:tint val="75000"/>
                <a:satMod val="170000"/>
              </a:schemeClr>
            </a:gs>
            <a:gs pos="37000">
              <a:schemeClr val="phClr">
                <a:tint val="50000"/>
                <a:satMod val="180000"/>
              </a:schemeClr>
            </a:gs>
            <a:gs pos="50000">
              <a:schemeClr val="phClr">
                <a:tint val="46000"/>
                <a:satMod val="180000"/>
              </a:schemeClr>
            </a:gs>
            <a:gs pos="64000">
              <a:schemeClr val="phClr">
                <a:tint val="50000"/>
                <a:satMod val="180000"/>
              </a:schemeClr>
            </a:gs>
            <a:gs pos="100000">
              <a:schemeClr val="phClr">
                <a:tint val="75000"/>
                <a:satMod val="170000"/>
              </a:schemeClr>
            </a:gs>
          </a:gsLst>
          <a:lin ang="5400000" scaled="0"/>
        </a:gradFill>
        <a:gradFill rotWithShape="1">
          <a:gsLst>
            <a:gs pos="0">
              <a:schemeClr val="phClr">
                <a:shade val="35000"/>
                <a:satMod val="190000"/>
              </a:schemeClr>
            </a:gs>
            <a:gs pos="30000">
              <a:schemeClr val="phClr">
                <a:shade val="64000"/>
                <a:satMod val="165000"/>
              </a:schemeClr>
            </a:gs>
            <a:gs pos="46000">
              <a:schemeClr val="phClr">
                <a:shade val="74000"/>
                <a:satMod val="165000"/>
              </a:schemeClr>
            </a:gs>
            <a:gs pos="56000">
              <a:schemeClr val="phClr">
                <a:shade val="74000"/>
                <a:satMod val="165000"/>
              </a:schemeClr>
            </a:gs>
            <a:gs pos="70000">
              <a:schemeClr val="phClr">
                <a:shade val="64000"/>
                <a:satMod val="165000"/>
              </a:schemeClr>
            </a:gs>
            <a:gs pos="100000">
              <a:schemeClr val="phClr">
                <a:shade val="35000"/>
                <a:satMod val="190000"/>
              </a:schemeClr>
            </a:gs>
          </a:gsLst>
          <a:lin ang="5400000" scaled="0"/>
        </a:gradFill>
      </a:fillStyleLst>
      <a:lnStyleLst>
        <a:ln w="5000">
          <a:solidFill>
            <a:schemeClr val="phClr"/>
          </a:solidFill>
          <a:prstDash val="solid"/>
        </a:ln>
        <a:ln w="12700">
          <a:solidFill>
            <a:schemeClr val="phClr"/>
          </a:solidFill>
          <a:prstDash val="solid"/>
        </a:ln>
        <a:ln w="28100">
          <a:solidFill>
            <a:schemeClr val="phClr"/>
          </a:solidFill>
          <a:prstDash val="solid"/>
        </a:ln>
      </a:lnStyleLst>
      <a:effectStyleLst>
        <a:effectStyle>
          <a:effectLst>
            <a:outerShdw blurRad="39000" dist="25400" dir="5400000">
              <a:srgbClr val="1A0000">
                <a:alpha val="35000"/>
              </a:srgbClr>
            </a:outerShdw>
          </a:effectLst>
        </a:effectStyle>
        <a:effectStyle>
          <a:effectLst>
            <a:outerShdw blurRad="39000" dist="25000" dir="5400000">
              <a:srgbClr val="1A0000">
                <a:alpha val="40000"/>
              </a:srgbClr>
            </a:outerShdw>
          </a:effectLst>
        </a:effectStyle>
        <a:effectStyle>
          <a:effectLst>
            <a:outerShdw blurRad="39000" dist="25000" dir="5400000">
              <a:srgbClr val="000000">
                <a:alpha val="40000"/>
              </a:srgbClr>
            </a:outerShdw>
          </a:effectLst>
          <a:scene3d>
            <a:camera prst="orthographicFront">
              <a:rot lat="0" lon="0" rev="0"/>
            </a:camera>
            <a:lightRig rig="contrasting" dir="tr">
              <a:rot lat="0" lon="0" rev="7000000"/>
            </a:lightRig>
          </a:scene3d>
          <a:sp3d prstMaterial="powder">
            <a:bevelT w="110000" h="50000"/>
          </a:sp3d>
        </a:effectStyle>
      </a:effectStyleLst>
      <a:bgFillStyleLst>
        <a:solidFill>
          <a:schemeClr val="phClr">
            <a:tint val="100000"/>
          </a:schemeClr>
        </a:solidFill>
        <a:gradFill rotWithShape="1">
          <a:gsLst>
            <a:gs pos="0">
              <a:schemeClr val="phClr">
                <a:shade val="68000"/>
                <a:satMod val="150000"/>
              </a:schemeClr>
            </a:gs>
            <a:gs pos="40000">
              <a:schemeClr val="phClr">
                <a:tint val="90000"/>
                <a:satMod val="220000"/>
              </a:schemeClr>
            </a:gs>
            <a:gs pos="50000">
              <a:schemeClr val="phClr">
                <a:tint val="86500"/>
                <a:satMod val="255000"/>
              </a:schemeClr>
            </a:gs>
            <a:gs pos="53000">
              <a:schemeClr val="phClr">
                <a:tint val="86500"/>
                <a:satMod val="255000"/>
              </a:schemeClr>
            </a:gs>
            <a:gs pos="62000">
              <a:schemeClr val="phClr">
                <a:tint val="90000"/>
                <a:satMod val="220000"/>
              </a:schemeClr>
            </a:gs>
            <a:gs pos="100000">
              <a:schemeClr val="phClr">
                <a:shade val="68000"/>
                <a:satMod val="150000"/>
              </a:schemeClr>
            </a:gs>
          </a:gsLst>
          <a:lin ang="5400000" scaled="0"/>
        </a:gradFill>
        <a:blipFill>
          <a:blip xmlns:r="http://schemas.openxmlformats.org/officeDocument/2006/relationships" r:embed="rId1">
            <a:duotone>
              <a:schemeClr val="phClr">
                <a:tint val="95000"/>
                <a:satMod val="190000"/>
              </a:schemeClr>
              <a:schemeClr val="phClr">
                <a:shade val="78000"/>
                <a:satMod val="18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Carnival</Template>
  <TotalTime>6061</TotalTime>
  <Words>10585</Words>
  <Application>Microsoft Office PowerPoint</Application>
  <PresentationFormat>On-screen Show (4:3)</PresentationFormat>
  <Paragraphs>2299</Paragraphs>
  <Slides>199</Slides>
  <Notes>101</Notes>
  <HiddenSlides>3</HiddenSlides>
  <MMClips>0</MMClips>
  <ScaleCrop>false</ScaleCrop>
  <HeadingPairs>
    <vt:vector size="6" baseType="variant">
      <vt:variant>
        <vt:lpstr>Design Template</vt:lpstr>
      </vt:variant>
      <vt:variant>
        <vt:i4>1</vt:i4>
      </vt:variant>
      <vt:variant>
        <vt:lpstr>Embedded OLE Servers</vt:lpstr>
      </vt:variant>
      <vt:variant>
        <vt:i4>4</vt:i4>
      </vt:variant>
      <vt:variant>
        <vt:lpstr>Slide Titles</vt:lpstr>
      </vt:variant>
      <vt:variant>
        <vt:i4>199</vt:i4>
      </vt:variant>
    </vt:vector>
  </HeadingPairs>
  <TitlesOfParts>
    <vt:vector size="204" baseType="lpstr">
      <vt:lpstr>Carnival</vt:lpstr>
      <vt:lpstr>Bitmap Image</vt:lpstr>
      <vt:lpstr>Worksheet</vt:lpstr>
      <vt:lpstr>Clip</vt:lpstr>
      <vt:lpstr>Equation</vt:lpstr>
      <vt:lpstr>15-446 Distributed Systems Spring 2009</vt:lpstr>
      <vt:lpstr>Slide 2</vt:lpstr>
      <vt:lpstr>15-446 Distributed Systems Spring 2009</vt:lpstr>
      <vt:lpstr>Important Lessons - Security</vt:lpstr>
      <vt:lpstr>Two ways to cut a table (ACM)</vt:lpstr>
      <vt:lpstr>ACL:Default Permission and Abbreviation</vt:lpstr>
      <vt:lpstr>Capabilities and Attribute Certificates (2)</vt:lpstr>
      <vt:lpstr>Delegation (2)</vt:lpstr>
      <vt:lpstr>Sybil Attack undermines assumed mapping between identity to entity and hence number of faulty entities</vt:lpstr>
      <vt:lpstr>Slide 10</vt:lpstr>
      <vt:lpstr>15-446 Distributed Systems Spring 2009</vt:lpstr>
      <vt:lpstr>Important Lessons</vt:lpstr>
      <vt:lpstr>Failure Models</vt:lpstr>
      <vt:lpstr>Failure Masking by Redundancy</vt:lpstr>
      <vt:lpstr>Impossibility Results</vt:lpstr>
      <vt:lpstr>Byzantine General Problem Example - 1</vt:lpstr>
      <vt:lpstr>Byzantine General Problem  Example - 2</vt:lpstr>
      <vt:lpstr>Byzantine General Problem Example - 3</vt:lpstr>
      <vt:lpstr>Byzantine General Problem Example - 4</vt:lpstr>
      <vt:lpstr>Byzantine General Problem Example - 5</vt:lpstr>
      <vt:lpstr>Signed messages</vt:lpstr>
      <vt:lpstr>Server Crashes (3)</vt:lpstr>
      <vt:lpstr>Server Crashes (4)</vt:lpstr>
      <vt:lpstr>Server Crashes (6)</vt:lpstr>
      <vt:lpstr>Client Crashes</vt:lpstr>
      <vt:lpstr>View-synchronous group communication</vt:lpstr>
      <vt:lpstr>Virtual Synchrony (2)</vt:lpstr>
      <vt:lpstr>Virtual Synchrony Implementation: Example</vt:lpstr>
      <vt:lpstr>Virtual Synchrony Implementation: Example</vt:lpstr>
      <vt:lpstr>Virtual Synchrony Implementation: Example</vt:lpstr>
      <vt:lpstr>Slide 31</vt:lpstr>
      <vt:lpstr>15-446 Distributed Systems Spring 2009</vt:lpstr>
      <vt:lpstr>Transactions –  The ACID Properties</vt:lpstr>
      <vt:lpstr>Transaction life histories</vt:lpstr>
      <vt:lpstr>Need for serializable execution</vt:lpstr>
      <vt:lpstr>Non serializable execution</vt:lpstr>
      <vt:lpstr>Serializable execution</vt:lpstr>
      <vt:lpstr>What about the locks?</vt:lpstr>
      <vt:lpstr>Strict Two-Phase Locking (2)</vt:lpstr>
      <vt:lpstr>Lock compatibility</vt:lpstr>
      <vt:lpstr>The wait-for graph </vt:lpstr>
      <vt:lpstr>Dealing with Deadlock in  two-phase locking</vt:lpstr>
      <vt:lpstr>Contrast: Timestamped approach</vt:lpstr>
      <vt:lpstr>Contrast: Timestamped approach</vt:lpstr>
      <vt:lpstr>Two Phase Commit Protocol - 6</vt:lpstr>
      <vt:lpstr>Three Phase Commit protocol - 1</vt:lpstr>
      <vt:lpstr>Three-Phase Commit protocol - 2</vt:lpstr>
      <vt:lpstr>Three Phase Commit Protocol - 3</vt:lpstr>
      <vt:lpstr>Slide 49</vt:lpstr>
      <vt:lpstr>15-446 Distributed Systems Spring 2009</vt:lpstr>
      <vt:lpstr>Wrap up: Design Issues</vt:lpstr>
      <vt:lpstr>NFS V2 Design</vt:lpstr>
      <vt:lpstr>Stateless File Server?</vt:lpstr>
      <vt:lpstr>NFS V2 Operations</vt:lpstr>
      <vt:lpstr>AFS Assumptions</vt:lpstr>
      <vt:lpstr>Topic 1: Name-Space Construction and Organization</vt:lpstr>
      <vt:lpstr>Topic 2: User Authentication and Access Control</vt:lpstr>
      <vt:lpstr>A Better AAA System: Kerberos</vt:lpstr>
      <vt:lpstr>AFS ACLs</vt:lpstr>
      <vt:lpstr>Topic 3: Client-Side Caching</vt:lpstr>
      <vt:lpstr>Client Caching in NFS v2</vt:lpstr>
      <vt:lpstr>Implication of NFS v2 Client Caching</vt:lpstr>
      <vt:lpstr>Client Caching in AFS v2</vt:lpstr>
      <vt:lpstr>Semantics of File Sharing</vt:lpstr>
      <vt:lpstr>Session Semantics in AFS v2</vt:lpstr>
      <vt:lpstr>File Locking (3)</vt:lpstr>
      <vt:lpstr>Failure recovery</vt:lpstr>
      <vt:lpstr>Slide 68</vt:lpstr>
      <vt:lpstr>15-446 Distributed Systems Spring 2009</vt:lpstr>
      <vt:lpstr>Hardware Model</vt:lpstr>
      <vt:lpstr>Pessimistic Replica Control</vt:lpstr>
      <vt:lpstr>Leases</vt:lpstr>
      <vt:lpstr>Optimistic Replica Control (I)</vt:lpstr>
      <vt:lpstr>Coda (Venus) States</vt:lpstr>
      <vt:lpstr>Reintegration</vt:lpstr>
      <vt:lpstr>Performance</vt:lpstr>
      <vt:lpstr>Working on slow networks</vt:lpstr>
      <vt:lpstr>LBFS design</vt:lpstr>
      <vt:lpstr>Indexing</vt:lpstr>
      <vt:lpstr>Effects of edits on file chunks</vt:lpstr>
      <vt:lpstr>Slide 81</vt:lpstr>
      <vt:lpstr>15-446 Distributed Systems Spring 2009</vt:lpstr>
      <vt:lpstr>What’s out there?</vt:lpstr>
      <vt:lpstr>Napster: Publish</vt:lpstr>
      <vt:lpstr>Napster: Search</vt:lpstr>
      <vt:lpstr>Gnutella: Search</vt:lpstr>
      <vt:lpstr>KaZaA: File Insert</vt:lpstr>
      <vt:lpstr>KaZaA: File Search</vt:lpstr>
      <vt:lpstr>BitTorrent: Publish/Join</vt:lpstr>
      <vt:lpstr>BitTorrent: Fetch</vt:lpstr>
      <vt:lpstr>DHT: Consistent Hashing</vt:lpstr>
      <vt:lpstr>DHT: Chord “Finger Table”</vt:lpstr>
      <vt:lpstr>DHT: Chord Join</vt:lpstr>
      <vt:lpstr>DHT: Chord Join</vt:lpstr>
      <vt:lpstr>DHT: Chord Routing</vt:lpstr>
      <vt:lpstr>Flat Names Example</vt:lpstr>
      <vt:lpstr>P2P-enabled Applications: Self-Certifying Names</vt:lpstr>
      <vt:lpstr>CFS</vt:lpstr>
      <vt:lpstr>Slide 99</vt:lpstr>
      <vt:lpstr>15-446 Distributed Systems Spring 2009</vt:lpstr>
      <vt:lpstr>IP Multicast Architecture</vt:lpstr>
      <vt:lpstr>Multicast – Efficient Data Distribution</vt:lpstr>
      <vt:lpstr>Multicast Scope Control – Small TTLs</vt:lpstr>
      <vt:lpstr>Prune</vt:lpstr>
      <vt:lpstr>Implosion</vt:lpstr>
      <vt:lpstr>Exposure</vt:lpstr>
      <vt:lpstr>SRM Request Suppression</vt:lpstr>
      <vt:lpstr>Deterministic Suppression</vt:lpstr>
      <vt:lpstr>SRM: Stochastic Suppression</vt:lpstr>
      <vt:lpstr>Multicast Congestion Control</vt:lpstr>
      <vt:lpstr>Layered Media Streams</vt:lpstr>
      <vt:lpstr>Join Experiments</vt:lpstr>
      <vt:lpstr>Supporting Multicast on the Internet</vt:lpstr>
      <vt:lpstr>IP Multicast</vt:lpstr>
      <vt:lpstr>End System Multicast</vt:lpstr>
      <vt:lpstr>Publish/Subscribe</vt:lpstr>
      <vt:lpstr>Key attributes of P/S communication model</vt:lpstr>
      <vt:lpstr>Subject based vs.  Content based</vt:lpstr>
      <vt:lpstr>Subject based vs.  Content based</vt:lpstr>
      <vt:lpstr>Event routing </vt:lpstr>
      <vt:lpstr>Basic elements of P/S model </vt:lpstr>
      <vt:lpstr>Slide 122</vt:lpstr>
      <vt:lpstr>15-446 Distributed Systems Spring 2009</vt:lpstr>
      <vt:lpstr>Metric: Communication</vt:lpstr>
      <vt:lpstr>Communication In Sensor Nets</vt:lpstr>
      <vt:lpstr>Illustrating Directed Diffusion</vt:lpstr>
      <vt:lpstr>Summary</vt:lpstr>
      <vt:lpstr>Basic Aggregation</vt:lpstr>
      <vt:lpstr>Illustration: Aggregation</vt:lpstr>
      <vt:lpstr>Taxonomy of Aggregates</vt:lpstr>
      <vt:lpstr>A Naïve ODI Algorithm</vt:lpstr>
      <vt:lpstr>Synopsis Diffusion (SenSys’04)</vt:lpstr>
      <vt:lpstr>Synopsis Diffusion over Rings</vt:lpstr>
      <vt:lpstr>Slide 134</vt:lpstr>
      <vt:lpstr>15-446 Distributed Systems Spring 2009</vt:lpstr>
      <vt:lpstr>Positioning with synchronized clock </vt:lpstr>
      <vt:lpstr>Accounting for the clock offset</vt:lpstr>
      <vt:lpstr>Wide Area Augmentation System</vt:lpstr>
      <vt:lpstr>Slide 139</vt:lpstr>
      <vt:lpstr>WiFi Positioning System</vt:lpstr>
      <vt:lpstr>Indoor localization system</vt:lpstr>
      <vt:lpstr>IP-Geography Mapping</vt:lpstr>
      <vt:lpstr>IP2Geo</vt:lpstr>
      <vt:lpstr>IP2Geo Conclusions</vt:lpstr>
      <vt:lpstr>GeoTrack</vt:lpstr>
      <vt:lpstr>GeoPing</vt:lpstr>
      <vt:lpstr>GeoCluster</vt:lpstr>
      <vt:lpstr>Slide 148</vt:lpstr>
      <vt:lpstr>15-446 Distributed Systems Spring 2009</vt:lpstr>
      <vt:lpstr>Revisit: Why is Automated Adaptation Hard?</vt:lpstr>
      <vt:lpstr>State of the Art: IDMaps [Francis et al ‘99]</vt:lpstr>
      <vt:lpstr>iPlane: Build a Structural Atlas of the Internet</vt:lpstr>
      <vt:lpstr>Model for Path Prediction</vt:lpstr>
      <vt:lpstr>Multi-resolution Ring structure</vt:lpstr>
      <vt:lpstr>New Fundamental Concept: “Internet Position”</vt:lpstr>
      <vt:lpstr>Landmark Operations  (Basic Design)</vt:lpstr>
      <vt:lpstr>Ordinary Host Operations  (Basic Design)</vt:lpstr>
      <vt:lpstr>Why the Difference?</vt:lpstr>
      <vt:lpstr>Multi-resolution Ring structure</vt:lpstr>
      <vt:lpstr>Slide 160</vt:lpstr>
      <vt:lpstr>15-446 Distributed Systems Spring 2009</vt:lpstr>
      <vt:lpstr>GFS: Architecture</vt:lpstr>
      <vt:lpstr>GFS: Architecture (2)</vt:lpstr>
      <vt:lpstr>Master Server</vt:lpstr>
      <vt:lpstr>Client Read</vt:lpstr>
      <vt:lpstr>Client Write (2)</vt:lpstr>
      <vt:lpstr>Client Record Append</vt:lpstr>
      <vt:lpstr>GFS: Consistency Model (2)</vt:lpstr>
      <vt:lpstr>What If the Master Reboots?</vt:lpstr>
      <vt:lpstr>What if Chunkserver Fails?</vt:lpstr>
      <vt:lpstr>GFS: Summary</vt:lpstr>
      <vt:lpstr>MapReduce Programming Model</vt:lpstr>
      <vt:lpstr>MapReduce: Example</vt:lpstr>
      <vt:lpstr>MapReduce in Parallel: Example</vt:lpstr>
      <vt:lpstr>MapReduce: Execution overview</vt:lpstr>
      <vt:lpstr>BigTable: Basic Data Model</vt:lpstr>
      <vt:lpstr>Table</vt:lpstr>
      <vt:lpstr>Tablet Location</vt:lpstr>
      <vt:lpstr>Chubby</vt:lpstr>
      <vt:lpstr>Master’s Tasks</vt:lpstr>
      <vt:lpstr>Master’s Tasks (Cont)</vt:lpstr>
      <vt:lpstr>Slide 182</vt:lpstr>
      <vt:lpstr>15-446 Distributed Systems Spring 2009</vt:lpstr>
      <vt:lpstr>Energy Proportional Computing</vt:lpstr>
      <vt:lpstr>Energy Proportional Computing</vt:lpstr>
      <vt:lpstr>Spin-down Disk Model</vt:lpstr>
      <vt:lpstr>Disk Spindown</vt:lpstr>
      <vt:lpstr>Spin-Down Policies</vt:lpstr>
      <vt:lpstr>Thermal Image of Typical Cluster</vt:lpstr>
      <vt:lpstr>Datacenter Power Efficiencies</vt:lpstr>
      <vt:lpstr>Google 1U + UPS</vt:lpstr>
      <vt:lpstr>Why built-in batteries?</vt:lpstr>
      <vt:lpstr>Slide 193</vt:lpstr>
      <vt:lpstr>15-446 Distributed Systems Spring 2009</vt:lpstr>
      <vt:lpstr>Background: Sybil Attack</vt:lpstr>
      <vt:lpstr>SybilGuard Basic Insight</vt:lpstr>
      <vt:lpstr>Random Route: Convergence</vt:lpstr>
      <vt:lpstr>Random Route: Back-traceable</vt:lpstr>
      <vt:lpstr>Random Route Intersection:  Honest Nodes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Networks at the Edge: Problems and Opportunities in Residential Wireless Networks</dc:title>
  <dc:creator>srini</dc:creator>
  <cp:lastModifiedBy>Srinivasan Seshan</cp:lastModifiedBy>
  <cp:revision>73</cp:revision>
  <cp:lastPrinted>2009-05-07T14:19:25Z</cp:lastPrinted>
  <dcterms:created xsi:type="dcterms:W3CDTF">2009-05-07T14:06:50Z</dcterms:created>
  <dcterms:modified xsi:type="dcterms:W3CDTF">2009-05-07T14:37:48Z</dcterms:modified>
</cp:coreProperties>
</file>