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charts/chart1.xml" ContentType="application/vnd.openxmlformats-officedocument.drawingml.chart+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Default Extension="wmf" ContentType="image/x-wmf"/>
  <Override PartName="/ppt/notesSlides/notesSlide15.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Default Extension="pict" ContentType="image/pict"/>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comments/comment2.xml" ContentType="application/vnd.openxmlformats-officedocument.presentationml.comments+xml"/>
  <Override PartName="/ppt/notesSlides/notesSlide1.xml" ContentType="application/vnd.openxmlformats-officedocument.presentationml.notes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Default Extension="vml" ContentType="application/vnd.openxmlformats-officedocument.vmlDrawing"/>
  <Override PartName="/ppt/notesSlides/notesSlide18.xml" ContentType="application/vnd.openxmlformats-officedocument.presentationml.notesSlide+xml"/>
  <Override PartName="/ppt/commentAuthors.xml" ContentType="application/vnd.openxmlformats-officedocument.presentationml.commentAuthors+xml"/>
  <Default Extension="png" ContentType="image/png"/>
  <Override PartName="/ppt/embeddings/Microsoft_Equation1.bin" ContentType="application/vnd.openxmlformats-officedocument.oleObject"/>
  <Override PartName="/ppt/tags/tag7.xml" ContentType="application/vnd.openxmlformats-officedocument.presentationml.tags+xml"/>
  <Override PartName="/ppt/slides/slide27.xml" ContentType="application/vnd.openxmlformats-officedocument.presentationml.slide+xml"/>
  <Override PartName="/ppt/tags/tag5.xml" ContentType="application/vnd.openxmlformats-officedocument.presentationml.tags+xml"/>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tags/tag8.xml" ContentType="application/vnd.openxmlformats-officedocument.presentationml.tags+xml"/>
  <Override PartName="/ppt/slides/slide53.xml" ContentType="application/vnd.openxmlformats-officedocument.presentationml.slide+xml"/>
  <Override PartName="/ppt/comments/comment1.xml" ContentType="application/vnd.openxmlformats-officedocument.presentationml.comments+xml"/>
  <Override PartName="/ppt/notesSlides/notesSlide24.xml" ContentType="application/vnd.openxmlformats-officedocument.presentationml.notesSlide+xml"/>
  <Override PartName="/ppt/slides/slide55.xml" ContentType="application/vnd.openxmlformats-officedocument.presentationml.slide+xml"/>
  <Override PartName="/ppt/tags/tag6.xml" ContentType="application/vnd.openxmlformats-officedocument.presentationml.tags+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29.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tags/tag4.xml" ContentType="application/vnd.openxmlformats-officedocument.presentationml.tags+xml"/>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slides/slide34.xml" ContentType="application/vnd.openxmlformats-officedocument.presentationml.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Layouts/slideLayout15.xml" ContentType="application/vnd.openxmlformats-officedocument.presentationml.slideLayout+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tags/tag1.xml" ContentType="application/vnd.openxmlformats-officedocument.presentationml.tags+xml"/>
  <Override PartName="/ppt/slides/slide32.xml" ContentType="application/vnd.openxmlformats-officedocument.presentationml.slide+xml"/>
  <Override PartName="/ppt/notesSlides/notesSlide30.xml" ContentType="application/vnd.openxmlformats-officedocument.presentationml.notesSlide+xml"/>
  <Override PartName="/ppt/slides/slide6.xml" ContentType="application/vnd.openxmlformats-officedocument.presentationml.slide+xml"/>
  <Override PartName="/ppt/slides/slide16.xml" ContentType="application/vnd.openxmlformats-officedocument.presentationml.slide+xml"/>
  <Default Extension="gif" ContentType="image/gif"/>
  <Override PartName="/ppt/slides/slide38.xml" ContentType="application/vnd.openxmlformats-officedocument.presentationml.slide+xml"/>
  <Override PartName="/ppt/slideLayouts/slideLayout12.xml" ContentType="application/vnd.openxmlformats-officedocument.presentationml.slideLayout+xml"/>
  <Override PartName="/ppt/notesSlides/notesSlide20.xml" ContentType="application/vnd.openxmlformats-officedocument.presentationml.notes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800" r:id="rId1"/>
  </p:sldMasterIdLst>
  <p:notesMasterIdLst>
    <p:notesMasterId r:id="rId58"/>
  </p:notesMasterIdLst>
  <p:handoutMasterIdLst>
    <p:handoutMasterId r:id="rId59"/>
  </p:handoutMasterIdLst>
  <p:sldIdLst>
    <p:sldId id="410" r:id="rId2"/>
    <p:sldId id="411" r:id="rId3"/>
    <p:sldId id="449" r:id="rId4"/>
    <p:sldId id="450" r:id="rId5"/>
    <p:sldId id="451" r:id="rId6"/>
    <p:sldId id="452" r:id="rId7"/>
    <p:sldId id="453" r:id="rId8"/>
    <p:sldId id="454" r:id="rId9"/>
    <p:sldId id="455" r:id="rId10"/>
    <p:sldId id="456" r:id="rId11"/>
    <p:sldId id="457" r:id="rId12"/>
    <p:sldId id="458" r:id="rId13"/>
    <p:sldId id="459" r:id="rId14"/>
    <p:sldId id="460" r:id="rId15"/>
    <p:sldId id="461" r:id="rId16"/>
    <p:sldId id="462" r:id="rId17"/>
    <p:sldId id="412" r:id="rId18"/>
    <p:sldId id="426" r:id="rId19"/>
    <p:sldId id="413" r:id="rId20"/>
    <p:sldId id="414" r:id="rId21"/>
    <p:sldId id="415" r:id="rId22"/>
    <p:sldId id="416" r:id="rId23"/>
    <p:sldId id="417" r:id="rId24"/>
    <p:sldId id="427" r:id="rId25"/>
    <p:sldId id="428" r:id="rId26"/>
    <p:sldId id="429" r:id="rId27"/>
    <p:sldId id="430" r:id="rId28"/>
    <p:sldId id="431" r:id="rId29"/>
    <p:sldId id="432" r:id="rId30"/>
    <p:sldId id="433" r:id="rId31"/>
    <p:sldId id="434" r:id="rId32"/>
    <p:sldId id="435" r:id="rId33"/>
    <p:sldId id="436" r:id="rId34"/>
    <p:sldId id="437" r:id="rId35"/>
    <p:sldId id="438" r:id="rId36"/>
    <p:sldId id="439" r:id="rId37"/>
    <p:sldId id="440" r:id="rId38"/>
    <p:sldId id="441" r:id="rId39"/>
    <p:sldId id="442" r:id="rId40"/>
    <p:sldId id="443" r:id="rId41"/>
    <p:sldId id="444" r:id="rId42"/>
    <p:sldId id="465" r:id="rId43"/>
    <p:sldId id="425" r:id="rId44"/>
    <p:sldId id="418" r:id="rId45"/>
    <p:sldId id="419" r:id="rId46"/>
    <p:sldId id="420" r:id="rId47"/>
    <p:sldId id="421" r:id="rId48"/>
    <p:sldId id="422" r:id="rId49"/>
    <p:sldId id="423" r:id="rId50"/>
    <p:sldId id="424" r:id="rId51"/>
    <p:sldId id="445" r:id="rId52"/>
    <p:sldId id="446" r:id="rId53"/>
    <p:sldId id="447" r:id="rId54"/>
    <p:sldId id="448" r:id="rId55"/>
    <p:sldId id="463" r:id="rId56"/>
    <p:sldId id="464" r:id="rId5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Ashwin" initials="ARB" lastIdx="2"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20861" autoAdjust="0"/>
    <p:restoredTop sz="76667" autoAdjust="0"/>
  </p:normalViewPr>
  <p:slideViewPr>
    <p:cSldViewPr>
      <p:cViewPr varScale="1">
        <p:scale>
          <a:sx n="67" d="100"/>
          <a:sy n="67" d="100"/>
        </p:scale>
        <p:origin x="-1056"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312"/>
    </p:cViewPr>
  </p:sorter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theme" Target="theme/theme1.xml"/><Relationship Id="rId60" Type="http://schemas.openxmlformats.org/officeDocument/2006/relationships/printerSettings" Target="printerSettings/printerSettings1.bin"/><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63" Type="http://schemas.openxmlformats.org/officeDocument/2006/relationships/viewProps" Target="viewProps.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notesMaster" Target="notesMasters/notesMaster1.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handoutMaster" Target="handoutMasters/handoutMaster1.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presProps" Target="presProps.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tableStyles" Target="tableStyles.xml"/><Relationship Id="rId54" Type="http://schemas.openxmlformats.org/officeDocument/2006/relationships/slide" Target="slides/slide53.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commentAuthors" Target="commentAuthors.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charts/_rels/chart1.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autoTitleDeleted val="1"/>
    <c:plotArea>
      <c:layout>
        <c:manualLayout>
          <c:layoutTarget val="inner"/>
          <c:xMode val="edge"/>
          <c:yMode val="edge"/>
          <c:x val="0.246269254968456"/>
          <c:y val="0.0858726923269407"/>
          <c:w val="0.671643422641245"/>
          <c:h val="0.662050756972219"/>
        </c:manualLayout>
      </c:layout>
      <c:scatterChart>
        <c:scatterStyle val="lineMarker"/>
        <c:ser>
          <c:idx val="1"/>
          <c:order val="1"/>
          <c:tx>
            <c:strRef>
              <c:f>Sheet1!$B$1</c:f>
            </c:strRef>
          </c:tx>
          <c:spPr>
            <a:ln w="35632">
              <a:solidFill>
                <a:srgbClr val="0070C0"/>
              </a:solidFill>
              <a:prstDash val="solid"/>
            </a:ln>
          </c:spPr>
          <c:marker>
            <c:symbol val="none"/>
          </c:marker>
          <c:xVal>
            <c:numRef>
              <c:f>Sheet1!$A$2:$A$11</c:f>
            </c:numRef>
          </c:xVal>
          <c:yVal>
            <c:numRef>
              <c:f>Sheet1!$B$2:$B$11</c:f>
            </c:numRef>
          </c:yVal>
        </c:ser>
        <c:ser>
          <c:idx val="0"/>
          <c:order val="0"/>
          <c:tx>
            <c:strRef>
              <c:f>'[Chart in Microsoft Office PowerPoint]Sheet1'!$B$1</c:f>
              <c:strCache>
                <c:ptCount val="1"/>
                <c:pt idx="0">
                  <c:v>Bandwidth per Peer (Mbps)</c:v>
                </c:pt>
              </c:strCache>
            </c:strRef>
          </c:tx>
          <c:spPr>
            <a:ln w="38100">
              <a:solidFill>
                <a:schemeClr val="bg1">
                  <a:lumMod val="50000"/>
                </a:schemeClr>
              </a:solidFill>
              <a:prstDash val="solid"/>
            </a:ln>
          </c:spPr>
          <c:marker>
            <c:symbol val="none"/>
          </c:marker>
          <c:xVal>
            <c:numRef>
              <c:f>'[Chart in Microsoft Office PowerPoint]Sheet1'!$A$2:$A$11</c:f>
              <c:numCache>
                <c:formatCode>General</c:formatCode>
                <c:ptCount val="10"/>
                <c:pt idx="0">
                  <c:v>4.0</c:v>
                </c:pt>
                <c:pt idx="1">
                  <c:v>8.0</c:v>
                </c:pt>
                <c:pt idx="2">
                  <c:v>16.0</c:v>
                </c:pt>
                <c:pt idx="3">
                  <c:v>32.0</c:v>
                </c:pt>
                <c:pt idx="4">
                  <c:v>64.0</c:v>
                </c:pt>
                <c:pt idx="5">
                  <c:v>100.0</c:v>
                </c:pt>
                <c:pt idx="6">
                  <c:v>200.0</c:v>
                </c:pt>
                <c:pt idx="7">
                  <c:v>300.0</c:v>
                </c:pt>
                <c:pt idx="8">
                  <c:v>400.0</c:v>
                </c:pt>
                <c:pt idx="9">
                  <c:v>500.0</c:v>
                </c:pt>
              </c:numCache>
            </c:numRef>
          </c:xVal>
          <c:yVal>
            <c:numRef>
              <c:f>'[Chart in Microsoft Office PowerPoint]Sheet1'!$B$2:$B$11</c:f>
              <c:numCache>
                <c:formatCode>General</c:formatCode>
                <c:ptCount val="10"/>
                <c:pt idx="0">
                  <c:v>0.064</c:v>
                </c:pt>
                <c:pt idx="1">
                  <c:v>0.128</c:v>
                </c:pt>
                <c:pt idx="2">
                  <c:v>0.256</c:v>
                </c:pt>
                <c:pt idx="3">
                  <c:v>0.512</c:v>
                </c:pt>
                <c:pt idx="4">
                  <c:v>1.024</c:v>
                </c:pt>
                <c:pt idx="5">
                  <c:v>1.6</c:v>
                </c:pt>
                <c:pt idx="6">
                  <c:v>3.2</c:v>
                </c:pt>
                <c:pt idx="7">
                  <c:v>4.8</c:v>
                </c:pt>
                <c:pt idx="8">
                  <c:v>6.4</c:v>
                </c:pt>
                <c:pt idx="9">
                  <c:v>8.0</c:v>
                </c:pt>
              </c:numCache>
            </c:numRef>
          </c:yVal>
        </c:ser>
        <c:axId val="574331704"/>
        <c:axId val="574338280"/>
      </c:scatterChart>
      <c:valAx>
        <c:axId val="574331704"/>
        <c:scaling>
          <c:orientation val="minMax"/>
          <c:max val="500.0"/>
          <c:min val="0.0"/>
        </c:scaling>
        <c:axPos val="b"/>
        <c:title>
          <c:tx>
            <c:rich>
              <a:bodyPr/>
              <a:lstStyle/>
              <a:p>
                <a:pPr>
                  <a:defRPr sz="1800" b="1" i="0" u="none" strike="noStrike" baseline="0">
                    <a:solidFill>
                      <a:srgbClr val="000000"/>
                    </a:solidFill>
                    <a:latin typeface="+mj-lt"/>
                    <a:ea typeface="Arial"/>
                    <a:cs typeface="Arial"/>
                  </a:defRPr>
                </a:pPr>
                <a:r>
                  <a:rPr lang="en-US" sz="1800">
                    <a:latin typeface="+mj-lt"/>
                  </a:rPr>
                  <a:t>#</a:t>
                </a:r>
                <a:r>
                  <a:rPr lang="en-US" sz="1800" baseline="0">
                    <a:latin typeface="+mj-lt"/>
                  </a:rPr>
                  <a:t> </a:t>
                </a:r>
                <a:r>
                  <a:rPr lang="en-US" sz="1800">
                    <a:latin typeface="+mj-lt"/>
                  </a:rPr>
                  <a:t>Players</a:t>
                </a:r>
              </a:p>
            </c:rich>
          </c:tx>
          <c:layout>
            <c:manualLayout>
              <c:xMode val="edge"/>
              <c:yMode val="edge"/>
              <c:x val="0.487563373472903"/>
              <c:y val="0.869807270666431"/>
            </c:manualLayout>
          </c:layout>
          <c:spPr>
            <a:noFill/>
            <a:ln w="25400">
              <a:noFill/>
            </a:ln>
          </c:spPr>
        </c:title>
        <c:numFmt formatCode="General" sourceLinked="1"/>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574338280"/>
        <c:crosses val="autoZero"/>
        <c:crossBetween val="midCat"/>
        <c:majorUnit val="100.0"/>
      </c:valAx>
      <c:valAx>
        <c:axId val="574338280"/>
        <c:scaling>
          <c:orientation val="minMax"/>
          <c:max val="8.0"/>
          <c:min val="0.0"/>
        </c:scaling>
        <c:axPos val="l"/>
        <c:numFmt formatCode="General" sourceLinked="1"/>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574331704"/>
        <c:crosses val="autoZero"/>
        <c:crossBetween val="midCat"/>
      </c:valAx>
      <c:spPr>
        <a:noFill/>
        <a:ln w="25400">
          <a:noFill/>
        </a:ln>
      </c:spPr>
    </c:plotArea>
    <c:plotVisOnly val="1"/>
    <c:dispBlanksAs val="gap"/>
  </c:chart>
  <c:spPr>
    <a:solidFill>
      <a:srgbClr val="FFFFFF"/>
    </a:solidFill>
    <a:ln w="3175">
      <a:no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chartSpace>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04-08-25T12:53:00.256" idx="1">
    <p:pos x="1" y="1"/>
    <p:text>difference between cryptographic hashing and not hashing -- animate... hash(x) = blah, hash(y) = blah_2</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04-08-25T13:12:45.370" idx="2">
    <p:pos x="10" y="10"/>
    <p:text>"push" samples to k_2 nodes</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2.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9977864E-2728-414D-8D1A-15286DE7EB62}" type="datetimeFigureOut">
              <a:rPr lang="en-US" smtClean="0"/>
              <a:pPr/>
              <a:t>4/29/09</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83B9ADD7-063F-714A-A269-D2493CFEA7D2}"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E4EF078-8C60-4F1F-BF94-84BF097D947E}" type="datetimeFigureOut">
              <a:rPr lang="en-US" smtClean="0"/>
              <a:pPr/>
              <a:t>4/29/09</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E562AC01-5D10-4856-8121-C9B953CE69C6}"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4F9CE7-6850-5644-8440-FBA4FB91E72D}" type="slidenum">
              <a:rPr lang="zh-CN" altLang="en-US"/>
              <a:pPr/>
              <a:t>9</a:t>
            </a:fld>
            <a:endParaRPr lang="en-US" altLang="zh-CN"/>
          </a:p>
        </p:txBody>
      </p:sp>
      <p:sp>
        <p:nvSpPr>
          <p:cNvPr id="819202" name="Rectangle 2"/>
          <p:cNvSpPr>
            <a:spLocks noChangeArrowheads="1" noTextEdit="1"/>
          </p:cNvSpPr>
          <p:nvPr>
            <p:ph type="sldImg"/>
          </p:nvPr>
        </p:nvSpPr>
        <p:spPr>
          <a:ln/>
        </p:spPr>
      </p:sp>
      <p:sp>
        <p:nvSpPr>
          <p:cNvPr id="81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66A81-3B0A-FF4B-A789-6C3EFCD96E33}" type="slidenum">
              <a:rPr lang="en-US"/>
              <a:pPr/>
              <a:t>27</a:t>
            </a:fld>
            <a:endParaRPr lang="en-US"/>
          </a:p>
        </p:txBody>
      </p:sp>
      <p:sp>
        <p:nvSpPr>
          <p:cNvPr id="353282" name="Rectangle 2"/>
          <p:cNvSpPr>
            <a:spLocks noRot="1" noChangeArrowheads="1" noTextEdit="1"/>
          </p:cNvSpPr>
          <p:nvPr>
            <p:ph type="sldImg"/>
          </p:nvPr>
        </p:nvSpPr>
        <p:spPr>
          <a:ln/>
        </p:spPr>
      </p:sp>
      <p:sp>
        <p:nvSpPr>
          <p:cNvPr id="353283" name="Rectangle 3"/>
          <p:cNvSpPr>
            <a:spLocks noGrp="1" noChangeArrowheads="1"/>
          </p:cNvSpPr>
          <p:nvPr>
            <p:ph type="body" idx="1"/>
          </p:nvPr>
        </p:nvSpPr>
        <p:spPr/>
        <p:txBody>
          <a:bodyPr/>
          <a:lstStyle/>
          <a:p>
            <a:r>
              <a:rPr lang="en-US"/>
              <a:t>First some general background about publish subscribe (or pubsub). Publish subscribe is a common communication primitive used in many applications. In this primitive, publishers produce events with descriptions – for example a stock trade event could be described by the company, number of shares exchanged, price, etc.. Subscribers specify their interests and receive only events that match those interests. An important way in which pubsub systems differ is in the type of subscriptions they support. Many simply act like TV channels </a:t>
            </a:r>
            <a:r>
              <a:rPr lang="en-US">
                <a:sym typeface="Wingdings" charset="2"/>
              </a:rPr>
              <a:t> subscribers tune into the something like the IBM stock channel and receive all IBM stock events. Others are much more flexible and allow subscribers to specify interests much like a database query – for example all trades on IBM that are above a 1000 shares.</a:t>
            </a:r>
          </a:p>
          <a:p>
            <a:endParaRPr lang="en-US">
              <a:sym typeface="Wingdings" charset="2"/>
            </a:endParaRPr>
          </a:p>
          <a:p>
            <a:r>
              <a:rPr lang="en-US">
                <a:sym typeface="Wingdings" charset="2"/>
              </a:rPr>
              <a:t>If we look at the current state of the art in pubsub designs… We have scalable distributed designs supporting channel based subscriptions. However no such scalable designs with rich subscription support. Our goal is to fill this void by supporting subscriptions with both exact matches and range queries over multiple attributes</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54D2F6-7ECC-8544-A9D9-F8E50F2227BB}" type="slidenum">
              <a:rPr lang="en-US"/>
              <a:pPr/>
              <a:t>28</a:t>
            </a:fld>
            <a:endParaRPr lang="en-US"/>
          </a:p>
        </p:txBody>
      </p:sp>
      <p:sp>
        <p:nvSpPr>
          <p:cNvPr id="392194" name="Rectangle 2"/>
          <p:cNvSpPr>
            <a:spLocks noRot="1" noChangeArrowheads="1" noTextEdit="1"/>
          </p:cNvSpPr>
          <p:nvPr>
            <p:ph type="sldImg"/>
          </p:nvPr>
        </p:nvSpPr>
        <p:spPr>
          <a:ln/>
        </p:spPr>
      </p:sp>
      <p:sp>
        <p:nvSpPr>
          <p:cNvPr id="392195" name="Rectangle 3"/>
          <p:cNvSpPr>
            <a:spLocks noGrp="1" noChangeArrowheads="1"/>
          </p:cNvSpPr>
          <p:nvPr>
            <p:ph type="body" idx="1"/>
          </p:nvPr>
        </p:nvSpPr>
        <p:spPr/>
        <p:txBody>
          <a:bodyPr/>
          <a:lstStyle/>
          <a:p>
            <a:r>
              <a:rPr lang="en-US"/>
              <a:t>So, let us consider using a standard DHT for performing range queries; the first problem one encounters is that hashing destroys data contiguity and so answering range queries becomes very expensive. Explain the example. So a critical design choice we make is to eliminate cryptographic hashing. Now, keys are stored contiguously and range queries can be answered by reaching the first data-item in the query and following the circle. Explain a little bit. So, we see that routing can be efficiently accomplished just like in a standard DHT.. By the way, whenever I reference the term naïve DHT here on, what I mean is a DHT without the ‘H’ and which does load balancing. </a:t>
            </a:r>
          </a:p>
          <a:p>
            <a:endParaRPr lang="en-US"/>
          </a:p>
          <a:p>
            <a:r>
              <a:rPr lang="en-US"/>
              <a:t>So, it appears that the system just works! But this system has a serious flaw. Let’s look at what happens when we insert a few data-items into this overlay.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06E620-F4D8-3249-A8B3-8B8617919FB1}" type="slidenum">
              <a:rPr lang="en-US"/>
              <a:pPr/>
              <a:t>29</a:t>
            </a:fld>
            <a:endParaRPr lang="en-US"/>
          </a:p>
        </p:txBody>
      </p:sp>
      <p:sp>
        <p:nvSpPr>
          <p:cNvPr id="394242" name="Rectangle 2"/>
          <p:cNvSpPr>
            <a:spLocks noRot="1" noChangeArrowheads="1" noTextEdit="1"/>
          </p:cNvSpPr>
          <p:nvPr>
            <p:ph type="sldImg"/>
          </p:nvPr>
        </p:nvSpPr>
        <p:spPr>
          <a:ln/>
        </p:spPr>
      </p:sp>
      <p:sp>
        <p:nvSpPr>
          <p:cNvPr id="394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DC3145-FC58-4842-80C5-6D1C539B7625}" type="slidenum">
              <a:rPr lang="en-US"/>
              <a:pPr/>
              <a:t>30</a:t>
            </a:fld>
            <a:endParaRPr lang="en-US"/>
          </a:p>
        </p:txBody>
      </p:sp>
      <p:sp>
        <p:nvSpPr>
          <p:cNvPr id="396290" name="Rectangle 2"/>
          <p:cNvSpPr>
            <a:spLocks noRot="1" noChangeArrowheads="1" noTextEdit="1"/>
          </p:cNvSpPr>
          <p:nvPr>
            <p:ph type="sldImg"/>
          </p:nvPr>
        </p:nvSpPr>
        <p:spPr>
          <a:ln/>
        </p:spPr>
      </p:sp>
      <p:sp>
        <p:nvSpPr>
          <p:cNvPr id="396291" name="Rectangle 3"/>
          <p:cNvSpPr>
            <a:spLocks noGrp="1" noChangeArrowheads="1"/>
          </p:cNvSpPr>
          <p:nvPr>
            <p:ph type="body" idx="1"/>
          </p:nvPr>
        </p:nvSpPr>
        <p:spPr/>
        <p:txBody>
          <a:bodyPr/>
          <a:lstStyle/>
          <a:p>
            <a:r>
              <a:rPr lang="en-US"/>
              <a:t>A natural load balancing strategy which Mercury here is to repartition the ranges in the system. Pick some of the slackers and move them to the heavily loaded region of the space. Now, how these nodes figure out where and whether to move is an important question, by itself and I will discuss it later. For now, even assuming that such a load balancing algorithm works, there’s a second problem that has arisen namely, range ownerships are now no longer uniform! Some nodes may hold a large portion of the unpopular space while a node in the popular region will hold a very small range of values.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D7F84B-22A2-7F48-982D-7F20861E7A1B}" type="slidenum">
              <a:rPr lang="en-US"/>
              <a:pPr/>
              <a:t>31</a:t>
            </a:fld>
            <a:endParaRPr lang="en-US"/>
          </a:p>
        </p:txBody>
      </p:sp>
      <p:sp>
        <p:nvSpPr>
          <p:cNvPr id="398338" name="Rectangle 2"/>
          <p:cNvSpPr>
            <a:spLocks noRot="1" noChangeArrowheads="1" noTextEdit="1"/>
          </p:cNvSpPr>
          <p:nvPr>
            <p:ph type="sldImg"/>
          </p:nvPr>
        </p:nvSpPr>
        <p:spPr>
          <a:ln/>
        </p:spPr>
      </p:sp>
      <p:sp>
        <p:nvSpPr>
          <p:cNvPr id="398339" name="Rectangle 3"/>
          <p:cNvSpPr>
            <a:spLocks noGrp="1" noChangeArrowheads="1"/>
          </p:cNvSpPr>
          <p:nvPr>
            <p:ph type="body" idx="1"/>
          </p:nvPr>
        </p:nvSpPr>
        <p:spPr/>
        <p:txBody>
          <a:bodyPr/>
          <a:lstStyle/>
          <a:p>
            <a:r>
              <a:rPr lang="en-US"/>
              <a:t>So, the range ownerships were skewed; as you see in this figure now, this results in the finger pointers of a node getting skewed! Ok, so what is the problem here? Remember that a DHT lookup, at a high level, performs a binary search of the node-space reducing the search space in reaching the destination by half at each hop. This is what guarantees the DHT a log(n) hop guarantee. </a:t>
            </a:r>
          </a:p>
          <a:p>
            <a:endParaRPr lang="en-US"/>
          </a:p>
          <a:p>
            <a:r>
              <a:rPr lang="en-US"/>
              <a:t>Animate at this point…</a:t>
            </a:r>
          </a:p>
          <a:p>
            <a:r>
              <a:rPr lang="en-US"/>
              <a:t>But in our case, the finger pointers are no longer exponentially spaced over the “space of nodes”… instead they are just exponentially spaced over the “space of identifiers or values”. This implies that every hop may not decrease the routing distance by a factor of 2, and so the log(n) hops guarantee vanishes.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9DDE30-64DA-1742-BD8C-626AB0D52FDE}" type="slidenum">
              <a:rPr lang="en-US"/>
              <a:pPr/>
              <a:t>32</a:t>
            </a:fld>
            <a:endParaRPr lang="en-US"/>
          </a:p>
        </p:txBody>
      </p:sp>
      <p:sp>
        <p:nvSpPr>
          <p:cNvPr id="400386" name="Rectangle 2"/>
          <p:cNvSpPr>
            <a:spLocks noRot="1" noChangeArrowheads="1" noTextEdit="1"/>
          </p:cNvSpPr>
          <p:nvPr>
            <p:ph type="sldImg"/>
          </p:nvPr>
        </p:nvSpPr>
        <p:spPr>
          <a:ln/>
        </p:spPr>
      </p:sp>
      <p:sp>
        <p:nvSpPr>
          <p:cNvPr id="400387" name="Rectangle 3"/>
          <p:cNvSpPr>
            <a:spLocks noGrp="1" noChangeArrowheads="1"/>
          </p:cNvSpPr>
          <p:nvPr>
            <p:ph type="body" idx="1"/>
          </p:nvPr>
        </p:nvSpPr>
        <p:spPr/>
        <p:txBody>
          <a:bodyPr/>
          <a:lstStyle/>
          <a:p>
            <a:r>
              <a:rPr lang="en-US"/>
              <a:t>Thus, you would like to connect to nodes which are 1,2, 4, 8 hops away from you along the circle. The challenge is actually finding these nodes.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84C8AB-6415-BB4A-9F32-45E72C53227D}" type="slidenum">
              <a:rPr lang="en-US"/>
              <a:pPr/>
              <a:t>33</a:t>
            </a:fld>
            <a:endParaRPr lang="en-US"/>
          </a:p>
        </p:txBody>
      </p:sp>
      <p:sp>
        <p:nvSpPr>
          <p:cNvPr id="402434" name="Rectangle 2"/>
          <p:cNvSpPr>
            <a:spLocks noRot="1" noChangeArrowheads="1" noTextEdit="1"/>
          </p:cNvSpPr>
          <p:nvPr>
            <p:ph type="sldImg"/>
          </p:nvPr>
        </p:nvSpPr>
        <p:spPr>
          <a:ln/>
        </p:spPr>
      </p:sp>
      <p:sp>
        <p:nvSpPr>
          <p:cNvPr id="402435" name="Rectangle 3"/>
          <p:cNvSpPr>
            <a:spLocks noGrp="1" noChangeArrowheads="1"/>
          </p:cNvSpPr>
          <p:nvPr>
            <p:ph type="body" idx="1"/>
          </p:nvPr>
        </p:nvSpPr>
        <p:spPr/>
        <p:txBody>
          <a:bodyPr/>
          <a:lstStyle/>
          <a:p>
            <a:pPr lvl="1"/>
            <a:r>
              <a:rPr lang="en-US"/>
              <a:t>But suppose that we knew where every node in the system was located; that is the range that it is responsible for. Given this information, it would be easy to establish the correct set of links. For example, if you wanted to establish a link to the 8</a:t>
            </a:r>
            <a:r>
              <a:rPr lang="en-US" baseline="30000"/>
              <a:t>th</a:t>
            </a:r>
            <a:r>
              <a:rPr lang="en-US"/>
              <a:t> node after you along the circle, you could find out the range that it is responsible for and route a join-message towards this node. Thus, you could create appropriately spaced finger pointers.</a:t>
            </a:r>
          </a:p>
          <a:p>
            <a:pPr lvl="1"/>
            <a:endParaRPr lang="en-US"/>
          </a:p>
          <a:p>
            <a:pPr lvl="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DB0812-192D-6648-AA96-748F8075F832}" type="slidenum">
              <a:rPr lang="en-US"/>
              <a:pPr/>
              <a:t>34</a:t>
            </a:fld>
            <a:endParaRPr lang="en-US"/>
          </a:p>
        </p:txBody>
      </p:sp>
      <p:sp>
        <p:nvSpPr>
          <p:cNvPr id="404482" name="Rectangle 2"/>
          <p:cNvSpPr>
            <a:spLocks noRot="1" noChangeArrowheads="1" noTextEdit="1"/>
          </p:cNvSpPr>
          <p:nvPr>
            <p:ph type="sldImg"/>
          </p:nvPr>
        </p:nvSpPr>
        <p:spPr>
          <a:ln/>
        </p:spPr>
      </p:sp>
      <p:sp>
        <p:nvSpPr>
          <p:cNvPr id="404483" name="Rectangle 3"/>
          <p:cNvSpPr>
            <a:spLocks noGrp="1" noChangeArrowheads="1"/>
          </p:cNvSpPr>
          <p:nvPr>
            <p:ph type="body" idx="1"/>
          </p:nvPr>
        </p:nvSpPr>
        <p:spPr/>
        <p:txBody>
          <a:bodyPr/>
          <a:lstStyle/>
          <a:p>
            <a:r>
              <a:rPr lang="en-US"/>
              <a:t>Since maintaining such fine-grained information is not scalable, each node in Mercury just keeps a piece-wise linear approximation to this data. This can also be viewed as maintaining a histogram of node-counts. i.e., how many nodes are present in a particular part of the entire value-space.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29CE41-D6D5-4B4E-888E-BB7983FDD27F}" type="slidenum">
              <a:rPr lang="en-US"/>
              <a:pPr/>
              <a:t>35</a:t>
            </a:fld>
            <a:endParaRPr lang="en-US"/>
          </a:p>
        </p:txBody>
      </p:sp>
      <p:sp>
        <p:nvSpPr>
          <p:cNvPr id="406530" name="Rectangle 2"/>
          <p:cNvSpPr>
            <a:spLocks noRot="1" noChangeArrowheads="1" noTextEdit="1"/>
          </p:cNvSpPr>
          <p:nvPr>
            <p:ph type="sldImg"/>
          </p:nvPr>
        </p:nvSpPr>
        <p:spPr>
          <a:ln/>
        </p:spPr>
      </p:sp>
      <p:sp>
        <p:nvSpPr>
          <p:cNvPr id="406531" name="Rectangle 3"/>
          <p:cNvSpPr>
            <a:spLocks noGrp="1" noChangeArrowheads="1"/>
          </p:cNvSpPr>
          <p:nvPr>
            <p:ph type="body" idx="1"/>
          </p:nvPr>
        </p:nvSpPr>
        <p:spPr/>
        <p:txBody>
          <a:bodyPr/>
          <a:lstStyle/>
          <a:p>
            <a:r>
              <a:rPr lang="en-US"/>
              <a:t>After finishing the slide:</a:t>
            </a:r>
          </a:p>
          <a:p>
            <a:endParaRPr lang="en-US"/>
          </a:p>
          <a:p>
            <a:r>
              <a:rPr lang="en-US"/>
              <a:t>So every node obtains a sampled histogram and constructs proper links based on the mapping algorithm described in the last few slides. Ok, so we have solved the skewed finger pointers problem now – but I haven’t told you how to solve the second problem, namely load balancing.</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E98EEA-E203-0F42-AA78-349663721E78}" type="slidenum">
              <a:rPr lang="en-US"/>
              <a:pPr/>
              <a:t>36</a:t>
            </a:fld>
            <a:endParaRPr lang="en-US"/>
          </a:p>
        </p:txBody>
      </p:sp>
      <p:sp>
        <p:nvSpPr>
          <p:cNvPr id="410626" name="Rectangle 2"/>
          <p:cNvSpPr>
            <a:spLocks noRot="1" noChangeArrowheads="1" noTextEdit="1"/>
          </p:cNvSpPr>
          <p:nvPr>
            <p:ph type="sldImg"/>
          </p:nvPr>
        </p:nvSpPr>
        <p:spPr>
          <a:ln/>
        </p:spPr>
      </p:sp>
      <p:sp>
        <p:nvSpPr>
          <p:cNvPr id="410627" name="Rectangle 3"/>
          <p:cNvSpPr>
            <a:spLocks noGrp="1" noChangeArrowheads="1"/>
          </p:cNvSpPr>
          <p:nvPr>
            <p:ph type="body" idx="1"/>
          </p:nvPr>
        </p:nvSpPr>
        <p:spPr/>
        <p:txBody>
          <a:bodyPr/>
          <a:lstStyle/>
          <a:p>
            <a:pPr lvl="1"/>
            <a:r>
              <a:rPr lang="en-US" sz="1400"/>
              <a:t>Heavy if  </a:t>
            </a:r>
            <a:r>
              <a:rPr lang="en-US" sz="1400">
                <a:latin typeface="Courier New" charset="0"/>
              </a:rPr>
              <a:t>load </a:t>
            </a:r>
            <a:r>
              <a:rPr lang="en-US" sz="1400">
                <a:latin typeface="Symbol" charset="2"/>
                <a:sym typeface="Symbol" charset="2"/>
              </a:rPr>
              <a:t></a:t>
            </a:r>
            <a:r>
              <a:rPr lang="en-US" sz="1400">
                <a:latin typeface="Courier New" charset="0"/>
              </a:rPr>
              <a:t> </a:t>
            </a:r>
            <a:r>
              <a:rPr lang="en-US" sz="1400">
                <a:latin typeface="Symbol" charset="2"/>
                <a:sym typeface="Symbol" charset="2"/>
              </a:rPr>
              <a:t></a:t>
            </a:r>
            <a:r>
              <a:rPr lang="en-US" sz="1400">
                <a:latin typeface="Courier New" charset="0"/>
              </a:rPr>
              <a:t> * Average</a:t>
            </a:r>
            <a:endParaRPr lang="en-US" sz="1400"/>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C24104-81DE-7746-A43B-2D329FF67BC5}" type="slidenum">
              <a:rPr lang="zh-CN" altLang="en-US"/>
              <a:pPr/>
              <a:t>12</a:t>
            </a:fld>
            <a:endParaRPr lang="en-US" altLang="zh-CN"/>
          </a:p>
        </p:txBody>
      </p:sp>
      <p:sp>
        <p:nvSpPr>
          <p:cNvPr id="820226" name="Rectangle 2"/>
          <p:cNvSpPr>
            <a:spLocks noChangeArrowheads="1" noTextEdit="1"/>
          </p:cNvSpPr>
          <p:nvPr>
            <p:ph type="sldImg"/>
          </p:nvPr>
        </p:nvSpPr>
        <p:spPr>
          <a:ln/>
        </p:spPr>
      </p:sp>
      <p:sp>
        <p:nvSpPr>
          <p:cNvPr id="8202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9F6777-03FB-1A4C-A0C3-3A7667065328}" type="slidenum">
              <a:rPr lang="en-US"/>
              <a:pPr/>
              <a:t>37</a:t>
            </a:fld>
            <a:endParaRPr lang="en-US"/>
          </a:p>
        </p:txBody>
      </p:sp>
      <p:sp>
        <p:nvSpPr>
          <p:cNvPr id="355330" name="Rectangle 2"/>
          <p:cNvSpPr>
            <a:spLocks noRot="1" noChangeArrowheads="1" noTextEdit="1"/>
          </p:cNvSpPr>
          <p:nvPr>
            <p:ph type="sldImg"/>
          </p:nvPr>
        </p:nvSpPr>
        <p:spPr>
          <a:ln/>
        </p:spPr>
      </p:sp>
      <p:sp>
        <p:nvSpPr>
          <p:cNvPr id="355331" name="Rectangle 3"/>
          <p:cNvSpPr>
            <a:spLocks noGrp="1" noChangeArrowheads="1"/>
          </p:cNvSpPr>
          <p:nvPr>
            <p:ph type="body" idx="1"/>
          </p:nvPr>
        </p:nvSpPr>
        <p:spPr/>
        <p:txBody>
          <a:bodyPr/>
          <a:lstStyle/>
          <a:p>
            <a:r>
              <a:rPr lang="en-US"/>
              <a:t>Here we have two hubs organized as just described – one for stock price and one for stock volume. </a:t>
            </a:r>
          </a:p>
          <a:p>
            <a:endParaRPr lang="en-US"/>
          </a:p>
          <a:p>
            <a:r>
              <a:rPr lang="en-US"/>
              <a:t>When a subscription - shown in yellow – arrives we pick one of the attributes at random – in this case price and route the subscription to that hub. We start out at a random location on that hub – here the 240-320 node. This node realizes that it is not responsible for the subscription and forwards it clockwise. The 0-80 node realizes that it responsible for part of the subscription and stores it for future use. It then forwards it on. Similarly the 80-160 node also stores it but realizes that no-one else is responsible for the subscription and terminates the process. </a:t>
            </a:r>
          </a:p>
          <a:p>
            <a:endParaRPr lang="en-US"/>
          </a:p>
          <a:p>
            <a:r>
              <a:rPr lang="en-US"/>
              <a:t>When a publication arrives – shown in orange – it gets routed to all hubs. In this case we first send it to the volume hub where it gets routed much like a subscription. It eventually arrives at the matching node for volume = 200. This node tries to match it against any stored subscriptions. Since none are stored the publication is discarded. The publication is also sent to the price hub. Here it reaches the 80-160 and is successfully matched against the stored subscription. This rendezvous point for the publication and subscription then transmits the publication to the interested user.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E05C60-C0FB-6A4C-8A03-709E2A2B04D9}" type="slidenum">
              <a:rPr lang="en-US"/>
              <a:pPr/>
              <a:t>41</a:t>
            </a:fld>
            <a:endParaRPr lang="en-US"/>
          </a:p>
        </p:txBody>
      </p:sp>
      <p:sp>
        <p:nvSpPr>
          <p:cNvPr id="368642" name="Rectangle 2"/>
          <p:cNvSpPr>
            <a:spLocks noRot="1" noChangeArrowheads="1" noTextEdit="1"/>
          </p:cNvSpPr>
          <p:nvPr>
            <p:ph type="sldImg"/>
          </p:nvPr>
        </p:nvSpPr>
        <p:spPr>
          <a:ln/>
        </p:spPr>
      </p:sp>
      <p:sp>
        <p:nvSpPr>
          <p:cNvPr id="368643" name="Rectangle 3"/>
          <p:cNvSpPr>
            <a:spLocks noGrp="1" noChangeArrowheads="1"/>
          </p:cNvSpPr>
          <p:nvPr>
            <p:ph type="body" idx="1"/>
          </p:nvPr>
        </p:nvSpPr>
        <p:spPr>
          <a:xfrm>
            <a:off x="1218363" y="3257787"/>
            <a:ext cx="6707275" cy="3085391"/>
          </a:xfrm>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Previous work has tried to address this problem by using</a:t>
            </a:r>
            <a:r>
              <a:rPr lang="en-US" baseline="0" dirty="0" smtClean="0"/>
              <a:t> area-of-interest filtering. Some game worlds can be partitioned into different regions and players only need to receive updates from others in the same region, such as those that are currently visible. However, area-of-interest filtering can not help when the map can not be partitioned or when game developers want to engineer a large scale game event such as a large battle. </a:t>
            </a:r>
          </a:p>
          <a:p>
            <a:endParaRPr lang="en-US" baseline="0" dirty="0" smtClean="0"/>
          </a:p>
          <a:p>
            <a:r>
              <a:rPr lang="en-US" baseline="0" dirty="0" smtClean="0"/>
              <a:t>Furthermore, it has been shown that even in maps that are partitioned, the population in different regions follows a power-law. Thus, if there are 1000s or 10s of thousands of players in the game, it is still likely that there are about 1000 players in a single region.</a:t>
            </a:r>
            <a:endParaRPr lang="en-US" dirty="0"/>
          </a:p>
        </p:txBody>
      </p:sp>
      <p:sp>
        <p:nvSpPr>
          <p:cNvPr id="4" name="Slide Number Placeholder 3"/>
          <p:cNvSpPr>
            <a:spLocks noGrp="1"/>
          </p:cNvSpPr>
          <p:nvPr>
            <p:ph type="sldNum" sz="quarter" idx="10"/>
          </p:nvPr>
        </p:nvSpPr>
        <p:spPr/>
        <p:txBody>
          <a:bodyPr/>
          <a:lstStyle/>
          <a:p>
            <a:fld id="{D6D6927B-C9E9-44BA-BFFF-95CA344355E5}" type="slidenum">
              <a:rPr lang="en-US" smtClean="0"/>
              <a:pPr/>
              <a:t>43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2E57CA-04BD-46C4-B6EF-BFEA18EB6C08}" type="slidenum">
              <a:rPr lang="en-US"/>
              <a:pPr/>
              <a:t>44</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pPr>
              <a:buFontTx/>
              <a:buNone/>
            </a:pPr>
            <a:r>
              <a:rPr lang="en-US" dirty="0" smtClean="0"/>
              <a:t>Since</a:t>
            </a:r>
            <a:r>
              <a:rPr lang="en-US" baseline="0" dirty="0" smtClean="0"/>
              <a:t> we don’t have enough bandwidth to send updates at the ideal rate, we employ a novel technique to smooth infrequent updates. Players send guidance or predictions instead of state updates and we use guidable AI to smoothly extrapolate the transition between each guidance. </a:t>
            </a:r>
          </a:p>
          <a:p>
            <a:pPr>
              <a:buFontTx/>
              <a:buNone/>
            </a:pPr>
            <a:endParaRPr lang="en-US" baseline="0" dirty="0" smtClean="0"/>
          </a:p>
          <a:p>
            <a:pPr>
              <a:buFontTx/>
              <a:buNone/>
            </a:pPr>
            <a:r>
              <a:rPr lang="en-US" baseline="0" dirty="0" smtClean="0"/>
              <a:t>For example, we use existing path-finding code to make replicas move between each predicted position. Of course, if this was sufficient, we would never have needed to send frequent updates to begin with. </a:t>
            </a:r>
          </a:p>
          <a:p>
            <a:pPr>
              <a:buFontTx/>
              <a:buNone/>
            </a:pPr>
            <a:endParaRPr lang="en-US" baseline="0" dirty="0" smtClean="0"/>
          </a:p>
          <a:p>
            <a:pPr>
              <a:buFontTx/>
              <a:buNone/>
            </a:pPr>
            <a:r>
              <a:rPr lang="en-US" baseline="0" dirty="0" smtClean="0"/>
              <a:t>The problem is that predictions can still be wrong.</a:t>
            </a:r>
          </a:p>
          <a:p>
            <a:pPr>
              <a:buFontTx/>
              <a:buNone/>
            </a:pPr>
            <a:endParaRPr lang="en-US" baseline="0" dirty="0" smtClean="0"/>
          </a:p>
          <a:p>
            <a:pPr>
              <a:buFontTx/>
              <a:buNone/>
            </a:pPr>
            <a:r>
              <a:rPr lang="en-US" baseline="0" dirty="0" smtClean="0"/>
              <a:t>This means interactions between players will appear inconsistent. This is even more jarring than choppy movement when players are paying attention.</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DE2ECB-A263-4D8B-B716-8BDEA07F7CAD}" type="slidenum">
              <a:rPr lang="en-US"/>
              <a:pPr/>
              <a:t>45</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dirty="0" smtClean="0"/>
              <a:t>The intuition</a:t>
            </a:r>
            <a:r>
              <a:rPr lang="en-US" baseline="0" dirty="0" smtClean="0"/>
              <a:t> behind interest sets is that even when many players are visible, a human can only focus on a constant number of them at once. Thus, we should only need to have high-accuracy replicas of these objects.</a:t>
            </a:r>
          </a:p>
          <a:p>
            <a:endParaRPr lang="en-US" baseline="0" dirty="0" smtClean="0"/>
          </a:p>
          <a:p>
            <a:r>
              <a:rPr lang="en-US" baseline="0" dirty="0" smtClean="0"/>
              <a:t>We define my interest set as the five other players that I am most interested in. I subscribe to these players to receive frequent updates from them, while they receive only 1 update per second from everyone else. Other players replicas use guidable AI.</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8E8C17-706C-4F37-970E-9D8E96DB7769}" type="slidenum">
              <a:rPr lang="en-US"/>
              <a:pPr/>
              <a:t>46</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pPr>
              <a:buFontTx/>
              <a:buNone/>
            </a:pPr>
            <a:r>
              <a:rPr lang="en-US" dirty="0" smtClean="0"/>
              <a:t>How does</a:t>
            </a:r>
            <a:r>
              <a:rPr lang="en-US" baseline="0" dirty="0" smtClean="0"/>
              <a:t> the game estimate what I am paying attention to?</a:t>
            </a:r>
          </a:p>
          <a:p>
            <a:pPr>
              <a:buFontTx/>
              <a:buNone/>
            </a:pPr>
            <a:endParaRPr lang="en-US" baseline="0" dirty="0" smtClean="0"/>
          </a:p>
          <a:p>
            <a:pPr>
              <a:buFontTx/>
              <a:buNone/>
            </a:pPr>
            <a:r>
              <a:rPr lang="en-US" baseline="0" dirty="0" smtClean="0"/>
              <a:t>We leverage the fact that several measurable metrics are often heavily correlated with attention in first person shooter games and compute attention as a weighted sum of these metrics:</a:t>
            </a:r>
            <a:endParaRPr lang="en-US" dirty="0" smtClean="0"/>
          </a:p>
          <a:p>
            <a:pPr>
              <a:buFontTx/>
              <a:buNone/>
            </a:pPr>
            <a:r>
              <a:rPr lang="en-US" dirty="0" smtClean="0"/>
              <a:t>-Proximity</a:t>
            </a:r>
            <a:r>
              <a:rPr lang="en-US" dirty="0"/>
              <a:t>, because I am more likely to focus on players closer to me</a:t>
            </a:r>
          </a:p>
          <a:p>
            <a:pPr>
              <a:buFontTx/>
              <a:buChar char="-"/>
            </a:pPr>
            <a:r>
              <a:rPr lang="en-US" dirty="0"/>
              <a:t>Aim, because I am more likely to focus on players I am aiming </a:t>
            </a:r>
            <a:r>
              <a:rPr lang="en-US" dirty="0" smtClean="0"/>
              <a:t>at</a:t>
            </a:r>
            <a:endParaRPr lang="en-US" dirty="0"/>
          </a:p>
          <a:p>
            <a:pPr>
              <a:buFontTx/>
              <a:buChar char="-"/>
            </a:pPr>
            <a:r>
              <a:rPr lang="en-US" dirty="0"/>
              <a:t>And </a:t>
            </a:r>
            <a:r>
              <a:rPr lang="en-US" dirty="0" smtClean="0"/>
              <a:t>interaction-</a:t>
            </a:r>
            <a:r>
              <a:rPr lang="en-US" dirty="0" err="1" smtClean="0"/>
              <a:t>recentcy</a:t>
            </a:r>
            <a:r>
              <a:rPr lang="en-US" dirty="0"/>
              <a:t>, because I am more likely to focus on a player I interacted with recently, such as if I shot them </a:t>
            </a:r>
            <a:r>
              <a:rPr lang="en-US" dirty="0" smtClean="0"/>
              <a:t>recently</a:t>
            </a:r>
            <a:endParaRPr lang="en-US" dirty="0"/>
          </a:p>
          <a:p>
            <a:pPr>
              <a:buFontTx/>
              <a:buChar char="-"/>
            </a:pPr>
            <a:r>
              <a:rPr lang="en-US" dirty="0"/>
              <a:t>We found that these simple metrics were a fairly good indicator of player focus in Quake III</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illustrate, lets look at a Quake III game. Here, the</a:t>
            </a:r>
            <a:r>
              <a:rPr lang="en-US" baseline="0" dirty="0" smtClean="0"/>
              <a:t> players in my interest set are glowing and have a marker over their head. Of course, we wouldn’t actually show which players these are in a real game. These players are in my interest set because they are closer to me and close to my center of aim, shown as a circle and a dot at the center of the screen.</a:t>
            </a:r>
          </a:p>
          <a:p>
            <a:endParaRPr lang="en-US" baseline="0" dirty="0" smtClean="0"/>
          </a:p>
          <a:p>
            <a:r>
              <a:rPr lang="en-US" baseline="0" dirty="0" smtClean="0"/>
              <a:t>As I move around and follow the player I am trying to shoot, my interest set changes, but intuitively, those in my interest set are probably those that I am paying most attention to.</a:t>
            </a:r>
            <a:endParaRPr lang="en-US" dirty="0"/>
          </a:p>
        </p:txBody>
      </p:sp>
      <p:sp>
        <p:nvSpPr>
          <p:cNvPr id="4" name="Slide Number Placeholder 3"/>
          <p:cNvSpPr>
            <a:spLocks noGrp="1"/>
          </p:cNvSpPr>
          <p:nvPr>
            <p:ph type="sldNum" sz="quarter" idx="10"/>
          </p:nvPr>
        </p:nvSpPr>
        <p:spPr/>
        <p:txBody>
          <a:bodyPr/>
          <a:lstStyle/>
          <a:p>
            <a:fld id="{D6D6927B-C9E9-44BA-BFFF-95CA344355E5}" type="slidenum">
              <a:rPr lang="en-US" smtClean="0"/>
              <a:pPr/>
              <a:t>47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 course,</a:t>
            </a:r>
            <a:r>
              <a:rPr lang="en-US" baseline="0" dirty="0" smtClean="0"/>
              <a:t> sometimes I will pick up a sniper weapon and then aim will be more important than proximity.</a:t>
            </a:r>
            <a:endParaRPr lang="en-US" dirty="0"/>
          </a:p>
        </p:txBody>
      </p:sp>
      <p:sp>
        <p:nvSpPr>
          <p:cNvPr id="4" name="Slide Number Placeholder 3"/>
          <p:cNvSpPr>
            <a:spLocks noGrp="1"/>
          </p:cNvSpPr>
          <p:nvPr>
            <p:ph type="sldNum" sz="quarter" idx="10"/>
          </p:nvPr>
        </p:nvSpPr>
        <p:spPr/>
        <p:txBody>
          <a:bodyPr/>
          <a:lstStyle/>
          <a:p>
            <a:fld id="{D6D6927B-C9E9-44BA-BFFF-95CA344355E5}" type="slidenum">
              <a:rPr lang="en-US" smtClean="0"/>
              <a:pPr/>
              <a:t>48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we see that while some players are closer to me,</a:t>
            </a:r>
            <a:r>
              <a:rPr lang="en-US" baseline="0" dirty="0" smtClean="0"/>
              <a:t> the ones closer to the center of my screen are in my interest set because I am more likely to be aiming to shoot one of them.</a:t>
            </a:r>
            <a:endParaRPr lang="en-US" dirty="0"/>
          </a:p>
        </p:txBody>
      </p:sp>
      <p:sp>
        <p:nvSpPr>
          <p:cNvPr id="4" name="Slide Number Placeholder 3"/>
          <p:cNvSpPr>
            <a:spLocks noGrp="1"/>
          </p:cNvSpPr>
          <p:nvPr>
            <p:ph type="sldNum" sz="quarter" idx="10"/>
          </p:nvPr>
        </p:nvSpPr>
        <p:spPr/>
        <p:txBody>
          <a:bodyPr/>
          <a:lstStyle/>
          <a:p>
            <a:fld id="{D6D6927B-C9E9-44BA-BFFF-95CA344355E5}" type="slidenum">
              <a:rPr lang="en-US" smtClean="0"/>
              <a:pPr/>
              <a:t>49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Thus, interest sets allow</a:t>
            </a:r>
            <a:r>
              <a:rPr lang="en-US" baseline="0" dirty="0" smtClean="0"/>
              <a:t> the game to replay players I am paying attention to with higher accuracy, which makes interactions more likely to appear consistent.</a:t>
            </a:r>
            <a:endParaRPr lang="en-US" dirty="0"/>
          </a:p>
        </p:txBody>
      </p:sp>
      <p:sp>
        <p:nvSpPr>
          <p:cNvPr id="4" name="Slide Number Placeholder 3"/>
          <p:cNvSpPr>
            <a:spLocks noGrp="1"/>
          </p:cNvSpPr>
          <p:nvPr>
            <p:ph type="sldNum" sz="quarter" idx="10"/>
          </p:nvPr>
        </p:nvSpPr>
        <p:spPr/>
        <p:txBody>
          <a:bodyPr/>
          <a:lstStyle/>
          <a:p>
            <a:fld id="{D6D6927B-C9E9-44BA-BFFF-95CA344355E5}" type="slidenum">
              <a:rPr lang="en-US" smtClean="0"/>
              <a:pPr/>
              <a:t>50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FC4493-FA67-B84E-ADC3-36400FAFE7B1}" type="slidenum">
              <a:rPr lang="zh-CN" altLang="en-US"/>
              <a:pPr/>
              <a:t>14</a:t>
            </a:fld>
            <a:endParaRPr lang="en-US" altLang="zh-CN"/>
          </a:p>
        </p:txBody>
      </p:sp>
      <p:sp>
        <p:nvSpPr>
          <p:cNvPr id="821250" name="Rectangle 2"/>
          <p:cNvSpPr>
            <a:spLocks noChangeArrowheads="1" noTextEdit="1"/>
          </p:cNvSpPr>
          <p:nvPr>
            <p:ph type="sldImg"/>
          </p:nvPr>
        </p:nvSpPr>
        <p:spPr>
          <a:ln/>
        </p:spPr>
      </p:sp>
      <p:sp>
        <p:nvSpPr>
          <p:cNvPr id="82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E63066-7ECB-2B45-B4F0-323503DCFE37}" type="slidenum">
              <a:rPr lang="en-US"/>
              <a:pPr/>
              <a:t>53</a:t>
            </a:fld>
            <a:endParaRPr lang="en-US"/>
          </a:p>
        </p:txBody>
      </p:sp>
      <p:sp>
        <p:nvSpPr>
          <p:cNvPr id="387074" name="Rectangle 2"/>
          <p:cNvSpPr>
            <a:spLocks noRot="1" noChangeArrowheads="1" noTextEdit="1"/>
          </p:cNvSpPr>
          <p:nvPr>
            <p:ph type="sldImg"/>
          </p:nvPr>
        </p:nvSpPr>
        <p:spPr>
          <a:ln/>
        </p:spPr>
      </p:sp>
      <p:sp>
        <p:nvSpPr>
          <p:cNvPr id="387075" name="Rectangle 3"/>
          <p:cNvSpPr>
            <a:spLocks noGrp="1" noChangeArrowheads="1"/>
          </p:cNvSpPr>
          <p:nvPr>
            <p:ph type="body" idx="1"/>
          </p:nvPr>
        </p:nvSpPr>
        <p:spPr/>
        <p:txBody>
          <a:bodyPr/>
          <a:lstStyle/>
          <a:p>
            <a:r>
              <a:rPr lang="en-US"/>
              <a:t>Simulated unavailability (failure rate) for file system operations in several real file system workloads. An operation is a sequence of temporally close accesses by a client.</a:t>
            </a:r>
          </a:p>
          <a:p>
            <a:endParaRPr lang="en-US"/>
          </a:p>
          <a:p>
            <a:r>
              <a:rPr lang="en-US"/>
              <a:t>Simulated DHT lookups for file system operations. An access requires a lookup if the ID’s owner is not in a client’s LRU-cache of recently contacted servers.</a:t>
            </a:r>
          </a:p>
          <a:p>
            <a:endParaRPr lang="en-US"/>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Multiplayer</a:t>
            </a:r>
            <a:r>
              <a:rPr lang="en-US" baseline="0" dirty="0" smtClean="0"/>
              <a:t> console games, like many </a:t>
            </a:r>
            <a:r>
              <a:rPr lang="en-US" baseline="0" dirty="0" err="1" smtClean="0"/>
              <a:t>xbox</a:t>
            </a:r>
            <a:r>
              <a:rPr lang="en-US" baseline="0" dirty="0" smtClean="0"/>
              <a:t> live games, are often hosted on the machines participating in the game rather than on dedicated servers in order to save costs and administrative overheads. However, this limits the scale of popular high-speed games, such as first person shooters, to a small number of players. Large-scale games, such as massively multiplayer games, support 1000 or 10s of thousands of players and are also very popular but they currently require dedicated servers.</a:t>
            </a:r>
          </a:p>
          <a:p>
            <a:endParaRPr lang="en-US" baseline="0" dirty="0" smtClean="0"/>
          </a:p>
          <a:p>
            <a:r>
              <a:rPr lang="en-US" baseline="0" dirty="0" smtClean="0"/>
              <a:t>So far, no game architecture has been able to support games that are high-speed, large-scale, and peer hosted. The question we ask in this talk is whether we can support all three.</a:t>
            </a:r>
            <a:endParaRPr lang="en-US" dirty="0"/>
          </a:p>
        </p:txBody>
      </p:sp>
      <p:sp>
        <p:nvSpPr>
          <p:cNvPr id="4" name="Slide Number Placeholder 3"/>
          <p:cNvSpPr>
            <a:spLocks noGrp="1"/>
          </p:cNvSpPr>
          <p:nvPr>
            <p:ph type="sldNum" sz="quarter" idx="10"/>
          </p:nvPr>
        </p:nvSpPr>
        <p:spPr/>
        <p:txBody>
          <a:bodyPr/>
          <a:lstStyle/>
          <a:p>
            <a:fld id="{D6D6927B-C9E9-44BA-BFFF-95CA344355E5}" type="slidenum">
              <a:rPr lang="en-US" smtClean="0"/>
              <a:pPr/>
              <a:t>19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3D071F-E479-412A-B55A-BFD022888551}" type="slidenum">
              <a:rPr lang="en-US"/>
              <a:pPr/>
              <a:t>20</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pPr>
              <a:buFontTx/>
              <a:buNone/>
            </a:pPr>
            <a:r>
              <a:rPr lang="en-US" dirty="0" smtClean="0"/>
              <a:t>To</a:t>
            </a:r>
            <a:r>
              <a:rPr lang="en-US" baseline="0" dirty="0" smtClean="0"/>
              <a:t> understand why this is hard, lets consider an example. In peer-to-peer games, the objects in the game such as player avatars are hosted on the peers themselves. Sometimes one peer acts as a server and hosts all the objects but we’re going to look at the case when each peer hosts its own player to leverage all peers’ bandwidth resources. </a:t>
            </a:r>
          </a:p>
          <a:p>
            <a:pPr>
              <a:buFontTx/>
              <a:buNone/>
            </a:pPr>
            <a:endParaRPr lang="en-US" baseline="0" dirty="0" smtClean="0"/>
          </a:p>
          <a:p>
            <a:pPr>
              <a:buFontTx/>
              <a:buNone/>
            </a:pPr>
            <a:r>
              <a:rPr lang="en-US" baseline="0" dirty="0" smtClean="0"/>
              <a:t>Each peer sends updates about its object to all others so that everyone can create a replica and render the current view.</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0BF6D6-1BC1-4A76-822F-DEBC0E49693E}" type="slidenum">
              <a:rPr lang="en-US"/>
              <a:pPr/>
              <a:t>21</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pPr>
              <a:buFontTx/>
              <a:buNone/>
            </a:pPr>
            <a:r>
              <a:rPr lang="en-US" dirty="0" smtClean="0"/>
              <a:t>In</a:t>
            </a:r>
            <a:r>
              <a:rPr lang="en-US" baseline="0" dirty="0" smtClean="0"/>
              <a:t> high-speed games, interactions between objects, such as when one player shoots another, must be reflected very quickly, otherwise the game is no longer fun.</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0BF6D6-1BC1-4A76-822F-DEBC0E49693E}" type="slidenum">
              <a:rPr lang="en-US"/>
              <a:pPr/>
              <a:t>22</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pPr>
              <a:buFontTx/>
              <a:buNone/>
            </a:pPr>
            <a:r>
              <a:rPr lang="en-US" dirty="0" smtClean="0"/>
              <a:t>This</a:t>
            </a:r>
            <a:r>
              <a:rPr lang="en-US" baseline="0" dirty="0" smtClean="0"/>
              <a:t> implies that each peer must send updates very frequently so that when interactions occur, they appear consistently for the players involved. In practice, updates for FPS games are sent each game frame or 20 times per second and must be delivered within  150 milliseconds or else their staleness degrades the game play experience.</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74DCC6-3676-4CC2-ACA1-DB39762AA850}" type="slidenum">
              <a:rPr lang="en-US"/>
              <a:pPr/>
              <a:t>23</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r>
              <a:rPr lang="en-US" dirty="0" smtClean="0"/>
              <a:t>Finally,</a:t>
            </a:r>
            <a:r>
              <a:rPr lang="en-US" baseline="0" dirty="0" smtClean="0"/>
              <a:t> to achieve large-scale, a copy of each update must be delivered to each new player that enters the game. Thus, the aggregate upload capacity needed scales </a:t>
            </a:r>
            <a:r>
              <a:rPr lang="en-US" baseline="0" dirty="0" err="1" smtClean="0"/>
              <a:t>quadratically</a:t>
            </a:r>
            <a:r>
              <a:rPr lang="en-US" baseline="0" dirty="0" smtClean="0"/>
              <a:t> with the number of players. Because of the high-update rate, the constant factor is also very large.</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29F470-183E-4F47-BA27-7D3326CDCD82}" type="slidenum">
              <a:rPr lang="en-US"/>
              <a:pPr/>
              <a:t>25</a:t>
            </a:fld>
            <a:endParaRPr lang="en-US"/>
          </a:p>
        </p:txBody>
      </p:sp>
      <p:sp>
        <p:nvSpPr>
          <p:cNvPr id="216066" name="Rectangle 2"/>
          <p:cNvSpPr>
            <a:spLocks noRo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457200" y="853440"/>
            <a:ext cx="8229600" cy="3108960"/>
          </a:xfrm>
        </p:spPr>
        <p:txBody>
          <a:bodyPr anchor="t" anchorCtr="0">
            <a:noAutofit/>
          </a:bodyPr>
          <a:lstStyle>
            <a:lvl1pPr algn="ctr">
              <a:lnSpc>
                <a:spcPct val="100000"/>
              </a:lnSpc>
              <a:defRPr lang="en-US" sz="5400" b="1" cap="none" spc="0" dirty="0" smtClean="0">
                <a:ln w="1905"/>
                <a:gradFill>
                  <a:gsLst>
                    <a:gs pos="0">
                      <a:schemeClr val="tx2">
                        <a:shade val="30000"/>
                        <a:satMod val="255000"/>
                      </a:schemeClr>
                    </a:gs>
                    <a:gs pos="58000">
                      <a:schemeClr val="tx2">
                        <a:tint val="90000"/>
                        <a:satMod val="300000"/>
                      </a:schemeClr>
                    </a:gs>
                    <a:gs pos="100000">
                      <a:schemeClr val="tx2">
                        <a:tint val="80000"/>
                        <a:satMod val="255000"/>
                      </a:schemeClr>
                    </a:gs>
                  </a:gsLst>
                  <a:lin ang="5400000"/>
                </a:gradFill>
                <a:effectLst>
                  <a:innerShdw blurRad="69850" dist="43180" dir="5400000">
                    <a:srgbClr val="000000">
                      <a:alpha val="65000"/>
                    </a:srgbClr>
                  </a:innerShdw>
                </a:effectLst>
              </a:defRPr>
            </a:lvl1pPr>
          </a:lstStyle>
          <a:p>
            <a:r>
              <a:rPr lang="en-US" dirty="0" smtClean="0"/>
              <a:t>Click to edit Master title style</a:t>
            </a:r>
            <a:endParaRPr lang="en-US" dirty="0"/>
          </a:p>
        </p:txBody>
      </p:sp>
      <p:sp>
        <p:nvSpPr>
          <p:cNvPr id="24" name="Rectangle 26"/>
          <p:cNvSpPr>
            <a:spLocks noGrp="1"/>
          </p:cNvSpPr>
          <p:nvPr>
            <p:ph type="subTitle" idx="1"/>
          </p:nvPr>
        </p:nvSpPr>
        <p:spPr>
          <a:xfrm>
            <a:off x="457200" y="4282440"/>
            <a:ext cx="8229600" cy="1508760"/>
          </a:xfrm>
        </p:spPr>
        <p:txBody>
          <a:bodyPr anchor="b">
            <a:normAutofit/>
          </a:bodyPr>
          <a:lstStyle>
            <a:lvl1pPr marL="0" indent="0" algn="ctr">
              <a:buNone/>
              <a:defRPr lang="en-US" sz="2200" b="0">
                <a:solidFill>
                  <a:schemeClr val="tx2">
                    <a:shade val="55000"/>
                  </a:schemeClr>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r>
              <a:rPr lang="en-US" smtClean="0"/>
              <a:t>02-25-03</a:t>
            </a:r>
            <a:endParaRPr lang="en-US"/>
          </a:p>
        </p:txBody>
      </p:sp>
      <p:sp>
        <p:nvSpPr>
          <p:cNvPr id="9" name="Rectangle 14"/>
          <p:cNvSpPr>
            <a:spLocks noGrp="1"/>
          </p:cNvSpPr>
          <p:nvPr>
            <p:ph type="sldNum" sz="quarter" idx="11"/>
          </p:nvPr>
        </p:nvSpPr>
        <p:spPr/>
        <p:txBody>
          <a:bodyPr/>
          <a:lstStyle>
            <a:lvl1pPr>
              <a:defRPr lang="en-US" smtClean="0"/>
            </a:lvl1pPr>
          </a:lstStyle>
          <a:p>
            <a:fld id="{B6F15528-21DE-4FAA-801E-634DDDAF4B2B}" type="slidenum">
              <a:rPr lang="en-US" smtClean="0"/>
              <a:pPr/>
              <a:t>‹#›</a:t>
            </a:fld>
            <a:endParaRPr lang="en-US"/>
          </a:p>
        </p:txBody>
      </p:sp>
      <p:sp>
        <p:nvSpPr>
          <p:cNvPr id="25" name="Rectangle 27"/>
          <p:cNvSpPr>
            <a:spLocks noGrp="1"/>
          </p:cNvSpPr>
          <p:nvPr>
            <p:ph type="ftr" sz="quarter" idx="12"/>
          </p:nvPr>
        </p:nvSpPr>
        <p:spPr/>
        <p:txBody>
          <a:bodyPr/>
          <a:lstStyle>
            <a:lvl1pPr>
              <a:defRPr lang="en-US" smtClean="0"/>
            </a:lvl1pPr>
          </a:lstStyle>
          <a:p>
            <a:r>
              <a:rPr lang="en-US" smtClean="0"/>
              <a:t>Haifeng Yu, Intel Research / CMU  National University of Singapore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02-25-03</a:t>
            </a:r>
            <a:endParaRPr lang="en-US"/>
          </a:p>
        </p:txBody>
      </p:sp>
      <p:sp>
        <p:nvSpPr>
          <p:cNvPr id="5" name="Footer Placeholder 4"/>
          <p:cNvSpPr>
            <a:spLocks noGrp="1"/>
          </p:cNvSpPr>
          <p:nvPr>
            <p:ph type="ftr" sz="quarter" idx="11"/>
          </p:nvPr>
        </p:nvSpPr>
        <p:spPr/>
        <p:txBody>
          <a:bodyPr/>
          <a:lstStyle/>
          <a:p>
            <a:r>
              <a:rPr lang="en-US" smtClean="0"/>
              <a:t>Haifeng Yu, Intel Research / CMU  National University of Singapore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02-25-03</a:t>
            </a:r>
            <a:endParaRPr lang="en-US"/>
          </a:p>
        </p:txBody>
      </p:sp>
      <p:sp>
        <p:nvSpPr>
          <p:cNvPr id="5" name="Footer Placeholder 4"/>
          <p:cNvSpPr>
            <a:spLocks noGrp="1"/>
          </p:cNvSpPr>
          <p:nvPr>
            <p:ph type="ftr" sz="quarter" idx="11"/>
          </p:nvPr>
        </p:nvSpPr>
        <p:spPr/>
        <p:txBody>
          <a:bodyPr/>
          <a:lstStyle/>
          <a:p>
            <a:r>
              <a:rPr lang="en-US" smtClean="0"/>
              <a:t>Haifeng Yu, Intel Research / CMU  National University of Singapore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and Content">
    <p:spTree>
      <p:nvGrpSpPr>
        <p:cNvPr id="1" name=""/>
        <p:cNvGrpSpPr/>
        <p:nvPr/>
      </p:nvGrpSpPr>
      <p:grpSpPr>
        <a:xfrm>
          <a:off x="0" y="0"/>
          <a:ext cx="0" cy="0"/>
          <a:chOff x="0" y="0"/>
          <a:chExt cx="0" cy="0"/>
        </a:xfrm>
      </p:grpSpPr>
      <p:sp>
        <p:nvSpPr>
          <p:cNvPr id="8" name="Rectangle 7"/>
          <p:cNvSpPr/>
          <p:nvPr userDrawn="1"/>
        </p:nvSpPr>
        <p:spPr>
          <a:xfrm>
            <a:off x="0" y="0"/>
            <a:ext cx="91440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629400"/>
            <a:ext cx="91440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5" name="Footer Placeholder 4"/>
          <p:cNvSpPr>
            <a:spLocks noGrp="1"/>
          </p:cNvSpPr>
          <p:nvPr>
            <p:ph type="ftr" sz="quarter" idx="11"/>
          </p:nvPr>
        </p:nvSpPr>
        <p:spPr>
          <a:xfrm>
            <a:off x="0" y="6629400"/>
            <a:ext cx="7010400" cy="228600"/>
          </a:xfrm>
        </p:spPr>
        <p:txBody>
          <a:bodyPr/>
          <a:lstStyle>
            <a:lvl1pPr algn="l">
              <a:defRPr sz="1400">
                <a:solidFill>
                  <a:schemeClr val="bg1">
                    <a:lumMod val="85000"/>
                  </a:schemeClr>
                </a:solidFill>
              </a:defRPr>
            </a:lvl1pPr>
          </a:lstStyle>
          <a:p>
            <a:r>
              <a:rPr lang="en-US" smtClean="0"/>
              <a:t>Haifeng Yu, Intel Research / CMU  National University of Singapore</a:t>
            </a:r>
            <a:endParaRPr lang="en-US" dirty="0"/>
          </a:p>
        </p:txBody>
      </p:sp>
      <p:sp>
        <p:nvSpPr>
          <p:cNvPr id="6" name="Slide Number Placeholder 5"/>
          <p:cNvSpPr>
            <a:spLocks noGrp="1"/>
          </p:cNvSpPr>
          <p:nvPr>
            <p:ph type="sldNum" sz="quarter" idx="12"/>
          </p:nvPr>
        </p:nvSpPr>
        <p:spPr>
          <a:xfrm>
            <a:off x="7010400" y="6629400"/>
            <a:ext cx="2133600" cy="228600"/>
          </a:xfrm>
        </p:spPr>
        <p:txBody>
          <a:bodyPr/>
          <a:lstStyle>
            <a:lvl1pPr>
              <a:defRPr sz="1400">
                <a:solidFill>
                  <a:schemeClr val="bg1">
                    <a:lumMod val="85000"/>
                  </a:schemeClr>
                </a:solidFill>
              </a:defRPr>
            </a:lvl1pPr>
          </a:lstStyle>
          <a:p>
            <a:fld id="{EBD50310-D3F9-4512-BA90-F45251450757}"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386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r>
              <a:rPr lang="en-US" smtClean="0"/>
              <a:t>Haifeng Yu, Intel Research / CMU  National University of Singapore</a:t>
            </a:r>
            <a:endParaRPr lang="en-US"/>
          </a:p>
        </p:txBody>
      </p:sp>
      <p:sp>
        <p:nvSpPr>
          <p:cNvPr id="6" name="Slide Number Placeholder 5"/>
          <p:cNvSpPr>
            <a:spLocks noGrp="1"/>
          </p:cNvSpPr>
          <p:nvPr>
            <p:ph type="sldNum" sz="quarter" idx="11"/>
          </p:nvPr>
        </p:nvSpPr>
        <p:spPr>
          <a:xfrm>
            <a:off x="6553200" y="6248400"/>
            <a:ext cx="2133600" cy="457200"/>
          </a:xfrm>
        </p:spPr>
        <p:txBody>
          <a:bodyPr/>
          <a:lstStyle>
            <a:lvl1pPr>
              <a:defRPr smtClean="0"/>
            </a:lvl1pPr>
          </a:lstStyle>
          <a:p>
            <a:fld id="{528292FC-6B71-0247-9DBF-16A9B9A59272}" type="slidenum">
              <a:rPr lang="en-US"/>
              <a:pPr/>
              <a:t>‹#›</a:t>
            </a:fld>
            <a:endParaRPr lang="en-US"/>
          </a:p>
        </p:txBody>
      </p:sp>
      <p:sp>
        <p:nvSpPr>
          <p:cNvPr id="7" name="Date Placeholder 6"/>
          <p:cNvSpPr>
            <a:spLocks noGrp="1"/>
          </p:cNvSpPr>
          <p:nvPr>
            <p:ph type="dt" sz="half" idx="12"/>
          </p:nvPr>
        </p:nvSpPr>
        <p:spPr>
          <a:xfrm>
            <a:off x="457200" y="6245225"/>
            <a:ext cx="2133600" cy="476250"/>
          </a:xfrm>
        </p:spPr>
        <p:txBody>
          <a:bodyPr/>
          <a:lstStyle>
            <a:lvl1pPr>
              <a:defRPr/>
            </a:lvl1pPr>
          </a:lstStyle>
          <a:p>
            <a:r>
              <a:rPr lang="en-US" smtClean="0"/>
              <a:t>02-25-03</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82296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848100"/>
            <a:ext cx="82296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r>
              <a:rPr lang="en-US" smtClean="0"/>
              <a:t>Haifeng Yu, Intel Research / CMU  National University of Singapore</a:t>
            </a:r>
            <a:endParaRPr lang="en-US"/>
          </a:p>
        </p:txBody>
      </p:sp>
      <p:sp>
        <p:nvSpPr>
          <p:cNvPr id="6" name="Slide Number Placeholder 5"/>
          <p:cNvSpPr>
            <a:spLocks noGrp="1"/>
          </p:cNvSpPr>
          <p:nvPr>
            <p:ph type="sldNum" sz="quarter" idx="11"/>
          </p:nvPr>
        </p:nvSpPr>
        <p:spPr>
          <a:xfrm>
            <a:off x="6553200" y="6248400"/>
            <a:ext cx="2133600" cy="457200"/>
          </a:xfrm>
        </p:spPr>
        <p:txBody>
          <a:bodyPr/>
          <a:lstStyle>
            <a:lvl1pPr>
              <a:defRPr smtClean="0"/>
            </a:lvl1pPr>
          </a:lstStyle>
          <a:p>
            <a:fld id="{76685BFA-A400-514D-8C72-9F56EE3D3AFB}" type="slidenum">
              <a:rPr lang="en-US"/>
              <a:pPr/>
              <a:t>‹#›</a:t>
            </a:fld>
            <a:endParaRPr lang="en-US"/>
          </a:p>
        </p:txBody>
      </p:sp>
      <p:sp>
        <p:nvSpPr>
          <p:cNvPr id="7" name="Date Placeholder 6"/>
          <p:cNvSpPr>
            <a:spLocks noGrp="1"/>
          </p:cNvSpPr>
          <p:nvPr>
            <p:ph type="dt" sz="half" idx="12"/>
          </p:nvPr>
        </p:nvSpPr>
        <p:spPr>
          <a:xfrm>
            <a:off x="457200" y="6245225"/>
            <a:ext cx="2133600" cy="476250"/>
          </a:xfrm>
        </p:spPr>
        <p:txBody>
          <a:bodyPr/>
          <a:lstStyle>
            <a:lvl1pPr>
              <a:defRPr/>
            </a:lvl1pPr>
          </a:lstStyle>
          <a:p>
            <a:r>
              <a:rPr lang="en-US" smtClean="0"/>
              <a:t>02-25-03</a:t>
            </a:r>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82296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848100"/>
            <a:ext cx="82296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r>
              <a:rPr lang="en-US" smtClean="0"/>
              <a:t>Haifeng Yu, Intel Research / CMU  National University of Singapore</a:t>
            </a:r>
            <a:endParaRPr lang="en-US"/>
          </a:p>
        </p:txBody>
      </p:sp>
      <p:sp>
        <p:nvSpPr>
          <p:cNvPr id="6" name="Slide Number Placeholder 5"/>
          <p:cNvSpPr>
            <a:spLocks noGrp="1"/>
          </p:cNvSpPr>
          <p:nvPr>
            <p:ph type="sldNum" sz="quarter" idx="11"/>
          </p:nvPr>
        </p:nvSpPr>
        <p:spPr>
          <a:xfrm>
            <a:off x="6553200" y="6248400"/>
            <a:ext cx="2133600" cy="457200"/>
          </a:xfrm>
        </p:spPr>
        <p:txBody>
          <a:bodyPr/>
          <a:lstStyle>
            <a:lvl1pPr>
              <a:defRPr smtClean="0"/>
            </a:lvl1pPr>
          </a:lstStyle>
          <a:p>
            <a:fld id="{365D822B-3B13-3D42-A642-70CF158ED34F}" type="slidenum">
              <a:rPr lang="en-US"/>
              <a:pPr/>
              <a:t>‹#›</a:t>
            </a:fld>
            <a:endParaRPr lang="en-US"/>
          </a:p>
        </p:txBody>
      </p:sp>
      <p:sp>
        <p:nvSpPr>
          <p:cNvPr id="7" name="Date Placeholder 6"/>
          <p:cNvSpPr>
            <a:spLocks noGrp="1"/>
          </p:cNvSpPr>
          <p:nvPr>
            <p:ph type="dt" sz="half" idx="12"/>
          </p:nvPr>
        </p:nvSpPr>
        <p:spPr>
          <a:xfrm>
            <a:off x="457200" y="6245225"/>
            <a:ext cx="2133600" cy="476250"/>
          </a:xfrm>
        </p:spPr>
        <p:txBody>
          <a:bodyPr/>
          <a:lstStyle>
            <a:lvl1pPr>
              <a:defRPr/>
            </a:lvl1pPr>
          </a:lstStyle>
          <a:p>
            <a:r>
              <a:rPr lang="en-US" smtClean="0"/>
              <a:t>02-25-03</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dirty="0" smtClean="0"/>
              <a:t>Click to edit Master title style</a:t>
            </a:r>
            <a:endParaRPr lang="en-US" dirty="0"/>
          </a:p>
        </p:txBody>
      </p:sp>
      <p:sp>
        <p:nvSpPr>
          <p:cNvPr id="3" name="Rectangle 3"/>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p:cNvSpPr>
          <p:nvPr>
            <p:ph type="dt" sz="half" idx="10"/>
          </p:nvPr>
        </p:nvSpPr>
        <p:spPr/>
        <p:txBody>
          <a:bodyPr/>
          <a:lstStyle/>
          <a:p>
            <a:r>
              <a:rPr lang="en-US" smtClean="0"/>
              <a:t>02-25-03</a:t>
            </a:r>
            <a:endParaRPr lang="en-US"/>
          </a:p>
        </p:txBody>
      </p:sp>
      <p:sp>
        <p:nvSpPr>
          <p:cNvPr id="5" name="Rectangle 5"/>
          <p:cNvSpPr>
            <a:spLocks noGrp="1"/>
          </p:cNvSpPr>
          <p:nvPr>
            <p:ph type="ftr" sz="quarter" idx="11"/>
          </p:nvPr>
        </p:nvSpPr>
        <p:spPr/>
        <p:txBody>
          <a:bodyPr/>
          <a:lstStyle/>
          <a:p>
            <a:r>
              <a:rPr lang="en-US" smtClean="0"/>
              <a:t>Haifeng Yu, Intel Research / CMU  National University of Singapore</a:t>
            </a:r>
            <a:endParaRPr lang="en-US"/>
          </a:p>
        </p:txBody>
      </p:sp>
      <p:sp>
        <p:nvSpPr>
          <p:cNvPr id="6" name="Rectangle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2"/>
      </p:bgRef>
    </p:bg>
    <p:spTree>
      <p:nvGrpSpPr>
        <p:cNvPr id="1" name=""/>
        <p:cNvGrpSpPr/>
        <p:nvPr/>
      </p:nvGrpSpPr>
      <p:grpSpPr>
        <a:xfrm>
          <a:off x="0" y="0"/>
          <a:ext cx="0" cy="0"/>
          <a:chOff x="0" y="0"/>
          <a:chExt cx="0" cy="0"/>
        </a:xfrm>
      </p:grpSpPr>
      <p:sp>
        <p:nvSpPr>
          <p:cNvPr id="8" name="Rounded Rectangle 7"/>
          <p:cNvSpPr/>
          <p:nvPr/>
        </p:nvSpPr>
        <p:spPr>
          <a:xfrm>
            <a:off x="690563" y="491696"/>
            <a:ext cx="7762875" cy="5874608"/>
          </a:xfrm>
          <a:prstGeom prst="roundRect">
            <a:avLst>
              <a:gd name="adj" fmla="val 2238"/>
            </a:avLst>
          </a:prstGeom>
          <a:gradFill rotWithShape="1">
            <a:gsLst>
              <a:gs pos="0">
                <a:schemeClr val="bg1">
                  <a:satMod val="300000"/>
                  <a:alpha val="50000"/>
                </a:schemeClr>
              </a:gs>
              <a:gs pos="35000">
                <a:schemeClr val="bg1">
                  <a:satMod val="300000"/>
                  <a:alpha val="87000"/>
                </a:schemeClr>
              </a:gs>
              <a:gs pos="50000">
                <a:schemeClr val="bg1">
                  <a:satMod val="300000"/>
                  <a:alpha val="92000"/>
                </a:schemeClr>
              </a:gs>
              <a:gs pos="60000">
                <a:schemeClr val="bg1">
                  <a:satMod val="300000"/>
                  <a:alpha val="89000"/>
                </a:schemeClr>
              </a:gs>
              <a:gs pos="100000">
                <a:schemeClr val="bg1">
                  <a:satMod val="300000"/>
                  <a:alpha val="55000"/>
                </a:schemeClr>
              </a:gs>
            </a:gsLst>
            <a:lin ang="5400000" scaled="1"/>
          </a:gradFill>
          <a:ln>
            <a:noFill/>
          </a:ln>
          <a:effectLst>
            <a:outerShdw blurRad="63500" dist="45720" dir="5400000" algn="t" rotWithShape="0">
              <a:schemeClr val="bg2">
                <a:shade val="30000"/>
                <a:satMod val="250000"/>
                <a:alpha val="90000"/>
              </a:schemeClr>
            </a:outerShdw>
          </a:effectLst>
          <a:scene3d>
            <a:camera prst="orthographicFront">
              <a:rot lat="0" lon="0" rev="0"/>
            </a:camera>
            <a:lightRig rig="contrasting" dir="t">
              <a:rot lat="0" lon="0" rev="7500000"/>
            </a:lightRig>
          </a:scene3d>
          <a:sp3d contourW="6350" prstMaterial="powder">
            <a:bevelT w="50800" h="63500"/>
            <a:contourClr>
              <a:schemeClr val="bg2">
                <a:shade val="90000"/>
                <a:lumMod val="55000"/>
              </a:scheme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mn-ea"/>
              <a:cs typeface="+mn-cs"/>
            </a:endParaRPr>
          </a:p>
        </p:txBody>
      </p:sp>
      <p:sp>
        <p:nvSpPr>
          <p:cNvPr id="2" name="Rectangle 2"/>
          <p:cNvSpPr>
            <a:spLocks noGrp="1"/>
          </p:cNvSpPr>
          <p:nvPr>
            <p:ph type="title"/>
          </p:nvPr>
        </p:nvSpPr>
        <p:spPr>
          <a:xfrm>
            <a:off x="777240" y="795996"/>
            <a:ext cx="7589520" cy="3112843"/>
          </a:xfrm>
        </p:spPr>
        <p:txBody>
          <a:bodyPr anchor="b">
            <a:normAutofit/>
          </a:bodyPr>
          <a:lstStyle>
            <a:lvl1pPr algn="ctr">
              <a:buNone/>
              <a:defRPr lang="en-US" sz="6200" b="1" cap="none" spc="0" dirty="0">
                <a:ln w="1905"/>
                <a:gradFill>
                  <a:gsLst>
                    <a:gs pos="0">
                      <a:schemeClr val="tx2">
                        <a:shade val="30000"/>
                        <a:satMod val="255000"/>
                      </a:schemeClr>
                    </a:gs>
                    <a:gs pos="58000">
                      <a:schemeClr val="tx2">
                        <a:tint val="90000"/>
                        <a:satMod val="300000"/>
                      </a:schemeClr>
                    </a:gs>
                    <a:gs pos="100000">
                      <a:schemeClr val="tx2">
                        <a:tint val="80000"/>
                        <a:satMod val="255000"/>
                      </a:schemeClr>
                    </a:gs>
                  </a:gsLst>
                  <a:lin ang="5400000"/>
                </a:gradFill>
                <a:effectLst>
                  <a:innerShdw blurRad="69850" dist="43180" dir="5400000">
                    <a:srgbClr val="000000">
                      <a:alpha val="65000"/>
                    </a:srgbClr>
                  </a:innerShdw>
                </a:effectLst>
              </a:defRPr>
            </a:lvl1pPr>
          </a:lstStyle>
          <a:p>
            <a:r>
              <a:rPr lang="en-US" smtClean="0"/>
              <a:t>Click to edit Master title style</a:t>
            </a:r>
            <a:endParaRPr lang="en-US" dirty="0"/>
          </a:p>
        </p:txBody>
      </p:sp>
      <p:sp>
        <p:nvSpPr>
          <p:cNvPr id="3" name="Rectangle 3"/>
          <p:cNvSpPr>
            <a:spLocks noGrp="1"/>
          </p:cNvSpPr>
          <p:nvPr>
            <p:ph type="body" idx="1"/>
          </p:nvPr>
        </p:nvSpPr>
        <p:spPr>
          <a:xfrm>
            <a:off x="777240" y="3948552"/>
            <a:ext cx="7589520" cy="1509712"/>
          </a:xfrm>
        </p:spPr>
        <p:txBody>
          <a:bodyPr anchor="t">
            <a:normAutofit/>
          </a:bodyPr>
          <a:lstStyle>
            <a:lvl1pPr indent="0" algn="ctr">
              <a:buNone/>
              <a:defRPr lang="en-US" sz="22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a:xfrm>
            <a:off x="762000" y="5958840"/>
            <a:ext cx="2133600" cy="365760"/>
          </a:xfrm>
        </p:spPr>
        <p:txBody>
          <a:bodyPr/>
          <a:lstStyle/>
          <a:p>
            <a:r>
              <a:rPr lang="en-US" smtClean="0"/>
              <a:t>02-25-03</a:t>
            </a:r>
            <a:endParaRPr lang="en-US"/>
          </a:p>
        </p:txBody>
      </p:sp>
      <p:sp>
        <p:nvSpPr>
          <p:cNvPr id="5" name="Rectangle 5"/>
          <p:cNvSpPr>
            <a:spLocks noGrp="1"/>
          </p:cNvSpPr>
          <p:nvPr>
            <p:ph type="ftr" sz="quarter" idx="11"/>
          </p:nvPr>
        </p:nvSpPr>
        <p:spPr>
          <a:xfrm>
            <a:off x="3124200" y="5958840"/>
            <a:ext cx="2895600" cy="365760"/>
          </a:xfrm>
        </p:spPr>
        <p:txBody>
          <a:bodyPr/>
          <a:lstStyle/>
          <a:p>
            <a:r>
              <a:rPr lang="en-US" smtClean="0"/>
              <a:t>Haifeng Yu, Intel Research / CMU  National University of Singapore</a:t>
            </a:r>
            <a:endParaRPr lang="en-US"/>
          </a:p>
        </p:txBody>
      </p:sp>
      <p:sp>
        <p:nvSpPr>
          <p:cNvPr id="6" name="Rectangle 6"/>
          <p:cNvSpPr>
            <a:spLocks noGrp="1"/>
          </p:cNvSpPr>
          <p:nvPr>
            <p:ph type="sldNum" sz="quarter" idx="12"/>
          </p:nvPr>
        </p:nvSpPr>
        <p:spPr>
          <a:xfrm>
            <a:off x="6248400" y="5958840"/>
            <a:ext cx="2133600" cy="36576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dt" sz="half" idx="10"/>
          </p:nvPr>
        </p:nvSpPr>
        <p:spPr/>
        <p:txBody>
          <a:bodyPr/>
          <a:lstStyle/>
          <a:p>
            <a:r>
              <a:rPr lang="en-US" smtClean="0"/>
              <a:t>02-25-03</a:t>
            </a:r>
            <a:endParaRPr lang="en-US"/>
          </a:p>
        </p:txBody>
      </p:sp>
      <p:sp>
        <p:nvSpPr>
          <p:cNvPr id="6" name="Rectangle 5"/>
          <p:cNvSpPr>
            <a:spLocks noGrp="1"/>
          </p:cNvSpPr>
          <p:nvPr>
            <p:ph type="ftr" sz="quarter" idx="11"/>
          </p:nvPr>
        </p:nvSpPr>
        <p:spPr/>
        <p:txBody>
          <a:bodyPr/>
          <a:lstStyle/>
          <a:p>
            <a:r>
              <a:rPr lang="en-US" smtClean="0"/>
              <a:t>Haifeng Yu, Intel Research / CMU  National University of Singapore</a:t>
            </a:r>
            <a:endParaRPr lang="en-US"/>
          </a:p>
        </p:txBody>
      </p:sp>
      <p:sp>
        <p:nvSpPr>
          <p:cNvPr id="7" name="Rectangle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a:xfrm rot="16200000">
            <a:off x="-1965960" y="2785402"/>
            <a:ext cx="5760720" cy="914400"/>
          </a:xfrm>
        </p:spPr>
        <p:txBody>
          <a:bodyPr lIns="91440" rIns="91440" anchor="ctr">
            <a:noAutofit/>
          </a:bodyPr>
          <a:lstStyle>
            <a:lvl1pPr algn="ctr">
              <a:defRPr sz="3500"/>
            </a:lvl1pPr>
          </a:lstStyle>
          <a:p>
            <a:r>
              <a:rPr lang="en-US" smtClean="0"/>
              <a:t>Click to edit Master title style</a:t>
            </a:r>
            <a:endParaRPr lang="en-US" dirty="0"/>
          </a:p>
        </p:txBody>
      </p:sp>
      <p:sp>
        <p:nvSpPr>
          <p:cNvPr id="3" name="Rectangle 2"/>
          <p:cNvSpPr>
            <a:spLocks noGrp="1"/>
          </p:cNvSpPr>
          <p:nvPr>
            <p:ph type="body" idx="1"/>
          </p:nvPr>
        </p:nvSpPr>
        <p:spPr>
          <a:xfrm>
            <a:off x="1600200" y="547468"/>
            <a:ext cx="3383280" cy="639762"/>
          </a:xfrm>
          <a:prstGeom prst="roundRect">
            <a:avLst>
              <a:gd name="adj" fmla="val 6772"/>
            </a:avLst>
          </a:prstGeom>
          <a:solidFill>
            <a:schemeClr val="bg1">
              <a:alpha val="55000"/>
            </a:schemeClr>
          </a:solidFill>
          <a:ln w="12700">
            <a:solidFill>
              <a:schemeClr val="bg1"/>
            </a:solidFill>
          </a:ln>
        </p:spPr>
        <p:txBody>
          <a:bodyPr lIns="91440" tIns="91440" rIns="91440" bIns="91440" anchor="ctr">
            <a:noAutofit/>
          </a:bodyPr>
          <a:lstStyle>
            <a:lvl1pPr marL="0" indent="0" algn="l">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1600200" y="1322362"/>
            <a:ext cx="3383280" cy="4800600"/>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body" sz="quarter" idx="3"/>
          </p:nvPr>
        </p:nvSpPr>
        <p:spPr>
          <a:xfrm>
            <a:off x="5128846" y="547468"/>
            <a:ext cx="3383280" cy="639762"/>
          </a:xfrm>
          <a:prstGeom prst="roundRect">
            <a:avLst>
              <a:gd name="adj" fmla="val 5673"/>
            </a:avLst>
          </a:prstGeom>
          <a:solidFill>
            <a:schemeClr val="bg1">
              <a:alpha val="55000"/>
            </a:schemeClr>
          </a:solidFill>
          <a:ln w="12700">
            <a:solidFill>
              <a:schemeClr val="bg1"/>
            </a:solidFill>
          </a:ln>
        </p:spPr>
        <p:txBody>
          <a:bodyPr lIns="91440" tIns="91440" rIns="91440" bIns="91440" anchor="ctr">
            <a:noAutofit/>
          </a:bodyPr>
          <a:lstStyle>
            <a:lvl1pPr marL="0" indent="0" algn="l">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5128846" y="1322362"/>
            <a:ext cx="3383280" cy="4800600"/>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a:spLocks noGrp="1"/>
          </p:cNvSpPr>
          <p:nvPr>
            <p:ph type="dt" sz="half" idx="10"/>
          </p:nvPr>
        </p:nvSpPr>
        <p:spPr/>
        <p:txBody>
          <a:bodyPr/>
          <a:lstStyle/>
          <a:p>
            <a:r>
              <a:rPr lang="en-US" smtClean="0"/>
              <a:t>02-25-03</a:t>
            </a:r>
            <a:endParaRPr lang="en-US"/>
          </a:p>
        </p:txBody>
      </p:sp>
      <p:sp>
        <p:nvSpPr>
          <p:cNvPr id="8" name="Rectangle 7"/>
          <p:cNvSpPr>
            <a:spLocks noGrp="1"/>
          </p:cNvSpPr>
          <p:nvPr>
            <p:ph type="ftr" sz="quarter" idx="11"/>
          </p:nvPr>
        </p:nvSpPr>
        <p:spPr/>
        <p:txBody>
          <a:bodyPr/>
          <a:lstStyle/>
          <a:p>
            <a:r>
              <a:rPr lang="en-US" smtClean="0"/>
              <a:t>Haifeng Yu, Intel Research / CMU  National University of Singapore</a:t>
            </a:r>
            <a:endParaRPr lang="en-US"/>
          </a:p>
        </p:txBody>
      </p:sp>
      <p:sp>
        <p:nvSpPr>
          <p:cNvPr id="9" name="Rectangle 8"/>
          <p:cNvSpPr>
            <a:spLocks noGrp="1"/>
          </p:cNvSpPr>
          <p:nvPr>
            <p:ph type="sldNum" sz="quarter" idx="12"/>
          </p:nvPr>
        </p:nvSpPr>
        <p:spPr>
          <a:xfrm>
            <a:off x="6553200" y="6214404"/>
            <a:ext cx="2133600" cy="365760"/>
          </a:xfrm>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r>
              <a:rPr lang="en-US" smtClean="0"/>
              <a:t>02-25-03</a:t>
            </a:r>
            <a:endParaRPr lang="en-US"/>
          </a:p>
        </p:txBody>
      </p:sp>
      <p:sp>
        <p:nvSpPr>
          <p:cNvPr id="4" name="Rectangle 4"/>
          <p:cNvSpPr>
            <a:spLocks noGrp="1"/>
          </p:cNvSpPr>
          <p:nvPr>
            <p:ph type="ftr" sz="quarter" idx="11"/>
          </p:nvPr>
        </p:nvSpPr>
        <p:spPr/>
        <p:txBody>
          <a:bodyPr/>
          <a:lstStyle/>
          <a:p>
            <a:r>
              <a:rPr lang="en-US" smtClean="0"/>
              <a:t>Haifeng Yu, Intel Research / CMU  National University of Singapore</a:t>
            </a:r>
            <a:endParaRPr lang="en-US"/>
          </a:p>
        </p:txBody>
      </p:sp>
      <p:sp>
        <p:nvSpPr>
          <p:cNvPr id="5" name="Rectangle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r>
              <a:rPr lang="en-US" smtClean="0"/>
              <a:t>02-25-03</a:t>
            </a:r>
            <a:endParaRPr lang="en-US"/>
          </a:p>
        </p:txBody>
      </p:sp>
      <p:sp>
        <p:nvSpPr>
          <p:cNvPr id="3" name="Rectangle 3"/>
          <p:cNvSpPr>
            <a:spLocks noGrp="1"/>
          </p:cNvSpPr>
          <p:nvPr>
            <p:ph type="ftr" sz="quarter" idx="11"/>
          </p:nvPr>
        </p:nvSpPr>
        <p:spPr/>
        <p:txBody>
          <a:bodyPr/>
          <a:lstStyle/>
          <a:p>
            <a:r>
              <a:rPr lang="en-US" smtClean="0"/>
              <a:t>Haifeng Yu, Intel Research / CMU  National University of Singapore</a:t>
            </a:r>
            <a:endParaRPr lang="en-US"/>
          </a:p>
        </p:txBody>
      </p:sp>
      <p:sp>
        <p:nvSpPr>
          <p:cNvPr id="4" name="Rectangle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rot="16200000">
            <a:off x="-1828801" y="2888565"/>
            <a:ext cx="5486400" cy="914400"/>
          </a:xfrm>
        </p:spPr>
        <p:txBody>
          <a:bodyPr anchor="b">
            <a:normAutofit/>
            <a:scene3d>
              <a:camera prst="orthographicFront"/>
              <a:lightRig rig="soft" dir="t">
                <a:rot lat="0" lon="0" rev="2100000"/>
              </a:lightRig>
            </a:scene3d>
            <a:sp3d prstMaterial="matte"/>
          </a:bodyPr>
          <a:lstStyle>
            <a:lvl1pPr algn="l">
              <a:defRPr sz="2800" b="1">
                <a:solidFill>
                  <a:schemeClr val="tx2"/>
                </a:solidFill>
                <a:effectLst/>
              </a:defRPr>
            </a:lvl1pPr>
          </a:lstStyle>
          <a:p>
            <a:r>
              <a:rPr lang="en-US" smtClean="0"/>
              <a:t>Click to edit Master title style</a:t>
            </a:r>
            <a:endParaRPr lang="en-US" dirty="0"/>
          </a:p>
        </p:txBody>
      </p:sp>
      <p:sp>
        <p:nvSpPr>
          <p:cNvPr id="3" name="Rectangle 2"/>
          <p:cNvSpPr>
            <a:spLocks noGrp="1"/>
          </p:cNvSpPr>
          <p:nvPr>
            <p:ph idx="1"/>
          </p:nvPr>
        </p:nvSpPr>
        <p:spPr>
          <a:xfrm>
            <a:off x="2590800" y="602566"/>
            <a:ext cx="5943600" cy="5486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type="body" sz="half" idx="2"/>
          </p:nvPr>
        </p:nvSpPr>
        <p:spPr>
          <a:xfrm rot="16200000">
            <a:off x="-859303" y="2888566"/>
            <a:ext cx="5486400" cy="914400"/>
          </a:xfrm>
        </p:spPr>
        <p:txBody>
          <a:bodyPr lIns="91440" rIns="91440"/>
          <a:lstStyle>
            <a:lvl1pPr marL="0" indent="0" algn="l">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r>
              <a:rPr lang="en-US" smtClean="0"/>
              <a:t>02-25-03</a:t>
            </a:r>
            <a:endParaRPr lang="en-US"/>
          </a:p>
        </p:txBody>
      </p:sp>
      <p:sp>
        <p:nvSpPr>
          <p:cNvPr id="6" name="Rectangle 5"/>
          <p:cNvSpPr>
            <a:spLocks noGrp="1"/>
          </p:cNvSpPr>
          <p:nvPr>
            <p:ph type="ftr" sz="quarter" idx="11"/>
          </p:nvPr>
        </p:nvSpPr>
        <p:spPr/>
        <p:txBody>
          <a:bodyPr/>
          <a:lstStyle/>
          <a:p>
            <a:r>
              <a:rPr lang="en-US" smtClean="0"/>
              <a:t>Haifeng Yu, Intel Research / CMU  National University of Singapore</a:t>
            </a:r>
            <a:endParaRPr lang="en-US"/>
          </a:p>
        </p:txBody>
      </p:sp>
      <p:sp>
        <p:nvSpPr>
          <p:cNvPr id="7" name="Rectangle 6"/>
          <p:cNvSpPr>
            <a:spLocks noGrp="1"/>
          </p:cNvSpPr>
          <p:nvPr>
            <p:ph type="sldNum" sz="quarter" idx="12"/>
          </p:nvPr>
        </p:nvSpPr>
        <p:spPr>
          <a:xfrm>
            <a:off x="6553200" y="6214404"/>
            <a:ext cx="2133600" cy="365760"/>
          </a:xfrm>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8" name="Rounded Rectangle 7"/>
          <p:cNvSpPr/>
          <p:nvPr/>
        </p:nvSpPr>
        <p:spPr>
          <a:xfrm>
            <a:off x="4740812" y="794822"/>
            <a:ext cx="3960051" cy="5294376"/>
          </a:xfrm>
          <a:prstGeom prst="roundRect">
            <a:avLst>
              <a:gd name="adj" fmla="val 3541"/>
            </a:avLst>
          </a:prstGeom>
          <a:solidFill>
            <a:srgbClr val="FFFFFF">
              <a:alpha val="40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Grp="1"/>
          </p:cNvSpPr>
          <p:nvPr>
            <p:ph type="title"/>
          </p:nvPr>
        </p:nvSpPr>
        <p:spPr>
          <a:xfrm>
            <a:off x="5277728" y="3501743"/>
            <a:ext cx="3200400" cy="1143000"/>
          </a:xfrm>
        </p:spPr>
        <p:txBody>
          <a:bodyPr anchor="t">
            <a:noAutofit/>
            <a:scene3d>
              <a:camera prst="orthographicFront"/>
              <a:lightRig rig="soft" dir="t">
                <a:rot lat="0" lon="0" rev="2100000"/>
              </a:lightRig>
            </a:scene3d>
            <a:sp3d prstMaterial="matte"/>
          </a:bodyPr>
          <a:lstStyle>
            <a:lvl1pPr algn="ctr">
              <a:buNone/>
              <a:defRPr sz="2600" b="1">
                <a:solidFill>
                  <a:schemeClr val="tx2"/>
                </a:solidFill>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527537" y="821202"/>
            <a:ext cx="4550899" cy="5215597"/>
          </a:xfrm>
          <a:prstGeom prst="roundRect">
            <a:avLst>
              <a:gd name="adj" fmla="val 622"/>
            </a:avLst>
          </a:prstGeom>
          <a:solidFill>
            <a:schemeClr val="bg1">
              <a:lumMod val="85000"/>
            </a:schemeClr>
          </a:solidFill>
          <a:ln w="101600">
            <a:solidFill>
              <a:srgbClr val="FFFFFF"/>
            </a:solidFill>
            <a:miter lim="800000"/>
          </a:ln>
          <a:effectLst>
            <a:outerShdw blurRad="65000" dist="25000" dir="5400000" algn="t" rotWithShape="0">
              <a:schemeClr val="bg2">
                <a:shade val="30000"/>
                <a:satMod val="250000"/>
                <a:alpha val="85000"/>
              </a:schemeClr>
            </a:outerShdw>
          </a:effectLst>
          <a:scene3d>
            <a:camera prst="orthographicFront"/>
            <a:lightRig rig="soft" dir="t">
              <a:rot lat="0" lon="0" rev="20100000"/>
            </a:lightRig>
          </a:scene3d>
          <a:sp3d contourW="3810">
            <a:bevelT w="95250" h="25400"/>
            <a:contourClr>
              <a:schemeClr val="bg2">
                <a:shade val="45000"/>
                <a:satMod val="145000"/>
              </a:schemeClr>
            </a:contourClr>
          </a:sp3d>
        </p:spPr>
        <p:style>
          <a:lnRef idx="3">
            <a:schemeClr val="lt1"/>
          </a:lnRef>
          <a:fillRef idx="1">
            <a:schemeClr val="accent6"/>
          </a:fillRef>
          <a:effectRef idx="1">
            <a:schemeClr val="accent6"/>
          </a:effectRef>
          <a:fontRef idx="minor">
            <a:schemeClr val="lt1"/>
          </a:fontRef>
        </p:style>
        <p:txBody>
          <a:bodyPr/>
          <a:lstStyle>
            <a:lvl1pPr>
              <a:buNone/>
              <a:defRPr sz="3200">
                <a:solidFill>
                  <a:schemeClr val="tx1"/>
                </a:solidFill>
              </a:defRPr>
            </a:lvl1pPr>
          </a:lstStyle>
          <a:p>
            <a:r>
              <a:rPr lang="en-US" sz="2000" smtClean="0"/>
              <a:t>Click icon to add picture</a:t>
            </a:r>
            <a:endParaRPr lang="en-US" sz="2000" dirty="0"/>
          </a:p>
        </p:txBody>
      </p:sp>
      <p:sp>
        <p:nvSpPr>
          <p:cNvPr id="4" name="Rectangle 4"/>
          <p:cNvSpPr>
            <a:spLocks noGrp="1"/>
          </p:cNvSpPr>
          <p:nvPr>
            <p:ph type="body" sz="half" idx="2"/>
          </p:nvPr>
        </p:nvSpPr>
        <p:spPr>
          <a:xfrm>
            <a:off x="5277728" y="1600200"/>
            <a:ext cx="3200400" cy="1825343"/>
          </a:xfrm>
        </p:spPr>
        <p:txBody>
          <a:bodyPr bIns="0" anchor="b">
            <a:normAutofit/>
          </a:bodyPr>
          <a:lstStyle>
            <a:lvl1pPr marL="0" marR="0" indent="0" algn="ctr">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r>
              <a:rPr lang="en-US" smtClean="0"/>
              <a:t>02-25-03</a:t>
            </a:r>
            <a:endParaRPr lang="en-US"/>
          </a:p>
        </p:txBody>
      </p:sp>
      <p:sp>
        <p:nvSpPr>
          <p:cNvPr id="6" name="Rectangle 6"/>
          <p:cNvSpPr>
            <a:spLocks noGrp="1"/>
          </p:cNvSpPr>
          <p:nvPr>
            <p:ph type="ftr" sz="quarter" idx="11"/>
          </p:nvPr>
        </p:nvSpPr>
        <p:spPr/>
        <p:txBody>
          <a:bodyPr/>
          <a:lstStyle/>
          <a:p>
            <a:r>
              <a:rPr lang="en-US" smtClean="0"/>
              <a:t>Haifeng Yu, Intel Research / CMU  National University of Singapore</a:t>
            </a:r>
            <a:endParaRPr lang="en-US"/>
          </a:p>
        </p:txBody>
      </p:sp>
      <p:sp>
        <p:nvSpPr>
          <p:cNvPr id="7" name="Rectangle 7"/>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theme" Target="../theme/theme1.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9" name="Rounded Rectangle 8"/>
          <p:cNvSpPr/>
          <p:nvPr/>
        </p:nvSpPr>
        <p:spPr>
          <a:xfrm>
            <a:off x="152400" y="152400"/>
            <a:ext cx="8839200" cy="6553200"/>
          </a:xfrm>
          <a:prstGeom prst="roundRect">
            <a:avLst>
              <a:gd name="adj" fmla="val 2238"/>
            </a:avLst>
          </a:prstGeom>
          <a:gradFill rotWithShape="1">
            <a:gsLst>
              <a:gs pos="0">
                <a:schemeClr val="bg1">
                  <a:satMod val="300000"/>
                  <a:alpha val="50000"/>
                </a:schemeClr>
              </a:gs>
              <a:gs pos="35000">
                <a:schemeClr val="bg1">
                  <a:satMod val="300000"/>
                  <a:alpha val="87000"/>
                </a:schemeClr>
              </a:gs>
              <a:gs pos="50000">
                <a:schemeClr val="bg1">
                  <a:satMod val="300000"/>
                  <a:alpha val="92000"/>
                </a:schemeClr>
              </a:gs>
              <a:gs pos="60000">
                <a:schemeClr val="bg1">
                  <a:satMod val="300000"/>
                  <a:alpha val="89000"/>
                </a:schemeClr>
              </a:gs>
              <a:gs pos="100000">
                <a:schemeClr val="bg1">
                  <a:satMod val="300000"/>
                  <a:alpha val="55000"/>
                </a:schemeClr>
              </a:gs>
            </a:gsLst>
            <a:lin ang="5400000" scaled="1"/>
          </a:gradFill>
          <a:ln>
            <a:noFill/>
          </a:ln>
          <a:effectLst>
            <a:outerShdw blurRad="63500" dist="45720" dir="5400000" algn="t" rotWithShape="0">
              <a:schemeClr val="bg2">
                <a:shade val="30000"/>
                <a:satMod val="250000"/>
                <a:alpha val="90000"/>
              </a:schemeClr>
            </a:outerShdw>
          </a:effectLst>
          <a:scene3d>
            <a:camera prst="orthographicFront">
              <a:rot lat="0" lon="0" rev="0"/>
            </a:camera>
            <a:lightRig rig="contrasting" dir="t">
              <a:rot lat="0" lon="0" rev="7500000"/>
            </a:lightRig>
          </a:scene3d>
          <a:sp3d contourW="6350" prstMaterial="powder">
            <a:bevelT w="50800" h="63500"/>
            <a:contourClr>
              <a:schemeClr val="bg2">
                <a:shade val="90000"/>
                <a:lumMod val="55000"/>
              </a:scheme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mn-ea"/>
              <a:cs typeface="+mn-cs"/>
            </a:endParaRPr>
          </a:p>
        </p:txBody>
      </p:sp>
      <p:sp>
        <p:nvSpPr>
          <p:cNvPr id="2" name="Rectangle 10"/>
          <p:cNvSpPr>
            <a:spLocks noGrp="1"/>
          </p:cNvSpPr>
          <p:nvPr>
            <p:ph type="title"/>
          </p:nvPr>
        </p:nvSpPr>
        <p:spPr>
          <a:xfrm>
            <a:off x="304800" y="228600"/>
            <a:ext cx="8534400" cy="1066800"/>
          </a:xfrm>
          <a:prstGeom prst="rect">
            <a:avLst/>
          </a:prstGeom>
        </p:spPr>
        <p:txBody>
          <a:bodyPr anchor="t" anchorCtr="0">
            <a:normAutofit/>
            <a:scene3d>
              <a:camera prst="orthographicFront"/>
              <a:lightRig rig="soft" dir="t">
                <a:rot lat="0" lon="0" rev="2100000"/>
              </a:lightRig>
            </a:scene3d>
            <a:sp3d prstMaterial="matte"/>
          </a:bodyPr>
          <a:lstStyle/>
          <a:p>
            <a:r>
              <a:rPr lang="en-US" dirty="0" smtClean="0"/>
              <a:t>Click to edit Master title style</a:t>
            </a:r>
            <a:endParaRPr lang="en-US" dirty="0"/>
          </a:p>
        </p:txBody>
      </p:sp>
      <p:sp>
        <p:nvSpPr>
          <p:cNvPr id="5" name="Rectangle 11"/>
          <p:cNvSpPr>
            <a:spLocks noGrp="1"/>
          </p:cNvSpPr>
          <p:nvPr>
            <p:ph type="body" idx="1"/>
          </p:nvPr>
        </p:nvSpPr>
        <p:spPr>
          <a:xfrm>
            <a:off x="304800" y="1447800"/>
            <a:ext cx="8534400" cy="4678363"/>
          </a:xfrm>
          <a:prstGeom prst="rect">
            <a:avLst/>
          </a:prstGeom>
        </p:spPr>
        <p:txBody>
          <a:bodyPr lIns="45720" rIns="4572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7" name="Rectangle 22"/>
          <p:cNvSpPr>
            <a:spLocks noGrp="1"/>
          </p:cNvSpPr>
          <p:nvPr>
            <p:ph type="dt" sz="half" idx="2"/>
          </p:nvPr>
        </p:nvSpPr>
        <p:spPr>
          <a:xfrm>
            <a:off x="457200" y="6214404"/>
            <a:ext cx="2133600" cy="365760"/>
          </a:xfrm>
          <a:prstGeom prst="rect">
            <a:avLst/>
          </a:prstGeom>
        </p:spPr>
        <p:txBody>
          <a:bodyPr anchor="b" anchorCtr="0"/>
          <a:lstStyle>
            <a:lvl1pPr>
              <a:defRPr lang="en-US" sz="1000" b="0" smtClean="0">
                <a:solidFill>
                  <a:schemeClr val="tx2">
                    <a:tint val="75000"/>
                    <a:satMod val="150000"/>
                  </a:schemeClr>
                </a:solidFill>
                <a:latin typeface="+mn-lt"/>
                <a:ea typeface="+mn-lt"/>
                <a:cs typeface="+mn-lt"/>
              </a:defRPr>
            </a:lvl1pPr>
          </a:lstStyle>
          <a:p>
            <a:r>
              <a:rPr lang="en-US" smtClean="0"/>
              <a:t>02-25-03</a:t>
            </a:r>
            <a:endParaRPr lang="en-US"/>
          </a:p>
        </p:txBody>
      </p:sp>
      <p:sp>
        <p:nvSpPr>
          <p:cNvPr id="18" name="Rectangle 18"/>
          <p:cNvSpPr>
            <a:spLocks noGrp="1"/>
          </p:cNvSpPr>
          <p:nvPr>
            <p:ph type="ftr" sz="quarter" idx="3"/>
          </p:nvPr>
        </p:nvSpPr>
        <p:spPr>
          <a:xfrm>
            <a:off x="3124200" y="6214404"/>
            <a:ext cx="2895600" cy="365760"/>
          </a:xfrm>
          <a:prstGeom prst="rect">
            <a:avLst/>
          </a:prstGeom>
        </p:spPr>
        <p:txBody>
          <a:bodyPr anchor="b" anchorCtr="0"/>
          <a:lstStyle>
            <a:lvl1pPr algn="ctr">
              <a:defRPr lang="en-US" sz="1000" b="0" smtClean="0">
                <a:solidFill>
                  <a:schemeClr val="tx2">
                    <a:tint val="75000"/>
                    <a:satMod val="150000"/>
                  </a:schemeClr>
                </a:solidFill>
                <a:latin typeface="+mn-lt"/>
                <a:ea typeface="+mn-lt"/>
                <a:cs typeface="+mn-lt"/>
              </a:defRPr>
            </a:lvl1pPr>
          </a:lstStyle>
          <a:p>
            <a:r>
              <a:rPr lang="en-US" smtClean="0"/>
              <a:t>Haifeng Yu, Intel Research / CMU  National University of Singapore</a:t>
            </a:r>
            <a:endParaRPr lang="en-US"/>
          </a:p>
        </p:txBody>
      </p:sp>
      <p:sp>
        <p:nvSpPr>
          <p:cNvPr id="13" name="Rectangle 15"/>
          <p:cNvSpPr>
            <a:spLocks noGrp="1"/>
          </p:cNvSpPr>
          <p:nvPr>
            <p:ph type="sldNum" sz="quarter" idx="4"/>
          </p:nvPr>
        </p:nvSpPr>
        <p:spPr>
          <a:xfrm>
            <a:off x="6553200" y="6214404"/>
            <a:ext cx="2133600" cy="365760"/>
          </a:xfrm>
          <a:prstGeom prst="rect">
            <a:avLst/>
          </a:prstGeom>
        </p:spPr>
        <p:txBody>
          <a:bodyPr anchor="b" anchorCtr="0"/>
          <a:lstStyle>
            <a:lvl1pPr algn="r">
              <a:defRPr lang="en-US" sz="1000" b="0" smtClean="0">
                <a:solidFill>
                  <a:schemeClr val="tx2">
                    <a:tint val="75000"/>
                    <a:satMod val="150000"/>
                  </a:schemeClr>
                </a:solidFill>
                <a:latin typeface="+mn-lt"/>
                <a:ea typeface="+mn-lt"/>
                <a:cs typeface="+mn-lt"/>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Lst>
  <p:transition/>
  <p:hf hdr="0" ftr="0" dt="0"/>
  <p:txStyles>
    <p:titleStyle>
      <a:defPPr>
        <a:defRPr sz="4400">
          <a:solidFill>
            <a:schemeClr val="tx2">
              <a:shade val="80000"/>
              <a:satMod val="150000"/>
            </a:schemeClr>
          </a:solidFill>
          <a:latin typeface="+mj-lt"/>
          <a:ea typeface="+mj-ea"/>
          <a:cs typeface="+mj-cs"/>
        </a:defRPr>
      </a:defPPr>
      <a:lvl1pPr algn="ctr" eaLnBrk="1" hangingPunct="1">
        <a:lnSpc>
          <a:spcPts val="4000"/>
        </a:lnSpc>
        <a:buNone/>
        <a:defRPr lang="en-US" sz="4400" b="1" strike="noStrike" kern="1200" baseline="0" dirty="0" smtClean="0">
          <a:solidFill>
            <a:schemeClr val="tx2">
              <a:shade val="85000"/>
              <a:satMod val="150000"/>
            </a:schemeClr>
          </a:solidFill>
          <a:effectLst/>
          <a:latin typeface="+mj-lt"/>
          <a:ea typeface="+mj-lt"/>
          <a:cs typeface="+mj-lt"/>
        </a:defRPr>
      </a:lvl1pPr>
    </p:titleStyle>
    <p:bodyStyle>
      <a:defPPr>
        <a:defRPr>
          <a:solidFill>
            <a:schemeClr val="tx1"/>
          </a:solidFill>
          <a:latin typeface="+mn-lt"/>
          <a:ea typeface="+mn-ea"/>
          <a:cs typeface="+mn-cs"/>
        </a:defRPr>
      </a:defPPr>
      <a:lvl1pPr marL="45720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758952" indent="-228600" algn="l" eaLnBrk="1" hangingPunct="1">
        <a:buClr>
          <a:schemeClr val="accent2"/>
        </a:buClr>
        <a:buFont typeface="Wingdings 2" pitchFamily="18" charset="2"/>
        <a:buChar char=""/>
        <a:defRPr sz="2200">
          <a:solidFill>
            <a:schemeClr val="tx1"/>
          </a:solidFill>
          <a:latin typeface="+mn-lt"/>
          <a:ea typeface="+mn-lt"/>
          <a:cs typeface="+mn-lt"/>
        </a:defRPr>
      </a:lvl2pPr>
      <a:lvl3pPr marL="1033272" indent="-228600" algn="l" eaLnBrk="1" hangingPunct="1">
        <a:buClr>
          <a:schemeClr val="accent3"/>
        </a:buClr>
        <a:buFont typeface="Wingdings 2" pitchFamily="18" charset="2"/>
        <a:buChar char=""/>
        <a:defRPr sz="2000">
          <a:solidFill>
            <a:schemeClr val="tx1"/>
          </a:solidFill>
          <a:latin typeface="+mn-lt"/>
          <a:ea typeface="+mn-lt"/>
          <a:cs typeface="+mn-lt"/>
        </a:defRPr>
      </a:lvl3pPr>
      <a:lvl4pPr marL="1298448" indent="-228600" algn="l" eaLnBrk="1" hangingPunct="1">
        <a:buClr>
          <a:schemeClr val="accent4"/>
        </a:buClr>
        <a:buFont typeface="Wingdings 2" pitchFamily="18" charset="2"/>
        <a:buChar char=""/>
        <a:defRPr sz="1800">
          <a:solidFill>
            <a:schemeClr val="tx1"/>
          </a:solidFill>
          <a:latin typeface="+mn-lt"/>
          <a:ea typeface="+mn-lt"/>
          <a:cs typeface="+mn-lt"/>
        </a:defRPr>
      </a:lvl4pPr>
      <a:lvl5pPr marL="1554480" indent="-228600" algn="l" eaLnBrk="1" hangingPunct="1">
        <a:buClr>
          <a:schemeClr val="accent5"/>
        </a:buClr>
        <a:buFont typeface="Wingdings 2" pitchFamily="18" charset="2"/>
        <a:buChar char=""/>
        <a:defRPr sz="1800">
          <a:solidFill>
            <a:schemeClr val="tx1"/>
          </a:solidFill>
          <a:latin typeface="+mn-lt"/>
          <a:ea typeface="+mn-lt"/>
          <a:cs typeface="+mn-lt"/>
        </a:defRPr>
      </a:lvl5pPr>
      <a:lvl6pPr marL="1810512" indent="-228600" algn="l" eaLnBrk="1" hangingPunct="1">
        <a:buClr>
          <a:schemeClr val="accent6"/>
        </a:buClr>
        <a:buFont typeface="Wingdings 2" pitchFamily="18" charset="2"/>
        <a:buChar char=""/>
        <a:defRPr lang="en-US" sz="1600" baseline="0" smtClean="0">
          <a:latin typeface="+mn-lt"/>
        </a:defRPr>
      </a:lvl6pPr>
      <a:lvl7pPr marL="2075688" indent="-228600" algn="l" eaLnBrk="1" hangingPunct="1">
        <a:buClr>
          <a:schemeClr val="tx2"/>
        </a:buClr>
        <a:buFont typeface="Wingdings 2" pitchFamily="18" charset="2"/>
        <a:buChar char=""/>
        <a:defRPr lang="en-US" sz="1600" baseline="0" smtClean="0">
          <a:latin typeface="+mn-lt"/>
        </a:defRPr>
      </a:lvl7pPr>
      <a:lvl8pPr marL="2340864" indent="-228600" algn="l" eaLnBrk="1" hangingPunct="1">
        <a:buClr>
          <a:schemeClr val="accent2"/>
        </a:buClr>
        <a:buFont typeface="Wingdings 2" pitchFamily="18" charset="2"/>
        <a:buChar char=""/>
        <a:defRPr sz="1600" baseline="0">
          <a:latin typeface="+mn-lt"/>
        </a:defRPr>
      </a:lvl8pPr>
      <a:lvl9pPr marL="2596896"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4" Type="http://schemas.openxmlformats.org/officeDocument/2006/relationships/oleObject" Target="../embeddings/Microsoft_Equation1.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8.jpeg"/><Relationship Id="rId4" Type="http://schemas.openxmlformats.org/officeDocument/2006/relationships/image" Target="../media/image4.png"/><Relationship Id="rId10" Type="http://schemas.openxmlformats.org/officeDocument/2006/relationships/image" Target="../media/image10.jpeg"/><Relationship Id="rId5" Type="http://schemas.openxmlformats.org/officeDocument/2006/relationships/image" Target="../media/image5.jpeg"/><Relationship Id="rId7" Type="http://schemas.openxmlformats.org/officeDocument/2006/relationships/image" Target="../media/image7.jpeg"/><Relationship Id="rId11" Type="http://schemas.openxmlformats.org/officeDocument/2006/relationships/image" Target="../media/image11.png"/><Relationship Id="rId12" Type="http://schemas.openxmlformats.org/officeDocument/2006/relationships/image" Target="../media/image12.png"/><Relationship Id="rId1" Type="http://schemas.openxmlformats.org/officeDocument/2006/relationships/tags" Target="../tags/tag1.xml"/><Relationship Id="rId2" Type="http://schemas.openxmlformats.org/officeDocument/2006/relationships/slideLayout" Target="../slideLayouts/slideLayout2.xml"/><Relationship Id="rId9" Type="http://schemas.openxmlformats.org/officeDocument/2006/relationships/image" Target="../media/image9.jpeg"/><Relationship Id="rId3" Type="http://schemas.openxmlformats.org/officeDocument/2006/relationships/notesSlide" Target="../notesSlides/notesSlide4.xml"/><Relationship Id="rId6"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8.gif"/><Relationship Id="rId4" Type="http://schemas.openxmlformats.org/officeDocument/2006/relationships/image" Target="../media/image14.png"/><Relationship Id="rId5" Type="http://schemas.openxmlformats.org/officeDocument/2006/relationships/image" Target="../media/image15.png"/><Relationship Id="rId7" Type="http://schemas.openxmlformats.org/officeDocument/2006/relationships/image" Target="../media/image17.gif"/><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jpeg"/><Relationship Id="rId6" Type="http://schemas.openxmlformats.org/officeDocument/2006/relationships/image" Target="../media/image16.gif"/></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4" Type="http://schemas.openxmlformats.org/officeDocument/2006/relationships/image" Target="../media/image14.png"/><Relationship Id="rId5" Type="http://schemas.openxmlformats.org/officeDocument/2006/relationships/image" Target="../media/image16.gif"/><Relationship Id="rId7" Type="http://schemas.openxmlformats.org/officeDocument/2006/relationships/image" Target="../media/image18.gif"/><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 Id="rId6" Type="http://schemas.openxmlformats.org/officeDocument/2006/relationships/image" Target="../media/image17.gif"/></Relationships>
</file>

<file path=ppt/slides/_rels/slide22.xml.rels><?xml version="1.0" encoding="UTF-8" standalone="yes"?>
<Relationships xmlns="http://schemas.openxmlformats.org/package/2006/relationships"><Relationship Id="rId4" Type="http://schemas.openxmlformats.org/officeDocument/2006/relationships/image" Target="../media/image15.png"/><Relationship Id="rId5" Type="http://schemas.openxmlformats.org/officeDocument/2006/relationships/image" Target="../media/image16.gif"/><Relationship Id="rId7" Type="http://schemas.openxmlformats.org/officeDocument/2006/relationships/image" Target="../media/image18.gif"/><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 Id="rId6" Type="http://schemas.openxmlformats.org/officeDocument/2006/relationships/image" Target="../media/image17.gif"/></Relationships>
</file>

<file path=ppt/slides/_rels/slide23.xml.rels><?xml version="1.0" encoding="UTF-8" standalone="yes"?>
<Relationships xmlns="http://schemas.openxmlformats.org/package/2006/relationships"><Relationship Id="rId8" Type="http://schemas.openxmlformats.org/officeDocument/2006/relationships/image" Target="../media/image18.gif"/><Relationship Id="rId4" Type="http://schemas.openxmlformats.org/officeDocument/2006/relationships/image" Target="../media/image13.jpeg"/><Relationship Id="rId5" Type="http://schemas.openxmlformats.org/officeDocument/2006/relationships/image" Target="../media/image15.png"/><Relationship Id="rId7" Type="http://schemas.openxmlformats.org/officeDocument/2006/relationships/image" Target="../media/image17.gif"/><Relationship Id="rId1" Type="http://schemas.openxmlformats.org/officeDocument/2006/relationships/slideLayout" Target="../slideLayouts/slideLayout2.xml"/><Relationship Id="rId2" Type="http://schemas.openxmlformats.org/officeDocument/2006/relationships/notesSlide" Target="../notesSlides/notesSlide8.xml"/><Relationship Id="rId9" Type="http://schemas.openxmlformats.org/officeDocument/2006/relationships/image" Target="../media/image20.png"/><Relationship Id="rId3" Type="http://schemas.openxmlformats.org/officeDocument/2006/relationships/chart" Target="../charts/chart1.xml"/><Relationship Id="rId6" Type="http://schemas.openxmlformats.org/officeDocument/2006/relationships/image" Target="../media/image16.gif"/></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6" Type="http://schemas.openxmlformats.org/officeDocument/2006/relationships/image" Target="../media/image25.wmf"/><Relationship Id="rId4" Type="http://schemas.openxmlformats.org/officeDocument/2006/relationships/image" Target="../media/image23.wmf"/><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2.wmf"/><Relationship Id="rId5" Type="http://schemas.openxmlformats.org/officeDocument/2006/relationships/image" Target="../media/image24.wmf"/></Relationships>
</file>

<file path=ppt/slides/_rels/slide28.xml.rels><?xml version="1.0" encoding="UTF-8" standalone="yes"?>
<Relationships xmlns="http://schemas.openxmlformats.org/package/2006/relationships"><Relationship Id="rId4" Type="http://schemas.openxmlformats.org/officeDocument/2006/relationships/comments" Target="../comments/comment1.xml"/><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1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13.xml"/><Relationship Id="rId1" Type="http://schemas.openxmlformats.org/officeDocument/2006/relationships/tags" Target="../tags/tag4.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6.xml"/><Relationship Id="rId3" Type="http://schemas.openxmlformats.org/officeDocument/2006/relationships/notesSlide" Target="../notesSlides/notesSlide14.xml"/><Relationship Id="rId1" Type="http://schemas.openxmlformats.org/officeDocument/2006/relationships/tags" Target="../tags/tag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4" Type="http://schemas.openxmlformats.org/officeDocument/2006/relationships/comments" Target="../comments/comment2.xml"/><Relationship Id="rId1" Type="http://schemas.openxmlformats.org/officeDocument/2006/relationships/tags" Target="../tags/tag6.xml"/><Relationship Id="rId2" Type="http://schemas.openxmlformats.org/officeDocument/2006/relationships/slideLayout" Target="../slideLayouts/slideLayout13.xml"/><Relationship Id="rId3" Type="http://schemas.openxmlformats.org/officeDocument/2006/relationships/notesSlide" Target="../notesSlides/notesSlide18.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5.xml"/><Relationship Id="rId3" Type="http://schemas.openxmlformats.org/officeDocument/2006/relationships/notesSlide" Target="../notesSlides/notesSlide19.xml"/><Relationship Id="rId1" Type="http://schemas.openxmlformats.org/officeDocument/2006/relationships/tags" Target="../tags/tag7.xml"/></Relationships>
</file>

<file path=ppt/slides/_rels/slide37.xml.rels><?xml version="1.0" encoding="UTF-8" standalone="yes"?>
<Relationships xmlns="http://schemas.openxmlformats.org/package/2006/relationships"><Relationship Id="rId4" Type="http://schemas.openxmlformats.org/officeDocument/2006/relationships/image" Target="../media/image26.wmf"/><Relationship Id="rId1" Type="http://schemas.openxmlformats.org/officeDocument/2006/relationships/tags" Target="../tags/tag8.xml"/><Relationship Id="rId2" Type="http://schemas.openxmlformats.org/officeDocument/2006/relationships/slideLayout" Target="../slideLayouts/slideLayout15.xml"/><Relationship Id="rId3" Type="http://schemas.openxmlformats.org/officeDocument/2006/relationships/notesSlide" Target="../notesSlides/notesSlide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3.xml"/><Relationship Id="rId3" Type="http://schemas.openxmlformats.org/officeDocument/2006/relationships/notesSlide" Target="../notesSlides/notesSlide21.xml"/><Relationship Id="rId1" Type="http://schemas.openxmlformats.org/officeDocument/2006/relationships/vmlDrawing" Target="../drawings/vmlDrawing2.vml"/></Relationships>
</file>

<file path=ppt/slides/_rels/slide42.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9.png"/><Relationship Id="rId5" Type="http://schemas.openxmlformats.org/officeDocument/2006/relationships/image" Target="../media/image31.png"/></Relationships>
</file>

<file path=ppt/slides/_rels/slide44.xml.rels><?xml version="1.0" encoding="UTF-8" standalone="yes"?>
<Relationships xmlns="http://schemas.openxmlformats.org/package/2006/relationships"><Relationship Id="rId6" Type="http://schemas.openxmlformats.org/officeDocument/2006/relationships/image" Target="../media/image33.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png"/><Relationship Id="rId5" Type="http://schemas.openxmlformats.org/officeDocument/2006/relationships/image" Target="../media/image19.png"/></Relationships>
</file>

<file path=ppt/slides/_rels/slide45.xml.rels><?xml version="1.0" encoding="UTF-8" standalone="yes"?>
<Relationships xmlns="http://schemas.openxmlformats.org/package/2006/relationships"><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9.png"/><Relationship Id="rId5" Type="http://schemas.openxmlformats.org/officeDocument/2006/relationships/image" Target="../media/image35.png"/></Relationships>
</file>

<file path=ppt/slides/_rels/slide46.xml.rels><?xml version="1.0" encoding="UTF-8" standalone="yes"?>
<Relationships xmlns="http://schemas.openxmlformats.org/package/2006/relationships"><Relationship Id="rId6" Type="http://schemas.openxmlformats.org/officeDocument/2006/relationships/image" Target="../media/image37.png"/><Relationship Id="rId4" Type="http://schemas.openxmlformats.org/officeDocument/2006/relationships/image" Target="../media/image14.png"/><Relationship Id="rId1" Type="http://schemas.openxmlformats.org/officeDocument/2006/relationships/video" Target="file://localhost/Users/srini/Documents/Papers/presentations/Games/2008.sigcomm/intrec2.avi" TargetMode="External"/><Relationship Id="rId2" Type="http://schemas.openxmlformats.org/officeDocument/2006/relationships/slideLayout" Target="../slideLayouts/slideLayout2.xml"/><Relationship Id="rId3" Type="http://schemas.openxmlformats.org/officeDocument/2006/relationships/notesSlide" Target="../notesSlides/notesSlide25.xml"/><Relationship Id="rId5" Type="http://schemas.openxmlformats.org/officeDocument/2006/relationships/image" Target="../media/image36.png"/></Relationships>
</file>

<file path=ppt/slides/_rels/slide47.xml.rels><?xml version="1.0" encoding="UTF-8" standalone="yes"?>
<Relationships xmlns="http://schemas.openxmlformats.org/package/2006/relationships"><Relationship Id="rId4" Type="http://schemas.openxmlformats.org/officeDocument/2006/relationships/image" Target="../media/image38.png"/><Relationship Id="rId1" Type="http://schemas.openxmlformats.org/officeDocument/2006/relationships/video" Target="file://localhost/Users/srini/Documents/Papers/presentations/Games/2008.sigcomm/focusset-part1-gamma.avi" TargetMode="External"/><Relationship Id="rId2" Type="http://schemas.openxmlformats.org/officeDocument/2006/relationships/slideLayout" Target="../slideLayouts/slideLayout12.xml"/><Relationship Id="rId3" Type="http://schemas.openxmlformats.org/officeDocument/2006/relationships/notesSlide" Target="../notesSlides/notesSlide26.xml"/><Relationship Id="rId5" Type="http://schemas.openxmlformats.org/officeDocument/2006/relationships/image" Target="../media/image39.png"/></Relationships>
</file>

<file path=ppt/slides/_rels/slide48.xml.rels><?xml version="1.0" encoding="UTF-8" standalone="yes"?>
<Relationships xmlns="http://schemas.openxmlformats.org/package/2006/relationships"><Relationship Id="rId4" Type="http://schemas.openxmlformats.org/officeDocument/2006/relationships/image" Target="../media/image40.png"/><Relationship Id="rId1" Type="http://schemas.openxmlformats.org/officeDocument/2006/relationships/video" Target="file://localhost/Users/srini/Documents/Papers/presentations/Games/2008.sigcomm/focusset-part2-gamma.avi" TargetMode="External"/><Relationship Id="rId2" Type="http://schemas.openxmlformats.org/officeDocument/2006/relationships/slideLayout" Target="../slideLayouts/slideLayout12.xml"/><Relationship Id="rId3" Type="http://schemas.openxmlformats.org/officeDocument/2006/relationships/notesSlide" Target="../notesSlides/notesSlide2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3" Type="http://schemas.openxmlformats.org/officeDocument/2006/relationships/image" Target="../media/image4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4" Type="http://schemas.openxmlformats.org/officeDocument/2006/relationships/image" Target="../media/image42.png"/><Relationship Id="rId1" Type="http://schemas.openxmlformats.org/officeDocument/2006/relationships/video" Target="file://localhost/Users/srini/Documents/Papers/presentations/Games/2008.sigcomm/focusset-part3-gamma.avi" TargetMode="External"/><Relationship Id="rId2" Type="http://schemas.openxmlformats.org/officeDocument/2006/relationships/slideLayout" Target="../slideLayouts/slideLayout12.xml"/><Relationship Id="rId3" Type="http://schemas.openxmlformats.org/officeDocument/2006/relationships/notesSlide" Target="../notesSlides/notesSlide29.xml"/></Relationships>
</file>

<file path=ppt/slides/_rels/slide51.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4" Type="http://schemas.openxmlformats.org/officeDocument/2006/relationships/image" Target="../media/image45.png"/><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44.png"/></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sz="4800" dirty="0"/>
              <a:t>15-446 Distributed Systems</a:t>
            </a:r>
            <a:br>
              <a:rPr sz="4800" dirty="0"/>
            </a:br>
            <a:r>
              <a:rPr sz="4800" dirty="0"/>
              <a:t>Spring 2009</a:t>
            </a:r>
          </a:p>
        </p:txBody>
      </p:sp>
      <p:sp>
        <p:nvSpPr>
          <p:cNvPr id="4099" name="Rectangle 3"/>
          <p:cNvSpPr>
            <a:spLocks noGrp="1" noChangeArrowheads="1"/>
          </p:cNvSpPr>
          <p:nvPr>
            <p:ph type="subTitle" idx="1"/>
          </p:nvPr>
        </p:nvSpPr>
        <p:spPr/>
        <p:txBody>
          <a:bodyPr/>
          <a:lstStyle/>
          <a:p>
            <a:r>
              <a:rPr sz="2400" dirty="0" smtClean="0"/>
              <a:t>L</a:t>
            </a:r>
            <a:r>
              <a:rPr sz="2400" dirty="0" smtClean="0"/>
              <a:t>-27 Social Networks and Other Stuff</a:t>
            </a:r>
            <a:endParaRPr lang="en-US" dirty="0"/>
          </a:p>
        </p:txBody>
      </p:sp>
      <p:grpSp>
        <p:nvGrpSpPr>
          <p:cNvPr id="51" name="Group 443"/>
          <p:cNvGrpSpPr>
            <a:grpSpLocks/>
          </p:cNvGrpSpPr>
          <p:nvPr/>
        </p:nvGrpSpPr>
        <p:grpSpPr bwMode="auto">
          <a:xfrm>
            <a:off x="3733800" y="3236463"/>
            <a:ext cx="1524000" cy="1481587"/>
            <a:chOff x="3216" y="2448"/>
            <a:chExt cx="1979" cy="1729"/>
          </a:xfrm>
        </p:grpSpPr>
        <p:sp>
          <p:nvSpPr>
            <p:cNvPr id="52" name="Line 444"/>
            <p:cNvSpPr>
              <a:spLocks noChangeShapeType="1"/>
            </p:cNvSpPr>
            <p:nvPr/>
          </p:nvSpPr>
          <p:spPr bwMode="auto">
            <a:xfrm flipV="1">
              <a:off x="3888" y="3360"/>
              <a:ext cx="144" cy="144"/>
            </a:xfrm>
            <a:prstGeom prst="line">
              <a:avLst/>
            </a:prstGeom>
            <a:noFill/>
            <a:ln w="9525">
              <a:solidFill>
                <a:schemeClr val="tx1"/>
              </a:solidFill>
              <a:round/>
              <a:headEnd/>
              <a:tailEnd/>
            </a:ln>
            <a:effectLst/>
          </p:spPr>
          <p:txBody>
            <a:bodyPr wrap="none" anchor="ctr"/>
            <a:lstStyle/>
            <a:p>
              <a:endParaRPr lang="en-US"/>
            </a:p>
          </p:txBody>
        </p:sp>
        <p:sp>
          <p:nvSpPr>
            <p:cNvPr id="53" name="Freeform 445"/>
            <p:cNvSpPr>
              <a:spLocks/>
            </p:cNvSpPr>
            <p:nvPr/>
          </p:nvSpPr>
          <p:spPr bwMode="auto">
            <a:xfrm>
              <a:off x="3290" y="4065"/>
              <a:ext cx="115" cy="112"/>
            </a:xfrm>
            <a:custGeom>
              <a:avLst/>
              <a:gdLst/>
              <a:ahLst/>
              <a:cxnLst>
                <a:cxn ang="0">
                  <a:pos x="112" y="112"/>
                </a:cxn>
                <a:cxn ang="0">
                  <a:pos x="115" y="0"/>
                </a:cxn>
                <a:cxn ang="0">
                  <a:pos x="0" y="0"/>
                </a:cxn>
                <a:cxn ang="0">
                  <a:pos x="0" y="112"/>
                </a:cxn>
                <a:cxn ang="0">
                  <a:pos x="115" y="112"/>
                </a:cxn>
                <a:cxn ang="0">
                  <a:pos x="115" y="112"/>
                </a:cxn>
              </a:cxnLst>
              <a:rect l="0" t="0" r="r" b="b"/>
              <a:pathLst>
                <a:path w="115" h="112">
                  <a:moveTo>
                    <a:pt x="112" y="112"/>
                  </a:moveTo>
                  <a:lnTo>
                    <a:pt x="115" y="0"/>
                  </a:lnTo>
                  <a:lnTo>
                    <a:pt x="0" y="0"/>
                  </a:lnTo>
                  <a:lnTo>
                    <a:pt x="0" y="112"/>
                  </a:lnTo>
                  <a:lnTo>
                    <a:pt x="115" y="112"/>
                  </a:lnTo>
                  <a:lnTo>
                    <a:pt x="115" y="112"/>
                  </a:lnTo>
                </a:path>
              </a:pathLst>
            </a:custGeom>
            <a:solidFill>
              <a:srgbClr val="FF0066">
                <a:alpha val="50000"/>
              </a:srgbClr>
            </a:solidFill>
            <a:ln w="7938">
              <a:solidFill>
                <a:schemeClr val="tx1"/>
              </a:solidFill>
              <a:prstDash val="solid"/>
              <a:round/>
              <a:headEnd/>
              <a:tailEnd/>
            </a:ln>
          </p:spPr>
          <p:txBody>
            <a:bodyPr/>
            <a:lstStyle/>
            <a:p>
              <a:endParaRPr lang="en-US"/>
            </a:p>
          </p:txBody>
        </p:sp>
        <p:sp>
          <p:nvSpPr>
            <p:cNvPr id="54" name="Freeform 446"/>
            <p:cNvSpPr>
              <a:spLocks/>
            </p:cNvSpPr>
            <p:nvPr/>
          </p:nvSpPr>
          <p:spPr bwMode="auto">
            <a:xfrm>
              <a:off x="3948" y="4065"/>
              <a:ext cx="115" cy="112"/>
            </a:xfrm>
            <a:custGeom>
              <a:avLst/>
              <a:gdLst/>
              <a:ahLst/>
              <a:cxnLst>
                <a:cxn ang="0">
                  <a:pos x="112" y="112"/>
                </a:cxn>
                <a:cxn ang="0">
                  <a:pos x="115" y="0"/>
                </a:cxn>
                <a:cxn ang="0">
                  <a:pos x="0" y="0"/>
                </a:cxn>
                <a:cxn ang="0">
                  <a:pos x="0" y="112"/>
                </a:cxn>
                <a:cxn ang="0">
                  <a:pos x="115" y="112"/>
                </a:cxn>
                <a:cxn ang="0">
                  <a:pos x="115" y="112"/>
                </a:cxn>
              </a:cxnLst>
              <a:rect l="0" t="0" r="r" b="b"/>
              <a:pathLst>
                <a:path w="115" h="112">
                  <a:moveTo>
                    <a:pt x="112" y="112"/>
                  </a:moveTo>
                  <a:lnTo>
                    <a:pt x="115" y="0"/>
                  </a:lnTo>
                  <a:lnTo>
                    <a:pt x="0" y="0"/>
                  </a:lnTo>
                  <a:lnTo>
                    <a:pt x="0" y="112"/>
                  </a:lnTo>
                  <a:lnTo>
                    <a:pt x="115" y="112"/>
                  </a:lnTo>
                  <a:lnTo>
                    <a:pt x="115" y="112"/>
                  </a:lnTo>
                </a:path>
              </a:pathLst>
            </a:custGeom>
            <a:solidFill>
              <a:schemeClr val="accent1">
                <a:alpha val="50000"/>
              </a:schemeClr>
            </a:solidFill>
            <a:ln w="7938">
              <a:solidFill>
                <a:schemeClr val="tx1"/>
              </a:solidFill>
              <a:prstDash val="solid"/>
              <a:round/>
              <a:headEnd/>
              <a:tailEnd/>
            </a:ln>
          </p:spPr>
          <p:txBody>
            <a:bodyPr/>
            <a:lstStyle/>
            <a:p>
              <a:endParaRPr lang="en-US"/>
            </a:p>
          </p:txBody>
        </p:sp>
        <p:sp>
          <p:nvSpPr>
            <p:cNvPr id="55" name="Freeform 447"/>
            <p:cNvSpPr>
              <a:spLocks/>
            </p:cNvSpPr>
            <p:nvPr/>
          </p:nvSpPr>
          <p:spPr bwMode="auto">
            <a:xfrm>
              <a:off x="4151" y="2448"/>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56" name="Freeform 448"/>
            <p:cNvSpPr>
              <a:spLocks/>
            </p:cNvSpPr>
            <p:nvPr/>
          </p:nvSpPr>
          <p:spPr bwMode="auto">
            <a:xfrm>
              <a:off x="3605" y="2756"/>
              <a:ext cx="114" cy="112"/>
            </a:xfrm>
            <a:custGeom>
              <a:avLst/>
              <a:gdLst/>
              <a:ahLst/>
              <a:cxnLst>
                <a:cxn ang="0">
                  <a:pos x="112" y="112"/>
                </a:cxn>
                <a:cxn ang="0">
                  <a:pos x="114" y="0"/>
                </a:cxn>
                <a:cxn ang="0">
                  <a:pos x="0" y="0"/>
                </a:cxn>
                <a:cxn ang="0">
                  <a:pos x="0" y="112"/>
                </a:cxn>
                <a:cxn ang="0">
                  <a:pos x="114" y="112"/>
                </a:cxn>
                <a:cxn ang="0">
                  <a:pos x="114" y="112"/>
                </a:cxn>
              </a:cxnLst>
              <a:rect l="0" t="0" r="r" b="b"/>
              <a:pathLst>
                <a:path w="114" h="112">
                  <a:moveTo>
                    <a:pt x="112" y="112"/>
                  </a:moveTo>
                  <a:lnTo>
                    <a:pt x="114" y="0"/>
                  </a:lnTo>
                  <a:lnTo>
                    <a:pt x="0" y="0"/>
                  </a:lnTo>
                  <a:lnTo>
                    <a:pt x="0" y="112"/>
                  </a:lnTo>
                  <a:lnTo>
                    <a:pt x="114" y="112"/>
                  </a:lnTo>
                  <a:lnTo>
                    <a:pt x="114" y="112"/>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57" name="Freeform 449"/>
            <p:cNvSpPr>
              <a:spLocks/>
            </p:cNvSpPr>
            <p:nvPr/>
          </p:nvSpPr>
          <p:spPr bwMode="auto">
            <a:xfrm>
              <a:off x="4704" y="2753"/>
              <a:ext cx="114" cy="115"/>
            </a:xfrm>
            <a:custGeom>
              <a:avLst/>
              <a:gdLst/>
              <a:ahLst/>
              <a:cxnLst>
                <a:cxn ang="0">
                  <a:pos x="0" y="112"/>
                </a:cxn>
                <a:cxn ang="0">
                  <a:pos x="114" y="115"/>
                </a:cxn>
                <a:cxn ang="0">
                  <a:pos x="114" y="0"/>
                </a:cxn>
                <a:cxn ang="0">
                  <a:pos x="2" y="0"/>
                </a:cxn>
                <a:cxn ang="0">
                  <a:pos x="2" y="115"/>
                </a:cxn>
                <a:cxn ang="0">
                  <a:pos x="2" y="115"/>
                </a:cxn>
              </a:cxnLst>
              <a:rect l="0" t="0" r="r" b="b"/>
              <a:pathLst>
                <a:path w="114" h="115">
                  <a:moveTo>
                    <a:pt x="0" y="112"/>
                  </a:moveTo>
                  <a:lnTo>
                    <a:pt x="114" y="115"/>
                  </a:lnTo>
                  <a:lnTo>
                    <a:pt x="114" y="0"/>
                  </a:lnTo>
                  <a:lnTo>
                    <a:pt x="2" y="0"/>
                  </a:lnTo>
                  <a:lnTo>
                    <a:pt x="2" y="115"/>
                  </a:lnTo>
                  <a:lnTo>
                    <a:pt x="2" y="115"/>
                  </a:lnTo>
                </a:path>
              </a:pathLst>
            </a:custGeom>
            <a:solidFill>
              <a:srgbClr val="996633">
                <a:alpha val="50000"/>
              </a:srgbClr>
            </a:solidFill>
            <a:ln w="7938">
              <a:solidFill>
                <a:srgbClr val="000000"/>
              </a:solidFill>
              <a:prstDash val="solid"/>
              <a:round/>
              <a:headEnd/>
              <a:tailEnd/>
            </a:ln>
          </p:spPr>
          <p:txBody>
            <a:bodyPr/>
            <a:lstStyle/>
            <a:p>
              <a:endParaRPr lang="en-US"/>
            </a:p>
          </p:txBody>
        </p:sp>
        <p:sp>
          <p:nvSpPr>
            <p:cNvPr id="58" name="Freeform 450"/>
            <p:cNvSpPr>
              <a:spLocks/>
            </p:cNvSpPr>
            <p:nvPr/>
          </p:nvSpPr>
          <p:spPr bwMode="auto">
            <a:xfrm>
              <a:off x="5083" y="3333"/>
              <a:ext cx="112" cy="114"/>
            </a:xfrm>
            <a:custGeom>
              <a:avLst/>
              <a:gdLst/>
              <a:ahLst/>
              <a:cxnLst>
                <a:cxn ang="0">
                  <a:pos x="0" y="112"/>
                </a:cxn>
                <a:cxn ang="0">
                  <a:pos x="112" y="114"/>
                </a:cxn>
                <a:cxn ang="0">
                  <a:pos x="112" y="0"/>
                </a:cxn>
                <a:cxn ang="0">
                  <a:pos x="0" y="0"/>
                </a:cxn>
                <a:cxn ang="0">
                  <a:pos x="0" y="114"/>
                </a:cxn>
                <a:cxn ang="0">
                  <a:pos x="0" y="114"/>
                </a:cxn>
              </a:cxnLst>
              <a:rect l="0" t="0" r="r" b="b"/>
              <a:pathLst>
                <a:path w="112" h="114">
                  <a:moveTo>
                    <a:pt x="0" y="112"/>
                  </a:moveTo>
                  <a:lnTo>
                    <a:pt x="112" y="114"/>
                  </a:lnTo>
                  <a:lnTo>
                    <a:pt x="112" y="0"/>
                  </a:lnTo>
                  <a:lnTo>
                    <a:pt x="0" y="0"/>
                  </a:lnTo>
                  <a:lnTo>
                    <a:pt x="0" y="114"/>
                  </a:lnTo>
                  <a:lnTo>
                    <a:pt x="0" y="114"/>
                  </a:lnTo>
                </a:path>
              </a:pathLst>
            </a:custGeom>
            <a:solidFill>
              <a:srgbClr val="FF0066">
                <a:alpha val="50000"/>
              </a:srgbClr>
            </a:solidFill>
            <a:ln w="7938">
              <a:solidFill>
                <a:srgbClr val="000000"/>
              </a:solidFill>
              <a:prstDash val="solid"/>
              <a:round/>
              <a:headEnd/>
              <a:tailEnd/>
            </a:ln>
          </p:spPr>
          <p:txBody>
            <a:bodyPr/>
            <a:lstStyle/>
            <a:p>
              <a:endParaRPr lang="en-US"/>
            </a:p>
          </p:txBody>
        </p:sp>
        <p:sp>
          <p:nvSpPr>
            <p:cNvPr id="59" name="Freeform 451"/>
            <p:cNvSpPr>
              <a:spLocks/>
            </p:cNvSpPr>
            <p:nvPr/>
          </p:nvSpPr>
          <p:spPr bwMode="auto">
            <a:xfrm>
              <a:off x="3216" y="3335"/>
              <a:ext cx="115" cy="112"/>
            </a:xfrm>
            <a:custGeom>
              <a:avLst/>
              <a:gdLst/>
              <a:ahLst/>
              <a:cxnLst>
                <a:cxn ang="0">
                  <a:pos x="115" y="112"/>
                </a:cxn>
                <a:cxn ang="0">
                  <a:pos x="115" y="0"/>
                </a:cxn>
                <a:cxn ang="0">
                  <a:pos x="0" y="0"/>
                </a:cxn>
                <a:cxn ang="0">
                  <a:pos x="0" y="112"/>
                </a:cxn>
                <a:cxn ang="0">
                  <a:pos x="115" y="112"/>
                </a:cxn>
                <a:cxn ang="0">
                  <a:pos x="115" y="112"/>
                </a:cxn>
              </a:cxnLst>
              <a:rect l="0" t="0" r="r" b="b"/>
              <a:pathLst>
                <a:path w="115" h="112">
                  <a:moveTo>
                    <a:pt x="115" y="112"/>
                  </a:moveTo>
                  <a:lnTo>
                    <a:pt x="115" y="0"/>
                  </a:lnTo>
                  <a:lnTo>
                    <a:pt x="0" y="0"/>
                  </a:lnTo>
                  <a:lnTo>
                    <a:pt x="0" y="112"/>
                  </a:lnTo>
                  <a:lnTo>
                    <a:pt x="115" y="112"/>
                  </a:lnTo>
                  <a:lnTo>
                    <a:pt x="115" y="112"/>
                  </a:lnTo>
                </a:path>
              </a:pathLst>
            </a:custGeom>
            <a:solidFill>
              <a:srgbClr val="996633">
                <a:alpha val="50000"/>
              </a:srgbClr>
            </a:solidFill>
            <a:ln w="7938">
              <a:solidFill>
                <a:srgbClr val="000000"/>
              </a:solidFill>
              <a:prstDash val="solid"/>
              <a:round/>
              <a:headEnd/>
              <a:tailEnd/>
            </a:ln>
          </p:spPr>
          <p:txBody>
            <a:bodyPr/>
            <a:lstStyle/>
            <a:p>
              <a:endParaRPr lang="en-US"/>
            </a:p>
          </p:txBody>
        </p:sp>
        <p:grpSp>
          <p:nvGrpSpPr>
            <p:cNvPr id="60" name="Group 452"/>
            <p:cNvGrpSpPr>
              <a:grpSpLocks/>
            </p:cNvGrpSpPr>
            <p:nvPr/>
          </p:nvGrpSpPr>
          <p:grpSpPr bwMode="auto">
            <a:xfrm>
              <a:off x="3891" y="2677"/>
              <a:ext cx="632" cy="470"/>
              <a:chOff x="3891" y="2677"/>
              <a:chExt cx="632" cy="470"/>
            </a:xfrm>
          </p:grpSpPr>
          <p:sp>
            <p:nvSpPr>
              <p:cNvPr id="92" name="Freeform 453"/>
              <p:cNvSpPr>
                <a:spLocks/>
              </p:cNvSpPr>
              <p:nvPr/>
            </p:nvSpPr>
            <p:spPr bwMode="auto">
              <a:xfrm>
                <a:off x="4246" y="2687"/>
                <a:ext cx="277" cy="228"/>
              </a:xfrm>
              <a:custGeom>
                <a:avLst/>
                <a:gdLst/>
                <a:ahLst/>
                <a:cxnLst>
                  <a:cxn ang="0">
                    <a:pos x="0" y="23"/>
                  </a:cxn>
                  <a:cxn ang="0">
                    <a:pos x="5" y="23"/>
                  </a:cxn>
                  <a:cxn ang="0">
                    <a:pos x="10" y="19"/>
                  </a:cxn>
                  <a:cxn ang="0">
                    <a:pos x="17" y="14"/>
                  </a:cxn>
                  <a:cxn ang="0">
                    <a:pos x="26" y="9"/>
                  </a:cxn>
                  <a:cxn ang="0">
                    <a:pos x="36" y="4"/>
                  </a:cxn>
                  <a:cxn ang="0">
                    <a:pos x="50" y="2"/>
                  </a:cxn>
                  <a:cxn ang="0">
                    <a:pos x="65" y="0"/>
                  </a:cxn>
                  <a:cxn ang="0">
                    <a:pos x="79" y="0"/>
                  </a:cxn>
                  <a:cxn ang="0">
                    <a:pos x="96" y="4"/>
                  </a:cxn>
                  <a:cxn ang="0">
                    <a:pos x="110" y="11"/>
                  </a:cxn>
                  <a:cxn ang="0">
                    <a:pos x="124" y="23"/>
                  </a:cxn>
                  <a:cxn ang="0">
                    <a:pos x="134" y="33"/>
                  </a:cxn>
                  <a:cxn ang="0">
                    <a:pos x="143" y="42"/>
                  </a:cxn>
                  <a:cxn ang="0">
                    <a:pos x="148" y="52"/>
                  </a:cxn>
                  <a:cxn ang="0">
                    <a:pos x="150" y="59"/>
                  </a:cxn>
                  <a:cxn ang="0">
                    <a:pos x="153" y="66"/>
                  </a:cxn>
                  <a:cxn ang="0">
                    <a:pos x="153" y="73"/>
                  </a:cxn>
                  <a:cxn ang="0">
                    <a:pos x="153" y="78"/>
                  </a:cxn>
                  <a:cxn ang="0">
                    <a:pos x="153" y="81"/>
                  </a:cxn>
                  <a:cxn ang="0">
                    <a:pos x="153" y="81"/>
                  </a:cxn>
                  <a:cxn ang="0">
                    <a:pos x="153" y="81"/>
                  </a:cxn>
                  <a:cxn ang="0">
                    <a:pos x="155" y="78"/>
                  </a:cxn>
                  <a:cxn ang="0">
                    <a:pos x="160" y="76"/>
                  </a:cxn>
                  <a:cxn ang="0">
                    <a:pos x="167" y="73"/>
                  </a:cxn>
                  <a:cxn ang="0">
                    <a:pos x="174" y="71"/>
                  </a:cxn>
                  <a:cxn ang="0">
                    <a:pos x="181" y="69"/>
                  </a:cxn>
                  <a:cxn ang="0">
                    <a:pos x="191" y="69"/>
                  </a:cxn>
                  <a:cxn ang="0">
                    <a:pos x="200" y="71"/>
                  </a:cxn>
                  <a:cxn ang="0">
                    <a:pos x="210" y="73"/>
                  </a:cxn>
                  <a:cxn ang="0">
                    <a:pos x="219" y="81"/>
                  </a:cxn>
                  <a:cxn ang="0">
                    <a:pos x="229" y="90"/>
                  </a:cxn>
                  <a:cxn ang="0">
                    <a:pos x="234" y="97"/>
                  </a:cxn>
                  <a:cxn ang="0">
                    <a:pos x="236" y="107"/>
                  </a:cxn>
                  <a:cxn ang="0">
                    <a:pos x="239" y="116"/>
                  </a:cxn>
                  <a:cxn ang="0">
                    <a:pos x="239" y="124"/>
                  </a:cxn>
                  <a:cxn ang="0">
                    <a:pos x="236" y="131"/>
                  </a:cxn>
                  <a:cxn ang="0">
                    <a:pos x="236" y="138"/>
                  </a:cxn>
                  <a:cxn ang="0">
                    <a:pos x="234" y="143"/>
                  </a:cxn>
                  <a:cxn ang="0">
                    <a:pos x="234" y="145"/>
                  </a:cxn>
                  <a:cxn ang="0">
                    <a:pos x="231" y="145"/>
                  </a:cxn>
                  <a:cxn ang="0">
                    <a:pos x="234" y="147"/>
                  </a:cxn>
                  <a:cxn ang="0">
                    <a:pos x="236" y="147"/>
                  </a:cxn>
                  <a:cxn ang="0">
                    <a:pos x="241" y="152"/>
                  </a:cxn>
                  <a:cxn ang="0">
                    <a:pos x="248" y="157"/>
                  </a:cxn>
                  <a:cxn ang="0">
                    <a:pos x="253" y="164"/>
                  </a:cxn>
                  <a:cxn ang="0">
                    <a:pos x="260" y="174"/>
                  </a:cxn>
                  <a:cxn ang="0">
                    <a:pos x="267" y="183"/>
                  </a:cxn>
                  <a:cxn ang="0">
                    <a:pos x="272" y="195"/>
                  </a:cxn>
                  <a:cxn ang="0">
                    <a:pos x="274" y="212"/>
                  </a:cxn>
                  <a:cxn ang="0">
                    <a:pos x="277" y="228"/>
                  </a:cxn>
                </a:cxnLst>
                <a:rect l="0" t="0" r="r" b="b"/>
                <a:pathLst>
                  <a:path w="277" h="228">
                    <a:moveTo>
                      <a:pt x="0" y="23"/>
                    </a:moveTo>
                    <a:lnTo>
                      <a:pt x="5" y="23"/>
                    </a:lnTo>
                    <a:lnTo>
                      <a:pt x="10" y="19"/>
                    </a:lnTo>
                    <a:lnTo>
                      <a:pt x="17" y="14"/>
                    </a:lnTo>
                    <a:lnTo>
                      <a:pt x="26" y="9"/>
                    </a:lnTo>
                    <a:lnTo>
                      <a:pt x="36" y="4"/>
                    </a:lnTo>
                    <a:lnTo>
                      <a:pt x="50" y="2"/>
                    </a:lnTo>
                    <a:lnTo>
                      <a:pt x="65" y="0"/>
                    </a:lnTo>
                    <a:lnTo>
                      <a:pt x="79" y="0"/>
                    </a:lnTo>
                    <a:lnTo>
                      <a:pt x="96" y="4"/>
                    </a:lnTo>
                    <a:lnTo>
                      <a:pt x="110" y="11"/>
                    </a:lnTo>
                    <a:lnTo>
                      <a:pt x="124" y="23"/>
                    </a:lnTo>
                    <a:lnTo>
                      <a:pt x="134" y="33"/>
                    </a:lnTo>
                    <a:lnTo>
                      <a:pt x="143" y="42"/>
                    </a:lnTo>
                    <a:lnTo>
                      <a:pt x="148" y="52"/>
                    </a:lnTo>
                    <a:lnTo>
                      <a:pt x="150" y="59"/>
                    </a:lnTo>
                    <a:lnTo>
                      <a:pt x="153" y="66"/>
                    </a:lnTo>
                    <a:lnTo>
                      <a:pt x="153" y="73"/>
                    </a:lnTo>
                    <a:lnTo>
                      <a:pt x="153" y="78"/>
                    </a:lnTo>
                    <a:lnTo>
                      <a:pt x="153" y="81"/>
                    </a:lnTo>
                    <a:lnTo>
                      <a:pt x="153" y="81"/>
                    </a:lnTo>
                    <a:lnTo>
                      <a:pt x="153" y="81"/>
                    </a:lnTo>
                    <a:lnTo>
                      <a:pt x="155" y="78"/>
                    </a:lnTo>
                    <a:lnTo>
                      <a:pt x="160" y="76"/>
                    </a:lnTo>
                    <a:lnTo>
                      <a:pt x="167" y="73"/>
                    </a:lnTo>
                    <a:lnTo>
                      <a:pt x="174" y="71"/>
                    </a:lnTo>
                    <a:lnTo>
                      <a:pt x="181" y="69"/>
                    </a:lnTo>
                    <a:lnTo>
                      <a:pt x="191" y="69"/>
                    </a:lnTo>
                    <a:lnTo>
                      <a:pt x="200" y="71"/>
                    </a:lnTo>
                    <a:lnTo>
                      <a:pt x="210" y="73"/>
                    </a:lnTo>
                    <a:lnTo>
                      <a:pt x="219" y="81"/>
                    </a:lnTo>
                    <a:lnTo>
                      <a:pt x="229" y="90"/>
                    </a:lnTo>
                    <a:lnTo>
                      <a:pt x="234" y="97"/>
                    </a:lnTo>
                    <a:lnTo>
                      <a:pt x="236" y="107"/>
                    </a:lnTo>
                    <a:lnTo>
                      <a:pt x="239" y="116"/>
                    </a:lnTo>
                    <a:lnTo>
                      <a:pt x="239" y="124"/>
                    </a:lnTo>
                    <a:lnTo>
                      <a:pt x="236" y="131"/>
                    </a:lnTo>
                    <a:lnTo>
                      <a:pt x="236" y="138"/>
                    </a:lnTo>
                    <a:lnTo>
                      <a:pt x="234" y="143"/>
                    </a:lnTo>
                    <a:lnTo>
                      <a:pt x="234" y="145"/>
                    </a:lnTo>
                    <a:lnTo>
                      <a:pt x="231" y="145"/>
                    </a:lnTo>
                    <a:lnTo>
                      <a:pt x="234" y="147"/>
                    </a:lnTo>
                    <a:lnTo>
                      <a:pt x="236" y="147"/>
                    </a:lnTo>
                    <a:lnTo>
                      <a:pt x="241" y="152"/>
                    </a:lnTo>
                    <a:lnTo>
                      <a:pt x="248" y="157"/>
                    </a:lnTo>
                    <a:lnTo>
                      <a:pt x="253" y="164"/>
                    </a:lnTo>
                    <a:lnTo>
                      <a:pt x="260" y="174"/>
                    </a:lnTo>
                    <a:lnTo>
                      <a:pt x="267" y="183"/>
                    </a:lnTo>
                    <a:lnTo>
                      <a:pt x="272" y="195"/>
                    </a:lnTo>
                    <a:lnTo>
                      <a:pt x="274" y="212"/>
                    </a:lnTo>
                    <a:lnTo>
                      <a:pt x="277" y="228"/>
                    </a:lnTo>
                  </a:path>
                </a:pathLst>
              </a:custGeom>
              <a:noFill/>
              <a:ln w="12700" cmpd="sng">
                <a:solidFill>
                  <a:srgbClr val="FF9900"/>
                </a:solidFill>
                <a:prstDash val="solid"/>
                <a:round/>
                <a:headEnd/>
                <a:tailEnd/>
              </a:ln>
            </p:spPr>
            <p:txBody>
              <a:bodyPr/>
              <a:lstStyle/>
              <a:p>
                <a:endParaRPr lang="en-US"/>
              </a:p>
            </p:txBody>
          </p:sp>
          <p:sp>
            <p:nvSpPr>
              <p:cNvPr id="93" name="Freeform 454"/>
              <p:cNvSpPr>
                <a:spLocks/>
              </p:cNvSpPr>
              <p:nvPr/>
            </p:nvSpPr>
            <p:spPr bwMode="auto">
              <a:xfrm>
                <a:off x="3891" y="2677"/>
                <a:ext cx="358" cy="236"/>
              </a:xfrm>
              <a:custGeom>
                <a:avLst/>
                <a:gdLst/>
                <a:ahLst/>
                <a:cxnLst>
                  <a:cxn ang="0">
                    <a:pos x="2" y="219"/>
                  </a:cxn>
                  <a:cxn ang="0">
                    <a:pos x="9" y="193"/>
                  </a:cxn>
                  <a:cxn ang="0">
                    <a:pos x="21" y="174"/>
                  </a:cxn>
                  <a:cxn ang="0">
                    <a:pos x="33" y="162"/>
                  </a:cxn>
                  <a:cxn ang="0">
                    <a:pos x="43" y="155"/>
                  </a:cxn>
                  <a:cxn ang="0">
                    <a:pos x="43" y="155"/>
                  </a:cxn>
                  <a:cxn ang="0">
                    <a:pos x="40" y="145"/>
                  </a:cxn>
                  <a:cxn ang="0">
                    <a:pos x="38" y="134"/>
                  </a:cxn>
                  <a:cxn ang="0">
                    <a:pos x="38" y="117"/>
                  </a:cxn>
                  <a:cxn ang="0">
                    <a:pos x="48" y="98"/>
                  </a:cxn>
                  <a:cxn ang="0">
                    <a:pos x="67" y="83"/>
                  </a:cxn>
                  <a:cxn ang="0">
                    <a:pos x="83" y="79"/>
                  </a:cxn>
                  <a:cxn ang="0">
                    <a:pos x="102" y="81"/>
                  </a:cxn>
                  <a:cxn ang="0">
                    <a:pos x="114" y="86"/>
                  </a:cxn>
                  <a:cxn ang="0">
                    <a:pos x="121" y="91"/>
                  </a:cxn>
                  <a:cxn ang="0">
                    <a:pos x="124" y="88"/>
                  </a:cxn>
                  <a:cxn ang="0">
                    <a:pos x="121" y="81"/>
                  </a:cxn>
                  <a:cxn ang="0">
                    <a:pos x="124" y="69"/>
                  </a:cxn>
                  <a:cxn ang="0">
                    <a:pos x="133" y="52"/>
                  </a:cxn>
                  <a:cxn ang="0">
                    <a:pos x="152" y="31"/>
                  </a:cxn>
                  <a:cxn ang="0">
                    <a:pos x="181" y="14"/>
                  </a:cxn>
                  <a:cxn ang="0">
                    <a:pos x="212" y="10"/>
                  </a:cxn>
                  <a:cxn ang="0">
                    <a:pos x="238" y="14"/>
                  </a:cxn>
                  <a:cxn ang="0">
                    <a:pos x="260" y="24"/>
                  </a:cxn>
                  <a:cxn ang="0">
                    <a:pos x="272" y="31"/>
                  </a:cxn>
                  <a:cxn ang="0">
                    <a:pos x="274" y="31"/>
                  </a:cxn>
                  <a:cxn ang="0">
                    <a:pos x="274" y="26"/>
                  </a:cxn>
                  <a:cxn ang="0">
                    <a:pos x="279" y="17"/>
                  </a:cxn>
                  <a:cxn ang="0">
                    <a:pos x="288" y="7"/>
                  </a:cxn>
                  <a:cxn ang="0">
                    <a:pos x="305" y="2"/>
                  </a:cxn>
                  <a:cxn ang="0">
                    <a:pos x="327" y="2"/>
                  </a:cxn>
                  <a:cxn ang="0">
                    <a:pos x="343" y="7"/>
                  </a:cxn>
                  <a:cxn ang="0">
                    <a:pos x="350" y="17"/>
                  </a:cxn>
                  <a:cxn ang="0">
                    <a:pos x="355" y="26"/>
                  </a:cxn>
                  <a:cxn ang="0">
                    <a:pos x="358" y="31"/>
                  </a:cxn>
                </a:cxnLst>
                <a:rect l="0" t="0" r="r" b="b"/>
                <a:pathLst>
                  <a:path w="358" h="236">
                    <a:moveTo>
                      <a:pt x="0" y="236"/>
                    </a:moveTo>
                    <a:lnTo>
                      <a:pt x="2" y="219"/>
                    </a:lnTo>
                    <a:lnTo>
                      <a:pt x="5" y="205"/>
                    </a:lnTo>
                    <a:lnTo>
                      <a:pt x="9" y="193"/>
                    </a:lnTo>
                    <a:lnTo>
                      <a:pt x="14" y="181"/>
                    </a:lnTo>
                    <a:lnTo>
                      <a:pt x="21" y="174"/>
                    </a:lnTo>
                    <a:lnTo>
                      <a:pt x="29" y="167"/>
                    </a:lnTo>
                    <a:lnTo>
                      <a:pt x="33" y="162"/>
                    </a:lnTo>
                    <a:lnTo>
                      <a:pt x="38" y="157"/>
                    </a:lnTo>
                    <a:lnTo>
                      <a:pt x="43" y="155"/>
                    </a:lnTo>
                    <a:lnTo>
                      <a:pt x="43" y="155"/>
                    </a:lnTo>
                    <a:lnTo>
                      <a:pt x="43" y="155"/>
                    </a:lnTo>
                    <a:lnTo>
                      <a:pt x="40" y="150"/>
                    </a:lnTo>
                    <a:lnTo>
                      <a:pt x="40" y="145"/>
                    </a:lnTo>
                    <a:lnTo>
                      <a:pt x="38" y="141"/>
                    </a:lnTo>
                    <a:lnTo>
                      <a:pt x="38" y="134"/>
                    </a:lnTo>
                    <a:lnTo>
                      <a:pt x="38" y="124"/>
                    </a:lnTo>
                    <a:lnTo>
                      <a:pt x="38" y="117"/>
                    </a:lnTo>
                    <a:lnTo>
                      <a:pt x="43" y="107"/>
                    </a:lnTo>
                    <a:lnTo>
                      <a:pt x="48" y="98"/>
                    </a:lnTo>
                    <a:lnTo>
                      <a:pt x="55" y="91"/>
                    </a:lnTo>
                    <a:lnTo>
                      <a:pt x="67" y="83"/>
                    </a:lnTo>
                    <a:lnTo>
                      <a:pt x="76" y="81"/>
                    </a:lnTo>
                    <a:lnTo>
                      <a:pt x="83" y="79"/>
                    </a:lnTo>
                    <a:lnTo>
                      <a:pt x="93" y="79"/>
                    </a:lnTo>
                    <a:lnTo>
                      <a:pt x="102" y="81"/>
                    </a:lnTo>
                    <a:lnTo>
                      <a:pt x="110" y="83"/>
                    </a:lnTo>
                    <a:lnTo>
                      <a:pt x="114" y="86"/>
                    </a:lnTo>
                    <a:lnTo>
                      <a:pt x="119" y="88"/>
                    </a:lnTo>
                    <a:lnTo>
                      <a:pt x="121" y="91"/>
                    </a:lnTo>
                    <a:lnTo>
                      <a:pt x="124" y="91"/>
                    </a:lnTo>
                    <a:lnTo>
                      <a:pt x="124" y="88"/>
                    </a:lnTo>
                    <a:lnTo>
                      <a:pt x="121" y="86"/>
                    </a:lnTo>
                    <a:lnTo>
                      <a:pt x="121" y="81"/>
                    </a:lnTo>
                    <a:lnTo>
                      <a:pt x="124" y="76"/>
                    </a:lnTo>
                    <a:lnTo>
                      <a:pt x="124" y="69"/>
                    </a:lnTo>
                    <a:lnTo>
                      <a:pt x="129" y="60"/>
                    </a:lnTo>
                    <a:lnTo>
                      <a:pt x="133" y="52"/>
                    </a:lnTo>
                    <a:lnTo>
                      <a:pt x="141" y="43"/>
                    </a:lnTo>
                    <a:lnTo>
                      <a:pt x="152" y="31"/>
                    </a:lnTo>
                    <a:lnTo>
                      <a:pt x="164" y="21"/>
                    </a:lnTo>
                    <a:lnTo>
                      <a:pt x="181" y="14"/>
                    </a:lnTo>
                    <a:lnTo>
                      <a:pt x="195" y="10"/>
                    </a:lnTo>
                    <a:lnTo>
                      <a:pt x="212" y="10"/>
                    </a:lnTo>
                    <a:lnTo>
                      <a:pt x="226" y="10"/>
                    </a:lnTo>
                    <a:lnTo>
                      <a:pt x="238" y="14"/>
                    </a:lnTo>
                    <a:lnTo>
                      <a:pt x="250" y="19"/>
                    </a:lnTo>
                    <a:lnTo>
                      <a:pt x="260" y="24"/>
                    </a:lnTo>
                    <a:lnTo>
                      <a:pt x="267" y="29"/>
                    </a:lnTo>
                    <a:lnTo>
                      <a:pt x="272" y="31"/>
                    </a:lnTo>
                    <a:lnTo>
                      <a:pt x="274" y="33"/>
                    </a:lnTo>
                    <a:lnTo>
                      <a:pt x="274" y="31"/>
                    </a:lnTo>
                    <a:lnTo>
                      <a:pt x="274" y="29"/>
                    </a:lnTo>
                    <a:lnTo>
                      <a:pt x="274" y="26"/>
                    </a:lnTo>
                    <a:lnTo>
                      <a:pt x="276" y="21"/>
                    </a:lnTo>
                    <a:lnTo>
                      <a:pt x="279" y="17"/>
                    </a:lnTo>
                    <a:lnTo>
                      <a:pt x="284" y="12"/>
                    </a:lnTo>
                    <a:lnTo>
                      <a:pt x="288" y="7"/>
                    </a:lnTo>
                    <a:lnTo>
                      <a:pt x="296" y="5"/>
                    </a:lnTo>
                    <a:lnTo>
                      <a:pt x="305" y="2"/>
                    </a:lnTo>
                    <a:lnTo>
                      <a:pt x="315" y="0"/>
                    </a:lnTo>
                    <a:lnTo>
                      <a:pt x="327" y="2"/>
                    </a:lnTo>
                    <a:lnTo>
                      <a:pt x="336" y="5"/>
                    </a:lnTo>
                    <a:lnTo>
                      <a:pt x="343" y="7"/>
                    </a:lnTo>
                    <a:lnTo>
                      <a:pt x="348" y="12"/>
                    </a:lnTo>
                    <a:lnTo>
                      <a:pt x="350" y="17"/>
                    </a:lnTo>
                    <a:lnTo>
                      <a:pt x="355" y="21"/>
                    </a:lnTo>
                    <a:lnTo>
                      <a:pt x="355" y="26"/>
                    </a:lnTo>
                    <a:lnTo>
                      <a:pt x="358" y="29"/>
                    </a:lnTo>
                    <a:lnTo>
                      <a:pt x="358" y="31"/>
                    </a:lnTo>
                    <a:lnTo>
                      <a:pt x="358" y="33"/>
                    </a:lnTo>
                  </a:path>
                </a:pathLst>
              </a:custGeom>
              <a:noFill/>
              <a:ln w="12700" cmpd="sng">
                <a:solidFill>
                  <a:srgbClr val="FF9900"/>
                </a:solidFill>
                <a:prstDash val="solid"/>
                <a:round/>
                <a:headEnd/>
                <a:tailEnd/>
              </a:ln>
            </p:spPr>
            <p:txBody>
              <a:bodyPr/>
              <a:lstStyle/>
              <a:p>
                <a:endParaRPr lang="en-US"/>
              </a:p>
            </p:txBody>
          </p:sp>
          <p:sp>
            <p:nvSpPr>
              <p:cNvPr id="94" name="Freeform 455"/>
              <p:cNvSpPr>
                <a:spLocks/>
              </p:cNvSpPr>
              <p:nvPr/>
            </p:nvSpPr>
            <p:spPr bwMode="auto">
              <a:xfrm>
                <a:off x="3891" y="2911"/>
                <a:ext cx="272" cy="229"/>
              </a:xfrm>
              <a:custGeom>
                <a:avLst/>
                <a:gdLst/>
                <a:ahLst/>
                <a:cxnLst>
                  <a:cxn ang="0">
                    <a:pos x="272" y="202"/>
                  </a:cxn>
                  <a:cxn ang="0">
                    <a:pos x="272" y="205"/>
                  </a:cxn>
                  <a:cxn ang="0">
                    <a:pos x="267" y="207"/>
                  </a:cxn>
                  <a:cxn ang="0">
                    <a:pos x="260" y="212"/>
                  </a:cxn>
                  <a:cxn ang="0">
                    <a:pos x="250" y="217"/>
                  </a:cxn>
                  <a:cxn ang="0">
                    <a:pos x="238" y="221"/>
                  </a:cxn>
                  <a:cxn ang="0">
                    <a:pos x="226" y="226"/>
                  </a:cxn>
                  <a:cxn ang="0">
                    <a:pos x="212" y="229"/>
                  </a:cxn>
                  <a:cxn ang="0">
                    <a:pos x="195" y="226"/>
                  </a:cxn>
                  <a:cxn ang="0">
                    <a:pos x="181" y="224"/>
                  </a:cxn>
                  <a:cxn ang="0">
                    <a:pos x="164" y="214"/>
                  </a:cxn>
                  <a:cxn ang="0">
                    <a:pos x="152" y="205"/>
                  </a:cxn>
                  <a:cxn ang="0">
                    <a:pos x="141" y="195"/>
                  </a:cxn>
                  <a:cxn ang="0">
                    <a:pos x="133" y="186"/>
                  </a:cxn>
                  <a:cxn ang="0">
                    <a:pos x="129" y="176"/>
                  </a:cxn>
                  <a:cxn ang="0">
                    <a:pos x="124" y="167"/>
                  </a:cxn>
                  <a:cxn ang="0">
                    <a:pos x="124" y="159"/>
                  </a:cxn>
                  <a:cxn ang="0">
                    <a:pos x="121" y="155"/>
                  </a:cxn>
                  <a:cxn ang="0">
                    <a:pos x="121" y="150"/>
                  </a:cxn>
                  <a:cxn ang="0">
                    <a:pos x="124" y="148"/>
                  </a:cxn>
                  <a:cxn ang="0">
                    <a:pos x="124" y="145"/>
                  </a:cxn>
                  <a:cxn ang="0">
                    <a:pos x="121" y="148"/>
                  </a:cxn>
                  <a:cxn ang="0">
                    <a:pos x="119" y="150"/>
                  </a:cxn>
                  <a:cxn ang="0">
                    <a:pos x="114" y="152"/>
                  </a:cxn>
                  <a:cxn ang="0">
                    <a:pos x="110" y="155"/>
                  </a:cxn>
                  <a:cxn ang="0">
                    <a:pos x="102" y="157"/>
                  </a:cxn>
                  <a:cxn ang="0">
                    <a:pos x="93" y="157"/>
                  </a:cxn>
                  <a:cxn ang="0">
                    <a:pos x="83" y="157"/>
                  </a:cxn>
                  <a:cxn ang="0">
                    <a:pos x="76" y="157"/>
                  </a:cxn>
                  <a:cxn ang="0">
                    <a:pos x="67" y="152"/>
                  </a:cxn>
                  <a:cxn ang="0">
                    <a:pos x="55" y="145"/>
                  </a:cxn>
                  <a:cxn ang="0">
                    <a:pos x="48" y="138"/>
                  </a:cxn>
                  <a:cxn ang="0">
                    <a:pos x="43" y="128"/>
                  </a:cxn>
                  <a:cxn ang="0">
                    <a:pos x="38" y="121"/>
                  </a:cxn>
                  <a:cxn ang="0">
                    <a:pos x="38" y="112"/>
                  </a:cxn>
                  <a:cxn ang="0">
                    <a:pos x="38" y="105"/>
                  </a:cxn>
                  <a:cxn ang="0">
                    <a:pos x="38" y="97"/>
                  </a:cxn>
                  <a:cxn ang="0">
                    <a:pos x="40" y="90"/>
                  </a:cxn>
                  <a:cxn ang="0">
                    <a:pos x="40" y="86"/>
                  </a:cxn>
                  <a:cxn ang="0">
                    <a:pos x="43" y="83"/>
                  </a:cxn>
                  <a:cxn ang="0">
                    <a:pos x="43" y="81"/>
                  </a:cxn>
                  <a:cxn ang="0">
                    <a:pos x="43" y="81"/>
                  </a:cxn>
                  <a:cxn ang="0">
                    <a:pos x="38" y="78"/>
                  </a:cxn>
                  <a:cxn ang="0">
                    <a:pos x="33" y="76"/>
                  </a:cxn>
                  <a:cxn ang="0">
                    <a:pos x="29" y="71"/>
                  </a:cxn>
                  <a:cxn ang="0">
                    <a:pos x="21" y="64"/>
                  </a:cxn>
                  <a:cxn ang="0">
                    <a:pos x="14" y="55"/>
                  </a:cxn>
                  <a:cxn ang="0">
                    <a:pos x="9" y="45"/>
                  </a:cxn>
                  <a:cxn ang="0">
                    <a:pos x="5" y="31"/>
                  </a:cxn>
                  <a:cxn ang="0">
                    <a:pos x="2" y="16"/>
                  </a:cxn>
                  <a:cxn ang="0">
                    <a:pos x="0" y="0"/>
                  </a:cxn>
                </a:cxnLst>
                <a:rect l="0" t="0" r="r" b="b"/>
                <a:pathLst>
                  <a:path w="272" h="229">
                    <a:moveTo>
                      <a:pt x="272" y="202"/>
                    </a:moveTo>
                    <a:lnTo>
                      <a:pt x="272" y="205"/>
                    </a:lnTo>
                    <a:lnTo>
                      <a:pt x="267" y="207"/>
                    </a:lnTo>
                    <a:lnTo>
                      <a:pt x="260" y="212"/>
                    </a:lnTo>
                    <a:lnTo>
                      <a:pt x="250" y="217"/>
                    </a:lnTo>
                    <a:lnTo>
                      <a:pt x="238" y="221"/>
                    </a:lnTo>
                    <a:lnTo>
                      <a:pt x="226" y="226"/>
                    </a:lnTo>
                    <a:lnTo>
                      <a:pt x="212" y="229"/>
                    </a:lnTo>
                    <a:lnTo>
                      <a:pt x="195" y="226"/>
                    </a:lnTo>
                    <a:lnTo>
                      <a:pt x="181" y="224"/>
                    </a:lnTo>
                    <a:lnTo>
                      <a:pt x="164" y="214"/>
                    </a:lnTo>
                    <a:lnTo>
                      <a:pt x="152" y="205"/>
                    </a:lnTo>
                    <a:lnTo>
                      <a:pt x="141" y="195"/>
                    </a:lnTo>
                    <a:lnTo>
                      <a:pt x="133" y="186"/>
                    </a:lnTo>
                    <a:lnTo>
                      <a:pt x="129" y="176"/>
                    </a:lnTo>
                    <a:lnTo>
                      <a:pt x="124" y="167"/>
                    </a:lnTo>
                    <a:lnTo>
                      <a:pt x="124" y="159"/>
                    </a:lnTo>
                    <a:lnTo>
                      <a:pt x="121" y="155"/>
                    </a:lnTo>
                    <a:lnTo>
                      <a:pt x="121" y="150"/>
                    </a:lnTo>
                    <a:lnTo>
                      <a:pt x="124" y="148"/>
                    </a:lnTo>
                    <a:lnTo>
                      <a:pt x="124" y="145"/>
                    </a:lnTo>
                    <a:lnTo>
                      <a:pt x="121" y="148"/>
                    </a:lnTo>
                    <a:lnTo>
                      <a:pt x="119" y="150"/>
                    </a:lnTo>
                    <a:lnTo>
                      <a:pt x="114" y="152"/>
                    </a:lnTo>
                    <a:lnTo>
                      <a:pt x="110" y="155"/>
                    </a:lnTo>
                    <a:lnTo>
                      <a:pt x="102" y="157"/>
                    </a:lnTo>
                    <a:lnTo>
                      <a:pt x="93" y="157"/>
                    </a:lnTo>
                    <a:lnTo>
                      <a:pt x="83" y="157"/>
                    </a:lnTo>
                    <a:lnTo>
                      <a:pt x="76" y="157"/>
                    </a:lnTo>
                    <a:lnTo>
                      <a:pt x="67" y="152"/>
                    </a:lnTo>
                    <a:lnTo>
                      <a:pt x="55" y="145"/>
                    </a:lnTo>
                    <a:lnTo>
                      <a:pt x="48" y="138"/>
                    </a:lnTo>
                    <a:lnTo>
                      <a:pt x="43" y="128"/>
                    </a:lnTo>
                    <a:lnTo>
                      <a:pt x="38" y="121"/>
                    </a:lnTo>
                    <a:lnTo>
                      <a:pt x="38" y="112"/>
                    </a:lnTo>
                    <a:lnTo>
                      <a:pt x="38" y="105"/>
                    </a:lnTo>
                    <a:lnTo>
                      <a:pt x="38" y="97"/>
                    </a:lnTo>
                    <a:lnTo>
                      <a:pt x="40" y="90"/>
                    </a:lnTo>
                    <a:lnTo>
                      <a:pt x="40" y="86"/>
                    </a:lnTo>
                    <a:lnTo>
                      <a:pt x="43" y="83"/>
                    </a:lnTo>
                    <a:lnTo>
                      <a:pt x="43" y="81"/>
                    </a:lnTo>
                    <a:lnTo>
                      <a:pt x="43" y="81"/>
                    </a:lnTo>
                    <a:lnTo>
                      <a:pt x="38" y="78"/>
                    </a:lnTo>
                    <a:lnTo>
                      <a:pt x="33" y="76"/>
                    </a:lnTo>
                    <a:lnTo>
                      <a:pt x="29" y="71"/>
                    </a:lnTo>
                    <a:lnTo>
                      <a:pt x="21" y="64"/>
                    </a:lnTo>
                    <a:lnTo>
                      <a:pt x="14" y="55"/>
                    </a:lnTo>
                    <a:lnTo>
                      <a:pt x="9" y="45"/>
                    </a:lnTo>
                    <a:lnTo>
                      <a:pt x="5" y="31"/>
                    </a:lnTo>
                    <a:lnTo>
                      <a:pt x="2" y="16"/>
                    </a:lnTo>
                    <a:lnTo>
                      <a:pt x="0" y="0"/>
                    </a:lnTo>
                  </a:path>
                </a:pathLst>
              </a:custGeom>
              <a:noFill/>
              <a:ln w="12700" cmpd="sng">
                <a:solidFill>
                  <a:srgbClr val="FF9900"/>
                </a:solidFill>
                <a:prstDash val="solid"/>
                <a:round/>
                <a:headEnd/>
                <a:tailEnd/>
              </a:ln>
            </p:spPr>
            <p:txBody>
              <a:bodyPr/>
              <a:lstStyle/>
              <a:p>
                <a:endParaRPr lang="en-US"/>
              </a:p>
            </p:txBody>
          </p:sp>
          <p:sp>
            <p:nvSpPr>
              <p:cNvPr id="95" name="Freeform 456"/>
              <p:cNvSpPr>
                <a:spLocks/>
              </p:cNvSpPr>
              <p:nvPr/>
            </p:nvSpPr>
            <p:spPr bwMode="auto">
              <a:xfrm>
                <a:off x="4165" y="2911"/>
                <a:ext cx="355" cy="236"/>
              </a:xfrm>
              <a:custGeom>
                <a:avLst/>
                <a:gdLst/>
                <a:ahLst/>
                <a:cxnLst>
                  <a:cxn ang="0">
                    <a:pos x="355" y="16"/>
                  </a:cxn>
                  <a:cxn ang="0">
                    <a:pos x="348" y="45"/>
                  </a:cxn>
                  <a:cxn ang="0">
                    <a:pos x="334" y="64"/>
                  </a:cxn>
                  <a:cxn ang="0">
                    <a:pos x="322" y="76"/>
                  </a:cxn>
                  <a:cxn ang="0">
                    <a:pos x="315" y="81"/>
                  </a:cxn>
                  <a:cxn ang="0">
                    <a:pos x="315" y="83"/>
                  </a:cxn>
                  <a:cxn ang="0">
                    <a:pos x="317" y="90"/>
                  </a:cxn>
                  <a:cxn ang="0">
                    <a:pos x="320" y="105"/>
                  </a:cxn>
                  <a:cxn ang="0">
                    <a:pos x="317" y="121"/>
                  </a:cxn>
                  <a:cxn ang="0">
                    <a:pos x="310" y="138"/>
                  </a:cxn>
                  <a:cxn ang="0">
                    <a:pos x="291" y="152"/>
                  </a:cxn>
                  <a:cxn ang="0">
                    <a:pos x="272" y="159"/>
                  </a:cxn>
                  <a:cxn ang="0">
                    <a:pos x="255" y="157"/>
                  </a:cxn>
                  <a:cxn ang="0">
                    <a:pos x="241" y="152"/>
                  </a:cxn>
                  <a:cxn ang="0">
                    <a:pos x="234" y="148"/>
                  </a:cxn>
                  <a:cxn ang="0">
                    <a:pos x="234" y="148"/>
                  </a:cxn>
                  <a:cxn ang="0">
                    <a:pos x="234" y="155"/>
                  </a:cxn>
                  <a:cxn ang="0">
                    <a:pos x="231" y="169"/>
                  </a:cxn>
                  <a:cxn ang="0">
                    <a:pos x="224" y="186"/>
                  </a:cxn>
                  <a:cxn ang="0">
                    <a:pos x="205" y="205"/>
                  </a:cxn>
                  <a:cxn ang="0">
                    <a:pos x="177" y="224"/>
                  </a:cxn>
                  <a:cxn ang="0">
                    <a:pos x="146" y="229"/>
                  </a:cxn>
                  <a:cxn ang="0">
                    <a:pos x="117" y="224"/>
                  </a:cxn>
                  <a:cxn ang="0">
                    <a:pos x="98" y="214"/>
                  </a:cxn>
                  <a:cxn ang="0">
                    <a:pos x="86" y="205"/>
                  </a:cxn>
                  <a:cxn ang="0">
                    <a:pos x="84" y="205"/>
                  </a:cxn>
                  <a:cxn ang="0">
                    <a:pos x="81" y="212"/>
                  </a:cxn>
                  <a:cxn ang="0">
                    <a:pos x="76" y="219"/>
                  </a:cxn>
                  <a:cxn ang="0">
                    <a:pos x="69" y="229"/>
                  </a:cxn>
                  <a:cxn ang="0">
                    <a:pos x="53" y="236"/>
                  </a:cxn>
                  <a:cxn ang="0">
                    <a:pos x="31" y="236"/>
                  </a:cxn>
                  <a:cxn ang="0">
                    <a:pos x="14" y="229"/>
                  </a:cxn>
                  <a:cxn ang="0">
                    <a:pos x="5" y="219"/>
                  </a:cxn>
                  <a:cxn ang="0">
                    <a:pos x="0" y="212"/>
                  </a:cxn>
                  <a:cxn ang="0">
                    <a:pos x="0" y="205"/>
                  </a:cxn>
                </a:cxnLst>
                <a:rect l="0" t="0" r="r" b="b"/>
                <a:pathLst>
                  <a:path w="355" h="236">
                    <a:moveTo>
                      <a:pt x="355" y="0"/>
                    </a:moveTo>
                    <a:lnTo>
                      <a:pt x="355" y="16"/>
                    </a:lnTo>
                    <a:lnTo>
                      <a:pt x="353" y="33"/>
                    </a:lnTo>
                    <a:lnTo>
                      <a:pt x="348" y="45"/>
                    </a:lnTo>
                    <a:lnTo>
                      <a:pt x="341" y="55"/>
                    </a:lnTo>
                    <a:lnTo>
                      <a:pt x="334" y="64"/>
                    </a:lnTo>
                    <a:lnTo>
                      <a:pt x="329" y="71"/>
                    </a:lnTo>
                    <a:lnTo>
                      <a:pt x="322" y="76"/>
                    </a:lnTo>
                    <a:lnTo>
                      <a:pt x="317" y="78"/>
                    </a:lnTo>
                    <a:lnTo>
                      <a:pt x="315" y="81"/>
                    </a:lnTo>
                    <a:lnTo>
                      <a:pt x="312" y="83"/>
                    </a:lnTo>
                    <a:lnTo>
                      <a:pt x="315" y="83"/>
                    </a:lnTo>
                    <a:lnTo>
                      <a:pt x="315" y="86"/>
                    </a:lnTo>
                    <a:lnTo>
                      <a:pt x="317" y="90"/>
                    </a:lnTo>
                    <a:lnTo>
                      <a:pt x="317" y="97"/>
                    </a:lnTo>
                    <a:lnTo>
                      <a:pt x="320" y="105"/>
                    </a:lnTo>
                    <a:lnTo>
                      <a:pt x="320" y="112"/>
                    </a:lnTo>
                    <a:lnTo>
                      <a:pt x="317" y="121"/>
                    </a:lnTo>
                    <a:lnTo>
                      <a:pt x="315" y="131"/>
                    </a:lnTo>
                    <a:lnTo>
                      <a:pt x="310" y="138"/>
                    </a:lnTo>
                    <a:lnTo>
                      <a:pt x="300" y="148"/>
                    </a:lnTo>
                    <a:lnTo>
                      <a:pt x="291" y="152"/>
                    </a:lnTo>
                    <a:lnTo>
                      <a:pt x="281" y="157"/>
                    </a:lnTo>
                    <a:lnTo>
                      <a:pt x="272" y="159"/>
                    </a:lnTo>
                    <a:lnTo>
                      <a:pt x="262" y="159"/>
                    </a:lnTo>
                    <a:lnTo>
                      <a:pt x="255" y="157"/>
                    </a:lnTo>
                    <a:lnTo>
                      <a:pt x="248" y="155"/>
                    </a:lnTo>
                    <a:lnTo>
                      <a:pt x="241" y="152"/>
                    </a:lnTo>
                    <a:lnTo>
                      <a:pt x="236" y="150"/>
                    </a:lnTo>
                    <a:lnTo>
                      <a:pt x="234" y="148"/>
                    </a:lnTo>
                    <a:lnTo>
                      <a:pt x="234" y="148"/>
                    </a:lnTo>
                    <a:lnTo>
                      <a:pt x="234" y="148"/>
                    </a:lnTo>
                    <a:lnTo>
                      <a:pt x="234" y="150"/>
                    </a:lnTo>
                    <a:lnTo>
                      <a:pt x="234" y="155"/>
                    </a:lnTo>
                    <a:lnTo>
                      <a:pt x="234" y="162"/>
                    </a:lnTo>
                    <a:lnTo>
                      <a:pt x="231" y="169"/>
                    </a:lnTo>
                    <a:lnTo>
                      <a:pt x="229" y="176"/>
                    </a:lnTo>
                    <a:lnTo>
                      <a:pt x="224" y="186"/>
                    </a:lnTo>
                    <a:lnTo>
                      <a:pt x="215" y="195"/>
                    </a:lnTo>
                    <a:lnTo>
                      <a:pt x="205" y="205"/>
                    </a:lnTo>
                    <a:lnTo>
                      <a:pt x="191" y="217"/>
                    </a:lnTo>
                    <a:lnTo>
                      <a:pt x="177" y="224"/>
                    </a:lnTo>
                    <a:lnTo>
                      <a:pt x="160" y="229"/>
                    </a:lnTo>
                    <a:lnTo>
                      <a:pt x="146" y="229"/>
                    </a:lnTo>
                    <a:lnTo>
                      <a:pt x="131" y="226"/>
                    </a:lnTo>
                    <a:lnTo>
                      <a:pt x="117" y="224"/>
                    </a:lnTo>
                    <a:lnTo>
                      <a:pt x="107" y="219"/>
                    </a:lnTo>
                    <a:lnTo>
                      <a:pt x="98" y="214"/>
                    </a:lnTo>
                    <a:lnTo>
                      <a:pt x="91" y="209"/>
                    </a:lnTo>
                    <a:lnTo>
                      <a:pt x="86" y="205"/>
                    </a:lnTo>
                    <a:lnTo>
                      <a:pt x="84" y="205"/>
                    </a:lnTo>
                    <a:lnTo>
                      <a:pt x="84" y="205"/>
                    </a:lnTo>
                    <a:lnTo>
                      <a:pt x="84" y="207"/>
                    </a:lnTo>
                    <a:lnTo>
                      <a:pt x="81" y="212"/>
                    </a:lnTo>
                    <a:lnTo>
                      <a:pt x="81" y="214"/>
                    </a:lnTo>
                    <a:lnTo>
                      <a:pt x="76" y="219"/>
                    </a:lnTo>
                    <a:lnTo>
                      <a:pt x="74" y="224"/>
                    </a:lnTo>
                    <a:lnTo>
                      <a:pt x="69" y="229"/>
                    </a:lnTo>
                    <a:lnTo>
                      <a:pt x="62" y="233"/>
                    </a:lnTo>
                    <a:lnTo>
                      <a:pt x="53" y="236"/>
                    </a:lnTo>
                    <a:lnTo>
                      <a:pt x="41" y="236"/>
                    </a:lnTo>
                    <a:lnTo>
                      <a:pt x="31" y="236"/>
                    </a:lnTo>
                    <a:lnTo>
                      <a:pt x="22" y="233"/>
                    </a:lnTo>
                    <a:lnTo>
                      <a:pt x="14" y="229"/>
                    </a:lnTo>
                    <a:lnTo>
                      <a:pt x="10" y="224"/>
                    </a:lnTo>
                    <a:lnTo>
                      <a:pt x="5" y="219"/>
                    </a:lnTo>
                    <a:lnTo>
                      <a:pt x="2" y="214"/>
                    </a:lnTo>
                    <a:lnTo>
                      <a:pt x="0" y="212"/>
                    </a:lnTo>
                    <a:lnTo>
                      <a:pt x="0" y="207"/>
                    </a:lnTo>
                    <a:lnTo>
                      <a:pt x="0" y="205"/>
                    </a:lnTo>
                    <a:lnTo>
                      <a:pt x="0" y="205"/>
                    </a:lnTo>
                  </a:path>
                </a:pathLst>
              </a:custGeom>
              <a:noFill/>
              <a:ln w="12700" cmpd="sng">
                <a:solidFill>
                  <a:srgbClr val="FF9900"/>
                </a:solidFill>
                <a:prstDash val="solid"/>
                <a:round/>
                <a:headEnd/>
                <a:tailEnd/>
              </a:ln>
            </p:spPr>
            <p:txBody>
              <a:bodyPr/>
              <a:lstStyle/>
              <a:p>
                <a:endParaRPr lang="en-US"/>
              </a:p>
            </p:txBody>
          </p:sp>
        </p:grpSp>
        <p:grpSp>
          <p:nvGrpSpPr>
            <p:cNvPr id="61" name="Group 457"/>
            <p:cNvGrpSpPr>
              <a:grpSpLocks/>
            </p:cNvGrpSpPr>
            <p:nvPr/>
          </p:nvGrpSpPr>
          <p:grpSpPr bwMode="auto">
            <a:xfrm>
              <a:off x="4411" y="3428"/>
              <a:ext cx="631" cy="470"/>
              <a:chOff x="4411" y="3428"/>
              <a:chExt cx="631" cy="470"/>
            </a:xfrm>
          </p:grpSpPr>
          <p:sp>
            <p:nvSpPr>
              <p:cNvPr id="88" name="Freeform 458"/>
              <p:cNvSpPr>
                <a:spLocks/>
              </p:cNvSpPr>
              <p:nvPr/>
            </p:nvSpPr>
            <p:spPr bwMode="auto">
              <a:xfrm>
                <a:off x="4768" y="3438"/>
                <a:ext cx="274" cy="228"/>
              </a:xfrm>
              <a:custGeom>
                <a:avLst/>
                <a:gdLst/>
                <a:ahLst/>
                <a:cxnLst>
                  <a:cxn ang="0">
                    <a:pos x="0" y="23"/>
                  </a:cxn>
                  <a:cxn ang="0">
                    <a:pos x="3" y="21"/>
                  </a:cxn>
                  <a:cxn ang="0">
                    <a:pos x="7" y="19"/>
                  </a:cxn>
                  <a:cxn ang="0">
                    <a:pos x="15" y="14"/>
                  </a:cxn>
                  <a:cxn ang="0">
                    <a:pos x="24" y="9"/>
                  </a:cxn>
                  <a:cxn ang="0">
                    <a:pos x="36" y="4"/>
                  </a:cxn>
                  <a:cxn ang="0">
                    <a:pos x="48" y="0"/>
                  </a:cxn>
                  <a:cxn ang="0">
                    <a:pos x="62" y="0"/>
                  </a:cxn>
                  <a:cxn ang="0">
                    <a:pos x="77" y="0"/>
                  </a:cxn>
                  <a:cxn ang="0">
                    <a:pos x="93" y="4"/>
                  </a:cxn>
                  <a:cxn ang="0">
                    <a:pos x="108" y="12"/>
                  </a:cxn>
                  <a:cxn ang="0">
                    <a:pos x="122" y="21"/>
                  </a:cxn>
                  <a:cxn ang="0">
                    <a:pos x="134" y="33"/>
                  </a:cxn>
                  <a:cxn ang="0">
                    <a:pos x="141" y="43"/>
                  </a:cxn>
                  <a:cxn ang="0">
                    <a:pos x="146" y="52"/>
                  </a:cxn>
                  <a:cxn ang="0">
                    <a:pos x="148" y="59"/>
                  </a:cxn>
                  <a:cxn ang="0">
                    <a:pos x="151" y="66"/>
                  </a:cxn>
                  <a:cxn ang="0">
                    <a:pos x="151" y="71"/>
                  </a:cxn>
                  <a:cxn ang="0">
                    <a:pos x="151" y="76"/>
                  </a:cxn>
                  <a:cxn ang="0">
                    <a:pos x="151" y="78"/>
                  </a:cxn>
                  <a:cxn ang="0">
                    <a:pos x="151" y="81"/>
                  </a:cxn>
                  <a:cxn ang="0">
                    <a:pos x="151" y="81"/>
                  </a:cxn>
                  <a:cxn ang="0">
                    <a:pos x="155" y="78"/>
                  </a:cxn>
                  <a:cxn ang="0">
                    <a:pos x="160" y="76"/>
                  </a:cxn>
                  <a:cxn ang="0">
                    <a:pos x="165" y="74"/>
                  </a:cxn>
                  <a:cxn ang="0">
                    <a:pos x="172" y="71"/>
                  </a:cxn>
                  <a:cxn ang="0">
                    <a:pos x="182" y="69"/>
                  </a:cxn>
                  <a:cxn ang="0">
                    <a:pos x="189" y="69"/>
                  </a:cxn>
                  <a:cxn ang="0">
                    <a:pos x="198" y="71"/>
                  </a:cxn>
                  <a:cxn ang="0">
                    <a:pos x="208" y="74"/>
                  </a:cxn>
                  <a:cxn ang="0">
                    <a:pos x="217" y="81"/>
                  </a:cxn>
                  <a:cxn ang="0">
                    <a:pos x="227" y="88"/>
                  </a:cxn>
                  <a:cxn ang="0">
                    <a:pos x="232" y="97"/>
                  </a:cxn>
                  <a:cxn ang="0">
                    <a:pos x="234" y="107"/>
                  </a:cxn>
                  <a:cxn ang="0">
                    <a:pos x="236" y="114"/>
                  </a:cxn>
                  <a:cxn ang="0">
                    <a:pos x="236" y="124"/>
                  </a:cxn>
                  <a:cxn ang="0">
                    <a:pos x="236" y="131"/>
                  </a:cxn>
                  <a:cxn ang="0">
                    <a:pos x="234" y="135"/>
                  </a:cxn>
                  <a:cxn ang="0">
                    <a:pos x="232" y="140"/>
                  </a:cxn>
                  <a:cxn ang="0">
                    <a:pos x="232" y="145"/>
                  </a:cxn>
                  <a:cxn ang="0">
                    <a:pos x="232" y="145"/>
                  </a:cxn>
                  <a:cxn ang="0">
                    <a:pos x="232" y="145"/>
                  </a:cxn>
                  <a:cxn ang="0">
                    <a:pos x="236" y="147"/>
                  </a:cxn>
                  <a:cxn ang="0">
                    <a:pos x="241" y="152"/>
                  </a:cxn>
                  <a:cxn ang="0">
                    <a:pos x="246" y="157"/>
                  </a:cxn>
                  <a:cxn ang="0">
                    <a:pos x="253" y="164"/>
                  </a:cxn>
                  <a:cxn ang="0">
                    <a:pos x="258" y="171"/>
                  </a:cxn>
                  <a:cxn ang="0">
                    <a:pos x="265" y="183"/>
                  </a:cxn>
                  <a:cxn ang="0">
                    <a:pos x="270" y="195"/>
                  </a:cxn>
                  <a:cxn ang="0">
                    <a:pos x="272" y="209"/>
                  </a:cxn>
                  <a:cxn ang="0">
                    <a:pos x="274" y="228"/>
                  </a:cxn>
                </a:cxnLst>
                <a:rect l="0" t="0" r="r" b="b"/>
                <a:pathLst>
                  <a:path w="274" h="228">
                    <a:moveTo>
                      <a:pt x="0" y="23"/>
                    </a:moveTo>
                    <a:lnTo>
                      <a:pt x="3" y="21"/>
                    </a:lnTo>
                    <a:lnTo>
                      <a:pt x="7" y="19"/>
                    </a:lnTo>
                    <a:lnTo>
                      <a:pt x="15" y="14"/>
                    </a:lnTo>
                    <a:lnTo>
                      <a:pt x="24" y="9"/>
                    </a:lnTo>
                    <a:lnTo>
                      <a:pt x="36" y="4"/>
                    </a:lnTo>
                    <a:lnTo>
                      <a:pt x="48" y="0"/>
                    </a:lnTo>
                    <a:lnTo>
                      <a:pt x="62" y="0"/>
                    </a:lnTo>
                    <a:lnTo>
                      <a:pt x="77" y="0"/>
                    </a:lnTo>
                    <a:lnTo>
                      <a:pt x="93" y="4"/>
                    </a:lnTo>
                    <a:lnTo>
                      <a:pt x="108" y="12"/>
                    </a:lnTo>
                    <a:lnTo>
                      <a:pt x="122" y="21"/>
                    </a:lnTo>
                    <a:lnTo>
                      <a:pt x="134" y="33"/>
                    </a:lnTo>
                    <a:lnTo>
                      <a:pt x="141" y="43"/>
                    </a:lnTo>
                    <a:lnTo>
                      <a:pt x="146" y="52"/>
                    </a:lnTo>
                    <a:lnTo>
                      <a:pt x="148" y="59"/>
                    </a:lnTo>
                    <a:lnTo>
                      <a:pt x="151" y="66"/>
                    </a:lnTo>
                    <a:lnTo>
                      <a:pt x="151" y="71"/>
                    </a:lnTo>
                    <a:lnTo>
                      <a:pt x="151" y="76"/>
                    </a:lnTo>
                    <a:lnTo>
                      <a:pt x="151" y="78"/>
                    </a:lnTo>
                    <a:lnTo>
                      <a:pt x="151" y="81"/>
                    </a:lnTo>
                    <a:lnTo>
                      <a:pt x="151" y="81"/>
                    </a:lnTo>
                    <a:lnTo>
                      <a:pt x="155" y="78"/>
                    </a:lnTo>
                    <a:lnTo>
                      <a:pt x="160" y="76"/>
                    </a:lnTo>
                    <a:lnTo>
                      <a:pt x="165" y="74"/>
                    </a:lnTo>
                    <a:lnTo>
                      <a:pt x="172" y="71"/>
                    </a:lnTo>
                    <a:lnTo>
                      <a:pt x="182" y="69"/>
                    </a:lnTo>
                    <a:lnTo>
                      <a:pt x="189" y="69"/>
                    </a:lnTo>
                    <a:lnTo>
                      <a:pt x="198" y="71"/>
                    </a:lnTo>
                    <a:lnTo>
                      <a:pt x="208" y="74"/>
                    </a:lnTo>
                    <a:lnTo>
                      <a:pt x="217" y="81"/>
                    </a:lnTo>
                    <a:lnTo>
                      <a:pt x="227" y="88"/>
                    </a:lnTo>
                    <a:lnTo>
                      <a:pt x="232" y="97"/>
                    </a:lnTo>
                    <a:lnTo>
                      <a:pt x="234" y="107"/>
                    </a:lnTo>
                    <a:lnTo>
                      <a:pt x="236" y="114"/>
                    </a:lnTo>
                    <a:lnTo>
                      <a:pt x="236" y="124"/>
                    </a:lnTo>
                    <a:lnTo>
                      <a:pt x="236" y="131"/>
                    </a:lnTo>
                    <a:lnTo>
                      <a:pt x="234" y="135"/>
                    </a:lnTo>
                    <a:lnTo>
                      <a:pt x="232" y="140"/>
                    </a:lnTo>
                    <a:lnTo>
                      <a:pt x="232" y="145"/>
                    </a:lnTo>
                    <a:lnTo>
                      <a:pt x="232" y="145"/>
                    </a:lnTo>
                    <a:lnTo>
                      <a:pt x="232" y="145"/>
                    </a:lnTo>
                    <a:lnTo>
                      <a:pt x="236" y="147"/>
                    </a:lnTo>
                    <a:lnTo>
                      <a:pt x="241" y="152"/>
                    </a:lnTo>
                    <a:lnTo>
                      <a:pt x="246" y="157"/>
                    </a:lnTo>
                    <a:lnTo>
                      <a:pt x="253" y="164"/>
                    </a:lnTo>
                    <a:lnTo>
                      <a:pt x="258" y="171"/>
                    </a:lnTo>
                    <a:lnTo>
                      <a:pt x="265" y="183"/>
                    </a:lnTo>
                    <a:lnTo>
                      <a:pt x="270" y="195"/>
                    </a:lnTo>
                    <a:lnTo>
                      <a:pt x="272" y="209"/>
                    </a:lnTo>
                    <a:lnTo>
                      <a:pt x="274" y="228"/>
                    </a:lnTo>
                  </a:path>
                </a:pathLst>
              </a:custGeom>
              <a:noFill/>
              <a:ln w="12700" cmpd="sng">
                <a:solidFill>
                  <a:srgbClr val="FF9900"/>
                </a:solidFill>
                <a:prstDash val="solid"/>
                <a:round/>
                <a:headEnd/>
                <a:tailEnd/>
              </a:ln>
            </p:spPr>
            <p:txBody>
              <a:bodyPr/>
              <a:lstStyle/>
              <a:p>
                <a:endParaRPr lang="en-US"/>
              </a:p>
            </p:txBody>
          </p:sp>
          <p:sp>
            <p:nvSpPr>
              <p:cNvPr id="89" name="Freeform 459"/>
              <p:cNvSpPr>
                <a:spLocks/>
              </p:cNvSpPr>
              <p:nvPr/>
            </p:nvSpPr>
            <p:spPr bwMode="auto">
              <a:xfrm>
                <a:off x="4411" y="3428"/>
                <a:ext cx="357" cy="236"/>
              </a:xfrm>
              <a:custGeom>
                <a:avLst/>
                <a:gdLst/>
                <a:ahLst/>
                <a:cxnLst>
                  <a:cxn ang="0">
                    <a:pos x="2" y="219"/>
                  </a:cxn>
                  <a:cxn ang="0">
                    <a:pos x="9" y="191"/>
                  </a:cxn>
                  <a:cxn ang="0">
                    <a:pos x="21" y="172"/>
                  </a:cxn>
                  <a:cxn ang="0">
                    <a:pos x="33" y="160"/>
                  </a:cxn>
                  <a:cxn ang="0">
                    <a:pos x="43" y="155"/>
                  </a:cxn>
                  <a:cxn ang="0">
                    <a:pos x="43" y="153"/>
                  </a:cxn>
                  <a:cxn ang="0">
                    <a:pos x="40" y="145"/>
                  </a:cxn>
                  <a:cxn ang="0">
                    <a:pos x="38" y="131"/>
                  </a:cxn>
                  <a:cxn ang="0">
                    <a:pos x="40" y="114"/>
                  </a:cxn>
                  <a:cxn ang="0">
                    <a:pos x="47" y="98"/>
                  </a:cxn>
                  <a:cxn ang="0">
                    <a:pos x="66" y="84"/>
                  </a:cxn>
                  <a:cxn ang="0">
                    <a:pos x="85" y="79"/>
                  </a:cxn>
                  <a:cxn ang="0">
                    <a:pos x="102" y="79"/>
                  </a:cxn>
                  <a:cxn ang="0">
                    <a:pos x="114" y="84"/>
                  </a:cxn>
                  <a:cxn ang="0">
                    <a:pos x="124" y="88"/>
                  </a:cxn>
                  <a:cxn ang="0">
                    <a:pos x="124" y="88"/>
                  </a:cxn>
                  <a:cxn ang="0">
                    <a:pos x="124" y="81"/>
                  </a:cxn>
                  <a:cxn ang="0">
                    <a:pos x="126" y="69"/>
                  </a:cxn>
                  <a:cxn ang="0">
                    <a:pos x="133" y="50"/>
                  </a:cxn>
                  <a:cxn ang="0">
                    <a:pos x="152" y="31"/>
                  </a:cxn>
                  <a:cxn ang="0">
                    <a:pos x="181" y="12"/>
                  </a:cxn>
                  <a:cxn ang="0">
                    <a:pos x="212" y="7"/>
                  </a:cxn>
                  <a:cxn ang="0">
                    <a:pos x="238" y="14"/>
                  </a:cxn>
                  <a:cxn ang="0">
                    <a:pos x="260" y="24"/>
                  </a:cxn>
                  <a:cxn ang="0">
                    <a:pos x="271" y="31"/>
                  </a:cxn>
                  <a:cxn ang="0">
                    <a:pos x="274" y="31"/>
                  </a:cxn>
                  <a:cxn ang="0">
                    <a:pos x="274" y="26"/>
                  </a:cxn>
                  <a:cxn ang="0">
                    <a:pos x="279" y="17"/>
                  </a:cxn>
                  <a:cxn ang="0">
                    <a:pos x="288" y="7"/>
                  </a:cxn>
                  <a:cxn ang="0">
                    <a:pos x="305" y="2"/>
                  </a:cxn>
                  <a:cxn ang="0">
                    <a:pos x="326" y="2"/>
                  </a:cxn>
                  <a:cxn ang="0">
                    <a:pos x="343" y="7"/>
                  </a:cxn>
                  <a:cxn ang="0">
                    <a:pos x="353" y="17"/>
                  </a:cxn>
                  <a:cxn ang="0">
                    <a:pos x="357" y="26"/>
                  </a:cxn>
                  <a:cxn ang="0">
                    <a:pos x="357" y="31"/>
                  </a:cxn>
                </a:cxnLst>
                <a:rect l="0" t="0" r="r" b="b"/>
                <a:pathLst>
                  <a:path w="357" h="236">
                    <a:moveTo>
                      <a:pt x="0" y="236"/>
                    </a:moveTo>
                    <a:lnTo>
                      <a:pt x="2" y="219"/>
                    </a:lnTo>
                    <a:lnTo>
                      <a:pt x="4" y="205"/>
                    </a:lnTo>
                    <a:lnTo>
                      <a:pt x="9" y="191"/>
                    </a:lnTo>
                    <a:lnTo>
                      <a:pt x="16" y="181"/>
                    </a:lnTo>
                    <a:lnTo>
                      <a:pt x="21" y="172"/>
                    </a:lnTo>
                    <a:lnTo>
                      <a:pt x="28" y="165"/>
                    </a:lnTo>
                    <a:lnTo>
                      <a:pt x="33" y="160"/>
                    </a:lnTo>
                    <a:lnTo>
                      <a:pt x="38" y="157"/>
                    </a:lnTo>
                    <a:lnTo>
                      <a:pt x="43" y="155"/>
                    </a:lnTo>
                    <a:lnTo>
                      <a:pt x="43" y="155"/>
                    </a:lnTo>
                    <a:lnTo>
                      <a:pt x="43" y="153"/>
                    </a:lnTo>
                    <a:lnTo>
                      <a:pt x="43" y="150"/>
                    </a:lnTo>
                    <a:lnTo>
                      <a:pt x="40" y="145"/>
                    </a:lnTo>
                    <a:lnTo>
                      <a:pt x="38" y="138"/>
                    </a:lnTo>
                    <a:lnTo>
                      <a:pt x="38" y="131"/>
                    </a:lnTo>
                    <a:lnTo>
                      <a:pt x="38" y="124"/>
                    </a:lnTo>
                    <a:lnTo>
                      <a:pt x="40" y="114"/>
                    </a:lnTo>
                    <a:lnTo>
                      <a:pt x="43" y="107"/>
                    </a:lnTo>
                    <a:lnTo>
                      <a:pt x="47" y="98"/>
                    </a:lnTo>
                    <a:lnTo>
                      <a:pt x="57" y="91"/>
                    </a:lnTo>
                    <a:lnTo>
                      <a:pt x="66" y="84"/>
                    </a:lnTo>
                    <a:lnTo>
                      <a:pt x="76" y="79"/>
                    </a:lnTo>
                    <a:lnTo>
                      <a:pt x="85" y="79"/>
                    </a:lnTo>
                    <a:lnTo>
                      <a:pt x="93" y="79"/>
                    </a:lnTo>
                    <a:lnTo>
                      <a:pt x="102" y="79"/>
                    </a:lnTo>
                    <a:lnTo>
                      <a:pt x="109" y="81"/>
                    </a:lnTo>
                    <a:lnTo>
                      <a:pt x="114" y="84"/>
                    </a:lnTo>
                    <a:lnTo>
                      <a:pt x="119" y="86"/>
                    </a:lnTo>
                    <a:lnTo>
                      <a:pt x="124" y="88"/>
                    </a:lnTo>
                    <a:lnTo>
                      <a:pt x="124" y="91"/>
                    </a:lnTo>
                    <a:lnTo>
                      <a:pt x="124" y="88"/>
                    </a:lnTo>
                    <a:lnTo>
                      <a:pt x="124" y="86"/>
                    </a:lnTo>
                    <a:lnTo>
                      <a:pt x="124" y="81"/>
                    </a:lnTo>
                    <a:lnTo>
                      <a:pt x="124" y="76"/>
                    </a:lnTo>
                    <a:lnTo>
                      <a:pt x="126" y="69"/>
                    </a:lnTo>
                    <a:lnTo>
                      <a:pt x="128" y="60"/>
                    </a:lnTo>
                    <a:lnTo>
                      <a:pt x="133" y="50"/>
                    </a:lnTo>
                    <a:lnTo>
                      <a:pt x="140" y="41"/>
                    </a:lnTo>
                    <a:lnTo>
                      <a:pt x="152" y="31"/>
                    </a:lnTo>
                    <a:lnTo>
                      <a:pt x="167" y="22"/>
                    </a:lnTo>
                    <a:lnTo>
                      <a:pt x="181" y="12"/>
                    </a:lnTo>
                    <a:lnTo>
                      <a:pt x="198" y="10"/>
                    </a:lnTo>
                    <a:lnTo>
                      <a:pt x="212" y="7"/>
                    </a:lnTo>
                    <a:lnTo>
                      <a:pt x="226" y="10"/>
                    </a:lnTo>
                    <a:lnTo>
                      <a:pt x="238" y="14"/>
                    </a:lnTo>
                    <a:lnTo>
                      <a:pt x="250" y="19"/>
                    </a:lnTo>
                    <a:lnTo>
                      <a:pt x="260" y="24"/>
                    </a:lnTo>
                    <a:lnTo>
                      <a:pt x="267" y="29"/>
                    </a:lnTo>
                    <a:lnTo>
                      <a:pt x="271" y="31"/>
                    </a:lnTo>
                    <a:lnTo>
                      <a:pt x="274" y="33"/>
                    </a:lnTo>
                    <a:lnTo>
                      <a:pt x="274" y="31"/>
                    </a:lnTo>
                    <a:lnTo>
                      <a:pt x="274" y="29"/>
                    </a:lnTo>
                    <a:lnTo>
                      <a:pt x="274" y="26"/>
                    </a:lnTo>
                    <a:lnTo>
                      <a:pt x="276" y="22"/>
                    </a:lnTo>
                    <a:lnTo>
                      <a:pt x="279" y="17"/>
                    </a:lnTo>
                    <a:lnTo>
                      <a:pt x="283" y="12"/>
                    </a:lnTo>
                    <a:lnTo>
                      <a:pt x="288" y="7"/>
                    </a:lnTo>
                    <a:lnTo>
                      <a:pt x="295" y="5"/>
                    </a:lnTo>
                    <a:lnTo>
                      <a:pt x="305" y="2"/>
                    </a:lnTo>
                    <a:lnTo>
                      <a:pt x="317" y="0"/>
                    </a:lnTo>
                    <a:lnTo>
                      <a:pt x="326" y="2"/>
                    </a:lnTo>
                    <a:lnTo>
                      <a:pt x="336" y="5"/>
                    </a:lnTo>
                    <a:lnTo>
                      <a:pt x="343" y="7"/>
                    </a:lnTo>
                    <a:lnTo>
                      <a:pt x="348" y="12"/>
                    </a:lnTo>
                    <a:lnTo>
                      <a:pt x="353" y="17"/>
                    </a:lnTo>
                    <a:lnTo>
                      <a:pt x="355" y="22"/>
                    </a:lnTo>
                    <a:lnTo>
                      <a:pt x="357" y="26"/>
                    </a:lnTo>
                    <a:lnTo>
                      <a:pt x="357" y="29"/>
                    </a:lnTo>
                    <a:lnTo>
                      <a:pt x="357" y="31"/>
                    </a:lnTo>
                    <a:lnTo>
                      <a:pt x="357" y="33"/>
                    </a:lnTo>
                  </a:path>
                </a:pathLst>
              </a:custGeom>
              <a:noFill/>
              <a:ln w="12700" cmpd="sng">
                <a:solidFill>
                  <a:srgbClr val="FF9900"/>
                </a:solidFill>
                <a:prstDash val="solid"/>
                <a:round/>
                <a:headEnd/>
                <a:tailEnd/>
              </a:ln>
            </p:spPr>
            <p:txBody>
              <a:bodyPr/>
              <a:lstStyle/>
              <a:p>
                <a:endParaRPr lang="en-US"/>
              </a:p>
            </p:txBody>
          </p:sp>
          <p:sp>
            <p:nvSpPr>
              <p:cNvPr id="90" name="Freeform 460"/>
              <p:cNvSpPr>
                <a:spLocks/>
              </p:cNvSpPr>
              <p:nvPr/>
            </p:nvSpPr>
            <p:spPr bwMode="auto">
              <a:xfrm>
                <a:off x="4411" y="3659"/>
                <a:ext cx="274" cy="229"/>
              </a:xfrm>
              <a:custGeom>
                <a:avLst/>
                <a:gdLst/>
                <a:ahLst/>
                <a:cxnLst>
                  <a:cxn ang="0">
                    <a:pos x="274" y="205"/>
                  </a:cxn>
                  <a:cxn ang="0">
                    <a:pos x="271" y="208"/>
                  </a:cxn>
                  <a:cxn ang="0">
                    <a:pos x="267" y="210"/>
                  </a:cxn>
                  <a:cxn ang="0">
                    <a:pos x="260" y="215"/>
                  </a:cxn>
                  <a:cxn ang="0">
                    <a:pos x="250" y="220"/>
                  </a:cxn>
                  <a:cxn ang="0">
                    <a:pos x="238" y="224"/>
                  </a:cxn>
                  <a:cxn ang="0">
                    <a:pos x="226" y="229"/>
                  </a:cxn>
                  <a:cxn ang="0">
                    <a:pos x="212" y="229"/>
                  </a:cxn>
                  <a:cxn ang="0">
                    <a:pos x="198" y="229"/>
                  </a:cxn>
                  <a:cxn ang="0">
                    <a:pos x="181" y="224"/>
                  </a:cxn>
                  <a:cxn ang="0">
                    <a:pos x="167" y="217"/>
                  </a:cxn>
                  <a:cxn ang="0">
                    <a:pos x="152" y="208"/>
                  </a:cxn>
                  <a:cxn ang="0">
                    <a:pos x="140" y="196"/>
                  </a:cxn>
                  <a:cxn ang="0">
                    <a:pos x="133" y="186"/>
                  </a:cxn>
                  <a:cxn ang="0">
                    <a:pos x="128" y="179"/>
                  </a:cxn>
                  <a:cxn ang="0">
                    <a:pos x="126" y="170"/>
                  </a:cxn>
                  <a:cxn ang="0">
                    <a:pos x="124" y="162"/>
                  </a:cxn>
                  <a:cxn ang="0">
                    <a:pos x="124" y="158"/>
                  </a:cxn>
                  <a:cxn ang="0">
                    <a:pos x="124" y="153"/>
                  </a:cxn>
                  <a:cxn ang="0">
                    <a:pos x="124" y="151"/>
                  </a:cxn>
                  <a:cxn ang="0">
                    <a:pos x="124" y="148"/>
                  </a:cxn>
                  <a:cxn ang="0">
                    <a:pos x="124" y="148"/>
                  </a:cxn>
                  <a:cxn ang="0">
                    <a:pos x="119" y="151"/>
                  </a:cxn>
                  <a:cxn ang="0">
                    <a:pos x="114" y="153"/>
                  </a:cxn>
                  <a:cxn ang="0">
                    <a:pos x="109" y="155"/>
                  </a:cxn>
                  <a:cxn ang="0">
                    <a:pos x="102" y="158"/>
                  </a:cxn>
                  <a:cxn ang="0">
                    <a:pos x="93" y="160"/>
                  </a:cxn>
                  <a:cxn ang="0">
                    <a:pos x="85" y="160"/>
                  </a:cxn>
                  <a:cxn ang="0">
                    <a:pos x="76" y="158"/>
                  </a:cxn>
                  <a:cxn ang="0">
                    <a:pos x="66" y="155"/>
                  </a:cxn>
                  <a:cxn ang="0">
                    <a:pos x="57" y="148"/>
                  </a:cxn>
                  <a:cxn ang="0">
                    <a:pos x="47" y="141"/>
                  </a:cxn>
                  <a:cxn ang="0">
                    <a:pos x="43" y="131"/>
                  </a:cxn>
                  <a:cxn ang="0">
                    <a:pos x="40" y="122"/>
                  </a:cxn>
                  <a:cxn ang="0">
                    <a:pos x="38" y="115"/>
                  </a:cxn>
                  <a:cxn ang="0">
                    <a:pos x="38" y="105"/>
                  </a:cxn>
                  <a:cxn ang="0">
                    <a:pos x="38" y="98"/>
                  </a:cxn>
                  <a:cxn ang="0">
                    <a:pos x="40" y="93"/>
                  </a:cxn>
                  <a:cxn ang="0">
                    <a:pos x="43" y="89"/>
                  </a:cxn>
                  <a:cxn ang="0">
                    <a:pos x="43" y="84"/>
                  </a:cxn>
                  <a:cxn ang="0">
                    <a:pos x="43" y="84"/>
                  </a:cxn>
                  <a:cxn ang="0">
                    <a:pos x="43" y="84"/>
                  </a:cxn>
                  <a:cxn ang="0">
                    <a:pos x="38" y="81"/>
                  </a:cxn>
                  <a:cxn ang="0">
                    <a:pos x="33" y="77"/>
                  </a:cxn>
                  <a:cxn ang="0">
                    <a:pos x="28" y="72"/>
                  </a:cxn>
                  <a:cxn ang="0">
                    <a:pos x="21" y="65"/>
                  </a:cxn>
                  <a:cxn ang="0">
                    <a:pos x="16" y="58"/>
                  </a:cxn>
                  <a:cxn ang="0">
                    <a:pos x="9" y="46"/>
                  </a:cxn>
                  <a:cxn ang="0">
                    <a:pos x="4" y="34"/>
                  </a:cxn>
                  <a:cxn ang="0">
                    <a:pos x="2" y="19"/>
                  </a:cxn>
                  <a:cxn ang="0">
                    <a:pos x="0" y="0"/>
                  </a:cxn>
                </a:cxnLst>
                <a:rect l="0" t="0" r="r" b="b"/>
                <a:pathLst>
                  <a:path w="274" h="229">
                    <a:moveTo>
                      <a:pt x="274" y="205"/>
                    </a:moveTo>
                    <a:lnTo>
                      <a:pt x="271" y="208"/>
                    </a:lnTo>
                    <a:lnTo>
                      <a:pt x="267" y="210"/>
                    </a:lnTo>
                    <a:lnTo>
                      <a:pt x="260" y="215"/>
                    </a:lnTo>
                    <a:lnTo>
                      <a:pt x="250" y="220"/>
                    </a:lnTo>
                    <a:lnTo>
                      <a:pt x="238" y="224"/>
                    </a:lnTo>
                    <a:lnTo>
                      <a:pt x="226" y="229"/>
                    </a:lnTo>
                    <a:lnTo>
                      <a:pt x="212" y="229"/>
                    </a:lnTo>
                    <a:lnTo>
                      <a:pt x="198" y="229"/>
                    </a:lnTo>
                    <a:lnTo>
                      <a:pt x="181" y="224"/>
                    </a:lnTo>
                    <a:lnTo>
                      <a:pt x="167" y="217"/>
                    </a:lnTo>
                    <a:lnTo>
                      <a:pt x="152" y="208"/>
                    </a:lnTo>
                    <a:lnTo>
                      <a:pt x="140" y="196"/>
                    </a:lnTo>
                    <a:lnTo>
                      <a:pt x="133" y="186"/>
                    </a:lnTo>
                    <a:lnTo>
                      <a:pt x="128" y="179"/>
                    </a:lnTo>
                    <a:lnTo>
                      <a:pt x="126" y="170"/>
                    </a:lnTo>
                    <a:lnTo>
                      <a:pt x="124" y="162"/>
                    </a:lnTo>
                    <a:lnTo>
                      <a:pt x="124" y="158"/>
                    </a:lnTo>
                    <a:lnTo>
                      <a:pt x="124" y="153"/>
                    </a:lnTo>
                    <a:lnTo>
                      <a:pt x="124" y="151"/>
                    </a:lnTo>
                    <a:lnTo>
                      <a:pt x="124" y="148"/>
                    </a:lnTo>
                    <a:lnTo>
                      <a:pt x="124" y="148"/>
                    </a:lnTo>
                    <a:lnTo>
                      <a:pt x="119" y="151"/>
                    </a:lnTo>
                    <a:lnTo>
                      <a:pt x="114" y="153"/>
                    </a:lnTo>
                    <a:lnTo>
                      <a:pt x="109" y="155"/>
                    </a:lnTo>
                    <a:lnTo>
                      <a:pt x="102" y="158"/>
                    </a:lnTo>
                    <a:lnTo>
                      <a:pt x="93" y="160"/>
                    </a:lnTo>
                    <a:lnTo>
                      <a:pt x="85" y="160"/>
                    </a:lnTo>
                    <a:lnTo>
                      <a:pt x="76" y="158"/>
                    </a:lnTo>
                    <a:lnTo>
                      <a:pt x="66" y="155"/>
                    </a:lnTo>
                    <a:lnTo>
                      <a:pt x="57" y="148"/>
                    </a:lnTo>
                    <a:lnTo>
                      <a:pt x="47" y="141"/>
                    </a:lnTo>
                    <a:lnTo>
                      <a:pt x="43" y="131"/>
                    </a:lnTo>
                    <a:lnTo>
                      <a:pt x="40" y="122"/>
                    </a:lnTo>
                    <a:lnTo>
                      <a:pt x="38" y="115"/>
                    </a:lnTo>
                    <a:lnTo>
                      <a:pt x="38" y="105"/>
                    </a:lnTo>
                    <a:lnTo>
                      <a:pt x="38" y="98"/>
                    </a:lnTo>
                    <a:lnTo>
                      <a:pt x="40" y="93"/>
                    </a:lnTo>
                    <a:lnTo>
                      <a:pt x="43" y="89"/>
                    </a:lnTo>
                    <a:lnTo>
                      <a:pt x="43" y="84"/>
                    </a:lnTo>
                    <a:lnTo>
                      <a:pt x="43" y="84"/>
                    </a:lnTo>
                    <a:lnTo>
                      <a:pt x="43" y="84"/>
                    </a:lnTo>
                    <a:lnTo>
                      <a:pt x="38" y="81"/>
                    </a:lnTo>
                    <a:lnTo>
                      <a:pt x="33" y="77"/>
                    </a:lnTo>
                    <a:lnTo>
                      <a:pt x="28" y="72"/>
                    </a:lnTo>
                    <a:lnTo>
                      <a:pt x="21" y="65"/>
                    </a:lnTo>
                    <a:lnTo>
                      <a:pt x="16" y="58"/>
                    </a:lnTo>
                    <a:lnTo>
                      <a:pt x="9" y="46"/>
                    </a:lnTo>
                    <a:lnTo>
                      <a:pt x="4" y="34"/>
                    </a:lnTo>
                    <a:lnTo>
                      <a:pt x="2" y="19"/>
                    </a:lnTo>
                    <a:lnTo>
                      <a:pt x="0" y="0"/>
                    </a:lnTo>
                  </a:path>
                </a:pathLst>
              </a:custGeom>
              <a:noFill/>
              <a:ln w="12700" cmpd="sng">
                <a:solidFill>
                  <a:srgbClr val="FF9900"/>
                </a:solidFill>
                <a:prstDash val="solid"/>
                <a:round/>
                <a:headEnd/>
                <a:tailEnd/>
              </a:ln>
            </p:spPr>
            <p:txBody>
              <a:bodyPr/>
              <a:lstStyle/>
              <a:p>
                <a:endParaRPr lang="en-US"/>
              </a:p>
            </p:txBody>
          </p:sp>
          <p:sp>
            <p:nvSpPr>
              <p:cNvPr id="91" name="Freeform 461"/>
              <p:cNvSpPr>
                <a:spLocks/>
              </p:cNvSpPr>
              <p:nvPr/>
            </p:nvSpPr>
            <p:spPr bwMode="auto">
              <a:xfrm>
                <a:off x="4685" y="3659"/>
                <a:ext cx="355" cy="239"/>
              </a:xfrm>
              <a:custGeom>
                <a:avLst/>
                <a:gdLst/>
                <a:ahLst/>
                <a:cxnLst>
                  <a:cxn ang="0">
                    <a:pos x="355" y="19"/>
                  </a:cxn>
                  <a:cxn ang="0">
                    <a:pos x="348" y="48"/>
                  </a:cxn>
                  <a:cxn ang="0">
                    <a:pos x="336" y="67"/>
                  </a:cxn>
                  <a:cxn ang="0">
                    <a:pos x="324" y="79"/>
                  </a:cxn>
                  <a:cxn ang="0">
                    <a:pos x="315" y="84"/>
                  </a:cxn>
                  <a:cxn ang="0">
                    <a:pos x="315" y="86"/>
                  </a:cxn>
                  <a:cxn ang="0">
                    <a:pos x="317" y="93"/>
                  </a:cxn>
                  <a:cxn ang="0">
                    <a:pos x="319" y="108"/>
                  </a:cxn>
                  <a:cxn ang="0">
                    <a:pos x="317" y="124"/>
                  </a:cxn>
                  <a:cxn ang="0">
                    <a:pos x="310" y="141"/>
                  </a:cxn>
                  <a:cxn ang="0">
                    <a:pos x="291" y="155"/>
                  </a:cxn>
                  <a:cxn ang="0">
                    <a:pos x="272" y="160"/>
                  </a:cxn>
                  <a:cxn ang="0">
                    <a:pos x="255" y="160"/>
                  </a:cxn>
                  <a:cxn ang="0">
                    <a:pos x="243" y="155"/>
                  </a:cxn>
                  <a:cxn ang="0">
                    <a:pos x="234" y="151"/>
                  </a:cxn>
                  <a:cxn ang="0">
                    <a:pos x="234" y="151"/>
                  </a:cxn>
                  <a:cxn ang="0">
                    <a:pos x="234" y="158"/>
                  </a:cxn>
                  <a:cxn ang="0">
                    <a:pos x="231" y="170"/>
                  </a:cxn>
                  <a:cxn ang="0">
                    <a:pos x="224" y="189"/>
                  </a:cxn>
                  <a:cxn ang="0">
                    <a:pos x="205" y="208"/>
                  </a:cxn>
                  <a:cxn ang="0">
                    <a:pos x="176" y="227"/>
                  </a:cxn>
                  <a:cxn ang="0">
                    <a:pos x="145" y="232"/>
                  </a:cxn>
                  <a:cxn ang="0">
                    <a:pos x="119" y="224"/>
                  </a:cxn>
                  <a:cxn ang="0">
                    <a:pos x="98" y="215"/>
                  </a:cxn>
                  <a:cxn ang="0">
                    <a:pos x="86" y="208"/>
                  </a:cxn>
                  <a:cxn ang="0">
                    <a:pos x="83" y="208"/>
                  </a:cxn>
                  <a:cxn ang="0">
                    <a:pos x="83" y="213"/>
                  </a:cxn>
                  <a:cxn ang="0">
                    <a:pos x="79" y="222"/>
                  </a:cxn>
                  <a:cxn ang="0">
                    <a:pos x="69" y="232"/>
                  </a:cxn>
                  <a:cxn ang="0">
                    <a:pos x="52" y="236"/>
                  </a:cxn>
                  <a:cxn ang="0">
                    <a:pos x="31" y="236"/>
                  </a:cxn>
                  <a:cxn ang="0">
                    <a:pos x="14" y="232"/>
                  </a:cxn>
                  <a:cxn ang="0">
                    <a:pos x="5" y="222"/>
                  </a:cxn>
                  <a:cxn ang="0">
                    <a:pos x="0" y="213"/>
                  </a:cxn>
                  <a:cxn ang="0">
                    <a:pos x="0" y="208"/>
                  </a:cxn>
                </a:cxnLst>
                <a:rect l="0" t="0" r="r" b="b"/>
                <a:pathLst>
                  <a:path w="355" h="239">
                    <a:moveTo>
                      <a:pt x="355" y="0"/>
                    </a:moveTo>
                    <a:lnTo>
                      <a:pt x="355" y="19"/>
                    </a:lnTo>
                    <a:lnTo>
                      <a:pt x="353" y="34"/>
                    </a:lnTo>
                    <a:lnTo>
                      <a:pt x="348" y="48"/>
                    </a:lnTo>
                    <a:lnTo>
                      <a:pt x="341" y="58"/>
                    </a:lnTo>
                    <a:lnTo>
                      <a:pt x="336" y="67"/>
                    </a:lnTo>
                    <a:lnTo>
                      <a:pt x="329" y="74"/>
                    </a:lnTo>
                    <a:lnTo>
                      <a:pt x="324" y="79"/>
                    </a:lnTo>
                    <a:lnTo>
                      <a:pt x="319" y="81"/>
                    </a:lnTo>
                    <a:lnTo>
                      <a:pt x="315" y="84"/>
                    </a:lnTo>
                    <a:lnTo>
                      <a:pt x="315" y="84"/>
                    </a:lnTo>
                    <a:lnTo>
                      <a:pt x="315" y="86"/>
                    </a:lnTo>
                    <a:lnTo>
                      <a:pt x="315" y="89"/>
                    </a:lnTo>
                    <a:lnTo>
                      <a:pt x="317" y="93"/>
                    </a:lnTo>
                    <a:lnTo>
                      <a:pt x="319" y="100"/>
                    </a:lnTo>
                    <a:lnTo>
                      <a:pt x="319" y="108"/>
                    </a:lnTo>
                    <a:lnTo>
                      <a:pt x="319" y="115"/>
                    </a:lnTo>
                    <a:lnTo>
                      <a:pt x="317" y="124"/>
                    </a:lnTo>
                    <a:lnTo>
                      <a:pt x="315" y="131"/>
                    </a:lnTo>
                    <a:lnTo>
                      <a:pt x="310" y="141"/>
                    </a:lnTo>
                    <a:lnTo>
                      <a:pt x="300" y="151"/>
                    </a:lnTo>
                    <a:lnTo>
                      <a:pt x="291" y="155"/>
                    </a:lnTo>
                    <a:lnTo>
                      <a:pt x="281" y="160"/>
                    </a:lnTo>
                    <a:lnTo>
                      <a:pt x="272" y="160"/>
                    </a:lnTo>
                    <a:lnTo>
                      <a:pt x="265" y="160"/>
                    </a:lnTo>
                    <a:lnTo>
                      <a:pt x="255" y="160"/>
                    </a:lnTo>
                    <a:lnTo>
                      <a:pt x="248" y="158"/>
                    </a:lnTo>
                    <a:lnTo>
                      <a:pt x="243" y="155"/>
                    </a:lnTo>
                    <a:lnTo>
                      <a:pt x="238" y="153"/>
                    </a:lnTo>
                    <a:lnTo>
                      <a:pt x="234" y="151"/>
                    </a:lnTo>
                    <a:lnTo>
                      <a:pt x="234" y="151"/>
                    </a:lnTo>
                    <a:lnTo>
                      <a:pt x="234" y="151"/>
                    </a:lnTo>
                    <a:lnTo>
                      <a:pt x="234" y="153"/>
                    </a:lnTo>
                    <a:lnTo>
                      <a:pt x="234" y="158"/>
                    </a:lnTo>
                    <a:lnTo>
                      <a:pt x="234" y="162"/>
                    </a:lnTo>
                    <a:lnTo>
                      <a:pt x="231" y="170"/>
                    </a:lnTo>
                    <a:lnTo>
                      <a:pt x="229" y="179"/>
                    </a:lnTo>
                    <a:lnTo>
                      <a:pt x="224" y="189"/>
                    </a:lnTo>
                    <a:lnTo>
                      <a:pt x="217" y="198"/>
                    </a:lnTo>
                    <a:lnTo>
                      <a:pt x="205" y="208"/>
                    </a:lnTo>
                    <a:lnTo>
                      <a:pt x="191" y="217"/>
                    </a:lnTo>
                    <a:lnTo>
                      <a:pt x="176" y="227"/>
                    </a:lnTo>
                    <a:lnTo>
                      <a:pt x="160" y="229"/>
                    </a:lnTo>
                    <a:lnTo>
                      <a:pt x="145" y="232"/>
                    </a:lnTo>
                    <a:lnTo>
                      <a:pt x="131" y="229"/>
                    </a:lnTo>
                    <a:lnTo>
                      <a:pt x="119" y="224"/>
                    </a:lnTo>
                    <a:lnTo>
                      <a:pt x="107" y="220"/>
                    </a:lnTo>
                    <a:lnTo>
                      <a:pt x="98" y="215"/>
                    </a:lnTo>
                    <a:lnTo>
                      <a:pt x="90" y="210"/>
                    </a:lnTo>
                    <a:lnTo>
                      <a:pt x="86" y="208"/>
                    </a:lnTo>
                    <a:lnTo>
                      <a:pt x="83" y="208"/>
                    </a:lnTo>
                    <a:lnTo>
                      <a:pt x="83" y="208"/>
                    </a:lnTo>
                    <a:lnTo>
                      <a:pt x="83" y="210"/>
                    </a:lnTo>
                    <a:lnTo>
                      <a:pt x="83" y="213"/>
                    </a:lnTo>
                    <a:lnTo>
                      <a:pt x="81" y="217"/>
                    </a:lnTo>
                    <a:lnTo>
                      <a:pt x="79" y="222"/>
                    </a:lnTo>
                    <a:lnTo>
                      <a:pt x="74" y="227"/>
                    </a:lnTo>
                    <a:lnTo>
                      <a:pt x="69" y="232"/>
                    </a:lnTo>
                    <a:lnTo>
                      <a:pt x="62" y="234"/>
                    </a:lnTo>
                    <a:lnTo>
                      <a:pt x="52" y="236"/>
                    </a:lnTo>
                    <a:lnTo>
                      <a:pt x="43" y="239"/>
                    </a:lnTo>
                    <a:lnTo>
                      <a:pt x="31" y="236"/>
                    </a:lnTo>
                    <a:lnTo>
                      <a:pt x="21" y="234"/>
                    </a:lnTo>
                    <a:lnTo>
                      <a:pt x="14" y="232"/>
                    </a:lnTo>
                    <a:lnTo>
                      <a:pt x="9" y="227"/>
                    </a:lnTo>
                    <a:lnTo>
                      <a:pt x="5" y="222"/>
                    </a:lnTo>
                    <a:lnTo>
                      <a:pt x="2" y="217"/>
                    </a:lnTo>
                    <a:lnTo>
                      <a:pt x="0" y="213"/>
                    </a:lnTo>
                    <a:lnTo>
                      <a:pt x="0" y="210"/>
                    </a:lnTo>
                    <a:lnTo>
                      <a:pt x="0" y="208"/>
                    </a:lnTo>
                    <a:lnTo>
                      <a:pt x="0" y="208"/>
                    </a:lnTo>
                  </a:path>
                </a:pathLst>
              </a:custGeom>
              <a:noFill/>
              <a:ln w="12700" cmpd="sng">
                <a:solidFill>
                  <a:srgbClr val="FF9900"/>
                </a:solidFill>
                <a:prstDash val="solid"/>
                <a:round/>
                <a:headEnd/>
                <a:tailEnd/>
              </a:ln>
            </p:spPr>
            <p:txBody>
              <a:bodyPr/>
              <a:lstStyle/>
              <a:p>
                <a:endParaRPr lang="en-US"/>
              </a:p>
            </p:txBody>
          </p:sp>
        </p:grpSp>
        <p:grpSp>
          <p:nvGrpSpPr>
            <p:cNvPr id="62" name="Group 462"/>
            <p:cNvGrpSpPr>
              <a:grpSpLocks/>
            </p:cNvGrpSpPr>
            <p:nvPr/>
          </p:nvGrpSpPr>
          <p:grpSpPr bwMode="auto">
            <a:xfrm>
              <a:off x="3366" y="3430"/>
              <a:ext cx="632" cy="470"/>
              <a:chOff x="3366" y="3430"/>
              <a:chExt cx="632" cy="470"/>
            </a:xfrm>
          </p:grpSpPr>
          <p:sp>
            <p:nvSpPr>
              <p:cNvPr id="84" name="Freeform 463"/>
              <p:cNvSpPr>
                <a:spLocks/>
              </p:cNvSpPr>
              <p:nvPr/>
            </p:nvSpPr>
            <p:spPr bwMode="auto">
              <a:xfrm>
                <a:off x="3722" y="3440"/>
                <a:ext cx="276" cy="229"/>
              </a:xfrm>
              <a:custGeom>
                <a:avLst/>
                <a:gdLst/>
                <a:ahLst/>
                <a:cxnLst>
                  <a:cxn ang="0">
                    <a:pos x="0" y="24"/>
                  </a:cxn>
                  <a:cxn ang="0">
                    <a:pos x="4" y="24"/>
                  </a:cxn>
                  <a:cxn ang="0">
                    <a:pos x="7" y="19"/>
                  </a:cxn>
                  <a:cxn ang="0">
                    <a:pos x="16" y="14"/>
                  </a:cxn>
                  <a:cxn ang="0">
                    <a:pos x="26" y="10"/>
                  </a:cxn>
                  <a:cxn ang="0">
                    <a:pos x="35" y="5"/>
                  </a:cxn>
                  <a:cxn ang="0">
                    <a:pos x="50" y="2"/>
                  </a:cxn>
                  <a:cxn ang="0">
                    <a:pos x="64" y="0"/>
                  </a:cxn>
                  <a:cxn ang="0">
                    <a:pos x="78" y="0"/>
                  </a:cxn>
                  <a:cxn ang="0">
                    <a:pos x="95" y="5"/>
                  </a:cxn>
                  <a:cxn ang="0">
                    <a:pos x="109" y="12"/>
                  </a:cxn>
                  <a:cxn ang="0">
                    <a:pos x="124" y="24"/>
                  </a:cxn>
                  <a:cxn ang="0">
                    <a:pos x="133" y="33"/>
                  </a:cxn>
                  <a:cxn ang="0">
                    <a:pos x="143" y="43"/>
                  </a:cxn>
                  <a:cxn ang="0">
                    <a:pos x="147" y="52"/>
                  </a:cxn>
                  <a:cxn ang="0">
                    <a:pos x="150" y="60"/>
                  </a:cxn>
                  <a:cxn ang="0">
                    <a:pos x="152" y="67"/>
                  </a:cxn>
                  <a:cxn ang="0">
                    <a:pos x="152" y="74"/>
                  </a:cxn>
                  <a:cxn ang="0">
                    <a:pos x="152" y="79"/>
                  </a:cxn>
                  <a:cxn ang="0">
                    <a:pos x="152" y="81"/>
                  </a:cxn>
                  <a:cxn ang="0">
                    <a:pos x="152" y="81"/>
                  </a:cxn>
                  <a:cxn ang="0">
                    <a:pos x="152" y="81"/>
                  </a:cxn>
                  <a:cxn ang="0">
                    <a:pos x="155" y="79"/>
                  </a:cxn>
                  <a:cxn ang="0">
                    <a:pos x="159" y="76"/>
                  </a:cxn>
                  <a:cxn ang="0">
                    <a:pos x="167" y="74"/>
                  </a:cxn>
                  <a:cxn ang="0">
                    <a:pos x="174" y="72"/>
                  </a:cxn>
                  <a:cxn ang="0">
                    <a:pos x="181" y="69"/>
                  </a:cxn>
                  <a:cxn ang="0">
                    <a:pos x="190" y="69"/>
                  </a:cxn>
                  <a:cxn ang="0">
                    <a:pos x="200" y="72"/>
                  </a:cxn>
                  <a:cxn ang="0">
                    <a:pos x="209" y="74"/>
                  </a:cxn>
                  <a:cxn ang="0">
                    <a:pos x="219" y="81"/>
                  </a:cxn>
                  <a:cxn ang="0">
                    <a:pos x="229" y="91"/>
                  </a:cxn>
                  <a:cxn ang="0">
                    <a:pos x="233" y="98"/>
                  </a:cxn>
                  <a:cxn ang="0">
                    <a:pos x="236" y="107"/>
                  </a:cxn>
                  <a:cxn ang="0">
                    <a:pos x="238" y="117"/>
                  </a:cxn>
                  <a:cxn ang="0">
                    <a:pos x="238" y="124"/>
                  </a:cxn>
                  <a:cxn ang="0">
                    <a:pos x="236" y="131"/>
                  </a:cxn>
                  <a:cxn ang="0">
                    <a:pos x="236" y="138"/>
                  </a:cxn>
                  <a:cxn ang="0">
                    <a:pos x="233" y="143"/>
                  </a:cxn>
                  <a:cxn ang="0">
                    <a:pos x="233" y="145"/>
                  </a:cxn>
                  <a:cxn ang="0">
                    <a:pos x="231" y="145"/>
                  </a:cxn>
                  <a:cxn ang="0">
                    <a:pos x="233" y="148"/>
                  </a:cxn>
                  <a:cxn ang="0">
                    <a:pos x="236" y="148"/>
                  </a:cxn>
                  <a:cxn ang="0">
                    <a:pos x="240" y="153"/>
                  </a:cxn>
                  <a:cxn ang="0">
                    <a:pos x="248" y="157"/>
                  </a:cxn>
                  <a:cxn ang="0">
                    <a:pos x="252" y="164"/>
                  </a:cxn>
                  <a:cxn ang="0">
                    <a:pos x="259" y="174"/>
                  </a:cxn>
                  <a:cxn ang="0">
                    <a:pos x="267" y="184"/>
                  </a:cxn>
                  <a:cxn ang="0">
                    <a:pos x="271" y="195"/>
                  </a:cxn>
                  <a:cxn ang="0">
                    <a:pos x="274" y="212"/>
                  </a:cxn>
                  <a:cxn ang="0">
                    <a:pos x="276" y="229"/>
                  </a:cxn>
                </a:cxnLst>
                <a:rect l="0" t="0" r="r" b="b"/>
                <a:pathLst>
                  <a:path w="276" h="229">
                    <a:moveTo>
                      <a:pt x="0" y="24"/>
                    </a:moveTo>
                    <a:lnTo>
                      <a:pt x="4" y="24"/>
                    </a:lnTo>
                    <a:lnTo>
                      <a:pt x="7" y="19"/>
                    </a:lnTo>
                    <a:lnTo>
                      <a:pt x="16" y="14"/>
                    </a:lnTo>
                    <a:lnTo>
                      <a:pt x="26" y="10"/>
                    </a:lnTo>
                    <a:lnTo>
                      <a:pt x="35" y="5"/>
                    </a:lnTo>
                    <a:lnTo>
                      <a:pt x="50" y="2"/>
                    </a:lnTo>
                    <a:lnTo>
                      <a:pt x="64" y="0"/>
                    </a:lnTo>
                    <a:lnTo>
                      <a:pt x="78" y="0"/>
                    </a:lnTo>
                    <a:lnTo>
                      <a:pt x="95" y="5"/>
                    </a:lnTo>
                    <a:lnTo>
                      <a:pt x="109" y="12"/>
                    </a:lnTo>
                    <a:lnTo>
                      <a:pt x="124" y="24"/>
                    </a:lnTo>
                    <a:lnTo>
                      <a:pt x="133" y="33"/>
                    </a:lnTo>
                    <a:lnTo>
                      <a:pt x="143" y="43"/>
                    </a:lnTo>
                    <a:lnTo>
                      <a:pt x="147" y="52"/>
                    </a:lnTo>
                    <a:lnTo>
                      <a:pt x="150" y="60"/>
                    </a:lnTo>
                    <a:lnTo>
                      <a:pt x="152" y="67"/>
                    </a:lnTo>
                    <a:lnTo>
                      <a:pt x="152" y="74"/>
                    </a:lnTo>
                    <a:lnTo>
                      <a:pt x="152" y="79"/>
                    </a:lnTo>
                    <a:lnTo>
                      <a:pt x="152" y="81"/>
                    </a:lnTo>
                    <a:lnTo>
                      <a:pt x="152" y="81"/>
                    </a:lnTo>
                    <a:lnTo>
                      <a:pt x="152" y="81"/>
                    </a:lnTo>
                    <a:lnTo>
                      <a:pt x="155" y="79"/>
                    </a:lnTo>
                    <a:lnTo>
                      <a:pt x="159" y="76"/>
                    </a:lnTo>
                    <a:lnTo>
                      <a:pt x="167" y="74"/>
                    </a:lnTo>
                    <a:lnTo>
                      <a:pt x="174" y="72"/>
                    </a:lnTo>
                    <a:lnTo>
                      <a:pt x="181" y="69"/>
                    </a:lnTo>
                    <a:lnTo>
                      <a:pt x="190" y="69"/>
                    </a:lnTo>
                    <a:lnTo>
                      <a:pt x="200" y="72"/>
                    </a:lnTo>
                    <a:lnTo>
                      <a:pt x="209" y="74"/>
                    </a:lnTo>
                    <a:lnTo>
                      <a:pt x="219" y="81"/>
                    </a:lnTo>
                    <a:lnTo>
                      <a:pt x="229" y="91"/>
                    </a:lnTo>
                    <a:lnTo>
                      <a:pt x="233" y="98"/>
                    </a:lnTo>
                    <a:lnTo>
                      <a:pt x="236" y="107"/>
                    </a:lnTo>
                    <a:lnTo>
                      <a:pt x="238" y="117"/>
                    </a:lnTo>
                    <a:lnTo>
                      <a:pt x="238" y="124"/>
                    </a:lnTo>
                    <a:lnTo>
                      <a:pt x="236" y="131"/>
                    </a:lnTo>
                    <a:lnTo>
                      <a:pt x="236" y="138"/>
                    </a:lnTo>
                    <a:lnTo>
                      <a:pt x="233" y="143"/>
                    </a:lnTo>
                    <a:lnTo>
                      <a:pt x="233" y="145"/>
                    </a:lnTo>
                    <a:lnTo>
                      <a:pt x="231" y="145"/>
                    </a:lnTo>
                    <a:lnTo>
                      <a:pt x="233" y="148"/>
                    </a:lnTo>
                    <a:lnTo>
                      <a:pt x="236" y="148"/>
                    </a:lnTo>
                    <a:lnTo>
                      <a:pt x="240" y="153"/>
                    </a:lnTo>
                    <a:lnTo>
                      <a:pt x="248" y="157"/>
                    </a:lnTo>
                    <a:lnTo>
                      <a:pt x="252" y="164"/>
                    </a:lnTo>
                    <a:lnTo>
                      <a:pt x="259" y="174"/>
                    </a:lnTo>
                    <a:lnTo>
                      <a:pt x="267" y="184"/>
                    </a:lnTo>
                    <a:lnTo>
                      <a:pt x="271" y="195"/>
                    </a:lnTo>
                    <a:lnTo>
                      <a:pt x="274" y="212"/>
                    </a:lnTo>
                    <a:lnTo>
                      <a:pt x="276" y="229"/>
                    </a:lnTo>
                  </a:path>
                </a:pathLst>
              </a:custGeom>
              <a:noFill/>
              <a:ln w="12700" cmpd="sng">
                <a:solidFill>
                  <a:srgbClr val="FF9900"/>
                </a:solidFill>
                <a:prstDash val="solid"/>
                <a:round/>
                <a:headEnd/>
                <a:tailEnd/>
              </a:ln>
            </p:spPr>
            <p:txBody>
              <a:bodyPr/>
              <a:lstStyle/>
              <a:p>
                <a:endParaRPr lang="en-US"/>
              </a:p>
            </p:txBody>
          </p:sp>
          <p:sp>
            <p:nvSpPr>
              <p:cNvPr id="85" name="Freeform 464"/>
              <p:cNvSpPr>
                <a:spLocks/>
              </p:cNvSpPr>
              <p:nvPr/>
            </p:nvSpPr>
            <p:spPr bwMode="auto">
              <a:xfrm>
                <a:off x="3366" y="3430"/>
                <a:ext cx="358" cy="236"/>
              </a:xfrm>
              <a:custGeom>
                <a:avLst/>
                <a:gdLst/>
                <a:ahLst/>
                <a:cxnLst>
                  <a:cxn ang="0">
                    <a:pos x="3" y="220"/>
                  </a:cxn>
                  <a:cxn ang="0">
                    <a:pos x="10" y="194"/>
                  </a:cxn>
                  <a:cxn ang="0">
                    <a:pos x="22" y="174"/>
                  </a:cxn>
                  <a:cxn ang="0">
                    <a:pos x="34" y="163"/>
                  </a:cxn>
                  <a:cxn ang="0">
                    <a:pos x="43" y="155"/>
                  </a:cxn>
                  <a:cxn ang="0">
                    <a:pos x="43" y="155"/>
                  </a:cxn>
                  <a:cxn ang="0">
                    <a:pos x="41" y="146"/>
                  </a:cxn>
                  <a:cxn ang="0">
                    <a:pos x="39" y="134"/>
                  </a:cxn>
                  <a:cxn ang="0">
                    <a:pos x="39" y="117"/>
                  </a:cxn>
                  <a:cxn ang="0">
                    <a:pos x="48" y="98"/>
                  </a:cxn>
                  <a:cxn ang="0">
                    <a:pos x="65" y="84"/>
                  </a:cxn>
                  <a:cxn ang="0">
                    <a:pos x="84" y="79"/>
                  </a:cxn>
                  <a:cxn ang="0">
                    <a:pos x="103" y="82"/>
                  </a:cxn>
                  <a:cxn ang="0">
                    <a:pos x="115" y="86"/>
                  </a:cxn>
                  <a:cxn ang="0">
                    <a:pos x="122" y="91"/>
                  </a:cxn>
                  <a:cxn ang="0">
                    <a:pos x="124" y="89"/>
                  </a:cxn>
                  <a:cxn ang="0">
                    <a:pos x="122" y="82"/>
                  </a:cxn>
                  <a:cxn ang="0">
                    <a:pos x="124" y="70"/>
                  </a:cxn>
                  <a:cxn ang="0">
                    <a:pos x="134" y="53"/>
                  </a:cxn>
                  <a:cxn ang="0">
                    <a:pos x="153" y="31"/>
                  </a:cxn>
                  <a:cxn ang="0">
                    <a:pos x="182" y="15"/>
                  </a:cxn>
                  <a:cxn ang="0">
                    <a:pos x="213" y="10"/>
                  </a:cxn>
                  <a:cxn ang="0">
                    <a:pos x="239" y="15"/>
                  </a:cxn>
                  <a:cxn ang="0">
                    <a:pos x="260" y="24"/>
                  </a:cxn>
                  <a:cxn ang="0">
                    <a:pos x="272" y="31"/>
                  </a:cxn>
                  <a:cxn ang="0">
                    <a:pos x="275" y="31"/>
                  </a:cxn>
                  <a:cxn ang="0">
                    <a:pos x="275" y="27"/>
                  </a:cxn>
                  <a:cxn ang="0">
                    <a:pos x="279" y="17"/>
                  </a:cxn>
                  <a:cxn ang="0">
                    <a:pos x="289" y="8"/>
                  </a:cxn>
                  <a:cxn ang="0">
                    <a:pos x="306" y="3"/>
                  </a:cxn>
                  <a:cxn ang="0">
                    <a:pos x="327" y="3"/>
                  </a:cxn>
                  <a:cxn ang="0">
                    <a:pos x="344" y="8"/>
                  </a:cxn>
                  <a:cxn ang="0">
                    <a:pos x="351" y="17"/>
                  </a:cxn>
                  <a:cxn ang="0">
                    <a:pos x="356" y="27"/>
                  </a:cxn>
                  <a:cxn ang="0">
                    <a:pos x="358" y="31"/>
                  </a:cxn>
                </a:cxnLst>
                <a:rect l="0" t="0" r="r" b="b"/>
                <a:pathLst>
                  <a:path w="358" h="236">
                    <a:moveTo>
                      <a:pt x="0" y="236"/>
                    </a:moveTo>
                    <a:lnTo>
                      <a:pt x="3" y="220"/>
                    </a:lnTo>
                    <a:lnTo>
                      <a:pt x="5" y="205"/>
                    </a:lnTo>
                    <a:lnTo>
                      <a:pt x="10" y="194"/>
                    </a:lnTo>
                    <a:lnTo>
                      <a:pt x="15" y="182"/>
                    </a:lnTo>
                    <a:lnTo>
                      <a:pt x="22" y="174"/>
                    </a:lnTo>
                    <a:lnTo>
                      <a:pt x="29" y="167"/>
                    </a:lnTo>
                    <a:lnTo>
                      <a:pt x="34" y="163"/>
                    </a:lnTo>
                    <a:lnTo>
                      <a:pt x="39" y="158"/>
                    </a:lnTo>
                    <a:lnTo>
                      <a:pt x="43" y="155"/>
                    </a:lnTo>
                    <a:lnTo>
                      <a:pt x="43" y="155"/>
                    </a:lnTo>
                    <a:lnTo>
                      <a:pt x="43" y="155"/>
                    </a:lnTo>
                    <a:lnTo>
                      <a:pt x="41" y="151"/>
                    </a:lnTo>
                    <a:lnTo>
                      <a:pt x="41" y="146"/>
                    </a:lnTo>
                    <a:lnTo>
                      <a:pt x="39" y="141"/>
                    </a:lnTo>
                    <a:lnTo>
                      <a:pt x="39" y="134"/>
                    </a:lnTo>
                    <a:lnTo>
                      <a:pt x="39" y="124"/>
                    </a:lnTo>
                    <a:lnTo>
                      <a:pt x="39" y="117"/>
                    </a:lnTo>
                    <a:lnTo>
                      <a:pt x="43" y="108"/>
                    </a:lnTo>
                    <a:lnTo>
                      <a:pt x="48" y="98"/>
                    </a:lnTo>
                    <a:lnTo>
                      <a:pt x="55" y="91"/>
                    </a:lnTo>
                    <a:lnTo>
                      <a:pt x="65" y="84"/>
                    </a:lnTo>
                    <a:lnTo>
                      <a:pt x="77" y="82"/>
                    </a:lnTo>
                    <a:lnTo>
                      <a:pt x="84" y="79"/>
                    </a:lnTo>
                    <a:lnTo>
                      <a:pt x="93" y="79"/>
                    </a:lnTo>
                    <a:lnTo>
                      <a:pt x="103" y="82"/>
                    </a:lnTo>
                    <a:lnTo>
                      <a:pt x="110" y="84"/>
                    </a:lnTo>
                    <a:lnTo>
                      <a:pt x="115" y="86"/>
                    </a:lnTo>
                    <a:lnTo>
                      <a:pt x="120" y="89"/>
                    </a:lnTo>
                    <a:lnTo>
                      <a:pt x="122" y="91"/>
                    </a:lnTo>
                    <a:lnTo>
                      <a:pt x="124" y="91"/>
                    </a:lnTo>
                    <a:lnTo>
                      <a:pt x="124" y="89"/>
                    </a:lnTo>
                    <a:lnTo>
                      <a:pt x="122" y="86"/>
                    </a:lnTo>
                    <a:lnTo>
                      <a:pt x="122" y="82"/>
                    </a:lnTo>
                    <a:lnTo>
                      <a:pt x="124" y="77"/>
                    </a:lnTo>
                    <a:lnTo>
                      <a:pt x="124" y="70"/>
                    </a:lnTo>
                    <a:lnTo>
                      <a:pt x="129" y="60"/>
                    </a:lnTo>
                    <a:lnTo>
                      <a:pt x="134" y="53"/>
                    </a:lnTo>
                    <a:lnTo>
                      <a:pt x="141" y="43"/>
                    </a:lnTo>
                    <a:lnTo>
                      <a:pt x="153" y="31"/>
                    </a:lnTo>
                    <a:lnTo>
                      <a:pt x="165" y="22"/>
                    </a:lnTo>
                    <a:lnTo>
                      <a:pt x="182" y="15"/>
                    </a:lnTo>
                    <a:lnTo>
                      <a:pt x="196" y="10"/>
                    </a:lnTo>
                    <a:lnTo>
                      <a:pt x="213" y="10"/>
                    </a:lnTo>
                    <a:lnTo>
                      <a:pt x="227" y="10"/>
                    </a:lnTo>
                    <a:lnTo>
                      <a:pt x="239" y="15"/>
                    </a:lnTo>
                    <a:lnTo>
                      <a:pt x="251" y="20"/>
                    </a:lnTo>
                    <a:lnTo>
                      <a:pt x="260" y="24"/>
                    </a:lnTo>
                    <a:lnTo>
                      <a:pt x="267" y="29"/>
                    </a:lnTo>
                    <a:lnTo>
                      <a:pt x="272" y="31"/>
                    </a:lnTo>
                    <a:lnTo>
                      <a:pt x="275" y="34"/>
                    </a:lnTo>
                    <a:lnTo>
                      <a:pt x="275" y="31"/>
                    </a:lnTo>
                    <a:lnTo>
                      <a:pt x="275" y="29"/>
                    </a:lnTo>
                    <a:lnTo>
                      <a:pt x="275" y="27"/>
                    </a:lnTo>
                    <a:lnTo>
                      <a:pt x="277" y="22"/>
                    </a:lnTo>
                    <a:lnTo>
                      <a:pt x="279" y="17"/>
                    </a:lnTo>
                    <a:lnTo>
                      <a:pt x="284" y="12"/>
                    </a:lnTo>
                    <a:lnTo>
                      <a:pt x="289" y="8"/>
                    </a:lnTo>
                    <a:lnTo>
                      <a:pt x="296" y="5"/>
                    </a:lnTo>
                    <a:lnTo>
                      <a:pt x="306" y="3"/>
                    </a:lnTo>
                    <a:lnTo>
                      <a:pt x="315" y="0"/>
                    </a:lnTo>
                    <a:lnTo>
                      <a:pt x="327" y="3"/>
                    </a:lnTo>
                    <a:lnTo>
                      <a:pt x="337" y="5"/>
                    </a:lnTo>
                    <a:lnTo>
                      <a:pt x="344" y="8"/>
                    </a:lnTo>
                    <a:lnTo>
                      <a:pt x="348" y="12"/>
                    </a:lnTo>
                    <a:lnTo>
                      <a:pt x="351" y="17"/>
                    </a:lnTo>
                    <a:lnTo>
                      <a:pt x="356" y="22"/>
                    </a:lnTo>
                    <a:lnTo>
                      <a:pt x="356" y="27"/>
                    </a:lnTo>
                    <a:lnTo>
                      <a:pt x="358" y="29"/>
                    </a:lnTo>
                    <a:lnTo>
                      <a:pt x="358" y="31"/>
                    </a:lnTo>
                    <a:lnTo>
                      <a:pt x="358" y="34"/>
                    </a:lnTo>
                  </a:path>
                </a:pathLst>
              </a:custGeom>
              <a:noFill/>
              <a:ln w="12700" cmpd="sng">
                <a:solidFill>
                  <a:srgbClr val="FF9900"/>
                </a:solidFill>
                <a:prstDash val="solid"/>
                <a:round/>
                <a:headEnd/>
                <a:tailEnd/>
              </a:ln>
            </p:spPr>
            <p:txBody>
              <a:bodyPr/>
              <a:lstStyle/>
              <a:p>
                <a:endParaRPr lang="en-US"/>
              </a:p>
            </p:txBody>
          </p:sp>
          <p:sp>
            <p:nvSpPr>
              <p:cNvPr id="86" name="Freeform 465"/>
              <p:cNvSpPr>
                <a:spLocks/>
              </p:cNvSpPr>
              <p:nvPr/>
            </p:nvSpPr>
            <p:spPr bwMode="auto">
              <a:xfrm>
                <a:off x="3366" y="3664"/>
                <a:ext cx="272" cy="229"/>
              </a:xfrm>
              <a:custGeom>
                <a:avLst/>
                <a:gdLst/>
                <a:ahLst/>
                <a:cxnLst>
                  <a:cxn ang="0">
                    <a:pos x="272" y="203"/>
                  </a:cxn>
                  <a:cxn ang="0">
                    <a:pos x="272" y="205"/>
                  </a:cxn>
                  <a:cxn ang="0">
                    <a:pos x="267" y="208"/>
                  </a:cxn>
                  <a:cxn ang="0">
                    <a:pos x="260" y="212"/>
                  </a:cxn>
                  <a:cxn ang="0">
                    <a:pos x="251" y="217"/>
                  </a:cxn>
                  <a:cxn ang="0">
                    <a:pos x="239" y="222"/>
                  </a:cxn>
                  <a:cxn ang="0">
                    <a:pos x="227" y="227"/>
                  </a:cxn>
                  <a:cxn ang="0">
                    <a:pos x="213" y="229"/>
                  </a:cxn>
                  <a:cxn ang="0">
                    <a:pos x="196" y="227"/>
                  </a:cxn>
                  <a:cxn ang="0">
                    <a:pos x="182" y="224"/>
                  </a:cxn>
                  <a:cxn ang="0">
                    <a:pos x="165" y="215"/>
                  </a:cxn>
                  <a:cxn ang="0">
                    <a:pos x="153" y="205"/>
                  </a:cxn>
                  <a:cxn ang="0">
                    <a:pos x="141" y="196"/>
                  </a:cxn>
                  <a:cxn ang="0">
                    <a:pos x="134" y="186"/>
                  </a:cxn>
                  <a:cxn ang="0">
                    <a:pos x="129" y="177"/>
                  </a:cxn>
                  <a:cxn ang="0">
                    <a:pos x="124" y="167"/>
                  </a:cxn>
                  <a:cxn ang="0">
                    <a:pos x="124" y="160"/>
                  </a:cxn>
                  <a:cxn ang="0">
                    <a:pos x="122" y="155"/>
                  </a:cxn>
                  <a:cxn ang="0">
                    <a:pos x="122" y="150"/>
                  </a:cxn>
                  <a:cxn ang="0">
                    <a:pos x="124" y="148"/>
                  </a:cxn>
                  <a:cxn ang="0">
                    <a:pos x="124" y="146"/>
                  </a:cxn>
                  <a:cxn ang="0">
                    <a:pos x="122" y="148"/>
                  </a:cxn>
                  <a:cxn ang="0">
                    <a:pos x="120" y="150"/>
                  </a:cxn>
                  <a:cxn ang="0">
                    <a:pos x="115" y="153"/>
                  </a:cxn>
                  <a:cxn ang="0">
                    <a:pos x="110" y="155"/>
                  </a:cxn>
                  <a:cxn ang="0">
                    <a:pos x="103" y="157"/>
                  </a:cxn>
                  <a:cxn ang="0">
                    <a:pos x="93" y="157"/>
                  </a:cxn>
                  <a:cxn ang="0">
                    <a:pos x="84" y="157"/>
                  </a:cxn>
                  <a:cxn ang="0">
                    <a:pos x="77" y="157"/>
                  </a:cxn>
                  <a:cxn ang="0">
                    <a:pos x="65" y="153"/>
                  </a:cxn>
                  <a:cxn ang="0">
                    <a:pos x="55" y="146"/>
                  </a:cxn>
                  <a:cxn ang="0">
                    <a:pos x="48" y="138"/>
                  </a:cxn>
                  <a:cxn ang="0">
                    <a:pos x="43" y="129"/>
                  </a:cxn>
                  <a:cxn ang="0">
                    <a:pos x="39" y="122"/>
                  </a:cxn>
                  <a:cxn ang="0">
                    <a:pos x="39" y="112"/>
                  </a:cxn>
                  <a:cxn ang="0">
                    <a:pos x="39" y="105"/>
                  </a:cxn>
                  <a:cxn ang="0">
                    <a:pos x="39" y="98"/>
                  </a:cxn>
                  <a:cxn ang="0">
                    <a:pos x="41" y="91"/>
                  </a:cxn>
                  <a:cxn ang="0">
                    <a:pos x="41" y="86"/>
                  </a:cxn>
                  <a:cxn ang="0">
                    <a:pos x="43" y="84"/>
                  </a:cxn>
                  <a:cxn ang="0">
                    <a:pos x="43" y="81"/>
                  </a:cxn>
                  <a:cxn ang="0">
                    <a:pos x="43" y="81"/>
                  </a:cxn>
                  <a:cxn ang="0">
                    <a:pos x="39" y="79"/>
                  </a:cxn>
                  <a:cxn ang="0">
                    <a:pos x="34" y="76"/>
                  </a:cxn>
                  <a:cxn ang="0">
                    <a:pos x="29" y="72"/>
                  </a:cxn>
                  <a:cxn ang="0">
                    <a:pos x="22" y="64"/>
                  </a:cxn>
                  <a:cxn ang="0">
                    <a:pos x="15" y="55"/>
                  </a:cxn>
                  <a:cxn ang="0">
                    <a:pos x="10" y="45"/>
                  </a:cxn>
                  <a:cxn ang="0">
                    <a:pos x="5" y="31"/>
                  </a:cxn>
                  <a:cxn ang="0">
                    <a:pos x="3" y="17"/>
                  </a:cxn>
                  <a:cxn ang="0">
                    <a:pos x="0" y="0"/>
                  </a:cxn>
                </a:cxnLst>
                <a:rect l="0" t="0" r="r" b="b"/>
                <a:pathLst>
                  <a:path w="272" h="229">
                    <a:moveTo>
                      <a:pt x="272" y="203"/>
                    </a:moveTo>
                    <a:lnTo>
                      <a:pt x="272" y="205"/>
                    </a:lnTo>
                    <a:lnTo>
                      <a:pt x="267" y="208"/>
                    </a:lnTo>
                    <a:lnTo>
                      <a:pt x="260" y="212"/>
                    </a:lnTo>
                    <a:lnTo>
                      <a:pt x="251" y="217"/>
                    </a:lnTo>
                    <a:lnTo>
                      <a:pt x="239" y="222"/>
                    </a:lnTo>
                    <a:lnTo>
                      <a:pt x="227" y="227"/>
                    </a:lnTo>
                    <a:lnTo>
                      <a:pt x="213" y="229"/>
                    </a:lnTo>
                    <a:lnTo>
                      <a:pt x="196" y="227"/>
                    </a:lnTo>
                    <a:lnTo>
                      <a:pt x="182" y="224"/>
                    </a:lnTo>
                    <a:lnTo>
                      <a:pt x="165" y="215"/>
                    </a:lnTo>
                    <a:lnTo>
                      <a:pt x="153" y="205"/>
                    </a:lnTo>
                    <a:lnTo>
                      <a:pt x="141" y="196"/>
                    </a:lnTo>
                    <a:lnTo>
                      <a:pt x="134" y="186"/>
                    </a:lnTo>
                    <a:lnTo>
                      <a:pt x="129" y="177"/>
                    </a:lnTo>
                    <a:lnTo>
                      <a:pt x="124" y="167"/>
                    </a:lnTo>
                    <a:lnTo>
                      <a:pt x="124" y="160"/>
                    </a:lnTo>
                    <a:lnTo>
                      <a:pt x="122" y="155"/>
                    </a:lnTo>
                    <a:lnTo>
                      <a:pt x="122" y="150"/>
                    </a:lnTo>
                    <a:lnTo>
                      <a:pt x="124" y="148"/>
                    </a:lnTo>
                    <a:lnTo>
                      <a:pt x="124" y="146"/>
                    </a:lnTo>
                    <a:lnTo>
                      <a:pt x="122" y="148"/>
                    </a:lnTo>
                    <a:lnTo>
                      <a:pt x="120" y="150"/>
                    </a:lnTo>
                    <a:lnTo>
                      <a:pt x="115" y="153"/>
                    </a:lnTo>
                    <a:lnTo>
                      <a:pt x="110" y="155"/>
                    </a:lnTo>
                    <a:lnTo>
                      <a:pt x="103" y="157"/>
                    </a:lnTo>
                    <a:lnTo>
                      <a:pt x="93" y="157"/>
                    </a:lnTo>
                    <a:lnTo>
                      <a:pt x="84" y="157"/>
                    </a:lnTo>
                    <a:lnTo>
                      <a:pt x="77" y="157"/>
                    </a:lnTo>
                    <a:lnTo>
                      <a:pt x="65" y="153"/>
                    </a:lnTo>
                    <a:lnTo>
                      <a:pt x="55" y="146"/>
                    </a:lnTo>
                    <a:lnTo>
                      <a:pt x="48" y="138"/>
                    </a:lnTo>
                    <a:lnTo>
                      <a:pt x="43" y="129"/>
                    </a:lnTo>
                    <a:lnTo>
                      <a:pt x="39" y="122"/>
                    </a:lnTo>
                    <a:lnTo>
                      <a:pt x="39" y="112"/>
                    </a:lnTo>
                    <a:lnTo>
                      <a:pt x="39" y="105"/>
                    </a:lnTo>
                    <a:lnTo>
                      <a:pt x="39" y="98"/>
                    </a:lnTo>
                    <a:lnTo>
                      <a:pt x="41" y="91"/>
                    </a:lnTo>
                    <a:lnTo>
                      <a:pt x="41" y="86"/>
                    </a:lnTo>
                    <a:lnTo>
                      <a:pt x="43" y="84"/>
                    </a:lnTo>
                    <a:lnTo>
                      <a:pt x="43" y="81"/>
                    </a:lnTo>
                    <a:lnTo>
                      <a:pt x="43" y="81"/>
                    </a:lnTo>
                    <a:lnTo>
                      <a:pt x="39" y="79"/>
                    </a:lnTo>
                    <a:lnTo>
                      <a:pt x="34" y="76"/>
                    </a:lnTo>
                    <a:lnTo>
                      <a:pt x="29" y="72"/>
                    </a:lnTo>
                    <a:lnTo>
                      <a:pt x="22" y="64"/>
                    </a:lnTo>
                    <a:lnTo>
                      <a:pt x="15" y="55"/>
                    </a:lnTo>
                    <a:lnTo>
                      <a:pt x="10" y="45"/>
                    </a:lnTo>
                    <a:lnTo>
                      <a:pt x="5" y="31"/>
                    </a:lnTo>
                    <a:lnTo>
                      <a:pt x="3" y="17"/>
                    </a:lnTo>
                    <a:lnTo>
                      <a:pt x="0" y="0"/>
                    </a:lnTo>
                  </a:path>
                </a:pathLst>
              </a:custGeom>
              <a:noFill/>
              <a:ln w="12700" cmpd="sng">
                <a:solidFill>
                  <a:srgbClr val="FF9900"/>
                </a:solidFill>
                <a:prstDash val="solid"/>
                <a:round/>
                <a:headEnd/>
                <a:tailEnd/>
              </a:ln>
            </p:spPr>
            <p:txBody>
              <a:bodyPr/>
              <a:lstStyle/>
              <a:p>
                <a:endParaRPr lang="en-US"/>
              </a:p>
            </p:txBody>
          </p:sp>
          <p:sp>
            <p:nvSpPr>
              <p:cNvPr id="87" name="Freeform 466"/>
              <p:cNvSpPr>
                <a:spLocks/>
              </p:cNvSpPr>
              <p:nvPr/>
            </p:nvSpPr>
            <p:spPr bwMode="auto">
              <a:xfrm>
                <a:off x="3638" y="3664"/>
                <a:ext cx="360" cy="236"/>
              </a:xfrm>
              <a:custGeom>
                <a:avLst/>
                <a:gdLst/>
                <a:ahLst/>
                <a:cxnLst>
                  <a:cxn ang="0">
                    <a:pos x="3" y="205"/>
                  </a:cxn>
                  <a:cxn ang="0">
                    <a:pos x="3" y="212"/>
                  </a:cxn>
                  <a:cxn ang="0">
                    <a:pos x="7" y="219"/>
                  </a:cxn>
                  <a:cxn ang="0">
                    <a:pos x="17" y="229"/>
                  </a:cxn>
                  <a:cxn ang="0">
                    <a:pos x="34" y="236"/>
                  </a:cxn>
                  <a:cxn ang="0">
                    <a:pos x="55" y="236"/>
                  </a:cxn>
                  <a:cxn ang="0">
                    <a:pos x="72" y="229"/>
                  </a:cxn>
                  <a:cxn ang="0">
                    <a:pos x="79" y="219"/>
                  </a:cxn>
                  <a:cxn ang="0">
                    <a:pos x="84" y="212"/>
                  </a:cxn>
                  <a:cxn ang="0">
                    <a:pos x="86" y="205"/>
                  </a:cxn>
                  <a:cxn ang="0">
                    <a:pos x="88" y="205"/>
                  </a:cxn>
                  <a:cxn ang="0">
                    <a:pos x="100" y="215"/>
                  </a:cxn>
                  <a:cxn ang="0">
                    <a:pos x="119" y="224"/>
                  </a:cxn>
                  <a:cxn ang="0">
                    <a:pos x="148" y="229"/>
                  </a:cxn>
                  <a:cxn ang="0">
                    <a:pos x="179" y="224"/>
                  </a:cxn>
                  <a:cxn ang="0">
                    <a:pos x="208" y="205"/>
                  </a:cxn>
                  <a:cxn ang="0">
                    <a:pos x="227" y="186"/>
                  </a:cxn>
                  <a:cxn ang="0">
                    <a:pos x="234" y="169"/>
                  </a:cxn>
                  <a:cxn ang="0">
                    <a:pos x="236" y="155"/>
                  </a:cxn>
                  <a:cxn ang="0">
                    <a:pos x="236" y="148"/>
                  </a:cxn>
                  <a:cxn ang="0">
                    <a:pos x="236" y="148"/>
                  </a:cxn>
                  <a:cxn ang="0">
                    <a:pos x="243" y="153"/>
                  </a:cxn>
                  <a:cxn ang="0">
                    <a:pos x="258" y="157"/>
                  </a:cxn>
                  <a:cxn ang="0">
                    <a:pos x="274" y="160"/>
                  </a:cxn>
                  <a:cxn ang="0">
                    <a:pos x="293" y="153"/>
                  </a:cxn>
                  <a:cxn ang="0">
                    <a:pos x="313" y="138"/>
                  </a:cxn>
                  <a:cxn ang="0">
                    <a:pos x="320" y="122"/>
                  </a:cxn>
                  <a:cxn ang="0">
                    <a:pos x="322" y="105"/>
                  </a:cxn>
                  <a:cxn ang="0">
                    <a:pos x="320" y="91"/>
                  </a:cxn>
                  <a:cxn ang="0">
                    <a:pos x="317" y="84"/>
                  </a:cxn>
                  <a:cxn ang="0">
                    <a:pos x="317" y="81"/>
                  </a:cxn>
                  <a:cxn ang="0">
                    <a:pos x="324" y="76"/>
                  </a:cxn>
                  <a:cxn ang="0">
                    <a:pos x="336" y="64"/>
                  </a:cxn>
                  <a:cxn ang="0">
                    <a:pos x="351" y="45"/>
                  </a:cxn>
                  <a:cxn ang="0">
                    <a:pos x="358" y="17"/>
                  </a:cxn>
                </a:cxnLst>
                <a:rect l="0" t="0" r="r" b="b"/>
                <a:pathLst>
                  <a:path w="360" h="236">
                    <a:moveTo>
                      <a:pt x="0" y="203"/>
                    </a:moveTo>
                    <a:lnTo>
                      <a:pt x="3" y="205"/>
                    </a:lnTo>
                    <a:lnTo>
                      <a:pt x="3" y="208"/>
                    </a:lnTo>
                    <a:lnTo>
                      <a:pt x="3" y="212"/>
                    </a:lnTo>
                    <a:lnTo>
                      <a:pt x="5" y="215"/>
                    </a:lnTo>
                    <a:lnTo>
                      <a:pt x="7" y="219"/>
                    </a:lnTo>
                    <a:lnTo>
                      <a:pt x="12" y="224"/>
                    </a:lnTo>
                    <a:lnTo>
                      <a:pt x="17" y="229"/>
                    </a:lnTo>
                    <a:lnTo>
                      <a:pt x="24" y="234"/>
                    </a:lnTo>
                    <a:lnTo>
                      <a:pt x="34" y="236"/>
                    </a:lnTo>
                    <a:lnTo>
                      <a:pt x="43" y="236"/>
                    </a:lnTo>
                    <a:lnTo>
                      <a:pt x="55" y="236"/>
                    </a:lnTo>
                    <a:lnTo>
                      <a:pt x="65" y="234"/>
                    </a:lnTo>
                    <a:lnTo>
                      <a:pt x="72" y="229"/>
                    </a:lnTo>
                    <a:lnTo>
                      <a:pt x="76" y="224"/>
                    </a:lnTo>
                    <a:lnTo>
                      <a:pt x="79" y="219"/>
                    </a:lnTo>
                    <a:lnTo>
                      <a:pt x="84" y="215"/>
                    </a:lnTo>
                    <a:lnTo>
                      <a:pt x="84" y="212"/>
                    </a:lnTo>
                    <a:lnTo>
                      <a:pt x="86" y="208"/>
                    </a:lnTo>
                    <a:lnTo>
                      <a:pt x="86" y="205"/>
                    </a:lnTo>
                    <a:lnTo>
                      <a:pt x="86" y="205"/>
                    </a:lnTo>
                    <a:lnTo>
                      <a:pt x="88" y="205"/>
                    </a:lnTo>
                    <a:lnTo>
                      <a:pt x="91" y="210"/>
                    </a:lnTo>
                    <a:lnTo>
                      <a:pt x="100" y="215"/>
                    </a:lnTo>
                    <a:lnTo>
                      <a:pt x="110" y="219"/>
                    </a:lnTo>
                    <a:lnTo>
                      <a:pt x="119" y="224"/>
                    </a:lnTo>
                    <a:lnTo>
                      <a:pt x="134" y="227"/>
                    </a:lnTo>
                    <a:lnTo>
                      <a:pt x="148" y="229"/>
                    </a:lnTo>
                    <a:lnTo>
                      <a:pt x="162" y="229"/>
                    </a:lnTo>
                    <a:lnTo>
                      <a:pt x="179" y="224"/>
                    </a:lnTo>
                    <a:lnTo>
                      <a:pt x="193" y="217"/>
                    </a:lnTo>
                    <a:lnTo>
                      <a:pt x="208" y="205"/>
                    </a:lnTo>
                    <a:lnTo>
                      <a:pt x="217" y="196"/>
                    </a:lnTo>
                    <a:lnTo>
                      <a:pt x="227" y="186"/>
                    </a:lnTo>
                    <a:lnTo>
                      <a:pt x="231" y="177"/>
                    </a:lnTo>
                    <a:lnTo>
                      <a:pt x="234" y="169"/>
                    </a:lnTo>
                    <a:lnTo>
                      <a:pt x="236" y="162"/>
                    </a:lnTo>
                    <a:lnTo>
                      <a:pt x="236" y="155"/>
                    </a:lnTo>
                    <a:lnTo>
                      <a:pt x="236" y="150"/>
                    </a:lnTo>
                    <a:lnTo>
                      <a:pt x="236" y="148"/>
                    </a:lnTo>
                    <a:lnTo>
                      <a:pt x="236" y="148"/>
                    </a:lnTo>
                    <a:lnTo>
                      <a:pt x="236" y="148"/>
                    </a:lnTo>
                    <a:lnTo>
                      <a:pt x="239" y="150"/>
                    </a:lnTo>
                    <a:lnTo>
                      <a:pt x="243" y="153"/>
                    </a:lnTo>
                    <a:lnTo>
                      <a:pt x="251" y="155"/>
                    </a:lnTo>
                    <a:lnTo>
                      <a:pt x="258" y="157"/>
                    </a:lnTo>
                    <a:lnTo>
                      <a:pt x="265" y="160"/>
                    </a:lnTo>
                    <a:lnTo>
                      <a:pt x="274" y="160"/>
                    </a:lnTo>
                    <a:lnTo>
                      <a:pt x="284" y="157"/>
                    </a:lnTo>
                    <a:lnTo>
                      <a:pt x="293" y="153"/>
                    </a:lnTo>
                    <a:lnTo>
                      <a:pt x="303" y="148"/>
                    </a:lnTo>
                    <a:lnTo>
                      <a:pt x="313" y="138"/>
                    </a:lnTo>
                    <a:lnTo>
                      <a:pt x="317" y="131"/>
                    </a:lnTo>
                    <a:lnTo>
                      <a:pt x="320" y="122"/>
                    </a:lnTo>
                    <a:lnTo>
                      <a:pt x="322" y="112"/>
                    </a:lnTo>
                    <a:lnTo>
                      <a:pt x="322" y="105"/>
                    </a:lnTo>
                    <a:lnTo>
                      <a:pt x="320" y="98"/>
                    </a:lnTo>
                    <a:lnTo>
                      <a:pt x="320" y="91"/>
                    </a:lnTo>
                    <a:lnTo>
                      <a:pt x="317" y="86"/>
                    </a:lnTo>
                    <a:lnTo>
                      <a:pt x="317" y="84"/>
                    </a:lnTo>
                    <a:lnTo>
                      <a:pt x="315" y="84"/>
                    </a:lnTo>
                    <a:lnTo>
                      <a:pt x="317" y="81"/>
                    </a:lnTo>
                    <a:lnTo>
                      <a:pt x="320" y="79"/>
                    </a:lnTo>
                    <a:lnTo>
                      <a:pt x="324" y="76"/>
                    </a:lnTo>
                    <a:lnTo>
                      <a:pt x="332" y="72"/>
                    </a:lnTo>
                    <a:lnTo>
                      <a:pt x="336" y="64"/>
                    </a:lnTo>
                    <a:lnTo>
                      <a:pt x="343" y="55"/>
                    </a:lnTo>
                    <a:lnTo>
                      <a:pt x="351" y="45"/>
                    </a:lnTo>
                    <a:lnTo>
                      <a:pt x="355" y="33"/>
                    </a:lnTo>
                    <a:lnTo>
                      <a:pt x="358" y="17"/>
                    </a:lnTo>
                    <a:lnTo>
                      <a:pt x="360" y="0"/>
                    </a:lnTo>
                  </a:path>
                </a:pathLst>
              </a:custGeom>
              <a:noFill/>
              <a:ln w="12700" cmpd="sng">
                <a:solidFill>
                  <a:srgbClr val="FF9900"/>
                </a:solidFill>
                <a:prstDash val="solid"/>
                <a:round/>
                <a:headEnd/>
                <a:tailEnd/>
              </a:ln>
            </p:spPr>
            <p:txBody>
              <a:bodyPr/>
              <a:lstStyle/>
              <a:p>
                <a:endParaRPr lang="en-US"/>
              </a:p>
            </p:txBody>
          </p:sp>
        </p:grpSp>
        <p:sp>
          <p:nvSpPr>
            <p:cNvPr id="63" name="Freeform 467"/>
            <p:cNvSpPr>
              <a:spLocks/>
            </p:cNvSpPr>
            <p:nvPr/>
          </p:nvSpPr>
          <p:spPr bwMode="auto">
            <a:xfrm>
              <a:off x="4346" y="4062"/>
              <a:ext cx="115" cy="115"/>
            </a:xfrm>
            <a:custGeom>
              <a:avLst/>
              <a:gdLst/>
              <a:ahLst/>
              <a:cxnLst>
                <a:cxn ang="0">
                  <a:pos x="112" y="112"/>
                </a:cxn>
                <a:cxn ang="0">
                  <a:pos x="115" y="0"/>
                </a:cxn>
                <a:cxn ang="0">
                  <a:pos x="0" y="0"/>
                </a:cxn>
                <a:cxn ang="0">
                  <a:pos x="0" y="115"/>
                </a:cxn>
                <a:cxn ang="0">
                  <a:pos x="115" y="115"/>
                </a:cxn>
                <a:cxn ang="0">
                  <a:pos x="115" y="115"/>
                </a:cxn>
              </a:cxnLst>
              <a:rect l="0" t="0" r="r" b="b"/>
              <a:pathLst>
                <a:path w="115" h="115">
                  <a:moveTo>
                    <a:pt x="112" y="112"/>
                  </a:moveTo>
                  <a:lnTo>
                    <a:pt x="115" y="0"/>
                  </a:lnTo>
                  <a:lnTo>
                    <a:pt x="0" y="0"/>
                  </a:lnTo>
                  <a:lnTo>
                    <a:pt x="0" y="115"/>
                  </a:lnTo>
                  <a:lnTo>
                    <a:pt x="115" y="115"/>
                  </a:lnTo>
                  <a:lnTo>
                    <a:pt x="115" y="115"/>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64" name="Freeform 468"/>
            <p:cNvSpPr>
              <a:spLocks/>
            </p:cNvSpPr>
            <p:nvPr/>
          </p:nvSpPr>
          <p:spPr bwMode="auto">
            <a:xfrm>
              <a:off x="4985" y="4062"/>
              <a:ext cx="112" cy="115"/>
            </a:xfrm>
            <a:custGeom>
              <a:avLst/>
              <a:gdLst/>
              <a:ahLst/>
              <a:cxnLst>
                <a:cxn ang="0">
                  <a:pos x="112" y="112"/>
                </a:cxn>
                <a:cxn ang="0">
                  <a:pos x="112" y="0"/>
                </a:cxn>
                <a:cxn ang="0">
                  <a:pos x="0" y="0"/>
                </a:cxn>
                <a:cxn ang="0">
                  <a:pos x="0" y="115"/>
                </a:cxn>
                <a:cxn ang="0">
                  <a:pos x="112" y="115"/>
                </a:cxn>
                <a:cxn ang="0">
                  <a:pos x="112" y="115"/>
                </a:cxn>
              </a:cxnLst>
              <a:rect l="0" t="0" r="r" b="b"/>
              <a:pathLst>
                <a:path w="112" h="115">
                  <a:moveTo>
                    <a:pt x="112" y="112"/>
                  </a:moveTo>
                  <a:lnTo>
                    <a:pt x="112" y="0"/>
                  </a:lnTo>
                  <a:lnTo>
                    <a:pt x="0" y="0"/>
                  </a:lnTo>
                  <a:lnTo>
                    <a:pt x="0" y="115"/>
                  </a:lnTo>
                  <a:lnTo>
                    <a:pt x="112" y="115"/>
                  </a:lnTo>
                  <a:lnTo>
                    <a:pt x="112" y="115"/>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65" name="Line 469"/>
            <p:cNvSpPr>
              <a:spLocks noChangeShapeType="1"/>
            </p:cNvSpPr>
            <p:nvPr/>
          </p:nvSpPr>
          <p:spPr bwMode="auto">
            <a:xfrm>
              <a:off x="4206" y="2558"/>
              <a:ext cx="1" cy="119"/>
            </a:xfrm>
            <a:prstGeom prst="line">
              <a:avLst/>
            </a:prstGeom>
            <a:noFill/>
            <a:ln w="7938">
              <a:solidFill>
                <a:srgbClr val="000000"/>
              </a:solidFill>
              <a:round/>
              <a:headEnd/>
              <a:tailEnd/>
            </a:ln>
          </p:spPr>
          <p:txBody>
            <a:bodyPr/>
            <a:lstStyle/>
            <a:p>
              <a:endParaRPr lang="en-US"/>
            </a:p>
          </p:txBody>
        </p:sp>
        <p:sp>
          <p:nvSpPr>
            <p:cNvPr id="66" name="Line 470"/>
            <p:cNvSpPr>
              <a:spLocks noChangeShapeType="1"/>
            </p:cNvSpPr>
            <p:nvPr/>
          </p:nvSpPr>
          <p:spPr bwMode="auto">
            <a:xfrm flipH="1" flipV="1">
              <a:off x="3719" y="2813"/>
              <a:ext cx="172" cy="95"/>
            </a:xfrm>
            <a:prstGeom prst="line">
              <a:avLst/>
            </a:prstGeom>
            <a:noFill/>
            <a:ln w="7938">
              <a:solidFill>
                <a:srgbClr val="000000"/>
              </a:solidFill>
              <a:round/>
              <a:headEnd/>
              <a:tailEnd/>
            </a:ln>
          </p:spPr>
          <p:txBody>
            <a:bodyPr/>
            <a:lstStyle/>
            <a:p>
              <a:endParaRPr lang="en-US"/>
            </a:p>
          </p:txBody>
        </p:sp>
        <p:sp>
          <p:nvSpPr>
            <p:cNvPr id="67" name="Line 471"/>
            <p:cNvSpPr>
              <a:spLocks noChangeShapeType="1"/>
            </p:cNvSpPr>
            <p:nvPr/>
          </p:nvSpPr>
          <p:spPr bwMode="auto">
            <a:xfrm flipV="1">
              <a:off x="4520" y="2811"/>
              <a:ext cx="184" cy="102"/>
            </a:xfrm>
            <a:prstGeom prst="line">
              <a:avLst/>
            </a:prstGeom>
            <a:noFill/>
            <a:ln w="7938">
              <a:solidFill>
                <a:srgbClr val="000000"/>
              </a:solidFill>
              <a:round/>
              <a:headEnd/>
              <a:tailEnd/>
            </a:ln>
          </p:spPr>
          <p:txBody>
            <a:bodyPr/>
            <a:lstStyle/>
            <a:p>
              <a:endParaRPr lang="en-US"/>
            </a:p>
          </p:txBody>
        </p:sp>
        <p:sp>
          <p:nvSpPr>
            <p:cNvPr id="68" name="Line 472"/>
            <p:cNvSpPr>
              <a:spLocks noChangeShapeType="1"/>
            </p:cNvSpPr>
            <p:nvPr/>
          </p:nvSpPr>
          <p:spPr bwMode="auto">
            <a:xfrm flipH="1">
              <a:off x="3683" y="3049"/>
              <a:ext cx="253" cy="379"/>
            </a:xfrm>
            <a:prstGeom prst="line">
              <a:avLst/>
            </a:prstGeom>
            <a:noFill/>
            <a:ln w="7938">
              <a:solidFill>
                <a:srgbClr val="000000"/>
              </a:solidFill>
              <a:round/>
              <a:headEnd/>
              <a:tailEnd/>
            </a:ln>
          </p:spPr>
          <p:txBody>
            <a:bodyPr/>
            <a:lstStyle/>
            <a:p>
              <a:endParaRPr lang="en-US"/>
            </a:p>
          </p:txBody>
        </p:sp>
        <p:sp>
          <p:nvSpPr>
            <p:cNvPr id="69" name="Freeform 473"/>
            <p:cNvSpPr>
              <a:spLocks/>
            </p:cNvSpPr>
            <p:nvPr/>
          </p:nvSpPr>
          <p:spPr bwMode="auto">
            <a:xfrm>
              <a:off x="3745" y="3199"/>
              <a:ext cx="113" cy="115"/>
            </a:xfrm>
            <a:custGeom>
              <a:avLst/>
              <a:gdLst/>
              <a:ahLst/>
              <a:cxnLst>
                <a:cxn ang="0">
                  <a:pos x="113" y="112"/>
                </a:cxn>
                <a:cxn ang="0">
                  <a:pos x="113" y="0"/>
                </a:cxn>
                <a:cxn ang="0">
                  <a:pos x="0" y="0"/>
                </a:cxn>
                <a:cxn ang="0">
                  <a:pos x="0" y="115"/>
                </a:cxn>
                <a:cxn ang="0">
                  <a:pos x="113" y="115"/>
                </a:cxn>
                <a:cxn ang="0">
                  <a:pos x="113" y="115"/>
                </a:cxn>
                <a:cxn ang="0">
                  <a:pos x="113" y="112"/>
                </a:cxn>
              </a:cxnLst>
              <a:rect l="0" t="0" r="r" b="b"/>
              <a:pathLst>
                <a:path w="113" h="115">
                  <a:moveTo>
                    <a:pt x="113" y="112"/>
                  </a:moveTo>
                  <a:lnTo>
                    <a:pt x="113" y="0"/>
                  </a:lnTo>
                  <a:lnTo>
                    <a:pt x="0" y="0"/>
                  </a:lnTo>
                  <a:lnTo>
                    <a:pt x="0" y="115"/>
                  </a:lnTo>
                  <a:lnTo>
                    <a:pt x="113" y="115"/>
                  </a:lnTo>
                  <a:lnTo>
                    <a:pt x="113" y="115"/>
                  </a:lnTo>
                  <a:lnTo>
                    <a:pt x="113" y="112"/>
                  </a:lnTo>
                  <a:close/>
                </a:path>
              </a:pathLst>
            </a:custGeom>
            <a:solidFill>
              <a:srgbClr val="FFFF66">
                <a:alpha val="50000"/>
              </a:srgbClr>
            </a:solidFill>
            <a:ln w="9525">
              <a:solidFill>
                <a:schemeClr val="tx1"/>
              </a:solidFill>
              <a:round/>
              <a:headEnd/>
              <a:tailEnd/>
            </a:ln>
          </p:spPr>
          <p:txBody>
            <a:bodyPr/>
            <a:lstStyle/>
            <a:p>
              <a:endParaRPr lang="en-US"/>
            </a:p>
          </p:txBody>
        </p:sp>
        <p:sp>
          <p:nvSpPr>
            <p:cNvPr id="70" name="Freeform 474"/>
            <p:cNvSpPr>
              <a:spLocks/>
            </p:cNvSpPr>
            <p:nvPr/>
          </p:nvSpPr>
          <p:spPr bwMode="auto">
            <a:xfrm>
              <a:off x="3984" y="3264"/>
              <a:ext cx="113" cy="115"/>
            </a:xfrm>
            <a:custGeom>
              <a:avLst/>
              <a:gdLst/>
              <a:ahLst/>
              <a:cxnLst>
                <a:cxn ang="0">
                  <a:pos x="113" y="112"/>
                </a:cxn>
                <a:cxn ang="0">
                  <a:pos x="113" y="0"/>
                </a:cxn>
                <a:cxn ang="0">
                  <a:pos x="0" y="0"/>
                </a:cxn>
                <a:cxn ang="0">
                  <a:pos x="0" y="115"/>
                </a:cxn>
                <a:cxn ang="0">
                  <a:pos x="113" y="115"/>
                </a:cxn>
                <a:cxn ang="0">
                  <a:pos x="113" y="115"/>
                </a:cxn>
              </a:cxnLst>
              <a:rect l="0" t="0" r="r" b="b"/>
              <a:pathLst>
                <a:path w="113" h="115">
                  <a:moveTo>
                    <a:pt x="113" y="112"/>
                  </a:moveTo>
                  <a:lnTo>
                    <a:pt x="113" y="0"/>
                  </a:lnTo>
                  <a:lnTo>
                    <a:pt x="0" y="0"/>
                  </a:lnTo>
                  <a:lnTo>
                    <a:pt x="0" y="115"/>
                  </a:lnTo>
                  <a:lnTo>
                    <a:pt x="113" y="115"/>
                  </a:lnTo>
                  <a:lnTo>
                    <a:pt x="113" y="115"/>
                  </a:lnTo>
                </a:path>
              </a:pathLst>
            </a:custGeom>
            <a:solidFill>
              <a:srgbClr val="FF0066">
                <a:alpha val="50000"/>
              </a:srgbClr>
            </a:solidFill>
            <a:ln w="7938">
              <a:solidFill>
                <a:srgbClr val="000000"/>
              </a:solidFill>
              <a:prstDash val="solid"/>
              <a:round/>
              <a:headEnd/>
              <a:tailEnd/>
            </a:ln>
          </p:spPr>
          <p:txBody>
            <a:bodyPr/>
            <a:lstStyle/>
            <a:p>
              <a:endParaRPr lang="en-US"/>
            </a:p>
          </p:txBody>
        </p:sp>
        <p:sp>
          <p:nvSpPr>
            <p:cNvPr id="71" name="Line 475"/>
            <p:cNvSpPr>
              <a:spLocks noChangeShapeType="1"/>
            </p:cNvSpPr>
            <p:nvPr/>
          </p:nvSpPr>
          <p:spPr bwMode="auto">
            <a:xfrm>
              <a:off x="4468" y="3054"/>
              <a:ext cx="260" cy="374"/>
            </a:xfrm>
            <a:prstGeom prst="line">
              <a:avLst/>
            </a:prstGeom>
            <a:noFill/>
            <a:ln w="7938">
              <a:solidFill>
                <a:srgbClr val="000000"/>
              </a:solidFill>
              <a:round/>
              <a:headEnd/>
              <a:tailEnd/>
            </a:ln>
          </p:spPr>
          <p:txBody>
            <a:bodyPr/>
            <a:lstStyle/>
            <a:p>
              <a:endParaRPr lang="en-US"/>
            </a:p>
          </p:txBody>
        </p:sp>
        <p:sp>
          <p:nvSpPr>
            <p:cNvPr id="72" name="Freeform 476"/>
            <p:cNvSpPr>
              <a:spLocks/>
            </p:cNvSpPr>
            <p:nvPr/>
          </p:nvSpPr>
          <p:spPr bwMode="auto">
            <a:xfrm>
              <a:off x="4554" y="320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close/>
                </a:path>
              </a:pathLst>
            </a:custGeom>
            <a:solidFill>
              <a:schemeClr val="accent1">
                <a:alpha val="50000"/>
              </a:schemeClr>
            </a:solidFill>
            <a:ln w="9525">
              <a:noFill/>
              <a:round/>
              <a:headEnd/>
              <a:tailEnd/>
            </a:ln>
          </p:spPr>
          <p:txBody>
            <a:bodyPr/>
            <a:lstStyle/>
            <a:p>
              <a:endParaRPr lang="en-US"/>
            </a:p>
          </p:txBody>
        </p:sp>
        <p:sp>
          <p:nvSpPr>
            <p:cNvPr id="73" name="Freeform 477"/>
            <p:cNvSpPr>
              <a:spLocks/>
            </p:cNvSpPr>
            <p:nvPr/>
          </p:nvSpPr>
          <p:spPr bwMode="auto">
            <a:xfrm>
              <a:off x="4554" y="320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74" name="Line 478"/>
            <p:cNvSpPr>
              <a:spLocks noChangeShapeType="1"/>
            </p:cNvSpPr>
            <p:nvPr/>
          </p:nvSpPr>
          <p:spPr bwMode="auto">
            <a:xfrm flipH="1" flipV="1">
              <a:off x="3273" y="3447"/>
              <a:ext cx="141" cy="79"/>
            </a:xfrm>
            <a:prstGeom prst="line">
              <a:avLst/>
            </a:prstGeom>
            <a:noFill/>
            <a:ln w="7938">
              <a:solidFill>
                <a:srgbClr val="000000"/>
              </a:solidFill>
              <a:round/>
              <a:headEnd/>
              <a:tailEnd/>
            </a:ln>
          </p:spPr>
          <p:txBody>
            <a:bodyPr/>
            <a:lstStyle/>
            <a:p>
              <a:endParaRPr lang="en-US"/>
            </a:p>
          </p:txBody>
        </p:sp>
        <p:sp>
          <p:nvSpPr>
            <p:cNvPr id="75" name="Line 479"/>
            <p:cNvSpPr>
              <a:spLocks noChangeShapeType="1"/>
            </p:cNvSpPr>
            <p:nvPr/>
          </p:nvSpPr>
          <p:spPr bwMode="auto">
            <a:xfrm flipV="1">
              <a:off x="4990" y="3447"/>
              <a:ext cx="148" cy="74"/>
            </a:xfrm>
            <a:prstGeom prst="line">
              <a:avLst/>
            </a:prstGeom>
            <a:noFill/>
            <a:ln w="7938">
              <a:solidFill>
                <a:srgbClr val="000000"/>
              </a:solidFill>
              <a:round/>
              <a:headEnd/>
              <a:tailEnd/>
            </a:ln>
          </p:spPr>
          <p:txBody>
            <a:bodyPr/>
            <a:lstStyle/>
            <a:p>
              <a:endParaRPr lang="en-US"/>
            </a:p>
          </p:txBody>
        </p:sp>
        <p:sp>
          <p:nvSpPr>
            <p:cNvPr id="76" name="Line 480"/>
            <p:cNvSpPr>
              <a:spLocks noChangeShapeType="1"/>
            </p:cNvSpPr>
            <p:nvPr/>
          </p:nvSpPr>
          <p:spPr bwMode="auto">
            <a:xfrm flipH="1">
              <a:off x="3347" y="3876"/>
              <a:ext cx="181" cy="186"/>
            </a:xfrm>
            <a:prstGeom prst="line">
              <a:avLst/>
            </a:prstGeom>
            <a:noFill/>
            <a:ln w="7938">
              <a:solidFill>
                <a:srgbClr val="000000"/>
              </a:solidFill>
              <a:round/>
              <a:headEnd/>
              <a:tailEnd/>
            </a:ln>
          </p:spPr>
          <p:txBody>
            <a:bodyPr/>
            <a:lstStyle/>
            <a:p>
              <a:endParaRPr lang="en-US"/>
            </a:p>
          </p:txBody>
        </p:sp>
        <p:sp>
          <p:nvSpPr>
            <p:cNvPr id="77" name="Line 481"/>
            <p:cNvSpPr>
              <a:spLocks noChangeShapeType="1"/>
            </p:cNvSpPr>
            <p:nvPr/>
          </p:nvSpPr>
          <p:spPr bwMode="auto">
            <a:xfrm>
              <a:off x="3822" y="3883"/>
              <a:ext cx="183" cy="182"/>
            </a:xfrm>
            <a:prstGeom prst="line">
              <a:avLst/>
            </a:prstGeom>
            <a:noFill/>
            <a:ln w="7938">
              <a:solidFill>
                <a:srgbClr val="000000"/>
              </a:solidFill>
              <a:round/>
              <a:headEnd/>
              <a:tailEnd/>
            </a:ln>
          </p:spPr>
          <p:txBody>
            <a:bodyPr/>
            <a:lstStyle/>
            <a:p>
              <a:endParaRPr lang="en-US"/>
            </a:p>
          </p:txBody>
        </p:sp>
        <p:sp>
          <p:nvSpPr>
            <p:cNvPr id="78" name="Line 482"/>
            <p:cNvSpPr>
              <a:spLocks noChangeShapeType="1"/>
            </p:cNvSpPr>
            <p:nvPr/>
          </p:nvSpPr>
          <p:spPr bwMode="auto">
            <a:xfrm flipH="1">
              <a:off x="4404" y="3881"/>
              <a:ext cx="178" cy="181"/>
            </a:xfrm>
            <a:prstGeom prst="line">
              <a:avLst/>
            </a:prstGeom>
            <a:noFill/>
            <a:ln w="7938">
              <a:solidFill>
                <a:srgbClr val="000000"/>
              </a:solidFill>
              <a:round/>
              <a:headEnd/>
              <a:tailEnd/>
            </a:ln>
          </p:spPr>
          <p:txBody>
            <a:bodyPr/>
            <a:lstStyle/>
            <a:p>
              <a:endParaRPr lang="en-US"/>
            </a:p>
          </p:txBody>
        </p:sp>
        <p:sp>
          <p:nvSpPr>
            <p:cNvPr id="79" name="Line 483"/>
            <p:cNvSpPr>
              <a:spLocks noChangeShapeType="1"/>
            </p:cNvSpPr>
            <p:nvPr/>
          </p:nvSpPr>
          <p:spPr bwMode="auto">
            <a:xfrm>
              <a:off x="4883" y="3872"/>
              <a:ext cx="157" cy="190"/>
            </a:xfrm>
            <a:prstGeom prst="line">
              <a:avLst/>
            </a:prstGeom>
            <a:noFill/>
            <a:ln w="7938">
              <a:solidFill>
                <a:srgbClr val="000000"/>
              </a:solidFill>
              <a:round/>
              <a:headEnd/>
              <a:tailEnd/>
            </a:ln>
          </p:spPr>
          <p:txBody>
            <a:bodyPr/>
            <a:lstStyle/>
            <a:p>
              <a:endParaRPr lang="en-US"/>
            </a:p>
          </p:txBody>
        </p:sp>
        <p:sp>
          <p:nvSpPr>
            <p:cNvPr id="80" name="Line 484"/>
            <p:cNvSpPr>
              <a:spLocks noChangeShapeType="1"/>
            </p:cNvSpPr>
            <p:nvPr/>
          </p:nvSpPr>
          <p:spPr bwMode="auto">
            <a:xfrm>
              <a:off x="3996" y="3666"/>
              <a:ext cx="415" cy="1"/>
            </a:xfrm>
            <a:prstGeom prst="line">
              <a:avLst/>
            </a:prstGeom>
            <a:noFill/>
            <a:ln w="7938">
              <a:solidFill>
                <a:srgbClr val="000000"/>
              </a:solidFill>
              <a:round/>
              <a:headEnd/>
              <a:tailEnd/>
            </a:ln>
          </p:spPr>
          <p:txBody>
            <a:bodyPr/>
            <a:lstStyle/>
            <a:p>
              <a:endParaRPr lang="en-US"/>
            </a:p>
          </p:txBody>
        </p:sp>
        <p:sp>
          <p:nvSpPr>
            <p:cNvPr id="81" name="Freeform 485"/>
            <p:cNvSpPr>
              <a:spLocks/>
            </p:cNvSpPr>
            <p:nvPr/>
          </p:nvSpPr>
          <p:spPr bwMode="auto">
            <a:xfrm>
              <a:off x="4160" y="361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close/>
                </a:path>
              </a:pathLst>
            </a:custGeom>
            <a:solidFill>
              <a:schemeClr val="accent1">
                <a:alpha val="50000"/>
              </a:schemeClr>
            </a:solidFill>
            <a:ln w="9525">
              <a:noFill/>
              <a:round/>
              <a:headEnd/>
              <a:tailEnd/>
            </a:ln>
          </p:spPr>
          <p:txBody>
            <a:bodyPr/>
            <a:lstStyle/>
            <a:p>
              <a:endParaRPr lang="en-US"/>
            </a:p>
          </p:txBody>
        </p:sp>
        <p:sp>
          <p:nvSpPr>
            <p:cNvPr id="82" name="Freeform 486"/>
            <p:cNvSpPr>
              <a:spLocks/>
            </p:cNvSpPr>
            <p:nvPr/>
          </p:nvSpPr>
          <p:spPr bwMode="auto">
            <a:xfrm>
              <a:off x="4160" y="361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83" name="Line 487"/>
            <p:cNvSpPr>
              <a:spLocks noChangeShapeType="1"/>
            </p:cNvSpPr>
            <p:nvPr/>
          </p:nvSpPr>
          <p:spPr bwMode="auto">
            <a:xfrm flipH="1" flipV="1">
              <a:off x="3984" y="3072"/>
              <a:ext cx="48" cy="192"/>
            </a:xfrm>
            <a:prstGeom prst="line">
              <a:avLst/>
            </a:prstGeom>
            <a:noFill/>
            <a:ln w="9525">
              <a:solidFill>
                <a:schemeClr val="tx1"/>
              </a:solidFill>
              <a:round/>
              <a:headEnd/>
              <a:tailEnd/>
            </a:ln>
            <a:effectLst/>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46"/>
          <p:cNvGrpSpPr>
            <a:grpSpLocks/>
          </p:cNvGrpSpPr>
          <p:nvPr/>
        </p:nvGrpSpPr>
        <p:grpSpPr bwMode="auto">
          <a:xfrm>
            <a:off x="2209800" y="2667000"/>
            <a:ext cx="6324600" cy="2286000"/>
            <a:chOff x="1392" y="1680"/>
            <a:chExt cx="3984" cy="1440"/>
          </a:xfrm>
        </p:grpSpPr>
        <p:sp>
          <p:nvSpPr>
            <p:cNvPr id="779300" name="Oval 36"/>
            <p:cNvSpPr>
              <a:spLocks noChangeArrowheads="1"/>
            </p:cNvSpPr>
            <p:nvPr/>
          </p:nvSpPr>
          <p:spPr bwMode="auto">
            <a:xfrm>
              <a:off x="1392" y="1680"/>
              <a:ext cx="912" cy="1152"/>
            </a:xfrm>
            <a:prstGeom prst="ellipse">
              <a:avLst/>
            </a:prstGeom>
            <a:solidFill>
              <a:srgbClr val="FF99CC"/>
            </a:solidFill>
            <a:ln w="9525">
              <a:solidFill>
                <a:schemeClr val="tx1"/>
              </a:solidFill>
              <a:round/>
              <a:headEnd/>
              <a:tailEnd/>
            </a:ln>
            <a:effectLst/>
          </p:spPr>
          <p:txBody>
            <a:bodyPr wrap="none" lIns="92075" tIns="46038" rIns="92075" bIns="46038" anchor="ctr">
              <a:prstTxWarp prst="textNoShape">
                <a:avLst/>
              </a:prstTxWarp>
            </a:bodyPr>
            <a:lstStyle/>
            <a:p>
              <a:endParaRPr lang="en-US"/>
            </a:p>
          </p:txBody>
        </p:sp>
        <p:sp>
          <p:nvSpPr>
            <p:cNvPr id="779301" name="Text Box 37"/>
            <p:cNvSpPr txBox="1">
              <a:spLocks noChangeArrowheads="1"/>
            </p:cNvSpPr>
            <p:nvPr/>
          </p:nvSpPr>
          <p:spPr bwMode="auto">
            <a:xfrm>
              <a:off x="2304" y="2671"/>
              <a:ext cx="3072" cy="449"/>
            </a:xfrm>
            <a:prstGeom prst="rect">
              <a:avLst/>
            </a:prstGeom>
            <a:noFill/>
            <a:ln w="9525">
              <a:noFill/>
              <a:miter lim="800000"/>
              <a:headEnd/>
              <a:tailEnd/>
            </a:ln>
            <a:effectLst/>
          </p:spPr>
          <p:txBody>
            <a:bodyPr lIns="92075" tIns="46038" rIns="92075" bIns="46038">
              <a:prstTxWarp prst="textNoShape">
                <a:avLst/>
              </a:prstTxWarp>
              <a:spAutoFit/>
            </a:bodyPr>
            <a:lstStyle/>
            <a:p>
              <a:pPr>
                <a:lnSpc>
                  <a:spcPct val="70000"/>
                </a:lnSpc>
              </a:pPr>
              <a:r>
                <a:rPr lang="en-US"/>
                <a:t>Random </a:t>
              </a:r>
              <a:r>
                <a:rPr lang="en-US">
                  <a:solidFill>
                    <a:schemeClr val="hlink"/>
                  </a:solidFill>
                </a:rPr>
                <a:t>1 to 1 mapping</a:t>
              </a:r>
              <a:r>
                <a:rPr lang="en-US"/>
                <a:t> between </a:t>
              </a:r>
            </a:p>
            <a:p>
              <a:pPr>
                <a:lnSpc>
                  <a:spcPct val="70000"/>
                </a:lnSpc>
              </a:pPr>
              <a:r>
                <a:rPr lang="en-US"/>
                <a:t>incoming edge and outgoing edge</a:t>
              </a:r>
            </a:p>
          </p:txBody>
        </p:sp>
        <p:sp>
          <p:nvSpPr>
            <p:cNvPr id="779302" name="Line 38"/>
            <p:cNvSpPr>
              <a:spLocks noChangeShapeType="1"/>
            </p:cNvSpPr>
            <p:nvPr/>
          </p:nvSpPr>
          <p:spPr bwMode="auto">
            <a:xfrm flipH="1" flipV="1">
              <a:off x="2288" y="2440"/>
              <a:ext cx="384" cy="192"/>
            </a:xfrm>
            <a:prstGeom prst="line">
              <a:avLst/>
            </a:prstGeom>
            <a:noFill/>
            <a:ln w="22225">
              <a:solidFill>
                <a:schemeClr val="tx1"/>
              </a:solidFill>
              <a:round/>
              <a:headEnd/>
              <a:tailEnd type="arrow" w="lg" len="lg"/>
            </a:ln>
            <a:effectLst/>
          </p:spPr>
          <p:txBody>
            <a:bodyPr wrap="none" lIns="92075" tIns="46038" rIns="92075" bIns="46038">
              <a:prstTxWarp prst="textNoShape">
                <a:avLst/>
              </a:prstTxWarp>
            </a:bodyPr>
            <a:lstStyle/>
            <a:p>
              <a:endParaRPr lang="en-US"/>
            </a:p>
          </p:txBody>
        </p:sp>
      </p:grpSp>
      <p:sp>
        <p:nvSpPr>
          <p:cNvPr id="779266" name="Rectangle 2"/>
          <p:cNvSpPr>
            <a:spLocks noGrp="1" noChangeArrowheads="1"/>
          </p:cNvSpPr>
          <p:nvPr>
            <p:ph type="title"/>
          </p:nvPr>
        </p:nvSpPr>
        <p:spPr/>
        <p:txBody>
          <a:bodyPr/>
          <a:lstStyle/>
          <a:p>
            <a:r>
              <a:rPr lang="en-US" smtClean="0"/>
              <a:t>Random Route: Convergence</a:t>
            </a:r>
            <a:endParaRPr lang="en-US"/>
          </a:p>
        </p:txBody>
      </p:sp>
      <p:sp>
        <p:nvSpPr>
          <p:cNvPr id="41" name="Content Placeholder 40"/>
          <p:cNvSpPr>
            <a:spLocks noGrp="1"/>
          </p:cNvSpPr>
          <p:nvPr>
            <p:ph idx="1"/>
          </p:nvPr>
        </p:nvSpPr>
        <p:spPr>
          <a:xfrm>
            <a:off x="304800" y="5151437"/>
            <a:ext cx="8534400" cy="1173163"/>
          </a:xfrm>
        </p:spPr>
        <p:txBody>
          <a:bodyPr>
            <a:normAutofit lnSpcReduction="10000"/>
          </a:bodyPr>
          <a:lstStyle/>
          <a:p>
            <a:r>
              <a:rPr lang="en-US" dirty="0" smtClean="0"/>
              <a:t>Using routing table gives Convergence </a:t>
            </a:r>
            <a:r>
              <a:rPr lang="en-US" dirty="0" smtClean="0"/>
              <a:t>Property</a:t>
            </a:r>
          </a:p>
          <a:p>
            <a:pPr lvl="1"/>
            <a:r>
              <a:rPr lang="en-US" dirty="0" smtClean="0"/>
              <a:t>Routes </a:t>
            </a:r>
            <a:r>
              <a:rPr lang="en-US" dirty="0" smtClean="0"/>
              <a:t>merge if crossing the same edge</a:t>
            </a:r>
          </a:p>
          <a:p>
            <a:endParaRPr lang="en-US" dirty="0"/>
          </a:p>
        </p:txBody>
      </p:sp>
      <p:sp>
        <p:nvSpPr>
          <p:cNvPr id="38" name="Slide Number Placeholder 37"/>
          <p:cNvSpPr>
            <a:spLocks noGrp="1"/>
          </p:cNvSpPr>
          <p:nvPr>
            <p:ph type="sldNum" sz="quarter" idx="12"/>
          </p:nvPr>
        </p:nvSpPr>
        <p:spPr/>
        <p:txBody>
          <a:bodyPr/>
          <a:lstStyle/>
          <a:p>
            <a:fld id="{B6F15528-21DE-4FAA-801E-634DDDAF4B2B}" type="slidenum">
              <a:rPr lang="en-US" smtClean="0"/>
              <a:pPr/>
              <a:t>10</a:t>
            </a:fld>
            <a:endParaRPr lang="en-US"/>
          </a:p>
        </p:txBody>
      </p:sp>
      <p:sp>
        <p:nvSpPr>
          <p:cNvPr id="779269" name="Rectangle 5"/>
          <p:cNvSpPr>
            <a:spLocks noChangeArrowheads="1"/>
          </p:cNvSpPr>
          <p:nvPr/>
        </p:nvSpPr>
        <p:spPr bwMode="auto">
          <a:xfrm>
            <a:off x="2743200" y="2362200"/>
            <a:ext cx="157163" cy="141288"/>
          </a:xfrm>
          <a:prstGeom prst="rect">
            <a:avLst/>
          </a:prstGeom>
          <a:solidFill>
            <a:srgbClr val="008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79270" name="Rectangle 6"/>
          <p:cNvSpPr>
            <a:spLocks noChangeArrowheads="1"/>
          </p:cNvSpPr>
          <p:nvPr/>
        </p:nvSpPr>
        <p:spPr bwMode="auto">
          <a:xfrm>
            <a:off x="5105400" y="2362200"/>
            <a:ext cx="157163" cy="141288"/>
          </a:xfrm>
          <a:prstGeom prst="rect">
            <a:avLst/>
          </a:prstGeom>
          <a:solidFill>
            <a:srgbClr val="008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79272" name="Line 8"/>
          <p:cNvSpPr>
            <a:spLocks noChangeShapeType="1"/>
          </p:cNvSpPr>
          <p:nvPr/>
        </p:nvSpPr>
        <p:spPr bwMode="auto">
          <a:xfrm>
            <a:off x="1905000" y="1676400"/>
            <a:ext cx="838200" cy="685800"/>
          </a:xfrm>
          <a:prstGeom prst="line">
            <a:avLst/>
          </a:prstGeom>
          <a:noFill/>
          <a:ln w="25400">
            <a:solidFill>
              <a:schemeClr val="tx1"/>
            </a:solidFill>
            <a:round/>
            <a:headEnd/>
            <a:tailEnd/>
          </a:ln>
          <a:effectLst/>
        </p:spPr>
        <p:txBody>
          <a:bodyPr wrap="none" lIns="92075" tIns="46038" rIns="92075" bIns="46038">
            <a:prstTxWarp prst="textNoShape">
              <a:avLst/>
            </a:prstTxWarp>
          </a:bodyPr>
          <a:lstStyle/>
          <a:p>
            <a:endParaRPr lang="en-US"/>
          </a:p>
        </p:txBody>
      </p:sp>
      <p:sp>
        <p:nvSpPr>
          <p:cNvPr id="779274" name="Text Box 10"/>
          <p:cNvSpPr txBox="1">
            <a:spLocks noChangeArrowheads="1"/>
          </p:cNvSpPr>
          <p:nvPr/>
        </p:nvSpPr>
        <p:spPr bwMode="auto">
          <a:xfrm>
            <a:off x="2362200" y="2819400"/>
            <a:ext cx="1143000" cy="369974"/>
          </a:xfrm>
          <a:prstGeom prst="rect">
            <a:avLst/>
          </a:prstGeom>
          <a:noFill/>
          <a:ln w="9525">
            <a:solidFill>
              <a:schemeClr val="tx1"/>
            </a:solidFill>
            <a:miter lim="800000"/>
            <a:headEnd/>
            <a:tailEnd/>
          </a:ln>
          <a:effectLst/>
        </p:spPr>
        <p:txBody>
          <a:bodyPr lIns="92075" tIns="46038" rIns="92075" bIns="46038">
            <a:prstTxWarp prst="textNoShape">
              <a:avLst/>
            </a:prstTxWarp>
            <a:spAutoFit/>
          </a:bodyPr>
          <a:lstStyle/>
          <a:p>
            <a:pPr>
              <a:lnSpc>
                <a:spcPct val="70000"/>
              </a:lnSpc>
            </a:pPr>
            <a:r>
              <a:rPr lang="en-US" sz="2400" dirty="0"/>
              <a:t>a </a:t>
            </a:r>
            <a:r>
              <a:rPr lang="en-US" sz="2400" dirty="0" err="1">
                <a:sym typeface="Symbol" charset="2"/>
              </a:rPr>
              <a:t></a:t>
            </a:r>
            <a:r>
              <a:rPr lang="en-US" sz="2400" dirty="0">
                <a:sym typeface="Symbol" charset="2"/>
              </a:rPr>
              <a:t> </a:t>
            </a:r>
            <a:r>
              <a:rPr lang="en-US" sz="2400" dirty="0" err="1">
                <a:sym typeface="Symbol" charset="2"/>
              </a:rPr>
              <a:t>d</a:t>
            </a:r>
            <a:endParaRPr lang="en-US" sz="2400" dirty="0">
              <a:sym typeface="Symbol" charset="2"/>
            </a:endParaRPr>
          </a:p>
        </p:txBody>
      </p:sp>
      <p:sp>
        <p:nvSpPr>
          <p:cNvPr id="779275" name="Text Box 11"/>
          <p:cNvSpPr txBox="1">
            <a:spLocks noChangeArrowheads="1"/>
          </p:cNvSpPr>
          <p:nvPr/>
        </p:nvSpPr>
        <p:spPr bwMode="auto">
          <a:xfrm>
            <a:off x="2365375" y="3219450"/>
            <a:ext cx="1139825" cy="369974"/>
          </a:xfrm>
          <a:prstGeom prst="rect">
            <a:avLst/>
          </a:prstGeom>
          <a:noFill/>
          <a:ln w="9525">
            <a:solidFill>
              <a:schemeClr val="tx1"/>
            </a:solidFill>
            <a:miter lim="800000"/>
            <a:headEnd/>
            <a:tailEnd/>
          </a:ln>
          <a:effectLst/>
        </p:spPr>
        <p:txBody>
          <a:bodyPr lIns="92075" tIns="46038" rIns="92075" bIns="46038">
            <a:prstTxWarp prst="textNoShape">
              <a:avLst/>
            </a:prstTxWarp>
            <a:spAutoFit/>
          </a:bodyPr>
          <a:lstStyle/>
          <a:p>
            <a:pPr>
              <a:lnSpc>
                <a:spcPct val="70000"/>
              </a:lnSpc>
            </a:pPr>
            <a:r>
              <a:rPr lang="en-US" sz="2400"/>
              <a:t>b </a:t>
            </a:r>
            <a:r>
              <a:rPr lang="en-US" sz="2400">
                <a:sym typeface="Symbol" charset="2"/>
              </a:rPr>
              <a:t> a</a:t>
            </a:r>
          </a:p>
        </p:txBody>
      </p:sp>
      <p:sp>
        <p:nvSpPr>
          <p:cNvPr id="779276" name="Text Box 12"/>
          <p:cNvSpPr txBox="1">
            <a:spLocks noChangeArrowheads="1"/>
          </p:cNvSpPr>
          <p:nvPr/>
        </p:nvSpPr>
        <p:spPr bwMode="auto">
          <a:xfrm>
            <a:off x="2365375" y="3613150"/>
            <a:ext cx="1139825" cy="369974"/>
          </a:xfrm>
          <a:prstGeom prst="rect">
            <a:avLst/>
          </a:prstGeom>
          <a:noFill/>
          <a:ln w="9525">
            <a:solidFill>
              <a:schemeClr val="tx1"/>
            </a:solidFill>
            <a:miter lim="800000"/>
            <a:headEnd/>
            <a:tailEnd/>
          </a:ln>
          <a:effectLst/>
        </p:spPr>
        <p:txBody>
          <a:bodyPr lIns="92075" tIns="46038" rIns="92075" bIns="46038">
            <a:prstTxWarp prst="textNoShape">
              <a:avLst/>
            </a:prstTxWarp>
            <a:spAutoFit/>
          </a:bodyPr>
          <a:lstStyle/>
          <a:p>
            <a:pPr>
              <a:lnSpc>
                <a:spcPct val="70000"/>
              </a:lnSpc>
            </a:pPr>
            <a:r>
              <a:rPr lang="en-US" sz="2400" dirty="0" err="1"/>
              <a:t>c</a:t>
            </a:r>
            <a:r>
              <a:rPr lang="en-US" sz="2400" dirty="0"/>
              <a:t> </a:t>
            </a:r>
            <a:r>
              <a:rPr lang="en-US" sz="2400" dirty="0" err="1">
                <a:sym typeface="Symbol" charset="2"/>
              </a:rPr>
              <a:t></a:t>
            </a:r>
            <a:r>
              <a:rPr lang="en-US" sz="2400" dirty="0">
                <a:sym typeface="Symbol" charset="2"/>
              </a:rPr>
              <a:t> </a:t>
            </a:r>
            <a:r>
              <a:rPr lang="en-US" sz="2400" dirty="0" err="1">
                <a:sym typeface="Symbol" charset="2"/>
              </a:rPr>
              <a:t>b</a:t>
            </a:r>
            <a:endParaRPr lang="en-US" sz="2400" dirty="0">
              <a:sym typeface="Symbol" charset="2"/>
            </a:endParaRPr>
          </a:p>
        </p:txBody>
      </p:sp>
      <p:sp>
        <p:nvSpPr>
          <p:cNvPr id="779277" name="Text Box 13"/>
          <p:cNvSpPr txBox="1">
            <a:spLocks noChangeArrowheads="1"/>
          </p:cNvSpPr>
          <p:nvPr/>
        </p:nvSpPr>
        <p:spPr bwMode="auto">
          <a:xfrm>
            <a:off x="2365375" y="4006850"/>
            <a:ext cx="1139825" cy="369974"/>
          </a:xfrm>
          <a:prstGeom prst="rect">
            <a:avLst/>
          </a:prstGeom>
          <a:noFill/>
          <a:ln w="9525">
            <a:solidFill>
              <a:schemeClr val="tx1"/>
            </a:solidFill>
            <a:miter lim="800000"/>
            <a:headEnd/>
            <a:tailEnd/>
          </a:ln>
          <a:effectLst/>
        </p:spPr>
        <p:txBody>
          <a:bodyPr lIns="92075" tIns="46038" rIns="92075" bIns="46038">
            <a:prstTxWarp prst="textNoShape">
              <a:avLst/>
            </a:prstTxWarp>
            <a:spAutoFit/>
          </a:bodyPr>
          <a:lstStyle/>
          <a:p>
            <a:pPr>
              <a:lnSpc>
                <a:spcPct val="70000"/>
              </a:lnSpc>
            </a:pPr>
            <a:r>
              <a:rPr lang="en-US" sz="2400"/>
              <a:t>d </a:t>
            </a:r>
            <a:r>
              <a:rPr lang="en-US" sz="2400">
                <a:sym typeface="Symbol" charset="2"/>
              </a:rPr>
              <a:t> c</a:t>
            </a:r>
          </a:p>
        </p:txBody>
      </p:sp>
      <p:sp>
        <p:nvSpPr>
          <p:cNvPr id="779280" name="Text Box 16"/>
          <p:cNvSpPr txBox="1">
            <a:spLocks noChangeArrowheads="1"/>
          </p:cNvSpPr>
          <p:nvPr/>
        </p:nvSpPr>
        <p:spPr bwMode="auto">
          <a:xfrm>
            <a:off x="4800600" y="2819400"/>
            <a:ext cx="1143000" cy="369974"/>
          </a:xfrm>
          <a:prstGeom prst="rect">
            <a:avLst/>
          </a:prstGeom>
          <a:noFill/>
          <a:ln w="9525">
            <a:solidFill>
              <a:schemeClr val="tx1"/>
            </a:solidFill>
            <a:miter lim="800000"/>
            <a:headEnd/>
            <a:tailEnd/>
          </a:ln>
          <a:effectLst/>
        </p:spPr>
        <p:txBody>
          <a:bodyPr lIns="92075" tIns="46038" rIns="92075" bIns="46038">
            <a:prstTxWarp prst="textNoShape">
              <a:avLst/>
            </a:prstTxWarp>
            <a:spAutoFit/>
          </a:bodyPr>
          <a:lstStyle/>
          <a:p>
            <a:pPr>
              <a:lnSpc>
                <a:spcPct val="70000"/>
              </a:lnSpc>
            </a:pPr>
            <a:r>
              <a:rPr lang="en-US" sz="2400" dirty="0" err="1"/>
              <a:t>d</a:t>
            </a:r>
            <a:r>
              <a:rPr lang="en-US" sz="2400" dirty="0"/>
              <a:t> </a:t>
            </a:r>
            <a:r>
              <a:rPr lang="en-US" sz="2400" dirty="0" err="1">
                <a:sym typeface="Symbol" charset="2"/>
              </a:rPr>
              <a:t></a:t>
            </a:r>
            <a:r>
              <a:rPr lang="en-US" sz="2400" dirty="0">
                <a:sym typeface="Symbol" charset="2"/>
              </a:rPr>
              <a:t> </a:t>
            </a:r>
            <a:r>
              <a:rPr lang="en-US" sz="2400" dirty="0" err="1">
                <a:sym typeface="Symbol" charset="2"/>
              </a:rPr>
              <a:t>e</a:t>
            </a:r>
            <a:endParaRPr lang="en-US" sz="2400" dirty="0">
              <a:sym typeface="Symbol" charset="2"/>
            </a:endParaRPr>
          </a:p>
        </p:txBody>
      </p:sp>
      <p:sp>
        <p:nvSpPr>
          <p:cNvPr id="779281" name="Text Box 17"/>
          <p:cNvSpPr txBox="1">
            <a:spLocks noChangeArrowheads="1"/>
          </p:cNvSpPr>
          <p:nvPr/>
        </p:nvSpPr>
        <p:spPr bwMode="auto">
          <a:xfrm>
            <a:off x="4803775" y="3213100"/>
            <a:ext cx="1139825" cy="369974"/>
          </a:xfrm>
          <a:prstGeom prst="rect">
            <a:avLst/>
          </a:prstGeom>
          <a:noFill/>
          <a:ln w="9525">
            <a:solidFill>
              <a:schemeClr val="tx1"/>
            </a:solidFill>
            <a:miter lim="800000"/>
            <a:headEnd/>
            <a:tailEnd/>
          </a:ln>
          <a:effectLst/>
        </p:spPr>
        <p:txBody>
          <a:bodyPr lIns="92075" tIns="46038" rIns="92075" bIns="46038">
            <a:prstTxWarp prst="textNoShape">
              <a:avLst/>
            </a:prstTxWarp>
            <a:spAutoFit/>
          </a:bodyPr>
          <a:lstStyle/>
          <a:p>
            <a:pPr>
              <a:lnSpc>
                <a:spcPct val="70000"/>
              </a:lnSpc>
            </a:pPr>
            <a:r>
              <a:rPr lang="en-US" sz="2400"/>
              <a:t>e </a:t>
            </a:r>
            <a:r>
              <a:rPr lang="en-US" sz="2400">
                <a:sym typeface="Symbol" charset="2"/>
              </a:rPr>
              <a:t> d</a:t>
            </a:r>
          </a:p>
        </p:txBody>
      </p:sp>
      <p:sp>
        <p:nvSpPr>
          <p:cNvPr id="779282" name="Text Box 18"/>
          <p:cNvSpPr txBox="1">
            <a:spLocks noChangeArrowheads="1"/>
          </p:cNvSpPr>
          <p:nvPr/>
        </p:nvSpPr>
        <p:spPr bwMode="auto">
          <a:xfrm>
            <a:off x="4803775" y="3613150"/>
            <a:ext cx="1139825" cy="369974"/>
          </a:xfrm>
          <a:prstGeom prst="rect">
            <a:avLst/>
          </a:prstGeom>
          <a:noFill/>
          <a:ln w="9525">
            <a:solidFill>
              <a:schemeClr val="tx1"/>
            </a:solidFill>
            <a:miter lim="800000"/>
            <a:headEnd/>
            <a:tailEnd/>
          </a:ln>
          <a:effectLst/>
        </p:spPr>
        <p:txBody>
          <a:bodyPr lIns="92075" tIns="46038" rIns="92075" bIns="46038">
            <a:prstTxWarp prst="textNoShape">
              <a:avLst/>
            </a:prstTxWarp>
            <a:spAutoFit/>
          </a:bodyPr>
          <a:lstStyle/>
          <a:p>
            <a:pPr>
              <a:lnSpc>
                <a:spcPct val="70000"/>
              </a:lnSpc>
            </a:pPr>
            <a:r>
              <a:rPr lang="en-US" sz="2400"/>
              <a:t>f  </a:t>
            </a:r>
            <a:r>
              <a:rPr lang="en-US" sz="2400">
                <a:sym typeface="Symbol" charset="2"/>
              </a:rPr>
              <a:t> f</a:t>
            </a:r>
          </a:p>
        </p:txBody>
      </p:sp>
      <p:sp>
        <p:nvSpPr>
          <p:cNvPr id="779285" name="Line 21"/>
          <p:cNvSpPr>
            <a:spLocks noChangeShapeType="1"/>
          </p:cNvSpPr>
          <p:nvPr/>
        </p:nvSpPr>
        <p:spPr bwMode="auto">
          <a:xfrm>
            <a:off x="2895600" y="2438400"/>
            <a:ext cx="1295400" cy="762000"/>
          </a:xfrm>
          <a:prstGeom prst="line">
            <a:avLst/>
          </a:prstGeom>
          <a:noFill/>
          <a:ln w="25400">
            <a:solidFill>
              <a:schemeClr val="tx1"/>
            </a:solidFill>
            <a:round/>
            <a:headEnd/>
            <a:tailEnd/>
          </a:ln>
          <a:effectLst/>
        </p:spPr>
        <p:txBody>
          <a:bodyPr wrap="none" lIns="92075" tIns="46038" rIns="92075" bIns="46038">
            <a:prstTxWarp prst="textNoShape">
              <a:avLst/>
            </a:prstTxWarp>
          </a:bodyPr>
          <a:lstStyle/>
          <a:p>
            <a:endParaRPr lang="en-US"/>
          </a:p>
        </p:txBody>
      </p:sp>
      <p:sp>
        <p:nvSpPr>
          <p:cNvPr id="779286" name="Line 22"/>
          <p:cNvSpPr>
            <a:spLocks noChangeShapeType="1"/>
          </p:cNvSpPr>
          <p:nvPr/>
        </p:nvSpPr>
        <p:spPr bwMode="auto">
          <a:xfrm>
            <a:off x="2959100" y="2438400"/>
            <a:ext cx="2133600" cy="0"/>
          </a:xfrm>
          <a:prstGeom prst="line">
            <a:avLst/>
          </a:prstGeom>
          <a:noFill/>
          <a:ln w="25400">
            <a:solidFill>
              <a:schemeClr val="tx1"/>
            </a:solidFill>
            <a:round/>
            <a:headEnd/>
            <a:tailEnd/>
          </a:ln>
          <a:effectLst/>
        </p:spPr>
        <p:txBody>
          <a:bodyPr wrap="none" lIns="92075" tIns="46038" rIns="92075" bIns="46038">
            <a:prstTxWarp prst="textNoShape">
              <a:avLst/>
            </a:prstTxWarp>
          </a:bodyPr>
          <a:lstStyle/>
          <a:p>
            <a:endParaRPr lang="en-US"/>
          </a:p>
        </p:txBody>
      </p:sp>
      <p:sp>
        <p:nvSpPr>
          <p:cNvPr id="779287" name="Line 23"/>
          <p:cNvSpPr>
            <a:spLocks noChangeShapeType="1"/>
          </p:cNvSpPr>
          <p:nvPr/>
        </p:nvSpPr>
        <p:spPr bwMode="auto">
          <a:xfrm flipH="1">
            <a:off x="1828800" y="2438400"/>
            <a:ext cx="914400" cy="533400"/>
          </a:xfrm>
          <a:prstGeom prst="line">
            <a:avLst/>
          </a:prstGeom>
          <a:noFill/>
          <a:ln w="25400">
            <a:solidFill>
              <a:schemeClr val="tx1"/>
            </a:solidFill>
            <a:round/>
            <a:headEnd/>
            <a:tailEnd/>
          </a:ln>
          <a:effectLst/>
        </p:spPr>
        <p:txBody>
          <a:bodyPr wrap="none" lIns="92075" tIns="46038" rIns="92075" bIns="46038">
            <a:prstTxWarp prst="textNoShape">
              <a:avLst/>
            </a:prstTxWarp>
          </a:bodyPr>
          <a:lstStyle/>
          <a:p>
            <a:endParaRPr lang="en-US"/>
          </a:p>
        </p:txBody>
      </p:sp>
      <p:sp>
        <p:nvSpPr>
          <p:cNvPr id="779288" name="Line 24"/>
          <p:cNvSpPr>
            <a:spLocks noChangeShapeType="1"/>
          </p:cNvSpPr>
          <p:nvPr/>
        </p:nvSpPr>
        <p:spPr bwMode="auto">
          <a:xfrm>
            <a:off x="5334000" y="2438400"/>
            <a:ext cx="1676400" cy="0"/>
          </a:xfrm>
          <a:prstGeom prst="line">
            <a:avLst/>
          </a:prstGeom>
          <a:noFill/>
          <a:ln w="25400">
            <a:solidFill>
              <a:schemeClr val="tx1"/>
            </a:solidFill>
            <a:round/>
            <a:headEnd/>
            <a:tailEnd/>
          </a:ln>
          <a:effectLst/>
        </p:spPr>
        <p:txBody>
          <a:bodyPr wrap="none" lIns="92075" tIns="46038" rIns="92075" bIns="46038">
            <a:prstTxWarp prst="textNoShape">
              <a:avLst/>
            </a:prstTxWarp>
          </a:bodyPr>
          <a:lstStyle/>
          <a:p>
            <a:endParaRPr lang="en-US"/>
          </a:p>
        </p:txBody>
      </p:sp>
      <p:sp>
        <p:nvSpPr>
          <p:cNvPr id="779289" name="Line 25"/>
          <p:cNvSpPr>
            <a:spLocks noChangeShapeType="1"/>
          </p:cNvSpPr>
          <p:nvPr/>
        </p:nvSpPr>
        <p:spPr bwMode="auto">
          <a:xfrm flipV="1">
            <a:off x="5257800" y="1752600"/>
            <a:ext cx="762000" cy="609600"/>
          </a:xfrm>
          <a:prstGeom prst="line">
            <a:avLst/>
          </a:prstGeom>
          <a:noFill/>
          <a:ln w="25400">
            <a:solidFill>
              <a:schemeClr val="tx1"/>
            </a:solidFill>
            <a:round/>
            <a:headEnd/>
            <a:tailEnd/>
          </a:ln>
          <a:effectLst/>
        </p:spPr>
        <p:txBody>
          <a:bodyPr wrap="none" lIns="92075" tIns="46038" rIns="92075" bIns="46038">
            <a:prstTxWarp prst="textNoShape">
              <a:avLst/>
            </a:prstTxWarp>
          </a:bodyPr>
          <a:lstStyle/>
          <a:p>
            <a:endParaRPr lang="en-US"/>
          </a:p>
        </p:txBody>
      </p:sp>
      <p:sp>
        <p:nvSpPr>
          <p:cNvPr id="779290" name="Text Box 26"/>
          <p:cNvSpPr txBox="1">
            <a:spLocks noChangeArrowheads="1"/>
          </p:cNvSpPr>
          <p:nvPr/>
        </p:nvSpPr>
        <p:spPr bwMode="auto">
          <a:xfrm>
            <a:off x="1752600" y="1676400"/>
            <a:ext cx="382588" cy="519113"/>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2800"/>
              <a:t>a</a:t>
            </a:r>
          </a:p>
        </p:txBody>
      </p:sp>
      <p:sp>
        <p:nvSpPr>
          <p:cNvPr id="779292" name="Text Box 28"/>
          <p:cNvSpPr txBox="1">
            <a:spLocks noChangeArrowheads="1"/>
          </p:cNvSpPr>
          <p:nvPr/>
        </p:nvSpPr>
        <p:spPr bwMode="auto">
          <a:xfrm>
            <a:off x="1828800" y="2362200"/>
            <a:ext cx="382588" cy="519113"/>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2800"/>
              <a:t>b</a:t>
            </a:r>
          </a:p>
        </p:txBody>
      </p:sp>
      <p:sp>
        <p:nvSpPr>
          <p:cNvPr id="779293" name="Text Box 29"/>
          <p:cNvSpPr txBox="1">
            <a:spLocks noChangeArrowheads="1"/>
          </p:cNvSpPr>
          <p:nvPr/>
        </p:nvSpPr>
        <p:spPr bwMode="auto">
          <a:xfrm>
            <a:off x="3733800" y="2971800"/>
            <a:ext cx="361950" cy="519113"/>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2800"/>
              <a:t>c</a:t>
            </a:r>
          </a:p>
        </p:txBody>
      </p:sp>
      <p:sp>
        <p:nvSpPr>
          <p:cNvPr id="779294" name="Text Box 30"/>
          <p:cNvSpPr txBox="1">
            <a:spLocks noChangeArrowheads="1"/>
          </p:cNvSpPr>
          <p:nvPr/>
        </p:nvSpPr>
        <p:spPr bwMode="auto">
          <a:xfrm>
            <a:off x="4191000" y="2362200"/>
            <a:ext cx="382588" cy="519113"/>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2800"/>
              <a:t>d</a:t>
            </a:r>
          </a:p>
        </p:txBody>
      </p:sp>
      <p:sp>
        <p:nvSpPr>
          <p:cNvPr id="779295" name="Text Box 31"/>
          <p:cNvSpPr txBox="1">
            <a:spLocks noChangeArrowheads="1"/>
          </p:cNvSpPr>
          <p:nvPr/>
        </p:nvSpPr>
        <p:spPr bwMode="auto">
          <a:xfrm>
            <a:off x="6094413" y="2300288"/>
            <a:ext cx="382587" cy="519112"/>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2800"/>
              <a:t>e</a:t>
            </a:r>
          </a:p>
        </p:txBody>
      </p:sp>
      <p:sp>
        <p:nvSpPr>
          <p:cNvPr id="779296" name="Text Box 32"/>
          <p:cNvSpPr txBox="1">
            <a:spLocks noChangeArrowheads="1"/>
          </p:cNvSpPr>
          <p:nvPr/>
        </p:nvSpPr>
        <p:spPr bwMode="auto">
          <a:xfrm>
            <a:off x="5486400" y="1625600"/>
            <a:ext cx="282575" cy="519113"/>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2800"/>
              <a:t>f</a:t>
            </a:r>
          </a:p>
        </p:txBody>
      </p:sp>
      <p:sp>
        <p:nvSpPr>
          <p:cNvPr id="779298" name="Line 34"/>
          <p:cNvSpPr>
            <a:spLocks noChangeShapeType="1"/>
          </p:cNvSpPr>
          <p:nvPr/>
        </p:nvSpPr>
        <p:spPr bwMode="auto">
          <a:xfrm>
            <a:off x="1981200" y="1562100"/>
            <a:ext cx="914400" cy="762000"/>
          </a:xfrm>
          <a:prstGeom prst="line">
            <a:avLst/>
          </a:prstGeom>
          <a:noFill/>
          <a:ln w="50800">
            <a:solidFill>
              <a:schemeClr val="tx2"/>
            </a:solidFill>
            <a:prstDash val="sysDot"/>
            <a:round/>
            <a:headEnd/>
            <a:tailEnd type="stealth" w="lg" len="med"/>
          </a:ln>
          <a:effectLst/>
        </p:spPr>
        <p:txBody>
          <a:bodyPr wrap="none" lIns="92075" tIns="46038" rIns="92075" bIns="46038">
            <a:prstTxWarp prst="textNoShape">
              <a:avLst/>
            </a:prstTxWarp>
          </a:bodyPr>
          <a:lstStyle/>
          <a:p>
            <a:endParaRPr lang="en-US"/>
          </a:p>
        </p:txBody>
      </p:sp>
      <p:sp>
        <p:nvSpPr>
          <p:cNvPr id="779299" name="Text Box 35"/>
          <p:cNvSpPr txBox="1">
            <a:spLocks noChangeArrowheads="1"/>
          </p:cNvSpPr>
          <p:nvPr/>
        </p:nvSpPr>
        <p:spPr bwMode="auto">
          <a:xfrm>
            <a:off x="457200" y="3124200"/>
            <a:ext cx="1863725" cy="931863"/>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a:t>randomized </a:t>
            </a:r>
          </a:p>
          <a:p>
            <a:r>
              <a:rPr lang="en-US"/>
              <a:t>routing table</a:t>
            </a:r>
          </a:p>
        </p:txBody>
      </p:sp>
      <p:sp>
        <p:nvSpPr>
          <p:cNvPr id="779304" name="Line 40"/>
          <p:cNvSpPr>
            <a:spLocks noChangeShapeType="1"/>
          </p:cNvSpPr>
          <p:nvPr/>
        </p:nvSpPr>
        <p:spPr bwMode="auto">
          <a:xfrm>
            <a:off x="2895600" y="2286000"/>
            <a:ext cx="2209800" cy="0"/>
          </a:xfrm>
          <a:prstGeom prst="line">
            <a:avLst/>
          </a:prstGeom>
          <a:noFill/>
          <a:ln w="50800">
            <a:solidFill>
              <a:schemeClr val="tx2"/>
            </a:solidFill>
            <a:prstDash val="sysDot"/>
            <a:round/>
            <a:headEnd/>
            <a:tailEnd type="stealth" w="lg" len="med"/>
          </a:ln>
          <a:effectLst/>
        </p:spPr>
        <p:txBody>
          <a:bodyPr wrap="none" lIns="92075" tIns="46038" rIns="92075" bIns="46038">
            <a:prstTxWarp prst="textNoShape">
              <a:avLst/>
            </a:prstTxWarp>
          </a:bodyPr>
          <a:lstStyle/>
          <a:p>
            <a:endParaRPr lang="en-US"/>
          </a:p>
        </p:txBody>
      </p:sp>
      <p:sp>
        <p:nvSpPr>
          <p:cNvPr id="779305" name="Line 41"/>
          <p:cNvSpPr>
            <a:spLocks noChangeShapeType="1"/>
          </p:cNvSpPr>
          <p:nvPr/>
        </p:nvSpPr>
        <p:spPr bwMode="auto">
          <a:xfrm>
            <a:off x="5410200" y="2286000"/>
            <a:ext cx="1600200" cy="0"/>
          </a:xfrm>
          <a:prstGeom prst="line">
            <a:avLst/>
          </a:prstGeom>
          <a:noFill/>
          <a:ln w="50800">
            <a:solidFill>
              <a:schemeClr val="tx2"/>
            </a:solidFill>
            <a:prstDash val="sysDot"/>
            <a:round/>
            <a:headEnd/>
            <a:tailEnd type="stealth" w="lg" len="med"/>
          </a:ln>
          <a:effectLst/>
        </p:spPr>
        <p:txBody>
          <a:bodyPr wrap="none" lIns="92075" tIns="46038" rIns="92075" bIns="46038">
            <a:prstTxWarp prst="textNoShape">
              <a:avLst/>
            </a:prstTxWarp>
          </a:bodyPr>
          <a:lstStyle/>
          <a:p>
            <a:endParaRPr lang="en-US"/>
          </a:p>
        </p:txBody>
      </p:sp>
      <p:sp>
        <p:nvSpPr>
          <p:cNvPr id="779306" name="Line 42"/>
          <p:cNvSpPr>
            <a:spLocks noChangeShapeType="1"/>
          </p:cNvSpPr>
          <p:nvPr/>
        </p:nvSpPr>
        <p:spPr bwMode="auto">
          <a:xfrm>
            <a:off x="2057400" y="1447800"/>
            <a:ext cx="914400" cy="762000"/>
          </a:xfrm>
          <a:prstGeom prst="line">
            <a:avLst/>
          </a:prstGeom>
          <a:noFill/>
          <a:ln w="50800">
            <a:solidFill>
              <a:schemeClr val="hlink"/>
            </a:solidFill>
            <a:prstDash val="sysDot"/>
            <a:round/>
            <a:headEnd/>
            <a:tailEnd type="stealth" w="lg" len="med"/>
          </a:ln>
          <a:effectLst/>
        </p:spPr>
        <p:txBody>
          <a:bodyPr wrap="none" lIns="92075" tIns="46038" rIns="92075" bIns="46038">
            <a:prstTxWarp prst="textNoShape">
              <a:avLst/>
            </a:prstTxWarp>
          </a:bodyPr>
          <a:lstStyle/>
          <a:p>
            <a:endParaRPr lang="en-US"/>
          </a:p>
        </p:txBody>
      </p:sp>
      <p:sp>
        <p:nvSpPr>
          <p:cNvPr id="779307" name="Line 43"/>
          <p:cNvSpPr>
            <a:spLocks noChangeShapeType="1"/>
          </p:cNvSpPr>
          <p:nvPr/>
        </p:nvSpPr>
        <p:spPr bwMode="auto">
          <a:xfrm>
            <a:off x="2971800" y="2133600"/>
            <a:ext cx="2133600" cy="0"/>
          </a:xfrm>
          <a:prstGeom prst="line">
            <a:avLst/>
          </a:prstGeom>
          <a:noFill/>
          <a:ln w="50800">
            <a:solidFill>
              <a:schemeClr val="hlink"/>
            </a:solidFill>
            <a:prstDash val="sysDot"/>
            <a:round/>
            <a:headEnd/>
            <a:tailEnd type="stealth" w="lg" len="med"/>
          </a:ln>
          <a:effectLst/>
        </p:spPr>
        <p:txBody>
          <a:bodyPr wrap="none" lIns="92075" tIns="46038" rIns="92075" bIns="46038">
            <a:prstTxWarp prst="textNoShape">
              <a:avLst/>
            </a:prstTxWarp>
          </a:bodyPr>
          <a:lstStyle/>
          <a:p>
            <a:endParaRPr lang="en-US"/>
          </a:p>
        </p:txBody>
      </p:sp>
      <p:sp>
        <p:nvSpPr>
          <p:cNvPr id="779308" name="Line 44"/>
          <p:cNvSpPr>
            <a:spLocks noChangeShapeType="1"/>
          </p:cNvSpPr>
          <p:nvPr/>
        </p:nvSpPr>
        <p:spPr bwMode="auto">
          <a:xfrm>
            <a:off x="5410200" y="2133600"/>
            <a:ext cx="1600200" cy="0"/>
          </a:xfrm>
          <a:prstGeom prst="line">
            <a:avLst/>
          </a:prstGeom>
          <a:noFill/>
          <a:ln w="50800">
            <a:solidFill>
              <a:schemeClr val="hlink"/>
            </a:solidFill>
            <a:prstDash val="sysDot"/>
            <a:round/>
            <a:headEnd/>
            <a:tailEnd type="stealth" w="lg" len="med"/>
          </a:ln>
          <a:effectLst/>
        </p:spPr>
        <p:txBody>
          <a:bodyPr wrap="none" lIns="92075" tIns="46038" rIns="92075" bIns="46038">
            <a:prstTxWarp prst="textNoShape">
              <a:avLst/>
            </a:prstTxWarp>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779298"/>
                                        </p:tgtEl>
                                        <p:attrNameLst>
                                          <p:attrName>style.visibility</p:attrName>
                                        </p:attrNameLst>
                                      </p:cBhvr>
                                      <p:to>
                                        <p:strVal val="visible"/>
                                      </p:to>
                                    </p:set>
                                    <p:animEffect transition="in" filter="wipe(left)">
                                      <p:cBhvr>
                                        <p:cTn id="11" dur="500"/>
                                        <p:tgtEl>
                                          <p:spTgt spid="77929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mph" presetSubtype="2" fill="hold" nodeType="clickEffect">
                                  <p:stCondLst>
                                    <p:cond delay="0"/>
                                  </p:stCondLst>
                                  <p:childTnLst>
                                    <p:animClr clrSpc="rgb" dir="cw">
                                      <p:cBhvr>
                                        <p:cTn id="15" dur="500" fill="hold"/>
                                        <p:tgtEl>
                                          <p:spTgt spid="779274"/>
                                        </p:tgtEl>
                                        <p:attrNameLst>
                                          <p:attrName>fillcolor</p:attrName>
                                        </p:attrNameLst>
                                      </p:cBhvr>
                                      <p:to>
                                        <a:schemeClr val="accent1"/>
                                      </p:to>
                                    </p:animClr>
                                    <p:set>
                                      <p:cBhvr>
                                        <p:cTn id="16" dur="500" fill="hold"/>
                                        <p:tgtEl>
                                          <p:spTgt spid="779274"/>
                                        </p:tgtEl>
                                        <p:attrNameLst>
                                          <p:attrName>fill.type</p:attrName>
                                        </p:attrNameLst>
                                      </p:cBhvr>
                                      <p:to>
                                        <p:strVal val="solid"/>
                                      </p:to>
                                    </p:set>
                                    <p:set>
                                      <p:cBhvr>
                                        <p:cTn id="17" dur="500" fill="hold"/>
                                        <p:tgtEl>
                                          <p:spTgt spid="779274"/>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79304"/>
                                        </p:tgtEl>
                                        <p:attrNameLst>
                                          <p:attrName>style.visibility</p:attrName>
                                        </p:attrNameLst>
                                      </p:cBhvr>
                                      <p:to>
                                        <p:strVal val="visible"/>
                                      </p:to>
                                    </p:set>
                                    <p:animEffect transition="in" filter="wipe(left)">
                                      <p:cBhvr>
                                        <p:cTn id="22" dur="500"/>
                                        <p:tgtEl>
                                          <p:spTgt spid="77930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779280"/>
                                        </p:tgtEl>
                                        <p:attrNameLst>
                                          <p:attrName>fillcolor</p:attrName>
                                        </p:attrNameLst>
                                      </p:cBhvr>
                                      <p:to>
                                        <a:schemeClr val="accent1"/>
                                      </p:to>
                                    </p:animClr>
                                    <p:set>
                                      <p:cBhvr>
                                        <p:cTn id="27" dur="500" fill="hold"/>
                                        <p:tgtEl>
                                          <p:spTgt spid="779280"/>
                                        </p:tgtEl>
                                        <p:attrNameLst>
                                          <p:attrName>fill.type</p:attrName>
                                        </p:attrNameLst>
                                      </p:cBhvr>
                                      <p:to>
                                        <p:strVal val="solid"/>
                                      </p:to>
                                    </p:set>
                                    <p:set>
                                      <p:cBhvr>
                                        <p:cTn id="28" dur="500" fill="hold"/>
                                        <p:tgtEl>
                                          <p:spTgt spid="779280"/>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79305"/>
                                        </p:tgtEl>
                                        <p:attrNameLst>
                                          <p:attrName>style.visibility</p:attrName>
                                        </p:attrNameLst>
                                      </p:cBhvr>
                                      <p:to>
                                        <p:strVal val="visible"/>
                                      </p:to>
                                    </p:set>
                                    <p:animEffect transition="in" filter="wipe(left)">
                                      <p:cBhvr>
                                        <p:cTn id="33" dur="500"/>
                                        <p:tgtEl>
                                          <p:spTgt spid="77930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79306"/>
                                        </p:tgtEl>
                                        <p:attrNameLst>
                                          <p:attrName>style.visibility</p:attrName>
                                        </p:attrNameLst>
                                      </p:cBhvr>
                                      <p:to>
                                        <p:strVal val="visible"/>
                                      </p:to>
                                    </p:set>
                                    <p:animEffect transition="in" filter="wipe(left)">
                                      <p:cBhvr>
                                        <p:cTn id="38" dur="500"/>
                                        <p:tgtEl>
                                          <p:spTgt spid="779306"/>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779274"/>
                                        </p:tgtEl>
                                        <p:attrNameLst>
                                          <p:attrName>fillcolor</p:attrName>
                                        </p:attrNameLst>
                                      </p:cBhvr>
                                      <p:to>
                                        <a:srgbClr val="FF66FF"/>
                                      </p:to>
                                    </p:animClr>
                                    <p:set>
                                      <p:cBhvr>
                                        <p:cTn id="43" dur="500" fill="hold"/>
                                        <p:tgtEl>
                                          <p:spTgt spid="779274"/>
                                        </p:tgtEl>
                                        <p:attrNameLst>
                                          <p:attrName>fill.type</p:attrName>
                                        </p:attrNameLst>
                                      </p:cBhvr>
                                      <p:to>
                                        <p:strVal val="solid"/>
                                      </p:to>
                                    </p:set>
                                    <p:set>
                                      <p:cBhvr>
                                        <p:cTn id="44" dur="500" fill="hold"/>
                                        <p:tgtEl>
                                          <p:spTgt spid="779274"/>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779307"/>
                                        </p:tgtEl>
                                        <p:attrNameLst>
                                          <p:attrName>style.visibility</p:attrName>
                                        </p:attrNameLst>
                                      </p:cBhvr>
                                      <p:to>
                                        <p:strVal val="visible"/>
                                      </p:to>
                                    </p:set>
                                    <p:animEffect transition="in" filter="wipe(left)">
                                      <p:cBhvr>
                                        <p:cTn id="49" dur="500"/>
                                        <p:tgtEl>
                                          <p:spTgt spid="779307"/>
                                        </p:tgtEl>
                                      </p:cBhvr>
                                    </p:animEffect>
                                  </p:childTnLst>
                                </p:cTn>
                              </p:par>
                            </p:childTnLst>
                          </p:cTn>
                        </p:par>
                        <p:par>
                          <p:cTn id="50" fill="hold">
                            <p:stCondLst>
                              <p:cond delay="500"/>
                            </p:stCondLst>
                            <p:childTnLst>
                              <p:par>
                                <p:cTn id="51" presetID="1" presetClass="emph" presetSubtype="2" fill="hold" nodeType="afterEffect">
                                  <p:stCondLst>
                                    <p:cond delay="0"/>
                                  </p:stCondLst>
                                  <p:childTnLst>
                                    <p:animClr clrSpc="rgb" dir="cw">
                                      <p:cBhvr>
                                        <p:cTn id="52" dur="500" fill="hold"/>
                                        <p:tgtEl>
                                          <p:spTgt spid="779280"/>
                                        </p:tgtEl>
                                        <p:attrNameLst>
                                          <p:attrName>fillcolor</p:attrName>
                                        </p:attrNameLst>
                                      </p:cBhvr>
                                      <p:to>
                                        <a:srgbClr val="FF66FF"/>
                                      </p:to>
                                    </p:animClr>
                                    <p:set>
                                      <p:cBhvr>
                                        <p:cTn id="53" dur="500" fill="hold"/>
                                        <p:tgtEl>
                                          <p:spTgt spid="779280"/>
                                        </p:tgtEl>
                                        <p:attrNameLst>
                                          <p:attrName>fill.type</p:attrName>
                                        </p:attrNameLst>
                                      </p:cBhvr>
                                      <p:to>
                                        <p:strVal val="solid"/>
                                      </p:to>
                                    </p:set>
                                    <p:set>
                                      <p:cBhvr>
                                        <p:cTn id="54" dur="500" fill="hold"/>
                                        <p:tgtEl>
                                          <p:spTgt spid="779280"/>
                                        </p:tgtEl>
                                        <p:attrNameLst>
                                          <p:attrName>fill.on</p:attrName>
                                        </p:attrNameLst>
                                      </p:cBhvr>
                                      <p:to>
                                        <p:strVal val="true"/>
                                      </p:to>
                                    </p:se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779308"/>
                                        </p:tgtEl>
                                        <p:attrNameLst>
                                          <p:attrName>style.visibility</p:attrName>
                                        </p:attrNameLst>
                                      </p:cBhvr>
                                      <p:to>
                                        <p:strVal val="visible"/>
                                      </p:to>
                                    </p:set>
                                    <p:animEffect transition="in" filter="wipe(left)">
                                      <p:cBhvr>
                                        <p:cTn id="58" dur="500"/>
                                        <p:tgtEl>
                                          <p:spTgt spid="779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298" grpId="0" animBg="1"/>
      <p:bldP spid="779304" grpId="0" animBg="1"/>
      <p:bldP spid="779305" grpId="0" animBg="1"/>
      <p:bldP spid="779306" grpId="0" animBg="1"/>
      <p:bldP spid="779307" grpId="0" animBg="1"/>
      <p:bldP spid="779308"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9750" name="Rectangle 6"/>
          <p:cNvSpPr>
            <a:spLocks noGrp="1" noChangeArrowheads="1"/>
          </p:cNvSpPr>
          <p:nvPr>
            <p:ph type="title"/>
          </p:nvPr>
        </p:nvSpPr>
        <p:spPr/>
        <p:txBody>
          <a:bodyPr/>
          <a:lstStyle/>
          <a:p>
            <a:r>
              <a:rPr lang="en-US" smtClean="0"/>
              <a:t>Random Route: Back-traceable</a:t>
            </a:r>
            <a:endParaRPr lang="en-US"/>
          </a:p>
        </p:txBody>
      </p:sp>
      <p:sp>
        <p:nvSpPr>
          <p:cNvPr id="34" name="Content Placeholder 33"/>
          <p:cNvSpPr>
            <a:spLocks noGrp="1"/>
          </p:cNvSpPr>
          <p:nvPr>
            <p:ph idx="1"/>
          </p:nvPr>
        </p:nvSpPr>
        <p:spPr>
          <a:xfrm>
            <a:off x="304800" y="4495800"/>
            <a:ext cx="8534400" cy="1630363"/>
          </a:xfrm>
        </p:spPr>
        <p:txBody>
          <a:bodyPr/>
          <a:lstStyle/>
          <a:p>
            <a:r>
              <a:rPr lang="en-US" dirty="0" smtClean="0"/>
              <a:t>Using 1-1 mapping gives Back-traceable </a:t>
            </a:r>
            <a:r>
              <a:rPr lang="en-US" dirty="0" smtClean="0"/>
              <a:t>Property </a:t>
            </a:r>
            <a:endParaRPr lang="en-US" dirty="0" smtClean="0"/>
          </a:p>
          <a:p>
            <a:pPr lvl="1"/>
            <a:r>
              <a:rPr lang="en-US" dirty="0" smtClean="0"/>
              <a:t>Routes may be back-traced</a:t>
            </a:r>
          </a:p>
          <a:p>
            <a:endParaRPr lang="en-US" dirty="0"/>
          </a:p>
        </p:txBody>
      </p:sp>
      <p:sp>
        <p:nvSpPr>
          <p:cNvPr id="31" name="Slide Number Placeholder 30"/>
          <p:cNvSpPr>
            <a:spLocks noGrp="1"/>
          </p:cNvSpPr>
          <p:nvPr>
            <p:ph type="sldNum" sz="quarter" idx="12"/>
          </p:nvPr>
        </p:nvSpPr>
        <p:spPr/>
        <p:txBody>
          <a:bodyPr/>
          <a:lstStyle/>
          <a:p>
            <a:fld id="{B6F15528-21DE-4FAA-801E-634DDDAF4B2B}" type="slidenum">
              <a:rPr lang="en-US" smtClean="0"/>
              <a:pPr/>
              <a:t>11</a:t>
            </a:fld>
            <a:endParaRPr lang="en-US"/>
          </a:p>
        </p:txBody>
      </p:sp>
      <p:sp>
        <p:nvSpPr>
          <p:cNvPr id="799751" name="Rectangle 7"/>
          <p:cNvSpPr>
            <a:spLocks noChangeArrowheads="1"/>
          </p:cNvSpPr>
          <p:nvPr/>
        </p:nvSpPr>
        <p:spPr bwMode="auto">
          <a:xfrm>
            <a:off x="2743200" y="2362200"/>
            <a:ext cx="157163" cy="141288"/>
          </a:xfrm>
          <a:prstGeom prst="rect">
            <a:avLst/>
          </a:prstGeom>
          <a:solidFill>
            <a:srgbClr val="008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99752" name="Rectangle 8"/>
          <p:cNvSpPr>
            <a:spLocks noChangeArrowheads="1"/>
          </p:cNvSpPr>
          <p:nvPr/>
        </p:nvSpPr>
        <p:spPr bwMode="auto">
          <a:xfrm>
            <a:off x="5105400" y="2362200"/>
            <a:ext cx="157163" cy="141288"/>
          </a:xfrm>
          <a:prstGeom prst="rect">
            <a:avLst/>
          </a:prstGeom>
          <a:solidFill>
            <a:srgbClr val="008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99753" name="Line 9"/>
          <p:cNvSpPr>
            <a:spLocks noChangeShapeType="1"/>
          </p:cNvSpPr>
          <p:nvPr/>
        </p:nvSpPr>
        <p:spPr bwMode="auto">
          <a:xfrm>
            <a:off x="1905000" y="1676400"/>
            <a:ext cx="838200" cy="685800"/>
          </a:xfrm>
          <a:prstGeom prst="line">
            <a:avLst/>
          </a:prstGeom>
          <a:noFill/>
          <a:ln w="25400">
            <a:solidFill>
              <a:schemeClr val="tx1"/>
            </a:solidFill>
            <a:round/>
            <a:headEnd/>
            <a:tailEnd/>
          </a:ln>
          <a:effectLst/>
        </p:spPr>
        <p:txBody>
          <a:bodyPr wrap="none" lIns="92075" tIns="46038" rIns="92075" bIns="46038">
            <a:prstTxWarp prst="textNoShape">
              <a:avLst/>
            </a:prstTxWarp>
          </a:bodyPr>
          <a:lstStyle/>
          <a:p>
            <a:endParaRPr lang="en-US"/>
          </a:p>
        </p:txBody>
      </p:sp>
      <p:sp>
        <p:nvSpPr>
          <p:cNvPr id="799754" name="Text Box 10"/>
          <p:cNvSpPr txBox="1">
            <a:spLocks noChangeArrowheads="1"/>
          </p:cNvSpPr>
          <p:nvPr/>
        </p:nvSpPr>
        <p:spPr bwMode="auto">
          <a:xfrm>
            <a:off x="2362200" y="2819400"/>
            <a:ext cx="1143000" cy="369974"/>
          </a:xfrm>
          <a:prstGeom prst="rect">
            <a:avLst/>
          </a:prstGeom>
          <a:noFill/>
          <a:ln w="9525">
            <a:solidFill>
              <a:schemeClr val="tx1"/>
            </a:solidFill>
            <a:miter lim="800000"/>
            <a:headEnd/>
            <a:tailEnd/>
          </a:ln>
          <a:effectLst/>
        </p:spPr>
        <p:txBody>
          <a:bodyPr lIns="92075" tIns="46038" rIns="92075" bIns="46038">
            <a:prstTxWarp prst="textNoShape">
              <a:avLst/>
            </a:prstTxWarp>
            <a:spAutoFit/>
          </a:bodyPr>
          <a:lstStyle/>
          <a:p>
            <a:pPr>
              <a:lnSpc>
                <a:spcPct val="70000"/>
              </a:lnSpc>
            </a:pPr>
            <a:r>
              <a:rPr lang="en-US" sz="2400"/>
              <a:t>a </a:t>
            </a:r>
            <a:r>
              <a:rPr lang="en-US" sz="2400">
                <a:sym typeface="Symbol" charset="2"/>
              </a:rPr>
              <a:t> d</a:t>
            </a:r>
          </a:p>
        </p:txBody>
      </p:sp>
      <p:sp>
        <p:nvSpPr>
          <p:cNvPr id="799755" name="Text Box 11"/>
          <p:cNvSpPr txBox="1">
            <a:spLocks noChangeArrowheads="1"/>
          </p:cNvSpPr>
          <p:nvPr/>
        </p:nvSpPr>
        <p:spPr bwMode="auto">
          <a:xfrm>
            <a:off x="2365375" y="3219450"/>
            <a:ext cx="1139825" cy="369974"/>
          </a:xfrm>
          <a:prstGeom prst="rect">
            <a:avLst/>
          </a:prstGeom>
          <a:noFill/>
          <a:ln w="9525">
            <a:solidFill>
              <a:schemeClr val="tx1"/>
            </a:solidFill>
            <a:miter lim="800000"/>
            <a:headEnd/>
            <a:tailEnd/>
          </a:ln>
          <a:effectLst/>
        </p:spPr>
        <p:txBody>
          <a:bodyPr lIns="92075" tIns="46038" rIns="92075" bIns="46038">
            <a:prstTxWarp prst="textNoShape">
              <a:avLst/>
            </a:prstTxWarp>
            <a:spAutoFit/>
          </a:bodyPr>
          <a:lstStyle/>
          <a:p>
            <a:pPr>
              <a:lnSpc>
                <a:spcPct val="70000"/>
              </a:lnSpc>
            </a:pPr>
            <a:r>
              <a:rPr lang="en-US" sz="2400"/>
              <a:t>b </a:t>
            </a:r>
            <a:r>
              <a:rPr lang="en-US" sz="2400">
                <a:sym typeface="Symbol" charset="2"/>
              </a:rPr>
              <a:t> a</a:t>
            </a:r>
          </a:p>
        </p:txBody>
      </p:sp>
      <p:sp>
        <p:nvSpPr>
          <p:cNvPr id="799756" name="Text Box 12"/>
          <p:cNvSpPr txBox="1">
            <a:spLocks noChangeArrowheads="1"/>
          </p:cNvSpPr>
          <p:nvPr/>
        </p:nvSpPr>
        <p:spPr bwMode="auto">
          <a:xfrm>
            <a:off x="2365375" y="3613150"/>
            <a:ext cx="1139825" cy="369974"/>
          </a:xfrm>
          <a:prstGeom prst="rect">
            <a:avLst/>
          </a:prstGeom>
          <a:noFill/>
          <a:ln w="9525">
            <a:solidFill>
              <a:schemeClr val="tx1"/>
            </a:solidFill>
            <a:miter lim="800000"/>
            <a:headEnd/>
            <a:tailEnd/>
          </a:ln>
          <a:effectLst/>
        </p:spPr>
        <p:txBody>
          <a:bodyPr lIns="92075" tIns="46038" rIns="92075" bIns="46038">
            <a:prstTxWarp prst="textNoShape">
              <a:avLst/>
            </a:prstTxWarp>
            <a:spAutoFit/>
          </a:bodyPr>
          <a:lstStyle/>
          <a:p>
            <a:pPr>
              <a:lnSpc>
                <a:spcPct val="70000"/>
              </a:lnSpc>
            </a:pPr>
            <a:r>
              <a:rPr lang="en-US" sz="2400"/>
              <a:t>c </a:t>
            </a:r>
            <a:r>
              <a:rPr lang="en-US" sz="2400">
                <a:sym typeface="Symbol" charset="2"/>
              </a:rPr>
              <a:t> b</a:t>
            </a:r>
          </a:p>
        </p:txBody>
      </p:sp>
      <p:sp>
        <p:nvSpPr>
          <p:cNvPr id="799757" name="Text Box 13"/>
          <p:cNvSpPr txBox="1">
            <a:spLocks noChangeArrowheads="1"/>
          </p:cNvSpPr>
          <p:nvPr/>
        </p:nvSpPr>
        <p:spPr bwMode="auto">
          <a:xfrm>
            <a:off x="2365375" y="4006850"/>
            <a:ext cx="1139825" cy="369974"/>
          </a:xfrm>
          <a:prstGeom prst="rect">
            <a:avLst/>
          </a:prstGeom>
          <a:noFill/>
          <a:ln w="9525">
            <a:solidFill>
              <a:schemeClr val="tx1"/>
            </a:solidFill>
            <a:miter lim="800000"/>
            <a:headEnd/>
            <a:tailEnd/>
          </a:ln>
          <a:effectLst/>
        </p:spPr>
        <p:txBody>
          <a:bodyPr lIns="92075" tIns="46038" rIns="92075" bIns="46038">
            <a:prstTxWarp prst="textNoShape">
              <a:avLst/>
            </a:prstTxWarp>
            <a:spAutoFit/>
          </a:bodyPr>
          <a:lstStyle/>
          <a:p>
            <a:pPr>
              <a:lnSpc>
                <a:spcPct val="70000"/>
              </a:lnSpc>
            </a:pPr>
            <a:r>
              <a:rPr lang="en-US" sz="2400"/>
              <a:t>d </a:t>
            </a:r>
            <a:r>
              <a:rPr lang="en-US" sz="2400">
                <a:sym typeface="Symbol" charset="2"/>
              </a:rPr>
              <a:t> c</a:t>
            </a:r>
          </a:p>
        </p:txBody>
      </p:sp>
      <p:sp>
        <p:nvSpPr>
          <p:cNvPr id="799758" name="Text Box 14"/>
          <p:cNvSpPr txBox="1">
            <a:spLocks noChangeArrowheads="1"/>
          </p:cNvSpPr>
          <p:nvPr/>
        </p:nvSpPr>
        <p:spPr bwMode="auto">
          <a:xfrm>
            <a:off x="4800600" y="2819400"/>
            <a:ext cx="1143000" cy="369974"/>
          </a:xfrm>
          <a:prstGeom prst="rect">
            <a:avLst/>
          </a:prstGeom>
          <a:noFill/>
          <a:ln w="9525">
            <a:solidFill>
              <a:schemeClr val="tx1"/>
            </a:solidFill>
            <a:miter lim="800000"/>
            <a:headEnd/>
            <a:tailEnd/>
          </a:ln>
          <a:effectLst/>
        </p:spPr>
        <p:txBody>
          <a:bodyPr lIns="92075" tIns="46038" rIns="92075" bIns="46038">
            <a:prstTxWarp prst="textNoShape">
              <a:avLst/>
            </a:prstTxWarp>
            <a:spAutoFit/>
          </a:bodyPr>
          <a:lstStyle/>
          <a:p>
            <a:pPr>
              <a:lnSpc>
                <a:spcPct val="70000"/>
              </a:lnSpc>
            </a:pPr>
            <a:r>
              <a:rPr lang="en-US" sz="2400"/>
              <a:t>d </a:t>
            </a:r>
            <a:r>
              <a:rPr lang="en-US" sz="2400">
                <a:sym typeface="Symbol" charset="2"/>
              </a:rPr>
              <a:t> e</a:t>
            </a:r>
          </a:p>
        </p:txBody>
      </p:sp>
      <p:sp>
        <p:nvSpPr>
          <p:cNvPr id="799759" name="Text Box 15"/>
          <p:cNvSpPr txBox="1">
            <a:spLocks noChangeArrowheads="1"/>
          </p:cNvSpPr>
          <p:nvPr/>
        </p:nvSpPr>
        <p:spPr bwMode="auto">
          <a:xfrm>
            <a:off x="4803775" y="3213100"/>
            <a:ext cx="1139825" cy="369974"/>
          </a:xfrm>
          <a:prstGeom prst="rect">
            <a:avLst/>
          </a:prstGeom>
          <a:noFill/>
          <a:ln w="9525">
            <a:solidFill>
              <a:schemeClr val="tx1"/>
            </a:solidFill>
            <a:miter lim="800000"/>
            <a:headEnd/>
            <a:tailEnd/>
          </a:ln>
          <a:effectLst/>
        </p:spPr>
        <p:txBody>
          <a:bodyPr lIns="92075" tIns="46038" rIns="92075" bIns="46038">
            <a:prstTxWarp prst="textNoShape">
              <a:avLst/>
            </a:prstTxWarp>
            <a:spAutoFit/>
          </a:bodyPr>
          <a:lstStyle/>
          <a:p>
            <a:pPr>
              <a:lnSpc>
                <a:spcPct val="70000"/>
              </a:lnSpc>
            </a:pPr>
            <a:r>
              <a:rPr lang="en-US" sz="2400"/>
              <a:t>e </a:t>
            </a:r>
            <a:r>
              <a:rPr lang="en-US" sz="2400">
                <a:sym typeface="Symbol" charset="2"/>
              </a:rPr>
              <a:t> d</a:t>
            </a:r>
          </a:p>
        </p:txBody>
      </p:sp>
      <p:sp>
        <p:nvSpPr>
          <p:cNvPr id="799760" name="Text Box 16"/>
          <p:cNvSpPr txBox="1">
            <a:spLocks noChangeArrowheads="1"/>
          </p:cNvSpPr>
          <p:nvPr/>
        </p:nvSpPr>
        <p:spPr bwMode="auto">
          <a:xfrm>
            <a:off x="4803775" y="3613150"/>
            <a:ext cx="1139825" cy="369974"/>
          </a:xfrm>
          <a:prstGeom prst="rect">
            <a:avLst/>
          </a:prstGeom>
          <a:noFill/>
          <a:ln w="9525">
            <a:solidFill>
              <a:schemeClr val="tx1"/>
            </a:solidFill>
            <a:miter lim="800000"/>
            <a:headEnd/>
            <a:tailEnd/>
          </a:ln>
          <a:effectLst/>
        </p:spPr>
        <p:txBody>
          <a:bodyPr lIns="92075" tIns="46038" rIns="92075" bIns="46038">
            <a:prstTxWarp prst="textNoShape">
              <a:avLst/>
            </a:prstTxWarp>
            <a:spAutoFit/>
          </a:bodyPr>
          <a:lstStyle/>
          <a:p>
            <a:pPr>
              <a:lnSpc>
                <a:spcPct val="70000"/>
              </a:lnSpc>
            </a:pPr>
            <a:r>
              <a:rPr lang="en-US" sz="2400"/>
              <a:t>f  </a:t>
            </a:r>
            <a:r>
              <a:rPr lang="en-US" sz="2400">
                <a:sym typeface="Symbol" charset="2"/>
              </a:rPr>
              <a:t> f</a:t>
            </a:r>
          </a:p>
        </p:txBody>
      </p:sp>
      <p:sp>
        <p:nvSpPr>
          <p:cNvPr id="799761" name="Line 17"/>
          <p:cNvSpPr>
            <a:spLocks noChangeShapeType="1"/>
          </p:cNvSpPr>
          <p:nvPr/>
        </p:nvSpPr>
        <p:spPr bwMode="auto">
          <a:xfrm>
            <a:off x="2895600" y="2438400"/>
            <a:ext cx="1295400" cy="762000"/>
          </a:xfrm>
          <a:prstGeom prst="line">
            <a:avLst/>
          </a:prstGeom>
          <a:noFill/>
          <a:ln w="25400">
            <a:solidFill>
              <a:schemeClr val="tx1"/>
            </a:solidFill>
            <a:round/>
            <a:headEnd/>
            <a:tailEnd/>
          </a:ln>
          <a:effectLst/>
        </p:spPr>
        <p:txBody>
          <a:bodyPr wrap="none" lIns="92075" tIns="46038" rIns="92075" bIns="46038">
            <a:prstTxWarp prst="textNoShape">
              <a:avLst/>
            </a:prstTxWarp>
          </a:bodyPr>
          <a:lstStyle/>
          <a:p>
            <a:endParaRPr lang="en-US"/>
          </a:p>
        </p:txBody>
      </p:sp>
      <p:sp>
        <p:nvSpPr>
          <p:cNvPr id="799762" name="Line 18"/>
          <p:cNvSpPr>
            <a:spLocks noChangeShapeType="1"/>
          </p:cNvSpPr>
          <p:nvPr/>
        </p:nvSpPr>
        <p:spPr bwMode="auto">
          <a:xfrm>
            <a:off x="2959100" y="2438400"/>
            <a:ext cx="2133600" cy="0"/>
          </a:xfrm>
          <a:prstGeom prst="line">
            <a:avLst/>
          </a:prstGeom>
          <a:noFill/>
          <a:ln w="25400">
            <a:solidFill>
              <a:schemeClr val="tx1"/>
            </a:solidFill>
            <a:round/>
            <a:headEnd/>
            <a:tailEnd/>
          </a:ln>
          <a:effectLst/>
        </p:spPr>
        <p:txBody>
          <a:bodyPr wrap="none" lIns="92075" tIns="46038" rIns="92075" bIns="46038">
            <a:prstTxWarp prst="textNoShape">
              <a:avLst/>
            </a:prstTxWarp>
          </a:bodyPr>
          <a:lstStyle/>
          <a:p>
            <a:endParaRPr lang="en-US"/>
          </a:p>
        </p:txBody>
      </p:sp>
      <p:sp>
        <p:nvSpPr>
          <p:cNvPr id="799763" name="Line 19"/>
          <p:cNvSpPr>
            <a:spLocks noChangeShapeType="1"/>
          </p:cNvSpPr>
          <p:nvPr/>
        </p:nvSpPr>
        <p:spPr bwMode="auto">
          <a:xfrm flipH="1">
            <a:off x="1828800" y="2438400"/>
            <a:ext cx="914400" cy="533400"/>
          </a:xfrm>
          <a:prstGeom prst="line">
            <a:avLst/>
          </a:prstGeom>
          <a:noFill/>
          <a:ln w="25400">
            <a:solidFill>
              <a:schemeClr val="tx1"/>
            </a:solidFill>
            <a:round/>
            <a:headEnd/>
            <a:tailEnd/>
          </a:ln>
          <a:effectLst/>
        </p:spPr>
        <p:txBody>
          <a:bodyPr wrap="none" lIns="92075" tIns="46038" rIns="92075" bIns="46038">
            <a:prstTxWarp prst="textNoShape">
              <a:avLst/>
            </a:prstTxWarp>
          </a:bodyPr>
          <a:lstStyle/>
          <a:p>
            <a:endParaRPr lang="en-US"/>
          </a:p>
        </p:txBody>
      </p:sp>
      <p:sp>
        <p:nvSpPr>
          <p:cNvPr id="799764" name="Line 20"/>
          <p:cNvSpPr>
            <a:spLocks noChangeShapeType="1"/>
          </p:cNvSpPr>
          <p:nvPr/>
        </p:nvSpPr>
        <p:spPr bwMode="auto">
          <a:xfrm>
            <a:off x="5334000" y="2438400"/>
            <a:ext cx="1676400" cy="0"/>
          </a:xfrm>
          <a:prstGeom prst="line">
            <a:avLst/>
          </a:prstGeom>
          <a:noFill/>
          <a:ln w="25400">
            <a:solidFill>
              <a:schemeClr val="tx1"/>
            </a:solidFill>
            <a:round/>
            <a:headEnd/>
            <a:tailEnd/>
          </a:ln>
          <a:effectLst/>
        </p:spPr>
        <p:txBody>
          <a:bodyPr wrap="none" lIns="92075" tIns="46038" rIns="92075" bIns="46038">
            <a:prstTxWarp prst="textNoShape">
              <a:avLst/>
            </a:prstTxWarp>
          </a:bodyPr>
          <a:lstStyle/>
          <a:p>
            <a:endParaRPr lang="en-US"/>
          </a:p>
        </p:txBody>
      </p:sp>
      <p:sp>
        <p:nvSpPr>
          <p:cNvPr id="799765" name="Line 21"/>
          <p:cNvSpPr>
            <a:spLocks noChangeShapeType="1"/>
          </p:cNvSpPr>
          <p:nvPr/>
        </p:nvSpPr>
        <p:spPr bwMode="auto">
          <a:xfrm flipV="1">
            <a:off x="5257800" y="1752600"/>
            <a:ext cx="762000" cy="609600"/>
          </a:xfrm>
          <a:prstGeom prst="line">
            <a:avLst/>
          </a:prstGeom>
          <a:noFill/>
          <a:ln w="25400">
            <a:solidFill>
              <a:schemeClr val="tx1"/>
            </a:solidFill>
            <a:round/>
            <a:headEnd/>
            <a:tailEnd/>
          </a:ln>
          <a:effectLst/>
        </p:spPr>
        <p:txBody>
          <a:bodyPr wrap="none" lIns="92075" tIns="46038" rIns="92075" bIns="46038">
            <a:prstTxWarp prst="textNoShape">
              <a:avLst/>
            </a:prstTxWarp>
          </a:bodyPr>
          <a:lstStyle/>
          <a:p>
            <a:endParaRPr lang="en-US"/>
          </a:p>
        </p:txBody>
      </p:sp>
      <p:sp>
        <p:nvSpPr>
          <p:cNvPr id="799766" name="Text Box 22"/>
          <p:cNvSpPr txBox="1">
            <a:spLocks noChangeArrowheads="1"/>
          </p:cNvSpPr>
          <p:nvPr/>
        </p:nvSpPr>
        <p:spPr bwMode="auto">
          <a:xfrm>
            <a:off x="1752600" y="1676400"/>
            <a:ext cx="382588" cy="519113"/>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2800"/>
              <a:t>a</a:t>
            </a:r>
          </a:p>
        </p:txBody>
      </p:sp>
      <p:sp>
        <p:nvSpPr>
          <p:cNvPr id="799767" name="Text Box 23"/>
          <p:cNvSpPr txBox="1">
            <a:spLocks noChangeArrowheads="1"/>
          </p:cNvSpPr>
          <p:nvPr/>
        </p:nvSpPr>
        <p:spPr bwMode="auto">
          <a:xfrm>
            <a:off x="1828800" y="2362200"/>
            <a:ext cx="382588" cy="519113"/>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2800"/>
              <a:t>b</a:t>
            </a:r>
          </a:p>
        </p:txBody>
      </p:sp>
      <p:sp>
        <p:nvSpPr>
          <p:cNvPr id="799768" name="Text Box 24"/>
          <p:cNvSpPr txBox="1">
            <a:spLocks noChangeArrowheads="1"/>
          </p:cNvSpPr>
          <p:nvPr/>
        </p:nvSpPr>
        <p:spPr bwMode="auto">
          <a:xfrm>
            <a:off x="3733800" y="2971800"/>
            <a:ext cx="361950" cy="519113"/>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2800"/>
              <a:t>c</a:t>
            </a:r>
          </a:p>
        </p:txBody>
      </p:sp>
      <p:sp>
        <p:nvSpPr>
          <p:cNvPr id="799769" name="Text Box 25"/>
          <p:cNvSpPr txBox="1">
            <a:spLocks noChangeArrowheads="1"/>
          </p:cNvSpPr>
          <p:nvPr/>
        </p:nvSpPr>
        <p:spPr bwMode="auto">
          <a:xfrm>
            <a:off x="4191000" y="2362200"/>
            <a:ext cx="382588" cy="519113"/>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2800"/>
              <a:t>d</a:t>
            </a:r>
          </a:p>
        </p:txBody>
      </p:sp>
      <p:sp>
        <p:nvSpPr>
          <p:cNvPr id="799770" name="Text Box 26"/>
          <p:cNvSpPr txBox="1">
            <a:spLocks noChangeArrowheads="1"/>
          </p:cNvSpPr>
          <p:nvPr/>
        </p:nvSpPr>
        <p:spPr bwMode="auto">
          <a:xfrm>
            <a:off x="6094413" y="2300288"/>
            <a:ext cx="382587" cy="519112"/>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2800"/>
              <a:t>e</a:t>
            </a:r>
          </a:p>
        </p:txBody>
      </p:sp>
      <p:sp>
        <p:nvSpPr>
          <p:cNvPr id="799771" name="Text Box 27"/>
          <p:cNvSpPr txBox="1">
            <a:spLocks noChangeArrowheads="1"/>
          </p:cNvSpPr>
          <p:nvPr/>
        </p:nvSpPr>
        <p:spPr bwMode="auto">
          <a:xfrm>
            <a:off x="5486400" y="1625600"/>
            <a:ext cx="282575" cy="519113"/>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2800"/>
              <a:t>f</a:t>
            </a:r>
          </a:p>
        </p:txBody>
      </p:sp>
      <p:sp>
        <p:nvSpPr>
          <p:cNvPr id="799772" name="Line 28"/>
          <p:cNvSpPr>
            <a:spLocks noChangeShapeType="1"/>
          </p:cNvSpPr>
          <p:nvPr/>
        </p:nvSpPr>
        <p:spPr bwMode="auto">
          <a:xfrm>
            <a:off x="1981200" y="1562100"/>
            <a:ext cx="914400" cy="762000"/>
          </a:xfrm>
          <a:prstGeom prst="line">
            <a:avLst/>
          </a:prstGeom>
          <a:noFill/>
          <a:ln w="50800">
            <a:solidFill>
              <a:schemeClr val="tx2"/>
            </a:solidFill>
            <a:prstDash val="sysDot"/>
            <a:round/>
            <a:headEnd/>
            <a:tailEnd type="stealth" w="lg" len="med"/>
          </a:ln>
          <a:effectLst/>
        </p:spPr>
        <p:txBody>
          <a:bodyPr wrap="none" lIns="92075" tIns="46038" rIns="92075" bIns="46038">
            <a:prstTxWarp prst="textNoShape">
              <a:avLst/>
            </a:prstTxWarp>
          </a:bodyPr>
          <a:lstStyle/>
          <a:p>
            <a:endParaRPr lang="en-US"/>
          </a:p>
        </p:txBody>
      </p:sp>
      <p:sp>
        <p:nvSpPr>
          <p:cNvPr id="799774" name="Line 30"/>
          <p:cNvSpPr>
            <a:spLocks noChangeShapeType="1"/>
          </p:cNvSpPr>
          <p:nvPr/>
        </p:nvSpPr>
        <p:spPr bwMode="auto">
          <a:xfrm>
            <a:off x="2895600" y="2286000"/>
            <a:ext cx="2209800" cy="0"/>
          </a:xfrm>
          <a:prstGeom prst="line">
            <a:avLst/>
          </a:prstGeom>
          <a:noFill/>
          <a:ln w="50800">
            <a:solidFill>
              <a:schemeClr val="tx2"/>
            </a:solidFill>
            <a:prstDash val="sysDot"/>
            <a:round/>
            <a:headEnd/>
            <a:tailEnd type="stealth" w="lg" len="med"/>
          </a:ln>
          <a:effectLst/>
        </p:spPr>
        <p:txBody>
          <a:bodyPr wrap="none" lIns="92075" tIns="46038" rIns="92075" bIns="46038">
            <a:prstTxWarp prst="textNoShape">
              <a:avLst/>
            </a:prstTxWarp>
          </a:bodyPr>
          <a:lstStyle/>
          <a:p>
            <a:endParaRPr lang="en-US"/>
          </a:p>
        </p:txBody>
      </p:sp>
      <p:sp>
        <p:nvSpPr>
          <p:cNvPr id="799775" name="Line 31"/>
          <p:cNvSpPr>
            <a:spLocks noChangeShapeType="1"/>
          </p:cNvSpPr>
          <p:nvPr/>
        </p:nvSpPr>
        <p:spPr bwMode="auto">
          <a:xfrm>
            <a:off x="5410200" y="2286000"/>
            <a:ext cx="1600200" cy="0"/>
          </a:xfrm>
          <a:prstGeom prst="line">
            <a:avLst/>
          </a:prstGeom>
          <a:noFill/>
          <a:ln w="50800">
            <a:solidFill>
              <a:schemeClr val="tx2"/>
            </a:solidFill>
            <a:prstDash val="sysDot"/>
            <a:round/>
            <a:headEnd/>
            <a:tailEnd type="stealth" w="lg" len="med"/>
          </a:ln>
          <a:effectLst/>
        </p:spPr>
        <p:txBody>
          <a:bodyPr wrap="none" lIns="92075" tIns="46038" rIns="92075" bIns="46038">
            <a:prstTxWarp prst="textNoShape">
              <a:avLst/>
            </a:prstTxWarp>
          </a:bodyPr>
          <a:lstStyle/>
          <a:p>
            <a:endParaRPr lang="en-US"/>
          </a:p>
        </p:txBody>
      </p:sp>
      <p:sp>
        <p:nvSpPr>
          <p:cNvPr id="799780" name="Text Box 36"/>
          <p:cNvSpPr txBox="1">
            <a:spLocks noChangeArrowheads="1"/>
          </p:cNvSpPr>
          <p:nvPr/>
        </p:nvSpPr>
        <p:spPr bwMode="auto">
          <a:xfrm>
            <a:off x="6324600" y="2819400"/>
            <a:ext cx="2301875" cy="1917700"/>
          </a:xfrm>
          <a:prstGeom prst="rect">
            <a:avLst/>
          </a:prstGeom>
          <a:noFill/>
          <a:ln w="9525">
            <a:noFill/>
            <a:miter lim="800000"/>
            <a:headEnd/>
            <a:tailEnd/>
          </a:ln>
          <a:effectLst/>
        </p:spPr>
        <p:txBody>
          <a:bodyPr lIns="92075" tIns="46038" rIns="92075" bIns="46038">
            <a:prstTxWarp prst="textNoShape">
              <a:avLst/>
            </a:prstTxWarp>
            <a:spAutoFit/>
          </a:bodyPr>
          <a:lstStyle/>
          <a:p>
            <a:r>
              <a:rPr lang="en-US">
                <a:solidFill>
                  <a:schemeClr val="tx2"/>
                </a:solidFill>
              </a:rPr>
              <a:t>If we know the route traverses edge e, then we know the whole route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799758"/>
                                        </p:tgtEl>
                                        <p:attrNameLst>
                                          <p:attrName>fillcolor</p:attrName>
                                        </p:attrNameLst>
                                      </p:cBhvr>
                                      <p:to>
                                        <a:schemeClr val="accent1"/>
                                      </p:to>
                                    </p:animClr>
                                    <p:set>
                                      <p:cBhvr>
                                        <p:cTn id="7" dur="500" fill="hold"/>
                                        <p:tgtEl>
                                          <p:spTgt spid="799758"/>
                                        </p:tgtEl>
                                        <p:attrNameLst>
                                          <p:attrName>fill.type</p:attrName>
                                        </p:attrNameLst>
                                      </p:cBhvr>
                                      <p:to>
                                        <p:strVal val="solid"/>
                                      </p:to>
                                    </p:set>
                                    <p:set>
                                      <p:cBhvr>
                                        <p:cTn id="8" dur="500" fill="hold"/>
                                        <p:tgtEl>
                                          <p:spTgt spid="799758"/>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997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mph" presetSubtype="2" fill="hold" nodeType="clickEffect">
                                  <p:stCondLst>
                                    <p:cond delay="0"/>
                                  </p:stCondLst>
                                  <p:childTnLst>
                                    <p:animClr clrSpc="rgb" dir="cw">
                                      <p:cBhvr>
                                        <p:cTn id="16" dur="500" fill="hold"/>
                                        <p:tgtEl>
                                          <p:spTgt spid="799754"/>
                                        </p:tgtEl>
                                        <p:attrNameLst>
                                          <p:attrName>fillcolor</p:attrName>
                                        </p:attrNameLst>
                                      </p:cBhvr>
                                      <p:to>
                                        <a:schemeClr val="accent1"/>
                                      </p:to>
                                    </p:animClr>
                                    <p:set>
                                      <p:cBhvr>
                                        <p:cTn id="17" dur="500" fill="hold"/>
                                        <p:tgtEl>
                                          <p:spTgt spid="799754"/>
                                        </p:tgtEl>
                                        <p:attrNameLst>
                                          <p:attrName>fill.type</p:attrName>
                                        </p:attrNameLst>
                                      </p:cBhvr>
                                      <p:to>
                                        <p:strVal val="solid"/>
                                      </p:to>
                                    </p:set>
                                    <p:set>
                                      <p:cBhvr>
                                        <p:cTn id="18" dur="500" fill="hold"/>
                                        <p:tgtEl>
                                          <p:spTgt spid="799754"/>
                                        </p:tgtEl>
                                        <p:attrNameLst>
                                          <p:attrName>fill.on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99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772" grpId="0" animBg="1"/>
      <p:bldP spid="799774"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0050" name="Rectangle 2"/>
          <p:cNvSpPr>
            <a:spLocks noGrp="1" noChangeArrowheads="1"/>
          </p:cNvSpPr>
          <p:nvPr>
            <p:ph type="title"/>
          </p:nvPr>
        </p:nvSpPr>
        <p:spPr>
          <a:xfrm>
            <a:off x="533400" y="381000"/>
            <a:ext cx="7904163" cy="838200"/>
          </a:xfrm>
        </p:spPr>
        <p:txBody>
          <a:bodyPr>
            <a:normAutofit fontScale="90000"/>
          </a:bodyPr>
          <a:lstStyle/>
          <a:p>
            <a:r>
              <a:rPr lang="en-US"/>
              <a:t>Random Route Intersection: </a:t>
            </a:r>
            <a:br>
              <a:rPr lang="en-US"/>
            </a:br>
            <a:r>
              <a:rPr lang="en-US"/>
              <a:t>Honest Nodes</a:t>
            </a:r>
          </a:p>
        </p:txBody>
      </p:sp>
      <p:sp>
        <p:nvSpPr>
          <p:cNvPr id="770051" name="Rectangle 3"/>
          <p:cNvSpPr>
            <a:spLocks noGrp="1" noChangeArrowheads="1"/>
          </p:cNvSpPr>
          <p:nvPr>
            <p:ph type="body" idx="1"/>
          </p:nvPr>
        </p:nvSpPr>
        <p:spPr>
          <a:xfrm>
            <a:off x="5105400" y="1371600"/>
            <a:ext cx="3581400" cy="4675188"/>
          </a:xfrm>
        </p:spPr>
        <p:txBody>
          <a:bodyPr>
            <a:normAutofit lnSpcReduction="10000"/>
          </a:bodyPr>
          <a:lstStyle/>
          <a:p>
            <a:r>
              <a:rPr lang="en-US" dirty="0"/>
              <a:t>Verifier accepts a suspect if the two routes intersect</a:t>
            </a:r>
          </a:p>
          <a:p>
            <a:pPr lvl="1"/>
            <a:r>
              <a:rPr lang="en-US" dirty="0"/>
              <a:t>Route length </a:t>
            </a:r>
            <a:r>
              <a:rPr lang="en-US" i="1" dirty="0" err="1"/>
              <a:t>w</a:t>
            </a:r>
            <a:r>
              <a:rPr lang="en-US" dirty="0" smtClean="0"/>
              <a:t>:</a:t>
            </a:r>
          </a:p>
          <a:p>
            <a:pPr lvl="1"/>
            <a:endParaRPr lang="en-US" dirty="0" smtClean="0"/>
          </a:p>
          <a:p>
            <a:pPr lvl="1"/>
            <a:endParaRPr lang="en-US" dirty="0"/>
          </a:p>
          <a:p>
            <a:pPr lvl="1"/>
            <a:r>
              <a:rPr lang="en-US" dirty="0" err="1"/>
              <a:t>W.h.p</a:t>
            </a:r>
            <a:r>
              <a:rPr lang="en-US" dirty="0"/>
              <a:t>., verifier’s route stays within honest region</a:t>
            </a:r>
          </a:p>
          <a:p>
            <a:pPr lvl="1"/>
            <a:r>
              <a:rPr lang="en-US" dirty="0" err="1"/>
              <a:t>W.h.p</a:t>
            </a:r>
            <a:r>
              <a:rPr lang="en-US" dirty="0"/>
              <a:t>., routes from two honest nodes intersect</a:t>
            </a:r>
          </a:p>
        </p:txBody>
      </p:sp>
      <p:sp>
        <p:nvSpPr>
          <p:cNvPr id="770052" name="Rectangle 4"/>
          <p:cNvSpPr>
            <a:spLocks noChangeArrowheads="1"/>
          </p:cNvSpPr>
          <p:nvPr/>
        </p:nvSpPr>
        <p:spPr bwMode="auto">
          <a:xfrm>
            <a:off x="2127250" y="2362200"/>
            <a:ext cx="157163" cy="141288"/>
          </a:xfrm>
          <a:prstGeom prst="rect">
            <a:avLst/>
          </a:prstGeom>
          <a:solidFill>
            <a:srgbClr val="008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70054" name="Rectangle 6"/>
          <p:cNvSpPr>
            <a:spLocks noChangeArrowheads="1"/>
          </p:cNvSpPr>
          <p:nvPr/>
        </p:nvSpPr>
        <p:spPr bwMode="auto">
          <a:xfrm>
            <a:off x="3590925" y="3660775"/>
            <a:ext cx="141288" cy="141288"/>
          </a:xfrm>
          <a:prstGeom prst="rect">
            <a:avLst/>
          </a:prstGeom>
          <a:solidFill>
            <a:srgbClr val="FF00FF"/>
          </a:solidFill>
          <a:ln w="9398">
            <a:solidFill>
              <a:srgbClr val="000000"/>
            </a:solidFill>
            <a:miter lim="800000"/>
            <a:headEnd/>
            <a:tailEnd/>
          </a:ln>
          <a:effectLst/>
        </p:spPr>
        <p:txBody>
          <a:bodyPr wrap="none" anchor="ctr">
            <a:prstTxWarp prst="textNoShape">
              <a:avLst/>
            </a:prstTxWarp>
          </a:bodyPr>
          <a:lstStyle/>
          <a:p>
            <a:endParaRPr lang="en-US"/>
          </a:p>
        </p:txBody>
      </p:sp>
      <p:sp>
        <p:nvSpPr>
          <p:cNvPr id="770056" name="Text Box 8"/>
          <p:cNvSpPr txBox="1">
            <a:spLocks noChangeArrowheads="1"/>
          </p:cNvSpPr>
          <p:nvPr/>
        </p:nvSpPr>
        <p:spPr bwMode="auto">
          <a:xfrm>
            <a:off x="3473450" y="5486400"/>
            <a:ext cx="1708150" cy="366713"/>
          </a:xfrm>
          <a:prstGeom prst="rect">
            <a:avLst/>
          </a:prstGeom>
          <a:noFill/>
          <a:ln w="9525">
            <a:noFill/>
            <a:round/>
            <a:headEnd/>
            <a:tailEnd/>
          </a:ln>
          <a:effectLst/>
        </p:spPr>
        <p:txBody>
          <a:bodyPr wrap="none" lIns="90000" tIns="46800" rIns="90000" bIns="46800">
            <a:prstTxWarp prst="textNoShape">
              <a:avLst/>
            </a:prstTxWarp>
            <a:spAutoFit/>
          </a:bodyPr>
          <a:lstStyle/>
          <a:p>
            <a:pPr algn="ctr" defTabSz="457200">
              <a:lnSpc>
                <a:spcPct val="75000"/>
              </a:lnSpc>
              <a:spcBef>
                <a:spcPct val="0"/>
              </a:spcBef>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FF0000"/>
                </a:solidFill>
              </a:rPr>
              <a:t>sybil nodes</a:t>
            </a:r>
          </a:p>
        </p:txBody>
      </p:sp>
      <p:sp>
        <p:nvSpPr>
          <p:cNvPr id="770057" name="Oval 9"/>
          <p:cNvSpPr>
            <a:spLocks noChangeArrowheads="1"/>
          </p:cNvSpPr>
          <p:nvPr/>
        </p:nvSpPr>
        <p:spPr bwMode="auto">
          <a:xfrm>
            <a:off x="412750" y="1752600"/>
            <a:ext cx="2559050" cy="3733800"/>
          </a:xfrm>
          <a:prstGeom prst="ellipse">
            <a:avLst/>
          </a:prstGeom>
          <a:noFill/>
          <a:ln w="27305">
            <a:solidFill>
              <a:schemeClr val="tx1"/>
            </a:solidFill>
            <a:miter lim="800000"/>
            <a:headEnd/>
            <a:tailEnd/>
          </a:ln>
          <a:effectLst/>
        </p:spPr>
        <p:txBody>
          <a:bodyPr wrap="none" anchor="ctr">
            <a:prstTxWarp prst="textNoShape">
              <a:avLst/>
            </a:prstTxWarp>
          </a:bodyPr>
          <a:lstStyle/>
          <a:p>
            <a:endParaRPr lang="en-US"/>
          </a:p>
        </p:txBody>
      </p:sp>
      <p:sp>
        <p:nvSpPr>
          <p:cNvPr id="770058" name="Text Box 10"/>
          <p:cNvSpPr txBox="1">
            <a:spLocks noChangeArrowheads="1"/>
          </p:cNvSpPr>
          <p:nvPr/>
        </p:nvSpPr>
        <p:spPr bwMode="auto">
          <a:xfrm>
            <a:off x="685800" y="5486400"/>
            <a:ext cx="2012950" cy="366713"/>
          </a:xfrm>
          <a:prstGeom prst="rect">
            <a:avLst/>
          </a:prstGeom>
          <a:noFill/>
          <a:ln w="9525">
            <a:noFill/>
            <a:round/>
            <a:headEnd/>
            <a:tailEnd/>
          </a:ln>
          <a:effectLst/>
        </p:spPr>
        <p:txBody>
          <a:bodyPr wrap="none" lIns="90000" tIns="46800" rIns="90000" bIns="46800">
            <a:prstTxWarp prst="textNoShape">
              <a:avLst/>
            </a:prstTxWarp>
            <a:spAutoFit/>
          </a:bodyPr>
          <a:lstStyle/>
          <a:p>
            <a:pPr defTabSz="457200">
              <a:lnSpc>
                <a:spcPct val="75000"/>
              </a:lnSpc>
              <a:spcBef>
                <a:spcPct val="0"/>
              </a:spcBef>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chemeClr val="tx2"/>
                </a:solidFill>
              </a:rPr>
              <a:t>honest nodes</a:t>
            </a:r>
          </a:p>
        </p:txBody>
      </p:sp>
      <p:sp>
        <p:nvSpPr>
          <p:cNvPr id="770059" name="Line 11"/>
          <p:cNvSpPr>
            <a:spLocks noChangeShapeType="1"/>
          </p:cNvSpPr>
          <p:nvPr/>
        </p:nvSpPr>
        <p:spPr bwMode="auto">
          <a:xfrm>
            <a:off x="2774950" y="3657600"/>
            <a:ext cx="804863" cy="61913"/>
          </a:xfrm>
          <a:prstGeom prst="line">
            <a:avLst/>
          </a:prstGeom>
          <a:noFill/>
          <a:ln w="38160">
            <a:solidFill>
              <a:srgbClr val="FF0000"/>
            </a:solidFill>
            <a:miter lim="800000"/>
            <a:headEnd/>
            <a:tailEnd/>
          </a:ln>
          <a:effectLst/>
        </p:spPr>
        <p:txBody>
          <a:bodyPr>
            <a:prstTxWarp prst="textNoShape">
              <a:avLst/>
            </a:prstTxWarp>
          </a:bodyPr>
          <a:lstStyle/>
          <a:p>
            <a:endParaRPr lang="en-US"/>
          </a:p>
        </p:txBody>
      </p:sp>
      <p:sp>
        <p:nvSpPr>
          <p:cNvPr id="770060" name="Oval 12"/>
          <p:cNvSpPr>
            <a:spLocks noChangeArrowheads="1"/>
          </p:cNvSpPr>
          <p:nvPr/>
        </p:nvSpPr>
        <p:spPr bwMode="auto">
          <a:xfrm>
            <a:off x="3467100" y="1752600"/>
            <a:ext cx="1744663" cy="3733800"/>
          </a:xfrm>
          <a:prstGeom prst="ellipse">
            <a:avLst/>
          </a:prstGeom>
          <a:noFill/>
          <a:ln w="27305">
            <a:solidFill>
              <a:schemeClr val="tx1"/>
            </a:solidFill>
            <a:miter lim="800000"/>
            <a:headEnd/>
            <a:tailEnd/>
          </a:ln>
          <a:effectLst/>
        </p:spPr>
        <p:txBody>
          <a:bodyPr wrap="none" anchor="ctr">
            <a:prstTxWarp prst="textNoShape">
              <a:avLst/>
            </a:prstTxWarp>
          </a:bodyPr>
          <a:lstStyle/>
          <a:p>
            <a:endParaRPr lang="en-US"/>
          </a:p>
        </p:txBody>
      </p:sp>
      <p:sp>
        <p:nvSpPr>
          <p:cNvPr id="770061" name="Rectangle 13"/>
          <p:cNvSpPr>
            <a:spLocks noChangeArrowheads="1"/>
          </p:cNvSpPr>
          <p:nvPr/>
        </p:nvSpPr>
        <p:spPr bwMode="auto">
          <a:xfrm>
            <a:off x="2617788" y="3581400"/>
            <a:ext cx="157162" cy="141288"/>
          </a:xfrm>
          <a:prstGeom prst="rect">
            <a:avLst/>
          </a:prstGeom>
          <a:solidFill>
            <a:srgbClr val="008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70062" name="Text Box 14"/>
          <p:cNvSpPr txBox="1">
            <a:spLocks noChangeArrowheads="1"/>
          </p:cNvSpPr>
          <p:nvPr/>
        </p:nvSpPr>
        <p:spPr bwMode="auto">
          <a:xfrm>
            <a:off x="1174750" y="2032000"/>
            <a:ext cx="1231900" cy="366713"/>
          </a:xfrm>
          <a:prstGeom prst="rect">
            <a:avLst/>
          </a:prstGeom>
          <a:noFill/>
          <a:ln w="9525">
            <a:noFill/>
            <a:round/>
            <a:headEnd/>
            <a:tailEnd/>
          </a:ln>
          <a:effectLst/>
        </p:spPr>
        <p:txBody>
          <a:bodyPr wrap="none" lIns="90000" tIns="46800" rIns="90000" bIns="46800">
            <a:prstTxWarp prst="textNoShape">
              <a:avLst/>
            </a:prstTxWarp>
            <a:spAutoFit/>
          </a:bodyPr>
          <a:lstStyle/>
          <a:p>
            <a:pPr defTabSz="457200">
              <a:lnSpc>
                <a:spcPct val="75000"/>
              </a:lnSpc>
              <a:spcBef>
                <a:spcPct val="0"/>
              </a:spcBef>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chemeClr val="tx2"/>
                </a:solidFill>
              </a:rPr>
              <a:t>Verifier</a:t>
            </a:r>
          </a:p>
        </p:txBody>
      </p:sp>
      <p:sp>
        <p:nvSpPr>
          <p:cNvPr id="770075" name="Rectangle 27"/>
          <p:cNvSpPr>
            <a:spLocks noChangeArrowheads="1"/>
          </p:cNvSpPr>
          <p:nvPr/>
        </p:nvSpPr>
        <p:spPr bwMode="auto">
          <a:xfrm>
            <a:off x="528638" y="3124200"/>
            <a:ext cx="157162" cy="141288"/>
          </a:xfrm>
          <a:prstGeom prst="rect">
            <a:avLst/>
          </a:prstGeom>
          <a:solidFill>
            <a:srgbClr val="008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70076" name="Text Box 28"/>
          <p:cNvSpPr txBox="1">
            <a:spLocks noChangeArrowheads="1"/>
          </p:cNvSpPr>
          <p:nvPr/>
        </p:nvSpPr>
        <p:spPr bwMode="auto">
          <a:xfrm>
            <a:off x="457200" y="2819400"/>
            <a:ext cx="1366838" cy="366713"/>
          </a:xfrm>
          <a:prstGeom prst="rect">
            <a:avLst/>
          </a:prstGeom>
          <a:noFill/>
          <a:ln w="9525">
            <a:noFill/>
            <a:round/>
            <a:headEnd/>
            <a:tailEnd/>
          </a:ln>
          <a:effectLst/>
        </p:spPr>
        <p:txBody>
          <a:bodyPr wrap="none" lIns="90000" tIns="46800" rIns="90000" bIns="46800">
            <a:prstTxWarp prst="textNoShape">
              <a:avLst/>
            </a:prstTxWarp>
            <a:spAutoFit/>
          </a:bodyPr>
          <a:lstStyle/>
          <a:p>
            <a:pPr defTabSz="457200">
              <a:lnSpc>
                <a:spcPct val="75000"/>
              </a:lnSpc>
              <a:spcBef>
                <a:spcPct val="0"/>
              </a:spcBef>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chemeClr val="tx2"/>
                </a:solidFill>
              </a:rPr>
              <a:t>Suspect</a:t>
            </a:r>
          </a:p>
        </p:txBody>
      </p:sp>
      <p:sp>
        <p:nvSpPr>
          <p:cNvPr id="770077" name="Freeform 29"/>
          <p:cNvSpPr>
            <a:spLocks/>
          </p:cNvSpPr>
          <p:nvPr/>
        </p:nvSpPr>
        <p:spPr bwMode="auto">
          <a:xfrm>
            <a:off x="569913" y="3260725"/>
            <a:ext cx="1547812" cy="1660525"/>
          </a:xfrm>
          <a:custGeom>
            <a:avLst/>
            <a:gdLst/>
            <a:ahLst/>
            <a:cxnLst>
              <a:cxn ang="0">
                <a:pos x="5" y="0"/>
              </a:cxn>
              <a:cxn ang="0">
                <a:pos x="20" y="227"/>
              </a:cxn>
              <a:cxn ang="0">
                <a:pos x="126" y="439"/>
              </a:cxn>
              <a:cxn ang="0">
                <a:pos x="217" y="621"/>
              </a:cxn>
              <a:cxn ang="0">
                <a:pos x="262" y="743"/>
              </a:cxn>
              <a:cxn ang="0">
                <a:pos x="399" y="818"/>
              </a:cxn>
              <a:cxn ang="0">
                <a:pos x="505" y="894"/>
              </a:cxn>
              <a:cxn ang="0">
                <a:pos x="763" y="1000"/>
              </a:cxn>
              <a:cxn ang="0">
                <a:pos x="975" y="1046"/>
              </a:cxn>
            </a:cxnLst>
            <a:rect l="0" t="0" r="r" b="b"/>
            <a:pathLst>
              <a:path w="975" h="1046">
                <a:moveTo>
                  <a:pt x="5" y="0"/>
                </a:moveTo>
                <a:cubicBezTo>
                  <a:pt x="7" y="38"/>
                  <a:pt x="0" y="154"/>
                  <a:pt x="20" y="227"/>
                </a:cubicBezTo>
                <a:cubicBezTo>
                  <a:pt x="40" y="300"/>
                  <a:pt x="93" y="373"/>
                  <a:pt x="126" y="439"/>
                </a:cubicBezTo>
                <a:cubicBezTo>
                  <a:pt x="159" y="505"/>
                  <a:pt x="194" y="570"/>
                  <a:pt x="217" y="621"/>
                </a:cubicBezTo>
                <a:cubicBezTo>
                  <a:pt x="240" y="672"/>
                  <a:pt x="232" y="710"/>
                  <a:pt x="262" y="743"/>
                </a:cubicBezTo>
                <a:cubicBezTo>
                  <a:pt x="292" y="776"/>
                  <a:pt x="359" y="793"/>
                  <a:pt x="399" y="818"/>
                </a:cubicBezTo>
                <a:cubicBezTo>
                  <a:pt x="439" y="843"/>
                  <a:pt x="444" y="864"/>
                  <a:pt x="505" y="894"/>
                </a:cubicBezTo>
                <a:cubicBezTo>
                  <a:pt x="566" y="924"/>
                  <a:pt x="685" y="975"/>
                  <a:pt x="763" y="1000"/>
                </a:cubicBezTo>
                <a:cubicBezTo>
                  <a:pt x="841" y="1025"/>
                  <a:pt x="940" y="1038"/>
                  <a:pt x="975" y="1046"/>
                </a:cubicBezTo>
              </a:path>
            </a:pathLst>
          </a:custGeom>
          <a:noFill/>
          <a:ln w="38100" cap="flat" cmpd="sng">
            <a:solidFill>
              <a:srgbClr val="FF6600"/>
            </a:solidFill>
            <a:prstDash val="solid"/>
            <a:round/>
            <a:headEnd/>
            <a:tailEnd/>
          </a:ln>
          <a:effectLst/>
        </p:spPr>
        <p:txBody>
          <a:bodyPr wrap="none" lIns="92075" tIns="46038" rIns="92075" bIns="46038">
            <a:prstTxWarp prst="textNoShape">
              <a:avLst/>
            </a:prstTxWarp>
          </a:bodyPr>
          <a:lstStyle/>
          <a:p>
            <a:endParaRPr lang="en-US"/>
          </a:p>
        </p:txBody>
      </p:sp>
      <p:sp>
        <p:nvSpPr>
          <p:cNvPr id="770081" name="Freeform 33"/>
          <p:cNvSpPr>
            <a:spLocks/>
          </p:cNvSpPr>
          <p:nvPr/>
        </p:nvSpPr>
        <p:spPr bwMode="auto">
          <a:xfrm>
            <a:off x="1255713" y="2514600"/>
            <a:ext cx="1042987" cy="2622550"/>
          </a:xfrm>
          <a:custGeom>
            <a:avLst/>
            <a:gdLst/>
            <a:ahLst/>
            <a:cxnLst>
              <a:cxn ang="0">
                <a:pos x="582" y="0"/>
              </a:cxn>
              <a:cxn ang="0">
                <a:pos x="376" y="182"/>
              </a:cxn>
              <a:cxn ang="0">
                <a:pos x="406" y="485"/>
              </a:cxn>
              <a:cxn ang="0">
                <a:pos x="634" y="682"/>
              </a:cxn>
              <a:cxn ang="0">
                <a:pos x="543" y="1107"/>
              </a:cxn>
              <a:cxn ang="0">
                <a:pos x="209" y="1228"/>
              </a:cxn>
              <a:cxn ang="0">
                <a:pos x="28" y="1425"/>
              </a:cxn>
              <a:cxn ang="0">
                <a:pos x="43" y="1652"/>
              </a:cxn>
            </a:cxnLst>
            <a:rect l="0" t="0" r="r" b="b"/>
            <a:pathLst>
              <a:path w="657" h="1652">
                <a:moveTo>
                  <a:pt x="582" y="0"/>
                </a:moveTo>
                <a:cubicBezTo>
                  <a:pt x="548" y="30"/>
                  <a:pt x="405" y="101"/>
                  <a:pt x="376" y="182"/>
                </a:cubicBezTo>
                <a:cubicBezTo>
                  <a:pt x="347" y="263"/>
                  <a:pt x="363" y="402"/>
                  <a:pt x="406" y="485"/>
                </a:cubicBezTo>
                <a:cubicBezTo>
                  <a:pt x="449" y="568"/>
                  <a:pt x="611" y="579"/>
                  <a:pt x="634" y="682"/>
                </a:cubicBezTo>
                <a:cubicBezTo>
                  <a:pt x="657" y="785"/>
                  <a:pt x="614" y="1016"/>
                  <a:pt x="543" y="1107"/>
                </a:cubicBezTo>
                <a:cubicBezTo>
                  <a:pt x="472" y="1198"/>
                  <a:pt x="295" y="1175"/>
                  <a:pt x="209" y="1228"/>
                </a:cubicBezTo>
                <a:cubicBezTo>
                  <a:pt x="123" y="1281"/>
                  <a:pt x="56" y="1354"/>
                  <a:pt x="28" y="1425"/>
                </a:cubicBezTo>
                <a:cubicBezTo>
                  <a:pt x="0" y="1496"/>
                  <a:pt x="40" y="1605"/>
                  <a:pt x="43" y="1652"/>
                </a:cubicBezTo>
              </a:path>
            </a:pathLst>
          </a:custGeom>
          <a:noFill/>
          <a:ln w="38100" cap="flat" cmpd="sng">
            <a:solidFill>
              <a:schemeClr val="tx2"/>
            </a:solidFill>
            <a:prstDash val="solid"/>
            <a:round/>
            <a:headEnd type="none" w="sm" len="sm"/>
            <a:tailEnd type="none" w="sm" len="sm"/>
          </a:ln>
          <a:effectLst/>
        </p:spPr>
        <p:txBody>
          <a:bodyPr wrap="none" anchor="ctr">
            <a:prstTxWarp prst="textNoShape">
              <a:avLst/>
            </a:prstTxWarp>
          </a:bodyPr>
          <a:lstStyle/>
          <a:p>
            <a:endParaRPr lang="en-US"/>
          </a:p>
        </p:txBody>
      </p:sp>
      <p:sp>
        <p:nvSpPr>
          <p:cNvPr id="20" name="Slide Number Placeholder 19"/>
          <p:cNvSpPr>
            <a:spLocks noGrp="1"/>
          </p:cNvSpPr>
          <p:nvPr>
            <p:ph type="sldNum" sz="quarter" idx="12"/>
          </p:nvPr>
        </p:nvSpPr>
        <p:spPr/>
        <p:txBody>
          <a:bodyPr/>
          <a:lstStyle/>
          <a:p>
            <a:fld id="{B6F15528-21DE-4FAA-801E-634DDDAF4B2B}" type="slidenum">
              <a:rPr lang="en-US" smtClean="0"/>
              <a:pPr/>
              <a:t>12</a:t>
            </a:fld>
            <a:endParaRPr lang="en-US"/>
          </a:p>
        </p:txBody>
      </p:sp>
      <p:graphicFrame>
        <p:nvGraphicFramePr>
          <p:cNvPr id="609283" name="Object 3"/>
          <p:cNvGraphicFramePr>
            <a:graphicFrameLocks noChangeAspect="1"/>
          </p:cNvGraphicFramePr>
          <p:nvPr/>
        </p:nvGraphicFramePr>
        <p:xfrm>
          <a:off x="5943600" y="3348038"/>
          <a:ext cx="1436688" cy="461962"/>
        </p:xfrm>
        <a:graphic>
          <a:graphicData uri="http://schemas.openxmlformats.org/presentationml/2006/ole">
            <p:oleObj spid="_x0000_s609283" name="Equation" r:id="rId4" imgW="673100" imgH="215900" progId="Equation.3">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00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0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770081"/>
                                        </p:tgtEl>
                                        <p:attrNameLst>
                                          <p:attrName>style.visibility</p:attrName>
                                        </p:attrNameLst>
                                      </p:cBhvr>
                                      <p:to>
                                        <p:strVal val="visible"/>
                                      </p:to>
                                    </p:set>
                                    <p:animEffect transition="in" filter="wipe(up)">
                                      <p:cBhvr>
                                        <p:cTn id="15" dur="1000"/>
                                        <p:tgtEl>
                                          <p:spTgt spid="77008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70077"/>
                                        </p:tgtEl>
                                        <p:attrNameLst>
                                          <p:attrName>style.visibility</p:attrName>
                                        </p:attrNameLst>
                                      </p:cBhvr>
                                      <p:to>
                                        <p:strVal val="visible"/>
                                      </p:to>
                                    </p:set>
                                    <p:animEffect transition="in" filter="wipe(left)">
                                      <p:cBhvr>
                                        <p:cTn id="20" dur="500"/>
                                        <p:tgtEl>
                                          <p:spTgt spid="770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062" grpId="0"/>
      <p:bldP spid="770076" grpId="0"/>
      <p:bldP spid="770077" grpId="0" animBg="1"/>
      <p:bldP spid="770081"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2274" name="Rectangle 2"/>
          <p:cNvSpPr>
            <a:spLocks noGrp="1" noChangeArrowheads="1"/>
          </p:cNvSpPr>
          <p:nvPr>
            <p:ph type="title"/>
          </p:nvPr>
        </p:nvSpPr>
        <p:spPr/>
        <p:txBody>
          <a:bodyPr>
            <a:normAutofit fontScale="90000"/>
          </a:bodyPr>
          <a:lstStyle/>
          <a:p>
            <a:r>
              <a:rPr lang="en-US" smtClean="0"/>
              <a:t>Random Route Intersection: </a:t>
            </a:r>
            <a:br>
              <a:rPr lang="en-US" smtClean="0"/>
            </a:br>
            <a:r>
              <a:rPr lang="en-US" smtClean="0"/>
              <a:t>Sybil Nodes</a:t>
            </a:r>
            <a:endParaRPr lang="en-US"/>
          </a:p>
        </p:txBody>
      </p:sp>
      <p:sp>
        <p:nvSpPr>
          <p:cNvPr id="822275" name="Rectangle 3"/>
          <p:cNvSpPr>
            <a:spLocks noGrp="1" noChangeArrowheads="1"/>
          </p:cNvSpPr>
          <p:nvPr>
            <p:ph type="body" idx="1"/>
          </p:nvPr>
        </p:nvSpPr>
        <p:spPr/>
        <p:txBody>
          <a:bodyPr/>
          <a:lstStyle/>
          <a:p>
            <a:r>
              <a:rPr lang="en-US" dirty="0" err="1" smtClean="0"/>
              <a:t>SybilGuard</a:t>
            </a:r>
            <a:r>
              <a:rPr lang="en-US" dirty="0" smtClean="0"/>
              <a:t> bounds the number of accepted </a:t>
            </a:r>
            <a:r>
              <a:rPr lang="en-US" dirty="0" err="1" smtClean="0"/>
              <a:t>sybil</a:t>
            </a:r>
            <a:r>
              <a:rPr lang="en-US" dirty="0" smtClean="0"/>
              <a:t> nodes within </a:t>
            </a:r>
            <a:r>
              <a:rPr lang="en-US" i="1" dirty="0" err="1" smtClean="0"/>
              <a:t>g</a:t>
            </a:r>
            <a:r>
              <a:rPr lang="en-US" dirty="0" smtClean="0"/>
              <a:t>*</a:t>
            </a:r>
            <a:r>
              <a:rPr lang="en-US" i="1" dirty="0" err="1" smtClean="0"/>
              <a:t>w</a:t>
            </a:r>
            <a:endParaRPr lang="en-US" dirty="0" smtClean="0"/>
          </a:p>
          <a:p>
            <a:pPr lvl="1"/>
            <a:r>
              <a:rPr lang="en-US" i="1" dirty="0" err="1" smtClean="0"/>
              <a:t>g</a:t>
            </a:r>
            <a:r>
              <a:rPr lang="en-US" dirty="0" smtClean="0"/>
              <a:t>: Number of attack edges</a:t>
            </a:r>
          </a:p>
          <a:p>
            <a:pPr lvl="1"/>
            <a:r>
              <a:rPr lang="en-US" i="1" dirty="0" err="1" smtClean="0"/>
              <a:t>w</a:t>
            </a:r>
            <a:r>
              <a:rPr lang="en-US" dirty="0" smtClean="0"/>
              <a:t>: Length of random routes</a:t>
            </a:r>
          </a:p>
          <a:p>
            <a:pPr lvl="4"/>
            <a:endParaRPr lang="en-US" dirty="0" smtClean="0"/>
          </a:p>
          <a:p>
            <a:r>
              <a:rPr lang="en-US" dirty="0" smtClean="0"/>
              <a:t>Next …</a:t>
            </a:r>
          </a:p>
          <a:p>
            <a:pPr lvl="1"/>
            <a:r>
              <a:rPr lang="en-US" dirty="0" smtClean="0"/>
              <a:t>Convergence property to bound the </a:t>
            </a:r>
            <a:r>
              <a:rPr lang="en-US" dirty="0" smtClean="0">
                <a:solidFill>
                  <a:schemeClr val="hlink"/>
                </a:solidFill>
              </a:rPr>
              <a:t>number of</a:t>
            </a:r>
            <a:r>
              <a:rPr lang="en-US" dirty="0" smtClean="0"/>
              <a:t> </a:t>
            </a:r>
            <a:r>
              <a:rPr lang="en-US" i="1" dirty="0" smtClean="0">
                <a:solidFill>
                  <a:schemeClr val="hlink"/>
                </a:solidFill>
              </a:rPr>
              <a:t>intersections</a:t>
            </a:r>
            <a:r>
              <a:rPr lang="en-US" dirty="0" smtClean="0"/>
              <a:t> within </a:t>
            </a:r>
            <a:r>
              <a:rPr lang="en-US" i="1" dirty="0" err="1" smtClean="0"/>
              <a:t>g</a:t>
            </a:r>
            <a:endParaRPr lang="en-US" i="1" dirty="0" smtClean="0"/>
          </a:p>
          <a:p>
            <a:pPr lvl="1"/>
            <a:r>
              <a:rPr lang="en-US" dirty="0" smtClean="0"/>
              <a:t>Back-traceable property to bound the </a:t>
            </a:r>
            <a:r>
              <a:rPr lang="en-US" dirty="0" smtClean="0">
                <a:solidFill>
                  <a:schemeClr val="hlink"/>
                </a:solidFill>
              </a:rPr>
              <a:t>number of accepted </a:t>
            </a:r>
            <a:r>
              <a:rPr lang="en-US" dirty="0" err="1" smtClean="0">
                <a:solidFill>
                  <a:schemeClr val="hlink"/>
                </a:solidFill>
              </a:rPr>
              <a:t>sybil</a:t>
            </a:r>
            <a:r>
              <a:rPr lang="en-US" dirty="0" smtClean="0">
                <a:solidFill>
                  <a:schemeClr val="hlink"/>
                </a:solidFill>
              </a:rPr>
              <a:t> nodes per intersection</a:t>
            </a:r>
            <a:r>
              <a:rPr lang="en-US" dirty="0" smtClean="0"/>
              <a:t> within </a:t>
            </a:r>
            <a:r>
              <a:rPr lang="en-US" i="1" dirty="0" err="1" smtClean="0"/>
              <a:t>w</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1010" name="Rectangle 2"/>
          <p:cNvSpPr>
            <a:spLocks noGrp="1" noChangeArrowheads="1"/>
          </p:cNvSpPr>
          <p:nvPr>
            <p:ph type="title"/>
          </p:nvPr>
        </p:nvSpPr>
        <p:spPr>
          <a:xfrm>
            <a:off x="533400" y="158750"/>
            <a:ext cx="7904163" cy="838200"/>
          </a:xfrm>
        </p:spPr>
        <p:txBody>
          <a:bodyPr>
            <a:normAutofit fontScale="90000"/>
          </a:bodyPr>
          <a:lstStyle/>
          <a:p>
            <a:r>
              <a:rPr lang="en-US"/>
              <a:t>Bound # Intersections Within </a:t>
            </a:r>
            <a:r>
              <a:rPr lang="en-US" i="1"/>
              <a:t>g</a:t>
            </a:r>
          </a:p>
        </p:txBody>
      </p:sp>
      <p:sp>
        <p:nvSpPr>
          <p:cNvPr id="811011" name="Rectangle 3"/>
          <p:cNvSpPr>
            <a:spLocks noGrp="1" noChangeArrowheads="1"/>
          </p:cNvSpPr>
          <p:nvPr>
            <p:ph type="body" idx="1"/>
          </p:nvPr>
        </p:nvSpPr>
        <p:spPr>
          <a:xfrm>
            <a:off x="4991100" y="1725613"/>
            <a:ext cx="3886200" cy="4675187"/>
          </a:xfrm>
        </p:spPr>
        <p:txBody>
          <a:bodyPr/>
          <a:lstStyle/>
          <a:p>
            <a:r>
              <a:rPr lang="en-US"/>
              <a:t>Convergence: Each attack edge gives one intersection </a:t>
            </a:r>
          </a:p>
          <a:p>
            <a:pPr>
              <a:buFont typeface="Wingdings" charset="2"/>
              <a:buNone/>
            </a:pPr>
            <a:r>
              <a:rPr lang="en-US">
                <a:sym typeface="Symbol" charset="2"/>
              </a:rPr>
              <a:t>	  </a:t>
            </a:r>
            <a:r>
              <a:rPr lang="en-US">
                <a:solidFill>
                  <a:schemeClr val="hlink"/>
                </a:solidFill>
              </a:rPr>
              <a:t>at most </a:t>
            </a:r>
            <a:r>
              <a:rPr lang="en-US" i="1">
                <a:solidFill>
                  <a:schemeClr val="hlink"/>
                </a:solidFill>
              </a:rPr>
              <a:t>g</a:t>
            </a:r>
            <a:r>
              <a:rPr lang="en-US">
                <a:solidFill>
                  <a:schemeClr val="hlink"/>
                </a:solidFill>
              </a:rPr>
              <a:t> intersections with </a:t>
            </a:r>
            <a:r>
              <a:rPr lang="en-US" i="1">
                <a:solidFill>
                  <a:schemeClr val="hlink"/>
                </a:solidFill>
              </a:rPr>
              <a:t>g</a:t>
            </a:r>
            <a:r>
              <a:rPr lang="en-US">
                <a:solidFill>
                  <a:schemeClr val="hlink"/>
                </a:solidFill>
              </a:rPr>
              <a:t> attack edges</a:t>
            </a:r>
          </a:p>
        </p:txBody>
      </p:sp>
      <p:sp>
        <p:nvSpPr>
          <p:cNvPr id="811012" name="Rectangle 4"/>
          <p:cNvSpPr>
            <a:spLocks noChangeArrowheads="1"/>
          </p:cNvSpPr>
          <p:nvPr/>
        </p:nvSpPr>
        <p:spPr bwMode="auto">
          <a:xfrm>
            <a:off x="2127250" y="2362200"/>
            <a:ext cx="157163" cy="141288"/>
          </a:xfrm>
          <a:prstGeom prst="rect">
            <a:avLst/>
          </a:prstGeom>
          <a:solidFill>
            <a:srgbClr val="008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811013" name="Rectangle 5"/>
          <p:cNvSpPr>
            <a:spLocks noChangeArrowheads="1"/>
          </p:cNvSpPr>
          <p:nvPr/>
        </p:nvSpPr>
        <p:spPr bwMode="auto">
          <a:xfrm>
            <a:off x="4679950" y="2908300"/>
            <a:ext cx="141288" cy="141288"/>
          </a:xfrm>
          <a:prstGeom prst="rect">
            <a:avLst/>
          </a:prstGeom>
          <a:solidFill>
            <a:srgbClr val="FF6600"/>
          </a:solidFill>
          <a:ln w="9398">
            <a:solidFill>
              <a:srgbClr val="000000"/>
            </a:solidFill>
            <a:miter lim="800000"/>
            <a:headEnd/>
            <a:tailEnd/>
          </a:ln>
          <a:effectLst/>
        </p:spPr>
        <p:txBody>
          <a:bodyPr wrap="none" anchor="ctr">
            <a:prstTxWarp prst="textNoShape">
              <a:avLst/>
            </a:prstTxWarp>
          </a:bodyPr>
          <a:lstStyle/>
          <a:p>
            <a:endParaRPr lang="en-US"/>
          </a:p>
        </p:txBody>
      </p:sp>
      <p:sp>
        <p:nvSpPr>
          <p:cNvPr id="811014" name="Rectangle 6"/>
          <p:cNvSpPr>
            <a:spLocks noChangeArrowheads="1"/>
          </p:cNvSpPr>
          <p:nvPr/>
        </p:nvSpPr>
        <p:spPr bwMode="auto">
          <a:xfrm>
            <a:off x="3590925" y="3660775"/>
            <a:ext cx="141288" cy="141288"/>
          </a:xfrm>
          <a:prstGeom prst="rect">
            <a:avLst/>
          </a:prstGeom>
          <a:solidFill>
            <a:srgbClr val="FF00FF"/>
          </a:solidFill>
          <a:ln w="9398">
            <a:solidFill>
              <a:srgbClr val="000000"/>
            </a:solidFill>
            <a:miter lim="800000"/>
            <a:headEnd/>
            <a:tailEnd/>
          </a:ln>
          <a:effectLst/>
        </p:spPr>
        <p:txBody>
          <a:bodyPr wrap="none" anchor="ctr">
            <a:prstTxWarp prst="textNoShape">
              <a:avLst/>
            </a:prstTxWarp>
          </a:bodyPr>
          <a:lstStyle/>
          <a:p>
            <a:endParaRPr lang="en-US"/>
          </a:p>
        </p:txBody>
      </p:sp>
      <p:sp>
        <p:nvSpPr>
          <p:cNvPr id="811015" name="Text Box 7"/>
          <p:cNvSpPr txBox="1">
            <a:spLocks noChangeArrowheads="1"/>
          </p:cNvSpPr>
          <p:nvPr/>
        </p:nvSpPr>
        <p:spPr bwMode="auto">
          <a:xfrm>
            <a:off x="3473450" y="5486400"/>
            <a:ext cx="1708150" cy="366713"/>
          </a:xfrm>
          <a:prstGeom prst="rect">
            <a:avLst/>
          </a:prstGeom>
          <a:noFill/>
          <a:ln w="9525">
            <a:noFill/>
            <a:round/>
            <a:headEnd/>
            <a:tailEnd/>
          </a:ln>
          <a:effectLst/>
        </p:spPr>
        <p:txBody>
          <a:bodyPr wrap="none" lIns="90000" tIns="46800" rIns="90000" bIns="46800">
            <a:prstTxWarp prst="textNoShape">
              <a:avLst/>
            </a:prstTxWarp>
            <a:spAutoFit/>
          </a:bodyPr>
          <a:lstStyle/>
          <a:p>
            <a:pPr algn="ctr" defTabSz="457200">
              <a:lnSpc>
                <a:spcPct val="75000"/>
              </a:lnSpc>
              <a:spcBef>
                <a:spcPct val="0"/>
              </a:spcBef>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FF0000"/>
                </a:solidFill>
              </a:rPr>
              <a:t>sybil nodes</a:t>
            </a:r>
          </a:p>
        </p:txBody>
      </p:sp>
      <p:sp>
        <p:nvSpPr>
          <p:cNvPr id="811016" name="Oval 8"/>
          <p:cNvSpPr>
            <a:spLocks noChangeArrowheads="1"/>
          </p:cNvSpPr>
          <p:nvPr/>
        </p:nvSpPr>
        <p:spPr bwMode="auto">
          <a:xfrm>
            <a:off x="412750" y="1752600"/>
            <a:ext cx="2559050" cy="3733800"/>
          </a:xfrm>
          <a:prstGeom prst="ellipse">
            <a:avLst/>
          </a:prstGeom>
          <a:noFill/>
          <a:ln w="27305">
            <a:solidFill>
              <a:schemeClr val="tx1"/>
            </a:solidFill>
            <a:miter lim="800000"/>
            <a:headEnd/>
            <a:tailEnd/>
          </a:ln>
          <a:effectLst/>
        </p:spPr>
        <p:txBody>
          <a:bodyPr wrap="none" anchor="ctr">
            <a:prstTxWarp prst="textNoShape">
              <a:avLst/>
            </a:prstTxWarp>
          </a:bodyPr>
          <a:lstStyle/>
          <a:p>
            <a:endParaRPr lang="en-US"/>
          </a:p>
        </p:txBody>
      </p:sp>
      <p:sp>
        <p:nvSpPr>
          <p:cNvPr id="811017" name="Text Box 9"/>
          <p:cNvSpPr txBox="1">
            <a:spLocks noChangeArrowheads="1"/>
          </p:cNvSpPr>
          <p:nvPr/>
        </p:nvSpPr>
        <p:spPr bwMode="auto">
          <a:xfrm>
            <a:off x="685800" y="5486400"/>
            <a:ext cx="2012950" cy="366713"/>
          </a:xfrm>
          <a:prstGeom prst="rect">
            <a:avLst/>
          </a:prstGeom>
          <a:noFill/>
          <a:ln w="9525">
            <a:noFill/>
            <a:round/>
            <a:headEnd/>
            <a:tailEnd/>
          </a:ln>
          <a:effectLst/>
        </p:spPr>
        <p:txBody>
          <a:bodyPr wrap="none" lIns="90000" tIns="46800" rIns="90000" bIns="46800">
            <a:prstTxWarp prst="textNoShape">
              <a:avLst/>
            </a:prstTxWarp>
            <a:spAutoFit/>
          </a:bodyPr>
          <a:lstStyle/>
          <a:p>
            <a:pPr defTabSz="457200">
              <a:lnSpc>
                <a:spcPct val="75000"/>
              </a:lnSpc>
              <a:spcBef>
                <a:spcPct val="0"/>
              </a:spcBef>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chemeClr val="tx2"/>
                </a:solidFill>
              </a:rPr>
              <a:t>honest nodes</a:t>
            </a:r>
          </a:p>
        </p:txBody>
      </p:sp>
      <p:sp>
        <p:nvSpPr>
          <p:cNvPr id="811018" name="Line 10"/>
          <p:cNvSpPr>
            <a:spLocks noChangeShapeType="1"/>
          </p:cNvSpPr>
          <p:nvPr/>
        </p:nvSpPr>
        <p:spPr bwMode="auto">
          <a:xfrm>
            <a:off x="2774950" y="3657600"/>
            <a:ext cx="804863" cy="61913"/>
          </a:xfrm>
          <a:prstGeom prst="line">
            <a:avLst/>
          </a:prstGeom>
          <a:noFill/>
          <a:ln w="38160">
            <a:solidFill>
              <a:srgbClr val="FF0000"/>
            </a:solidFill>
            <a:miter lim="800000"/>
            <a:headEnd/>
            <a:tailEnd/>
          </a:ln>
          <a:effectLst/>
        </p:spPr>
        <p:txBody>
          <a:bodyPr>
            <a:prstTxWarp prst="textNoShape">
              <a:avLst/>
            </a:prstTxWarp>
          </a:bodyPr>
          <a:lstStyle/>
          <a:p>
            <a:endParaRPr lang="en-US"/>
          </a:p>
        </p:txBody>
      </p:sp>
      <p:sp>
        <p:nvSpPr>
          <p:cNvPr id="811019" name="Oval 11"/>
          <p:cNvSpPr>
            <a:spLocks noChangeArrowheads="1"/>
          </p:cNvSpPr>
          <p:nvPr/>
        </p:nvSpPr>
        <p:spPr bwMode="auto">
          <a:xfrm>
            <a:off x="3467100" y="1752600"/>
            <a:ext cx="1744663" cy="3733800"/>
          </a:xfrm>
          <a:prstGeom prst="ellipse">
            <a:avLst/>
          </a:prstGeom>
          <a:noFill/>
          <a:ln w="27305">
            <a:solidFill>
              <a:schemeClr val="tx1"/>
            </a:solidFill>
            <a:miter lim="800000"/>
            <a:headEnd/>
            <a:tailEnd/>
          </a:ln>
          <a:effectLst/>
        </p:spPr>
        <p:txBody>
          <a:bodyPr wrap="none" anchor="ctr">
            <a:prstTxWarp prst="textNoShape">
              <a:avLst/>
            </a:prstTxWarp>
          </a:bodyPr>
          <a:lstStyle/>
          <a:p>
            <a:endParaRPr lang="en-US"/>
          </a:p>
        </p:txBody>
      </p:sp>
      <p:sp>
        <p:nvSpPr>
          <p:cNvPr id="811020" name="Rectangle 12"/>
          <p:cNvSpPr>
            <a:spLocks noChangeArrowheads="1"/>
          </p:cNvSpPr>
          <p:nvPr/>
        </p:nvSpPr>
        <p:spPr bwMode="auto">
          <a:xfrm>
            <a:off x="2617788" y="3581400"/>
            <a:ext cx="157162" cy="141288"/>
          </a:xfrm>
          <a:prstGeom prst="rect">
            <a:avLst/>
          </a:prstGeom>
          <a:solidFill>
            <a:srgbClr val="008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811021" name="Text Box 13"/>
          <p:cNvSpPr txBox="1">
            <a:spLocks noChangeArrowheads="1"/>
          </p:cNvSpPr>
          <p:nvPr/>
        </p:nvSpPr>
        <p:spPr bwMode="auto">
          <a:xfrm>
            <a:off x="1174750" y="2032000"/>
            <a:ext cx="1231900" cy="366713"/>
          </a:xfrm>
          <a:prstGeom prst="rect">
            <a:avLst/>
          </a:prstGeom>
          <a:noFill/>
          <a:ln w="9525">
            <a:noFill/>
            <a:round/>
            <a:headEnd/>
            <a:tailEnd/>
          </a:ln>
          <a:effectLst/>
        </p:spPr>
        <p:txBody>
          <a:bodyPr wrap="none" lIns="90000" tIns="46800" rIns="90000" bIns="46800">
            <a:prstTxWarp prst="textNoShape">
              <a:avLst/>
            </a:prstTxWarp>
            <a:spAutoFit/>
          </a:bodyPr>
          <a:lstStyle/>
          <a:p>
            <a:pPr defTabSz="457200">
              <a:lnSpc>
                <a:spcPct val="75000"/>
              </a:lnSpc>
              <a:spcBef>
                <a:spcPct val="0"/>
              </a:spcBef>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chemeClr val="tx2"/>
                </a:solidFill>
              </a:rPr>
              <a:t>Verifier</a:t>
            </a:r>
          </a:p>
        </p:txBody>
      </p:sp>
      <p:sp>
        <p:nvSpPr>
          <p:cNvPr id="811022" name="Freeform 14"/>
          <p:cNvSpPr>
            <a:spLocks/>
          </p:cNvSpPr>
          <p:nvPr/>
        </p:nvSpPr>
        <p:spPr bwMode="auto">
          <a:xfrm>
            <a:off x="1255713" y="2514600"/>
            <a:ext cx="1042987" cy="2622550"/>
          </a:xfrm>
          <a:custGeom>
            <a:avLst/>
            <a:gdLst/>
            <a:ahLst/>
            <a:cxnLst>
              <a:cxn ang="0">
                <a:pos x="582" y="0"/>
              </a:cxn>
              <a:cxn ang="0">
                <a:pos x="376" y="182"/>
              </a:cxn>
              <a:cxn ang="0">
                <a:pos x="406" y="485"/>
              </a:cxn>
              <a:cxn ang="0">
                <a:pos x="634" y="682"/>
              </a:cxn>
              <a:cxn ang="0">
                <a:pos x="543" y="1107"/>
              </a:cxn>
              <a:cxn ang="0">
                <a:pos x="209" y="1228"/>
              </a:cxn>
              <a:cxn ang="0">
                <a:pos x="28" y="1425"/>
              </a:cxn>
              <a:cxn ang="0">
                <a:pos x="43" y="1652"/>
              </a:cxn>
            </a:cxnLst>
            <a:rect l="0" t="0" r="r" b="b"/>
            <a:pathLst>
              <a:path w="657" h="1652">
                <a:moveTo>
                  <a:pt x="582" y="0"/>
                </a:moveTo>
                <a:cubicBezTo>
                  <a:pt x="548" y="30"/>
                  <a:pt x="405" y="101"/>
                  <a:pt x="376" y="182"/>
                </a:cubicBezTo>
                <a:cubicBezTo>
                  <a:pt x="347" y="263"/>
                  <a:pt x="363" y="402"/>
                  <a:pt x="406" y="485"/>
                </a:cubicBezTo>
                <a:cubicBezTo>
                  <a:pt x="449" y="568"/>
                  <a:pt x="611" y="579"/>
                  <a:pt x="634" y="682"/>
                </a:cubicBezTo>
                <a:cubicBezTo>
                  <a:pt x="657" y="785"/>
                  <a:pt x="614" y="1016"/>
                  <a:pt x="543" y="1107"/>
                </a:cubicBezTo>
                <a:cubicBezTo>
                  <a:pt x="472" y="1198"/>
                  <a:pt x="295" y="1175"/>
                  <a:pt x="209" y="1228"/>
                </a:cubicBezTo>
                <a:cubicBezTo>
                  <a:pt x="123" y="1281"/>
                  <a:pt x="56" y="1354"/>
                  <a:pt x="28" y="1425"/>
                </a:cubicBezTo>
                <a:cubicBezTo>
                  <a:pt x="0" y="1496"/>
                  <a:pt x="40" y="1605"/>
                  <a:pt x="43" y="1652"/>
                </a:cubicBezTo>
              </a:path>
            </a:pathLst>
          </a:custGeom>
          <a:noFill/>
          <a:ln w="38100" cap="flat" cmpd="sng">
            <a:solidFill>
              <a:schemeClr val="tx2"/>
            </a:solidFill>
            <a:prstDash val="solid"/>
            <a:round/>
            <a:headEnd type="none" w="sm" len="sm"/>
            <a:tailEnd type="none" w="sm" len="sm"/>
          </a:ln>
          <a:effectLst/>
        </p:spPr>
        <p:txBody>
          <a:bodyPr wrap="none" anchor="ctr">
            <a:prstTxWarp prst="textNoShape">
              <a:avLst/>
            </a:prstTxWarp>
          </a:bodyPr>
          <a:lstStyle/>
          <a:p>
            <a:endParaRPr lang="en-US"/>
          </a:p>
        </p:txBody>
      </p:sp>
      <p:sp>
        <p:nvSpPr>
          <p:cNvPr id="811023" name="Text Box 15"/>
          <p:cNvSpPr txBox="1">
            <a:spLocks noChangeArrowheads="1"/>
          </p:cNvSpPr>
          <p:nvPr/>
        </p:nvSpPr>
        <p:spPr bwMode="auto">
          <a:xfrm>
            <a:off x="3689350" y="2362200"/>
            <a:ext cx="1366838" cy="366713"/>
          </a:xfrm>
          <a:prstGeom prst="rect">
            <a:avLst/>
          </a:prstGeom>
          <a:noFill/>
          <a:ln w="9525">
            <a:noFill/>
            <a:round/>
            <a:headEnd/>
            <a:tailEnd/>
          </a:ln>
          <a:effectLst/>
        </p:spPr>
        <p:txBody>
          <a:bodyPr wrap="none" lIns="90000" tIns="46800" rIns="90000" bIns="46800">
            <a:prstTxWarp prst="textNoShape">
              <a:avLst/>
            </a:prstTxWarp>
            <a:spAutoFit/>
          </a:bodyPr>
          <a:lstStyle/>
          <a:p>
            <a:pPr defTabSz="457200">
              <a:lnSpc>
                <a:spcPct val="75000"/>
              </a:lnSpc>
              <a:spcBef>
                <a:spcPct val="0"/>
              </a:spcBef>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rgbClr val="CC3399"/>
                </a:solidFill>
              </a:rPr>
              <a:t>Suspect</a:t>
            </a:r>
          </a:p>
        </p:txBody>
      </p:sp>
      <p:sp>
        <p:nvSpPr>
          <p:cNvPr id="811024" name="Freeform 16"/>
          <p:cNvSpPr>
            <a:spLocks/>
          </p:cNvSpPr>
          <p:nvPr/>
        </p:nvSpPr>
        <p:spPr bwMode="auto">
          <a:xfrm>
            <a:off x="1519238" y="2905125"/>
            <a:ext cx="3257550" cy="760413"/>
          </a:xfrm>
          <a:custGeom>
            <a:avLst/>
            <a:gdLst/>
            <a:ahLst/>
            <a:cxnLst>
              <a:cxn ang="0">
                <a:pos x="2044" y="70"/>
              </a:cxn>
              <a:cxn ang="0">
                <a:pos x="2047" y="229"/>
              </a:cxn>
              <a:cxn ang="0">
                <a:pos x="2014" y="388"/>
              </a:cxn>
              <a:cxn ang="0">
                <a:pos x="1832" y="342"/>
              </a:cxn>
              <a:cxn ang="0">
                <a:pos x="1743" y="184"/>
              </a:cxn>
              <a:cxn ang="0">
                <a:pos x="1695" y="24"/>
              </a:cxn>
              <a:cxn ang="0">
                <a:pos x="1529" y="39"/>
              </a:cxn>
              <a:cxn ang="0">
                <a:pos x="1471" y="229"/>
              </a:cxn>
              <a:cxn ang="0">
                <a:pos x="1366" y="443"/>
              </a:cxn>
              <a:cxn ang="0">
                <a:pos x="940" y="443"/>
              </a:cxn>
              <a:cxn ang="0">
                <a:pos x="440" y="396"/>
              </a:cxn>
              <a:cxn ang="0">
                <a:pos x="212" y="366"/>
              </a:cxn>
              <a:cxn ang="0">
                <a:pos x="0" y="305"/>
              </a:cxn>
            </a:cxnLst>
            <a:rect l="0" t="0" r="r" b="b"/>
            <a:pathLst>
              <a:path w="2052" h="479">
                <a:moveTo>
                  <a:pt x="2044" y="70"/>
                </a:moveTo>
                <a:cubicBezTo>
                  <a:pt x="2044" y="96"/>
                  <a:pt x="2052" y="176"/>
                  <a:pt x="2047" y="229"/>
                </a:cubicBezTo>
                <a:cubicBezTo>
                  <a:pt x="2042" y="282"/>
                  <a:pt x="2050" y="369"/>
                  <a:pt x="2014" y="388"/>
                </a:cubicBezTo>
                <a:cubicBezTo>
                  <a:pt x="1978" y="407"/>
                  <a:pt x="1877" y="376"/>
                  <a:pt x="1832" y="342"/>
                </a:cubicBezTo>
                <a:cubicBezTo>
                  <a:pt x="1787" y="308"/>
                  <a:pt x="1766" y="237"/>
                  <a:pt x="1743" y="184"/>
                </a:cubicBezTo>
                <a:cubicBezTo>
                  <a:pt x="1720" y="131"/>
                  <a:pt x="1731" y="48"/>
                  <a:pt x="1695" y="24"/>
                </a:cubicBezTo>
                <a:cubicBezTo>
                  <a:pt x="1659" y="0"/>
                  <a:pt x="1566" y="5"/>
                  <a:pt x="1529" y="39"/>
                </a:cubicBezTo>
                <a:cubicBezTo>
                  <a:pt x="1492" y="73"/>
                  <a:pt x="1498" y="162"/>
                  <a:pt x="1471" y="229"/>
                </a:cubicBezTo>
                <a:cubicBezTo>
                  <a:pt x="1444" y="296"/>
                  <a:pt x="1454" y="407"/>
                  <a:pt x="1366" y="443"/>
                </a:cubicBezTo>
                <a:cubicBezTo>
                  <a:pt x="1278" y="479"/>
                  <a:pt x="1094" y="451"/>
                  <a:pt x="940" y="443"/>
                </a:cubicBezTo>
                <a:cubicBezTo>
                  <a:pt x="786" y="435"/>
                  <a:pt x="561" y="409"/>
                  <a:pt x="440" y="396"/>
                </a:cubicBezTo>
                <a:cubicBezTo>
                  <a:pt x="319" y="383"/>
                  <a:pt x="285" y="381"/>
                  <a:pt x="212" y="366"/>
                </a:cubicBezTo>
                <a:cubicBezTo>
                  <a:pt x="139" y="351"/>
                  <a:pt x="35" y="315"/>
                  <a:pt x="0" y="305"/>
                </a:cubicBezTo>
              </a:path>
            </a:pathLst>
          </a:custGeom>
          <a:noFill/>
          <a:ln w="38100" cap="flat" cmpd="sng">
            <a:solidFill>
              <a:srgbClr val="FF6600"/>
            </a:solidFill>
            <a:prstDash val="solid"/>
            <a:round/>
            <a:headEnd type="none" w="sm" len="sm"/>
            <a:tailEnd type="none" w="sm" len="sm"/>
          </a:ln>
          <a:effectLst/>
        </p:spPr>
        <p:txBody>
          <a:bodyPr wrap="none" anchor="ctr">
            <a:prstTxWarp prst="textNoShape">
              <a:avLst/>
            </a:prstTxWarp>
          </a:bodyPr>
          <a:lstStyle/>
          <a:p>
            <a:endParaRPr lang="en-US"/>
          </a:p>
        </p:txBody>
      </p:sp>
      <p:sp>
        <p:nvSpPr>
          <p:cNvPr id="811028" name="Rectangle 20"/>
          <p:cNvSpPr>
            <a:spLocks noChangeArrowheads="1"/>
          </p:cNvSpPr>
          <p:nvPr/>
        </p:nvSpPr>
        <p:spPr bwMode="auto">
          <a:xfrm>
            <a:off x="4603750" y="4191000"/>
            <a:ext cx="141288" cy="141288"/>
          </a:xfrm>
          <a:prstGeom prst="rect">
            <a:avLst/>
          </a:prstGeom>
          <a:solidFill>
            <a:schemeClr val="tx1"/>
          </a:solidFill>
          <a:ln w="9398">
            <a:solidFill>
              <a:srgbClr val="000000"/>
            </a:solidFill>
            <a:miter lim="800000"/>
            <a:headEnd/>
            <a:tailEnd/>
          </a:ln>
          <a:effectLst/>
        </p:spPr>
        <p:txBody>
          <a:bodyPr wrap="none" anchor="ctr">
            <a:prstTxWarp prst="textNoShape">
              <a:avLst/>
            </a:prstTxWarp>
          </a:bodyPr>
          <a:lstStyle/>
          <a:p>
            <a:endParaRPr lang="en-US"/>
          </a:p>
        </p:txBody>
      </p:sp>
      <p:grpSp>
        <p:nvGrpSpPr>
          <p:cNvPr id="2" name="Group 35"/>
          <p:cNvGrpSpPr>
            <a:grpSpLocks/>
          </p:cNvGrpSpPr>
          <p:nvPr/>
        </p:nvGrpSpPr>
        <p:grpSpPr bwMode="auto">
          <a:xfrm>
            <a:off x="533400" y="838200"/>
            <a:ext cx="5791200" cy="2667000"/>
            <a:chOff x="336" y="528"/>
            <a:chExt cx="3648" cy="1680"/>
          </a:xfrm>
        </p:grpSpPr>
        <p:sp>
          <p:nvSpPr>
            <p:cNvPr id="811034" name="Text Box 26"/>
            <p:cNvSpPr txBox="1">
              <a:spLocks noChangeArrowheads="1"/>
            </p:cNvSpPr>
            <p:nvPr/>
          </p:nvSpPr>
          <p:spPr bwMode="auto">
            <a:xfrm>
              <a:off x="336" y="528"/>
              <a:ext cx="3648" cy="518"/>
            </a:xfrm>
            <a:prstGeom prst="rect">
              <a:avLst/>
            </a:prstGeom>
            <a:noFill/>
            <a:ln w="12700">
              <a:noFill/>
              <a:miter lim="800000"/>
              <a:headEnd type="none" w="sm" len="sm"/>
              <a:tailEnd type="none" w="sm" len="sm"/>
            </a:ln>
            <a:effectLst/>
          </p:spPr>
          <p:txBody>
            <a:bodyPr>
              <a:prstTxWarp prst="textNoShape">
                <a:avLst/>
              </a:prstTxWarp>
              <a:spAutoFit/>
            </a:bodyPr>
            <a:lstStyle/>
            <a:p>
              <a:pPr algn="ctr">
                <a:spcBef>
                  <a:spcPct val="0"/>
                </a:spcBef>
                <a:buClrTx/>
                <a:buSzTx/>
                <a:buFontTx/>
                <a:buNone/>
              </a:pPr>
              <a:r>
                <a:rPr lang="en-US"/>
                <a:t>must cross attack edge to intersect even if sybil nodes do not follow the protocol</a:t>
              </a:r>
            </a:p>
          </p:txBody>
        </p:sp>
        <p:sp>
          <p:nvSpPr>
            <p:cNvPr id="811035" name="Line 27"/>
            <p:cNvSpPr>
              <a:spLocks noChangeShapeType="1"/>
            </p:cNvSpPr>
            <p:nvPr/>
          </p:nvSpPr>
          <p:spPr bwMode="auto">
            <a:xfrm flipH="1">
              <a:off x="1968" y="1056"/>
              <a:ext cx="92" cy="1152"/>
            </a:xfrm>
            <a:prstGeom prst="line">
              <a:avLst/>
            </a:prstGeom>
            <a:noFill/>
            <a:ln w="38100">
              <a:solidFill>
                <a:schemeClr val="tx1"/>
              </a:solidFill>
              <a:round/>
              <a:headEnd type="none" w="sm" len="sm"/>
              <a:tailEnd type="arrow" w="lg" len="lg"/>
            </a:ln>
            <a:effectLst/>
          </p:spPr>
          <p:txBody>
            <a:bodyPr wrap="none" anchor="ctr">
              <a:prstTxWarp prst="textNoShape">
                <a:avLst/>
              </a:prstTxWarp>
            </a:bodyPr>
            <a:lstStyle/>
            <a:p>
              <a:endParaRPr lang="en-US"/>
            </a:p>
          </p:txBody>
        </p:sp>
      </p:grpSp>
      <p:sp>
        <p:nvSpPr>
          <p:cNvPr id="811036" name="Freeform 28"/>
          <p:cNvSpPr>
            <a:spLocks/>
          </p:cNvSpPr>
          <p:nvPr/>
        </p:nvSpPr>
        <p:spPr bwMode="auto">
          <a:xfrm>
            <a:off x="1524000" y="3429000"/>
            <a:ext cx="3048000" cy="1346200"/>
          </a:xfrm>
          <a:custGeom>
            <a:avLst/>
            <a:gdLst/>
            <a:ahLst/>
            <a:cxnLst>
              <a:cxn ang="0">
                <a:pos x="1920" y="528"/>
              </a:cxn>
              <a:cxn ang="0">
                <a:pos x="1824" y="816"/>
              </a:cxn>
              <a:cxn ang="0">
                <a:pos x="1632" y="336"/>
              </a:cxn>
              <a:cxn ang="0">
                <a:pos x="1314" y="167"/>
              </a:cxn>
              <a:cxn ang="0">
                <a:pos x="783" y="121"/>
              </a:cxn>
              <a:cxn ang="0">
                <a:pos x="480" y="96"/>
              </a:cxn>
              <a:cxn ang="0">
                <a:pos x="144" y="48"/>
              </a:cxn>
              <a:cxn ang="0">
                <a:pos x="0" y="0"/>
              </a:cxn>
            </a:cxnLst>
            <a:rect l="0" t="0" r="r" b="b"/>
            <a:pathLst>
              <a:path w="1920" h="848">
                <a:moveTo>
                  <a:pt x="1920" y="528"/>
                </a:moveTo>
                <a:cubicBezTo>
                  <a:pt x="1896" y="688"/>
                  <a:pt x="1872" y="848"/>
                  <a:pt x="1824" y="816"/>
                </a:cubicBezTo>
                <a:cubicBezTo>
                  <a:pt x="1776" y="784"/>
                  <a:pt x="1717" y="444"/>
                  <a:pt x="1632" y="336"/>
                </a:cubicBezTo>
                <a:cubicBezTo>
                  <a:pt x="1547" y="228"/>
                  <a:pt x="1455" y="203"/>
                  <a:pt x="1314" y="167"/>
                </a:cubicBezTo>
                <a:cubicBezTo>
                  <a:pt x="1173" y="131"/>
                  <a:pt x="922" y="133"/>
                  <a:pt x="783" y="121"/>
                </a:cubicBezTo>
                <a:cubicBezTo>
                  <a:pt x="644" y="109"/>
                  <a:pt x="586" y="108"/>
                  <a:pt x="480" y="96"/>
                </a:cubicBezTo>
                <a:cubicBezTo>
                  <a:pt x="374" y="84"/>
                  <a:pt x="224" y="64"/>
                  <a:pt x="144" y="48"/>
                </a:cubicBezTo>
                <a:cubicBezTo>
                  <a:pt x="64" y="32"/>
                  <a:pt x="32" y="16"/>
                  <a:pt x="0" y="0"/>
                </a:cubicBezTo>
              </a:path>
            </a:pathLst>
          </a:custGeom>
          <a:noFill/>
          <a:ln w="38100" cap="flat" cmpd="sng">
            <a:solidFill>
              <a:schemeClr val="tx1"/>
            </a:solidFill>
            <a:prstDash val="solid"/>
            <a:round/>
            <a:headEnd/>
            <a:tailEnd/>
          </a:ln>
          <a:effectLst/>
        </p:spPr>
        <p:txBody>
          <a:bodyPr wrap="none" lIns="92075" tIns="46038" rIns="92075" bIns="46038">
            <a:prstTxWarp prst="textNoShape">
              <a:avLst/>
            </a:prstTxWarp>
          </a:bodyPr>
          <a:lstStyle/>
          <a:p>
            <a:endParaRPr lang="en-US"/>
          </a:p>
        </p:txBody>
      </p:sp>
      <p:sp>
        <p:nvSpPr>
          <p:cNvPr id="811037" name="Text Box 29"/>
          <p:cNvSpPr txBox="1">
            <a:spLocks noChangeArrowheads="1"/>
          </p:cNvSpPr>
          <p:nvPr/>
        </p:nvSpPr>
        <p:spPr bwMode="auto">
          <a:xfrm>
            <a:off x="533400" y="3581400"/>
            <a:ext cx="1752600" cy="603250"/>
          </a:xfrm>
          <a:prstGeom prst="rect">
            <a:avLst/>
          </a:prstGeom>
          <a:noFill/>
          <a:ln w="12700">
            <a:noFill/>
            <a:miter lim="800000"/>
            <a:headEnd type="none" w="sm" len="sm"/>
            <a:tailEnd type="none" w="sm" len="sm"/>
          </a:ln>
          <a:effectLst/>
        </p:spPr>
        <p:txBody>
          <a:bodyPr>
            <a:prstTxWarp prst="textNoShape">
              <a:avLst/>
            </a:prstTxWarp>
            <a:spAutoFit/>
          </a:bodyPr>
          <a:lstStyle/>
          <a:p>
            <a:pPr algn="r">
              <a:lnSpc>
                <a:spcPct val="70000"/>
              </a:lnSpc>
              <a:spcBef>
                <a:spcPct val="0"/>
              </a:spcBef>
              <a:buClrTx/>
              <a:buSzTx/>
              <a:buFontTx/>
              <a:buNone/>
            </a:pPr>
            <a:r>
              <a:rPr lang="en-US"/>
              <a:t>same </a:t>
            </a:r>
          </a:p>
          <a:p>
            <a:pPr algn="r">
              <a:lnSpc>
                <a:spcPct val="70000"/>
              </a:lnSpc>
              <a:spcBef>
                <a:spcPct val="0"/>
              </a:spcBef>
              <a:buClrTx/>
              <a:buSzTx/>
              <a:buFontTx/>
              <a:buNone/>
            </a:pPr>
            <a:r>
              <a:rPr lang="en-US"/>
              <a:t>intersection</a:t>
            </a:r>
          </a:p>
        </p:txBody>
      </p:sp>
      <p:sp>
        <p:nvSpPr>
          <p:cNvPr id="811042" name="Text Box 34"/>
          <p:cNvSpPr txBox="1">
            <a:spLocks noChangeArrowheads="1"/>
          </p:cNvSpPr>
          <p:nvPr/>
        </p:nvSpPr>
        <p:spPr bwMode="auto">
          <a:xfrm>
            <a:off x="5334000" y="5230812"/>
            <a:ext cx="3557665" cy="831639"/>
          </a:xfrm>
          <a:prstGeom prst="rect">
            <a:avLst/>
          </a:prstGeom>
          <a:noFill/>
          <a:ln w="9525">
            <a:solidFill>
              <a:schemeClr val="tx1"/>
            </a:solidFill>
            <a:miter lim="800000"/>
            <a:headEnd/>
            <a:tailEnd/>
          </a:ln>
          <a:effectLst/>
        </p:spPr>
        <p:txBody>
          <a:bodyPr wrap="none" lIns="92075" tIns="46038" rIns="92075" bIns="46038">
            <a:prstTxWarp prst="textNoShape">
              <a:avLst/>
            </a:prstTxWarp>
            <a:spAutoFit/>
          </a:bodyPr>
          <a:lstStyle/>
          <a:p>
            <a:pPr algn="ctr"/>
            <a:r>
              <a:rPr lang="en-US" sz="2400"/>
              <a:t>Intersection =</a:t>
            </a:r>
          </a:p>
          <a:p>
            <a:pPr algn="ctr"/>
            <a:r>
              <a:rPr lang="en-US" sz="2400"/>
              <a:t>(node, incoming edge</a:t>
            </a:r>
          </a:p>
        </p:txBody>
      </p:sp>
      <p:sp>
        <p:nvSpPr>
          <p:cNvPr id="26" name="Slide Number Placeholder 25"/>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10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10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11022"/>
                                        </p:tgtEl>
                                        <p:attrNameLst>
                                          <p:attrName>style.visibility</p:attrName>
                                        </p:attrNameLst>
                                      </p:cBhvr>
                                      <p:to>
                                        <p:strVal val="visible"/>
                                      </p:to>
                                    </p:set>
                                    <p:animEffect transition="in" filter="wipe(up)">
                                      <p:cBhvr>
                                        <p:cTn id="15" dur="1000"/>
                                        <p:tgtEl>
                                          <p:spTgt spid="8110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811024"/>
                                        </p:tgtEl>
                                        <p:attrNameLst>
                                          <p:attrName>style.visibility</p:attrName>
                                        </p:attrNameLst>
                                      </p:cBhvr>
                                      <p:to>
                                        <p:strVal val="visible"/>
                                      </p:to>
                                    </p:set>
                                    <p:animEffect transition="in" filter="wipe(right)">
                                      <p:cBhvr>
                                        <p:cTn id="20" dur="500"/>
                                        <p:tgtEl>
                                          <p:spTgt spid="81102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110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811036"/>
                                        </p:tgtEl>
                                        <p:attrNameLst>
                                          <p:attrName>style.visibility</p:attrName>
                                        </p:attrNameLst>
                                      </p:cBhvr>
                                      <p:to>
                                        <p:strVal val="visible"/>
                                      </p:to>
                                    </p:set>
                                    <p:animEffect transition="in" filter="wipe(right)">
                                      <p:cBhvr>
                                        <p:cTn id="33" dur="500"/>
                                        <p:tgtEl>
                                          <p:spTgt spid="811036"/>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8110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1021" grpId="0"/>
      <p:bldP spid="811022" grpId="0" animBg="1"/>
      <p:bldP spid="811023" grpId="0"/>
      <p:bldP spid="811024" grpId="0" animBg="1"/>
      <p:bldP spid="811028" grpId="0" animBg="1"/>
      <p:bldP spid="811036" grpId="0" animBg="1"/>
      <p:bldP spid="811037"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2071" name="Freeform 39"/>
          <p:cNvSpPr>
            <a:spLocks/>
          </p:cNvSpPr>
          <p:nvPr/>
        </p:nvSpPr>
        <p:spPr bwMode="auto">
          <a:xfrm>
            <a:off x="533400" y="3276600"/>
            <a:ext cx="1547813" cy="1660525"/>
          </a:xfrm>
          <a:custGeom>
            <a:avLst/>
            <a:gdLst/>
            <a:ahLst/>
            <a:cxnLst>
              <a:cxn ang="0">
                <a:pos x="5" y="0"/>
              </a:cxn>
              <a:cxn ang="0">
                <a:pos x="20" y="227"/>
              </a:cxn>
              <a:cxn ang="0">
                <a:pos x="126" y="439"/>
              </a:cxn>
              <a:cxn ang="0">
                <a:pos x="217" y="621"/>
              </a:cxn>
              <a:cxn ang="0">
                <a:pos x="262" y="743"/>
              </a:cxn>
              <a:cxn ang="0">
                <a:pos x="399" y="818"/>
              </a:cxn>
              <a:cxn ang="0">
                <a:pos x="505" y="894"/>
              </a:cxn>
              <a:cxn ang="0">
                <a:pos x="763" y="1000"/>
              </a:cxn>
              <a:cxn ang="0">
                <a:pos x="975" y="1046"/>
              </a:cxn>
            </a:cxnLst>
            <a:rect l="0" t="0" r="r" b="b"/>
            <a:pathLst>
              <a:path w="975" h="1046">
                <a:moveTo>
                  <a:pt x="5" y="0"/>
                </a:moveTo>
                <a:cubicBezTo>
                  <a:pt x="7" y="38"/>
                  <a:pt x="0" y="154"/>
                  <a:pt x="20" y="227"/>
                </a:cubicBezTo>
                <a:cubicBezTo>
                  <a:pt x="40" y="300"/>
                  <a:pt x="93" y="373"/>
                  <a:pt x="126" y="439"/>
                </a:cubicBezTo>
                <a:cubicBezTo>
                  <a:pt x="159" y="505"/>
                  <a:pt x="194" y="570"/>
                  <a:pt x="217" y="621"/>
                </a:cubicBezTo>
                <a:cubicBezTo>
                  <a:pt x="240" y="672"/>
                  <a:pt x="232" y="710"/>
                  <a:pt x="262" y="743"/>
                </a:cubicBezTo>
                <a:cubicBezTo>
                  <a:pt x="292" y="776"/>
                  <a:pt x="359" y="793"/>
                  <a:pt x="399" y="818"/>
                </a:cubicBezTo>
                <a:cubicBezTo>
                  <a:pt x="439" y="843"/>
                  <a:pt x="444" y="864"/>
                  <a:pt x="505" y="894"/>
                </a:cubicBezTo>
                <a:cubicBezTo>
                  <a:pt x="566" y="924"/>
                  <a:pt x="685" y="975"/>
                  <a:pt x="763" y="1000"/>
                </a:cubicBezTo>
                <a:cubicBezTo>
                  <a:pt x="841" y="1025"/>
                  <a:pt x="940" y="1038"/>
                  <a:pt x="975" y="1046"/>
                </a:cubicBezTo>
              </a:path>
            </a:pathLst>
          </a:custGeom>
          <a:noFill/>
          <a:ln w="50800" cap="flat" cmpd="sng">
            <a:solidFill>
              <a:schemeClr val="tx1"/>
            </a:solidFill>
            <a:prstDash val="solid"/>
            <a:round/>
            <a:headEnd/>
            <a:tailEnd/>
          </a:ln>
          <a:effectLst/>
        </p:spPr>
        <p:txBody>
          <a:bodyPr wrap="none" lIns="92075" tIns="46038" rIns="92075" bIns="46038">
            <a:prstTxWarp prst="textNoShape">
              <a:avLst/>
            </a:prstTxWarp>
          </a:bodyPr>
          <a:lstStyle/>
          <a:p>
            <a:endParaRPr lang="en-US"/>
          </a:p>
        </p:txBody>
      </p:sp>
      <p:sp>
        <p:nvSpPr>
          <p:cNvPr id="812034" name="Rectangle 2"/>
          <p:cNvSpPr>
            <a:spLocks noGrp="1" noChangeArrowheads="1"/>
          </p:cNvSpPr>
          <p:nvPr>
            <p:ph type="title"/>
          </p:nvPr>
        </p:nvSpPr>
        <p:spPr>
          <a:xfrm>
            <a:off x="533400" y="381000"/>
            <a:ext cx="7904163" cy="838200"/>
          </a:xfrm>
        </p:spPr>
        <p:txBody>
          <a:bodyPr>
            <a:normAutofit fontScale="90000"/>
          </a:bodyPr>
          <a:lstStyle/>
          <a:p>
            <a:r>
              <a:rPr lang="en-US"/>
              <a:t>Bound # Sybil Nodes Accepted per Intersection within </a:t>
            </a:r>
            <a:r>
              <a:rPr lang="en-US" i="1"/>
              <a:t>w</a:t>
            </a:r>
          </a:p>
        </p:txBody>
      </p:sp>
      <p:sp>
        <p:nvSpPr>
          <p:cNvPr id="812035" name="Rectangle 3"/>
          <p:cNvSpPr>
            <a:spLocks noGrp="1" noChangeArrowheads="1"/>
          </p:cNvSpPr>
          <p:nvPr>
            <p:ph type="body" idx="1"/>
          </p:nvPr>
        </p:nvSpPr>
        <p:spPr>
          <a:xfrm>
            <a:off x="4267200" y="1600200"/>
            <a:ext cx="4495800" cy="4217988"/>
          </a:xfrm>
        </p:spPr>
        <p:txBody>
          <a:bodyPr/>
          <a:lstStyle/>
          <a:p>
            <a:r>
              <a:rPr lang="en-US"/>
              <a:t>Back-traceable: Each intersection should correspond to routes from </a:t>
            </a:r>
            <a:r>
              <a:rPr lang="en-US">
                <a:solidFill>
                  <a:schemeClr val="hlink"/>
                </a:solidFill>
              </a:rPr>
              <a:t>at most </a:t>
            </a:r>
            <a:r>
              <a:rPr lang="en-US" i="1">
                <a:solidFill>
                  <a:schemeClr val="hlink"/>
                </a:solidFill>
              </a:rPr>
              <a:t>w</a:t>
            </a:r>
            <a:r>
              <a:rPr lang="en-US">
                <a:solidFill>
                  <a:schemeClr val="hlink"/>
                </a:solidFill>
              </a:rPr>
              <a:t> honest nodes</a:t>
            </a:r>
          </a:p>
          <a:p>
            <a:r>
              <a:rPr lang="en-US"/>
              <a:t>Verifier accepts at most </a:t>
            </a:r>
            <a:r>
              <a:rPr lang="en-US" i="1"/>
              <a:t>w</a:t>
            </a:r>
            <a:r>
              <a:rPr lang="en-US"/>
              <a:t> nodes per intersection</a:t>
            </a:r>
          </a:p>
          <a:p>
            <a:pPr lvl="1"/>
            <a:r>
              <a:rPr lang="en-US"/>
              <a:t>Will not hurt honest nodes</a:t>
            </a:r>
          </a:p>
        </p:txBody>
      </p:sp>
      <p:sp>
        <p:nvSpPr>
          <p:cNvPr id="812036" name="Rectangle 4"/>
          <p:cNvSpPr>
            <a:spLocks noChangeArrowheads="1"/>
          </p:cNvSpPr>
          <p:nvPr/>
        </p:nvSpPr>
        <p:spPr bwMode="auto">
          <a:xfrm>
            <a:off x="2127250" y="2362200"/>
            <a:ext cx="157163" cy="141288"/>
          </a:xfrm>
          <a:prstGeom prst="rect">
            <a:avLst/>
          </a:prstGeom>
          <a:solidFill>
            <a:srgbClr val="008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812038" name="Rectangle 6"/>
          <p:cNvSpPr>
            <a:spLocks noChangeArrowheads="1"/>
          </p:cNvSpPr>
          <p:nvPr/>
        </p:nvSpPr>
        <p:spPr bwMode="auto">
          <a:xfrm>
            <a:off x="3590925" y="3660775"/>
            <a:ext cx="141288" cy="141288"/>
          </a:xfrm>
          <a:prstGeom prst="rect">
            <a:avLst/>
          </a:prstGeom>
          <a:solidFill>
            <a:srgbClr val="FF00FF"/>
          </a:solidFill>
          <a:ln w="9398">
            <a:solidFill>
              <a:srgbClr val="000000"/>
            </a:solidFill>
            <a:miter lim="800000"/>
            <a:headEnd/>
            <a:tailEnd/>
          </a:ln>
          <a:effectLst/>
        </p:spPr>
        <p:txBody>
          <a:bodyPr wrap="none" anchor="ctr">
            <a:prstTxWarp prst="textNoShape">
              <a:avLst/>
            </a:prstTxWarp>
          </a:bodyPr>
          <a:lstStyle/>
          <a:p>
            <a:endParaRPr lang="en-US"/>
          </a:p>
        </p:txBody>
      </p:sp>
      <p:sp>
        <p:nvSpPr>
          <p:cNvPr id="812040" name="Oval 8"/>
          <p:cNvSpPr>
            <a:spLocks noChangeArrowheads="1"/>
          </p:cNvSpPr>
          <p:nvPr/>
        </p:nvSpPr>
        <p:spPr bwMode="auto">
          <a:xfrm>
            <a:off x="412750" y="1752600"/>
            <a:ext cx="2559050" cy="3733800"/>
          </a:xfrm>
          <a:prstGeom prst="ellipse">
            <a:avLst/>
          </a:prstGeom>
          <a:noFill/>
          <a:ln w="27305">
            <a:solidFill>
              <a:schemeClr val="tx1"/>
            </a:solidFill>
            <a:miter lim="800000"/>
            <a:headEnd/>
            <a:tailEnd/>
          </a:ln>
          <a:effectLst/>
        </p:spPr>
        <p:txBody>
          <a:bodyPr wrap="none" anchor="ctr">
            <a:prstTxWarp prst="textNoShape">
              <a:avLst/>
            </a:prstTxWarp>
          </a:bodyPr>
          <a:lstStyle/>
          <a:p>
            <a:endParaRPr lang="en-US"/>
          </a:p>
        </p:txBody>
      </p:sp>
      <p:sp>
        <p:nvSpPr>
          <p:cNvPr id="812042" name="Line 10"/>
          <p:cNvSpPr>
            <a:spLocks noChangeShapeType="1"/>
          </p:cNvSpPr>
          <p:nvPr/>
        </p:nvSpPr>
        <p:spPr bwMode="auto">
          <a:xfrm>
            <a:off x="2774950" y="3657600"/>
            <a:ext cx="804863" cy="61913"/>
          </a:xfrm>
          <a:prstGeom prst="line">
            <a:avLst/>
          </a:prstGeom>
          <a:noFill/>
          <a:ln w="38160">
            <a:solidFill>
              <a:srgbClr val="FF0000"/>
            </a:solidFill>
            <a:miter lim="800000"/>
            <a:headEnd/>
            <a:tailEnd/>
          </a:ln>
          <a:effectLst/>
        </p:spPr>
        <p:txBody>
          <a:bodyPr>
            <a:prstTxWarp prst="textNoShape">
              <a:avLst/>
            </a:prstTxWarp>
          </a:bodyPr>
          <a:lstStyle/>
          <a:p>
            <a:endParaRPr lang="en-US"/>
          </a:p>
        </p:txBody>
      </p:sp>
      <p:sp>
        <p:nvSpPr>
          <p:cNvPr id="812043" name="Oval 11"/>
          <p:cNvSpPr>
            <a:spLocks noChangeArrowheads="1"/>
          </p:cNvSpPr>
          <p:nvPr/>
        </p:nvSpPr>
        <p:spPr bwMode="auto">
          <a:xfrm>
            <a:off x="3467100" y="1752600"/>
            <a:ext cx="800100" cy="3733800"/>
          </a:xfrm>
          <a:prstGeom prst="ellipse">
            <a:avLst/>
          </a:prstGeom>
          <a:noFill/>
          <a:ln w="27305">
            <a:solidFill>
              <a:schemeClr val="tx1"/>
            </a:solidFill>
            <a:miter lim="800000"/>
            <a:headEnd/>
            <a:tailEnd/>
          </a:ln>
          <a:effectLst/>
        </p:spPr>
        <p:txBody>
          <a:bodyPr wrap="none" anchor="ctr">
            <a:prstTxWarp prst="textNoShape">
              <a:avLst/>
            </a:prstTxWarp>
          </a:bodyPr>
          <a:lstStyle/>
          <a:p>
            <a:endParaRPr lang="en-US"/>
          </a:p>
        </p:txBody>
      </p:sp>
      <p:sp>
        <p:nvSpPr>
          <p:cNvPr id="812044" name="Rectangle 12"/>
          <p:cNvSpPr>
            <a:spLocks noChangeArrowheads="1"/>
          </p:cNvSpPr>
          <p:nvPr/>
        </p:nvSpPr>
        <p:spPr bwMode="auto">
          <a:xfrm>
            <a:off x="2617788" y="3581400"/>
            <a:ext cx="157162" cy="141288"/>
          </a:xfrm>
          <a:prstGeom prst="rect">
            <a:avLst/>
          </a:prstGeom>
          <a:solidFill>
            <a:srgbClr val="008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812045" name="Text Box 13"/>
          <p:cNvSpPr txBox="1">
            <a:spLocks noChangeArrowheads="1"/>
          </p:cNvSpPr>
          <p:nvPr/>
        </p:nvSpPr>
        <p:spPr bwMode="auto">
          <a:xfrm>
            <a:off x="1174750" y="2032000"/>
            <a:ext cx="1231900" cy="366713"/>
          </a:xfrm>
          <a:prstGeom prst="rect">
            <a:avLst/>
          </a:prstGeom>
          <a:noFill/>
          <a:ln w="9525">
            <a:noFill/>
            <a:round/>
            <a:headEnd/>
            <a:tailEnd/>
          </a:ln>
          <a:effectLst/>
        </p:spPr>
        <p:txBody>
          <a:bodyPr wrap="none" lIns="90000" tIns="46800" rIns="90000" bIns="46800">
            <a:prstTxWarp prst="textNoShape">
              <a:avLst/>
            </a:prstTxWarp>
            <a:spAutoFit/>
          </a:bodyPr>
          <a:lstStyle/>
          <a:p>
            <a:pPr defTabSz="457200">
              <a:lnSpc>
                <a:spcPct val="75000"/>
              </a:lnSpc>
              <a:spcBef>
                <a:spcPct val="0"/>
              </a:spcBef>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chemeClr val="tx2"/>
                </a:solidFill>
              </a:rPr>
              <a:t>Verifier</a:t>
            </a:r>
          </a:p>
        </p:txBody>
      </p:sp>
      <p:sp>
        <p:nvSpPr>
          <p:cNvPr id="812063" name="Text Box 31"/>
          <p:cNvSpPr txBox="1">
            <a:spLocks noChangeArrowheads="1"/>
          </p:cNvSpPr>
          <p:nvPr/>
        </p:nvSpPr>
        <p:spPr bwMode="auto">
          <a:xfrm>
            <a:off x="709613" y="5562600"/>
            <a:ext cx="3252787" cy="457200"/>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a:t>for a given intersection</a:t>
            </a:r>
          </a:p>
        </p:txBody>
      </p:sp>
      <p:sp>
        <p:nvSpPr>
          <p:cNvPr id="812064" name="Freeform 32"/>
          <p:cNvSpPr>
            <a:spLocks/>
          </p:cNvSpPr>
          <p:nvPr/>
        </p:nvSpPr>
        <p:spPr bwMode="auto">
          <a:xfrm>
            <a:off x="1371600" y="4800600"/>
            <a:ext cx="762000" cy="914400"/>
          </a:xfrm>
          <a:custGeom>
            <a:avLst/>
            <a:gdLst/>
            <a:ahLst/>
            <a:cxnLst>
              <a:cxn ang="0">
                <a:pos x="672" y="720"/>
              </a:cxn>
              <a:cxn ang="0">
                <a:pos x="0" y="0"/>
              </a:cxn>
            </a:cxnLst>
            <a:rect l="0" t="0" r="r" b="b"/>
            <a:pathLst>
              <a:path w="672" h="720">
                <a:moveTo>
                  <a:pt x="672" y="720"/>
                </a:moveTo>
                <a:cubicBezTo>
                  <a:pt x="672" y="720"/>
                  <a:pt x="336" y="360"/>
                  <a:pt x="0" y="0"/>
                </a:cubicBezTo>
              </a:path>
            </a:pathLst>
          </a:custGeom>
          <a:noFill/>
          <a:ln w="25400" cap="flat" cmpd="sng">
            <a:solidFill>
              <a:schemeClr val="tx1"/>
            </a:solidFill>
            <a:prstDash val="solid"/>
            <a:round/>
            <a:headEnd/>
            <a:tailEnd type="arrow" w="lg" len="lg"/>
          </a:ln>
          <a:effectLst/>
        </p:spPr>
        <p:txBody>
          <a:bodyPr wrap="none" lIns="92075" tIns="46038" rIns="92075" bIns="46038">
            <a:prstTxWarp prst="textNoShape">
              <a:avLst/>
            </a:prstTxWarp>
          </a:bodyPr>
          <a:lstStyle/>
          <a:p>
            <a:endParaRPr lang="en-US"/>
          </a:p>
        </p:txBody>
      </p:sp>
      <p:sp>
        <p:nvSpPr>
          <p:cNvPr id="812068" name="Freeform 36"/>
          <p:cNvSpPr>
            <a:spLocks/>
          </p:cNvSpPr>
          <p:nvPr/>
        </p:nvSpPr>
        <p:spPr bwMode="auto">
          <a:xfrm>
            <a:off x="1255713" y="2514600"/>
            <a:ext cx="1042987" cy="2622550"/>
          </a:xfrm>
          <a:custGeom>
            <a:avLst/>
            <a:gdLst/>
            <a:ahLst/>
            <a:cxnLst>
              <a:cxn ang="0">
                <a:pos x="582" y="0"/>
              </a:cxn>
              <a:cxn ang="0">
                <a:pos x="376" y="182"/>
              </a:cxn>
              <a:cxn ang="0">
                <a:pos x="406" y="485"/>
              </a:cxn>
              <a:cxn ang="0">
                <a:pos x="634" y="682"/>
              </a:cxn>
              <a:cxn ang="0">
                <a:pos x="543" y="1107"/>
              </a:cxn>
              <a:cxn ang="0">
                <a:pos x="209" y="1228"/>
              </a:cxn>
              <a:cxn ang="0">
                <a:pos x="28" y="1425"/>
              </a:cxn>
              <a:cxn ang="0">
                <a:pos x="43" y="1652"/>
              </a:cxn>
            </a:cxnLst>
            <a:rect l="0" t="0" r="r" b="b"/>
            <a:pathLst>
              <a:path w="657" h="1652">
                <a:moveTo>
                  <a:pt x="582" y="0"/>
                </a:moveTo>
                <a:cubicBezTo>
                  <a:pt x="548" y="30"/>
                  <a:pt x="405" y="101"/>
                  <a:pt x="376" y="182"/>
                </a:cubicBezTo>
                <a:cubicBezTo>
                  <a:pt x="347" y="263"/>
                  <a:pt x="363" y="402"/>
                  <a:pt x="406" y="485"/>
                </a:cubicBezTo>
                <a:cubicBezTo>
                  <a:pt x="449" y="568"/>
                  <a:pt x="611" y="579"/>
                  <a:pt x="634" y="682"/>
                </a:cubicBezTo>
                <a:cubicBezTo>
                  <a:pt x="657" y="785"/>
                  <a:pt x="614" y="1016"/>
                  <a:pt x="543" y="1107"/>
                </a:cubicBezTo>
                <a:cubicBezTo>
                  <a:pt x="472" y="1198"/>
                  <a:pt x="295" y="1175"/>
                  <a:pt x="209" y="1228"/>
                </a:cubicBezTo>
                <a:cubicBezTo>
                  <a:pt x="123" y="1281"/>
                  <a:pt x="56" y="1354"/>
                  <a:pt x="28" y="1425"/>
                </a:cubicBezTo>
                <a:cubicBezTo>
                  <a:pt x="0" y="1496"/>
                  <a:pt x="40" y="1605"/>
                  <a:pt x="43" y="1652"/>
                </a:cubicBezTo>
              </a:path>
            </a:pathLst>
          </a:custGeom>
          <a:noFill/>
          <a:ln w="38100" cap="flat" cmpd="sng">
            <a:solidFill>
              <a:schemeClr val="tx2"/>
            </a:solidFill>
            <a:prstDash val="solid"/>
            <a:round/>
            <a:headEnd type="none" w="sm" len="sm"/>
            <a:tailEnd type="none" w="sm" len="sm"/>
          </a:ln>
          <a:effectLst/>
        </p:spPr>
        <p:txBody>
          <a:bodyPr wrap="none" anchor="ctr">
            <a:prstTxWarp prst="textNoShape">
              <a:avLst/>
            </a:prstTxWarp>
          </a:bodyPr>
          <a:lstStyle/>
          <a:p>
            <a:endParaRPr lang="en-US"/>
          </a:p>
        </p:txBody>
      </p:sp>
      <p:sp>
        <p:nvSpPr>
          <p:cNvPr id="812069" name="Rectangle 37"/>
          <p:cNvSpPr>
            <a:spLocks noChangeArrowheads="1"/>
          </p:cNvSpPr>
          <p:nvPr/>
        </p:nvSpPr>
        <p:spPr bwMode="auto">
          <a:xfrm>
            <a:off x="490538" y="3124200"/>
            <a:ext cx="157162" cy="141288"/>
          </a:xfrm>
          <a:prstGeom prst="rect">
            <a:avLst/>
          </a:prstGeom>
          <a:solidFill>
            <a:schemeClr val="tx1"/>
          </a:solidFill>
          <a:ln w="9398">
            <a:solidFill>
              <a:srgbClr val="000000"/>
            </a:solidFill>
            <a:miter lim="800000"/>
            <a:headEnd/>
            <a:tailEnd/>
          </a:ln>
          <a:effectLst/>
        </p:spPr>
        <p:txBody>
          <a:bodyPr wrap="none" anchor="ctr">
            <a:prstTxWarp prst="textNoShape">
              <a:avLst/>
            </a:prstTxWarp>
          </a:bodyPr>
          <a:lstStyle/>
          <a:p>
            <a:endParaRPr lang="en-US"/>
          </a:p>
        </p:txBody>
      </p:sp>
      <p:sp>
        <p:nvSpPr>
          <p:cNvPr id="812073" name="Freeform 41"/>
          <p:cNvSpPr>
            <a:spLocks/>
          </p:cNvSpPr>
          <p:nvPr/>
        </p:nvSpPr>
        <p:spPr bwMode="auto">
          <a:xfrm>
            <a:off x="571500" y="3581400"/>
            <a:ext cx="1852613" cy="1319213"/>
          </a:xfrm>
          <a:custGeom>
            <a:avLst/>
            <a:gdLst/>
            <a:ahLst/>
            <a:cxnLst>
              <a:cxn ang="0">
                <a:pos x="0" y="0"/>
              </a:cxn>
              <a:cxn ang="0">
                <a:pos x="106" y="212"/>
              </a:cxn>
              <a:cxn ang="0">
                <a:pos x="197" y="394"/>
              </a:cxn>
              <a:cxn ang="0">
                <a:pos x="242" y="516"/>
              </a:cxn>
              <a:cxn ang="0">
                <a:pos x="379" y="591"/>
              </a:cxn>
              <a:cxn ang="0">
                <a:pos x="485" y="667"/>
              </a:cxn>
              <a:cxn ang="0">
                <a:pos x="743" y="773"/>
              </a:cxn>
              <a:cxn ang="0">
                <a:pos x="955" y="819"/>
              </a:cxn>
              <a:cxn ang="0">
                <a:pos x="1167" y="698"/>
              </a:cxn>
            </a:cxnLst>
            <a:rect l="0" t="0" r="r" b="b"/>
            <a:pathLst>
              <a:path w="1167" h="831">
                <a:moveTo>
                  <a:pt x="0" y="0"/>
                </a:moveTo>
                <a:cubicBezTo>
                  <a:pt x="18" y="35"/>
                  <a:pt x="73" y="146"/>
                  <a:pt x="106" y="212"/>
                </a:cubicBezTo>
                <a:cubicBezTo>
                  <a:pt x="139" y="278"/>
                  <a:pt x="174" y="343"/>
                  <a:pt x="197" y="394"/>
                </a:cubicBezTo>
                <a:cubicBezTo>
                  <a:pt x="220" y="445"/>
                  <a:pt x="212" y="483"/>
                  <a:pt x="242" y="516"/>
                </a:cubicBezTo>
                <a:cubicBezTo>
                  <a:pt x="272" y="549"/>
                  <a:pt x="339" y="566"/>
                  <a:pt x="379" y="591"/>
                </a:cubicBezTo>
                <a:cubicBezTo>
                  <a:pt x="419" y="616"/>
                  <a:pt x="424" y="637"/>
                  <a:pt x="485" y="667"/>
                </a:cubicBezTo>
                <a:cubicBezTo>
                  <a:pt x="546" y="697"/>
                  <a:pt x="665" y="748"/>
                  <a:pt x="743" y="773"/>
                </a:cubicBezTo>
                <a:cubicBezTo>
                  <a:pt x="821" y="798"/>
                  <a:pt x="884" y="831"/>
                  <a:pt x="955" y="819"/>
                </a:cubicBezTo>
                <a:cubicBezTo>
                  <a:pt x="1026" y="807"/>
                  <a:pt x="1132" y="718"/>
                  <a:pt x="1167" y="698"/>
                </a:cubicBezTo>
              </a:path>
            </a:pathLst>
          </a:custGeom>
          <a:noFill/>
          <a:ln w="50800" cap="flat" cmpd="sng">
            <a:solidFill>
              <a:schemeClr val="hlink"/>
            </a:solidFill>
            <a:prstDash val="solid"/>
            <a:round/>
            <a:headEnd/>
            <a:tailEnd/>
          </a:ln>
          <a:effectLst/>
        </p:spPr>
        <p:txBody>
          <a:bodyPr wrap="none" lIns="92075" tIns="46038" rIns="92075" bIns="46038">
            <a:prstTxWarp prst="textNoShape">
              <a:avLst/>
            </a:prstTxWarp>
          </a:bodyPr>
          <a:lstStyle/>
          <a:p>
            <a:endParaRPr lang="en-US"/>
          </a:p>
        </p:txBody>
      </p:sp>
      <p:sp>
        <p:nvSpPr>
          <p:cNvPr id="812074" name="Rectangle 42"/>
          <p:cNvSpPr>
            <a:spLocks noChangeArrowheads="1"/>
          </p:cNvSpPr>
          <p:nvPr/>
        </p:nvSpPr>
        <p:spPr bwMode="auto">
          <a:xfrm>
            <a:off x="508000" y="3505200"/>
            <a:ext cx="157163" cy="141288"/>
          </a:xfrm>
          <a:prstGeom prst="rect">
            <a:avLst/>
          </a:prstGeom>
          <a:solidFill>
            <a:schemeClr val="hlink"/>
          </a:solidFill>
          <a:ln w="9398">
            <a:solidFill>
              <a:srgbClr val="000000"/>
            </a:solidFill>
            <a:miter lim="800000"/>
            <a:headEnd/>
            <a:tailEnd/>
          </a:ln>
          <a:effectLst/>
        </p:spPr>
        <p:txBody>
          <a:bodyPr wrap="none" anchor="ctr">
            <a:prstTxWarp prst="textNoShape">
              <a:avLst/>
            </a:prstTxWarp>
          </a:bodyPr>
          <a:lstStyle/>
          <a:p>
            <a:endParaRPr lang="en-US"/>
          </a:p>
        </p:txBody>
      </p:sp>
      <p:sp>
        <p:nvSpPr>
          <p:cNvPr id="812077" name="Rectangle 45"/>
          <p:cNvSpPr>
            <a:spLocks noChangeArrowheads="1"/>
          </p:cNvSpPr>
          <p:nvPr/>
        </p:nvSpPr>
        <p:spPr bwMode="auto">
          <a:xfrm>
            <a:off x="673100" y="3821113"/>
            <a:ext cx="157163" cy="141287"/>
          </a:xfrm>
          <a:prstGeom prst="rect">
            <a:avLst/>
          </a:prstGeom>
          <a:solidFill>
            <a:schemeClr val="tx2"/>
          </a:solidFill>
          <a:ln w="9398">
            <a:solidFill>
              <a:srgbClr val="000000"/>
            </a:solidFill>
            <a:miter lim="800000"/>
            <a:headEnd/>
            <a:tailEnd/>
          </a:ln>
          <a:effectLst/>
        </p:spPr>
        <p:txBody>
          <a:bodyPr wrap="none" anchor="ctr">
            <a:prstTxWarp prst="textNoShape">
              <a:avLst/>
            </a:prstTxWarp>
          </a:bodyPr>
          <a:lstStyle/>
          <a:p>
            <a:endParaRPr lang="en-US"/>
          </a:p>
        </p:txBody>
      </p:sp>
      <p:sp>
        <p:nvSpPr>
          <p:cNvPr id="812072" name="Freeform 40"/>
          <p:cNvSpPr>
            <a:spLocks/>
          </p:cNvSpPr>
          <p:nvPr/>
        </p:nvSpPr>
        <p:spPr bwMode="auto">
          <a:xfrm>
            <a:off x="766763" y="3881438"/>
            <a:ext cx="1925637" cy="982662"/>
          </a:xfrm>
          <a:custGeom>
            <a:avLst/>
            <a:gdLst/>
            <a:ahLst/>
            <a:cxnLst>
              <a:cxn ang="0">
                <a:pos x="0" y="0"/>
              </a:cxn>
              <a:cxn ang="0">
                <a:pos x="91" y="182"/>
              </a:cxn>
              <a:cxn ang="0">
                <a:pos x="136" y="304"/>
              </a:cxn>
              <a:cxn ang="0">
                <a:pos x="273" y="379"/>
              </a:cxn>
              <a:cxn ang="0">
                <a:pos x="379" y="455"/>
              </a:cxn>
              <a:cxn ang="0">
                <a:pos x="637" y="561"/>
              </a:cxn>
              <a:cxn ang="0">
                <a:pos x="849" y="607"/>
              </a:cxn>
              <a:cxn ang="0">
                <a:pos x="1061" y="486"/>
              </a:cxn>
              <a:cxn ang="0">
                <a:pos x="1213" y="288"/>
              </a:cxn>
            </a:cxnLst>
            <a:rect l="0" t="0" r="r" b="b"/>
            <a:pathLst>
              <a:path w="1213" h="619">
                <a:moveTo>
                  <a:pt x="0" y="0"/>
                </a:moveTo>
                <a:cubicBezTo>
                  <a:pt x="15" y="30"/>
                  <a:pt x="68" y="131"/>
                  <a:pt x="91" y="182"/>
                </a:cubicBezTo>
                <a:cubicBezTo>
                  <a:pt x="114" y="233"/>
                  <a:pt x="106" y="271"/>
                  <a:pt x="136" y="304"/>
                </a:cubicBezTo>
                <a:cubicBezTo>
                  <a:pt x="166" y="337"/>
                  <a:pt x="233" y="354"/>
                  <a:pt x="273" y="379"/>
                </a:cubicBezTo>
                <a:cubicBezTo>
                  <a:pt x="313" y="404"/>
                  <a:pt x="318" y="425"/>
                  <a:pt x="379" y="455"/>
                </a:cubicBezTo>
                <a:cubicBezTo>
                  <a:pt x="440" y="485"/>
                  <a:pt x="559" y="536"/>
                  <a:pt x="637" y="561"/>
                </a:cubicBezTo>
                <a:cubicBezTo>
                  <a:pt x="715" y="586"/>
                  <a:pt x="778" y="619"/>
                  <a:pt x="849" y="607"/>
                </a:cubicBezTo>
                <a:cubicBezTo>
                  <a:pt x="920" y="595"/>
                  <a:pt x="1000" y="539"/>
                  <a:pt x="1061" y="486"/>
                </a:cubicBezTo>
                <a:cubicBezTo>
                  <a:pt x="1122" y="433"/>
                  <a:pt x="1181" y="329"/>
                  <a:pt x="1213" y="288"/>
                </a:cubicBezTo>
              </a:path>
            </a:pathLst>
          </a:custGeom>
          <a:noFill/>
          <a:ln w="50800" cap="flat" cmpd="sng">
            <a:solidFill>
              <a:schemeClr val="tx2"/>
            </a:solidFill>
            <a:prstDash val="solid"/>
            <a:round/>
            <a:headEnd/>
            <a:tailEnd/>
          </a:ln>
          <a:effectLst/>
        </p:spPr>
        <p:txBody>
          <a:bodyPr wrap="none" lIns="92075" tIns="46038" rIns="92075" bIns="46038">
            <a:prstTxWarp prst="textNoShape">
              <a:avLst/>
            </a:prstTxWarp>
          </a:bodyPr>
          <a:lstStyle/>
          <a:p>
            <a:endParaRPr lang="en-US"/>
          </a:p>
        </p:txBody>
      </p:sp>
      <p:sp>
        <p:nvSpPr>
          <p:cNvPr id="812078" name="Oval 46"/>
          <p:cNvSpPr>
            <a:spLocks noChangeArrowheads="1"/>
          </p:cNvSpPr>
          <p:nvPr/>
        </p:nvSpPr>
        <p:spPr bwMode="auto">
          <a:xfrm>
            <a:off x="1236663" y="4537075"/>
            <a:ext cx="228600" cy="228600"/>
          </a:xfrm>
          <a:prstGeom prst="ellipse">
            <a:avLst/>
          </a:prstGeom>
          <a:noFill/>
          <a:ln w="38100">
            <a:solidFill>
              <a:schemeClr val="tx1"/>
            </a:solidFill>
            <a:round/>
            <a:headEnd/>
            <a:tailEnd/>
          </a:ln>
          <a:effectLst/>
        </p:spPr>
        <p:txBody>
          <a:bodyPr wrap="none" lIns="92075" tIns="46038" rIns="92075" bIns="46038" anchor="ctr">
            <a:prstTxWarp prst="textNoShape">
              <a:avLst/>
            </a:prstTxWarp>
          </a:bodyPr>
          <a:lstStyle/>
          <a:p>
            <a:endParaRPr lang="en-US"/>
          </a:p>
        </p:txBody>
      </p:sp>
      <p:sp>
        <p:nvSpPr>
          <p:cNvPr id="23" name="Slide Number Placeholder 22"/>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2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812073"/>
                                        </p:tgtEl>
                                        <p:attrNameLst>
                                          <p:attrName>style.visibility</p:attrName>
                                        </p:attrNameLst>
                                      </p:cBhvr>
                                      <p:to>
                                        <p:strVal val="visible"/>
                                      </p:to>
                                    </p:set>
                                    <p:animEffect transition="in" filter="wipe(left)">
                                      <p:cBhvr>
                                        <p:cTn id="11" dur="500"/>
                                        <p:tgtEl>
                                          <p:spTgt spid="81207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1207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12072"/>
                                        </p:tgtEl>
                                        <p:attrNameLst>
                                          <p:attrName>style.visibility</p:attrName>
                                        </p:attrNameLst>
                                      </p:cBhvr>
                                      <p:to>
                                        <p:strVal val="visible"/>
                                      </p:to>
                                    </p:set>
                                    <p:animEffect transition="in" filter="wipe(left)">
                                      <p:cBhvr>
                                        <p:cTn id="20" dur="500"/>
                                        <p:tgtEl>
                                          <p:spTgt spid="812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2073" grpId="0" animBg="1"/>
      <p:bldP spid="812074" grpId="0" animBg="1"/>
      <p:bldP spid="812077" grpId="0" animBg="1"/>
      <p:bldP spid="812072" grpId="0"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6434" name="Rectangle 2"/>
          <p:cNvSpPr>
            <a:spLocks noGrp="1" noChangeArrowheads="1"/>
          </p:cNvSpPr>
          <p:nvPr>
            <p:ph type="title"/>
          </p:nvPr>
        </p:nvSpPr>
        <p:spPr/>
        <p:txBody>
          <a:bodyPr>
            <a:normAutofit fontScale="90000"/>
          </a:bodyPr>
          <a:lstStyle/>
          <a:p>
            <a:r>
              <a:rPr lang="en-US" smtClean="0"/>
              <a:t>Summary of SybilGuard Guarantees</a:t>
            </a:r>
            <a:endParaRPr lang="en-US"/>
          </a:p>
        </p:txBody>
      </p:sp>
      <p:sp>
        <p:nvSpPr>
          <p:cNvPr id="786435" name="Rectangle 3"/>
          <p:cNvSpPr>
            <a:spLocks noGrp="1" noChangeArrowheads="1"/>
          </p:cNvSpPr>
          <p:nvPr>
            <p:ph sz="half" idx="1"/>
          </p:nvPr>
        </p:nvSpPr>
        <p:spPr>
          <a:xfrm>
            <a:off x="457200" y="1600200"/>
            <a:ext cx="4419600" cy="4525963"/>
          </a:xfrm>
        </p:spPr>
        <p:txBody>
          <a:bodyPr>
            <a:normAutofit/>
          </a:bodyPr>
          <a:lstStyle/>
          <a:p>
            <a:r>
              <a:rPr lang="en-US" dirty="0" smtClean="0"/>
              <a:t> Power of the adversary:</a:t>
            </a:r>
          </a:p>
          <a:p>
            <a:pPr lvl="1"/>
            <a:r>
              <a:rPr lang="en-US" dirty="0" smtClean="0"/>
              <a:t>Unlimited number of colluding </a:t>
            </a:r>
            <a:r>
              <a:rPr lang="en-US" dirty="0" err="1" smtClean="0"/>
              <a:t>sybil</a:t>
            </a:r>
            <a:r>
              <a:rPr lang="en-US" dirty="0" smtClean="0"/>
              <a:t> nodes</a:t>
            </a:r>
          </a:p>
          <a:p>
            <a:pPr lvl="1"/>
            <a:r>
              <a:rPr lang="en-US" dirty="0" smtClean="0"/>
              <a:t>Sybil nodes may not follow </a:t>
            </a:r>
            <a:r>
              <a:rPr lang="en-US" dirty="0" err="1" smtClean="0"/>
              <a:t>SybilGuard</a:t>
            </a:r>
            <a:r>
              <a:rPr lang="en-US" dirty="0" smtClean="0"/>
              <a:t> protocol</a:t>
            </a:r>
          </a:p>
          <a:p>
            <a:pPr lvl="4"/>
            <a:endParaRPr lang="en-US" dirty="0" smtClean="0"/>
          </a:p>
          <a:p>
            <a:r>
              <a:rPr lang="en-US" dirty="0" smtClean="0"/>
              <a:t> </a:t>
            </a:r>
            <a:r>
              <a:rPr lang="en-US" dirty="0" err="1" smtClean="0"/>
              <a:t>W.h.p</a:t>
            </a:r>
            <a:r>
              <a:rPr lang="en-US" dirty="0" smtClean="0"/>
              <a:t>., honest node accepts ≤ </a:t>
            </a:r>
            <a:r>
              <a:rPr lang="en-US" dirty="0" err="1" smtClean="0"/>
              <a:t>g</a:t>
            </a:r>
            <a:r>
              <a:rPr lang="en-US" dirty="0" smtClean="0"/>
              <a:t>*</a:t>
            </a:r>
            <a:r>
              <a:rPr lang="en-US" dirty="0" err="1" smtClean="0"/>
              <a:t>w</a:t>
            </a:r>
            <a:r>
              <a:rPr lang="en-US" dirty="0" smtClean="0"/>
              <a:t> </a:t>
            </a:r>
            <a:r>
              <a:rPr lang="en-US" dirty="0" err="1" smtClean="0"/>
              <a:t>sybil</a:t>
            </a:r>
            <a:r>
              <a:rPr lang="en-US" dirty="0" smtClean="0"/>
              <a:t> nodes</a:t>
            </a:r>
          </a:p>
          <a:p>
            <a:pPr lvl="1"/>
            <a:r>
              <a:rPr lang="en-US" dirty="0" err="1" smtClean="0"/>
              <a:t>g</a:t>
            </a:r>
            <a:r>
              <a:rPr lang="en-US" dirty="0" smtClean="0"/>
              <a:t>: # of attack edges</a:t>
            </a:r>
          </a:p>
          <a:p>
            <a:pPr lvl="1"/>
            <a:r>
              <a:rPr lang="en-US" dirty="0" err="1" smtClean="0"/>
              <a:t>w</a:t>
            </a:r>
            <a:r>
              <a:rPr lang="en-US" dirty="0" smtClean="0"/>
              <a:t>: Length of random route</a:t>
            </a:r>
            <a:endParaRPr lang="en-US" dirty="0"/>
          </a:p>
        </p:txBody>
      </p:sp>
      <p:graphicFrame>
        <p:nvGraphicFramePr>
          <p:cNvPr id="13" name="Group 77"/>
          <p:cNvGraphicFramePr>
            <a:graphicFrameLocks noGrp="1"/>
          </p:cNvGraphicFramePr>
          <p:nvPr>
            <p:ph sz="half" idx="2"/>
          </p:nvPr>
        </p:nvGraphicFramePr>
        <p:xfrm>
          <a:off x="4953000" y="1600200"/>
          <a:ext cx="3733800" cy="4422776"/>
        </p:xfrm>
        <a:graphic>
          <a:graphicData uri="http://schemas.openxmlformats.org/drawingml/2006/table">
            <a:tbl>
              <a:tblPr/>
              <a:tblGrid>
                <a:gridCol w="2057400"/>
                <a:gridCol w="1676400"/>
              </a:tblGrid>
              <a:tr h="1016000">
                <a:tc>
                  <a:txBody>
                    <a:bodyPr/>
                    <a:lstStyle/>
                    <a:p>
                      <a:pPr marL="0" marR="0" lvl="0" indent="0" algn="l" defTabSz="914400" rtl="0" eaLnBrk="0" fontAlgn="base" latinLnBrk="0" hangingPunct="0">
                        <a:lnSpc>
                          <a:spcPct val="100000"/>
                        </a:lnSpc>
                        <a:spcBef>
                          <a:spcPct val="30000"/>
                        </a:spcBef>
                        <a:spcAft>
                          <a:spcPct val="0"/>
                        </a:spcAft>
                        <a:buClr>
                          <a:schemeClr val="tx2"/>
                        </a:buClr>
                        <a:buSzTx/>
                        <a:buFont typeface="Wingdings" charset="2"/>
                        <a:buNone/>
                        <a:tabLst/>
                      </a:pPr>
                      <a:r>
                        <a:rPr kumimoji="0" lang="en-US" sz="2400" b="0" i="0" u="none" strike="noStrike" cap="none" normalizeH="0" baseline="0">
                          <a:ln>
                            <a:noFill/>
                          </a:ln>
                          <a:solidFill>
                            <a:schemeClr val="tx2"/>
                          </a:solidFill>
                          <a:effectLst/>
                          <a:latin typeface="Arial" charset="0"/>
                          <a:ea typeface="宋体" charset="-122"/>
                          <a:cs typeface="宋体" charset="-122"/>
                        </a:rPr>
                        <a:t>If SybilGuard bounds # accepted sybil nodes within</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tx2"/>
                        </a:buClr>
                        <a:buSzTx/>
                        <a:buFont typeface="Wingdings" charset="2"/>
                        <a:buNone/>
                        <a:tabLst/>
                      </a:pPr>
                      <a:r>
                        <a:rPr kumimoji="0" lang="en-US" sz="2400" b="0" i="0" u="none" strike="noStrike" cap="none" normalizeH="0" baseline="0">
                          <a:ln>
                            <a:noFill/>
                          </a:ln>
                          <a:solidFill>
                            <a:schemeClr val="tx2"/>
                          </a:solidFill>
                          <a:effectLst/>
                          <a:latin typeface="Arial" charset="0"/>
                          <a:ea typeface="宋体" charset="-122"/>
                          <a:cs typeface="宋体" charset="-122"/>
                        </a:rPr>
                        <a:t>Then apps can do</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5500">
                <a:tc>
                  <a:txBody>
                    <a:bodyPr/>
                    <a:lstStyle/>
                    <a:p>
                      <a:pPr marL="0" marR="0" lvl="0" indent="0" algn="ctr" defTabSz="914400" rtl="0" eaLnBrk="0" fontAlgn="base" latinLnBrk="0" hangingPunct="0">
                        <a:lnSpc>
                          <a:spcPct val="100000"/>
                        </a:lnSpc>
                        <a:spcBef>
                          <a:spcPct val="30000"/>
                        </a:spcBef>
                        <a:spcAft>
                          <a:spcPct val="0"/>
                        </a:spcAft>
                        <a:buClr>
                          <a:schemeClr val="tx2"/>
                        </a:buClr>
                        <a:buSzTx/>
                        <a:buFont typeface="Wingdings" charset="2"/>
                        <a:buNone/>
                        <a:tabLst/>
                      </a:pPr>
                      <a:r>
                        <a:rPr kumimoji="0" lang="en-US" sz="2400" b="0" i="1" u="none" strike="noStrike" cap="none" normalizeH="0" baseline="0">
                          <a:ln>
                            <a:noFill/>
                          </a:ln>
                          <a:solidFill>
                            <a:schemeClr val="tx1"/>
                          </a:solidFill>
                          <a:effectLst/>
                          <a:latin typeface="Arial" charset="0"/>
                          <a:ea typeface="宋体" charset="-122"/>
                          <a:cs typeface="宋体" charset="-122"/>
                        </a:rPr>
                        <a:t>n</a:t>
                      </a:r>
                      <a:r>
                        <a:rPr kumimoji="0" lang="en-US" sz="2400" b="0" i="0" u="none" strike="noStrike" cap="none" normalizeH="0" baseline="0">
                          <a:ln>
                            <a:noFill/>
                          </a:ln>
                          <a:solidFill>
                            <a:schemeClr val="tx1"/>
                          </a:solidFill>
                          <a:effectLst/>
                          <a:latin typeface="Arial" charset="0"/>
                          <a:ea typeface="宋体" charset="-122"/>
                          <a:cs typeface="宋体" charset="-122"/>
                        </a:rPr>
                        <a:t>/</a:t>
                      </a:r>
                      <a:r>
                        <a:rPr kumimoji="0" lang="en-US" sz="2400" b="0" i="1" u="none" strike="noStrike" cap="none" normalizeH="0" baseline="0">
                          <a:ln>
                            <a:noFill/>
                          </a:ln>
                          <a:solidFill>
                            <a:schemeClr val="tx1"/>
                          </a:solidFill>
                          <a:effectLst/>
                          <a:latin typeface="Arial" charset="0"/>
                          <a:ea typeface="宋体" charset="-122"/>
                          <a:cs typeface="宋体" charset="-122"/>
                        </a:rPr>
                        <a:t>2</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tx2"/>
                        </a:buClr>
                        <a:buSzTx/>
                        <a:buFont typeface="Wingdings" charset="2"/>
                        <a:buNone/>
                        <a:tabLst/>
                      </a:pPr>
                      <a:r>
                        <a:rPr kumimoji="0" lang="en-US" sz="2400" b="0" i="0" u="none" strike="noStrike" cap="none" normalizeH="0" baseline="0">
                          <a:ln>
                            <a:noFill/>
                          </a:ln>
                          <a:solidFill>
                            <a:schemeClr val="tx1"/>
                          </a:solidFill>
                          <a:effectLst/>
                          <a:latin typeface="Arial" charset="0"/>
                          <a:ea typeface="宋体" charset="-122"/>
                          <a:cs typeface="宋体" charset="-122"/>
                        </a:rPr>
                        <a:t>byzantine consensus </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ctr" defTabSz="914400" rtl="0" eaLnBrk="0" fontAlgn="base" latinLnBrk="0" hangingPunct="0">
                        <a:lnSpc>
                          <a:spcPct val="100000"/>
                        </a:lnSpc>
                        <a:spcBef>
                          <a:spcPct val="30000"/>
                        </a:spcBef>
                        <a:spcAft>
                          <a:spcPct val="0"/>
                        </a:spcAft>
                        <a:buClr>
                          <a:schemeClr val="tx2"/>
                        </a:buClr>
                        <a:buSzTx/>
                        <a:buFont typeface="Wingdings" charset="2"/>
                        <a:buNone/>
                        <a:tabLst/>
                      </a:pPr>
                      <a:r>
                        <a:rPr kumimoji="0" lang="en-US" sz="2400" b="0" i="1" u="none" strike="noStrike" cap="none" normalizeH="0" baseline="0">
                          <a:ln>
                            <a:noFill/>
                          </a:ln>
                          <a:solidFill>
                            <a:schemeClr val="tx1"/>
                          </a:solidFill>
                          <a:effectLst/>
                          <a:latin typeface="Arial" charset="0"/>
                          <a:ea typeface="宋体" charset="-122"/>
                          <a:cs typeface="宋体" charset="-122"/>
                        </a:rPr>
                        <a:t>n</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tx2"/>
                        </a:buClr>
                        <a:buSzTx/>
                        <a:buFont typeface="Wingdings" charset="2"/>
                        <a:buNone/>
                        <a:tabLst/>
                      </a:pPr>
                      <a:r>
                        <a:rPr kumimoji="0" lang="en-US" sz="2400" b="0" i="0" u="none" strike="noStrike" cap="none" normalizeH="0" baseline="0" dirty="0">
                          <a:ln>
                            <a:noFill/>
                          </a:ln>
                          <a:solidFill>
                            <a:schemeClr val="tx1"/>
                          </a:solidFill>
                          <a:effectLst/>
                          <a:latin typeface="Arial" charset="0"/>
                          <a:ea typeface="宋体" charset="-122"/>
                          <a:cs typeface="宋体" charset="-122"/>
                        </a:rPr>
                        <a:t>majority voting</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ctr" defTabSz="914400" rtl="0" eaLnBrk="0" fontAlgn="base" latinLnBrk="0" hangingPunct="0">
                        <a:lnSpc>
                          <a:spcPct val="100000"/>
                        </a:lnSpc>
                        <a:spcBef>
                          <a:spcPct val="30000"/>
                        </a:spcBef>
                        <a:spcAft>
                          <a:spcPct val="0"/>
                        </a:spcAft>
                        <a:buClr>
                          <a:schemeClr val="tx2"/>
                        </a:buClr>
                        <a:buSzTx/>
                        <a:buFont typeface="Wingdings" charset="2"/>
                        <a:buNone/>
                        <a:tabLst/>
                      </a:pPr>
                      <a:r>
                        <a:rPr kumimoji="0" lang="en-US" sz="2400" b="0" i="0" u="none" strike="noStrike" cap="none" normalizeH="0" baseline="0">
                          <a:ln>
                            <a:noFill/>
                          </a:ln>
                          <a:solidFill>
                            <a:schemeClr val="tx1"/>
                          </a:solidFill>
                          <a:effectLst/>
                          <a:latin typeface="Arial" charset="0"/>
                          <a:ea typeface="宋体" charset="-122"/>
                          <a:cs typeface="宋体" charset="-122"/>
                        </a:rPr>
                        <a:t>not much larger than </a:t>
                      </a:r>
                      <a:r>
                        <a:rPr kumimoji="0" lang="en-US" sz="2400" b="0" i="1" u="none" strike="noStrike" cap="none" normalizeH="0" baseline="0">
                          <a:ln>
                            <a:noFill/>
                          </a:ln>
                          <a:solidFill>
                            <a:schemeClr val="tx1"/>
                          </a:solidFill>
                          <a:effectLst/>
                          <a:latin typeface="Arial" charset="0"/>
                          <a:ea typeface="宋体" charset="-122"/>
                          <a:cs typeface="宋体" charset="-122"/>
                        </a:rPr>
                        <a:t>n</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tx2"/>
                        </a:buClr>
                        <a:buSzTx/>
                        <a:buFont typeface="Wingdings" charset="2"/>
                        <a:buNone/>
                        <a:tabLst/>
                      </a:pPr>
                      <a:r>
                        <a:rPr kumimoji="0" lang="en-US" sz="2400" b="0" i="0" u="none" strike="noStrike" cap="none" normalizeH="0" baseline="0" dirty="0">
                          <a:ln>
                            <a:noFill/>
                          </a:ln>
                          <a:solidFill>
                            <a:schemeClr val="tx1"/>
                          </a:solidFill>
                          <a:effectLst/>
                          <a:latin typeface="Arial" charset="0"/>
                          <a:ea typeface="宋体" charset="-122"/>
                          <a:cs typeface="宋体" charset="-122"/>
                        </a:rPr>
                        <a:t>effective replication</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Slide Number Placeholder 6"/>
          <p:cNvSpPr>
            <a:spLocks noGrp="1"/>
          </p:cNvSpPr>
          <p:nvPr>
            <p:ph type="sldNum" sz="quarter" idx="12"/>
          </p:nvPr>
        </p:nvSpPr>
        <p:spPr/>
        <p:txBody>
          <a:bodyPr/>
          <a:lstStyle/>
          <a:p>
            <a:fld id="{528292FC-6B71-0247-9DBF-16A9B9A59272}" type="slidenum">
              <a:rPr lang="en-US" smtClean="0"/>
              <a:pPr/>
              <a:t>16</a:t>
            </a:fld>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Overview</a:t>
            </a:r>
            <a:endParaRPr lang="en-US" dirty="0"/>
          </a:p>
        </p:txBody>
      </p:sp>
      <p:sp>
        <p:nvSpPr>
          <p:cNvPr id="3" name="Content Placeholder 2"/>
          <p:cNvSpPr>
            <a:spLocks noGrp="1"/>
          </p:cNvSpPr>
          <p:nvPr>
            <p:ph idx="1"/>
          </p:nvPr>
        </p:nvSpPr>
        <p:spPr/>
        <p:txBody>
          <a:bodyPr/>
          <a:lstStyle/>
          <a:p>
            <a:endParaRPr lang="en-US" dirty="0" smtClean="0"/>
          </a:p>
          <a:p>
            <a:r>
              <a:rPr lang="en-US" dirty="0" smtClean="0"/>
              <a:t>Social Networks</a:t>
            </a:r>
          </a:p>
          <a:p>
            <a:endParaRPr lang="en-US" dirty="0" smtClean="0"/>
          </a:p>
          <a:p>
            <a:r>
              <a:rPr lang="en-US" dirty="0" smtClean="0"/>
              <a:t>Multiplayer Games</a:t>
            </a:r>
          </a:p>
          <a:p>
            <a:endParaRPr lang="en-US" dirty="0" smtClean="0"/>
          </a:p>
          <a:p>
            <a:r>
              <a:rPr lang="en-US" dirty="0" smtClean="0"/>
              <a:t>Class Feedback Discussion</a:t>
            </a:r>
            <a:endParaRPr lang="en-US" dirty="0" smtClean="0"/>
          </a:p>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r>
              <a:rPr lang="en-US"/>
              <a:t>Individual Player’s View</a:t>
            </a:r>
          </a:p>
        </p:txBody>
      </p:sp>
      <p:sp>
        <p:nvSpPr>
          <p:cNvPr id="260099" name="Rectangle 3"/>
          <p:cNvSpPr>
            <a:spLocks noGrp="1" noChangeArrowheads="1"/>
          </p:cNvSpPr>
          <p:nvPr>
            <p:ph type="body" sz="half" idx="1"/>
          </p:nvPr>
        </p:nvSpPr>
        <p:spPr>
          <a:xfrm>
            <a:off x="457200" y="1371600"/>
            <a:ext cx="2743200" cy="4800600"/>
          </a:xfrm>
        </p:spPr>
        <p:txBody>
          <a:bodyPr/>
          <a:lstStyle/>
          <a:p>
            <a:pPr>
              <a:lnSpc>
                <a:spcPct val="90000"/>
              </a:lnSpc>
            </a:pPr>
            <a:r>
              <a:rPr lang="en-US" sz="2400" dirty="0"/>
              <a:t>Interactive environment (e.g. door, rooms)</a:t>
            </a:r>
          </a:p>
          <a:p>
            <a:pPr>
              <a:lnSpc>
                <a:spcPct val="90000"/>
              </a:lnSpc>
            </a:pPr>
            <a:r>
              <a:rPr lang="en-US" sz="2400" dirty="0"/>
              <a:t>Live ammo</a:t>
            </a:r>
          </a:p>
          <a:p>
            <a:pPr>
              <a:lnSpc>
                <a:spcPct val="90000"/>
              </a:lnSpc>
            </a:pPr>
            <a:endParaRPr lang="en-US" sz="2400" dirty="0"/>
          </a:p>
          <a:p>
            <a:pPr>
              <a:lnSpc>
                <a:spcPct val="90000"/>
              </a:lnSpc>
            </a:pPr>
            <a:r>
              <a:rPr lang="en-US" sz="2400" dirty="0"/>
              <a:t>Monsters</a:t>
            </a:r>
          </a:p>
          <a:p>
            <a:pPr>
              <a:lnSpc>
                <a:spcPct val="90000"/>
              </a:lnSpc>
            </a:pPr>
            <a:endParaRPr lang="en-US" sz="2400" dirty="0"/>
          </a:p>
          <a:p>
            <a:pPr>
              <a:lnSpc>
                <a:spcPct val="90000"/>
              </a:lnSpc>
            </a:pPr>
            <a:r>
              <a:rPr lang="en-US" sz="2400" dirty="0"/>
              <a:t>Players</a:t>
            </a:r>
          </a:p>
          <a:p>
            <a:pPr>
              <a:lnSpc>
                <a:spcPct val="90000"/>
              </a:lnSpc>
            </a:pPr>
            <a:endParaRPr lang="en-US" sz="2400" dirty="0"/>
          </a:p>
          <a:p>
            <a:pPr>
              <a:lnSpc>
                <a:spcPct val="90000"/>
              </a:lnSpc>
            </a:pPr>
            <a:r>
              <a:rPr lang="en-US" sz="2400" dirty="0"/>
              <a:t>Game state</a:t>
            </a:r>
          </a:p>
        </p:txBody>
      </p:sp>
      <p:pic>
        <p:nvPicPr>
          <p:cNvPr id="260100" name="Picture 4" descr="serioussam_screen005"/>
          <p:cNvPicPr>
            <a:picLocks noChangeAspect="1" noChangeArrowheads="1"/>
          </p:cNvPicPr>
          <p:nvPr>
            <p:ph sz="half" idx="2"/>
          </p:nvPr>
        </p:nvPicPr>
        <p:blipFill>
          <a:blip r:embed="rId2"/>
          <a:srcRect/>
          <a:stretch>
            <a:fillRect/>
          </a:stretch>
        </p:blipFill>
        <p:spPr>
          <a:xfrm>
            <a:off x="3276600" y="1493838"/>
            <a:ext cx="5638800" cy="4514850"/>
          </a:xfrm>
          <a:noFill/>
          <a:ln/>
        </p:spPr>
      </p:pic>
      <p:sp>
        <p:nvSpPr>
          <p:cNvPr id="260101" name="Line 5"/>
          <p:cNvSpPr>
            <a:spLocks noChangeShapeType="1"/>
          </p:cNvSpPr>
          <p:nvPr/>
        </p:nvSpPr>
        <p:spPr bwMode="auto">
          <a:xfrm>
            <a:off x="2667000" y="2286000"/>
            <a:ext cx="1066800" cy="228600"/>
          </a:xfrm>
          <a:prstGeom prst="line">
            <a:avLst/>
          </a:prstGeom>
          <a:noFill/>
          <a:ln w="76200">
            <a:solidFill>
              <a:srgbClr val="FF0000"/>
            </a:solidFill>
            <a:round/>
            <a:headEnd/>
            <a:tailEnd type="triangle" w="med" len="med"/>
          </a:ln>
          <a:effectLst/>
        </p:spPr>
        <p:txBody>
          <a:bodyPr>
            <a:prstTxWarp prst="textNoShape">
              <a:avLst/>
            </a:prstTxWarp>
          </a:bodyPr>
          <a:lstStyle/>
          <a:p>
            <a:endParaRPr lang="en-US"/>
          </a:p>
        </p:txBody>
      </p:sp>
      <p:sp>
        <p:nvSpPr>
          <p:cNvPr id="260102" name="Line 6"/>
          <p:cNvSpPr>
            <a:spLocks noChangeShapeType="1"/>
          </p:cNvSpPr>
          <p:nvPr/>
        </p:nvSpPr>
        <p:spPr bwMode="auto">
          <a:xfrm>
            <a:off x="2819400" y="2895600"/>
            <a:ext cx="2819400" cy="228600"/>
          </a:xfrm>
          <a:prstGeom prst="line">
            <a:avLst/>
          </a:prstGeom>
          <a:noFill/>
          <a:ln w="76200">
            <a:solidFill>
              <a:srgbClr val="FF0000"/>
            </a:solidFill>
            <a:round/>
            <a:headEnd/>
            <a:tailEnd type="triangle" w="med" len="med"/>
          </a:ln>
          <a:effectLst/>
        </p:spPr>
        <p:txBody>
          <a:bodyPr>
            <a:prstTxWarp prst="textNoShape">
              <a:avLst/>
            </a:prstTxWarp>
          </a:bodyPr>
          <a:lstStyle/>
          <a:p>
            <a:endParaRPr lang="en-US"/>
          </a:p>
        </p:txBody>
      </p:sp>
      <p:sp>
        <p:nvSpPr>
          <p:cNvPr id="260103" name="Line 7"/>
          <p:cNvSpPr>
            <a:spLocks noChangeShapeType="1"/>
          </p:cNvSpPr>
          <p:nvPr/>
        </p:nvSpPr>
        <p:spPr bwMode="auto">
          <a:xfrm>
            <a:off x="2514600" y="3581400"/>
            <a:ext cx="2590800" cy="304800"/>
          </a:xfrm>
          <a:prstGeom prst="line">
            <a:avLst/>
          </a:prstGeom>
          <a:noFill/>
          <a:ln w="76200">
            <a:solidFill>
              <a:srgbClr val="FF0000"/>
            </a:solidFill>
            <a:round/>
            <a:headEnd/>
            <a:tailEnd type="triangle" w="med" len="med"/>
          </a:ln>
          <a:effectLst/>
        </p:spPr>
        <p:txBody>
          <a:bodyPr>
            <a:prstTxWarp prst="textNoShape">
              <a:avLst/>
            </a:prstTxWarp>
          </a:bodyPr>
          <a:lstStyle/>
          <a:p>
            <a:endParaRPr lang="en-US"/>
          </a:p>
        </p:txBody>
      </p:sp>
      <p:sp>
        <p:nvSpPr>
          <p:cNvPr id="260104" name="Line 8"/>
          <p:cNvSpPr>
            <a:spLocks noChangeShapeType="1"/>
          </p:cNvSpPr>
          <p:nvPr/>
        </p:nvSpPr>
        <p:spPr bwMode="auto">
          <a:xfrm>
            <a:off x="2286000" y="4267200"/>
            <a:ext cx="3276600" cy="990600"/>
          </a:xfrm>
          <a:prstGeom prst="line">
            <a:avLst/>
          </a:prstGeom>
          <a:noFill/>
          <a:ln w="76200">
            <a:solidFill>
              <a:srgbClr val="FF0000"/>
            </a:solidFill>
            <a:round/>
            <a:headEnd/>
            <a:tailEnd type="triangle" w="med" len="med"/>
          </a:ln>
          <a:effectLst/>
        </p:spPr>
        <p:txBody>
          <a:bodyPr>
            <a:prstTxWarp prst="textNoShape">
              <a:avLst/>
            </a:prstTxWarp>
          </a:bodyPr>
          <a:lstStyle/>
          <a:p>
            <a:endParaRPr lang="en-US"/>
          </a:p>
        </p:txBody>
      </p:sp>
      <p:sp>
        <p:nvSpPr>
          <p:cNvPr id="260105" name="Line 9"/>
          <p:cNvSpPr>
            <a:spLocks noChangeShapeType="1"/>
          </p:cNvSpPr>
          <p:nvPr/>
        </p:nvSpPr>
        <p:spPr bwMode="auto">
          <a:xfrm>
            <a:off x="2514600" y="5105400"/>
            <a:ext cx="838200" cy="762000"/>
          </a:xfrm>
          <a:prstGeom prst="line">
            <a:avLst/>
          </a:prstGeom>
          <a:noFill/>
          <a:ln w="76200">
            <a:solidFill>
              <a:srgbClr val="FF0000"/>
            </a:solidFill>
            <a:round/>
            <a:headEnd/>
            <a:tailEnd type="triangle" w="med" len="med"/>
          </a:ln>
          <a:effectLst/>
        </p:spPr>
        <p:txBody>
          <a:bodyPr>
            <a:prstTxWarp prst="textNoShape">
              <a:avLst/>
            </a:prstTxWarp>
          </a:bodyPr>
          <a:lstStyle/>
          <a:p>
            <a:endParaRPr lang="en-US"/>
          </a:p>
        </p:txBody>
      </p:sp>
      <p:sp>
        <p:nvSpPr>
          <p:cNvPr id="11" name="Slide Number Placeholder 10"/>
          <p:cNvSpPr>
            <a:spLocks noGrp="1"/>
          </p:cNvSpPr>
          <p:nvPr>
            <p:ph type="sldNum" sz="quarter" idx="11"/>
          </p:nvPr>
        </p:nvSpPr>
        <p:spPr/>
        <p:txBody>
          <a:bodyPr/>
          <a:lstStyle/>
          <a:p>
            <a:fld id="{528292FC-6B71-0247-9DBF-16A9B9A59272}" type="slidenum">
              <a:rPr lang="en-US" smtClean="0"/>
              <a:pPr/>
              <a:t>18</a:t>
            </a:fld>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 name="Rectangle 51"/>
          <p:cNvSpPr/>
          <p:nvPr/>
        </p:nvSpPr>
        <p:spPr>
          <a:xfrm>
            <a:off x="4343400" y="1371600"/>
            <a:ext cx="2743200" cy="1219200"/>
          </a:xfrm>
          <a:prstGeom prst="rect">
            <a:avLst/>
          </a:prstGeom>
          <a:solidFill>
            <a:schemeClr val="tx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High-Speed, Large-Scale, P2P: </a:t>
            </a:r>
            <a:r>
              <a:rPr lang="en-US" dirty="0" smtClean="0">
                <a:solidFill>
                  <a:srgbClr val="FF0000"/>
                </a:solidFill>
              </a:rPr>
              <a:t>Pick 2</a:t>
            </a:r>
            <a:endParaRPr lang="en-US" dirty="0">
              <a:solidFill>
                <a:srgbClr val="FF0000"/>
              </a:solidFill>
            </a:endParaRPr>
          </a:p>
        </p:txBody>
      </p:sp>
      <p:sp>
        <p:nvSpPr>
          <p:cNvPr id="3" name="Content Placeholder 2"/>
          <p:cNvSpPr>
            <a:spLocks noGrp="1"/>
          </p:cNvSpPr>
          <p:nvPr>
            <p:ph idx="1"/>
          </p:nvPr>
        </p:nvSpPr>
        <p:spPr>
          <a:xfrm>
            <a:off x="457200" y="1447800"/>
            <a:ext cx="3657600" cy="4678363"/>
          </a:xfrm>
        </p:spPr>
        <p:txBody>
          <a:bodyPr>
            <a:normAutofit fontScale="92500" lnSpcReduction="10000"/>
          </a:bodyPr>
          <a:lstStyle/>
          <a:p>
            <a:r>
              <a:rPr lang="en-US" dirty="0" smtClean="0"/>
              <a:t>Many console games are peer hosted to save costs</a:t>
            </a:r>
          </a:p>
          <a:p>
            <a:endParaRPr lang="en-US" dirty="0"/>
          </a:p>
          <a:p>
            <a:r>
              <a:rPr lang="en-US" dirty="0" smtClean="0"/>
              <a:t>Limits high-speed games to 32 players</a:t>
            </a:r>
          </a:p>
          <a:p>
            <a:endParaRPr lang="en-US" dirty="0"/>
          </a:p>
          <a:p>
            <a:r>
              <a:rPr lang="en-US" dirty="0" smtClean="0"/>
              <a:t>1000+ player games need dedicated servers</a:t>
            </a:r>
            <a:endParaRPr lang="en-US" dirty="0"/>
          </a:p>
        </p:txBody>
      </p:sp>
      <p:pic>
        <p:nvPicPr>
          <p:cNvPr id="5" name="Picture 4" descr="xbox1.png"/>
          <p:cNvPicPr>
            <a:picLocks noChangeAspect="1"/>
          </p:cNvPicPr>
          <p:nvPr/>
        </p:nvPicPr>
        <p:blipFill>
          <a:blip r:embed="rId4" cstate="print"/>
          <a:stretch>
            <a:fillRect/>
          </a:stretch>
        </p:blipFill>
        <p:spPr>
          <a:xfrm>
            <a:off x="7467600" y="1371600"/>
            <a:ext cx="381000" cy="560982"/>
          </a:xfrm>
          <a:prstGeom prst="rect">
            <a:avLst/>
          </a:prstGeom>
        </p:spPr>
      </p:pic>
      <p:pic>
        <p:nvPicPr>
          <p:cNvPr id="6" name="Picture 5" descr="xbox1.png"/>
          <p:cNvPicPr>
            <a:picLocks noChangeAspect="1"/>
          </p:cNvPicPr>
          <p:nvPr/>
        </p:nvPicPr>
        <p:blipFill>
          <a:blip r:embed="rId4" cstate="print"/>
          <a:stretch>
            <a:fillRect/>
          </a:stretch>
        </p:blipFill>
        <p:spPr>
          <a:xfrm>
            <a:off x="8382000" y="1371600"/>
            <a:ext cx="381000" cy="560982"/>
          </a:xfrm>
          <a:prstGeom prst="rect">
            <a:avLst/>
          </a:prstGeom>
        </p:spPr>
      </p:pic>
      <p:pic>
        <p:nvPicPr>
          <p:cNvPr id="7" name="Picture 6" descr="xbox1.png"/>
          <p:cNvPicPr>
            <a:picLocks noChangeAspect="1"/>
          </p:cNvPicPr>
          <p:nvPr/>
        </p:nvPicPr>
        <p:blipFill>
          <a:blip r:embed="rId4" cstate="print"/>
          <a:stretch>
            <a:fillRect/>
          </a:stretch>
        </p:blipFill>
        <p:spPr>
          <a:xfrm>
            <a:off x="7467600" y="2286000"/>
            <a:ext cx="381000" cy="560982"/>
          </a:xfrm>
          <a:prstGeom prst="rect">
            <a:avLst/>
          </a:prstGeom>
        </p:spPr>
      </p:pic>
      <p:pic>
        <p:nvPicPr>
          <p:cNvPr id="8" name="Picture 7" descr="xbox1.png"/>
          <p:cNvPicPr>
            <a:picLocks noChangeAspect="1"/>
          </p:cNvPicPr>
          <p:nvPr/>
        </p:nvPicPr>
        <p:blipFill>
          <a:blip r:embed="rId4" cstate="print"/>
          <a:stretch>
            <a:fillRect/>
          </a:stretch>
        </p:blipFill>
        <p:spPr>
          <a:xfrm>
            <a:off x="8382000" y="2286000"/>
            <a:ext cx="381000" cy="560982"/>
          </a:xfrm>
          <a:prstGeom prst="rect">
            <a:avLst/>
          </a:prstGeom>
        </p:spPr>
      </p:pic>
      <p:cxnSp>
        <p:nvCxnSpPr>
          <p:cNvPr id="10" name="Straight Arrow Connector 9"/>
          <p:cNvCxnSpPr>
            <a:stCxn id="5" idx="2"/>
            <a:endCxn id="7" idx="0"/>
          </p:cNvCxnSpPr>
          <p:nvPr/>
        </p:nvCxnSpPr>
        <p:spPr>
          <a:xfrm rot="5400000">
            <a:off x="7481391" y="2109291"/>
            <a:ext cx="353418" cy="1588"/>
          </a:xfrm>
          <a:prstGeom prst="straightConnector1">
            <a:avLst/>
          </a:prstGeom>
          <a:ln w="28575">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2"/>
            <a:endCxn id="8" idx="0"/>
          </p:cNvCxnSpPr>
          <p:nvPr/>
        </p:nvCxnSpPr>
        <p:spPr>
          <a:xfrm rot="5400000">
            <a:off x="8395791" y="2109291"/>
            <a:ext cx="353418" cy="1588"/>
          </a:xfrm>
          <a:prstGeom prst="straightConnector1">
            <a:avLst/>
          </a:prstGeom>
          <a:ln w="28575">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3"/>
            <a:endCxn id="6" idx="1"/>
          </p:cNvCxnSpPr>
          <p:nvPr/>
        </p:nvCxnSpPr>
        <p:spPr>
          <a:xfrm>
            <a:off x="7848600" y="1652091"/>
            <a:ext cx="533400" cy="1588"/>
          </a:xfrm>
          <a:prstGeom prst="straightConnector1">
            <a:avLst/>
          </a:prstGeom>
          <a:ln w="28575">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 idx="3"/>
            <a:endCxn id="8" idx="1"/>
          </p:cNvCxnSpPr>
          <p:nvPr/>
        </p:nvCxnSpPr>
        <p:spPr>
          <a:xfrm>
            <a:off x="7848600" y="2566491"/>
            <a:ext cx="533400" cy="1588"/>
          </a:xfrm>
          <a:prstGeom prst="straightConnector1">
            <a:avLst/>
          </a:prstGeom>
          <a:ln w="28575">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flipV="1">
            <a:off x="7772400" y="1905000"/>
            <a:ext cx="609600" cy="533400"/>
          </a:xfrm>
          <a:prstGeom prst="straightConnector1">
            <a:avLst/>
          </a:prstGeom>
          <a:ln w="28575">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200000" flipH="1">
            <a:off x="7848600" y="1905000"/>
            <a:ext cx="533400" cy="533400"/>
          </a:xfrm>
          <a:prstGeom prst="straightConnector1">
            <a:avLst/>
          </a:prstGeom>
          <a:ln w="28575">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9" name="Picture 28" descr="Halo3-screen.jpg"/>
          <p:cNvPicPr>
            <a:picLocks noChangeAspect="1"/>
          </p:cNvPicPr>
          <p:nvPr/>
        </p:nvPicPr>
        <p:blipFill>
          <a:blip r:embed="rId5" cstate="print"/>
          <a:stretch>
            <a:fillRect/>
          </a:stretch>
        </p:blipFill>
        <p:spPr>
          <a:xfrm>
            <a:off x="4343400" y="2667000"/>
            <a:ext cx="2743200" cy="1543050"/>
          </a:xfrm>
          <a:prstGeom prst="rect">
            <a:avLst/>
          </a:prstGeom>
          <a:effectLst>
            <a:outerShdw blurRad="50800" dist="38100" dir="2700000" algn="tl" rotWithShape="0">
              <a:prstClr val="black">
                <a:alpha val="40000"/>
              </a:prstClr>
            </a:outerShdw>
          </a:effectLst>
        </p:spPr>
      </p:pic>
      <p:pic>
        <p:nvPicPr>
          <p:cNvPr id="30" name="Picture 29" descr="halo-3-box.jpg"/>
          <p:cNvPicPr>
            <a:picLocks noChangeAspect="1"/>
          </p:cNvPicPr>
          <p:nvPr/>
        </p:nvPicPr>
        <p:blipFill>
          <a:blip r:embed="rId6" cstate="print">
            <a:lum bright="20000" contrast="20000"/>
          </a:blip>
          <a:stretch>
            <a:fillRect/>
          </a:stretch>
        </p:blipFill>
        <p:spPr>
          <a:xfrm>
            <a:off x="6324600" y="3048000"/>
            <a:ext cx="838200" cy="1197928"/>
          </a:xfrm>
          <a:prstGeom prst="rect">
            <a:avLst/>
          </a:prstGeom>
          <a:effectLst>
            <a:outerShdw blurRad="50800" dist="38100" dir="8100000" algn="tr" rotWithShape="0">
              <a:prstClr val="black">
                <a:alpha val="40000"/>
              </a:prstClr>
            </a:outerShdw>
          </a:effectLst>
        </p:spPr>
      </p:pic>
      <p:pic>
        <p:nvPicPr>
          <p:cNvPr id="31" name="Picture 30" descr="wow-screen.jpg"/>
          <p:cNvPicPr>
            <a:picLocks noChangeAspect="1"/>
          </p:cNvPicPr>
          <p:nvPr/>
        </p:nvPicPr>
        <p:blipFill>
          <a:blip r:embed="rId7" cstate="print">
            <a:lum bright="40000" contrast="60000"/>
          </a:blip>
          <a:stretch>
            <a:fillRect/>
          </a:stretch>
        </p:blipFill>
        <p:spPr>
          <a:xfrm>
            <a:off x="4343400" y="4343400"/>
            <a:ext cx="2724150" cy="2179320"/>
          </a:xfrm>
          <a:prstGeom prst="rect">
            <a:avLst/>
          </a:prstGeom>
          <a:effectLst>
            <a:outerShdw blurRad="50800" dist="38100" dir="2700000" algn="tl" rotWithShape="0">
              <a:prstClr val="black">
                <a:alpha val="40000"/>
              </a:prstClr>
            </a:outerShdw>
          </a:effectLst>
        </p:spPr>
      </p:pic>
      <p:pic>
        <p:nvPicPr>
          <p:cNvPr id="32" name="Picture 31" descr="wow-box.jpg"/>
          <p:cNvPicPr>
            <a:picLocks noChangeAspect="1"/>
          </p:cNvPicPr>
          <p:nvPr/>
        </p:nvPicPr>
        <p:blipFill>
          <a:blip r:embed="rId8" cstate="print">
            <a:lum bright="20000" contrast="20000"/>
          </a:blip>
          <a:stretch>
            <a:fillRect/>
          </a:stretch>
        </p:blipFill>
        <p:spPr>
          <a:xfrm>
            <a:off x="6324600" y="5334000"/>
            <a:ext cx="838200" cy="1199673"/>
          </a:xfrm>
          <a:prstGeom prst="rect">
            <a:avLst/>
          </a:prstGeom>
          <a:effectLst>
            <a:outerShdw blurRad="50800" dist="38100" dir="8100000" algn="tr" rotWithShape="0">
              <a:prstClr val="black">
                <a:alpha val="40000"/>
              </a:prstClr>
            </a:outerShdw>
          </a:effectLst>
        </p:spPr>
      </p:pic>
      <p:pic>
        <p:nvPicPr>
          <p:cNvPr id="33" name="Picture 5"/>
          <p:cNvPicPr>
            <a:picLocks noChangeAspect="1" noChangeArrowheads="1"/>
          </p:cNvPicPr>
          <p:nvPr/>
        </p:nvPicPr>
        <p:blipFill>
          <a:blip r:embed="rId9" cstate="print">
            <a:lum bright="20000" contrast="20000"/>
          </a:blip>
          <a:srcRect/>
          <a:stretch>
            <a:fillRect/>
          </a:stretch>
        </p:blipFill>
        <p:spPr bwMode="auto">
          <a:xfrm>
            <a:off x="7162800" y="4307905"/>
            <a:ext cx="609600" cy="751579"/>
          </a:xfrm>
          <a:prstGeom prst="rect">
            <a:avLst/>
          </a:prstGeom>
          <a:noFill/>
          <a:ln w="9525">
            <a:noFill/>
            <a:miter lim="800000"/>
            <a:headEnd/>
            <a:tailEnd/>
          </a:ln>
          <a:effectLst/>
        </p:spPr>
      </p:pic>
      <p:pic>
        <p:nvPicPr>
          <p:cNvPr id="34" name="Picture 33" descr="server1.jpg"/>
          <p:cNvPicPr>
            <a:picLocks noChangeAspect="1"/>
          </p:cNvPicPr>
          <p:nvPr/>
        </p:nvPicPr>
        <p:blipFill>
          <a:blip r:embed="rId10">
            <a:lum bright="20000" contrast="20000"/>
          </a:blip>
          <a:stretch>
            <a:fillRect/>
          </a:stretch>
        </p:blipFill>
        <p:spPr>
          <a:xfrm>
            <a:off x="7772400" y="4267200"/>
            <a:ext cx="840328" cy="814339"/>
          </a:xfrm>
          <a:prstGeom prst="rect">
            <a:avLst/>
          </a:prstGeom>
        </p:spPr>
      </p:pic>
      <p:pic>
        <p:nvPicPr>
          <p:cNvPr id="35" name="Picture 34" descr="xbox1.png"/>
          <p:cNvPicPr>
            <a:picLocks noChangeAspect="1"/>
          </p:cNvPicPr>
          <p:nvPr/>
        </p:nvPicPr>
        <p:blipFill>
          <a:blip r:embed="rId11" cstate="print"/>
          <a:stretch>
            <a:fillRect/>
          </a:stretch>
        </p:blipFill>
        <p:spPr>
          <a:xfrm>
            <a:off x="7620000" y="5791200"/>
            <a:ext cx="225743" cy="332382"/>
          </a:xfrm>
          <a:prstGeom prst="rect">
            <a:avLst/>
          </a:prstGeom>
        </p:spPr>
      </p:pic>
      <p:pic>
        <p:nvPicPr>
          <p:cNvPr id="36" name="Picture 35" descr="xbox1.png"/>
          <p:cNvPicPr>
            <a:picLocks noChangeAspect="1"/>
          </p:cNvPicPr>
          <p:nvPr/>
        </p:nvPicPr>
        <p:blipFill>
          <a:blip r:embed="rId11" cstate="print"/>
          <a:stretch>
            <a:fillRect/>
          </a:stretch>
        </p:blipFill>
        <p:spPr>
          <a:xfrm>
            <a:off x="7848600" y="5791200"/>
            <a:ext cx="225743" cy="332382"/>
          </a:xfrm>
          <a:prstGeom prst="rect">
            <a:avLst/>
          </a:prstGeom>
        </p:spPr>
      </p:pic>
      <p:pic>
        <p:nvPicPr>
          <p:cNvPr id="37" name="Picture 36" descr="xbox1.png"/>
          <p:cNvPicPr>
            <a:picLocks noChangeAspect="1"/>
          </p:cNvPicPr>
          <p:nvPr/>
        </p:nvPicPr>
        <p:blipFill>
          <a:blip r:embed="rId11" cstate="print"/>
          <a:stretch>
            <a:fillRect/>
          </a:stretch>
        </p:blipFill>
        <p:spPr>
          <a:xfrm>
            <a:off x="8077200" y="5791200"/>
            <a:ext cx="225743" cy="332382"/>
          </a:xfrm>
          <a:prstGeom prst="rect">
            <a:avLst/>
          </a:prstGeom>
        </p:spPr>
      </p:pic>
      <p:pic>
        <p:nvPicPr>
          <p:cNvPr id="38" name="Picture 37" descr="xbox1.png"/>
          <p:cNvPicPr>
            <a:picLocks noChangeAspect="1"/>
          </p:cNvPicPr>
          <p:nvPr/>
        </p:nvPicPr>
        <p:blipFill>
          <a:blip r:embed="rId11" cstate="print"/>
          <a:stretch>
            <a:fillRect/>
          </a:stretch>
        </p:blipFill>
        <p:spPr>
          <a:xfrm>
            <a:off x="8305800" y="5791200"/>
            <a:ext cx="225743" cy="332382"/>
          </a:xfrm>
          <a:prstGeom prst="rect">
            <a:avLst/>
          </a:prstGeom>
        </p:spPr>
      </p:pic>
      <p:pic>
        <p:nvPicPr>
          <p:cNvPr id="39" name="Picture 38" descr="xbox1.png"/>
          <p:cNvPicPr>
            <a:picLocks noChangeAspect="1"/>
          </p:cNvPicPr>
          <p:nvPr/>
        </p:nvPicPr>
        <p:blipFill>
          <a:blip r:embed="rId11" cstate="print"/>
          <a:stretch>
            <a:fillRect/>
          </a:stretch>
        </p:blipFill>
        <p:spPr>
          <a:xfrm>
            <a:off x="7620000" y="6172200"/>
            <a:ext cx="225743" cy="332382"/>
          </a:xfrm>
          <a:prstGeom prst="rect">
            <a:avLst/>
          </a:prstGeom>
        </p:spPr>
      </p:pic>
      <p:pic>
        <p:nvPicPr>
          <p:cNvPr id="40" name="Picture 39" descr="xbox1.png"/>
          <p:cNvPicPr>
            <a:picLocks noChangeAspect="1"/>
          </p:cNvPicPr>
          <p:nvPr/>
        </p:nvPicPr>
        <p:blipFill>
          <a:blip r:embed="rId11" cstate="print"/>
          <a:stretch>
            <a:fillRect/>
          </a:stretch>
        </p:blipFill>
        <p:spPr>
          <a:xfrm>
            <a:off x="7848600" y="6172200"/>
            <a:ext cx="225743" cy="332382"/>
          </a:xfrm>
          <a:prstGeom prst="rect">
            <a:avLst/>
          </a:prstGeom>
        </p:spPr>
      </p:pic>
      <p:pic>
        <p:nvPicPr>
          <p:cNvPr id="41" name="Picture 40" descr="xbox1.png"/>
          <p:cNvPicPr>
            <a:picLocks noChangeAspect="1"/>
          </p:cNvPicPr>
          <p:nvPr/>
        </p:nvPicPr>
        <p:blipFill>
          <a:blip r:embed="rId11" cstate="print"/>
          <a:stretch>
            <a:fillRect/>
          </a:stretch>
        </p:blipFill>
        <p:spPr>
          <a:xfrm>
            <a:off x="8077200" y="6172200"/>
            <a:ext cx="225743" cy="332382"/>
          </a:xfrm>
          <a:prstGeom prst="rect">
            <a:avLst/>
          </a:prstGeom>
        </p:spPr>
      </p:pic>
      <p:pic>
        <p:nvPicPr>
          <p:cNvPr id="42" name="Picture 41" descr="xbox1.png"/>
          <p:cNvPicPr>
            <a:picLocks noChangeAspect="1"/>
          </p:cNvPicPr>
          <p:nvPr/>
        </p:nvPicPr>
        <p:blipFill>
          <a:blip r:embed="rId11" cstate="print"/>
          <a:stretch>
            <a:fillRect/>
          </a:stretch>
        </p:blipFill>
        <p:spPr>
          <a:xfrm>
            <a:off x="8305800" y="6172200"/>
            <a:ext cx="225743" cy="332382"/>
          </a:xfrm>
          <a:prstGeom prst="rect">
            <a:avLst/>
          </a:prstGeom>
        </p:spPr>
      </p:pic>
      <p:pic>
        <p:nvPicPr>
          <p:cNvPr id="43" name="Picture 42" descr="xbox1.png"/>
          <p:cNvPicPr>
            <a:picLocks noChangeAspect="1"/>
          </p:cNvPicPr>
          <p:nvPr/>
        </p:nvPicPr>
        <p:blipFill>
          <a:blip r:embed="rId11" cstate="print"/>
          <a:stretch>
            <a:fillRect/>
          </a:stretch>
        </p:blipFill>
        <p:spPr>
          <a:xfrm>
            <a:off x="8534400" y="5791200"/>
            <a:ext cx="225743" cy="332382"/>
          </a:xfrm>
          <a:prstGeom prst="rect">
            <a:avLst/>
          </a:prstGeom>
        </p:spPr>
      </p:pic>
      <p:pic>
        <p:nvPicPr>
          <p:cNvPr id="44" name="Picture 43" descr="xbox1.png"/>
          <p:cNvPicPr>
            <a:picLocks noChangeAspect="1"/>
          </p:cNvPicPr>
          <p:nvPr/>
        </p:nvPicPr>
        <p:blipFill>
          <a:blip r:embed="rId11" cstate="print"/>
          <a:stretch>
            <a:fillRect/>
          </a:stretch>
        </p:blipFill>
        <p:spPr>
          <a:xfrm>
            <a:off x="8534400" y="6172200"/>
            <a:ext cx="225743" cy="332382"/>
          </a:xfrm>
          <a:prstGeom prst="rect">
            <a:avLst/>
          </a:prstGeom>
        </p:spPr>
      </p:pic>
      <p:cxnSp>
        <p:nvCxnSpPr>
          <p:cNvPr id="45" name="Straight Arrow Connector 44"/>
          <p:cNvCxnSpPr>
            <a:stCxn id="34" idx="2"/>
            <a:endCxn id="35" idx="0"/>
          </p:cNvCxnSpPr>
          <p:nvPr/>
        </p:nvCxnSpPr>
        <p:spPr>
          <a:xfrm rot="5400000">
            <a:off x="7607888" y="5206523"/>
            <a:ext cx="709661" cy="459692"/>
          </a:xfrm>
          <a:prstGeom prst="straightConnector1">
            <a:avLst/>
          </a:prstGeom>
          <a:ln w="28575">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4" idx="2"/>
            <a:endCxn id="36" idx="0"/>
          </p:cNvCxnSpPr>
          <p:nvPr/>
        </p:nvCxnSpPr>
        <p:spPr>
          <a:xfrm rot="5400000">
            <a:off x="7722188" y="5320823"/>
            <a:ext cx="709661" cy="231092"/>
          </a:xfrm>
          <a:prstGeom prst="straightConnector1">
            <a:avLst/>
          </a:prstGeom>
          <a:ln w="28575">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4" idx="2"/>
            <a:endCxn id="37" idx="0"/>
          </p:cNvCxnSpPr>
          <p:nvPr/>
        </p:nvCxnSpPr>
        <p:spPr>
          <a:xfrm rot="5400000">
            <a:off x="7836488" y="5435123"/>
            <a:ext cx="709661" cy="2492"/>
          </a:xfrm>
          <a:prstGeom prst="straightConnector1">
            <a:avLst/>
          </a:prstGeom>
          <a:ln w="28575">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4" idx="2"/>
            <a:endCxn id="38" idx="0"/>
          </p:cNvCxnSpPr>
          <p:nvPr/>
        </p:nvCxnSpPr>
        <p:spPr>
          <a:xfrm rot="16200000" flipH="1">
            <a:off x="7950788" y="5323315"/>
            <a:ext cx="709661" cy="226108"/>
          </a:xfrm>
          <a:prstGeom prst="straightConnector1">
            <a:avLst/>
          </a:prstGeom>
          <a:ln w="28575">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34" idx="2"/>
            <a:endCxn id="43" idx="0"/>
          </p:cNvCxnSpPr>
          <p:nvPr/>
        </p:nvCxnSpPr>
        <p:spPr>
          <a:xfrm rot="16200000" flipH="1">
            <a:off x="8065088" y="5209015"/>
            <a:ext cx="709661" cy="454708"/>
          </a:xfrm>
          <a:prstGeom prst="straightConnector1">
            <a:avLst/>
          </a:prstGeom>
          <a:ln w="28575">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4343400" y="2667000"/>
            <a:ext cx="1624163"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b="1" dirty="0" smtClean="0">
                <a:solidFill>
                  <a:schemeClr val="bg1"/>
                </a:solidFill>
              </a:rPr>
              <a:t>High-speed</a:t>
            </a:r>
            <a:endParaRPr lang="en-US" sz="2400" b="1" dirty="0">
              <a:solidFill>
                <a:schemeClr val="bg1"/>
              </a:solidFill>
            </a:endParaRPr>
          </a:p>
        </p:txBody>
      </p:sp>
      <p:sp>
        <p:nvSpPr>
          <p:cNvPr id="82" name="TextBox 81"/>
          <p:cNvSpPr txBox="1"/>
          <p:nvPr/>
        </p:nvSpPr>
        <p:spPr>
          <a:xfrm>
            <a:off x="4343400" y="4343400"/>
            <a:ext cx="1597810"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b="1" dirty="0" smtClean="0">
                <a:solidFill>
                  <a:schemeClr val="bg1"/>
                </a:solidFill>
              </a:rPr>
              <a:t>Large-scale</a:t>
            </a:r>
            <a:endParaRPr lang="en-US" sz="2400" b="1" dirty="0">
              <a:solidFill>
                <a:schemeClr val="bg1"/>
              </a:solidFill>
            </a:endParaRPr>
          </a:p>
        </p:txBody>
      </p:sp>
      <p:sp>
        <p:nvSpPr>
          <p:cNvPr id="83" name="TextBox 82"/>
          <p:cNvSpPr txBox="1"/>
          <p:nvPr/>
        </p:nvSpPr>
        <p:spPr>
          <a:xfrm>
            <a:off x="4343400" y="1371600"/>
            <a:ext cx="667170" cy="461665"/>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2400" b="1" dirty="0" smtClean="0">
                <a:solidFill>
                  <a:schemeClr val="bg1"/>
                </a:solidFill>
              </a:rPr>
              <a:t>P2P</a:t>
            </a:r>
            <a:endParaRPr lang="en-US" sz="2400" b="1" dirty="0">
              <a:solidFill>
                <a:schemeClr val="bg1"/>
              </a:solidFill>
            </a:endParaRPr>
          </a:p>
        </p:txBody>
      </p:sp>
      <p:pic>
        <p:nvPicPr>
          <p:cNvPr id="55" name="Picture 54" descr="xboxlive_logo.png"/>
          <p:cNvPicPr>
            <a:picLocks noChangeAspect="1"/>
          </p:cNvPicPr>
          <p:nvPr/>
        </p:nvPicPr>
        <p:blipFill>
          <a:blip r:embed="rId12"/>
          <a:stretch>
            <a:fillRect/>
          </a:stretch>
        </p:blipFill>
        <p:spPr>
          <a:xfrm>
            <a:off x="4648200" y="1219200"/>
            <a:ext cx="2179320" cy="1556656"/>
          </a:xfrm>
          <a:prstGeom prst="rect">
            <a:avLst/>
          </a:prstGeom>
        </p:spPr>
      </p:pic>
      <p:grpSp>
        <p:nvGrpSpPr>
          <p:cNvPr id="4" name="Group 79"/>
          <p:cNvGrpSpPr/>
          <p:nvPr/>
        </p:nvGrpSpPr>
        <p:grpSpPr>
          <a:xfrm>
            <a:off x="381000" y="1219200"/>
            <a:ext cx="8534400" cy="5410200"/>
            <a:chOff x="381000" y="1219200"/>
            <a:chExt cx="8534400" cy="5564777"/>
          </a:xfrm>
        </p:grpSpPr>
        <p:sp>
          <p:nvSpPr>
            <p:cNvPr id="79" name="Rectangle 78"/>
            <p:cNvSpPr/>
            <p:nvPr/>
          </p:nvSpPr>
          <p:spPr>
            <a:xfrm>
              <a:off x="457200" y="1219200"/>
              <a:ext cx="8458200" cy="556477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5"/>
            <p:cNvSpPr>
              <a:spLocks noChangeArrowheads="1"/>
            </p:cNvSpPr>
            <p:nvPr/>
          </p:nvSpPr>
          <p:spPr bwMode="auto">
            <a:xfrm>
              <a:off x="381000" y="3352800"/>
              <a:ext cx="8382000" cy="844732"/>
            </a:xfrm>
            <a:prstGeom prst="rect">
              <a:avLst/>
            </a:prstGeom>
            <a:solidFill>
              <a:srgbClr val="CCECFF"/>
            </a:solidFill>
            <a:ln w="9525">
              <a:noFill/>
              <a:miter lim="800000"/>
              <a:headEnd/>
              <a:tailEnd/>
            </a:ln>
            <a:effectLst>
              <a:outerShdw blurRad="50800" dist="38100" dir="2700000" algn="tl" rotWithShape="0">
                <a:prstClr val="black">
                  <a:alpha val="40000"/>
                </a:prstClr>
              </a:outerShdw>
            </a:effectLst>
          </p:spPr>
          <p:txBody>
            <a:bodyPr wrap="none" anchor="ctr"/>
            <a:lstStyle/>
            <a:p>
              <a:pPr algn="ctr"/>
              <a:r>
                <a:rPr lang="en-US" sz="3600" b="1" dirty="0" smtClean="0"/>
                <a:t>Question</a:t>
              </a:r>
              <a:r>
                <a:rPr lang="en-US" sz="3600" dirty="0" smtClean="0"/>
                <a:t>: Can we achieve all 3?</a:t>
              </a:r>
              <a:endParaRPr lang="en-US" sz="3600" dirty="0"/>
            </a:p>
          </p:txBody>
        </p:sp>
      </p:grpSp>
      <p:sp>
        <p:nvSpPr>
          <p:cNvPr id="46" name="Slide Number Placeholder 45"/>
          <p:cNvSpPr>
            <a:spLocks noGrp="1"/>
          </p:cNvSpPr>
          <p:nvPr>
            <p:ph type="sldNum" sz="quarter" idx="12"/>
          </p:nvPr>
        </p:nvSpPr>
        <p:spPr/>
        <p:txBody>
          <a:bodyPr/>
          <a:lstStyle/>
          <a:p>
            <a:fld id="{B6F15528-21DE-4FAA-801E-634DDDAF4B2B}" type="slidenum">
              <a:rPr lang="en-US" smtClean="0"/>
              <a:pPr/>
              <a:t>19</a:t>
            </a:fld>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Overview</a:t>
            </a:r>
            <a:endParaRPr lang="en-US" dirty="0"/>
          </a:p>
        </p:txBody>
      </p:sp>
      <p:sp>
        <p:nvSpPr>
          <p:cNvPr id="3" name="Content Placeholder 2"/>
          <p:cNvSpPr>
            <a:spLocks noGrp="1"/>
          </p:cNvSpPr>
          <p:nvPr>
            <p:ph idx="1"/>
          </p:nvPr>
        </p:nvSpPr>
        <p:spPr/>
        <p:txBody>
          <a:bodyPr/>
          <a:lstStyle/>
          <a:p>
            <a:endParaRPr lang="en-US" dirty="0" smtClean="0"/>
          </a:p>
          <a:p>
            <a:r>
              <a:rPr lang="en-US" dirty="0" smtClean="0"/>
              <a:t>Social Networks</a:t>
            </a:r>
          </a:p>
          <a:p>
            <a:endParaRPr lang="en-US" dirty="0" smtClean="0"/>
          </a:p>
          <a:p>
            <a:r>
              <a:rPr lang="en-US" dirty="0" smtClean="0"/>
              <a:t>Multiplayer Games</a:t>
            </a:r>
          </a:p>
          <a:p>
            <a:endParaRPr lang="en-US" dirty="0" smtClean="0"/>
          </a:p>
          <a:p>
            <a:r>
              <a:rPr lang="en-US" dirty="0" smtClean="0"/>
              <a:t>Class Feedback Discussion</a:t>
            </a:r>
            <a:endParaRPr lang="en-US" dirty="0" smtClean="0"/>
          </a:p>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a:bodyPr>
          <a:lstStyle/>
          <a:p>
            <a:r>
              <a:rPr lang="en-US" dirty="0" smtClean="0"/>
              <a:t>P2P</a:t>
            </a:r>
            <a:endParaRPr lang="en-US" dirty="0"/>
          </a:p>
        </p:txBody>
      </p:sp>
      <p:sp>
        <p:nvSpPr>
          <p:cNvPr id="104460" name="Line 12"/>
          <p:cNvSpPr>
            <a:spLocks noChangeShapeType="1"/>
          </p:cNvSpPr>
          <p:nvPr/>
        </p:nvSpPr>
        <p:spPr bwMode="auto">
          <a:xfrm>
            <a:off x="2743200" y="2590800"/>
            <a:ext cx="152400" cy="914400"/>
          </a:xfrm>
          <a:prstGeom prst="line">
            <a:avLst/>
          </a:prstGeom>
          <a:noFill/>
          <a:ln w="28575">
            <a:solidFill>
              <a:schemeClr val="tx1"/>
            </a:solidFill>
            <a:round/>
            <a:headEnd/>
            <a:tailEnd/>
          </a:ln>
          <a:effectLst/>
        </p:spPr>
        <p:txBody>
          <a:bodyPr/>
          <a:lstStyle/>
          <a:p>
            <a:endParaRPr lang="en-US"/>
          </a:p>
        </p:txBody>
      </p:sp>
      <p:sp>
        <p:nvSpPr>
          <p:cNvPr id="104463" name="Line 15"/>
          <p:cNvSpPr>
            <a:spLocks noChangeShapeType="1"/>
          </p:cNvSpPr>
          <p:nvPr/>
        </p:nvSpPr>
        <p:spPr bwMode="auto">
          <a:xfrm flipH="1">
            <a:off x="3124200" y="3124200"/>
            <a:ext cx="990600" cy="609600"/>
          </a:xfrm>
          <a:prstGeom prst="line">
            <a:avLst/>
          </a:prstGeom>
          <a:noFill/>
          <a:ln w="28575">
            <a:solidFill>
              <a:schemeClr val="tx1"/>
            </a:solidFill>
            <a:round/>
            <a:headEnd/>
            <a:tailEnd/>
          </a:ln>
          <a:effectLst/>
        </p:spPr>
        <p:txBody>
          <a:bodyPr/>
          <a:lstStyle/>
          <a:p>
            <a:endParaRPr lang="en-US"/>
          </a:p>
        </p:txBody>
      </p:sp>
      <p:pic>
        <p:nvPicPr>
          <p:cNvPr id="104469" name="Picture 21" descr="Orbb"/>
          <p:cNvPicPr>
            <a:picLocks noChangeAspect="1" noChangeArrowheads="1"/>
          </p:cNvPicPr>
          <p:nvPr/>
        </p:nvPicPr>
        <p:blipFill>
          <a:blip r:embed="rId3"/>
          <a:srcRect/>
          <a:stretch>
            <a:fillRect/>
          </a:stretch>
        </p:blipFill>
        <p:spPr bwMode="auto">
          <a:xfrm>
            <a:off x="838200" y="5181600"/>
            <a:ext cx="525463" cy="762000"/>
          </a:xfrm>
          <a:prstGeom prst="rect">
            <a:avLst/>
          </a:prstGeom>
          <a:noFill/>
        </p:spPr>
      </p:pic>
      <p:sp>
        <p:nvSpPr>
          <p:cNvPr id="104470" name="Line 22"/>
          <p:cNvSpPr>
            <a:spLocks noChangeShapeType="1"/>
          </p:cNvSpPr>
          <p:nvPr/>
        </p:nvSpPr>
        <p:spPr bwMode="auto">
          <a:xfrm flipV="1">
            <a:off x="2133600" y="4114800"/>
            <a:ext cx="609600" cy="838200"/>
          </a:xfrm>
          <a:prstGeom prst="line">
            <a:avLst/>
          </a:prstGeom>
          <a:noFill/>
          <a:ln w="28575">
            <a:solidFill>
              <a:schemeClr val="tx1"/>
            </a:solidFill>
            <a:round/>
            <a:headEnd/>
            <a:tailEnd/>
          </a:ln>
          <a:effectLst/>
        </p:spPr>
        <p:txBody>
          <a:bodyPr/>
          <a:lstStyle/>
          <a:p>
            <a:endParaRPr lang="en-US"/>
          </a:p>
        </p:txBody>
      </p:sp>
      <p:sp>
        <p:nvSpPr>
          <p:cNvPr id="104474" name="Line 26"/>
          <p:cNvSpPr>
            <a:spLocks noChangeShapeType="1"/>
          </p:cNvSpPr>
          <p:nvPr/>
        </p:nvSpPr>
        <p:spPr bwMode="auto">
          <a:xfrm>
            <a:off x="1752600" y="3810000"/>
            <a:ext cx="533400" cy="0"/>
          </a:xfrm>
          <a:prstGeom prst="line">
            <a:avLst/>
          </a:prstGeom>
          <a:noFill/>
          <a:ln w="28575">
            <a:solidFill>
              <a:schemeClr val="tx1"/>
            </a:solidFill>
            <a:round/>
            <a:headEnd/>
            <a:tailEnd/>
          </a:ln>
          <a:effectLst/>
        </p:spPr>
        <p:txBody>
          <a:bodyPr/>
          <a:lstStyle/>
          <a:p>
            <a:endParaRPr lang="en-US"/>
          </a:p>
        </p:txBody>
      </p:sp>
      <p:grpSp>
        <p:nvGrpSpPr>
          <p:cNvPr id="2" name="Group 27"/>
          <p:cNvGrpSpPr>
            <a:grpSpLocks/>
          </p:cNvGrpSpPr>
          <p:nvPr/>
        </p:nvGrpSpPr>
        <p:grpSpPr bwMode="auto">
          <a:xfrm>
            <a:off x="2209800" y="3352800"/>
            <a:ext cx="1524000" cy="987425"/>
            <a:chOff x="1536" y="2112"/>
            <a:chExt cx="960" cy="622"/>
          </a:xfrm>
        </p:grpSpPr>
        <p:sp>
          <p:nvSpPr>
            <p:cNvPr id="104476" name="Cloud"/>
            <p:cNvSpPr>
              <a:spLocks noChangeAspect="1" noEditPoints="1" noChangeArrowheads="1"/>
            </p:cNvSpPr>
            <p:nvPr/>
          </p:nvSpPr>
          <p:spPr bwMode="auto">
            <a:xfrm>
              <a:off x="1536" y="2112"/>
              <a:ext cx="960" cy="62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4477" name="Text Box 29"/>
            <p:cNvSpPr txBox="1">
              <a:spLocks noChangeArrowheads="1"/>
            </p:cNvSpPr>
            <p:nvPr/>
          </p:nvSpPr>
          <p:spPr bwMode="auto">
            <a:xfrm>
              <a:off x="1728" y="2304"/>
              <a:ext cx="551" cy="212"/>
            </a:xfrm>
            <a:prstGeom prst="rect">
              <a:avLst/>
            </a:prstGeom>
            <a:noFill/>
            <a:ln w="9525">
              <a:noFill/>
              <a:miter lim="800000"/>
              <a:headEnd/>
              <a:tailEnd/>
            </a:ln>
            <a:effectLst/>
          </p:spPr>
          <p:txBody>
            <a:bodyPr wrap="none">
              <a:spAutoFit/>
            </a:bodyPr>
            <a:lstStyle/>
            <a:p>
              <a:r>
                <a:rPr lang="en-US" sz="1600">
                  <a:solidFill>
                    <a:srgbClr val="9999FF"/>
                  </a:solidFill>
                </a:rPr>
                <a:t>Internet</a:t>
              </a:r>
            </a:p>
          </p:txBody>
        </p:sp>
      </p:grpSp>
      <p:sp>
        <p:nvSpPr>
          <p:cNvPr id="104453" name="Rectangle 5"/>
          <p:cNvSpPr>
            <a:spLocks noChangeArrowheads="1"/>
          </p:cNvSpPr>
          <p:nvPr/>
        </p:nvSpPr>
        <p:spPr bwMode="auto">
          <a:xfrm>
            <a:off x="5715000" y="1676400"/>
            <a:ext cx="3124200" cy="2362200"/>
          </a:xfrm>
          <a:prstGeom prst="rect">
            <a:avLst/>
          </a:prstGeom>
          <a:solidFill>
            <a:srgbClr val="CCECFF"/>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a:endParaRPr lang="en-US" sz="1800"/>
          </a:p>
        </p:txBody>
      </p:sp>
      <p:sp>
        <p:nvSpPr>
          <p:cNvPr id="104455" name="Text Box 7"/>
          <p:cNvSpPr txBox="1">
            <a:spLocks noChangeArrowheads="1"/>
          </p:cNvSpPr>
          <p:nvPr/>
        </p:nvSpPr>
        <p:spPr bwMode="auto">
          <a:xfrm>
            <a:off x="7162800" y="3581400"/>
            <a:ext cx="1644650" cy="366713"/>
          </a:xfrm>
          <a:prstGeom prst="rect">
            <a:avLst/>
          </a:prstGeom>
          <a:noFill/>
          <a:ln w="9525">
            <a:noFill/>
            <a:miter lim="800000"/>
            <a:headEnd/>
            <a:tailEnd/>
          </a:ln>
          <a:effectLst/>
        </p:spPr>
        <p:txBody>
          <a:bodyPr wrap="none">
            <a:spAutoFit/>
          </a:bodyPr>
          <a:lstStyle/>
          <a:p>
            <a:r>
              <a:rPr lang="en-US" sz="1800" dirty="0">
                <a:solidFill>
                  <a:schemeClr val="accent2"/>
                </a:solidFill>
              </a:rPr>
              <a:t>Primary object</a:t>
            </a:r>
          </a:p>
        </p:txBody>
      </p:sp>
      <p:sp>
        <p:nvSpPr>
          <p:cNvPr id="104456" name="Text Box 8"/>
          <p:cNvSpPr txBox="1">
            <a:spLocks noChangeArrowheads="1"/>
          </p:cNvSpPr>
          <p:nvPr/>
        </p:nvSpPr>
        <p:spPr bwMode="auto">
          <a:xfrm>
            <a:off x="6705600" y="1295400"/>
            <a:ext cx="1201675" cy="369332"/>
          </a:xfrm>
          <a:prstGeom prst="rect">
            <a:avLst/>
          </a:prstGeom>
          <a:noFill/>
          <a:ln w="9525">
            <a:noFill/>
            <a:miter lim="800000"/>
            <a:headEnd/>
            <a:tailEnd/>
          </a:ln>
          <a:effectLst/>
        </p:spPr>
        <p:txBody>
          <a:bodyPr wrap="none">
            <a:spAutoFit/>
          </a:bodyPr>
          <a:lstStyle/>
          <a:p>
            <a:pPr algn="ctr"/>
            <a:r>
              <a:rPr lang="en-US" sz="1800" b="1" dirty="0">
                <a:solidFill>
                  <a:schemeClr val="accent2"/>
                </a:solidFill>
              </a:rPr>
              <a:t>Local View</a:t>
            </a:r>
          </a:p>
        </p:txBody>
      </p:sp>
      <p:sp>
        <p:nvSpPr>
          <p:cNvPr id="104452" name="AutoShape 4"/>
          <p:cNvSpPr>
            <a:spLocks noChangeArrowheads="1"/>
          </p:cNvSpPr>
          <p:nvPr/>
        </p:nvSpPr>
        <p:spPr bwMode="auto">
          <a:xfrm>
            <a:off x="5105400" y="2590800"/>
            <a:ext cx="533400" cy="457200"/>
          </a:xfrm>
          <a:prstGeom prst="rightArrow">
            <a:avLst>
              <a:gd name="adj1" fmla="val 50000"/>
              <a:gd name="adj2" fmla="val 29167"/>
            </a:avLst>
          </a:prstGeom>
          <a:solidFill>
            <a:schemeClr val="accent2"/>
          </a:solidFill>
          <a:ln w="9525">
            <a:solidFill>
              <a:schemeClr val="tx1"/>
            </a:solidFill>
            <a:miter lim="800000"/>
            <a:headEnd/>
            <a:tailEnd/>
          </a:ln>
          <a:effectLst/>
        </p:spPr>
        <p:txBody>
          <a:bodyPr wrap="none" anchor="ctr"/>
          <a:lstStyle/>
          <a:p>
            <a:pPr algn="ctr"/>
            <a:endParaRPr lang="en-US" sz="1800">
              <a:solidFill>
                <a:schemeClr val="accent2"/>
              </a:solidFill>
            </a:endParaRPr>
          </a:p>
        </p:txBody>
      </p:sp>
      <p:grpSp>
        <p:nvGrpSpPr>
          <p:cNvPr id="3" name="Group 51"/>
          <p:cNvGrpSpPr>
            <a:grpSpLocks/>
          </p:cNvGrpSpPr>
          <p:nvPr/>
        </p:nvGrpSpPr>
        <p:grpSpPr bwMode="auto">
          <a:xfrm>
            <a:off x="1752600" y="2590800"/>
            <a:ext cx="2362200" cy="2362200"/>
            <a:chOff x="1104" y="1632"/>
            <a:chExt cx="1488" cy="1488"/>
          </a:xfrm>
        </p:grpSpPr>
        <p:sp>
          <p:nvSpPr>
            <p:cNvPr id="104495" name="Freeform 47"/>
            <p:cNvSpPr>
              <a:spLocks/>
            </p:cNvSpPr>
            <p:nvPr/>
          </p:nvSpPr>
          <p:spPr bwMode="auto">
            <a:xfrm>
              <a:off x="1104" y="1632"/>
              <a:ext cx="672" cy="768"/>
            </a:xfrm>
            <a:custGeom>
              <a:avLst/>
              <a:gdLst/>
              <a:ahLst/>
              <a:cxnLst>
                <a:cxn ang="0">
                  <a:pos x="576" y="0"/>
                </a:cxn>
                <a:cxn ang="0">
                  <a:pos x="672" y="576"/>
                </a:cxn>
                <a:cxn ang="0">
                  <a:pos x="288" y="768"/>
                </a:cxn>
                <a:cxn ang="0">
                  <a:pos x="0" y="768"/>
                </a:cxn>
              </a:cxnLst>
              <a:rect l="0" t="0" r="r" b="b"/>
              <a:pathLst>
                <a:path w="672" h="768">
                  <a:moveTo>
                    <a:pt x="576" y="0"/>
                  </a:moveTo>
                  <a:lnTo>
                    <a:pt x="672" y="576"/>
                  </a:lnTo>
                  <a:lnTo>
                    <a:pt x="288" y="768"/>
                  </a:lnTo>
                  <a:lnTo>
                    <a:pt x="0" y="768"/>
                  </a:lnTo>
                </a:path>
              </a:pathLst>
            </a:custGeom>
            <a:noFill/>
            <a:ln w="57150" cmpd="sng">
              <a:solidFill>
                <a:srgbClr val="FF0000"/>
              </a:solidFill>
              <a:round/>
              <a:headEnd type="none" w="med" len="med"/>
              <a:tailEnd type="triangle" w="med" len="med"/>
            </a:ln>
            <a:effectLst/>
          </p:spPr>
          <p:txBody>
            <a:bodyPr/>
            <a:lstStyle/>
            <a:p>
              <a:endParaRPr lang="en-US"/>
            </a:p>
          </p:txBody>
        </p:sp>
        <p:sp>
          <p:nvSpPr>
            <p:cNvPr id="104497" name="Freeform 49"/>
            <p:cNvSpPr>
              <a:spLocks/>
            </p:cNvSpPr>
            <p:nvPr/>
          </p:nvSpPr>
          <p:spPr bwMode="auto">
            <a:xfrm>
              <a:off x="1344" y="1632"/>
              <a:ext cx="480" cy="1488"/>
            </a:xfrm>
            <a:custGeom>
              <a:avLst/>
              <a:gdLst/>
              <a:ahLst/>
              <a:cxnLst>
                <a:cxn ang="0">
                  <a:pos x="384" y="0"/>
                </a:cxn>
                <a:cxn ang="0">
                  <a:pos x="480" y="576"/>
                </a:cxn>
                <a:cxn ang="0">
                  <a:pos x="480" y="816"/>
                </a:cxn>
                <a:cxn ang="0">
                  <a:pos x="0" y="1488"/>
                </a:cxn>
              </a:cxnLst>
              <a:rect l="0" t="0" r="r" b="b"/>
              <a:pathLst>
                <a:path w="480" h="1488">
                  <a:moveTo>
                    <a:pt x="384" y="0"/>
                  </a:moveTo>
                  <a:lnTo>
                    <a:pt x="480" y="576"/>
                  </a:lnTo>
                  <a:lnTo>
                    <a:pt x="480" y="816"/>
                  </a:lnTo>
                  <a:lnTo>
                    <a:pt x="0" y="1488"/>
                  </a:lnTo>
                </a:path>
              </a:pathLst>
            </a:custGeom>
            <a:noFill/>
            <a:ln w="57150" cmpd="sng">
              <a:solidFill>
                <a:srgbClr val="FF0000"/>
              </a:solidFill>
              <a:round/>
              <a:headEnd type="none" w="med" len="med"/>
              <a:tailEnd type="triangle" w="med" len="med"/>
            </a:ln>
            <a:effectLst/>
          </p:spPr>
          <p:txBody>
            <a:bodyPr/>
            <a:lstStyle/>
            <a:p>
              <a:endParaRPr lang="en-US"/>
            </a:p>
          </p:txBody>
        </p:sp>
        <p:sp>
          <p:nvSpPr>
            <p:cNvPr id="104498" name="Freeform 50"/>
            <p:cNvSpPr>
              <a:spLocks/>
            </p:cNvSpPr>
            <p:nvPr/>
          </p:nvSpPr>
          <p:spPr bwMode="auto">
            <a:xfrm>
              <a:off x="1776" y="1632"/>
              <a:ext cx="816" cy="576"/>
            </a:xfrm>
            <a:custGeom>
              <a:avLst/>
              <a:gdLst/>
              <a:ahLst/>
              <a:cxnLst>
                <a:cxn ang="0">
                  <a:pos x="0" y="0"/>
                </a:cxn>
                <a:cxn ang="0">
                  <a:pos x="96" y="576"/>
                </a:cxn>
                <a:cxn ang="0">
                  <a:pos x="432" y="576"/>
                </a:cxn>
                <a:cxn ang="0">
                  <a:pos x="816" y="336"/>
                </a:cxn>
              </a:cxnLst>
              <a:rect l="0" t="0" r="r" b="b"/>
              <a:pathLst>
                <a:path w="816" h="576">
                  <a:moveTo>
                    <a:pt x="0" y="0"/>
                  </a:moveTo>
                  <a:lnTo>
                    <a:pt x="96" y="576"/>
                  </a:lnTo>
                  <a:lnTo>
                    <a:pt x="432" y="576"/>
                  </a:lnTo>
                  <a:lnTo>
                    <a:pt x="816" y="336"/>
                  </a:lnTo>
                </a:path>
              </a:pathLst>
            </a:custGeom>
            <a:noFill/>
            <a:ln w="57150" cmpd="sng">
              <a:solidFill>
                <a:srgbClr val="FF0000"/>
              </a:solidFill>
              <a:round/>
              <a:headEnd type="none" w="med" len="med"/>
              <a:tailEnd type="triangle" w="med" len="med"/>
            </a:ln>
            <a:effectLst/>
          </p:spPr>
          <p:txBody>
            <a:bodyPr/>
            <a:lstStyle/>
            <a:p>
              <a:endParaRPr lang="en-US"/>
            </a:p>
          </p:txBody>
        </p:sp>
      </p:grpSp>
      <p:grpSp>
        <p:nvGrpSpPr>
          <p:cNvPr id="4" name="Group 58"/>
          <p:cNvGrpSpPr>
            <a:grpSpLocks/>
          </p:cNvGrpSpPr>
          <p:nvPr/>
        </p:nvGrpSpPr>
        <p:grpSpPr bwMode="auto">
          <a:xfrm>
            <a:off x="1752600" y="2590800"/>
            <a:ext cx="2362200" cy="2362200"/>
            <a:chOff x="1104" y="1632"/>
            <a:chExt cx="1488" cy="1488"/>
          </a:xfrm>
        </p:grpSpPr>
        <p:sp>
          <p:nvSpPr>
            <p:cNvPr id="104489" name="Freeform 41"/>
            <p:cNvSpPr>
              <a:spLocks/>
            </p:cNvSpPr>
            <p:nvPr/>
          </p:nvSpPr>
          <p:spPr bwMode="auto">
            <a:xfrm>
              <a:off x="1104" y="1632"/>
              <a:ext cx="720" cy="720"/>
            </a:xfrm>
            <a:custGeom>
              <a:avLst/>
              <a:gdLst/>
              <a:ahLst/>
              <a:cxnLst>
                <a:cxn ang="0">
                  <a:pos x="0" y="720"/>
                </a:cxn>
                <a:cxn ang="0">
                  <a:pos x="384" y="720"/>
                </a:cxn>
                <a:cxn ang="0">
                  <a:pos x="720" y="576"/>
                </a:cxn>
                <a:cxn ang="0">
                  <a:pos x="624" y="0"/>
                </a:cxn>
              </a:cxnLst>
              <a:rect l="0" t="0" r="r" b="b"/>
              <a:pathLst>
                <a:path w="720" h="720">
                  <a:moveTo>
                    <a:pt x="0" y="720"/>
                  </a:moveTo>
                  <a:lnTo>
                    <a:pt x="384" y="720"/>
                  </a:lnTo>
                  <a:lnTo>
                    <a:pt x="720" y="576"/>
                  </a:lnTo>
                  <a:lnTo>
                    <a:pt x="624" y="0"/>
                  </a:lnTo>
                </a:path>
              </a:pathLst>
            </a:custGeom>
            <a:noFill/>
            <a:ln w="57150" cmpd="sng">
              <a:solidFill>
                <a:srgbClr val="FF0000"/>
              </a:solidFill>
              <a:round/>
              <a:headEnd type="none" w="med" len="med"/>
              <a:tailEnd type="triangle" w="med" len="med"/>
            </a:ln>
            <a:effectLst/>
          </p:spPr>
          <p:txBody>
            <a:bodyPr/>
            <a:lstStyle/>
            <a:p>
              <a:endParaRPr lang="en-US"/>
            </a:p>
          </p:txBody>
        </p:sp>
        <p:sp>
          <p:nvSpPr>
            <p:cNvPr id="104504" name="Freeform 56"/>
            <p:cNvSpPr>
              <a:spLocks/>
            </p:cNvSpPr>
            <p:nvPr/>
          </p:nvSpPr>
          <p:spPr bwMode="auto">
            <a:xfrm>
              <a:off x="1104" y="1968"/>
              <a:ext cx="1488" cy="432"/>
            </a:xfrm>
            <a:custGeom>
              <a:avLst/>
              <a:gdLst/>
              <a:ahLst/>
              <a:cxnLst>
                <a:cxn ang="0">
                  <a:pos x="0" y="432"/>
                </a:cxn>
                <a:cxn ang="0">
                  <a:pos x="768" y="432"/>
                </a:cxn>
                <a:cxn ang="0">
                  <a:pos x="1488" y="0"/>
                </a:cxn>
              </a:cxnLst>
              <a:rect l="0" t="0" r="r" b="b"/>
              <a:pathLst>
                <a:path w="1488" h="432">
                  <a:moveTo>
                    <a:pt x="0" y="432"/>
                  </a:moveTo>
                  <a:lnTo>
                    <a:pt x="768" y="432"/>
                  </a:lnTo>
                  <a:lnTo>
                    <a:pt x="1488" y="0"/>
                  </a:lnTo>
                </a:path>
              </a:pathLst>
            </a:custGeom>
            <a:noFill/>
            <a:ln w="57150" cmpd="sng">
              <a:solidFill>
                <a:srgbClr val="FF0000"/>
              </a:solidFill>
              <a:round/>
              <a:headEnd type="none" w="med" len="med"/>
              <a:tailEnd type="triangle" w="med" len="med"/>
            </a:ln>
            <a:effectLst/>
          </p:spPr>
          <p:txBody>
            <a:bodyPr/>
            <a:lstStyle/>
            <a:p>
              <a:endParaRPr lang="en-US"/>
            </a:p>
          </p:txBody>
        </p:sp>
        <p:sp>
          <p:nvSpPr>
            <p:cNvPr id="104505" name="Freeform 57"/>
            <p:cNvSpPr>
              <a:spLocks/>
            </p:cNvSpPr>
            <p:nvPr/>
          </p:nvSpPr>
          <p:spPr bwMode="auto">
            <a:xfrm>
              <a:off x="1104" y="2448"/>
              <a:ext cx="576" cy="672"/>
            </a:xfrm>
            <a:custGeom>
              <a:avLst/>
              <a:gdLst/>
              <a:ahLst/>
              <a:cxnLst>
                <a:cxn ang="0">
                  <a:pos x="0" y="0"/>
                </a:cxn>
                <a:cxn ang="0">
                  <a:pos x="432" y="0"/>
                </a:cxn>
                <a:cxn ang="0">
                  <a:pos x="576" y="192"/>
                </a:cxn>
                <a:cxn ang="0">
                  <a:pos x="240" y="672"/>
                </a:cxn>
              </a:cxnLst>
              <a:rect l="0" t="0" r="r" b="b"/>
              <a:pathLst>
                <a:path w="576" h="672">
                  <a:moveTo>
                    <a:pt x="0" y="0"/>
                  </a:moveTo>
                  <a:lnTo>
                    <a:pt x="432" y="0"/>
                  </a:lnTo>
                  <a:lnTo>
                    <a:pt x="576" y="192"/>
                  </a:lnTo>
                  <a:lnTo>
                    <a:pt x="240" y="672"/>
                  </a:lnTo>
                </a:path>
              </a:pathLst>
            </a:custGeom>
            <a:noFill/>
            <a:ln w="57150" cmpd="sng">
              <a:solidFill>
                <a:srgbClr val="FF0000"/>
              </a:solidFill>
              <a:round/>
              <a:headEnd type="none" w="med" len="med"/>
              <a:tailEnd type="triangle" w="med" len="med"/>
            </a:ln>
            <a:effectLst/>
          </p:spPr>
          <p:txBody>
            <a:bodyPr/>
            <a:lstStyle/>
            <a:p>
              <a:endParaRPr lang="en-US"/>
            </a:p>
          </p:txBody>
        </p:sp>
      </p:grpSp>
      <p:grpSp>
        <p:nvGrpSpPr>
          <p:cNvPr id="5" name="Group 62"/>
          <p:cNvGrpSpPr>
            <a:grpSpLocks/>
          </p:cNvGrpSpPr>
          <p:nvPr/>
        </p:nvGrpSpPr>
        <p:grpSpPr bwMode="auto">
          <a:xfrm>
            <a:off x="1798638" y="2601913"/>
            <a:ext cx="2327275" cy="2368550"/>
            <a:chOff x="1129" y="1632"/>
            <a:chExt cx="1466" cy="1492"/>
          </a:xfrm>
        </p:grpSpPr>
        <p:sp>
          <p:nvSpPr>
            <p:cNvPr id="104484" name="Freeform 36"/>
            <p:cNvSpPr>
              <a:spLocks/>
            </p:cNvSpPr>
            <p:nvPr/>
          </p:nvSpPr>
          <p:spPr bwMode="auto">
            <a:xfrm>
              <a:off x="1344" y="1632"/>
              <a:ext cx="480" cy="1477"/>
            </a:xfrm>
            <a:custGeom>
              <a:avLst/>
              <a:gdLst/>
              <a:ahLst/>
              <a:cxnLst>
                <a:cxn ang="0">
                  <a:pos x="0" y="1488"/>
                </a:cxn>
                <a:cxn ang="0">
                  <a:pos x="480" y="816"/>
                </a:cxn>
                <a:cxn ang="0">
                  <a:pos x="480" y="528"/>
                </a:cxn>
                <a:cxn ang="0">
                  <a:pos x="384" y="0"/>
                </a:cxn>
              </a:cxnLst>
              <a:rect l="0" t="0" r="r" b="b"/>
              <a:pathLst>
                <a:path w="480" h="1488">
                  <a:moveTo>
                    <a:pt x="0" y="1488"/>
                  </a:moveTo>
                  <a:lnTo>
                    <a:pt x="480" y="816"/>
                  </a:lnTo>
                  <a:lnTo>
                    <a:pt x="480" y="528"/>
                  </a:lnTo>
                  <a:lnTo>
                    <a:pt x="384" y="0"/>
                  </a:lnTo>
                </a:path>
              </a:pathLst>
            </a:custGeom>
            <a:noFill/>
            <a:ln w="57150" cmpd="sng">
              <a:solidFill>
                <a:srgbClr val="FF0000"/>
              </a:solidFill>
              <a:round/>
              <a:headEnd type="none" w="med" len="med"/>
              <a:tailEnd type="triangle" w="med" len="med"/>
            </a:ln>
            <a:effectLst/>
          </p:spPr>
          <p:txBody>
            <a:bodyPr/>
            <a:lstStyle/>
            <a:p>
              <a:endParaRPr lang="en-US"/>
            </a:p>
          </p:txBody>
        </p:sp>
        <p:sp>
          <p:nvSpPr>
            <p:cNvPr id="104507" name="Freeform 59"/>
            <p:cNvSpPr>
              <a:spLocks/>
            </p:cNvSpPr>
            <p:nvPr/>
          </p:nvSpPr>
          <p:spPr bwMode="auto">
            <a:xfrm>
              <a:off x="1392" y="1967"/>
              <a:ext cx="1203" cy="1157"/>
            </a:xfrm>
            <a:custGeom>
              <a:avLst/>
              <a:gdLst/>
              <a:ahLst/>
              <a:cxnLst>
                <a:cxn ang="0">
                  <a:pos x="0" y="1157"/>
                </a:cxn>
                <a:cxn ang="0">
                  <a:pos x="344" y="669"/>
                </a:cxn>
                <a:cxn ang="0">
                  <a:pos x="797" y="226"/>
                </a:cxn>
                <a:cxn ang="0">
                  <a:pos x="1164" y="0"/>
                </a:cxn>
              </a:cxnLst>
              <a:rect l="0" t="0" r="r" b="b"/>
              <a:pathLst>
                <a:path w="1164" h="1157">
                  <a:moveTo>
                    <a:pt x="0" y="1157"/>
                  </a:moveTo>
                  <a:lnTo>
                    <a:pt x="344" y="669"/>
                  </a:lnTo>
                  <a:lnTo>
                    <a:pt x="797" y="226"/>
                  </a:lnTo>
                  <a:lnTo>
                    <a:pt x="1164" y="0"/>
                  </a:lnTo>
                </a:path>
              </a:pathLst>
            </a:custGeom>
            <a:noFill/>
            <a:ln w="57150" cmpd="sng">
              <a:solidFill>
                <a:srgbClr val="FF0000"/>
              </a:solidFill>
              <a:round/>
              <a:headEnd type="none" w="med" len="med"/>
              <a:tailEnd type="triangle" w="med" len="med"/>
            </a:ln>
            <a:effectLst/>
          </p:spPr>
          <p:txBody>
            <a:bodyPr/>
            <a:lstStyle/>
            <a:p>
              <a:endParaRPr lang="en-US"/>
            </a:p>
          </p:txBody>
        </p:sp>
        <p:sp>
          <p:nvSpPr>
            <p:cNvPr id="104509" name="Freeform 61"/>
            <p:cNvSpPr>
              <a:spLocks/>
            </p:cNvSpPr>
            <p:nvPr/>
          </p:nvSpPr>
          <p:spPr bwMode="auto">
            <a:xfrm>
              <a:off x="1129" y="2397"/>
              <a:ext cx="494" cy="704"/>
            </a:xfrm>
            <a:custGeom>
              <a:avLst/>
              <a:gdLst/>
              <a:ahLst/>
              <a:cxnLst>
                <a:cxn ang="0">
                  <a:pos x="163" y="704"/>
                </a:cxn>
                <a:cxn ang="0">
                  <a:pos x="494" y="244"/>
                </a:cxn>
                <a:cxn ang="0">
                  <a:pos x="337" y="0"/>
                </a:cxn>
                <a:cxn ang="0">
                  <a:pos x="0" y="0"/>
                </a:cxn>
              </a:cxnLst>
              <a:rect l="0" t="0" r="r" b="b"/>
              <a:pathLst>
                <a:path w="494" h="704">
                  <a:moveTo>
                    <a:pt x="163" y="704"/>
                  </a:moveTo>
                  <a:lnTo>
                    <a:pt x="494" y="244"/>
                  </a:lnTo>
                  <a:lnTo>
                    <a:pt x="337" y="0"/>
                  </a:lnTo>
                  <a:lnTo>
                    <a:pt x="0" y="0"/>
                  </a:lnTo>
                </a:path>
              </a:pathLst>
            </a:custGeom>
            <a:noFill/>
            <a:ln w="57150" cmpd="sng">
              <a:solidFill>
                <a:srgbClr val="FF0000"/>
              </a:solidFill>
              <a:round/>
              <a:headEnd type="none" w="med" len="med"/>
              <a:tailEnd type="triangle" w="med" len="med"/>
            </a:ln>
            <a:effectLst/>
          </p:spPr>
          <p:txBody>
            <a:bodyPr/>
            <a:lstStyle/>
            <a:p>
              <a:endParaRPr lang="en-US"/>
            </a:p>
          </p:txBody>
        </p:sp>
      </p:grpSp>
      <p:grpSp>
        <p:nvGrpSpPr>
          <p:cNvPr id="6" name="Group 71"/>
          <p:cNvGrpSpPr>
            <a:grpSpLocks/>
          </p:cNvGrpSpPr>
          <p:nvPr/>
        </p:nvGrpSpPr>
        <p:grpSpPr bwMode="auto">
          <a:xfrm>
            <a:off x="5791206" y="1828800"/>
            <a:ext cx="1733552" cy="1143000"/>
            <a:chOff x="3648" y="1152"/>
            <a:chExt cx="1092" cy="720"/>
          </a:xfrm>
        </p:grpSpPr>
        <p:sp>
          <p:nvSpPr>
            <p:cNvPr id="104512" name="Text Box 64"/>
            <p:cNvSpPr txBox="1">
              <a:spLocks noChangeArrowheads="1"/>
            </p:cNvSpPr>
            <p:nvPr/>
          </p:nvSpPr>
          <p:spPr bwMode="auto">
            <a:xfrm>
              <a:off x="3648" y="1152"/>
              <a:ext cx="1092" cy="231"/>
            </a:xfrm>
            <a:prstGeom prst="rect">
              <a:avLst/>
            </a:prstGeom>
            <a:noFill/>
            <a:ln w="9525">
              <a:noFill/>
              <a:miter lim="800000"/>
              <a:headEnd/>
              <a:tailEnd/>
            </a:ln>
            <a:effectLst/>
          </p:spPr>
          <p:txBody>
            <a:bodyPr wrap="none">
              <a:spAutoFit/>
            </a:bodyPr>
            <a:lstStyle/>
            <a:p>
              <a:r>
                <a:rPr lang="en-US" sz="1800" dirty="0">
                  <a:solidFill>
                    <a:schemeClr val="accent2"/>
                  </a:solidFill>
                </a:rPr>
                <a:t>Replica objects</a:t>
              </a:r>
            </a:p>
          </p:txBody>
        </p:sp>
        <p:pic>
          <p:nvPicPr>
            <p:cNvPr id="104515" name="Picture 67" descr="orb"/>
            <p:cNvPicPr>
              <a:picLocks noChangeAspect="1" noChangeArrowheads="1"/>
            </p:cNvPicPr>
            <p:nvPr/>
          </p:nvPicPr>
          <p:blipFill>
            <a:blip r:embed="rId4"/>
            <a:srcRect/>
            <a:stretch>
              <a:fillRect/>
            </a:stretch>
          </p:blipFill>
          <p:spPr bwMode="auto">
            <a:xfrm>
              <a:off x="4176" y="1392"/>
              <a:ext cx="331" cy="480"/>
            </a:xfrm>
            <a:prstGeom prst="rect">
              <a:avLst/>
            </a:prstGeom>
            <a:noFill/>
            <a:effectLst>
              <a:outerShdw blurRad="76200" dir="18900000" sy="23000" kx="-1200000" algn="bl" rotWithShape="0">
                <a:prstClr val="black">
                  <a:alpha val="20000"/>
                </a:prstClr>
              </a:outerShdw>
            </a:effectLst>
          </p:spPr>
        </p:pic>
      </p:grpSp>
      <p:pic>
        <p:nvPicPr>
          <p:cNvPr id="44" name="Picture 43" descr="xbox1.png"/>
          <p:cNvPicPr>
            <a:picLocks noChangeAspect="1"/>
          </p:cNvPicPr>
          <p:nvPr/>
        </p:nvPicPr>
        <p:blipFill>
          <a:blip r:embed="rId5" cstate="print"/>
          <a:stretch>
            <a:fillRect/>
          </a:stretch>
        </p:blipFill>
        <p:spPr>
          <a:xfrm>
            <a:off x="2438400" y="1447800"/>
            <a:ext cx="762000" cy="1121964"/>
          </a:xfrm>
          <a:prstGeom prst="rect">
            <a:avLst/>
          </a:prstGeom>
        </p:spPr>
      </p:pic>
      <p:pic>
        <p:nvPicPr>
          <p:cNvPr id="45" name="Picture 44" descr="xbox1.png"/>
          <p:cNvPicPr>
            <a:picLocks noChangeAspect="1"/>
          </p:cNvPicPr>
          <p:nvPr/>
        </p:nvPicPr>
        <p:blipFill>
          <a:blip r:embed="rId5" cstate="print"/>
          <a:stretch>
            <a:fillRect/>
          </a:stretch>
        </p:blipFill>
        <p:spPr>
          <a:xfrm>
            <a:off x="914400" y="3124200"/>
            <a:ext cx="762000" cy="1121964"/>
          </a:xfrm>
          <a:prstGeom prst="rect">
            <a:avLst/>
          </a:prstGeom>
        </p:spPr>
      </p:pic>
      <p:pic>
        <p:nvPicPr>
          <p:cNvPr id="46" name="Picture 45" descr="xbox1.png"/>
          <p:cNvPicPr>
            <a:picLocks noChangeAspect="1"/>
          </p:cNvPicPr>
          <p:nvPr/>
        </p:nvPicPr>
        <p:blipFill>
          <a:blip r:embed="rId5" cstate="print"/>
          <a:stretch>
            <a:fillRect/>
          </a:stretch>
        </p:blipFill>
        <p:spPr>
          <a:xfrm>
            <a:off x="1447800" y="4724400"/>
            <a:ext cx="762000" cy="1121964"/>
          </a:xfrm>
          <a:prstGeom prst="rect">
            <a:avLst/>
          </a:prstGeom>
        </p:spPr>
      </p:pic>
      <p:pic>
        <p:nvPicPr>
          <p:cNvPr id="47" name="Picture 46" descr="xbox1.png"/>
          <p:cNvPicPr>
            <a:picLocks noChangeAspect="1"/>
          </p:cNvPicPr>
          <p:nvPr/>
        </p:nvPicPr>
        <p:blipFill>
          <a:blip r:embed="rId5" cstate="print"/>
          <a:stretch>
            <a:fillRect/>
          </a:stretch>
        </p:blipFill>
        <p:spPr>
          <a:xfrm>
            <a:off x="4191000" y="2438400"/>
            <a:ext cx="762000" cy="1121964"/>
          </a:xfrm>
          <a:prstGeom prst="rect">
            <a:avLst/>
          </a:prstGeom>
        </p:spPr>
      </p:pic>
      <p:pic>
        <p:nvPicPr>
          <p:cNvPr id="48" name="Picture 47" descr="sarge.gif"/>
          <p:cNvPicPr>
            <a:picLocks noChangeAspect="1"/>
          </p:cNvPicPr>
          <p:nvPr/>
        </p:nvPicPr>
        <p:blipFill>
          <a:blip r:embed="rId6"/>
          <a:stretch>
            <a:fillRect/>
          </a:stretch>
        </p:blipFill>
        <p:spPr>
          <a:xfrm>
            <a:off x="4648200" y="1600200"/>
            <a:ext cx="448678" cy="741874"/>
          </a:xfrm>
          <a:prstGeom prst="rect">
            <a:avLst/>
          </a:prstGeom>
        </p:spPr>
      </p:pic>
      <p:pic>
        <p:nvPicPr>
          <p:cNvPr id="49" name="Picture 48" descr="sarge.gif"/>
          <p:cNvPicPr>
            <a:picLocks noChangeAspect="1"/>
          </p:cNvPicPr>
          <p:nvPr/>
        </p:nvPicPr>
        <p:blipFill>
          <a:blip r:embed="rId6"/>
          <a:stretch>
            <a:fillRect/>
          </a:stretch>
        </p:blipFill>
        <p:spPr>
          <a:xfrm>
            <a:off x="7924800" y="2895600"/>
            <a:ext cx="448678" cy="741874"/>
          </a:xfrm>
          <a:prstGeom prst="rect">
            <a:avLst/>
          </a:prstGeom>
          <a:effectLst>
            <a:outerShdw blurRad="76200" dir="18900000" sy="23000" kx="-1200000" algn="bl" rotWithShape="0">
              <a:prstClr val="black">
                <a:alpha val="20000"/>
              </a:prstClr>
            </a:outerShdw>
          </a:effectLst>
        </p:spPr>
      </p:pic>
      <p:pic>
        <p:nvPicPr>
          <p:cNvPr id="51" name="Picture 50" descr="lucy.gif"/>
          <p:cNvPicPr>
            <a:picLocks noChangeAspect="1"/>
          </p:cNvPicPr>
          <p:nvPr/>
        </p:nvPicPr>
        <p:blipFill>
          <a:blip r:embed="rId7"/>
          <a:stretch>
            <a:fillRect/>
          </a:stretch>
        </p:blipFill>
        <p:spPr>
          <a:xfrm>
            <a:off x="990600" y="2286000"/>
            <a:ext cx="381000" cy="793460"/>
          </a:xfrm>
          <a:prstGeom prst="rect">
            <a:avLst/>
          </a:prstGeom>
        </p:spPr>
      </p:pic>
      <p:pic>
        <p:nvPicPr>
          <p:cNvPr id="52" name="Picture 51" descr="hunter.gif"/>
          <p:cNvPicPr>
            <a:picLocks noChangeAspect="1"/>
          </p:cNvPicPr>
          <p:nvPr/>
        </p:nvPicPr>
        <p:blipFill>
          <a:blip r:embed="rId8"/>
          <a:stretch>
            <a:fillRect/>
          </a:stretch>
        </p:blipFill>
        <p:spPr>
          <a:xfrm flipH="1">
            <a:off x="3124200" y="1371600"/>
            <a:ext cx="512582" cy="833229"/>
          </a:xfrm>
          <a:prstGeom prst="rect">
            <a:avLst/>
          </a:prstGeom>
        </p:spPr>
      </p:pic>
      <p:pic>
        <p:nvPicPr>
          <p:cNvPr id="53" name="Picture 52" descr="lucy.gif"/>
          <p:cNvPicPr>
            <a:picLocks noChangeAspect="1"/>
          </p:cNvPicPr>
          <p:nvPr/>
        </p:nvPicPr>
        <p:blipFill>
          <a:blip r:embed="rId7"/>
          <a:stretch>
            <a:fillRect/>
          </a:stretch>
        </p:blipFill>
        <p:spPr>
          <a:xfrm>
            <a:off x="6172200" y="2971800"/>
            <a:ext cx="381000" cy="793460"/>
          </a:xfrm>
          <a:prstGeom prst="rect">
            <a:avLst/>
          </a:prstGeom>
          <a:effectLst>
            <a:outerShdw blurRad="76200" dir="18900000" sy="23000" kx="-1200000" algn="bl" rotWithShape="0">
              <a:prstClr val="black">
                <a:alpha val="20000"/>
              </a:prstClr>
            </a:outerShdw>
          </a:effectLst>
        </p:spPr>
      </p:pic>
      <p:pic>
        <p:nvPicPr>
          <p:cNvPr id="54" name="Picture 53" descr="hunter.gif"/>
          <p:cNvPicPr>
            <a:picLocks noChangeAspect="1"/>
          </p:cNvPicPr>
          <p:nvPr/>
        </p:nvPicPr>
        <p:blipFill>
          <a:blip r:embed="rId8"/>
          <a:stretch>
            <a:fillRect/>
          </a:stretch>
        </p:blipFill>
        <p:spPr>
          <a:xfrm flipH="1">
            <a:off x="5943600" y="2209800"/>
            <a:ext cx="512582" cy="833229"/>
          </a:xfrm>
          <a:prstGeom prst="rect">
            <a:avLst/>
          </a:prstGeom>
          <a:effectLst>
            <a:outerShdw blurRad="76200" dir="18900000" sy="23000" kx="-1200000" algn="bl" rotWithShape="0">
              <a:prstClr val="black">
                <a:alpha val="20000"/>
              </a:prstClr>
            </a:outerShdw>
          </a:effectLst>
        </p:spPr>
      </p:pic>
      <p:sp>
        <p:nvSpPr>
          <p:cNvPr id="42" name="Slide Number Placeholder 41"/>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par>
                                <p:cTn id="12" presetID="22" presetClass="exit" presetSubtype="4" fill="hold" nodeType="withEffect">
                                  <p:stCondLst>
                                    <p:cond delay="0"/>
                                  </p:stCondLst>
                                  <p:childTnLst>
                                    <p:animEffect transition="out" filter="wipe(down)">
                                      <p:cBhvr>
                                        <p:cTn id="13" dur="1000"/>
                                        <p:tgtEl>
                                          <p:spTgt spid="5"/>
                                        </p:tgtEl>
                                      </p:cBhvr>
                                    </p:animEffect>
                                    <p:set>
                                      <p:cBhvr>
                                        <p:cTn id="14" dur="1" fill="hold">
                                          <p:stCondLst>
                                            <p:cond delay="999"/>
                                          </p:stCondLst>
                                        </p:cTn>
                                        <p:tgtEl>
                                          <p:spTgt spid="5"/>
                                        </p:tgtEl>
                                        <p:attrNameLst>
                                          <p:attrName>style.visibility</p:attrName>
                                        </p:attrNameLst>
                                      </p:cBhvr>
                                      <p:to>
                                        <p:strVal val="hidden"/>
                                      </p:to>
                                    </p:se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1000"/>
                                        <p:tgtEl>
                                          <p:spTgt spid="4"/>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1000"/>
                                        <p:tgtEl>
                                          <p:spTgt spid="53"/>
                                        </p:tgtEl>
                                      </p:cBhvr>
                                    </p:animEffect>
                                  </p:childTnLst>
                                </p:cTn>
                              </p:par>
                              <p:par>
                                <p:cTn id="23" presetID="22" presetClass="exit" presetSubtype="8" fill="hold" nodeType="withEffect">
                                  <p:stCondLst>
                                    <p:cond delay="0"/>
                                  </p:stCondLst>
                                  <p:childTnLst>
                                    <p:animEffect transition="out" filter="wipe(left)">
                                      <p:cBhvr>
                                        <p:cTn id="24" dur="1000"/>
                                        <p:tgtEl>
                                          <p:spTgt spid="4"/>
                                        </p:tgtEl>
                                      </p:cBhvr>
                                    </p:animEffect>
                                    <p:set>
                                      <p:cBhvr>
                                        <p:cTn id="25" dur="1" fill="hold">
                                          <p:stCondLst>
                                            <p:cond delay="999"/>
                                          </p:stCondLst>
                                        </p:cTn>
                                        <p:tgtEl>
                                          <p:spTgt spid="4"/>
                                        </p:tgtEl>
                                        <p:attrNameLst>
                                          <p:attrName>style.visibility</p:attrName>
                                        </p:attrNameLst>
                                      </p:cBhvr>
                                      <p:to>
                                        <p:strVal val="hidden"/>
                                      </p:to>
                                    </p:se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up)">
                                      <p:cBhvr>
                                        <p:cTn id="29" dur="1000"/>
                                        <p:tgtEl>
                                          <p:spTgt spid="3"/>
                                        </p:tgtEl>
                                      </p:cBhvr>
                                    </p:animEffect>
                                  </p:childTnLst>
                                </p:cTn>
                              </p:par>
                            </p:childTnLst>
                          </p:cTn>
                        </p:par>
                        <p:par>
                          <p:cTn id="30" fill="hold">
                            <p:stCondLst>
                              <p:cond delay="5000"/>
                            </p:stCondLst>
                            <p:childTnLst>
                              <p:par>
                                <p:cTn id="31" presetID="10" presetClass="entr" presetSubtype="0" fill="hold" nodeType="after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fade">
                                      <p:cBhvr>
                                        <p:cTn id="33" dur="1000"/>
                                        <p:tgtEl>
                                          <p:spTgt spid="54"/>
                                        </p:tgtEl>
                                      </p:cBhvr>
                                    </p:animEffect>
                                  </p:childTnLst>
                                </p:cTn>
                              </p:par>
                              <p:par>
                                <p:cTn id="34" presetID="22" presetClass="exit" presetSubtype="1" fill="hold" nodeType="withEffect">
                                  <p:stCondLst>
                                    <p:cond delay="0"/>
                                  </p:stCondLst>
                                  <p:childTnLst>
                                    <p:animEffect transition="out" filter="wipe(up)">
                                      <p:cBhvr>
                                        <p:cTn id="35" dur="1000"/>
                                        <p:tgtEl>
                                          <p:spTgt spid="3"/>
                                        </p:tgtEl>
                                      </p:cBhvr>
                                    </p:animEffect>
                                    <p:set>
                                      <p:cBhvr>
                                        <p:cTn id="36"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normAutofit/>
          </a:bodyPr>
          <a:lstStyle/>
          <a:p>
            <a:r>
              <a:rPr lang="en-US" dirty="0" smtClean="0"/>
              <a:t>High-Speed</a:t>
            </a:r>
            <a:endParaRPr lang="en-US" dirty="0"/>
          </a:p>
        </p:txBody>
      </p:sp>
      <p:sp>
        <p:nvSpPr>
          <p:cNvPr id="106502" name="Line 6"/>
          <p:cNvSpPr>
            <a:spLocks noChangeShapeType="1"/>
          </p:cNvSpPr>
          <p:nvPr/>
        </p:nvSpPr>
        <p:spPr bwMode="auto">
          <a:xfrm>
            <a:off x="2743200" y="2590800"/>
            <a:ext cx="152400" cy="914400"/>
          </a:xfrm>
          <a:prstGeom prst="line">
            <a:avLst/>
          </a:prstGeom>
          <a:noFill/>
          <a:ln w="28575">
            <a:solidFill>
              <a:schemeClr val="tx1"/>
            </a:solidFill>
            <a:round/>
            <a:headEnd/>
            <a:tailEnd/>
          </a:ln>
          <a:effectLst/>
        </p:spPr>
        <p:txBody>
          <a:bodyPr/>
          <a:lstStyle/>
          <a:p>
            <a:endParaRPr lang="en-US"/>
          </a:p>
        </p:txBody>
      </p:sp>
      <p:sp>
        <p:nvSpPr>
          <p:cNvPr id="106505" name="Line 9"/>
          <p:cNvSpPr>
            <a:spLocks noChangeShapeType="1"/>
          </p:cNvSpPr>
          <p:nvPr/>
        </p:nvSpPr>
        <p:spPr bwMode="auto">
          <a:xfrm flipH="1">
            <a:off x="3124200" y="3124200"/>
            <a:ext cx="990600" cy="609600"/>
          </a:xfrm>
          <a:prstGeom prst="line">
            <a:avLst/>
          </a:prstGeom>
          <a:noFill/>
          <a:ln w="28575">
            <a:solidFill>
              <a:schemeClr val="tx1"/>
            </a:solidFill>
            <a:round/>
            <a:headEnd/>
            <a:tailEnd/>
          </a:ln>
          <a:effectLst/>
        </p:spPr>
        <p:txBody>
          <a:bodyPr/>
          <a:lstStyle/>
          <a:p>
            <a:endParaRPr lang="en-US"/>
          </a:p>
        </p:txBody>
      </p:sp>
      <p:sp>
        <p:nvSpPr>
          <p:cNvPr id="106513" name="Line 17"/>
          <p:cNvSpPr>
            <a:spLocks noChangeShapeType="1"/>
          </p:cNvSpPr>
          <p:nvPr/>
        </p:nvSpPr>
        <p:spPr bwMode="auto">
          <a:xfrm flipV="1">
            <a:off x="2133600" y="4114800"/>
            <a:ext cx="609600" cy="838200"/>
          </a:xfrm>
          <a:prstGeom prst="line">
            <a:avLst/>
          </a:prstGeom>
          <a:noFill/>
          <a:ln w="28575">
            <a:solidFill>
              <a:schemeClr val="tx1"/>
            </a:solidFill>
            <a:round/>
            <a:headEnd/>
            <a:tailEnd/>
          </a:ln>
          <a:effectLst/>
        </p:spPr>
        <p:txBody>
          <a:bodyPr/>
          <a:lstStyle/>
          <a:p>
            <a:endParaRPr lang="en-US"/>
          </a:p>
        </p:txBody>
      </p:sp>
      <p:sp>
        <p:nvSpPr>
          <p:cNvPr id="106517" name="Line 21"/>
          <p:cNvSpPr>
            <a:spLocks noChangeShapeType="1"/>
          </p:cNvSpPr>
          <p:nvPr/>
        </p:nvSpPr>
        <p:spPr bwMode="auto">
          <a:xfrm>
            <a:off x="1752600" y="3810000"/>
            <a:ext cx="533400" cy="0"/>
          </a:xfrm>
          <a:prstGeom prst="line">
            <a:avLst/>
          </a:prstGeom>
          <a:noFill/>
          <a:ln w="28575">
            <a:solidFill>
              <a:schemeClr val="tx1"/>
            </a:solidFill>
            <a:round/>
            <a:headEnd/>
            <a:tailEnd/>
          </a:ln>
          <a:effectLst/>
        </p:spPr>
        <p:txBody>
          <a:bodyPr/>
          <a:lstStyle/>
          <a:p>
            <a:endParaRPr lang="en-US"/>
          </a:p>
        </p:txBody>
      </p:sp>
      <p:grpSp>
        <p:nvGrpSpPr>
          <p:cNvPr id="2" name="Group 22"/>
          <p:cNvGrpSpPr>
            <a:grpSpLocks/>
          </p:cNvGrpSpPr>
          <p:nvPr/>
        </p:nvGrpSpPr>
        <p:grpSpPr bwMode="auto">
          <a:xfrm>
            <a:off x="2209800" y="3352800"/>
            <a:ext cx="1524000" cy="987425"/>
            <a:chOff x="1536" y="2112"/>
            <a:chExt cx="960" cy="622"/>
          </a:xfrm>
        </p:grpSpPr>
        <p:sp>
          <p:nvSpPr>
            <p:cNvPr id="106519" name="Cloud"/>
            <p:cNvSpPr>
              <a:spLocks noChangeAspect="1" noEditPoints="1" noChangeArrowheads="1"/>
            </p:cNvSpPr>
            <p:nvPr/>
          </p:nvSpPr>
          <p:spPr bwMode="auto">
            <a:xfrm>
              <a:off x="1536" y="2112"/>
              <a:ext cx="960" cy="62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6520" name="Text Box 24"/>
            <p:cNvSpPr txBox="1">
              <a:spLocks noChangeArrowheads="1"/>
            </p:cNvSpPr>
            <p:nvPr/>
          </p:nvSpPr>
          <p:spPr bwMode="auto">
            <a:xfrm>
              <a:off x="1728" y="2304"/>
              <a:ext cx="551" cy="212"/>
            </a:xfrm>
            <a:prstGeom prst="rect">
              <a:avLst/>
            </a:prstGeom>
            <a:noFill/>
            <a:ln w="9525">
              <a:noFill/>
              <a:miter lim="800000"/>
              <a:headEnd/>
              <a:tailEnd/>
            </a:ln>
            <a:effectLst/>
          </p:spPr>
          <p:txBody>
            <a:bodyPr wrap="none">
              <a:spAutoFit/>
            </a:bodyPr>
            <a:lstStyle/>
            <a:p>
              <a:r>
                <a:rPr lang="en-US" sz="1600">
                  <a:solidFill>
                    <a:srgbClr val="9999FF"/>
                  </a:solidFill>
                </a:rPr>
                <a:t>Internet</a:t>
              </a:r>
            </a:p>
          </p:txBody>
        </p:sp>
      </p:grpSp>
      <p:sp>
        <p:nvSpPr>
          <p:cNvPr id="106522" name="Rectangle 26"/>
          <p:cNvSpPr>
            <a:spLocks noChangeArrowheads="1"/>
          </p:cNvSpPr>
          <p:nvPr/>
        </p:nvSpPr>
        <p:spPr bwMode="auto">
          <a:xfrm>
            <a:off x="5715000" y="1676400"/>
            <a:ext cx="3124200" cy="2362200"/>
          </a:xfrm>
          <a:prstGeom prst="rect">
            <a:avLst/>
          </a:prstGeom>
          <a:solidFill>
            <a:srgbClr val="CCECFF"/>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a:endParaRPr lang="en-US" sz="1800"/>
          </a:p>
        </p:txBody>
      </p:sp>
      <p:sp>
        <p:nvSpPr>
          <p:cNvPr id="106525" name="Text Box 29"/>
          <p:cNvSpPr txBox="1">
            <a:spLocks noChangeArrowheads="1"/>
          </p:cNvSpPr>
          <p:nvPr/>
        </p:nvSpPr>
        <p:spPr bwMode="auto">
          <a:xfrm>
            <a:off x="6705600" y="1295400"/>
            <a:ext cx="1201738" cy="369888"/>
          </a:xfrm>
          <a:prstGeom prst="rect">
            <a:avLst/>
          </a:prstGeom>
          <a:noFill/>
          <a:ln w="9525">
            <a:noFill/>
            <a:miter lim="800000"/>
            <a:headEnd/>
            <a:tailEnd/>
          </a:ln>
          <a:effectLst/>
        </p:spPr>
        <p:txBody>
          <a:bodyPr wrap="none">
            <a:spAutoFit/>
          </a:bodyPr>
          <a:lstStyle/>
          <a:p>
            <a:pPr algn="ctr"/>
            <a:r>
              <a:rPr lang="en-US" sz="1800" b="1" dirty="0">
                <a:solidFill>
                  <a:schemeClr val="accent2"/>
                </a:solidFill>
              </a:rPr>
              <a:t>Local View</a:t>
            </a:r>
          </a:p>
        </p:txBody>
      </p:sp>
      <p:sp>
        <p:nvSpPr>
          <p:cNvPr id="106526" name="AutoShape 30"/>
          <p:cNvSpPr>
            <a:spLocks noChangeArrowheads="1"/>
          </p:cNvSpPr>
          <p:nvPr/>
        </p:nvSpPr>
        <p:spPr bwMode="auto">
          <a:xfrm>
            <a:off x="5105400" y="2590800"/>
            <a:ext cx="533400" cy="457200"/>
          </a:xfrm>
          <a:prstGeom prst="rightArrow">
            <a:avLst>
              <a:gd name="adj1" fmla="val 50000"/>
              <a:gd name="adj2" fmla="val 29167"/>
            </a:avLst>
          </a:prstGeom>
          <a:solidFill>
            <a:schemeClr val="accent2"/>
          </a:solidFill>
          <a:ln w="9525">
            <a:solidFill>
              <a:schemeClr val="tx1"/>
            </a:solidFill>
            <a:miter lim="800000"/>
            <a:headEnd/>
            <a:tailEnd/>
          </a:ln>
          <a:effectLst/>
        </p:spPr>
        <p:txBody>
          <a:bodyPr wrap="none" anchor="ctr"/>
          <a:lstStyle/>
          <a:p>
            <a:pPr algn="ctr"/>
            <a:endParaRPr lang="en-US" sz="1800">
              <a:solidFill>
                <a:schemeClr val="accent2"/>
              </a:solidFill>
            </a:endParaRPr>
          </a:p>
        </p:txBody>
      </p:sp>
      <p:sp>
        <p:nvSpPr>
          <p:cNvPr id="106537" name="Freeform 41"/>
          <p:cNvSpPr>
            <a:spLocks/>
          </p:cNvSpPr>
          <p:nvPr/>
        </p:nvSpPr>
        <p:spPr bwMode="auto">
          <a:xfrm>
            <a:off x="2133601" y="3133726"/>
            <a:ext cx="1992314" cy="1819274"/>
          </a:xfrm>
          <a:custGeom>
            <a:avLst/>
            <a:gdLst/>
            <a:ahLst/>
            <a:cxnLst>
              <a:cxn ang="0">
                <a:pos x="0" y="1157"/>
              </a:cxn>
              <a:cxn ang="0">
                <a:pos x="344" y="669"/>
              </a:cxn>
              <a:cxn ang="0">
                <a:pos x="797" y="226"/>
              </a:cxn>
              <a:cxn ang="0">
                <a:pos x="1164" y="0"/>
              </a:cxn>
            </a:cxnLst>
            <a:rect l="0" t="0" r="r" b="b"/>
            <a:pathLst>
              <a:path w="1164" h="1157">
                <a:moveTo>
                  <a:pt x="0" y="1157"/>
                </a:moveTo>
                <a:lnTo>
                  <a:pt x="344" y="669"/>
                </a:lnTo>
                <a:lnTo>
                  <a:pt x="797" y="226"/>
                </a:lnTo>
                <a:lnTo>
                  <a:pt x="1164" y="0"/>
                </a:lnTo>
              </a:path>
            </a:pathLst>
          </a:custGeom>
          <a:noFill/>
          <a:ln w="57150" cmpd="sng">
            <a:solidFill>
              <a:srgbClr val="FF0000"/>
            </a:solidFill>
            <a:round/>
            <a:headEnd type="triangle" w="med" len="med"/>
            <a:tailEnd type="none" w="med" len="med"/>
          </a:ln>
          <a:effectLst/>
        </p:spPr>
        <p:txBody>
          <a:bodyPr/>
          <a:lstStyle/>
          <a:p>
            <a:endParaRPr lang="en-US"/>
          </a:p>
        </p:txBody>
      </p:sp>
      <p:pic>
        <p:nvPicPr>
          <p:cNvPr id="43" name="Picture 42" descr="xbox1.png"/>
          <p:cNvPicPr>
            <a:picLocks noChangeAspect="1"/>
          </p:cNvPicPr>
          <p:nvPr/>
        </p:nvPicPr>
        <p:blipFill>
          <a:blip r:embed="rId3" cstate="print"/>
          <a:stretch>
            <a:fillRect/>
          </a:stretch>
        </p:blipFill>
        <p:spPr>
          <a:xfrm>
            <a:off x="2438400" y="1447800"/>
            <a:ext cx="762000" cy="1121964"/>
          </a:xfrm>
          <a:prstGeom prst="rect">
            <a:avLst/>
          </a:prstGeom>
        </p:spPr>
      </p:pic>
      <p:pic>
        <p:nvPicPr>
          <p:cNvPr id="44" name="Picture 43" descr="xbox1.png"/>
          <p:cNvPicPr>
            <a:picLocks noChangeAspect="1"/>
          </p:cNvPicPr>
          <p:nvPr/>
        </p:nvPicPr>
        <p:blipFill>
          <a:blip r:embed="rId3" cstate="print"/>
          <a:stretch>
            <a:fillRect/>
          </a:stretch>
        </p:blipFill>
        <p:spPr>
          <a:xfrm>
            <a:off x="914400" y="3124200"/>
            <a:ext cx="762000" cy="1121964"/>
          </a:xfrm>
          <a:prstGeom prst="rect">
            <a:avLst/>
          </a:prstGeom>
        </p:spPr>
      </p:pic>
      <p:pic>
        <p:nvPicPr>
          <p:cNvPr id="45" name="Picture 44" descr="xbox1.png"/>
          <p:cNvPicPr>
            <a:picLocks noChangeAspect="1"/>
          </p:cNvPicPr>
          <p:nvPr/>
        </p:nvPicPr>
        <p:blipFill>
          <a:blip r:embed="rId3" cstate="print"/>
          <a:stretch>
            <a:fillRect/>
          </a:stretch>
        </p:blipFill>
        <p:spPr>
          <a:xfrm>
            <a:off x="1447800" y="4724400"/>
            <a:ext cx="762000" cy="1121964"/>
          </a:xfrm>
          <a:prstGeom prst="rect">
            <a:avLst/>
          </a:prstGeom>
        </p:spPr>
      </p:pic>
      <p:pic>
        <p:nvPicPr>
          <p:cNvPr id="46" name="Picture 45" descr="xbox1.png"/>
          <p:cNvPicPr>
            <a:picLocks noChangeAspect="1"/>
          </p:cNvPicPr>
          <p:nvPr/>
        </p:nvPicPr>
        <p:blipFill>
          <a:blip r:embed="rId3" cstate="print"/>
          <a:stretch>
            <a:fillRect/>
          </a:stretch>
        </p:blipFill>
        <p:spPr>
          <a:xfrm>
            <a:off x="4191000" y="2438400"/>
            <a:ext cx="762000" cy="1121964"/>
          </a:xfrm>
          <a:prstGeom prst="rect">
            <a:avLst/>
          </a:prstGeom>
        </p:spPr>
      </p:pic>
      <p:sp>
        <p:nvSpPr>
          <p:cNvPr id="47" name="TextBox 46"/>
          <p:cNvSpPr txBox="1"/>
          <p:nvPr/>
        </p:nvSpPr>
        <p:spPr>
          <a:xfrm>
            <a:off x="6019800" y="4267200"/>
            <a:ext cx="2499466" cy="1200329"/>
          </a:xfrm>
          <a:prstGeom prst="rect">
            <a:avLst/>
          </a:prstGeom>
          <a:noFill/>
        </p:spPr>
        <p:txBody>
          <a:bodyPr wrap="none" rtlCol="0">
            <a:spAutoFit/>
          </a:bodyPr>
          <a:lstStyle/>
          <a:p>
            <a:pPr algn="ctr"/>
            <a:r>
              <a:rPr lang="en-US" sz="2400" dirty="0" smtClean="0"/>
              <a:t>Inter-object writes</a:t>
            </a:r>
          </a:p>
          <a:p>
            <a:pPr algn="ctr"/>
            <a:r>
              <a:rPr lang="en-US" sz="2400" dirty="0" smtClean="0"/>
              <a:t>must be reflected</a:t>
            </a:r>
            <a:br>
              <a:rPr lang="en-US" sz="2400" dirty="0" smtClean="0"/>
            </a:br>
            <a:r>
              <a:rPr lang="en-US" sz="2400" dirty="0" smtClean="0"/>
              <a:t>very quickly</a:t>
            </a:r>
          </a:p>
        </p:txBody>
      </p:sp>
      <p:pic>
        <p:nvPicPr>
          <p:cNvPr id="48" name="Picture 45" descr="orb"/>
          <p:cNvPicPr>
            <a:picLocks noChangeAspect="1" noChangeArrowheads="1"/>
          </p:cNvPicPr>
          <p:nvPr/>
        </p:nvPicPr>
        <p:blipFill>
          <a:blip r:embed="rId4"/>
          <a:srcRect/>
          <a:stretch>
            <a:fillRect/>
          </a:stretch>
        </p:blipFill>
        <p:spPr bwMode="auto">
          <a:xfrm>
            <a:off x="838200" y="5181600"/>
            <a:ext cx="525463" cy="762000"/>
          </a:xfrm>
          <a:prstGeom prst="rect">
            <a:avLst/>
          </a:prstGeom>
          <a:noFill/>
          <a:effectLst/>
        </p:spPr>
      </p:pic>
      <p:pic>
        <p:nvPicPr>
          <p:cNvPr id="49" name="Picture 48" descr="sarge.gif"/>
          <p:cNvPicPr>
            <a:picLocks noChangeAspect="1"/>
          </p:cNvPicPr>
          <p:nvPr/>
        </p:nvPicPr>
        <p:blipFill>
          <a:blip r:embed="rId5"/>
          <a:stretch>
            <a:fillRect/>
          </a:stretch>
        </p:blipFill>
        <p:spPr>
          <a:xfrm>
            <a:off x="4648200" y="1600200"/>
            <a:ext cx="448678" cy="741874"/>
          </a:xfrm>
          <a:prstGeom prst="rect">
            <a:avLst/>
          </a:prstGeom>
        </p:spPr>
      </p:pic>
      <p:cxnSp>
        <p:nvCxnSpPr>
          <p:cNvPr id="51" name="Straight Connector 50"/>
          <p:cNvCxnSpPr/>
          <p:nvPr/>
        </p:nvCxnSpPr>
        <p:spPr>
          <a:xfrm rot="10800000">
            <a:off x="6926893" y="2583493"/>
            <a:ext cx="1004170" cy="367974"/>
          </a:xfrm>
          <a:prstGeom prst="line">
            <a:avLst/>
          </a:prstGeom>
          <a:ln w="57150">
            <a:solidFill>
              <a:srgbClr val="7030A0"/>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3" name="Text Box 7"/>
          <p:cNvSpPr txBox="1">
            <a:spLocks noChangeArrowheads="1"/>
          </p:cNvSpPr>
          <p:nvPr/>
        </p:nvSpPr>
        <p:spPr bwMode="auto">
          <a:xfrm>
            <a:off x="7162800" y="3581400"/>
            <a:ext cx="1644650" cy="366713"/>
          </a:xfrm>
          <a:prstGeom prst="rect">
            <a:avLst/>
          </a:prstGeom>
          <a:noFill/>
          <a:ln w="9525">
            <a:noFill/>
            <a:miter lim="800000"/>
            <a:headEnd/>
            <a:tailEnd/>
          </a:ln>
          <a:effectLst/>
        </p:spPr>
        <p:txBody>
          <a:bodyPr wrap="none">
            <a:spAutoFit/>
          </a:bodyPr>
          <a:lstStyle/>
          <a:p>
            <a:r>
              <a:rPr lang="en-US" sz="1800" dirty="0">
                <a:solidFill>
                  <a:schemeClr val="accent2"/>
                </a:solidFill>
              </a:rPr>
              <a:t>Primary object</a:t>
            </a:r>
          </a:p>
        </p:txBody>
      </p:sp>
      <p:sp>
        <p:nvSpPr>
          <p:cNvPr id="37" name="Text Box 64"/>
          <p:cNvSpPr txBox="1">
            <a:spLocks noChangeArrowheads="1"/>
          </p:cNvSpPr>
          <p:nvPr/>
        </p:nvSpPr>
        <p:spPr bwMode="auto">
          <a:xfrm>
            <a:off x="5791200" y="1828800"/>
            <a:ext cx="1733550" cy="366713"/>
          </a:xfrm>
          <a:prstGeom prst="rect">
            <a:avLst/>
          </a:prstGeom>
          <a:noFill/>
          <a:ln w="9525">
            <a:noFill/>
            <a:miter lim="800000"/>
            <a:headEnd/>
            <a:tailEnd/>
          </a:ln>
          <a:effectLst/>
        </p:spPr>
        <p:txBody>
          <a:bodyPr wrap="none">
            <a:spAutoFit/>
          </a:bodyPr>
          <a:lstStyle/>
          <a:p>
            <a:r>
              <a:rPr lang="en-US" sz="1800" dirty="0">
                <a:solidFill>
                  <a:schemeClr val="accent2"/>
                </a:solidFill>
              </a:rPr>
              <a:t>Replica objects</a:t>
            </a:r>
          </a:p>
        </p:txBody>
      </p:sp>
      <p:pic>
        <p:nvPicPr>
          <p:cNvPr id="38" name="Picture 67" descr="orb"/>
          <p:cNvPicPr>
            <a:picLocks noChangeAspect="1" noChangeArrowheads="1"/>
          </p:cNvPicPr>
          <p:nvPr/>
        </p:nvPicPr>
        <p:blipFill>
          <a:blip r:embed="rId4"/>
          <a:srcRect/>
          <a:stretch>
            <a:fillRect/>
          </a:stretch>
        </p:blipFill>
        <p:spPr bwMode="auto">
          <a:xfrm>
            <a:off x="6629400" y="2209800"/>
            <a:ext cx="525463" cy="762000"/>
          </a:xfrm>
          <a:prstGeom prst="rect">
            <a:avLst/>
          </a:prstGeom>
          <a:noFill/>
          <a:effectLst>
            <a:outerShdw blurRad="76200" dir="18900000" sy="23000" kx="-1200000" algn="bl" rotWithShape="0">
              <a:prstClr val="black">
                <a:alpha val="20000"/>
              </a:prstClr>
            </a:outerShdw>
          </a:effectLst>
        </p:spPr>
      </p:pic>
      <p:pic>
        <p:nvPicPr>
          <p:cNvPr id="41" name="Picture 40" descr="lucy.gif"/>
          <p:cNvPicPr>
            <a:picLocks noChangeAspect="1"/>
          </p:cNvPicPr>
          <p:nvPr/>
        </p:nvPicPr>
        <p:blipFill>
          <a:blip r:embed="rId6"/>
          <a:stretch>
            <a:fillRect/>
          </a:stretch>
        </p:blipFill>
        <p:spPr>
          <a:xfrm>
            <a:off x="990600" y="2286000"/>
            <a:ext cx="381000" cy="793460"/>
          </a:xfrm>
          <a:prstGeom prst="rect">
            <a:avLst/>
          </a:prstGeom>
        </p:spPr>
      </p:pic>
      <p:pic>
        <p:nvPicPr>
          <p:cNvPr id="50" name="Picture 49" descr="hunter.gif"/>
          <p:cNvPicPr>
            <a:picLocks noChangeAspect="1"/>
          </p:cNvPicPr>
          <p:nvPr/>
        </p:nvPicPr>
        <p:blipFill>
          <a:blip r:embed="rId7"/>
          <a:stretch>
            <a:fillRect/>
          </a:stretch>
        </p:blipFill>
        <p:spPr>
          <a:xfrm flipH="1">
            <a:off x="3124200" y="1371600"/>
            <a:ext cx="512582" cy="833229"/>
          </a:xfrm>
          <a:prstGeom prst="rect">
            <a:avLst/>
          </a:prstGeom>
        </p:spPr>
      </p:pic>
      <p:pic>
        <p:nvPicPr>
          <p:cNvPr id="52" name="Picture 51" descr="lucy.gif"/>
          <p:cNvPicPr>
            <a:picLocks noChangeAspect="1"/>
          </p:cNvPicPr>
          <p:nvPr/>
        </p:nvPicPr>
        <p:blipFill>
          <a:blip r:embed="rId6"/>
          <a:stretch>
            <a:fillRect/>
          </a:stretch>
        </p:blipFill>
        <p:spPr>
          <a:xfrm>
            <a:off x="6172200" y="2971800"/>
            <a:ext cx="381000" cy="793460"/>
          </a:xfrm>
          <a:prstGeom prst="rect">
            <a:avLst/>
          </a:prstGeom>
          <a:effectLst>
            <a:outerShdw blurRad="76200" dir="18900000" sy="23000" kx="-1200000" algn="bl" rotWithShape="0">
              <a:prstClr val="black">
                <a:alpha val="20000"/>
              </a:prstClr>
            </a:outerShdw>
          </a:effectLst>
        </p:spPr>
      </p:pic>
      <p:pic>
        <p:nvPicPr>
          <p:cNvPr id="55" name="Picture 54" descr="hunter.gif"/>
          <p:cNvPicPr>
            <a:picLocks noChangeAspect="1"/>
          </p:cNvPicPr>
          <p:nvPr/>
        </p:nvPicPr>
        <p:blipFill>
          <a:blip r:embed="rId7"/>
          <a:stretch>
            <a:fillRect/>
          </a:stretch>
        </p:blipFill>
        <p:spPr>
          <a:xfrm flipH="1">
            <a:off x="5943600" y="2209800"/>
            <a:ext cx="512582" cy="833229"/>
          </a:xfrm>
          <a:prstGeom prst="rect">
            <a:avLst/>
          </a:prstGeom>
          <a:effectLst>
            <a:outerShdw blurRad="76200" dir="18900000" sy="23000" kx="-1200000" algn="bl" rotWithShape="0">
              <a:prstClr val="black">
                <a:alpha val="20000"/>
              </a:prstClr>
            </a:outerShdw>
          </a:effectLst>
        </p:spPr>
      </p:pic>
      <p:pic>
        <p:nvPicPr>
          <p:cNvPr id="39" name="Picture 38" descr="blood_splatter.png"/>
          <p:cNvPicPr>
            <a:picLocks noChangeAspect="1"/>
          </p:cNvPicPr>
          <p:nvPr/>
        </p:nvPicPr>
        <p:blipFill>
          <a:blip r:embed="rId8"/>
          <a:stretch>
            <a:fillRect/>
          </a:stretch>
        </p:blipFill>
        <p:spPr>
          <a:xfrm>
            <a:off x="5867400" y="1905000"/>
            <a:ext cx="1828800" cy="1371600"/>
          </a:xfrm>
          <a:prstGeom prst="rect">
            <a:avLst/>
          </a:prstGeom>
        </p:spPr>
      </p:pic>
      <p:pic>
        <p:nvPicPr>
          <p:cNvPr id="56" name="Picture 55" descr="sarge.gif"/>
          <p:cNvPicPr>
            <a:picLocks noChangeAspect="1"/>
          </p:cNvPicPr>
          <p:nvPr/>
        </p:nvPicPr>
        <p:blipFill>
          <a:blip r:embed="rId5"/>
          <a:stretch>
            <a:fillRect/>
          </a:stretch>
        </p:blipFill>
        <p:spPr>
          <a:xfrm>
            <a:off x="7924800" y="2895600"/>
            <a:ext cx="448678" cy="741874"/>
          </a:xfrm>
          <a:prstGeom prst="rect">
            <a:avLst/>
          </a:prstGeom>
          <a:effectLst>
            <a:outerShdw blurRad="76200" dir="18900000" sy="23000" kx="-1200000" algn="bl" rotWithShape="0">
              <a:prstClr val="black">
                <a:alpha val="20000"/>
              </a:prstClr>
            </a:outerShdw>
          </a:effectLst>
        </p:spPr>
      </p:pic>
      <p:sp>
        <p:nvSpPr>
          <p:cNvPr id="33" name="Slide Number Placeholder 32"/>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down)">
                                      <p:cBhvr>
                                        <p:cTn id="7" dur="500"/>
                                        <p:tgtEl>
                                          <p:spTgt spid="51"/>
                                        </p:tgtEl>
                                      </p:cBhvr>
                                    </p:animEffect>
                                  </p:childTnLst>
                                </p:cTn>
                              </p:par>
                              <p:par>
                                <p:cTn id="8" presetID="53" presetClass="entr" presetSubtype="0" fill="hold" nodeType="withEffect">
                                  <p:stCondLst>
                                    <p:cond delay="400"/>
                                  </p:stCondLst>
                                  <p:childTnLst>
                                    <p:set>
                                      <p:cBhvr>
                                        <p:cTn id="9" dur="1" fill="hold">
                                          <p:stCondLst>
                                            <p:cond delay="0"/>
                                          </p:stCondLst>
                                        </p:cTn>
                                        <p:tgtEl>
                                          <p:spTgt spid="39"/>
                                        </p:tgtEl>
                                        <p:attrNameLst>
                                          <p:attrName>style.visibility</p:attrName>
                                        </p:attrNameLst>
                                      </p:cBhvr>
                                      <p:to>
                                        <p:strVal val="visible"/>
                                      </p:to>
                                    </p:set>
                                    <p:anim calcmode="lin" valueType="num">
                                      <p:cBhvr>
                                        <p:cTn id="10" dur="300" fill="hold"/>
                                        <p:tgtEl>
                                          <p:spTgt spid="39"/>
                                        </p:tgtEl>
                                        <p:attrNameLst>
                                          <p:attrName>ppt_w</p:attrName>
                                        </p:attrNameLst>
                                      </p:cBhvr>
                                      <p:tavLst>
                                        <p:tav tm="0">
                                          <p:val>
                                            <p:fltVal val="0"/>
                                          </p:val>
                                        </p:tav>
                                        <p:tav tm="100000">
                                          <p:val>
                                            <p:strVal val="#ppt_w"/>
                                          </p:val>
                                        </p:tav>
                                      </p:tavLst>
                                    </p:anim>
                                    <p:anim calcmode="lin" valueType="num">
                                      <p:cBhvr>
                                        <p:cTn id="11" dur="300" fill="hold"/>
                                        <p:tgtEl>
                                          <p:spTgt spid="39"/>
                                        </p:tgtEl>
                                        <p:attrNameLst>
                                          <p:attrName>ppt_h</p:attrName>
                                        </p:attrNameLst>
                                      </p:cBhvr>
                                      <p:tavLst>
                                        <p:tav tm="0">
                                          <p:val>
                                            <p:fltVal val="0"/>
                                          </p:val>
                                        </p:tav>
                                        <p:tav tm="100000">
                                          <p:val>
                                            <p:strVal val="#ppt_h"/>
                                          </p:val>
                                        </p:tav>
                                      </p:tavLst>
                                    </p:anim>
                                    <p:animEffect transition="in" filter="fade">
                                      <p:cBhvr>
                                        <p:cTn id="12" dur="300"/>
                                        <p:tgtEl>
                                          <p:spTgt spid="39"/>
                                        </p:tgtEl>
                                      </p:cBhvr>
                                    </p:animEffect>
                                  </p:childTnLst>
                                </p:cTn>
                              </p:par>
                              <p:par>
                                <p:cTn id="13" presetID="1" presetClass="exit" presetSubtype="0" fill="hold" nodeType="withEffect">
                                  <p:stCondLst>
                                    <p:cond delay="400"/>
                                  </p:stCondLst>
                                  <p:childTnLst>
                                    <p:set>
                                      <p:cBhvr>
                                        <p:cTn id="14" dur="1" fill="hold">
                                          <p:stCondLst>
                                            <p:cond delay="0"/>
                                          </p:stCondLst>
                                        </p:cTn>
                                        <p:tgtEl>
                                          <p:spTgt spid="38"/>
                                        </p:tgtEl>
                                        <p:attrNameLst>
                                          <p:attrName>style.visibility</p:attrName>
                                        </p:attrNameLst>
                                      </p:cBhvr>
                                      <p:to>
                                        <p:strVal val="hidden"/>
                                      </p:to>
                                    </p:set>
                                  </p:childTnLst>
                                </p:cTn>
                              </p:par>
                              <p:par>
                                <p:cTn id="15" presetID="22" presetClass="entr" presetSubtype="2" fill="hold" grpId="0" nodeType="withEffect">
                                  <p:stCondLst>
                                    <p:cond delay="500"/>
                                  </p:stCondLst>
                                  <p:childTnLst>
                                    <p:set>
                                      <p:cBhvr>
                                        <p:cTn id="16" dur="1" fill="hold">
                                          <p:stCondLst>
                                            <p:cond delay="0"/>
                                          </p:stCondLst>
                                        </p:cTn>
                                        <p:tgtEl>
                                          <p:spTgt spid="106537"/>
                                        </p:tgtEl>
                                        <p:attrNameLst>
                                          <p:attrName>style.visibility</p:attrName>
                                        </p:attrNameLst>
                                      </p:cBhvr>
                                      <p:to>
                                        <p:strVal val="visible"/>
                                      </p:to>
                                    </p:set>
                                    <p:animEffect transition="in" filter="wipe(right)">
                                      <p:cBhvr>
                                        <p:cTn id="17" dur="500"/>
                                        <p:tgtEl>
                                          <p:spTgt spid="106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37" grpId="0" animBg="1"/>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normAutofit/>
          </a:bodyPr>
          <a:lstStyle/>
          <a:p>
            <a:r>
              <a:rPr lang="en-US" dirty="0" smtClean="0"/>
              <a:t>High-Speed</a:t>
            </a:r>
            <a:endParaRPr lang="en-US" dirty="0"/>
          </a:p>
        </p:txBody>
      </p:sp>
      <p:sp>
        <p:nvSpPr>
          <p:cNvPr id="106502" name="Line 6"/>
          <p:cNvSpPr>
            <a:spLocks noChangeShapeType="1"/>
          </p:cNvSpPr>
          <p:nvPr/>
        </p:nvSpPr>
        <p:spPr bwMode="auto">
          <a:xfrm>
            <a:off x="2743200" y="2590800"/>
            <a:ext cx="152400" cy="914400"/>
          </a:xfrm>
          <a:prstGeom prst="line">
            <a:avLst/>
          </a:prstGeom>
          <a:noFill/>
          <a:ln w="28575">
            <a:solidFill>
              <a:schemeClr val="tx1"/>
            </a:solidFill>
            <a:round/>
            <a:headEnd/>
            <a:tailEnd/>
          </a:ln>
          <a:effectLst/>
        </p:spPr>
        <p:txBody>
          <a:bodyPr/>
          <a:lstStyle/>
          <a:p>
            <a:endParaRPr lang="en-US"/>
          </a:p>
        </p:txBody>
      </p:sp>
      <p:sp>
        <p:nvSpPr>
          <p:cNvPr id="106505" name="Line 9"/>
          <p:cNvSpPr>
            <a:spLocks noChangeShapeType="1"/>
          </p:cNvSpPr>
          <p:nvPr/>
        </p:nvSpPr>
        <p:spPr bwMode="auto">
          <a:xfrm flipH="1">
            <a:off x="3124200" y="3124200"/>
            <a:ext cx="990600" cy="609600"/>
          </a:xfrm>
          <a:prstGeom prst="line">
            <a:avLst/>
          </a:prstGeom>
          <a:noFill/>
          <a:ln w="28575">
            <a:solidFill>
              <a:schemeClr val="tx1"/>
            </a:solidFill>
            <a:round/>
            <a:headEnd/>
            <a:tailEnd/>
          </a:ln>
          <a:effectLst/>
        </p:spPr>
        <p:txBody>
          <a:bodyPr/>
          <a:lstStyle/>
          <a:p>
            <a:endParaRPr lang="en-US"/>
          </a:p>
        </p:txBody>
      </p:sp>
      <p:sp>
        <p:nvSpPr>
          <p:cNvPr id="106513" name="Line 17"/>
          <p:cNvSpPr>
            <a:spLocks noChangeShapeType="1"/>
          </p:cNvSpPr>
          <p:nvPr/>
        </p:nvSpPr>
        <p:spPr bwMode="auto">
          <a:xfrm flipV="1">
            <a:off x="2133600" y="4114800"/>
            <a:ext cx="609600" cy="838200"/>
          </a:xfrm>
          <a:prstGeom prst="line">
            <a:avLst/>
          </a:prstGeom>
          <a:noFill/>
          <a:ln w="28575">
            <a:solidFill>
              <a:schemeClr val="tx1"/>
            </a:solidFill>
            <a:round/>
            <a:headEnd/>
            <a:tailEnd/>
          </a:ln>
          <a:effectLst/>
        </p:spPr>
        <p:txBody>
          <a:bodyPr/>
          <a:lstStyle/>
          <a:p>
            <a:endParaRPr lang="en-US"/>
          </a:p>
        </p:txBody>
      </p:sp>
      <p:sp>
        <p:nvSpPr>
          <p:cNvPr id="106517" name="Line 21"/>
          <p:cNvSpPr>
            <a:spLocks noChangeShapeType="1"/>
          </p:cNvSpPr>
          <p:nvPr/>
        </p:nvSpPr>
        <p:spPr bwMode="auto">
          <a:xfrm>
            <a:off x="1752600" y="3810000"/>
            <a:ext cx="533400" cy="0"/>
          </a:xfrm>
          <a:prstGeom prst="line">
            <a:avLst/>
          </a:prstGeom>
          <a:noFill/>
          <a:ln w="28575">
            <a:solidFill>
              <a:schemeClr val="tx1"/>
            </a:solidFill>
            <a:round/>
            <a:headEnd/>
            <a:tailEnd/>
          </a:ln>
          <a:effectLst/>
        </p:spPr>
        <p:txBody>
          <a:bodyPr/>
          <a:lstStyle/>
          <a:p>
            <a:endParaRPr lang="en-US"/>
          </a:p>
        </p:txBody>
      </p:sp>
      <p:grpSp>
        <p:nvGrpSpPr>
          <p:cNvPr id="2" name="Group 22"/>
          <p:cNvGrpSpPr>
            <a:grpSpLocks/>
          </p:cNvGrpSpPr>
          <p:nvPr/>
        </p:nvGrpSpPr>
        <p:grpSpPr bwMode="auto">
          <a:xfrm>
            <a:off x="2209800" y="3352800"/>
            <a:ext cx="1524000" cy="987425"/>
            <a:chOff x="1536" y="2112"/>
            <a:chExt cx="960" cy="622"/>
          </a:xfrm>
        </p:grpSpPr>
        <p:sp>
          <p:nvSpPr>
            <p:cNvPr id="106519" name="Cloud"/>
            <p:cNvSpPr>
              <a:spLocks noChangeAspect="1" noEditPoints="1" noChangeArrowheads="1"/>
            </p:cNvSpPr>
            <p:nvPr/>
          </p:nvSpPr>
          <p:spPr bwMode="auto">
            <a:xfrm>
              <a:off x="1536" y="2112"/>
              <a:ext cx="960" cy="62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6520" name="Text Box 24"/>
            <p:cNvSpPr txBox="1">
              <a:spLocks noChangeArrowheads="1"/>
            </p:cNvSpPr>
            <p:nvPr/>
          </p:nvSpPr>
          <p:spPr bwMode="auto">
            <a:xfrm>
              <a:off x="1728" y="2304"/>
              <a:ext cx="551" cy="212"/>
            </a:xfrm>
            <a:prstGeom prst="rect">
              <a:avLst/>
            </a:prstGeom>
            <a:noFill/>
            <a:ln w="9525">
              <a:noFill/>
              <a:miter lim="800000"/>
              <a:headEnd/>
              <a:tailEnd/>
            </a:ln>
            <a:effectLst/>
          </p:spPr>
          <p:txBody>
            <a:bodyPr wrap="none">
              <a:spAutoFit/>
            </a:bodyPr>
            <a:lstStyle/>
            <a:p>
              <a:r>
                <a:rPr lang="en-US" sz="1600">
                  <a:solidFill>
                    <a:srgbClr val="9999FF"/>
                  </a:solidFill>
                </a:rPr>
                <a:t>Internet</a:t>
              </a:r>
            </a:p>
          </p:txBody>
        </p:sp>
      </p:grpSp>
      <p:sp>
        <p:nvSpPr>
          <p:cNvPr id="106522" name="Rectangle 26"/>
          <p:cNvSpPr>
            <a:spLocks noChangeArrowheads="1"/>
          </p:cNvSpPr>
          <p:nvPr/>
        </p:nvSpPr>
        <p:spPr bwMode="auto">
          <a:xfrm>
            <a:off x="5715000" y="1676400"/>
            <a:ext cx="3124200" cy="2362200"/>
          </a:xfrm>
          <a:prstGeom prst="rect">
            <a:avLst/>
          </a:prstGeom>
          <a:solidFill>
            <a:srgbClr val="CCECFF"/>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a:endParaRPr lang="en-US" sz="1800"/>
          </a:p>
        </p:txBody>
      </p:sp>
      <p:sp>
        <p:nvSpPr>
          <p:cNvPr id="106525" name="Text Box 29"/>
          <p:cNvSpPr txBox="1">
            <a:spLocks noChangeArrowheads="1"/>
          </p:cNvSpPr>
          <p:nvPr/>
        </p:nvSpPr>
        <p:spPr bwMode="auto">
          <a:xfrm>
            <a:off x="6705600" y="1295400"/>
            <a:ext cx="1201675" cy="369332"/>
          </a:xfrm>
          <a:prstGeom prst="rect">
            <a:avLst/>
          </a:prstGeom>
          <a:noFill/>
          <a:ln w="9525">
            <a:noFill/>
            <a:miter lim="800000"/>
            <a:headEnd/>
            <a:tailEnd/>
          </a:ln>
          <a:effectLst/>
        </p:spPr>
        <p:txBody>
          <a:bodyPr wrap="none">
            <a:spAutoFit/>
          </a:bodyPr>
          <a:lstStyle/>
          <a:p>
            <a:pPr algn="ctr"/>
            <a:r>
              <a:rPr lang="en-US" sz="1800" b="1" dirty="0">
                <a:solidFill>
                  <a:schemeClr val="accent2"/>
                </a:solidFill>
              </a:rPr>
              <a:t>Local View</a:t>
            </a:r>
          </a:p>
        </p:txBody>
      </p:sp>
      <p:sp>
        <p:nvSpPr>
          <p:cNvPr id="106526" name="AutoShape 30"/>
          <p:cNvSpPr>
            <a:spLocks noChangeArrowheads="1"/>
          </p:cNvSpPr>
          <p:nvPr/>
        </p:nvSpPr>
        <p:spPr bwMode="auto">
          <a:xfrm>
            <a:off x="5105400" y="2590800"/>
            <a:ext cx="533400" cy="457200"/>
          </a:xfrm>
          <a:prstGeom prst="rightArrow">
            <a:avLst>
              <a:gd name="adj1" fmla="val 50000"/>
              <a:gd name="adj2" fmla="val 29167"/>
            </a:avLst>
          </a:prstGeom>
          <a:solidFill>
            <a:schemeClr val="accent2"/>
          </a:solidFill>
          <a:ln w="9525">
            <a:solidFill>
              <a:schemeClr val="tx1"/>
            </a:solidFill>
            <a:miter lim="800000"/>
            <a:headEnd/>
            <a:tailEnd/>
          </a:ln>
          <a:effectLst/>
        </p:spPr>
        <p:txBody>
          <a:bodyPr wrap="none" anchor="ctr"/>
          <a:lstStyle/>
          <a:p>
            <a:pPr algn="ctr"/>
            <a:endParaRPr lang="en-US" sz="1800">
              <a:solidFill>
                <a:schemeClr val="accent2"/>
              </a:solidFill>
            </a:endParaRPr>
          </a:p>
        </p:txBody>
      </p:sp>
      <p:grpSp>
        <p:nvGrpSpPr>
          <p:cNvPr id="3" name="Group 39"/>
          <p:cNvGrpSpPr>
            <a:grpSpLocks/>
          </p:cNvGrpSpPr>
          <p:nvPr/>
        </p:nvGrpSpPr>
        <p:grpSpPr bwMode="auto">
          <a:xfrm>
            <a:off x="1798638" y="2601913"/>
            <a:ext cx="2327275" cy="2368550"/>
            <a:chOff x="1129" y="1632"/>
            <a:chExt cx="1466" cy="1492"/>
          </a:xfrm>
        </p:grpSpPr>
        <p:sp>
          <p:nvSpPr>
            <p:cNvPr id="106536" name="Freeform 40"/>
            <p:cNvSpPr>
              <a:spLocks/>
            </p:cNvSpPr>
            <p:nvPr/>
          </p:nvSpPr>
          <p:spPr bwMode="auto">
            <a:xfrm>
              <a:off x="1344" y="1632"/>
              <a:ext cx="480" cy="1477"/>
            </a:xfrm>
            <a:custGeom>
              <a:avLst/>
              <a:gdLst/>
              <a:ahLst/>
              <a:cxnLst>
                <a:cxn ang="0">
                  <a:pos x="0" y="1488"/>
                </a:cxn>
                <a:cxn ang="0">
                  <a:pos x="480" y="816"/>
                </a:cxn>
                <a:cxn ang="0">
                  <a:pos x="480" y="528"/>
                </a:cxn>
                <a:cxn ang="0">
                  <a:pos x="384" y="0"/>
                </a:cxn>
              </a:cxnLst>
              <a:rect l="0" t="0" r="r" b="b"/>
              <a:pathLst>
                <a:path w="480" h="1488">
                  <a:moveTo>
                    <a:pt x="0" y="1488"/>
                  </a:moveTo>
                  <a:lnTo>
                    <a:pt x="480" y="816"/>
                  </a:lnTo>
                  <a:lnTo>
                    <a:pt x="480" y="528"/>
                  </a:lnTo>
                  <a:lnTo>
                    <a:pt x="384" y="0"/>
                  </a:lnTo>
                </a:path>
              </a:pathLst>
            </a:custGeom>
            <a:noFill/>
            <a:ln w="57150" cmpd="sng">
              <a:solidFill>
                <a:srgbClr val="FF0000"/>
              </a:solidFill>
              <a:round/>
              <a:headEnd type="none" w="med" len="med"/>
              <a:tailEnd type="triangle" w="med" len="med"/>
            </a:ln>
            <a:effectLst/>
          </p:spPr>
          <p:txBody>
            <a:bodyPr/>
            <a:lstStyle/>
            <a:p>
              <a:endParaRPr lang="en-US"/>
            </a:p>
          </p:txBody>
        </p:sp>
        <p:sp>
          <p:nvSpPr>
            <p:cNvPr id="106537" name="Freeform 41"/>
            <p:cNvSpPr>
              <a:spLocks/>
            </p:cNvSpPr>
            <p:nvPr/>
          </p:nvSpPr>
          <p:spPr bwMode="auto">
            <a:xfrm>
              <a:off x="1392" y="1967"/>
              <a:ext cx="1203" cy="1157"/>
            </a:xfrm>
            <a:custGeom>
              <a:avLst/>
              <a:gdLst/>
              <a:ahLst/>
              <a:cxnLst>
                <a:cxn ang="0">
                  <a:pos x="0" y="1157"/>
                </a:cxn>
                <a:cxn ang="0">
                  <a:pos x="344" y="669"/>
                </a:cxn>
                <a:cxn ang="0">
                  <a:pos x="797" y="226"/>
                </a:cxn>
                <a:cxn ang="0">
                  <a:pos x="1164" y="0"/>
                </a:cxn>
              </a:cxnLst>
              <a:rect l="0" t="0" r="r" b="b"/>
              <a:pathLst>
                <a:path w="1164" h="1157">
                  <a:moveTo>
                    <a:pt x="0" y="1157"/>
                  </a:moveTo>
                  <a:lnTo>
                    <a:pt x="344" y="669"/>
                  </a:lnTo>
                  <a:lnTo>
                    <a:pt x="797" y="226"/>
                  </a:lnTo>
                  <a:lnTo>
                    <a:pt x="1164" y="0"/>
                  </a:lnTo>
                </a:path>
              </a:pathLst>
            </a:custGeom>
            <a:noFill/>
            <a:ln w="57150" cmpd="sng">
              <a:solidFill>
                <a:srgbClr val="FF0000"/>
              </a:solidFill>
              <a:round/>
              <a:headEnd type="none" w="med" len="med"/>
              <a:tailEnd type="triangle" w="med" len="med"/>
            </a:ln>
            <a:effectLst/>
          </p:spPr>
          <p:txBody>
            <a:bodyPr/>
            <a:lstStyle/>
            <a:p>
              <a:endParaRPr lang="en-US"/>
            </a:p>
          </p:txBody>
        </p:sp>
        <p:sp>
          <p:nvSpPr>
            <p:cNvPr id="106538" name="Freeform 42"/>
            <p:cNvSpPr>
              <a:spLocks/>
            </p:cNvSpPr>
            <p:nvPr/>
          </p:nvSpPr>
          <p:spPr bwMode="auto">
            <a:xfrm>
              <a:off x="1129" y="2397"/>
              <a:ext cx="494" cy="704"/>
            </a:xfrm>
            <a:custGeom>
              <a:avLst/>
              <a:gdLst/>
              <a:ahLst/>
              <a:cxnLst>
                <a:cxn ang="0">
                  <a:pos x="163" y="704"/>
                </a:cxn>
                <a:cxn ang="0">
                  <a:pos x="494" y="244"/>
                </a:cxn>
                <a:cxn ang="0">
                  <a:pos x="337" y="0"/>
                </a:cxn>
                <a:cxn ang="0">
                  <a:pos x="0" y="0"/>
                </a:cxn>
              </a:cxnLst>
              <a:rect l="0" t="0" r="r" b="b"/>
              <a:pathLst>
                <a:path w="494" h="704">
                  <a:moveTo>
                    <a:pt x="163" y="704"/>
                  </a:moveTo>
                  <a:lnTo>
                    <a:pt x="494" y="244"/>
                  </a:lnTo>
                  <a:lnTo>
                    <a:pt x="337" y="0"/>
                  </a:lnTo>
                  <a:lnTo>
                    <a:pt x="0" y="0"/>
                  </a:lnTo>
                </a:path>
              </a:pathLst>
            </a:custGeom>
            <a:noFill/>
            <a:ln w="57150" cmpd="sng">
              <a:solidFill>
                <a:srgbClr val="FF0000"/>
              </a:solidFill>
              <a:round/>
              <a:headEnd type="none" w="med" len="med"/>
              <a:tailEnd type="triangle" w="med" len="med"/>
            </a:ln>
            <a:effectLst/>
          </p:spPr>
          <p:txBody>
            <a:bodyPr/>
            <a:lstStyle/>
            <a:p>
              <a:endParaRPr lang="en-US"/>
            </a:p>
          </p:txBody>
        </p:sp>
      </p:grpSp>
      <p:sp>
        <p:nvSpPr>
          <p:cNvPr id="106540" name="Text Box 44"/>
          <p:cNvSpPr txBox="1">
            <a:spLocks noChangeArrowheads="1"/>
          </p:cNvSpPr>
          <p:nvPr/>
        </p:nvSpPr>
        <p:spPr bwMode="auto">
          <a:xfrm>
            <a:off x="5791200" y="1828800"/>
            <a:ext cx="1733550" cy="366713"/>
          </a:xfrm>
          <a:prstGeom prst="rect">
            <a:avLst/>
          </a:prstGeom>
          <a:noFill/>
          <a:ln w="9525">
            <a:noFill/>
            <a:miter lim="800000"/>
            <a:headEnd/>
            <a:tailEnd/>
          </a:ln>
          <a:effectLst/>
        </p:spPr>
        <p:txBody>
          <a:bodyPr wrap="none">
            <a:spAutoFit/>
          </a:bodyPr>
          <a:lstStyle/>
          <a:p>
            <a:r>
              <a:rPr lang="en-US" sz="1800" dirty="0">
                <a:solidFill>
                  <a:schemeClr val="accent2"/>
                </a:solidFill>
              </a:rPr>
              <a:t>Replica objects</a:t>
            </a:r>
          </a:p>
        </p:txBody>
      </p:sp>
      <p:pic>
        <p:nvPicPr>
          <p:cNvPr id="106543" name="Picture 47" descr="orb"/>
          <p:cNvPicPr>
            <a:picLocks noChangeAspect="1" noChangeArrowheads="1"/>
          </p:cNvPicPr>
          <p:nvPr/>
        </p:nvPicPr>
        <p:blipFill>
          <a:blip r:embed="rId3"/>
          <a:srcRect/>
          <a:stretch>
            <a:fillRect/>
          </a:stretch>
        </p:blipFill>
        <p:spPr bwMode="auto">
          <a:xfrm>
            <a:off x="6629400" y="2209800"/>
            <a:ext cx="525463" cy="762000"/>
          </a:xfrm>
          <a:prstGeom prst="rect">
            <a:avLst/>
          </a:prstGeom>
          <a:noFill/>
          <a:effectLst>
            <a:outerShdw blurRad="76200" dir="18900000" sy="23000" kx="-1200000" algn="bl" rotWithShape="0">
              <a:prstClr val="black">
                <a:alpha val="20000"/>
              </a:prstClr>
            </a:outerShdw>
          </a:effectLst>
        </p:spPr>
      </p:pic>
      <p:pic>
        <p:nvPicPr>
          <p:cNvPr id="106544" name="Picture 48" descr="orb"/>
          <p:cNvPicPr>
            <a:picLocks noChangeAspect="1" noChangeArrowheads="1"/>
          </p:cNvPicPr>
          <p:nvPr/>
        </p:nvPicPr>
        <p:blipFill>
          <a:blip r:embed="rId3"/>
          <a:srcRect/>
          <a:stretch>
            <a:fillRect/>
          </a:stretch>
        </p:blipFill>
        <p:spPr bwMode="auto">
          <a:xfrm>
            <a:off x="6781800" y="2209800"/>
            <a:ext cx="525463" cy="762000"/>
          </a:xfrm>
          <a:prstGeom prst="rect">
            <a:avLst/>
          </a:prstGeom>
          <a:noFill/>
          <a:effectLst>
            <a:outerShdw blurRad="76200" dir="18900000" sy="23000" kx="-1200000" algn="bl" rotWithShape="0">
              <a:prstClr val="black">
                <a:alpha val="20000"/>
              </a:prstClr>
            </a:outerShdw>
          </a:effectLst>
        </p:spPr>
      </p:pic>
      <p:pic>
        <p:nvPicPr>
          <p:cNvPr id="106546" name="Picture 50" descr="orb"/>
          <p:cNvPicPr>
            <a:picLocks noChangeAspect="1" noChangeArrowheads="1"/>
          </p:cNvPicPr>
          <p:nvPr/>
        </p:nvPicPr>
        <p:blipFill>
          <a:blip r:embed="rId3"/>
          <a:srcRect/>
          <a:stretch>
            <a:fillRect/>
          </a:stretch>
        </p:blipFill>
        <p:spPr bwMode="auto">
          <a:xfrm>
            <a:off x="6934200" y="2209800"/>
            <a:ext cx="525463" cy="762000"/>
          </a:xfrm>
          <a:prstGeom prst="rect">
            <a:avLst/>
          </a:prstGeom>
          <a:noFill/>
          <a:effectLst>
            <a:outerShdw blurRad="76200" dir="18900000" sy="23000" kx="-1200000" algn="bl" rotWithShape="0">
              <a:prstClr val="black">
                <a:alpha val="20000"/>
              </a:prstClr>
            </a:outerShdw>
          </a:effectLst>
        </p:spPr>
      </p:pic>
      <p:pic>
        <p:nvPicPr>
          <p:cNvPr id="106548" name="Picture 52" descr="orb"/>
          <p:cNvPicPr>
            <a:picLocks noChangeAspect="1" noChangeArrowheads="1"/>
          </p:cNvPicPr>
          <p:nvPr/>
        </p:nvPicPr>
        <p:blipFill>
          <a:blip r:embed="rId3"/>
          <a:srcRect/>
          <a:stretch>
            <a:fillRect/>
          </a:stretch>
        </p:blipFill>
        <p:spPr bwMode="auto">
          <a:xfrm>
            <a:off x="7086600" y="2209800"/>
            <a:ext cx="525463" cy="762000"/>
          </a:xfrm>
          <a:prstGeom prst="rect">
            <a:avLst/>
          </a:prstGeom>
          <a:noFill/>
          <a:effectLst>
            <a:outerShdw blurRad="76200" dir="18900000" sy="23000" kx="-1200000" algn="bl" rotWithShape="0">
              <a:prstClr val="black">
                <a:alpha val="20000"/>
              </a:prstClr>
            </a:outerShdw>
          </a:effectLst>
        </p:spPr>
      </p:pic>
      <p:pic>
        <p:nvPicPr>
          <p:cNvPr id="106549" name="Picture 53" descr="orb"/>
          <p:cNvPicPr>
            <a:picLocks noChangeAspect="1" noChangeArrowheads="1"/>
          </p:cNvPicPr>
          <p:nvPr/>
        </p:nvPicPr>
        <p:blipFill>
          <a:blip r:embed="rId3"/>
          <a:srcRect/>
          <a:stretch>
            <a:fillRect/>
          </a:stretch>
        </p:blipFill>
        <p:spPr bwMode="auto">
          <a:xfrm>
            <a:off x="7239000" y="2209800"/>
            <a:ext cx="525463" cy="762000"/>
          </a:xfrm>
          <a:prstGeom prst="rect">
            <a:avLst/>
          </a:prstGeom>
          <a:noFill/>
          <a:effectLst>
            <a:outerShdw blurRad="76200" dir="18900000" sy="23000" kx="-1200000" algn="bl" rotWithShape="0">
              <a:prstClr val="black">
                <a:alpha val="20000"/>
              </a:prstClr>
            </a:outerShdw>
          </a:effectLst>
        </p:spPr>
      </p:pic>
      <p:pic>
        <p:nvPicPr>
          <p:cNvPr id="43" name="Picture 42" descr="xbox1.png"/>
          <p:cNvPicPr>
            <a:picLocks noChangeAspect="1"/>
          </p:cNvPicPr>
          <p:nvPr/>
        </p:nvPicPr>
        <p:blipFill>
          <a:blip r:embed="rId4" cstate="print"/>
          <a:stretch>
            <a:fillRect/>
          </a:stretch>
        </p:blipFill>
        <p:spPr>
          <a:xfrm>
            <a:off x="2438400" y="1447800"/>
            <a:ext cx="762000" cy="1121964"/>
          </a:xfrm>
          <a:prstGeom prst="rect">
            <a:avLst/>
          </a:prstGeom>
        </p:spPr>
      </p:pic>
      <p:pic>
        <p:nvPicPr>
          <p:cNvPr id="44" name="Picture 43" descr="xbox1.png"/>
          <p:cNvPicPr>
            <a:picLocks noChangeAspect="1"/>
          </p:cNvPicPr>
          <p:nvPr/>
        </p:nvPicPr>
        <p:blipFill>
          <a:blip r:embed="rId4" cstate="print"/>
          <a:stretch>
            <a:fillRect/>
          </a:stretch>
        </p:blipFill>
        <p:spPr>
          <a:xfrm>
            <a:off x="914400" y="3124200"/>
            <a:ext cx="762000" cy="1121964"/>
          </a:xfrm>
          <a:prstGeom prst="rect">
            <a:avLst/>
          </a:prstGeom>
        </p:spPr>
      </p:pic>
      <p:pic>
        <p:nvPicPr>
          <p:cNvPr id="45" name="Picture 44" descr="xbox1.png"/>
          <p:cNvPicPr>
            <a:picLocks noChangeAspect="1"/>
          </p:cNvPicPr>
          <p:nvPr/>
        </p:nvPicPr>
        <p:blipFill>
          <a:blip r:embed="rId4" cstate="print"/>
          <a:stretch>
            <a:fillRect/>
          </a:stretch>
        </p:blipFill>
        <p:spPr>
          <a:xfrm>
            <a:off x="1447800" y="4724400"/>
            <a:ext cx="762000" cy="1121964"/>
          </a:xfrm>
          <a:prstGeom prst="rect">
            <a:avLst/>
          </a:prstGeom>
        </p:spPr>
      </p:pic>
      <p:pic>
        <p:nvPicPr>
          <p:cNvPr id="46" name="Picture 45" descr="xbox1.png"/>
          <p:cNvPicPr>
            <a:picLocks noChangeAspect="1"/>
          </p:cNvPicPr>
          <p:nvPr/>
        </p:nvPicPr>
        <p:blipFill>
          <a:blip r:embed="rId4" cstate="print"/>
          <a:stretch>
            <a:fillRect/>
          </a:stretch>
        </p:blipFill>
        <p:spPr>
          <a:xfrm>
            <a:off x="4191000" y="2438400"/>
            <a:ext cx="762000" cy="1121964"/>
          </a:xfrm>
          <a:prstGeom prst="rect">
            <a:avLst/>
          </a:prstGeom>
        </p:spPr>
      </p:pic>
      <p:sp>
        <p:nvSpPr>
          <p:cNvPr id="47" name="TextBox 46"/>
          <p:cNvSpPr txBox="1"/>
          <p:nvPr/>
        </p:nvSpPr>
        <p:spPr>
          <a:xfrm>
            <a:off x="5715000" y="4343400"/>
            <a:ext cx="3083345" cy="1785104"/>
          </a:xfrm>
          <a:prstGeom prst="rect">
            <a:avLst/>
          </a:prstGeom>
          <a:noFill/>
        </p:spPr>
        <p:txBody>
          <a:bodyPr wrap="none" rtlCol="0">
            <a:spAutoFit/>
          </a:bodyPr>
          <a:lstStyle/>
          <a:p>
            <a:pPr algn="ctr"/>
            <a:r>
              <a:rPr lang="en-US" sz="2400" dirty="0" smtClean="0"/>
              <a:t>20 updates/sec</a:t>
            </a:r>
            <a:br>
              <a:rPr lang="en-US" sz="2400" dirty="0" smtClean="0"/>
            </a:br>
            <a:r>
              <a:rPr lang="en-US" sz="2400" dirty="0" smtClean="0"/>
              <a:t>≈ 16 kbps per player</a:t>
            </a:r>
          </a:p>
          <a:p>
            <a:pPr algn="ctr"/>
            <a:endParaRPr lang="en-US" sz="1400" dirty="0" smtClean="0"/>
          </a:p>
          <a:p>
            <a:pPr algn="ctr"/>
            <a:r>
              <a:rPr lang="en-US" sz="2400" dirty="0" smtClean="0"/>
              <a:t>Delay must be &lt; 150ms</a:t>
            </a:r>
          </a:p>
          <a:p>
            <a:pPr algn="ctr"/>
            <a:r>
              <a:rPr lang="en-US" sz="2400" dirty="0" smtClean="0">
                <a:solidFill>
                  <a:schemeClr val="bg1">
                    <a:lumMod val="50000"/>
                  </a:schemeClr>
                </a:solidFill>
              </a:rPr>
              <a:t>[</a:t>
            </a:r>
            <a:r>
              <a:rPr lang="en-US" sz="2400" dirty="0" err="1" smtClean="0">
                <a:solidFill>
                  <a:schemeClr val="bg1">
                    <a:lumMod val="50000"/>
                  </a:schemeClr>
                </a:solidFill>
              </a:rPr>
              <a:t>Beigbeder</a:t>
            </a:r>
            <a:r>
              <a:rPr lang="en-US" sz="2400" dirty="0" smtClean="0">
                <a:solidFill>
                  <a:schemeClr val="bg1">
                    <a:lumMod val="50000"/>
                  </a:schemeClr>
                </a:solidFill>
              </a:rPr>
              <a:t> ‘04]</a:t>
            </a:r>
          </a:p>
        </p:txBody>
      </p:sp>
      <p:pic>
        <p:nvPicPr>
          <p:cNvPr id="48" name="Picture 45" descr="orb"/>
          <p:cNvPicPr>
            <a:picLocks noChangeAspect="1" noChangeArrowheads="1"/>
          </p:cNvPicPr>
          <p:nvPr/>
        </p:nvPicPr>
        <p:blipFill>
          <a:blip r:embed="rId3"/>
          <a:srcRect/>
          <a:stretch>
            <a:fillRect/>
          </a:stretch>
        </p:blipFill>
        <p:spPr bwMode="auto">
          <a:xfrm>
            <a:off x="838200" y="5181600"/>
            <a:ext cx="525463" cy="762000"/>
          </a:xfrm>
          <a:prstGeom prst="rect">
            <a:avLst/>
          </a:prstGeom>
          <a:noFill/>
          <a:effectLst/>
        </p:spPr>
      </p:pic>
      <p:pic>
        <p:nvPicPr>
          <p:cNvPr id="49" name="Picture 48" descr="sarge.gif"/>
          <p:cNvPicPr>
            <a:picLocks noChangeAspect="1"/>
          </p:cNvPicPr>
          <p:nvPr/>
        </p:nvPicPr>
        <p:blipFill>
          <a:blip r:embed="rId5"/>
          <a:stretch>
            <a:fillRect/>
          </a:stretch>
        </p:blipFill>
        <p:spPr>
          <a:xfrm>
            <a:off x="4648200" y="1600200"/>
            <a:ext cx="448678" cy="741874"/>
          </a:xfrm>
          <a:prstGeom prst="rect">
            <a:avLst/>
          </a:prstGeom>
        </p:spPr>
      </p:pic>
      <p:sp>
        <p:nvSpPr>
          <p:cNvPr id="51" name="Text Box 7"/>
          <p:cNvSpPr txBox="1">
            <a:spLocks noChangeArrowheads="1"/>
          </p:cNvSpPr>
          <p:nvPr/>
        </p:nvSpPr>
        <p:spPr bwMode="auto">
          <a:xfrm>
            <a:off x="7162800" y="3581400"/>
            <a:ext cx="1644650" cy="366713"/>
          </a:xfrm>
          <a:prstGeom prst="rect">
            <a:avLst/>
          </a:prstGeom>
          <a:noFill/>
          <a:ln w="9525">
            <a:noFill/>
            <a:miter lim="800000"/>
            <a:headEnd/>
            <a:tailEnd/>
          </a:ln>
          <a:effectLst/>
        </p:spPr>
        <p:txBody>
          <a:bodyPr wrap="none">
            <a:spAutoFit/>
          </a:bodyPr>
          <a:lstStyle/>
          <a:p>
            <a:r>
              <a:rPr lang="en-US" sz="1800" dirty="0">
                <a:solidFill>
                  <a:schemeClr val="accent2"/>
                </a:solidFill>
              </a:rPr>
              <a:t>Primary object</a:t>
            </a:r>
          </a:p>
        </p:txBody>
      </p:sp>
      <p:pic>
        <p:nvPicPr>
          <p:cNvPr id="50" name="Picture 49" descr="sarge.gif"/>
          <p:cNvPicPr>
            <a:picLocks noChangeAspect="1"/>
          </p:cNvPicPr>
          <p:nvPr/>
        </p:nvPicPr>
        <p:blipFill>
          <a:blip r:embed="rId5"/>
          <a:stretch>
            <a:fillRect/>
          </a:stretch>
        </p:blipFill>
        <p:spPr>
          <a:xfrm>
            <a:off x="7924800" y="2895600"/>
            <a:ext cx="448678" cy="741874"/>
          </a:xfrm>
          <a:prstGeom prst="rect">
            <a:avLst/>
          </a:prstGeom>
          <a:effectLst>
            <a:outerShdw blurRad="76200" dir="18900000" sy="23000" kx="-1200000" algn="bl" rotWithShape="0">
              <a:prstClr val="black">
                <a:alpha val="20000"/>
              </a:prstClr>
            </a:outerShdw>
          </a:effectLst>
        </p:spPr>
      </p:pic>
      <p:pic>
        <p:nvPicPr>
          <p:cNvPr id="53" name="Picture 52" descr="lucy.gif"/>
          <p:cNvPicPr>
            <a:picLocks noChangeAspect="1"/>
          </p:cNvPicPr>
          <p:nvPr/>
        </p:nvPicPr>
        <p:blipFill>
          <a:blip r:embed="rId6"/>
          <a:stretch>
            <a:fillRect/>
          </a:stretch>
        </p:blipFill>
        <p:spPr>
          <a:xfrm>
            <a:off x="990600" y="2286000"/>
            <a:ext cx="381000" cy="793460"/>
          </a:xfrm>
          <a:prstGeom prst="rect">
            <a:avLst/>
          </a:prstGeom>
        </p:spPr>
      </p:pic>
      <p:pic>
        <p:nvPicPr>
          <p:cNvPr id="54" name="Picture 53" descr="hunter.gif"/>
          <p:cNvPicPr>
            <a:picLocks noChangeAspect="1"/>
          </p:cNvPicPr>
          <p:nvPr/>
        </p:nvPicPr>
        <p:blipFill>
          <a:blip r:embed="rId7"/>
          <a:stretch>
            <a:fillRect/>
          </a:stretch>
        </p:blipFill>
        <p:spPr>
          <a:xfrm flipH="1">
            <a:off x="3124200" y="1371600"/>
            <a:ext cx="512582" cy="833229"/>
          </a:xfrm>
          <a:prstGeom prst="rect">
            <a:avLst/>
          </a:prstGeom>
        </p:spPr>
      </p:pic>
      <p:pic>
        <p:nvPicPr>
          <p:cNvPr id="55" name="Picture 54" descr="lucy.gif"/>
          <p:cNvPicPr>
            <a:picLocks noChangeAspect="1"/>
          </p:cNvPicPr>
          <p:nvPr/>
        </p:nvPicPr>
        <p:blipFill>
          <a:blip r:embed="rId6"/>
          <a:stretch>
            <a:fillRect/>
          </a:stretch>
        </p:blipFill>
        <p:spPr>
          <a:xfrm>
            <a:off x="6172200" y="2971800"/>
            <a:ext cx="381000" cy="793460"/>
          </a:xfrm>
          <a:prstGeom prst="rect">
            <a:avLst/>
          </a:prstGeom>
          <a:effectLst>
            <a:outerShdw blurRad="76200" dir="18900000" sy="23000" kx="-1200000" algn="bl" rotWithShape="0">
              <a:prstClr val="black">
                <a:alpha val="20000"/>
              </a:prstClr>
            </a:outerShdw>
          </a:effectLst>
        </p:spPr>
      </p:pic>
      <p:pic>
        <p:nvPicPr>
          <p:cNvPr id="56" name="Picture 55" descr="hunter.gif"/>
          <p:cNvPicPr>
            <a:picLocks noChangeAspect="1"/>
          </p:cNvPicPr>
          <p:nvPr/>
        </p:nvPicPr>
        <p:blipFill>
          <a:blip r:embed="rId7"/>
          <a:stretch>
            <a:fillRect/>
          </a:stretch>
        </p:blipFill>
        <p:spPr>
          <a:xfrm flipH="1">
            <a:off x="5943600" y="2209800"/>
            <a:ext cx="512582" cy="833229"/>
          </a:xfrm>
          <a:prstGeom prst="rect">
            <a:avLst/>
          </a:prstGeom>
          <a:effectLst>
            <a:outerShdw blurRad="76200" dir="18900000" sy="23000" kx="-1200000" algn="bl" rotWithShape="0">
              <a:prstClr val="black">
                <a:alpha val="20000"/>
              </a:prstClr>
            </a:outerShdw>
          </a:effectLst>
        </p:spPr>
      </p:pic>
      <p:sp>
        <p:nvSpPr>
          <p:cNvPr id="38" name="Slide Number Placeholder 37"/>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1" presetClass="exit" presetSubtype="0" fill="hold" nodeType="afterEffect">
                                  <p:stCondLst>
                                    <p:cond delay="0"/>
                                  </p:stCondLst>
                                  <p:childTnLst>
                                    <p:set>
                                      <p:cBhvr>
                                        <p:cTn id="10" dur="1" fill="hold">
                                          <p:stCondLst>
                                            <p:cond delay="0"/>
                                          </p:stCondLst>
                                        </p:cTn>
                                        <p:tgtEl>
                                          <p:spTgt spid="10654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06544"/>
                                        </p:tgtEl>
                                        <p:attrNameLst>
                                          <p:attrName>style.visibility</p:attrName>
                                        </p:attrNameLst>
                                      </p:cBhvr>
                                      <p:to>
                                        <p:strVal val="visible"/>
                                      </p:to>
                                    </p:set>
                                  </p:childTnLst>
                                </p:cTn>
                              </p:par>
                              <p:par>
                                <p:cTn id="13" presetID="22" presetClass="exit" presetSubtype="4" fill="hold" nodeType="withEffect">
                                  <p:stCondLst>
                                    <p:cond delay="0"/>
                                  </p:stCondLst>
                                  <p:childTnLst>
                                    <p:animEffect transition="out" filter="wipe(down)">
                                      <p:cBhvr>
                                        <p:cTn id="14" dur="1000"/>
                                        <p:tgtEl>
                                          <p:spTgt spid="3"/>
                                        </p:tgtEl>
                                      </p:cBhvr>
                                    </p:animEffect>
                                    <p:set>
                                      <p:cBhvr>
                                        <p:cTn id="15" dur="1" fill="hold">
                                          <p:stCondLst>
                                            <p:cond delay="999"/>
                                          </p:stCondLst>
                                        </p:cTn>
                                        <p:tgtEl>
                                          <p:spTgt spid="3"/>
                                        </p:tgtEl>
                                        <p:attrNameLst>
                                          <p:attrName>style.visibility</p:attrName>
                                        </p:attrNameLst>
                                      </p:cBhvr>
                                      <p:to>
                                        <p:strVal val="hidden"/>
                                      </p:to>
                                    </p:se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1000"/>
                                        <p:tgtEl>
                                          <p:spTgt spid="3"/>
                                        </p:tgtEl>
                                      </p:cBhvr>
                                    </p:animEffect>
                                  </p:childTnLst>
                                </p:cTn>
                              </p:par>
                            </p:childTnLst>
                          </p:cTn>
                        </p:par>
                        <p:par>
                          <p:cTn id="20" fill="hold">
                            <p:stCondLst>
                              <p:cond delay="3000"/>
                            </p:stCondLst>
                            <p:childTnLst>
                              <p:par>
                                <p:cTn id="21" presetID="1" presetClass="exit" presetSubtype="0" fill="hold" nodeType="afterEffect">
                                  <p:stCondLst>
                                    <p:cond delay="0"/>
                                  </p:stCondLst>
                                  <p:childTnLst>
                                    <p:set>
                                      <p:cBhvr>
                                        <p:cTn id="22" dur="1" fill="hold">
                                          <p:stCondLst>
                                            <p:cond delay="0"/>
                                          </p:stCondLst>
                                        </p:cTn>
                                        <p:tgtEl>
                                          <p:spTgt spid="10654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06546"/>
                                        </p:tgtEl>
                                        <p:attrNameLst>
                                          <p:attrName>style.visibility</p:attrName>
                                        </p:attrNameLst>
                                      </p:cBhvr>
                                      <p:to>
                                        <p:strVal val="visible"/>
                                      </p:to>
                                    </p:set>
                                  </p:childTnLst>
                                </p:cTn>
                              </p:par>
                              <p:par>
                                <p:cTn id="25" presetID="22" presetClass="exit" presetSubtype="4" fill="hold" nodeType="withEffect">
                                  <p:stCondLst>
                                    <p:cond delay="0"/>
                                  </p:stCondLst>
                                  <p:childTnLst>
                                    <p:animEffect transition="out" filter="wipe(down)">
                                      <p:cBhvr>
                                        <p:cTn id="26" dur="1000"/>
                                        <p:tgtEl>
                                          <p:spTgt spid="3"/>
                                        </p:tgtEl>
                                      </p:cBhvr>
                                    </p:animEffect>
                                    <p:set>
                                      <p:cBhvr>
                                        <p:cTn id="27" dur="1" fill="hold">
                                          <p:stCondLst>
                                            <p:cond delay="999"/>
                                          </p:stCondLst>
                                        </p:cTn>
                                        <p:tgtEl>
                                          <p:spTgt spid="3"/>
                                        </p:tgtEl>
                                        <p:attrNameLst>
                                          <p:attrName>style.visibility</p:attrName>
                                        </p:attrNameLst>
                                      </p:cBhvr>
                                      <p:to>
                                        <p:strVal val="hidden"/>
                                      </p:to>
                                    </p:set>
                                  </p:childTnLst>
                                </p:cTn>
                              </p:par>
                            </p:childTnLst>
                          </p:cTn>
                        </p:par>
                        <p:par>
                          <p:cTn id="28" fill="hold">
                            <p:stCondLst>
                              <p:cond delay="4000"/>
                            </p:stCondLst>
                            <p:childTnLst>
                              <p:par>
                                <p:cTn id="29" presetID="22" presetClass="entr" presetSubtype="4"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1000"/>
                                        <p:tgtEl>
                                          <p:spTgt spid="3"/>
                                        </p:tgtEl>
                                      </p:cBhvr>
                                    </p:animEffect>
                                  </p:childTnLst>
                                </p:cTn>
                              </p:par>
                            </p:childTnLst>
                          </p:cTn>
                        </p:par>
                        <p:par>
                          <p:cTn id="32" fill="hold">
                            <p:stCondLst>
                              <p:cond delay="5000"/>
                            </p:stCondLst>
                            <p:childTnLst>
                              <p:par>
                                <p:cTn id="33" presetID="1" presetClass="exit" presetSubtype="0" fill="hold" nodeType="afterEffect">
                                  <p:stCondLst>
                                    <p:cond delay="0"/>
                                  </p:stCondLst>
                                  <p:childTnLst>
                                    <p:set>
                                      <p:cBhvr>
                                        <p:cTn id="34" dur="1" fill="hold">
                                          <p:stCondLst>
                                            <p:cond delay="0"/>
                                          </p:stCondLst>
                                        </p:cTn>
                                        <p:tgtEl>
                                          <p:spTgt spid="106546"/>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06548"/>
                                        </p:tgtEl>
                                        <p:attrNameLst>
                                          <p:attrName>style.visibility</p:attrName>
                                        </p:attrNameLst>
                                      </p:cBhvr>
                                      <p:to>
                                        <p:strVal val="visible"/>
                                      </p:to>
                                    </p:set>
                                  </p:childTnLst>
                                </p:cTn>
                              </p:par>
                            </p:childTnLst>
                          </p:cTn>
                        </p:par>
                        <p:par>
                          <p:cTn id="37" fill="hold">
                            <p:stCondLst>
                              <p:cond delay="5000"/>
                            </p:stCondLst>
                            <p:childTnLst>
                              <p:par>
                                <p:cTn id="38" presetID="22" presetClass="exit" presetSubtype="4" fill="hold" nodeType="afterEffect">
                                  <p:stCondLst>
                                    <p:cond delay="0"/>
                                  </p:stCondLst>
                                  <p:childTnLst>
                                    <p:animEffect transition="out" filter="wipe(down)">
                                      <p:cBhvr>
                                        <p:cTn id="39" dur="1000"/>
                                        <p:tgtEl>
                                          <p:spTgt spid="3"/>
                                        </p:tgtEl>
                                      </p:cBhvr>
                                    </p:animEffect>
                                    <p:set>
                                      <p:cBhvr>
                                        <p:cTn id="40" dur="1" fill="hold">
                                          <p:stCondLst>
                                            <p:cond delay="999"/>
                                          </p:stCondLst>
                                        </p:cTn>
                                        <p:tgtEl>
                                          <p:spTgt spid="3"/>
                                        </p:tgtEl>
                                        <p:attrNameLst>
                                          <p:attrName>style.visibility</p:attrName>
                                        </p:attrNameLst>
                                      </p:cBhvr>
                                      <p:to>
                                        <p:strVal val="hidden"/>
                                      </p:to>
                                    </p:set>
                                  </p:childTnLst>
                                </p:cTn>
                              </p:par>
                            </p:childTnLst>
                          </p:cTn>
                        </p:par>
                        <p:par>
                          <p:cTn id="41" fill="hold">
                            <p:stCondLst>
                              <p:cond delay="6000"/>
                            </p:stCondLst>
                            <p:childTnLst>
                              <p:par>
                                <p:cTn id="42" presetID="22" presetClass="entr" presetSubtype="4"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down)">
                                      <p:cBhvr>
                                        <p:cTn id="44" dur="1000"/>
                                        <p:tgtEl>
                                          <p:spTgt spid="3"/>
                                        </p:tgtEl>
                                      </p:cBhvr>
                                    </p:animEffect>
                                  </p:childTnLst>
                                </p:cTn>
                              </p:par>
                            </p:childTnLst>
                          </p:cTn>
                        </p:par>
                        <p:par>
                          <p:cTn id="45" fill="hold">
                            <p:stCondLst>
                              <p:cond delay="7000"/>
                            </p:stCondLst>
                            <p:childTnLst>
                              <p:par>
                                <p:cTn id="46" presetID="1" presetClass="exit" presetSubtype="0" fill="hold" nodeType="afterEffect">
                                  <p:stCondLst>
                                    <p:cond delay="0"/>
                                  </p:stCondLst>
                                  <p:childTnLst>
                                    <p:set>
                                      <p:cBhvr>
                                        <p:cTn id="47" dur="1" fill="hold">
                                          <p:stCondLst>
                                            <p:cond delay="0"/>
                                          </p:stCondLst>
                                        </p:cTn>
                                        <p:tgtEl>
                                          <p:spTgt spid="106548"/>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106549"/>
                                        </p:tgtEl>
                                        <p:attrNameLst>
                                          <p:attrName>style.visibility</p:attrName>
                                        </p:attrNameLst>
                                      </p:cBhvr>
                                      <p:to>
                                        <p:strVal val="visible"/>
                                      </p:to>
                                    </p:set>
                                  </p:childTnLst>
                                </p:cTn>
                              </p:par>
                            </p:childTnLst>
                          </p:cTn>
                        </p:par>
                        <p:par>
                          <p:cTn id="50" fill="hold">
                            <p:stCondLst>
                              <p:cond delay="7000"/>
                            </p:stCondLst>
                            <p:childTnLst>
                              <p:par>
                                <p:cTn id="51" presetID="22" presetClass="exit" presetSubtype="4" fill="hold" nodeType="afterEffect">
                                  <p:stCondLst>
                                    <p:cond delay="0"/>
                                  </p:stCondLst>
                                  <p:childTnLst>
                                    <p:animEffect transition="out" filter="wipe(down)">
                                      <p:cBhvr>
                                        <p:cTn id="52" dur="1000"/>
                                        <p:tgtEl>
                                          <p:spTgt spid="3"/>
                                        </p:tgtEl>
                                      </p:cBhvr>
                                    </p:animEffect>
                                    <p:set>
                                      <p:cBhvr>
                                        <p:cTn id="53"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normAutofit/>
          </a:bodyPr>
          <a:lstStyle/>
          <a:p>
            <a:r>
              <a:rPr lang="en-US" dirty="0" smtClean="0"/>
              <a:t>Large-Scale</a:t>
            </a:r>
            <a:endParaRPr lang="en-US" dirty="0"/>
          </a:p>
        </p:txBody>
      </p:sp>
      <p:sp>
        <p:nvSpPr>
          <p:cNvPr id="108550" name="Line 6"/>
          <p:cNvSpPr>
            <a:spLocks noChangeShapeType="1"/>
          </p:cNvSpPr>
          <p:nvPr/>
        </p:nvSpPr>
        <p:spPr bwMode="auto">
          <a:xfrm>
            <a:off x="2743200" y="2590800"/>
            <a:ext cx="152400" cy="914400"/>
          </a:xfrm>
          <a:prstGeom prst="line">
            <a:avLst/>
          </a:prstGeom>
          <a:noFill/>
          <a:ln w="28575">
            <a:solidFill>
              <a:schemeClr val="tx1"/>
            </a:solidFill>
            <a:round/>
            <a:headEnd/>
            <a:tailEnd/>
          </a:ln>
          <a:effectLst/>
        </p:spPr>
        <p:txBody>
          <a:bodyPr/>
          <a:lstStyle/>
          <a:p>
            <a:endParaRPr lang="en-US"/>
          </a:p>
        </p:txBody>
      </p:sp>
      <p:sp>
        <p:nvSpPr>
          <p:cNvPr id="108553" name="Line 9"/>
          <p:cNvSpPr>
            <a:spLocks noChangeShapeType="1"/>
          </p:cNvSpPr>
          <p:nvPr/>
        </p:nvSpPr>
        <p:spPr bwMode="auto">
          <a:xfrm flipH="1">
            <a:off x="3124200" y="3124200"/>
            <a:ext cx="990600" cy="609600"/>
          </a:xfrm>
          <a:prstGeom prst="line">
            <a:avLst/>
          </a:prstGeom>
          <a:noFill/>
          <a:ln w="28575">
            <a:solidFill>
              <a:schemeClr val="tx1"/>
            </a:solidFill>
            <a:round/>
            <a:headEnd/>
            <a:tailEnd/>
          </a:ln>
          <a:effectLst/>
        </p:spPr>
        <p:txBody>
          <a:bodyPr/>
          <a:lstStyle/>
          <a:p>
            <a:endParaRPr lang="en-US"/>
          </a:p>
        </p:txBody>
      </p:sp>
      <p:sp>
        <p:nvSpPr>
          <p:cNvPr id="108557" name="Line 13"/>
          <p:cNvSpPr>
            <a:spLocks noChangeShapeType="1"/>
          </p:cNvSpPr>
          <p:nvPr/>
        </p:nvSpPr>
        <p:spPr bwMode="auto">
          <a:xfrm flipH="1" flipV="1">
            <a:off x="3276600" y="4114800"/>
            <a:ext cx="609600" cy="685800"/>
          </a:xfrm>
          <a:prstGeom prst="line">
            <a:avLst/>
          </a:prstGeom>
          <a:noFill/>
          <a:ln w="28575">
            <a:solidFill>
              <a:schemeClr val="tx1"/>
            </a:solidFill>
            <a:round/>
            <a:headEnd/>
            <a:tailEnd/>
          </a:ln>
          <a:effectLst/>
        </p:spPr>
        <p:txBody>
          <a:bodyPr/>
          <a:lstStyle/>
          <a:p>
            <a:endParaRPr lang="en-US"/>
          </a:p>
        </p:txBody>
      </p:sp>
      <p:sp>
        <p:nvSpPr>
          <p:cNvPr id="108561" name="Line 17"/>
          <p:cNvSpPr>
            <a:spLocks noChangeShapeType="1"/>
          </p:cNvSpPr>
          <p:nvPr/>
        </p:nvSpPr>
        <p:spPr bwMode="auto">
          <a:xfrm flipV="1">
            <a:off x="2133600" y="4114800"/>
            <a:ext cx="609600" cy="838200"/>
          </a:xfrm>
          <a:prstGeom prst="line">
            <a:avLst/>
          </a:prstGeom>
          <a:noFill/>
          <a:ln w="28575">
            <a:solidFill>
              <a:schemeClr val="tx1"/>
            </a:solidFill>
            <a:round/>
            <a:headEnd/>
            <a:tailEnd/>
          </a:ln>
          <a:effectLst/>
        </p:spPr>
        <p:txBody>
          <a:bodyPr/>
          <a:lstStyle/>
          <a:p>
            <a:endParaRPr lang="en-US"/>
          </a:p>
        </p:txBody>
      </p:sp>
      <p:sp>
        <p:nvSpPr>
          <p:cNvPr id="108565" name="Line 21"/>
          <p:cNvSpPr>
            <a:spLocks noChangeShapeType="1"/>
          </p:cNvSpPr>
          <p:nvPr/>
        </p:nvSpPr>
        <p:spPr bwMode="auto">
          <a:xfrm>
            <a:off x="1752600" y="3810000"/>
            <a:ext cx="533400" cy="0"/>
          </a:xfrm>
          <a:prstGeom prst="line">
            <a:avLst/>
          </a:prstGeom>
          <a:noFill/>
          <a:ln w="28575">
            <a:solidFill>
              <a:schemeClr val="tx1"/>
            </a:solidFill>
            <a:round/>
            <a:headEnd/>
            <a:tailEnd/>
          </a:ln>
          <a:effectLst/>
        </p:spPr>
        <p:txBody>
          <a:bodyPr/>
          <a:lstStyle/>
          <a:p>
            <a:endParaRPr lang="en-US"/>
          </a:p>
        </p:txBody>
      </p:sp>
      <p:grpSp>
        <p:nvGrpSpPr>
          <p:cNvPr id="2" name="Group 22"/>
          <p:cNvGrpSpPr>
            <a:grpSpLocks/>
          </p:cNvGrpSpPr>
          <p:nvPr/>
        </p:nvGrpSpPr>
        <p:grpSpPr bwMode="auto">
          <a:xfrm>
            <a:off x="2209800" y="3352800"/>
            <a:ext cx="1524000" cy="987425"/>
            <a:chOff x="1536" y="2112"/>
            <a:chExt cx="960" cy="622"/>
          </a:xfrm>
        </p:grpSpPr>
        <p:sp>
          <p:nvSpPr>
            <p:cNvPr id="108567" name="Cloud"/>
            <p:cNvSpPr>
              <a:spLocks noChangeAspect="1" noEditPoints="1" noChangeArrowheads="1"/>
            </p:cNvSpPr>
            <p:nvPr/>
          </p:nvSpPr>
          <p:spPr bwMode="auto">
            <a:xfrm>
              <a:off x="1536" y="2112"/>
              <a:ext cx="960" cy="62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8568" name="Text Box 24"/>
            <p:cNvSpPr txBox="1">
              <a:spLocks noChangeArrowheads="1"/>
            </p:cNvSpPr>
            <p:nvPr/>
          </p:nvSpPr>
          <p:spPr bwMode="auto">
            <a:xfrm>
              <a:off x="1728" y="2304"/>
              <a:ext cx="551" cy="212"/>
            </a:xfrm>
            <a:prstGeom prst="rect">
              <a:avLst/>
            </a:prstGeom>
            <a:noFill/>
            <a:ln w="9525">
              <a:noFill/>
              <a:miter lim="800000"/>
              <a:headEnd/>
              <a:tailEnd/>
            </a:ln>
            <a:effectLst/>
          </p:spPr>
          <p:txBody>
            <a:bodyPr wrap="none">
              <a:spAutoFit/>
            </a:bodyPr>
            <a:lstStyle/>
            <a:p>
              <a:r>
                <a:rPr lang="en-US" sz="1600">
                  <a:solidFill>
                    <a:srgbClr val="9999FF"/>
                  </a:solidFill>
                </a:rPr>
                <a:t>Internet</a:t>
              </a:r>
            </a:p>
          </p:txBody>
        </p:sp>
      </p:grpSp>
      <p:grpSp>
        <p:nvGrpSpPr>
          <p:cNvPr id="3" name="Group 31"/>
          <p:cNvGrpSpPr>
            <a:grpSpLocks/>
          </p:cNvGrpSpPr>
          <p:nvPr/>
        </p:nvGrpSpPr>
        <p:grpSpPr bwMode="auto">
          <a:xfrm>
            <a:off x="1798638" y="2601913"/>
            <a:ext cx="2327275" cy="2368550"/>
            <a:chOff x="1129" y="1632"/>
            <a:chExt cx="1466" cy="1492"/>
          </a:xfrm>
        </p:grpSpPr>
        <p:sp>
          <p:nvSpPr>
            <p:cNvPr id="108576" name="Freeform 32"/>
            <p:cNvSpPr>
              <a:spLocks/>
            </p:cNvSpPr>
            <p:nvPr/>
          </p:nvSpPr>
          <p:spPr bwMode="auto">
            <a:xfrm>
              <a:off x="1344" y="1632"/>
              <a:ext cx="480" cy="1477"/>
            </a:xfrm>
            <a:custGeom>
              <a:avLst/>
              <a:gdLst/>
              <a:ahLst/>
              <a:cxnLst>
                <a:cxn ang="0">
                  <a:pos x="0" y="1488"/>
                </a:cxn>
                <a:cxn ang="0">
                  <a:pos x="480" y="816"/>
                </a:cxn>
                <a:cxn ang="0">
                  <a:pos x="480" y="528"/>
                </a:cxn>
                <a:cxn ang="0">
                  <a:pos x="384" y="0"/>
                </a:cxn>
              </a:cxnLst>
              <a:rect l="0" t="0" r="r" b="b"/>
              <a:pathLst>
                <a:path w="480" h="1488">
                  <a:moveTo>
                    <a:pt x="0" y="1488"/>
                  </a:moveTo>
                  <a:lnTo>
                    <a:pt x="480" y="816"/>
                  </a:lnTo>
                  <a:lnTo>
                    <a:pt x="480" y="528"/>
                  </a:lnTo>
                  <a:lnTo>
                    <a:pt x="384" y="0"/>
                  </a:lnTo>
                </a:path>
              </a:pathLst>
            </a:custGeom>
            <a:noFill/>
            <a:ln w="57150" cmpd="sng">
              <a:solidFill>
                <a:srgbClr val="FF0000"/>
              </a:solidFill>
              <a:round/>
              <a:headEnd type="none" w="med" len="med"/>
              <a:tailEnd type="triangle" w="med" len="med"/>
            </a:ln>
            <a:effectLst/>
          </p:spPr>
          <p:txBody>
            <a:bodyPr/>
            <a:lstStyle/>
            <a:p>
              <a:endParaRPr lang="en-US"/>
            </a:p>
          </p:txBody>
        </p:sp>
        <p:sp>
          <p:nvSpPr>
            <p:cNvPr id="108577" name="Freeform 33"/>
            <p:cNvSpPr>
              <a:spLocks/>
            </p:cNvSpPr>
            <p:nvPr/>
          </p:nvSpPr>
          <p:spPr bwMode="auto">
            <a:xfrm>
              <a:off x="1392" y="1967"/>
              <a:ext cx="1203" cy="1157"/>
            </a:xfrm>
            <a:custGeom>
              <a:avLst/>
              <a:gdLst/>
              <a:ahLst/>
              <a:cxnLst>
                <a:cxn ang="0">
                  <a:pos x="0" y="1157"/>
                </a:cxn>
                <a:cxn ang="0">
                  <a:pos x="344" y="669"/>
                </a:cxn>
                <a:cxn ang="0">
                  <a:pos x="797" y="226"/>
                </a:cxn>
                <a:cxn ang="0">
                  <a:pos x="1164" y="0"/>
                </a:cxn>
              </a:cxnLst>
              <a:rect l="0" t="0" r="r" b="b"/>
              <a:pathLst>
                <a:path w="1164" h="1157">
                  <a:moveTo>
                    <a:pt x="0" y="1157"/>
                  </a:moveTo>
                  <a:lnTo>
                    <a:pt x="344" y="669"/>
                  </a:lnTo>
                  <a:lnTo>
                    <a:pt x="797" y="226"/>
                  </a:lnTo>
                  <a:lnTo>
                    <a:pt x="1164" y="0"/>
                  </a:lnTo>
                </a:path>
              </a:pathLst>
            </a:custGeom>
            <a:noFill/>
            <a:ln w="57150" cmpd="sng">
              <a:solidFill>
                <a:srgbClr val="FF0000"/>
              </a:solidFill>
              <a:round/>
              <a:headEnd type="none" w="med" len="med"/>
              <a:tailEnd type="triangle" w="med" len="med"/>
            </a:ln>
            <a:effectLst/>
          </p:spPr>
          <p:txBody>
            <a:bodyPr/>
            <a:lstStyle/>
            <a:p>
              <a:endParaRPr lang="en-US"/>
            </a:p>
          </p:txBody>
        </p:sp>
        <p:sp>
          <p:nvSpPr>
            <p:cNvPr id="108578" name="Freeform 34"/>
            <p:cNvSpPr>
              <a:spLocks/>
            </p:cNvSpPr>
            <p:nvPr/>
          </p:nvSpPr>
          <p:spPr bwMode="auto">
            <a:xfrm>
              <a:off x="1129" y="2397"/>
              <a:ext cx="494" cy="704"/>
            </a:xfrm>
            <a:custGeom>
              <a:avLst/>
              <a:gdLst/>
              <a:ahLst/>
              <a:cxnLst>
                <a:cxn ang="0">
                  <a:pos x="163" y="704"/>
                </a:cxn>
                <a:cxn ang="0">
                  <a:pos x="494" y="244"/>
                </a:cxn>
                <a:cxn ang="0">
                  <a:pos x="337" y="0"/>
                </a:cxn>
                <a:cxn ang="0">
                  <a:pos x="0" y="0"/>
                </a:cxn>
              </a:cxnLst>
              <a:rect l="0" t="0" r="r" b="b"/>
              <a:pathLst>
                <a:path w="494" h="704">
                  <a:moveTo>
                    <a:pt x="163" y="704"/>
                  </a:moveTo>
                  <a:lnTo>
                    <a:pt x="494" y="244"/>
                  </a:lnTo>
                  <a:lnTo>
                    <a:pt x="337" y="0"/>
                  </a:lnTo>
                  <a:lnTo>
                    <a:pt x="0" y="0"/>
                  </a:lnTo>
                </a:path>
              </a:pathLst>
            </a:custGeom>
            <a:noFill/>
            <a:ln w="57150" cmpd="sng">
              <a:solidFill>
                <a:srgbClr val="FF0000"/>
              </a:solidFill>
              <a:round/>
              <a:headEnd type="none" w="med" len="med"/>
              <a:tailEnd type="triangle" w="med" len="med"/>
            </a:ln>
            <a:effectLst/>
          </p:spPr>
          <p:txBody>
            <a:bodyPr/>
            <a:lstStyle/>
            <a:p>
              <a:endParaRPr lang="en-US"/>
            </a:p>
          </p:txBody>
        </p:sp>
      </p:grpSp>
      <p:sp>
        <p:nvSpPr>
          <p:cNvPr id="108590" name="Freeform 46"/>
          <p:cNvSpPr>
            <a:spLocks/>
          </p:cNvSpPr>
          <p:nvPr/>
        </p:nvSpPr>
        <p:spPr bwMode="auto">
          <a:xfrm>
            <a:off x="2319338" y="4064000"/>
            <a:ext cx="1550987" cy="914400"/>
          </a:xfrm>
          <a:custGeom>
            <a:avLst/>
            <a:gdLst/>
            <a:ahLst/>
            <a:cxnLst>
              <a:cxn ang="0">
                <a:pos x="0" y="564"/>
              </a:cxn>
              <a:cxn ang="0">
                <a:pos x="337" y="99"/>
              </a:cxn>
              <a:cxn ang="0">
                <a:pos x="599" y="0"/>
              </a:cxn>
              <a:cxn ang="0">
                <a:pos x="989" y="436"/>
              </a:cxn>
            </a:cxnLst>
            <a:rect l="0" t="0" r="r" b="b"/>
            <a:pathLst>
              <a:path w="989" h="564">
                <a:moveTo>
                  <a:pt x="0" y="564"/>
                </a:moveTo>
                <a:lnTo>
                  <a:pt x="337" y="99"/>
                </a:lnTo>
                <a:lnTo>
                  <a:pt x="599" y="0"/>
                </a:lnTo>
                <a:lnTo>
                  <a:pt x="989" y="436"/>
                </a:lnTo>
              </a:path>
            </a:pathLst>
          </a:custGeom>
          <a:noFill/>
          <a:ln w="57150" cmpd="sng">
            <a:solidFill>
              <a:srgbClr val="FF0000"/>
            </a:solidFill>
            <a:round/>
            <a:headEnd type="none" w="med" len="med"/>
            <a:tailEnd type="triangle" w="med" len="med"/>
          </a:ln>
          <a:effectLst/>
        </p:spPr>
        <p:txBody>
          <a:bodyPr/>
          <a:lstStyle/>
          <a:p>
            <a:endParaRPr lang="en-US"/>
          </a:p>
        </p:txBody>
      </p:sp>
      <p:graphicFrame>
        <p:nvGraphicFramePr>
          <p:cNvPr id="53" name="Object 2"/>
          <p:cNvGraphicFramePr>
            <a:graphicFrameLocks noGrp="1" noChangeAspect="1"/>
          </p:cNvGraphicFramePr>
          <p:nvPr>
            <p:ph idx="1"/>
          </p:nvPr>
        </p:nvGraphicFramePr>
        <p:xfrm>
          <a:off x="5296215" y="1981200"/>
          <a:ext cx="3619185" cy="3606800"/>
        </p:xfrm>
        <a:graphic>
          <a:graphicData uri="http://schemas.openxmlformats.org/drawingml/2006/chart">
            <c:chart xmlns:c="http://schemas.openxmlformats.org/drawingml/2006/chart" xmlns:r="http://schemas.openxmlformats.org/officeDocument/2006/relationships" r:id="rId3"/>
          </a:graphicData>
        </a:graphic>
      </p:graphicFrame>
      <p:pic>
        <p:nvPicPr>
          <p:cNvPr id="44" name="Picture 21" descr="Orbb"/>
          <p:cNvPicPr>
            <a:picLocks noChangeAspect="1" noChangeArrowheads="1"/>
          </p:cNvPicPr>
          <p:nvPr/>
        </p:nvPicPr>
        <p:blipFill>
          <a:blip r:embed="rId4"/>
          <a:srcRect/>
          <a:stretch>
            <a:fillRect/>
          </a:stretch>
        </p:blipFill>
        <p:spPr bwMode="auto">
          <a:xfrm>
            <a:off x="838200" y="5181600"/>
            <a:ext cx="525463" cy="762000"/>
          </a:xfrm>
          <a:prstGeom prst="rect">
            <a:avLst/>
          </a:prstGeom>
          <a:noFill/>
        </p:spPr>
      </p:pic>
      <p:pic>
        <p:nvPicPr>
          <p:cNvPr id="46" name="Picture 45" descr="xbox1.png"/>
          <p:cNvPicPr>
            <a:picLocks noChangeAspect="1"/>
          </p:cNvPicPr>
          <p:nvPr/>
        </p:nvPicPr>
        <p:blipFill>
          <a:blip r:embed="rId5" cstate="print"/>
          <a:stretch>
            <a:fillRect/>
          </a:stretch>
        </p:blipFill>
        <p:spPr>
          <a:xfrm>
            <a:off x="2438400" y="1447800"/>
            <a:ext cx="762000" cy="1121964"/>
          </a:xfrm>
          <a:prstGeom prst="rect">
            <a:avLst/>
          </a:prstGeom>
        </p:spPr>
      </p:pic>
      <p:pic>
        <p:nvPicPr>
          <p:cNvPr id="47" name="Picture 46" descr="xbox1.png"/>
          <p:cNvPicPr>
            <a:picLocks noChangeAspect="1"/>
          </p:cNvPicPr>
          <p:nvPr/>
        </p:nvPicPr>
        <p:blipFill>
          <a:blip r:embed="rId5" cstate="print"/>
          <a:stretch>
            <a:fillRect/>
          </a:stretch>
        </p:blipFill>
        <p:spPr>
          <a:xfrm>
            <a:off x="914400" y="3124200"/>
            <a:ext cx="762000" cy="1121964"/>
          </a:xfrm>
          <a:prstGeom prst="rect">
            <a:avLst/>
          </a:prstGeom>
        </p:spPr>
      </p:pic>
      <p:pic>
        <p:nvPicPr>
          <p:cNvPr id="48" name="Picture 47" descr="xbox1.png"/>
          <p:cNvPicPr>
            <a:picLocks noChangeAspect="1"/>
          </p:cNvPicPr>
          <p:nvPr/>
        </p:nvPicPr>
        <p:blipFill>
          <a:blip r:embed="rId5" cstate="print"/>
          <a:stretch>
            <a:fillRect/>
          </a:stretch>
        </p:blipFill>
        <p:spPr>
          <a:xfrm>
            <a:off x="1447800" y="4724400"/>
            <a:ext cx="762000" cy="1121964"/>
          </a:xfrm>
          <a:prstGeom prst="rect">
            <a:avLst/>
          </a:prstGeom>
        </p:spPr>
      </p:pic>
      <p:pic>
        <p:nvPicPr>
          <p:cNvPr id="49" name="Picture 48" descr="xbox1.png"/>
          <p:cNvPicPr>
            <a:picLocks noChangeAspect="1"/>
          </p:cNvPicPr>
          <p:nvPr/>
        </p:nvPicPr>
        <p:blipFill>
          <a:blip r:embed="rId5" cstate="print"/>
          <a:stretch>
            <a:fillRect/>
          </a:stretch>
        </p:blipFill>
        <p:spPr>
          <a:xfrm>
            <a:off x="4191000" y="2438400"/>
            <a:ext cx="762000" cy="1121964"/>
          </a:xfrm>
          <a:prstGeom prst="rect">
            <a:avLst/>
          </a:prstGeom>
        </p:spPr>
      </p:pic>
      <p:pic>
        <p:nvPicPr>
          <p:cNvPr id="50" name="Picture 49" descr="xbox1.png"/>
          <p:cNvPicPr>
            <a:picLocks noChangeAspect="1"/>
          </p:cNvPicPr>
          <p:nvPr/>
        </p:nvPicPr>
        <p:blipFill>
          <a:blip r:embed="rId5" cstate="print"/>
          <a:stretch>
            <a:fillRect/>
          </a:stretch>
        </p:blipFill>
        <p:spPr>
          <a:xfrm>
            <a:off x="3886200" y="4724400"/>
            <a:ext cx="762000" cy="1121964"/>
          </a:xfrm>
          <a:prstGeom prst="rect">
            <a:avLst/>
          </a:prstGeom>
        </p:spPr>
      </p:pic>
      <p:pic>
        <p:nvPicPr>
          <p:cNvPr id="52" name="Picture 51" descr="sarge.gif"/>
          <p:cNvPicPr>
            <a:picLocks noChangeAspect="1"/>
          </p:cNvPicPr>
          <p:nvPr/>
        </p:nvPicPr>
        <p:blipFill>
          <a:blip r:embed="rId6"/>
          <a:stretch>
            <a:fillRect/>
          </a:stretch>
        </p:blipFill>
        <p:spPr>
          <a:xfrm>
            <a:off x="4648200" y="1600200"/>
            <a:ext cx="448678" cy="741874"/>
          </a:xfrm>
          <a:prstGeom prst="rect">
            <a:avLst/>
          </a:prstGeom>
        </p:spPr>
      </p:pic>
      <p:pic>
        <p:nvPicPr>
          <p:cNvPr id="31" name="Picture 30" descr="lucy.gif"/>
          <p:cNvPicPr>
            <a:picLocks noChangeAspect="1"/>
          </p:cNvPicPr>
          <p:nvPr/>
        </p:nvPicPr>
        <p:blipFill>
          <a:blip r:embed="rId7"/>
          <a:stretch>
            <a:fillRect/>
          </a:stretch>
        </p:blipFill>
        <p:spPr>
          <a:xfrm>
            <a:off x="990600" y="2286000"/>
            <a:ext cx="381000" cy="793460"/>
          </a:xfrm>
          <a:prstGeom prst="rect">
            <a:avLst/>
          </a:prstGeom>
        </p:spPr>
      </p:pic>
      <p:pic>
        <p:nvPicPr>
          <p:cNvPr id="32" name="Picture 31" descr="hunter.gif"/>
          <p:cNvPicPr>
            <a:picLocks noChangeAspect="1"/>
          </p:cNvPicPr>
          <p:nvPr/>
        </p:nvPicPr>
        <p:blipFill>
          <a:blip r:embed="rId8"/>
          <a:stretch>
            <a:fillRect/>
          </a:stretch>
        </p:blipFill>
        <p:spPr>
          <a:xfrm flipH="1">
            <a:off x="3124200" y="1371600"/>
            <a:ext cx="512582" cy="833229"/>
          </a:xfrm>
          <a:prstGeom prst="rect">
            <a:avLst/>
          </a:prstGeom>
        </p:spPr>
      </p:pic>
      <p:pic>
        <p:nvPicPr>
          <p:cNvPr id="33" name="Picture 32" descr="doom.png"/>
          <p:cNvPicPr>
            <a:picLocks noChangeAspect="1"/>
          </p:cNvPicPr>
          <p:nvPr/>
        </p:nvPicPr>
        <p:blipFill>
          <a:blip r:embed="rId9"/>
          <a:stretch>
            <a:fillRect/>
          </a:stretch>
        </p:blipFill>
        <p:spPr>
          <a:xfrm flipH="1">
            <a:off x="4724399" y="5077018"/>
            <a:ext cx="533400" cy="842772"/>
          </a:xfrm>
          <a:prstGeom prst="rect">
            <a:avLst/>
          </a:prstGeom>
        </p:spPr>
      </p:pic>
      <p:sp>
        <p:nvSpPr>
          <p:cNvPr id="38" name="TextBox 37"/>
          <p:cNvSpPr txBox="1"/>
          <p:nvPr/>
        </p:nvSpPr>
        <p:spPr>
          <a:xfrm rot="16200000">
            <a:off x="4031881" y="3303054"/>
            <a:ext cx="2985241" cy="646331"/>
          </a:xfrm>
          <a:prstGeom prst="rect">
            <a:avLst/>
          </a:prstGeom>
          <a:noFill/>
        </p:spPr>
        <p:txBody>
          <a:bodyPr wrap="square" rtlCol="0">
            <a:spAutoFit/>
          </a:bodyPr>
          <a:lstStyle/>
          <a:p>
            <a:pPr algn="ctr"/>
            <a:r>
              <a:rPr lang="en-US" b="1" dirty="0" smtClean="0"/>
              <a:t>Bandwidth per Player </a:t>
            </a:r>
            <a:r>
              <a:rPr lang="en-US" b="1" dirty="0" smtClean="0">
                <a:solidFill>
                  <a:schemeClr val="bg1">
                    <a:lumMod val="50000"/>
                  </a:schemeClr>
                </a:solidFill>
              </a:rPr>
              <a:t>(Mbps)</a:t>
            </a:r>
            <a:endParaRPr lang="en-US" b="1" dirty="0">
              <a:solidFill>
                <a:schemeClr val="bg1">
                  <a:lumMod val="50000"/>
                </a:schemeClr>
              </a:solidFill>
            </a:endParaRPr>
          </a:p>
        </p:txBody>
      </p:sp>
      <p:sp>
        <p:nvSpPr>
          <p:cNvPr id="34" name="Slide Number Placeholder 33"/>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8590"/>
                                        </p:tgtEl>
                                        <p:attrNameLst>
                                          <p:attrName>style.visibility</p:attrName>
                                        </p:attrNameLst>
                                      </p:cBhvr>
                                      <p:to>
                                        <p:strVal val="visible"/>
                                      </p:to>
                                    </p:set>
                                    <p:animEffect transition="in" filter="wipe(left)">
                                      <p:cBhvr>
                                        <p:cTn id="10" dur="1000"/>
                                        <p:tgtEl>
                                          <p:spTgt spid="108590"/>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fade">
                                      <p:cBhvr>
                                        <p:cTn id="14" dur="500"/>
                                        <p:tgtEl>
                                          <p:spTgt spid="5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90" grpId="0" animBg="1"/>
      <p:bldGraphic spid="53" grpId="0">
        <p:bldAsOne/>
      </p:bldGraphic>
      <p:bldP spid="38"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 name="Picture 4" descr="cityview20"/>
          <p:cNvPicPr>
            <a:picLocks noChangeAspect="1" noChangeArrowheads="1"/>
          </p:cNvPicPr>
          <p:nvPr/>
        </p:nvPicPr>
        <p:blipFill>
          <a:blip r:embed="rId2"/>
          <a:srcRect l="-852" r="-852"/>
          <a:stretch>
            <a:fillRect/>
          </a:stretch>
        </p:blipFill>
        <p:spPr>
          <a:xfrm>
            <a:off x="1143000" y="3276600"/>
            <a:ext cx="6629400" cy="3352799"/>
          </a:xfrm>
          <a:prstGeom prst="rect">
            <a:avLst/>
          </a:prstGeom>
          <a:noFill/>
          <a:ln/>
        </p:spPr>
      </p:pic>
      <p:sp>
        <p:nvSpPr>
          <p:cNvPr id="70658" name="Rectangle 2"/>
          <p:cNvSpPr>
            <a:spLocks noGrp="1" noChangeArrowheads="1"/>
          </p:cNvSpPr>
          <p:nvPr>
            <p:ph type="title"/>
          </p:nvPr>
        </p:nvSpPr>
        <p:spPr/>
        <p:txBody>
          <a:bodyPr/>
          <a:lstStyle/>
          <a:p>
            <a:r>
              <a:rPr lang="en-US" smtClean="0"/>
              <a:t>Area-of-Interest (AOI) Filtering</a:t>
            </a:r>
            <a:endParaRPr lang="en-US" dirty="0"/>
          </a:p>
        </p:txBody>
      </p:sp>
      <p:sp>
        <p:nvSpPr>
          <p:cNvPr id="70659" name="Rectangle 3"/>
          <p:cNvSpPr>
            <a:spLocks noGrp="1" noChangeArrowheads="1"/>
          </p:cNvSpPr>
          <p:nvPr>
            <p:ph type="body" sz="half" idx="1"/>
          </p:nvPr>
        </p:nvSpPr>
        <p:spPr>
          <a:xfrm>
            <a:off x="304800" y="1447801"/>
            <a:ext cx="8534400" cy="1676399"/>
          </a:xfrm>
        </p:spPr>
        <p:txBody>
          <a:bodyPr>
            <a:normAutofit fontScale="85000" lnSpcReduction="10000"/>
          </a:bodyPr>
          <a:lstStyle/>
          <a:p>
            <a:r>
              <a:rPr lang="en-US" dirty="0" smtClean="0"/>
              <a:t>Large shared world</a:t>
            </a:r>
          </a:p>
          <a:p>
            <a:pPr lvl="1"/>
            <a:r>
              <a:rPr lang="en-US" dirty="0" smtClean="0"/>
              <a:t>Composed of map information, textures, etc</a:t>
            </a:r>
          </a:p>
          <a:p>
            <a:pPr lvl="1"/>
            <a:r>
              <a:rPr lang="en-US" dirty="0" smtClean="0"/>
              <a:t>Populated by active entities: user avatars, computer AI’s, etc</a:t>
            </a:r>
          </a:p>
          <a:p>
            <a:r>
              <a:rPr lang="en-US" dirty="0" smtClean="0">
                <a:sym typeface="Wingdings" charset="2"/>
              </a:rPr>
              <a:t>Only parts of world relevant to particular user/player</a:t>
            </a:r>
            <a:endParaRPr lang="en-US" dirty="0"/>
          </a:p>
        </p:txBody>
      </p:sp>
      <p:sp>
        <p:nvSpPr>
          <p:cNvPr id="70662" name="Oval 6"/>
          <p:cNvSpPr>
            <a:spLocks noChangeArrowheads="1"/>
          </p:cNvSpPr>
          <p:nvPr/>
        </p:nvSpPr>
        <p:spPr bwMode="auto">
          <a:xfrm>
            <a:off x="1828800" y="3810000"/>
            <a:ext cx="3124200" cy="2209800"/>
          </a:xfrm>
          <a:prstGeom prst="ellipse">
            <a:avLst/>
          </a:prstGeom>
          <a:noFill/>
          <a:ln w="28575">
            <a:solidFill>
              <a:schemeClr val="bg1"/>
            </a:solidFill>
            <a:prstDash val="dash"/>
            <a:round/>
            <a:headEnd/>
            <a:tailEnd/>
          </a:ln>
          <a:effectLst/>
        </p:spPr>
        <p:txBody>
          <a:bodyPr wrap="none" anchor="ctr">
            <a:prstTxWarp prst="textNoShape">
              <a:avLst/>
            </a:prstTxWarp>
          </a:bodyPr>
          <a:lstStyle/>
          <a:p>
            <a:endParaRPr lang="en-US"/>
          </a:p>
        </p:txBody>
      </p:sp>
      <p:sp>
        <p:nvSpPr>
          <p:cNvPr id="70663" name="Oval 7"/>
          <p:cNvSpPr>
            <a:spLocks noChangeArrowheads="1"/>
          </p:cNvSpPr>
          <p:nvPr/>
        </p:nvSpPr>
        <p:spPr bwMode="auto">
          <a:xfrm>
            <a:off x="4191000" y="4114800"/>
            <a:ext cx="3124200" cy="2209800"/>
          </a:xfrm>
          <a:prstGeom prst="ellipse">
            <a:avLst/>
          </a:prstGeom>
          <a:noFill/>
          <a:ln w="28575">
            <a:solidFill>
              <a:schemeClr val="bg1"/>
            </a:solidFill>
            <a:prstDash val="sysDot"/>
            <a:round/>
            <a:headEnd/>
            <a:tailEnd/>
          </a:ln>
          <a:effectLst/>
        </p:spPr>
        <p:txBody>
          <a:bodyPr wrap="none" anchor="ctr">
            <a:prstTxWarp prst="textNoShape">
              <a:avLst/>
            </a:prstTxWarp>
          </a:bodyPr>
          <a:lstStyle/>
          <a:p>
            <a:endParaRPr lang="en-US"/>
          </a:p>
        </p:txBody>
      </p:sp>
      <p:sp>
        <p:nvSpPr>
          <p:cNvPr id="70664" name="Text Box 8"/>
          <p:cNvSpPr txBox="1">
            <a:spLocks noChangeArrowheads="1"/>
          </p:cNvSpPr>
          <p:nvPr/>
        </p:nvSpPr>
        <p:spPr bwMode="auto">
          <a:xfrm>
            <a:off x="2667000" y="5257800"/>
            <a:ext cx="1303338" cy="457200"/>
          </a:xfrm>
          <a:prstGeom prst="rect">
            <a:avLst/>
          </a:prstGeom>
          <a:noFill/>
          <a:ln w="28575">
            <a:noFill/>
            <a:miter lim="800000"/>
            <a:headEnd/>
            <a:tailEnd/>
          </a:ln>
          <a:effectLst/>
        </p:spPr>
        <p:txBody>
          <a:bodyPr wrap="none">
            <a:prstTxWarp prst="textNoShape">
              <a:avLst/>
            </a:prstTxWarp>
            <a:spAutoFit/>
          </a:bodyPr>
          <a:lstStyle/>
          <a:p>
            <a:pPr eaLnBrk="1" hangingPunct="1"/>
            <a:r>
              <a:rPr lang="en-US" sz="2400">
                <a:solidFill>
                  <a:schemeClr val="bg1"/>
                </a:solidFill>
              </a:rPr>
              <a:t>Player 1</a:t>
            </a:r>
          </a:p>
        </p:txBody>
      </p:sp>
      <p:sp>
        <p:nvSpPr>
          <p:cNvPr id="70665" name="Text Box 9"/>
          <p:cNvSpPr txBox="1">
            <a:spLocks noChangeArrowheads="1"/>
          </p:cNvSpPr>
          <p:nvPr/>
        </p:nvSpPr>
        <p:spPr bwMode="auto">
          <a:xfrm>
            <a:off x="5029200" y="5562600"/>
            <a:ext cx="1303338" cy="457200"/>
          </a:xfrm>
          <a:prstGeom prst="rect">
            <a:avLst/>
          </a:prstGeom>
          <a:noFill/>
          <a:ln w="28575">
            <a:noFill/>
            <a:miter lim="800000"/>
            <a:headEnd/>
            <a:tailEnd/>
          </a:ln>
          <a:effectLst/>
        </p:spPr>
        <p:txBody>
          <a:bodyPr wrap="none">
            <a:prstTxWarp prst="textNoShape">
              <a:avLst/>
            </a:prstTxWarp>
            <a:spAutoFit/>
          </a:bodyPr>
          <a:lstStyle/>
          <a:p>
            <a:pPr eaLnBrk="1" hangingPunct="1"/>
            <a:r>
              <a:rPr lang="en-US" sz="2400">
                <a:solidFill>
                  <a:schemeClr val="bg1"/>
                </a:solidFill>
              </a:rPr>
              <a:t>Player 2</a:t>
            </a:r>
          </a:p>
        </p:txBody>
      </p:sp>
      <p:sp>
        <p:nvSpPr>
          <p:cNvPr id="70666" name="Text Box 10"/>
          <p:cNvSpPr txBox="1">
            <a:spLocks noChangeArrowheads="1"/>
          </p:cNvSpPr>
          <p:nvPr/>
        </p:nvSpPr>
        <p:spPr bwMode="auto">
          <a:xfrm>
            <a:off x="1779588" y="3276600"/>
            <a:ext cx="2182812" cy="519113"/>
          </a:xfrm>
          <a:prstGeom prst="rect">
            <a:avLst/>
          </a:prstGeom>
          <a:noFill/>
          <a:ln w="9525">
            <a:noFill/>
            <a:miter lim="800000"/>
            <a:headEnd/>
            <a:tailEnd/>
          </a:ln>
          <a:effectLst/>
        </p:spPr>
        <p:txBody>
          <a:bodyPr wrap="none">
            <a:prstTxWarp prst="textNoShape">
              <a:avLst/>
            </a:prstTxWarp>
            <a:spAutoFit/>
          </a:bodyPr>
          <a:lstStyle/>
          <a:p>
            <a:pPr eaLnBrk="1" hangingPunct="1"/>
            <a:r>
              <a:rPr lang="en-US" sz="2800" i="1">
                <a:solidFill>
                  <a:schemeClr val="bg1"/>
                </a:solidFill>
              </a:rPr>
              <a:t>Game World</a:t>
            </a:r>
          </a:p>
        </p:txBody>
      </p:sp>
      <p:sp>
        <p:nvSpPr>
          <p:cNvPr id="17" name="Slide Number Placeholder 16"/>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40" name="Rectangle 4"/>
          <p:cNvSpPr>
            <a:spLocks noGrp="1" noChangeArrowheads="1"/>
          </p:cNvSpPr>
          <p:nvPr>
            <p:ph type="title"/>
          </p:nvPr>
        </p:nvSpPr>
        <p:spPr/>
        <p:txBody>
          <a:bodyPr/>
          <a:lstStyle/>
          <a:p>
            <a:r>
              <a:rPr lang="en-US"/>
              <a:t>Object Model</a:t>
            </a:r>
          </a:p>
        </p:txBody>
      </p:sp>
      <p:sp>
        <p:nvSpPr>
          <p:cNvPr id="142341" name="Rectangle 5"/>
          <p:cNvSpPr>
            <a:spLocks noGrp="1" noChangeArrowheads="1"/>
          </p:cNvSpPr>
          <p:nvPr>
            <p:ph type="body" idx="1"/>
          </p:nvPr>
        </p:nvSpPr>
        <p:spPr/>
        <p:txBody>
          <a:bodyPr/>
          <a:lstStyle/>
          <a:p>
            <a:pPr>
              <a:lnSpc>
                <a:spcPct val="80000"/>
              </a:lnSpc>
            </a:pPr>
            <a:r>
              <a:rPr lang="en-US" sz="2400"/>
              <a:t>Game world treated as collection of objects</a:t>
            </a:r>
          </a:p>
          <a:p>
            <a:pPr>
              <a:lnSpc>
                <a:spcPct val="80000"/>
              </a:lnSpc>
            </a:pPr>
            <a:endParaRPr lang="en-US" sz="2400"/>
          </a:p>
          <a:p>
            <a:pPr>
              <a:lnSpc>
                <a:spcPct val="80000"/>
              </a:lnSpc>
            </a:pPr>
            <a:r>
              <a:rPr lang="en-US" sz="2400"/>
              <a:t>Single primary copy for each object</a:t>
            </a:r>
          </a:p>
          <a:p>
            <a:pPr lvl="1">
              <a:lnSpc>
                <a:spcPct val="80000"/>
              </a:lnSpc>
            </a:pPr>
            <a:r>
              <a:rPr lang="en-US" sz="2000"/>
              <a:t>Maintained at a single owner node </a:t>
            </a:r>
          </a:p>
          <a:p>
            <a:pPr lvl="1">
              <a:lnSpc>
                <a:spcPct val="80000"/>
              </a:lnSpc>
            </a:pPr>
            <a:r>
              <a:rPr lang="en-US" sz="2000"/>
              <a:t>Serialization point for updates</a:t>
            </a:r>
          </a:p>
          <a:p>
            <a:pPr lvl="1">
              <a:lnSpc>
                <a:spcPct val="80000"/>
              </a:lnSpc>
            </a:pPr>
            <a:r>
              <a:rPr lang="en-US" sz="2000"/>
              <a:t>Determines actions/behavior of object</a:t>
            </a:r>
          </a:p>
          <a:p>
            <a:pPr lvl="1">
              <a:lnSpc>
                <a:spcPct val="80000"/>
              </a:lnSpc>
            </a:pPr>
            <a:endParaRPr lang="en-US" sz="2000"/>
          </a:p>
          <a:p>
            <a:pPr>
              <a:lnSpc>
                <a:spcPct val="80000"/>
              </a:lnSpc>
            </a:pPr>
            <a:r>
              <a:rPr lang="en-US" sz="2400"/>
              <a:t>Secondary replicas</a:t>
            </a:r>
          </a:p>
          <a:p>
            <a:pPr lvl="1">
              <a:lnSpc>
                <a:spcPct val="80000"/>
              </a:lnSpc>
            </a:pPr>
            <a:r>
              <a:rPr lang="en-US" sz="2000"/>
              <a:t>Primary object may need to examine other objects to determine action</a:t>
            </a:r>
          </a:p>
          <a:p>
            <a:pPr lvl="1">
              <a:lnSpc>
                <a:spcPct val="80000"/>
              </a:lnSpc>
            </a:pPr>
            <a:r>
              <a:rPr lang="en-US" sz="2000"/>
              <a:t>Need low latency access to object </a:t>
            </a:r>
            <a:r>
              <a:rPr lang="en-US" sz="2000">
                <a:sym typeface="Wingdings" charset="2"/>
              </a:rPr>
              <a:t> must replicate object in advance</a:t>
            </a:r>
            <a:endParaRPr lang="en-US" sz="2000"/>
          </a:p>
          <a:p>
            <a:pPr>
              <a:lnSpc>
                <a:spcPct val="80000"/>
              </a:lnSpc>
            </a:pPr>
            <a:endParaRPr lang="en-US" sz="2400"/>
          </a:p>
          <a:p>
            <a:pPr>
              <a:lnSpc>
                <a:spcPct val="80000"/>
              </a:lnSpc>
            </a:pPr>
            <a:r>
              <a:rPr lang="en-US" sz="2400"/>
              <a:t>How to find set of objects to replicate? </a:t>
            </a:r>
            <a:r>
              <a:rPr lang="en-US" sz="2400">
                <a:sym typeface="Wingdings" charset="2"/>
              </a:rPr>
              <a:t> hardest part</a:t>
            </a:r>
            <a:endParaRPr lang="en-US" sz="2400"/>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en-US"/>
              <a:t>Object Discovery –Solution</a:t>
            </a:r>
          </a:p>
        </p:txBody>
      </p:sp>
      <p:sp>
        <p:nvSpPr>
          <p:cNvPr id="240643" name="Rectangle 3"/>
          <p:cNvSpPr>
            <a:spLocks noGrp="1" noChangeArrowheads="1"/>
          </p:cNvSpPr>
          <p:nvPr>
            <p:ph type="body" idx="1"/>
          </p:nvPr>
        </p:nvSpPr>
        <p:spPr>
          <a:xfrm>
            <a:off x="457200" y="1371600"/>
            <a:ext cx="8229600" cy="2057400"/>
          </a:xfrm>
        </p:spPr>
        <p:txBody>
          <a:bodyPr/>
          <a:lstStyle/>
          <a:p>
            <a:r>
              <a:rPr lang="en-US" sz="2400"/>
              <a:t>Use publish-subscribe to “register” long-lived distributed lookups</a:t>
            </a:r>
          </a:p>
          <a:p>
            <a:r>
              <a:rPr lang="en-US" sz="2400"/>
              <a:t>Publications created each time object is updated (or periodically when no update is done)</a:t>
            </a:r>
          </a:p>
          <a:p>
            <a:pPr lvl="1"/>
            <a:r>
              <a:rPr lang="en-US" sz="2000"/>
              <a:t>Publication contents = state of object</a:t>
            </a:r>
          </a:p>
        </p:txBody>
      </p:sp>
      <p:sp>
        <p:nvSpPr>
          <p:cNvPr id="240645" name="AutoShape 5"/>
          <p:cNvSpPr>
            <a:spLocks noChangeArrowheads="1"/>
          </p:cNvSpPr>
          <p:nvPr/>
        </p:nvSpPr>
        <p:spPr bwMode="auto">
          <a:xfrm>
            <a:off x="1066800" y="3429000"/>
            <a:ext cx="6705600" cy="3221038"/>
          </a:xfrm>
          <a:prstGeom prst="roundRect">
            <a:avLst>
              <a:gd name="adj" fmla="val 16667"/>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240646" name="Rectangle 6"/>
          <p:cNvSpPr>
            <a:spLocks noChangeArrowheads="1"/>
          </p:cNvSpPr>
          <p:nvPr/>
        </p:nvSpPr>
        <p:spPr bwMode="auto">
          <a:xfrm>
            <a:off x="3259138" y="4348163"/>
            <a:ext cx="1928812" cy="1050925"/>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endParaRPr lang="en-US" sz="1200">
              <a:latin typeface="Verdana" charset="0"/>
            </a:endParaRPr>
          </a:p>
        </p:txBody>
      </p:sp>
      <p:sp>
        <p:nvSpPr>
          <p:cNvPr id="240647" name="AutoShape 7"/>
          <p:cNvSpPr>
            <a:spLocks noChangeArrowheads="1"/>
          </p:cNvSpPr>
          <p:nvPr/>
        </p:nvSpPr>
        <p:spPr bwMode="auto">
          <a:xfrm>
            <a:off x="4095750" y="4833938"/>
            <a:ext cx="287338" cy="234950"/>
          </a:xfrm>
          <a:prstGeom prst="sun">
            <a:avLst>
              <a:gd name="adj" fmla="val 25000"/>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240648" name="Text Box 8"/>
          <p:cNvSpPr txBox="1">
            <a:spLocks noChangeArrowheads="1"/>
          </p:cNvSpPr>
          <p:nvPr/>
        </p:nvSpPr>
        <p:spPr bwMode="auto">
          <a:xfrm>
            <a:off x="3282950" y="4724400"/>
            <a:ext cx="831850" cy="366713"/>
          </a:xfrm>
          <a:prstGeom prst="rect">
            <a:avLst/>
          </a:prstGeom>
          <a:noFill/>
          <a:ln w="9525">
            <a:noFill/>
            <a:miter lim="800000"/>
            <a:headEnd/>
            <a:tailEnd/>
          </a:ln>
          <a:effectLst/>
        </p:spPr>
        <p:txBody>
          <a:bodyPr wrap="none">
            <a:prstTxWarp prst="textNoShape">
              <a:avLst/>
            </a:prstTxWarp>
            <a:spAutoFit/>
          </a:bodyPr>
          <a:lstStyle/>
          <a:p>
            <a:pPr algn="l"/>
            <a:r>
              <a:rPr lang="en-US"/>
              <a:t>Player</a:t>
            </a:r>
          </a:p>
        </p:txBody>
      </p:sp>
      <p:sp>
        <p:nvSpPr>
          <p:cNvPr id="240650" name="AutoShape 10"/>
          <p:cNvSpPr>
            <a:spLocks noChangeArrowheads="1"/>
          </p:cNvSpPr>
          <p:nvPr/>
        </p:nvSpPr>
        <p:spPr bwMode="auto">
          <a:xfrm rot="10800000">
            <a:off x="2076450" y="5113338"/>
            <a:ext cx="1930400" cy="1127125"/>
          </a:xfrm>
          <a:prstGeom prst="wedgeRoundRectCallout">
            <a:avLst>
              <a:gd name="adj1" fmla="val -51088"/>
              <a:gd name="adj2" fmla="val 54023"/>
              <a:gd name="adj3" fmla="val 16667"/>
            </a:avLst>
          </a:prstGeom>
          <a:solidFill>
            <a:srgbClr val="FFFF99"/>
          </a:solidFill>
          <a:ln w="9525">
            <a:solidFill>
              <a:schemeClr val="tx1"/>
            </a:solidFill>
            <a:miter lim="800000"/>
            <a:headEnd/>
            <a:tailEnd/>
          </a:ln>
          <a:effectLst/>
        </p:spPr>
        <p:txBody>
          <a:bodyPr rot="10800000">
            <a:prstTxWarp prst="textNoShape">
              <a:avLst/>
            </a:prstTxWarp>
          </a:bodyPr>
          <a:lstStyle/>
          <a:p>
            <a:endParaRPr lang="en-US"/>
          </a:p>
        </p:txBody>
      </p:sp>
      <p:sp>
        <p:nvSpPr>
          <p:cNvPr id="240651" name="Text Box 11"/>
          <p:cNvSpPr txBox="1">
            <a:spLocks noChangeArrowheads="1"/>
          </p:cNvSpPr>
          <p:nvPr/>
        </p:nvSpPr>
        <p:spPr bwMode="auto">
          <a:xfrm>
            <a:off x="2244725" y="5105400"/>
            <a:ext cx="1608138" cy="1190625"/>
          </a:xfrm>
          <a:prstGeom prst="rect">
            <a:avLst/>
          </a:prstGeom>
          <a:noFill/>
          <a:ln w="9525">
            <a:noFill/>
            <a:miter lim="800000"/>
            <a:headEnd/>
            <a:tailEnd/>
          </a:ln>
          <a:effectLst/>
        </p:spPr>
        <p:txBody>
          <a:bodyPr>
            <a:prstTxWarp prst="textNoShape">
              <a:avLst/>
            </a:prstTxWarp>
            <a:spAutoFit/>
          </a:bodyPr>
          <a:lstStyle/>
          <a:p>
            <a:pPr algn="l"/>
            <a:r>
              <a:rPr lang="en-US" b="1">
                <a:latin typeface="Courier New" charset="0"/>
              </a:rPr>
              <a:t>x </a:t>
            </a:r>
            <a:r>
              <a:rPr lang="en-US" b="1">
                <a:latin typeface="Courier New" charset="0"/>
                <a:ea typeface="Courier New" charset="0"/>
                <a:cs typeface="Courier New" charset="0"/>
              </a:rPr>
              <a:t>≥</a:t>
            </a:r>
            <a:r>
              <a:rPr lang="en-US" b="1">
                <a:latin typeface="Courier New" charset="0"/>
              </a:rPr>
              <a:t> 50</a:t>
            </a:r>
          </a:p>
          <a:p>
            <a:pPr algn="l"/>
            <a:r>
              <a:rPr lang="en-US" b="1">
                <a:latin typeface="Courier New" charset="0"/>
              </a:rPr>
              <a:t>x </a:t>
            </a:r>
            <a:r>
              <a:rPr lang="en-US" b="1">
                <a:latin typeface="Courier New" charset="0"/>
                <a:ea typeface="Courier New" charset="0"/>
                <a:cs typeface="Courier New" charset="0"/>
              </a:rPr>
              <a:t>≤</a:t>
            </a:r>
            <a:r>
              <a:rPr lang="en-US" b="1">
                <a:latin typeface="Courier New" charset="0"/>
              </a:rPr>
              <a:t> 150</a:t>
            </a:r>
          </a:p>
          <a:p>
            <a:pPr algn="l"/>
            <a:r>
              <a:rPr lang="en-US" b="1">
                <a:latin typeface="Courier New" charset="0"/>
              </a:rPr>
              <a:t>y </a:t>
            </a:r>
            <a:r>
              <a:rPr lang="en-US" b="1">
                <a:latin typeface="Courier New" charset="0"/>
                <a:ea typeface="Courier New" charset="0"/>
                <a:cs typeface="Courier New" charset="0"/>
              </a:rPr>
              <a:t>≥</a:t>
            </a:r>
            <a:r>
              <a:rPr lang="en-US" b="1">
                <a:latin typeface="Courier New" charset="0"/>
              </a:rPr>
              <a:t> 150</a:t>
            </a:r>
          </a:p>
          <a:p>
            <a:pPr algn="l"/>
            <a:r>
              <a:rPr lang="en-US" b="1">
                <a:latin typeface="Courier New" charset="0"/>
              </a:rPr>
              <a:t>y </a:t>
            </a:r>
            <a:r>
              <a:rPr lang="en-US" b="1">
                <a:latin typeface="Courier New" charset="0"/>
                <a:ea typeface="Courier New" charset="0"/>
                <a:cs typeface="Courier New" charset="0"/>
              </a:rPr>
              <a:t>≤</a:t>
            </a:r>
            <a:r>
              <a:rPr lang="en-US" b="1">
                <a:latin typeface="Courier New" charset="0"/>
              </a:rPr>
              <a:t> 250</a:t>
            </a:r>
          </a:p>
        </p:txBody>
      </p:sp>
      <p:sp>
        <p:nvSpPr>
          <p:cNvPr id="240652" name="Text Box 12"/>
          <p:cNvSpPr txBox="1">
            <a:spLocks noChangeArrowheads="1"/>
          </p:cNvSpPr>
          <p:nvPr/>
        </p:nvSpPr>
        <p:spPr bwMode="auto">
          <a:xfrm>
            <a:off x="2514600" y="6251575"/>
            <a:ext cx="1060450" cy="366713"/>
          </a:xfrm>
          <a:prstGeom prst="rect">
            <a:avLst/>
          </a:prstGeom>
          <a:noFill/>
          <a:ln w="9525">
            <a:noFill/>
            <a:miter lim="800000"/>
            <a:headEnd/>
            <a:tailEnd/>
          </a:ln>
          <a:effectLst/>
        </p:spPr>
        <p:txBody>
          <a:bodyPr wrap="none">
            <a:prstTxWarp prst="textNoShape">
              <a:avLst/>
            </a:prstTxWarp>
            <a:spAutoFit/>
          </a:bodyPr>
          <a:lstStyle/>
          <a:p>
            <a:pPr algn="l"/>
            <a:r>
              <a:rPr lang="en-US"/>
              <a:t>Interests</a:t>
            </a:r>
          </a:p>
        </p:txBody>
      </p:sp>
      <p:sp>
        <p:nvSpPr>
          <p:cNvPr id="240654" name="AutoShape 14"/>
          <p:cNvSpPr>
            <a:spLocks noChangeArrowheads="1"/>
          </p:cNvSpPr>
          <p:nvPr/>
        </p:nvSpPr>
        <p:spPr bwMode="auto">
          <a:xfrm>
            <a:off x="4465638" y="4206875"/>
            <a:ext cx="1379537" cy="592138"/>
          </a:xfrm>
          <a:prstGeom prst="flowChartDocument">
            <a:avLst/>
          </a:prstGeom>
          <a:solidFill>
            <a:srgbClr val="FFCC99"/>
          </a:solidFill>
          <a:ln w="9525">
            <a:solidFill>
              <a:schemeClr val="tx1"/>
            </a:solidFill>
            <a:miter lim="800000"/>
            <a:headEnd/>
            <a:tailEnd/>
          </a:ln>
          <a:effectLst/>
        </p:spPr>
        <p:txBody>
          <a:bodyPr wrap="none" anchor="ctr">
            <a:prstTxWarp prst="textNoShape">
              <a:avLst/>
            </a:prstTxWarp>
          </a:bodyPr>
          <a:lstStyle/>
          <a:p>
            <a:endParaRPr lang="en-US" sz="1400">
              <a:latin typeface="Courier New" charset="0"/>
            </a:endParaRPr>
          </a:p>
        </p:txBody>
      </p:sp>
      <p:sp>
        <p:nvSpPr>
          <p:cNvPr id="240655" name="Text Box 15"/>
          <p:cNvSpPr txBox="1">
            <a:spLocks noChangeArrowheads="1"/>
          </p:cNvSpPr>
          <p:nvPr/>
        </p:nvSpPr>
        <p:spPr bwMode="auto">
          <a:xfrm>
            <a:off x="4541838" y="4191000"/>
            <a:ext cx="866775" cy="641350"/>
          </a:xfrm>
          <a:prstGeom prst="rect">
            <a:avLst/>
          </a:prstGeom>
          <a:noFill/>
          <a:ln w="9525">
            <a:noFill/>
            <a:miter lim="800000"/>
            <a:headEnd/>
            <a:tailEnd/>
          </a:ln>
          <a:effectLst/>
        </p:spPr>
        <p:txBody>
          <a:bodyPr wrap="none">
            <a:prstTxWarp prst="textNoShape">
              <a:avLst/>
            </a:prstTxWarp>
            <a:spAutoFit/>
          </a:bodyPr>
          <a:lstStyle/>
          <a:p>
            <a:pPr algn="l"/>
            <a:r>
              <a:rPr lang="en-US" b="1">
                <a:latin typeface="Courier New" charset="0"/>
              </a:rPr>
              <a:t>x 100</a:t>
            </a:r>
          </a:p>
          <a:p>
            <a:pPr algn="l"/>
            <a:r>
              <a:rPr lang="en-US" b="1">
                <a:latin typeface="Courier New" charset="0"/>
              </a:rPr>
              <a:t>y 200</a:t>
            </a:r>
          </a:p>
        </p:txBody>
      </p:sp>
      <p:sp>
        <p:nvSpPr>
          <p:cNvPr id="240656" name="Text Box 16"/>
          <p:cNvSpPr txBox="1">
            <a:spLocks noChangeArrowheads="1"/>
          </p:cNvSpPr>
          <p:nvPr/>
        </p:nvSpPr>
        <p:spPr bwMode="auto">
          <a:xfrm>
            <a:off x="4559300" y="3903663"/>
            <a:ext cx="882650" cy="366712"/>
          </a:xfrm>
          <a:prstGeom prst="rect">
            <a:avLst/>
          </a:prstGeom>
          <a:noFill/>
          <a:ln w="9525">
            <a:noFill/>
            <a:miter lim="800000"/>
            <a:headEnd/>
            <a:tailEnd/>
          </a:ln>
          <a:effectLst/>
        </p:spPr>
        <p:txBody>
          <a:bodyPr wrap="none">
            <a:prstTxWarp prst="textNoShape">
              <a:avLst/>
            </a:prstTxWarp>
            <a:spAutoFit/>
          </a:bodyPr>
          <a:lstStyle/>
          <a:p>
            <a:pPr algn="l"/>
            <a:r>
              <a:rPr lang="en-US"/>
              <a:t>Events</a:t>
            </a:r>
          </a:p>
        </p:txBody>
      </p:sp>
      <p:sp>
        <p:nvSpPr>
          <p:cNvPr id="240657" name="Text Box 17"/>
          <p:cNvSpPr txBox="1">
            <a:spLocks noChangeArrowheads="1"/>
          </p:cNvSpPr>
          <p:nvPr/>
        </p:nvSpPr>
        <p:spPr bwMode="auto">
          <a:xfrm>
            <a:off x="3276600" y="4495800"/>
            <a:ext cx="1214438" cy="336550"/>
          </a:xfrm>
          <a:prstGeom prst="rect">
            <a:avLst/>
          </a:prstGeom>
          <a:noFill/>
          <a:ln w="9525">
            <a:noFill/>
            <a:miter lim="800000"/>
            <a:headEnd/>
            <a:tailEnd/>
          </a:ln>
          <a:effectLst/>
        </p:spPr>
        <p:txBody>
          <a:bodyPr wrap="none">
            <a:prstTxWarp prst="textNoShape">
              <a:avLst/>
            </a:prstTxWarp>
            <a:spAutoFit/>
          </a:bodyPr>
          <a:lstStyle/>
          <a:p>
            <a:pPr algn="l"/>
            <a:r>
              <a:rPr lang="en-US" sz="1600">
                <a:latin typeface="Verdana" charset="0"/>
              </a:rPr>
              <a:t>(100,200)</a:t>
            </a:r>
          </a:p>
        </p:txBody>
      </p:sp>
      <p:sp>
        <p:nvSpPr>
          <p:cNvPr id="240658" name="Text Box 18"/>
          <p:cNvSpPr txBox="1">
            <a:spLocks noChangeArrowheads="1"/>
          </p:cNvSpPr>
          <p:nvPr/>
        </p:nvSpPr>
        <p:spPr bwMode="auto">
          <a:xfrm>
            <a:off x="4560888" y="5430838"/>
            <a:ext cx="1412875" cy="366712"/>
          </a:xfrm>
          <a:prstGeom prst="rect">
            <a:avLst/>
          </a:prstGeom>
          <a:noFill/>
          <a:ln w="9525">
            <a:noFill/>
            <a:miter lim="800000"/>
            <a:headEnd/>
            <a:tailEnd/>
          </a:ln>
          <a:effectLst/>
        </p:spPr>
        <p:txBody>
          <a:bodyPr wrap="none">
            <a:prstTxWarp prst="textNoShape">
              <a:avLst/>
            </a:prstTxWarp>
            <a:spAutoFit/>
          </a:bodyPr>
          <a:lstStyle/>
          <a:p>
            <a:pPr algn="l"/>
            <a:r>
              <a:rPr lang="en-US" b="1">
                <a:latin typeface="Courier New" charset="0"/>
              </a:rPr>
              <a:t>(150,150)</a:t>
            </a:r>
          </a:p>
        </p:txBody>
      </p:sp>
      <p:sp>
        <p:nvSpPr>
          <p:cNvPr id="240659" name="Text Box 19"/>
          <p:cNvSpPr txBox="1">
            <a:spLocks noChangeArrowheads="1"/>
          </p:cNvSpPr>
          <p:nvPr/>
        </p:nvSpPr>
        <p:spPr bwMode="auto">
          <a:xfrm>
            <a:off x="2581275" y="4075113"/>
            <a:ext cx="1690688" cy="366712"/>
          </a:xfrm>
          <a:prstGeom prst="rect">
            <a:avLst/>
          </a:prstGeom>
          <a:noFill/>
          <a:ln w="9525">
            <a:noFill/>
            <a:miter lim="800000"/>
            <a:headEnd/>
            <a:tailEnd/>
          </a:ln>
          <a:effectLst/>
        </p:spPr>
        <p:txBody>
          <a:bodyPr>
            <a:prstTxWarp prst="textNoShape">
              <a:avLst/>
            </a:prstTxWarp>
            <a:spAutoFit/>
          </a:bodyPr>
          <a:lstStyle/>
          <a:p>
            <a:pPr algn="l"/>
            <a:r>
              <a:rPr lang="en-US" b="1">
                <a:latin typeface="Courier New" charset="0"/>
              </a:rPr>
              <a:t>(50,250)</a:t>
            </a:r>
          </a:p>
        </p:txBody>
      </p:sp>
      <p:sp>
        <p:nvSpPr>
          <p:cNvPr id="240660" name="Text Box 20"/>
          <p:cNvSpPr txBox="1">
            <a:spLocks noChangeArrowheads="1"/>
          </p:cNvSpPr>
          <p:nvPr/>
        </p:nvSpPr>
        <p:spPr bwMode="auto">
          <a:xfrm>
            <a:off x="4425950" y="5105400"/>
            <a:ext cx="793750" cy="366713"/>
          </a:xfrm>
          <a:prstGeom prst="rect">
            <a:avLst/>
          </a:prstGeom>
          <a:noFill/>
          <a:ln w="9525">
            <a:noFill/>
            <a:miter lim="800000"/>
            <a:headEnd/>
            <a:tailEnd/>
          </a:ln>
          <a:effectLst/>
        </p:spPr>
        <p:txBody>
          <a:bodyPr wrap="none">
            <a:prstTxWarp prst="textNoShape">
              <a:avLst/>
            </a:prstTxWarp>
            <a:spAutoFit/>
          </a:bodyPr>
          <a:lstStyle/>
          <a:p>
            <a:pPr algn="l"/>
            <a:r>
              <a:rPr lang="en-US">
                <a:solidFill>
                  <a:srgbClr val="7A1E30"/>
                </a:solidFill>
              </a:rPr>
              <a:t>Arena</a:t>
            </a:r>
          </a:p>
        </p:txBody>
      </p:sp>
      <p:sp>
        <p:nvSpPr>
          <p:cNvPr id="240661" name="Text Box 21"/>
          <p:cNvSpPr txBox="1">
            <a:spLocks noChangeArrowheads="1"/>
          </p:cNvSpPr>
          <p:nvPr/>
        </p:nvSpPr>
        <p:spPr bwMode="auto">
          <a:xfrm>
            <a:off x="4937125" y="6297613"/>
            <a:ext cx="1930400" cy="457200"/>
          </a:xfrm>
          <a:prstGeom prst="rect">
            <a:avLst/>
          </a:prstGeom>
          <a:noFill/>
          <a:ln w="9525">
            <a:noFill/>
            <a:miter lim="800000"/>
            <a:headEnd/>
            <a:tailEnd/>
          </a:ln>
          <a:effectLst/>
        </p:spPr>
        <p:txBody>
          <a:bodyPr wrap="none">
            <a:prstTxWarp prst="textNoShape">
              <a:avLst/>
            </a:prstTxWarp>
            <a:spAutoFit/>
          </a:bodyPr>
          <a:lstStyle/>
          <a:p>
            <a:pPr algn="l"/>
            <a:r>
              <a:rPr lang="en-US" sz="2400">
                <a:solidFill>
                  <a:srgbClr val="7A1E30"/>
                </a:solidFill>
              </a:rPr>
              <a:t>Virtual World</a:t>
            </a:r>
          </a:p>
        </p:txBody>
      </p:sp>
      <p:sp>
        <p:nvSpPr>
          <p:cNvPr id="20" name="Slide Number Placeholder 19"/>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normAutofit fontScale="90000"/>
          </a:bodyPr>
          <a:lstStyle/>
          <a:p>
            <a:r>
              <a:rPr lang="en-US"/>
              <a:t>Publish-Subscribe (PubSub) Overview</a:t>
            </a:r>
          </a:p>
        </p:txBody>
      </p:sp>
      <p:sp>
        <p:nvSpPr>
          <p:cNvPr id="352259" name="Rectangle 3"/>
          <p:cNvSpPr>
            <a:spLocks noGrp="1" noChangeArrowheads="1"/>
          </p:cNvSpPr>
          <p:nvPr>
            <p:ph type="body" idx="1"/>
          </p:nvPr>
        </p:nvSpPr>
        <p:spPr>
          <a:xfrm>
            <a:off x="609600" y="2971800"/>
            <a:ext cx="7929563" cy="3657600"/>
          </a:xfrm>
        </p:spPr>
        <p:txBody>
          <a:bodyPr>
            <a:normAutofit lnSpcReduction="10000"/>
          </a:bodyPr>
          <a:lstStyle/>
          <a:p>
            <a:pPr>
              <a:lnSpc>
                <a:spcPct val="90000"/>
              </a:lnSpc>
            </a:pPr>
            <a:r>
              <a:rPr lang="en-US" sz="2100"/>
              <a:t>Key feature </a:t>
            </a:r>
            <a:r>
              <a:rPr lang="en-US" sz="2100">
                <a:sym typeface="Wingdings" charset="2"/>
              </a:rPr>
              <a:t> subscription language</a:t>
            </a:r>
          </a:p>
          <a:p>
            <a:pPr marL="669925" lvl="1" indent="-325438">
              <a:lnSpc>
                <a:spcPct val="90000"/>
              </a:lnSpc>
            </a:pPr>
            <a:r>
              <a:rPr lang="en-US" sz="1900"/>
              <a:t>Subject/channel-based subscriptions (e.g. all publications on the IBM stock channel) </a:t>
            </a:r>
          </a:p>
          <a:p>
            <a:pPr marL="669925" lvl="1" indent="-325438">
              <a:lnSpc>
                <a:spcPct val="90000"/>
              </a:lnSpc>
            </a:pPr>
            <a:r>
              <a:rPr lang="en-US" sz="1900"/>
              <a:t>Rich database-like subscription languages (e.g. all publications with name=IBM and volume &gt; 1000)</a:t>
            </a:r>
          </a:p>
          <a:p>
            <a:pPr marL="669925" lvl="1" indent="-325438">
              <a:lnSpc>
                <a:spcPct val="90000"/>
              </a:lnSpc>
            </a:pPr>
            <a:endParaRPr lang="en-US" sz="1900"/>
          </a:p>
          <a:p>
            <a:pPr>
              <a:lnSpc>
                <a:spcPct val="90000"/>
              </a:lnSpc>
            </a:pPr>
            <a:r>
              <a:rPr lang="en-US" sz="2100"/>
              <a:t>State-of-the-art</a:t>
            </a:r>
          </a:p>
          <a:p>
            <a:pPr marL="669925" lvl="1" indent="-325438">
              <a:lnSpc>
                <a:spcPct val="90000"/>
              </a:lnSpc>
            </a:pPr>
            <a:r>
              <a:rPr lang="en-US" sz="1900"/>
              <a:t>Scalable distributed designs with channel-based subscriptions</a:t>
            </a:r>
          </a:p>
          <a:p>
            <a:pPr marL="669925" lvl="1" indent="-325438">
              <a:lnSpc>
                <a:spcPct val="90000"/>
              </a:lnSpc>
            </a:pPr>
            <a:r>
              <a:rPr lang="en-US" sz="1900"/>
              <a:t>Unscalable distributed designs with rich subscriptions</a:t>
            </a:r>
          </a:p>
          <a:p>
            <a:pPr marL="669925" lvl="1" indent="-325438">
              <a:lnSpc>
                <a:spcPct val="90000"/>
              </a:lnSpc>
            </a:pPr>
            <a:r>
              <a:rPr lang="en-US" sz="1900"/>
              <a:t>Goal </a:t>
            </a:r>
            <a:r>
              <a:rPr lang="en-US" sz="1900">
                <a:sym typeface="Wingdings" charset="2"/>
              </a:rPr>
              <a:t> scalable distributed design with “richer” subscriptions</a:t>
            </a:r>
          </a:p>
          <a:p>
            <a:pPr lvl="2">
              <a:lnSpc>
                <a:spcPct val="90000"/>
              </a:lnSpc>
            </a:pPr>
            <a:r>
              <a:rPr lang="en-US" sz="1500"/>
              <a:t>Example: x </a:t>
            </a:r>
            <a:r>
              <a:rPr lang="en-US" sz="1500">
                <a:ea typeface="Arial" charset="0"/>
                <a:cs typeface="Arial" charset="0"/>
              </a:rPr>
              <a:t>≤</a:t>
            </a:r>
            <a:r>
              <a:rPr lang="en-US" sz="1500"/>
              <a:t> 200 &amp; y &lt; 100</a:t>
            </a:r>
            <a:r>
              <a:rPr lang="en-US" sz="1500">
                <a:sym typeface="Wingdings" charset="2"/>
              </a:rPr>
              <a:t> </a:t>
            </a:r>
            <a:r>
              <a:rPr lang="en-US" sz="1500">
                <a:solidFill>
                  <a:srgbClr val="FF0000"/>
                </a:solidFill>
              </a:rPr>
              <a:t>Support for multi-dimensional range predicates</a:t>
            </a:r>
          </a:p>
        </p:txBody>
      </p:sp>
      <p:grpSp>
        <p:nvGrpSpPr>
          <p:cNvPr id="2" name="Group 4"/>
          <p:cNvGrpSpPr>
            <a:grpSpLocks/>
          </p:cNvGrpSpPr>
          <p:nvPr/>
        </p:nvGrpSpPr>
        <p:grpSpPr bwMode="auto">
          <a:xfrm>
            <a:off x="1066800" y="1360488"/>
            <a:ext cx="6883400" cy="1458912"/>
            <a:chOff x="870" y="3222"/>
            <a:chExt cx="4336" cy="919"/>
          </a:xfrm>
        </p:grpSpPr>
        <p:sp>
          <p:nvSpPr>
            <p:cNvPr id="352261" name="Cloud"/>
            <p:cNvSpPr>
              <a:spLocks noChangeAspect="1" noEditPoints="1" noChangeArrowheads="1"/>
            </p:cNvSpPr>
            <p:nvPr/>
          </p:nvSpPr>
          <p:spPr bwMode="auto">
            <a:xfrm>
              <a:off x="1700" y="3294"/>
              <a:ext cx="999" cy="669"/>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0C0C0"/>
            </a:solidFill>
            <a:ln w="9525">
              <a:solidFill>
                <a:srgbClr val="000000"/>
              </a:solidFill>
              <a:miter lim="800000"/>
              <a:headEnd/>
              <a:tailEnd/>
            </a:ln>
            <a:effectLst/>
          </p:spPr>
          <p:txBody>
            <a:bodyPr>
              <a:prstTxWarp prst="textNoShape">
                <a:avLst/>
              </a:prstTxWarp>
            </a:bodyPr>
            <a:lstStyle/>
            <a:p>
              <a:endParaRPr lang="en-US"/>
            </a:p>
          </p:txBody>
        </p:sp>
        <p:pic>
          <p:nvPicPr>
            <p:cNvPr id="352262" name="Picture 6" descr="BS00369_[1]"/>
            <p:cNvPicPr>
              <a:picLocks noChangeAspect="1" noChangeArrowheads="1"/>
            </p:cNvPicPr>
            <p:nvPr/>
          </p:nvPicPr>
          <p:blipFill>
            <a:blip r:embed="rId3">
              <a:lum contrast="-42000"/>
            </a:blip>
            <a:srcRect/>
            <a:stretch>
              <a:fillRect/>
            </a:stretch>
          </p:blipFill>
          <p:spPr bwMode="auto">
            <a:xfrm>
              <a:off x="1747" y="3358"/>
              <a:ext cx="864" cy="629"/>
            </a:xfrm>
            <a:prstGeom prst="rect">
              <a:avLst/>
            </a:prstGeom>
            <a:noFill/>
          </p:spPr>
        </p:pic>
        <p:pic>
          <p:nvPicPr>
            <p:cNvPr id="352263" name="Picture 7" descr="j0312626[1]"/>
            <p:cNvPicPr>
              <a:picLocks noChangeAspect="1" noChangeArrowheads="1"/>
            </p:cNvPicPr>
            <p:nvPr/>
          </p:nvPicPr>
          <p:blipFill>
            <a:blip r:embed="rId4"/>
            <a:srcRect/>
            <a:stretch>
              <a:fillRect/>
            </a:stretch>
          </p:blipFill>
          <p:spPr bwMode="auto">
            <a:xfrm>
              <a:off x="973" y="3374"/>
              <a:ext cx="408" cy="345"/>
            </a:xfrm>
            <a:prstGeom prst="rect">
              <a:avLst/>
            </a:prstGeom>
            <a:noFill/>
          </p:spPr>
        </p:pic>
        <p:pic>
          <p:nvPicPr>
            <p:cNvPr id="352264" name="Picture 8" descr="j0282592[1]"/>
            <p:cNvPicPr>
              <a:picLocks noChangeAspect="1" noChangeArrowheads="1"/>
            </p:cNvPicPr>
            <p:nvPr/>
          </p:nvPicPr>
          <p:blipFill>
            <a:blip r:embed="rId5"/>
            <a:srcRect/>
            <a:stretch>
              <a:fillRect/>
            </a:stretch>
          </p:blipFill>
          <p:spPr bwMode="auto">
            <a:xfrm>
              <a:off x="2928" y="3243"/>
              <a:ext cx="515" cy="367"/>
            </a:xfrm>
            <a:prstGeom prst="rect">
              <a:avLst/>
            </a:prstGeom>
            <a:noFill/>
          </p:spPr>
        </p:pic>
        <p:pic>
          <p:nvPicPr>
            <p:cNvPr id="352265" name="Picture 9" descr="j0286464[1]"/>
            <p:cNvPicPr>
              <a:picLocks noChangeAspect="1" noChangeArrowheads="1"/>
            </p:cNvPicPr>
            <p:nvPr/>
          </p:nvPicPr>
          <p:blipFill>
            <a:blip r:embed="rId6"/>
            <a:srcRect/>
            <a:stretch>
              <a:fillRect/>
            </a:stretch>
          </p:blipFill>
          <p:spPr bwMode="auto">
            <a:xfrm flipH="1">
              <a:off x="2937" y="3737"/>
              <a:ext cx="429" cy="360"/>
            </a:xfrm>
            <a:prstGeom prst="rect">
              <a:avLst/>
            </a:prstGeom>
            <a:noFill/>
          </p:spPr>
        </p:pic>
        <p:sp>
          <p:nvSpPr>
            <p:cNvPr id="352266" name="AutoShape 10"/>
            <p:cNvSpPr>
              <a:spLocks noChangeArrowheads="1"/>
            </p:cNvSpPr>
            <p:nvPr/>
          </p:nvSpPr>
          <p:spPr bwMode="auto">
            <a:xfrm>
              <a:off x="1414" y="3511"/>
              <a:ext cx="249" cy="144"/>
            </a:xfrm>
            <a:prstGeom prst="rightArrow">
              <a:avLst>
                <a:gd name="adj1" fmla="val 50000"/>
                <a:gd name="adj2" fmla="val 43229"/>
              </a:avLst>
            </a:prstGeom>
            <a:solidFill>
              <a:srgbClr val="FF66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352267" name="Text Box 11"/>
            <p:cNvSpPr txBox="1">
              <a:spLocks noChangeArrowheads="1"/>
            </p:cNvSpPr>
            <p:nvPr/>
          </p:nvSpPr>
          <p:spPr bwMode="auto">
            <a:xfrm>
              <a:off x="877" y="3696"/>
              <a:ext cx="798" cy="192"/>
            </a:xfrm>
            <a:prstGeom prst="rect">
              <a:avLst/>
            </a:prstGeom>
            <a:noFill/>
            <a:ln w="9525">
              <a:noFill/>
              <a:miter lim="800000"/>
              <a:headEnd/>
              <a:tailEnd/>
            </a:ln>
            <a:effectLst/>
          </p:spPr>
          <p:txBody>
            <a:bodyPr wrap="none">
              <a:prstTxWarp prst="textNoShape">
                <a:avLst/>
              </a:prstTxWarp>
              <a:spAutoFit/>
            </a:bodyPr>
            <a:lstStyle/>
            <a:p>
              <a:pPr algn="l"/>
              <a:r>
                <a:rPr lang="en-US" sz="1400" b="1" i="1">
                  <a:solidFill>
                    <a:srgbClr val="7A1E30"/>
                  </a:solidFill>
                </a:rPr>
                <a:t>Subscription</a:t>
              </a:r>
            </a:p>
          </p:txBody>
        </p:sp>
        <p:sp>
          <p:nvSpPr>
            <p:cNvPr id="352268" name="AutoShape 12"/>
            <p:cNvSpPr>
              <a:spLocks noChangeArrowheads="1"/>
            </p:cNvSpPr>
            <p:nvPr/>
          </p:nvSpPr>
          <p:spPr bwMode="auto">
            <a:xfrm rot="10177606">
              <a:off x="2685" y="3348"/>
              <a:ext cx="228" cy="133"/>
            </a:xfrm>
            <a:prstGeom prst="rightArrow">
              <a:avLst>
                <a:gd name="adj1" fmla="val 50000"/>
                <a:gd name="adj2" fmla="val 42857"/>
              </a:avLst>
            </a:prstGeom>
            <a:solidFill>
              <a:srgbClr val="FF66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352269" name="AutoShape 13"/>
            <p:cNvSpPr>
              <a:spLocks noChangeArrowheads="1"/>
            </p:cNvSpPr>
            <p:nvPr/>
          </p:nvSpPr>
          <p:spPr bwMode="auto">
            <a:xfrm rot="11957303">
              <a:off x="2643" y="3743"/>
              <a:ext cx="229" cy="147"/>
            </a:xfrm>
            <a:prstGeom prst="rightArrow">
              <a:avLst>
                <a:gd name="adj1" fmla="val 50000"/>
                <a:gd name="adj2" fmla="val 38946"/>
              </a:avLst>
            </a:prstGeom>
            <a:solidFill>
              <a:srgbClr val="FF66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352270" name="Text Box 14"/>
            <p:cNvSpPr txBox="1">
              <a:spLocks noChangeArrowheads="1"/>
            </p:cNvSpPr>
            <p:nvPr/>
          </p:nvSpPr>
          <p:spPr bwMode="auto">
            <a:xfrm>
              <a:off x="2845" y="3573"/>
              <a:ext cx="779" cy="192"/>
            </a:xfrm>
            <a:prstGeom prst="rect">
              <a:avLst/>
            </a:prstGeom>
            <a:noFill/>
            <a:ln w="9525">
              <a:noFill/>
              <a:miter lim="800000"/>
              <a:headEnd/>
              <a:tailEnd/>
            </a:ln>
            <a:effectLst/>
          </p:spPr>
          <p:txBody>
            <a:bodyPr wrap="none">
              <a:prstTxWarp prst="textNoShape">
                <a:avLst/>
              </a:prstTxWarp>
              <a:spAutoFit/>
            </a:bodyPr>
            <a:lstStyle/>
            <a:p>
              <a:pPr algn="l"/>
              <a:r>
                <a:rPr lang="en-US" sz="1400" b="1" i="1">
                  <a:solidFill>
                    <a:srgbClr val="7A1E30"/>
                  </a:solidFill>
                </a:rPr>
                <a:t>Publications</a:t>
              </a:r>
            </a:p>
          </p:txBody>
        </p:sp>
        <p:sp>
          <p:nvSpPr>
            <p:cNvPr id="352271" name="Rectangle 15"/>
            <p:cNvSpPr>
              <a:spLocks noChangeArrowheads="1"/>
            </p:cNvSpPr>
            <p:nvPr/>
          </p:nvSpPr>
          <p:spPr bwMode="auto">
            <a:xfrm>
              <a:off x="870" y="3222"/>
              <a:ext cx="4336" cy="91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352272" name="Rectangle 16"/>
            <p:cNvSpPr>
              <a:spLocks noChangeArrowheads="1"/>
            </p:cNvSpPr>
            <p:nvPr/>
          </p:nvSpPr>
          <p:spPr bwMode="auto">
            <a:xfrm>
              <a:off x="3643" y="3293"/>
              <a:ext cx="1471" cy="848"/>
            </a:xfrm>
            <a:prstGeom prst="rect">
              <a:avLst/>
            </a:prstGeom>
            <a:noFill/>
            <a:ln w="9525">
              <a:noFill/>
              <a:miter lim="800000"/>
              <a:headEnd/>
              <a:tailEnd/>
            </a:ln>
            <a:effectLst/>
          </p:spPr>
          <p:txBody>
            <a:bodyPr>
              <a:prstTxWarp prst="textNoShape">
                <a:avLst/>
              </a:prstTxWarp>
            </a:bodyPr>
            <a:lstStyle/>
            <a:p>
              <a:pPr marL="114300" indent="-114300" algn="l" eaLnBrk="1" hangingPunct="1">
                <a:lnSpc>
                  <a:spcPct val="90000"/>
                </a:lnSpc>
                <a:spcBef>
                  <a:spcPct val="20000"/>
                </a:spcBef>
                <a:buClr>
                  <a:schemeClr val="bg2"/>
                </a:buClr>
                <a:buSzPct val="75000"/>
                <a:buFont typeface="Wingdings" charset="2"/>
                <a:buChar char="n"/>
              </a:pPr>
              <a:r>
                <a:rPr lang="en-US" sz="1500"/>
                <a:t> Publishers produce </a:t>
              </a:r>
              <a:r>
                <a:rPr lang="en-US" sz="1500" i="1">
                  <a:solidFill>
                    <a:srgbClr val="CB314E"/>
                  </a:solidFill>
                </a:rPr>
                <a:t>events</a:t>
              </a:r>
            </a:p>
            <a:p>
              <a:pPr marL="114300" indent="-114300" algn="l" eaLnBrk="1" hangingPunct="1">
                <a:lnSpc>
                  <a:spcPct val="90000"/>
                </a:lnSpc>
                <a:spcBef>
                  <a:spcPct val="20000"/>
                </a:spcBef>
                <a:buClr>
                  <a:schemeClr val="bg2"/>
                </a:buClr>
                <a:buSzPct val="75000"/>
                <a:buFont typeface="Wingdings" charset="2"/>
                <a:buChar char="n"/>
              </a:pPr>
              <a:r>
                <a:rPr lang="en-US" sz="1500"/>
                <a:t> Subscribers register their </a:t>
              </a:r>
              <a:r>
                <a:rPr lang="en-US" sz="1500" i="1">
                  <a:solidFill>
                    <a:srgbClr val="CB314E"/>
                  </a:solidFill>
                </a:rPr>
                <a:t>interests</a:t>
              </a:r>
              <a:r>
                <a:rPr lang="en-US" sz="1500"/>
                <a:t> </a:t>
              </a:r>
            </a:p>
          </p:txBody>
        </p:sp>
      </p:grpSp>
      <p:sp>
        <p:nvSpPr>
          <p:cNvPr id="18" name="Slide Number Placeholder 17"/>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r>
              <a:rPr lang="en-US"/>
              <a:t>Using DHTs for Range Queries</a:t>
            </a:r>
          </a:p>
        </p:txBody>
      </p:sp>
      <p:sp>
        <p:nvSpPr>
          <p:cNvPr id="391171" name="Rectangle 3"/>
          <p:cNvSpPr>
            <a:spLocks noGrp="1" noChangeArrowheads="1"/>
          </p:cNvSpPr>
          <p:nvPr>
            <p:ph type="body" idx="1"/>
          </p:nvPr>
        </p:nvSpPr>
        <p:spPr>
          <a:xfrm>
            <a:off x="457200" y="1371600"/>
            <a:ext cx="8229600" cy="1444625"/>
          </a:xfrm>
        </p:spPr>
        <p:txBody>
          <a:bodyPr/>
          <a:lstStyle/>
          <a:p>
            <a:r>
              <a:rPr lang="en-US">
                <a:solidFill>
                  <a:srgbClr val="C80000"/>
                </a:solidFill>
                <a:effectLst>
                  <a:outerShdw blurRad="38100" dist="38100" dir="2700000" algn="tl">
                    <a:srgbClr val="DDDDDD"/>
                  </a:outerShdw>
                </a:effectLst>
              </a:rPr>
              <a:t>No cryptographic hashing for key </a:t>
            </a:r>
            <a:r>
              <a:rPr lang="en-US">
                <a:solidFill>
                  <a:srgbClr val="C80000"/>
                </a:solidFill>
                <a:effectLst>
                  <a:outerShdw blurRad="38100" dist="38100" dir="2700000" algn="tl">
                    <a:srgbClr val="DDDDDD"/>
                  </a:outerShdw>
                </a:effectLst>
                <a:sym typeface="Wingdings" charset="2"/>
              </a:rPr>
              <a:t> identifier</a:t>
            </a:r>
            <a:endParaRPr lang="en-US">
              <a:solidFill>
                <a:srgbClr val="C80000"/>
              </a:solidFill>
              <a:effectLst>
                <a:outerShdw blurRad="38100" dist="38100" dir="2700000" algn="tl">
                  <a:srgbClr val="DDDDDD"/>
                </a:outerShdw>
              </a:effectLst>
            </a:endParaRPr>
          </a:p>
        </p:txBody>
      </p:sp>
      <p:sp>
        <p:nvSpPr>
          <p:cNvPr id="391172" name="AutoShape 4"/>
          <p:cNvSpPr>
            <a:spLocks/>
          </p:cNvSpPr>
          <p:nvPr/>
        </p:nvSpPr>
        <p:spPr bwMode="auto">
          <a:xfrm>
            <a:off x="152400" y="1890713"/>
            <a:ext cx="2438400" cy="2133600"/>
          </a:xfrm>
          <a:prstGeom prst="borderCallout2">
            <a:avLst>
              <a:gd name="adj1" fmla="val 15995"/>
              <a:gd name="adj2" fmla="val 103125"/>
              <a:gd name="adj3" fmla="val 15995"/>
              <a:gd name="adj4" fmla="val 103125"/>
              <a:gd name="adj5" fmla="val 15995"/>
              <a:gd name="adj6" fmla="val 104620"/>
            </a:avLst>
          </a:prstGeom>
          <a:solidFill>
            <a:srgbClr val="CCECFF"/>
          </a:solidFill>
          <a:ln w="9525">
            <a:solidFill>
              <a:schemeClr val="tx1"/>
            </a:solidFill>
            <a:miter lim="800000"/>
            <a:headEnd/>
            <a:tailEnd/>
          </a:ln>
          <a:effectLst/>
        </p:spPr>
        <p:txBody>
          <a:bodyPr anchor="ctr">
            <a:prstTxWarp prst="textNoShape">
              <a:avLst/>
            </a:prstTxWarp>
          </a:bodyPr>
          <a:lstStyle/>
          <a:p>
            <a:pPr eaLnBrk="1" hangingPunct="1"/>
            <a:r>
              <a:rPr lang="en-US">
                <a:ea typeface="Arial" charset="0"/>
                <a:cs typeface="Arial" charset="0"/>
              </a:rPr>
              <a:t>Query: 6 </a:t>
            </a:r>
            <a:r>
              <a:rPr lang="en-US">
                <a:latin typeface="Symbol" charset="2"/>
                <a:ea typeface="Arial" charset="0"/>
                <a:cs typeface="Arial" charset="0"/>
                <a:sym typeface="Symbol" charset="2"/>
              </a:rPr>
              <a:t></a:t>
            </a:r>
            <a:r>
              <a:rPr lang="en-US">
                <a:ea typeface="Arial" charset="0"/>
                <a:cs typeface="Arial" charset="0"/>
              </a:rPr>
              <a:t> x </a:t>
            </a:r>
            <a:r>
              <a:rPr lang="en-US">
                <a:latin typeface="Symbol" charset="2"/>
                <a:ea typeface="Arial" charset="0"/>
                <a:cs typeface="Arial" charset="0"/>
                <a:sym typeface="Symbol" charset="2"/>
              </a:rPr>
              <a:t></a:t>
            </a:r>
            <a:r>
              <a:rPr lang="en-US">
                <a:ea typeface="Arial" charset="0"/>
                <a:cs typeface="Arial" charset="0"/>
              </a:rPr>
              <a:t> 13</a:t>
            </a:r>
          </a:p>
          <a:p>
            <a:pPr eaLnBrk="1" hangingPunct="1"/>
            <a:endParaRPr lang="en-US">
              <a:ea typeface="Arial" charset="0"/>
              <a:cs typeface="Arial" charset="0"/>
            </a:endParaRPr>
          </a:p>
          <a:p>
            <a:pPr eaLnBrk="1" hangingPunct="1"/>
            <a:r>
              <a:rPr lang="en-US">
                <a:ea typeface="Arial" charset="0"/>
                <a:cs typeface="Arial" charset="0"/>
              </a:rPr>
              <a:t>key = 6  </a:t>
            </a:r>
            <a:r>
              <a:rPr lang="en-US">
                <a:ea typeface="Arial" charset="0"/>
                <a:cs typeface="Arial" charset="0"/>
                <a:sym typeface="Wingdings" charset="2"/>
              </a:rPr>
              <a:t></a:t>
            </a:r>
            <a:r>
              <a:rPr lang="en-US">
                <a:ea typeface="Arial" charset="0"/>
                <a:cs typeface="Arial" charset="0"/>
              </a:rPr>
              <a:t>  </a:t>
            </a:r>
            <a:r>
              <a:rPr lang="en-US" b="1">
                <a:ea typeface="Arial" charset="0"/>
                <a:cs typeface="Arial" charset="0"/>
              </a:rPr>
              <a:t>0xab</a:t>
            </a:r>
          </a:p>
          <a:p>
            <a:pPr eaLnBrk="1" hangingPunct="1"/>
            <a:r>
              <a:rPr lang="en-US">
                <a:ea typeface="Arial" charset="0"/>
                <a:cs typeface="Arial" charset="0"/>
              </a:rPr>
              <a:t>key = 7  </a:t>
            </a:r>
            <a:r>
              <a:rPr lang="en-US">
                <a:ea typeface="Arial" charset="0"/>
                <a:cs typeface="Arial" charset="0"/>
                <a:sym typeface="Wingdings" charset="2"/>
              </a:rPr>
              <a:t></a:t>
            </a:r>
            <a:r>
              <a:rPr lang="en-US">
                <a:ea typeface="Arial" charset="0"/>
                <a:cs typeface="Arial" charset="0"/>
              </a:rPr>
              <a:t>  </a:t>
            </a:r>
            <a:r>
              <a:rPr lang="en-US" b="1">
                <a:ea typeface="Arial" charset="0"/>
                <a:cs typeface="Arial" charset="0"/>
              </a:rPr>
              <a:t>0xd3</a:t>
            </a:r>
          </a:p>
          <a:p>
            <a:pPr eaLnBrk="1" hangingPunct="1"/>
            <a:r>
              <a:rPr lang="en-US" b="1">
                <a:ea typeface="Arial" charset="0"/>
                <a:cs typeface="Arial" charset="0"/>
              </a:rPr>
              <a:t>…</a:t>
            </a:r>
          </a:p>
          <a:p>
            <a:pPr eaLnBrk="1" hangingPunct="1"/>
            <a:r>
              <a:rPr lang="en-US">
                <a:ea typeface="Arial" charset="0"/>
                <a:cs typeface="Arial" charset="0"/>
              </a:rPr>
              <a:t>key = 13  </a:t>
            </a:r>
            <a:r>
              <a:rPr lang="en-US">
                <a:ea typeface="Arial" charset="0"/>
                <a:cs typeface="Arial" charset="0"/>
                <a:sym typeface="Wingdings" charset="2"/>
              </a:rPr>
              <a:t></a:t>
            </a:r>
            <a:r>
              <a:rPr lang="en-US">
                <a:ea typeface="Arial" charset="0"/>
                <a:cs typeface="Arial" charset="0"/>
              </a:rPr>
              <a:t>  </a:t>
            </a:r>
            <a:r>
              <a:rPr lang="en-US" b="1">
                <a:ea typeface="Arial" charset="0"/>
                <a:cs typeface="Arial" charset="0"/>
              </a:rPr>
              <a:t>0x12</a:t>
            </a:r>
          </a:p>
        </p:txBody>
      </p:sp>
      <p:sp>
        <p:nvSpPr>
          <p:cNvPr id="391173" name="Oval 5"/>
          <p:cNvSpPr>
            <a:spLocks noChangeArrowheads="1"/>
          </p:cNvSpPr>
          <p:nvPr/>
        </p:nvSpPr>
        <p:spPr bwMode="auto">
          <a:xfrm>
            <a:off x="3208338" y="2493963"/>
            <a:ext cx="4151312" cy="3892550"/>
          </a:xfrm>
          <a:prstGeom prst="ellipse">
            <a:avLst/>
          </a:prstGeom>
          <a:noFill/>
          <a:ln w="101600">
            <a:solidFill>
              <a:srgbClr val="C80000"/>
            </a:solidFill>
            <a:round/>
            <a:headEnd/>
            <a:tailEnd/>
          </a:ln>
          <a:effectLst/>
        </p:spPr>
        <p:txBody>
          <a:bodyPr wrap="none" anchor="ctr">
            <a:prstTxWarp prst="textNoShape">
              <a:avLst/>
            </a:prstTxWarp>
          </a:bodyPr>
          <a:lstStyle/>
          <a:p>
            <a:endParaRPr lang="en-US"/>
          </a:p>
        </p:txBody>
      </p:sp>
      <p:sp>
        <p:nvSpPr>
          <p:cNvPr id="391174" name="Rectangle 6"/>
          <p:cNvSpPr>
            <a:spLocks noChangeArrowheads="1"/>
          </p:cNvSpPr>
          <p:nvPr/>
        </p:nvSpPr>
        <p:spPr bwMode="auto">
          <a:xfrm>
            <a:off x="3867150" y="2863850"/>
            <a:ext cx="198438" cy="185738"/>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1175" name="Rectangle 7"/>
          <p:cNvSpPr>
            <a:spLocks noChangeArrowheads="1"/>
          </p:cNvSpPr>
          <p:nvPr/>
        </p:nvSpPr>
        <p:spPr bwMode="auto">
          <a:xfrm>
            <a:off x="3403600" y="3419475"/>
            <a:ext cx="198438" cy="185738"/>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1176" name="Rectangle 8"/>
          <p:cNvSpPr>
            <a:spLocks noChangeArrowheads="1"/>
          </p:cNvSpPr>
          <p:nvPr/>
        </p:nvSpPr>
        <p:spPr bwMode="auto">
          <a:xfrm>
            <a:off x="3074988" y="4100513"/>
            <a:ext cx="198437" cy="184150"/>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1177" name="Rectangle 9"/>
          <p:cNvSpPr>
            <a:spLocks noChangeArrowheads="1"/>
          </p:cNvSpPr>
          <p:nvPr/>
        </p:nvSpPr>
        <p:spPr bwMode="auto">
          <a:xfrm>
            <a:off x="3141663" y="4719638"/>
            <a:ext cx="196850" cy="184150"/>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1178" name="Rectangle 10"/>
          <p:cNvSpPr>
            <a:spLocks noChangeArrowheads="1"/>
          </p:cNvSpPr>
          <p:nvPr/>
        </p:nvSpPr>
        <p:spPr bwMode="auto">
          <a:xfrm>
            <a:off x="3403600" y="5397500"/>
            <a:ext cx="198438" cy="185738"/>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1179" name="Rectangle 11"/>
          <p:cNvSpPr>
            <a:spLocks noChangeArrowheads="1"/>
          </p:cNvSpPr>
          <p:nvPr/>
        </p:nvSpPr>
        <p:spPr bwMode="auto">
          <a:xfrm>
            <a:off x="3867150" y="5892800"/>
            <a:ext cx="198438" cy="184150"/>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1180" name="Rectangle 12"/>
          <p:cNvSpPr>
            <a:spLocks noChangeArrowheads="1"/>
          </p:cNvSpPr>
          <p:nvPr/>
        </p:nvSpPr>
        <p:spPr bwMode="auto">
          <a:xfrm>
            <a:off x="4724400" y="2432050"/>
            <a:ext cx="195263" cy="184150"/>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1181" name="Rectangle 13"/>
          <p:cNvSpPr>
            <a:spLocks noChangeArrowheads="1"/>
          </p:cNvSpPr>
          <p:nvPr/>
        </p:nvSpPr>
        <p:spPr bwMode="auto">
          <a:xfrm>
            <a:off x="4627563" y="6211888"/>
            <a:ext cx="198437" cy="185737"/>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1182" name="Rectangle 14"/>
          <p:cNvSpPr>
            <a:spLocks noChangeArrowheads="1"/>
          </p:cNvSpPr>
          <p:nvPr/>
        </p:nvSpPr>
        <p:spPr bwMode="auto">
          <a:xfrm flipH="1">
            <a:off x="6569075" y="2863850"/>
            <a:ext cx="198438" cy="185738"/>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1183" name="Rectangle 15"/>
          <p:cNvSpPr>
            <a:spLocks noChangeArrowheads="1"/>
          </p:cNvSpPr>
          <p:nvPr/>
        </p:nvSpPr>
        <p:spPr bwMode="auto">
          <a:xfrm flipH="1">
            <a:off x="7096125" y="3419475"/>
            <a:ext cx="198438" cy="185738"/>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1184" name="Rectangle 16"/>
          <p:cNvSpPr>
            <a:spLocks noChangeArrowheads="1"/>
          </p:cNvSpPr>
          <p:nvPr/>
        </p:nvSpPr>
        <p:spPr bwMode="auto">
          <a:xfrm flipH="1">
            <a:off x="7294563" y="4100513"/>
            <a:ext cx="198437" cy="184150"/>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1185" name="Rectangle 17"/>
          <p:cNvSpPr>
            <a:spLocks noChangeArrowheads="1"/>
          </p:cNvSpPr>
          <p:nvPr/>
        </p:nvSpPr>
        <p:spPr bwMode="auto">
          <a:xfrm flipH="1">
            <a:off x="7227888" y="4719638"/>
            <a:ext cx="196850" cy="184150"/>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1186" name="Rectangle 18"/>
          <p:cNvSpPr>
            <a:spLocks noChangeArrowheads="1"/>
          </p:cNvSpPr>
          <p:nvPr/>
        </p:nvSpPr>
        <p:spPr bwMode="auto">
          <a:xfrm flipH="1">
            <a:off x="7031038" y="5335588"/>
            <a:ext cx="196850" cy="185737"/>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1187" name="Rectangle 19"/>
          <p:cNvSpPr>
            <a:spLocks noChangeArrowheads="1"/>
          </p:cNvSpPr>
          <p:nvPr/>
        </p:nvSpPr>
        <p:spPr bwMode="auto">
          <a:xfrm flipH="1">
            <a:off x="6569075" y="5832475"/>
            <a:ext cx="198438" cy="184150"/>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1188" name="Rectangle 20"/>
          <p:cNvSpPr>
            <a:spLocks noChangeArrowheads="1"/>
          </p:cNvSpPr>
          <p:nvPr/>
        </p:nvSpPr>
        <p:spPr bwMode="auto">
          <a:xfrm flipH="1">
            <a:off x="5711825" y="2432050"/>
            <a:ext cx="196850" cy="184150"/>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1189" name="Rectangle 21"/>
          <p:cNvSpPr>
            <a:spLocks noChangeArrowheads="1"/>
          </p:cNvSpPr>
          <p:nvPr/>
        </p:nvSpPr>
        <p:spPr bwMode="auto">
          <a:xfrm flipH="1">
            <a:off x="5711825" y="6264275"/>
            <a:ext cx="196850" cy="184150"/>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1190" name="Freeform 22"/>
          <p:cNvSpPr>
            <a:spLocks/>
          </p:cNvSpPr>
          <p:nvPr/>
        </p:nvSpPr>
        <p:spPr bwMode="auto">
          <a:xfrm>
            <a:off x="3629025" y="3009900"/>
            <a:ext cx="371475" cy="509588"/>
          </a:xfrm>
          <a:custGeom>
            <a:avLst/>
            <a:gdLst/>
            <a:ahLst/>
            <a:cxnLst>
              <a:cxn ang="0">
                <a:pos x="234" y="0"/>
              </a:cxn>
              <a:cxn ang="0">
                <a:pos x="189" y="252"/>
              </a:cxn>
              <a:cxn ang="0">
                <a:pos x="0" y="321"/>
              </a:cxn>
            </a:cxnLst>
            <a:rect l="0" t="0" r="r" b="b"/>
            <a:pathLst>
              <a:path w="234" h="321">
                <a:moveTo>
                  <a:pt x="234" y="0"/>
                </a:moveTo>
                <a:cubicBezTo>
                  <a:pt x="226" y="42"/>
                  <a:pt x="228" y="199"/>
                  <a:pt x="189" y="252"/>
                </a:cubicBezTo>
                <a:cubicBezTo>
                  <a:pt x="150" y="305"/>
                  <a:pt x="39" y="307"/>
                  <a:pt x="0" y="321"/>
                </a:cubicBezTo>
              </a:path>
            </a:pathLst>
          </a:custGeom>
          <a:noFill/>
          <a:ln w="9525" cap="flat" cmpd="sng">
            <a:solidFill>
              <a:schemeClr val="tx1"/>
            </a:solidFill>
            <a:prstDash val="sysDot"/>
            <a:round/>
            <a:headEnd type="none" w="med" len="med"/>
            <a:tailEnd type="triangle" w="med" len="med"/>
          </a:ln>
          <a:effectLst/>
        </p:spPr>
        <p:txBody>
          <a:bodyPr anchor="ctr">
            <a:prstTxWarp prst="textNoShape">
              <a:avLst/>
            </a:prstTxWarp>
          </a:bodyPr>
          <a:lstStyle/>
          <a:p>
            <a:endParaRPr lang="en-US"/>
          </a:p>
        </p:txBody>
      </p:sp>
      <p:sp>
        <p:nvSpPr>
          <p:cNvPr id="391191" name="Freeform 23"/>
          <p:cNvSpPr>
            <a:spLocks/>
          </p:cNvSpPr>
          <p:nvPr/>
        </p:nvSpPr>
        <p:spPr bwMode="auto">
          <a:xfrm>
            <a:off x="3257550" y="3038475"/>
            <a:ext cx="806450" cy="1143000"/>
          </a:xfrm>
          <a:custGeom>
            <a:avLst/>
            <a:gdLst/>
            <a:ahLst/>
            <a:cxnLst>
              <a:cxn ang="0">
                <a:pos x="459" y="0"/>
              </a:cxn>
              <a:cxn ang="0">
                <a:pos x="432" y="477"/>
              </a:cxn>
              <a:cxn ang="0">
                <a:pos x="0" y="720"/>
              </a:cxn>
            </a:cxnLst>
            <a:rect l="0" t="0" r="r" b="b"/>
            <a:pathLst>
              <a:path w="508" h="720">
                <a:moveTo>
                  <a:pt x="459" y="0"/>
                </a:moveTo>
                <a:cubicBezTo>
                  <a:pt x="454" y="78"/>
                  <a:pt x="508" y="357"/>
                  <a:pt x="432" y="477"/>
                </a:cubicBezTo>
                <a:cubicBezTo>
                  <a:pt x="356" y="597"/>
                  <a:pt x="90" y="670"/>
                  <a:pt x="0" y="720"/>
                </a:cubicBezTo>
              </a:path>
            </a:pathLst>
          </a:custGeom>
          <a:noFill/>
          <a:ln w="9525" cap="flat" cmpd="sng">
            <a:solidFill>
              <a:schemeClr val="tx1"/>
            </a:solidFill>
            <a:prstDash val="sysDot"/>
            <a:round/>
            <a:headEnd type="none" w="med" len="med"/>
            <a:tailEnd type="triangle" w="med" len="med"/>
          </a:ln>
          <a:effectLst/>
        </p:spPr>
        <p:txBody>
          <a:bodyPr anchor="ctr">
            <a:prstTxWarp prst="textNoShape">
              <a:avLst/>
            </a:prstTxWarp>
          </a:bodyPr>
          <a:lstStyle/>
          <a:p>
            <a:endParaRPr lang="en-US"/>
          </a:p>
        </p:txBody>
      </p:sp>
      <p:sp>
        <p:nvSpPr>
          <p:cNvPr id="391192" name="Freeform 24"/>
          <p:cNvSpPr>
            <a:spLocks/>
          </p:cNvSpPr>
          <p:nvPr/>
        </p:nvSpPr>
        <p:spPr bwMode="auto">
          <a:xfrm>
            <a:off x="4014788" y="3052763"/>
            <a:ext cx="2614612" cy="2757487"/>
          </a:xfrm>
          <a:custGeom>
            <a:avLst/>
            <a:gdLst/>
            <a:ahLst/>
            <a:cxnLst>
              <a:cxn ang="0">
                <a:pos x="0" y="0"/>
              </a:cxn>
              <a:cxn ang="0">
                <a:pos x="945" y="774"/>
              </a:cxn>
              <a:cxn ang="0">
                <a:pos x="1647" y="1737"/>
              </a:cxn>
            </a:cxnLst>
            <a:rect l="0" t="0" r="r" b="b"/>
            <a:pathLst>
              <a:path w="1647" h="1737">
                <a:moveTo>
                  <a:pt x="0" y="0"/>
                </a:moveTo>
                <a:cubicBezTo>
                  <a:pt x="157" y="129"/>
                  <a:pt x="671" y="484"/>
                  <a:pt x="945" y="774"/>
                </a:cubicBezTo>
                <a:cubicBezTo>
                  <a:pt x="1219" y="1064"/>
                  <a:pt x="1501" y="1537"/>
                  <a:pt x="1647" y="1737"/>
                </a:cubicBezTo>
              </a:path>
            </a:pathLst>
          </a:custGeom>
          <a:noFill/>
          <a:ln w="9525" cap="flat" cmpd="sng">
            <a:solidFill>
              <a:schemeClr val="tx1"/>
            </a:solidFill>
            <a:prstDash val="sysDot"/>
            <a:round/>
            <a:headEnd type="none" w="med" len="med"/>
            <a:tailEnd type="triangle" w="med" len="med"/>
          </a:ln>
          <a:effectLst/>
        </p:spPr>
        <p:txBody>
          <a:bodyPr anchor="ctr">
            <a:prstTxWarp prst="textNoShape">
              <a:avLst/>
            </a:prstTxWarp>
          </a:bodyPr>
          <a:lstStyle/>
          <a:p>
            <a:endParaRPr lang="en-US"/>
          </a:p>
        </p:txBody>
      </p:sp>
      <p:sp>
        <p:nvSpPr>
          <p:cNvPr id="391193" name="Text Box 25"/>
          <p:cNvSpPr txBox="1">
            <a:spLocks noChangeArrowheads="1"/>
          </p:cNvSpPr>
          <p:nvPr/>
        </p:nvSpPr>
        <p:spPr bwMode="auto">
          <a:xfrm>
            <a:off x="3276600" y="2500313"/>
            <a:ext cx="730250"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0x00</a:t>
            </a:r>
          </a:p>
        </p:txBody>
      </p:sp>
      <p:sp>
        <p:nvSpPr>
          <p:cNvPr id="391194" name="Text Box 26"/>
          <p:cNvSpPr txBox="1">
            <a:spLocks noChangeArrowheads="1"/>
          </p:cNvSpPr>
          <p:nvPr/>
        </p:nvSpPr>
        <p:spPr bwMode="auto">
          <a:xfrm>
            <a:off x="5562600" y="6462713"/>
            <a:ext cx="730250"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0x70</a:t>
            </a:r>
          </a:p>
        </p:txBody>
      </p:sp>
      <p:sp>
        <p:nvSpPr>
          <p:cNvPr id="391195" name="Text Box 27"/>
          <p:cNvSpPr txBox="1">
            <a:spLocks noChangeArrowheads="1"/>
          </p:cNvSpPr>
          <p:nvPr/>
        </p:nvSpPr>
        <p:spPr bwMode="auto">
          <a:xfrm>
            <a:off x="4267200" y="2043113"/>
            <a:ext cx="730250"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0xf0</a:t>
            </a:r>
          </a:p>
        </p:txBody>
      </p:sp>
      <p:sp>
        <p:nvSpPr>
          <p:cNvPr id="391196" name="Text Box 28"/>
          <p:cNvSpPr txBox="1">
            <a:spLocks noChangeArrowheads="1"/>
          </p:cNvSpPr>
          <p:nvPr/>
        </p:nvSpPr>
        <p:spPr bwMode="auto">
          <a:xfrm>
            <a:off x="2438400" y="4676775"/>
            <a:ext cx="730250" cy="366713"/>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0x30</a:t>
            </a:r>
          </a:p>
        </p:txBody>
      </p:sp>
      <p:sp>
        <p:nvSpPr>
          <p:cNvPr id="391197" name="Text Box 29"/>
          <p:cNvSpPr txBox="1">
            <a:spLocks noChangeArrowheads="1"/>
          </p:cNvSpPr>
          <p:nvPr/>
        </p:nvSpPr>
        <p:spPr bwMode="auto">
          <a:xfrm>
            <a:off x="7505700" y="3968750"/>
            <a:ext cx="730250" cy="366713"/>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0xb0</a:t>
            </a:r>
          </a:p>
        </p:txBody>
      </p:sp>
      <p:sp>
        <p:nvSpPr>
          <p:cNvPr id="391198" name="Text Box 30"/>
          <p:cNvSpPr txBox="1">
            <a:spLocks noChangeArrowheads="1"/>
          </p:cNvSpPr>
          <p:nvPr/>
        </p:nvSpPr>
        <p:spPr bwMode="auto">
          <a:xfrm>
            <a:off x="2362200" y="4024313"/>
            <a:ext cx="730250"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0x20</a:t>
            </a:r>
          </a:p>
        </p:txBody>
      </p:sp>
      <p:sp>
        <p:nvSpPr>
          <p:cNvPr id="391199" name="Text Box 31"/>
          <p:cNvSpPr txBox="1">
            <a:spLocks noChangeArrowheads="1"/>
          </p:cNvSpPr>
          <p:nvPr/>
        </p:nvSpPr>
        <p:spPr bwMode="auto">
          <a:xfrm>
            <a:off x="7318375" y="3260725"/>
            <a:ext cx="730250" cy="366713"/>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0xc0</a:t>
            </a:r>
          </a:p>
        </p:txBody>
      </p:sp>
      <p:sp>
        <p:nvSpPr>
          <p:cNvPr id="391200" name="Text Box 32"/>
          <p:cNvSpPr txBox="1">
            <a:spLocks noChangeArrowheads="1"/>
          </p:cNvSpPr>
          <p:nvPr/>
        </p:nvSpPr>
        <p:spPr bwMode="auto">
          <a:xfrm>
            <a:off x="6754813" y="2668588"/>
            <a:ext cx="730250"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0xd0</a:t>
            </a:r>
          </a:p>
        </p:txBody>
      </p:sp>
      <p:sp>
        <p:nvSpPr>
          <p:cNvPr id="391201" name="Text Box 33"/>
          <p:cNvSpPr txBox="1">
            <a:spLocks noChangeArrowheads="1"/>
          </p:cNvSpPr>
          <p:nvPr/>
        </p:nvSpPr>
        <p:spPr bwMode="auto">
          <a:xfrm>
            <a:off x="2667000" y="3186113"/>
            <a:ext cx="730250"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0x10</a:t>
            </a:r>
          </a:p>
        </p:txBody>
      </p:sp>
      <p:sp>
        <p:nvSpPr>
          <p:cNvPr id="391202" name="Text Box 34"/>
          <p:cNvSpPr txBox="1">
            <a:spLocks noChangeArrowheads="1"/>
          </p:cNvSpPr>
          <p:nvPr/>
        </p:nvSpPr>
        <p:spPr bwMode="auto">
          <a:xfrm>
            <a:off x="5867400" y="2119313"/>
            <a:ext cx="730250"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0xe0</a:t>
            </a:r>
          </a:p>
        </p:txBody>
      </p:sp>
      <p:sp>
        <p:nvSpPr>
          <p:cNvPr id="391203" name="Text Box 35"/>
          <p:cNvSpPr txBox="1">
            <a:spLocks noChangeArrowheads="1"/>
          </p:cNvSpPr>
          <p:nvPr/>
        </p:nvSpPr>
        <p:spPr bwMode="auto">
          <a:xfrm>
            <a:off x="7443788" y="4618038"/>
            <a:ext cx="730250"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0xa0</a:t>
            </a:r>
          </a:p>
        </p:txBody>
      </p:sp>
      <p:sp>
        <p:nvSpPr>
          <p:cNvPr id="391204" name="Text Box 36"/>
          <p:cNvSpPr txBox="1">
            <a:spLocks noChangeArrowheads="1"/>
          </p:cNvSpPr>
          <p:nvPr/>
        </p:nvSpPr>
        <p:spPr bwMode="auto">
          <a:xfrm>
            <a:off x="7256463" y="5268913"/>
            <a:ext cx="730250"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0x90</a:t>
            </a:r>
          </a:p>
        </p:txBody>
      </p:sp>
      <p:sp>
        <p:nvSpPr>
          <p:cNvPr id="391205" name="Text Box 37"/>
          <p:cNvSpPr txBox="1">
            <a:spLocks noChangeArrowheads="1"/>
          </p:cNvSpPr>
          <p:nvPr/>
        </p:nvSpPr>
        <p:spPr bwMode="auto">
          <a:xfrm>
            <a:off x="6705600" y="6005513"/>
            <a:ext cx="730250"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0x80</a:t>
            </a:r>
          </a:p>
        </p:txBody>
      </p:sp>
      <p:sp>
        <p:nvSpPr>
          <p:cNvPr id="391206" name="Text Box 38"/>
          <p:cNvSpPr txBox="1">
            <a:spLocks noChangeArrowheads="1"/>
          </p:cNvSpPr>
          <p:nvPr/>
        </p:nvSpPr>
        <p:spPr bwMode="auto">
          <a:xfrm>
            <a:off x="2667000" y="5395913"/>
            <a:ext cx="730250"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0x40</a:t>
            </a:r>
          </a:p>
        </p:txBody>
      </p:sp>
      <p:sp>
        <p:nvSpPr>
          <p:cNvPr id="391207" name="Text Box 39"/>
          <p:cNvSpPr txBox="1">
            <a:spLocks noChangeArrowheads="1"/>
          </p:cNvSpPr>
          <p:nvPr/>
        </p:nvSpPr>
        <p:spPr bwMode="auto">
          <a:xfrm>
            <a:off x="3189288" y="5976938"/>
            <a:ext cx="730250"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0x50</a:t>
            </a:r>
          </a:p>
        </p:txBody>
      </p:sp>
      <p:sp>
        <p:nvSpPr>
          <p:cNvPr id="391208" name="Text Box 40"/>
          <p:cNvSpPr txBox="1">
            <a:spLocks noChangeArrowheads="1"/>
          </p:cNvSpPr>
          <p:nvPr/>
        </p:nvSpPr>
        <p:spPr bwMode="auto">
          <a:xfrm>
            <a:off x="4065588" y="6389688"/>
            <a:ext cx="730250"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0x60</a:t>
            </a:r>
          </a:p>
        </p:txBody>
      </p:sp>
      <p:sp>
        <p:nvSpPr>
          <p:cNvPr id="391209" name="Oval 41"/>
          <p:cNvSpPr>
            <a:spLocks noChangeArrowheads="1"/>
          </p:cNvSpPr>
          <p:nvPr/>
        </p:nvSpPr>
        <p:spPr bwMode="auto">
          <a:xfrm>
            <a:off x="7239000" y="4405313"/>
            <a:ext cx="228600" cy="228600"/>
          </a:xfrm>
          <a:prstGeom prst="ellipse">
            <a:avLst/>
          </a:prstGeom>
          <a:solidFill>
            <a:srgbClr val="00FF00"/>
          </a:solidFill>
          <a:ln w="9525">
            <a:solidFill>
              <a:schemeClr val="tx1"/>
            </a:solidFill>
            <a:round/>
            <a:headEnd/>
            <a:tailEnd/>
          </a:ln>
          <a:effectLst/>
        </p:spPr>
        <p:txBody>
          <a:bodyPr wrap="none" anchor="ctr">
            <a:prstTxWarp prst="textNoShape">
              <a:avLst/>
            </a:prstTxWarp>
          </a:bodyPr>
          <a:lstStyle/>
          <a:p>
            <a:endParaRPr lang="en-US"/>
          </a:p>
        </p:txBody>
      </p:sp>
      <p:sp>
        <p:nvSpPr>
          <p:cNvPr id="391210" name="Oval 42"/>
          <p:cNvSpPr>
            <a:spLocks noChangeArrowheads="1"/>
          </p:cNvSpPr>
          <p:nvPr/>
        </p:nvSpPr>
        <p:spPr bwMode="auto">
          <a:xfrm>
            <a:off x="6248400" y="2652713"/>
            <a:ext cx="228600" cy="228600"/>
          </a:xfrm>
          <a:prstGeom prst="ellipse">
            <a:avLst/>
          </a:prstGeom>
          <a:solidFill>
            <a:srgbClr val="00FF00"/>
          </a:solidFill>
          <a:ln w="9525">
            <a:solidFill>
              <a:schemeClr val="tx1"/>
            </a:solidFill>
            <a:round/>
            <a:headEnd/>
            <a:tailEnd/>
          </a:ln>
          <a:effectLst/>
        </p:spPr>
        <p:txBody>
          <a:bodyPr wrap="none" anchor="ctr">
            <a:prstTxWarp prst="textNoShape">
              <a:avLst/>
            </a:prstTxWarp>
          </a:bodyPr>
          <a:lstStyle/>
          <a:p>
            <a:endParaRPr lang="en-US"/>
          </a:p>
        </p:txBody>
      </p:sp>
      <p:sp>
        <p:nvSpPr>
          <p:cNvPr id="391211" name="Oval 43"/>
          <p:cNvSpPr>
            <a:spLocks noChangeArrowheads="1"/>
          </p:cNvSpPr>
          <p:nvPr/>
        </p:nvSpPr>
        <p:spPr bwMode="auto">
          <a:xfrm>
            <a:off x="3200400" y="3719513"/>
            <a:ext cx="228600" cy="228600"/>
          </a:xfrm>
          <a:prstGeom prst="ellipse">
            <a:avLst/>
          </a:prstGeom>
          <a:solidFill>
            <a:srgbClr val="00FF00"/>
          </a:solidFill>
          <a:ln w="9525">
            <a:solidFill>
              <a:schemeClr val="tx1"/>
            </a:solidFill>
            <a:round/>
            <a:headEnd/>
            <a:tailEnd/>
          </a:ln>
          <a:effectLst/>
        </p:spPr>
        <p:txBody>
          <a:bodyPr wrap="none" anchor="ctr">
            <a:prstTxWarp prst="textNoShape">
              <a:avLst/>
            </a:prstTxWarp>
          </a:bodyPr>
          <a:lstStyle/>
          <a:p>
            <a:endParaRPr lang="en-US"/>
          </a:p>
        </p:txBody>
      </p:sp>
      <p:sp>
        <p:nvSpPr>
          <p:cNvPr id="391212" name="Oval 44"/>
          <p:cNvSpPr>
            <a:spLocks noChangeArrowheads="1"/>
          </p:cNvSpPr>
          <p:nvPr/>
        </p:nvSpPr>
        <p:spPr bwMode="auto">
          <a:xfrm>
            <a:off x="3505200" y="3109913"/>
            <a:ext cx="228600" cy="228600"/>
          </a:xfrm>
          <a:prstGeom prst="ellipse">
            <a:avLst/>
          </a:prstGeom>
          <a:solidFill>
            <a:srgbClr val="00FF00"/>
          </a:solidFill>
          <a:ln w="9525">
            <a:solidFill>
              <a:schemeClr val="tx1"/>
            </a:solidFill>
            <a:round/>
            <a:headEnd/>
            <a:tailEnd/>
          </a:ln>
          <a:effectLst/>
        </p:spPr>
        <p:txBody>
          <a:bodyPr wrap="none" anchor="ctr">
            <a:prstTxWarp prst="textNoShape">
              <a:avLst/>
            </a:prstTxWarp>
          </a:bodyPr>
          <a:lstStyle/>
          <a:p>
            <a:endParaRPr lang="en-US"/>
          </a:p>
        </p:txBody>
      </p:sp>
      <p:sp>
        <p:nvSpPr>
          <p:cNvPr id="391213" name="Oval 45"/>
          <p:cNvSpPr>
            <a:spLocks noChangeArrowheads="1"/>
          </p:cNvSpPr>
          <p:nvPr/>
        </p:nvSpPr>
        <p:spPr bwMode="auto">
          <a:xfrm>
            <a:off x="3581400" y="3033713"/>
            <a:ext cx="228600" cy="228600"/>
          </a:xfrm>
          <a:prstGeom prst="ellipse">
            <a:avLst/>
          </a:prstGeom>
          <a:solidFill>
            <a:srgbClr val="00FF00"/>
          </a:solidFill>
          <a:ln w="9525">
            <a:solidFill>
              <a:schemeClr val="tx1"/>
            </a:solidFill>
            <a:round/>
            <a:headEnd/>
            <a:tailEnd/>
          </a:ln>
          <a:effectLst/>
        </p:spPr>
        <p:txBody>
          <a:bodyPr wrap="none" anchor="ctr">
            <a:prstTxWarp prst="textNoShape">
              <a:avLst/>
            </a:prstTxWarp>
          </a:bodyPr>
          <a:lstStyle/>
          <a:p>
            <a:endParaRPr lang="en-US"/>
          </a:p>
        </p:txBody>
      </p:sp>
      <p:sp>
        <p:nvSpPr>
          <p:cNvPr id="391214" name="Oval 46"/>
          <p:cNvSpPr>
            <a:spLocks noChangeArrowheads="1"/>
          </p:cNvSpPr>
          <p:nvPr/>
        </p:nvSpPr>
        <p:spPr bwMode="auto">
          <a:xfrm>
            <a:off x="3429000" y="3186113"/>
            <a:ext cx="228600" cy="228600"/>
          </a:xfrm>
          <a:prstGeom prst="ellipse">
            <a:avLst/>
          </a:prstGeom>
          <a:solidFill>
            <a:srgbClr val="00FF00"/>
          </a:solidFill>
          <a:ln w="9525">
            <a:solidFill>
              <a:schemeClr val="tx1"/>
            </a:solidFill>
            <a:round/>
            <a:headEnd/>
            <a:tailEnd/>
          </a:ln>
          <a:effectLst/>
        </p:spPr>
        <p:txBody>
          <a:bodyPr wrap="none" anchor="ctr">
            <a:prstTxWarp prst="textNoShape">
              <a:avLst/>
            </a:prstTxWarp>
          </a:bodyPr>
          <a:lstStyle/>
          <a:p>
            <a:endParaRPr lang="en-US"/>
          </a:p>
        </p:txBody>
      </p:sp>
      <p:sp>
        <p:nvSpPr>
          <p:cNvPr id="391215" name="Rectangle 47"/>
          <p:cNvSpPr>
            <a:spLocks noChangeArrowheads="1"/>
          </p:cNvSpPr>
          <p:nvPr/>
        </p:nvSpPr>
        <p:spPr bwMode="auto">
          <a:xfrm>
            <a:off x="152400" y="3719513"/>
            <a:ext cx="2438400" cy="457200"/>
          </a:xfrm>
          <a:prstGeom prst="rect">
            <a:avLst/>
          </a:prstGeom>
          <a:solidFill>
            <a:srgbClr val="FFCC99"/>
          </a:solidFill>
          <a:ln w="9525">
            <a:solidFill>
              <a:schemeClr val="tx1"/>
            </a:solidFill>
            <a:miter lim="800000"/>
            <a:headEnd/>
            <a:tailEnd/>
          </a:ln>
          <a:effectLst/>
        </p:spPr>
        <p:txBody>
          <a:bodyPr wrap="none" anchor="ctr">
            <a:prstTxWarp prst="textNoShape">
              <a:avLst/>
            </a:prstTxWarp>
          </a:bodyPr>
          <a:lstStyle/>
          <a:p>
            <a:pPr eaLnBrk="1" hangingPunct="1"/>
            <a:r>
              <a:rPr lang="en-US">
                <a:ea typeface="Arial" charset="0"/>
                <a:cs typeface="Arial" charset="0"/>
              </a:rPr>
              <a:t>Query: 6 </a:t>
            </a:r>
            <a:r>
              <a:rPr lang="en-US">
                <a:latin typeface="Symbol" charset="2"/>
                <a:ea typeface="Arial" charset="0"/>
                <a:cs typeface="Arial" charset="0"/>
                <a:sym typeface="Symbol" charset="2"/>
              </a:rPr>
              <a:t></a:t>
            </a:r>
            <a:r>
              <a:rPr lang="en-US">
                <a:ea typeface="Arial" charset="0"/>
                <a:cs typeface="Arial" charset="0"/>
              </a:rPr>
              <a:t> x </a:t>
            </a:r>
            <a:r>
              <a:rPr lang="en-US">
                <a:latin typeface="Symbol" charset="2"/>
                <a:ea typeface="Arial" charset="0"/>
                <a:cs typeface="Arial" charset="0"/>
                <a:sym typeface="Symbol" charset="2"/>
              </a:rPr>
              <a:t></a:t>
            </a:r>
            <a:r>
              <a:rPr lang="en-US">
                <a:ea typeface="Arial" charset="0"/>
                <a:cs typeface="Arial" charset="0"/>
              </a:rPr>
              <a:t> 13</a:t>
            </a:r>
          </a:p>
        </p:txBody>
      </p:sp>
      <p:sp>
        <p:nvSpPr>
          <p:cNvPr id="391216" name="Freeform 48"/>
          <p:cNvSpPr>
            <a:spLocks/>
          </p:cNvSpPr>
          <p:nvPr/>
        </p:nvSpPr>
        <p:spPr bwMode="auto">
          <a:xfrm>
            <a:off x="1905000" y="2830513"/>
            <a:ext cx="1371600" cy="889000"/>
          </a:xfrm>
          <a:custGeom>
            <a:avLst/>
            <a:gdLst/>
            <a:ahLst/>
            <a:cxnLst>
              <a:cxn ang="0">
                <a:pos x="0" y="560"/>
              </a:cxn>
              <a:cxn ang="0">
                <a:pos x="288" y="80"/>
              </a:cxn>
              <a:cxn ang="0">
                <a:pos x="864" y="80"/>
              </a:cxn>
            </a:cxnLst>
            <a:rect l="0" t="0" r="r" b="b"/>
            <a:pathLst>
              <a:path w="864" h="560">
                <a:moveTo>
                  <a:pt x="0" y="560"/>
                </a:moveTo>
                <a:cubicBezTo>
                  <a:pt x="72" y="360"/>
                  <a:pt x="144" y="160"/>
                  <a:pt x="288" y="80"/>
                </a:cubicBezTo>
                <a:cubicBezTo>
                  <a:pt x="432" y="0"/>
                  <a:pt x="648" y="40"/>
                  <a:pt x="864" y="80"/>
                </a:cubicBezTo>
              </a:path>
            </a:pathLst>
          </a:custGeom>
          <a:noFill/>
          <a:ln w="9525" cap="flat" cmpd="sng">
            <a:solidFill>
              <a:schemeClr val="tx1"/>
            </a:solidFill>
            <a:prstDash val="solid"/>
            <a:round/>
            <a:headEnd type="none" w="med" len="med"/>
            <a:tailEnd type="triangle" w="med" len="med"/>
          </a:ln>
          <a:effectLst/>
        </p:spPr>
        <p:txBody>
          <a:bodyPr anchor="ctr">
            <a:prstTxWarp prst="textNoShape">
              <a:avLst/>
            </a:prstTxWarp>
          </a:bodyPr>
          <a:lstStyle/>
          <a:p>
            <a:endParaRPr lang="en-US"/>
          </a:p>
        </p:txBody>
      </p:sp>
      <p:sp>
        <p:nvSpPr>
          <p:cNvPr id="391217" name="Oval 49"/>
          <p:cNvSpPr>
            <a:spLocks noChangeArrowheads="1"/>
          </p:cNvSpPr>
          <p:nvPr/>
        </p:nvSpPr>
        <p:spPr bwMode="auto">
          <a:xfrm>
            <a:off x="7162800" y="3795713"/>
            <a:ext cx="228600" cy="228600"/>
          </a:xfrm>
          <a:prstGeom prst="ellipse">
            <a:avLst/>
          </a:prstGeom>
          <a:solidFill>
            <a:srgbClr val="00FF00"/>
          </a:solidFill>
          <a:ln w="9525">
            <a:solidFill>
              <a:schemeClr val="tx1"/>
            </a:solidFill>
            <a:round/>
            <a:headEnd/>
            <a:tailEnd/>
          </a:ln>
          <a:effectLst/>
        </p:spPr>
        <p:txBody>
          <a:bodyPr wrap="none" anchor="ctr">
            <a:prstTxWarp prst="textNoShape">
              <a:avLst/>
            </a:prstTxWarp>
          </a:bodyPr>
          <a:lstStyle/>
          <a:p>
            <a:endParaRPr lang="en-US"/>
          </a:p>
        </p:txBody>
      </p:sp>
      <p:sp>
        <p:nvSpPr>
          <p:cNvPr id="391218" name="Oval 50"/>
          <p:cNvSpPr>
            <a:spLocks noChangeArrowheads="1"/>
          </p:cNvSpPr>
          <p:nvPr/>
        </p:nvSpPr>
        <p:spPr bwMode="auto">
          <a:xfrm>
            <a:off x="6248400" y="6005513"/>
            <a:ext cx="228600" cy="228600"/>
          </a:xfrm>
          <a:prstGeom prst="ellipse">
            <a:avLst/>
          </a:prstGeom>
          <a:solidFill>
            <a:srgbClr val="00FF00"/>
          </a:solidFill>
          <a:ln w="9525">
            <a:solidFill>
              <a:schemeClr val="tx1"/>
            </a:solidFill>
            <a:round/>
            <a:headEnd/>
            <a:tailEnd/>
          </a:ln>
          <a:effectLst/>
        </p:spPr>
        <p:txBody>
          <a:bodyPr wrap="none" anchor="ctr">
            <a:prstTxWarp prst="textNoShape">
              <a:avLst/>
            </a:prstTxWarp>
          </a:bodyPr>
          <a:lstStyle/>
          <a:p>
            <a:endParaRPr lang="en-US"/>
          </a:p>
        </p:txBody>
      </p:sp>
      <p:sp>
        <p:nvSpPr>
          <p:cNvPr id="391219" name="Oval 51"/>
          <p:cNvSpPr>
            <a:spLocks noChangeArrowheads="1"/>
          </p:cNvSpPr>
          <p:nvPr/>
        </p:nvSpPr>
        <p:spPr bwMode="auto">
          <a:xfrm>
            <a:off x="6019800" y="6081713"/>
            <a:ext cx="228600" cy="228600"/>
          </a:xfrm>
          <a:prstGeom prst="ellipse">
            <a:avLst/>
          </a:prstGeom>
          <a:solidFill>
            <a:srgbClr val="00FF00"/>
          </a:solidFill>
          <a:ln w="9525">
            <a:solidFill>
              <a:schemeClr val="tx1"/>
            </a:solidFill>
            <a:round/>
            <a:headEnd/>
            <a:tailEnd/>
          </a:ln>
          <a:effectLst/>
        </p:spPr>
        <p:txBody>
          <a:bodyPr wrap="none" anchor="ctr">
            <a:prstTxWarp prst="textNoShape">
              <a:avLst/>
            </a:prstTxWarp>
          </a:bodyPr>
          <a:lstStyle/>
          <a:p>
            <a:endParaRPr lang="en-US"/>
          </a:p>
        </p:txBody>
      </p:sp>
      <p:sp>
        <p:nvSpPr>
          <p:cNvPr id="391220" name="Oval 52"/>
          <p:cNvSpPr>
            <a:spLocks noChangeArrowheads="1"/>
          </p:cNvSpPr>
          <p:nvPr/>
        </p:nvSpPr>
        <p:spPr bwMode="auto">
          <a:xfrm>
            <a:off x="3200400" y="3719513"/>
            <a:ext cx="228600" cy="228600"/>
          </a:xfrm>
          <a:prstGeom prst="ellipse">
            <a:avLst/>
          </a:prstGeom>
          <a:solidFill>
            <a:srgbClr val="00FF00"/>
          </a:solidFill>
          <a:ln w="9525">
            <a:solidFill>
              <a:schemeClr val="tx1"/>
            </a:solidFill>
            <a:round/>
            <a:headEnd/>
            <a:tailEnd/>
          </a:ln>
          <a:effectLst/>
        </p:spPr>
        <p:txBody>
          <a:bodyPr wrap="none" anchor="ctr">
            <a:prstTxWarp prst="textNoShape">
              <a:avLst/>
            </a:prstTxWarp>
          </a:bodyPr>
          <a:lstStyle/>
          <a:p>
            <a:endParaRPr lang="en-US"/>
          </a:p>
        </p:txBody>
      </p:sp>
      <p:sp>
        <p:nvSpPr>
          <p:cNvPr id="391221" name="Oval 53"/>
          <p:cNvSpPr>
            <a:spLocks noChangeArrowheads="1"/>
          </p:cNvSpPr>
          <p:nvPr/>
        </p:nvSpPr>
        <p:spPr bwMode="auto">
          <a:xfrm>
            <a:off x="3200400" y="3643313"/>
            <a:ext cx="228600" cy="228600"/>
          </a:xfrm>
          <a:prstGeom prst="ellipse">
            <a:avLst/>
          </a:prstGeom>
          <a:solidFill>
            <a:srgbClr val="00FF00"/>
          </a:solidFill>
          <a:ln w="9525">
            <a:solidFill>
              <a:schemeClr val="tx1"/>
            </a:solidFill>
            <a:round/>
            <a:headEnd/>
            <a:tailEnd/>
          </a:ln>
          <a:effectLst/>
        </p:spPr>
        <p:txBody>
          <a:bodyPr wrap="none" anchor="ctr">
            <a:prstTxWarp prst="textNoShape">
              <a:avLst/>
            </a:prstTxWarp>
          </a:bodyPr>
          <a:lstStyle/>
          <a:p>
            <a:endParaRPr lang="en-US"/>
          </a:p>
        </p:txBody>
      </p:sp>
      <p:sp>
        <p:nvSpPr>
          <p:cNvPr id="391222" name="Oval 54"/>
          <p:cNvSpPr>
            <a:spLocks noChangeArrowheads="1"/>
          </p:cNvSpPr>
          <p:nvPr/>
        </p:nvSpPr>
        <p:spPr bwMode="auto">
          <a:xfrm>
            <a:off x="3276600" y="3567113"/>
            <a:ext cx="228600" cy="228600"/>
          </a:xfrm>
          <a:prstGeom prst="ellipse">
            <a:avLst/>
          </a:prstGeom>
          <a:solidFill>
            <a:srgbClr val="00FF00"/>
          </a:solidFill>
          <a:ln w="9525">
            <a:solidFill>
              <a:schemeClr val="tx1"/>
            </a:solidFill>
            <a:round/>
            <a:headEnd/>
            <a:tailEnd/>
          </a:ln>
          <a:effectLst/>
        </p:spPr>
        <p:txBody>
          <a:bodyPr wrap="none" anchor="ctr">
            <a:prstTxWarp prst="textNoShape">
              <a:avLst/>
            </a:prstTxWarp>
          </a:bodyPr>
          <a:lstStyle/>
          <a:p>
            <a:endParaRPr lang="en-US"/>
          </a:p>
        </p:txBody>
      </p:sp>
      <p:sp>
        <p:nvSpPr>
          <p:cNvPr id="391223" name="Freeform 55"/>
          <p:cNvSpPr>
            <a:spLocks/>
          </p:cNvSpPr>
          <p:nvPr/>
        </p:nvSpPr>
        <p:spPr bwMode="auto">
          <a:xfrm>
            <a:off x="3600450" y="3024188"/>
            <a:ext cx="800100" cy="2371725"/>
          </a:xfrm>
          <a:custGeom>
            <a:avLst/>
            <a:gdLst/>
            <a:ahLst/>
            <a:cxnLst>
              <a:cxn ang="0">
                <a:pos x="243" y="0"/>
              </a:cxn>
              <a:cxn ang="0">
                <a:pos x="464" y="830"/>
              </a:cxn>
              <a:cxn ang="0">
                <a:pos x="0" y="1494"/>
              </a:cxn>
            </a:cxnLst>
            <a:rect l="0" t="0" r="r" b="b"/>
            <a:pathLst>
              <a:path w="504" h="1494">
                <a:moveTo>
                  <a:pt x="243" y="0"/>
                </a:moveTo>
                <a:cubicBezTo>
                  <a:pt x="280" y="137"/>
                  <a:pt x="504" y="581"/>
                  <a:pt x="464" y="830"/>
                </a:cubicBezTo>
                <a:cubicBezTo>
                  <a:pt x="424" y="1079"/>
                  <a:pt x="97" y="1356"/>
                  <a:pt x="0" y="1494"/>
                </a:cubicBezTo>
              </a:path>
            </a:pathLst>
          </a:custGeom>
          <a:noFill/>
          <a:ln w="9525" cap="flat" cmpd="sng">
            <a:solidFill>
              <a:schemeClr val="tx1"/>
            </a:solidFill>
            <a:prstDash val="sysDot"/>
            <a:round/>
            <a:headEnd type="none" w="med" len="med"/>
            <a:tailEnd type="triangle" w="med" len="med"/>
          </a:ln>
          <a:effectLst/>
        </p:spPr>
        <p:txBody>
          <a:bodyPr anchor="ctr">
            <a:prstTxWarp prst="textNoShape">
              <a:avLst/>
            </a:prstTxWarp>
          </a:bodyPr>
          <a:lstStyle/>
          <a:p>
            <a:endParaRPr lang="en-US"/>
          </a:p>
        </p:txBody>
      </p:sp>
      <p:sp>
        <p:nvSpPr>
          <p:cNvPr id="57" name="Slide Number Placeholder 56"/>
          <p:cNvSpPr>
            <a:spLocks noGrp="1"/>
          </p:cNvSpPr>
          <p:nvPr>
            <p:ph type="sldNum" sz="quarter" idx="12"/>
          </p:nvPr>
        </p:nvSpPr>
        <p:spPr/>
        <p:txBody>
          <a:bodyPr/>
          <a:lstStyle/>
          <a:p>
            <a:fld id="{B6F15528-21DE-4FAA-801E-634DDDAF4B2B}" type="slidenum">
              <a:rPr lang="en-US" smtClean="0"/>
              <a:pPr/>
              <a:t>28</a:t>
            </a:fld>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1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12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12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12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120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12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12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1171">
                                            <p:txEl>
                                              <p:pRg st="0" end="0"/>
                                            </p:txEl>
                                          </p:spTgt>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391209"/>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391210"/>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391172"/>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391211"/>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391217"/>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391218"/>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39121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912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12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912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9121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12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9122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9122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91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1" grpId="0" build="p"/>
      <p:bldP spid="391172" grpId="0" animBg="1"/>
      <p:bldP spid="391172" grpId="1" animBg="1"/>
      <p:bldP spid="391209" grpId="0" animBg="1"/>
      <p:bldP spid="391209" grpId="1" animBg="1"/>
      <p:bldP spid="391210" grpId="0" animBg="1"/>
      <p:bldP spid="391210" grpId="1" animBg="1"/>
      <p:bldP spid="391211" grpId="0" animBg="1"/>
      <p:bldP spid="391211" grpId="1" animBg="1"/>
      <p:bldP spid="391212" grpId="0" animBg="1"/>
      <p:bldP spid="391213" grpId="0" animBg="1"/>
      <p:bldP spid="391214" grpId="0" animBg="1"/>
      <p:bldP spid="391215" grpId="0" animBg="1"/>
      <p:bldP spid="391216" grpId="0" animBg="1"/>
      <p:bldP spid="391217" grpId="0" animBg="1"/>
      <p:bldP spid="391217" grpId="1" animBg="1"/>
      <p:bldP spid="391218" grpId="0" animBg="1"/>
      <p:bldP spid="391218" grpId="1" animBg="1"/>
      <p:bldP spid="391219" grpId="0" animBg="1"/>
      <p:bldP spid="391219" grpId="1" animBg="1"/>
      <p:bldP spid="391220" grpId="0" animBg="1"/>
      <p:bldP spid="391221" grpId="0" animBg="1"/>
      <p:bldP spid="391222" grpId="0" animBg="1"/>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lstStyle/>
          <a:p>
            <a:r>
              <a:rPr lang="en-US"/>
              <a:t>Using DHTs for Range Queries</a:t>
            </a:r>
          </a:p>
        </p:txBody>
      </p:sp>
      <p:sp>
        <p:nvSpPr>
          <p:cNvPr id="36" name="Content Placeholder 35"/>
          <p:cNvSpPr>
            <a:spLocks noGrp="1"/>
          </p:cNvSpPr>
          <p:nvPr>
            <p:ph idx="1"/>
          </p:nvPr>
        </p:nvSpPr>
        <p:spPr>
          <a:xfrm>
            <a:off x="304800" y="1447800"/>
            <a:ext cx="3276600" cy="4678363"/>
          </a:xfrm>
        </p:spPr>
        <p:txBody>
          <a:bodyPr/>
          <a:lstStyle/>
          <a:p>
            <a:pPr marL="342900" indent="-342900">
              <a:spcBef>
                <a:spcPct val="20000"/>
              </a:spcBef>
              <a:buClr>
                <a:schemeClr val="bg2"/>
              </a:buClr>
              <a:buSzPct val="75000"/>
              <a:buFont typeface="Wingdings" charset="2"/>
              <a:buChar char="n"/>
            </a:pPr>
            <a:r>
              <a:rPr lang="en-US" dirty="0" smtClean="0"/>
              <a:t>Nodes in popular regions can be overloaded</a:t>
            </a:r>
          </a:p>
          <a:p>
            <a:pPr marL="342900" indent="-342900">
              <a:spcBef>
                <a:spcPct val="20000"/>
              </a:spcBef>
              <a:buClr>
                <a:schemeClr val="bg2"/>
              </a:buClr>
              <a:buSzPct val="75000"/>
              <a:buFont typeface="Wingdings" charset="2"/>
              <a:buChar char="n"/>
            </a:pPr>
            <a:endParaRPr lang="en-US" dirty="0" smtClean="0"/>
          </a:p>
          <a:p>
            <a:pPr marL="342900" indent="-342900">
              <a:spcBef>
                <a:spcPct val="20000"/>
              </a:spcBef>
              <a:buClr>
                <a:schemeClr val="bg2"/>
              </a:buClr>
              <a:buSzPct val="75000"/>
              <a:buFont typeface="Wingdings" charset="2"/>
              <a:buChar char="n"/>
            </a:pPr>
            <a:r>
              <a:rPr lang="en-US" dirty="0" smtClean="0"/>
              <a:t>Load imbalance!</a:t>
            </a:r>
          </a:p>
          <a:p>
            <a:endParaRPr lang="en-US" dirty="0"/>
          </a:p>
        </p:txBody>
      </p:sp>
      <p:sp>
        <p:nvSpPr>
          <p:cNvPr id="35" name="Slide Number Placeholder 34"/>
          <p:cNvSpPr>
            <a:spLocks noGrp="1"/>
          </p:cNvSpPr>
          <p:nvPr>
            <p:ph type="sldNum" sz="quarter" idx="12"/>
          </p:nvPr>
        </p:nvSpPr>
        <p:spPr/>
        <p:txBody>
          <a:bodyPr/>
          <a:lstStyle/>
          <a:p>
            <a:fld id="{B6F15528-21DE-4FAA-801E-634DDDAF4B2B}" type="slidenum">
              <a:rPr lang="en-US" smtClean="0"/>
              <a:pPr/>
              <a:t>29</a:t>
            </a:fld>
            <a:endParaRPr lang="en-US"/>
          </a:p>
        </p:txBody>
      </p:sp>
      <p:sp>
        <p:nvSpPr>
          <p:cNvPr id="393219" name="Oval 3"/>
          <p:cNvSpPr>
            <a:spLocks noChangeArrowheads="1"/>
          </p:cNvSpPr>
          <p:nvPr/>
        </p:nvSpPr>
        <p:spPr bwMode="auto">
          <a:xfrm>
            <a:off x="4029075" y="1593850"/>
            <a:ext cx="4483100" cy="4508500"/>
          </a:xfrm>
          <a:prstGeom prst="ellipse">
            <a:avLst/>
          </a:prstGeom>
          <a:noFill/>
          <a:ln w="101600">
            <a:solidFill>
              <a:srgbClr val="C80000"/>
            </a:solidFill>
            <a:round/>
            <a:headEnd/>
            <a:tailEnd/>
          </a:ln>
          <a:effectLst/>
        </p:spPr>
        <p:txBody>
          <a:bodyPr wrap="none" anchor="ctr">
            <a:prstTxWarp prst="textNoShape">
              <a:avLst/>
            </a:prstTxWarp>
          </a:bodyPr>
          <a:lstStyle/>
          <a:p>
            <a:endParaRPr lang="en-US"/>
          </a:p>
        </p:txBody>
      </p:sp>
      <p:sp>
        <p:nvSpPr>
          <p:cNvPr id="393220" name="Rectangle 4"/>
          <p:cNvSpPr>
            <a:spLocks noChangeArrowheads="1"/>
          </p:cNvSpPr>
          <p:nvPr/>
        </p:nvSpPr>
        <p:spPr bwMode="auto">
          <a:xfrm>
            <a:off x="4740275" y="2024063"/>
            <a:ext cx="214313" cy="214312"/>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3221" name="Rectangle 5"/>
          <p:cNvSpPr>
            <a:spLocks noChangeArrowheads="1"/>
          </p:cNvSpPr>
          <p:nvPr/>
        </p:nvSpPr>
        <p:spPr bwMode="auto">
          <a:xfrm>
            <a:off x="4241800" y="2668588"/>
            <a:ext cx="214313" cy="212725"/>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3222" name="Rectangle 6"/>
          <p:cNvSpPr>
            <a:spLocks noChangeArrowheads="1"/>
          </p:cNvSpPr>
          <p:nvPr/>
        </p:nvSpPr>
        <p:spPr bwMode="auto">
          <a:xfrm>
            <a:off x="3886200" y="3454400"/>
            <a:ext cx="214313" cy="214313"/>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3223" name="Rectangle 7"/>
          <p:cNvSpPr>
            <a:spLocks noChangeArrowheads="1"/>
          </p:cNvSpPr>
          <p:nvPr/>
        </p:nvSpPr>
        <p:spPr bwMode="auto">
          <a:xfrm>
            <a:off x="3956050" y="4170363"/>
            <a:ext cx="214313" cy="214312"/>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3224" name="Rectangle 8"/>
          <p:cNvSpPr>
            <a:spLocks noChangeArrowheads="1"/>
          </p:cNvSpPr>
          <p:nvPr/>
        </p:nvSpPr>
        <p:spPr bwMode="auto">
          <a:xfrm>
            <a:off x="4241800" y="4956175"/>
            <a:ext cx="214313" cy="215900"/>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3225" name="Rectangle 9"/>
          <p:cNvSpPr>
            <a:spLocks noChangeArrowheads="1"/>
          </p:cNvSpPr>
          <p:nvPr/>
        </p:nvSpPr>
        <p:spPr bwMode="auto">
          <a:xfrm>
            <a:off x="4740275" y="5529263"/>
            <a:ext cx="214313" cy="212725"/>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3226" name="Rectangle 10"/>
          <p:cNvSpPr>
            <a:spLocks noChangeArrowheads="1"/>
          </p:cNvSpPr>
          <p:nvPr/>
        </p:nvSpPr>
        <p:spPr bwMode="auto">
          <a:xfrm>
            <a:off x="5665788" y="1524000"/>
            <a:ext cx="212725" cy="214313"/>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3227" name="Rectangle 11"/>
          <p:cNvSpPr>
            <a:spLocks noChangeArrowheads="1"/>
          </p:cNvSpPr>
          <p:nvPr/>
        </p:nvSpPr>
        <p:spPr bwMode="auto">
          <a:xfrm>
            <a:off x="5522913" y="5886450"/>
            <a:ext cx="214312" cy="215900"/>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3228" name="Rectangle 12"/>
          <p:cNvSpPr>
            <a:spLocks noChangeArrowheads="1"/>
          </p:cNvSpPr>
          <p:nvPr/>
        </p:nvSpPr>
        <p:spPr bwMode="auto">
          <a:xfrm flipH="1">
            <a:off x="7658100" y="2024063"/>
            <a:ext cx="214313" cy="214312"/>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3229" name="Rectangle 13"/>
          <p:cNvSpPr>
            <a:spLocks noChangeArrowheads="1"/>
          </p:cNvSpPr>
          <p:nvPr/>
        </p:nvSpPr>
        <p:spPr bwMode="auto">
          <a:xfrm flipH="1">
            <a:off x="8228013" y="2668588"/>
            <a:ext cx="212725" cy="212725"/>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3230" name="Rectangle 14"/>
          <p:cNvSpPr>
            <a:spLocks noChangeArrowheads="1"/>
          </p:cNvSpPr>
          <p:nvPr/>
        </p:nvSpPr>
        <p:spPr bwMode="auto">
          <a:xfrm flipH="1">
            <a:off x="8440738" y="3454400"/>
            <a:ext cx="214312" cy="214313"/>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3231" name="Rectangle 15"/>
          <p:cNvSpPr>
            <a:spLocks noChangeArrowheads="1"/>
          </p:cNvSpPr>
          <p:nvPr/>
        </p:nvSpPr>
        <p:spPr bwMode="auto">
          <a:xfrm flipH="1">
            <a:off x="8369300" y="4170363"/>
            <a:ext cx="212725" cy="214312"/>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3232" name="Rectangle 16"/>
          <p:cNvSpPr>
            <a:spLocks noChangeArrowheads="1"/>
          </p:cNvSpPr>
          <p:nvPr/>
        </p:nvSpPr>
        <p:spPr bwMode="auto">
          <a:xfrm flipH="1">
            <a:off x="8156575" y="4884738"/>
            <a:ext cx="212725" cy="214312"/>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3233" name="Rectangle 17"/>
          <p:cNvSpPr>
            <a:spLocks noChangeArrowheads="1"/>
          </p:cNvSpPr>
          <p:nvPr/>
        </p:nvSpPr>
        <p:spPr bwMode="auto">
          <a:xfrm flipH="1">
            <a:off x="7658100" y="5457825"/>
            <a:ext cx="214313" cy="214313"/>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3234" name="Rectangle 18"/>
          <p:cNvSpPr>
            <a:spLocks noChangeArrowheads="1"/>
          </p:cNvSpPr>
          <p:nvPr/>
        </p:nvSpPr>
        <p:spPr bwMode="auto">
          <a:xfrm flipH="1">
            <a:off x="6732588" y="1524000"/>
            <a:ext cx="212725" cy="214313"/>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3235" name="Rectangle 19"/>
          <p:cNvSpPr>
            <a:spLocks noChangeArrowheads="1"/>
          </p:cNvSpPr>
          <p:nvPr/>
        </p:nvSpPr>
        <p:spPr bwMode="auto">
          <a:xfrm flipH="1">
            <a:off x="6732588" y="5957888"/>
            <a:ext cx="212725" cy="214312"/>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3236" name="Oval 20"/>
          <p:cNvSpPr>
            <a:spLocks noChangeArrowheads="1"/>
          </p:cNvSpPr>
          <p:nvPr/>
        </p:nvSpPr>
        <p:spPr bwMode="auto">
          <a:xfrm>
            <a:off x="5029200" y="1752600"/>
            <a:ext cx="228600" cy="228600"/>
          </a:xfrm>
          <a:prstGeom prst="ellipse">
            <a:avLst/>
          </a:prstGeom>
          <a:solidFill>
            <a:srgbClr val="00FF00"/>
          </a:solidFill>
          <a:ln w="9525">
            <a:solidFill>
              <a:schemeClr val="tx1"/>
            </a:solidFill>
            <a:round/>
            <a:headEnd/>
            <a:tailEnd/>
          </a:ln>
          <a:effectLst/>
        </p:spPr>
        <p:txBody>
          <a:bodyPr wrap="none" anchor="ctr">
            <a:prstTxWarp prst="textNoShape">
              <a:avLst/>
            </a:prstTxWarp>
          </a:bodyPr>
          <a:lstStyle/>
          <a:p>
            <a:endParaRPr lang="en-US"/>
          </a:p>
        </p:txBody>
      </p:sp>
      <p:sp>
        <p:nvSpPr>
          <p:cNvPr id="393237" name="Oval 21"/>
          <p:cNvSpPr>
            <a:spLocks noChangeArrowheads="1"/>
          </p:cNvSpPr>
          <p:nvPr/>
        </p:nvSpPr>
        <p:spPr bwMode="auto">
          <a:xfrm>
            <a:off x="7848600" y="2286000"/>
            <a:ext cx="228600" cy="228600"/>
          </a:xfrm>
          <a:prstGeom prst="ellipse">
            <a:avLst/>
          </a:prstGeom>
          <a:solidFill>
            <a:srgbClr val="00FF00"/>
          </a:solidFill>
          <a:ln w="9525">
            <a:solidFill>
              <a:schemeClr val="tx1"/>
            </a:solidFill>
            <a:round/>
            <a:headEnd/>
            <a:tailEnd/>
          </a:ln>
          <a:effectLst/>
        </p:spPr>
        <p:txBody>
          <a:bodyPr wrap="none" anchor="ctr">
            <a:prstTxWarp prst="textNoShape">
              <a:avLst/>
            </a:prstTxWarp>
          </a:bodyPr>
          <a:lstStyle/>
          <a:p>
            <a:endParaRPr lang="en-US"/>
          </a:p>
        </p:txBody>
      </p:sp>
      <p:sp>
        <p:nvSpPr>
          <p:cNvPr id="393238" name="Oval 22"/>
          <p:cNvSpPr>
            <a:spLocks noChangeArrowheads="1"/>
          </p:cNvSpPr>
          <p:nvPr/>
        </p:nvSpPr>
        <p:spPr bwMode="auto">
          <a:xfrm>
            <a:off x="8305800" y="3048000"/>
            <a:ext cx="228600" cy="228600"/>
          </a:xfrm>
          <a:prstGeom prst="ellipse">
            <a:avLst/>
          </a:prstGeom>
          <a:solidFill>
            <a:srgbClr val="00FF00"/>
          </a:solidFill>
          <a:ln w="9525">
            <a:solidFill>
              <a:schemeClr val="tx1"/>
            </a:solidFill>
            <a:round/>
            <a:headEnd/>
            <a:tailEnd/>
          </a:ln>
          <a:effectLst/>
        </p:spPr>
        <p:txBody>
          <a:bodyPr wrap="none" anchor="ctr">
            <a:prstTxWarp prst="textNoShape">
              <a:avLst/>
            </a:prstTxWarp>
          </a:bodyPr>
          <a:lstStyle/>
          <a:p>
            <a:endParaRPr lang="en-US"/>
          </a:p>
        </p:txBody>
      </p:sp>
      <p:sp>
        <p:nvSpPr>
          <p:cNvPr id="393239" name="Oval 23"/>
          <p:cNvSpPr>
            <a:spLocks noChangeArrowheads="1"/>
          </p:cNvSpPr>
          <p:nvPr/>
        </p:nvSpPr>
        <p:spPr bwMode="auto">
          <a:xfrm>
            <a:off x="8382000" y="3810000"/>
            <a:ext cx="228600" cy="228600"/>
          </a:xfrm>
          <a:prstGeom prst="ellipse">
            <a:avLst/>
          </a:prstGeom>
          <a:solidFill>
            <a:srgbClr val="00FF00"/>
          </a:solidFill>
          <a:ln w="9525">
            <a:solidFill>
              <a:schemeClr val="tx1"/>
            </a:solidFill>
            <a:round/>
            <a:headEnd/>
            <a:tailEnd/>
          </a:ln>
          <a:effectLst/>
        </p:spPr>
        <p:txBody>
          <a:bodyPr wrap="none" anchor="ctr">
            <a:prstTxWarp prst="textNoShape">
              <a:avLst/>
            </a:prstTxWarp>
          </a:bodyPr>
          <a:lstStyle/>
          <a:p>
            <a:endParaRPr lang="en-US"/>
          </a:p>
        </p:txBody>
      </p:sp>
      <p:sp>
        <p:nvSpPr>
          <p:cNvPr id="393240" name="Oval 24"/>
          <p:cNvSpPr>
            <a:spLocks noChangeArrowheads="1"/>
          </p:cNvSpPr>
          <p:nvPr/>
        </p:nvSpPr>
        <p:spPr bwMode="auto">
          <a:xfrm>
            <a:off x="8382000" y="3200400"/>
            <a:ext cx="228600" cy="228600"/>
          </a:xfrm>
          <a:prstGeom prst="ellipse">
            <a:avLst/>
          </a:prstGeom>
          <a:solidFill>
            <a:srgbClr val="00FF00"/>
          </a:solidFill>
          <a:ln w="9525">
            <a:solidFill>
              <a:schemeClr val="tx1"/>
            </a:solidFill>
            <a:round/>
            <a:headEnd/>
            <a:tailEnd/>
          </a:ln>
          <a:effectLst/>
        </p:spPr>
        <p:txBody>
          <a:bodyPr wrap="none" anchor="ctr">
            <a:prstTxWarp prst="textNoShape">
              <a:avLst/>
            </a:prstTxWarp>
          </a:bodyPr>
          <a:lstStyle/>
          <a:p>
            <a:endParaRPr lang="en-US"/>
          </a:p>
        </p:txBody>
      </p:sp>
      <p:sp>
        <p:nvSpPr>
          <p:cNvPr id="393241" name="Oval 25"/>
          <p:cNvSpPr>
            <a:spLocks noChangeArrowheads="1"/>
          </p:cNvSpPr>
          <p:nvPr/>
        </p:nvSpPr>
        <p:spPr bwMode="auto">
          <a:xfrm>
            <a:off x="7772400" y="2133600"/>
            <a:ext cx="228600" cy="228600"/>
          </a:xfrm>
          <a:prstGeom prst="ellipse">
            <a:avLst/>
          </a:prstGeom>
          <a:solidFill>
            <a:srgbClr val="00FF00"/>
          </a:solidFill>
          <a:ln w="9525">
            <a:solidFill>
              <a:schemeClr val="tx1"/>
            </a:solidFill>
            <a:round/>
            <a:headEnd/>
            <a:tailEnd/>
          </a:ln>
          <a:effectLst/>
        </p:spPr>
        <p:txBody>
          <a:bodyPr wrap="none" anchor="ctr">
            <a:prstTxWarp prst="textNoShape">
              <a:avLst/>
            </a:prstTxWarp>
          </a:bodyPr>
          <a:lstStyle/>
          <a:p>
            <a:endParaRPr lang="en-US"/>
          </a:p>
        </p:txBody>
      </p:sp>
      <p:sp>
        <p:nvSpPr>
          <p:cNvPr id="393242" name="Oval 26"/>
          <p:cNvSpPr>
            <a:spLocks noChangeArrowheads="1"/>
          </p:cNvSpPr>
          <p:nvPr/>
        </p:nvSpPr>
        <p:spPr bwMode="auto">
          <a:xfrm>
            <a:off x="8001000" y="2514600"/>
            <a:ext cx="228600" cy="228600"/>
          </a:xfrm>
          <a:prstGeom prst="ellipse">
            <a:avLst/>
          </a:prstGeom>
          <a:solidFill>
            <a:srgbClr val="00FF00"/>
          </a:solidFill>
          <a:ln w="9525">
            <a:solidFill>
              <a:schemeClr val="tx1"/>
            </a:solidFill>
            <a:round/>
            <a:headEnd/>
            <a:tailEnd/>
          </a:ln>
          <a:effectLst/>
        </p:spPr>
        <p:txBody>
          <a:bodyPr wrap="none" anchor="ctr">
            <a:prstTxWarp prst="textNoShape">
              <a:avLst/>
            </a:prstTxWarp>
          </a:bodyPr>
          <a:lstStyle/>
          <a:p>
            <a:endParaRPr lang="en-US"/>
          </a:p>
        </p:txBody>
      </p:sp>
      <p:sp>
        <p:nvSpPr>
          <p:cNvPr id="393243" name="Oval 27"/>
          <p:cNvSpPr>
            <a:spLocks noChangeArrowheads="1"/>
          </p:cNvSpPr>
          <p:nvPr/>
        </p:nvSpPr>
        <p:spPr bwMode="auto">
          <a:xfrm>
            <a:off x="4038600" y="4495800"/>
            <a:ext cx="228600" cy="228600"/>
          </a:xfrm>
          <a:prstGeom prst="ellipse">
            <a:avLst/>
          </a:prstGeom>
          <a:solidFill>
            <a:srgbClr val="00FF00"/>
          </a:solidFill>
          <a:ln w="9525">
            <a:solidFill>
              <a:schemeClr val="tx1"/>
            </a:solidFill>
            <a:round/>
            <a:headEnd/>
            <a:tailEnd/>
          </a:ln>
          <a:effectLst/>
        </p:spPr>
        <p:txBody>
          <a:bodyPr wrap="none" anchor="ctr">
            <a:prstTxWarp prst="textNoShape">
              <a:avLst/>
            </a:prstTxWarp>
          </a:bodyPr>
          <a:lstStyle/>
          <a:p>
            <a:endParaRPr lang="en-US"/>
          </a:p>
        </p:txBody>
      </p:sp>
      <p:sp>
        <p:nvSpPr>
          <p:cNvPr id="393244" name="Oval 28"/>
          <p:cNvSpPr>
            <a:spLocks noChangeArrowheads="1"/>
          </p:cNvSpPr>
          <p:nvPr/>
        </p:nvSpPr>
        <p:spPr bwMode="auto">
          <a:xfrm>
            <a:off x="8382000" y="3581400"/>
            <a:ext cx="228600" cy="228600"/>
          </a:xfrm>
          <a:prstGeom prst="ellipse">
            <a:avLst/>
          </a:prstGeom>
          <a:solidFill>
            <a:srgbClr val="00FF00"/>
          </a:solidFill>
          <a:ln w="9525">
            <a:solidFill>
              <a:schemeClr val="tx1"/>
            </a:solidFill>
            <a:round/>
            <a:headEnd/>
            <a:tailEnd/>
          </a:ln>
          <a:effectLst/>
        </p:spPr>
        <p:txBody>
          <a:bodyPr wrap="none" anchor="ctr">
            <a:prstTxWarp prst="textNoShape">
              <a:avLst/>
            </a:prstTxWarp>
          </a:bodyPr>
          <a:lstStyle/>
          <a:p>
            <a:endParaRPr lang="en-US"/>
          </a:p>
        </p:txBody>
      </p:sp>
      <p:sp>
        <p:nvSpPr>
          <p:cNvPr id="393245" name="Oval 29"/>
          <p:cNvSpPr>
            <a:spLocks noChangeArrowheads="1"/>
          </p:cNvSpPr>
          <p:nvPr/>
        </p:nvSpPr>
        <p:spPr bwMode="auto">
          <a:xfrm>
            <a:off x="8229600" y="2819400"/>
            <a:ext cx="228600" cy="228600"/>
          </a:xfrm>
          <a:prstGeom prst="ellipse">
            <a:avLst/>
          </a:prstGeom>
          <a:solidFill>
            <a:srgbClr val="00FF00"/>
          </a:solidFill>
          <a:ln w="9525">
            <a:solidFill>
              <a:schemeClr val="tx1"/>
            </a:solidFill>
            <a:round/>
            <a:headEnd/>
            <a:tailEnd/>
          </a:ln>
          <a:effectLst/>
        </p:spPr>
        <p:txBody>
          <a:bodyPr wrap="none" anchor="ctr">
            <a:prstTxWarp prst="textNoShape">
              <a:avLst/>
            </a:prstTxWarp>
          </a:bodyPr>
          <a:lstStyle/>
          <a:p>
            <a:endParaRPr lang="en-US"/>
          </a:p>
        </p:txBody>
      </p:sp>
      <p:sp>
        <p:nvSpPr>
          <p:cNvPr id="393246" name="Oval 30"/>
          <p:cNvSpPr>
            <a:spLocks noChangeArrowheads="1"/>
          </p:cNvSpPr>
          <p:nvPr/>
        </p:nvSpPr>
        <p:spPr bwMode="auto">
          <a:xfrm>
            <a:off x="3962400" y="3124200"/>
            <a:ext cx="228600" cy="228600"/>
          </a:xfrm>
          <a:prstGeom prst="ellipse">
            <a:avLst/>
          </a:prstGeom>
          <a:solidFill>
            <a:srgbClr val="00FF00"/>
          </a:solidFill>
          <a:ln w="9525">
            <a:solidFill>
              <a:schemeClr val="tx1"/>
            </a:solidFill>
            <a:round/>
            <a:headEnd/>
            <a:tailEnd/>
          </a:ln>
          <a:effectLst/>
        </p:spPr>
        <p:txBody>
          <a:bodyPr wrap="none" anchor="ctr">
            <a:prstTxWarp prst="textNoShape">
              <a:avLst/>
            </a:prstTxWarp>
          </a:bodyPr>
          <a:lstStyle/>
          <a:p>
            <a:endParaRPr lang="en-US"/>
          </a:p>
        </p:txBody>
      </p:sp>
      <p:sp>
        <p:nvSpPr>
          <p:cNvPr id="393247" name="Oval 31"/>
          <p:cNvSpPr>
            <a:spLocks noChangeArrowheads="1"/>
          </p:cNvSpPr>
          <p:nvPr/>
        </p:nvSpPr>
        <p:spPr bwMode="auto">
          <a:xfrm>
            <a:off x="7924800" y="5105400"/>
            <a:ext cx="228600" cy="228600"/>
          </a:xfrm>
          <a:prstGeom prst="ellipse">
            <a:avLst/>
          </a:prstGeom>
          <a:solidFill>
            <a:srgbClr val="00FF00"/>
          </a:solidFill>
          <a:ln w="9525">
            <a:solidFill>
              <a:schemeClr val="tx1"/>
            </a:solidFill>
            <a:round/>
            <a:headEnd/>
            <a:tailEnd/>
          </a:ln>
          <a:effectLst/>
        </p:spPr>
        <p:txBody>
          <a:bodyPr wrap="none" anchor="ctr">
            <a:prstTxWarp prst="textNoShape">
              <a:avLst/>
            </a:prstTxWarp>
          </a:bodyPr>
          <a:lstStyle/>
          <a:p>
            <a:endParaRPr lang="en-US"/>
          </a:p>
        </p:txBody>
      </p:sp>
      <p:sp>
        <p:nvSpPr>
          <p:cNvPr id="393248" name="Oval 32"/>
          <p:cNvSpPr>
            <a:spLocks noChangeArrowheads="1"/>
          </p:cNvSpPr>
          <p:nvPr/>
        </p:nvSpPr>
        <p:spPr bwMode="auto">
          <a:xfrm>
            <a:off x="6172200" y="6019800"/>
            <a:ext cx="228600" cy="228600"/>
          </a:xfrm>
          <a:prstGeom prst="ellipse">
            <a:avLst/>
          </a:prstGeom>
          <a:solidFill>
            <a:srgbClr val="00FF00"/>
          </a:solidFill>
          <a:ln w="9525">
            <a:solidFill>
              <a:schemeClr val="tx1"/>
            </a:solidFill>
            <a:round/>
            <a:headEnd/>
            <a:tailEnd/>
          </a:ln>
          <a:effectLst/>
        </p:spPr>
        <p:txBody>
          <a:bodyPr wrap="none" anchor="ctr">
            <a:prstTxWarp prst="textNoShape">
              <a:avLst/>
            </a:prstTxWarp>
          </a:bodyP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932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32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3238"/>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500"/>
                                  </p:stCondLst>
                                  <p:childTnLst>
                                    <p:set>
                                      <p:cBhvr>
                                        <p:cTn id="13" dur="1" fill="hold">
                                          <p:stCondLst>
                                            <p:cond delay="0"/>
                                          </p:stCondLst>
                                        </p:cTn>
                                        <p:tgtEl>
                                          <p:spTgt spid="393239"/>
                                        </p:tgtEl>
                                        <p:attrNameLst>
                                          <p:attrName>style.visibility</p:attrName>
                                        </p:attrNameLst>
                                      </p:cBhvr>
                                      <p:to>
                                        <p:strVal val="visible"/>
                                      </p:to>
                                    </p:set>
                                  </p:childTnLst>
                                </p:cTn>
                              </p:par>
                              <p:par>
                                <p:cTn id="14" presetID="1" presetClass="entr" presetSubtype="0" fill="hold" grpId="0" nodeType="withEffect">
                                  <p:stCondLst>
                                    <p:cond delay="1000"/>
                                  </p:stCondLst>
                                  <p:childTnLst>
                                    <p:set>
                                      <p:cBhvr>
                                        <p:cTn id="15" dur="1" fill="hold">
                                          <p:stCondLst>
                                            <p:cond delay="0"/>
                                          </p:stCondLst>
                                        </p:cTn>
                                        <p:tgtEl>
                                          <p:spTgt spid="393240"/>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393241"/>
                                        </p:tgtEl>
                                        <p:attrNameLst>
                                          <p:attrName>style.visibility</p:attrName>
                                        </p:attrNameLst>
                                      </p:cBhvr>
                                      <p:to>
                                        <p:strVal val="visible"/>
                                      </p:to>
                                    </p:set>
                                  </p:childTnLst>
                                </p:cTn>
                              </p:par>
                              <p:par>
                                <p:cTn id="19" presetID="1" presetClass="entr" presetSubtype="0" fill="hold" grpId="0" nodeType="withEffect">
                                  <p:stCondLst>
                                    <p:cond delay="1000"/>
                                  </p:stCondLst>
                                  <p:childTnLst>
                                    <p:set>
                                      <p:cBhvr>
                                        <p:cTn id="20" dur="1" fill="hold">
                                          <p:stCondLst>
                                            <p:cond delay="0"/>
                                          </p:stCondLst>
                                        </p:cTn>
                                        <p:tgtEl>
                                          <p:spTgt spid="393242"/>
                                        </p:tgtEl>
                                        <p:attrNameLst>
                                          <p:attrName>style.visibility</p:attrName>
                                        </p:attrNameLst>
                                      </p:cBhvr>
                                      <p:to>
                                        <p:strVal val="visible"/>
                                      </p:to>
                                    </p:set>
                                  </p:childTnLst>
                                </p:cTn>
                              </p:par>
                              <p:par>
                                <p:cTn id="21" presetID="1" presetClass="entr" presetSubtype="0" fill="hold" grpId="0" nodeType="withEffect">
                                  <p:stCondLst>
                                    <p:cond delay="1000"/>
                                  </p:stCondLst>
                                  <p:childTnLst>
                                    <p:set>
                                      <p:cBhvr>
                                        <p:cTn id="22" dur="1" fill="hold">
                                          <p:stCondLst>
                                            <p:cond delay="0"/>
                                          </p:stCondLst>
                                        </p:cTn>
                                        <p:tgtEl>
                                          <p:spTgt spid="393243"/>
                                        </p:tgtEl>
                                        <p:attrNameLst>
                                          <p:attrName>style.visibility</p:attrName>
                                        </p:attrNameLst>
                                      </p:cBhvr>
                                      <p:to>
                                        <p:strVal val="visible"/>
                                      </p:to>
                                    </p:set>
                                  </p:childTnLst>
                                </p:cTn>
                              </p:par>
                              <p:par>
                                <p:cTn id="23" presetID="1" presetClass="entr" presetSubtype="0" fill="hold" grpId="0" nodeType="withEffect">
                                  <p:stCondLst>
                                    <p:cond delay="1000"/>
                                  </p:stCondLst>
                                  <p:childTnLst>
                                    <p:set>
                                      <p:cBhvr>
                                        <p:cTn id="24" dur="1" fill="hold">
                                          <p:stCondLst>
                                            <p:cond delay="0"/>
                                          </p:stCondLst>
                                        </p:cTn>
                                        <p:tgtEl>
                                          <p:spTgt spid="393244"/>
                                        </p:tgtEl>
                                        <p:attrNameLst>
                                          <p:attrName>style.visibility</p:attrName>
                                        </p:attrNameLst>
                                      </p:cBhvr>
                                      <p:to>
                                        <p:strVal val="visible"/>
                                      </p:to>
                                    </p:set>
                                  </p:childTnLst>
                                </p:cTn>
                              </p:par>
                            </p:childTnLst>
                          </p:cTn>
                        </p:par>
                        <p:par>
                          <p:cTn id="25" fill="hold">
                            <p:stCondLst>
                              <p:cond delay="2500"/>
                            </p:stCondLst>
                            <p:childTnLst>
                              <p:par>
                                <p:cTn id="26" presetID="1" presetClass="entr" presetSubtype="0" fill="hold" grpId="0" nodeType="afterEffect">
                                  <p:stCondLst>
                                    <p:cond delay="500"/>
                                  </p:stCondLst>
                                  <p:childTnLst>
                                    <p:set>
                                      <p:cBhvr>
                                        <p:cTn id="27" dur="1" fill="hold">
                                          <p:stCondLst>
                                            <p:cond delay="0"/>
                                          </p:stCondLst>
                                        </p:cTn>
                                        <p:tgtEl>
                                          <p:spTgt spid="393245"/>
                                        </p:tgtEl>
                                        <p:attrNameLst>
                                          <p:attrName>style.visibility</p:attrName>
                                        </p:attrNameLst>
                                      </p:cBhvr>
                                      <p:to>
                                        <p:strVal val="visible"/>
                                      </p:to>
                                    </p:set>
                                  </p:childTnLst>
                                </p:cTn>
                              </p:par>
                              <p:par>
                                <p:cTn id="28" presetID="1" presetClass="entr" presetSubtype="0" fill="hold" grpId="0" nodeType="withEffect">
                                  <p:stCondLst>
                                    <p:cond delay="1000"/>
                                  </p:stCondLst>
                                  <p:childTnLst>
                                    <p:set>
                                      <p:cBhvr>
                                        <p:cTn id="29" dur="1" fill="hold">
                                          <p:stCondLst>
                                            <p:cond delay="0"/>
                                          </p:stCondLst>
                                        </p:cTn>
                                        <p:tgtEl>
                                          <p:spTgt spid="393246"/>
                                        </p:tgtEl>
                                        <p:attrNameLst>
                                          <p:attrName>style.visibility</p:attrName>
                                        </p:attrNameLst>
                                      </p:cBhvr>
                                      <p:to>
                                        <p:strVal val="visible"/>
                                      </p:to>
                                    </p:set>
                                  </p:childTnLst>
                                </p:cTn>
                              </p:par>
                              <p:par>
                                <p:cTn id="30" presetID="1" presetClass="entr" presetSubtype="0" fill="hold" grpId="0" nodeType="withEffect">
                                  <p:stCondLst>
                                    <p:cond delay="1000"/>
                                  </p:stCondLst>
                                  <p:childTnLst>
                                    <p:set>
                                      <p:cBhvr>
                                        <p:cTn id="31" dur="1" fill="hold">
                                          <p:stCondLst>
                                            <p:cond delay="0"/>
                                          </p:stCondLst>
                                        </p:cTn>
                                        <p:tgtEl>
                                          <p:spTgt spid="393247"/>
                                        </p:tgtEl>
                                        <p:attrNameLst>
                                          <p:attrName>style.visibility</p:attrName>
                                        </p:attrNameLst>
                                      </p:cBhvr>
                                      <p:to>
                                        <p:strVal val="visible"/>
                                      </p:to>
                                    </p:set>
                                  </p:childTnLst>
                                </p:cTn>
                              </p:par>
                              <p:par>
                                <p:cTn id="32" presetID="1" presetClass="entr" presetSubtype="0" fill="hold" grpId="0" nodeType="withEffect">
                                  <p:stCondLst>
                                    <p:cond delay="1000"/>
                                  </p:stCondLst>
                                  <p:childTnLst>
                                    <p:set>
                                      <p:cBhvr>
                                        <p:cTn id="33" dur="1" fill="hold">
                                          <p:stCondLst>
                                            <p:cond delay="0"/>
                                          </p:stCondLst>
                                        </p:cTn>
                                        <p:tgtEl>
                                          <p:spTgt spid="393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36" grpId="0" animBg="1"/>
      <p:bldP spid="393237" grpId="0" animBg="1"/>
      <p:bldP spid="393238" grpId="0" animBg="1"/>
      <p:bldP spid="393239" grpId="0" animBg="1"/>
      <p:bldP spid="393240" grpId="0" animBg="1"/>
      <p:bldP spid="393241" grpId="0" animBg="1"/>
      <p:bldP spid="393242" grpId="0" animBg="1"/>
      <p:bldP spid="393243" grpId="0" animBg="1"/>
      <p:bldP spid="393244" grpId="0" animBg="1"/>
      <p:bldP spid="393245" grpId="0" animBg="1"/>
      <p:bldP spid="393246" grpId="0" animBg="1"/>
      <p:bldP spid="393247" grpId="0" animBg="1"/>
      <p:bldP spid="393248"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p:txBody>
          <a:bodyPr/>
          <a:lstStyle/>
          <a:p>
            <a:r>
              <a:rPr lang="en-US" altLang="zh-CN"/>
              <a:t>Background: Sybil Attack</a:t>
            </a:r>
          </a:p>
        </p:txBody>
      </p:sp>
      <p:sp>
        <p:nvSpPr>
          <p:cNvPr id="558083" name="Rectangle 3"/>
          <p:cNvSpPr>
            <a:spLocks noGrp="1" noChangeArrowheads="1"/>
          </p:cNvSpPr>
          <p:nvPr>
            <p:ph type="body" idx="1"/>
          </p:nvPr>
        </p:nvSpPr>
        <p:spPr>
          <a:xfrm>
            <a:off x="457200" y="1260475"/>
            <a:ext cx="5181600" cy="4675188"/>
          </a:xfrm>
        </p:spPr>
        <p:txBody>
          <a:bodyPr/>
          <a:lstStyle/>
          <a:p>
            <a:r>
              <a:rPr lang="en-US" altLang="zh-CN">
                <a:solidFill>
                  <a:schemeClr val="hlink"/>
                </a:solidFill>
              </a:rPr>
              <a:t>Sybil attack</a:t>
            </a:r>
            <a:r>
              <a:rPr lang="en-US" altLang="zh-CN"/>
              <a:t>: Single user pretends many fake/sybil identities</a:t>
            </a:r>
          </a:p>
          <a:p>
            <a:pPr lvl="1"/>
            <a:r>
              <a:rPr lang="en-US" altLang="zh-CN"/>
              <a:t>Creating multiple accounts from different IP addresses</a:t>
            </a:r>
          </a:p>
          <a:p>
            <a:endParaRPr lang="en-US" altLang="zh-CN"/>
          </a:p>
          <a:p>
            <a:r>
              <a:rPr lang="en-US" altLang="zh-CN"/>
              <a:t>Sybil identities can become a large fraction of all identities </a:t>
            </a:r>
          </a:p>
          <a:p>
            <a:pPr lvl="1"/>
            <a:r>
              <a:rPr lang="en-US" altLang="zh-CN"/>
              <a:t>Out-vote honest users in collaborative tasks</a:t>
            </a:r>
          </a:p>
        </p:txBody>
      </p:sp>
      <p:sp>
        <p:nvSpPr>
          <p:cNvPr id="558084" name="Oval 4"/>
          <p:cNvSpPr>
            <a:spLocks noChangeArrowheads="1"/>
          </p:cNvSpPr>
          <p:nvPr/>
        </p:nvSpPr>
        <p:spPr bwMode="auto">
          <a:xfrm>
            <a:off x="6705600" y="1524000"/>
            <a:ext cx="304800" cy="304800"/>
          </a:xfrm>
          <a:prstGeom prst="ellipse">
            <a:avLst/>
          </a:prstGeom>
          <a:solidFill>
            <a:schemeClr val="accent2"/>
          </a:solidFill>
          <a:ln w="9525">
            <a:solidFill>
              <a:schemeClr val="tx1"/>
            </a:solidFill>
            <a:round/>
            <a:headEnd/>
            <a:tailEnd/>
          </a:ln>
          <a:effectLst/>
        </p:spPr>
        <p:txBody>
          <a:bodyPr wrap="none" lIns="92075" tIns="46038" rIns="92075" bIns="46038" anchor="ctr">
            <a:prstTxWarp prst="textNoShape">
              <a:avLst/>
            </a:prstTxWarp>
          </a:bodyPr>
          <a:lstStyle/>
          <a:p>
            <a:endParaRPr lang="en-US"/>
          </a:p>
        </p:txBody>
      </p:sp>
      <p:sp>
        <p:nvSpPr>
          <p:cNvPr id="558085" name="Oval 5"/>
          <p:cNvSpPr>
            <a:spLocks noChangeArrowheads="1"/>
          </p:cNvSpPr>
          <p:nvPr/>
        </p:nvSpPr>
        <p:spPr bwMode="auto">
          <a:xfrm>
            <a:off x="7467600" y="1752600"/>
            <a:ext cx="304800" cy="304800"/>
          </a:xfrm>
          <a:prstGeom prst="ellipse">
            <a:avLst/>
          </a:prstGeom>
          <a:solidFill>
            <a:schemeClr val="accent2"/>
          </a:solidFill>
          <a:ln w="9525">
            <a:solidFill>
              <a:schemeClr val="tx1"/>
            </a:solidFill>
            <a:round/>
            <a:headEnd/>
            <a:tailEnd/>
          </a:ln>
          <a:effectLst/>
        </p:spPr>
        <p:txBody>
          <a:bodyPr wrap="none" lIns="92075" tIns="46038" rIns="92075" bIns="46038" anchor="ctr">
            <a:prstTxWarp prst="textNoShape">
              <a:avLst/>
            </a:prstTxWarp>
          </a:bodyPr>
          <a:lstStyle/>
          <a:p>
            <a:endParaRPr lang="en-US"/>
          </a:p>
        </p:txBody>
      </p:sp>
      <p:sp>
        <p:nvSpPr>
          <p:cNvPr id="558086" name="Oval 6"/>
          <p:cNvSpPr>
            <a:spLocks noChangeArrowheads="1"/>
          </p:cNvSpPr>
          <p:nvPr/>
        </p:nvSpPr>
        <p:spPr bwMode="auto">
          <a:xfrm>
            <a:off x="7086600" y="2819400"/>
            <a:ext cx="304800" cy="304800"/>
          </a:xfrm>
          <a:prstGeom prst="ellipse">
            <a:avLst/>
          </a:prstGeom>
          <a:solidFill>
            <a:schemeClr val="accent2"/>
          </a:solidFill>
          <a:ln w="9525">
            <a:solidFill>
              <a:schemeClr val="tx1"/>
            </a:solidFill>
            <a:round/>
            <a:headEnd/>
            <a:tailEnd/>
          </a:ln>
          <a:effectLst/>
        </p:spPr>
        <p:txBody>
          <a:bodyPr wrap="none" lIns="92075" tIns="46038" rIns="92075" bIns="46038" anchor="ctr">
            <a:prstTxWarp prst="textNoShape">
              <a:avLst/>
            </a:prstTxWarp>
          </a:bodyPr>
          <a:lstStyle/>
          <a:p>
            <a:endParaRPr lang="en-US"/>
          </a:p>
        </p:txBody>
      </p:sp>
      <p:sp>
        <p:nvSpPr>
          <p:cNvPr id="558087" name="Oval 7"/>
          <p:cNvSpPr>
            <a:spLocks noChangeArrowheads="1"/>
          </p:cNvSpPr>
          <p:nvPr/>
        </p:nvSpPr>
        <p:spPr bwMode="auto">
          <a:xfrm>
            <a:off x="6324600" y="3124200"/>
            <a:ext cx="304800" cy="304800"/>
          </a:xfrm>
          <a:prstGeom prst="ellipse">
            <a:avLst/>
          </a:prstGeom>
          <a:solidFill>
            <a:schemeClr val="accent2"/>
          </a:solidFill>
          <a:ln w="9525">
            <a:solidFill>
              <a:schemeClr val="tx1"/>
            </a:solidFill>
            <a:round/>
            <a:headEnd/>
            <a:tailEnd/>
          </a:ln>
          <a:effectLst/>
        </p:spPr>
        <p:txBody>
          <a:bodyPr wrap="none" lIns="92075" tIns="46038" rIns="92075" bIns="46038" anchor="ctr">
            <a:prstTxWarp prst="textNoShape">
              <a:avLst/>
            </a:prstTxWarp>
          </a:bodyPr>
          <a:lstStyle/>
          <a:p>
            <a:endParaRPr lang="en-US"/>
          </a:p>
        </p:txBody>
      </p:sp>
      <p:sp>
        <p:nvSpPr>
          <p:cNvPr id="558088" name="Oval 8"/>
          <p:cNvSpPr>
            <a:spLocks noChangeArrowheads="1"/>
          </p:cNvSpPr>
          <p:nvPr/>
        </p:nvSpPr>
        <p:spPr bwMode="auto">
          <a:xfrm>
            <a:off x="6172200" y="2057400"/>
            <a:ext cx="304800" cy="304800"/>
          </a:xfrm>
          <a:prstGeom prst="ellipse">
            <a:avLst/>
          </a:prstGeom>
          <a:solidFill>
            <a:schemeClr val="hlink"/>
          </a:solidFill>
          <a:ln w="9525">
            <a:solidFill>
              <a:schemeClr val="tx1"/>
            </a:solidFill>
            <a:round/>
            <a:headEnd/>
            <a:tailEnd/>
          </a:ln>
          <a:effectLst/>
        </p:spPr>
        <p:txBody>
          <a:bodyPr wrap="none" lIns="92075" tIns="46038" rIns="92075" bIns="46038" anchor="ctr">
            <a:prstTxWarp prst="textNoShape">
              <a:avLst/>
            </a:prstTxWarp>
          </a:bodyPr>
          <a:lstStyle/>
          <a:p>
            <a:endParaRPr lang="en-US"/>
          </a:p>
        </p:txBody>
      </p:sp>
      <p:sp>
        <p:nvSpPr>
          <p:cNvPr id="558089" name="Oval 9"/>
          <p:cNvSpPr>
            <a:spLocks noChangeArrowheads="1"/>
          </p:cNvSpPr>
          <p:nvPr/>
        </p:nvSpPr>
        <p:spPr bwMode="auto">
          <a:xfrm>
            <a:off x="6248400" y="3886200"/>
            <a:ext cx="304800" cy="304800"/>
          </a:xfrm>
          <a:prstGeom prst="ellipse">
            <a:avLst/>
          </a:prstGeom>
          <a:solidFill>
            <a:schemeClr val="hlink"/>
          </a:solidFill>
          <a:ln w="9525">
            <a:solidFill>
              <a:schemeClr val="tx1"/>
            </a:solidFill>
            <a:round/>
            <a:headEnd/>
            <a:tailEnd/>
          </a:ln>
          <a:effectLst/>
        </p:spPr>
        <p:txBody>
          <a:bodyPr wrap="none" lIns="92075" tIns="46038" rIns="92075" bIns="46038" anchor="ctr">
            <a:prstTxWarp prst="textNoShape">
              <a:avLst/>
            </a:prstTxWarp>
          </a:bodyPr>
          <a:lstStyle/>
          <a:p>
            <a:endParaRPr lang="en-US"/>
          </a:p>
        </p:txBody>
      </p:sp>
      <p:sp>
        <p:nvSpPr>
          <p:cNvPr id="558090" name="Oval 10"/>
          <p:cNvSpPr>
            <a:spLocks noChangeArrowheads="1"/>
          </p:cNvSpPr>
          <p:nvPr/>
        </p:nvSpPr>
        <p:spPr bwMode="auto">
          <a:xfrm>
            <a:off x="6248400" y="3886200"/>
            <a:ext cx="304800" cy="304800"/>
          </a:xfrm>
          <a:prstGeom prst="ellipse">
            <a:avLst/>
          </a:prstGeom>
          <a:solidFill>
            <a:schemeClr val="hlink"/>
          </a:solidFill>
          <a:ln w="9525">
            <a:solidFill>
              <a:schemeClr val="tx1"/>
            </a:solidFill>
            <a:round/>
            <a:headEnd/>
            <a:tailEnd/>
          </a:ln>
          <a:effectLst/>
        </p:spPr>
        <p:txBody>
          <a:bodyPr wrap="none" lIns="92075" tIns="46038" rIns="92075" bIns="46038" anchor="ctr">
            <a:prstTxWarp prst="textNoShape">
              <a:avLst/>
            </a:prstTxWarp>
          </a:bodyPr>
          <a:lstStyle/>
          <a:p>
            <a:endParaRPr lang="en-US"/>
          </a:p>
        </p:txBody>
      </p:sp>
      <p:grpSp>
        <p:nvGrpSpPr>
          <p:cNvPr id="2" name="Group 11"/>
          <p:cNvGrpSpPr>
            <a:grpSpLocks/>
          </p:cNvGrpSpPr>
          <p:nvPr/>
        </p:nvGrpSpPr>
        <p:grpSpPr bwMode="auto">
          <a:xfrm>
            <a:off x="6629400" y="3200400"/>
            <a:ext cx="1924050" cy="1009650"/>
            <a:chOff x="4176" y="2016"/>
            <a:chExt cx="1212" cy="636"/>
          </a:xfrm>
        </p:grpSpPr>
        <p:sp>
          <p:nvSpPr>
            <p:cNvPr id="558092" name="Text Box 12"/>
            <p:cNvSpPr txBox="1">
              <a:spLocks noChangeArrowheads="1"/>
            </p:cNvSpPr>
            <p:nvPr/>
          </p:nvSpPr>
          <p:spPr bwMode="auto">
            <a:xfrm>
              <a:off x="4800" y="2016"/>
              <a:ext cx="588" cy="636"/>
            </a:xfrm>
            <a:prstGeom prst="rect">
              <a:avLst/>
            </a:prstGeom>
            <a:noFill/>
            <a:ln w="9525">
              <a:noFill/>
              <a:miter lim="800000"/>
              <a:headEnd/>
              <a:tailEnd/>
            </a:ln>
            <a:effectLst/>
          </p:spPr>
          <p:txBody>
            <a:bodyPr wrap="none" lIns="92075" tIns="46038" rIns="92075" bIns="46038">
              <a:prstTxWarp prst="textNoShape">
                <a:avLst/>
              </a:prstTxWarp>
              <a:spAutoFit/>
            </a:bodyPr>
            <a:lstStyle/>
            <a:p>
              <a:pPr>
                <a:lnSpc>
                  <a:spcPct val="80000"/>
                </a:lnSpc>
              </a:pPr>
              <a:r>
                <a:rPr lang="en-US" sz="2000"/>
                <a:t>launch</a:t>
              </a:r>
            </a:p>
            <a:p>
              <a:pPr>
                <a:lnSpc>
                  <a:spcPct val="80000"/>
                </a:lnSpc>
              </a:pPr>
              <a:r>
                <a:rPr lang="en-US" sz="2000"/>
                <a:t>sybil</a:t>
              </a:r>
            </a:p>
            <a:p>
              <a:pPr>
                <a:lnSpc>
                  <a:spcPct val="80000"/>
                </a:lnSpc>
              </a:pPr>
              <a:r>
                <a:rPr lang="en-US" sz="2000"/>
                <a:t>attack</a:t>
              </a:r>
            </a:p>
          </p:txBody>
        </p:sp>
        <p:sp>
          <p:nvSpPr>
            <p:cNvPr id="558093" name="Line 13"/>
            <p:cNvSpPr>
              <a:spLocks noChangeShapeType="1"/>
            </p:cNvSpPr>
            <p:nvPr/>
          </p:nvSpPr>
          <p:spPr bwMode="auto">
            <a:xfrm flipH="1">
              <a:off x="4176" y="2208"/>
              <a:ext cx="624" cy="240"/>
            </a:xfrm>
            <a:prstGeom prst="line">
              <a:avLst/>
            </a:prstGeom>
            <a:noFill/>
            <a:ln w="28575">
              <a:solidFill>
                <a:schemeClr val="tx1"/>
              </a:solidFill>
              <a:round/>
              <a:headEnd/>
              <a:tailEnd type="arrow" w="lg" len="lg"/>
            </a:ln>
            <a:effectLst/>
          </p:spPr>
          <p:txBody>
            <a:bodyPr wrap="none" lIns="92075" tIns="46038" rIns="92075" bIns="46038">
              <a:prstTxWarp prst="textNoShape">
                <a:avLst/>
              </a:prstTxWarp>
            </a:bodyPr>
            <a:lstStyle/>
            <a:p>
              <a:endParaRPr lang="en-US"/>
            </a:p>
          </p:txBody>
        </p:sp>
      </p:grpSp>
      <p:sp>
        <p:nvSpPr>
          <p:cNvPr id="558094" name="Oval 14"/>
          <p:cNvSpPr>
            <a:spLocks noChangeArrowheads="1"/>
          </p:cNvSpPr>
          <p:nvPr/>
        </p:nvSpPr>
        <p:spPr bwMode="auto">
          <a:xfrm>
            <a:off x="6248400" y="3886200"/>
            <a:ext cx="304800" cy="304800"/>
          </a:xfrm>
          <a:prstGeom prst="ellipse">
            <a:avLst/>
          </a:prstGeom>
          <a:solidFill>
            <a:schemeClr val="hlink"/>
          </a:solidFill>
          <a:ln w="9525">
            <a:solidFill>
              <a:schemeClr val="tx1"/>
            </a:solidFill>
            <a:round/>
            <a:headEnd/>
            <a:tailEnd/>
          </a:ln>
          <a:effectLst/>
        </p:spPr>
        <p:txBody>
          <a:bodyPr wrap="none" lIns="92075" tIns="46038" rIns="92075" bIns="46038" anchor="ctr">
            <a:prstTxWarp prst="textNoShape">
              <a:avLst/>
            </a:prstTxWarp>
          </a:bodyPr>
          <a:lstStyle/>
          <a:p>
            <a:endParaRPr lang="en-US"/>
          </a:p>
        </p:txBody>
      </p:sp>
      <p:sp>
        <p:nvSpPr>
          <p:cNvPr id="558095" name="Oval 15"/>
          <p:cNvSpPr>
            <a:spLocks noChangeArrowheads="1"/>
          </p:cNvSpPr>
          <p:nvPr/>
        </p:nvSpPr>
        <p:spPr bwMode="auto">
          <a:xfrm>
            <a:off x="6248400" y="3886200"/>
            <a:ext cx="304800" cy="304800"/>
          </a:xfrm>
          <a:prstGeom prst="ellipse">
            <a:avLst/>
          </a:prstGeom>
          <a:solidFill>
            <a:schemeClr val="hlink"/>
          </a:solidFill>
          <a:ln w="9525">
            <a:solidFill>
              <a:schemeClr val="tx1"/>
            </a:solidFill>
            <a:round/>
            <a:headEnd/>
            <a:tailEnd/>
          </a:ln>
          <a:effectLst/>
        </p:spPr>
        <p:txBody>
          <a:bodyPr wrap="none" lIns="92075" tIns="46038" rIns="92075" bIns="46038" anchor="ctr">
            <a:prstTxWarp prst="textNoShape">
              <a:avLst/>
            </a:prstTxWarp>
          </a:bodyPr>
          <a:lstStyle/>
          <a:p>
            <a:endParaRPr lang="en-US"/>
          </a:p>
        </p:txBody>
      </p:sp>
      <p:sp>
        <p:nvSpPr>
          <p:cNvPr id="558096" name="Oval 16"/>
          <p:cNvSpPr>
            <a:spLocks noChangeArrowheads="1"/>
          </p:cNvSpPr>
          <p:nvPr/>
        </p:nvSpPr>
        <p:spPr bwMode="auto">
          <a:xfrm>
            <a:off x="6248400" y="3886200"/>
            <a:ext cx="304800" cy="304800"/>
          </a:xfrm>
          <a:prstGeom prst="ellipse">
            <a:avLst/>
          </a:prstGeom>
          <a:solidFill>
            <a:schemeClr val="hlink"/>
          </a:solidFill>
          <a:ln w="9525">
            <a:solidFill>
              <a:schemeClr val="tx1"/>
            </a:solidFill>
            <a:round/>
            <a:headEnd/>
            <a:tailEnd/>
          </a:ln>
          <a:effectLst/>
        </p:spPr>
        <p:txBody>
          <a:bodyPr wrap="none" lIns="92075" tIns="46038" rIns="92075" bIns="46038" anchor="ctr">
            <a:prstTxWarp prst="textNoShape">
              <a:avLst/>
            </a:prstTxWarp>
          </a:bodyPr>
          <a:lstStyle/>
          <a:p>
            <a:endParaRPr lang="en-US"/>
          </a:p>
        </p:txBody>
      </p:sp>
      <p:sp>
        <p:nvSpPr>
          <p:cNvPr id="558097" name="Oval 17"/>
          <p:cNvSpPr>
            <a:spLocks noChangeArrowheads="1"/>
          </p:cNvSpPr>
          <p:nvPr/>
        </p:nvSpPr>
        <p:spPr bwMode="auto">
          <a:xfrm>
            <a:off x="6248400" y="3886200"/>
            <a:ext cx="304800" cy="304800"/>
          </a:xfrm>
          <a:prstGeom prst="ellipse">
            <a:avLst/>
          </a:prstGeom>
          <a:solidFill>
            <a:schemeClr val="hlink"/>
          </a:solidFill>
          <a:ln w="9525">
            <a:solidFill>
              <a:schemeClr val="tx1"/>
            </a:solidFill>
            <a:round/>
            <a:headEnd/>
            <a:tailEnd/>
          </a:ln>
          <a:effectLst/>
        </p:spPr>
        <p:txBody>
          <a:bodyPr wrap="none" lIns="92075" tIns="46038" rIns="92075" bIns="46038" anchor="ctr">
            <a:prstTxWarp prst="textNoShape">
              <a:avLst/>
            </a:prstTxWarp>
          </a:bodyPr>
          <a:lstStyle/>
          <a:p>
            <a:endParaRPr lang="en-US"/>
          </a:p>
        </p:txBody>
      </p:sp>
      <p:sp>
        <p:nvSpPr>
          <p:cNvPr id="558098" name="Text Box 18"/>
          <p:cNvSpPr txBox="1">
            <a:spLocks noChangeArrowheads="1"/>
          </p:cNvSpPr>
          <p:nvPr/>
        </p:nvSpPr>
        <p:spPr bwMode="auto">
          <a:xfrm>
            <a:off x="7162800" y="1219200"/>
            <a:ext cx="1100138" cy="457200"/>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altLang="zh-CN">
                <a:solidFill>
                  <a:schemeClr val="accent2"/>
                </a:solidFill>
              </a:rPr>
              <a:t>honest</a:t>
            </a:r>
          </a:p>
        </p:txBody>
      </p:sp>
      <p:sp>
        <p:nvSpPr>
          <p:cNvPr id="558099" name="Text Box 19"/>
          <p:cNvSpPr txBox="1">
            <a:spLocks noChangeArrowheads="1"/>
          </p:cNvSpPr>
          <p:nvPr/>
        </p:nvSpPr>
        <p:spPr bwMode="auto">
          <a:xfrm>
            <a:off x="5486400" y="2438400"/>
            <a:ext cx="1457325" cy="457200"/>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altLang="zh-CN">
                <a:solidFill>
                  <a:schemeClr val="hlink"/>
                </a:solidFill>
              </a:rPr>
              <a:t>malicious</a:t>
            </a:r>
          </a:p>
        </p:txBody>
      </p:sp>
      <p:sp>
        <p:nvSpPr>
          <p:cNvPr id="22" name="Slide Number Placeholder 21"/>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0" presetClass="path" presetSubtype="0" accel="50000" decel="50000" fill="hold" grpId="0" nodeType="withEffect">
                                  <p:stCondLst>
                                    <p:cond delay="0"/>
                                  </p:stCondLst>
                                  <p:childTnLst>
                                    <p:animMotion origin="layout" path="M 0 1.11111E-6 L -0.03333 0.14444 " pathEditMode="relative" ptsTypes="AA">
                                      <p:cBhvr>
                                        <p:cTn id="8" dur="2000" fill="hold"/>
                                        <p:tgtEl>
                                          <p:spTgt spid="558090"/>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1.11111E-6 L 0.075 0.11111 " pathEditMode="relative" ptsTypes="AA">
                                      <p:cBhvr>
                                        <p:cTn id="10" dur="2000" fill="hold"/>
                                        <p:tgtEl>
                                          <p:spTgt spid="558094"/>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1.11111E-6 L 0.125 0.04444 " pathEditMode="relative" ptsTypes="AA">
                                      <p:cBhvr>
                                        <p:cTn id="12" dur="2000" fill="hold"/>
                                        <p:tgtEl>
                                          <p:spTgt spid="558095"/>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1.11111E-6 L 0.03333 0.18889 " pathEditMode="relative" ptsTypes="AA">
                                      <p:cBhvr>
                                        <p:cTn id="14" dur="2000" fill="hold"/>
                                        <p:tgtEl>
                                          <p:spTgt spid="558096"/>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1.11111E-6 L 0.15833 0.13333 " pathEditMode="relative" ptsTypes="AA">
                                      <p:cBhvr>
                                        <p:cTn id="16" dur="2000" fill="hold"/>
                                        <p:tgtEl>
                                          <p:spTgt spid="55809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90" grpId="0" animBg="1"/>
      <p:bldP spid="558094" grpId="0" animBg="1"/>
      <p:bldP spid="558095" grpId="0" animBg="1"/>
      <p:bldP spid="558096" grpId="0" animBg="1"/>
      <p:bldP spid="558097" grpId="0" animBg="1"/>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p:txBody>
          <a:bodyPr/>
          <a:lstStyle/>
          <a:p>
            <a:r>
              <a:rPr lang="en-US" smtClean="0"/>
              <a:t>DHTs with Load Balancing</a:t>
            </a:r>
            <a:endParaRPr lang="en-US"/>
          </a:p>
        </p:txBody>
      </p:sp>
      <p:sp>
        <p:nvSpPr>
          <p:cNvPr id="395267" name="Rectangle 3"/>
          <p:cNvSpPr>
            <a:spLocks noGrp="1" noChangeArrowheads="1"/>
          </p:cNvSpPr>
          <p:nvPr>
            <p:ph type="body" idx="1"/>
          </p:nvPr>
        </p:nvSpPr>
        <p:spPr>
          <a:xfrm>
            <a:off x="304800" y="1447800"/>
            <a:ext cx="2971800" cy="4678363"/>
          </a:xfrm>
        </p:spPr>
        <p:txBody>
          <a:bodyPr/>
          <a:lstStyle/>
          <a:p>
            <a:r>
              <a:rPr lang="en-US" smtClean="0"/>
              <a:t>Mercury load balancing strategy</a:t>
            </a:r>
          </a:p>
          <a:p>
            <a:pPr lvl="1"/>
            <a:r>
              <a:rPr lang="en-US" smtClean="0"/>
              <a:t>Re-adjust responsibilities</a:t>
            </a:r>
          </a:p>
          <a:p>
            <a:pPr lvl="1"/>
            <a:endParaRPr lang="en-US" smtClean="0"/>
          </a:p>
          <a:p>
            <a:pPr lvl="1"/>
            <a:endParaRPr lang="en-US" smtClean="0"/>
          </a:p>
          <a:p>
            <a:pPr lvl="1"/>
            <a:endParaRPr lang="en-US" smtClean="0"/>
          </a:p>
          <a:p>
            <a:pPr lvl="1"/>
            <a:endParaRPr lang="en-US" smtClean="0"/>
          </a:p>
          <a:p>
            <a:r>
              <a:rPr lang="en-US" smtClean="0"/>
              <a:t>Range ownerships are skewed!</a:t>
            </a:r>
            <a:endParaRPr lang="en-US" dirty="0"/>
          </a:p>
        </p:txBody>
      </p:sp>
      <p:sp>
        <p:nvSpPr>
          <p:cNvPr id="36" name="Slide Number Placeholder 35"/>
          <p:cNvSpPr>
            <a:spLocks noGrp="1"/>
          </p:cNvSpPr>
          <p:nvPr>
            <p:ph type="sldNum" sz="quarter" idx="12"/>
          </p:nvPr>
        </p:nvSpPr>
        <p:spPr/>
        <p:txBody>
          <a:bodyPr/>
          <a:lstStyle/>
          <a:p>
            <a:fld id="{B6F15528-21DE-4FAA-801E-634DDDAF4B2B}" type="slidenum">
              <a:rPr lang="en-US" smtClean="0"/>
              <a:pPr/>
              <a:t>30</a:t>
            </a:fld>
            <a:endParaRPr lang="en-US"/>
          </a:p>
        </p:txBody>
      </p:sp>
      <p:sp>
        <p:nvSpPr>
          <p:cNvPr id="395268" name="Oval 4"/>
          <p:cNvSpPr>
            <a:spLocks noChangeArrowheads="1"/>
          </p:cNvSpPr>
          <p:nvPr/>
        </p:nvSpPr>
        <p:spPr bwMode="auto">
          <a:xfrm>
            <a:off x="3813175" y="1412875"/>
            <a:ext cx="4870450" cy="4872038"/>
          </a:xfrm>
          <a:prstGeom prst="ellipse">
            <a:avLst/>
          </a:prstGeom>
          <a:noFill/>
          <a:ln w="101600">
            <a:solidFill>
              <a:srgbClr val="C80000"/>
            </a:solidFill>
            <a:round/>
            <a:headEnd/>
            <a:tailEnd/>
          </a:ln>
          <a:effectLst/>
        </p:spPr>
        <p:txBody>
          <a:bodyPr wrap="none" anchor="ctr">
            <a:prstTxWarp prst="textNoShape">
              <a:avLst/>
            </a:prstTxWarp>
          </a:bodyPr>
          <a:lstStyle/>
          <a:p>
            <a:endParaRPr lang="en-US"/>
          </a:p>
        </p:txBody>
      </p:sp>
      <p:sp>
        <p:nvSpPr>
          <p:cNvPr id="395269" name="Rectangle 5"/>
          <p:cNvSpPr>
            <a:spLocks noChangeArrowheads="1"/>
          </p:cNvSpPr>
          <p:nvPr/>
        </p:nvSpPr>
        <p:spPr bwMode="auto">
          <a:xfrm>
            <a:off x="4586288" y="1876425"/>
            <a:ext cx="231775" cy="231775"/>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5270" name="Rectangle 6"/>
          <p:cNvSpPr>
            <a:spLocks noChangeArrowheads="1"/>
          </p:cNvSpPr>
          <p:nvPr/>
        </p:nvSpPr>
        <p:spPr bwMode="auto">
          <a:xfrm>
            <a:off x="3733800" y="4195763"/>
            <a:ext cx="231775" cy="231775"/>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5271" name="Rectangle 7"/>
          <p:cNvSpPr>
            <a:spLocks noChangeArrowheads="1"/>
          </p:cNvSpPr>
          <p:nvPr/>
        </p:nvSpPr>
        <p:spPr bwMode="auto">
          <a:xfrm>
            <a:off x="5591175" y="1336675"/>
            <a:ext cx="231775" cy="231775"/>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5272" name="Rectangle 8"/>
          <p:cNvSpPr>
            <a:spLocks noChangeArrowheads="1"/>
          </p:cNvSpPr>
          <p:nvPr/>
        </p:nvSpPr>
        <p:spPr bwMode="auto">
          <a:xfrm flipH="1">
            <a:off x="7756525" y="1876425"/>
            <a:ext cx="231775" cy="231775"/>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5273" name="Rectangle 9"/>
          <p:cNvSpPr>
            <a:spLocks noChangeArrowheads="1"/>
          </p:cNvSpPr>
          <p:nvPr/>
        </p:nvSpPr>
        <p:spPr bwMode="auto">
          <a:xfrm flipH="1">
            <a:off x="8375650" y="2573338"/>
            <a:ext cx="230188" cy="230187"/>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5274" name="Rectangle 10"/>
          <p:cNvSpPr>
            <a:spLocks noChangeArrowheads="1"/>
          </p:cNvSpPr>
          <p:nvPr/>
        </p:nvSpPr>
        <p:spPr bwMode="auto">
          <a:xfrm flipH="1">
            <a:off x="8605838" y="3422650"/>
            <a:ext cx="233362" cy="231775"/>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5275" name="Rectangle 11"/>
          <p:cNvSpPr>
            <a:spLocks noChangeArrowheads="1"/>
          </p:cNvSpPr>
          <p:nvPr/>
        </p:nvSpPr>
        <p:spPr bwMode="auto">
          <a:xfrm flipH="1">
            <a:off x="8528050" y="4195763"/>
            <a:ext cx="231775" cy="231775"/>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5276" name="Rectangle 12"/>
          <p:cNvSpPr>
            <a:spLocks noChangeArrowheads="1"/>
          </p:cNvSpPr>
          <p:nvPr/>
        </p:nvSpPr>
        <p:spPr bwMode="auto">
          <a:xfrm flipH="1">
            <a:off x="8297863" y="4968875"/>
            <a:ext cx="230187" cy="231775"/>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5277" name="Rectangle 13"/>
          <p:cNvSpPr>
            <a:spLocks noChangeArrowheads="1"/>
          </p:cNvSpPr>
          <p:nvPr/>
        </p:nvSpPr>
        <p:spPr bwMode="auto">
          <a:xfrm flipH="1">
            <a:off x="7756525" y="5588000"/>
            <a:ext cx="231775" cy="231775"/>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5278" name="Rectangle 14"/>
          <p:cNvSpPr>
            <a:spLocks noChangeArrowheads="1"/>
          </p:cNvSpPr>
          <p:nvPr/>
        </p:nvSpPr>
        <p:spPr bwMode="auto">
          <a:xfrm flipH="1">
            <a:off x="6750050" y="1336675"/>
            <a:ext cx="231775" cy="231775"/>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5279" name="Rectangle 15"/>
          <p:cNvSpPr>
            <a:spLocks noChangeArrowheads="1"/>
          </p:cNvSpPr>
          <p:nvPr/>
        </p:nvSpPr>
        <p:spPr bwMode="auto">
          <a:xfrm flipH="1">
            <a:off x="6750050" y="6127750"/>
            <a:ext cx="231775" cy="231775"/>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5280" name="Oval 16"/>
          <p:cNvSpPr>
            <a:spLocks noChangeArrowheads="1"/>
          </p:cNvSpPr>
          <p:nvPr/>
        </p:nvSpPr>
        <p:spPr bwMode="auto">
          <a:xfrm>
            <a:off x="4899025" y="1584325"/>
            <a:ext cx="249238" cy="246063"/>
          </a:xfrm>
          <a:prstGeom prst="ellipse">
            <a:avLst/>
          </a:prstGeom>
          <a:solidFill>
            <a:srgbClr val="00FF00"/>
          </a:solidFill>
          <a:ln w="9525">
            <a:solidFill>
              <a:schemeClr val="tx1"/>
            </a:solidFill>
            <a:round/>
            <a:headEnd/>
            <a:tailEnd/>
          </a:ln>
          <a:effectLst/>
        </p:spPr>
        <p:txBody>
          <a:bodyPr wrap="none" anchor="ctr">
            <a:prstTxWarp prst="textNoShape">
              <a:avLst/>
            </a:prstTxWarp>
          </a:bodyPr>
          <a:lstStyle/>
          <a:p>
            <a:endParaRPr lang="en-US"/>
          </a:p>
        </p:txBody>
      </p:sp>
      <p:sp>
        <p:nvSpPr>
          <p:cNvPr id="395281" name="Oval 17"/>
          <p:cNvSpPr>
            <a:spLocks noChangeArrowheads="1"/>
          </p:cNvSpPr>
          <p:nvPr/>
        </p:nvSpPr>
        <p:spPr bwMode="auto">
          <a:xfrm>
            <a:off x="7962900" y="2160588"/>
            <a:ext cx="247650" cy="246062"/>
          </a:xfrm>
          <a:prstGeom prst="ellipse">
            <a:avLst/>
          </a:prstGeom>
          <a:solidFill>
            <a:srgbClr val="00FF00"/>
          </a:solidFill>
          <a:ln w="9525">
            <a:solidFill>
              <a:schemeClr val="tx1"/>
            </a:solidFill>
            <a:round/>
            <a:headEnd/>
            <a:tailEnd/>
          </a:ln>
          <a:effectLst/>
        </p:spPr>
        <p:txBody>
          <a:bodyPr wrap="none" anchor="ctr">
            <a:prstTxWarp prst="textNoShape">
              <a:avLst/>
            </a:prstTxWarp>
          </a:bodyPr>
          <a:lstStyle/>
          <a:p>
            <a:endParaRPr lang="en-US"/>
          </a:p>
        </p:txBody>
      </p:sp>
      <p:sp>
        <p:nvSpPr>
          <p:cNvPr id="395282" name="Oval 18"/>
          <p:cNvSpPr>
            <a:spLocks noChangeArrowheads="1"/>
          </p:cNvSpPr>
          <p:nvPr/>
        </p:nvSpPr>
        <p:spPr bwMode="auto">
          <a:xfrm>
            <a:off x="8459788" y="2982913"/>
            <a:ext cx="247650" cy="247650"/>
          </a:xfrm>
          <a:prstGeom prst="ellipse">
            <a:avLst/>
          </a:prstGeom>
          <a:solidFill>
            <a:srgbClr val="00FF00"/>
          </a:solidFill>
          <a:ln w="9525">
            <a:solidFill>
              <a:schemeClr val="tx1"/>
            </a:solidFill>
            <a:round/>
            <a:headEnd/>
            <a:tailEnd/>
          </a:ln>
          <a:effectLst/>
        </p:spPr>
        <p:txBody>
          <a:bodyPr wrap="none" anchor="ctr">
            <a:prstTxWarp prst="textNoShape">
              <a:avLst/>
            </a:prstTxWarp>
          </a:bodyPr>
          <a:lstStyle/>
          <a:p>
            <a:endParaRPr lang="en-US"/>
          </a:p>
        </p:txBody>
      </p:sp>
      <p:sp>
        <p:nvSpPr>
          <p:cNvPr id="395283" name="Oval 19"/>
          <p:cNvSpPr>
            <a:spLocks noChangeArrowheads="1"/>
          </p:cNvSpPr>
          <p:nvPr/>
        </p:nvSpPr>
        <p:spPr bwMode="auto">
          <a:xfrm>
            <a:off x="8542338" y="3806825"/>
            <a:ext cx="249237" cy="247650"/>
          </a:xfrm>
          <a:prstGeom prst="ellipse">
            <a:avLst/>
          </a:prstGeom>
          <a:solidFill>
            <a:srgbClr val="00FF00"/>
          </a:solidFill>
          <a:ln w="9525">
            <a:solidFill>
              <a:schemeClr val="tx1"/>
            </a:solidFill>
            <a:round/>
            <a:headEnd/>
            <a:tailEnd/>
          </a:ln>
          <a:effectLst/>
        </p:spPr>
        <p:txBody>
          <a:bodyPr wrap="none" anchor="ctr">
            <a:prstTxWarp prst="textNoShape">
              <a:avLst/>
            </a:prstTxWarp>
          </a:bodyPr>
          <a:lstStyle/>
          <a:p>
            <a:endParaRPr lang="en-US"/>
          </a:p>
        </p:txBody>
      </p:sp>
      <p:sp>
        <p:nvSpPr>
          <p:cNvPr id="395284" name="Oval 20"/>
          <p:cNvSpPr>
            <a:spLocks noChangeArrowheads="1"/>
          </p:cNvSpPr>
          <p:nvPr/>
        </p:nvSpPr>
        <p:spPr bwMode="auto">
          <a:xfrm>
            <a:off x="8542338" y="3148013"/>
            <a:ext cx="249237" cy="247650"/>
          </a:xfrm>
          <a:prstGeom prst="ellipse">
            <a:avLst/>
          </a:prstGeom>
          <a:solidFill>
            <a:srgbClr val="00FF00"/>
          </a:solidFill>
          <a:ln w="9525">
            <a:solidFill>
              <a:schemeClr val="tx1"/>
            </a:solidFill>
            <a:round/>
            <a:headEnd/>
            <a:tailEnd/>
          </a:ln>
          <a:effectLst/>
        </p:spPr>
        <p:txBody>
          <a:bodyPr wrap="none" anchor="ctr">
            <a:prstTxWarp prst="textNoShape">
              <a:avLst/>
            </a:prstTxWarp>
          </a:bodyPr>
          <a:lstStyle/>
          <a:p>
            <a:endParaRPr lang="en-US"/>
          </a:p>
        </p:txBody>
      </p:sp>
      <p:sp>
        <p:nvSpPr>
          <p:cNvPr id="395285" name="Oval 21"/>
          <p:cNvSpPr>
            <a:spLocks noChangeArrowheads="1"/>
          </p:cNvSpPr>
          <p:nvPr/>
        </p:nvSpPr>
        <p:spPr bwMode="auto">
          <a:xfrm>
            <a:off x="7880350" y="1995488"/>
            <a:ext cx="247650" cy="247650"/>
          </a:xfrm>
          <a:prstGeom prst="ellipse">
            <a:avLst/>
          </a:prstGeom>
          <a:solidFill>
            <a:srgbClr val="00FF00"/>
          </a:solidFill>
          <a:ln w="9525">
            <a:solidFill>
              <a:schemeClr val="tx1"/>
            </a:solidFill>
            <a:round/>
            <a:headEnd/>
            <a:tailEnd/>
          </a:ln>
          <a:effectLst/>
        </p:spPr>
        <p:txBody>
          <a:bodyPr wrap="none" anchor="ctr">
            <a:prstTxWarp prst="textNoShape">
              <a:avLst/>
            </a:prstTxWarp>
          </a:bodyPr>
          <a:lstStyle/>
          <a:p>
            <a:endParaRPr lang="en-US"/>
          </a:p>
        </p:txBody>
      </p:sp>
      <p:sp>
        <p:nvSpPr>
          <p:cNvPr id="395286" name="Oval 22"/>
          <p:cNvSpPr>
            <a:spLocks noChangeArrowheads="1"/>
          </p:cNvSpPr>
          <p:nvPr/>
        </p:nvSpPr>
        <p:spPr bwMode="auto">
          <a:xfrm>
            <a:off x="8128000" y="2406650"/>
            <a:ext cx="249238" cy="247650"/>
          </a:xfrm>
          <a:prstGeom prst="ellipse">
            <a:avLst/>
          </a:prstGeom>
          <a:solidFill>
            <a:srgbClr val="00FF00"/>
          </a:solidFill>
          <a:ln w="9525">
            <a:solidFill>
              <a:schemeClr val="tx1"/>
            </a:solidFill>
            <a:round/>
            <a:headEnd/>
            <a:tailEnd/>
          </a:ln>
          <a:effectLst/>
        </p:spPr>
        <p:txBody>
          <a:bodyPr wrap="none" anchor="ctr">
            <a:prstTxWarp prst="textNoShape">
              <a:avLst/>
            </a:prstTxWarp>
          </a:bodyPr>
          <a:lstStyle/>
          <a:p>
            <a:endParaRPr lang="en-US"/>
          </a:p>
        </p:txBody>
      </p:sp>
      <p:sp>
        <p:nvSpPr>
          <p:cNvPr id="395287" name="Oval 23"/>
          <p:cNvSpPr>
            <a:spLocks noChangeArrowheads="1"/>
          </p:cNvSpPr>
          <p:nvPr/>
        </p:nvSpPr>
        <p:spPr bwMode="auto">
          <a:xfrm>
            <a:off x="3822700" y="4548188"/>
            <a:ext cx="249238" cy="247650"/>
          </a:xfrm>
          <a:prstGeom prst="ellipse">
            <a:avLst/>
          </a:prstGeom>
          <a:solidFill>
            <a:srgbClr val="00FF00"/>
          </a:solidFill>
          <a:ln w="9525">
            <a:solidFill>
              <a:schemeClr val="tx1"/>
            </a:solidFill>
            <a:round/>
            <a:headEnd/>
            <a:tailEnd/>
          </a:ln>
          <a:effectLst/>
        </p:spPr>
        <p:txBody>
          <a:bodyPr wrap="none" anchor="ctr">
            <a:prstTxWarp prst="textNoShape">
              <a:avLst/>
            </a:prstTxWarp>
          </a:bodyPr>
          <a:lstStyle/>
          <a:p>
            <a:endParaRPr lang="en-US"/>
          </a:p>
        </p:txBody>
      </p:sp>
      <p:sp>
        <p:nvSpPr>
          <p:cNvPr id="395288" name="Oval 24"/>
          <p:cNvSpPr>
            <a:spLocks noChangeArrowheads="1"/>
          </p:cNvSpPr>
          <p:nvPr/>
        </p:nvSpPr>
        <p:spPr bwMode="auto">
          <a:xfrm>
            <a:off x="8542338" y="3560763"/>
            <a:ext cx="249237" cy="246062"/>
          </a:xfrm>
          <a:prstGeom prst="ellipse">
            <a:avLst/>
          </a:prstGeom>
          <a:solidFill>
            <a:srgbClr val="00FF00"/>
          </a:solidFill>
          <a:ln w="9525">
            <a:solidFill>
              <a:schemeClr val="tx1"/>
            </a:solidFill>
            <a:round/>
            <a:headEnd/>
            <a:tailEnd/>
          </a:ln>
          <a:effectLst/>
        </p:spPr>
        <p:txBody>
          <a:bodyPr wrap="none" anchor="ctr">
            <a:prstTxWarp prst="textNoShape">
              <a:avLst/>
            </a:prstTxWarp>
          </a:bodyPr>
          <a:lstStyle/>
          <a:p>
            <a:endParaRPr lang="en-US"/>
          </a:p>
        </p:txBody>
      </p:sp>
      <p:sp>
        <p:nvSpPr>
          <p:cNvPr id="395289" name="Oval 25"/>
          <p:cNvSpPr>
            <a:spLocks noChangeArrowheads="1"/>
          </p:cNvSpPr>
          <p:nvPr/>
        </p:nvSpPr>
        <p:spPr bwMode="auto">
          <a:xfrm>
            <a:off x="8377238" y="2736850"/>
            <a:ext cx="247650" cy="246063"/>
          </a:xfrm>
          <a:prstGeom prst="ellipse">
            <a:avLst/>
          </a:prstGeom>
          <a:solidFill>
            <a:srgbClr val="00FF00"/>
          </a:solidFill>
          <a:ln w="9525">
            <a:solidFill>
              <a:schemeClr val="tx1"/>
            </a:solidFill>
            <a:round/>
            <a:headEnd/>
            <a:tailEnd/>
          </a:ln>
          <a:effectLst/>
        </p:spPr>
        <p:txBody>
          <a:bodyPr wrap="none" anchor="ctr">
            <a:prstTxWarp prst="textNoShape">
              <a:avLst/>
            </a:prstTxWarp>
          </a:bodyPr>
          <a:lstStyle/>
          <a:p>
            <a:endParaRPr lang="en-US"/>
          </a:p>
        </p:txBody>
      </p:sp>
      <p:sp>
        <p:nvSpPr>
          <p:cNvPr id="395290" name="Oval 26"/>
          <p:cNvSpPr>
            <a:spLocks noChangeArrowheads="1"/>
          </p:cNvSpPr>
          <p:nvPr/>
        </p:nvSpPr>
        <p:spPr bwMode="auto">
          <a:xfrm>
            <a:off x="3740150" y="3065463"/>
            <a:ext cx="249238" cy="247650"/>
          </a:xfrm>
          <a:prstGeom prst="ellipse">
            <a:avLst/>
          </a:prstGeom>
          <a:solidFill>
            <a:srgbClr val="00FF00"/>
          </a:solidFill>
          <a:ln w="9525">
            <a:solidFill>
              <a:schemeClr val="tx1"/>
            </a:solidFill>
            <a:round/>
            <a:headEnd/>
            <a:tailEnd/>
          </a:ln>
          <a:effectLst/>
        </p:spPr>
        <p:txBody>
          <a:bodyPr wrap="none" anchor="ctr">
            <a:prstTxWarp prst="textNoShape">
              <a:avLst/>
            </a:prstTxWarp>
          </a:bodyPr>
          <a:lstStyle/>
          <a:p>
            <a:endParaRPr lang="en-US"/>
          </a:p>
        </p:txBody>
      </p:sp>
      <p:sp>
        <p:nvSpPr>
          <p:cNvPr id="395291" name="Oval 27"/>
          <p:cNvSpPr>
            <a:spLocks noChangeArrowheads="1"/>
          </p:cNvSpPr>
          <p:nvPr/>
        </p:nvSpPr>
        <p:spPr bwMode="auto">
          <a:xfrm>
            <a:off x="8045450" y="5207000"/>
            <a:ext cx="249238" cy="247650"/>
          </a:xfrm>
          <a:prstGeom prst="ellipse">
            <a:avLst/>
          </a:prstGeom>
          <a:solidFill>
            <a:srgbClr val="00FF00"/>
          </a:solidFill>
          <a:ln w="9525">
            <a:solidFill>
              <a:schemeClr val="tx1"/>
            </a:solidFill>
            <a:round/>
            <a:headEnd/>
            <a:tailEnd/>
          </a:ln>
          <a:effectLst/>
        </p:spPr>
        <p:txBody>
          <a:bodyPr wrap="none" anchor="ctr">
            <a:prstTxWarp prst="textNoShape">
              <a:avLst/>
            </a:prstTxWarp>
          </a:bodyPr>
          <a:lstStyle/>
          <a:p>
            <a:endParaRPr lang="en-US"/>
          </a:p>
        </p:txBody>
      </p:sp>
      <p:sp>
        <p:nvSpPr>
          <p:cNvPr id="395292" name="Oval 28"/>
          <p:cNvSpPr>
            <a:spLocks noChangeArrowheads="1"/>
          </p:cNvSpPr>
          <p:nvPr/>
        </p:nvSpPr>
        <p:spPr bwMode="auto">
          <a:xfrm>
            <a:off x="7162800" y="5908675"/>
            <a:ext cx="247650" cy="247650"/>
          </a:xfrm>
          <a:prstGeom prst="ellipse">
            <a:avLst/>
          </a:prstGeom>
          <a:solidFill>
            <a:srgbClr val="00FF00"/>
          </a:solidFill>
          <a:ln w="9525">
            <a:solidFill>
              <a:schemeClr val="tx1"/>
            </a:solidFill>
            <a:round/>
            <a:headEnd/>
            <a:tailEnd/>
          </a:ln>
          <a:effectLst/>
        </p:spPr>
        <p:txBody>
          <a:bodyPr wrap="none" anchor="ctr">
            <a:prstTxWarp prst="textNoShape">
              <a:avLst/>
            </a:prstTxWarp>
          </a:bodyPr>
          <a:lstStyle/>
          <a:p>
            <a:endParaRPr lang="en-US"/>
          </a:p>
        </p:txBody>
      </p:sp>
      <p:sp>
        <p:nvSpPr>
          <p:cNvPr id="395293" name="AutoShape 29"/>
          <p:cNvSpPr>
            <a:spLocks noChangeArrowheads="1"/>
          </p:cNvSpPr>
          <p:nvPr/>
        </p:nvSpPr>
        <p:spPr bwMode="auto">
          <a:xfrm>
            <a:off x="1524000" y="3886200"/>
            <a:ext cx="533400" cy="685800"/>
          </a:xfrm>
          <a:prstGeom prst="downArrow">
            <a:avLst>
              <a:gd name="adj1" fmla="val 50000"/>
              <a:gd name="adj2" fmla="val 32143"/>
            </a:avLst>
          </a:prstGeom>
          <a:solidFill>
            <a:srgbClr val="99CCFF"/>
          </a:solidFill>
          <a:ln w="9525">
            <a:solidFill>
              <a:schemeClr val="tx1"/>
            </a:solidFill>
            <a:miter lim="800000"/>
            <a:headEnd/>
            <a:tailEnd/>
          </a:ln>
          <a:effectLst>
            <a:outerShdw blurRad="63500" dist="107763" dir="2700000" algn="ctr" rotWithShape="0">
              <a:schemeClr val="bg2">
                <a:alpha val="50000"/>
              </a:schemeClr>
            </a:outerShdw>
          </a:effectLst>
        </p:spPr>
        <p:txBody>
          <a:bodyPr wrap="none" anchor="ctr">
            <a:prstTxWarp prst="textNoShape">
              <a:avLst/>
            </a:prstTxWarp>
          </a:bodyPr>
          <a:lstStyle/>
          <a:p>
            <a:endParaRPr lang="en-US"/>
          </a:p>
        </p:txBody>
      </p:sp>
      <p:sp>
        <p:nvSpPr>
          <p:cNvPr id="395294" name="Rectangle 30"/>
          <p:cNvSpPr>
            <a:spLocks noChangeArrowheads="1"/>
          </p:cNvSpPr>
          <p:nvPr/>
        </p:nvSpPr>
        <p:spPr bwMode="auto">
          <a:xfrm>
            <a:off x="4043363" y="2573338"/>
            <a:ext cx="233362" cy="230187"/>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5295" name="Rectangle 31"/>
          <p:cNvSpPr>
            <a:spLocks noChangeArrowheads="1"/>
          </p:cNvSpPr>
          <p:nvPr/>
        </p:nvSpPr>
        <p:spPr bwMode="auto">
          <a:xfrm>
            <a:off x="3657600" y="3422650"/>
            <a:ext cx="233363" cy="231775"/>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5296" name="Rectangle 32"/>
          <p:cNvSpPr>
            <a:spLocks noChangeArrowheads="1"/>
          </p:cNvSpPr>
          <p:nvPr/>
        </p:nvSpPr>
        <p:spPr bwMode="auto">
          <a:xfrm>
            <a:off x="5435600" y="6051550"/>
            <a:ext cx="233363" cy="233363"/>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5297" name="Rectangle 33"/>
          <p:cNvSpPr>
            <a:spLocks noChangeArrowheads="1"/>
          </p:cNvSpPr>
          <p:nvPr/>
        </p:nvSpPr>
        <p:spPr bwMode="auto">
          <a:xfrm>
            <a:off x="4586288" y="5664200"/>
            <a:ext cx="231775" cy="230188"/>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5298" name="Rectangle 34"/>
          <p:cNvSpPr>
            <a:spLocks noChangeArrowheads="1"/>
          </p:cNvSpPr>
          <p:nvPr/>
        </p:nvSpPr>
        <p:spPr bwMode="auto">
          <a:xfrm>
            <a:off x="4043363" y="5045075"/>
            <a:ext cx="233362" cy="233363"/>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11111E-6 7.40741E-7 L 0.44167 -0.05555 " pathEditMode="relative" ptsTypes="AA">
                                      <p:cBhvr>
                                        <p:cTn id="6" dur="1000" fill="hold"/>
                                        <p:tgtEl>
                                          <p:spTgt spid="395294"/>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3.61111E-6 1.85185E-6 L 0.529 -0.06551 " pathEditMode="relative" rAng="0" ptsTypes="AA">
                                      <p:cBhvr>
                                        <p:cTn id="8" dur="1000" fill="hold"/>
                                        <p:tgtEl>
                                          <p:spTgt spid="395295"/>
                                        </p:tgtEl>
                                        <p:attrNameLst>
                                          <p:attrName>ppt_x</p:attrName>
                                          <p:attrName>ppt_y</p:attrName>
                                        </p:attrNameLst>
                                      </p:cBhvr>
                                      <p:rCtr x="264" y="-33"/>
                                    </p:animMotion>
                                  </p:childTnLst>
                                </p:cTn>
                              </p:par>
                            </p:childTnLst>
                          </p:cTn>
                        </p:par>
                        <p:par>
                          <p:cTn id="9" fill="hold">
                            <p:stCondLst>
                              <p:cond delay="1000"/>
                            </p:stCondLst>
                            <p:childTnLst>
                              <p:par>
                                <p:cTn id="10" presetID="0" presetClass="path" presetSubtype="0" accel="50000" decel="50000" fill="hold" grpId="0" nodeType="afterEffect">
                                  <p:stCondLst>
                                    <p:cond delay="500"/>
                                  </p:stCondLst>
                                  <p:childTnLst>
                                    <p:animMotion origin="layout" path="M -2.22222E-6 3.33333E-6 L 0.49167 -0.17778 " pathEditMode="relative" ptsTypes="AA">
                                      <p:cBhvr>
                                        <p:cTn id="11" dur="1000" fill="hold"/>
                                        <p:tgtEl>
                                          <p:spTgt spid="395298"/>
                                        </p:tgtEl>
                                        <p:attrNameLst>
                                          <p:attrName>ppt_x</p:attrName>
                                          <p:attrName>ppt_y</p:attrName>
                                        </p:attrNameLst>
                                      </p:cBhvr>
                                    </p:animMotion>
                                  </p:childTnLst>
                                </p:cTn>
                              </p:par>
                              <p:par>
                                <p:cTn id="12" presetID="0" presetClass="path" presetSubtype="0" accel="50000" decel="50000" fill="hold" grpId="0" nodeType="withEffect">
                                  <p:stCondLst>
                                    <p:cond delay="0"/>
                                  </p:stCondLst>
                                  <p:childTnLst>
                                    <p:animMotion origin="layout" path="M -7.22222E-6 7.40741E-7 L 0.39166 -0.47778 " pathEditMode="relative" ptsTypes="AA">
                                      <p:cBhvr>
                                        <p:cTn id="13" dur="1000" fill="hold"/>
                                        <p:tgtEl>
                                          <p:spTgt spid="395297"/>
                                        </p:tgtEl>
                                        <p:attrNameLst>
                                          <p:attrName>ppt_x</p:attrName>
                                          <p:attrName>ppt_y</p:attrName>
                                        </p:attrNameLst>
                                      </p:cBhvr>
                                    </p:animMotion>
                                  </p:childTnLst>
                                </p:cTn>
                              </p:par>
                              <p:par>
                                <p:cTn id="14" presetID="0" presetClass="path" presetSubtype="0" accel="50000" decel="50000" fill="hold" grpId="0" nodeType="withEffect">
                                  <p:stCondLst>
                                    <p:cond delay="0"/>
                                  </p:stCondLst>
                                  <p:childTnLst>
                                    <p:animMotion origin="layout" path="M -5.27778E-6 -2.96296E-6 L 0.33333 -0.42222 " pathEditMode="relative" ptsTypes="AA">
                                      <p:cBhvr>
                                        <p:cTn id="15" dur="1000" fill="hold"/>
                                        <p:tgtEl>
                                          <p:spTgt spid="395296"/>
                                        </p:tgtEl>
                                        <p:attrNameLst>
                                          <p:attrName>ppt_x</p:attrName>
                                          <p:attrName>ppt_y</p:attrName>
                                        </p:attrNameLst>
                                      </p:cBhvr>
                                    </p:animMotion>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9529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95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93" grpId="0" animBg="1"/>
      <p:bldP spid="395294" grpId="0" animBg="1"/>
      <p:bldP spid="395295" grpId="0" animBg="1"/>
      <p:bldP spid="395296" grpId="0" animBg="1"/>
      <p:bldP spid="395297" grpId="0" animBg="1"/>
      <p:bldP spid="395298" grpId="0" animBg="1"/>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7314" name="Freeform 2"/>
          <p:cNvSpPr>
            <a:spLocks/>
          </p:cNvSpPr>
          <p:nvPr/>
        </p:nvSpPr>
        <p:spPr bwMode="auto">
          <a:xfrm>
            <a:off x="7467600" y="1927225"/>
            <a:ext cx="990600" cy="2133600"/>
          </a:xfrm>
          <a:custGeom>
            <a:avLst/>
            <a:gdLst/>
            <a:ahLst/>
            <a:cxnLst>
              <a:cxn ang="0">
                <a:pos x="0" y="0"/>
              </a:cxn>
              <a:cxn ang="0">
                <a:pos x="432" y="432"/>
              </a:cxn>
              <a:cxn ang="0">
                <a:pos x="624" y="1344"/>
              </a:cxn>
            </a:cxnLst>
            <a:rect l="0" t="0" r="r" b="b"/>
            <a:pathLst>
              <a:path w="624" h="1344">
                <a:moveTo>
                  <a:pt x="0" y="0"/>
                </a:moveTo>
                <a:cubicBezTo>
                  <a:pt x="164" y="104"/>
                  <a:pt x="328" y="208"/>
                  <a:pt x="432" y="432"/>
                </a:cubicBezTo>
                <a:cubicBezTo>
                  <a:pt x="536" y="656"/>
                  <a:pt x="580" y="1000"/>
                  <a:pt x="624" y="1344"/>
                </a:cubicBezTo>
              </a:path>
            </a:pathLst>
          </a:custGeom>
          <a:noFill/>
          <a:ln w="9525" cap="flat" cmpd="sng">
            <a:solidFill>
              <a:schemeClr val="tx1"/>
            </a:solidFill>
            <a:prstDash val="sysDot"/>
            <a:round/>
            <a:headEnd type="triangle" w="med" len="med"/>
            <a:tailEnd type="triangle" w="med" len="med"/>
          </a:ln>
          <a:effectLst/>
        </p:spPr>
        <p:txBody>
          <a:bodyPr anchor="ctr">
            <a:prstTxWarp prst="textNoShape">
              <a:avLst/>
            </a:prstTxWarp>
          </a:bodyPr>
          <a:lstStyle/>
          <a:p>
            <a:endParaRPr lang="en-US"/>
          </a:p>
        </p:txBody>
      </p:sp>
      <p:sp>
        <p:nvSpPr>
          <p:cNvPr id="397315" name="Rectangle 3"/>
          <p:cNvSpPr>
            <a:spLocks noGrp="1" noChangeArrowheads="1"/>
          </p:cNvSpPr>
          <p:nvPr>
            <p:ph type="title"/>
          </p:nvPr>
        </p:nvSpPr>
        <p:spPr/>
        <p:txBody>
          <a:bodyPr/>
          <a:lstStyle/>
          <a:p>
            <a:r>
              <a:rPr lang="en-US"/>
              <a:t>DHTs with Load Balancing</a:t>
            </a:r>
          </a:p>
        </p:txBody>
      </p:sp>
      <p:sp>
        <p:nvSpPr>
          <p:cNvPr id="397316" name="Oval 4"/>
          <p:cNvSpPr>
            <a:spLocks noChangeArrowheads="1"/>
          </p:cNvSpPr>
          <p:nvPr/>
        </p:nvSpPr>
        <p:spPr bwMode="auto">
          <a:xfrm>
            <a:off x="2295525" y="1624013"/>
            <a:ext cx="5086350" cy="5018087"/>
          </a:xfrm>
          <a:prstGeom prst="ellipse">
            <a:avLst/>
          </a:prstGeom>
          <a:noFill/>
          <a:ln w="101600">
            <a:solidFill>
              <a:srgbClr val="C80000"/>
            </a:solidFill>
            <a:round/>
            <a:headEnd/>
            <a:tailEnd/>
          </a:ln>
          <a:effectLst/>
        </p:spPr>
        <p:txBody>
          <a:bodyPr wrap="none" anchor="ctr">
            <a:prstTxWarp prst="textNoShape">
              <a:avLst/>
            </a:prstTxWarp>
          </a:bodyPr>
          <a:lstStyle/>
          <a:p>
            <a:endParaRPr lang="en-US"/>
          </a:p>
        </p:txBody>
      </p:sp>
      <p:sp>
        <p:nvSpPr>
          <p:cNvPr id="397317" name="Rectangle 5"/>
          <p:cNvSpPr>
            <a:spLocks noChangeArrowheads="1"/>
          </p:cNvSpPr>
          <p:nvPr/>
        </p:nvSpPr>
        <p:spPr bwMode="auto">
          <a:xfrm>
            <a:off x="3101975" y="2103438"/>
            <a:ext cx="244475" cy="238125"/>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7318" name="Rectangle 6"/>
          <p:cNvSpPr>
            <a:spLocks noChangeArrowheads="1"/>
          </p:cNvSpPr>
          <p:nvPr/>
        </p:nvSpPr>
        <p:spPr bwMode="auto">
          <a:xfrm>
            <a:off x="6629400" y="2384425"/>
            <a:ext cx="242888" cy="238125"/>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7319" name="Rectangle 7"/>
          <p:cNvSpPr>
            <a:spLocks noChangeArrowheads="1"/>
          </p:cNvSpPr>
          <p:nvPr/>
        </p:nvSpPr>
        <p:spPr bwMode="auto">
          <a:xfrm>
            <a:off x="7239000" y="3375025"/>
            <a:ext cx="242888" cy="239713"/>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7320" name="Rectangle 8"/>
          <p:cNvSpPr>
            <a:spLocks noChangeArrowheads="1"/>
          </p:cNvSpPr>
          <p:nvPr/>
        </p:nvSpPr>
        <p:spPr bwMode="auto">
          <a:xfrm>
            <a:off x="2212975" y="4491038"/>
            <a:ext cx="242888" cy="238125"/>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7321" name="Rectangle 9"/>
          <p:cNvSpPr>
            <a:spLocks noChangeArrowheads="1"/>
          </p:cNvSpPr>
          <p:nvPr/>
        </p:nvSpPr>
        <p:spPr bwMode="auto">
          <a:xfrm>
            <a:off x="6858000" y="2613025"/>
            <a:ext cx="242888" cy="239713"/>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7322" name="Rectangle 10"/>
          <p:cNvSpPr>
            <a:spLocks noChangeArrowheads="1"/>
          </p:cNvSpPr>
          <p:nvPr/>
        </p:nvSpPr>
        <p:spPr bwMode="auto">
          <a:xfrm>
            <a:off x="7086600" y="3070225"/>
            <a:ext cx="244475" cy="236538"/>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7323" name="Rectangle 11"/>
          <p:cNvSpPr>
            <a:spLocks noChangeArrowheads="1"/>
          </p:cNvSpPr>
          <p:nvPr/>
        </p:nvSpPr>
        <p:spPr bwMode="auto">
          <a:xfrm>
            <a:off x="4152900" y="1546225"/>
            <a:ext cx="241300" cy="238125"/>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7324" name="Rectangle 12"/>
          <p:cNvSpPr>
            <a:spLocks noChangeArrowheads="1"/>
          </p:cNvSpPr>
          <p:nvPr/>
        </p:nvSpPr>
        <p:spPr bwMode="auto">
          <a:xfrm>
            <a:off x="7315200" y="3984625"/>
            <a:ext cx="242888" cy="241300"/>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7325" name="Rectangle 13"/>
          <p:cNvSpPr>
            <a:spLocks noChangeArrowheads="1"/>
          </p:cNvSpPr>
          <p:nvPr/>
        </p:nvSpPr>
        <p:spPr bwMode="auto">
          <a:xfrm flipH="1">
            <a:off x="6413500" y="2103438"/>
            <a:ext cx="242888" cy="238125"/>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7326" name="Rectangle 14"/>
          <p:cNvSpPr>
            <a:spLocks noChangeArrowheads="1"/>
          </p:cNvSpPr>
          <p:nvPr/>
        </p:nvSpPr>
        <p:spPr bwMode="auto">
          <a:xfrm flipH="1">
            <a:off x="7059613" y="2819400"/>
            <a:ext cx="241300" cy="238125"/>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7327" name="Rectangle 15"/>
          <p:cNvSpPr>
            <a:spLocks noChangeArrowheads="1"/>
          </p:cNvSpPr>
          <p:nvPr/>
        </p:nvSpPr>
        <p:spPr bwMode="auto">
          <a:xfrm flipH="1">
            <a:off x="7300913" y="3694113"/>
            <a:ext cx="242887" cy="239712"/>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7328" name="Rectangle 16"/>
          <p:cNvSpPr>
            <a:spLocks noChangeArrowheads="1"/>
          </p:cNvSpPr>
          <p:nvPr/>
        </p:nvSpPr>
        <p:spPr bwMode="auto">
          <a:xfrm flipH="1">
            <a:off x="7219950" y="4491038"/>
            <a:ext cx="241300" cy="238125"/>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7329" name="Rectangle 17"/>
          <p:cNvSpPr>
            <a:spLocks noChangeArrowheads="1"/>
          </p:cNvSpPr>
          <p:nvPr/>
        </p:nvSpPr>
        <p:spPr bwMode="auto">
          <a:xfrm flipH="1">
            <a:off x="6978650" y="5286375"/>
            <a:ext cx="241300" cy="238125"/>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7330" name="Rectangle 18"/>
          <p:cNvSpPr>
            <a:spLocks noChangeArrowheads="1"/>
          </p:cNvSpPr>
          <p:nvPr/>
        </p:nvSpPr>
        <p:spPr bwMode="auto">
          <a:xfrm flipH="1">
            <a:off x="6413500" y="5924550"/>
            <a:ext cx="242888" cy="238125"/>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7331" name="Rectangle 19"/>
          <p:cNvSpPr>
            <a:spLocks noChangeArrowheads="1"/>
          </p:cNvSpPr>
          <p:nvPr/>
        </p:nvSpPr>
        <p:spPr bwMode="auto">
          <a:xfrm flipH="1">
            <a:off x="5362575" y="1546225"/>
            <a:ext cx="241300" cy="238125"/>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7332" name="Freeform 20"/>
          <p:cNvSpPr>
            <a:spLocks/>
          </p:cNvSpPr>
          <p:nvPr/>
        </p:nvSpPr>
        <p:spPr bwMode="auto">
          <a:xfrm>
            <a:off x="2438400" y="2355850"/>
            <a:ext cx="974725" cy="2238375"/>
          </a:xfrm>
          <a:custGeom>
            <a:avLst/>
            <a:gdLst/>
            <a:ahLst/>
            <a:cxnLst>
              <a:cxn ang="0">
                <a:pos x="516" y="0"/>
              </a:cxn>
              <a:cxn ang="0">
                <a:pos x="528" y="690"/>
              </a:cxn>
              <a:cxn ang="0">
                <a:pos x="0" y="1410"/>
              </a:cxn>
            </a:cxnLst>
            <a:rect l="0" t="0" r="r" b="b"/>
            <a:pathLst>
              <a:path w="614" h="1410">
                <a:moveTo>
                  <a:pt x="516" y="0"/>
                </a:moveTo>
                <a:cubicBezTo>
                  <a:pt x="518" y="116"/>
                  <a:pt x="614" y="455"/>
                  <a:pt x="528" y="690"/>
                </a:cubicBezTo>
                <a:cubicBezTo>
                  <a:pt x="442" y="925"/>
                  <a:pt x="224" y="1170"/>
                  <a:pt x="0" y="1410"/>
                </a:cubicBezTo>
              </a:path>
            </a:pathLst>
          </a:custGeom>
          <a:noFill/>
          <a:ln w="9525" cap="flat" cmpd="sng">
            <a:solidFill>
              <a:schemeClr val="tx1"/>
            </a:solidFill>
            <a:prstDash val="sysDot"/>
            <a:round/>
            <a:headEnd type="none" w="med" len="med"/>
            <a:tailEnd type="triangle" w="med" len="med"/>
          </a:ln>
          <a:effectLst/>
        </p:spPr>
        <p:txBody>
          <a:bodyPr anchor="ctr">
            <a:prstTxWarp prst="textNoShape">
              <a:avLst/>
            </a:prstTxWarp>
          </a:bodyPr>
          <a:lstStyle/>
          <a:p>
            <a:endParaRPr lang="en-US"/>
          </a:p>
        </p:txBody>
      </p:sp>
      <p:sp>
        <p:nvSpPr>
          <p:cNvPr id="397333" name="Freeform 21"/>
          <p:cNvSpPr>
            <a:spLocks/>
          </p:cNvSpPr>
          <p:nvPr/>
        </p:nvSpPr>
        <p:spPr bwMode="auto">
          <a:xfrm>
            <a:off x="2438400" y="2308225"/>
            <a:ext cx="1511300" cy="2362200"/>
          </a:xfrm>
          <a:custGeom>
            <a:avLst/>
            <a:gdLst/>
            <a:ahLst/>
            <a:cxnLst>
              <a:cxn ang="0">
                <a:pos x="528" y="0"/>
              </a:cxn>
              <a:cxn ang="0">
                <a:pos x="864" y="864"/>
              </a:cxn>
              <a:cxn ang="0">
                <a:pos x="0" y="1488"/>
              </a:cxn>
            </a:cxnLst>
            <a:rect l="0" t="0" r="r" b="b"/>
            <a:pathLst>
              <a:path w="952" h="1488">
                <a:moveTo>
                  <a:pt x="528" y="0"/>
                </a:moveTo>
                <a:cubicBezTo>
                  <a:pt x="740" y="308"/>
                  <a:pt x="952" y="616"/>
                  <a:pt x="864" y="864"/>
                </a:cubicBezTo>
                <a:cubicBezTo>
                  <a:pt x="776" y="1112"/>
                  <a:pt x="388" y="1300"/>
                  <a:pt x="0" y="1488"/>
                </a:cubicBezTo>
              </a:path>
            </a:pathLst>
          </a:custGeom>
          <a:noFill/>
          <a:ln w="9525" cap="flat" cmpd="sng">
            <a:solidFill>
              <a:schemeClr val="tx1"/>
            </a:solidFill>
            <a:prstDash val="sysDot"/>
            <a:round/>
            <a:headEnd type="none" w="med" len="med"/>
            <a:tailEnd type="triangle" w="med" len="med"/>
          </a:ln>
          <a:effectLst/>
        </p:spPr>
        <p:txBody>
          <a:bodyPr anchor="ctr">
            <a:prstTxWarp prst="textNoShape">
              <a:avLst/>
            </a:prstTxWarp>
          </a:bodyPr>
          <a:lstStyle/>
          <a:p>
            <a:endParaRPr lang="en-US"/>
          </a:p>
        </p:txBody>
      </p:sp>
      <p:sp>
        <p:nvSpPr>
          <p:cNvPr id="397334" name="Freeform 22"/>
          <p:cNvSpPr>
            <a:spLocks/>
          </p:cNvSpPr>
          <p:nvPr/>
        </p:nvSpPr>
        <p:spPr bwMode="auto">
          <a:xfrm>
            <a:off x="3276600" y="2308225"/>
            <a:ext cx="3167063" cy="3619500"/>
          </a:xfrm>
          <a:custGeom>
            <a:avLst/>
            <a:gdLst/>
            <a:ahLst/>
            <a:cxnLst>
              <a:cxn ang="0">
                <a:pos x="0" y="0"/>
              </a:cxn>
              <a:cxn ang="0">
                <a:pos x="1221" y="1029"/>
              </a:cxn>
              <a:cxn ang="0">
                <a:pos x="1995" y="2280"/>
              </a:cxn>
            </a:cxnLst>
            <a:rect l="0" t="0" r="r" b="b"/>
            <a:pathLst>
              <a:path w="1995" h="2280">
                <a:moveTo>
                  <a:pt x="0" y="0"/>
                </a:moveTo>
                <a:cubicBezTo>
                  <a:pt x="203" y="171"/>
                  <a:pt x="889" y="649"/>
                  <a:pt x="1221" y="1029"/>
                </a:cubicBezTo>
                <a:cubicBezTo>
                  <a:pt x="1553" y="1409"/>
                  <a:pt x="1834" y="2020"/>
                  <a:pt x="1995" y="2280"/>
                </a:cubicBezTo>
              </a:path>
            </a:pathLst>
          </a:custGeom>
          <a:noFill/>
          <a:ln w="9525" cap="flat" cmpd="sng">
            <a:solidFill>
              <a:schemeClr val="tx1"/>
            </a:solidFill>
            <a:prstDash val="sysDot"/>
            <a:round/>
            <a:headEnd type="none" w="med" len="med"/>
            <a:tailEnd type="triangle" w="med" len="med"/>
          </a:ln>
          <a:effectLst/>
        </p:spPr>
        <p:txBody>
          <a:bodyPr anchor="ctr">
            <a:prstTxWarp prst="textNoShape">
              <a:avLst/>
            </a:prstTxWarp>
          </a:bodyPr>
          <a:lstStyle/>
          <a:p>
            <a:endParaRPr lang="en-US"/>
          </a:p>
        </p:txBody>
      </p:sp>
      <p:sp>
        <p:nvSpPr>
          <p:cNvPr id="397335" name="Text Box 23"/>
          <p:cNvSpPr txBox="1">
            <a:spLocks noChangeArrowheads="1"/>
          </p:cNvSpPr>
          <p:nvPr/>
        </p:nvSpPr>
        <p:spPr bwMode="auto">
          <a:xfrm>
            <a:off x="2286000" y="1851025"/>
            <a:ext cx="730250" cy="366713"/>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0x00</a:t>
            </a:r>
          </a:p>
        </p:txBody>
      </p:sp>
      <p:sp>
        <p:nvSpPr>
          <p:cNvPr id="397336" name="Text Box 24"/>
          <p:cNvSpPr txBox="1">
            <a:spLocks noChangeArrowheads="1"/>
          </p:cNvSpPr>
          <p:nvPr/>
        </p:nvSpPr>
        <p:spPr bwMode="auto">
          <a:xfrm>
            <a:off x="1295400" y="4289425"/>
            <a:ext cx="730250" cy="366713"/>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0x30</a:t>
            </a:r>
          </a:p>
        </p:txBody>
      </p:sp>
      <p:sp>
        <p:nvSpPr>
          <p:cNvPr id="397337" name="Text Box 25"/>
          <p:cNvSpPr txBox="1">
            <a:spLocks noChangeArrowheads="1"/>
          </p:cNvSpPr>
          <p:nvPr/>
        </p:nvSpPr>
        <p:spPr bwMode="auto">
          <a:xfrm>
            <a:off x="7543800" y="4441825"/>
            <a:ext cx="730250" cy="366713"/>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0xa0</a:t>
            </a:r>
          </a:p>
        </p:txBody>
      </p:sp>
      <p:sp>
        <p:nvSpPr>
          <p:cNvPr id="397338" name="Text Box 26"/>
          <p:cNvSpPr txBox="1">
            <a:spLocks noChangeArrowheads="1"/>
          </p:cNvSpPr>
          <p:nvPr/>
        </p:nvSpPr>
        <p:spPr bwMode="auto">
          <a:xfrm>
            <a:off x="7467600" y="3070225"/>
            <a:ext cx="730250" cy="366713"/>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0xb0</a:t>
            </a:r>
          </a:p>
        </p:txBody>
      </p:sp>
      <p:sp>
        <p:nvSpPr>
          <p:cNvPr id="397339" name="Text Box 27"/>
          <p:cNvSpPr txBox="1">
            <a:spLocks noChangeArrowheads="1"/>
          </p:cNvSpPr>
          <p:nvPr/>
        </p:nvSpPr>
        <p:spPr bwMode="auto">
          <a:xfrm>
            <a:off x="6705600" y="1774825"/>
            <a:ext cx="730250" cy="366713"/>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0xd0</a:t>
            </a:r>
          </a:p>
        </p:txBody>
      </p:sp>
      <p:sp>
        <p:nvSpPr>
          <p:cNvPr id="397340" name="Text Box 28"/>
          <p:cNvSpPr txBox="1">
            <a:spLocks noChangeArrowheads="1"/>
          </p:cNvSpPr>
          <p:nvPr/>
        </p:nvSpPr>
        <p:spPr bwMode="auto">
          <a:xfrm>
            <a:off x="3505200" y="3908425"/>
            <a:ext cx="1708150" cy="641350"/>
          </a:xfrm>
          <a:prstGeom prst="rect">
            <a:avLst/>
          </a:prstGeom>
          <a:solidFill>
            <a:srgbClr val="99CCFF"/>
          </a:solidFill>
          <a:ln w="9525">
            <a:noFill/>
            <a:miter lim="800000"/>
            <a:headEnd/>
            <a:tailEnd/>
          </a:ln>
          <a:effectLst/>
        </p:spPr>
        <p:txBody>
          <a:bodyPr wrap="none">
            <a:prstTxWarp prst="textNoShape">
              <a:avLst/>
            </a:prstTxWarp>
            <a:spAutoFit/>
          </a:bodyPr>
          <a:lstStyle/>
          <a:p>
            <a:pPr algn="l" eaLnBrk="1" hangingPunct="1"/>
            <a:r>
              <a:rPr lang="en-US">
                <a:ea typeface="Arial" charset="0"/>
                <a:cs typeface="Arial" charset="0"/>
              </a:rPr>
              <a:t>Finger pointers</a:t>
            </a:r>
          </a:p>
          <a:p>
            <a:pPr algn="l" eaLnBrk="1" hangingPunct="1"/>
            <a:r>
              <a:rPr lang="en-US">
                <a:ea typeface="Arial" charset="0"/>
                <a:cs typeface="Arial" charset="0"/>
              </a:rPr>
              <a:t>get skewed!</a:t>
            </a:r>
          </a:p>
        </p:txBody>
      </p:sp>
      <p:sp>
        <p:nvSpPr>
          <p:cNvPr id="397341" name="Text Box 29"/>
          <p:cNvSpPr txBox="1">
            <a:spLocks noChangeArrowheads="1"/>
          </p:cNvSpPr>
          <p:nvPr/>
        </p:nvSpPr>
        <p:spPr bwMode="auto">
          <a:xfrm>
            <a:off x="7553325" y="2308225"/>
            <a:ext cx="981075" cy="650875"/>
          </a:xfrm>
          <a:prstGeom prst="rect">
            <a:avLst/>
          </a:prstGeom>
          <a:solidFill>
            <a:srgbClr val="FFCC99"/>
          </a:solidFill>
          <a:ln w="9525">
            <a:solidFill>
              <a:schemeClr val="tx1"/>
            </a:solidFill>
            <a:prstDash val="sysDot"/>
            <a:miter lim="800000"/>
            <a:headEnd/>
            <a:tailEnd/>
          </a:ln>
          <a:effectLst/>
        </p:spPr>
        <p:txBody>
          <a:bodyPr wrap="none">
            <a:prstTxWarp prst="textNoShape">
              <a:avLst/>
            </a:prstTxWarp>
            <a:spAutoFit/>
          </a:bodyPr>
          <a:lstStyle/>
          <a:p>
            <a:pPr algn="l" eaLnBrk="1" hangingPunct="1"/>
            <a:r>
              <a:rPr lang="en-US">
                <a:ea typeface="Arial" charset="0"/>
                <a:cs typeface="Arial" charset="0"/>
              </a:rPr>
              <a:t>Popular</a:t>
            </a:r>
          </a:p>
          <a:p>
            <a:pPr algn="l" eaLnBrk="1" hangingPunct="1"/>
            <a:r>
              <a:rPr lang="en-US">
                <a:ea typeface="Arial" charset="0"/>
                <a:cs typeface="Arial" charset="0"/>
              </a:rPr>
              <a:t>Region</a:t>
            </a:r>
          </a:p>
        </p:txBody>
      </p:sp>
      <p:sp>
        <p:nvSpPr>
          <p:cNvPr id="397342" name="Text Box 30"/>
          <p:cNvSpPr txBox="1">
            <a:spLocks noChangeArrowheads="1"/>
          </p:cNvSpPr>
          <p:nvPr/>
        </p:nvSpPr>
        <p:spPr bwMode="auto">
          <a:xfrm>
            <a:off x="7239000" y="5280025"/>
            <a:ext cx="730250" cy="366713"/>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0x90</a:t>
            </a:r>
          </a:p>
        </p:txBody>
      </p:sp>
      <p:sp>
        <p:nvSpPr>
          <p:cNvPr id="397343" name="Text Box 31"/>
          <p:cNvSpPr txBox="1">
            <a:spLocks noChangeArrowheads="1"/>
          </p:cNvSpPr>
          <p:nvPr/>
        </p:nvSpPr>
        <p:spPr bwMode="auto">
          <a:xfrm>
            <a:off x="6705600" y="6042025"/>
            <a:ext cx="730250" cy="366713"/>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0x80</a:t>
            </a:r>
          </a:p>
        </p:txBody>
      </p:sp>
      <p:sp>
        <p:nvSpPr>
          <p:cNvPr id="397344" name="Text Box 32"/>
          <p:cNvSpPr txBox="1">
            <a:spLocks noChangeArrowheads="1"/>
          </p:cNvSpPr>
          <p:nvPr/>
        </p:nvSpPr>
        <p:spPr bwMode="auto">
          <a:xfrm>
            <a:off x="3429000" y="1317625"/>
            <a:ext cx="730250" cy="366713"/>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0xf0</a:t>
            </a:r>
          </a:p>
        </p:txBody>
      </p:sp>
      <p:sp>
        <p:nvSpPr>
          <p:cNvPr id="397345" name="Text Box 33"/>
          <p:cNvSpPr txBox="1">
            <a:spLocks noChangeArrowheads="1"/>
          </p:cNvSpPr>
          <p:nvPr/>
        </p:nvSpPr>
        <p:spPr bwMode="auto">
          <a:xfrm>
            <a:off x="5562600" y="1393825"/>
            <a:ext cx="730250" cy="366713"/>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0xe0</a:t>
            </a:r>
          </a:p>
        </p:txBody>
      </p:sp>
      <p:sp>
        <p:nvSpPr>
          <p:cNvPr id="397346" name="Rectangle 34"/>
          <p:cNvSpPr>
            <a:spLocks noChangeArrowheads="1"/>
          </p:cNvSpPr>
          <p:nvPr/>
        </p:nvSpPr>
        <p:spPr bwMode="auto">
          <a:xfrm>
            <a:off x="609600" y="4800600"/>
            <a:ext cx="4495800" cy="1524000"/>
          </a:xfrm>
          <a:prstGeom prst="rect">
            <a:avLst/>
          </a:prstGeom>
          <a:solidFill>
            <a:schemeClr val="bg1"/>
          </a:solidFill>
          <a:ln w="9525">
            <a:solidFill>
              <a:schemeClr val="tx1"/>
            </a:solidFill>
            <a:miter lim="800000"/>
            <a:headEnd/>
            <a:tailEnd/>
          </a:ln>
          <a:effectLst/>
        </p:spPr>
        <p:txBody>
          <a:bodyPr anchor="ctr" anchorCtr="1">
            <a:prstTxWarp prst="textNoShape">
              <a:avLst/>
            </a:prstTxWarp>
          </a:bodyPr>
          <a:lstStyle/>
          <a:p>
            <a:pPr marL="342900" indent="-342900" algn="l" eaLnBrk="1" hangingPunct="1">
              <a:spcBef>
                <a:spcPct val="20000"/>
              </a:spcBef>
              <a:buClr>
                <a:schemeClr val="bg2"/>
              </a:buClr>
              <a:buSzPct val="75000"/>
              <a:buFont typeface="Wingdings" charset="2"/>
              <a:buChar char="n"/>
            </a:pPr>
            <a:r>
              <a:rPr lang="en-US" sz="2200" dirty="0"/>
              <a:t>Each routing hop may not reduce node-space by half!</a:t>
            </a:r>
          </a:p>
          <a:p>
            <a:pPr marL="342900" indent="-342900" algn="l" eaLnBrk="1" hangingPunct="1">
              <a:spcBef>
                <a:spcPct val="20000"/>
              </a:spcBef>
              <a:buClr>
                <a:schemeClr val="bg2"/>
              </a:buClr>
              <a:buSzPct val="75000"/>
              <a:buFont typeface="Wingdings" charset="2"/>
              <a:buChar char="n"/>
            </a:pPr>
            <a:r>
              <a:rPr lang="en-US" sz="2200" dirty="0" err="1">
                <a:sym typeface="Wingdings" charset="2"/>
              </a:rPr>
              <a:t></a:t>
            </a:r>
            <a:r>
              <a:rPr lang="en-US" sz="2200" dirty="0">
                <a:sym typeface="Wingdings" charset="2"/>
              </a:rPr>
              <a:t> no </a:t>
            </a:r>
            <a:r>
              <a:rPr lang="en-US" sz="2200" dirty="0" err="1">
                <a:sym typeface="Wingdings" charset="2"/>
              </a:rPr>
              <a:t>log(n</a:t>
            </a:r>
            <a:r>
              <a:rPr lang="en-US" sz="2200" dirty="0">
                <a:sym typeface="Wingdings" charset="2"/>
              </a:rPr>
              <a:t>) hop guarantee</a:t>
            </a:r>
            <a:endParaRPr lang="en-US" sz="2200" dirty="0"/>
          </a:p>
        </p:txBody>
      </p:sp>
      <p:sp>
        <p:nvSpPr>
          <p:cNvPr id="397347" name="Freeform 35"/>
          <p:cNvSpPr>
            <a:spLocks/>
          </p:cNvSpPr>
          <p:nvPr/>
        </p:nvSpPr>
        <p:spPr bwMode="auto">
          <a:xfrm>
            <a:off x="2486025" y="2312988"/>
            <a:ext cx="1171575" cy="2271712"/>
          </a:xfrm>
          <a:custGeom>
            <a:avLst/>
            <a:gdLst/>
            <a:ahLst/>
            <a:cxnLst>
              <a:cxn ang="0">
                <a:pos x="486" y="0"/>
              </a:cxn>
              <a:cxn ang="0">
                <a:pos x="657" y="801"/>
              </a:cxn>
              <a:cxn ang="0">
                <a:pos x="0" y="1431"/>
              </a:cxn>
            </a:cxnLst>
            <a:rect l="0" t="0" r="r" b="b"/>
            <a:pathLst>
              <a:path w="738" h="1431">
                <a:moveTo>
                  <a:pt x="486" y="0"/>
                </a:moveTo>
                <a:cubicBezTo>
                  <a:pt x="514" y="133"/>
                  <a:pt x="738" y="563"/>
                  <a:pt x="657" y="801"/>
                </a:cubicBezTo>
                <a:cubicBezTo>
                  <a:pt x="576" y="1039"/>
                  <a:pt x="137" y="1300"/>
                  <a:pt x="0" y="1431"/>
                </a:cubicBezTo>
              </a:path>
            </a:pathLst>
          </a:custGeom>
          <a:noFill/>
          <a:ln w="9525" cap="flat" cmpd="sng">
            <a:solidFill>
              <a:schemeClr val="tx1"/>
            </a:solidFill>
            <a:prstDash val="sysDot"/>
            <a:round/>
            <a:headEnd type="none" w="med" len="med"/>
            <a:tailEnd type="triangle" w="med" len="med"/>
          </a:ln>
          <a:effectLst/>
        </p:spPr>
        <p:txBody>
          <a:bodyPr anchor="ctr">
            <a:prstTxWarp prst="textNoShape">
              <a:avLst/>
            </a:prstTxWarp>
          </a:bodyPr>
          <a:lstStyle/>
          <a:p>
            <a:endParaRPr lang="en-US"/>
          </a:p>
        </p:txBody>
      </p:sp>
      <p:sp>
        <p:nvSpPr>
          <p:cNvPr id="397348" name="Freeform 36"/>
          <p:cNvSpPr>
            <a:spLocks/>
          </p:cNvSpPr>
          <p:nvPr/>
        </p:nvSpPr>
        <p:spPr bwMode="auto">
          <a:xfrm>
            <a:off x="2663825" y="2336800"/>
            <a:ext cx="504825" cy="608013"/>
          </a:xfrm>
          <a:custGeom>
            <a:avLst/>
            <a:gdLst/>
            <a:ahLst/>
            <a:cxnLst>
              <a:cxn ang="0">
                <a:pos x="318" y="0"/>
              </a:cxn>
              <a:cxn ang="0">
                <a:pos x="199" y="328"/>
              </a:cxn>
              <a:cxn ang="0">
                <a:pos x="0" y="328"/>
              </a:cxn>
            </a:cxnLst>
            <a:rect l="0" t="0" r="r" b="b"/>
            <a:pathLst>
              <a:path w="318" h="383">
                <a:moveTo>
                  <a:pt x="318" y="0"/>
                </a:moveTo>
                <a:cubicBezTo>
                  <a:pt x="300" y="55"/>
                  <a:pt x="252" y="273"/>
                  <a:pt x="199" y="328"/>
                </a:cubicBezTo>
                <a:cubicBezTo>
                  <a:pt x="146" y="383"/>
                  <a:pt x="41" y="328"/>
                  <a:pt x="0" y="328"/>
                </a:cubicBezTo>
              </a:path>
            </a:pathLst>
          </a:custGeom>
          <a:noFill/>
          <a:ln w="9525" cap="flat" cmpd="sng">
            <a:solidFill>
              <a:schemeClr val="tx1"/>
            </a:solidFill>
            <a:prstDash val="sysDot"/>
            <a:round/>
            <a:headEnd type="none" w="med" len="med"/>
            <a:tailEnd type="triangle" w="med" len="med"/>
          </a:ln>
          <a:effectLst/>
        </p:spPr>
        <p:txBody>
          <a:bodyPr anchor="ctr">
            <a:prstTxWarp prst="textNoShape">
              <a:avLst/>
            </a:prstTxWarp>
          </a:bodyPr>
          <a:lstStyle/>
          <a:p>
            <a:endParaRPr lang="en-US"/>
          </a:p>
        </p:txBody>
      </p:sp>
      <p:sp>
        <p:nvSpPr>
          <p:cNvPr id="397349" name="Freeform 37"/>
          <p:cNvSpPr>
            <a:spLocks/>
          </p:cNvSpPr>
          <p:nvPr/>
        </p:nvSpPr>
        <p:spPr bwMode="auto">
          <a:xfrm>
            <a:off x="2381250" y="2305050"/>
            <a:ext cx="819150" cy="1198563"/>
          </a:xfrm>
          <a:custGeom>
            <a:avLst/>
            <a:gdLst/>
            <a:ahLst/>
            <a:cxnLst>
              <a:cxn ang="0">
                <a:pos x="516" y="0"/>
              </a:cxn>
              <a:cxn ang="0">
                <a:pos x="377" y="507"/>
              </a:cxn>
              <a:cxn ang="0">
                <a:pos x="0" y="755"/>
              </a:cxn>
            </a:cxnLst>
            <a:rect l="0" t="0" r="r" b="b"/>
            <a:pathLst>
              <a:path w="516" h="755">
                <a:moveTo>
                  <a:pt x="516" y="0"/>
                </a:moveTo>
                <a:cubicBezTo>
                  <a:pt x="493" y="84"/>
                  <a:pt x="463" y="381"/>
                  <a:pt x="377" y="507"/>
                </a:cubicBezTo>
                <a:cubicBezTo>
                  <a:pt x="291" y="633"/>
                  <a:pt x="79" y="703"/>
                  <a:pt x="0" y="755"/>
                </a:cubicBezTo>
              </a:path>
            </a:pathLst>
          </a:custGeom>
          <a:noFill/>
          <a:ln w="9525" cap="flat" cmpd="sng">
            <a:solidFill>
              <a:schemeClr val="tx1"/>
            </a:solidFill>
            <a:prstDash val="sysDot"/>
            <a:round/>
            <a:headEnd type="none" w="med" len="med"/>
            <a:tailEnd type="triangle" w="med" len="med"/>
          </a:ln>
          <a:effectLst/>
        </p:spPr>
        <p:txBody>
          <a:bodyPr anchor="ctr">
            <a:prstTxWarp prst="textNoShape">
              <a:avLst/>
            </a:prstTxWarp>
          </a:bodyPr>
          <a:lstStyle/>
          <a:p>
            <a:endParaRPr lang="en-US"/>
          </a:p>
        </p:txBody>
      </p:sp>
      <p:sp>
        <p:nvSpPr>
          <p:cNvPr id="39" name="Slide Number Placeholder 38"/>
          <p:cNvSpPr>
            <a:spLocks noGrp="1"/>
          </p:cNvSpPr>
          <p:nvPr>
            <p:ph type="sldNum" sz="quarter" idx="12"/>
          </p:nvPr>
        </p:nvSpPr>
        <p:spPr/>
        <p:txBody>
          <a:bodyPr/>
          <a:lstStyle/>
          <a:p>
            <a:fld id="{B6F15528-21DE-4FAA-801E-634DDDAF4B2B}" type="slidenum">
              <a:rPr lang="en-US" smtClean="0"/>
              <a:pPr/>
              <a:t>31</a:t>
            </a:fld>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73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7347"/>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39734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9734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73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7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32" grpId="0" animBg="1"/>
      <p:bldP spid="397340" grpId="0" animBg="1"/>
      <p:bldP spid="397346" grpId="0" animBg="1"/>
      <p:bldP spid="397347" grpId="0" animBg="1"/>
      <p:bldP spid="397348" grpId="0" animBg="1"/>
      <p:bldP spid="397349" grpId="0" animBg="1"/>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62" name="Freeform 2"/>
          <p:cNvSpPr>
            <a:spLocks/>
          </p:cNvSpPr>
          <p:nvPr/>
        </p:nvSpPr>
        <p:spPr bwMode="auto">
          <a:xfrm>
            <a:off x="7467600" y="1916113"/>
            <a:ext cx="990600" cy="2133600"/>
          </a:xfrm>
          <a:custGeom>
            <a:avLst/>
            <a:gdLst/>
            <a:ahLst/>
            <a:cxnLst>
              <a:cxn ang="0">
                <a:pos x="0" y="0"/>
              </a:cxn>
              <a:cxn ang="0">
                <a:pos x="432" y="432"/>
              </a:cxn>
              <a:cxn ang="0">
                <a:pos x="624" y="1344"/>
              </a:cxn>
            </a:cxnLst>
            <a:rect l="0" t="0" r="r" b="b"/>
            <a:pathLst>
              <a:path w="624" h="1344">
                <a:moveTo>
                  <a:pt x="0" y="0"/>
                </a:moveTo>
                <a:cubicBezTo>
                  <a:pt x="164" y="104"/>
                  <a:pt x="328" y="208"/>
                  <a:pt x="432" y="432"/>
                </a:cubicBezTo>
                <a:cubicBezTo>
                  <a:pt x="536" y="656"/>
                  <a:pt x="580" y="1000"/>
                  <a:pt x="624" y="1344"/>
                </a:cubicBezTo>
              </a:path>
            </a:pathLst>
          </a:custGeom>
          <a:noFill/>
          <a:ln w="9525" cap="flat" cmpd="sng">
            <a:solidFill>
              <a:schemeClr val="tx1"/>
            </a:solidFill>
            <a:prstDash val="sysDot"/>
            <a:round/>
            <a:headEnd type="triangle" w="med" len="med"/>
            <a:tailEnd type="triangle" w="med" len="med"/>
          </a:ln>
          <a:effectLst/>
        </p:spPr>
        <p:txBody>
          <a:bodyPr anchor="ctr">
            <a:prstTxWarp prst="textNoShape">
              <a:avLst/>
            </a:prstTxWarp>
          </a:bodyPr>
          <a:lstStyle/>
          <a:p>
            <a:endParaRPr lang="en-US"/>
          </a:p>
        </p:txBody>
      </p:sp>
      <p:sp>
        <p:nvSpPr>
          <p:cNvPr id="399363" name="Rectangle 3"/>
          <p:cNvSpPr>
            <a:spLocks noGrp="1" noChangeArrowheads="1"/>
          </p:cNvSpPr>
          <p:nvPr>
            <p:ph type="title"/>
          </p:nvPr>
        </p:nvSpPr>
        <p:spPr/>
        <p:txBody>
          <a:bodyPr/>
          <a:lstStyle/>
          <a:p>
            <a:r>
              <a:rPr lang="en-US"/>
              <a:t>Ideal Link Structure</a:t>
            </a:r>
          </a:p>
        </p:txBody>
      </p:sp>
      <p:sp>
        <p:nvSpPr>
          <p:cNvPr id="399364" name="Oval 4"/>
          <p:cNvSpPr>
            <a:spLocks noChangeArrowheads="1"/>
          </p:cNvSpPr>
          <p:nvPr/>
        </p:nvSpPr>
        <p:spPr bwMode="auto">
          <a:xfrm>
            <a:off x="2295525" y="1612900"/>
            <a:ext cx="5086350" cy="5018088"/>
          </a:xfrm>
          <a:prstGeom prst="ellipse">
            <a:avLst/>
          </a:prstGeom>
          <a:noFill/>
          <a:ln w="101600">
            <a:solidFill>
              <a:srgbClr val="C80000"/>
            </a:solidFill>
            <a:round/>
            <a:headEnd/>
            <a:tailEnd/>
          </a:ln>
          <a:effectLst/>
        </p:spPr>
        <p:txBody>
          <a:bodyPr wrap="none" anchor="ctr">
            <a:prstTxWarp prst="textNoShape">
              <a:avLst/>
            </a:prstTxWarp>
          </a:bodyPr>
          <a:lstStyle/>
          <a:p>
            <a:endParaRPr lang="en-US"/>
          </a:p>
        </p:txBody>
      </p:sp>
      <p:sp>
        <p:nvSpPr>
          <p:cNvPr id="399365" name="Rectangle 5"/>
          <p:cNvSpPr>
            <a:spLocks noChangeArrowheads="1"/>
          </p:cNvSpPr>
          <p:nvPr/>
        </p:nvSpPr>
        <p:spPr bwMode="auto">
          <a:xfrm>
            <a:off x="3101975" y="2092325"/>
            <a:ext cx="244475" cy="238125"/>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9366" name="Rectangle 6"/>
          <p:cNvSpPr>
            <a:spLocks noChangeArrowheads="1"/>
          </p:cNvSpPr>
          <p:nvPr/>
        </p:nvSpPr>
        <p:spPr bwMode="auto">
          <a:xfrm>
            <a:off x="6629400" y="2373313"/>
            <a:ext cx="242888" cy="238125"/>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9367" name="Rectangle 7"/>
          <p:cNvSpPr>
            <a:spLocks noChangeArrowheads="1"/>
          </p:cNvSpPr>
          <p:nvPr/>
        </p:nvSpPr>
        <p:spPr bwMode="auto">
          <a:xfrm>
            <a:off x="7239000" y="3363913"/>
            <a:ext cx="242888" cy="239712"/>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9368" name="Rectangle 8"/>
          <p:cNvSpPr>
            <a:spLocks noChangeArrowheads="1"/>
          </p:cNvSpPr>
          <p:nvPr/>
        </p:nvSpPr>
        <p:spPr bwMode="auto">
          <a:xfrm>
            <a:off x="2212975" y="4479925"/>
            <a:ext cx="242888" cy="238125"/>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9369" name="Rectangle 9"/>
          <p:cNvSpPr>
            <a:spLocks noChangeArrowheads="1"/>
          </p:cNvSpPr>
          <p:nvPr/>
        </p:nvSpPr>
        <p:spPr bwMode="auto">
          <a:xfrm>
            <a:off x="6858000" y="2601913"/>
            <a:ext cx="242888" cy="239712"/>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9370" name="Rectangle 10"/>
          <p:cNvSpPr>
            <a:spLocks noChangeArrowheads="1"/>
          </p:cNvSpPr>
          <p:nvPr/>
        </p:nvSpPr>
        <p:spPr bwMode="auto">
          <a:xfrm>
            <a:off x="7086600" y="3059113"/>
            <a:ext cx="244475" cy="236537"/>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9371" name="Rectangle 11"/>
          <p:cNvSpPr>
            <a:spLocks noChangeArrowheads="1"/>
          </p:cNvSpPr>
          <p:nvPr/>
        </p:nvSpPr>
        <p:spPr bwMode="auto">
          <a:xfrm>
            <a:off x="4152900" y="1535113"/>
            <a:ext cx="241300" cy="238125"/>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9372" name="Rectangle 12"/>
          <p:cNvSpPr>
            <a:spLocks noChangeArrowheads="1"/>
          </p:cNvSpPr>
          <p:nvPr/>
        </p:nvSpPr>
        <p:spPr bwMode="auto">
          <a:xfrm>
            <a:off x="7315200" y="3973513"/>
            <a:ext cx="242888" cy="241300"/>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9373" name="Rectangle 13"/>
          <p:cNvSpPr>
            <a:spLocks noChangeArrowheads="1"/>
          </p:cNvSpPr>
          <p:nvPr/>
        </p:nvSpPr>
        <p:spPr bwMode="auto">
          <a:xfrm flipH="1">
            <a:off x="6413500" y="2092325"/>
            <a:ext cx="242888" cy="238125"/>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9374" name="Rectangle 14"/>
          <p:cNvSpPr>
            <a:spLocks noChangeArrowheads="1"/>
          </p:cNvSpPr>
          <p:nvPr/>
        </p:nvSpPr>
        <p:spPr bwMode="auto">
          <a:xfrm flipH="1">
            <a:off x="7059613" y="2808288"/>
            <a:ext cx="241300" cy="238125"/>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9375" name="Rectangle 15"/>
          <p:cNvSpPr>
            <a:spLocks noChangeArrowheads="1"/>
          </p:cNvSpPr>
          <p:nvPr/>
        </p:nvSpPr>
        <p:spPr bwMode="auto">
          <a:xfrm flipH="1">
            <a:off x="7300913" y="3683000"/>
            <a:ext cx="242887" cy="239713"/>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9376" name="Rectangle 16"/>
          <p:cNvSpPr>
            <a:spLocks noChangeArrowheads="1"/>
          </p:cNvSpPr>
          <p:nvPr/>
        </p:nvSpPr>
        <p:spPr bwMode="auto">
          <a:xfrm flipH="1">
            <a:off x="7219950" y="4479925"/>
            <a:ext cx="241300" cy="238125"/>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9377" name="Rectangle 17"/>
          <p:cNvSpPr>
            <a:spLocks noChangeArrowheads="1"/>
          </p:cNvSpPr>
          <p:nvPr/>
        </p:nvSpPr>
        <p:spPr bwMode="auto">
          <a:xfrm flipH="1">
            <a:off x="6978650" y="5275263"/>
            <a:ext cx="241300" cy="238125"/>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9378" name="Rectangle 18"/>
          <p:cNvSpPr>
            <a:spLocks noChangeArrowheads="1"/>
          </p:cNvSpPr>
          <p:nvPr/>
        </p:nvSpPr>
        <p:spPr bwMode="auto">
          <a:xfrm flipH="1">
            <a:off x="6413500" y="5913438"/>
            <a:ext cx="242888" cy="238125"/>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9379" name="Rectangle 19"/>
          <p:cNvSpPr>
            <a:spLocks noChangeArrowheads="1"/>
          </p:cNvSpPr>
          <p:nvPr/>
        </p:nvSpPr>
        <p:spPr bwMode="auto">
          <a:xfrm flipH="1">
            <a:off x="5362575" y="1535113"/>
            <a:ext cx="241300" cy="238125"/>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399380" name="Freeform 20"/>
          <p:cNvSpPr>
            <a:spLocks/>
          </p:cNvSpPr>
          <p:nvPr/>
        </p:nvSpPr>
        <p:spPr bwMode="auto">
          <a:xfrm>
            <a:off x="2438400" y="2330450"/>
            <a:ext cx="979488" cy="2252663"/>
          </a:xfrm>
          <a:custGeom>
            <a:avLst/>
            <a:gdLst/>
            <a:ahLst/>
            <a:cxnLst>
              <a:cxn ang="0">
                <a:pos x="534" y="0"/>
              </a:cxn>
              <a:cxn ang="0">
                <a:pos x="528" y="699"/>
              </a:cxn>
              <a:cxn ang="0">
                <a:pos x="0" y="1419"/>
              </a:cxn>
            </a:cxnLst>
            <a:rect l="0" t="0" r="r" b="b"/>
            <a:pathLst>
              <a:path w="617" h="1419">
                <a:moveTo>
                  <a:pt x="534" y="0"/>
                </a:moveTo>
                <a:cubicBezTo>
                  <a:pt x="534" y="116"/>
                  <a:pt x="617" y="462"/>
                  <a:pt x="528" y="699"/>
                </a:cubicBezTo>
                <a:cubicBezTo>
                  <a:pt x="439" y="936"/>
                  <a:pt x="224" y="1179"/>
                  <a:pt x="0" y="1419"/>
                </a:cubicBezTo>
              </a:path>
            </a:pathLst>
          </a:custGeom>
          <a:noFill/>
          <a:ln w="9525" cap="flat" cmpd="sng">
            <a:solidFill>
              <a:schemeClr val="tx1"/>
            </a:solidFill>
            <a:prstDash val="sysDot"/>
            <a:round/>
            <a:headEnd type="none" w="med" len="med"/>
            <a:tailEnd type="triangle" w="med" len="med"/>
          </a:ln>
          <a:effectLst/>
        </p:spPr>
        <p:txBody>
          <a:bodyPr anchor="ctr">
            <a:prstTxWarp prst="textNoShape">
              <a:avLst/>
            </a:prstTxWarp>
          </a:bodyPr>
          <a:lstStyle/>
          <a:p>
            <a:endParaRPr lang="en-US"/>
          </a:p>
        </p:txBody>
      </p:sp>
      <p:sp>
        <p:nvSpPr>
          <p:cNvPr id="399381" name="Freeform 21"/>
          <p:cNvSpPr>
            <a:spLocks/>
          </p:cNvSpPr>
          <p:nvPr/>
        </p:nvSpPr>
        <p:spPr bwMode="auto">
          <a:xfrm>
            <a:off x="3276600" y="2297113"/>
            <a:ext cx="3224213" cy="3605212"/>
          </a:xfrm>
          <a:custGeom>
            <a:avLst/>
            <a:gdLst/>
            <a:ahLst/>
            <a:cxnLst>
              <a:cxn ang="0">
                <a:pos x="0" y="0"/>
              </a:cxn>
              <a:cxn ang="0">
                <a:pos x="1392" y="975"/>
              </a:cxn>
              <a:cxn ang="0">
                <a:pos x="2031" y="2271"/>
              </a:cxn>
            </a:cxnLst>
            <a:rect l="0" t="0" r="r" b="b"/>
            <a:pathLst>
              <a:path w="2031" h="2271">
                <a:moveTo>
                  <a:pt x="0" y="0"/>
                </a:moveTo>
                <a:cubicBezTo>
                  <a:pt x="232" y="162"/>
                  <a:pt x="1054" y="596"/>
                  <a:pt x="1392" y="975"/>
                </a:cubicBezTo>
                <a:cubicBezTo>
                  <a:pt x="1730" y="1354"/>
                  <a:pt x="1898" y="2001"/>
                  <a:pt x="2031" y="2271"/>
                </a:cubicBezTo>
              </a:path>
            </a:pathLst>
          </a:custGeom>
          <a:noFill/>
          <a:ln w="9525" cap="flat" cmpd="sng">
            <a:solidFill>
              <a:schemeClr val="tx1"/>
            </a:solidFill>
            <a:prstDash val="sysDot"/>
            <a:round/>
            <a:headEnd type="none" w="med" len="med"/>
            <a:tailEnd type="triangle" w="med" len="med"/>
          </a:ln>
          <a:effectLst/>
        </p:spPr>
        <p:txBody>
          <a:bodyPr anchor="ctr">
            <a:prstTxWarp prst="textNoShape">
              <a:avLst/>
            </a:prstTxWarp>
          </a:bodyPr>
          <a:lstStyle/>
          <a:p>
            <a:endParaRPr lang="en-US"/>
          </a:p>
        </p:txBody>
      </p:sp>
      <p:sp>
        <p:nvSpPr>
          <p:cNvPr id="399382" name="Freeform 22"/>
          <p:cNvSpPr>
            <a:spLocks/>
          </p:cNvSpPr>
          <p:nvPr/>
        </p:nvSpPr>
        <p:spPr bwMode="auto">
          <a:xfrm>
            <a:off x="3276600" y="2297113"/>
            <a:ext cx="3995738" cy="2219325"/>
          </a:xfrm>
          <a:custGeom>
            <a:avLst/>
            <a:gdLst/>
            <a:ahLst/>
            <a:cxnLst>
              <a:cxn ang="0">
                <a:pos x="0" y="0"/>
              </a:cxn>
              <a:cxn ang="0">
                <a:pos x="1518" y="615"/>
              </a:cxn>
              <a:cxn ang="0">
                <a:pos x="2517" y="1398"/>
              </a:cxn>
            </a:cxnLst>
            <a:rect l="0" t="0" r="r" b="b"/>
            <a:pathLst>
              <a:path w="2517" h="1398">
                <a:moveTo>
                  <a:pt x="0" y="0"/>
                </a:moveTo>
                <a:cubicBezTo>
                  <a:pt x="253" y="102"/>
                  <a:pt x="1099" y="382"/>
                  <a:pt x="1518" y="615"/>
                </a:cubicBezTo>
                <a:cubicBezTo>
                  <a:pt x="1937" y="848"/>
                  <a:pt x="2309" y="1235"/>
                  <a:pt x="2517" y="1398"/>
                </a:cubicBezTo>
              </a:path>
            </a:pathLst>
          </a:custGeom>
          <a:noFill/>
          <a:ln w="9525" cap="flat" cmpd="sng">
            <a:solidFill>
              <a:schemeClr val="tx1"/>
            </a:solidFill>
            <a:prstDash val="sysDot"/>
            <a:round/>
            <a:headEnd type="none" w="med" len="med"/>
            <a:tailEnd type="triangle" w="med" len="med"/>
          </a:ln>
          <a:effectLst/>
        </p:spPr>
        <p:txBody>
          <a:bodyPr anchor="ctr">
            <a:prstTxWarp prst="textNoShape">
              <a:avLst/>
            </a:prstTxWarp>
          </a:bodyPr>
          <a:lstStyle/>
          <a:p>
            <a:endParaRPr lang="en-US"/>
          </a:p>
        </p:txBody>
      </p:sp>
      <p:sp>
        <p:nvSpPr>
          <p:cNvPr id="399383" name="Text Box 23"/>
          <p:cNvSpPr txBox="1">
            <a:spLocks noChangeArrowheads="1"/>
          </p:cNvSpPr>
          <p:nvPr/>
        </p:nvSpPr>
        <p:spPr bwMode="auto">
          <a:xfrm>
            <a:off x="2286000" y="1839913"/>
            <a:ext cx="730250"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0x00</a:t>
            </a:r>
          </a:p>
        </p:txBody>
      </p:sp>
      <p:sp>
        <p:nvSpPr>
          <p:cNvPr id="399384" name="Text Box 24"/>
          <p:cNvSpPr txBox="1">
            <a:spLocks noChangeArrowheads="1"/>
          </p:cNvSpPr>
          <p:nvPr/>
        </p:nvSpPr>
        <p:spPr bwMode="auto">
          <a:xfrm>
            <a:off x="1295400" y="4278313"/>
            <a:ext cx="730250"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0x30</a:t>
            </a:r>
          </a:p>
        </p:txBody>
      </p:sp>
      <p:sp>
        <p:nvSpPr>
          <p:cNvPr id="399385" name="Text Box 25"/>
          <p:cNvSpPr txBox="1">
            <a:spLocks noChangeArrowheads="1"/>
          </p:cNvSpPr>
          <p:nvPr/>
        </p:nvSpPr>
        <p:spPr bwMode="auto">
          <a:xfrm>
            <a:off x="7543800" y="4430713"/>
            <a:ext cx="730250"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0xa0</a:t>
            </a:r>
          </a:p>
        </p:txBody>
      </p:sp>
      <p:sp>
        <p:nvSpPr>
          <p:cNvPr id="399386" name="Text Box 26"/>
          <p:cNvSpPr txBox="1">
            <a:spLocks noChangeArrowheads="1"/>
          </p:cNvSpPr>
          <p:nvPr/>
        </p:nvSpPr>
        <p:spPr bwMode="auto">
          <a:xfrm>
            <a:off x="7467600" y="3059113"/>
            <a:ext cx="730250"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0xb0</a:t>
            </a:r>
          </a:p>
        </p:txBody>
      </p:sp>
      <p:sp>
        <p:nvSpPr>
          <p:cNvPr id="399387" name="Text Box 27"/>
          <p:cNvSpPr txBox="1">
            <a:spLocks noChangeArrowheads="1"/>
          </p:cNvSpPr>
          <p:nvPr/>
        </p:nvSpPr>
        <p:spPr bwMode="auto">
          <a:xfrm>
            <a:off x="6705600" y="1763713"/>
            <a:ext cx="730250"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0xd0</a:t>
            </a:r>
          </a:p>
        </p:txBody>
      </p:sp>
      <p:sp>
        <p:nvSpPr>
          <p:cNvPr id="399388" name="Text Box 28"/>
          <p:cNvSpPr txBox="1">
            <a:spLocks noChangeArrowheads="1"/>
          </p:cNvSpPr>
          <p:nvPr/>
        </p:nvSpPr>
        <p:spPr bwMode="auto">
          <a:xfrm>
            <a:off x="7553325" y="2297113"/>
            <a:ext cx="981075" cy="650875"/>
          </a:xfrm>
          <a:prstGeom prst="rect">
            <a:avLst/>
          </a:prstGeom>
          <a:solidFill>
            <a:srgbClr val="FFCC99"/>
          </a:solidFill>
          <a:ln w="9525">
            <a:solidFill>
              <a:schemeClr val="tx1"/>
            </a:solidFill>
            <a:prstDash val="sysDot"/>
            <a:miter lim="800000"/>
            <a:headEnd/>
            <a:tailEnd/>
          </a:ln>
          <a:effectLst/>
        </p:spPr>
        <p:txBody>
          <a:bodyPr wrap="none">
            <a:prstTxWarp prst="textNoShape">
              <a:avLst/>
            </a:prstTxWarp>
            <a:spAutoFit/>
          </a:bodyPr>
          <a:lstStyle/>
          <a:p>
            <a:pPr algn="l" eaLnBrk="1" hangingPunct="1"/>
            <a:r>
              <a:rPr lang="en-US">
                <a:ea typeface="Arial" charset="0"/>
                <a:cs typeface="Arial" charset="0"/>
              </a:rPr>
              <a:t>Popular</a:t>
            </a:r>
          </a:p>
          <a:p>
            <a:pPr algn="l" eaLnBrk="1" hangingPunct="1"/>
            <a:r>
              <a:rPr lang="en-US">
                <a:ea typeface="Arial" charset="0"/>
                <a:cs typeface="Arial" charset="0"/>
              </a:rPr>
              <a:t>Region</a:t>
            </a:r>
          </a:p>
        </p:txBody>
      </p:sp>
      <p:sp>
        <p:nvSpPr>
          <p:cNvPr id="399389" name="Text Box 29"/>
          <p:cNvSpPr txBox="1">
            <a:spLocks noChangeArrowheads="1"/>
          </p:cNvSpPr>
          <p:nvPr/>
        </p:nvSpPr>
        <p:spPr bwMode="auto">
          <a:xfrm>
            <a:off x="7239000" y="5268913"/>
            <a:ext cx="730250"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0x90</a:t>
            </a:r>
          </a:p>
        </p:txBody>
      </p:sp>
      <p:sp>
        <p:nvSpPr>
          <p:cNvPr id="399390" name="Text Box 30"/>
          <p:cNvSpPr txBox="1">
            <a:spLocks noChangeArrowheads="1"/>
          </p:cNvSpPr>
          <p:nvPr/>
        </p:nvSpPr>
        <p:spPr bwMode="auto">
          <a:xfrm>
            <a:off x="6705600" y="6030913"/>
            <a:ext cx="730250"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0x80</a:t>
            </a:r>
          </a:p>
        </p:txBody>
      </p:sp>
      <p:sp>
        <p:nvSpPr>
          <p:cNvPr id="399391" name="Text Box 31"/>
          <p:cNvSpPr txBox="1">
            <a:spLocks noChangeArrowheads="1"/>
          </p:cNvSpPr>
          <p:nvPr/>
        </p:nvSpPr>
        <p:spPr bwMode="auto">
          <a:xfrm>
            <a:off x="3429000" y="1306513"/>
            <a:ext cx="730250"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0xf0</a:t>
            </a:r>
          </a:p>
        </p:txBody>
      </p:sp>
      <p:sp>
        <p:nvSpPr>
          <p:cNvPr id="399392" name="Text Box 32"/>
          <p:cNvSpPr txBox="1">
            <a:spLocks noChangeArrowheads="1"/>
          </p:cNvSpPr>
          <p:nvPr/>
        </p:nvSpPr>
        <p:spPr bwMode="auto">
          <a:xfrm>
            <a:off x="5562600" y="1382713"/>
            <a:ext cx="730250"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0xe0</a:t>
            </a:r>
          </a:p>
        </p:txBody>
      </p:sp>
      <p:sp>
        <p:nvSpPr>
          <p:cNvPr id="399393" name="Freeform 33"/>
          <p:cNvSpPr>
            <a:spLocks/>
          </p:cNvSpPr>
          <p:nvPr/>
        </p:nvSpPr>
        <p:spPr bwMode="auto">
          <a:xfrm>
            <a:off x="3286125" y="2330450"/>
            <a:ext cx="3814763" cy="842963"/>
          </a:xfrm>
          <a:custGeom>
            <a:avLst/>
            <a:gdLst/>
            <a:ahLst/>
            <a:cxnLst>
              <a:cxn ang="0">
                <a:pos x="0" y="0"/>
              </a:cxn>
              <a:cxn ang="0">
                <a:pos x="1107" y="207"/>
              </a:cxn>
              <a:cxn ang="0">
                <a:pos x="2403" y="531"/>
              </a:cxn>
            </a:cxnLst>
            <a:rect l="0" t="0" r="r" b="b"/>
            <a:pathLst>
              <a:path w="2403" h="531">
                <a:moveTo>
                  <a:pt x="0" y="0"/>
                </a:moveTo>
                <a:cubicBezTo>
                  <a:pt x="184" y="34"/>
                  <a:pt x="707" y="119"/>
                  <a:pt x="1107" y="207"/>
                </a:cubicBezTo>
                <a:cubicBezTo>
                  <a:pt x="1507" y="295"/>
                  <a:pt x="2133" y="464"/>
                  <a:pt x="2403" y="531"/>
                </a:cubicBezTo>
              </a:path>
            </a:pathLst>
          </a:custGeom>
          <a:noFill/>
          <a:ln w="9525" cap="flat" cmpd="sng">
            <a:solidFill>
              <a:schemeClr val="tx1"/>
            </a:solidFill>
            <a:prstDash val="sysDot"/>
            <a:round/>
            <a:headEnd type="none" w="med" len="med"/>
            <a:tailEnd type="triangle" w="med" len="med"/>
          </a:ln>
          <a:effectLst/>
        </p:spPr>
        <p:txBody>
          <a:bodyPr anchor="ctr">
            <a:prstTxWarp prst="textNoShape">
              <a:avLst/>
            </a:prstTxWarp>
          </a:bodyPr>
          <a:lstStyle/>
          <a:p>
            <a:endParaRPr lang="en-US"/>
          </a:p>
        </p:txBody>
      </p:sp>
      <p:sp>
        <p:nvSpPr>
          <p:cNvPr id="35" name="Slide Number Placeholder 34"/>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p:txBody>
          <a:bodyPr/>
          <a:lstStyle/>
          <a:p>
            <a:r>
              <a:rPr lang="en-US"/>
              <a:t>Mercury</a:t>
            </a:r>
          </a:p>
        </p:txBody>
      </p:sp>
      <p:sp>
        <p:nvSpPr>
          <p:cNvPr id="401411" name="Line 3"/>
          <p:cNvSpPr>
            <a:spLocks noChangeShapeType="1"/>
          </p:cNvSpPr>
          <p:nvPr/>
        </p:nvSpPr>
        <p:spPr bwMode="auto">
          <a:xfrm flipH="1">
            <a:off x="3040063" y="2043113"/>
            <a:ext cx="7937" cy="2300287"/>
          </a:xfrm>
          <a:prstGeom prst="line">
            <a:avLst/>
          </a:prstGeom>
          <a:noFill/>
          <a:ln w="22225">
            <a:solidFill>
              <a:schemeClr val="tx1"/>
            </a:solidFill>
            <a:round/>
            <a:headEnd type="triangle" w="med" len="med"/>
            <a:tailEnd/>
          </a:ln>
          <a:effectLst/>
        </p:spPr>
        <p:txBody>
          <a:bodyPr wrap="none" anchor="ctr">
            <a:prstTxWarp prst="textNoShape">
              <a:avLst/>
            </a:prstTxWarp>
          </a:bodyPr>
          <a:lstStyle/>
          <a:p>
            <a:endParaRPr lang="en-US"/>
          </a:p>
        </p:txBody>
      </p:sp>
      <p:sp>
        <p:nvSpPr>
          <p:cNvPr id="401412" name="Line 4"/>
          <p:cNvSpPr>
            <a:spLocks noChangeShapeType="1"/>
          </p:cNvSpPr>
          <p:nvPr/>
        </p:nvSpPr>
        <p:spPr bwMode="auto">
          <a:xfrm flipV="1">
            <a:off x="2859088" y="4176713"/>
            <a:ext cx="3846512" cy="17462"/>
          </a:xfrm>
          <a:prstGeom prst="line">
            <a:avLst/>
          </a:prstGeom>
          <a:noFill/>
          <a:ln w="22225">
            <a:solidFill>
              <a:schemeClr val="tx1"/>
            </a:solidFill>
            <a:round/>
            <a:headEnd/>
            <a:tailEnd type="triangle" w="med" len="med"/>
          </a:ln>
          <a:effectLst/>
        </p:spPr>
        <p:txBody>
          <a:bodyPr wrap="none" anchor="ctr">
            <a:prstTxWarp prst="textNoShape">
              <a:avLst/>
            </a:prstTxWarp>
          </a:bodyPr>
          <a:lstStyle/>
          <a:p>
            <a:endParaRPr lang="en-US"/>
          </a:p>
        </p:txBody>
      </p:sp>
      <p:sp>
        <p:nvSpPr>
          <p:cNvPr id="401413" name="Text Box 5"/>
          <p:cNvSpPr txBox="1">
            <a:spLocks noChangeArrowheads="1"/>
          </p:cNvSpPr>
          <p:nvPr/>
        </p:nvSpPr>
        <p:spPr bwMode="auto">
          <a:xfrm>
            <a:off x="1828800" y="2347913"/>
            <a:ext cx="849313" cy="304800"/>
          </a:xfrm>
          <a:prstGeom prst="rect">
            <a:avLst/>
          </a:prstGeom>
          <a:noFill/>
          <a:ln w="9525">
            <a:noFill/>
            <a:miter lim="800000"/>
            <a:headEnd/>
            <a:tailEnd/>
          </a:ln>
          <a:effectLst/>
        </p:spPr>
        <p:txBody>
          <a:bodyPr wrap="none">
            <a:prstTxWarp prst="textNoShape">
              <a:avLst/>
            </a:prstTxWarp>
            <a:spAutoFit/>
          </a:bodyPr>
          <a:lstStyle/>
          <a:p>
            <a:pPr eaLnBrk="1" hangingPunct="1"/>
            <a:r>
              <a:rPr lang="en-US" sz="1400" b="1">
                <a:latin typeface="Verdana" charset="0"/>
                <a:ea typeface="Arial" charset="0"/>
                <a:cs typeface="Arial" charset="0"/>
              </a:rPr>
              <a:t>Values</a:t>
            </a:r>
          </a:p>
        </p:txBody>
      </p:sp>
      <p:sp>
        <p:nvSpPr>
          <p:cNvPr id="401414" name="Text Box 6"/>
          <p:cNvSpPr txBox="1">
            <a:spLocks noChangeArrowheads="1"/>
          </p:cNvSpPr>
          <p:nvPr/>
        </p:nvSpPr>
        <p:spPr bwMode="auto">
          <a:xfrm>
            <a:off x="5943600" y="4329113"/>
            <a:ext cx="803275" cy="304800"/>
          </a:xfrm>
          <a:prstGeom prst="rect">
            <a:avLst/>
          </a:prstGeom>
          <a:noFill/>
          <a:ln w="9525">
            <a:noFill/>
            <a:miter lim="800000"/>
            <a:headEnd/>
            <a:tailEnd/>
          </a:ln>
          <a:effectLst/>
        </p:spPr>
        <p:txBody>
          <a:bodyPr wrap="none">
            <a:prstTxWarp prst="textNoShape">
              <a:avLst/>
            </a:prstTxWarp>
            <a:spAutoFit/>
          </a:bodyPr>
          <a:lstStyle/>
          <a:p>
            <a:pPr eaLnBrk="1" hangingPunct="1"/>
            <a:r>
              <a:rPr lang="en-US" sz="1400" b="1">
                <a:latin typeface="Verdana" charset="0"/>
                <a:ea typeface="Arial" charset="0"/>
                <a:cs typeface="Arial" charset="0"/>
              </a:rPr>
              <a:t>Nodes</a:t>
            </a:r>
          </a:p>
        </p:txBody>
      </p:sp>
      <p:sp>
        <p:nvSpPr>
          <p:cNvPr id="401415" name="Rectangle 7"/>
          <p:cNvSpPr>
            <a:spLocks noChangeArrowheads="1"/>
          </p:cNvSpPr>
          <p:nvPr/>
        </p:nvSpPr>
        <p:spPr bwMode="auto">
          <a:xfrm>
            <a:off x="609600" y="4768850"/>
            <a:ext cx="8229600" cy="1770063"/>
          </a:xfrm>
          <a:prstGeom prst="rect">
            <a:avLst/>
          </a:prstGeom>
          <a:noFill/>
          <a:ln w="9525">
            <a:noFill/>
            <a:miter lim="800000"/>
            <a:headEnd/>
            <a:tailEnd/>
          </a:ln>
          <a:effectLst/>
        </p:spPr>
        <p:txBody>
          <a:bodyPr>
            <a:prstTxWarp prst="textNoShape">
              <a:avLst/>
            </a:prstTxWarp>
          </a:bodyPr>
          <a:lstStyle/>
          <a:p>
            <a:pPr marL="342900" indent="-342900" algn="l" eaLnBrk="1" hangingPunct="1">
              <a:spcBef>
                <a:spcPct val="20000"/>
              </a:spcBef>
              <a:buClr>
                <a:schemeClr val="bg2"/>
              </a:buClr>
              <a:buSzPct val="75000"/>
              <a:buFont typeface="Wingdings" charset="2"/>
              <a:buChar char="n"/>
            </a:pPr>
            <a:r>
              <a:rPr lang="en-US" sz="2400"/>
              <a:t>If we had the above information…</a:t>
            </a:r>
          </a:p>
          <a:p>
            <a:pPr marL="342900" indent="-342900" algn="l" eaLnBrk="1" hangingPunct="1">
              <a:spcBef>
                <a:spcPct val="20000"/>
              </a:spcBef>
              <a:buClr>
                <a:schemeClr val="bg2"/>
              </a:buClr>
              <a:buSzPct val="75000"/>
              <a:buFont typeface="Wingdings" charset="2"/>
              <a:buChar char="n"/>
            </a:pPr>
            <a:r>
              <a:rPr lang="en-US" sz="2400"/>
              <a:t>For finger </a:t>
            </a:r>
            <a:r>
              <a:rPr lang="en-US" sz="2400" i="1"/>
              <a:t>i</a:t>
            </a:r>
          </a:p>
          <a:p>
            <a:pPr marL="742950" lvl="1" indent="-285750" algn="l" eaLnBrk="1" hangingPunct="1">
              <a:spcBef>
                <a:spcPct val="20000"/>
              </a:spcBef>
              <a:buClr>
                <a:schemeClr val="accent2"/>
              </a:buClr>
              <a:buSzPct val="80000"/>
              <a:buFont typeface="Wingdings" charset="2"/>
              <a:buChar char="¨"/>
            </a:pPr>
            <a:r>
              <a:rPr lang="en-US" sz="2000">
                <a:ea typeface="ＭＳ Ｐゴシック" charset="-128"/>
              </a:rPr>
              <a:t>Estimate value </a:t>
            </a:r>
            <a:r>
              <a:rPr lang="en-US" sz="2000" b="1">
                <a:solidFill>
                  <a:srgbClr val="C80000"/>
                </a:solidFill>
                <a:ea typeface="ＭＳ Ｐゴシック" charset="-128"/>
              </a:rPr>
              <a:t>v</a:t>
            </a:r>
            <a:r>
              <a:rPr lang="en-US" sz="2000">
                <a:ea typeface="ＭＳ Ｐゴシック" charset="-128"/>
              </a:rPr>
              <a:t> for which </a:t>
            </a:r>
            <a:r>
              <a:rPr lang="en-US" sz="2000" b="1">
                <a:solidFill>
                  <a:srgbClr val="C80000"/>
                </a:solidFill>
                <a:ea typeface="ＭＳ Ｐゴシック" charset="-128"/>
              </a:rPr>
              <a:t>2</a:t>
            </a:r>
            <a:r>
              <a:rPr lang="en-US" sz="2000" b="1" baseline="30000">
                <a:solidFill>
                  <a:srgbClr val="C80000"/>
                </a:solidFill>
                <a:ea typeface="ＭＳ Ｐゴシック" charset="-128"/>
              </a:rPr>
              <a:t>i</a:t>
            </a:r>
            <a:r>
              <a:rPr lang="en-US" sz="2000" b="1">
                <a:solidFill>
                  <a:srgbClr val="C80000"/>
                </a:solidFill>
                <a:ea typeface="ＭＳ Ｐゴシック" charset="-128"/>
              </a:rPr>
              <a:t> th</a:t>
            </a:r>
            <a:r>
              <a:rPr lang="en-US" sz="2000">
                <a:ea typeface="ＭＳ Ｐゴシック" charset="-128"/>
              </a:rPr>
              <a:t> node is responsible</a:t>
            </a:r>
          </a:p>
        </p:txBody>
      </p:sp>
      <p:sp>
        <p:nvSpPr>
          <p:cNvPr id="401416" name="Rectangle 8"/>
          <p:cNvSpPr>
            <a:spLocks noChangeArrowheads="1"/>
          </p:cNvSpPr>
          <p:nvPr/>
        </p:nvSpPr>
        <p:spPr bwMode="auto">
          <a:xfrm>
            <a:off x="228600" y="1357313"/>
            <a:ext cx="7924800" cy="609600"/>
          </a:xfrm>
          <a:prstGeom prst="rect">
            <a:avLst/>
          </a:prstGeom>
          <a:solidFill>
            <a:schemeClr val="bg1"/>
          </a:solidFill>
          <a:ln w="9525">
            <a:noFill/>
            <a:miter lim="800000"/>
            <a:headEnd/>
            <a:tailEnd/>
          </a:ln>
          <a:effectLst/>
        </p:spPr>
        <p:txBody>
          <a:bodyPr anchor="ctr" anchorCtr="1">
            <a:prstTxWarp prst="textNoShape">
              <a:avLst/>
            </a:prstTxWarp>
          </a:bodyPr>
          <a:lstStyle/>
          <a:p>
            <a:pPr marL="342900" indent="-342900" algn="l" eaLnBrk="1" hangingPunct="1">
              <a:spcBef>
                <a:spcPct val="20000"/>
              </a:spcBef>
              <a:buClr>
                <a:schemeClr val="bg2"/>
              </a:buClr>
              <a:buSzPct val="75000"/>
              <a:buFont typeface="Wingdings" charset="2"/>
              <a:buChar char="n"/>
            </a:pPr>
            <a:r>
              <a:rPr lang="en-US" sz="2400"/>
              <a:t>Need to establish links based on </a:t>
            </a:r>
            <a:r>
              <a:rPr lang="en-US" sz="2400">
                <a:solidFill>
                  <a:srgbClr val="C80000"/>
                </a:solidFill>
                <a:effectLst>
                  <a:outerShdw blurRad="38100" dist="38100" dir="2700000" algn="tl">
                    <a:srgbClr val="DDDDDD"/>
                  </a:outerShdw>
                </a:effectLst>
              </a:rPr>
              <a:t>node-distance</a:t>
            </a:r>
          </a:p>
        </p:txBody>
      </p:sp>
      <p:sp>
        <p:nvSpPr>
          <p:cNvPr id="401417" name="Freeform 9"/>
          <p:cNvSpPr>
            <a:spLocks/>
          </p:cNvSpPr>
          <p:nvPr/>
        </p:nvSpPr>
        <p:spPr bwMode="auto">
          <a:xfrm>
            <a:off x="3048000" y="2347913"/>
            <a:ext cx="3186113" cy="1814512"/>
          </a:xfrm>
          <a:custGeom>
            <a:avLst/>
            <a:gdLst/>
            <a:ahLst/>
            <a:cxnLst>
              <a:cxn ang="0">
                <a:pos x="0" y="1143"/>
              </a:cxn>
              <a:cxn ang="0">
                <a:pos x="72" y="1044"/>
              </a:cxn>
              <a:cxn ang="0">
                <a:pos x="126" y="990"/>
              </a:cxn>
              <a:cxn ang="0">
                <a:pos x="189" y="837"/>
              </a:cxn>
              <a:cxn ang="0">
                <a:pos x="234" y="819"/>
              </a:cxn>
              <a:cxn ang="0">
                <a:pos x="297" y="783"/>
              </a:cxn>
              <a:cxn ang="0">
                <a:pos x="441" y="747"/>
              </a:cxn>
              <a:cxn ang="0">
                <a:pos x="504" y="711"/>
              </a:cxn>
              <a:cxn ang="0">
                <a:pos x="603" y="684"/>
              </a:cxn>
              <a:cxn ang="0">
                <a:pos x="675" y="657"/>
              </a:cxn>
              <a:cxn ang="0">
                <a:pos x="819" y="630"/>
              </a:cxn>
              <a:cxn ang="0">
                <a:pos x="855" y="621"/>
              </a:cxn>
              <a:cxn ang="0">
                <a:pos x="909" y="585"/>
              </a:cxn>
              <a:cxn ang="0">
                <a:pos x="945" y="540"/>
              </a:cxn>
              <a:cxn ang="0">
                <a:pos x="1026" y="414"/>
              </a:cxn>
              <a:cxn ang="0">
                <a:pos x="1035" y="387"/>
              </a:cxn>
              <a:cxn ang="0">
                <a:pos x="1134" y="333"/>
              </a:cxn>
              <a:cxn ang="0">
                <a:pos x="1260" y="270"/>
              </a:cxn>
              <a:cxn ang="0">
                <a:pos x="1404" y="225"/>
              </a:cxn>
              <a:cxn ang="0">
                <a:pos x="1458" y="207"/>
              </a:cxn>
              <a:cxn ang="0">
                <a:pos x="1485" y="198"/>
              </a:cxn>
              <a:cxn ang="0">
                <a:pos x="1503" y="171"/>
              </a:cxn>
              <a:cxn ang="0">
                <a:pos x="1530" y="162"/>
              </a:cxn>
              <a:cxn ang="0">
                <a:pos x="1539" y="135"/>
              </a:cxn>
              <a:cxn ang="0">
                <a:pos x="1593" y="99"/>
              </a:cxn>
              <a:cxn ang="0">
                <a:pos x="1683" y="72"/>
              </a:cxn>
              <a:cxn ang="0">
                <a:pos x="1854" y="36"/>
              </a:cxn>
              <a:cxn ang="0">
                <a:pos x="1953" y="9"/>
              </a:cxn>
              <a:cxn ang="0">
                <a:pos x="2007" y="0"/>
              </a:cxn>
              <a:cxn ang="0">
                <a:pos x="2007" y="1125"/>
              </a:cxn>
              <a:cxn ang="0">
                <a:pos x="0" y="1143"/>
              </a:cxn>
            </a:cxnLst>
            <a:rect l="0" t="0" r="r" b="b"/>
            <a:pathLst>
              <a:path w="2007" h="1143">
                <a:moveTo>
                  <a:pt x="0" y="1143"/>
                </a:moveTo>
                <a:cubicBezTo>
                  <a:pt x="21" y="1101"/>
                  <a:pt x="25" y="1060"/>
                  <a:pt x="72" y="1044"/>
                </a:cubicBezTo>
                <a:cubicBezTo>
                  <a:pt x="90" y="1026"/>
                  <a:pt x="120" y="1015"/>
                  <a:pt x="126" y="990"/>
                </a:cubicBezTo>
                <a:cubicBezTo>
                  <a:pt x="136" y="948"/>
                  <a:pt x="149" y="862"/>
                  <a:pt x="189" y="837"/>
                </a:cubicBezTo>
                <a:cubicBezTo>
                  <a:pt x="203" y="828"/>
                  <a:pt x="220" y="827"/>
                  <a:pt x="234" y="819"/>
                </a:cubicBezTo>
                <a:cubicBezTo>
                  <a:pt x="281" y="793"/>
                  <a:pt x="253" y="793"/>
                  <a:pt x="297" y="783"/>
                </a:cubicBezTo>
                <a:cubicBezTo>
                  <a:pt x="345" y="772"/>
                  <a:pt x="396" y="769"/>
                  <a:pt x="441" y="747"/>
                </a:cubicBezTo>
                <a:cubicBezTo>
                  <a:pt x="463" y="736"/>
                  <a:pt x="482" y="722"/>
                  <a:pt x="504" y="711"/>
                </a:cubicBezTo>
                <a:cubicBezTo>
                  <a:pt x="535" y="696"/>
                  <a:pt x="570" y="692"/>
                  <a:pt x="603" y="684"/>
                </a:cubicBezTo>
                <a:cubicBezTo>
                  <a:pt x="628" y="678"/>
                  <a:pt x="650" y="663"/>
                  <a:pt x="675" y="657"/>
                </a:cubicBezTo>
                <a:cubicBezTo>
                  <a:pt x="723" y="646"/>
                  <a:pt x="772" y="642"/>
                  <a:pt x="819" y="630"/>
                </a:cubicBezTo>
                <a:cubicBezTo>
                  <a:pt x="831" y="627"/>
                  <a:pt x="843" y="624"/>
                  <a:pt x="855" y="621"/>
                </a:cubicBezTo>
                <a:cubicBezTo>
                  <a:pt x="873" y="609"/>
                  <a:pt x="902" y="606"/>
                  <a:pt x="909" y="585"/>
                </a:cubicBezTo>
                <a:cubicBezTo>
                  <a:pt x="921" y="548"/>
                  <a:pt x="910" y="563"/>
                  <a:pt x="945" y="540"/>
                </a:cubicBezTo>
                <a:cubicBezTo>
                  <a:pt x="997" y="462"/>
                  <a:pt x="970" y="504"/>
                  <a:pt x="1026" y="414"/>
                </a:cubicBezTo>
                <a:cubicBezTo>
                  <a:pt x="1031" y="406"/>
                  <a:pt x="1028" y="394"/>
                  <a:pt x="1035" y="387"/>
                </a:cubicBezTo>
                <a:cubicBezTo>
                  <a:pt x="1055" y="367"/>
                  <a:pt x="1109" y="347"/>
                  <a:pt x="1134" y="333"/>
                </a:cubicBezTo>
                <a:cubicBezTo>
                  <a:pt x="1182" y="306"/>
                  <a:pt x="1206" y="284"/>
                  <a:pt x="1260" y="270"/>
                </a:cubicBezTo>
                <a:cubicBezTo>
                  <a:pt x="1303" y="241"/>
                  <a:pt x="1354" y="239"/>
                  <a:pt x="1404" y="225"/>
                </a:cubicBezTo>
                <a:cubicBezTo>
                  <a:pt x="1422" y="220"/>
                  <a:pt x="1440" y="213"/>
                  <a:pt x="1458" y="207"/>
                </a:cubicBezTo>
                <a:cubicBezTo>
                  <a:pt x="1467" y="204"/>
                  <a:pt x="1485" y="198"/>
                  <a:pt x="1485" y="198"/>
                </a:cubicBezTo>
                <a:cubicBezTo>
                  <a:pt x="1491" y="189"/>
                  <a:pt x="1495" y="178"/>
                  <a:pt x="1503" y="171"/>
                </a:cubicBezTo>
                <a:cubicBezTo>
                  <a:pt x="1510" y="165"/>
                  <a:pt x="1523" y="169"/>
                  <a:pt x="1530" y="162"/>
                </a:cubicBezTo>
                <a:cubicBezTo>
                  <a:pt x="1537" y="155"/>
                  <a:pt x="1532" y="142"/>
                  <a:pt x="1539" y="135"/>
                </a:cubicBezTo>
                <a:cubicBezTo>
                  <a:pt x="1554" y="120"/>
                  <a:pt x="1575" y="111"/>
                  <a:pt x="1593" y="99"/>
                </a:cubicBezTo>
                <a:cubicBezTo>
                  <a:pt x="1616" y="83"/>
                  <a:pt x="1657" y="81"/>
                  <a:pt x="1683" y="72"/>
                </a:cubicBezTo>
                <a:cubicBezTo>
                  <a:pt x="1743" y="52"/>
                  <a:pt x="1793" y="51"/>
                  <a:pt x="1854" y="36"/>
                </a:cubicBezTo>
                <a:cubicBezTo>
                  <a:pt x="1869" y="39"/>
                  <a:pt x="1941" y="9"/>
                  <a:pt x="1953" y="9"/>
                </a:cubicBezTo>
                <a:cubicBezTo>
                  <a:pt x="1953" y="9"/>
                  <a:pt x="2004" y="0"/>
                  <a:pt x="2007" y="0"/>
                </a:cubicBezTo>
                <a:lnTo>
                  <a:pt x="2007" y="1125"/>
                </a:lnTo>
                <a:lnTo>
                  <a:pt x="0" y="1143"/>
                </a:lnTo>
                <a:close/>
              </a:path>
            </a:pathLst>
          </a:custGeom>
          <a:solidFill>
            <a:srgbClr val="FFFF99"/>
          </a:solidFill>
          <a:ln w="9525" cap="flat" cmpd="sng">
            <a:solidFill>
              <a:schemeClr val="tx1"/>
            </a:solidFill>
            <a:prstDash val="solid"/>
            <a:round/>
            <a:headEnd type="none" w="med" len="med"/>
            <a:tailEnd type="none" w="med" len="med"/>
          </a:ln>
          <a:effectLst/>
        </p:spPr>
        <p:txBody>
          <a:bodyPr anchor="ctr">
            <a:prstTxWarp prst="textNoShape">
              <a:avLst/>
            </a:prstTxWarp>
          </a:bodyPr>
          <a:lstStyle/>
          <a:p>
            <a:endParaRPr lang="en-US"/>
          </a:p>
        </p:txBody>
      </p:sp>
      <p:sp>
        <p:nvSpPr>
          <p:cNvPr id="401418" name="Oval 10"/>
          <p:cNvSpPr>
            <a:spLocks noChangeArrowheads="1"/>
          </p:cNvSpPr>
          <p:nvPr/>
        </p:nvSpPr>
        <p:spPr bwMode="auto">
          <a:xfrm>
            <a:off x="3200400" y="3871913"/>
            <a:ext cx="76200" cy="76200"/>
          </a:xfrm>
          <a:prstGeom prst="ellipse">
            <a:avLst/>
          </a:prstGeom>
          <a:solidFill>
            <a:srgbClr val="800080"/>
          </a:solidFill>
          <a:ln w="9525">
            <a:solidFill>
              <a:srgbClr val="800080"/>
            </a:solidFill>
            <a:round/>
            <a:headEnd/>
            <a:tailEnd/>
          </a:ln>
          <a:effectLst/>
        </p:spPr>
        <p:txBody>
          <a:bodyPr wrap="none" anchor="ctr">
            <a:prstTxWarp prst="textNoShape">
              <a:avLst/>
            </a:prstTxWarp>
          </a:bodyPr>
          <a:lstStyle/>
          <a:p>
            <a:endParaRPr lang="en-US"/>
          </a:p>
        </p:txBody>
      </p:sp>
      <p:sp>
        <p:nvSpPr>
          <p:cNvPr id="401419" name="Oval 11"/>
          <p:cNvSpPr>
            <a:spLocks noChangeArrowheads="1"/>
          </p:cNvSpPr>
          <p:nvPr/>
        </p:nvSpPr>
        <p:spPr bwMode="auto">
          <a:xfrm>
            <a:off x="3352800" y="3643313"/>
            <a:ext cx="76200" cy="76200"/>
          </a:xfrm>
          <a:prstGeom prst="ellipse">
            <a:avLst/>
          </a:prstGeom>
          <a:solidFill>
            <a:srgbClr val="800080"/>
          </a:solidFill>
          <a:ln w="9525">
            <a:solidFill>
              <a:srgbClr val="800080"/>
            </a:solidFill>
            <a:round/>
            <a:headEnd/>
            <a:tailEnd/>
          </a:ln>
          <a:effectLst/>
        </p:spPr>
        <p:txBody>
          <a:bodyPr wrap="none" anchor="ctr">
            <a:prstTxWarp prst="textNoShape">
              <a:avLst/>
            </a:prstTxWarp>
          </a:bodyPr>
          <a:lstStyle/>
          <a:p>
            <a:endParaRPr lang="en-US"/>
          </a:p>
        </p:txBody>
      </p:sp>
      <p:sp>
        <p:nvSpPr>
          <p:cNvPr id="401420" name="Oval 12"/>
          <p:cNvSpPr>
            <a:spLocks noChangeArrowheads="1"/>
          </p:cNvSpPr>
          <p:nvPr/>
        </p:nvSpPr>
        <p:spPr bwMode="auto">
          <a:xfrm>
            <a:off x="3581400" y="3567113"/>
            <a:ext cx="76200" cy="76200"/>
          </a:xfrm>
          <a:prstGeom prst="ellipse">
            <a:avLst/>
          </a:prstGeom>
          <a:solidFill>
            <a:srgbClr val="800080"/>
          </a:solidFill>
          <a:ln w="9525">
            <a:solidFill>
              <a:srgbClr val="800080"/>
            </a:solidFill>
            <a:round/>
            <a:headEnd/>
            <a:tailEnd/>
          </a:ln>
          <a:effectLst/>
        </p:spPr>
        <p:txBody>
          <a:bodyPr wrap="none" anchor="ctr">
            <a:prstTxWarp prst="textNoShape">
              <a:avLst/>
            </a:prstTxWarp>
          </a:bodyPr>
          <a:lstStyle/>
          <a:p>
            <a:endParaRPr lang="en-US"/>
          </a:p>
        </p:txBody>
      </p:sp>
      <p:sp>
        <p:nvSpPr>
          <p:cNvPr id="401421" name="Oval 13"/>
          <p:cNvSpPr>
            <a:spLocks noChangeArrowheads="1"/>
          </p:cNvSpPr>
          <p:nvPr/>
        </p:nvSpPr>
        <p:spPr bwMode="auto">
          <a:xfrm>
            <a:off x="3810000" y="3490913"/>
            <a:ext cx="76200" cy="76200"/>
          </a:xfrm>
          <a:prstGeom prst="ellipse">
            <a:avLst/>
          </a:prstGeom>
          <a:solidFill>
            <a:srgbClr val="800080"/>
          </a:solidFill>
          <a:ln w="9525">
            <a:solidFill>
              <a:srgbClr val="800080"/>
            </a:solidFill>
            <a:round/>
            <a:headEnd/>
            <a:tailEnd/>
          </a:ln>
          <a:effectLst/>
        </p:spPr>
        <p:txBody>
          <a:bodyPr wrap="none" anchor="ctr">
            <a:prstTxWarp prst="textNoShape">
              <a:avLst/>
            </a:prstTxWarp>
          </a:bodyPr>
          <a:lstStyle/>
          <a:p>
            <a:endParaRPr lang="en-US"/>
          </a:p>
        </p:txBody>
      </p:sp>
      <p:sp>
        <p:nvSpPr>
          <p:cNvPr id="401422" name="Oval 14"/>
          <p:cNvSpPr>
            <a:spLocks noChangeArrowheads="1"/>
          </p:cNvSpPr>
          <p:nvPr/>
        </p:nvSpPr>
        <p:spPr bwMode="auto">
          <a:xfrm>
            <a:off x="4038600" y="3414713"/>
            <a:ext cx="76200" cy="76200"/>
          </a:xfrm>
          <a:prstGeom prst="ellipse">
            <a:avLst/>
          </a:prstGeom>
          <a:solidFill>
            <a:srgbClr val="800080"/>
          </a:solidFill>
          <a:ln w="9525">
            <a:solidFill>
              <a:srgbClr val="800080"/>
            </a:solidFill>
            <a:round/>
            <a:headEnd/>
            <a:tailEnd/>
          </a:ln>
          <a:effectLst/>
        </p:spPr>
        <p:txBody>
          <a:bodyPr wrap="none" anchor="ctr">
            <a:prstTxWarp prst="textNoShape">
              <a:avLst/>
            </a:prstTxWarp>
          </a:bodyPr>
          <a:lstStyle/>
          <a:p>
            <a:endParaRPr lang="en-US"/>
          </a:p>
        </p:txBody>
      </p:sp>
      <p:sp>
        <p:nvSpPr>
          <p:cNvPr id="401423" name="Oval 15"/>
          <p:cNvSpPr>
            <a:spLocks noChangeArrowheads="1"/>
          </p:cNvSpPr>
          <p:nvPr/>
        </p:nvSpPr>
        <p:spPr bwMode="auto">
          <a:xfrm>
            <a:off x="4267200" y="3338513"/>
            <a:ext cx="76200" cy="76200"/>
          </a:xfrm>
          <a:prstGeom prst="ellipse">
            <a:avLst/>
          </a:prstGeom>
          <a:solidFill>
            <a:srgbClr val="800080"/>
          </a:solidFill>
          <a:ln w="9525">
            <a:solidFill>
              <a:srgbClr val="800080"/>
            </a:solidFill>
            <a:round/>
            <a:headEnd/>
            <a:tailEnd/>
          </a:ln>
          <a:effectLst/>
        </p:spPr>
        <p:txBody>
          <a:bodyPr wrap="none" anchor="ctr">
            <a:prstTxWarp prst="textNoShape">
              <a:avLst/>
            </a:prstTxWarp>
          </a:bodyPr>
          <a:lstStyle/>
          <a:p>
            <a:endParaRPr lang="en-US"/>
          </a:p>
        </p:txBody>
      </p:sp>
      <p:sp>
        <p:nvSpPr>
          <p:cNvPr id="401424" name="Oval 16"/>
          <p:cNvSpPr>
            <a:spLocks noChangeArrowheads="1"/>
          </p:cNvSpPr>
          <p:nvPr/>
        </p:nvSpPr>
        <p:spPr bwMode="auto">
          <a:xfrm>
            <a:off x="4419600" y="3262313"/>
            <a:ext cx="76200" cy="76200"/>
          </a:xfrm>
          <a:prstGeom prst="ellipse">
            <a:avLst/>
          </a:prstGeom>
          <a:solidFill>
            <a:srgbClr val="800080"/>
          </a:solidFill>
          <a:ln w="9525">
            <a:solidFill>
              <a:srgbClr val="800080"/>
            </a:solidFill>
            <a:round/>
            <a:headEnd/>
            <a:tailEnd/>
          </a:ln>
          <a:effectLst/>
        </p:spPr>
        <p:txBody>
          <a:bodyPr wrap="none" anchor="ctr">
            <a:prstTxWarp prst="textNoShape">
              <a:avLst/>
            </a:prstTxWarp>
          </a:bodyPr>
          <a:lstStyle/>
          <a:p>
            <a:endParaRPr lang="en-US"/>
          </a:p>
        </p:txBody>
      </p:sp>
      <p:sp>
        <p:nvSpPr>
          <p:cNvPr id="401425" name="Oval 17"/>
          <p:cNvSpPr>
            <a:spLocks noChangeArrowheads="1"/>
          </p:cNvSpPr>
          <p:nvPr/>
        </p:nvSpPr>
        <p:spPr bwMode="auto">
          <a:xfrm>
            <a:off x="4572000" y="3109913"/>
            <a:ext cx="76200" cy="76200"/>
          </a:xfrm>
          <a:prstGeom prst="ellipse">
            <a:avLst/>
          </a:prstGeom>
          <a:solidFill>
            <a:srgbClr val="800080"/>
          </a:solidFill>
          <a:ln w="9525">
            <a:solidFill>
              <a:srgbClr val="800080"/>
            </a:solidFill>
            <a:round/>
            <a:headEnd/>
            <a:tailEnd/>
          </a:ln>
          <a:effectLst/>
        </p:spPr>
        <p:txBody>
          <a:bodyPr wrap="none" anchor="ctr">
            <a:prstTxWarp prst="textNoShape">
              <a:avLst/>
            </a:prstTxWarp>
          </a:bodyPr>
          <a:lstStyle/>
          <a:p>
            <a:endParaRPr lang="en-US"/>
          </a:p>
        </p:txBody>
      </p:sp>
      <p:sp>
        <p:nvSpPr>
          <p:cNvPr id="401426" name="Oval 18"/>
          <p:cNvSpPr>
            <a:spLocks noChangeArrowheads="1"/>
          </p:cNvSpPr>
          <p:nvPr/>
        </p:nvSpPr>
        <p:spPr bwMode="auto">
          <a:xfrm>
            <a:off x="4724400" y="2881313"/>
            <a:ext cx="76200" cy="76200"/>
          </a:xfrm>
          <a:prstGeom prst="ellipse">
            <a:avLst/>
          </a:prstGeom>
          <a:solidFill>
            <a:srgbClr val="800080"/>
          </a:solidFill>
          <a:ln w="9525">
            <a:solidFill>
              <a:srgbClr val="800080"/>
            </a:solidFill>
            <a:round/>
            <a:headEnd/>
            <a:tailEnd/>
          </a:ln>
          <a:effectLst/>
        </p:spPr>
        <p:txBody>
          <a:bodyPr wrap="none" anchor="ctr">
            <a:prstTxWarp prst="textNoShape">
              <a:avLst/>
            </a:prstTxWarp>
          </a:bodyPr>
          <a:lstStyle/>
          <a:p>
            <a:endParaRPr lang="en-US"/>
          </a:p>
        </p:txBody>
      </p:sp>
      <p:sp>
        <p:nvSpPr>
          <p:cNvPr id="401427" name="Oval 19"/>
          <p:cNvSpPr>
            <a:spLocks noChangeArrowheads="1"/>
          </p:cNvSpPr>
          <p:nvPr/>
        </p:nvSpPr>
        <p:spPr bwMode="auto">
          <a:xfrm>
            <a:off x="4953000" y="2805113"/>
            <a:ext cx="76200" cy="76200"/>
          </a:xfrm>
          <a:prstGeom prst="ellipse">
            <a:avLst/>
          </a:prstGeom>
          <a:solidFill>
            <a:srgbClr val="800080"/>
          </a:solidFill>
          <a:ln w="9525">
            <a:solidFill>
              <a:srgbClr val="800080"/>
            </a:solidFill>
            <a:round/>
            <a:headEnd/>
            <a:tailEnd/>
          </a:ln>
          <a:effectLst/>
        </p:spPr>
        <p:txBody>
          <a:bodyPr wrap="none" anchor="ctr">
            <a:prstTxWarp prst="textNoShape">
              <a:avLst/>
            </a:prstTxWarp>
          </a:bodyPr>
          <a:lstStyle/>
          <a:p>
            <a:endParaRPr lang="en-US"/>
          </a:p>
        </p:txBody>
      </p:sp>
      <p:sp>
        <p:nvSpPr>
          <p:cNvPr id="401428" name="Oval 20"/>
          <p:cNvSpPr>
            <a:spLocks noChangeArrowheads="1"/>
          </p:cNvSpPr>
          <p:nvPr/>
        </p:nvSpPr>
        <p:spPr bwMode="auto">
          <a:xfrm>
            <a:off x="5181600" y="2728913"/>
            <a:ext cx="76200" cy="76200"/>
          </a:xfrm>
          <a:prstGeom prst="ellipse">
            <a:avLst/>
          </a:prstGeom>
          <a:solidFill>
            <a:srgbClr val="800080"/>
          </a:solidFill>
          <a:ln w="9525">
            <a:solidFill>
              <a:srgbClr val="800080"/>
            </a:solidFill>
            <a:round/>
            <a:headEnd/>
            <a:tailEnd/>
          </a:ln>
          <a:effectLst/>
        </p:spPr>
        <p:txBody>
          <a:bodyPr wrap="none" anchor="ctr">
            <a:prstTxWarp prst="textNoShape">
              <a:avLst/>
            </a:prstTxWarp>
          </a:bodyPr>
          <a:lstStyle/>
          <a:p>
            <a:endParaRPr lang="en-US"/>
          </a:p>
        </p:txBody>
      </p:sp>
      <p:sp>
        <p:nvSpPr>
          <p:cNvPr id="401429" name="Oval 21"/>
          <p:cNvSpPr>
            <a:spLocks noChangeArrowheads="1"/>
          </p:cNvSpPr>
          <p:nvPr/>
        </p:nvSpPr>
        <p:spPr bwMode="auto">
          <a:xfrm>
            <a:off x="5410200" y="2652713"/>
            <a:ext cx="76200" cy="76200"/>
          </a:xfrm>
          <a:prstGeom prst="ellipse">
            <a:avLst/>
          </a:prstGeom>
          <a:solidFill>
            <a:srgbClr val="800080"/>
          </a:solidFill>
          <a:ln w="9525">
            <a:solidFill>
              <a:srgbClr val="800080"/>
            </a:solidFill>
            <a:round/>
            <a:headEnd/>
            <a:tailEnd/>
          </a:ln>
          <a:effectLst/>
        </p:spPr>
        <p:txBody>
          <a:bodyPr wrap="none" anchor="ctr">
            <a:prstTxWarp prst="textNoShape">
              <a:avLst/>
            </a:prstTxWarp>
          </a:bodyPr>
          <a:lstStyle/>
          <a:p>
            <a:endParaRPr lang="en-US"/>
          </a:p>
        </p:txBody>
      </p:sp>
      <p:sp>
        <p:nvSpPr>
          <p:cNvPr id="401430" name="Oval 22"/>
          <p:cNvSpPr>
            <a:spLocks noChangeArrowheads="1"/>
          </p:cNvSpPr>
          <p:nvPr/>
        </p:nvSpPr>
        <p:spPr bwMode="auto">
          <a:xfrm>
            <a:off x="5562600" y="2500313"/>
            <a:ext cx="76200" cy="76200"/>
          </a:xfrm>
          <a:prstGeom prst="ellipse">
            <a:avLst/>
          </a:prstGeom>
          <a:solidFill>
            <a:srgbClr val="800080"/>
          </a:solidFill>
          <a:ln w="9525">
            <a:solidFill>
              <a:srgbClr val="800080"/>
            </a:solidFill>
            <a:round/>
            <a:headEnd/>
            <a:tailEnd/>
          </a:ln>
          <a:effectLst/>
        </p:spPr>
        <p:txBody>
          <a:bodyPr wrap="none" anchor="ctr">
            <a:prstTxWarp prst="textNoShape">
              <a:avLst/>
            </a:prstTxWarp>
          </a:bodyPr>
          <a:lstStyle/>
          <a:p>
            <a:endParaRPr lang="en-US"/>
          </a:p>
        </p:txBody>
      </p:sp>
      <p:sp>
        <p:nvSpPr>
          <p:cNvPr id="401431" name="Oval 23"/>
          <p:cNvSpPr>
            <a:spLocks noChangeArrowheads="1"/>
          </p:cNvSpPr>
          <p:nvPr/>
        </p:nvSpPr>
        <p:spPr bwMode="auto">
          <a:xfrm>
            <a:off x="5791200" y="2424113"/>
            <a:ext cx="76200" cy="76200"/>
          </a:xfrm>
          <a:prstGeom prst="ellipse">
            <a:avLst/>
          </a:prstGeom>
          <a:solidFill>
            <a:srgbClr val="800080"/>
          </a:solidFill>
          <a:ln w="9525">
            <a:solidFill>
              <a:srgbClr val="800080"/>
            </a:solidFill>
            <a:round/>
            <a:headEnd/>
            <a:tailEnd/>
          </a:ln>
          <a:effectLst/>
        </p:spPr>
        <p:txBody>
          <a:bodyPr wrap="none" anchor="ctr">
            <a:prstTxWarp prst="textNoShape">
              <a:avLst/>
            </a:prstTxWarp>
          </a:bodyPr>
          <a:lstStyle/>
          <a:p>
            <a:endParaRPr lang="en-US"/>
          </a:p>
        </p:txBody>
      </p:sp>
      <p:sp>
        <p:nvSpPr>
          <p:cNvPr id="401432" name="Oval 24"/>
          <p:cNvSpPr>
            <a:spLocks noChangeArrowheads="1"/>
          </p:cNvSpPr>
          <p:nvPr/>
        </p:nvSpPr>
        <p:spPr bwMode="auto">
          <a:xfrm>
            <a:off x="6019800" y="2347913"/>
            <a:ext cx="76200" cy="76200"/>
          </a:xfrm>
          <a:prstGeom prst="ellipse">
            <a:avLst/>
          </a:prstGeom>
          <a:solidFill>
            <a:srgbClr val="800080"/>
          </a:solidFill>
          <a:ln w="9525">
            <a:solidFill>
              <a:srgbClr val="800080"/>
            </a:solidFill>
            <a:round/>
            <a:headEnd/>
            <a:tailEnd/>
          </a:ln>
          <a:effectLst/>
        </p:spPr>
        <p:txBody>
          <a:bodyPr wrap="none" anchor="ctr">
            <a:prstTxWarp prst="textNoShape">
              <a:avLst/>
            </a:prstTxWarp>
          </a:bodyPr>
          <a:lstStyle/>
          <a:p>
            <a:endParaRPr lang="en-US"/>
          </a:p>
        </p:txBody>
      </p:sp>
      <p:sp>
        <p:nvSpPr>
          <p:cNvPr id="401433" name="Line 25"/>
          <p:cNvSpPr>
            <a:spLocks noChangeShapeType="1"/>
          </p:cNvSpPr>
          <p:nvPr/>
        </p:nvSpPr>
        <p:spPr bwMode="auto">
          <a:xfrm>
            <a:off x="3810000" y="3567113"/>
            <a:ext cx="0" cy="609600"/>
          </a:xfrm>
          <a:prstGeom prst="line">
            <a:avLst/>
          </a:prstGeom>
          <a:noFill/>
          <a:ln w="19050">
            <a:solidFill>
              <a:srgbClr val="0000FF"/>
            </a:solidFill>
            <a:prstDash val="sysDot"/>
            <a:round/>
            <a:headEnd/>
            <a:tailEnd/>
          </a:ln>
          <a:effectLst/>
        </p:spPr>
        <p:txBody>
          <a:bodyPr anchor="ctr">
            <a:prstTxWarp prst="textNoShape">
              <a:avLst/>
            </a:prstTxWarp>
          </a:bodyPr>
          <a:lstStyle/>
          <a:p>
            <a:endParaRPr lang="en-US"/>
          </a:p>
        </p:txBody>
      </p:sp>
      <p:sp>
        <p:nvSpPr>
          <p:cNvPr id="401434" name="Line 26"/>
          <p:cNvSpPr>
            <a:spLocks noChangeShapeType="1"/>
          </p:cNvSpPr>
          <p:nvPr/>
        </p:nvSpPr>
        <p:spPr bwMode="auto">
          <a:xfrm>
            <a:off x="3048000" y="3490913"/>
            <a:ext cx="762000" cy="0"/>
          </a:xfrm>
          <a:prstGeom prst="line">
            <a:avLst/>
          </a:prstGeom>
          <a:noFill/>
          <a:ln w="19050">
            <a:solidFill>
              <a:srgbClr val="0000FF"/>
            </a:solidFill>
            <a:prstDash val="sysDot"/>
            <a:round/>
            <a:headEnd/>
            <a:tailEnd/>
          </a:ln>
          <a:effectLst/>
        </p:spPr>
        <p:txBody>
          <a:bodyPr anchor="ctr">
            <a:prstTxWarp prst="textNoShape">
              <a:avLst/>
            </a:prstTxWarp>
          </a:bodyPr>
          <a:lstStyle/>
          <a:p>
            <a:endParaRPr lang="en-US"/>
          </a:p>
        </p:txBody>
      </p:sp>
      <p:sp>
        <p:nvSpPr>
          <p:cNvPr id="401435" name="Line 27"/>
          <p:cNvSpPr>
            <a:spLocks noChangeShapeType="1"/>
          </p:cNvSpPr>
          <p:nvPr/>
        </p:nvSpPr>
        <p:spPr bwMode="auto">
          <a:xfrm>
            <a:off x="4572000" y="3186113"/>
            <a:ext cx="0" cy="990600"/>
          </a:xfrm>
          <a:prstGeom prst="line">
            <a:avLst/>
          </a:prstGeom>
          <a:noFill/>
          <a:ln w="19050">
            <a:solidFill>
              <a:srgbClr val="0000FF"/>
            </a:solidFill>
            <a:prstDash val="sysDot"/>
            <a:round/>
            <a:headEnd/>
            <a:tailEnd/>
          </a:ln>
          <a:effectLst/>
        </p:spPr>
        <p:txBody>
          <a:bodyPr anchor="ctr">
            <a:prstTxWarp prst="textNoShape">
              <a:avLst/>
            </a:prstTxWarp>
          </a:bodyPr>
          <a:lstStyle/>
          <a:p>
            <a:endParaRPr lang="en-US"/>
          </a:p>
        </p:txBody>
      </p:sp>
      <p:sp>
        <p:nvSpPr>
          <p:cNvPr id="401436" name="Line 28"/>
          <p:cNvSpPr>
            <a:spLocks noChangeShapeType="1"/>
          </p:cNvSpPr>
          <p:nvPr/>
        </p:nvSpPr>
        <p:spPr bwMode="auto">
          <a:xfrm>
            <a:off x="3048000" y="3109913"/>
            <a:ext cx="1524000" cy="0"/>
          </a:xfrm>
          <a:prstGeom prst="line">
            <a:avLst/>
          </a:prstGeom>
          <a:noFill/>
          <a:ln w="19050">
            <a:solidFill>
              <a:srgbClr val="0000FF"/>
            </a:solidFill>
            <a:prstDash val="sysDot"/>
            <a:round/>
            <a:headEnd/>
            <a:tailEnd/>
          </a:ln>
          <a:effectLst/>
        </p:spPr>
        <p:txBody>
          <a:bodyPr anchor="ctr">
            <a:prstTxWarp prst="textNoShape">
              <a:avLst/>
            </a:prstTxWarp>
          </a:bodyPr>
          <a:lstStyle/>
          <a:p>
            <a:endParaRPr lang="en-US"/>
          </a:p>
        </p:txBody>
      </p:sp>
      <p:sp>
        <p:nvSpPr>
          <p:cNvPr id="401437" name="Text Box 29"/>
          <p:cNvSpPr txBox="1">
            <a:spLocks noChangeArrowheads="1"/>
          </p:cNvSpPr>
          <p:nvPr/>
        </p:nvSpPr>
        <p:spPr bwMode="auto">
          <a:xfrm>
            <a:off x="3641725" y="4137025"/>
            <a:ext cx="311150" cy="366713"/>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a:ea typeface="Arial" charset="0"/>
                <a:cs typeface="Arial" charset="0"/>
              </a:rPr>
              <a:t>4</a:t>
            </a:r>
          </a:p>
        </p:txBody>
      </p:sp>
      <p:sp>
        <p:nvSpPr>
          <p:cNvPr id="401438" name="Text Box 30"/>
          <p:cNvSpPr txBox="1">
            <a:spLocks noChangeArrowheads="1"/>
          </p:cNvSpPr>
          <p:nvPr/>
        </p:nvSpPr>
        <p:spPr bwMode="auto">
          <a:xfrm>
            <a:off x="4479925" y="4137025"/>
            <a:ext cx="311150" cy="366713"/>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a:ea typeface="Arial" charset="0"/>
                <a:cs typeface="Arial" charset="0"/>
              </a:rPr>
              <a:t>8</a:t>
            </a:r>
          </a:p>
        </p:txBody>
      </p:sp>
      <p:sp>
        <p:nvSpPr>
          <p:cNvPr id="401439" name="Text Box 31"/>
          <p:cNvSpPr txBox="1">
            <a:spLocks noChangeArrowheads="1"/>
          </p:cNvSpPr>
          <p:nvPr/>
        </p:nvSpPr>
        <p:spPr bwMode="auto">
          <a:xfrm>
            <a:off x="2498725" y="2841625"/>
            <a:ext cx="382588" cy="366713"/>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a:ea typeface="Arial" charset="0"/>
                <a:cs typeface="Arial" charset="0"/>
              </a:rPr>
              <a:t>v</a:t>
            </a:r>
            <a:r>
              <a:rPr lang="en-US" baseline="-25000">
                <a:ea typeface="Arial" charset="0"/>
                <a:cs typeface="Arial" charset="0"/>
              </a:rPr>
              <a:t>4</a:t>
            </a:r>
          </a:p>
        </p:txBody>
      </p:sp>
      <p:sp>
        <p:nvSpPr>
          <p:cNvPr id="401440" name="Text Box 32"/>
          <p:cNvSpPr txBox="1">
            <a:spLocks noChangeArrowheads="1"/>
          </p:cNvSpPr>
          <p:nvPr/>
        </p:nvSpPr>
        <p:spPr bwMode="auto">
          <a:xfrm>
            <a:off x="2498725" y="3222625"/>
            <a:ext cx="382588" cy="366713"/>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a:ea typeface="Arial" charset="0"/>
                <a:cs typeface="Arial" charset="0"/>
              </a:rPr>
              <a:t>v</a:t>
            </a:r>
            <a:r>
              <a:rPr lang="en-US" baseline="-25000">
                <a:ea typeface="Arial" charset="0"/>
                <a:cs typeface="Arial" charset="0"/>
              </a:rPr>
              <a:t>8</a:t>
            </a:r>
          </a:p>
        </p:txBody>
      </p:sp>
      <p:sp>
        <p:nvSpPr>
          <p:cNvPr id="34" name="Slide Number Placeholder 33"/>
          <p:cNvSpPr>
            <a:spLocks noGrp="1"/>
          </p:cNvSpPr>
          <p:nvPr>
            <p:ph type="sldNum" sz="quarter" idx="11"/>
          </p:nvPr>
        </p:nvSpPr>
        <p:spPr/>
        <p:txBody>
          <a:bodyPr/>
          <a:lstStyle/>
          <a:p>
            <a:fld id="{76685BFA-A400-514D-8C72-9F56EE3D3AFB}" type="slidenum">
              <a:rPr lang="en-US" smtClean="0"/>
              <a:pPr/>
              <a:t>33</a:t>
            </a:fld>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03458" name="Freeform 2"/>
          <p:cNvSpPr>
            <a:spLocks/>
          </p:cNvSpPr>
          <p:nvPr/>
        </p:nvSpPr>
        <p:spPr bwMode="auto">
          <a:xfrm>
            <a:off x="990600" y="3384550"/>
            <a:ext cx="3124200" cy="1676400"/>
          </a:xfrm>
          <a:custGeom>
            <a:avLst/>
            <a:gdLst/>
            <a:ahLst/>
            <a:cxnLst>
              <a:cxn ang="0">
                <a:pos x="0" y="1056"/>
              </a:cxn>
              <a:cxn ang="0">
                <a:pos x="384" y="912"/>
              </a:cxn>
              <a:cxn ang="0">
                <a:pos x="624" y="432"/>
              </a:cxn>
              <a:cxn ang="0">
                <a:pos x="1293" y="371"/>
              </a:cxn>
              <a:cxn ang="0">
                <a:pos x="1680" y="240"/>
              </a:cxn>
              <a:cxn ang="0">
                <a:pos x="1968" y="0"/>
              </a:cxn>
              <a:cxn ang="0">
                <a:pos x="1968" y="1056"/>
              </a:cxn>
              <a:cxn ang="0">
                <a:pos x="0" y="1056"/>
              </a:cxn>
            </a:cxnLst>
            <a:rect l="0" t="0" r="r" b="b"/>
            <a:pathLst>
              <a:path w="1968" h="1056">
                <a:moveTo>
                  <a:pt x="0" y="1056"/>
                </a:moveTo>
                <a:lnTo>
                  <a:pt x="384" y="912"/>
                </a:lnTo>
                <a:lnTo>
                  <a:pt x="624" y="432"/>
                </a:lnTo>
                <a:lnTo>
                  <a:pt x="1293" y="371"/>
                </a:lnTo>
                <a:lnTo>
                  <a:pt x="1680" y="240"/>
                </a:lnTo>
                <a:lnTo>
                  <a:pt x="1968" y="0"/>
                </a:lnTo>
                <a:lnTo>
                  <a:pt x="1968" y="1056"/>
                </a:lnTo>
                <a:lnTo>
                  <a:pt x="0" y="1056"/>
                </a:lnTo>
                <a:close/>
              </a:path>
            </a:pathLst>
          </a:custGeom>
          <a:solidFill>
            <a:srgbClr val="FFFF99"/>
          </a:solidFill>
          <a:ln w="9525" cap="flat" cmpd="sng">
            <a:solidFill>
              <a:schemeClr val="tx1"/>
            </a:solidFill>
            <a:prstDash val="solid"/>
            <a:round/>
            <a:headEnd type="none" w="med" len="med"/>
            <a:tailEnd type="none" w="med" len="med"/>
          </a:ln>
          <a:effectLst/>
        </p:spPr>
        <p:txBody>
          <a:bodyPr anchor="ctr">
            <a:prstTxWarp prst="textNoShape">
              <a:avLst/>
            </a:prstTxWarp>
          </a:bodyPr>
          <a:lstStyle/>
          <a:p>
            <a:endParaRPr lang="en-US"/>
          </a:p>
        </p:txBody>
      </p:sp>
      <p:sp>
        <p:nvSpPr>
          <p:cNvPr id="403459" name="Rectangle 3"/>
          <p:cNvSpPr>
            <a:spLocks noGrp="1" noChangeArrowheads="1"/>
          </p:cNvSpPr>
          <p:nvPr>
            <p:ph type="title"/>
          </p:nvPr>
        </p:nvSpPr>
        <p:spPr/>
        <p:txBody>
          <a:bodyPr/>
          <a:lstStyle/>
          <a:p>
            <a:r>
              <a:rPr lang="en-US"/>
              <a:t>Mercury</a:t>
            </a:r>
          </a:p>
        </p:txBody>
      </p:sp>
      <p:sp>
        <p:nvSpPr>
          <p:cNvPr id="403460" name="Line 4"/>
          <p:cNvSpPr>
            <a:spLocks noChangeShapeType="1"/>
          </p:cNvSpPr>
          <p:nvPr/>
        </p:nvSpPr>
        <p:spPr bwMode="auto">
          <a:xfrm flipH="1">
            <a:off x="1017588" y="2927350"/>
            <a:ext cx="7937" cy="2300288"/>
          </a:xfrm>
          <a:prstGeom prst="line">
            <a:avLst/>
          </a:prstGeom>
          <a:noFill/>
          <a:ln w="22225">
            <a:solidFill>
              <a:schemeClr val="tx1"/>
            </a:solidFill>
            <a:round/>
            <a:headEnd type="triangle" w="med" len="med"/>
            <a:tailEnd/>
          </a:ln>
          <a:effectLst/>
        </p:spPr>
        <p:txBody>
          <a:bodyPr wrap="none" anchor="ctr">
            <a:prstTxWarp prst="textNoShape">
              <a:avLst/>
            </a:prstTxWarp>
          </a:bodyPr>
          <a:lstStyle/>
          <a:p>
            <a:endParaRPr lang="en-US"/>
          </a:p>
        </p:txBody>
      </p:sp>
      <p:sp>
        <p:nvSpPr>
          <p:cNvPr id="403461" name="Line 5"/>
          <p:cNvSpPr>
            <a:spLocks noChangeShapeType="1"/>
          </p:cNvSpPr>
          <p:nvPr/>
        </p:nvSpPr>
        <p:spPr bwMode="auto">
          <a:xfrm flipV="1">
            <a:off x="836613" y="5060950"/>
            <a:ext cx="3846512" cy="17463"/>
          </a:xfrm>
          <a:prstGeom prst="line">
            <a:avLst/>
          </a:prstGeom>
          <a:noFill/>
          <a:ln w="22225">
            <a:solidFill>
              <a:schemeClr val="tx1"/>
            </a:solidFill>
            <a:round/>
            <a:headEnd/>
            <a:tailEnd type="triangle" w="med" len="med"/>
          </a:ln>
          <a:effectLst/>
        </p:spPr>
        <p:txBody>
          <a:bodyPr wrap="none" anchor="ctr">
            <a:prstTxWarp prst="textNoShape">
              <a:avLst/>
            </a:prstTxWarp>
          </a:bodyPr>
          <a:lstStyle/>
          <a:p>
            <a:endParaRPr lang="en-US"/>
          </a:p>
        </p:txBody>
      </p:sp>
      <p:sp>
        <p:nvSpPr>
          <p:cNvPr id="403462" name="Text Box 6"/>
          <p:cNvSpPr txBox="1">
            <a:spLocks noChangeArrowheads="1"/>
          </p:cNvSpPr>
          <p:nvPr/>
        </p:nvSpPr>
        <p:spPr bwMode="auto">
          <a:xfrm rot="16200000">
            <a:off x="-119857" y="3961607"/>
            <a:ext cx="849313" cy="304800"/>
          </a:xfrm>
          <a:prstGeom prst="rect">
            <a:avLst/>
          </a:prstGeom>
          <a:noFill/>
          <a:ln w="9525">
            <a:noFill/>
            <a:miter lim="800000"/>
            <a:headEnd/>
            <a:tailEnd/>
          </a:ln>
          <a:effectLst/>
        </p:spPr>
        <p:txBody>
          <a:bodyPr wrap="none">
            <a:prstTxWarp prst="textNoShape">
              <a:avLst/>
            </a:prstTxWarp>
            <a:spAutoFit/>
          </a:bodyPr>
          <a:lstStyle/>
          <a:p>
            <a:pPr eaLnBrk="1" hangingPunct="1"/>
            <a:r>
              <a:rPr lang="en-US" sz="1400" b="1">
                <a:latin typeface="Verdana" charset="0"/>
                <a:ea typeface="Arial" charset="0"/>
                <a:cs typeface="Arial" charset="0"/>
              </a:rPr>
              <a:t>Values</a:t>
            </a:r>
          </a:p>
        </p:txBody>
      </p:sp>
      <p:sp>
        <p:nvSpPr>
          <p:cNvPr id="403463" name="Text Box 7"/>
          <p:cNvSpPr txBox="1">
            <a:spLocks noChangeArrowheads="1"/>
          </p:cNvSpPr>
          <p:nvPr/>
        </p:nvSpPr>
        <p:spPr bwMode="auto">
          <a:xfrm>
            <a:off x="2819400" y="5137150"/>
            <a:ext cx="803275" cy="304800"/>
          </a:xfrm>
          <a:prstGeom prst="rect">
            <a:avLst/>
          </a:prstGeom>
          <a:noFill/>
          <a:ln w="9525">
            <a:noFill/>
            <a:miter lim="800000"/>
            <a:headEnd/>
            <a:tailEnd/>
          </a:ln>
          <a:effectLst/>
        </p:spPr>
        <p:txBody>
          <a:bodyPr wrap="none">
            <a:prstTxWarp prst="textNoShape">
              <a:avLst/>
            </a:prstTxWarp>
            <a:spAutoFit/>
          </a:bodyPr>
          <a:lstStyle/>
          <a:p>
            <a:pPr eaLnBrk="1" hangingPunct="1"/>
            <a:r>
              <a:rPr lang="en-US" sz="1400" b="1">
                <a:latin typeface="Verdana" charset="0"/>
                <a:ea typeface="Arial" charset="0"/>
                <a:cs typeface="Arial" charset="0"/>
              </a:rPr>
              <a:t>Nodes</a:t>
            </a:r>
          </a:p>
        </p:txBody>
      </p:sp>
      <p:sp>
        <p:nvSpPr>
          <p:cNvPr id="403464" name="Rectangle 8"/>
          <p:cNvSpPr>
            <a:spLocks noChangeArrowheads="1"/>
          </p:cNvSpPr>
          <p:nvPr/>
        </p:nvSpPr>
        <p:spPr bwMode="auto">
          <a:xfrm>
            <a:off x="533400" y="1479550"/>
            <a:ext cx="7924800" cy="609600"/>
          </a:xfrm>
          <a:prstGeom prst="rect">
            <a:avLst/>
          </a:prstGeom>
          <a:solidFill>
            <a:schemeClr val="bg1"/>
          </a:solidFill>
          <a:ln w="9525">
            <a:noFill/>
            <a:miter lim="800000"/>
            <a:headEnd/>
            <a:tailEnd/>
          </a:ln>
          <a:effectLst/>
        </p:spPr>
        <p:txBody>
          <a:bodyPr anchor="ctr" anchorCtr="1">
            <a:prstTxWarp prst="textNoShape">
              <a:avLst/>
            </a:prstTxWarp>
          </a:bodyPr>
          <a:lstStyle/>
          <a:p>
            <a:pPr marL="342900" indent="-342900" eaLnBrk="1" hangingPunct="1">
              <a:spcBef>
                <a:spcPct val="20000"/>
              </a:spcBef>
              <a:buClr>
                <a:schemeClr val="bg2"/>
              </a:buClr>
              <a:buSzPct val="75000"/>
              <a:buFont typeface="Wingdings" charset="2"/>
              <a:buChar char="n"/>
            </a:pPr>
            <a:r>
              <a:rPr lang="en-US" sz="2400"/>
              <a:t>Need to establish links based on </a:t>
            </a:r>
            <a:r>
              <a:rPr lang="en-US" sz="2400">
                <a:solidFill>
                  <a:srgbClr val="C80000"/>
                </a:solidFill>
                <a:effectLst>
                  <a:outerShdw blurRad="38100" dist="38100" dir="2700000" algn="tl">
                    <a:srgbClr val="DDDDDD"/>
                  </a:outerShdw>
                </a:effectLst>
              </a:rPr>
              <a:t>node-distance</a:t>
            </a:r>
          </a:p>
        </p:txBody>
      </p:sp>
      <p:sp>
        <p:nvSpPr>
          <p:cNvPr id="403465" name="Line 9"/>
          <p:cNvSpPr>
            <a:spLocks noChangeShapeType="1"/>
          </p:cNvSpPr>
          <p:nvPr/>
        </p:nvSpPr>
        <p:spPr bwMode="auto">
          <a:xfrm>
            <a:off x="1752600" y="4375150"/>
            <a:ext cx="34925" cy="685800"/>
          </a:xfrm>
          <a:prstGeom prst="line">
            <a:avLst/>
          </a:prstGeom>
          <a:noFill/>
          <a:ln w="19050">
            <a:solidFill>
              <a:srgbClr val="0000FF"/>
            </a:solidFill>
            <a:prstDash val="sysDot"/>
            <a:round/>
            <a:headEnd/>
            <a:tailEnd/>
          </a:ln>
          <a:effectLst/>
        </p:spPr>
        <p:txBody>
          <a:bodyPr anchor="ctr">
            <a:prstTxWarp prst="textNoShape">
              <a:avLst/>
            </a:prstTxWarp>
          </a:bodyPr>
          <a:lstStyle/>
          <a:p>
            <a:endParaRPr lang="en-US"/>
          </a:p>
        </p:txBody>
      </p:sp>
      <p:sp>
        <p:nvSpPr>
          <p:cNvPr id="403466" name="Line 10"/>
          <p:cNvSpPr>
            <a:spLocks noChangeShapeType="1"/>
          </p:cNvSpPr>
          <p:nvPr/>
        </p:nvSpPr>
        <p:spPr bwMode="auto">
          <a:xfrm>
            <a:off x="1025525" y="4375150"/>
            <a:ext cx="762000" cy="0"/>
          </a:xfrm>
          <a:prstGeom prst="line">
            <a:avLst/>
          </a:prstGeom>
          <a:noFill/>
          <a:ln w="19050">
            <a:solidFill>
              <a:srgbClr val="0000FF"/>
            </a:solidFill>
            <a:prstDash val="sysDot"/>
            <a:round/>
            <a:headEnd/>
            <a:tailEnd/>
          </a:ln>
          <a:effectLst/>
        </p:spPr>
        <p:txBody>
          <a:bodyPr anchor="ctr">
            <a:prstTxWarp prst="textNoShape">
              <a:avLst/>
            </a:prstTxWarp>
          </a:bodyPr>
          <a:lstStyle/>
          <a:p>
            <a:endParaRPr lang="en-US"/>
          </a:p>
        </p:txBody>
      </p:sp>
      <p:sp>
        <p:nvSpPr>
          <p:cNvPr id="403467" name="Line 11"/>
          <p:cNvSpPr>
            <a:spLocks noChangeShapeType="1"/>
          </p:cNvSpPr>
          <p:nvPr/>
        </p:nvSpPr>
        <p:spPr bwMode="auto">
          <a:xfrm>
            <a:off x="2514600" y="3994150"/>
            <a:ext cx="34925" cy="1066800"/>
          </a:xfrm>
          <a:prstGeom prst="line">
            <a:avLst/>
          </a:prstGeom>
          <a:noFill/>
          <a:ln w="19050">
            <a:solidFill>
              <a:srgbClr val="0000FF"/>
            </a:solidFill>
            <a:prstDash val="sysDot"/>
            <a:round/>
            <a:headEnd/>
            <a:tailEnd/>
          </a:ln>
          <a:effectLst/>
        </p:spPr>
        <p:txBody>
          <a:bodyPr anchor="ctr">
            <a:prstTxWarp prst="textNoShape">
              <a:avLst/>
            </a:prstTxWarp>
          </a:bodyPr>
          <a:lstStyle/>
          <a:p>
            <a:endParaRPr lang="en-US"/>
          </a:p>
        </p:txBody>
      </p:sp>
      <p:sp>
        <p:nvSpPr>
          <p:cNvPr id="403468" name="Line 12"/>
          <p:cNvSpPr>
            <a:spLocks noChangeShapeType="1"/>
          </p:cNvSpPr>
          <p:nvPr/>
        </p:nvSpPr>
        <p:spPr bwMode="auto">
          <a:xfrm>
            <a:off x="1025525" y="3994150"/>
            <a:ext cx="1524000" cy="0"/>
          </a:xfrm>
          <a:prstGeom prst="line">
            <a:avLst/>
          </a:prstGeom>
          <a:noFill/>
          <a:ln w="19050">
            <a:solidFill>
              <a:srgbClr val="0000FF"/>
            </a:solidFill>
            <a:prstDash val="sysDot"/>
            <a:round/>
            <a:headEnd/>
            <a:tailEnd/>
          </a:ln>
          <a:effectLst/>
        </p:spPr>
        <p:txBody>
          <a:bodyPr anchor="ctr">
            <a:prstTxWarp prst="textNoShape">
              <a:avLst/>
            </a:prstTxWarp>
          </a:bodyPr>
          <a:lstStyle/>
          <a:p>
            <a:endParaRPr lang="en-US"/>
          </a:p>
        </p:txBody>
      </p:sp>
      <p:sp>
        <p:nvSpPr>
          <p:cNvPr id="403469" name="Text Box 13"/>
          <p:cNvSpPr txBox="1">
            <a:spLocks noChangeArrowheads="1"/>
          </p:cNvSpPr>
          <p:nvPr/>
        </p:nvSpPr>
        <p:spPr bwMode="auto">
          <a:xfrm>
            <a:off x="1619250" y="5021263"/>
            <a:ext cx="311150"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a:ea typeface="Arial" charset="0"/>
                <a:cs typeface="Arial" charset="0"/>
              </a:rPr>
              <a:t>4</a:t>
            </a:r>
          </a:p>
        </p:txBody>
      </p:sp>
      <p:sp>
        <p:nvSpPr>
          <p:cNvPr id="403470" name="Text Box 14"/>
          <p:cNvSpPr txBox="1">
            <a:spLocks noChangeArrowheads="1"/>
          </p:cNvSpPr>
          <p:nvPr/>
        </p:nvSpPr>
        <p:spPr bwMode="auto">
          <a:xfrm>
            <a:off x="2457450" y="5021263"/>
            <a:ext cx="311150"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a:ea typeface="Arial" charset="0"/>
                <a:cs typeface="Arial" charset="0"/>
              </a:rPr>
              <a:t>8</a:t>
            </a:r>
          </a:p>
        </p:txBody>
      </p:sp>
      <p:sp>
        <p:nvSpPr>
          <p:cNvPr id="403471" name="Text Box 15"/>
          <p:cNvSpPr txBox="1">
            <a:spLocks noChangeArrowheads="1"/>
          </p:cNvSpPr>
          <p:nvPr/>
        </p:nvSpPr>
        <p:spPr bwMode="auto">
          <a:xfrm>
            <a:off x="476250" y="3725863"/>
            <a:ext cx="382588"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a:ea typeface="Arial" charset="0"/>
                <a:cs typeface="Arial" charset="0"/>
              </a:rPr>
              <a:t>v</a:t>
            </a:r>
            <a:r>
              <a:rPr lang="en-US" baseline="-25000">
                <a:ea typeface="Arial" charset="0"/>
                <a:cs typeface="Arial" charset="0"/>
              </a:rPr>
              <a:t>4</a:t>
            </a:r>
          </a:p>
        </p:txBody>
      </p:sp>
      <p:sp>
        <p:nvSpPr>
          <p:cNvPr id="403472" name="Text Box 16"/>
          <p:cNvSpPr txBox="1">
            <a:spLocks noChangeArrowheads="1"/>
          </p:cNvSpPr>
          <p:nvPr/>
        </p:nvSpPr>
        <p:spPr bwMode="auto">
          <a:xfrm>
            <a:off x="476250" y="4106863"/>
            <a:ext cx="382588"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a:ea typeface="Arial" charset="0"/>
                <a:cs typeface="Arial" charset="0"/>
              </a:rPr>
              <a:t>v</a:t>
            </a:r>
            <a:r>
              <a:rPr lang="en-US" baseline="-25000">
                <a:ea typeface="Arial" charset="0"/>
                <a:cs typeface="Arial" charset="0"/>
              </a:rPr>
              <a:t>8</a:t>
            </a:r>
          </a:p>
        </p:txBody>
      </p:sp>
      <p:sp>
        <p:nvSpPr>
          <p:cNvPr id="403473" name="AutoShape 17"/>
          <p:cNvSpPr>
            <a:spLocks noChangeArrowheads="1"/>
          </p:cNvSpPr>
          <p:nvPr/>
        </p:nvSpPr>
        <p:spPr bwMode="auto">
          <a:xfrm>
            <a:off x="4419600" y="3917950"/>
            <a:ext cx="457200" cy="304800"/>
          </a:xfrm>
          <a:prstGeom prst="rightArrow">
            <a:avLst>
              <a:gd name="adj1" fmla="val 50000"/>
              <a:gd name="adj2" fmla="val 37500"/>
            </a:avLst>
          </a:prstGeom>
          <a:solidFill>
            <a:srgbClr val="99CCFF"/>
          </a:solidFill>
          <a:ln w="9525">
            <a:solidFill>
              <a:schemeClr val="tx1"/>
            </a:solidFill>
            <a:miter lim="800000"/>
            <a:headEnd/>
            <a:tailEnd/>
          </a:ln>
          <a:effectLst>
            <a:outerShdw blurRad="63500" dist="107763" dir="2700000" algn="ctr" rotWithShape="0">
              <a:schemeClr val="bg2">
                <a:alpha val="50000"/>
              </a:schemeClr>
            </a:outerShdw>
          </a:effectLst>
        </p:spPr>
        <p:txBody>
          <a:bodyPr wrap="none" anchor="ctr">
            <a:prstTxWarp prst="textNoShape">
              <a:avLst/>
            </a:prstTxWarp>
          </a:bodyPr>
          <a:lstStyle/>
          <a:p>
            <a:endParaRPr lang="en-US"/>
          </a:p>
        </p:txBody>
      </p:sp>
      <p:sp>
        <p:nvSpPr>
          <p:cNvPr id="403474" name="Rectangle 18"/>
          <p:cNvSpPr>
            <a:spLocks noChangeArrowheads="1"/>
          </p:cNvSpPr>
          <p:nvPr/>
        </p:nvSpPr>
        <p:spPr bwMode="auto">
          <a:xfrm>
            <a:off x="6823075" y="4533900"/>
            <a:ext cx="1398588" cy="547688"/>
          </a:xfrm>
          <a:prstGeom prst="rect">
            <a:avLst/>
          </a:prstGeom>
          <a:solidFill>
            <a:srgbClr val="FFFF99"/>
          </a:solidFill>
          <a:ln w="12700">
            <a:solidFill>
              <a:schemeClr val="tx1"/>
            </a:solidFill>
            <a:miter lim="800000"/>
            <a:headEnd/>
            <a:tailEnd/>
          </a:ln>
          <a:effectLst/>
        </p:spPr>
        <p:txBody>
          <a:bodyPr wrap="none" anchor="ctr">
            <a:prstTxWarp prst="textNoShape">
              <a:avLst/>
            </a:prstTxWarp>
          </a:bodyPr>
          <a:lstStyle/>
          <a:p>
            <a:endParaRPr lang="en-US"/>
          </a:p>
        </p:txBody>
      </p:sp>
      <p:sp>
        <p:nvSpPr>
          <p:cNvPr id="403475" name="Text Box 19"/>
          <p:cNvSpPr txBox="1">
            <a:spLocks noChangeArrowheads="1"/>
          </p:cNvSpPr>
          <p:nvPr/>
        </p:nvSpPr>
        <p:spPr bwMode="auto">
          <a:xfrm>
            <a:off x="6670675" y="5027613"/>
            <a:ext cx="252413" cy="276225"/>
          </a:xfrm>
          <a:prstGeom prst="rect">
            <a:avLst/>
          </a:prstGeom>
          <a:noFill/>
          <a:ln w="9525">
            <a:noFill/>
            <a:miter lim="800000"/>
            <a:headEnd/>
            <a:tailEnd/>
          </a:ln>
          <a:effectLst/>
        </p:spPr>
        <p:txBody>
          <a:bodyPr>
            <a:prstTxWarp prst="textNoShape">
              <a:avLst/>
            </a:prstTxWarp>
            <a:spAutoFit/>
          </a:bodyPr>
          <a:lstStyle/>
          <a:p>
            <a:pPr eaLnBrk="1" hangingPunct="1"/>
            <a:endParaRPr lang="en-US" b="1" baseline="-25000">
              <a:solidFill>
                <a:srgbClr val="CC0000"/>
              </a:solidFill>
              <a:ea typeface="Arial" charset="0"/>
              <a:cs typeface="Arial" charset="0"/>
            </a:endParaRPr>
          </a:p>
        </p:txBody>
      </p:sp>
      <p:sp>
        <p:nvSpPr>
          <p:cNvPr id="403476" name="Rectangle 20"/>
          <p:cNvSpPr>
            <a:spLocks noChangeArrowheads="1"/>
          </p:cNvSpPr>
          <p:nvPr/>
        </p:nvSpPr>
        <p:spPr bwMode="auto">
          <a:xfrm>
            <a:off x="5484813" y="4533900"/>
            <a:ext cx="365125" cy="547688"/>
          </a:xfrm>
          <a:prstGeom prst="rect">
            <a:avLst/>
          </a:prstGeom>
          <a:solidFill>
            <a:srgbClr val="FFFF99"/>
          </a:solidFill>
          <a:ln w="12700">
            <a:solidFill>
              <a:schemeClr val="tx1"/>
            </a:solidFill>
            <a:miter lim="800000"/>
            <a:headEnd/>
            <a:tailEnd/>
          </a:ln>
          <a:effectLst/>
        </p:spPr>
        <p:txBody>
          <a:bodyPr wrap="none" anchor="ctr">
            <a:prstTxWarp prst="textNoShape">
              <a:avLst/>
            </a:prstTxWarp>
          </a:bodyPr>
          <a:lstStyle/>
          <a:p>
            <a:endParaRPr lang="en-US"/>
          </a:p>
        </p:txBody>
      </p:sp>
      <p:sp>
        <p:nvSpPr>
          <p:cNvPr id="403477" name="Rectangle 21"/>
          <p:cNvSpPr>
            <a:spLocks noChangeArrowheads="1"/>
          </p:cNvSpPr>
          <p:nvPr/>
        </p:nvSpPr>
        <p:spPr bwMode="auto">
          <a:xfrm>
            <a:off x="5849938" y="3835400"/>
            <a:ext cx="365125" cy="1246188"/>
          </a:xfrm>
          <a:prstGeom prst="rect">
            <a:avLst/>
          </a:prstGeom>
          <a:solidFill>
            <a:srgbClr val="FFFF99"/>
          </a:solidFill>
          <a:ln w="12700">
            <a:solidFill>
              <a:schemeClr val="tx1"/>
            </a:solidFill>
            <a:miter lim="800000"/>
            <a:headEnd/>
            <a:tailEnd/>
          </a:ln>
          <a:effectLst/>
        </p:spPr>
        <p:txBody>
          <a:bodyPr wrap="none" anchor="ctr">
            <a:prstTxWarp prst="textNoShape">
              <a:avLst/>
            </a:prstTxWarp>
          </a:bodyPr>
          <a:lstStyle/>
          <a:p>
            <a:endParaRPr lang="en-US"/>
          </a:p>
        </p:txBody>
      </p:sp>
      <p:sp>
        <p:nvSpPr>
          <p:cNvPr id="403478" name="Rectangle 22"/>
          <p:cNvSpPr>
            <a:spLocks noChangeArrowheads="1"/>
          </p:cNvSpPr>
          <p:nvPr/>
        </p:nvSpPr>
        <p:spPr bwMode="auto">
          <a:xfrm>
            <a:off x="6215063" y="4284663"/>
            <a:ext cx="608012" cy="796925"/>
          </a:xfrm>
          <a:prstGeom prst="rect">
            <a:avLst/>
          </a:prstGeom>
          <a:solidFill>
            <a:srgbClr val="FFFF99"/>
          </a:solidFill>
          <a:ln w="12700">
            <a:solidFill>
              <a:schemeClr val="tx1"/>
            </a:solidFill>
            <a:miter lim="800000"/>
            <a:headEnd/>
            <a:tailEnd/>
          </a:ln>
          <a:effectLst/>
        </p:spPr>
        <p:txBody>
          <a:bodyPr wrap="none" anchor="ctr">
            <a:prstTxWarp prst="textNoShape">
              <a:avLst/>
            </a:prstTxWarp>
          </a:bodyPr>
          <a:lstStyle/>
          <a:p>
            <a:endParaRPr lang="en-US"/>
          </a:p>
        </p:txBody>
      </p:sp>
      <p:sp>
        <p:nvSpPr>
          <p:cNvPr id="403479" name="Rectangle 23"/>
          <p:cNvSpPr>
            <a:spLocks noChangeArrowheads="1"/>
          </p:cNvSpPr>
          <p:nvPr/>
        </p:nvSpPr>
        <p:spPr bwMode="auto">
          <a:xfrm>
            <a:off x="8221663" y="3536950"/>
            <a:ext cx="304800" cy="1544638"/>
          </a:xfrm>
          <a:prstGeom prst="rect">
            <a:avLst/>
          </a:prstGeom>
          <a:solidFill>
            <a:srgbClr val="FFFF99"/>
          </a:solidFill>
          <a:ln w="12700">
            <a:solidFill>
              <a:schemeClr val="tx1"/>
            </a:solidFill>
            <a:miter lim="800000"/>
            <a:headEnd/>
            <a:tailEnd/>
          </a:ln>
          <a:effectLst/>
        </p:spPr>
        <p:txBody>
          <a:bodyPr wrap="none" anchor="ctr">
            <a:prstTxWarp prst="textNoShape">
              <a:avLst/>
            </a:prstTxWarp>
          </a:bodyPr>
          <a:lstStyle/>
          <a:p>
            <a:endParaRPr lang="en-US"/>
          </a:p>
        </p:txBody>
      </p:sp>
      <p:sp>
        <p:nvSpPr>
          <p:cNvPr id="403480" name="Line 24"/>
          <p:cNvSpPr>
            <a:spLocks noChangeShapeType="1"/>
          </p:cNvSpPr>
          <p:nvPr/>
        </p:nvSpPr>
        <p:spPr bwMode="auto">
          <a:xfrm flipH="1">
            <a:off x="5478463" y="2927350"/>
            <a:ext cx="7937" cy="2300288"/>
          </a:xfrm>
          <a:prstGeom prst="line">
            <a:avLst/>
          </a:prstGeom>
          <a:noFill/>
          <a:ln w="22225">
            <a:solidFill>
              <a:schemeClr val="tx1"/>
            </a:solidFill>
            <a:round/>
            <a:headEnd type="triangle" w="med" len="med"/>
            <a:tailEnd/>
          </a:ln>
          <a:effectLst/>
        </p:spPr>
        <p:txBody>
          <a:bodyPr wrap="none" anchor="ctr">
            <a:prstTxWarp prst="textNoShape">
              <a:avLst/>
            </a:prstTxWarp>
          </a:bodyPr>
          <a:lstStyle/>
          <a:p>
            <a:endParaRPr lang="en-US"/>
          </a:p>
        </p:txBody>
      </p:sp>
      <p:sp>
        <p:nvSpPr>
          <p:cNvPr id="403481" name="Line 25"/>
          <p:cNvSpPr>
            <a:spLocks noChangeShapeType="1"/>
          </p:cNvSpPr>
          <p:nvPr/>
        </p:nvSpPr>
        <p:spPr bwMode="auto">
          <a:xfrm flipV="1">
            <a:off x="5297488" y="5060950"/>
            <a:ext cx="3465512" cy="17463"/>
          </a:xfrm>
          <a:prstGeom prst="line">
            <a:avLst/>
          </a:prstGeom>
          <a:noFill/>
          <a:ln w="22225">
            <a:solidFill>
              <a:schemeClr val="tx1"/>
            </a:solidFill>
            <a:round/>
            <a:headEnd/>
            <a:tailEnd type="triangle" w="med" len="med"/>
          </a:ln>
          <a:effectLst/>
        </p:spPr>
        <p:txBody>
          <a:bodyPr wrap="none" anchor="ctr">
            <a:prstTxWarp prst="textNoShape">
              <a:avLst/>
            </a:prstTxWarp>
          </a:bodyPr>
          <a:lstStyle/>
          <a:p>
            <a:endParaRPr lang="en-US"/>
          </a:p>
        </p:txBody>
      </p:sp>
      <p:sp>
        <p:nvSpPr>
          <p:cNvPr id="403482" name="Text Box 26"/>
          <p:cNvSpPr txBox="1">
            <a:spLocks noChangeArrowheads="1"/>
          </p:cNvSpPr>
          <p:nvPr/>
        </p:nvSpPr>
        <p:spPr bwMode="auto">
          <a:xfrm>
            <a:off x="6694488" y="5137150"/>
            <a:ext cx="849312" cy="304800"/>
          </a:xfrm>
          <a:prstGeom prst="rect">
            <a:avLst/>
          </a:prstGeom>
          <a:noFill/>
          <a:ln w="9525">
            <a:noFill/>
            <a:miter lim="800000"/>
            <a:headEnd/>
            <a:tailEnd/>
          </a:ln>
          <a:effectLst/>
        </p:spPr>
        <p:txBody>
          <a:bodyPr wrap="none">
            <a:prstTxWarp prst="textNoShape">
              <a:avLst/>
            </a:prstTxWarp>
            <a:spAutoFit/>
          </a:bodyPr>
          <a:lstStyle/>
          <a:p>
            <a:pPr eaLnBrk="1" hangingPunct="1"/>
            <a:r>
              <a:rPr lang="en-US" sz="1400" b="1">
                <a:latin typeface="Verdana" charset="0"/>
                <a:ea typeface="Arial" charset="0"/>
                <a:cs typeface="Arial" charset="0"/>
              </a:rPr>
              <a:t>Values</a:t>
            </a:r>
          </a:p>
        </p:txBody>
      </p:sp>
      <p:sp>
        <p:nvSpPr>
          <p:cNvPr id="403483" name="Text Box 27"/>
          <p:cNvSpPr txBox="1">
            <a:spLocks noChangeArrowheads="1"/>
          </p:cNvSpPr>
          <p:nvPr/>
        </p:nvSpPr>
        <p:spPr bwMode="auto">
          <a:xfrm rot="16200000">
            <a:off x="4424362" y="3868738"/>
            <a:ext cx="1514475" cy="304800"/>
          </a:xfrm>
          <a:prstGeom prst="rect">
            <a:avLst/>
          </a:prstGeom>
          <a:noFill/>
          <a:ln w="9525">
            <a:noFill/>
            <a:miter lim="800000"/>
            <a:headEnd/>
            <a:tailEnd/>
          </a:ln>
          <a:effectLst/>
        </p:spPr>
        <p:txBody>
          <a:bodyPr wrap="none">
            <a:prstTxWarp prst="textNoShape">
              <a:avLst/>
            </a:prstTxWarp>
            <a:spAutoFit/>
          </a:bodyPr>
          <a:lstStyle/>
          <a:p>
            <a:pPr eaLnBrk="1" hangingPunct="1"/>
            <a:r>
              <a:rPr lang="en-US" sz="1400" b="1">
                <a:latin typeface="Verdana" charset="0"/>
                <a:ea typeface="Arial" charset="0"/>
                <a:cs typeface="Arial" charset="0"/>
              </a:rPr>
              <a:t>Node-density</a:t>
            </a:r>
          </a:p>
        </p:txBody>
      </p:sp>
      <p:sp>
        <p:nvSpPr>
          <p:cNvPr id="403484" name="Rectangle 28"/>
          <p:cNvSpPr>
            <a:spLocks noChangeArrowheads="1"/>
          </p:cNvSpPr>
          <p:nvPr/>
        </p:nvSpPr>
        <p:spPr bwMode="auto">
          <a:xfrm>
            <a:off x="914400" y="5518150"/>
            <a:ext cx="3352800" cy="457200"/>
          </a:xfrm>
          <a:prstGeom prst="rect">
            <a:avLst/>
          </a:prstGeom>
          <a:solidFill>
            <a:srgbClr val="99CCFF"/>
          </a:solidFill>
          <a:ln w="9525">
            <a:solidFill>
              <a:schemeClr val="tx1"/>
            </a:solidFill>
            <a:miter lim="800000"/>
            <a:headEnd/>
            <a:tailEnd/>
          </a:ln>
          <a:effectLst/>
        </p:spPr>
        <p:txBody>
          <a:bodyPr wrap="none" anchor="ctr">
            <a:prstTxWarp prst="textNoShape">
              <a:avLst/>
            </a:prstTxWarp>
          </a:bodyPr>
          <a:lstStyle/>
          <a:p>
            <a:pPr eaLnBrk="1" hangingPunct="1"/>
            <a:r>
              <a:rPr lang="en-US">
                <a:ea typeface="Arial" charset="0"/>
                <a:cs typeface="Arial" charset="0"/>
              </a:rPr>
              <a:t>Piece-wise linear approximation</a:t>
            </a:r>
          </a:p>
        </p:txBody>
      </p:sp>
      <p:sp>
        <p:nvSpPr>
          <p:cNvPr id="403485" name="Rectangle 29"/>
          <p:cNvSpPr>
            <a:spLocks noChangeArrowheads="1"/>
          </p:cNvSpPr>
          <p:nvPr/>
        </p:nvSpPr>
        <p:spPr bwMode="auto">
          <a:xfrm>
            <a:off x="5257800" y="5518150"/>
            <a:ext cx="3352800" cy="457200"/>
          </a:xfrm>
          <a:prstGeom prst="rect">
            <a:avLst/>
          </a:prstGeom>
          <a:solidFill>
            <a:srgbClr val="99CCFF"/>
          </a:solidFill>
          <a:ln w="9525">
            <a:solidFill>
              <a:schemeClr val="tx1"/>
            </a:solidFill>
            <a:miter lim="800000"/>
            <a:headEnd/>
            <a:tailEnd/>
          </a:ln>
          <a:effectLst/>
        </p:spPr>
        <p:txBody>
          <a:bodyPr wrap="none" anchor="ctr">
            <a:prstTxWarp prst="textNoShape">
              <a:avLst/>
            </a:prstTxWarp>
          </a:bodyPr>
          <a:lstStyle/>
          <a:p>
            <a:pPr eaLnBrk="1" hangingPunct="1"/>
            <a:r>
              <a:rPr lang="en-US">
                <a:ea typeface="Arial" charset="0"/>
                <a:cs typeface="Arial" charset="0"/>
              </a:rPr>
              <a:t>Histogram</a:t>
            </a:r>
          </a:p>
        </p:txBody>
      </p:sp>
      <p:sp>
        <p:nvSpPr>
          <p:cNvPr id="403486" name="Rectangle 30"/>
          <p:cNvSpPr>
            <a:spLocks noChangeArrowheads="1"/>
          </p:cNvSpPr>
          <p:nvPr/>
        </p:nvSpPr>
        <p:spPr bwMode="auto">
          <a:xfrm>
            <a:off x="1600200" y="4756150"/>
            <a:ext cx="76200" cy="76200"/>
          </a:xfrm>
          <a:prstGeom prst="rect">
            <a:avLst/>
          </a:prstGeom>
          <a:solidFill>
            <a:srgbClr val="0000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403487" name="Rectangle 31"/>
          <p:cNvSpPr>
            <a:spLocks noChangeArrowheads="1"/>
          </p:cNvSpPr>
          <p:nvPr/>
        </p:nvSpPr>
        <p:spPr bwMode="auto">
          <a:xfrm>
            <a:off x="1981200" y="3994150"/>
            <a:ext cx="76200" cy="76200"/>
          </a:xfrm>
          <a:prstGeom prst="rect">
            <a:avLst/>
          </a:prstGeom>
          <a:solidFill>
            <a:srgbClr val="0000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403488" name="Rectangle 32"/>
          <p:cNvSpPr>
            <a:spLocks noChangeArrowheads="1"/>
          </p:cNvSpPr>
          <p:nvPr/>
        </p:nvSpPr>
        <p:spPr bwMode="auto">
          <a:xfrm>
            <a:off x="2971800" y="3917950"/>
            <a:ext cx="76200" cy="76200"/>
          </a:xfrm>
          <a:prstGeom prst="rect">
            <a:avLst/>
          </a:prstGeom>
          <a:solidFill>
            <a:srgbClr val="0000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403489" name="Rectangle 33"/>
          <p:cNvSpPr>
            <a:spLocks noChangeArrowheads="1"/>
          </p:cNvSpPr>
          <p:nvPr/>
        </p:nvSpPr>
        <p:spPr bwMode="auto">
          <a:xfrm>
            <a:off x="3657600" y="3689350"/>
            <a:ext cx="76200" cy="76200"/>
          </a:xfrm>
          <a:prstGeom prst="rect">
            <a:avLst/>
          </a:prstGeom>
          <a:solidFill>
            <a:srgbClr val="0000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403490" name="Rectangle 34"/>
          <p:cNvSpPr>
            <a:spLocks noChangeArrowheads="1"/>
          </p:cNvSpPr>
          <p:nvPr/>
        </p:nvSpPr>
        <p:spPr bwMode="auto">
          <a:xfrm>
            <a:off x="4038600" y="3384550"/>
            <a:ext cx="76200" cy="76200"/>
          </a:xfrm>
          <a:prstGeom prst="rect">
            <a:avLst/>
          </a:prstGeom>
          <a:solidFill>
            <a:srgbClr val="0000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403491" name="Rectangle 35"/>
          <p:cNvSpPr>
            <a:spLocks noChangeArrowheads="1"/>
          </p:cNvSpPr>
          <p:nvPr/>
        </p:nvSpPr>
        <p:spPr bwMode="auto">
          <a:xfrm>
            <a:off x="990600" y="4984750"/>
            <a:ext cx="76200" cy="76200"/>
          </a:xfrm>
          <a:prstGeom prst="rect">
            <a:avLst/>
          </a:prstGeom>
          <a:solidFill>
            <a:srgbClr val="0000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37" name="Slide Number Placeholder 36"/>
          <p:cNvSpPr>
            <a:spLocks noGrp="1"/>
          </p:cNvSpPr>
          <p:nvPr>
            <p:ph type="sldNum" sz="quarter" idx="11"/>
          </p:nvPr>
        </p:nvSpPr>
        <p:spPr/>
        <p:txBody>
          <a:bodyPr/>
          <a:lstStyle/>
          <a:p>
            <a:fld id="{76685BFA-A400-514D-8C72-9F56EE3D3AFB}" type="slidenum">
              <a:rPr lang="en-US" smtClean="0"/>
              <a:pPr/>
              <a:t>34</a:t>
            </a:fld>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r>
              <a:rPr lang="en-US"/>
              <a:t>Histogram Maintenance</a:t>
            </a:r>
          </a:p>
        </p:txBody>
      </p:sp>
      <p:sp>
        <p:nvSpPr>
          <p:cNvPr id="405507" name="Text Box 3"/>
          <p:cNvSpPr txBox="1">
            <a:spLocks noChangeArrowheads="1"/>
          </p:cNvSpPr>
          <p:nvPr/>
        </p:nvSpPr>
        <p:spPr bwMode="auto">
          <a:xfrm>
            <a:off x="5041900" y="1335088"/>
            <a:ext cx="730250"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0xf0</a:t>
            </a:r>
          </a:p>
        </p:txBody>
      </p:sp>
      <p:sp>
        <p:nvSpPr>
          <p:cNvPr id="405508" name="Oval 4"/>
          <p:cNvSpPr>
            <a:spLocks noChangeArrowheads="1"/>
          </p:cNvSpPr>
          <p:nvPr/>
        </p:nvSpPr>
        <p:spPr bwMode="auto">
          <a:xfrm>
            <a:off x="3813175" y="1751013"/>
            <a:ext cx="4089400" cy="4065587"/>
          </a:xfrm>
          <a:prstGeom prst="ellipse">
            <a:avLst/>
          </a:prstGeom>
          <a:noFill/>
          <a:ln w="101600">
            <a:solidFill>
              <a:srgbClr val="C80000"/>
            </a:solidFill>
            <a:round/>
            <a:headEnd/>
            <a:tailEnd/>
          </a:ln>
          <a:effectLst/>
        </p:spPr>
        <p:txBody>
          <a:bodyPr wrap="none" anchor="ctr">
            <a:prstTxWarp prst="textNoShape">
              <a:avLst/>
            </a:prstTxWarp>
          </a:bodyPr>
          <a:lstStyle/>
          <a:p>
            <a:endParaRPr lang="en-US"/>
          </a:p>
        </p:txBody>
      </p:sp>
      <p:sp>
        <p:nvSpPr>
          <p:cNvPr id="405509" name="Rectangle 5"/>
          <p:cNvSpPr>
            <a:spLocks noChangeArrowheads="1"/>
          </p:cNvSpPr>
          <p:nvPr/>
        </p:nvSpPr>
        <p:spPr bwMode="auto">
          <a:xfrm>
            <a:off x="4460875" y="2138363"/>
            <a:ext cx="196850" cy="193675"/>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405510" name="Rectangle 6"/>
          <p:cNvSpPr>
            <a:spLocks noChangeArrowheads="1"/>
          </p:cNvSpPr>
          <p:nvPr/>
        </p:nvSpPr>
        <p:spPr bwMode="auto">
          <a:xfrm>
            <a:off x="7297738" y="2366963"/>
            <a:ext cx="195262" cy="192087"/>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405511" name="Rectangle 7"/>
          <p:cNvSpPr>
            <a:spLocks noChangeArrowheads="1"/>
          </p:cNvSpPr>
          <p:nvPr/>
        </p:nvSpPr>
        <p:spPr bwMode="auto">
          <a:xfrm>
            <a:off x="7788275" y="3168650"/>
            <a:ext cx="195263" cy="195263"/>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405512" name="Rectangle 8"/>
          <p:cNvSpPr>
            <a:spLocks noChangeArrowheads="1"/>
          </p:cNvSpPr>
          <p:nvPr/>
        </p:nvSpPr>
        <p:spPr bwMode="auto">
          <a:xfrm>
            <a:off x="3746500" y="4073525"/>
            <a:ext cx="195263" cy="193675"/>
          </a:xfrm>
          <a:prstGeom prst="rect">
            <a:avLst/>
          </a:prstGeom>
          <a:solidFill>
            <a:srgbClr val="3366FF"/>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405513" name="Rectangle 9"/>
          <p:cNvSpPr>
            <a:spLocks noChangeArrowheads="1"/>
          </p:cNvSpPr>
          <p:nvPr/>
        </p:nvSpPr>
        <p:spPr bwMode="auto">
          <a:xfrm>
            <a:off x="7481888" y="2551113"/>
            <a:ext cx="195262" cy="195262"/>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405514" name="Rectangle 10"/>
          <p:cNvSpPr>
            <a:spLocks noChangeArrowheads="1"/>
          </p:cNvSpPr>
          <p:nvPr/>
        </p:nvSpPr>
        <p:spPr bwMode="auto">
          <a:xfrm>
            <a:off x="7664450" y="2922588"/>
            <a:ext cx="196850" cy="190500"/>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405515" name="Rectangle 11"/>
          <p:cNvSpPr>
            <a:spLocks noChangeArrowheads="1"/>
          </p:cNvSpPr>
          <p:nvPr/>
        </p:nvSpPr>
        <p:spPr bwMode="auto">
          <a:xfrm>
            <a:off x="5307013" y="1687513"/>
            <a:ext cx="193675" cy="192087"/>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405516" name="Rectangle 12"/>
          <p:cNvSpPr>
            <a:spLocks noChangeArrowheads="1"/>
          </p:cNvSpPr>
          <p:nvPr/>
        </p:nvSpPr>
        <p:spPr bwMode="auto">
          <a:xfrm>
            <a:off x="7848600" y="3663950"/>
            <a:ext cx="195263" cy="195263"/>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405517" name="Rectangle 13"/>
          <p:cNvSpPr>
            <a:spLocks noChangeArrowheads="1"/>
          </p:cNvSpPr>
          <p:nvPr/>
        </p:nvSpPr>
        <p:spPr bwMode="auto">
          <a:xfrm flipH="1">
            <a:off x="7124700" y="2138363"/>
            <a:ext cx="195263" cy="193675"/>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405518" name="Rectangle 14"/>
          <p:cNvSpPr>
            <a:spLocks noChangeArrowheads="1"/>
          </p:cNvSpPr>
          <p:nvPr/>
        </p:nvSpPr>
        <p:spPr bwMode="auto">
          <a:xfrm flipH="1">
            <a:off x="7643813" y="2719388"/>
            <a:ext cx="193675" cy="192087"/>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405519" name="Rectangle 15"/>
          <p:cNvSpPr>
            <a:spLocks noChangeArrowheads="1"/>
          </p:cNvSpPr>
          <p:nvPr/>
        </p:nvSpPr>
        <p:spPr bwMode="auto">
          <a:xfrm flipH="1">
            <a:off x="7837488" y="3427413"/>
            <a:ext cx="195262" cy="195262"/>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405520" name="Rectangle 16"/>
          <p:cNvSpPr>
            <a:spLocks noChangeArrowheads="1"/>
          </p:cNvSpPr>
          <p:nvPr/>
        </p:nvSpPr>
        <p:spPr bwMode="auto">
          <a:xfrm flipH="1">
            <a:off x="7772400" y="4073525"/>
            <a:ext cx="193675" cy="193675"/>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405521" name="Rectangle 17"/>
          <p:cNvSpPr>
            <a:spLocks noChangeArrowheads="1"/>
          </p:cNvSpPr>
          <p:nvPr/>
        </p:nvSpPr>
        <p:spPr bwMode="auto">
          <a:xfrm flipH="1">
            <a:off x="7578725" y="4718050"/>
            <a:ext cx="193675" cy="193675"/>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405522" name="Rectangle 18"/>
          <p:cNvSpPr>
            <a:spLocks noChangeArrowheads="1"/>
          </p:cNvSpPr>
          <p:nvPr/>
        </p:nvSpPr>
        <p:spPr bwMode="auto">
          <a:xfrm flipH="1">
            <a:off x="7124700" y="5235575"/>
            <a:ext cx="195263" cy="192088"/>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405523" name="Rectangle 19"/>
          <p:cNvSpPr>
            <a:spLocks noChangeArrowheads="1"/>
          </p:cNvSpPr>
          <p:nvPr/>
        </p:nvSpPr>
        <p:spPr bwMode="auto">
          <a:xfrm flipH="1">
            <a:off x="6278563" y="1687513"/>
            <a:ext cx="193675" cy="192087"/>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405524" name="Rectangle 20"/>
          <p:cNvSpPr>
            <a:spLocks noChangeArrowheads="1"/>
          </p:cNvSpPr>
          <p:nvPr/>
        </p:nvSpPr>
        <p:spPr bwMode="auto">
          <a:xfrm flipH="1">
            <a:off x="6278563" y="5684838"/>
            <a:ext cx="193675" cy="195262"/>
          </a:xfrm>
          <a:prstGeom prst="rect">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405525" name="Text Box 21"/>
          <p:cNvSpPr txBox="1">
            <a:spLocks noChangeArrowheads="1"/>
          </p:cNvSpPr>
          <p:nvPr/>
        </p:nvSpPr>
        <p:spPr bwMode="auto">
          <a:xfrm>
            <a:off x="3805238" y="1933575"/>
            <a:ext cx="730250" cy="366713"/>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0x00</a:t>
            </a:r>
          </a:p>
        </p:txBody>
      </p:sp>
      <p:sp>
        <p:nvSpPr>
          <p:cNvPr id="405526" name="Text Box 22"/>
          <p:cNvSpPr txBox="1">
            <a:spLocks noChangeArrowheads="1"/>
          </p:cNvSpPr>
          <p:nvPr/>
        </p:nvSpPr>
        <p:spPr bwMode="auto">
          <a:xfrm>
            <a:off x="6562725" y="5762625"/>
            <a:ext cx="730250" cy="366713"/>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0x70</a:t>
            </a:r>
          </a:p>
        </p:txBody>
      </p:sp>
      <p:sp>
        <p:nvSpPr>
          <p:cNvPr id="405527" name="Text Box 23"/>
          <p:cNvSpPr txBox="1">
            <a:spLocks noChangeArrowheads="1"/>
          </p:cNvSpPr>
          <p:nvPr/>
        </p:nvSpPr>
        <p:spPr bwMode="auto">
          <a:xfrm>
            <a:off x="8032750" y="4033838"/>
            <a:ext cx="730250"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0xa0</a:t>
            </a:r>
          </a:p>
        </p:txBody>
      </p:sp>
      <p:sp>
        <p:nvSpPr>
          <p:cNvPr id="405528" name="Text Box 24"/>
          <p:cNvSpPr txBox="1">
            <a:spLocks noChangeArrowheads="1"/>
          </p:cNvSpPr>
          <p:nvPr/>
        </p:nvSpPr>
        <p:spPr bwMode="auto">
          <a:xfrm>
            <a:off x="7972425" y="2922588"/>
            <a:ext cx="730250"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0xb0</a:t>
            </a:r>
          </a:p>
        </p:txBody>
      </p:sp>
      <p:sp>
        <p:nvSpPr>
          <p:cNvPr id="405529" name="Text Box 25"/>
          <p:cNvSpPr txBox="1">
            <a:spLocks noChangeArrowheads="1"/>
          </p:cNvSpPr>
          <p:nvPr/>
        </p:nvSpPr>
        <p:spPr bwMode="auto">
          <a:xfrm>
            <a:off x="7359650" y="1871663"/>
            <a:ext cx="730250"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0xd0</a:t>
            </a:r>
          </a:p>
        </p:txBody>
      </p:sp>
      <p:sp>
        <p:nvSpPr>
          <p:cNvPr id="405530" name="Text Box 26"/>
          <p:cNvSpPr txBox="1">
            <a:spLocks noChangeArrowheads="1"/>
          </p:cNvSpPr>
          <p:nvPr/>
        </p:nvSpPr>
        <p:spPr bwMode="auto">
          <a:xfrm>
            <a:off x="7788275" y="4713288"/>
            <a:ext cx="730250" cy="368300"/>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0x90</a:t>
            </a:r>
          </a:p>
        </p:txBody>
      </p:sp>
      <p:sp>
        <p:nvSpPr>
          <p:cNvPr id="405531" name="Text Box 27"/>
          <p:cNvSpPr txBox="1">
            <a:spLocks noChangeArrowheads="1"/>
          </p:cNvSpPr>
          <p:nvPr/>
        </p:nvSpPr>
        <p:spPr bwMode="auto">
          <a:xfrm>
            <a:off x="7359650" y="5332413"/>
            <a:ext cx="730250"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0x80</a:t>
            </a:r>
          </a:p>
        </p:txBody>
      </p:sp>
      <p:sp>
        <p:nvSpPr>
          <p:cNvPr id="405532" name="Text Box 28"/>
          <p:cNvSpPr txBox="1">
            <a:spLocks noChangeArrowheads="1"/>
          </p:cNvSpPr>
          <p:nvPr/>
        </p:nvSpPr>
        <p:spPr bwMode="auto">
          <a:xfrm>
            <a:off x="6440488" y="1563688"/>
            <a:ext cx="730250"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0xe0</a:t>
            </a:r>
          </a:p>
        </p:txBody>
      </p:sp>
      <p:sp>
        <p:nvSpPr>
          <p:cNvPr id="405533" name="Text Box 29"/>
          <p:cNvSpPr txBox="1">
            <a:spLocks noChangeArrowheads="1"/>
          </p:cNvSpPr>
          <p:nvPr/>
        </p:nvSpPr>
        <p:spPr bwMode="auto">
          <a:xfrm>
            <a:off x="3048000" y="3773488"/>
            <a:ext cx="730250"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0x30</a:t>
            </a:r>
          </a:p>
        </p:txBody>
      </p:sp>
      <p:sp>
        <p:nvSpPr>
          <p:cNvPr id="405534" name="Line 30"/>
          <p:cNvSpPr>
            <a:spLocks noChangeShapeType="1"/>
          </p:cNvSpPr>
          <p:nvPr/>
        </p:nvSpPr>
        <p:spPr bwMode="auto">
          <a:xfrm flipV="1">
            <a:off x="3975100" y="2782888"/>
            <a:ext cx="3505200" cy="1295400"/>
          </a:xfrm>
          <a:prstGeom prst="line">
            <a:avLst/>
          </a:prstGeom>
          <a:noFill/>
          <a:ln w="9525">
            <a:solidFill>
              <a:schemeClr val="tx1"/>
            </a:solidFill>
            <a:round/>
            <a:headEnd/>
            <a:tailEnd type="triangle" w="med" len="med"/>
          </a:ln>
          <a:effectLst/>
        </p:spPr>
        <p:txBody>
          <a:bodyPr anchor="ctr">
            <a:prstTxWarp prst="textNoShape">
              <a:avLst/>
            </a:prstTxWarp>
          </a:bodyPr>
          <a:lstStyle/>
          <a:p>
            <a:endParaRPr lang="en-US"/>
          </a:p>
        </p:txBody>
      </p:sp>
      <p:sp>
        <p:nvSpPr>
          <p:cNvPr id="405535" name="Text Box 31"/>
          <p:cNvSpPr txBox="1">
            <a:spLocks noChangeArrowheads="1"/>
          </p:cNvSpPr>
          <p:nvPr/>
        </p:nvSpPr>
        <p:spPr bwMode="auto">
          <a:xfrm rot="-1329981">
            <a:off x="4889500" y="3468688"/>
            <a:ext cx="1835150"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a:ea typeface="Arial" charset="0"/>
                <a:cs typeface="Arial" charset="0"/>
              </a:rPr>
              <a:t>Request sample</a:t>
            </a:r>
          </a:p>
        </p:txBody>
      </p:sp>
      <p:sp>
        <p:nvSpPr>
          <p:cNvPr id="405536" name="Freeform 32"/>
          <p:cNvSpPr>
            <a:spLocks/>
          </p:cNvSpPr>
          <p:nvPr/>
        </p:nvSpPr>
        <p:spPr bwMode="auto">
          <a:xfrm>
            <a:off x="3898900" y="2630488"/>
            <a:ext cx="3581400" cy="1447800"/>
          </a:xfrm>
          <a:custGeom>
            <a:avLst/>
            <a:gdLst/>
            <a:ahLst/>
            <a:cxnLst>
              <a:cxn ang="0">
                <a:pos x="2256" y="0"/>
              </a:cxn>
              <a:cxn ang="0">
                <a:pos x="1200" y="192"/>
              </a:cxn>
              <a:cxn ang="0">
                <a:pos x="0" y="912"/>
              </a:cxn>
            </a:cxnLst>
            <a:rect l="0" t="0" r="r" b="b"/>
            <a:pathLst>
              <a:path w="2256" h="912">
                <a:moveTo>
                  <a:pt x="2256" y="0"/>
                </a:moveTo>
                <a:cubicBezTo>
                  <a:pt x="1916" y="20"/>
                  <a:pt x="1576" y="40"/>
                  <a:pt x="1200" y="192"/>
                </a:cubicBezTo>
                <a:cubicBezTo>
                  <a:pt x="824" y="344"/>
                  <a:pt x="412" y="628"/>
                  <a:pt x="0" y="912"/>
                </a:cubicBezTo>
              </a:path>
            </a:pathLst>
          </a:custGeom>
          <a:noFill/>
          <a:ln w="25400" cap="flat" cmpd="sng">
            <a:solidFill>
              <a:srgbClr val="FF00FF"/>
            </a:solidFill>
            <a:prstDash val="solid"/>
            <a:round/>
            <a:headEnd type="none" w="med" len="med"/>
            <a:tailEnd type="triangle" w="lg" len="lg"/>
          </a:ln>
          <a:effectLst/>
        </p:spPr>
        <p:txBody>
          <a:bodyPr anchor="ctr">
            <a:prstTxWarp prst="textNoShape">
              <a:avLst/>
            </a:prstTxWarp>
          </a:bodyPr>
          <a:lstStyle/>
          <a:p>
            <a:endParaRPr lang="en-US"/>
          </a:p>
        </p:txBody>
      </p:sp>
      <p:sp>
        <p:nvSpPr>
          <p:cNvPr id="405537" name="Text Box 33"/>
          <p:cNvSpPr txBox="1">
            <a:spLocks noChangeArrowheads="1"/>
          </p:cNvSpPr>
          <p:nvPr/>
        </p:nvSpPr>
        <p:spPr bwMode="auto">
          <a:xfrm rot="-1329981">
            <a:off x="4659313" y="2549525"/>
            <a:ext cx="1870075" cy="376238"/>
          </a:xfrm>
          <a:prstGeom prst="rect">
            <a:avLst/>
          </a:prstGeom>
          <a:solidFill>
            <a:srgbClr val="CECFC9"/>
          </a:solidFill>
          <a:ln w="9525">
            <a:solidFill>
              <a:schemeClr val="tx1"/>
            </a:solidFill>
            <a:miter lim="800000"/>
            <a:headEnd/>
            <a:tailEnd/>
          </a:ln>
          <a:effectLst/>
        </p:spPr>
        <p:txBody>
          <a:bodyPr wrap="none">
            <a:prstTxWarp prst="textNoShape">
              <a:avLst/>
            </a:prstTxWarp>
            <a:spAutoFit/>
          </a:bodyPr>
          <a:lstStyle/>
          <a:p>
            <a:pPr algn="l" eaLnBrk="1" hangingPunct="1"/>
            <a:r>
              <a:rPr lang="en-US">
                <a:ea typeface="Arial" charset="0"/>
                <a:cs typeface="Arial" charset="0"/>
              </a:rPr>
              <a:t>(Range, density)</a:t>
            </a:r>
          </a:p>
        </p:txBody>
      </p:sp>
      <p:sp>
        <p:nvSpPr>
          <p:cNvPr id="405538" name="Line 34"/>
          <p:cNvSpPr>
            <a:spLocks noChangeShapeType="1"/>
          </p:cNvSpPr>
          <p:nvPr/>
        </p:nvSpPr>
        <p:spPr bwMode="auto">
          <a:xfrm flipH="1">
            <a:off x="3886200" y="1868488"/>
            <a:ext cx="1447800" cy="2209800"/>
          </a:xfrm>
          <a:prstGeom prst="line">
            <a:avLst/>
          </a:prstGeom>
          <a:noFill/>
          <a:ln w="25400">
            <a:solidFill>
              <a:srgbClr val="FF00FF"/>
            </a:solidFill>
            <a:round/>
            <a:headEnd/>
            <a:tailEnd type="triangle" w="lg" len="lg"/>
          </a:ln>
          <a:effectLst/>
        </p:spPr>
        <p:txBody>
          <a:bodyPr anchor="ctr">
            <a:prstTxWarp prst="textNoShape">
              <a:avLst/>
            </a:prstTxWarp>
          </a:bodyPr>
          <a:lstStyle/>
          <a:p>
            <a:endParaRPr lang="en-US"/>
          </a:p>
        </p:txBody>
      </p:sp>
      <p:sp>
        <p:nvSpPr>
          <p:cNvPr id="405539" name="Line 35"/>
          <p:cNvSpPr>
            <a:spLocks noChangeShapeType="1"/>
          </p:cNvSpPr>
          <p:nvPr/>
        </p:nvSpPr>
        <p:spPr bwMode="auto">
          <a:xfrm flipH="1">
            <a:off x="3962400" y="4154488"/>
            <a:ext cx="3810000" cy="0"/>
          </a:xfrm>
          <a:prstGeom prst="line">
            <a:avLst/>
          </a:prstGeom>
          <a:noFill/>
          <a:ln w="25400">
            <a:solidFill>
              <a:srgbClr val="FF00FF"/>
            </a:solidFill>
            <a:round/>
            <a:headEnd/>
            <a:tailEnd type="triangle" w="lg" len="lg"/>
          </a:ln>
          <a:effectLst/>
        </p:spPr>
        <p:txBody>
          <a:bodyPr anchor="ctr">
            <a:prstTxWarp prst="textNoShape">
              <a:avLst/>
            </a:prstTxWarp>
          </a:bodyPr>
          <a:lstStyle/>
          <a:p>
            <a:endParaRPr lang="en-US"/>
          </a:p>
        </p:txBody>
      </p:sp>
      <p:sp>
        <p:nvSpPr>
          <p:cNvPr id="405540" name="Line 36"/>
          <p:cNvSpPr>
            <a:spLocks noChangeShapeType="1"/>
          </p:cNvSpPr>
          <p:nvPr/>
        </p:nvSpPr>
        <p:spPr bwMode="auto">
          <a:xfrm flipH="1" flipV="1">
            <a:off x="3962400" y="4230688"/>
            <a:ext cx="3200400" cy="1066800"/>
          </a:xfrm>
          <a:prstGeom prst="line">
            <a:avLst/>
          </a:prstGeom>
          <a:noFill/>
          <a:ln w="25400">
            <a:solidFill>
              <a:srgbClr val="FF00FF"/>
            </a:solidFill>
            <a:round/>
            <a:headEnd/>
            <a:tailEnd type="triangle" w="lg" len="lg"/>
          </a:ln>
          <a:effectLst/>
        </p:spPr>
        <p:txBody>
          <a:bodyPr anchor="ctr">
            <a:prstTxWarp prst="textNoShape">
              <a:avLst/>
            </a:prstTxWarp>
          </a:bodyPr>
          <a:lstStyle/>
          <a:p>
            <a:endParaRPr lang="en-US"/>
          </a:p>
        </p:txBody>
      </p:sp>
      <p:sp>
        <p:nvSpPr>
          <p:cNvPr id="405541" name="Rectangle 37"/>
          <p:cNvSpPr>
            <a:spLocks noChangeArrowheads="1"/>
          </p:cNvSpPr>
          <p:nvPr/>
        </p:nvSpPr>
        <p:spPr bwMode="auto">
          <a:xfrm>
            <a:off x="304800" y="1600200"/>
            <a:ext cx="3124200" cy="1447800"/>
          </a:xfrm>
          <a:prstGeom prst="rect">
            <a:avLst/>
          </a:prstGeom>
          <a:solidFill>
            <a:schemeClr val="bg1"/>
          </a:solidFill>
          <a:ln w="9525">
            <a:solidFill>
              <a:schemeClr val="tx1"/>
            </a:solidFill>
            <a:miter lim="800000"/>
            <a:headEnd/>
            <a:tailEnd/>
          </a:ln>
          <a:effectLst/>
        </p:spPr>
        <p:txBody>
          <a:bodyPr>
            <a:prstTxWarp prst="textNoShape">
              <a:avLst/>
            </a:prstTxWarp>
          </a:bodyPr>
          <a:lstStyle/>
          <a:p>
            <a:pPr marL="342900" indent="-342900" algn="l" eaLnBrk="1" hangingPunct="1">
              <a:spcBef>
                <a:spcPct val="20000"/>
              </a:spcBef>
              <a:buClr>
                <a:schemeClr val="bg2"/>
              </a:buClr>
              <a:buSzPct val="75000"/>
              <a:buFont typeface="Wingdings" charset="2"/>
              <a:buChar char="n"/>
            </a:pPr>
            <a:r>
              <a:rPr lang="en-US" sz="2400"/>
              <a:t>Measure node-density locally</a:t>
            </a:r>
          </a:p>
          <a:p>
            <a:pPr marL="342900" indent="-342900" algn="l" eaLnBrk="1" hangingPunct="1">
              <a:spcBef>
                <a:spcPct val="20000"/>
              </a:spcBef>
              <a:buClr>
                <a:schemeClr val="bg2"/>
              </a:buClr>
              <a:buSzPct val="75000"/>
              <a:buFont typeface="Wingdings" charset="2"/>
              <a:buChar char="n"/>
            </a:pPr>
            <a:r>
              <a:rPr lang="en-US" sz="2400"/>
              <a:t>Gossip about it!</a:t>
            </a:r>
          </a:p>
        </p:txBody>
      </p:sp>
      <p:grpSp>
        <p:nvGrpSpPr>
          <p:cNvPr id="2" name="Group 38"/>
          <p:cNvGrpSpPr>
            <a:grpSpLocks/>
          </p:cNvGrpSpPr>
          <p:nvPr/>
        </p:nvGrpSpPr>
        <p:grpSpPr bwMode="auto">
          <a:xfrm>
            <a:off x="228600" y="3962400"/>
            <a:ext cx="3962400" cy="2438400"/>
            <a:chOff x="144" y="2496"/>
            <a:chExt cx="2496" cy="1536"/>
          </a:xfrm>
        </p:grpSpPr>
        <p:sp>
          <p:nvSpPr>
            <p:cNvPr id="405543" name="Text Box 39"/>
            <p:cNvSpPr txBox="1">
              <a:spLocks noChangeArrowheads="1"/>
            </p:cNvSpPr>
            <p:nvPr/>
          </p:nvSpPr>
          <p:spPr bwMode="auto">
            <a:xfrm>
              <a:off x="881" y="3840"/>
              <a:ext cx="535" cy="192"/>
            </a:xfrm>
            <a:prstGeom prst="rect">
              <a:avLst/>
            </a:prstGeom>
            <a:noFill/>
            <a:ln w="9525">
              <a:noFill/>
              <a:miter lim="800000"/>
              <a:headEnd/>
              <a:tailEnd/>
            </a:ln>
            <a:effectLst/>
          </p:spPr>
          <p:txBody>
            <a:bodyPr wrap="none">
              <a:prstTxWarp prst="textNoShape">
                <a:avLst/>
              </a:prstTxWarp>
              <a:spAutoFit/>
            </a:bodyPr>
            <a:lstStyle/>
            <a:p>
              <a:pPr eaLnBrk="1" hangingPunct="1"/>
              <a:r>
                <a:rPr lang="en-US" sz="1400" b="1">
                  <a:latin typeface="Verdana" charset="0"/>
                  <a:ea typeface="Arial" charset="0"/>
                  <a:cs typeface="Arial" charset="0"/>
                </a:rPr>
                <a:t>Values</a:t>
              </a:r>
            </a:p>
          </p:txBody>
        </p:sp>
        <p:sp>
          <p:nvSpPr>
            <p:cNvPr id="405544" name="Line 40"/>
            <p:cNvSpPr>
              <a:spLocks noChangeShapeType="1"/>
            </p:cNvSpPr>
            <p:nvPr/>
          </p:nvSpPr>
          <p:spPr bwMode="auto">
            <a:xfrm flipH="1">
              <a:off x="361" y="2496"/>
              <a:ext cx="5" cy="1449"/>
            </a:xfrm>
            <a:prstGeom prst="line">
              <a:avLst/>
            </a:prstGeom>
            <a:noFill/>
            <a:ln w="9525">
              <a:solidFill>
                <a:schemeClr val="tx1"/>
              </a:solidFill>
              <a:round/>
              <a:headEnd type="triangle" w="med" len="med"/>
              <a:tailEnd/>
            </a:ln>
            <a:effectLst/>
          </p:spPr>
          <p:txBody>
            <a:bodyPr wrap="none" anchor="ctr">
              <a:prstTxWarp prst="textNoShape">
                <a:avLst/>
              </a:prstTxWarp>
            </a:bodyPr>
            <a:lstStyle/>
            <a:p>
              <a:endParaRPr lang="en-US"/>
            </a:p>
          </p:txBody>
        </p:sp>
        <p:sp>
          <p:nvSpPr>
            <p:cNvPr id="405545" name="Line 41"/>
            <p:cNvSpPr>
              <a:spLocks noChangeShapeType="1"/>
            </p:cNvSpPr>
            <p:nvPr/>
          </p:nvSpPr>
          <p:spPr bwMode="auto">
            <a:xfrm flipV="1">
              <a:off x="217" y="3792"/>
              <a:ext cx="2423" cy="11"/>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405546" name="AutoShape 42"/>
            <p:cNvSpPr>
              <a:spLocks noChangeArrowheads="1"/>
            </p:cNvSpPr>
            <p:nvPr/>
          </p:nvSpPr>
          <p:spPr bwMode="auto">
            <a:xfrm rot="2369556">
              <a:off x="1968" y="2592"/>
              <a:ext cx="240" cy="240"/>
            </a:xfrm>
            <a:prstGeom prst="downArrow">
              <a:avLst>
                <a:gd name="adj1" fmla="val 50000"/>
                <a:gd name="adj2" fmla="val 25000"/>
              </a:avLst>
            </a:prstGeom>
            <a:solidFill>
              <a:srgbClr val="3366FF"/>
            </a:solidFill>
            <a:ln w="9525">
              <a:solidFill>
                <a:schemeClr val="tx1"/>
              </a:solidFill>
              <a:miter lim="800000"/>
              <a:headEnd/>
              <a:tailEnd/>
            </a:ln>
            <a:effectLst>
              <a:outerShdw blurRad="63500" dist="107763" dir="2700000" algn="ctr" rotWithShape="0">
                <a:schemeClr val="bg2">
                  <a:alpha val="50000"/>
                </a:schemeClr>
              </a:outerShdw>
            </a:effectLst>
          </p:spPr>
          <p:txBody>
            <a:bodyPr wrap="none" anchor="ctr">
              <a:prstTxWarp prst="textNoShape">
                <a:avLst/>
              </a:prstTxWarp>
            </a:bodyPr>
            <a:lstStyle/>
            <a:p>
              <a:endParaRPr lang="en-US"/>
            </a:p>
          </p:txBody>
        </p:sp>
        <p:sp>
          <p:nvSpPr>
            <p:cNvPr id="405547" name="Text Box 43"/>
            <p:cNvSpPr txBox="1">
              <a:spLocks noChangeArrowheads="1"/>
            </p:cNvSpPr>
            <p:nvPr/>
          </p:nvSpPr>
          <p:spPr bwMode="auto">
            <a:xfrm rot="16200000">
              <a:off x="-237" y="3084"/>
              <a:ext cx="954" cy="192"/>
            </a:xfrm>
            <a:prstGeom prst="rect">
              <a:avLst/>
            </a:prstGeom>
            <a:noFill/>
            <a:ln w="9525">
              <a:noFill/>
              <a:miter lim="800000"/>
              <a:headEnd/>
              <a:tailEnd/>
            </a:ln>
            <a:effectLst/>
          </p:spPr>
          <p:txBody>
            <a:bodyPr wrap="none">
              <a:prstTxWarp prst="textNoShape">
                <a:avLst/>
              </a:prstTxWarp>
              <a:spAutoFit/>
            </a:bodyPr>
            <a:lstStyle/>
            <a:p>
              <a:pPr eaLnBrk="1" hangingPunct="1"/>
              <a:r>
                <a:rPr lang="en-US" sz="1400" b="1">
                  <a:latin typeface="Verdana" charset="0"/>
                  <a:ea typeface="Arial" charset="0"/>
                  <a:cs typeface="Arial" charset="0"/>
                </a:rPr>
                <a:t>Node-density</a:t>
              </a:r>
            </a:p>
          </p:txBody>
        </p:sp>
        <p:sp>
          <p:nvSpPr>
            <p:cNvPr id="405548" name="Rectangle 44"/>
            <p:cNvSpPr>
              <a:spLocks noChangeArrowheads="1"/>
            </p:cNvSpPr>
            <p:nvPr/>
          </p:nvSpPr>
          <p:spPr bwMode="auto">
            <a:xfrm>
              <a:off x="361" y="3264"/>
              <a:ext cx="384" cy="528"/>
            </a:xfrm>
            <a:prstGeom prst="rect">
              <a:avLst/>
            </a:prstGeom>
            <a:solidFill>
              <a:srgbClr val="FFFF99"/>
            </a:solidFill>
            <a:ln w="9525">
              <a:solidFill>
                <a:schemeClr val="tx1"/>
              </a:solidFill>
              <a:miter lim="800000"/>
              <a:headEnd/>
              <a:tailEnd/>
            </a:ln>
            <a:effectLst/>
          </p:spPr>
          <p:txBody>
            <a:bodyPr wrap="none" anchor="ctr">
              <a:prstTxWarp prst="textNoShape">
                <a:avLst/>
              </a:prstTxWarp>
            </a:bodyPr>
            <a:lstStyle/>
            <a:p>
              <a:endParaRPr lang="en-US"/>
            </a:p>
          </p:txBody>
        </p:sp>
        <p:sp>
          <p:nvSpPr>
            <p:cNvPr id="405549" name="Rectangle 45"/>
            <p:cNvSpPr>
              <a:spLocks noChangeArrowheads="1"/>
            </p:cNvSpPr>
            <p:nvPr/>
          </p:nvSpPr>
          <p:spPr bwMode="auto">
            <a:xfrm>
              <a:off x="720" y="2688"/>
              <a:ext cx="720" cy="1104"/>
            </a:xfrm>
            <a:prstGeom prst="rect">
              <a:avLst/>
            </a:prstGeom>
            <a:solidFill>
              <a:srgbClr val="99CC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405550" name="Rectangle 46"/>
            <p:cNvSpPr>
              <a:spLocks noChangeArrowheads="1"/>
            </p:cNvSpPr>
            <p:nvPr/>
          </p:nvSpPr>
          <p:spPr bwMode="auto">
            <a:xfrm>
              <a:off x="1440" y="2976"/>
              <a:ext cx="336" cy="816"/>
            </a:xfrm>
            <a:prstGeom prst="rect">
              <a:avLst/>
            </a:prstGeom>
            <a:solidFill>
              <a:srgbClr val="FF99CC"/>
            </a:solidFill>
            <a:ln w="9525">
              <a:solidFill>
                <a:schemeClr val="tx1"/>
              </a:solidFill>
              <a:miter lim="800000"/>
              <a:headEnd/>
              <a:tailEnd/>
            </a:ln>
            <a:effectLst/>
          </p:spPr>
          <p:txBody>
            <a:bodyPr wrap="none" anchor="ctr">
              <a:prstTxWarp prst="textNoShape">
                <a:avLst/>
              </a:prstTxWarp>
            </a:bodyPr>
            <a:lstStyle/>
            <a:p>
              <a:endParaRPr lang="en-US"/>
            </a:p>
          </p:txBody>
        </p:sp>
        <p:sp>
          <p:nvSpPr>
            <p:cNvPr id="405551" name="Rectangle 47"/>
            <p:cNvSpPr>
              <a:spLocks noChangeArrowheads="1"/>
            </p:cNvSpPr>
            <p:nvPr/>
          </p:nvSpPr>
          <p:spPr bwMode="auto">
            <a:xfrm>
              <a:off x="1776" y="3168"/>
              <a:ext cx="672" cy="624"/>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endParaRPr lang="en-US"/>
            </a:p>
          </p:txBody>
        </p:sp>
      </p:grpSp>
      <p:sp>
        <p:nvSpPr>
          <p:cNvPr id="405552" name="Text Box 48"/>
          <p:cNvSpPr txBox="1">
            <a:spLocks noChangeArrowheads="1"/>
          </p:cNvSpPr>
          <p:nvPr/>
        </p:nvSpPr>
        <p:spPr bwMode="auto">
          <a:xfrm rot="-1329981">
            <a:off x="4800600" y="2554288"/>
            <a:ext cx="1870075" cy="376237"/>
          </a:xfrm>
          <a:prstGeom prst="rect">
            <a:avLst/>
          </a:prstGeom>
          <a:solidFill>
            <a:srgbClr val="CECFC9"/>
          </a:solidFill>
          <a:ln w="9525">
            <a:solidFill>
              <a:schemeClr val="tx1"/>
            </a:solidFill>
            <a:miter lim="800000"/>
            <a:headEnd/>
            <a:tailEnd/>
          </a:ln>
          <a:effectLst/>
        </p:spPr>
        <p:txBody>
          <a:bodyPr wrap="none">
            <a:prstTxWarp prst="textNoShape">
              <a:avLst/>
            </a:prstTxWarp>
            <a:spAutoFit/>
          </a:bodyPr>
          <a:lstStyle/>
          <a:p>
            <a:pPr algn="l" eaLnBrk="1" hangingPunct="1"/>
            <a:r>
              <a:rPr lang="en-US">
                <a:ea typeface="Arial" charset="0"/>
                <a:cs typeface="Arial" charset="0"/>
              </a:rPr>
              <a:t>(Range, density)</a:t>
            </a:r>
          </a:p>
        </p:txBody>
      </p:sp>
      <p:sp>
        <p:nvSpPr>
          <p:cNvPr id="405553" name="Text Box 49"/>
          <p:cNvSpPr txBox="1">
            <a:spLocks noChangeArrowheads="1"/>
          </p:cNvSpPr>
          <p:nvPr/>
        </p:nvSpPr>
        <p:spPr bwMode="auto">
          <a:xfrm rot="-1329981">
            <a:off x="4911725" y="2559050"/>
            <a:ext cx="1870075" cy="376238"/>
          </a:xfrm>
          <a:prstGeom prst="rect">
            <a:avLst/>
          </a:prstGeom>
          <a:solidFill>
            <a:srgbClr val="CECFC9"/>
          </a:solidFill>
          <a:ln w="9525">
            <a:solidFill>
              <a:schemeClr val="tx1"/>
            </a:solidFill>
            <a:miter lim="800000"/>
            <a:headEnd/>
            <a:tailEnd/>
          </a:ln>
          <a:effectLst/>
        </p:spPr>
        <p:txBody>
          <a:bodyPr wrap="none">
            <a:prstTxWarp prst="textNoShape">
              <a:avLst/>
            </a:prstTxWarp>
            <a:spAutoFit/>
          </a:bodyPr>
          <a:lstStyle/>
          <a:p>
            <a:pPr algn="l" eaLnBrk="1" hangingPunct="1"/>
            <a:r>
              <a:rPr lang="en-US">
                <a:ea typeface="Arial" charset="0"/>
                <a:cs typeface="Arial" charset="0"/>
              </a:rPr>
              <a:t>(Range, density)</a:t>
            </a:r>
          </a:p>
        </p:txBody>
      </p:sp>
      <p:sp>
        <p:nvSpPr>
          <p:cNvPr id="405554" name="Oval 50"/>
          <p:cNvSpPr>
            <a:spLocks noChangeArrowheads="1"/>
          </p:cNvSpPr>
          <p:nvPr/>
        </p:nvSpPr>
        <p:spPr bwMode="auto">
          <a:xfrm rot="-2309641">
            <a:off x="7391400" y="2173288"/>
            <a:ext cx="381000" cy="990600"/>
          </a:xfrm>
          <a:prstGeom prst="ellipse">
            <a:avLst/>
          </a:prstGeom>
          <a:solidFill>
            <a:srgbClr val="99CCFF">
              <a:alpha val="39000"/>
            </a:srgbClr>
          </a:solidFill>
          <a:ln w="9525">
            <a:solidFill>
              <a:schemeClr val="tx1"/>
            </a:solidFill>
            <a:round/>
            <a:headEnd/>
            <a:tailEnd/>
          </a:ln>
          <a:effectLst/>
        </p:spPr>
        <p:txBody>
          <a:bodyPr wrap="none" anchor="ctr">
            <a:prstTxWarp prst="textNoShape">
              <a:avLst/>
            </a:prstTxWarp>
          </a:bodyPr>
          <a:lstStyle/>
          <a:p>
            <a:endParaRPr lang="en-US"/>
          </a:p>
        </p:txBody>
      </p:sp>
      <p:sp>
        <p:nvSpPr>
          <p:cNvPr id="405555" name="Oval 51"/>
          <p:cNvSpPr>
            <a:spLocks noChangeArrowheads="1"/>
          </p:cNvSpPr>
          <p:nvPr/>
        </p:nvSpPr>
        <p:spPr bwMode="auto">
          <a:xfrm rot="906831">
            <a:off x="7696200" y="3621088"/>
            <a:ext cx="381000" cy="990600"/>
          </a:xfrm>
          <a:prstGeom prst="ellipse">
            <a:avLst/>
          </a:prstGeom>
          <a:solidFill>
            <a:srgbClr val="99CCFF">
              <a:alpha val="39000"/>
            </a:srgbClr>
          </a:solidFill>
          <a:ln w="9525">
            <a:solidFill>
              <a:schemeClr val="tx1"/>
            </a:solidFill>
            <a:round/>
            <a:headEnd/>
            <a:tailEnd/>
          </a:ln>
          <a:effectLst/>
        </p:spPr>
        <p:txBody>
          <a:bodyPr wrap="none" anchor="ctr">
            <a:prstTxWarp prst="textNoShape">
              <a:avLst/>
            </a:prstTxWarp>
          </a:bodyPr>
          <a:lstStyle/>
          <a:p>
            <a:endParaRPr lang="en-US"/>
          </a:p>
        </p:txBody>
      </p:sp>
      <p:sp>
        <p:nvSpPr>
          <p:cNvPr id="405556" name="Oval 52"/>
          <p:cNvSpPr>
            <a:spLocks noChangeArrowheads="1"/>
          </p:cNvSpPr>
          <p:nvPr/>
        </p:nvSpPr>
        <p:spPr bwMode="auto">
          <a:xfrm rot="2668296">
            <a:off x="7010400" y="4840288"/>
            <a:ext cx="381000" cy="990600"/>
          </a:xfrm>
          <a:prstGeom prst="ellipse">
            <a:avLst/>
          </a:prstGeom>
          <a:solidFill>
            <a:srgbClr val="99CCFF">
              <a:alpha val="39000"/>
            </a:srgbClr>
          </a:solidFill>
          <a:ln w="9525">
            <a:solidFill>
              <a:schemeClr val="tx1"/>
            </a:solidFill>
            <a:round/>
            <a:headEnd/>
            <a:tailEnd/>
          </a:ln>
          <a:effectLst/>
        </p:spPr>
        <p:txBody>
          <a:bodyPr wrap="none" anchor="ctr">
            <a:prstTxWarp prst="textNoShape">
              <a:avLst/>
            </a:prstTxWarp>
          </a:bodyPr>
          <a:lstStyle/>
          <a:p>
            <a:endParaRPr lang="en-US"/>
          </a:p>
        </p:txBody>
      </p:sp>
      <p:sp>
        <p:nvSpPr>
          <p:cNvPr id="405557" name="Oval 53"/>
          <p:cNvSpPr>
            <a:spLocks noChangeArrowheads="1"/>
          </p:cNvSpPr>
          <p:nvPr/>
        </p:nvSpPr>
        <p:spPr bwMode="auto">
          <a:xfrm rot="5266986">
            <a:off x="5181600" y="1258888"/>
            <a:ext cx="381000" cy="990600"/>
          </a:xfrm>
          <a:prstGeom prst="ellipse">
            <a:avLst/>
          </a:prstGeom>
          <a:solidFill>
            <a:srgbClr val="99CCFF">
              <a:alpha val="39000"/>
            </a:srgbClr>
          </a:solidFill>
          <a:ln w="9525">
            <a:solidFill>
              <a:schemeClr val="tx1"/>
            </a:solidFill>
            <a:round/>
            <a:headEnd/>
            <a:tailEnd/>
          </a:ln>
          <a:effectLst/>
        </p:spPr>
        <p:txBody>
          <a:bodyPr wrap="none" anchor="ctr">
            <a:prstTxWarp prst="textNoShape">
              <a:avLst/>
            </a:prstTxWarp>
          </a:bodyPr>
          <a:lstStyle/>
          <a:p>
            <a:endParaRPr lang="en-US"/>
          </a:p>
        </p:txBody>
      </p:sp>
      <p:sp>
        <p:nvSpPr>
          <p:cNvPr id="55" name="Slide Number Placeholder 54"/>
          <p:cNvSpPr>
            <a:spLocks noGrp="1"/>
          </p:cNvSpPr>
          <p:nvPr>
            <p:ph type="sldNum" sz="quarter" idx="11"/>
          </p:nvPr>
        </p:nvSpPr>
        <p:spPr/>
        <p:txBody>
          <a:bodyPr/>
          <a:lstStyle/>
          <a:p>
            <a:fld id="{528292FC-6B71-0247-9DBF-16A9B9A59272}" type="slidenum">
              <a:rPr lang="en-US" smtClean="0"/>
              <a:pPr/>
              <a:t>35</a:t>
            </a:fld>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5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mph" presetSubtype="2" fill="hold" nodeType="clickEffect">
                                  <p:stCondLst>
                                    <p:cond delay="0"/>
                                  </p:stCondLst>
                                  <p:childTnLst>
                                    <p:animClr clrSpc="rgb" dir="cw">
                                      <p:cBhvr>
                                        <p:cTn id="10" dur="500" fill="hold"/>
                                        <p:tgtEl>
                                          <p:spTgt spid="405513"/>
                                        </p:tgtEl>
                                        <p:attrNameLst>
                                          <p:attrName>fillcolor</p:attrName>
                                        </p:attrNameLst>
                                      </p:cBhvr>
                                      <p:to>
                                        <a:schemeClr val="accent2"/>
                                      </p:to>
                                    </p:animClr>
                                    <p:set>
                                      <p:cBhvr>
                                        <p:cTn id="11" dur="500" fill="hold"/>
                                        <p:tgtEl>
                                          <p:spTgt spid="405513"/>
                                        </p:tgtEl>
                                        <p:attrNameLst>
                                          <p:attrName>fill.type</p:attrName>
                                        </p:attrNameLst>
                                      </p:cBhvr>
                                      <p:to>
                                        <p:strVal val="solid"/>
                                      </p:to>
                                    </p:set>
                                    <p:set>
                                      <p:cBhvr>
                                        <p:cTn id="12" dur="500" fill="hold"/>
                                        <p:tgtEl>
                                          <p:spTgt spid="405513"/>
                                        </p:tgtEl>
                                        <p:attrNameLst>
                                          <p:attrName>fill.on</p:attrName>
                                        </p:attrNameLst>
                                      </p:cBhvr>
                                      <p:to>
                                        <p:strVal val="true"/>
                                      </p:to>
                                    </p:set>
                                  </p:childTnLst>
                                </p:cTn>
                              </p:par>
                              <p:par>
                                <p:cTn id="13" presetID="1" presetClass="entr" presetSubtype="0" fill="hold" grpId="0" nodeType="withEffect">
                                  <p:stCondLst>
                                    <p:cond delay="0"/>
                                  </p:stCondLst>
                                  <p:childTnLst>
                                    <p:set>
                                      <p:cBhvr>
                                        <p:cTn id="14" dur="1" fill="hold">
                                          <p:stCondLst>
                                            <p:cond delay="0"/>
                                          </p:stCondLst>
                                        </p:cTn>
                                        <p:tgtEl>
                                          <p:spTgt spid="4055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55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405534"/>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40553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4055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555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55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55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405520"/>
                                        </p:tgtEl>
                                        <p:attrNameLst>
                                          <p:attrName>fillcolor</p:attrName>
                                        </p:attrNameLst>
                                      </p:cBhvr>
                                      <p:to>
                                        <a:schemeClr val="accent2"/>
                                      </p:to>
                                    </p:animClr>
                                    <p:set>
                                      <p:cBhvr>
                                        <p:cTn id="35" dur="500" fill="hold"/>
                                        <p:tgtEl>
                                          <p:spTgt spid="405520"/>
                                        </p:tgtEl>
                                        <p:attrNameLst>
                                          <p:attrName>fill.type</p:attrName>
                                        </p:attrNameLst>
                                      </p:cBhvr>
                                      <p:to>
                                        <p:strVal val="solid"/>
                                      </p:to>
                                    </p:set>
                                    <p:set>
                                      <p:cBhvr>
                                        <p:cTn id="36" dur="500" fill="hold"/>
                                        <p:tgtEl>
                                          <p:spTgt spid="405520"/>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500" fill="hold"/>
                                        <p:tgtEl>
                                          <p:spTgt spid="405522"/>
                                        </p:tgtEl>
                                        <p:attrNameLst>
                                          <p:attrName>fillcolor</p:attrName>
                                        </p:attrNameLst>
                                      </p:cBhvr>
                                      <p:to>
                                        <a:schemeClr val="accent2"/>
                                      </p:to>
                                    </p:animClr>
                                    <p:set>
                                      <p:cBhvr>
                                        <p:cTn id="39" dur="500" fill="hold"/>
                                        <p:tgtEl>
                                          <p:spTgt spid="405522"/>
                                        </p:tgtEl>
                                        <p:attrNameLst>
                                          <p:attrName>fill.type</p:attrName>
                                        </p:attrNameLst>
                                      </p:cBhvr>
                                      <p:to>
                                        <p:strVal val="solid"/>
                                      </p:to>
                                    </p:set>
                                    <p:set>
                                      <p:cBhvr>
                                        <p:cTn id="40" dur="500" fill="hold"/>
                                        <p:tgtEl>
                                          <p:spTgt spid="405522"/>
                                        </p:tgtEl>
                                        <p:attrNameLst>
                                          <p:attrName>fill.on</p:attrName>
                                        </p:attrNameLst>
                                      </p:cBhvr>
                                      <p:to>
                                        <p:strVal val="true"/>
                                      </p:to>
                                    </p:set>
                                  </p:childTnLst>
                                </p:cTn>
                              </p:par>
                              <p:par>
                                <p:cTn id="41" presetID="1" presetClass="emph" presetSubtype="2" fill="hold" nodeType="withEffect">
                                  <p:stCondLst>
                                    <p:cond delay="0"/>
                                  </p:stCondLst>
                                  <p:childTnLst>
                                    <p:animClr clrSpc="rgb" dir="cw">
                                      <p:cBhvr>
                                        <p:cTn id="42" dur="500" fill="hold"/>
                                        <p:tgtEl>
                                          <p:spTgt spid="405515"/>
                                        </p:tgtEl>
                                        <p:attrNameLst>
                                          <p:attrName>fillcolor</p:attrName>
                                        </p:attrNameLst>
                                      </p:cBhvr>
                                      <p:to>
                                        <a:schemeClr val="accent2"/>
                                      </p:to>
                                    </p:animClr>
                                    <p:set>
                                      <p:cBhvr>
                                        <p:cTn id="43" dur="500" fill="hold"/>
                                        <p:tgtEl>
                                          <p:spTgt spid="405515"/>
                                        </p:tgtEl>
                                        <p:attrNameLst>
                                          <p:attrName>fill.type</p:attrName>
                                        </p:attrNameLst>
                                      </p:cBhvr>
                                      <p:to>
                                        <p:strVal val="solid"/>
                                      </p:to>
                                    </p:set>
                                    <p:set>
                                      <p:cBhvr>
                                        <p:cTn id="44" dur="500" fill="hold"/>
                                        <p:tgtEl>
                                          <p:spTgt spid="405515"/>
                                        </p:tgtEl>
                                        <p:attrNameLst>
                                          <p:attrName>fill.on</p:attrName>
                                        </p:attrNameLst>
                                      </p:cBhvr>
                                      <p:to>
                                        <p:strVal val="true"/>
                                      </p:to>
                                    </p:set>
                                  </p:childTnLst>
                                </p:cTn>
                              </p:par>
                              <p:par>
                                <p:cTn id="45" presetID="1" presetClass="entr" presetSubtype="0" fill="hold" grpId="0" nodeType="withEffect">
                                  <p:stCondLst>
                                    <p:cond delay="0"/>
                                  </p:stCondLst>
                                  <p:childTnLst>
                                    <p:set>
                                      <p:cBhvr>
                                        <p:cTn id="46" dur="1" fill="hold">
                                          <p:stCondLst>
                                            <p:cond delay="0"/>
                                          </p:stCondLst>
                                        </p:cTn>
                                        <p:tgtEl>
                                          <p:spTgt spid="40554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0553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0553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0555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0555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0555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34" grpId="0" animBg="1"/>
      <p:bldP spid="405534" grpId="1" animBg="1"/>
      <p:bldP spid="405535" grpId="0"/>
      <p:bldP spid="405535" grpId="1"/>
      <p:bldP spid="405536" grpId="0" animBg="1"/>
      <p:bldP spid="405537" grpId="0" animBg="1"/>
      <p:bldP spid="405538" grpId="0" animBg="1"/>
      <p:bldP spid="405539" grpId="0" animBg="1"/>
      <p:bldP spid="405540" grpId="0" animBg="1"/>
      <p:bldP spid="405552" grpId="0" animBg="1"/>
      <p:bldP spid="405553" grpId="0" animBg="1"/>
      <p:bldP spid="405554" grpId="0" animBg="1"/>
      <p:bldP spid="405555" grpId="0" animBg="1"/>
      <p:bldP spid="405556" grpId="0" animBg="1"/>
      <p:bldP spid="405557" grpId="0" animBg="1"/>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09602" name="Rectangle 2"/>
          <p:cNvSpPr>
            <a:spLocks noChangeArrowheads="1"/>
          </p:cNvSpPr>
          <p:nvPr/>
        </p:nvSpPr>
        <p:spPr bwMode="auto">
          <a:xfrm>
            <a:off x="6781800" y="3611563"/>
            <a:ext cx="228600" cy="990600"/>
          </a:xfrm>
          <a:prstGeom prst="rect">
            <a:avLst/>
          </a:prstGeom>
          <a:solidFill>
            <a:srgbClr val="FFFF99"/>
          </a:solidFill>
          <a:ln w="9525">
            <a:solidFill>
              <a:schemeClr val="tx1"/>
            </a:solidFill>
            <a:miter lim="800000"/>
            <a:headEnd/>
            <a:tailEnd/>
          </a:ln>
          <a:effectLst/>
        </p:spPr>
        <p:txBody>
          <a:bodyPr wrap="none" anchor="ctr">
            <a:prstTxWarp prst="textNoShape">
              <a:avLst/>
            </a:prstTxWarp>
          </a:bodyPr>
          <a:lstStyle/>
          <a:p>
            <a:endParaRPr lang="en-US"/>
          </a:p>
        </p:txBody>
      </p:sp>
      <p:sp>
        <p:nvSpPr>
          <p:cNvPr id="409603" name="Rectangle 3"/>
          <p:cNvSpPr>
            <a:spLocks noChangeArrowheads="1"/>
          </p:cNvSpPr>
          <p:nvPr/>
        </p:nvSpPr>
        <p:spPr bwMode="auto">
          <a:xfrm>
            <a:off x="7620000" y="3840163"/>
            <a:ext cx="228600" cy="838200"/>
          </a:xfrm>
          <a:prstGeom prst="rect">
            <a:avLst/>
          </a:prstGeom>
          <a:solidFill>
            <a:srgbClr val="FFFF99"/>
          </a:solidFill>
          <a:ln w="9525">
            <a:solidFill>
              <a:schemeClr val="tx1"/>
            </a:solidFill>
            <a:miter lim="800000"/>
            <a:headEnd/>
            <a:tailEnd/>
          </a:ln>
          <a:effectLst/>
        </p:spPr>
        <p:txBody>
          <a:bodyPr wrap="none" anchor="ctr">
            <a:prstTxWarp prst="textNoShape">
              <a:avLst/>
            </a:prstTxWarp>
          </a:bodyPr>
          <a:lstStyle/>
          <a:p>
            <a:endParaRPr lang="en-US"/>
          </a:p>
        </p:txBody>
      </p:sp>
      <p:sp>
        <p:nvSpPr>
          <p:cNvPr id="409604" name="Rectangle 4"/>
          <p:cNvSpPr>
            <a:spLocks noChangeArrowheads="1"/>
          </p:cNvSpPr>
          <p:nvPr/>
        </p:nvSpPr>
        <p:spPr bwMode="auto">
          <a:xfrm>
            <a:off x="6172200" y="3459163"/>
            <a:ext cx="228600" cy="1219200"/>
          </a:xfrm>
          <a:prstGeom prst="rect">
            <a:avLst/>
          </a:prstGeom>
          <a:solidFill>
            <a:srgbClr val="FFFF99"/>
          </a:solidFill>
          <a:ln w="9525">
            <a:solidFill>
              <a:schemeClr val="tx1"/>
            </a:solidFill>
            <a:miter lim="800000"/>
            <a:headEnd/>
            <a:tailEnd/>
          </a:ln>
          <a:effectLst/>
        </p:spPr>
        <p:txBody>
          <a:bodyPr wrap="none" anchor="ctr">
            <a:prstTxWarp prst="textNoShape">
              <a:avLst/>
            </a:prstTxWarp>
          </a:bodyPr>
          <a:lstStyle/>
          <a:p>
            <a:endParaRPr lang="en-US"/>
          </a:p>
        </p:txBody>
      </p:sp>
      <p:sp>
        <p:nvSpPr>
          <p:cNvPr id="409605" name="Rectangle 5"/>
          <p:cNvSpPr>
            <a:spLocks noChangeArrowheads="1"/>
          </p:cNvSpPr>
          <p:nvPr/>
        </p:nvSpPr>
        <p:spPr bwMode="auto">
          <a:xfrm>
            <a:off x="7772400" y="3840163"/>
            <a:ext cx="228600" cy="838200"/>
          </a:xfrm>
          <a:prstGeom prst="rect">
            <a:avLst/>
          </a:prstGeom>
          <a:solidFill>
            <a:srgbClr val="FFFF99"/>
          </a:solidFill>
          <a:ln w="9525">
            <a:solidFill>
              <a:schemeClr val="tx1"/>
            </a:solidFill>
            <a:miter lim="800000"/>
            <a:headEnd/>
            <a:tailEnd/>
          </a:ln>
          <a:effectLst/>
        </p:spPr>
        <p:txBody>
          <a:bodyPr wrap="none" anchor="ctr">
            <a:prstTxWarp prst="textNoShape">
              <a:avLst/>
            </a:prstTxWarp>
          </a:bodyPr>
          <a:lstStyle/>
          <a:p>
            <a:endParaRPr lang="en-US"/>
          </a:p>
        </p:txBody>
      </p:sp>
      <p:sp>
        <p:nvSpPr>
          <p:cNvPr id="409606" name="Rectangle 6"/>
          <p:cNvSpPr>
            <a:spLocks noChangeArrowheads="1"/>
          </p:cNvSpPr>
          <p:nvPr/>
        </p:nvSpPr>
        <p:spPr bwMode="auto">
          <a:xfrm>
            <a:off x="5257800" y="3535363"/>
            <a:ext cx="228600" cy="1143000"/>
          </a:xfrm>
          <a:prstGeom prst="rect">
            <a:avLst/>
          </a:prstGeom>
          <a:solidFill>
            <a:srgbClr val="FFFF99"/>
          </a:solidFill>
          <a:ln w="9525">
            <a:solidFill>
              <a:schemeClr val="tx1"/>
            </a:solidFill>
            <a:miter lim="800000"/>
            <a:headEnd/>
            <a:tailEnd/>
          </a:ln>
          <a:effectLst/>
        </p:spPr>
        <p:txBody>
          <a:bodyPr wrap="none" anchor="ctr">
            <a:prstTxWarp prst="textNoShape">
              <a:avLst/>
            </a:prstTxWarp>
          </a:bodyPr>
          <a:lstStyle/>
          <a:p>
            <a:endParaRPr lang="en-US"/>
          </a:p>
        </p:txBody>
      </p:sp>
      <p:sp>
        <p:nvSpPr>
          <p:cNvPr id="409607" name="Rectangle 7"/>
          <p:cNvSpPr>
            <a:spLocks noChangeArrowheads="1"/>
          </p:cNvSpPr>
          <p:nvPr/>
        </p:nvSpPr>
        <p:spPr bwMode="auto">
          <a:xfrm>
            <a:off x="990600" y="3001963"/>
            <a:ext cx="228600" cy="1676400"/>
          </a:xfrm>
          <a:prstGeom prst="rect">
            <a:avLst/>
          </a:prstGeom>
          <a:solidFill>
            <a:srgbClr val="FFFF99"/>
          </a:solidFill>
          <a:ln w="9525">
            <a:solidFill>
              <a:schemeClr val="tx1"/>
            </a:solidFill>
            <a:miter lim="800000"/>
            <a:headEnd/>
            <a:tailEnd/>
          </a:ln>
          <a:effectLst/>
        </p:spPr>
        <p:txBody>
          <a:bodyPr wrap="none" anchor="ctr">
            <a:prstTxWarp prst="textNoShape">
              <a:avLst/>
            </a:prstTxWarp>
          </a:bodyPr>
          <a:lstStyle/>
          <a:p>
            <a:endParaRPr lang="en-US"/>
          </a:p>
        </p:txBody>
      </p:sp>
      <p:sp>
        <p:nvSpPr>
          <p:cNvPr id="409608" name="Rectangle 8"/>
          <p:cNvSpPr>
            <a:spLocks noChangeArrowheads="1"/>
          </p:cNvSpPr>
          <p:nvPr/>
        </p:nvSpPr>
        <p:spPr bwMode="auto">
          <a:xfrm>
            <a:off x="2514600" y="2773363"/>
            <a:ext cx="228600" cy="1905000"/>
          </a:xfrm>
          <a:prstGeom prst="rect">
            <a:avLst/>
          </a:prstGeom>
          <a:solidFill>
            <a:srgbClr val="FFFF99"/>
          </a:solidFill>
          <a:ln w="9525">
            <a:solidFill>
              <a:schemeClr val="tx1"/>
            </a:solidFill>
            <a:miter lim="800000"/>
            <a:headEnd/>
            <a:tailEnd/>
          </a:ln>
          <a:effectLst/>
        </p:spPr>
        <p:txBody>
          <a:bodyPr wrap="none" anchor="ctr">
            <a:prstTxWarp prst="textNoShape">
              <a:avLst/>
            </a:prstTxWarp>
          </a:bodyPr>
          <a:lstStyle/>
          <a:p>
            <a:endParaRPr lang="en-US"/>
          </a:p>
        </p:txBody>
      </p:sp>
      <p:sp>
        <p:nvSpPr>
          <p:cNvPr id="409609" name="Rectangle 9"/>
          <p:cNvSpPr>
            <a:spLocks noChangeArrowheads="1"/>
          </p:cNvSpPr>
          <p:nvPr/>
        </p:nvSpPr>
        <p:spPr bwMode="auto">
          <a:xfrm>
            <a:off x="3200400" y="3154363"/>
            <a:ext cx="228600" cy="1524000"/>
          </a:xfrm>
          <a:prstGeom prst="rect">
            <a:avLst/>
          </a:prstGeom>
          <a:solidFill>
            <a:srgbClr val="FFFF99"/>
          </a:solidFill>
          <a:ln w="9525">
            <a:solidFill>
              <a:schemeClr val="tx1"/>
            </a:solidFill>
            <a:miter lim="800000"/>
            <a:headEnd/>
            <a:tailEnd/>
          </a:ln>
          <a:effectLst/>
        </p:spPr>
        <p:txBody>
          <a:bodyPr wrap="none" anchor="ctr">
            <a:prstTxWarp prst="textNoShape">
              <a:avLst/>
            </a:prstTxWarp>
          </a:bodyPr>
          <a:lstStyle/>
          <a:p>
            <a:endParaRPr lang="en-US"/>
          </a:p>
        </p:txBody>
      </p:sp>
      <p:sp>
        <p:nvSpPr>
          <p:cNvPr id="409610" name="Rectangle 10"/>
          <p:cNvSpPr>
            <a:spLocks noChangeArrowheads="1"/>
          </p:cNvSpPr>
          <p:nvPr/>
        </p:nvSpPr>
        <p:spPr bwMode="auto">
          <a:xfrm>
            <a:off x="4114800" y="3687763"/>
            <a:ext cx="228600" cy="990600"/>
          </a:xfrm>
          <a:prstGeom prst="rect">
            <a:avLst/>
          </a:prstGeom>
          <a:solidFill>
            <a:srgbClr val="FFFF99"/>
          </a:solidFill>
          <a:ln w="9525">
            <a:solidFill>
              <a:schemeClr val="tx1"/>
            </a:solidFill>
            <a:miter lim="800000"/>
            <a:headEnd/>
            <a:tailEnd/>
          </a:ln>
          <a:effectLst/>
        </p:spPr>
        <p:txBody>
          <a:bodyPr wrap="none" anchor="ctr">
            <a:prstTxWarp prst="textNoShape">
              <a:avLst/>
            </a:prstTxWarp>
          </a:bodyPr>
          <a:lstStyle/>
          <a:p>
            <a:endParaRPr lang="en-US"/>
          </a:p>
        </p:txBody>
      </p:sp>
      <p:sp>
        <p:nvSpPr>
          <p:cNvPr id="409611" name="Rectangle 11"/>
          <p:cNvSpPr>
            <a:spLocks noGrp="1" noChangeArrowheads="1"/>
          </p:cNvSpPr>
          <p:nvPr>
            <p:ph type="title"/>
          </p:nvPr>
        </p:nvSpPr>
        <p:spPr/>
        <p:txBody>
          <a:bodyPr/>
          <a:lstStyle/>
          <a:p>
            <a:r>
              <a:rPr lang="en-US"/>
              <a:t>Load Balancing</a:t>
            </a:r>
          </a:p>
        </p:txBody>
      </p:sp>
      <p:sp>
        <p:nvSpPr>
          <p:cNvPr id="409612" name="Rectangle 12"/>
          <p:cNvSpPr>
            <a:spLocks noGrp="1" noChangeArrowheads="1"/>
          </p:cNvSpPr>
          <p:nvPr>
            <p:ph type="body" sz="half" idx="1"/>
          </p:nvPr>
        </p:nvSpPr>
        <p:spPr>
          <a:xfrm>
            <a:off x="457200" y="4949825"/>
            <a:ext cx="8229600" cy="1631950"/>
          </a:xfrm>
        </p:spPr>
        <p:txBody>
          <a:bodyPr/>
          <a:lstStyle/>
          <a:p>
            <a:r>
              <a:rPr lang="en-US" sz="2400"/>
              <a:t>Basic idea: leave-rejoin</a:t>
            </a:r>
          </a:p>
          <a:p>
            <a:r>
              <a:rPr lang="en-US" sz="2400"/>
              <a:t>Steps</a:t>
            </a:r>
          </a:p>
          <a:p>
            <a:pPr lvl="1"/>
            <a:r>
              <a:rPr lang="en-US" sz="2000"/>
              <a:t>Find average, check if heavy or light</a:t>
            </a:r>
          </a:p>
          <a:p>
            <a:pPr lvl="1"/>
            <a:r>
              <a:rPr lang="en-US" sz="2000"/>
              <a:t>Light nodes perform a leave and rejoin</a:t>
            </a:r>
          </a:p>
        </p:txBody>
      </p:sp>
      <p:sp>
        <p:nvSpPr>
          <p:cNvPr id="409613" name="Line 13"/>
          <p:cNvSpPr>
            <a:spLocks noChangeShapeType="1"/>
          </p:cNvSpPr>
          <p:nvPr/>
        </p:nvSpPr>
        <p:spPr bwMode="auto">
          <a:xfrm>
            <a:off x="381000" y="4678363"/>
            <a:ext cx="8382000" cy="0"/>
          </a:xfrm>
          <a:prstGeom prst="line">
            <a:avLst/>
          </a:prstGeom>
          <a:noFill/>
          <a:ln w="9525">
            <a:solidFill>
              <a:schemeClr val="tx1"/>
            </a:solidFill>
            <a:round/>
            <a:headEnd/>
            <a:tailEnd/>
          </a:ln>
          <a:effectLst/>
        </p:spPr>
        <p:txBody>
          <a:bodyPr anchor="ctr">
            <a:prstTxWarp prst="textNoShape">
              <a:avLst/>
            </a:prstTxWarp>
          </a:bodyPr>
          <a:lstStyle/>
          <a:p>
            <a:endParaRPr lang="en-US"/>
          </a:p>
        </p:txBody>
      </p:sp>
      <p:sp>
        <p:nvSpPr>
          <p:cNvPr id="409614" name="Rectangle 14"/>
          <p:cNvSpPr>
            <a:spLocks noChangeArrowheads="1"/>
          </p:cNvSpPr>
          <p:nvPr/>
        </p:nvSpPr>
        <p:spPr bwMode="auto">
          <a:xfrm>
            <a:off x="1828800" y="1325563"/>
            <a:ext cx="228600" cy="3352800"/>
          </a:xfrm>
          <a:prstGeom prst="rect">
            <a:avLst/>
          </a:prstGeom>
          <a:solidFill>
            <a:srgbClr val="FFFF99"/>
          </a:solidFill>
          <a:ln w="9525">
            <a:solidFill>
              <a:schemeClr val="tx1"/>
            </a:solidFill>
            <a:miter lim="800000"/>
            <a:headEnd/>
            <a:tailEnd/>
          </a:ln>
          <a:effectLst/>
        </p:spPr>
        <p:txBody>
          <a:bodyPr wrap="none" anchor="ctr">
            <a:prstTxWarp prst="textNoShape">
              <a:avLst/>
            </a:prstTxWarp>
          </a:bodyPr>
          <a:lstStyle/>
          <a:p>
            <a:endParaRPr lang="en-US"/>
          </a:p>
        </p:txBody>
      </p:sp>
      <p:sp>
        <p:nvSpPr>
          <p:cNvPr id="409615" name="Rectangle 15"/>
          <p:cNvSpPr>
            <a:spLocks noChangeArrowheads="1"/>
          </p:cNvSpPr>
          <p:nvPr/>
        </p:nvSpPr>
        <p:spPr bwMode="auto">
          <a:xfrm>
            <a:off x="7086600" y="3916363"/>
            <a:ext cx="228600" cy="762000"/>
          </a:xfrm>
          <a:prstGeom prst="rect">
            <a:avLst/>
          </a:prstGeom>
          <a:solidFill>
            <a:srgbClr val="FFFF99"/>
          </a:solidFill>
          <a:ln w="9525">
            <a:solidFill>
              <a:schemeClr val="tx1"/>
            </a:solidFill>
            <a:miter lim="800000"/>
            <a:headEnd/>
            <a:tailEnd/>
          </a:ln>
          <a:effectLst/>
        </p:spPr>
        <p:txBody>
          <a:bodyPr wrap="none" anchor="ctr">
            <a:prstTxWarp prst="textNoShape">
              <a:avLst/>
            </a:prstTxWarp>
          </a:bodyPr>
          <a:lstStyle/>
          <a:p>
            <a:endParaRPr lang="en-US"/>
          </a:p>
        </p:txBody>
      </p:sp>
      <p:sp>
        <p:nvSpPr>
          <p:cNvPr id="409616" name="Text Box 16"/>
          <p:cNvSpPr txBox="1">
            <a:spLocks noChangeArrowheads="1"/>
          </p:cNvSpPr>
          <p:nvPr/>
        </p:nvSpPr>
        <p:spPr bwMode="auto">
          <a:xfrm>
            <a:off x="533400" y="4678363"/>
            <a:ext cx="320675"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0</a:t>
            </a:r>
          </a:p>
        </p:txBody>
      </p:sp>
      <p:sp>
        <p:nvSpPr>
          <p:cNvPr id="409617" name="Text Box 17"/>
          <p:cNvSpPr txBox="1">
            <a:spLocks noChangeArrowheads="1"/>
          </p:cNvSpPr>
          <p:nvPr/>
        </p:nvSpPr>
        <p:spPr bwMode="auto">
          <a:xfrm>
            <a:off x="1219200" y="4678363"/>
            <a:ext cx="457200"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10</a:t>
            </a:r>
          </a:p>
        </p:txBody>
      </p:sp>
      <p:sp>
        <p:nvSpPr>
          <p:cNvPr id="409618" name="Text Box 18"/>
          <p:cNvSpPr txBox="1">
            <a:spLocks noChangeArrowheads="1"/>
          </p:cNvSpPr>
          <p:nvPr/>
        </p:nvSpPr>
        <p:spPr bwMode="auto">
          <a:xfrm>
            <a:off x="2193925" y="4678363"/>
            <a:ext cx="457200"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20</a:t>
            </a:r>
          </a:p>
        </p:txBody>
      </p:sp>
      <p:sp>
        <p:nvSpPr>
          <p:cNvPr id="409619" name="Text Box 19"/>
          <p:cNvSpPr txBox="1">
            <a:spLocks noChangeArrowheads="1"/>
          </p:cNvSpPr>
          <p:nvPr/>
        </p:nvSpPr>
        <p:spPr bwMode="auto">
          <a:xfrm>
            <a:off x="2651125" y="4678363"/>
            <a:ext cx="457200"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25</a:t>
            </a:r>
          </a:p>
        </p:txBody>
      </p:sp>
      <p:sp>
        <p:nvSpPr>
          <p:cNvPr id="409620" name="Text Box 20"/>
          <p:cNvSpPr txBox="1">
            <a:spLocks noChangeArrowheads="1"/>
          </p:cNvSpPr>
          <p:nvPr/>
        </p:nvSpPr>
        <p:spPr bwMode="auto">
          <a:xfrm>
            <a:off x="3565525" y="4678363"/>
            <a:ext cx="457200"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35</a:t>
            </a:r>
          </a:p>
        </p:txBody>
      </p:sp>
      <p:sp>
        <p:nvSpPr>
          <p:cNvPr id="409621" name="Text Box 21"/>
          <p:cNvSpPr txBox="1">
            <a:spLocks noChangeArrowheads="1"/>
          </p:cNvSpPr>
          <p:nvPr/>
        </p:nvSpPr>
        <p:spPr bwMode="auto">
          <a:xfrm>
            <a:off x="4419600" y="4678363"/>
            <a:ext cx="457200"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45</a:t>
            </a:r>
          </a:p>
        </p:txBody>
      </p:sp>
      <p:sp>
        <p:nvSpPr>
          <p:cNvPr id="409622" name="Text Box 22"/>
          <p:cNvSpPr txBox="1">
            <a:spLocks noChangeArrowheads="1"/>
          </p:cNvSpPr>
          <p:nvPr/>
        </p:nvSpPr>
        <p:spPr bwMode="auto">
          <a:xfrm>
            <a:off x="5791200" y="4678363"/>
            <a:ext cx="457200"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60</a:t>
            </a:r>
          </a:p>
        </p:txBody>
      </p:sp>
      <p:sp>
        <p:nvSpPr>
          <p:cNvPr id="409623" name="Text Box 23"/>
          <p:cNvSpPr txBox="1">
            <a:spLocks noChangeArrowheads="1"/>
          </p:cNvSpPr>
          <p:nvPr/>
        </p:nvSpPr>
        <p:spPr bwMode="auto">
          <a:xfrm>
            <a:off x="6248400" y="4678363"/>
            <a:ext cx="457200"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65</a:t>
            </a:r>
          </a:p>
        </p:txBody>
      </p:sp>
      <p:sp>
        <p:nvSpPr>
          <p:cNvPr id="409624" name="Text Box 24"/>
          <p:cNvSpPr txBox="1">
            <a:spLocks noChangeArrowheads="1"/>
          </p:cNvSpPr>
          <p:nvPr/>
        </p:nvSpPr>
        <p:spPr bwMode="auto">
          <a:xfrm>
            <a:off x="6705600" y="4678363"/>
            <a:ext cx="457200"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70</a:t>
            </a:r>
          </a:p>
        </p:txBody>
      </p:sp>
      <p:sp>
        <p:nvSpPr>
          <p:cNvPr id="409625" name="Text Box 25"/>
          <p:cNvSpPr txBox="1">
            <a:spLocks noChangeArrowheads="1"/>
          </p:cNvSpPr>
          <p:nvPr/>
        </p:nvSpPr>
        <p:spPr bwMode="auto">
          <a:xfrm>
            <a:off x="7239000" y="4678363"/>
            <a:ext cx="457200"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75</a:t>
            </a:r>
          </a:p>
        </p:txBody>
      </p:sp>
      <p:sp>
        <p:nvSpPr>
          <p:cNvPr id="409626" name="Text Box 26"/>
          <p:cNvSpPr txBox="1">
            <a:spLocks noChangeArrowheads="1"/>
          </p:cNvSpPr>
          <p:nvPr/>
        </p:nvSpPr>
        <p:spPr bwMode="auto">
          <a:xfrm>
            <a:off x="8153400" y="4678363"/>
            <a:ext cx="457200"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85</a:t>
            </a:r>
          </a:p>
        </p:txBody>
      </p:sp>
      <p:sp>
        <p:nvSpPr>
          <p:cNvPr id="409627" name="Line 27"/>
          <p:cNvSpPr>
            <a:spLocks noChangeShapeType="1"/>
          </p:cNvSpPr>
          <p:nvPr/>
        </p:nvSpPr>
        <p:spPr bwMode="auto">
          <a:xfrm>
            <a:off x="457200" y="3119438"/>
            <a:ext cx="8153400" cy="0"/>
          </a:xfrm>
          <a:prstGeom prst="line">
            <a:avLst/>
          </a:prstGeom>
          <a:noFill/>
          <a:ln w="9525">
            <a:solidFill>
              <a:schemeClr val="tx1"/>
            </a:solidFill>
            <a:prstDash val="sysDot"/>
            <a:round/>
            <a:headEnd/>
            <a:tailEnd/>
          </a:ln>
          <a:effectLst/>
        </p:spPr>
        <p:txBody>
          <a:bodyPr anchor="ctr">
            <a:prstTxWarp prst="textNoShape">
              <a:avLst/>
            </a:prstTxWarp>
          </a:bodyPr>
          <a:lstStyle/>
          <a:p>
            <a:endParaRPr lang="en-US"/>
          </a:p>
        </p:txBody>
      </p:sp>
      <p:sp>
        <p:nvSpPr>
          <p:cNvPr id="409628" name="AutoShape 28"/>
          <p:cNvSpPr>
            <a:spLocks/>
          </p:cNvSpPr>
          <p:nvPr/>
        </p:nvSpPr>
        <p:spPr bwMode="auto">
          <a:xfrm>
            <a:off x="6324600" y="2392363"/>
            <a:ext cx="1295400" cy="342900"/>
          </a:xfrm>
          <a:prstGeom prst="accentCallout2">
            <a:avLst>
              <a:gd name="adj1" fmla="val 33333"/>
              <a:gd name="adj2" fmla="val -5884"/>
              <a:gd name="adj3" fmla="val 33333"/>
              <a:gd name="adj4" fmla="val -23162"/>
              <a:gd name="adj5" fmla="val 233333"/>
              <a:gd name="adj6" fmla="val -41176"/>
            </a:avLst>
          </a:prstGeom>
          <a:solidFill>
            <a:srgbClr val="FFCC99"/>
          </a:solidFill>
          <a:ln w="9525">
            <a:solidFill>
              <a:schemeClr val="tx1"/>
            </a:solidFill>
            <a:miter lim="800000"/>
            <a:headEnd/>
            <a:tailEnd type="triangle" w="med" len="med"/>
          </a:ln>
          <a:effectLst/>
        </p:spPr>
        <p:txBody>
          <a:bodyPr anchor="ctr">
            <a:prstTxWarp prst="textNoShape">
              <a:avLst/>
            </a:prstTxWarp>
          </a:bodyPr>
          <a:lstStyle/>
          <a:p>
            <a:pPr eaLnBrk="1" hangingPunct="1"/>
            <a:r>
              <a:rPr lang="en-US">
                <a:ea typeface="Arial" charset="0"/>
                <a:cs typeface="Arial" charset="0"/>
              </a:rPr>
              <a:t>Average</a:t>
            </a:r>
          </a:p>
        </p:txBody>
      </p:sp>
      <p:sp>
        <p:nvSpPr>
          <p:cNvPr id="409629" name="Rectangle 29"/>
          <p:cNvSpPr>
            <a:spLocks noChangeArrowheads="1"/>
          </p:cNvSpPr>
          <p:nvPr/>
        </p:nvSpPr>
        <p:spPr bwMode="auto">
          <a:xfrm>
            <a:off x="1828800" y="1325563"/>
            <a:ext cx="228600" cy="335280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pPr eaLnBrk="1" hangingPunct="1"/>
            <a:endParaRPr lang="en-US">
              <a:ea typeface="Arial" charset="0"/>
              <a:cs typeface="Arial" charset="0"/>
            </a:endParaRPr>
          </a:p>
        </p:txBody>
      </p:sp>
      <p:sp>
        <p:nvSpPr>
          <p:cNvPr id="409630" name="Rectangle 30"/>
          <p:cNvSpPr>
            <a:spLocks noChangeArrowheads="1"/>
          </p:cNvSpPr>
          <p:nvPr/>
        </p:nvSpPr>
        <p:spPr bwMode="auto">
          <a:xfrm>
            <a:off x="7086600" y="3916363"/>
            <a:ext cx="228600" cy="762000"/>
          </a:xfrm>
          <a:prstGeom prst="rect">
            <a:avLst/>
          </a:prstGeom>
          <a:solidFill>
            <a:srgbClr val="3366FF"/>
          </a:solidFill>
          <a:ln w="9525">
            <a:solidFill>
              <a:schemeClr val="tx1"/>
            </a:solidFill>
            <a:miter lim="800000"/>
            <a:headEnd/>
            <a:tailEnd/>
          </a:ln>
          <a:effectLst/>
        </p:spPr>
        <p:txBody>
          <a:bodyPr wrap="none" anchor="ctr">
            <a:prstTxWarp prst="textNoShape">
              <a:avLst/>
            </a:prstTxWarp>
          </a:bodyPr>
          <a:lstStyle/>
          <a:p>
            <a:pPr eaLnBrk="1" hangingPunct="1"/>
            <a:endParaRPr lang="en-US">
              <a:ea typeface="Arial" charset="0"/>
              <a:cs typeface="Arial" charset="0"/>
            </a:endParaRPr>
          </a:p>
        </p:txBody>
      </p:sp>
      <p:sp>
        <p:nvSpPr>
          <p:cNvPr id="409631" name="Text Box 31"/>
          <p:cNvSpPr txBox="1">
            <a:spLocks noChangeArrowheads="1"/>
          </p:cNvSpPr>
          <p:nvPr/>
        </p:nvSpPr>
        <p:spPr bwMode="auto">
          <a:xfrm>
            <a:off x="2346325" y="1743075"/>
            <a:ext cx="831850" cy="366713"/>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a:ea typeface="Arial" charset="0"/>
                <a:cs typeface="Arial" charset="0"/>
              </a:rPr>
              <a:t>Heavy</a:t>
            </a:r>
          </a:p>
        </p:txBody>
      </p:sp>
      <p:sp>
        <p:nvSpPr>
          <p:cNvPr id="409632" name="Text Box 32"/>
          <p:cNvSpPr txBox="1">
            <a:spLocks noChangeArrowheads="1"/>
          </p:cNvSpPr>
          <p:nvPr/>
        </p:nvSpPr>
        <p:spPr bwMode="auto">
          <a:xfrm>
            <a:off x="6994525" y="3419475"/>
            <a:ext cx="679450" cy="366713"/>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a:ea typeface="Arial" charset="0"/>
                <a:cs typeface="Arial" charset="0"/>
              </a:rPr>
              <a:t>Light</a:t>
            </a:r>
          </a:p>
        </p:txBody>
      </p:sp>
      <p:sp>
        <p:nvSpPr>
          <p:cNvPr id="409633" name="Rectangle 33"/>
          <p:cNvSpPr>
            <a:spLocks noChangeArrowheads="1"/>
          </p:cNvSpPr>
          <p:nvPr/>
        </p:nvSpPr>
        <p:spPr bwMode="auto">
          <a:xfrm>
            <a:off x="6781800" y="3154363"/>
            <a:ext cx="228600" cy="457200"/>
          </a:xfrm>
          <a:prstGeom prst="rect">
            <a:avLst/>
          </a:prstGeom>
          <a:solidFill>
            <a:srgbClr val="3366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409634" name="Rectangle 34"/>
          <p:cNvSpPr>
            <a:spLocks noChangeArrowheads="1"/>
          </p:cNvSpPr>
          <p:nvPr/>
        </p:nvSpPr>
        <p:spPr bwMode="auto">
          <a:xfrm>
            <a:off x="7620000" y="3382963"/>
            <a:ext cx="228600" cy="457200"/>
          </a:xfrm>
          <a:prstGeom prst="rect">
            <a:avLst/>
          </a:prstGeom>
          <a:solidFill>
            <a:srgbClr val="3366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409635" name="Rectangle 35"/>
          <p:cNvSpPr>
            <a:spLocks noChangeArrowheads="1"/>
          </p:cNvSpPr>
          <p:nvPr/>
        </p:nvSpPr>
        <p:spPr bwMode="auto">
          <a:xfrm>
            <a:off x="1600200" y="2849563"/>
            <a:ext cx="228600" cy="1828800"/>
          </a:xfrm>
          <a:prstGeom prst="rect">
            <a:avLst/>
          </a:prstGeom>
          <a:solidFill>
            <a:srgbClr val="FFFF99"/>
          </a:solidFill>
          <a:ln w="9525">
            <a:solidFill>
              <a:schemeClr val="tx1"/>
            </a:solidFill>
            <a:miter lim="800000"/>
            <a:headEnd/>
            <a:tailEnd/>
          </a:ln>
          <a:effectLst/>
        </p:spPr>
        <p:txBody>
          <a:bodyPr wrap="none" anchor="ctr">
            <a:prstTxWarp prst="textNoShape">
              <a:avLst/>
            </a:prstTxWarp>
          </a:bodyPr>
          <a:lstStyle/>
          <a:p>
            <a:pPr eaLnBrk="1" hangingPunct="1"/>
            <a:endParaRPr lang="en-US">
              <a:ea typeface="Arial" charset="0"/>
              <a:cs typeface="Arial" charset="0"/>
            </a:endParaRPr>
          </a:p>
        </p:txBody>
      </p:sp>
      <p:sp>
        <p:nvSpPr>
          <p:cNvPr id="409636" name="Rectangle 36"/>
          <p:cNvSpPr>
            <a:spLocks noChangeArrowheads="1"/>
          </p:cNvSpPr>
          <p:nvPr/>
        </p:nvSpPr>
        <p:spPr bwMode="auto">
          <a:xfrm>
            <a:off x="2057400" y="2849563"/>
            <a:ext cx="228600" cy="1828800"/>
          </a:xfrm>
          <a:prstGeom prst="rect">
            <a:avLst/>
          </a:prstGeom>
          <a:solidFill>
            <a:srgbClr val="FFFF99"/>
          </a:solidFill>
          <a:ln w="9525">
            <a:solidFill>
              <a:schemeClr val="tx1"/>
            </a:solidFill>
            <a:miter lim="800000"/>
            <a:headEnd/>
            <a:tailEnd/>
          </a:ln>
          <a:effectLst/>
        </p:spPr>
        <p:txBody>
          <a:bodyPr wrap="none" anchor="ctr">
            <a:prstTxWarp prst="textNoShape">
              <a:avLst/>
            </a:prstTxWarp>
          </a:bodyPr>
          <a:lstStyle/>
          <a:p>
            <a:pPr eaLnBrk="1" hangingPunct="1"/>
            <a:endParaRPr lang="en-US">
              <a:ea typeface="Arial" charset="0"/>
              <a:cs typeface="Arial" charset="0"/>
            </a:endParaRPr>
          </a:p>
        </p:txBody>
      </p:sp>
      <p:sp>
        <p:nvSpPr>
          <p:cNvPr id="409637" name="Text Box 37"/>
          <p:cNvSpPr txBox="1">
            <a:spLocks noChangeArrowheads="1"/>
          </p:cNvSpPr>
          <p:nvPr/>
        </p:nvSpPr>
        <p:spPr bwMode="auto">
          <a:xfrm>
            <a:off x="1752600" y="4678363"/>
            <a:ext cx="457200"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15</a:t>
            </a:r>
          </a:p>
        </p:txBody>
      </p:sp>
      <p:sp>
        <p:nvSpPr>
          <p:cNvPr id="409638" name="Text Box 38"/>
          <p:cNvSpPr txBox="1">
            <a:spLocks noChangeArrowheads="1"/>
          </p:cNvSpPr>
          <p:nvPr/>
        </p:nvSpPr>
        <p:spPr bwMode="auto">
          <a:xfrm>
            <a:off x="6781800" y="4678363"/>
            <a:ext cx="730250"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b="1">
                <a:solidFill>
                  <a:srgbClr val="333399"/>
                </a:solidFill>
                <a:latin typeface="Courier New" charset="0"/>
                <a:ea typeface="Arial" charset="0"/>
                <a:cs typeface="Arial" charset="0"/>
              </a:rPr>
              <a:t>72.5</a:t>
            </a:r>
          </a:p>
        </p:txBody>
      </p:sp>
      <p:sp>
        <p:nvSpPr>
          <p:cNvPr id="409639" name="Rectangle 39"/>
          <p:cNvSpPr>
            <a:spLocks noChangeArrowheads="1"/>
          </p:cNvSpPr>
          <p:nvPr/>
        </p:nvSpPr>
        <p:spPr bwMode="auto">
          <a:xfrm>
            <a:off x="2438400" y="4602163"/>
            <a:ext cx="381000" cy="76200"/>
          </a:xfrm>
          <a:prstGeom prst="rect">
            <a:avLst/>
          </a:prstGeom>
          <a:solidFill>
            <a:srgbClr val="800080"/>
          </a:solidFill>
          <a:ln w="9525">
            <a:solidFill>
              <a:schemeClr val="tx1"/>
            </a:solidFill>
            <a:miter lim="800000"/>
            <a:headEnd/>
            <a:tailEnd/>
          </a:ln>
          <a:effectLst/>
        </p:spPr>
        <p:txBody>
          <a:bodyPr wrap="none" anchor="ctr">
            <a:prstTxWarp prst="textNoShape">
              <a:avLst/>
            </a:prstTxWarp>
          </a:bodyPr>
          <a:lstStyle/>
          <a:p>
            <a:endParaRPr lang="en-US"/>
          </a:p>
        </p:txBody>
      </p:sp>
      <p:sp>
        <p:nvSpPr>
          <p:cNvPr id="409640" name="Rectangle 40"/>
          <p:cNvSpPr>
            <a:spLocks noChangeArrowheads="1"/>
          </p:cNvSpPr>
          <p:nvPr/>
        </p:nvSpPr>
        <p:spPr bwMode="auto">
          <a:xfrm>
            <a:off x="1524000" y="4602163"/>
            <a:ext cx="838200" cy="76200"/>
          </a:xfrm>
          <a:prstGeom prst="rect">
            <a:avLst/>
          </a:prstGeom>
          <a:solidFill>
            <a:srgbClr val="800080"/>
          </a:solidFill>
          <a:ln w="9525">
            <a:solidFill>
              <a:schemeClr val="tx1"/>
            </a:solidFill>
            <a:miter lim="800000"/>
            <a:headEnd/>
            <a:tailEnd/>
          </a:ln>
          <a:effectLst/>
        </p:spPr>
        <p:txBody>
          <a:bodyPr wrap="none" anchor="ctr">
            <a:prstTxWarp prst="textNoShape">
              <a:avLst/>
            </a:prstTxWarp>
          </a:bodyPr>
          <a:lstStyle/>
          <a:p>
            <a:endParaRPr lang="en-US"/>
          </a:p>
        </p:txBody>
      </p:sp>
      <p:sp>
        <p:nvSpPr>
          <p:cNvPr id="409641" name="Rectangle 41"/>
          <p:cNvSpPr>
            <a:spLocks noChangeArrowheads="1"/>
          </p:cNvSpPr>
          <p:nvPr/>
        </p:nvSpPr>
        <p:spPr bwMode="auto">
          <a:xfrm>
            <a:off x="762000" y="4602163"/>
            <a:ext cx="685800" cy="76200"/>
          </a:xfrm>
          <a:prstGeom prst="rect">
            <a:avLst/>
          </a:prstGeom>
          <a:solidFill>
            <a:srgbClr val="800080"/>
          </a:solidFill>
          <a:ln w="9525">
            <a:solidFill>
              <a:schemeClr val="tx1"/>
            </a:solidFill>
            <a:miter lim="800000"/>
            <a:headEnd/>
            <a:tailEnd/>
          </a:ln>
          <a:effectLst/>
        </p:spPr>
        <p:txBody>
          <a:bodyPr wrap="none" anchor="ctr">
            <a:prstTxWarp prst="textNoShape">
              <a:avLst/>
            </a:prstTxWarp>
          </a:bodyPr>
          <a:lstStyle/>
          <a:p>
            <a:endParaRPr lang="en-US"/>
          </a:p>
        </p:txBody>
      </p:sp>
      <p:sp>
        <p:nvSpPr>
          <p:cNvPr id="409642" name="Rectangle 42"/>
          <p:cNvSpPr>
            <a:spLocks noChangeArrowheads="1"/>
          </p:cNvSpPr>
          <p:nvPr/>
        </p:nvSpPr>
        <p:spPr bwMode="auto">
          <a:xfrm>
            <a:off x="2895600" y="4603750"/>
            <a:ext cx="838200" cy="74613"/>
          </a:xfrm>
          <a:prstGeom prst="rect">
            <a:avLst/>
          </a:prstGeom>
          <a:solidFill>
            <a:srgbClr val="800080"/>
          </a:solidFill>
          <a:ln w="9525">
            <a:solidFill>
              <a:schemeClr val="tx1"/>
            </a:solidFill>
            <a:miter lim="800000"/>
            <a:headEnd/>
            <a:tailEnd/>
          </a:ln>
          <a:effectLst/>
        </p:spPr>
        <p:txBody>
          <a:bodyPr wrap="none" anchor="ctr">
            <a:prstTxWarp prst="textNoShape">
              <a:avLst/>
            </a:prstTxWarp>
          </a:bodyPr>
          <a:lstStyle/>
          <a:p>
            <a:endParaRPr lang="en-US"/>
          </a:p>
        </p:txBody>
      </p:sp>
      <p:sp>
        <p:nvSpPr>
          <p:cNvPr id="409643" name="Rectangle 43"/>
          <p:cNvSpPr>
            <a:spLocks noChangeArrowheads="1"/>
          </p:cNvSpPr>
          <p:nvPr/>
        </p:nvSpPr>
        <p:spPr bwMode="auto">
          <a:xfrm>
            <a:off x="3810000" y="4603750"/>
            <a:ext cx="838200" cy="74613"/>
          </a:xfrm>
          <a:prstGeom prst="rect">
            <a:avLst/>
          </a:prstGeom>
          <a:solidFill>
            <a:srgbClr val="800080"/>
          </a:solidFill>
          <a:ln w="9525">
            <a:solidFill>
              <a:schemeClr val="tx1"/>
            </a:solidFill>
            <a:miter lim="800000"/>
            <a:headEnd/>
            <a:tailEnd/>
          </a:ln>
          <a:effectLst/>
        </p:spPr>
        <p:txBody>
          <a:bodyPr wrap="none" anchor="ctr">
            <a:prstTxWarp prst="textNoShape">
              <a:avLst/>
            </a:prstTxWarp>
          </a:bodyPr>
          <a:lstStyle/>
          <a:p>
            <a:endParaRPr lang="en-US"/>
          </a:p>
        </p:txBody>
      </p:sp>
      <p:sp>
        <p:nvSpPr>
          <p:cNvPr id="409644" name="Rectangle 44"/>
          <p:cNvSpPr>
            <a:spLocks noChangeArrowheads="1"/>
          </p:cNvSpPr>
          <p:nvPr/>
        </p:nvSpPr>
        <p:spPr bwMode="auto">
          <a:xfrm>
            <a:off x="4724400" y="4603750"/>
            <a:ext cx="1295400" cy="74613"/>
          </a:xfrm>
          <a:prstGeom prst="rect">
            <a:avLst/>
          </a:prstGeom>
          <a:solidFill>
            <a:srgbClr val="800080"/>
          </a:solidFill>
          <a:ln w="9525">
            <a:solidFill>
              <a:schemeClr val="tx1"/>
            </a:solidFill>
            <a:miter lim="800000"/>
            <a:headEnd/>
            <a:tailEnd/>
          </a:ln>
          <a:effectLst/>
        </p:spPr>
        <p:txBody>
          <a:bodyPr wrap="none" anchor="ctr">
            <a:prstTxWarp prst="textNoShape">
              <a:avLst/>
            </a:prstTxWarp>
          </a:bodyPr>
          <a:lstStyle/>
          <a:p>
            <a:endParaRPr lang="en-US"/>
          </a:p>
        </p:txBody>
      </p:sp>
      <p:sp>
        <p:nvSpPr>
          <p:cNvPr id="409645" name="Rectangle 45"/>
          <p:cNvSpPr>
            <a:spLocks noChangeArrowheads="1"/>
          </p:cNvSpPr>
          <p:nvPr/>
        </p:nvSpPr>
        <p:spPr bwMode="auto">
          <a:xfrm>
            <a:off x="6096000" y="4603750"/>
            <a:ext cx="381000" cy="74613"/>
          </a:xfrm>
          <a:prstGeom prst="rect">
            <a:avLst/>
          </a:prstGeom>
          <a:solidFill>
            <a:srgbClr val="800080"/>
          </a:solidFill>
          <a:ln w="9525">
            <a:solidFill>
              <a:schemeClr val="tx1"/>
            </a:solidFill>
            <a:miter lim="800000"/>
            <a:headEnd/>
            <a:tailEnd/>
          </a:ln>
          <a:effectLst/>
        </p:spPr>
        <p:txBody>
          <a:bodyPr wrap="none" anchor="ctr">
            <a:prstTxWarp prst="textNoShape">
              <a:avLst/>
            </a:prstTxWarp>
          </a:bodyPr>
          <a:lstStyle/>
          <a:p>
            <a:endParaRPr lang="en-US"/>
          </a:p>
        </p:txBody>
      </p:sp>
      <p:sp>
        <p:nvSpPr>
          <p:cNvPr id="409646" name="Rectangle 46"/>
          <p:cNvSpPr>
            <a:spLocks noChangeArrowheads="1"/>
          </p:cNvSpPr>
          <p:nvPr/>
        </p:nvSpPr>
        <p:spPr bwMode="auto">
          <a:xfrm>
            <a:off x="6553200" y="4603750"/>
            <a:ext cx="381000" cy="74613"/>
          </a:xfrm>
          <a:prstGeom prst="rect">
            <a:avLst/>
          </a:prstGeom>
          <a:solidFill>
            <a:srgbClr val="800080"/>
          </a:solidFill>
          <a:ln w="9525">
            <a:solidFill>
              <a:schemeClr val="tx1"/>
            </a:solidFill>
            <a:miter lim="800000"/>
            <a:headEnd/>
            <a:tailEnd/>
          </a:ln>
          <a:effectLst/>
        </p:spPr>
        <p:txBody>
          <a:bodyPr wrap="none" anchor="ctr">
            <a:prstTxWarp prst="textNoShape">
              <a:avLst/>
            </a:prstTxWarp>
          </a:bodyPr>
          <a:lstStyle/>
          <a:p>
            <a:endParaRPr lang="en-US"/>
          </a:p>
        </p:txBody>
      </p:sp>
      <p:sp>
        <p:nvSpPr>
          <p:cNvPr id="409647" name="Rectangle 47"/>
          <p:cNvSpPr>
            <a:spLocks noChangeArrowheads="1"/>
          </p:cNvSpPr>
          <p:nvPr/>
        </p:nvSpPr>
        <p:spPr bwMode="auto">
          <a:xfrm>
            <a:off x="7010400" y="4603750"/>
            <a:ext cx="381000" cy="74613"/>
          </a:xfrm>
          <a:prstGeom prst="rect">
            <a:avLst/>
          </a:prstGeom>
          <a:solidFill>
            <a:srgbClr val="800080"/>
          </a:solidFill>
          <a:ln w="9525">
            <a:solidFill>
              <a:schemeClr val="tx1"/>
            </a:solidFill>
            <a:miter lim="800000"/>
            <a:headEnd/>
            <a:tailEnd/>
          </a:ln>
          <a:effectLst/>
        </p:spPr>
        <p:txBody>
          <a:bodyPr wrap="none" anchor="ctr">
            <a:prstTxWarp prst="textNoShape">
              <a:avLst/>
            </a:prstTxWarp>
          </a:bodyPr>
          <a:lstStyle/>
          <a:p>
            <a:endParaRPr lang="en-US"/>
          </a:p>
        </p:txBody>
      </p:sp>
      <p:sp>
        <p:nvSpPr>
          <p:cNvPr id="409648" name="Rectangle 48"/>
          <p:cNvSpPr>
            <a:spLocks noChangeArrowheads="1"/>
          </p:cNvSpPr>
          <p:nvPr/>
        </p:nvSpPr>
        <p:spPr bwMode="auto">
          <a:xfrm>
            <a:off x="7467600" y="4603750"/>
            <a:ext cx="838200" cy="74613"/>
          </a:xfrm>
          <a:prstGeom prst="rect">
            <a:avLst/>
          </a:prstGeom>
          <a:solidFill>
            <a:srgbClr val="800080"/>
          </a:solidFill>
          <a:ln w="9525">
            <a:solidFill>
              <a:schemeClr val="tx1"/>
            </a:solidFill>
            <a:miter lim="800000"/>
            <a:headEnd/>
            <a:tailEnd/>
          </a:ln>
          <a:effectLst/>
        </p:spPr>
        <p:txBody>
          <a:bodyPr wrap="none" anchor="ctr">
            <a:prstTxWarp prst="textNoShape">
              <a:avLst/>
            </a:prstTxWarp>
          </a:bodyPr>
          <a:lstStyle/>
          <a:p>
            <a:endParaRPr lang="en-US"/>
          </a:p>
        </p:txBody>
      </p:sp>
      <p:sp>
        <p:nvSpPr>
          <p:cNvPr id="409649" name="Rectangle 49"/>
          <p:cNvSpPr>
            <a:spLocks noChangeArrowheads="1"/>
          </p:cNvSpPr>
          <p:nvPr/>
        </p:nvSpPr>
        <p:spPr bwMode="auto">
          <a:xfrm>
            <a:off x="6629400" y="3611563"/>
            <a:ext cx="228600" cy="990600"/>
          </a:xfrm>
          <a:prstGeom prst="rect">
            <a:avLst/>
          </a:prstGeom>
          <a:solidFill>
            <a:srgbClr val="FFFF99"/>
          </a:solidFill>
          <a:ln w="9525">
            <a:solidFill>
              <a:schemeClr val="tx1"/>
            </a:solidFill>
            <a:miter lim="800000"/>
            <a:headEnd/>
            <a:tailEnd/>
          </a:ln>
          <a:effectLst/>
        </p:spPr>
        <p:txBody>
          <a:bodyPr wrap="none" anchor="ctr">
            <a:prstTxWarp prst="textNoShape">
              <a:avLst/>
            </a:prstTxWarp>
          </a:bodyPr>
          <a:lstStyle/>
          <a:p>
            <a:endParaRPr lang="en-US"/>
          </a:p>
        </p:txBody>
      </p:sp>
      <p:sp>
        <p:nvSpPr>
          <p:cNvPr id="409650" name="Rectangle 50"/>
          <p:cNvSpPr>
            <a:spLocks noChangeArrowheads="1"/>
          </p:cNvSpPr>
          <p:nvPr/>
        </p:nvSpPr>
        <p:spPr bwMode="auto">
          <a:xfrm>
            <a:off x="1524000" y="4602163"/>
            <a:ext cx="381000" cy="76200"/>
          </a:xfrm>
          <a:prstGeom prst="rect">
            <a:avLst/>
          </a:prstGeom>
          <a:solidFill>
            <a:srgbClr val="800080"/>
          </a:solidFill>
          <a:ln w="9525">
            <a:solidFill>
              <a:schemeClr val="tx1"/>
            </a:solidFill>
            <a:miter lim="800000"/>
            <a:headEnd/>
            <a:tailEnd/>
          </a:ln>
          <a:effectLst/>
        </p:spPr>
        <p:txBody>
          <a:bodyPr wrap="none" anchor="ctr">
            <a:prstTxWarp prst="textNoShape">
              <a:avLst/>
            </a:prstTxWarp>
          </a:bodyPr>
          <a:lstStyle/>
          <a:p>
            <a:endParaRPr lang="en-US"/>
          </a:p>
        </p:txBody>
      </p:sp>
      <p:sp>
        <p:nvSpPr>
          <p:cNvPr id="409651" name="Rectangle 51"/>
          <p:cNvSpPr>
            <a:spLocks noChangeArrowheads="1"/>
          </p:cNvSpPr>
          <p:nvPr/>
        </p:nvSpPr>
        <p:spPr bwMode="auto">
          <a:xfrm>
            <a:off x="1981200" y="4602163"/>
            <a:ext cx="381000" cy="76200"/>
          </a:xfrm>
          <a:prstGeom prst="rect">
            <a:avLst/>
          </a:prstGeom>
          <a:solidFill>
            <a:srgbClr val="800080"/>
          </a:solidFill>
          <a:ln w="9525">
            <a:solidFill>
              <a:schemeClr val="tx1"/>
            </a:solidFill>
            <a:miter lim="800000"/>
            <a:headEnd/>
            <a:tailEnd/>
          </a:ln>
          <a:effectLst/>
        </p:spPr>
        <p:txBody>
          <a:bodyPr wrap="none" anchor="ctr">
            <a:prstTxWarp prst="textNoShape">
              <a:avLst/>
            </a:prstTxWarp>
          </a:bodyPr>
          <a:lstStyle/>
          <a:p>
            <a:endParaRPr lang="en-US"/>
          </a:p>
        </p:txBody>
      </p:sp>
      <p:sp>
        <p:nvSpPr>
          <p:cNvPr id="409652" name="Rectangle 52"/>
          <p:cNvSpPr>
            <a:spLocks noChangeArrowheads="1"/>
          </p:cNvSpPr>
          <p:nvPr/>
        </p:nvSpPr>
        <p:spPr bwMode="auto">
          <a:xfrm>
            <a:off x="6553200" y="4602163"/>
            <a:ext cx="609600" cy="76200"/>
          </a:xfrm>
          <a:prstGeom prst="rect">
            <a:avLst/>
          </a:prstGeom>
          <a:solidFill>
            <a:srgbClr val="800080"/>
          </a:solidFill>
          <a:ln w="9525">
            <a:solidFill>
              <a:schemeClr val="tx1"/>
            </a:solidFill>
            <a:miter lim="800000"/>
            <a:headEnd/>
            <a:tailEnd/>
          </a:ln>
          <a:effectLst/>
        </p:spPr>
        <p:txBody>
          <a:bodyPr wrap="none" anchor="ctr">
            <a:prstTxWarp prst="textNoShape">
              <a:avLst/>
            </a:prstTxWarp>
          </a:bodyPr>
          <a:lstStyle/>
          <a:p>
            <a:endParaRPr lang="en-US"/>
          </a:p>
        </p:txBody>
      </p:sp>
      <p:sp>
        <p:nvSpPr>
          <p:cNvPr id="409653" name="Rectangle 53"/>
          <p:cNvSpPr>
            <a:spLocks noChangeArrowheads="1"/>
          </p:cNvSpPr>
          <p:nvPr/>
        </p:nvSpPr>
        <p:spPr bwMode="auto">
          <a:xfrm>
            <a:off x="7239000" y="4602163"/>
            <a:ext cx="1066800" cy="76200"/>
          </a:xfrm>
          <a:prstGeom prst="rect">
            <a:avLst/>
          </a:prstGeom>
          <a:solidFill>
            <a:srgbClr val="800080"/>
          </a:solidFill>
          <a:ln w="9525">
            <a:solidFill>
              <a:schemeClr val="tx1"/>
            </a:solidFill>
            <a:miter lim="800000"/>
            <a:headEnd/>
            <a:tailEnd/>
          </a:ln>
          <a:effectLst/>
        </p:spPr>
        <p:txBody>
          <a:bodyPr wrap="none" anchor="ctr">
            <a:prstTxWarp prst="textNoShape">
              <a:avLst/>
            </a:prstTxWarp>
          </a:bodyPr>
          <a:lstStyle/>
          <a:p>
            <a:endParaRPr lang="en-US"/>
          </a:p>
        </p:txBody>
      </p:sp>
      <p:sp>
        <p:nvSpPr>
          <p:cNvPr id="409654" name="Text Box 54"/>
          <p:cNvSpPr txBox="1">
            <a:spLocks noChangeArrowheads="1"/>
          </p:cNvSpPr>
          <p:nvPr/>
        </p:nvSpPr>
        <p:spPr bwMode="auto">
          <a:xfrm>
            <a:off x="5715000" y="1782763"/>
            <a:ext cx="1758950" cy="366712"/>
          </a:xfrm>
          <a:prstGeom prst="rect">
            <a:avLst/>
          </a:prstGeom>
          <a:solidFill>
            <a:srgbClr val="99CCFF"/>
          </a:solidFill>
          <a:ln w="9525">
            <a:noFill/>
            <a:miter lim="800000"/>
            <a:headEnd/>
            <a:tailEnd/>
          </a:ln>
          <a:effectLst/>
        </p:spPr>
        <p:txBody>
          <a:bodyPr wrap="none">
            <a:prstTxWarp prst="textNoShape">
              <a:avLst/>
            </a:prstTxWarp>
            <a:spAutoFit/>
          </a:bodyPr>
          <a:lstStyle/>
          <a:p>
            <a:pPr algn="l" eaLnBrk="1" hangingPunct="1"/>
            <a:r>
              <a:rPr lang="en-US">
                <a:ea typeface="Arial" charset="0"/>
                <a:cs typeface="Arial" charset="0"/>
              </a:rPr>
              <a:t>Load histogram</a:t>
            </a:r>
          </a:p>
        </p:txBody>
      </p:sp>
      <p:sp>
        <p:nvSpPr>
          <p:cNvPr id="409655" name="Text Box 55"/>
          <p:cNvSpPr txBox="1">
            <a:spLocks noChangeArrowheads="1"/>
          </p:cNvSpPr>
          <p:nvPr/>
        </p:nvSpPr>
        <p:spPr bwMode="auto">
          <a:xfrm>
            <a:off x="338138" y="2195513"/>
            <a:ext cx="728662"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a:latin typeface="Verdana" charset="0"/>
                <a:ea typeface="Arial" charset="0"/>
                <a:cs typeface="Arial" charset="0"/>
              </a:rPr>
              <a:t>Load</a:t>
            </a:r>
          </a:p>
        </p:txBody>
      </p:sp>
      <p:sp>
        <p:nvSpPr>
          <p:cNvPr id="409656" name="Line 56"/>
          <p:cNvSpPr>
            <a:spLocks noChangeShapeType="1"/>
          </p:cNvSpPr>
          <p:nvPr/>
        </p:nvSpPr>
        <p:spPr bwMode="auto">
          <a:xfrm flipV="1">
            <a:off x="735013" y="1782763"/>
            <a:ext cx="0" cy="381000"/>
          </a:xfrm>
          <a:prstGeom prst="line">
            <a:avLst/>
          </a:prstGeom>
          <a:noFill/>
          <a:ln w="9525">
            <a:solidFill>
              <a:schemeClr val="tx1"/>
            </a:solidFill>
            <a:round/>
            <a:headEnd/>
            <a:tailEnd type="triangle" w="med" len="med"/>
          </a:ln>
          <a:effectLst/>
        </p:spPr>
        <p:txBody>
          <a:bodyPr anchor="ctr">
            <a:prstTxWarp prst="textNoShape">
              <a:avLst/>
            </a:prstTxWarp>
          </a:bodyPr>
          <a:lstStyle/>
          <a:p>
            <a:endParaRPr lang="en-US"/>
          </a:p>
        </p:txBody>
      </p:sp>
      <p:sp>
        <p:nvSpPr>
          <p:cNvPr id="409657" name="Line 57"/>
          <p:cNvSpPr>
            <a:spLocks noChangeShapeType="1"/>
          </p:cNvSpPr>
          <p:nvPr/>
        </p:nvSpPr>
        <p:spPr bwMode="auto">
          <a:xfrm>
            <a:off x="735013" y="2620963"/>
            <a:ext cx="0" cy="304800"/>
          </a:xfrm>
          <a:prstGeom prst="line">
            <a:avLst/>
          </a:prstGeom>
          <a:noFill/>
          <a:ln w="9525">
            <a:solidFill>
              <a:schemeClr val="tx1"/>
            </a:solidFill>
            <a:round/>
            <a:headEnd/>
            <a:tailEnd/>
          </a:ln>
          <a:effectLst/>
        </p:spPr>
        <p:txBody>
          <a:bodyPr anchor="ctr">
            <a:prstTxWarp prst="textNoShape">
              <a:avLst/>
            </a:prstTxWarp>
          </a:bodyPr>
          <a:lstStyle/>
          <a:p>
            <a:endParaRPr lang="en-US"/>
          </a:p>
        </p:txBody>
      </p:sp>
      <p:sp>
        <p:nvSpPr>
          <p:cNvPr id="59" name="Slide Number Placeholder 58"/>
          <p:cNvSpPr>
            <a:spLocks noGrp="1"/>
          </p:cNvSpPr>
          <p:nvPr>
            <p:ph type="sldNum" sz="quarter" idx="11"/>
          </p:nvPr>
        </p:nvSpPr>
        <p:spPr/>
        <p:txBody>
          <a:bodyPr/>
          <a:lstStyle/>
          <a:p>
            <a:fld id="{365D822B-3B13-3D42-A642-70CF158ED34F}" type="slidenum">
              <a:rPr lang="en-US" smtClean="0"/>
              <a:pPr/>
              <a:t>36</a:t>
            </a:fld>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6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6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6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632"/>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40961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6" presetClass="path" presetSubtype="0" accel="50000" decel="50000" fill="hold" grpId="1" nodeType="clickEffect">
                                  <p:stCondLst>
                                    <p:cond delay="0"/>
                                  </p:stCondLst>
                                  <p:childTnLst>
                                    <p:animMotion origin="layout" path="M 0.0 -3.69942E-6 L -0.27083 -0.27745 " pathEditMode="relative" rAng="0" ptsTypes="AA">
                                      <p:cBhvr>
                                        <p:cTn id="20" dur="1000" fill="hold"/>
                                        <p:tgtEl>
                                          <p:spTgt spid="409630"/>
                                        </p:tgtEl>
                                        <p:attrNameLst>
                                          <p:attrName>ppt_x</p:attrName>
                                          <p:attrName>ppt_y</p:attrName>
                                        </p:attrNameLst>
                                      </p:cBhvr>
                                      <p:rCtr x="-135" y="-139"/>
                                    </p:animMotion>
                                  </p:childTnLst>
                                </p:cTn>
                              </p:par>
                              <p:par>
                                <p:cTn id="21" presetID="56" presetClass="path" presetSubtype="0" accel="50000" decel="50000" fill="hold" grpId="1" nodeType="withEffect">
                                  <p:stCondLst>
                                    <p:cond delay="0"/>
                                  </p:stCondLst>
                                  <p:childTnLst>
                                    <p:animMotion origin="layout" path="M -3.33333E-6 5.55112E-17 L -0.21875 -0.20972 " pathEditMode="relative" rAng="0" ptsTypes="AA">
                                      <p:cBhvr>
                                        <p:cTn id="22" dur="1000" fill="hold"/>
                                        <p:tgtEl>
                                          <p:spTgt spid="409632"/>
                                        </p:tgtEl>
                                        <p:attrNameLst>
                                          <p:attrName>ppt_x</p:attrName>
                                          <p:attrName>ppt_y</p:attrName>
                                        </p:attrNameLst>
                                      </p:cBhvr>
                                      <p:rCtr x="-109" y="-105"/>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6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9634"/>
                                        </p:tgtEl>
                                        <p:attrNameLst>
                                          <p:attrName>style.visibility</p:attrName>
                                        </p:attrNameLst>
                                      </p:cBhvr>
                                      <p:to>
                                        <p:strVal val="visible"/>
                                      </p:to>
                                    </p:set>
                                  </p:childTnLst>
                                </p:cTn>
                              </p:par>
                              <p:par>
                                <p:cTn id="29" presetID="1" presetClass="exit" presetSubtype="0" fill="hold" grpId="0" nodeType="withEffect">
                                  <p:stCondLst>
                                    <p:cond delay="0"/>
                                  </p:stCondLst>
                                  <p:childTnLst>
                                    <p:set>
                                      <p:cBhvr>
                                        <p:cTn id="30" dur="1" fill="hold">
                                          <p:stCondLst>
                                            <p:cond delay="0"/>
                                          </p:stCondLst>
                                        </p:cTn>
                                        <p:tgtEl>
                                          <p:spTgt spid="409647"/>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4096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9652"/>
                                        </p:tgtEl>
                                        <p:attrNameLst>
                                          <p:attrName>style.visibility</p:attrName>
                                        </p:attrNameLst>
                                      </p:cBhvr>
                                      <p:to>
                                        <p:strVal val="visible"/>
                                      </p:to>
                                    </p:set>
                                  </p:childTnLst>
                                </p:cTn>
                              </p:par>
                              <p:par>
                                <p:cTn id="35" presetID="1" presetClass="exit" presetSubtype="0" fill="hold" grpId="0" nodeType="withEffect">
                                  <p:stCondLst>
                                    <p:cond delay="0"/>
                                  </p:stCondLst>
                                  <p:childTnLst>
                                    <p:set>
                                      <p:cBhvr>
                                        <p:cTn id="36" dur="1" fill="hold">
                                          <p:stCondLst>
                                            <p:cond delay="0"/>
                                          </p:stCondLst>
                                        </p:cTn>
                                        <p:tgtEl>
                                          <p:spTgt spid="409605"/>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409649"/>
                                        </p:tgtEl>
                                        <p:attrNameLst>
                                          <p:attrName>style.visibility</p:attrName>
                                        </p:attrNameLst>
                                      </p:cBhvr>
                                      <p:to>
                                        <p:strVal val="hidden"/>
                                      </p:to>
                                    </p:set>
                                  </p:childTnLst>
                                </p:cTn>
                              </p:par>
                              <p:par>
                                <p:cTn id="39" presetID="1" presetClass="emph" presetSubtype="2" fill="hold" nodeType="withEffect">
                                  <p:stCondLst>
                                    <p:cond delay="0"/>
                                  </p:stCondLst>
                                  <p:childTnLst>
                                    <p:animClr clrSpc="rgb" dir="cw">
                                      <p:cBhvr>
                                        <p:cTn id="40" dur="500" fill="hold"/>
                                        <p:tgtEl>
                                          <p:spTgt spid="409630"/>
                                        </p:tgtEl>
                                        <p:attrNameLst>
                                          <p:attrName>fillcolor</p:attrName>
                                        </p:attrNameLst>
                                      </p:cBhvr>
                                      <p:to>
                                        <a:srgbClr val="CECFC9"/>
                                      </p:to>
                                    </p:animClr>
                                    <p:set>
                                      <p:cBhvr>
                                        <p:cTn id="41" dur="500" fill="hold"/>
                                        <p:tgtEl>
                                          <p:spTgt spid="409630"/>
                                        </p:tgtEl>
                                        <p:attrNameLst>
                                          <p:attrName>fill.type</p:attrName>
                                        </p:attrNameLst>
                                      </p:cBhvr>
                                      <p:to>
                                        <p:strVal val="solid"/>
                                      </p:to>
                                    </p:set>
                                    <p:set>
                                      <p:cBhvr>
                                        <p:cTn id="42" dur="500" fill="hold"/>
                                        <p:tgtEl>
                                          <p:spTgt spid="409630"/>
                                        </p:tgtEl>
                                        <p:attrNameLst>
                                          <p:attrName>fill.on</p:attrName>
                                        </p:attrNameLst>
                                      </p:cBhvr>
                                      <p:to>
                                        <p:strVal val="true"/>
                                      </p:to>
                                    </p:set>
                                  </p:childTnLst>
                                </p:cTn>
                              </p:par>
                              <p:par>
                                <p:cTn id="43" presetID="1" presetClass="exit" presetSubtype="0" fill="hold" grpId="0" nodeType="withEffect">
                                  <p:stCondLst>
                                    <p:cond delay="0"/>
                                  </p:stCondLst>
                                  <p:childTnLst>
                                    <p:set>
                                      <p:cBhvr>
                                        <p:cTn id="44" dur="1" fill="hold">
                                          <p:stCondLst>
                                            <p:cond delay="0"/>
                                          </p:stCondLst>
                                        </p:cTn>
                                        <p:tgtEl>
                                          <p:spTgt spid="409624"/>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409625"/>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40963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0960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0960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49" presetClass="path" presetSubtype="0" accel="50000" decel="50000" fill="hold" grpId="2" nodeType="clickEffect">
                                  <p:stCondLst>
                                    <p:cond delay="0"/>
                                  </p:stCondLst>
                                  <p:childTnLst>
                                    <p:animMotion origin="layout" path="M -0.27083 -0.27755 L -0.57083 -0.1 " pathEditMode="relative" rAng="0" ptsTypes="AA">
                                      <p:cBhvr>
                                        <p:cTn id="56" dur="500" fill="hold"/>
                                        <p:tgtEl>
                                          <p:spTgt spid="409630"/>
                                        </p:tgtEl>
                                        <p:attrNameLst>
                                          <p:attrName>ppt_x</p:attrName>
                                          <p:attrName>ppt_y</p:attrName>
                                        </p:attrNameLst>
                                      </p:cBhvr>
                                      <p:rCtr x="-150" y="89"/>
                                    </p:animMotion>
                                  </p:childTnLst>
                                </p:cTn>
                              </p:par>
                              <p:par>
                                <p:cTn id="57" presetID="1" presetClass="exit" presetSubtype="0" fill="hold" grpId="2" nodeType="withEffect">
                                  <p:stCondLst>
                                    <p:cond delay="0"/>
                                  </p:stCondLst>
                                  <p:childTnLst>
                                    <p:set>
                                      <p:cBhvr>
                                        <p:cTn id="58" dur="1" fill="hold">
                                          <p:stCondLst>
                                            <p:cond delay="0"/>
                                          </p:stCondLst>
                                        </p:cTn>
                                        <p:tgtEl>
                                          <p:spTgt spid="40963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3" nodeType="clickEffect">
                                  <p:stCondLst>
                                    <p:cond delay="0"/>
                                  </p:stCondLst>
                                  <p:childTnLst>
                                    <p:set>
                                      <p:cBhvr>
                                        <p:cTn id="62" dur="1" fill="hold">
                                          <p:stCondLst>
                                            <p:cond delay="0"/>
                                          </p:stCondLst>
                                        </p:cTn>
                                        <p:tgtEl>
                                          <p:spTgt spid="409630"/>
                                        </p:tgtEl>
                                        <p:attrNameLst>
                                          <p:attrName>style.visibility</p:attrName>
                                        </p:attrNameLst>
                                      </p:cBhvr>
                                      <p:to>
                                        <p:strVal val="hidden"/>
                                      </p:to>
                                    </p:set>
                                  </p:childTnLst>
                                </p:cTn>
                              </p:par>
                              <p:par>
                                <p:cTn id="63" presetID="1" presetClass="exit" presetSubtype="0" fill="hold" grpId="0" nodeType="withEffect">
                                  <p:stCondLst>
                                    <p:cond delay="0"/>
                                  </p:stCondLst>
                                  <p:childTnLst>
                                    <p:set>
                                      <p:cBhvr>
                                        <p:cTn id="64" dur="1" fill="hold">
                                          <p:stCondLst>
                                            <p:cond delay="0"/>
                                          </p:stCondLst>
                                        </p:cTn>
                                        <p:tgtEl>
                                          <p:spTgt spid="409614"/>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409629"/>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40963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0963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09637"/>
                                        </p:tgtEl>
                                        <p:attrNameLst>
                                          <p:attrName>style.visibility</p:attrName>
                                        </p:attrNameLst>
                                      </p:cBhvr>
                                      <p:to>
                                        <p:strVal val="visible"/>
                                      </p:to>
                                    </p:set>
                                  </p:childTnLst>
                                </p:cTn>
                              </p:par>
                              <p:par>
                                <p:cTn id="73" presetID="1" presetClass="exit" presetSubtype="0" fill="hold" grpId="1" nodeType="withEffect">
                                  <p:stCondLst>
                                    <p:cond delay="0"/>
                                  </p:stCondLst>
                                  <p:childTnLst>
                                    <p:set>
                                      <p:cBhvr>
                                        <p:cTn id="74" dur="1" fill="hold">
                                          <p:stCondLst>
                                            <p:cond delay="0"/>
                                          </p:stCondLst>
                                        </p:cTn>
                                        <p:tgtEl>
                                          <p:spTgt spid="409631"/>
                                        </p:tgtEl>
                                        <p:attrNameLst>
                                          <p:attrName>style.visibility</p:attrName>
                                        </p:attrNameLst>
                                      </p:cBhvr>
                                      <p:to>
                                        <p:strVal val="hidden"/>
                                      </p:to>
                                    </p:set>
                                  </p:childTnLst>
                                </p:cTn>
                              </p:par>
                              <p:par>
                                <p:cTn id="75" presetID="1" presetClass="exit" presetSubtype="0" fill="hold" grpId="0" nodeType="withEffect">
                                  <p:stCondLst>
                                    <p:cond delay="0"/>
                                  </p:stCondLst>
                                  <p:childTnLst>
                                    <p:set>
                                      <p:cBhvr>
                                        <p:cTn id="76" dur="1" fill="hold">
                                          <p:stCondLst>
                                            <p:cond delay="0"/>
                                          </p:stCondLst>
                                        </p:cTn>
                                        <p:tgtEl>
                                          <p:spTgt spid="409640"/>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40965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09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animBg="1"/>
      <p:bldP spid="409603" grpId="0" animBg="1"/>
      <p:bldP spid="409605" grpId="0" animBg="1"/>
      <p:bldP spid="409614" grpId="0" animBg="1"/>
      <p:bldP spid="409615" grpId="0" animBg="1"/>
      <p:bldP spid="409624" grpId="0"/>
      <p:bldP spid="409625" grpId="0"/>
      <p:bldP spid="409628" grpId="0" animBg="1"/>
      <p:bldP spid="409629" grpId="0" animBg="1"/>
      <p:bldP spid="409629" grpId="1" animBg="1"/>
      <p:bldP spid="409630" grpId="0" animBg="1"/>
      <p:bldP spid="409630" grpId="1" animBg="1"/>
      <p:bldP spid="409630" grpId="2" animBg="1"/>
      <p:bldP spid="409630" grpId="3" animBg="1"/>
      <p:bldP spid="409631" grpId="0"/>
      <p:bldP spid="409631" grpId="1"/>
      <p:bldP spid="409632" grpId="0"/>
      <p:bldP spid="409632" grpId="1"/>
      <p:bldP spid="409632" grpId="2"/>
      <p:bldP spid="409633" grpId="0" animBg="1"/>
      <p:bldP spid="409634" grpId="0" animBg="1"/>
      <p:bldP spid="409635" grpId="0" animBg="1"/>
      <p:bldP spid="409636" grpId="0" animBg="1"/>
      <p:bldP spid="409637" grpId="0"/>
      <p:bldP spid="409638" grpId="0"/>
      <p:bldP spid="409640" grpId="0" animBg="1"/>
      <p:bldP spid="409647" grpId="0" animBg="1"/>
      <p:bldP spid="409649" grpId="0" animBg="1"/>
      <p:bldP spid="409650" grpId="0" animBg="1"/>
      <p:bldP spid="409651" grpId="0" animBg="1"/>
      <p:bldP spid="409652" grpId="0" animBg="1"/>
      <p:bldP spid="409653" grpId="0" animBg="1"/>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453188" y="3927475"/>
            <a:ext cx="1306512" cy="1487488"/>
            <a:chOff x="3792" y="2352"/>
            <a:chExt cx="720" cy="720"/>
          </a:xfrm>
        </p:grpSpPr>
        <p:sp>
          <p:nvSpPr>
            <p:cNvPr id="354307" name="Oval 3"/>
            <p:cNvSpPr>
              <a:spLocks noChangeArrowheads="1"/>
            </p:cNvSpPr>
            <p:nvPr/>
          </p:nvSpPr>
          <p:spPr bwMode="auto">
            <a:xfrm>
              <a:off x="3792" y="2352"/>
              <a:ext cx="720" cy="720"/>
            </a:xfrm>
            <a:prstGeom prst="ellipse">
              <a:avLst/>
            </a:prstGeom>
            <a:solidFill>
              <a:srgbClr val="CCFFCC"/>
            </a:solidFill>
            <a:ln w="9525">
              <a:solidFill>
                <a:schemeClr val="tx1"/>
              </a:solidFill>
              <a:round/>
              <a:headEnd/>
              <a:tailEnd/>
            </a:ln>
            <a:effectLst/>
          </p:spPr>
          <p:txBody>
            <a:bodyPr wrap="none" anchor="ctr">
              <a:prstTxWarp prst="textNoShape">
                <a:avLst/>
              </a:prstTxWarp>
            </a:bodyPr>
            <a:lstStyle/>
            <a:p>
              <a:endParaRPr lang="en-US"/>
            </a:p>
          </p:txBody>
        </p:sp>
        <p:sp>
          <p:nvSpPr>
            <p:cNvPr id="354308" name="Rectangle 4"/>
            <p:cNvSpPr>
              <a:spLocks noChangeArrowheads="1"/>
            </p:cNvSpPr>
            <p:nvPr/>
          </p:nvSpPr>
          <p:spPr bwMode="auto">
            <a:xfrm>
              <a:off x="4032" y="2352"/>
              <a:ext cx="48" cy="48"/>
            </a:xfrm>
            <a:prstGeom prst="rect">
              <a:avLst/>
            </a:prstGeom>
            <a:solidFill>
              <a:srgbClr val="008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354309" name="Rectangle 5"/>
            <p:cNvSpPr>
              <a:spLocks noChangeArrowheads="1"/>
            </p:cNvSpPr>
            <p:nvPr/>
          </p:nvSpPr>
          <p:spPr bwMode="auto">
            <a:xfrm>
              <a:off x="4464" y="2880"/>
              <a:ext cx="48" cy="48"/>
            </a:xfrm>
            <a:prstGeom prst="rect">
              <a:avLst/>
            </a:prstGeom>
            <a:solidFill>
              <a:srgbClr val="008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354310" name="Rectangle 6"/>
            <p:cNvSpPr>
              <a:spLocks noChangeArrowheads="1"/>
            </p:cNvSpPr>
            <p:nvPr/>
          </p:nvSpPr>
          <p:spPr bwMode="auto">
            <a:xfrm>
              <a:off x="3840" y="2880"/>
              <a:ext cx="48" cy="48"/>
            </a:xfrm>
            <a:prstGeom prst="rect">
              <a:avLst/>
            </a:prstGeom>
            <a:solidFill>
              <a:srgbClr val="008000"/>
            </a:solidFill>
            <a:ln w="9525">
              <a:solidFill>
                <a:schemeClr val="tx1"/>
              </a:solidFill>
              <a:miter lim="800000"/>
              <a:headEnd/>
              <a:tailEnd/>
            </a:ln>
            <a:effectLst/>
          </p:spPr>
          <p:txBody>
            <a:bodyPr wrap="none" anchor="ctr">
              <a:prstTxWarp prst="textNoShape">
                <a:avLst/>
              </a:prstTxWarp>
            </a:bodyPr>
            <a:lstStyle/>
            <a:p>
              <a:endParaRPr lang="en-US"/>
            </a:p>
          </p:txBody>
        </p:sp>
      </p:grpSp>
      <p:sp>
        <p:nvSpPr>
          <p:cNvPr id="354311" name="Rectangle 7"/>
          <p:cNvSpPr>
            <a:spLocks noGrp="1" noChangeArrowheads="1"/>
          </p:cNvSpPr>
          <p:nvPr>
            <p:ph type="title"/>
          </p:nvPr>
        </p:nvSpPr>
        <p:spPr/>
        <p:txBody>
          <a:bodyPr>
            <a:normAutofit fontScale="90000"/>
          </a:bodyPr>
          <a:lstStyle/>
          <a:p>
            <a:r>
              <a:rPr lang="en-US"/>
              <a:t>M</a:t>
            </a:r>
            <a:r>
              <a:rPr lang="en-US" sz="2800"/>
              <a:t>ERCURY</a:t>
            </a:r>
            <a:r>
              <a:rPr lang="en-US"/>
              <a:t> Routing [Sigcomm 2004]</a:t>
            </a:r>
          </a:p>
        </p:txBody>
      </p:sp>
      <p:sp>
        <p:nvSpPr>
          <p:cNvPr id="354312" name="Rectangle 8"/>
          <p:cNvSpPr>
            <a:spLocks noGrp="1" noChangeArrowheads="1"/>
          </p:cNvSpPr>
          <p:nvPr>
            <p:ph type="body" sz="half" idx="1"/>
          </p:nvPr>
        </p:nvSpPr>
        <p:spPr>
          <a:xfrm>
            <a:off x="457200" y="1371600"/>
            <a:ext cx="8229600" cy="1752600"/>
          </a:xfrm>
        </p:spPr>
        <p:txBody>
          <a:bodyPr/>
          <a:lstStyle/>
          <a:p>
            <a:r>
              <a:rPr lang="en-US" sz="2400"/>
              <a:t>Send subscription to </a:t>
            </a:r>
            <a:r>
              <a:rPr lang="en-US" sz="2400" u="sng">
                <a:solidFill>
                  <a:srgbClr val="CB314E"/>
                </a:solidFill>
              </a:rPr>
              <a:t>any one</a:t>
            </a:r>
            <a:r>
              <a:rPr lang="en-US" sz="2400" i="1"/>
              <a:t> </a:t>
            </a:r>
            <a:r>
              <a:rPr lang="en-US" sz="2400"/>
              <a:t>attribute hub</a:t>
            </a:r>
          </a:p>
          <a:p>
            <a:r>
              <a:rPr lang="en-US" sz="2400"/>
              <a:t>Send publications to </a:t>
            </a:r>
            <a:r>
              <a:rPr lang="en-US" sz="2400" u="sng">
                <a:solidFill>
                  <a:srgbClr val="CB314E"/>
                </a:solidFill>
              </a:rPr>
              <a:t>all</a:t>
            </a:r>
            <a:r>
              <a:rPr lang="en-US" sz="2400" i="1"/>
              <a:t> </a:t>
            </a:r>
            <a:r>
              <a:rPr lang="en-US" sz="2400"/>
              <a:t>attribute hubs</a:t>
            </a:r>
          </a:p>
          <a:p>
            <a:r>
              <a:rPr lang="en-US" sz="2400">
                <a:sym typeface="Wingdings" charset="2"/>
              </a:rPr>
              <a:t>Tunable number of long links  can range from full-mesh to DHT-like</a:t>
            </a:r>
          </a:p>
        </p:txBody>
      </p:sp>
      <p:sp>
        <p:nvSpPr>
          <p:cNvPr id="354313" name="Text Box 9"/>
          <p:cNvSpPr txBox="1">
            <a:spLocks noChangeArrowheads="1"/>
          </p:cNvSpPr>
          <p:nvPr/>
        </p:nvSpPr>
        <p:spPr bwMode="auto">
          <a:xfrm>
            <a:off x="2706688" y="4178300"/>
            <a:ext cx="781050" cy="274638"/>
          </a:xfrm>
          <a:prstGeom prst="rect">
            <a:avLst/>
          </a:prstGeom>
          <a:noFill/>
          <a:ln w="9525">
            <a:noFill/>
            <a:miter lim="800000"/>
            <a:headEnd/>
            <a:tailEnd/>
          </a:ln>
          <a:effectLst/>
        </p:spPr>
        <p:txBody>
          <a:bodyPr wrap="none">
            <a:prstTxWarp prst="textNoShape">
              <a:avLst/>
            </a:prstTxWarp>
            <a:spAutoFit/>
          </a:bodyPr>
          <a:lstStyle/>
          <a:p>
            <a:pPr algn="l"/>
            <a:r>
              <a:rPr lang="en-US" sz="1200" b="1">
                <a:latin typeface="Verdana" charset="0"/>
              </a:rPr>
              <a:t>[0, 80)</a:t>
            </a:r>
          </a:p>
        </p:txBody>
      </p:sp>
      <p:sp>
        <p:nvSpPr>
          <p:cNvPr id="354314" name="Text Box 10"/>
          <p:cNvSpPr txBox="1">
            <a:spLocks noChangeArrowheads="1"/>
          </p:cNvSpPr>
          <p:nvPr/>
        </p:nvSpPr>
        <p:spPr bwMode="auto">
          <a:xfrm>
            <a:off x="6057900" y="5059363"/>
            <a:ext cx="1104900" cy="274637"/>
          </a:xfrm>
          <a:prstGeom prst="rect">
            <a:avLst/>
          </a:prstGeom>
          <a:noFill/>
          <a:ln w="9525">
            <a:noFill/>
            <a:miter lim="800000"/>
            <a:headEnd/>
            <a:tailEnd/>
          </a:ln>
          <a:effectLst/>
        </p:spPr>
        <p:txBody>
          <a:bodyPr wrap="none">
            <a:prstTxWarp prst="textNoShape">
              <a:avLst/>
            </a:prstTxWarp>
            <a:spAutoFit/>
          </a:bodyPr>
          <a:lstStyle/>
          <a:p>
            <a:pPr algn="l"/>
            <a:r>
              <a:rPr lang="en-US" sz="1200" b="1">
                <a:latin typeface="Verdana" charset="0"/>
              </a:rPr>
              <a:t>[210, 320)</a:t>
            </a:r>
          </a:p>
        </p:txBody>
      </p:sp>
      <p:sp>
        <p:nvSpPr>
          <p:cNvPr id="354315" name="AutoShape 11"/>
          <p:cNvSpPr>
            <a:spLocks noChangeArrowheads="1"/>
          </p:cNvSpPr>
          <p:nvPr/>
        </p:nvSpPr>
        <p:spPr bwMode="auto">
          <a:xfrm>
            <a:off x="3200400" y="3429000"/>
            <a:ext cx="2046288" cy="533400"/>
          </a:xfrm>
          <a:prstGeom prst="roundRect">
            <a:avLst>
              <a:gd name="adj" fmla="val 16667"/>
            </a:avLst>
          </a:prstGeom>
          <a:solidFill>
            <a:srgbClr val="FFFF99"/>
          </a:solidFill>
          <a:ln w="9525">
            <a:solidFill>
              <a:schemeClr val="tx1"/>
            </a:solidFill>
            <a:round/>
            <a:headEnd/>
            <a:tailEnd/>
          </a:ln>
          <a:effectLst/>
        </p:spPr>
        <p:txBody>
          <a:bodyPr wrap="none" anchor="ctr">
            <a:prstTxWarp prst="textNoShape">
              <a:avLst/>
            </a:prstTxWarp>
          </a:bodyPr>
          <a:lstStyle/>
          <a:p>
            <a:endParaRPr lang="en-US"/>
          </a:p>
        </p:txBody>
      </p:sp>
      <p:sp>
        <p:nvSpPr>
          <p:cNvPr id="354316" name="Text Box 12"/>
          <p:cNvSpPr txBox="1">
            <a:spLocks noChangeArrowheads="1"/>
          </p:cNvSpPr>
          <p:nvPr/>
        </p:nvSpPr>
        <p:spPr bwMode="auto">
          <a:xfrm>
            <a:off x="3200400" y="3444875"/>
            <a:ext cx="1905000" cy="430887"/>
          </a:xfrm>
          <a:prstGeom prst="rect">
            <a:avLst/>
          </a:prstGeom>
          <a:noFill/>
          <a:ln w="9525">
            <a:noFill/>
            <a:miter lim="800000"/>
            <a:headEnd/>
            <a:tailEnd/>
          </a:ln>
          <a:effectLst/>
        </p:spPr>
        <p:txBody>
          <a:bodyPr>
            <a:prstTxWarp prst="textNoShape">
              <a:avLst/>
            </a:prstTxWarp>
            <a:spAutoFit/>
          </a:bodyPr>
          <a:lstStyle/>
          <a:p>
            <a:r>
              <a:rPr lang="en-US" sz="1100" b="1" dirty="0"/>
              <a:t>50 </a:t>
            </a:r>
            <a:r>
              <a:rPr lang="en-US" sz="1100" b="1" dirty="0">
                <a:ea typeface="Courier New" charset="0"/>
                <a:cs typeface="Courier New" charset="0"/>
              </a:rPr>
              <a:t>≤</a:t>
            </a:r>
            <a:r>
              <a:rPr lang="en-US" sz="1100" b="1" dirty="0"/>
              <a:t> price </a:t>
            </a:r>
            <a:r>
              <a:rPr lang="en-US" sz="1100" b="1" dirty="0">
                <a:ea typeface="Courier New" charset="0"/>
                <a:cs typeface="Courier New" charset="0"/>
              </a:rPr>
              <a:t>≤</a:t>
            </a:r>
            <a:r>
              <a:rPr lang="en-US" sz="1100" b="1" dirty="0"/>
              <a:t> 150</a:t>
            </a:r>
          </a:p>
          <a:p>
            <a:r>
              <a:rPr lang="en-US" sz="1100" b="1" dirty="0"/>
              <a:t>150 </a:t>
            </a:r>
            <a:r>
              <a:rPr lang="en-US" sz="1100" b="1" dirty="0">
                <a:ea typeface="Courier New" charset="0"/>
                <a:cs typeface="Courier New" charset="0"/>
              </a:rPr>
              <a:t>≤ </a:t>
            </a:r>
            <a:r>
              <a:rPr lang="en-US" sz="1100" b="1" dirty="0"/>
              <a:t>volume </a:t>
            </a:r>
            <a:r>
              <a:rPr lang="en-US" sz="1100" b="1" dirty="0">
                <a:ea typeface="Courier New" charset="0"/>
                <a:cs typeface="Courier New" charset="0"/>
              </a:rPr>
              <a:t>≤</a:t>
            </a:r>
            <a:r>
              <a:rPr lang="en-US" sz="1100" b="1" dirty="0"/>
              <a:t> 250</a:t>
            </a:r>
          </a:p>
        </p:txBody>
      </p:sp>
      <p:grpSp>
        <p:nvGrpSpPr>
          <p:cNvPr id="3" name="Group 13"/>
          <p:cNvGrpSpPr>
            <a:grpSpLocks/>
          </p:cNvGrpSpPr>
          <p:nvPr/>
        </p:nvGrpSpPr>
        <p:grpSpPr bwMode="auto">
          <a:xfrm>
            <a:off x="3962400" y="4910138"/>
            <a:ext cx="1254125" cy="595312"/>
            <a:chOff x="2304" y="3072"/>
            <a:chExt cx="624" cy="288"/>
          </a:xfrm>
        </p:grpSpPr>
        <p:sp>
          <p:nvSpPr>
            <p:cNvPr id="354318" name="AutoShape 14"/>
            <p:cNvSpPr>
              <a:spLocks noChangeArrowheads="1"/>
            </p:cNvSpPr>
            <p:nvPr/>
          </p:nvSpPr>
          <p:spPr bwMode="auto">
            <a:xfrm>
              <a:off x="2304" y="3072"/>
              <a:ext cx="624" cy="288"/>
            </a:xfrm>
            <a:prstGeom prst="flowChartDocument">
              <a:avLst/>
            </a:prstGeom>
            <a:solidFill>
              <a:srgbClr val="FFCC99"/>
            </a:solidFill>
            <a:ln w="9525">
              <a:solidFill>
                <a:schemeClr val="tx1"/>
              </a:solidFill>
              <a:miter lim="800000"/>
              <a:headEnd/>
              <a:tailEnd/>
            </a:ln>
            <a:effectLst/>
          </p:spPr>
          <p:txBody>
            <a:bodyPr wrap="none" anchor="ctr">
              <a:prstTxWarp prst="textNoShape">
                <a:avLst/>
              </a:prstTxWarp>
            </a:bodyPr>
            <a:lstStyle/>
            <a:p>
              <a:r>
                <a:rPr lang="en-US" sz="1200" b="1" dirty="0"/>
                <a:t>price   100</a:t>
              </a:r>
            </a:p>
            <a:p>
              <a:r>
                <a:rPr lang="en-US" sz="1200" b="1" dirty="0"/>
                <a:t>volume   200</a:t>
              </a:r>
            </a:p>
          </p:txBody>
        </p:sp>
        <p:sp>
          <p:nvSpPr>
            <p:cNvPr id="354319" name="Text Box 15"/>
            <p:cNvSpPr txBox="1">
              <a:spLocks noChangeArrowheads="1"/>
            </p:cNvSpPr>
            <p:nvPr/>
          </p:nvSpPr>
          <p:spPr bwMode="auto">
            <a:xfrm>
              <a:off x="2352" y="3072"/>
              <a:ext cx="92" cy="118"/>
            </a:xfrm>
            <a:prstGeom prst="rect">
              <a:avLst/>
            </a:prstGeom>
            <a:noFill/>
            <a:ln w="9525">
              <a:noFill/>
              <a:miter lim="800000"/>
              <a:headEnd/>
              <a:tailEnd/>
            </a:ln>
            <a:effectLst/>
          </p:spPr>
          <p:txBody>
            <a:bodyPr wrap="none">
              <a:prstTxWarp prst="textNoShape">
                <a:avLst/>
              </a:prstTxWarp>
              <a:spAutoFit/>
            </a:bodyPr>
            <a:lstStyle/>
            <a:p>
              <a:pPr algn="l"/>
              <a:endParaRPr lang="en-US" sz="1000" b="1">
                <a:latin typeface="Courier New" charset="0"/>
              </a:endParaRPr>
            </a:p>
          </p:txBody>
        </p:sp>
      </p:grpSp>
      <p:sp>
        <p:nvSpPr>
          <p:cNvPr id="354320" name="Line 16"/>
          <p:cNvSpPr>
            <a:spLocks noChangeShapeType="1"/>
          </p:cNvSpPr>
          <p:nvPr/>
        </p:nvSpPr>
        <p:spPr bwMode="auto">
          <a:xfrm flipH="1">
            <a:off x="2166938" y="3810000"/>
            <a:ext cx="1033462" cy="9525"/>
          </a:xfrm>
          <a:prstGeom prst="line">
            <a:avLst/>
          </a:prstGeom>
          <a:noFill/>
          <a:ln w="12700">
            <a:solidFill>
              <a:srgbClr val="000080"/>
            </a:solidFill>
            <a:round/>
            <a:headEnd/>
            <a:tailEnd type="triangle" w="med" len="lg"/>
          </a:ln>
          <a:effectLst/>
        </p:spPr>
        <p:txBody>
          <a:bodyPr>
            <a:prstTxWarp prst="textNoShape">
              <a:avLst/>
            </a:prstTxWarp>
          </a:bodyPr>
          <a:lstStyle/>
          <a:p>
            <a:endParaRPr lang="en-US"/>
          </a:p>
        </p:txBody>
      </p:sp>
      <p:grpSp>
        <p:nvGrpSpPr>
          <p:cNvPr id="4" name="Group 17"/>
          <p:cNvGrpSpPr>
            <a:grpSpLocks/>
          </p:cNvGrpSpPr>
          <p:nvPr/>
        </p:nvGrpSpPr>
        <p:grpSpPr bwMode="auto">
          <a:xfrm>
            <a:off x="1400175" y="3719513"/>
            <a:ext cx="1481138" cy="1687512"/>
            <a:chOff x="1008" y="2352"/>
            <a:chExt cx="816" cy="816"/>
          </a:xfrm>
        </p:grpSpPr>
        <p:sp>
          <p:nvSpPr>
            <p:cNvPr id="354322" name="Oval 18"/>
            <p:cNvSpPr>
              <a:spLocks noChangeArrowheads="1"/>
            </p:cNvSpPr>
            <p:nvPr/>
          </p:nvSpPr>
          <p:spPr bwMode="auto">
            <a:xfrm>
              <a:off x="1056" y="2400"/>
              <a:ext cx="720" cy="720"/>
            </a:xfrm>
            <a:prstGeom prst="ellipse">
              <a:avLst/>
            </a:prstGeom>
            <a:solidFill>
              <a:srgbClr val="CCFFCC"/>
            </a:solidFill>
            <a:ln w="9525">
              <a:solidFill>
                <a:schemeClr val="tx1"/>
              </a:solidFill>
              <a:round/>
              <a:headEnd/>
              <a:tailEnd/>
            </a:ln>
            <a:effectLst/>
          </p:spPr>
          <p:txBody>
            <a:bodyPr wrap="none" anchor="ctr">
              <a:prstTxWarp prst="textNoShape">
                <a:avLst/>
              </a:prstTxWarp>
            </a:bodyPr>
            <a:lstStyle/>
            <a:p>
              <a:endParaRPr lang="en-US"/>
            </a:p>
          </p:txBody>
        </p:sp>
        <p:sp>
          <p:nvSpPr>
            <p:cNvPr id="354323" name="Rectangle 19"/>
            <p:cNvSpPr>
              <a:spLocks noChangeArrowheads="1"/>
            </p:cNvSpPr>
            <p:nvPr/>
          </p:nvSpPr>
          <p:spPr bwMode="auto">
            <a:xfrm>
              <a:off x="1392" y="2352"/>
              <a:ext cx="48" cy="48"/>
            </a:xfrm>
            <a:prstGeom prst="rect">
              <a:avLst/>
            </a:prstGeom>
            <a:solidFill>
              <a:srgbClr val="80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354324" name="Rectangle 20"/>
            <p:cNvSpPr>
              <a:spLocks noChangeArrowheads="1"/>
            </p:cNvSpPr>
            <p:nvPr/>
          </p:nvSpPr>
          <p:spPr bwMode="auto">
            <a:xfrm>
              <a:off x="1776" y="2736"/>
              <a:ext cx="48" cy="48"/>
            </a:xfrm>
            <a:prstGeom prst="rect">
              <a:avLst/>
            </a:prstGeom>
            <a:solidFill>
              <a:srgbClr val="80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354325" name="Rectangle 21"/>
            <p:cNvSpPr>
              <a:spLocks noChangeArrowheads="1"/>
            </p:cNvSpPr>
            <p:nvPr/>
          </p:nvSpPr>
          <p:spPr bwMode="auto">
            <a:xfrm>
              <a:off x="1392" y="3120"/>
              <a:ext cx="48" cy="48"/>
            </a:xfrm>
            <a:prstGeom prst="rect">
              <a:avLst/>
            </a:prstGeom>
            <a:solidFill>
              <a:srgbClr val="80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354326" name="Rectangle 22"/>
            <p:cNvSpPr>
              <a:spLocks noChangeArrowheads="1"/>
            </p:cNvSpPr>
            <p:nvPr/>
          </p:nvSpPr>
          <p:spPr bwMode="auto">
            <a:xfrm>
              <a:off x="1008" y="2736"/>
              <a:ext cx="48" cy="48"/>
            </a:xfrm>
            <a:prstGeom prst="rect">
              <a:avLst/>
            </a:prstGeom>
            <a:solidFill>
              <a:srgbClr val="800000"/>
            </a:solidFill>
            <a:ln w="9525">
              <a:solidFill>
                <a:schemeClr val="tx1"/>
              </a:solidFill>
              <a:miter lim="800000"/>
              <a:headEnd/>
              <a:tailEnd/>
            </a:ln>
            <a:effectLst/>
          </p:spPr>
          <p:txBody>
            <a:bodyPr wrap="none" anchor="ctr">
              <a:prstTxWarp prst="textNoShape">
                <a:avLst/>
              </a:prstTxWarp>
            </a:bodyPr>
            <a:lstStyle/>
            <a:p>
              <a:endParaRPr lang="en-US"/>
            </a:p>
          </p:txBody>
        </p:sp>
      </p:grpSp>
      <p:sp>
        <p:nvSpPr>
          <p:cNvPr id="354327" name="Text Box 23"/>
          <p:cNvSpPr txBox="1">
            <a:spLocks noChangeArrowheads="1"/>
          </p:cNvSpPr>
          <p:nvPr/>
        </p:nvSpPr>
        <p:spPr bwMode="auto">
          <a:xfrm>
            <a:off x="1600200" y="4281488"/>
            <a:ext cx="966788" cy="519112"/>
          </a:xfrm>
          <a:prstGeom prst="rect">
            <a:avLst/>
          </a:prstGeom>
          <a:noFill/>
          <a:ln w="9525">
            <a:noFill/>
            <a:miter lim="800000"/>
            <a:headEnd/>
            <a:tailEnd/>
          </a:ln>
          <a:effectLst/>
        </p:spPr>
        <p:txBody>
          <a:bodyPr wrap="none">
            <a:prstTxWarp prst="textNoShape">
              <a:avLst/>
            </a:prstTxWarp>
            <a:spAutoFit/>
          </a:bodyPr>
          <a:lstStyle/>
          <a:p>
            <a:pPr algn="l"/>
            <a:r>
              <a:rPr lang="en-US" sz="2800"/>
              <a:t>H</a:t>
            </a:r>
            <a:r>
              <a:rPr lang="en-US" sz="2800" baseline="-25000"/>
              <a:t>price</a:t>
            </a:r>
          </a:p>
        </p:txBody>
      </p:sp>
      <p:sp>
        <p:nvSpPr>
          <p:cNvPr id="354328" name="Text Box 24"/>
          <p:cNvSpPr txBox="1">
            <a:spLocks noChangeArrowheads="1"/>
          </p:cNvSpPr>
          <p:nvPr/>
        </p:nvSpPr>
        <p:spPr bwMode="auto">
          <a:xfrm>
            <a:off x="1749425" y="3384550"/>
            <a:ext cx="1104900" cy="274638"/>
          </a:xfrm>
          <a:prstGeom prst="rect">
            <a:avLst/>
          </a:prstGeom>
          <a:noFill/>
          <a:ln w="9525">
            <a:noFill/>
            <a:miter lim="800000"/>
            <a:headEnd/>
            <a:tailEnd/>
          </a:ln>
          <a:effectLst/>
        </p:spPr>
        <p:txBody>
          <a:bodyPr wrap="none">
            <a:prstTxWarp prst="textNoShape">
              <a:avLst/>
            </a:prstTxWarp>
            <a:spAutoFit/>
          </a:bodyPr>
          <a:lstStyle/>
          <a:p>
            <a:pPr algn="l"/>
            <a:r>
              <a:rPr lang="en-US" sz="1200" b="1">
                <a:latin typeface="Verdana" charset="0"/>
              </a:rPr>
              <a:t>[240, 320)</a:t>
            </a:r>
          </a:p>
        </p:txBody>
      </p:sp>
      <p:sp>
        <p:nvSpPr>
          <p:cNvPr id="354329" name="Text Box 25"/>
          <p:cNvSpPr txBox="1">
            <a:spLocks noChangeArrowheads="1"/>
          </p:cNvSpPr>
          <p:nvPr/>
        </p:nvSpPr>
        <p:spPr bwMode="auto">
          <a:xfrm>
            <a:off x="1730375" y="5360988"/>
            <a:ext cx="996950" cy="274637"/>
          </a:xfrm>
          <a:prstGeom prst="rect">
            <a:avLst/>
          </a:prstGeom>
          <a:noFill/>
          <a:ln w="9525">
            <a:noFill/>
            <a:miter lim="800000"/>
            <a:headEnd/>
            <a:tailEnd/>
          </a:ln>
          <a:effectLst/>
        </p:spPr>
        <p:txBody>
          <a:bodyPr wrap="none">
            <a:prstTxWarp prst="textNoShape">
              <a:avLst/>
            </a:prstTxWarp>
            <a:spAutoFit/>
          </a:bodyPr>
          <a:lstStyle/>
          <a:p>
            <a:pPr algn="l"/>
            <a:r>
              <a:rPr lang="en-US" sz="1200" b="1">
                <a:latin typeface="Verdana" charset="0"/>
              </a:rPr>
              <a:t>[80, 160)</a:t>
            </a:r>
          </a:p>
        </p:txBody>
      </p:sp>
      <p:sp>
        <p:nvSpPr>
          <p:cNvPr id="354330" name="Text Box 26"/>
          <p:cNvSpPr txBox="1">
            <a:spLocks noChangeArrowheads="1"/>
          </p:cNvSpPr>
          <p:nvPr/>
        </p:nvSpPr>
        <p:spPr bwMode="auto">
          <a:xfrm>
            <a:off x="381000" y="4221163"/>
            <a:ext cx="1104900" cy="274637"/>
          </a:xfrm>
          <a:prstGeom prst="rect">
            <a:avLst/>
          </a:prstGeom>
          <a:noFill/>
          <a:ln w="9525">
            <a:noFill/>
            <a:miter lim="800000"/>
            <a:headEnd/>
            <a:tailEnd/>
          </a:ln>
          <a:effectLst/>
        </p:spPr>
        <p:txBody>
          <a:bodyPr wrap="none">
            <a:prstTxWarp prst="textNoShape">
              <a:avLst/>
            </a:prstTxWarp>
            <a:spAutoFit/>
          </a:bodyPr>
          <a:lstStyle/>
          <a:p>
            <a:pPr algn="l"/>
            <a:r>
              <a:rPr lang="en-US" sz="1200" b="1">
                <a:latin typeface="Verdana" charset="0"/>
              </a:rPr>
              <a:t>[160, 240)</a:t>
            </a:r>
          </a:p>
        </p:txBody>
      </p:sp>
      <p:sp>
        <p:nvSpPr>
          <p:cNvPr id="354331" name="Line 27"/>
          <p:cNvSpPr>
            <a:spLocks noChangeShapeType="1"/>
          </p:cNvSpPr>
          <p:nvPr/>
        </p:nvSpPr>
        <p:spPr bwMode="auto">
          <a:xfrm>
            <a:off x="2166938" y="3917950"/>
            <a:ext cx="522287" cy="595313"/>
          </a:xfrm>
          <a:prstGeom prst="line">
            <a:avLst/>
          </a:prstGeom>
          <a:noFill/>
          <a:ln w="15875">
            <a:solidFill>
              <a:srgbClr val="808000"/>
            </a:solidFill>
            <a:round/>
            <a:headEnd/>
            <a:tailEnd type="triangle" w="med" len="lg"/>
          </a:ln>
          <a:effectLst/>
        </p:spPr>
        <p:txBody>
          <a:bodyPr>
            <a:prstTxWarp prst="textNoShape">
              <a:avLst/>
            </a:prstTxWarp>
          </a:bodyPr>
          <a:lstStyle/>
          <a:p>
            <a:endParaRPr lang="en-US"/>
          </a:p>
        </p:txBody>
      </p:sp>
      <p:sp>
        <p:nvSpPr>
          <p:cNvPr id="354332" name="Line 28"/>
          <p:cNvSpPr>
            <a:spLocks noChangeShapeType="1"/>
          </p:cNvSpPr>
          <p:nvPr/>
        </p:nvSpPr>
        <p:spPr bwMode="auto">
          <a:xfrm flipH="1">
            <a:off x="2166938" y="4613275"/>
            <a:ext cx="522287" cy="595313"/>
          </a:xfrm>
          <a:prstGeom prst="line">
            <a:avLst/>
          </a:prstGeom>
          <a:noFill/>
          <a:ln w="15875">
            <a:solidFill>
              <a:srgbClr val="808000"/>
            </a:solidFill>
            <a:round/>
            <a:headEnd/>
            <a:tailEnd type="triangle" w="med" len="lg"/>
          </a:ln>
          <a:effectLst/>
        </p:spPr>
        <p:txBody>
          <a:bodyPr>
            <a:prstTxWarp prst="textNoShape">
              <a:avLst/>
            </a:prstTxWarp>
          </a:bodyPr>
          <a:lstStyle/>
          <a:p>
            <a:endParaRPr lang="en-US"/>
          </a:p>
        </p:txBody>
      </p:sp>
      <p:sp>
        <p:nvSpPr>
          <p:cNvPr id="354333" name="Line 29"/>
          <p:cNvSpPr>
            <a:spLocks noChangeShapeType="1"/>
          </p:cNvSpPr>
          <p:nvPr/>
        </p:nvSpPr>
        <p:spPr bwMode="auto">
          <a:xfrm flipV="1">
            <a:off x="5216525" y="4017963"/>
            <a:ext cx="1566863" cy="1090612"/>
          </a:xfrm>
          <a:prstGeom prst="line">
            <a:avLst/>
          </a:prstGeom>
          <a:noFill/>
          <a:ln w="12700">
            <a:solidFill>
              <a:srgbClr val="000080"/>
            </a:solidFill>
            <a:round/>
            <a:headEnd/>
            <a:tailEnd type="triangle" w="med" len="lg"/>
          </a:ln>
          <a:effectLst/>
        </p:spPr>
        <p:txBody>
          <a:bodyPr>
            <a:prstTxWarp prst="textNoShape">
              <a:avLst/>
            </a:prstTxWarp>
          </a:bodyPr>
          <a:lstStyle/>
          <a:p>
            <a:endParaRPr lang="en-US"/>
          </a:p>
        </p:txBody>
      </p:sp>
      <p:sp>
        <p:nvSpPr>
          <p:cNvPr id="354334" name="Text Box 30"/>
          <p:cNvSpPr txBox="1">
            <a:spLocks noChangeArrowheads="1"/>
          </p:cNvSpPr>
          <p:nvPr/>
        </p:nvSpPr>
        <p:spPr bwMode="auto">
          <a:xfrm>
            <a:off x="6400800" y="4357688"/>
            <a:ext cx="1222375" cy="519112"/>
          </a:xfrm>
          <a:prstGeom prst="rect">
            <a:avLst/>
          </a:prstGeom>
          <a:noFill/>
          <a:ln w="9525">
            <a:noFill/>
            <a:miter lim="800000"/>
            <a:headEnd/>
            <a:tailEnd/>
          </a:ln>
          <a:effectLst/>
        </p:spPr>
        <p:txBody>
          <a:bodyPr wrap="none">
            <a:prstTxWarp prst="textNoShape">
              <a:avLst/>
            </a:prstTxWarp>
            <a:spAutoFit/>
          </a:bodyPr>
          <a:lstStyle/>
          <a:p>
            <a:pPr algn="l"/>
            <a:r>
              <a:rPr lang="en-US" sz="2800"/>
              <a:t>H</a:t>
            </a:r>
            <a:r>
              <a:rPr lang="en-US" sz="2800" baseline="-25000"/>
              <a:t>volume</a:t>
            </a:r>
          </a:p>
        </p:txBody>
      </p:sp>
      <p:sp>
        <p:nvSpPr>
          <p:cNvPr id="354335" name="Text Box 31"/>
          <p:cNvSpPr txBox="1">
            <a:spLocks noChangeArrowheads="1"/>
          </p:cNvSpPr>
          <p:nvPr/>
        </p:nvSpPr>
        <p:spPr bwMode="auto">
          <a:xfrm>
            <a:off x="6608763" y="3582988"/>
            <a:ext cx="889000" cy="274637"/>
          </a:xfrm>
          <a:prstGeom prst="rect">
            <a:avLst/>
          </a:prstGeom>
          <a:noFill/>
          <a:ln w="9525">
            <a:noFill/>
            <a:miter lim="800000"/>
            <a:headEnd/>
            <a:tailEnd/>
          </a:ln>
          <a:effectLst/>
        </p:spPr>
        <p:txBody>
          <a:bodyPr wrap="none">
            <a:prstTxWarp prst="textNoShape">
              <a:avLst/>
            </a:prstTxWarp>
            <a:spAutoFit/>
          </a:bodyPr>
          <a:lstStyle/>
          <a:p>
            <a:pPr algn="l"/>
            <a:r>
              <a:rPr lang="en-US" sz="1200" b="1">
                <a:latin typeface="Verdana" charset="0"/>
              </a:rPr>
              <a:t>[0, 105)</a:t>
            </a:r>
          </a:p>
        </p:txBody>
      </p:sp>
      <p:sp>
        <p:nvSpPr>
          <p:cNvPr id="354336" name="Text Box 32"/>
          <p:cNvSpPr txBox="1">
            <a:spLocks noChangeArrowheads="1"/>
          </p:cNvSpPr>
          <p:nvPr/>
        </p:nvSpPr>
        <p:spPr bwMode="auto">
          <a:xfrm>
            <a:off x="7696200" y="4754563"/>
            <a:ext cx="1104900" cy="274637"/>
          </a:xfrm>
          <a:prstGeom prst="rect">
            <a:avLst/>
          </a:prstGeom>
          <a:noFill/>
          <a:ln w="9525">
            <a:noFill/>
            <a:miter lim="800000"/>
            <a:headEnd/>
            <a:tailEnd/>
          </a:ln>
          <a:effectLst/>
        </p:spPr>
        <p:txBody>
          <a:bodyPr wrap="none">
            <a:prstTxWarp prst="textNoShape">
              <a:avLst/>
            </a:prstTxWarp>
            <a:spAutoFit/>
          </a:bodyPr>
          <a:lstStyle/>
          <a:p>
            <a:pPr algn="l"/>
            <a:r>
              <a:rPr lang="en-US" sz="1200" b="1">
                <a:latin typeface="Verdana" charset="0"/>
              </a:rPr>
              <a:t>[105, 210)</a:t>
            </a:r>
          </a:p>
        </p:txBody>
      </p:sp>
      <p:sp>
        <p:nvSpPr>
          <p:cNvPr id="354337" name="Line 33"/>
          <p:cNvSpPr>
            <a:spLocks noChangeShapeType="1"/>
          </p:cNvSpPr>
          <p:nvPr/>
        </p:nvSpPr>
        <p:spPr bwMode="auto">
          <a:xfrm>
            <a:off x="7045325" y="4017963"/>
            <a:ext cx="650875" cy="935037"/>
          </a:xfrm>
          <a:prstGeom prst="line">
            <a:avLst/>
          </a:prstGeom>
          <a:noFill/>
          <a:ln w="15875">
            <a:solidFill>
              <a:srgbClr val="808000"/>
            </a:solidFill>
            <a:round/>
            <a:headEnd/>
            <a:tailEnd type="triangle" w="med" len="lg"/>
          </a:ln>
          <a:effectLst/>
        </p:spPr>
        <p:txBody>
          <a:bodyPr>
            <a:prstTxWarp prst="textNoShape">
              <a:avLst/>
            </a:prstTxWarp>
          </a:bodyPr>
          <a:lstStyle/>
          <a:p>
            <a:endParaRPr lang="en-US"/>
          </a:p>
        </p:txBody>
      </p:sp>
      <p:sp>
        <p:nvSpPr>
          <p:cNvPr id="354338" name="Line 34"/>
          <p:cNvSpPr>
            <a:spLocks noChangeShapeType="1"/>
          </p:cNvSpPr>
          <p:nvPr/>
        </p:nvSpPr>
        <p:spPr bwMode="auto">
          <a:xfrm flipH="1">
            <a:off x="2254250" y="5257800"/>
            <a:ext cx="1708150" cy="49213"/>
          </a:xfrm>
          <a:prstGeom prst="line">
            <a:avLst/>
          </a:prstGeom>
          <a:noFill/>
          <a:ln w="12700">
            <a:solidFill>
              <a:srgbClr val="000080"/>
            </a:solidFill>
            <a:round/>
            <a:headEnd/>
            <a:tailEnd type="triangle" w="med" len="lg"/>
          </a:ln>
          <a:effectLst/>
        </p:spPr>
        <p:txBody>
          <a:bodyPr>
            <a:prstTxWarp prst="textNoShape">
              <a:avLst/>
            </a:prstTxWarp>
          </a:bodyPr>
          <a:lstStyle/>
          <a:p>
            <a:endParaRPr lang="en-US"/>
          </a:p>
        </p:txBody>
      </p:sp>
      <p:sp>
        <p:nvSpPr>
          <p:cNvPr id="354339" name="Text Box 35"/>
          <p:cNvSpPr txBox="1">
            <a:spLocks noChangeArrowheads="1"/>
          </p:cNvSpPr>
          <p:nvPr/>
        </p:nvSpPr>
        <p:spPr bwMode="auto">
          <a:xfrm>
            <a:off x="3581400" y="3124200"/>
            <a:ext cx="1447800" cy="307777"/>
          </a:xfrm>
          <a:prstGeom prst="rect">
            <a:avLst/>
          </a:prstGeom>
          <a:noFill/>
          <a:ln w="9525">
            <a:noFill/>
            <a:miter lim="800000"/>
            <a:headEnd/>
            <a:tailEnd/>
          </a:ln>
          <a:effectLst/>
        </p:spPr>
        <p:txBody>
          <a:bodyPr wrap="square">
            <a:prstTxWarp prst="textNoShape">
              <a:avLst/>
            </a:prstTxWarp>
            <a:spAutoFit/>
          </a:bodyPr>
          <a:lstStyle/>
          <a:p>
            <a:pPr algn="l"/>
            <a:r>
              <a:rPr lang="en-US" sz="1400" b="1" dirty="0"/>
              <a:t>Subscription</a:t>
            </a:r>
            <a:endParaRPr lang="en-US" sz="1600" b="1" dirty="0"/>
          </a:p>
        </p:txBody>
      </p:sp>
      <p:sp>
        <p:nvSpPr>
          <p:cNvPr id="354340" name="Text Box 36"/>
          <p:cNvSpPr txBox="1">
            <a:spLocks noChangeArrowheads="1"/>
          </p:cNvSpPr>
          <p:nvPr/>
        </p:nvSpPr>
        <p:spPr bwMode="auto">
          <a:xfrm>
            <a:off x="4114800" y="4648200"/>
            <a:ext cx="1138238" cy="303213"/>
          </a:xfrm>
          <a:prstGeom prst="rect">
            <a:avLst/>
          </a:prstGeom>
          <a:noFill/>
          <a:ln w="9525">
            <a:noFill/>
            <a:miter lim="800000"/>
            <a:headEnd/>
            <a:tailEnd/>
          </a:ln>
          <a:effectLst/>
        </p:spPr>
        <p:txBody>
          <a:bodyPr wrap="none">
            <a:prstTxWarp prst="textNoShape">
              <a:avLst/>
            </a:prstTxWarp>
            <a:spAutoFit/>
          </a:bodyPr>
          <a:lstStyle/>
          <a:p>
            <a:pPr algn="l"/>
            <a:r>
              <a:rPr lang="en-US" sz="1400" b="1"/>
              <a:t>Publication</a:t>
            </a:r>
          </a:p>
        </p:txBody>
      </p:sp>
      <p:sp>
        <p:nvSpPr>
          <p:cNvPr id="354341" name="AutoShape 37"/>
          <p:cNvSpPr>
            <a:spLocks noChangeArrowheads="1"/>
          </p:cNvSpPr>
          <p:nvPr/>
        </p:nvSpPr>
        <p:spPr bwMode="auto">
          <a:xfrm>
            <a:off x="2971800" y="4495800"/>
            <a:ext cx="152400" cy="304800"/>
          </a:xfrm>
          <a:prstGeom prst="can">
            <a:avLst>
              <a:gd name="adj" fmla="val 50000"/>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354342" name="AutoShape 38"/>
          <p:cNvSpPr>
            <a:spLocks noChangeArrowheads="1"/>
          </p:cNvSpPr>
          <p:nvPr/>
        </p:nvSpPr>
        <p:spPr bwMode="auto">
          <a:xfrm>
            <a:off x="2057400" y="5638800"/>
            <a:ext cx="152400" cy="304800"/>
          </a:xfrm>
          <a:prstGeom prst="can">
            <a:avLst>
              <a:gd name="adj" fmla="val 50000"/>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pic>
        <p:nvPicPr>
          <p:cNvPr id="354343" name="Picture 39" descr="j0295053"/>
          <p:cNvPicPr>
            <a:picLocks noChangeAspect="1" noChangeArrowheads="1"/>
          </p:cNvPicPr>
          <p:nvPr/>
        </p:nvPicPr>
        <p:blipFill>
          <a:blip r:embed="rId4"/>
          <a:srcRect/>
          <a:stretch>
            <a:fillRect/>
          </a:stretch>
        </p:blipFill>
        <p:spPr bwMode="auto">
          <a:xfrm>
            <a:off x="5334000" y="3124200"/>
            <a:ext cx="676275" cy="762000"/>
          </a:xfrm>
          <a:prstGeom prst="rect">
            <a:avLst/>
          </a:prstGeom>
          <a:noFill/>
        </p:spPr>
      </p:pic>
      <p:pic>
        <p:nvPicPr>
          <p:cNvPr id="354344" name="Picture 40" descr="j0295053"/>
          <p:cNvPicPr>
            <a:picLocks noChangeAspect="1" noChangeArrowheads="1"/>
          </p:cNvPicPr>
          <p:nvPr/>
        </p:nvPicPr>
        <p:blipFill>
          <a:blip r:embed="rId4"/>
          <a:srcRect/>
          <a:stretch>
            <a:fillRect/>
          </a:stretch>
        </p:blipFill>
        <p:spPr bwMode="auto">
          <a:xfrm>
            <a:off x="5181600" y="5181600"/>
            <a:ext cx="676275" cy="762000"/>
          </a:xfrm>
          <a:prstGeom prst="rect">
            <a:avLst/>
          </a:prstGeom>
          <a:noFill/>
        </p:spPr>
      </p:pic>
      <p:sp>
        <p:nvSpPr>
          <p:cNvPr id="354345" name="Line 41"/>
          <p:cNvSpPr>
            <a:spLocks noChangeShapeType="1"/>
          </p:cNvSpPr>
          <p:nvPr/>
        </p:nvSpPr>
        <p:spPr bwMode="auto">
          <a:xfrm flipV="1">
            <a:off x="2133600" y="3962400"/>
            <a:ext cx="3505200" cy="1371600"/>
          </a:xfrm>
          <a:prstGeom prst="line">
            <a:avLst/>
          </a:prstGeom>
          <a:noFill/>
          <a:ln w="19050">
            <a:solidFill>
              <a:srgbClr val="FF0000"/>
            </a:solidFill>
            <a:round/>
            <a:headEnd/>
            <a:tailEnd type="triangle" w="med" len="med"/>
          </a:ln>
          <a:effectLst/>
        </p:spPr>
        <p:txBody>
          <a:bodyPr>
            <a:prstTxWarp prst="textNoShape">
              <a:avLst/>
            </a:prstTxWarp>
          </a:bodyPr>
          <a:lstStyle/>
          <a:p>
            <a:endParaRPr lang="en-US"/>
          </a:p>
        </p:txBody>
      </p:sp>
      <p:sp>
        <p:nvSpPr>
          <p:cNvPr id="354346" name="Text Box 42"/>
          <p:cNvSpPr txBox="1">
            <a:spLocks noChangeArrowheads="1"/>
          </p:cNvSpPr>
          <p:nvPr/>
        </p:nvSpPr>
        <p:spPr bwMode="auto">
          <a:xfrm>
            <a:off x="304800" y="5210175"/>
            <a:ext cx="1651000" cy="581025"/>
          </a:xfrm>
          <a:prstGeom prst="rect">
            <a:avLst/>
          </a:prstGeom>
          <a:noFill/>
          <a:ln w="9525">
            <a:noFill/>
            <a:miter lim="800000"/>
            <a:headEnd/>
            <a:tailEnd/>
          </a:ln>
          <a:effectLst/>
        </p:spPr>
        <p:txBody>
          <a:bodyPr wrap="square">
            <a:prstTxWarp prst="textNoShape">
              <a:avLst/>
            </a:prstTxWarp>
            <a:spAutoFit/>
          </a:bodyPr>
          <a:lstStyle/>
          <a:p>
            <a:r>
              <a:rPr lang="en-US" sz="1600" b="1" dirty="0">
                <a:solidFill>
                  <a:srgbClr val="A50021"/>
                </a:solidFill>
              </a:rPr>
              <a:t>Rendezvous point</a:t>
            </a:r>
          </a:p>
        </p:txBody>
      </p:sp>
      <p:sp>
        <p:nvSpPr>
          <p:cNvPr id="44" name="Slide Number Placeholder 43"/>
          <p:cNvSpPr>
            <a:spLocks noGrp="1"/>
          </p:cNvSpPr>
          <p:nvPr>
            <p:ph type="sldNum" sz="quarter" idx="11"/>
          </p:nvPr>
        </p:nvSpPr>
        <p:spPr/>
        <p:txBody>
          <a:bodyPr/>
          <a:lstStyle/>
          <a:p>
            <a:fld id="{365D822B-3B13-3D42-A642-70CF158ED34F}" type="slidenum">
              <a:rPr lang="en-US" smtClean="0"/>
              <a:pPr/>
              <a:t>37</a:t>
            </a:fld>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54320"/>
                                        </p:tgtEl>
                                        <p:attrNameLst>
                                          <p:attrName>style.visibility</p:attrName>
                                        </p:attrNameLst>
                                      </p:cBhvr>
                                      <p:to>
                                        <p:strVal val="visible"/>
                                      </p:to>
                                    </p:set>
                                    <p:animEffect transition="in" filter="checkerboard(across)">
                                      <p:cBhvr>
                                        <p:cTn id="7" dur="500"/>
                                        <p:tgtEl>
                                          <p:spTgt spid="35432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54331"/>
                                        </p:tgtEl>
                                        <p:attrNameLst>
                                          <p:attrName>style.visibility</p:attrName>
                                        </p:attrNameLst>
                                      </p:cBhvr>
                                      <p:to>
                                        <p:strVal val="visible"/>
                                      </p:to>
                                    </p:set>
                                    <p:animEffect transition="in" filter="box(in)">
                                      <p:cBhvr>
                                        <p:cTn id="12" dur="500"/>
                                        <p:tgtEl>
                                          <p:spTgt spid="35433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54341"/>
                                        </p:tgtEl>
                                        <p:attrNameLst>
                                          <p:attrName>style.visibility</p:attrName>
                                        </p:attrNameLst>
                                      </p:cBhvr>
                                      <p:to>
                                        <p:strVal val="visible"/>
                                      </p:to>
                                    </p:set>
                                    <p:animEffect transition="in" filter="blinds(horizontal)">
                                      <p:cBhvr>
                                        <p:cTn id="17" dur="500"/>
                                        <p:tgtEl>
                                          <p:spTgt spid="35434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54332"/>
                                        </p:tgtEl>
                                        <p:attrNameLst>
                                          <p:attrName>style.visibility</p:attrName>
                                        </p:attrNameLst>
                                      </p:cBhvr>
                                      <p:to>
                                        <p:strVal val="visible"/>
                                      </p:to>
                                    </p:set>
                                    <p:animEffect transition="in" filter="box(in)">
                                      <p:cBhvr>
                                        <p:cTn id="22" dur="500"/>
                                        <p:tgtEl>
                                          <p:spTgt spid="35433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54342"/>
                                        </p:tgtEl>
                                        <p:attrNameLst>
                                          <p:attrName>style.visibility</p:attrName>
                                        </p:attrNameLst>
                                      </p:cBhvr>
                                      <p:to>
                                        <p:strVal val="visible"/>
                                      </p:to>
                                    </p:set>
                                    <p:animEffect transition="in" filter="box(in)">
                                      <p:cBhvr>
                                        <p:cTn id="27" dur="500"/>
                                        <p:tgtEl>
                                          <p:spTgt spid="35434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54333"/>
                                        </p:tgtEl>
                                        <p:attrNameLst>
                                          <p:attrName>style.visibility</p:attrName>
                                        </p:attrNameLst>
                                      </p:cBhvr>
                                      <p:to>
                                        <p:strVal val="visible"/>
                                      </p:to>
                                    </p:set>
                                    <p:animEffect transition="in" filter="box(in)">
                                      <p:cBhvr>
                                        <p:cTn id="32" dur="500"/>
                                        <p:tgtEl>
                                          <p:spTgt spid="35433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54337"/>
                                        </p:tgtEl>
                                        <p:attrNameLst>
                                          <p:attrName>style.visibility</p:attrName>
                                        </p:attrNameLst>
                                      </p:cBhvr>
                                      <p:to>
                                        <p:strVal val="visible"/>
                                      </p:to>
                                    </p:set>
                                    <p:animEffect transition="in" filter="box(in)">
                                      <p:cBhvr>
                                        <p:cTn id="37" dur="500"/>
                                        <p:tgtEl>
                                          <p:spTgt spid="35433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54338"/>
                                        </p:tgtEl>
                                        <p:attrNameLst>
                                          <p:attrName>style.visibility</p:attrName>
                                        </p:attrNameLst>
                                      </p:cBhvr>
                                      <p:to>
                                        <p:strVal val="visible"/>
                                      </p:to>
                                    </p:set>
                                    <p:animEffect transition="in" filter="box(in)">
                                      <p:cBhvr>
                                        <p:cTn id="42" dur="500"/>
                                        <p:tgtEl>
                                          <p:spTgt spid="354338"/>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54345"/>
                                        </p:tgtEl>
                                        <p:attrNameLst>
                                          <p:attrName>style.visibility</p:attrName>
                                        </p:attrNameLst>
                                      </p:cBhvr>
                                      <p:to>
                                        <p:strVal val="visible"/>
                                      </p:to>
                                    </p:set>
                                    <p:animEffect transition="in" filter="box(in)">
                                      <p:cBhvr>
                                        <p:cTn id="47" dur="500"/>
                                        <p:tgtEl>
                                          <p:spTgt spid="354345"/>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354346"/>
                                        </p:tgtEl>
                                        <p:attrNameLst>
                                          <p:attrName>style.visibility</p:attrName>
                                        </p:attrNameLst>
                                      </p:cBhvr>
                                      <p:to>
                                        <p:strVal val="visible"/>
                                      </p:to>
                                    </p:set>
                                    <p:animEffect transition="in" filter="box(in)">
                                      <p:cBhvr>
                                        <p:cTn id="50" dur="500"/>
                                        <p:tgtEl>
                                          <p:spTgt spid="35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20" grpId="0" animBg="1"/>
      <p:bldP spid="354331" grpId="0" animBg="1"/>
      <p:bldP spid="354332" grpId="0" animBg="1"/>
      <p:bldP spid="354333" grpId="0" animBg="1"/>
      <p:bldP spid="354337" grpId="0" animBg="1"/>
      <p:bldP spid="354338" grpId="0" animBg="1"/>
      <p:bldP spid="354341" grpId="0" animBg="1"/>
      <p:bldP spid="354342" grpId="0" animBg="1"/>
      <p:bldP spid="354345" grpId="0" animBg="1"/>
      <p:bldP spid="354346" grpId="0" autoUpdateAnimBg="0"/>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p:txBody>
          <a:bodyPr>
            <a:normAutofit fontScale="90000"/>
          </a:bodyPr>
          <a:lstStyle/>
          <a:p>
            <a:r>
              <a:rPr lang="en-US"/>
              <a:t>Object Discovery – Basic Design</a:t>
            </a:r>
          </a:p>
        </p:txBody>
      </p:sp>
      <p:sp>
        <p:nvSpPr>
          <p:cNvPr id="365571" name="Rectangle 3"/>
          <p:cNvSpPr>
            <a:spLocks noGrp="1" noChangeArrowheads="1"/>
          </p:cNvSpPr>
          <p:nvPr>
            <p:ph type="body" idx="1"/>
          </p:nvPr>
        </p:nvSpPr>
        <p:spPr>
          <a:xfrm>
            <a:off x="457200" y="1371600"/>
            <a:ext cx="8229600" cy="2057400"/>
          </a:xfrm>
        </p:spPr>
        <p:txBody>
          <a:bodyPr/>
          <a:lstStyle/>
          <a:p>
            <a:r>
              <a:rPr lang="en-US" sz="2400"/>
              <a:t>Use publish-subscribe to “register” long-lived distributed lookups</a:t>
            </a:r>
          </a:p>
          <a:p>
            <a:r>
              <a:rPr lang="en-US" sz="2400"/>
              <a:t>Publications created each time object is updated (or periodically when no update is done)</a:t>
            </a:r>
          </a:p>
          <a:p>
            <a:pPr lvl="1"/>
            <a:r>
              <a:rPr lang="en-US" sz="2000"/>
              <a:t>Publication contents = state of object</a:t>
            </a:r>
          </a:p>
        </p:txBody>
      </p:sp>
      <p:sp>
        <p:nvSpPr>
          <p:cNvPr id="365572" name="AutoShape 4"/>
          <p:cNvSpPr>
            <a:spLocks noChangeArrowheads="1"/>
          </p:cNvSpPr>
          <p:nvPr/>
        </p:nvSpPr>
        <p:spPr bwMode="auto">
          <a:xfrm>
            <a:off x="1066800" y="3429000"/>
            <a:ext cx="6705600" cy="3221038"/>
          </a:xfrm>
          <a:prstGeom prst="roundRect">
            <a:avLst>
              <a:gd name="adj" fmla="val 16667"/>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365573" name="Rectangle 5"/>
          <p:cNvSpPr>
            <a:spLocks noChangeArrowheads="1"/>
          </p:cNvSpPr>
          <p:nvPr/>
        </p:nvSpPr>
        <p:spPr bwMode="auto">
          <a:xfrm>
            <a:off x="3259138" y="4348163"/>
            <a:ext cx="1928812" cy="1050925"/>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endParaRPr lang="en-US" sz="1200">
              <a:latin typeface="Verdana" charset="0"/>
            </a:endParaRPr>
          </a:p>
        </p:txBody>
      </p:sp>
      <p:sp>
        <p:nvSpPr>
          <p:cNvPr id="365574" name="AutoShape 6"/>
          <p:cNvSpPr>
            <a:spLocks noChangeArrowheads="1"/>
          </p:cNvSpPr>
          <p:nvPr/>
        </p:nvSpPr>
        <p:spPr bwMode="auto">
          <a:xfrm>
            <a:off x="4095750" y="4833938"/>
            <a:ext cx="287338" cy="234950"/>
          </a:xfrm>
          <a:prstGeom prst="sun">
            <a:avLst>
              <a:gd name="adj" fmla="val 25000"/>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365575" name="Text Box 7"/>
          <p:cNvSpPr txBox="1">
            <a:spLocks noChangeArrowheads="1"/>
          </p:cNvSpPr>
          <p:nvPr/>
        </p:nvSpPr>
        <p:spPr bwMode="auto">
          <a:xfrm>
            <a:off x="3282950" y="4724400"/>
            <a:ext cx="831850" cy="366713"/>
          </a:xfrm>
          <a:prstGeom prst="rect">
            <a:avLst/>
          </a:prstGeom>
          <a:noFill/>
          <a:ln w="9525">
            <a:noFill/>
            <a:miter lim="800000"/>
            <a:headEnd/>
            <a:tailEnd/>
          </a:ln>
          <a:effectLst/>
        </p:spPr>
        <p:txBody>
          <a:bodyPr wrap="none">
            <a:prstTxWarp prst="textNoShape">
              <a:avLst/>
            </a:prstTxWarp>
            <a:spAutoFit/>
          </a:bodyPr>
          <a:lstStyle/>
          <a:p>
            <a:pPr algn="l"/>
            <a:r>
              <a:rPr lang="en-US"/>
              <a:t>Player</a:t>
            </a:r>
          </a:p>
        </p:txBody>
      </p:sp>
      <p:sp>
        <p:nvSpPr>
          <p:cNvPr id="365576" name="AutoShape 8"/>
          <p:cNvSpPr>
            <a:spLocks noChangeArrowheads="1"/>
          </p:cNvSpPr>
          <p:nvPr/>
        </p:nvSpPr>
        <p:spPr bwMode="auto">
          <a:xfrm rot="10800000">
            <a:off x="2076450" y="5113338"/>
            <a:ext cx="1930400" cy="1127125"/>
          </a:xfrm>
          <a:prstGeom prst="wedgeRoundRectCallout">
            <a:avLst>
              <a:gd name="adj1" fmla="val -51088"/>
              <a:gd name="adj2" fmla="val 54023"/>
              <a:gd name="adj3" fmla="val 16667"/>
            </a:avLst>
          </a:prstGeom>
          <a:solidFill>
            <a:srgbClr val="FFFF99"/>
          </a:solidFill>
          <a:ln w="9525">
            <a:solidFill>
              <a:schemeClr val="tx1"/>
            </a:solidFill>
            <a:miter lim="800000"/>
            <a:headEnd/>
            <a:tailEnd/>
          </a:ln>
          <a:effectLst/>
        </p:spPr>
        <p:txBody>
          <a:bodyPr rot="10800000">
            <a:prstTxWarp prst="textNoShape">
              <a:avLst/>
            </a:prstTxWarp>
          </a:bodyPr>
          <a:lstStyle/>
          <a:p>
            <a:endParaRPr lang="en-US"/>
          </a:p>
        </p:txBody>
      </p:sp>
      <p:sp>
        <p:nvSpPr>
          <p:cNvPr id="365577" name="Text Box 9"/>
          <p:cNvSpPr txBox="1">
            <a:spLocks noChangeArrowheads="1"/>
          </p:cNvSpPr>
          <p:nvPr/>
        </p:nvSpPr>
        <p:spPr bwMode="auto">
          <a:xfrm>
            <a:off x="2244725" y="5105400"/>
            <a:ext cx="1608138" cy="1190625"/>
          </a:xfrm>
          <a:prstGeom prst="rect">
            <a:avLst/>
          </a:prstGeom>
          <a:noFill/>
          <a:ln w="9525">
            <a:noFill/>
            <a:miter lim="800000"/>
            <a:headEnd/>
            <a:tailEnd/>
          </a:ln>
          <a:effectLst/>
        </p:spPr>
        <p:txBody>
          <a:bodyPr>
            <a:prstTxWarp prst="textNoShape">
              <a:avLst/>
            </a:prstTxWarp>
            <a:spAutoFit/>
          </a:bodyPr>
          <a:lstStyle/>
          <a:p>
            <a:pPr algn="l"/>
            <a:r>
              <a:rPr lang="en-US" b="1">
                <a:latin typeface="Courier New" charset="0"/>
              </a:rPr>
              <a:t>x </a:t>
            </a:r>
            <a:r>
              <a:rPr lang="en-US" b="1">
                <a:latin typeface="Courier New" charset="0"/>
                <a:ea typeface="Courier New" charset="0"/>
                <a:cs typeface="Courier New" charset="0"/>
              </a:rPr>
              <a:t>≥</a:t>
            </a:r>
            <a:r>
              <a:rPr lang="en-US" b="1">
                <a:latin typeface="Courier New" charset="0"/>
              </a:rPr>
              <a:t> 50</a:t>
            </a:r>
          </a:p>
          <a:p>
            <a:pPr algn="l"/>
            <a:r>
              <a:rPr lang="en-US" b="1">
                <a:latin typeface="Courier New" charset="0"/>
              </a:rPr>
              <a:t>x </a:t>
            </a:r>
            <a:r>
              <a:rPr lang="en-US" b="1">
                <a:latin typeface="Courier New" charset="0"/>
                <a:ea typeface="Courier New" charset="0"/>
                <a:cs typeface="Courier New" charset="0"/>
              </a:rPr>
              <a:t>≤</a:t>
            </a:r>
            <a:r>
              <a:rPr lang="en-US" b="1">
                <a:latin typeface="Courier New" charset="0"/>
              </a:rPr>
              <a:t> 150</a:t>
            </a:r>
          </a:p>
          <a:p>
            <a:pPr algn="l"/>
            <a:r>
              <a:rPr lang="en-US" b="1">
                <a:latin typeface="Courier New" charset="0"/>
              </a:rPr>
              <a:t>y </a:t>
            </a:r>
            <a:r>
              <a:rPr lang="en-US" b="1">
                <a:latin typeface="Courier New" charset="0"/>
                <a:ea typeface="Courier New" charset="0"/>
                <a:cs typeface="Courier New" charset="0"/>
              </a:rPr>
              <a:t>≥</a:t>
            </a:r>
            <a:r>
              <a:rPr lang="en-US" b="1">
                <a:latin typeface="Courier New" charset="0"/>
              </a:rPr>
              <a:t> 150</a:t>
            </a:r>
          </a:p>
          <a:p>
            <a:pPr algn="l"/>
            <a:r>
              <a:rPr lang="en-US" b="1">
                <a:latin typeface="Courier New" charset="0"/>
              </a:rPr>
              <a:t>y </a:t>
            </a:r>
            <a:r>
              <a:rPr lang="en-US" b="1">
                <a:latin typeface="Courier New" charset="0"/>
                <a:ea typeface="Courier New" charset="0"/>
                <a:cs typeface="Courier New" charset="0"/>
              </a:rPr>
              <a:t>≤</a:t>
            </a:r>
            <a:r>
              <a:rPr lang="en-US" b="1">
                <a:latin typeface="Courier New" charset="0"/>
              </a:rPr>
              <a:t> 250</a:t>
            </a:r>
          </a:p>
        </p:txBody>
      </p:sp>
      <p:sp>
        <p:nvSpPr>
          <p:cNvPr id="365578" name="Text Box 10"/>
          <p:cNvSpPr txBox="1">
            <a:spLocks noChangeArrowheads="1"/>
          </p:cNvSpPr>
          <p:nvPr/>
        </p:nvSpPr>
        <p:spPr bwMode="auto">
          <a:xfrm>
            <a:off x="2514600" y="6251575"/>
            <a:ext cx="1060450" cy="366713"/>
          </a:xfrm>
          <a:prstGeom prst="rect">
            <a:avLst/>
          </a:prstGeom>
          <a:noFill/>
          <a:ln w="9525">
            <a:noFill/>
            <a:miter lim="800000"/>
            <a:headEnd/>
            <a:tailEnd/>
          </a:ln>
          <a:effectLst/>
        </p:spPr>
        <p:txBody>
          <a:bodyPr wrap="none">
            <a:prstTxWarp prst="textNoShape">
              <a:avLst/>
            </a:prstTxWarp>
            <a:spAutoFit/>
          </a:bodyPr>
          <a:lstStyle/>
          <a:p>
            <a:pPr algn="l"/>
            <a:r>
              <a:rPr lang="en-US"/>
              <a:t>Interests</a:t>
            </a:r>
          </a:p>
        </p:txBody>
      </p:sp>
      <p:sp>
        <p:nvSpPr>
          <p:cNvPr id="365579" name="AutoShape 11"/>
          <p:cNvSpPr>
            <a:spLocks noChangeArrowheads="1"/>
          </p:cNvSpPr>
          <p:nvPr/>
        </p:nvSpPr>
        <p:spPr bwMode="auto">
          <a:xfrm>
            <a:off x="4465638" y="4206875"/>
            <a:ext cx="1379537" cy="592138"/>
          </a:xfrm>
          <a:prstGeom prst="flowChartDocument">
            <a:avLst/>
          </a:prstGeom>
          <a:solidFill>
            <a:srgbClr val="FFCC99"/>
          </a:solidFill>
          <a:ln w="9525">
            <a:solidFill>
              <a:schemeClr val="tx1"/>
            </a:solidFill>
            <a:miter lim="800000"/>
            <a:headEnd/>
            <a:tailEnd/>
          </a:ln>
          <a:effectLst/>
        </p:spPr>
        <p:txBody>
          <a:bodyPr wrap="none" anchor="ctr">
            <a:prstTxWarp prst="textNoShape">
              <a:avLst/>
            </a:prstTxWarp>
          </a:bodyPr>
          <a:lstStyle/>
          <a:p>
            <a:endParaRPr lang="en-US" sz="1400">
              <a:latin typeface="Courier New" charset="0"/>
            </a:endParaRPr>
          </a:p>
        </p:txBody>
      </p:sp>
      <p:sp>
        <p:nvSpPr>
          <p:cNvPr id="365580" name="Text Box 12"/>
          <p:cNvSpPr txBox="1">
            <a:spLocks noChangeArrowheads="1"/>
          </p:cNvSpPr>
          <p:nvPr/>
        </p:nvSpPr>
        <p:spPr bwMode="auto">
          <a:xfrm>
            <a:off x="4541838" y="4191000"/>
            <a:ext cx="866775" cy="641350"/>
          </a:xfrm>
          <a:prstGeom prst="rect">
            <a:avLst/>
          </a:prstGeom>
          <a:noFill/>
          <a:ln w="9525">
            <a:noFill/>
            <a:miter lim="800000"/>
            <a:headEnd/>
            <a:tailEnd/>
          </a:ln>
          <a:effectLst/>
        </p:spPr>
        <p:txBody>
          <a:bodyPr wrap="none">
            <a:prstTxWarp prst="textNoShape">
              <a:avLst/>
            </a:prstTxWarp>
            <a:spAutoFit/>
          </a:bodyPr>
          <a:lstStyle/>
          <a:p>
            <a:pPr algn="l"/>
            <a:r>
              <a:rPr lang="en-US" b="1">
                <a:latin typeface="Courier New" charset="0"/>
              </a:rPr>
              <a:t>x 100</a:t>
            </a:r>
          </a:p>
          <a:p>
            <a:pPr algn="l"/>
            <a:r>
              <a:rPr lang="en-US" b="1">
                <a:latin typeface="Courier New" charset="0"/>
              </a:rPr>
              <a:t>y 200</a:t>
            </a:r>
          </a:p>
        </p:txBody>
      </p:sp>
      <p:sp>
        <p:nvSpPr>
          <p:cNvPr id="365581" name="Text Box 13"/>
          <p:cNvSpPr txBox="1">
            <a:spLocks noChangeArrowheads="1"/>
          </p:cNvSpPr>
          <p:nvPr/>
        </p:nvSpPr>
        <p:spPr bwMode="auto">
          <a:xfrm>
            <a:off x="4559300" y="3903663"/>
            <a:ext cx="882650" cy="366712"/>
          </a:xfrm>
          <a:prstGeom prst="rect">
            <a:avLst/>
          </a:prstGeom>
          <a:noFill/>
          <a:ln w="9525">
            <a:noFill/>
            <a:miter lim="800000"/>
            <a:headEnd/>
            <a:tailEnd/>
          </a:ln>
          <a:effectLst/>
        </p:spPr>
        <p:txBody>
          <a:bodyPr wrap="none">
            <a:prstTxWarp prst="textNoShape">
              <a:avLst/>
            </a:prstTxWarp>
            <a:spAutoFit/>
          </a:bodyPr>
          <a:lstStyle/>
          <a:p>
            <a:pPr algn="l"/>
            <a:r>
              <a:rPr lang="en-US"/>
              <a:t>Events</a:t>
            </a:r>
          </a:p>
        </p:txBody>
      </p:sp>
      <p:sp>
        <p:nvSpPr>
          <p:cNvPr id="365582" name="Text Box 14"/>
          <p:cNvSpPr txBox="1">
            <a:spLocks noChangeArrowheads="1"/>
          </p:cNvSpPr>
          <p:nvPr/>
        </p:nvSpPr>
        <p:spPr bwMode="auto">
          <a:xfrm>
            <a:off x="3276600" y="4495800"/>
            <a:ext cx="1214438" cy="336550"/>
          </a:xfrm>
          <a:prstGeom prst="rect">
            <a:avLst/>
          </a:prstGeom>
          <a:noFill/>
          <a:ln w="9525">
            <a:noFill/>
            <a:miter lim="800000"/>
            <a:headEnd/>
            <a:tailEnd/>
          </a:ln>
          <a:effectLst/>
        </p:spPr>
        <p:txBody>
          <a:bodyPr wrap="none">
            <a:prstTxWarp prst="textNoShape">
              <a:avLst/>
            </a:prstTxWarp>
            <a:spAutoFit/>
          </a:bodyPr>
          <a:lstStyle/>
          <a:p>
            <a:pPr algn="l"/>
            <a:r>
              <a:rPr lang="en-US" sz="1600">
                <a:latin typeface="Verdana" charset="0"/>
              </a:rPr>
              <a:t>(100,200)</a:t>
            </a:r>
          </a:p>
        </p:txBody>
      </p:sp>
      <p:sp>
        <p:nvSpPr>
          <p:cNvPr id="365583" name="Text Box 15"/>
          <p:cNvSpPr txBox="1">
            <a:spLocks noChangeArrowheads="1"/>
          </p:cNvSpPr>
          <p:nvPr/>
        </p:nvSpPr>
        <p:spPr bwMode="auto">
          <a:xfrm>
            <a:off x="4560888" y="5430838"/>
            <a:ext cx="1412875" cy="366712"/>
          </a:xfrm>
          <a:prstGeom prst="rect">
            <a:avLst/>
          </a:prstGeom>
          <a:noFill/>
          <a:ln w="9525">
            <a:noFill/>
            <a:miter lim="800000"/>
            <a:headEnd/>
            <a:tailEnd/>
          </a:ln>
          <a:effectLst/>
        </p:spPr>
        <p:txBody>
          <a:bodyPr wrap="none">
            <a:prstTxWarp prst="textNoShape">
              <a:avLst/>
            </a:prstTxWarp>
            <a:spAutoFit/>
          </a:bodyPr>
          <a:lstStyle/>
          <a:p>
            <a:pPr algn="l"/>
            <a:r>
              <a:rPr lang="en-US" b="1">
                <a:latin typeface="Courier New" charset="0"/>
              </a:rPr>
              <a:t>(150,150)</a:t>
            </a:r>
          </a:p>
        </p:txBody>
      </p:sp>
      <p:sp>
        <p:nvSpPr>
          <p:cNvPr id="365584" name="Text Box 16"/>
          <p:cNvSpPr txBox="1">
            <a:spLocks noChangeArrowheads="1"/>
          </p:cNvSpPr>
          <p:nvPr/>
        </p:nvSpPr>
        <p:spPr bwMode="auto">
          <a:xfrm>
            <a:off x="2581275" y="4075113"/>
            <a:ext cx="1690688" cy="366712"/>
          </a:xfrm>
          <a:prstGeom prst="rect">
            <a:avLst/>
          </a:prstGeom>
          <a:noFill/>
          <a:ln w="9525">
            <a:noFill/>
            <a:miter lim="800000"/>
            <a:headEnd/>
            <a:tailEnd/>
          </a:ln>
          <a:effectLst/>
        </p:spPr>
        <p:txBody>
          <a:bodyPr>
            <a:prstTxWarp prst="textNoShape">
              <a:avLst/>
            </a:prstTxWarp>
            <a:spAutoFit/>
          </a:bodyPr>
          <a:lstStyle/>
          <a:p>
            <a:pPr algn="l"/>
            <a:r>
              <a:rPr lang="en-US" b="1">
                <a:latin typeface="Courier New" charset="0"/>
              </a:rPr>
              <a:t>(50,250)</a:t>
            </a:r>
          </a:p>
        </p:txBody>
      </p:sp>
      <p:sp>
        <p:nvSpPr>
          <p:cNvPr id="365585" name="Text Box 17"/>
          <p:cNvSpPr txBox="1">
            <a:spLocks noChangeArrowheads="1"/>
          </p:cNvSpPr>
          <p:nvPr/>
        </p:nvSpPr>
        <p:spPr bwMode="auto">
          <a:xfrm>
            <a:off x="4425950" y="5105400"/>
            <a:ext cx="793750" cy="366713"/>
          </a:xfrm>
          <a:prstGeom prst="rect">
            <a:avLst/>
          </a:prstGeom>
          <a:noFill/>
          <a:ln w="9525">
            <a:noFill/>
            <a:miter lim="800000"/>
            <a:headEnd/>
            <a:tailEnd/>
          </a:ln>
          <a:effectLst/>
        </p:spPr>
        <p:txBody>
          <a:bodyPr wrap="none">
            <a:prstTxWarp prst="textNoShape">
              <a:avLst/>
            </a:prstTxWarp>
            <a:spAutoFit/>
          </a:bodyPr>
          <a:lstStyle/>
          <a:p>
            <a:pPr algn="l"/>
            <a:r>
              <a:rPr lang="en-US">
                <a:solidFill>
                  <a:srgbClr val="7A1E30"/>
                </a:solidFill>
              </a:rPr>
              <a:t>Arena</a:t>
            </a:r>
          </a:p>
        </p:txBody>
      </p:sp>
      <p:sp>
        <p:nvSpPr>
          <p:cNvPr id="365586" name="Text Box 18"/>
          <p:cNvSpPr txBox="1">
            <a:spLocks noChangeArrowheads="1"/>
          </p:cNvSpPr>
          <p:nvPr/>
        </p:nvSpPr>
        <p:spPr bwMode="auto">
          <a:xfrm>
            <a:off x="4937125" y="6297613"/>
            <a:ext cx="1930400" cy="457200"/>
          </a:xfrm>
          <a:prstGeom prst="rect">
            <a:avLst/>
          </a:prstGeom>
          <a:noFill/>
          <a:ln w="9525">
            <a:noFill/>
            <a:miter lim="800000"/>
            <a:headEnd/>
            <a:tailEnd/>
          </a:ln>
          <a:effectLst/>
        </p:spPr>
        <p:txBody>
          <a:bodyPr wrap="none">
            <a:prstTxWarp prst="textNoShape">
              <a:avLst/>
            </a:prstTxWarp>
            <a:spAutoFit/>
          </a:bodyPr>
          <a:lstStyle/>
          <a:p>
            <a:pPr algn="l"/>
            <a:r>
              <a:rPr lang="en-US" sz="2400">
                <a:solidFill>
                  <a:srgbClr val="7A1E30"/>
                </a:solidFill>
              </a:rPr>
              <a:t>Virtual World</a:t>
            </a:r>
          </a:p>
        </p:txBody>
      </p:sp>
      <p:sp>
        <p:nvSpPr>
          <p:cNvPr id="20" name="Slide Number Placeholder 19"/>
          <p:cNvSpPr>
            <a:spLocks noGrp="1"/>
          </p:cNvSpPr>
          <p:nvPr>
            <p:ph type="sldNum" sz="quarter" idx="12"/>
          </p:nvPr>
        </p:nvSpPr>
        <p:spPr/>
        <p:txBody>
          <a:bodyPr/>
          <a:lstStyle/>
          <a:p>
            <a:fld id="{B6F15528-21DE-4FAA-801E-634DDDAF4B2B}" type="slidenum">
              <a:rPr lang="en-US" smtClean="0"/>
              <a:pPr/>
              <a:t>38</a:t>
            </a:fld>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p:txBody>
          <a:bodyPr/>
          <a:lstStyle/>
          <a:p>
            <a:r>
              <a:rPr lang="en-US"/>
              <a:t>Prefetching and Persistence</a:t>
            </a:r>
          </a:p>
        </p:txBody>
      </p:sp>
      <p:sp>
        <p:nvSpPr>
          <p:cNvPr id="339971" name="Rectangle 3"/>
          <p:cNvSpPr>
            <a:spLocks noGrp="1" noChangeArrowheads="1"/>
          </p:cNvSpPr>
          <p:nvPr>
            <p:ph type="body" idx="1"/>
          </p:nvPr>
        </p:nvSpPr>
        <p:spPr>
          <a:xfrm>
            <a:off x="457200" y="1295400"/>
            <a:ext cx="8229600" cy="5334000"/>
          </a:xfrm>
        </p:spPr>
        <p:txBody>
          <a:bodyPr/>
          <a:lstStyle/>
          <a:p>
            <a:pPr>
              <a:lnSpc>
                <a:spcPct val="80000"/>
              </a:lnSpc>
            </a:pPr>
            <a:r>
              <a:rPr lang="en-US" sz="2400"/>
              <a:t>Basic design has problems</a:t>
            </a:r>
          </a:p>
          <a:p>
            <a:pPr lvl="1">
              <a:lnSpc>
                <a:spcPct val="80000"/>
              </a:lnSpc>
            </a:pPr>
            <a:r>
              <a:rPr lang="en-US" sz="2000"/>
              <a:t>Collecting/updating existing state is too slow </a:t>
            </a:r>
          </a:p>
          <a:p>
            <a:pPr lvl="1">
              <a:lnSpc>
                <a:spcPct val="80000"/>
              </a:lnSpc>
            </a:pPr>
            <a:r>
              <a:rPr lang="en-US" sz="2000">
                <a:sym typeface="Wingdings" charset="2"/>
              </a:rPr>
              <a:t>High subscription update rate</a:t>
            </a:r>
          </a:p>
          <a:p>
            <a:pPr lvl="1">
              <a:lnSpc>
                <a:spcPct val="80000"/>
              </a:lnSpc>
            </a:pPr>
            <a:endParaRPr lang="en-US" sz="2000">
              <a:sym typeface="Wingdings" charset="2"/>
            </a:endParaRPr>
          </a:p>
          <a:p>
            <a:pPr>
              <a:lnSpc>
                <a:spcPct val="80000"/>
              </a:lnSpc>
            </a:pPr>
            <a:r>
              <a:rPr lang="en-US" sz="2400"/>
              <a:t>1</a:t>
            </a:r>
            <a:r>
              <a:rPr lang="en-US" sz="2400" baseline="30000"/>
              <a:t>st</a:t>
            </a:r>
            <a:r>
              <a:rPr lang="en-US" sz="2400"/>
              <a:t> fix </a:t>
            </a:r>
            <a:r>
              <a:rPr lang="en-US" sz="2400">
                <a:sym typeface="Wingdings" charset="2"/>
              </a:rPr>
              <a:t></a:t>
            </a:r>
            <a:r>
              <a:rPr lang="en-US" sz="2400"/>
              <a:t> use Mercury only for object discovery and not state update</a:t>
            </a:r>
          </a:p>
          <a:p>
            <a:pPr>
              <a:lnSpc>
                <a:spcPct val="80000"/>
              </a:lnSpc>
            </a:pPr>
            <a:endParaRPr lang="en-US" sz="2400"/>
          </a:p>
          <a:p>
            <a:pPr>
              <a:lnSpc>
                <a:spcPct val="80000"/>
              </a:lnSpc>
            </a:pPr>
            <a:r>
              <a:rPr lang="en-US" sz="2400"/>
              <a:t>2</a:t>
            </a:r>
            <a:r>
              <a:rPr lang="en-US" sz="2400" baseline="30000"/>
              <a:t>nd</a:t>
            </a:r>
            <a:r>
              <a:rPr lang="en-US" sz="2400"/>
              <a:t> fix </a:t>
            </a:r>
            <a:r>
              <a:rPr lang="en-US" sz="2400">
                <a:sym typeface="Wingdings" charset="2"/>
              </a:rPr>
              <a:t> p</a:t>
            </a:r>
            <a:r>
              <a:rPr lang="en-US" sz="2400"/>
              <a:t>ersistent publications/subscriptions</a:t>
            </a:r>
          </a:p>
          <a:p>
            <a:pPr lvl="1">
              <a:lnSpc>
                <a:spcPct val="80000"/>
              </a:lnSpc>
            </a:pPr>
            <a:r>
              <a:rPr lang="en-US" sz="2000"/>
              <a:t>Publication lifetimes </a:t>
            </a:r>
            <a:r>
              <a:rPr lang="en-US" sz="2000">
                <a:sym typeface="Wingdings" charset="2"/>
              </a:rPr>
              <a:t> subsequent subscriptions would immediately trigger transmission</a:t>
            </a:r>
          </a:p>
          <a:p>
            <a:pPr lvl="1">
              <a:lnSpc>
                <a:spcPct val="80000"/>
              </a:lnSpc>
            </a:pPr>
            <a:r>
              <a:rPr lang="en-US" sz="2000">
                <a:sym typeface="Wingdings" charset="2"/>
              </a:rPr>
              <a:t>Subscription lifetimes  enabled soft-state approach to subscriptions</a:t>
            </a:r>
          </a:p>
          <a:p>
            <a:pPr lvl="1">
              <a:lnSpc>
                <a:spcPct val="80000"/>
              </a:lnSpc>
            </a:pPr>
            <a:endParaRPr lang="en-US" sz="2000">
              <a:sym typeface="Wingdings" charset="2"/>
            </a:endParaRPr>
          </a:p>
          <a:p>
            <a:pPr>
              <a:lnSpc>
                <a:spcPct val="80000"/>
              </a:lnSpc>
            </a:pPr>
            <a:r>
              <a:rPr lang="en-US" sz="2400"/>
              <a:t>3</a:t>
            </a:r>
            <a:r>
              <a:rPr lang="en-US" sz="2400" baseline="30000"/>
              <a:t>rd</a:t>
            </a:r>
            <a:r>
              <a:rPr lang="en-US" sz="2400"/>
              <a:t> fix </a:t>
            </a:r>
            <a:r>
              <a:rPr lang="en-US" sz="2400">
                <a:sym typeface="Wingdings" charset="2"/>
              </a:rPr>
              <a:t> predict future subscriptions</a:t>
            </a:r>
          </a:p>
          <a:p>
            <a:pPr>
              <a:lnSpc>
                <a:spcPct val="80000"/>
              </a:lnSpc>
            </a:pPr>
            <a:endParaRPr lang="en-US" sz="2400"/>
          </a:p>
          <a:p>
            <a:pPr>
              <a:lnSpc>
                <a:spcPct val="80000"/>
              </a:lnSpc>
            </a:pPr>
            <a:r>
              <a:rPr lang="en-US" sz="2400"/>
              <a:t>Creates a new hybrid </a:t>
            </a:r>
            <a:r>
              <a:rPr lang="en-US" sz="2400">
                <a:sym typeface="Wingdings" charset="2"/>
              </a:rPr>
              <a:t>of persistent storage and pubsub</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6194" name="Rectangle 2"/>
          <p:cNvSpPr>
            <a:spLocks noGrp="1" noChangeArrowheads="1"/>
          </p:cNvSpPr>
          <p:nvPr>
            <p:ph type="title"/>
          </p:nvPr>
        </p:nvSpPr>
        <p:spPr/>
        <p:txBody>
          <a:bodyPr>
            <a:normAutofit fontScale="90000"/>
          </a:bodyPr>
          <a:lstStyle/>
          <a:p>
            <a:r>
              <a:rPr lang="en-US" smtClean="0"/>
              <a:t>Background: Defending Against Sybil Attack</a:t>
            </a:r>
            <a:endParaRPr lang="en-US"/>
          </a:p>
        </p:txBody>
      </p:sp>
      <p:sp>
        <p:nvSpPr>
          <p:cNvPr id="776195" name="Rectangle 3"/>
          <p:cNvSpPr>
            <a:spLocks noGrp="1" noChangeArrowheads="1"/>
          </p:cNvSpPr>
          <p:nvPr>
            <p:ph type="body" idx="1"/>
          </p:nvPr>
        </p:nvSpPr>
        <p:spPr/>
        <p:txBody>
          <a:bodyPr/>
          <a:lstStyle/>
          <a:p>
            <a:r>
              <a:rPr lang="en-US" altLang="zh-CN" smtClean="0"/>
              <a:t>Using a trusted central authority</a:t>
            </a:r>
          </a:p>
          <a:p>
            <a:pPr lvl="1"/>
            <a:r>
              <a:rPr lang="en-US" altLang="zh-CN" smtClean="0"/>
              <a:t>Tie identities to actual human beings</a:t>
            </a:r>
          </a:p>
          <a:p>
            <a:r>
              <a:rPr lang="en-US" altLang="zh-CN" smtClean="0"/>
              <a:t>Not always desirable</a:t>
            </a:r>
          </a:p>
          <a:p>
            <a:pPr lvl="1"/>
            <a:r>
              <a:rPr lang="en-US" altLang="zh-CN" smtClean="0"/>
              <a:t>Can be hard to find such authority</a:t>
            </a:r>
          </a:p>
          <a:p>
            <a:pPr lvl="1"/>
            <a:r>
              <a:rPr lang="en-US" altLang="zh-CN" smtClean="0"/>
              <a:t>Sensitive info may scare away users</a:t>
            </a:r>
          </a:p>
          <a:p>
            <a:pPr lvl="1"/>
            <a:r>
              <a:rPr lang="en-US" altLang="zh-CN" smtClean="0"/>
              <a:t>Potential bottleneck and target of attack</a:t>
            </a:r>
          </a:p>
          <a:p>
            <a:pPr lvl="2"/>
            <a:endParaRPr lang="en-US" altLang="zh-CN" smtClean="0"/>
          </a:p>
          <a:p>
            <a:r>
              <a:rPr lang="en-US" altLang="zh-CN" smtClean="0"/>
              <a:t>Without a trusted central authority</a:t>
            </a:r>
          </a:p>
          <a:p>
            <a:pPr lvl="1"/>
            <a:r>
              <a:rPr lang="en-US" altLang="zh-CN" smtClean="0"/>
              <a:t>Impossible unless using special assumptions [Douceur’02]</a:t>
            </a:r>
          </a:p>
          <a:p>
            <a:pPr lvl="1"/>
            <a:r>
              <a:rPr lang="en-US" altLang="zh-CN" smtClean="0"/>
              <a:t>Resource challenges not sufficient -- adversary can have much more resources than typical user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010" name="Rectangle 2"/>
          <p:cNvSpPr>
            <a:spLocks noChangeArrowheads="1"/>
          </p:cNvSpPr>
          <p:nvPr/>
        </p:nvSpPr>
        <p:spPr bwMode="auto">
          <a:xfrm>
            <a:off x="457200" y="1295400"/>
            <a:ext cx="8229600" cy="5181600"/>
          </a:xfrm>
          <a:prstGeom prst="rect">
            <a:avLst/>
          </a:prstGeom>
          <a:noFill/>
          <a:ln w="19050">
            <a:solidFill>
              <a:schemeClr val="tx1"/>
            </a:solidFill>
            <a:miter lim="800000"/>
            <a:headEnd/>
            <a:tailEnd/>
          </a:ln>
          <a:effectLst/>
        </p:spPr>
        <p:txBody>
          <a:bodyPr wrap="none" anchor="ctr">
            <a:prstTxWarp prst="textNoShape">
              <a:avLst/>
            </a:prstTxWarp>
          </a:bodyPr>
          <a:lstStyle/>
          <a:p>
            <a:endParaRPr lang="en-US"/>
          </a:p>
        </p:txBody>
      </p:sp>
      <p:sp>
        <p:nvSpPr>
          <p:cNvPr id="299011" name="Rectangle 3"/>
          <p:cNvSpPr>
            <a:spLocks noGrp="1" noChangeArrowheads="1"/>
          </p:cNvSpPr>
          <p:nvPr>
            <p:ph type="title"/>
          </p:nvPr>
        </p:nvSpPr>
        <p:spPr/>
        <p:txBody>
          <a:bodyPr>
            <a:normAutofit fontScale="90000"/>
          </a:bodyPr>
          <a:lstStyle/>
          <a:p>
            <a:r>
              <a:rPr lang="en-US"/>
              <a:t>Colyseus Architecture Overview</a:t>
            </a:r>
          </a:p>
        </p:txBody>
      </p:sp>
      <p:sp>
        <p:nvSpPr>
          <p:cNvPr id="299012" name="Rectangle 4"/>
          <p:cNvSpPr>
            <a:spLocks noChangeArrowheads="1"/>
          </p:cNvSpPr>
          <p:nvPr/>
        </p:nvSpPr>
        <p:spPr bwMode="auto">
          <a:xfrm>
            <a:off x="2514600" y="1447800"/>
            <a:ext cx="4038600" cy="1828800"/>
          </a:xfrm>
          <a:prstGeom prst="rect">
            <a:avLst/>
          </a:prstGeom>
          <a:noFill/>
          <a:ln w="9525">
            <a:solidFill>
              <a:schemeClr val="tx1"/>
            </a:solidFill>
            <a:prstDash val="sysDot"/>
            <a:miter lim="800000"/>
            <a:headEnd/>
            <a:tailEnd/>
          </a:ln>
          <a:effectLst/>
        </p:spPr>
        <p:txBody>
          <a:bodyPr wrap="none" anchor="ctr">
            <a:prstTxWarp prst="textNoShape">
              <a:avLst/>
            </a:prstTxWarp>
          </a:bodyPr>
          <a:lstStyle/>
          <a:p>
            <a:endParaRPr lang="en-US"/>
          </a:p>
        </p:txBody>
      </p:sp>
      <p:sp>
        <p:nvSpPr>
          <p:cNvPr id="299013" name="Rectangle 5"/>
          <p:cNvSpPr>
            <a:spLocks noChangeArrowheads="1"/>
          </p:cNvSpPr>
          <p:nvPr/>
        </p:nvSpPr>
        <p:spPr bwMode="auto">
          <a:xfrm>
            <a:off x="685800" y="3657600"/>
            <a:ext cx="2514600" cy="609600"/>
          </a:xfrm>
          <a:prstGeom prst="rect">
            <a:avLst/>
          </a:prstGeom>
          <a:solidFill>
            <a:schemeClr val="folHlink"/>
          </a:solidFill>
          <a:ln w="9525">
            <a:solidFill>
              <a:schemeClr val="tx1"/>
            </a:solidFill>
            <a:prstDash val="sysDot"/>
            <a:miter lim="800000"/>
            <a:headEnd/>
            <a:tailEnd/>
          </a:ln>
          <a:effectLst/>
        </p:spPr>
        <p:txBody>
          <a:bodyPr wrap="none" anchor="ctr">
            <a:prstTxWarp prst="textNoShape">
              <a:avLst/>
            </a:prstTxWarp>
          </a:bodyPr>
          <a:lstStyle/>
          <a:p>
            <a:r>
              <a:rPr lang="en-US" b="1"/>
              <a:t>Object Location</a:t>
            </a:r>
          </a:p>
        </p:txBody>
      </p:sp>
      <p:sp>
        <p:nvSpPr>
          <p:cNvPr id="299014" name="Rectangle 6"/>
          <p:cNvSpPr>
            <a:spLocks noChangeArrowheads="1"/>
          </p:cNvSpPr>
          <p:nvPr/>
        </p:nvSpPr>
        <p:spPr bwMode="auto">
          <a:xfrm>
            <a:off x="3200400" y="3657600"/>
            <a:ext cx="2895600" cy="609600"/>
          </a:xfrm>
          <a:prstGeom prst="rect">
            <a:avLst/>
          </a:prstGeom>
          <a:solidFill>
            <a:srgbClr val="FF9999"/>
          </a:solidFill>
          <a:ln w="9525">
            <a:solidFill>
              <a:schemeClr val="tx1"/>
            </a:solidFill>
            <a:prstDash val="sysDot"/>
            <a:miter lim="800000"/>
            <a:headEnd/>
            <a:tailEnd/>
          </a:ln>
          <a:effectLst/>
        </p:spPr>
        <p:txBody>
          <a:bodyPr wrap="none" anchor="ctr">
            <a:prstTxWarp prst="textNoShape">
              <a:avLst/>
            </a:prstTxWarp>
          </a:bodyPr>
          <a:lstStyle/>
          <a:p>
            <a:r>
              <a:rPr lang="en-US" b="1"/>
              <a:t>Replica Management</a:t>
            </a:r>
          </a:p>
        </p:txBody>
      </p:sp>
      <p:sp>
        <p:nvSpPr>
          <p:cNvPr id="299015" name="Text Box 7"/>
          <p:cNvSpPr txBox="1">
            <a:spLocks noChangeArrowheads="1"/>
          </p:cNvSpPr>
          <p:nvPr/>
        </p:nvSpPr>
        <p:spPr bwMode="auto">
          <a:xfrm>
            <a:off x="1295400" y="4343400"/>
            <a:ext cx="2438400" cy="1096963"/>
          </a:xfrm>
          <a:prstGeom prst="rect">
            <a:avLst/>
          </a:prstGeom>
          <a:noFill/>
          <a:ln w="9525">
            <a:noFill/>
            <a:prstDash val="sysDot"/>
            <a:miter lim="800000"/>
            <a:headEnd/>
            <a:tailEnd/>
          </a:ln>
          <a:effectLst/>
        </p:spPr>
        <p:txBody>
          <a:bodyPr>
            <a:prstTxWarp prst="textNoShape">
              <a:avLst/>
            </a:prstTxWarp>
            <a:spAutoFit/>
          </a:bodyPr>
          <a:lstStyle/>
          <a:p>
            <a:pPr marL="342900" indent="-342900" algn="l">
              <a:spcBef>
                <a:spcPct val="50000"/>
              </a:spcBef>
            </a:pPr>
            <a:r>
              <a:rPr lang="en-US" sz="1200" b="1">
                <a:solidFill>
                  <a:srgbClr val="0066FF"/>
                </a:solidFill>
              </a:rPr>
              <a:t>1. Specify Predicted Interests: </a:t>
            </a:r>
            <a:br>
              <a:rPr lang="en-US" sz="1200" b="1">
                <a:solidFill>
                  <a:srgbClr val="0066FF"/>
                </a:solidFill>
              </a:rPr>
            </a:br>
            <a:r>
              <a:rPr lang="en-US" sz="1200" b="1">
                <a:solidFill>
                  <a:srgbClr val="0066FF"/>
                </a:solidFill>
              </a:rPr>
              <a:t>(5 &lt; X &lt; 60 &amp; 10 &lt; y &lt; 200) TTL 30sec</a:t>
            </a:r>
          </a:p>
          <a:p>
            <a:pPr marL="342900" indent="-342900" algn="l">
              <a:spcBef>
                <a:spcPct val="50000"/>
              </a:spcBef>
            </a:pPr>
            <a:r>
              <a:rPr lang="en-US" sz="1200" b="1">
                <a:solidFill>
                  <a:srgbClr val="0066FF"/>
                </a:solidFill>
              </a:rPr>
              <a:t>2. Locate Remote Objects: P3 on s2, P4 on s2</a:t>
            </a:r>
          </a:p>
        </p:txBody>
      </p:sp>
      <p:sp>
        <p:nvSpPr>
          <p:cNvPr id="299016" name="Text Box 8"/>
          <p:cNvSpPr txBox="1">
            <a:spLocks noChangeArrowheads="1"/>
          </p:cNvSpPr>
          <p:nvPr/>
        </p:nvSpPr>
        <p:spPr bwMode="auto">
          <a:xfrm>
            <a:off x="3733800" y="4343400"/>
            <a:ext cx="2286000" cy="731838"/>
          </a:xfrm>
          <a:prstGeom prst="rect">
            <a:avLst/>
          </a:prstGeom>
          <a:noFill/>
          <a:ln w="9525">
            <a:noFill/>
            <a:prstDash val="sysDot"/>
            <a:miter lim="800000"/>
            <a:headEnd/>
            <a:tailEnd/>
          </a:ln>
          <a:effectLst/>
        </p:spPr>
        <p:txBody>
          <a:bodyPr>
            <a:prstTxWarp prst="textNoShape">
              <a:avLst/>
            </a:prstTxWarp>
            <a:spAutoFit/>
          </a:bodyPr>
          <a:lstStyle/>
          <a:p>
            <a:pPr marL="342900" indent="-342900" algn="l">
              <a:spcBef>
                <a:spcPct val="50000"/>
              </a:spcBef>
            </a:pPr>
            <a:r>
              <a:rPr lang="en-US" sz="1200" b="1">
                <a:solidFill>
                  <a:srgbClr val="FF0000"/>
                </a:solidFill>
              </a:rPr>
              <a:t>3. Register Replicas: R3 (to s2), R4 (to s2)</a:t>
            </a:r>
          </a:p>
          <a:p>
            <a:pPr marL="342900" indent="-342900" algn="l">
              <a:spcBef>
                <a:spcPct val="50000"/>
              </a:spcBef>
            </a:pPr>
            <a:r>
              <a:rPr lang="en-US" sz="1200" b="1">
                <a:solidFill>
                  <a:srgbClr val="FF0000"/>
                </a:solidFill>
              </a:rPr>
              <a:t>4. Synch Replicas: R3, R4</a:t>
            </a:r>
          </a:p>
        </p:txBody>
      </p:sp>
      <p:sp>
        <p:nvSpPr>
          <p:cNvPr id="299017" name="Line 9"/>
          <p:cNvSpPr>
            <a:spLocks noChangeShapeType="1"/>
          </p:cNvSpPr>
          <p:nvPr/>
        </p:nvSpPr>
        <p:spPr bwMode="auto">
          <a:xfrm>
            <a:off x="609600" y="5638800"/>
            <a:ext cx="8001000" cy="0"/>
          </a:xfrm>
          <a:prstGeom prst="line">
            <a:avLst/>
          </a:prstGeom>
          <a:noFill/>
          <a:ln w="38100">
            <a:solidFill>
              <a:schemeClr val="tx1"/>
            </a:solidFill>
            <a:prstDash val="dash"/>
            <a:round/>
            <a:headEnd/>
            <a:tailEnd/>
          </a:ln>
          <a:effectLst/>
        </p:spPr>
        <p:txBody>
          <a:bodyPr wrap="none" anchor="ctr">
            <a:prstTxWarp prst="textNoShape">
              <a:avLst/>
            </a:prstTxWarp>
          </a:bodyPr>
          <a:lstStyle/>
          <a:p>
            <a:endParaRPr lang="en-US"/>
          </a:p>
        </p:txBody>
      </p:sp>
      <p:sp>
        <p:nvSpPr>
          <p:cNvPr id="299018" name="Text Box 10"/>
          <p:cNvSpPr txBox="1">
            <a:spLocks noChangeArrowheads="1"/>
          </p:cNvSpPr>
          <p:nvPr/>
        </p:nvSpPr>
        <p:spPr bwMode="auto">
          <a:xfrm>
            <a:off x="838200" y="5753100"/>
            <a:ext cx="919163" cy="336550"/>
          </a:xfrm>
          <a:prstGeom prst="rect">
            <a:avLst/>
          </a:prstGeom>
          <a:noFill/>
          <a:ln w="9525">
            <a:noFill/>
            <a:prstDash val="sysDot"/>
            <a:miter lim="800000"/>
            <a:headEnd/>
            <a:tailEnd/>
          </a:ln>
          <a:effectLst/>
        </p:spPr>
        <p:txBody>
          <a:bodyPr wrap="none">
            <a:prstTxWarp prst="textNoShape">
              <a:avLst/>
            </a:prstTxWarp>
            <a:spAutoFit/>
          </a:bodyPr>
          <a:lstStyle/>
          <a:p>
            <a:r>
              <a:rPr lang="en-US" sz="1600"/>
              <a:t>Mercury</a:t>
            </a:r>
          </a:p>
        </p:txBody>
      </p:sp>
      <p:sp>
        <p:nvSpPr>
          <p:cNvPr id="299019" name="Text Box 11"/>
          <p:cNvSpPr txBox="1">
            <a:spLocks noChangeArrowheads="1"/>
          </p:cNvSpPr>
          <p:nvPr/>
        </p:nvSpPr>
        <p:spPr bwMode="auto">
          <a:xfrm>
            <a:off x="4343400" y="6096000"/>
            <a:ext cx="1020763" cy="336550"/>
          </a:xfrm>
          <a:prstGeom prst="rect">
            <a:avLst/>
          </a:prstGeom>
          <a:noFill/>
          <a:ln w="9525">
            <a:noFill/>
            <a:prstDash val="sysDot"/>
            <a:miter lim="800000"/>
            <a:headEnd/>
            <a:tailEnd/>
          </a:ln>
          <a:effectLst/>
        </p:spPr>
        <p:txBody>
          <a:bodyPr wrap="none">
            <a:prstTxWarp prst="textNoShape">
              <a:avLst/>
            </a:prstTxWarp>
            <a:spAutoFit/>
          </a:bodyPr>
          <a:lstStyle/>
          <a:p>
            <a:r>
              <a:rPr lang="en-US" sz="1600"/>
              <a:t>server s2</a:t>
            </a:r>
          </a:p>
        </p:txBody>
      </p:sp>
      <p:sp>
        <p:nvSpPr>
          <p:cNvPr id="299021" name="Line 13"/>
          <p:cNvSpPr>
            <a:spLocks noChangeShapeType="1"/>
          </p:cNvSpPr>
          <p:nvPr/>
        </p:nvSpPr>
        <p:spPr bwMode="auto">
          <a:xfrm>
            <a:off x="3733800" y="4114800"/>
            <a:ext cx="0" cy="16764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299022" name="AutoShape 14"/>
          <p:cNvSpPr>
            <a:spLocks noChangeArrowheads="1"/>
          </p:cNvSpPr>
          <p:nvPr/>
        </p:nvSpPr>
        <p:spPr bwMode="auto">
          <a:xfrm>
            <a:off x="2882900" y="1524000"/>
            <a:ext cx="469900" cy="457200"/>
          </a:xfrm>
          <a:prstGeom prst="pentagon">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r>
              <a:rPr lang="en-US" sz="1600"/>
              <a:t>R5</a:t>
            </a:r>
          </a:p>
        </p:txBody>
      </p:sp>
      <p:sp>
        <p:nvSpPr>
          <p:cNvPr id="299023" name="AutoShape 15"/>
          <p:cNvSpPr>
            <a:spLocks noChangeArrowheads="1"/>
          </p:cNvSpPr>
          <p:nvPr/>
        </p:nvSpPr>
        <p:spPr bwMode="auto">
          <a:xfrm>
            <a:off x="3949700" y="2590800"/>
            <a:ext cx="469900" cy="457200"/>
          </a:xfrm>
          <a:prstGeom prst="pentagon">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r>
              <a:rPr lang="en-US" sz="1600"/>
              <a:t>R3</a:t>
            </a:r>
          </a:p>
        </p:txBody>
      </p:sp>
      <p:sp>
        <p:nvSpPr>
          <p:cNvPr id="299024" name="AutoShape 16"/>
          <p:cNvSpPr>
            <a:spLocks noChangeArrowheads="1"/>
          </p:cNvSpPr>
          <p:nvPr/>
        </p:nvSpPr>
        <p:spPr bwMode="auto">
          <a:xfrm>
            <a:off x="4864100" y="2590800"/>
            <a:ext cx="469900" cy="457200"/>
          </a:xfrm>
          <a:prstGeom prst="pentagon">
            <a:avLst/>
          </a:prstGeom>
          <a:solidFill>
            <a:srgbClr val="FFFF99"/>
          </a:solidFill>
          <a:ln w="9525">
            <a:solidFill>
              <a:schemeClr val="tx1"/>
            </a:solidFill>
            <a:prstDash val="sysDot"/>
            <a:miter lim="800000"/>
            <a:headEnd/>
            <a:tailEnd/>
          </a:ln>
          <a:effectLst/>
        </p:spPr>
        <p:txBody>
          <a:bodyPr wrap="none" anchor="ctr">
            <a:prstTxWarp prst="textNoShape">
              <a:avLst/>
            </a:prstTxWarp>
          </a:bodyPr>
          <a:lstStyle/>
          <a:p>
            <a:r>
              <a:rPr lang="en-US" sz="1600"/>
              <a:t>R4</a:t>
            </a:r>
          </a:p>
        </p:txBody>
      </p:sp>
      <p:sp>
        <p:nvSpPr>
          <p:cNvPr id="299025" name="Oval 17"/>
          <p:cNvSpPr>
            <a:spLocks noChangeArrowheads="1"/>
          </p:cNvSpPr>
          <p:nvPr/>
        </p:nvSpPr>
        <p:spPr bwMode="auto">
          <a:xfrm>
            <a:off x="4191000" y="1524000"/>
            <a:ext cx="457200" cy="457200"/>
          </a:xfrm>
          <a:prstGeom prst="ellipse">
            <a:avLst/>
          </a:prstGeom>
          <a:solidFill>
            <a:srgbClr val="FFFF99"/>
          </a:solidFill>
          <a:ln w="9525">
            <a:solidFill>
              <a:schemeClr val="tx1"/>
            </a:solidFill>
            <a:prstDash val="sysDot"/>
            <a:round/>
            <a:headEnd/>
            <a:tailEnd/>
          </a:ln>
          <a:effectLst/>
        </p:spPr>
        <p:txBody>
          <a:bodyPr wrap="none" anchor="ctr">
            <a:prstTxWarp prst="textNoShape">
              <a:avLst/>
            </a:prstTxWarp>
          </a:bodyPr>
          <a:lstStyle/>
          <a:p>
            <a:r>
              <a:rPr lang="en-US"/>
              <a:t>P1</a:t>
            </a:r>
          </a:p>
        </p:txBody>
      </p:sp>
      <p:sp>
        <p:nvSpPr>
          <p:cNvPr id="299026" name="Oval 18"/>
          <p:cNvSpPr>
            <a:spLocks noChangeArrowheads="1"/>
          </p:cNvSpPr>
          <p:nvPr/>
        </p:nvSpPr>
        <p:spPr bwMode="auto">
          <a:xfrm>
            <a:off x="5715000" y="1981200"/>
            <a:ext cx="457200" cy="457200"/>
          </a:xfrm>
          <a:prstGeom prst="ellipse">
            <a:avLst/>
          </a:prstGeom>
          <a:solidFill>
            <a:srgbClr val="FFFF99"/>
          </a:solidFill>
          <a:ln w="9525">
            <a:solidFill>
              <a:schemeClr val="tx1"/>
            </a:solidFill>
            <a:prstDash val="sysDot"/>
            <a:round/>
            <a:headEnd/>
            <a:tailEnd/>
          </a:ln>
          <a:effectLst/>
        </p:spPr>
        <p:txBody>
          <a:bodyPr wrap="none" anchor="ctr">
            <a:prstTxWarp prst="textNoShape">
              <a:avLst/>
            </a:prstTxWarp>
          </a:bodyPr>
          <a:lstStyle/>
          <a:p>
            <a:r>
              <a:rPr lang="en-US"/>
              <a:t>P2</a:t>
            </a:r>
          </a:p>
        </p:txBody>
      </p:sp>
      <p:grpSp>
        <p:nvGrpSpPr>
          <p:cNvPr id="2" name="Group 19"/>
          <p:cNvGrpSpPr>
            <a:grpSpLocks/>
          </p:cNvGrpSpPr>
          <p:nvPr/>
        </p:nvGrpSpPr>
        <p:grpSpPr bwMode="auto">
          <a:xfrm>
            <a:off x="1066800" y="1828800"/>
            <a:ext cx="3124200" cy="3962400"/>
            <a:chOff x="1104" y="1152"/>
            <a:chExt cx="1488" cy="2496"/>
          </a:xfrm>
        </p:grpSpPr>
        <p:sp>
          <p:nvSpPr>
            <p:cNvPr id="299028" name="Line 20"/>
            <p:cNvSpPr>
              <a:spLocks noChangeShapeType="1"/>
            </p:cNvSpPr>
            <p:nvPr/>
          </p:nvSpPr>
          <p:spPr bwMode="auto">
            <a:xfrm flipH="1">
              <a:off x="1104" y="1152"/>
              <a:ext cx="1488" cy="864"/>
            </a:xfrm>
            <a:prstGeom prst="line">
              <a:avLst/>
            </a:prstGeom>
            <a:noFill/>
            <a:ln w="28575">
              <a:solidFill>
                <a:srgbClr val="0066FF"/>
              </a:solidFill>
              <a:round/>
              <a:headEnd/>
              <a:tailEnd/>
            </a:ln>
            <a:effectLst/>
          </p:spPr>
          <p:txBody>
            <a:bodyPr wrap="none" anchor="ctr">
              <a:prstTxWarp prst="textNoShape">
                <a:avLst/>
              </a:prstTxWarp>
            </a:bodyPr>
            <a:lstStyle/>
            <a:p>
              <a:endParaRPr lang="en-US"/>
            </a:p>
          </p:txBody>
        </p:sp>
        <p:sp>
          <p:nvSpPr>
            <p:cNvPr id="299029" name="Line 21"/>
            <p:cNvSpPr>
              <a:spLocks noChangeShapeType="1"/>
            </p:cNvSpPr>
            <p:nvPr/>
          </p:nvSpPr>
          <p:spPr bwMode="auto">
            <a:xfrm>
              <a:off x="1104" y="2016"/>
              <a:ext cx="0" cy="1632"/>
            </a:xfrm>
            <a:prstGeom prst="line">
              <a:avLst/>
            </a:prstGeom>
            <a:noFill/>
            <a:ln w="28575">
              <a:solidFill>
                <a:srgbClr val="0066FF"/>
              </a:solidFill>
              <a:round/>
              <a:headEnd/>
              <a:tailEnd type="triangle" w="med" len="med"/>
            </a:ln>
            <a:effectLst/>
          </p:spPr>
          <p:txBody>
            <a:bodyPr wrap="none" anchor="ctr">
              <a:prstTxWarp prst="textNoShape">
                <a:avLst/>
              </a:prstTxWarp>
            </a:bodyPr>
            <a:lstStyle/>
            <a:p>
              <a:endParaRPr lang="en-US"/>
            </a:p>
          </p:txBody>
        </p:sp>
      </p:grpSp>
      <p:sp>
        <p:nvSpPr>
          <p:cNvPr id="299030" name="Line 22"/>
          <p:cNvSpPr>
            <a:spLocks noChangeShapeType="1"/>
          </p:cNvSpPr>
          <p:nvPr/>
        </p:nvSpPr>
        <p:spPr bwMode="auto">
          <a:xfrm flipH="1">
            <a:off x="4191000" y="1981200"/>
            <a:ext cx="152400" cy="6096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99031" name="Line 23"/>
          <p:cNvSpPr>
            <a:spLocks noChangeShapeType="1"/>
          </p:cNvSpPr>
          <p:nvPr/>
        </p:nvSpPr>
        <p:spPr bwMode="auto">
          <a:xfrm>
            <a:off x="4572000" y="1905000"/>
            <a:ext cx="533400" cy="6858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99032" name="Line 24"/>
          <p:cNvSpPr>
            <a:spLocks noChangeShapeType="1"/>
          </p:cNvSpPr>
          <p:nvPr/>
        </p:nvSpPr>
        <p:spPr bwMode="auto">
          <a:xfrm>
            <a:off x="4648200" y="1752600"/>
            <a:ext cx="1143000" cy="3048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grpSp>
        <p:nvGrpSpPr>
          <p:cNvPr id="3" name="Group 25"/>
          <p:cNvGrpSpPr>
            <a:grpSpLocks/>
          </p:cNvGrpSpPr>
          <p:nvPr/>
        </p:nvGrpSpPr>
        <p:grpSpPr bwMode="auto">
          <a:xfrm>
            <a:off x="4114800" y="3048000"/>
            <a:ext cx="1752600" cy="2667000"/>
            <a:chOff x="2592" y="1920"/>
            <a:chExt cx="2064" cy="1632"/>
          </a:xfrm>
        </p:grpSpPr>
        <p:sp>
          <p:nvSpPr>
            <p:cNvPr id="299034" name="Line 26"/>
            <p:cNvSpPr>
              <a:spLocks noChangeShapeType="1"/>
            </p:cNvSpPr>
            <p:nvPr/>
          </p:nvSpPr>
          <p:spPr bwMode="auto">
            <a:xfrm flipV="1">
              <a:off x="4656" y="2208"/>
              <a:ext cx="0" cy="1344"/>
            </a:xfrm>
            <a:prstGeom prst="line">
              <a:avLst/>
            </a:prstGeom>
            <a:noFill/>
            <a:ln w="28575">
              <a:solidFill>
                <a:srgbClr val="FF0000"/>
              </a:solidFill>
              <a:round/>
              <a:headEnd/>
              <a:tailEnd/>
            </a:ln>
            <a:effectLst/>
          </p:spPr>
          <p:txBody>
            <a:bodyPr wrap="none" anchor="ctr">
              <a:prstTxWarp prst="textNoShape">
                <a:avLst/>
              </a:prstTxWarp>
            </a:bodyPr>
            <a:lstStyle/>
            <a:p>
              <a:endParaRPr lang="en-US"/>
            </a:p>
          </p:txBody>
        </p:sp>
        <p:sp>
          <p:nvSpPr>
            <p:cNvPr id="299035" name="Line 27"/>
            <p:cNvSpPr>
              <a:spLocks noChangeShapeType="1"/>
            </p:cNvSpPr>
            <p:nvPr/>
          </p:nvSpPr>
          <p:spPr bwMode="auto">
            <a:xfrm flipH="1">
              <a:off x="2592" y="2208"/>
              <a:ext cx="2064" cy="0"/>
            </a:xfrm>
            <a:prstGeom prst="line">
              <a:avLst/>
            </a:prstGeom>
            <a:noFill/>
            <a:ln w="28575">
              <a:solidFill>
                <a:srgbClr val="FF0000"/>
              </a:solidFill>
              <a:round/>
              <a:headEnd/>
              <a:tailEnd/>
            </a:ln>
            <a:effectLst/>
          </p:spPr>
          <p:txBody>
            <a:bodyPr wrap="none" anchor="ctr">
              <a:prstTxWarp prst="textNoShape">
                <a:avLst/>
              </a:prstTxWarp>
            </a:bodyPr>
            <a:lstStyle/>
            <a:p>
              <a:endParaRPr lang="en-US"/>
            </a:p>
          </p:txBody>
        </p:sp>
        <p:sp>
          <p:nvSpPr>
            <p:cNvPr id="299036" name="Line 28"/>
            <p:cNvSpPr>
              <a:spLocks noChangeShapeType="1"/>
            </p:cNvSpPr>
            <p:nvPr/>
          </p:nvSpPr>
          <p:spPr bwMode="auto">
            <a:xfrm flipV="1">
              <a:off x="2592" y="1920"/>
              <a:ext cx="0" cy="288"/>
            </a:xfrm>
            <a:prstGeom prst="line">
              <a:avLst/>
            </a:prstGeom>
            <a:noFill/>
            <a:ln w="28575">
              <a:solidFill>
                <a:srgbClr val="FF0000"/>
              </a:solidFill>
              <a:round/>
              <a:headEnd/>
              <a:tailEnd type="triangle" w="med" len="med"/>
            </a:ln>
            <a:effectLst/>
          </p:spPr>
          <p:txBody>
            <a:bodyPr wrap="none" anchor="ctr">
              <a:prstTxWarp prst="textNoShape">
                <a:avLst/>
              </a:prstTxWarp>
            </a:bodyPr>
            <a:lstStyle/>
            <a:p>
              <a:endParaRPr lang="en-US"/>
            </a:p>
          </p:txBody>
        </p:sp>
      </p:grpSp>
      <p:grpSp>
        <p:nvGrpSpPr>
          <p:cNvPr id="4" name="Group 29"/>
          <p:cNvGrpSpPr>
            <a:grpSpLocks/>
          </p:cNvGrpSpPr>
          <p:nvPr/>
        </p:nvGrpSpPr>
        <p:grpSpPr bwMode="auto">
          <a:xfrm>
            <a:off x="5029200" y="3048000"/>
            <a:ext cx="990600" cy="2667000"/>
            <a:chOff x="3168" y="1920"/>
            <a:chExt cx="1584" cy="1632"/>
          </a:xfrm>
        </p:grpSpPr>
        <p:sp>
          <p:nvSpPr>
            <p:cNvPr id="299038" name="Line 30"/>
            <p:cNvSpPr>
              <a:spLocks noChangeShapeType="1"/>
            </p:cNvSpPr>
            <p:nvPr/>
          </p:nvSpPr>
          <p:spPr bwMode="auto">
            <a:xfrm flipV="1">
              <a:off x="4752" y="2112"/>
              <a:ext cx="0" cy="1440"/>
            </a:xfrm>
            <a:prstGeom prst="line">
              <a:avLst/>
            </a:prstGeom>
            <a:noFill/>
            <a:ln w="28575">
              <a:solidFill>
                <a:srgbClr val="FF0000"/>
              </a:solidFill>
              <a:round/>
              <a:headEnd/>
              <a:tailEnd/>
            </a:ln>
            <a:effectLst/>
          </p:spPr>
          <p:txBody>
            <a:bodyPr wrap="none" anchor="ctr">
              <a:prstTxWarp prst="textNoShape">
                <a:avLst/>
              </a:prstTxWarp>
            </a:bodyPr>
            <a:lstStyle/>
            <a:p>
              <a:endParaRPr lang="en-US"/>
            </a:p>
          </p:txBody>
        </p:sp>
        <p:sp>
          <p:nvSpPr>
            <p:cNvPr id="299039" name="Line 31"/>
            <p:cNvSpPr>
              <a:spLocks noChangeShapeType="1"/>
            </p:cNvSpPr>
            <p:nvPr/>
          </p:nvSpPr>
          <p:spPr bwMode="auto">
            <a:xfrm flipH="1">
              <a:off x="3168" y="2112"/>
              <a:ext cx="1584" cy="0"/>
            </a:xfrm>
            <a:prstGeom prst="line">
              <a:avLst/>
            </a:prstGeom>
            <a:noFill/>
            <a:ln w="28575">
              <a:solidFill>
                <a:srgbClr val="FF0000"/>
              </a:solidFill>
              <a:round/>
              <a:headEnd/>
              <a:tailEnd/>
            </a:ln>
            <a:effectLst/>
          </p:spPr>
          <p:txBody>
            <a:bodyPr wrap="none" anchor="ctr">
              <a:prstTxWarp prst="textNoShape">
                <a:avLst/>
              </a:prstTxWarp>
            </a:bodyPr>
            <a:lstStyle/>
            <a:p>
              <a:endParaRPr lang="en-US"/>
            </a:p>
          </p:txBody>
        </p:sp>
        <p:sp>
          <p:nvSpPr>
            <p:cNvPr id="299040" name="Line 32"/>
            <p:cNvSpPr>
              <a:spLocks noChangeShapeType="1"/>
            </p:cNvSpPr>
            <p:nvPr/>
          </p:nvSpPr>
          <p:spPr bwMode="auto">
            <a:xfrm flipV="1">
              <a:off x="3168" y="1920"/>
              <a:ext cx="0" cy="192"/>
            </a:xfrm>
            <a:prstGeom prst="line">
              <a:avLst/>
            </a:prstGeom>
            <a:noFill/>
            <a:ln w="28575">
              <a:solidFill>
                <a:srgbClr val="FF0000"/>
              </a:solidFill>
              <a:round/>
              <a:headEnd/>
              <a:tailEnd type="triangle" w="med" len="med"/>
            </a:ln>
            <a:effectLst/>
          </p:spPr>
          <p:txBody>
            <a:bodyPr wrap="none" anchor="ctr">
              <a:prstTxWarp prst="textNoShape">
                <a:avLst/>
              </a:prstTxWarp>
            </a:bodyPr>
            <a:lstStyle/>
            <a:p>
              <a:endParaRPr lang="en-US"/>
            </a:p>
          </p:txBody>
        </p:sp>
      </p:grpSp>
      <p:grpSp>
        <p:nvGrpSpPr>
          <p:cNvPr id="5" name="Group 33"/>
          <p:cNvGrpSpPr>
            <a:grpSpLocks/>
          </p:cNvGrpSpPr>
          <p:nvPr/>
        </p:nvGrpSpPr>
        <p:grpSpPr bwMode="auto">
          <a:xfrm>
            <a:off x="1371600" y="4114800"/>
            <a:ext cx="1981200" cy="1676400"/>
            <a:chOff x="1440" y="2592"/>
            <a:chExt cx="1392" cy="1056"/>
          </a:xfrm>
        </p:grpSpPr>
        <p:sp>
          <p:nvSpPr>
            <p:cNvPr id="299042" name="Line 34"/>
            <p:cNvSpPr>
              <a:spLocks noChangeShapeType="1"/>
            </p:cNvSpPr>
            <p:nvPr/>
          </p:nvSpPr>
          <p:spPr bwMode="auto">
            <a:xfrm flipH="1">
              <a:off x="1440" y="2592"/>
              <a:ext cx="1392" cy="0"/>
            </a:xfrm>
            <a:prstGeom prst="line">
              <a:avLst/>
            </a:prstGeom>
            <a:noFill/>
            <a:ln w="28575">
              <a:solidFill>
                <a:srgbClr val="0066FF"/>
              </a:solidFill>
              <a:round/>
              <a:headEnd type="triangle" w="med" len="med"/>
              <a:tailEnd/>
            </a:ln>
            <a:effectLst/>
          </p:spPr>
          <p:txBody>
            <a:bodyPr wrap="none" anchor="ctr">
              <a:prstTxWarp prst="textNoShape">
                <a:avLst/>
              </a:prstTxWarp>
            </a:bodyPr>
            <a:lstStyle/>
            <a:p>
              <a:endParaRPr lang="en-US"/>
            </a:p>
          </p:txBody>
        </p:sp>
        <p:sp>
          <p:nvSpPr>
            <p:cNvPr id="299043" name="Line 35"/>
            <p:cNvSpPr>
              <a:spLocks noChangeShapeType="1"/>
            </p:cNvSpPr>
            <p:nvPr/>
          </p:nvSpPr>
          <p:spPr bwMode="auto">
            <a:xfrm>
              <a:off x="1440" y="2592"/>
              <a:ext cx="0" cy="1056"/>
            </a:xfrm>
            <a:prstGeom prst="line">
              <a:avLst/>
            </a:prstGeom>
            <a:noFill/>
            <a:ln w="28575">
              <a:solidFill>
                <a:srgbClr val="0066FF"/>
              </a:solidFill>
              <a:round/>
              <a:headEnd/>
              <a:tailEnd/>
            </a:ln>
            <a:effectLst/>
          </p:spPr>
          <p:txBody>
            <a:bodyPr wrap="none" anchor="ctr">
              <a:prstTxWarp prst="textNoShape">
                <a:avLst/>
              </a:prstTxWarp>
            </a:bodyPr>
            <a:lstStyle/>
            <a:p>
              <a:endParaRPr lang="en-US"/>
            </a:p>
          </p:txBody>
        </p:sp>
      </p:grpSp>
      <p:sp>
        <p:nvSpPr>
          <p:cNvPr id="299044" name="Text Box 36"/>
          <p:cNvSpPr txBox="1">
            <a:spLocks noChangeArrowheads="1"/>
          </p:cNvSpPr>
          <p:nvPr/>
        </p:nvSpPr>
        <p:spPr bwMode="auto">
          <a:xfrm>
            <a:off x="5060950" y="1385888"/>
            <a:ext cx="1543050" cy="366712"/>
          </a:xfrm>
          <a:prstGeom prst="rect">
            <a:avLst/>
          </a:prstGeom>
          <a:noFill/>
          <a:ln w="9525">
            <a:noFill/>
            <a:prstDash val="sysDot"/>
            <a:miter lim="800000"/>
            <a:headEnd/>
            <a:tailEnd/>
          </a:ln>
          <a:effectLst/>
        </p:spPr>
        <p:txBody>
          <a:bodyPr wrap="none">
            <a:prstTxWarp prst="textNoShape">
              <a:avLst/>
            </a:prstTxWarp>
            <a:spAutoFit/>
          </a:bodyPr>
          <a:lstStyle/>
          <a:p>
            <a:r>
              <a:rPr lang="en-US" b="1"/>
              <a:t>Object Store</a:t>
            </a:r>
          </a:p>
        </p:txBody>
      </p:sp>
      <p:sp>
        <p:nvSpPr>
          <p:cNvPr id="299045" name="Text Box 37"/>
          <p:cNvSpPr txBox="1">
            <a:spLocks noChangeArrowheads="1"/>
          </p:cNvSpPr>
          <p:nvPr/>
        </p:nvSpPr>
        <p:spPr bwMode="auto">
          <a:xfrm>
            <a:off x="1571625" y="1458913"/>
            <a:ext cx="912813" cy="304800"/>
          </a:xfrm>
          <a:prstGeom prst="rect">
            <a:avLst/>
          </a:prstGeom>
          <a:noFill/>
          <a:ln w="9525">
            <a:noFill/>
            <a:prstDash val="sysDot"/>
            <a:miter lim="800000"/>
            <a:headEnd/>
            <a:tailEnd/>
          </a:ln>
          <a:effectLst/>
        </p:spPr>
        <p:txBody>
          <a:bodyPr wrap="none">
            <a:prstTxWarp prst="textNoShape">
              <a:avLst/>
            </a:prstTxWarp>
            <a:spAutoFit/>
          </a:bodyPr>
          <a:lstStyle/>
          <a:p>
            <a:r>
              <a:rPr lang="en-US" sz="1400"/>
              <a:t>server s1</a:t>
            </a:r>
          </a:p>
        </p:txBody>
      </p:sp>
      <p:sp>
        <p:nvSpPr>
          <p:cNvPr id="299046" name="Oval 38"/>
          <p:cNvSpPr>
            <a:spLocks noChangeArrowheads="1"/>
          </p:cNvSpPr>
          <p:nvPr/>
        </p:nvSpPr>
        <p:spPr bwMode="auto">
          <a:xfrm>
            <a:off x="5562600" y="5715000"/>
            <a:ext cx="457200" cy="457200"/>
          </a:xfrm>
          <a:prstGeom prst="ellipse">
            <a:avLst/>
          </a:prstGeom>
          <a:solidFill>
            <a:srgbClr val="FFFF99"/>
          </a:solidFill>
          <a:ln w="9525">
            <a:solidFill>
              <a:schemeClr val="tx1"/>
            </a:solidFill>
            <a:prstDash val="sysDot"/>
            <a:round/>
            <a:headEnd/>
            <a:tailEnd/>
          </a:ln>
          <a:effectLst/>
        </p:spPr>
        <p:txBody>
          <a:bodyPr wrap="none" anchor="ctr">
            <a:prstTxWarp prst="textNoShape">
              <a:avLst/>
            </a:prstTxWarp>
          </a:bodyPr>
          <a:lstStyle/>
          <a:p>
            <a:r>
              <a:rPr lang="en-US"/>
              <a:t>P3</a:t>
            </a:r>
          </a:p>
        </p:txBody>
      </p:sp>
      <p:sp>
        <p:nvSpPr>
          <p:cNvPr id="299047" name="Oval 39"/>
          <p:cNvSpPr>
            <a:spLocks noChangeArrowheads="1"/>
          </p:cNvSpPr>
          <p:nvPr/>
        </p:nvSpPr>
        <p:spPr bwMode="auto">
          <a:xfrm>
            <a:off x="5943600" y="5715000"/>
            <a:ext cx="457200" cy="457200"/>
          </a:xfrm>
          <a:prstGeom prst="ellipse">
            <a:avLst/>
          </a:prstGeom>
          <a:solidFill>
            <a:srgbClr val="FFFF99"/>
          </a:solidFill>
          <a:ln w="9525">
            <a:solidFill>
              <a:schemeClr val="tx1"/>
            </a:solidFill>
            <a:prstDash val="sysDot"/>
            <a:round/>
            <a:headEnd/>
            <a:tailEnd/>
          </a:ln>
          <a:effectLst/>
        </p:spPr>
        <p:txBody>
          <a:bodyPr wrap="none" anchor="ctr">
            <a:prstTxWarp prst="textNoShape">
              <a:avLst/>
            </a:prstTxWarp>
          </a:bodyPr>
          <a:lstStyle/>
          <a:p>
            <a:r>
              <a:rPr lang="en-US"/>
              <a:t>P4</a:t>
            </a:r>
          </a:p>
        </p:txBody>
      </p:sp>
      <p:sp>
        <p:nvSpPr>
          <p:cNvPr id="299048" name="Rectangle 40"/>
          <p:cNvSpPr>
            <a:spLocks noChangeArrowheads="1"/>
          </p:cNvSpPr>
          <p:nvPr/>
        </p:nvSpPr>
        <p:spPr bwMode="auto">
          <a:xfrm>
            <a:off x="6096000" y="3657600"/>
            <a:ext cx="2514600" cy="609600"/>
          </a:xfrm>
          <a:prstGeom prst="rect">
            <a:avLst/>
          </a:prstGeom>
          <a:solidFill>
            <a:srgbClr val="99FF66"/>
          </a:solidFill>
          <a:ln w="9525">
            <a:solidFill>
              <a:schemeClr val="tx1"/>
            </a:solidFill>
            <a:prstDash val="sysDot"/>
            <a:miter lim="800000"/>
            <a:headEnd/>
            <a:tailEnd/>
          </a:ln>
          <a:effectLst/>
        </p:spPr>
        <p:txBody>
          <a:bodyPr wrap="none" anchor="ctr">
            <a:prstTxWarp prst="textNoShape">
              <a:avLst/>
            </a:prstTxWarp>
          </a:bodyPr>
          <a:lstStyle/>
          <a:p>
            <a:r>
              <a:rPr lang="en-US" b="1"/>
              <a:t>Object Placement</a:t>
            </a:r>
          </a:p>
        </p:txBody>
      </p:sp>
      <p:grpSp>
        <p:nvGrpSpPr>
          <p:cNvPr id="6" name="Group 46"/>
          <p:cNvGrpSpPr>
            <a:grpSpLocks/>
          </p:cNvGrpSpPr>
          <p:nvPr/>
        </p:nvGrpSpPr>
        <p:grpSpPr bwMode="auto">
          <a:xfrm>
            <a:off x="4495800" y="2057400"/>
            <a:ext cx="1905000" cy="1676400"/>
            <a:chOff x="2832" y="1296"/>
            <a:chExt cx="1200" cy="1056"/>
          </a:xfrm>
        </p:grpSpPr>
        <p:sp>
          <p:nvSpPr>
            <p:cNvPr id="299049" name="Line 41"/>
            <p:cNvSpPr>
              <a:spLocks noChangeShapeType="1"/>
            </p:cNvSpPr>
            <p:nvPr/>
          </p:nvSpPr>
          <p:spPr bwMode="auto">
            <a:xfrm flipV="1">
              <a:off x="4032" y="1632"/>
              <a:ext cx="0" cy="720"/>
            </a:xfrm>
            <a:prstGeom prst="line">
              <a:avLst/>
            </a:prstGeom>
            <a:noFill/>
            <a:ln w="38100">
              <a:solidFill>
                <a:srgbClr val="009900"/>
              </a:solidFill>
              <a:round/>
              <a:headEnd/>
              <a:tailEnd/>
            </a:ln>
            <a:effectLst/>
          </p:spPr>
          <p:txBody>
            <a:bodyPr wrap="none" anchor="ctr">
              <a:prstTxWarp prst="textNoShape">
                <a:avLst/>
              </a:prstTxWarp>
            </a:bodyPr>
            <a:lstStyle/>
            <a:p>
              <a:endParaRPr lang="en-US"/>
            </a:p>
          </p:txBody>
        </p:sp>
        <p:sp>
          <p:nvSpPr>
            <p:cNvPr id="299050" name="Line 42"/>
            <p:cNvSpPr>
              <a:spLocks noChangeShapeType="1"/>
            </p:cNvSpPr>
            <p:nvPr/>
          </p:nvSpPr>
          <p:spPr bwMode="auto">
            <a:xfrm flipH="1">
              <a:off x="3504" y="1632"/>
              <a:ext cx="528" cy="0"/>
            </a:xfrm>
            <a:prstGeom prst="line">
              <a:avLst/>
            </a:prstGeom>
            <a:noFill/>
            <a:ln w="38100">
              <a:solidFill>
                <a:srgbClr val="009900"/>
              </a:solidFill>
              <a:round/>
              <a:headEnd/>
              <a:tailEnd/>
            </a:ln>
            <a:effectLst/>
          </p:spPr>
          <p:txBody>
            <a:bodyPr wrap="none" anchor="ctr">
              <a:prstTxWarp prst="textNoShape">
                <a:avLst/>
              </a:prstTxWarp>
            </a:bodyPr>
            <a:lstStyle/>
            <a:p>
              <a:endParaRPr lang="en-US"/>
            </a:p>
          </p:txBody>
        </p:sp>
        <p:sp>
          <p:nvSpPr>
            <p:cNvPr id="299051" name="Line 43"/>
            <p:cNvSpPr>
              <a:spLocks noChangeShapeType="1"/>
            </p:cNvSpPr>
            <p:nvPr/>
          </p:nvSpPr>
          <p:spPr bwMode="auto">
            <a:xfrm flipH="1" flipV="1">
              <a:off x="2832" y="1488"/>
              <a:ext cx="672" cy="144"/>
            </a:xfrm>
            <a:prstGeom prst="line">
              <a:avLst/>
            </a:prstGeom>
            <a:noFill/>
            <a:ln w="38100">
              <a:solidFill>
                <a:srgbClr val="009900"/>
              </a:solidFill>
              <a:round/>
              <a:headEnd/>
              <a:tailEnd type="triangle" w="med" len="med"/>
            </a:ln>
            <a:effectLst/>
          </p:spPr>
          <p:txBody>
            <a:bodyPr wrap="none" anchor="ctr">
              <a:prstTxWarp prst="textNoShape">
                <a:avLst/>
              </a:prstTxWarp>
            </a:bodyPr>
            <a:lstStyle/>
            <a:p>
              <a:endParaRPr lang="en-US"/>
            </a:p>
          </p:txBody>
        </p:sp>
        <p:sp>
          <p:nvSpPr>
            <p:cNvPr id="299052" name="Line 44"/>
            <p:cNvSpPr>
              <a:spLocks noChangeShapeType="1"/>
            </p:cNvSpPr>
            <p:nvPr/>
          </p:nvSpPr>
          <p:spPr bwMode="auto">
            <a:xfrm flipH="1" flipV="1">
              <a:off x="3120" y="1440"/>
              <a:ext cx="432" cy="192"/>
            </a:xfrm>
            <a:prstGeom prst="line">
              <a:avLst/>
            </a:prstGeom>
            <a:noFill/>
            <a:ln w="38100">
              <a:solidFill>
                <a:srgbClr val="009900"/>
              </a:solidFill>
              <a:round/>
              <a:headEnd/>
              <a:tailEnd type="triangle" w="med" len="med"/>
            </a:ln>
            <a:effectLst/>
          </p:spPr>
          <p:txBody>
            <a:bodyPr wrap="none" anchor="ctr">
              <a:prstTxWarp prst="textNoShape">
                <a:avLst/>
              </a:prstTxWarp>
            </a:bodyPr>
            <a:lstStyle/>
            <a:p>
              <a:endParaRPr lang="en-US"/>
            </a:p>
          </p:txBody>
        </p:sp>
        <p:sp>
          <p:nvSpPr>
            <p:cNvPr id="299053" name="Line 45"/>
            <p:cNvSpPr>
              <a:spLocks noChangeShapeType="1"/>
            </p:cNvSpPr>
            <p:nvPr/>
          </p:nvSpPr>
          <p:spPr bwMode="auto">
            <a:xfrm flipH="1" flipV="1">
              <a:off x="3360" y="1296"/>
              <a:ext cx="192" cy="336"/>
            </a:xfrm>
            <a:prstGeom prst="line">
              <a:avLst/>
            </a:prstGeom>
            <a:noFill/>
            <a:ln w="38100">
              <a:solidFill>
                <a:srgbClr val="009900"/>
              </a:solidFill>
              <a:round/>
              <a:headEnd/>
              <a:tailEnd type="triangle" w="med" len="med"/>
            </a:ln>
            <a:effectLst/>
          </p:spPr>
          <p:txBody>
            <a:bodyPr wrap="none" anchor="ctr">
              <a:prstTxWarp prst="textNoShape">
                <a:avLst/>
              </a:prstTxWarp>
            </a:bodyPr>
            <a:lstStyle/>
            <a:p>
              <a:endParaRPr lang="en-US"/>
            </a:p>
          </p:txBody>
        </p:sp>
      </p:grpSp>
      <p:sp>
        <p:nvSpPr>
          <p:cNvPr id="299055" name="Text Box 47"/>
          <p:cNvSpPr txBox="1">
            <a:spLocks noChangeArrowheads="1"/>
          </p:cNvSpPr>
          <p:nvPr/>
        </p:nvSpPr>
        <p:spPr bwMode="auto">
          <a:xfrm>
            <a:off x="6553200" y="2743200"/>
            <a:ext cx="1600200" cy="457200"/>
          </a:xfrm>
          <a:prstGeom prst="rect">
            <a:avLst/>
          </a:prstGeom>
          <a:noFill/>
          <a:ln w="9525">
            <a:noFill/>
            <a:prstDash val="sysDot"/>
            <a:miter lim="800000"/>
            <a:headEnd/>
            <a:tailEnd/>
          </a:ln>
          <a:effectLst/>
        </p:spPr>
        <p:txBody>
          <a:bodyPr>
            <a:prstTxWarp prst="textNoShape">
              <a:avLst/>
            </a:prstTxWarp>
            <a:spAutoFit/>
          </a:bodyPr>
          <a:lstStyle/>
          <a:p>
            <a:pPr marL="342900" indent="-342900" algn="l">
              <a:spcBef>
                <a:spcPct val="50000"/>
              </a:spcBef>
            </a:pPr>
            <a:r>
              <a:rPr lang="en-US" sz="1200" b="1">
                <a:solidFill>
                  <a:srgbClr val="009900"/>
                </a:solidFill>
              </a:rPr>
              <a:t>5. Infer Interests: R3, R4, P2</a:t>
            </a:r>
          </a:p>
        </p:txBody>
      </p:sp>
      <p:grpSp>
        <p:nvGrpSpPr>
          <p:cNvPr id="7" name="Group 50"/>
          <p:cNvGrpSpPr>
            <a:grpSpLocks/>
          </p:cNvGrpSpPr>
          <p:nvPr/>
        </p:nvGrpSpPr>
        <p:grpSpPr bwMode="auto">
          <a:xfrm>
            <a:off x="4648200" y="1676400"/>
            <a:ext cx="3733800" cy="4114800"/>
            <a:chOff x="2928" y="1056"/>
            <a:chExt cx="2352" cy="2592"/>
          </a:xfrm>
        </p:grpSpPr>
        <p:sp>
          <p:nvSpPr>
            <p:cNvPr id="299056" name="Line 48"/>
            <p:cNvSpPr>
              <a:spLocks noChangeShapeType="1"/>
            </p:cNvSpPr>
            <p:nvPr/>
          </p:nvSpPr>
          <p:spPr bwMode="auto">
            <a:xfrm>
              <a:off x="2928" y="1056"/>
              <a:ext cx="2352" cy="0"/>
            </a:xfrm>
            <a:prstGeom prst="line">
              <a:avLst/>
            </a:prstGeom>
            <a:noFill/>
            <a:ln w="38100">
              <a:solidFill>
                <a:srgbClr val="009900"/>
              </a:solidFill>
              <a:round/>
              <a:headEnd/>
              <a:tailEnd/>
            </a:ln>
            <a:effectLst/>
          </p:spPr>
          <p:txBody>
            <a:bodyPr wrap="none" anchor="ctr">
              <a:prstTxWarp prst="textNoShape">
                <a:avLst/>
              </a:prstTxWarp>
            </a:bodyPr>
            <a:lstStyle/>
            <a:p>
              <a:endParaRPr lang="en-US"/>
            </a:p>
          </p:txBody>
        </p:sp>
        <p:sp>
          <p:nvSpPr>
            <p:cNvPr id="299057" name="Line 49"/>
            <p:cNvSpPr>
              <a:spLocks noChangeShapeType="1"/>
            </p:cNvSpPr>
            <p:nvPr/>
          </p:nvSpPr>
          <p:spPr bwMode="auto">
            <a:xfrm>
              <a:off x="5280" y="1056"/>
              <a:ext cx="0" cy="2592"/>
            </a:xfrm>
            <a:prstGeom prst="line">
              <a:avLst/>
            </a:prstGeom>
            <a:noFill/>
            <a:ln w="38100">
              <a:solidFill>
                <a:srgbClr val="009900"/>
              </a:solidFill>
              <a:round/>
              <a:headEnd/>
              <a:tailEnd type="triangle" w="med" len="med"/>
            </a:ln>
            <a:effectLst/>
          </p:spPr>
          <p:txBody>
            <a:bodyPr wrap="none" anchor="ctr">
              <a:prstTxWarp prst="textNoShape">
                <a:avLst/>
              </a:prstTxWarp>
            </a:bodyPr>
            <a:lstStyle/>
            <a:p>
              <a:endParaRPr lang="en-US"/>
            </a:p>
          </p:txBody>
        </p:sp>
      </p:grpSp>
      <p:sp>
        <p:nvSpPr>
          <p:cNvPr id="299059" name="Text Box 51"/>
          <p:cNvSpPr txBox="1">
            <a:spLocks noChangeArrowheads="1"/>
          </p:cNvSpPr>
          <p:nvPr/>
        </p:nvSpPr>
        <p:spPr bwMode="auto">
          <a:xfrm>
            <a:off x="6553200" y="4541838"/>
            <a:ext cx="1981200" cy="639762"/>
          </a:xfrm>
          <a:prstGeom prst="rect">
            <a:avLst/>
          </a:prstGeom>
          <a:noFill/>
          <a:ln w="9525">
            <a:noFill/>
            <a:prstDash val="sysDot"/>
            <a:miter lim="800000"/>
            <a:headEnd/>
            <a:tailEnd/>
          </a:ln>
          <a:effectLst/>
        </p:spPr>
        <p:txBody>
          <a:bodyPr>
            <a:prstTxWarp prst="textNoShape">
              <a:avLst/>
            </a:prstTxWarp>
            <a:spAutoFit/>
          </a:bodyPr>
          <a:lstStyle/>
          <a:p>
            <a:pPr marL="342900" indent="-342900" algn="l">
              <a:spcBef>
                <a:spcPct val="50000"/>
              </a:spcBef>
            </a:pPr>
            <a:r>
              <a:rPr lang="en-US" sz="1200" b="1">
                <a:solidFill>
                  <a:srgbClr val="009900"/>
                </a:solidFill>
              </a:rPr>
              <a:t>5. Optimize Placement: migrate P1 to server s2</a:t>
            </a:r>
          </a:p>
        </p:txBody>
      </p:sp>
      <p:sp>
        <p:nvSpPr>
          <p:cNvPr id="299060" name="Oval 52" descr="Large checker board"/>
          <p:cNvSpPr>
            <a:spLocks noChangeArrowheads="1"/>
          </p:cNvSpPr>
          <p:nvPr/>
        </p:nvSpPr>
        <p:spPr bwMode="auto">
          <a:xfrm>
            <a:off x="8153400" y="5791200"/>
            <a:ext cx="457200" cy="457200"/>
          </a:xfrm>
          <a:prstGeom prst="ellipse">
            <a:avLst/>
          </a:prstGeom>
          <a:pattFill prst="lgCheck">
            <a:fgClr>
              <a:srgbClr val="99FF66"/>
            </a:fgClr>
            <a:bgClr>
              <a:srgbClr val="FFFFFF"/>
            </a:bgClr>
          </a:pattFill>
          <a:ln w="9525" cap="rnd">
            <a:solidFill>
              <a:schemeClr val="tx1"/>
            </a:solidFill>
            <a:prstDash val="sysDot"/>
            <a:round/>
            <a:headEnd/>
            <a:tailEnd/>
          </a:ln>
          <a:effectLst/>
        </p:spPr>
        <p:txBody>
          <a:bodyPr wrap="none" anchor="ctr">
            <a:prstTxWarp prst="textNoShape">
              <a:avLst/>
            </a:prstTxWarp>
          </a:bodyPr>
          <a:lstStyle/>
          <a:p>
            <a:r>
              <a:rPr lang="en-US"/>
              <a:t>P1</a:t>
            </a:r>
          </a:p>
        </p:txBody>
      </p:sp>
      <p:sp>
        <p:nvSpPr>
          <p:cNvPr id="53" name="Slide Number Placeholder 52"/>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p:txBody>
          <a:bodyPr/>
          <a:lstStyle/>
          <a:p>
            <a:r>
              <a:rPr lang="en-US"/>
              <a:t>Demo</a:t>
            </a:r>
          </a:p>
        </p:txBody>
      </p:sp>
      <p:sp>
        <p:nvSpPr>
          <p:cNvPr id="367619" name="Rectangle 3"/>
          <p:cNvSpPr>
            <a:spLocks noGrp="1" noChangeArrowheads="1"/>
          </p:cNvSpPr>
          <p:nvPr>
            <p:ph type="body" idx="1"/>
          </p:nvPr>
        </p:nvSpPr>
        <p:spPr>
          <a:xfrm>
            <a:off x="457200" y="1447800"/>
            <a:ext cx="2430463" cy="4876800"/>
          </a:xfrm>
          <a:noFill/>
          <a:ln/>
        </p:spPr>
        <p:txBody>
          <a:bodyPr/>
          <a:lstStyle/>
          <a:p>
            <a:endParaRPr lang="en-US" sz="2400" dirty="0"/>
          </a:p>
          <a:p>
            <a:endParaRPr lang="en-US" sz="2400" dirty="0"/>
          </a:p>
          <a:p>
            <a:r>
              <a:rPr lang="en-US" sz="2400" dirty="0"/>
              <a:t>Synthetic game used </a:t>
            </a:r>
            <a:br>
              <a:rPr lang="en-US" sz="2400" dirty="0"/>
            </a:br>
            <a:r>
              <a:rPr lang="en-US" sz="2400" dirty="0"/>
              <a:t>for evaluation</a:t>
            </a:r>
          </a:p>
        </p:txBody>
      </p:sp>
      <p:sp>
        <p:nvSpPr>
          <p:cNvPr id="5" name="Slide Number Placeholder 4"/>
          <p:cNvSpPr>
            <a:spLocks noGrp="1"/>
          </p:cNvSpPr>
          <p:nvPr>
            <p:ph type="sldNum" sz="quarter" idx="11"/>
          </p:nvPr>
        </p:nvSpPr>
        <p:spPr/>
        <p:txBody>
          <a:bodyPr/>
          <a:lstStyle/>
          <a:p>
            <a:fld id="{528292FC-6B71-0247-9DBF-16A9B9A59272}" type="slidenum">
              <a:rPr lang="en-US" smtClean="0"/>
              <a:pPr/>
              <a:t>41</a:t>
            </a:fld>
            <a:endParaRPr 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fld id="{B20DA71E-535A-5949-AE37-2295682DF2F0}" type="slidenum">
              <a:rPr lang="en-US"/>
              <a:pPr/>
              <a:t>42</a:t>
            </a:fld>
            <a:endParaRPr lang="en-US"/>
          </a:p>
        </p:txBody>
      </p:sp>
      <p:sp>
        <p:nvSpPr>
          <p:cNvPr id="453634" name="Rectangle 2"/>
          <p:cNvSpPr>
            <a:spLocks noGrp="1" noChangeArrowheads="1"/>
          </p:cNvSpPr>
          <p:nvPr>
            <p:ph type="title"/>
          </p:nvPr>
        </p:nvSpPr>
        <p:spPr/>
        <p:txBody>
          <a:bodyPr/>
          <a:lstStyle/>
          <a:p>
            <a:r>
              <a:rPr lang="en-US"/>
              <a:t>View Inconsistency</a:t>
            </a:r>
          </a:p>
        </p:txBody>
      </p:sp>
      <p:sp>
        <p:nvSpPr>
          <p:cNvPr id="453635" name="AutoShape 3"/>
          <p:cNvSpPr>
            <a:spLocks noChangeArrowheads="1"/>
          </p:cNvSpPr>
          <p:nvPr/>
        </p:nvSpPr>
        <p:spPr bwMode="auto">
          <a:xfrm>
            <a:off x="533400" y="4876800"/>
            <a:ext cx="8077200" cy="1600200"/>
          </a:xfrm>
          <a:prstGeom prst="roundRect">
            <a:avLst>
              <a:gd name="adj" fmla="val 5153"/>
            </a:avLst>
          </a:prstGeom>
          <a:solidFill>
            <a:srgbClr val="FFFFCC"/>
          </a:solidFill>
          <a:ln w="3175">
            <a:solidFill>
              <a:srgbClr val="C0C0C0"/>
            </a:solidFill>
            <a:round/>
            <a:headEnd/>
            <a:tailEnd/>
          </a:ln>
          <a:effectLst>
            <a:outerShdw blurRad="63500" dist="71842" dir="2700000" algn="ctr" rotWithShape="0">
              <a:schemeClr val="bg2">
                <a:alpha val="74998"/>
              </a:schemeClr>
            </a:outerShdw>
          </a:effectLst>
        </p:spPr>
        <p:txBody>
          <a:bodyPr wrap="none" anchor="ctr">
            <a:prstTxWarp prst="textNoShape">
              <a:avLst/>
            </a:prstTxWarp>
          </a:bodyPr>
          <a:lstStyle/>
          <a:p>
            <a:pPr marL="342900" indent="-342900" algn="l"/>
            <a:r>
              <a:rPr lang="en-US" sz="2200" b="1" dirty="0"/>
              <a:t>Observations:</a:t>
            </a:r>
          </a:p>
          <a:p>
            <a:pPr marL="342900" indent="-342900" algn="l"/>
            <a:r>
              <a:rPr lang="en-US" sz="2200" dirty="0"/>
              <a:t>1. View inconsistency is small and gets repaired quickly</a:t>
            </a:r>
          </a:p>
          <a:p>
            <a:pPr marL="342900" indent="-342900" algn="l"/>
            <a:endParaRPr lang="en-US" sz="2200" dirty="0"/>
          </a:p>
          <a:p>
            <a:pPr marL="342900" indent="-342900" algn="l"/>
            <a:r>
              <a:rPr lang="en-US" sz="2200" dirty="0"/>
              <a:t>2. Missing objects on the periphery</a:t>
            </a:r>
          </a:p>
        </p:txBody>
      </p:sp>
      <p:grpSp>
        <p:nvGrpSpPr>
          <p:cNvPr id="2" name="Group 6"/>
          <p:cNvGrpSpPr>
            <a:grpSpLocks/>
          </p:cNvGrpSpPr>
          <p:nvPr/>
        </p:nvGrpSpPr>
        <p:grpSpPr bwMode="auto">
          <a:xfrm>
            <a:off x="2057400" y="838200"/>
            <a:ext cx="5334000" cy="3962400"/>
            <a:chOff x="1536" y="528"/>
            <a:chExt cx="2304" cy="1544"/>
          </a:xfrm>
        </p:grpSpPr>
        <p:pic>
          <p:nvPicPr>
            <p:cNvPr id="453636" name="Picture 4"/>
            <p:cNvPicPr>
              <a:picLocks noChangeAspect="1" noChangeArrowheads="1"/>
            </p:cNvPicPr>
            <p:nvPr/>
          </p:nvPicPr>
          <p:blipFill>
            <a:blip r:embed="rId2"/>
            <a:srcRect/>
            <a:stretch>
              <a:fillRect/>
            </a:stretch>
          </p:blipFill>
          <p:spPr bwMode="auto">
            <a:xfrm>
              <a:off x="1536" y="528"/>
              <a:ext cx="2304" cy="1544"/>
            </a:xfrm>
            <a:prstGeom prst="rect">
              <a:avLst/>
            </a:prstGeom>
            <a:noFill/>
            <a:ln w="3175">
              <a:noFill/>
              <a:miter lim="800000"/>
              <a:headEnd/>
              <a:tailEnd/>
            </a:ln>
            <a:effectLst/>
          </p:spPr>
        </p:pic>
        <p:sp>
          <p:nvSpPr>
            <p:cNvPr id="453637" name="Rectangle 5"/>
            <p:cNvSpPr>
              <a:spLocks noChangeArrowheads="1"/>
            </p:cNvSpPr>
            <p:nvPr/>
          </p:nvSpPr>
          <p:spPr bwMode="auto">
            <a:xfrm>
              <a:off x="2160" y="720"/>
              <a:ext cx="672" cy="291"/>
            </a:xfrm>
            <a:prstGeom prst="rect">
              <a:avLst/>
            </a:prstGeom>
            <a:solidFill>
              <a:schemeClr val="bg1"/>
            </a:solidFill>
            <a:ln w="3175">
              <a:noFill/>
              <a:miter lim="800000"/>
              <a:headEnd/>
              <a:tailEnd/>
            </a:ln>
            <a:effectLst/>
          </p:spPr>
          <p:txBody>
            <a:bodyPr wrap="none" anchor="ctr">
              <a:prstTxWarp prst="textNoShape">
                <a:avLst/>
              </a:prstTxWarp>
            </a:bodyPr>
            <a:lstStyle/>
            <a:p>
              <a:pPr algn="l"/>
              <a:r>
                <a:rPr lang="en-US" sz="1000"/>
                <a:t>no delay</a:t>
              </a:r>
            </a:p>
            <a:p>
              <a:pPr algn="l"/>
              <a:r>
                <a:rPr lang="en-US" sz="1000"/>
                <a:t>100 ms delay</a:t>
              </a:r>
            </a:p>
            <a:p>
              <a:pPr algn="l"/>
              <a:r>
                <a:rPr lang="en-US" sz="1000"/>
                <a:t>400 ms delay</a:t>
              </a:r>
            </a:p>
          </p:txBody>
        </p:sp>
      </p:grpSp>
    </p:spTree>
  </p:cSld>
  <p:clrMapOvr>
    <a:masterClrMapping/>
  </p:clrMapOvr>
  <p:transition advTm="33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Area-of-Interest (AOI) Filtering</a:t>
            </a:r>
            <a:endParaRPr lang="en-US" dirty="0"/>
          </a:p>
        </p:txBody>
      </p:sp>
      <p:sp>
        <p:nvSpPr>
          <p:cNvPr id="3" name="Content Placeholder 2"/>
          <p:cNvSpPr>
            <a:spLocks noGrp="1"/>
          </p:cNvSpPr>
          <p:nvPr>
            <p:ph idx="1"/>
          </p:nvPr>
        </p:nvSpPr>
        <p:spPr>
          <a:xfrm>
            <a:off x="457200" y="1524001"/>
            <a:ext cx="3962400" cy="4038600"/>
          </a:xfrm>
        </p:spPr>
        <p:txBody>
          <a:bodyPr>
            <a:normAutofit fontScale="92500" lnSpcReduction="20000"/>
          </a:bodyPr>
          <a:lstStyle/>
          <a:p>
            <a:pPr marL="225425" indent="-225425"/>
            <a:r>
              <a:rPr lang="en-US" sz="2800" dirty="0" smtClean="0"/>
              <a:t>Only receive updates from players in your AOI</a:t>
            </a:r>
          </a:p>
          <a:p>
            <a:pPr marL="463550" lvl="1" indent="-238125"/>
            <a:r>
              <a:rPr lang="en-US" sz="2000" dirty="0" err="1" smtClean="0"/>
              <a:t>Colyseus</a:t>
            </a:r>
            <a:r>
              <a:rPr lang="en-US" sz="2000" dirty="0" smtClean="0"/>
              <a:t> </a:t>
            </a:r>
            <a:r>
              <a:rPr lang="en-US" sz="2000" dirty="0" smtClean="0">
                <a:solidFill>
                  <a:schemeClr val="bg1">
                    <a:lumMod val="50000"/>
                  </a:schemeClr>
                </a:solidFill>
              </a:rPr>
              <a:t>[</a:t>
            </a:r>
            <a:r>
              <a:rPr lang="en-US" sz="2000" dirty="0" err="1" smtClean="0">
                <a:solidFill>
                  <a:schemeClr val="bg1">
                    <a:lumMod val="50000"/>
                  </a:schemeClr>
                </a:solidFill>
              </a:rPr>
              <a:t>Bharambe</a:t>
            </a:r>
            <a:r>
              <a:rPr lang="en-US" sz="2000" dirty="0" smtClean="0">
                <a:solidFill>
                  <a:schemeClr val="bg1">
                    <a:lumMod val="50000"/>
                  </a:schemeClr>
                </a:solidFill>
              </a:rPr>
              <a:t> ‘06]</a:t>
            </a:r>
          </a:p>
          <a:p>
            <a:pPr marL="463550" lvl="1" indent="-238125"/>
            <a:r>
              <a:rPr lang="en-US" sz="2000" dirty="0" smtClean="0"/>
              <a:t>VON </a:t>
            </a:r>
            <a:r>
              <a:rPr lang="en-US" sz="2000" dirty="0" smtClean="0">
                <a:solidFill>
                  <a:schemeClr val="bg1">
                    <a:lumMod val="50000"/>
                  </a:schemeClr>
                </a:solidFill>
              </a:rPr>
              <a:t>[</a:t>
            </a:r>
            <a:r>
              <a:rPr lang="en-US" sz="2000" dirty="0" err="1" smtClean="0">
                <a:solidFill>
                  <a:schemeClr val="bg1">
                    <a:lumMod val="50000"/>
                  </a:schemeClr>
                </a:solidFill>
              </a:rPr>
              <a:t>Hu</a:t>
            </a:r>
            <a:r>
              <a:rPr lang="en-US" sz="2000" dirty="0" smtClean="0">
                <a:solidFill>
                  <a:schemeClr val="bg1">
                    <a:lumMod val="50000"/>
                  </a:schemeClr>
                </a:solidFill>
              </a:rPr>
              <a:t> ‘06]</a:t>
            </a:r>
          </a:p>
          <a:p>
            <a:pPr marL="463550" lvl="1" indent="-238125"/>
            <a:r>
              <a:rPr lang="en-US" sz="2000" dirty="0" err="1" smtClean="0"/>
              <a:t>SimMUD</a:t>
            </a:r>
            <a:r>
              <a:rPr lang="en-US" sz="2000" dirty="0" smtClean="0"/>
              <a:t> </a:t>
            </a:r>
            <a:r>
              <a:rPr lang="en-US" sz="2000" dirty="0" smtClean="0">
                <a:solidFill>
                  <a:schemeClr val="bg1">
                    <a:lumMod val="50000"/>
                  </a:schemeClr>
                </a:solidFill>
              </a:rPr>
              <a:t>[</a:t>
            </a:r>
            <a:r>
              <a:rPr lang="en-US" sz="2000" dirty="0" err="1" smtClean="0">
                <a:solidFill>
                  <a:schemeClr val="bg1">
                    <a:lumMod val="50000"/>
                  </a:schemeClr>
                </a:solidFill>
              </a:rPr>
              <a:t>Knutsson</a:t>
            </a:r>
            <a:r>
              <a:rPr lang="en-US" sz="2000" dirty="0" smtClean="0">
                <a:solidFill>
                  <a:schemeClr val="bg1">
                    <a:lumMod val="50000"/>
                  </a:schemeClr>
                </a:solidFill>
              </a:rPr>
              <a:t> ’04]</a:t>
            </a:r>
          </a:p>
          <a:p>
            <a:pPr marL="63500" indent="-238125"/>
            <a:r>
              <a:rPr lang="en-US" sz="2800" dirty="0" smtClean="0">
                <a:solidFill>
                  <a:srgbClr val="FF0000"/>
                </a:solidFill>
              </a:rPr>
              <a:t>Problems</a:t>
            </a:r>
            <a:r>
              <a:rPr lang="en-US" sz="2800" dirty="0" smtClean="0"/>
              <a:t>:</a:t>
            </a:r>
          </a:p>
          <a:p>
            <a:pPr marL="463550" lvl="1" indent="-238125"/>
            <a:r>
              <a:rPr lang="en-US" sz="2000" dirty="0" smtClean="0"/>
              <a:t>Open-area maps, large battles</a:t>
            </a:r>
          </a:p>
          <a:p>
            <a:pPr marL="463550" lvl="1" indent="-238125"/>
            <a:r>
              <a:rPr lang="en-US" sz="2000" dirty="0" smtClean="0"/>
              <a:t>Region populations naturally follow a power-law</a:t>
            </a:r>
            <a:br>
              <a:rPr lang="en-US" sz="2000" dirty="0" smtClean="0"/>
            </a:br>
            <a:r>
              <a:rPr lang="en-US" sz="2000" dirty="0" smtClean="0">
                <a:solidFill>
                  <a:schemeClr val="bg1">
                    <a:lumMod val="50000"/>
                  </a:schemeClr>
                </a:solidFill>
              </a:rPr>
              <a:t>[</a:t>
            </a:r>
            <a:r>
              <a:rPr lang="en-US" sz="2000" dirty="0" err="1" smtClean="0">
                <a:solidFill>
                  <a:schemeClr val="bg1">
                    <a:lumMod val="50000"/>
                  </a:schemeClr>
                </a:solidFill>
              </a:rPr>
              <a:t>Bharambe</a:t>
            </a:r>
            <a:r>
              <a:rPr lang="en-US" sz="2000" dirty="0" smtClean="0">
                <a:solidFill>
                  <a:schemeClr val="bg1">
                    <a:lumMod val="50000"/>
                  </a:schemeClr>
                </a:solidFill>
              </a:rPr>
              <a:t> ‘06, Pittman ‘07]</a:t>
            </a:r>
          </a:p>
        </p:txBody>
      </p:sp>
      <p:pic>
        <p:nvPicPr>
          <p:cNvPr id="4" name="Picture 4" descr="q3map"/>
          <p:cNvPicPr>
            <a:picLocks noChangeAspect="1" noChangeArrowheads="1"/>
          </p:cNvPicPr>
          <p:nvPr/>
        </p:nvPicPr>
        <p:blipFill>
          <a:blip r:embed="rId3">
            <a:grayscl/>
            <a:lum bright="40000" contrast="40000"/>
          </a:blip>
          <a:srcRect/>
          <a:stretch>
            <a:fillRect/>
          </a:stretch>
        </p:blipFill>
        <p:spPr bwMode="auto">
          <a:xfrm>
            <a:off x="4419600" y="1676400"/>
            <a:ext cx="4343400" cy="3274670"/>
          </a:xfrm>
          <a:prstGeom prst="rect">
            <a:avLst/>
          </a:prstGeom>
          <a:noFill/>
        </p:spPr>
      </p:pic>
      <p:sp>
        <p:nvSpPr>
          <p:cNvPr id="14" name="Freeform 13"/>
          <p:cNvSpPr/>
          <p:nvPr/>
        </p:nvSpPr>
        <p:spPr>
          <a:xfrm>
            <a:off x="5186149" y="1766248"/>
            <a:ext cx="1787857" cy="1569492"/>
          </a:xfrm>
          <a:custGeom>
            <a:avLst/>
            <a:gdLst>
              <a:gd name="connsiteX0" fmla="*/ 0 w 1787857"/>
              <a:gd name="connsiteY0" fmla="*/ 491319 h 1569492"/>
              <a:gd name="connsiteX1" fmla="*/ 1105469 w 1787857"/>
              <a:gd name="connsiteY1" fmla="*/ 1569492 h 1569492"/>
              <a:gd name="connsiteX2" fmla="*/ 1501254 w 1787857"/>
              <a:gd name="connsiteY2" fmla="*/ 1241946 h 1569492"/>
              <a:gd name="connsiteX3" fmla="*/ 1555845 w 1787857"/>
              <a:gd name="connsiteY3" fmla="*/ 989462 h 1569492"/>
              <a:gd name="connsiteX4" fmla="*/ 1603612 w 1787857"/>
              <a:gd name="connsiteY4" fmla="*/ 1037230 h 1569492"/>
              <a:gd name="connsiteX5" fmla="*/ 1787857 w 1787857"/>
              <a:gd name="connsiteY5" fmla="*/ 873456 h 1569492"/>
              <a:gd name="connsiteX6" fmla="*/ 852985 w 1787857"/>
              <a:gd name="connsiteY6" fmla="*/ 6824 h 1569492"/>
              <a:gd name="connsiteX7" fmla="*/ 614150 w 1787857"/>
              <a:gd name="connsiteY7" fmla="*/ 0 h 1569492"/>
              <a:gd name="connsiteX8" fmla="*/ 0 w 1787857"/>
              <a:gd name="connsiteY8" fmla="*/ 491319 h 1569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7857" h="1569492">
                <a:moveTo>
                  <a:pt x="0" y="491319"/>
                </a:moveTo>
                <a:lnTo>
                  <a:pt x="1105469" y="1569492"/>
                </a:lnTo>
                <a:lnTo>
                  <a:pt x="1501254" y="1241946"/>
                </a:lnTo>
                <a:lnTo>
                  <a:pt x="1555845" y="989462"/>
                </a:lnTo>
                <a:lnTo>
                  <a:pt x="1603612" y="1037230"/>
                </a:lnTo>
                <a:lnTo>
                  <a:pt x="1787857" y="873456"/>
                </a:lnTo>
                <a:lnTo>
                  <a:pt x="852985" y="6824"/>
                </a:lnTo>
                <a:lnTo>
                  <a:pt x="614150" y="0"/>
                </a:lnTo>
                <a:lnTo>
                  <a:pt x="0" y="491319"/>
                </a:lnTo>
                <a:close/>
              </a:path>
            </a:pathLst>
          </a:cu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6994478" y="2025555"/>
            <a:ext cx="1521725" cy="1194179"/>
          </a:xfrm>
          <a:custGeom>
            <a:avLst/>
            <a:gdLst>
              <a:gd name="connsiteX0" fmla="*/ 0 w 1521725"/>
              <a:gd name="connsiteY0" fmla="*/ 620973 h 1194179"/>
              <a:gd name="connsiteX1" fmla="*/ 450376 w 1521725"/>
              <a:gd name="connsiteY1" fmla="*/ 1084997 h 1194179"/>
              <a:gd name="connsiteX2" fmla="*/ 559558 w 1521725"/>
              <a:gd name="connsiteY2" fmla="*/ 982639 h 1194179"/>
              <a:gd name="connsiteX3" fmla="*/ 764274 w 1521725"/>
              <a:gd name="connsiteY3" fmla="*/ 1194179 h 1194179"/>
              <a:gd name="connsiteX4" fmla="*/ 1521725 w 1521725"/>
              <a:gd name="connsiteY4" fmla="*/ 627797 h 1194179"/>
              <a:gd name="connsiteX5" fmla="*/ 805218 w 1521725"/>
              <a:gd name="connsiteY5" fmla="*/ 0 h 1194179"/>
              <a:gd name="connsiteX6" fmla="*/ 0 w 1521725"/>
              <a:gd name="connsiteY6" fmla="*/ 620973 h 119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1725" h="1194179">
                <a:moveTo>
                  <a:pt x="0" y="620973"/>
                </a:moveTo>
                <a:lnTo>
                  <a:pt x="450376" y="1084997"/>
                </a:lnTo>
                <a:cubicBezTo>
                  <a:pt x="568088" y="981134"/>
                  <a:pt x="617951" y="982639"/>
                  <a:pt x="559558" y="982639"/>
                </a:cubicBezTo>
                <a:lnTo>
                  <a:pt x="764274" y="1194179"/>
                </a:lnTo>
                <a:lnTo>
                  <a:pt x="1521725" y="627797"/>
                </a:lnTo>
                <a:lnTo>
                  <a:pt x="805218" y="0"/>
                </a:lnTo>
                <a:lnTo>
                  <a:pt x="0" y="620973"/>
                </a:lnTo>
                <a:close/>
              </a:path>
            </a:pathLst>
          </a:cu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540388" y="3062785"/>
            <a:ext cx="1112293" cy="941696"/>
          </a:xfrm>
          <a:custGeom>
            <a:avLst/>
            <a:gdLst>
              <a:gd name="connsiteX0" fmla="*/ 0 w 1112293"/>
              <a:gd name="connsiteY0" fmla="*/ 470848 h 941696"/>
              <a:gd name="connsiteX1" fmla="*/ 627797 w 1112293"/>
              <a:gd name="connsiteY1" fmla="*/ 0 h 941696"/>
              <a:gd name="connsiteX2" fmla="*/ 1057702 w 1112293"/>
              <a:gd name="connsiteY2" fmla="*/ 429905 h 941696"/>
              <a:gd name="connsiteX3" fmla="*/ 989463 w 1112293"/>
              <a:gd name="connsiteY3" fmla="*/ 511791 h 941696"/>
              <a:gd name="connsiteX4" fmla="*/ 1112293 w 1112293"/>
              <a:gd name="connsiteY4" fmla="*/ 634621 h 941696"/>
              <a:gd name="connsiteX5" fmla="*/ 723331 w 1112293"/>
              <a:gd name="connsiteY5" fmla="*/ 941696 h 941696"/>
              <a:gd name="connsiteX6" fmla="*/ 552734 w 1112293"/>
              <a:gd name="connsiteY6" fmla="*/ 791570 h 941696"/>
              <a:gd name="connsiteX7" fmla="*/ 429905 w 1112293"/>
              <a:gd name="connsiteY7" fmla="*/ 907576 h 941696"/>
              <a:gd name="connsiteX8" fmla="*/ 0 w 1112293"/>
              <a:gd name="connsiteY8" fmla="*/ 470848 h 94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293" h="941696">
                <a:moveTo>
                  <a:pt x="0" y="470848"/>
                </a:moveTo>
                <a:lnTo>
                  <a:pt x="627797" y="0"/>
                </a:lnTo>
                <a:lnTo>
                  <a:pt x="1057702" y="429905"/>
                </a:lnTo>
                <a:lnTo>
                  <a:pt x="989463" y="511791"/>
                </a:lnTo>
                <a:lnTo>
                  <a:pt x="1112293" y="634621"/>
                </a:lnTo>
                <a:lnTo>
                  <a:pt x="723331" y="941696"/>
                </a:lnTo>
                <a:lnTo>
                  <a:pt x="552734" y="791570"/>
                </a:lnTo>
                <a:lnTo>
                  <a:pt x="429905" y="907576"/>
                </a:lnTo>
                <a:lnTo>
                  <a:pt x="0" y="470848"/>
                </a:lnTo>
                <a:close/>
              </a:path>
            </a:pathLst>
          </a:cu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6325737" y="3315269"/>
            <a:ext cx="1562669" cy="1542197"/>
          </a:xfrm>
          <a:custGeom>
            <a:avLst/>
            <a:gdLst>
              <a:gd name="connsiteX0" fmla="*/ 54591 w 1562669"/>
              <a:gd name="connsiteY0" fmla="*/ 327546 h 1542197"/>
              <a:gd name="connsiteX1" fmla="*/ 423081 w 1562669"/>
              <a:gd name="connsiteY1" fmla="*/ 0 h 1542197"/>
              <a:gd name="connsiteX2" fmla="*/ 832514 w 1562669"/>
              <a:gd name="connsiteY2" fmla="*/ 395785 h 1542197"/>
              <a:gd name="connsiteX3" fmla="*/ 1071350 w 1562669"/>
              <a:gd name="connsiteY3" fmla="*/ 177421 h 1542197"/>
              <a:gd name="connsiteX4" fmla="*/ 1562669 w 1562669"/>
              <a:gd name="connsiteY4" fmla="*/ 675564 h 1542197"/>
              <a:gd name="connsiteX5" fmla="*/ 477672 w 1562669"/>
              <a:gd name="connsiteY5" fmla="*/ 1542197 h 1542197"/>
              <a:gd name="connsiteX6" fmla="*/ 0 w 1562669"/>
              <a:gd name="connsiteY6" fmla="*/ 1119116 h 1542197"/>
              <a:gd name="connsiteX7" fmla="*/ 477672 w 1562669"/>
              <a:gd name="connsiteY7" fmla="*/ 764274 h 1542197"/>
              <a:gd name="connsiteX8" fmla="*/ 54591 w 1562669"/>
              <a:gd name="connsiteY8" fmla="*/ 327546 h 154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2669" h="1542197">
                <a:moveTo>
                  <a:pt x="54591" y="327546"/>
                </a:moveTo>
                <a:lnTo>
                  <a:pt x="423081" y="0"/>
                </a:lnTo>
                <a:lnTo>
                  <a:pt x="832514" y="395785"/>
                </a:lnTo>
                <a:lnTo>
                  <a:pt x="1071350" y="177421"/>
                </a:lnTo>
                <a:lnTo>
                  <a:pt x="1562669" y="675564"/>
                </a:lnTo>
                <a:lnTo>
                  <a:pt x="477672" y="1542197"/>
                </a:lnTo>
                <a:lnTo>
                  <a:pt x="0" y="1119116"/>
                </a:lnTo>
                <a:lnTo>
                  <a:pt x="477672" y="764274"/>
                </a:lnTo>
                <a:lnTo>
                  <a:pt x="54591" y="327546"/>
                </a:lnTo>
                <a:close/>
              </a:path>
            </a:pathLst>
          </a:cu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20"/>
          <p:cNvGrpSpPr/>
          <p:nvPr/>
        </p:nvGrpSpPr>
        <p:grpSpPr>
          <a:xfrm>
            <a:off x="5638800" y="1981200"/>
            <a:ext cx="2601278" cy="2514600"/>
            <a:chOff x="5638800" y="2514600"/>
            <a:chExt cx="2601278" cy="2514600"/>
          </a:xfrm>
        </p:grpSpPr>
        <p:pic>
          <p:nvPicPr>
            <p:cNvPr id="5" name="Picture 65" descr="orb"/>
            <p:cNvPicPr>
              <a:picLocks noChangeAspect="1" noChangeArrowheads="1"/>
            </p:cNvPicPr>
            <p:nvPr/>
          </p:nvPicPr>
          <p:blipFill>
            <a:blip r:embed="rId4" cstate="print"/>
            <a:srcRect/>
            <a:stretch>
              <a:fillRect/>
            </a:stretch>
          </p:blipFill>
          <p:spPr bwMode="auto">
            <a:xfrm>
              <a:off x="5638800" y="2667000"/>
              <a:ext cx="315278" cy="457200"/>
            </a:xfrm>
            <a:prstGeom prst="rect">
              <a:avLst/>
            </a:prstGeom>
            <a:noFill/>
            <a:effectLst>
              <a:outerShdw blurRad="50800" dist="38100" dir="2700000" algn="tl" rotWithShape="0">
                <a:prstClr val="black">
                  <a:alpha val="40000"/>
                </a:prstClr>
              </a:outerShdw>
            </a:effectLst>
          </p:spPr>
        </p:pic>
        <p:pic>
          <p:nvPicPr>
            <p:cNvPr id="6" name="Picture 65" descr="orb"/>
            <p:cNvPicPr>
              <a:picLocks noChangeAspect="1" noChangeArrowheads="1"/>
            </p:cNvPicPr>
            <p:nvPr/>
          </p:nvPicPr>
          <p:blipFill>
            <a:blip r:embed="rId4" cstate="print"/>
            <a:srcRect/>
            <a:stretch>
              <a:fillRect/>
            </a:stretch>
          </p:blipFill>
          <p:spPr bwMode="auto">
            <a:xfrm>
              <a:off x="6172200" y="2514600"/>
              <a:ext cx="315278" cy="457200"/>
            </a:xfrm>
            <a:prstGeom prst="rect">
              <a:avLst/>
            </a:prstGeom>
            <a:noFill/>
            <a:effectLst>
              <a:outerShdw blurRad="50800" dist="38100" dir="2700000" algn="tl" rotWithShape="0">
                <a:prstClr val="black">
                  <a:alpha val="40000"/>
                </a:prstClr>
              </a:outerShdw>
            </a:effectLst>
          </p:spPr>
        </p:pic>
        <p:pic>
          <p:nvPicPr>
            <p:cNvPr id="7" name="Picture 65" descr="orb"/>
            <p:cNvPicPr>
              <a:picLocks noChangeAspect="1" noChangeArrowheads="1"/>
            </p:cNvPicPr>
            <p:nvPr/>
          </p:nvPicPr>
          <p:blipFill>
            <a:blip r:embed="rId4" cstate="print"/>
            <a:srcRect/>
            <a:stretch>
              <a:fillRect/>
            </a:stretch>
          </p:blipFill>
          <p:spPr bwMode="auto">
            <a:xfrm>
              <a:off x="6019800" y="3048000"/>
              <a:ext cx="315278" cy="457200"/>
            </a:xfrm>
            <a:prstGeom prst="rect">
              <a:avLst/>
            </a:prstGeom>
            <a:noFill/>
            <a:effectLst>
              <a:outerShdw blurRad="50800" dist="38100" dir="2700000" algn="tl" rotWithShape="0">
                <a:prstClr val="black">
                  <a:alpha val="40000"/>
                </a:prstClr>
              </a:outerShdw>
            </a:effectLst>
          </p:spPr>
        </p:pic>
        <p:pic>
          <p:nvPicPr>
            <p:cNvPr id="8" name="Picture 65" descr="orb"/>
            <p:cNvPicPr>
              <a:picLocks noChangeAspect="1" noChangeArrowheads="1"/>
            </p:cNvPicPr>
            <p:nvPr/>
          </p:nvPicPr>
          <p:blipFill>
            <a:blip r:embed="rId4" cstate="print"/>
            <a:srcRect/>
            <a:stretch>
              <a:fillRect/>
            </a:stretch>
          </p:blipFill>
          <p:spPr bwMode="auto">
            <a:xfrm>
              <a:off x="7543800" y="2667000"/>
              <a:ext cx="315278" cy="457200"/>
            </a:xfrm>
            <a:prstGeom prst="rect">
              <a:avLst/>
            </a:prstGeom>
            <a:noFill/>
            <a:effectLst>
              <a:outerShdw blurRad="50800" dist="38100" dir="2700000" algn="tl" rotWithShape="0">
                <a:prstClr val="black">
                  <a:alpha val="40000"/>
                </a:prstClr>
              </a:outerShdw>
            </a:effectLst>
          </p:spPr>
        </p:pic>
        <p:pic>
          <p:nvPicPr>
            <p:cNvPr id="9" name="Picture 65" descr="orb"/>
            <p:cNvPicPr>
              <a:picLocks noChangeAspect="1" noChangeArrowheads="1"/>
            </p:cNvPicPr>
            <p:nvPr/>
          </p:nvPicPr>
          <p:blipFill>
            <a:blip r:embed="rId4" cstate="print"/>
            <a:srcRect/>
            <a:stretch>
              <a:fillRect/>
            </a:stretch>
          </p:blipFill>
          <p:spPr bwMode="auto">
            <a:xfrm>
              <a:off x="7543800" y="3048000"/>
              <a:ext cx="315278" cy="457200"/>
            </a:xfrm>
            <a:prstGeom prst="rect">
              <a:avLst/>
            </a:prstGeom>
            <a:noFill/>
            <a:effectLst>
              <a:outerShdw blurRad="50800" dist="38100" dir="2700000" algn="tl" rotWithShape="0">
                <a:prstClr val="black">
                  <a:alpha val="40000"/>
                </a:prstClr>
              </a:outerShdw>
            </a:effectLst>
          </p:spPr>
        </p:pic>
        <p:pic>
          <p:nvPicPr>
            <p:cNvPr id="10" name="Picture 65" descr="orb"/>
            <p:cNvPicPr>
              <a:picLocks noChangeAspect="1" noChangeArrowheads="1"/>
            </p:cNvPicPr>
            <p:nvPr/>
          </p:nvPicPr>
          <p:blipFill>
            <a:blip r:embed="rId4" cstate="print"/>
            <a:srcRect/>
            <a:stretch>
              <a:fillRect/>
            </a:stretch>
          </p:blipFill>
          <p:spPr bwMode="auto">
            <a:xfrm>
              <a:off x="7924800" y="3810000"/>
              <a:ext cx="315278" cy="457200"/>
            </a:xfrm>
            <a:prstGeom prst="rect">
              <a:avLst/>
            </a:prstGeom>
            <a:noFill/>
            <a:effectLst>
              <a:outerShdw blurRad="50800" dist="38100" dir="2700000" algn="tl" rotWithShape="0">
                <a:prstClr val="black">
                  <a:alpha val="40000"/>
                </a:prstClr>
              </a:outerShdw>
            </a:effectLst>
          </p:spPr>
        </p:pic>
        <p:pic>
          <p:nvPicPr>
            <p:cNvPr id="11" name="Picture 65" descr="orb"/>
            <p:cNvPicPr>
              <a:picLocks noChangeAspect="1" noChangeArrowheads="1"/>
            </p:cNvPicPr>
            <p:nvPr/>
          </p:nvPicPr>
          <p:blipFill>
            <a:blip r:embed="rId4" cstate="print"/>
            <a:srcRect/>
            <a:stretch>
              <a:fillRect/>
            </a:stretch>
          </p:blipFill>
          <p:spPr bwMode="auto">
            <a:xfrm>
              <a:off x="6629400" y="4572000"/>
              <a:ext cx="315278" cy="457200"/>
            </a:xfrm>
            <a:prstGeom prst="rect">
              <a:avLst/>
            </a:prstGeom>
            <a:noFill/>
            <a:effectLst>
              <a:outerShdw blurRad="50800" dist="38100" dir="2700000" algn="tl" rotWithShape="0">
                <a:prstClr val="black">
                  <a:alpha val="40000"/>
                </a:prstClr>
              </a:outerShdw>
            </a:effectLst>
          </p:spPr>
        </p:pic>
        <p:pic>
          <p:nvPicPr>
            <p:cNvPr id="12" name="Picture 65" descr="orb"/>
            <p:cNvPicPr>
              <a:picLocks noChangeAspect="1" noChangeArrowheads="1"/>
            </p:cNvPicPr>
            <p:nvPr/>
          </p:nvPicPr>
          <p:blipFill>
            <a:blip r:embed="rId4" cstate="print"/>
            <a:srcRect/>
            <a:stretch>
              <a:fillRect/>
            </a:stretch>
          </p:blipFill>
          <p:spPr bwMode="auto">
            <a:xfrm>
              <a:off x="6553200" y="3886200"/>
              <a:ext cx="315278" cy="457200"/>
            </a:xfrm>
            <a:prstGeom prst="rect">
              <a:avLst/>
            </a:prstGeom>
            <a:noFill/>
            <a:effectLst>
              <a:outerShdw blurRad="50800" dist="38100" dir="2700000" algn="tl" rotWithShape="0">
                <a:prstClr val="black">
                  <a:alpha val="40000"/>
                </a:prstClr>
              </a:outerShdw>
            </a:effectLst>
          </p:spPr>
        </p:pic>
        <p:pic>
          <p:nvPicPr>
            <p:cNvPr id="13" name="Picture 65" descr="orb"/>
            <p:cNvPicPr>
              <a:picLocks noChangeAspect="1" noChangeArrowheads="1"/>
            </p:cNvPicPr>
            <p:nvPr/>
          </p:nvPicPr>
          <p:blipFill>
            <a:blip r:embed="rId4" cstate="print"/>
            <a:srcRect/>
            <a:stretch>
              <a:fillRect/>
            </a:stretch>
          </p:blipFill>
          <p:spPr bwMode="auto">
            <a:xfrm>
              <a:off x="7239000" y="4191000"/>
              <a:ext cx="315278" cy="457200"/>
            </a:xfrm>
            <a:prstGeom prst="rect">
              <a:avLst/>
            </a:prstGeom>
            <a:noFill/>
            <a:effectLst>
              <a:outerShdw blurRad="50800" dist="38100" dir="2700000" algn="tl" rotWithShape="0">
                <a:prstClr val="black">
                  <a:alpha val="40000"/>
                </a:prstClr>
              </a:outerShdw>
            </a:effectLst>
          </p:spPr>
        </p:pic>
      </p:grpSp>
      <p:sp>
        <p:nvSpPr>
          <p:cNvPr id="33" name="Rectangle 5"/>
          <p:cNvSpPr>
            <a:spLocks noChangeArrowheads="1"/>
          </p:cNvSpPr>
          <p:nvPr/>
        </p:nvSpPr>
        <p:spPr bwMode="auto">
          <a:xfrm>
            <a:off x="457200" y="5562600"/>
            <a:ext cx="8229600" cy="762000"/>
          </a:xfrm>
          <a:prstGeom prst="rect">
            <a:avLst/>
          </a:prstGeom>
          <a:solidFill>
            <a:srgbClr val="CCECFF"/>
          </a:solidFill>
          <a:ln w="9525">
            <a:noFill/>
            <a:miter lim="800000"/>
            <a:headEnd/>
            <a:tailEnd/>
          </a:ln>
          <a:effectLst>
            <a:outerShdw blurRad="50800" dist="38100" dir="2700000" algn="tl" rotWithShape="0">
              <a:prstClr val="black">
                <a:alpha val="40000"/>
              </a:prstClr>
            </a:outerShdw>
          </a:effectLst>
        </p:spPr>
        <p:txBody>
          <a:bodyPr wrap="none" anchor="ctr"/>
          <a:lstStyle/>
          <a:p>
            <a:pPr algn="ctr"/>
            <a:r>
              <a:rPr lang="en-US" sz="2800" b="1" dirty="0" smtClean="0"/>
              <a:t>Requirement</a:t>
            </a:r>
            <a:r>
              <a:rPr lang="en-US" sz="2800" dirty="0" smtClean="0"/>
              <a:t>: ~1000 players in </a:t>
            </a:r>
            <a:r>
              <a:rPr lang="en-US" sz="2800" i="1" dirty="0" smtClean="0"/>
              <a:t>same</a:t>
            </a:r>
            <a:r>
              <a:rPr lang="en-US" sz="2800" dirty="0" smtClean="0"/>
              <a:t> AOI</a:t>
            </a:r>
            <a:endParaRPr lang="en-US" sz="2800" dirty="0"/>
          </a:p>
        </p:txBody>
      </p:sp>
      <p:grpSp>
        <p:nvGrpSpPr>
          <p:cNvPr id="18" name="Group 38"/>
          <p:cNvGrpSpPr/>
          <p:nvPr/>
        </p:nvGrpSpPr>
        <p:grpSpPr>
          <a:xfrm>
            <a:off x="4419600" y="1752600"/>
            <a:ext cx="4441820" cy="3676710"/>
            <a:chOff x="4419600" y="1752600"/>
            <a:chExt cx="4441820" cy="3676710"/>
          </a:xfrm>
        </p:grpSpPr>
        <p:grpSp>
          <p:nvGrpSpPr>
            <p:cNvPr id="19" name="Group 33"/>
            <p:cNvGrpSpPr/>
            <p:nvPr/>
          </p:nvGrpSpPr>
          <p:grpSpPr>
            <a:xfrm>
              <a:off x="4419600" y="1752600"/>
              <a:ext cx="4441820" cy="3676710"/>
              <a:chOff x="4419600" y="1752600"/>
              <a:chExt cx="4441820" cy="3676710"/>
            </a:xfrm>
          </p:grpSpPr>
          <p:pic>
            <p:nvPicPr>
              <p:cNvPr id="26626" name="Picture 2"/>
              <p:cNvPicPr>
                <a:picLocks noChangeAspect="1" noChangeArrowheads="1"/>
              </p:cNvPicPr>
              <p:nvPr/>
            </p:nvPicPr>
            <p:blipFill>
              <a:blip r:embed="rId5">
                <a:lum bright="20000" contrast="20000"/>
              </a:blip>
              <a:srcRect/>
              <a:stretch>
                <a:fillRect/>
              </a:stretch>
            </p:blipFill>
            <p:spPr bwMode="auto">
              <a:xfrm>
                <a:off x="4495800" y="1752600"/>
                <a:ext cx="4190999" cy="3124199"/>
              </a:xfrm>
              <a:prstGeom prst="rect">
                <a:avLst/>
              </a:prstGeom>
              <a:noFill/>
              <a:ln w="9525">
                <a:noFill/>
                <a:miter lim="800000"/>
                <a:headEnd/>
                <a:tailEnd/>
              </a:ln>
              <a:effectLst/>
            </p:spPr>
          </p:pic>
          <p:cxnSp>
            <p:nvCxnSpPr>
              <p:cNvPr id="24" name="Straight Arrow Connector 23"/>
              <p:cNvCxnSpPr/>
              <p:nvPr/>
            </p:nvCxnSpPr>
            <p:spPr>
              <a:xfrm rot="5400000" flipH="1" flipV="1">
                <a:off x="5029200" y="4648200"/>
                <a:ext cx="609600" cy="304800"/>
              </a:xfrm>
              <a:prstGeom prst="straightConnector1">
                <a:avLst/>
              </a:prstGeom>
              <a:ln w="3810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200000" flipV="1">
                <a:off x="7085806" y="4267994"/>
                <a:ext cx="1600994" cy="75406"/>
              </a:xfrm>
              <a:prstGeom prst="straightConnector1">
                <a:avLst/>
              </a:prstGeom>
              <a:ln w="3810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419600" y="5029200"/>
                <a:ext cx="1800301" cy="400110"/>
              </a:xfrm>
              <a:prstGeom prst="rect">
                <a:avLst/>
              </a:prstGeom>
              <a:noFill/>
            </p:spPr>
            <p:txBody>
              <a:bodyPr wrap="none" rtlCol="0">
                <a:spAutoFit/>
              </a:bodyPr>
              <a:lstStyle/>
              <a:p>
                <a:r>
                  <a:rPr lang="en-US" sz="2000" dirty="0" smtClean="0">
                    <a:solidFill>
                      <a:schemeClr val="tx1">
                        <a:lumMod val="50000"/>
                        <a:lumOff val="50000"/>
                      </a:schemeClr>
                    </a:solidFill>
                  </a:rPr>
                  <a:t>Low population</a:t>
                </a:r>
                <a:endParaRPr lang="en-US" sz="2000" dirty="0">
                  <a:solidFill>
                    <a:schemeClr val="tx1">
                      <a:lumMod val="50000"/>
                      <a:lumOff val="50000"/>
                    </a:schemeClr>
                  </a:solidFill>
                </a:endParaRPr>
              </a:p>
            </p:txBody>
          </p:sp>
          <p:sp>
            <p:nvSpPr>
              <p:cNvPr id="32" name="TextBox 31"/>
              <p:cNvSpPr txBox="1"/>
              <p:nvPr/>
            </p:nvSpPr>
            <p:spPr>
              <a:xfrm>
                <a:off x="7010400" y="5029200"/>
                <a:ext cx="1851020" cy="400110"/>
              </a:xfrm>
              <a:prstGeom prst="rect">
                <a:avLst/>
              </a:prstGeom>
              <a:noFill/>
            </p:spPr>
            <p:txBody>
              <a:bodyPr wrap="none" rtlCol="0">
                <a:spAutoFit/>
              </a:bodyPr>
              <a:lstStyle/>
              <a:p>
                <a:r>
                  <a:rPr lang="en-US" sz="2000" dirty="0" smtClean="0">
                    <a:solidFill>
                      <a:schemeClr val="tx1">
                        <a:lumMod val="50000"/>
                        <a:lumOff val="50000"/>
                      </a:schemeClr>
                    </a:solidFill>
                  </a:rPr>
                  <a:t>High population</a:t>
                </a:r>
                <a:endParaRPr lang="en-US" sz="2000" dirty="0">
                  <a:solidFill>
                    <a:schemeClr val="tx1">
                      <a:lumMod val="50000"/>
                      <a:lumOff val="50000"/>
                    </a:schemeClr>
                  </a:solidFill>
                </a:endParaRPr>
              </a:p>
            </p:txBody>
          </p:sp>
        </p:grpSp>
        <p:sp>
          <p:nvSpPr>
            <p:cNvPr id="38" name="TextBox 37"/>
            <p:cNvSpPr txBox="1"/>
            <p:nvPr/>
          </p:nvSpPr>
          <p:spPr>
            <a:xfrm>
              <a:off x="4495800" y="1752600"/>
              <a:ext cx="1524000" cy="584775"/>
            </a:xfrm>
            <a:prstGeom prst="rect">
              <a:avLst/>
            </a:prstGeom>
            <a:noFill/>
          </p:spPr>
          <p:txBody>
            <a:bodyPr wrap="square" rtlCol="0">
              <a:spAutoFit/>
            </a:bodyPr>
            <a:lstStyle/>
            <a:p>
              <a:r>
                <a:rPr lang="en-US" sz="1600" dirty="0" smtClean="0">
                  <a:solidFill>
                    <a:schemeClr val="bg1">
                      <a:lumMod val="75000"/>
                    </a:schemeClr>
                  </a:solidFill>
                </a:rPr>
                <a:t>Quake 3 region popularity</a:t>
              </a:r>
              <a:endParaRPr lang="en-US" sz="1600" dirty="0">
                <a:solidFill>
                  <a:schemeClr val="bg1">
                    <a:lumMod val="75000"/>
                  </a:schemeClr>
                </a:solidFill>
              </a:endParaRPr>
            </a:p>
          </p:txBody>
        </p:sp>
      </p:grpSp>
      <p:sp>
        <p:nvSpPr>
          <p:cNvPr id="30" name="Slide Number Placeholder 29"/>
          <p:cNvSpPr>
            <a:spLocks noGrp="1"/>
          </p:cNvSpPr>
          <p:nvPr>
            <p:ph type="sldNum" sz="quarter" idx="12"/>
          </p:nvPr>
        </p:nvSpPr>
        <p:spPr/>
        <p:txBody>
          <a:bodyPr/>
          <a:lstStyle/>
          <a:p>
            <a:fld id="{B6F15528-21DE-4FAA-801E-634DDDAF4B2B}" type="slidenum">
              <a:rPr lang="en-US" smtClean="0"/>
              <a:pPr/>
              <a:t>43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 name="Rectangle 26"/>
          <p:cNvSpPr>
            <a:spLocks noChangeArrowheads="1"/>
          </p:cNvSpPr>
          <p:nvPr/>
        </p:nvSpPr>
        <p:spPr bwMode="auto">
          <a:xfrm>
            <a:off x="381000" y="4191000"/>
            <a:ext cx="4038600" cy="2286000"/>
          </a:xfrm>
          <a:prstGeom prst="rect">
            <a:avLst/>
          </a:prstGeom>
          <a:solidFill>
            <a:srgbClr val="CCECFF"/>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a:endParaRPr lang="en-US" sz="1800" dirty="0"/>
          </a:p>
        </p:txBody>
      </p:sp>
      <p:sp>
        <p:nvSpPr>
          <p:cNvPr id="33794" name="Rectangle 2"/>
          <p:cNvSpPr>
            <a:spLocks noGrp="1" noChangeArrowheads="1"/>
          </p:cNvSpPr>
          <p:nvPr>
            <p:ph type="title"/>
          </p:nvPr>
        </p:nvSpPr>
        <p:spPr/>
        <p:txBody>
          <a:bodyPr>
            <a:normAutofit/>
          </a:bodyPr>
          <a:lstStyle/>
          <a:p>
            <a:r>
              <a:rPr lang="en-US" dirty="0" smtClean="0"/>
              <a:t>Smoothing Infrequent Updates</a:t>
            </a:r>
            <a:endParaRPr lang="en-US" dirty="0"/>
          </a:p>
        </p:txBody>
      </p:sp>
      <p:sp>
        <p:nvSpPr>
          <p:cNvPr id="33795" name="Rectangle 3"/>
          <p:cNvSpPr>
            <a:spLocks noGrp="1" noChangeArrowheads="1"/>
          </p:cNvSpPr>
          <p:nvPr>
            <p:ph type="body" idx="1"/>
          </p:nvPr>
        </p:nvSpPr>
        <p:spPr>
          <a:xfrm>
            <a:off x="381000" y="1524001"/>
            <a:ext cx="4191000" cy="1981200"/>
          </a:xfrm>
        </p:spPr>
        <p:txBody>
          <a:bodyPr>
            <a:normAutofit fontScale="92500" lnSpcReduction="20000"/>
          </a:bodyPr>
          <a:lstStyle/>
          <a:p>
            <a:pPr marL="344488" indent="-344488"/>
            <a:r>
              <a:rPr lang="en-US" sz="2400" dirty="0" smtClean="0"/>
              <a:t>Send </a:t>
            </a:r>
            <a:r>
              <a:rPr lang="en-US" sz="2400" i="1" dirty="0" smtClean="0"/>
              <a:t>guidance</a:t>
            </a:r>
            <a:r>
              <a:rPr lang="en-US" sz="2400" dirty="0" smtClean="0"/>
              <a:t> (predictions) </a:t>
            </a:r>
            <a:r>
              <a:rPr lang="en-US" sz="2800" dirty="0" smtClean="0"/>
              <a:t>i</a:t>
            </a:r>
            <a:r>
              <a:rPr lang="en-US" sz="2400" dirty="0" smtClean="0"/>
              <a:t>nstead of state updates</a:t>
            </a:r>
            <a:endParaRPr lang="en-US" sz="2000" dirty="0" smtClean="0"/>
          </a:p>
          <a:p>
            <a:pPr marL="344488" indent="-344488"/>
            <a:r>
              <a:rPr lang="en-US" sz="2400" i="1" dirty="0" smtClean="0"/>
              <a:t>Guidable AI</a:t>
            </a:r>
            <a:r>
              <a:rPr lang="en-US" sz="2400" dirty="0" smtClean="0"/>
              <a:t> extrapolates transitions between points</a:t>
            </a:r>
            <a:endParaRPr lang="en-US" sz="2400" dirty="0" smtClean="0">
              <a:solidFill>
                <a:schemeClr val="bg1">
                  <a:lumMod val="50000"/>
                </a:schemeClr>
              </a:solidFill>
            </a:endParaRPr>
          </a:p>
          <a:p>
            <a:pPr marL="630238" lvl="1"/>
            <a:r>
              <a:rPr lang="en-US" sz="2000" dirty="0" smtClean="0"/>
              <a:t>E.g., game path-finding code</a:t>
            </a:r>
          </a:p>
        </p:txBody>
      </p:sp>
      <p:grpSp>
        <p:nvGrpSpPr>
          <p:cNvPr id="2" name="Group 7"/>
          <p:cNvGrpSpPr>
            <a:grpSpLocks/>
          </p:cNvGrpSpPr>
          <p:nvPr/>
        </p:nvGrpSpPr>
        <p:grpSpPr bwMode="auto">
          <a:xfrm>
            <a:off x="1143000" y="4724400"/>
            <a:ext cx="492370" cy="673434"/>
            <a:chOff x="1248" y="2074"/>
            <a:chExt cx="672" cy="806"/>
          </a:xfrm>
        </p:grpSpPr>
        <p:sp>
          <p:nvSpPr>
            <p:cNvPr id="8" name="Line 5"/>
            <p:cNvSpPr>
              <a:spLocks noChangeShapeType="1"/>
            </p:cNvSpPr>
            <p:nvPr/>
          </p:nvSpPr>
          <p:spPr bwMode="auto">
            <a:xfrm>
              <a:off x="1920" y="2544"/>
              <a:ext cx="0" cy="336"/>
            </a:xfrm>
            <a:prstGeom prst="line">
              <a:avLst/>
            </a:prstGeom>
            <a:noFill/>
            <a:ln w="76200">
              <a:solidFill>
                <a:srgbClr val="FF0000"/>
              </a:solidFill>
              <a:round/>
              <a:headEnd/>
              <a:tailEnd type="triangle" w="med" len="med"/>
            </a:ln>
            <a:effectLst/>
          </p:spPr>
          <p:txBody>
            <a:bodyPr/>
            <a:lstStyle/>
            <a:p>
              <a:endParaRPr lang="en-US"/>
            </a:p>
          </p:txBody>
        </p:sp>
        <p:sp>
          <p:nvSpPr>
            <p:cNvPr id="9" name="Text Box 6"/>
            <p:cNvSpPr txBox="1">
              <a:spLocks noChangeArrowheads="1"/>
            </p:cNvSpPr>
            <p:nvPr/>
          </p:nvSpPr>
          <p:spPr bwMode="auto">
            <a:xfrm>
              <a:off x="1248" y="2074"/>
              <a:ext cx="659" cy="233"/>
            </a:xfrm>
            <a:prstGeom prst="rect">
              <a:avLst/>
            </a:prstGeom>
            <a:noFill/>
            <a:ln w="9525">
              <a:noFill/>
              <a:miter lim="800000"/>
              <a:headEnd/>
              <a:tailEnd/>
            </a:ln>
            <a:effectLst/>
          </p:spPr>
          <p:txBody>
            <a:bodyPr wrap="none">
              <a:spAutoFit/>
            </a:bodyPr>
            <a:lstStyle/>
            <a:p>
              <a:r>
                <a:rPr lang="en-US" b="1" dirty="0" smtClean="0">
                  <a:solidFill>
                    <a:srgbClr val="FF0000"/>
                  </a:solidFill>
                </a:rPr>
                <a:t>guidance</a:t>
              </a:r>
              <a:endParaRPr lang="en-US" b="1" dirty="0">
                <a:solidFill>
                  <a:srgbClr val="FF0000"/>
                </a:solidFill>
              </a:endParaRPr>
            </a:p>
          </p:txBody>
        </p:sp>
      </p:grpSp>
      <p:sp>
        <p:nvSpPr>
          <p:cNvPr id="17" name="Firewall"/>
          <p:cNvSpPr>
            <a:spLocks noEditPoints="1" noChangeArrowheads="1"/>
          </p:cNvSpPr>
          <p:nvPr/>
        </p:nvSpPr>
        <p:spPr bwMode="auto">
          <a:xfrm>
            <a:off x="1107831" y="5410200"/>
            <a:ext cx="1178169" cy="914400"/>
          </a:xfrm>
          <a:custGeom>
            <a:avLst/>
            <a:gdLst>
              <a:gd name="T0" fmla="*/ 0 w 21600"/>
              <a:gd name="T1" fmla="*/ 0 h 21600"/>
              <a:gd name="T2" fmla="*/ 10800 w 21600"/>
              <a:gd name="T3" fmla="*/ 0 h 21600"/>
              <a:gd name="T4" fmla="*/ 21600 w 21600"/>
              <a:gd name="T5" fmla="*/ 0 h 21600"/>
              <a:gd name="T6" fmla="*/ 21060 w 21600"/>
              <a:gd name="T7" fmla="*/ 10800 h 21600"/>
              <a:gd name="T8" fmla="*/ 21060 w 21600"/>
              <a:gd name="T9" fmla="*/ 21600 h 21600"/>
              <a:gd name="T10" fmla="*/ 10800 w 21600"/>
              <a:gd name="T11" fmla="*/ 21600 h 21600"/>
              <a:gd name="T12" fmla="*/ 540 w 21600"/>
              <a:gd name="T13" fmla="*/ 21600 h 21600"/>
              <a:gd name="T14" fmla="*/ 540 w 21600"/>
              <a:gd name="T15" fmla="*/ 10800 h 21600"/>
              <a:gd name="T16" fmla="*/ 761 w 21600"/>
              <a:gd name="T17" fmla="*/ 22454 h 21600"/>
              <a:gd name="T18" fmla="*/ 21069 w 21600"/>
              <a:gd name="T19" fmla="*/ 32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solidFill>
            <a:srgbClr val="996633"/>
          </a:solidFill>
          <a:ln w="9525">
            <a:solidFill>
              <a:srgbClr val="000000"/>
            </a:solidFill>
            <a:miter lim="800000"/>
            <a:headEnd/>
            <a:tailEnd/>
          </a:ln>
          <a:effectLst/>
        </p:spPr>
        <p:txBody>
          <a:bodyPr/>
          <a:lstStyle/>
          <a:p>
            <a:endParaRPr lang="en-US"/>
          </a:p>
        </p:txBody>
      </p:sp>
      <p:sp>
        <p:nvSpPr>
          <p:cNvPr id="18" name="Firewall"/>
          <p:cNvSpPr>
            <a:spLocks noEditPoints="1" noChangeArrowheads="1"/>
          </p:cNvSpPr>
          <p:nvPr/>
        </p:nvSpPr>
        <p:spPr bwMode="auto">
          <a:xfrm>
            <a:off x="2971800" y="5410200"/>
            <a:ext cx="1336431" cy="914400"/>
          </a:xfrm>
          <a:custGeom>
            <a:avLst/>
            <a:gdLst>
              <a:gd name="T0" fmla="*/ 0 w 21600"/>
              <a:gd name="T1" fmla="*/ 0 h 21600"/>
              <a:gd name="T2" fmla="*/ 10800 w 21600"/>
              <a:gd name="T3" fmla="*/ 0 h 21600"/>
              <a:gd name="T4" fmla="*/ 21600 w 21600"/>
              <a:gd name="T5" fmla="*/ 0 h 21600"/>
              <a:gd name="T6" fmla="*/ 21060 w 21600"/>
              <a:gd name="T7" fmla="*/ 10800 h 21600"/>
              <a:gd name="T8" fmla="*/ 21060 w 21600"/>
              <a:gd name="T9" fmla="*/ 21600 h 21600"/>
              <a:gd name="T10" fmla="*/ 10800 w 21600"/>
              <a:gd name="T11" fmla="*/ 21600 h 21600"/>
              <a:gd name="T12" fmla="*/ 540 w 21600"/>
              <a:gd name="T13" fmla="*/ 21600 h 21600"/>
              <a:gd name="T14" fmla="*/ 540 w 21600"/>
              <a:gd name="T15" fmla="*/ 10800 h 21600"/>
              <a:gd name="T16" fmla="*/ 761 w 21600"/>
              <a:gd name="T17" fmla="*/ 22454 h 21600"/>
              <a:gd name="T18" fmla="*/ 21069 w 21600"/>
              <a:gd name="T19" fmla="*/ 32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solidFill>
            <a:srgbClr val="996633"/>
          </a:solidFill>
          <a:ln w="9525">
            <a:solidFill>
              <a:srgbClr val="000000"/>
            </a:solidFill>
            <a:miter lim="800000"/>
            <a:headEnd/>
            <a:tailEnd/>
          </a:ln>
          <a:effectLst/>
        </p:spPr>
        <p:txBody>
          <a:bodyPr/>
          <a:lstStyle/>
          <a:p>
            <a:endParaRPr lang="en-US"/>
          </a:p>
        </p:txBody>
      </p:sp>
      <p:pic>
        <p:nvPicPr>
          <p:cNvPr id="30" name="Picture 67" descr="orb"/>
          <p:cNvPicPr>
            <a:picLocks noChangeAspect="1" noChangeArrowheads="1"/>
          </p:cNvPicPr>
          <p:nvPr/>
        </p:nvPicPr>
        <p:blipFill>
          <a:blip r:embed="rId3"/>
          <a:srcRect/>
          <a:stretch>
            <a:fillRect/>
          </a:stretch>
        </p:blipFill>
        <p:spPr bwMode="auto">
          <a:xfrm flipH="1">
            <a:off x="3810000" y="4648200"/>
            <a:ext cx="525463" cy="762000"/>
          </a:xfrm>
          <a:prstGeom prst="rect">
            <a:avLst/>
          </a:prstGeom>
          <a:noFill/>
          <a:effectLst/>
        </p:spPr>
      </p:pic>
      <p:pic>
        <p:nvPicPr>
          <p:cNvPr id="32" name="Picture 67" descr="orb"/>
          <p:cNvPicPr>
            <a:picLocks noChangeAspect="1" noChangeArrowheads="1"/>
          </p:cNvPicPr>
          <p:nvPr/>
        </p:nvPicPr>
        <p:blipFill>
          <a:blip r:embed="rId3"/>
          <a:srcRect/>
          <a:stretch>
            <a:fillRect/>
          </a:stretch>
        </p:blipFill>
        <p:spPr bwMode="auto">
          <a:xfrm flipH="1">
            <a:off x="762000" y="3505200"/>
            <a:ext cx="457200" cy="663008"/>
          </a:xfrm>
          <a:prstGeom prst="rect">
            <a:avLst/>
          </a:prstGeom>
          <a:noFill/>
          <a:effectLst/>
        </p:spPr>
      </p:pic>
      <p:grpSp>
        <p:nvGrpSpPr>
          <p:cNvPr id="3" name="Group 38"/>
          <p:cNvGrpSpPr/>
          <p:nvPr/>
        </p:nvGrpSpPr>
        <p:grpSpPr>
          <a:xfrm>
            <a:off x="4800600" y="4204188"/>
            <a:ext cx="4038600" cy="2286000"/>
            <a:chOff x="381000" y="4114800"/>
            <a:chExt cx="4038600" cy="2286000"/>
          </a:xfrm>
        </p:grpSpPr>
        <p:sp>
          <p:nvSpPr>
            <p:cNvPr id="24" name="Rectangle 26"/>
            <p:cNvSpPr>
              <a:spLocks noChangeArrowheads="1"/>
            </p:cNvSpPr>
            <p:nvPr/>
          </p:nvSpPr>
          <p:spPr bwMode="auto">
            <a:xfrm>
              <a:off x="381000" y="4114800"/>
              <a:ext cx="4038600" cy="2286000"/>
            </a:xfrm>
            <a:prstGeom prst="rect">
              <a:avLst/>
            </a:prstGeom>
            <a:solidFill>
              <a:srgbClr val="CCECFF"/>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a:endParaRPr lang="en-US" sz="1800" dirty="0"/>
            </a:p>
          </p:txBody>
        </p:sp>
        <p:sp>
          <p:nvSpPr>
            <p:cNvPr id="25" name="Firewall"/>
            <p:cNvSpPr>
              <a:spLocks noEditPoints="1" noChangeArrowheads="1"/>
            </p:cNvSpPr>
            <p:nvPr/>
          </p:nvSpPr>
          <p:spPr bwMode="auto">
            <a:xfrm>
              <a:off x="1107831" y="5334000"/>
              <a:ext cx="1178169" cy="914400"/>
            </a:xfrm>
            <a:custGeom>
              <a:avLst/>
              <a:gdLst>
                <a:gd name="T0" fmla="*/ 0 w 21600"/>
                <a:gd name="T1" fmla="*/ 0 h 21600"/>
                <a:gd name="T2" fmla="*/ 10800 w 21600"/>
                <a:gd name="T3" fmla="*/ 0 h 21600"/>
                <a:gd name="T4" fmla="*/ 21600 w 21600"/>
                <a:gd name="T5" fmla="*/ 0 h 21600"/>
                <a:gd name="T6" fmla="*/ 21060 w 21600"/>
                <a:gd name="T7" fmla="*/ 10800 h 21600"/>
                <a:gd name="T8" fmla="*/ 21060 w 21600"/>
                <a:gd name="T9" fmla="*/ 21600 h 21600"/>
                <a:gd name="T10" fmla="*/ 10800 w 21600"/>
                <a:gd name="T11" fmla="*/ 21600 h 21600"/>
                <a:gd name="T12" fmla="*/ 540 w 21600"/>
                <a:gd name="T13" fmla="*/ 21600 h 21600"/>
                <a:gd name="T14" fmla="*/ 540 w 21600"/>
                <a:gd name="T15" fmla="*/ 10800 h 21600"/>
                <a:gd name="T16" fmla="*/ 761 w 21600"/>
                <a:gd name="T17" fmla="*/ 22454 h 21600"/>
                <a:gd name="T18" fmla="*/ 21069 w 21600"/>
                <a:gd name="T19" fmla="*/ 32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solidFill>
              <a:srgbClr val="996633"/>
            </a:solidFill>
            <a:ln w="9525">
              <a:solidFill>
                <a:srgbClr val="000000"/>
              </a:solidFill>
              <a:miter lim="800000"/>
              <a:headEnd/>
              <a:tailEnd/>
            </a:ln>
            <a:effectLst/>
          </p:spPr>
          <p:txBody>
            <a:bodyPr/>
            <a:lstStyle/>
            <a:p>
              <a:endParaRPr lang="en-US"/>
            </a:p>
          </p:txBody>
        </p:sp>
        <p:sp>
          <p:nvSpPr>
            <p:cNvPr id="26" name="Firewall"/>
            <p:cNvSpPr>
              <a:spLocks noEditPoints="1" noChangeArrowheads="1"/>
            </p:cNvSpPr>
            <p:nvPr/>
          </p:nvSpPr>
          <p:spPr bwMode="auto">
            <a:xfrm>
              <a:off x="2971800" y="5334000"/>
              <a:ext cx="1336431" cy="914400"/>
            </a:xfrm>
            <a:custGeom>
              <a:avLst/>
              <a:gdLst>
                <a:gd name="T0" fmla="*/ 0 w 21600"/>
                <a:gd name="T1" fmla="*/ 0 h 21600"/>
                <a:gd name="T2" fmla="*/ 10800 w 21600"/>
                <a:gd name="T3" fmla="*/ 0 h 21600"/>
                <a:gd name="T4" fmla="*/ 21600 w 21600"/>
                <a:gd name="T5" fmla="*/ 0 h 21600"/>
                <a:gd name="T6" fmla="*/ 21060 w 21600"/>
                <a:gd name="T7" fmla="*/ 10800 h 21600"/>
                <a:gd name="T8" fmla="*/ 21060 w 21600"/>
                <a:gd name="T9" fmla="*/ 21600 h 21600"/>
                <a:gd name="T10" fmla="*/ 10800 w 21600"/>
                <a:gd name="T11" fmla="*/ 21600 h 21600"/>
                <a:gd name="T12" fmla="*/ 540 w 21600"/>
                <a:gd name="T13" fmla="*/ 21600 h 21600"/>
                <a:gd name="T14" fmla="*/ 540 w 21600"/>
                <a:gd name="T15" fmla="*/ 10800 h 21600"/>
                <a:gd name="T16" fmla="*/ 761 w 21600"/>
                <a:gd name="T17" fmla="*/ 22454 h 21600"/>
                <a:gd name="T18" fmla="*/ 21069 w 21600"/>
                <a:gd name="T19" fmla="*/ 32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solidFill>
              <a:srgbClr val="996633"/>
            </a:solidFill>
            <a:ln w="9525">
              <a:solidFill>
                <a:srgbClr val="000000"/>
              </a:solidFill>
              <a:miter lim="800000"/>
              <a:headEnd/>
              <a:tailEnd/>
            </a:ln>
            <a:effectLst/>
          </p:spPr>
          <p:txBody>
            <a:bodyPr/>
            <a:lstStyle/>
            <a:p>
              <a:endParaRPr lang="en-US"/>
            </a:p>
          </p:txBody>
        </p:sp>
        <p:pic>
          <p:nvPicPr>
            <p:cNvPr id="29" name="Picture 67" descr="orb"/>
            <p:cNvPicPr>
              <a:picLocks noChangeAspect="1" noChangeArrowheads="1"/>
            </p:cNvPicPr>
            <p:nvPr/>
          </p:nvPicPr>
          <p:blipFill>
            <a:blip r:embed="rId3"/>
            <a:srcRect/>
            <a:stretch>
              <a:fillRect/>
            </a:stretch>
          </p:blipFill>
          <p:spPr bwMode="auto">
            <a:xfrm flipH="1">
              <a:off x="3810000" y="4572000"/>
              <a:ext cx="525463" cy="762000"/>
            </a:xfrm>
            <a:prstGeom prst="rect">
              <a:avLst/>
            </a:prstGeom>
            <a:noFill/>
            <a:effectLst/>
          </p:spPr>
        </p:pic>
      </p:grpSp>
      <p:grpSp>
        <p:nvGrpSpPr>
          <p:cNvPr id="4" name="Group 7"/>
          <p:cNvGrpSpPr>
            <a:grpSpLocks/>
          </p:cNvGrpSpPr>
          <p:nvPr/>
        </p:nvGrpSpPr>
        <p:grpSpPr bwMode="auto">
          <a:xfrm>
            <a:off x="2667000" y="4724400"/>
            <a:ext cx="492370" cy="673434"/>
            <a:chOff x="1248" y="2074"/>
            <a:chExt cx="672" cy="806"/>
          </a:xfrm>
        </p:grpSpPr>
        <p:sp>
          <p:nvSpPr>
            <p:cNvPr id="37" name="Line 5"/>
            <p:cNvSpPr>
              <a:spLocks noChangeShapeType="1"/>
            </p:cNvSpPr>
            <p:nvPr/>
          </p:nvSpPr>
          <p:spPr bwMode="auto">
            <a:xfrm>
              <a:off x="1920" y="2544"/>
              <a:ext cx="0" cy="336"/>
            </a:xfrm>
            <a:prstGeom prst="line">
              <a:avLst/>
            </a:prstGeom>
            <a:noFill/>
            <a:ln w="76200">
              <a:solidFill>
                <a:srgbClr val="FF0000"/>
              </a:solidFill>
              <a:round/>
              <a:headEnd/>
              <a:tailEnd type="triangle" w="med" len="med"/>
            </a:ln>
            <a:effectLst/>
          </p:spPr>
          <p:txBody>
            <a:bodyPr/>
            <a:lstStyle/>
            <a:p>
              <a:endParaRPr lang="en-US"/>
            </a:p>
          </p:txBody>
        </p:sp>
        <p:sp>
          <p:nvSpPr>
            <p:cNvPr id="38" name="Text Box 6"/>
            <p:cNvSpPr txBox="1">
              <a:spLocks noChangeArrowheads="1"/>
            </p:cNvSpPr>
            <p:nvPr/>
          </p:nvSpPr>
          <p:spPr bwMode="auto">
            <a:xfrm>
              <a:off x="1248" y="2074"/>
              <a:ext cx="659" cy="233"/>
            </a:xfrm>
            <a:prstGeom prst="rect">
              <a:avLst/>
            </a:prstGeom>
            <a:noFill/>
            <a:ln w="9525">
              <a:noFill/>
              <a:miter lim="800000"/>
              <a:headEnd/>
              <a:tailEnd/>
            </a:ln>
            <a:effectLst/>
          </p:spPr>
          <p:txBody>
            <a:bodyPr wrap="none">
              <a:spAutoFit/>
            </a:bodyPr>
            <a:lstStyle/>
            <a:p>
              <a:r>
                <a:rPr lang="en-US" b="1" dirty="0" smtClean="0">
                  <a:solidFill>
                    <a:srgbClr val="FF0000"/>
                  </a:solidFill>
                </a:rPr>
                <a:t>guidance</a:t>
              </a:r>
              <a:endParaRPr lang="en-US" b="1" dirty="0">
                <a:solidFill>
                  <a:srgbClr val="FF0000"/>
                </a:solidFill>
              </a:endParaRPr>
            </a:p>
          </p:txBody>
        </p:sp>
      </p:grpSp>
      <p:pic>
        <p:nvPicPr>
          <p:cNvPr id="16" name="Picture 4" descr="sarge"/>
          <p:cNvPicPr>
            <a:picLocks noChangeAspect="1" noChangeArrowheads="1"/>
          </p:cNvPicPr>
          <p:nvPr/>
        </p:nvPicPr>
        <p:blipFill>
          <a:blip r:embed="rId4"/>
          <a:srcRect/>
          <a:stretch>
            <a:fillRect/>
          </a:stretch>
        </p:blipFill>
        <p:spPr bwMode="auto">
          <a:xfrm>
            <a:off x="4876800" y="5499588"/>
            <a:ext cx="495300" cy="819150"/>
          </a:xfrm>
          <a:prstGeom prst="rect">
            <a:avLst/>
          </a:prstGeom>
          <a:noFill/>
          <a:effectLst/>
        </p:spPr>
      </p:pic>
      <p:pic>
        <p:nvPicPr>
          <p:cNvPr id="31" name="Picture 4" descr="sarge"/>
          <p:cNvPicPr>
            <a:picLocks noChangeAspect="1" noChangeArrowheads="1"/>
          </p:cNvPicPr>
          <p:nvPr/>
        </p:nvPicPr>
        <p:blipFill>
          <a:blip r:embed="rId4"/>
          <a:srcRect/>
          <a:stretch>
            <a:fillRect/>
          </a:stretch>
        </p:blipFill>
        <p:spPr bwMode="auto">
          <a:xfrm>
            <a:off x="457200" y="5486400"/>
            <a:ext cx="495300" cy="819150"/>
          </a:xfrm>
          <a:prstGeom prst="rect">
            <a:avLst/>
          </a:prstGeom>
          <a:noFill/>
          <a:effectLst/>
        </p:spPr>
      </p:pic>
      <p:sp>
        <p:nvSpPr>
          <p:cNvPr id="41" name="TextBox 40"/>
          <p:cNvSpPr txBox="1"/>
          <p:nvPr/>
        </p:nvSpPr>
        <p:spPr>
          <a:xfrm>
            <a:off x="4800600" y="3886200"/>
            <a:ext cx="1259768" cy="369332"/>
          </a:xfrm>
          <a:prstGeom prst="rect">
            <a:avLst/>
          </a:prstGeom>
          <a:noFill/>
        </p:spPr>
        <p:txBody>
          <a:bodyPr wrap="none" rtlCol="0">
            <a:spAutoFit/>
          </a:bodyPr>
          <a:lstStyle/>
          <a:p>
            <a:r>
              <a:rPr lang="en-US" dirty="0" smtClean="0">
                <a:solidFill>
                  <a:schemeClr val="bg1">
                    <a:lumMod val="50000"/>
                  </a:schemeClr>
                </a:solidFill>
              </a:rPr>
              <a:t>Actual path</a:t>
            </a:r>
            <a:endParaRPr lang="en-US" dirty="0">
              <a:solidFill>
                <a:schemeClr val="bg1">
                  <a:lumMod val="50000"/>
                </a:schemeClr>
              </a:solidFill>
            </a:endParaRPr>
          </a:p>
        </p:txBody>
      </p:sp>
      <p:cxnSp>
        <p:nvCxnSpPr>
          <p:cNvPr id="42" name="Straight Connector 41"/>
          <p:cNvCxnSpPr/>
          <p:nvPr/>
        </p:nvCxnSpPr>
        <p:spPr>
          <a:xfrm rot="10800000">
            <a:off x="3149846" y="4821740"/>
            <a:ext cx="890003" cy="268671"/>
          </a:xfrm>
          <a:prstGeom prst="line">
            <a:avLst/>
          </a:prstGeom>
          <a:ln w="57150">
            <a:solidFill>
              <a:srgbClr val="7030A0"/>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0800000">
            <a:off x="7553206" y="4822436"/>
            <a:ext cx="890003" cy="268671"/>
          </a:xfrm>
          <a:prstGeom prst="line">
            <a:avLst/>
          </a:prstGeom>
          <a:ln w="57150">
            <a:solidFill>
              <a:srgbClr val="7030A0"/>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48" name="Picture 47" descr="blood_splatter.png"/>
          <p:cNvPicPr>
            <a:picLocks noChangeAspect="1"/>
          </p:cNvPicPr>
          <p:nvPr/>
        </p:nvPicPr>
        <p:blipFill>
          <a:blip r:embed="rId5"/>
          <a:stretch>
            <a:fillRect/>
          </a:stretch>
        </p:blipFill>
        <p:spPr>
          <a:xfrm>
            <a:off x="2213548" y="4184754"/>
            <a:ext cx="1828800" cy="1371600"/>
          </a:xfrm>
          <a:prstGeom prst="rect">
            <a:avLst/>
          </a:prstGeom>
        </p:spPr>
      </p:pic>
      <p:sp>
        <p:nvSpPr>
          <p:cNvPr id="49" name="TextBox 48"/>
          <p:cNvSpPr txBox="1"/>
          <p:nvPr/>
        </p:nvSpPr>
        <p:spPr>
          <a:xfrm>
            <a:off x="7162800" y="4432788"/>
            <a:ext cx="299803"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smtClean="0">
                <a:solidFill>
                  <a:srgbClr val="FF0000"/>
                </a:solidFill>
              </a:rPr>
              <a:t>?</a:t>
            </a:r>
            <a:endParaRPr lang="en-US" sz="3600" b="1" dirty="0">
              <a:solidFill>
                <a:srgbClr val="FF0000"/>
              </a:solidFill>
            </a:endParaRPr>
          </a:p>
        </p:txBody>
      </p:sp>
      <p:pic>
        <p:nvPicPr>
          <p:cNvPr id="50" name="Picture 49" descr="blood_splatter.png"/>
          <p:cNvPicPr>
            <a:picLocks noChangeAspect="1"/>
          </p:cNvPicPr>
          <p:nvPr/>
        </p:nvPicPr>
        <p:blipFill>
          <a:blip r:embed="rId5"/>
          <a:stretch>
            <a:fillRect/>
          </a:stretch>
        </p:blipFill>
        <p:spPr>
          <a:xfrm>
            <a:off x="6062272" y="5159811"/>
            <a:ext cx="1828800" cy="1371600"/>
          </a:xfrm>
          <a:prstGeom prst="rect">
            <a:avLst/>
          </a:prstGeom>
        </p:spPr>
      </p:pic>
      <p:sp>
        <p:nvSpPr>
          <p:cNvPr id="52" name="Rectangle 3"/>
          <p:cNvSpPr txBox="1">
            <a:spLocks noChangeArrowheads="1"/>
          </p:cNvSpPr>
          <p:nvPr/>
        </p:nvSpPr>
        <p:spPr>
          <a:xfrm>
            <a:off x="4648200" y="1524000"/>
            <a:ext cx="4191000" cy="1981200"/>
          </a:xfrm>
          <a:prstGeom prst="rect">
            <a:avLst/>
          </a:prstGeom>
        </p:spPr>
        <p:txBody>
          <a:bodyPr vert="horz" lIns="91440" tIns="45720" rIns="91440" bIns="45720" rtlCol="0">
            <a:normAutofit lnSpcReduction="10000"/>
          </a:bodyPr>
          <a:lstStyle/>
          <a:p>
            <a:pPr marL="344488" lvl="0" indent="-344488">
              <a:spcBef>
                <a:spcPct val="20000"/>
              </a:spcBef>
              <a:buFont typeface="Arial" pitchFamily="34" charset="0"/>
              <a:buChar char="•"/>
            </a:pPr>
            <a:r>
              <a:rPr lang="en-US" sz="2400" b="1" dirty="0" smtClean="0">
                <a:solidFill>
                  <a:srgbClr val="FF0000"/>
                </a:solidFill>
              </a:rPr>
              <a:t>Problem</a:t>
            </a:r>
            <a:r>
              <a:rPr lang="en-US" sz="2400" dirty="0" smtClean="0"/>
              <a:t>: Predictions are not always accurate</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a:p>
            <a:pPr marL="465138" lvl="1" indent="-239713">
              <a:spcBef>
                <a:spcPct val="20000"/>
              </a:spcBef>
              <a:buFont typeface="Arial" pitchFamily="34" charset="0"/>
              <a:buChar char="–"/>
            </a:pPr>
            <a:r>
              <a:rPr lang="en-US" sz="2000" dirty="0" smtClean="0"/>
              <a:t>Interactions appear inconsistent</a:t>
            </a:r>
          </a:p>
          <a:p>
            <a:pPr marL="465138" lvl="1" indent="-239713">
              <a:spcBef>
                <a:spcPct val="20000"/>
              </a:spcBef>
              <a:buFont typeface="Arial" pitchFamily="34" charset="0"/>
              <a:buChar char="–"/>
            </a:pPr>
            <a:r>
              <a:rPr lang="en-US" sz="2000" dirty="0" smtClean="0"/>
              <a:t>Jarring if player is paying attention</a:t>
            </a:r>
          </a:p>
          <a:p>
            <a:pPr marL="465138" lvl="1" indent="-239713">
              <a:spcBef>
                <a:spcPct val="20000"/>
              </a:spcBef>
              <a:buFont typeface="Arial" pitchFamily="34" charset="0"/>
              <a:buChar cha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3" name="Picture 52" descr="xbox1.png"/>
          <p:cNvPicPr>
            <a:picLocks noChangeAspect="1"/>
          </p:cNvPicPr>
          <p:nvPr/>
        </p:nvPicPr>
        <p:blipFill>
          <a:blip r:embed="rId6" cstate="print"/>
          <a:stretch>
            <a:fillRect/>
          </a:stretch>
        </p:blipFill>
        <p:spPr>
          <a:xfrm>
            <a:off x="381000" y="3581400"/>
            <a:ext cx="381384" cy="561547"/>
          </a:xfrm>
          <a:prstGeom prst="rect">
            <a:avLst/>
          </a:prstGeom>
        </p:spPr>
      </p:pic>
      <p:pic>
        <p:nvPicPr>
          <p:cNvPr id="54" name="Picture 4" descr="sarge"/>
          <p:cNvPicPr>
            <a:picLocks noChangeAspect="1" noChangeArrowheads="1"/>
          </p:cNvPicPr>
          <p:nvPr/>
        </p:nvPicPr>
        <p:blipFill>
          <a:blip r:embed="rId4"/>
          <a:srcRect/>
          <a:stretch>
            <a:fillRect/>
          </a:stretch>
        </p:blipFill>
        <p:spPr bwMode="auto">
          <a:xfrm>
            <a:off x="8001000" y="3531578"/>
            <a:ext cx="385246" cy="637136"/>
          </a:xfrm>
          <a:prstGeom prst="rect">
            <a:avLst/>
          </a:prstGeom>
          <a:noFill/>
          <a:effectLst/>
        </p:spPr>
      </p:pic>
      <p:pic>
        <p:nvPicPr>
          <p:cNvPr id="55" name="Picture 54" descr="xbox1.png"/>
          <p:cNvPicPr>
            <a:picLocks noChangeAspect="1"/>
          </p:cNvPicPr>
          <p:nvPr/>
        </p:nvPicPr>
        <p:blipFill>
          <a:blip r:embed="rId6" cstate="print"/>
          <a:stretch>
            <a:fillRect/>
          </a:stretch>
        </p:blipFill>
        <p:spPr>
          <a:xfrm>
            <a:off x="8458200" y="3581400"/>
            <a:ext cx="381384" cy="561547"/>
          </a:xfrm>
          <a:prstGeom prst="rect">
            <a:avLst/>
          </a:prstGeom>
        </p:spPr>
      </p:pic>
      <p:sp>
        <p:nvSpPr>
          <p:cNvPr id="57" name="Text Box 44"/>
          <p:cNvSpPr txBox="1">
            <a:spLocks noChangeArrowheads="1"/>
          </p:cNvSpPr>
          <p:nvPr/>
        </p:nvSpPr>
        <p:spPr bwMode="auto">
          <a:xfrm>
            <a:off x="457200" y="4267200"/>
            <a:ext cx="1496372" cy="369332"/>
          </a:xfrm>
          <a:prstGeom prst="rect">
            <a:avLst/>
          </a:prstGeom>
          <a:noFill/>
          <a:ln w="9525">
            <a:noFill/>
            <a:miter lim="800000"/>
            <a:headEnd/>
            <a:tailEnd/>
          </a:ln>
          <a:effectLst/>
        </p:spPr>
        <p:txBody>
          <a:bodyPr wrap="none">
            <a:spAutoFit/>
          </a:bodyPr>
          <a:lstStyle/>
          <a:p>
            <a:r>
              <a:rPr lang="en-US" sz="1800" dirty="0">
                <a:solidFill>
                  <a:schemeClr val="accent2"/>
                </a:solidFill>
              </a:rPr>
              <a:t>Replica </a:t>
            </a:r>
            <a:r>
              <a:rPr lang="en-US" sz="1800" dirty="0" smtClean="0">
                <a:solidFill>
                  <a:schemeClr val="accent2"/>
                </a:solidFill>
              </a:rPr>
              <a:t>object</a:t>
            </a:r>
            <a:endParaRPr lang="en-US" sz="1800" dirty="0">
              <a:solidFill>
                <a:schemeClr val="accent2"/>
              </a:solidFill>
            </a:endParaRPr>
          </a:p>
        </p:txBody>
      </p:sp>
      <p:cxnSp>
        <p:nvCxnSpPr>
          <p:cNvPr id="59" name="Straight Arrow Connector 58"/>
          <p:cNvCxnSpPr/>
          <p:nvPr/>
        </p:nvCxnSpPr>
        <p:spPr>
          <a:xfrm rot="5400000">
            <a:off x="304800" y="4953000"/>
            <a:ext cx="762000" cy="152400"/>
          </a:xfrm>
          <a:prstGeom prst="straightConnector1">
            <a:avLst/>
          </a:prstGeom>
          <a:ln w="127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Slide Number Placeholder 35"/>
          <p:cNvSpPr>
            <a:spLocks noGrp="1"/>
          </p:cNvSpPr>
          <p:nvPr>
            <p:ph type="sldNum" sz="quarter" idx="12"/>
          </p:nvPr>
        </p:nvSpPr>
        <p:spPr/>
        <p:txBody>
          <a:bodyPr/>
          <a:lstStyle/>
          <a:p>
            <a:fld id="{B6F15528-21DE-4FAA-801E-634DDDAF4B2B}" type="slidenum">
              <a:rPr lang="en-US" smtClean="0"/>
              <a:pPr/>
              <a:t>44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7"/>
                                        </p:tgtEl>
                                      </p:cBhvr>
                                    </p:animEffect>
                                    <p:set>
                                      <p:cBhvr>
                                        <p:cTn id="7" dur="1" fill="hold">
                                          <p:stCondLst>
                                            <p:cond delay="499"/>
                                          </p:stCondLst>
                                        </p:cTn>
                                        <p:tgtEl>
                                          <p:spTgt spid="5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9"/>
                                        </p:tgtEl>
                                      </p:cBhvr>
                                    </p:animEffect>
                                    <p:set>
                                      <p:cBhvr>
                                        <p:cTn id="10" dur="1" fill="hold">
                                          <p:stCondLst>
                                            <p:cond delay="499"/>
                                          </p:stCondLst>
                                        </p:cTn>
                                        <p:tgtEl>
                                          <p:spTgt spid="59"/>
                                        </p:tgtEl>
                                        <p:attrNameLst>
                                          <p:attrName>style.visibility</p:attrName>
                                        </p:attrNameLst>
                                      </p:cBhvr>
                                      <p:to>
                                        <p:strVal val="hidden"/>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childTnLst>
                                </p:cTn>
                              </p:par>
                              <p:par>
                                <p:cTn id="14" presetID="0" presetClass="path" presetSubtype="0" fill="hold" nodeType="withEffect">
                                  <p:stCondLst>
                                    <p:cond delay="0"/>
                                  </p:stCondLst>
                                  <p:childTnLst>
                                    <p:animMotion origin="layout" path="M -3.33333E-6 -5.78035E-8 C 0.01059 -0.08046 0.02136 -0.16069 0.03264 -0.18243 C 0.04393 -0.20393 0.04375 -0.13919 0.06719 -0.13017 C 0.09063 -0.12092 0.14931 -0.11746 0.17361 -0.1274 C 0.19792 -0.13757 0.19584 -0.1889 0.21302 -0.19006 C 0.23021 -0.19168 0.25348 -0.16347 0.27691 -0.13503 " pathEditMode="relative" rAng="0" ptsTypes="aaaaaA">
                                      <p:cBhvr>
                                        <p:cTn id="15" dur="3000" fill="hold"/>
                                        <p:tgtEl>
                                          <p:spTgt spid="31"/>
                                        </p:tgtEl>
                                        <p:attrNameLst>
                                          <p:attrName>ppt_x</p:attrName>
                                          <p:attrName>ppt_y</p:attrName>
                                        </p:attrNameLst>
                                      </p:cBhvr>
                                      <p:rCtr x="138" y="-102"/>
                                    </p:animMotion>
                                  </p:childTnLst>
                                </p:cTn>
                              </p:par>
                              <p:par>
                                <p:cTn id="16" presetID="1" presetClass="entr" presetSubtype="0" fill="hold" nodeType="withEffect">
                                  <p:stCondLst>
                                    <p:cond delay="170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par>
                                <p:cTn id="35" presetID="10" presetClass="entr" presetSubtype="0" fill="hold" nodeType="with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childTnLst>
                                </p:cTn>
                              </p:par>
                            </p:childTnLst>
                          </p:cTn>
                        </p:par>
                        <p:par>
                          <p:cTn id="38" fill="hold">
                            <p:stCondLst>
                              <p:cond delay="500"/>
                            </p:stCondLst>
                            <p:childTnLst>
                              <p:par>
                                <p:cTn id="39" presetID="0" presetClass="path" presetSubtype="0" fill="hold" nodeType="afterEffect">
                                  <p:stCondLst>
                                    <p:cond delay="0"/>
                                  </p:stCondLst>
                                  <p:childTnLst>
                                    <p:animMotion origin="layout" path="M -3.33333E-6 -0.00046 C 0.00625 -0.07098 0.01285 -0.14173 0.02466 -0.16185 C 0.03664 -0.18173 0.04532 -0.12693 0.07101 -0.12139 C 0.09636 -0.11584 0.15348 -0.14936 0.17743 -0.12855 C 0.20105 -0.10774 0.20816 -0.0178 0.21459 0.00439 " pathEditMode="relative" rAng="0" ptsTypes="aaaaA">
                                      <p:cBhvr>
                                        <p:cTn id="40" dur="3000" fill="hold"/>
                                        <p:tgtEl>
                                          <p:spTgt spid="16"/>
                                        </p:tgtEl>
                                        <p:attrNameLst>
                                          <p:attrName>ppt_x</p:attrName>
                                          <p:attrName>ppt_y</p:attrName>
                                        </p:attrNameLst>
                                      </p:cBhvr>
                                      <p:rCtr x="107" y="-88"/>
                                    </p:animMotion>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down)">
                                      <p:cBhvr>
                                        <p:cTn id="45" dur="500"/>
                                        <p:tgtEl>
                                          <p:spTgt spid="42"/>
                                        </p:tgtEl>
                                      </p:cBhvr>
                                    </p:animEffect>
                                  </p:childTnLst>
                                </p:cTn>
                              </p:par>
                              <p:par>
                                <p:cTn id="46" presetID="22" presetClass="entr" presetSubtype="4" fill="hold"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down)">
                                      <p:cBhvr>
                                        <p:cTn id="48" dur="500"/>
                                        <p:tgtEl>
                                          <p:spTgt spid="47"/>
                                        </p:tgtEl>
                                      </p:cBhvr>
                                    </p:animEffect>
                                  </p:childTnLst>
                                </p:cTn>
                              </p:par>
                              <p:par>
                                <p:cTn id="49" presetID="1" presetClass="exit" presetSubtype="0" fill="hold" nodeType="withEffect">
                                  <p:stCondLst>
                                    <p:cond delay="400"/>
                                  </p:stCondLst>
                                  <p:childTnLst>
                                    <p:set>
                                      <p:cBhvr>
                                        <p:cTn id="50" dur="1" fill="hold">
                                          <p:stCondLst>
                                            <p:cond delay="0"/>
                                          </p:stCondLst>
                                        </p:cTn>
                                        <p:tgtEl>
                                          <p:spTgt spid="31"/>
                                        </p:tgtEl>
                                        <p:attrNameLst>
                                          <p:attrName>style.visibility</p:attrName>
                                        </p:attrNameLst>
                                      </p:cBhvr>
                                      <p:to>
                                        <p:strVal val="hidden"/>
                                      </p:to>
                                    </p:set>
                                  </p:childTnLst>
                                </p:cTn>
                              </p:par>
                              <p:par>
                                <p:cTn id="51" presetID="1" presetClass="exit" presetSubtype="0" fill="hold" nodeType="withEffect">
                                  <p:stCondLst>
                                    <p:cond delay="400"/>
                                  </p:stCondLst>
                                  <p:childTnLst>
                                    <p:set>
                                      <p:cBhvr>
                                        <p:cTn id="52" dur="1" fill="hold">
                                          <p:stCondLst>
                                            <p:cond delay="0"/>
                                          </p:stCondLst>
                                        </p:cTn>
                                        <p:tgtEl>
                                          <p:spTgt spid="16"/>
                                        </p:tgtEl>
                                        <p:attrNameLst>
                                          <p:attrName>style.visibility</p:attrName>
                                        </p:attrNameLst>
                                      </p:cBhvr>
                                      <p:to>
                                        <p:strVal val="hidden"/>
                                      </p:to>
                                    </p:set>
                                  </p:childTnLst>
                                </p:cTn>
                              </p:par>
                              <p:par>
                                <p:cTn id="53" presetID="53" presetClass="entr" presetSubtype="0" fill="hold" nodeType="withEffect">
                                  <p:stCondLst>
                                    <p:cond delay="500"/>
                                  </p:stCondLst>
                                  <p:childTnLst>
                                    <p:set>
                                      <p:cBhvr>
                                        <p:cTn id="54" dur="1" fill="hold">
                                          <p:stCondLst>
                                            <p:cond delay="0"/>
                                          </p:stCondLst>
                                        </p:cTn>
                                        <p:tgtEl>
                                          <p:spTgt spid="48"/>
                                        </p:tgtEl>
                                        <p:attrNameLst>
                                          <p:attrName>style.visibility</p:attrName>
                                        </p:attrNameLst>
                                      </p:cBhvr>
                                      <p:to>
                                        <p:strVal val="visible"/>
                                      </p:to>
                                    </p:set>
                                    <p:anim calcmode="lin" valueType="num">
                                      <p:cBhvr>
                                        <p:cTn id="55" dur="300" fill="hold"/>
                                        <p:tgtEl>
                                          <p:spTgt spid="48"/>
                                        </p:tgtEl>
                                        <p:attrNameLst>
                                          <p:attrName>ppt_w</p:attrName>
                                        </p:attrNameLst>
                                      </p:cBhvr>
                                      <p:tavLst>
                                        <p:tav tm="0">
                                          <p:val>
                                            <p:fltVal val="0"/>
                                          </p:val>
                                        </p:tav>
                                        <p:tav tm="100000">
                                          <p:val>
                                            <p:strVal val="#ppt_w"/>
                                          </p:val>
                                        </p:tav>
                                      </p:tavLst>
                                    </p:anim>
                                    <p:anim calcmode="lin" valueType="num">
                                      <p:cBhvr>
                                        <p:cTn id="56" dur="300" fill="hold"/>
                                        <p:tgtEl>
                                          <p:spTgt spid="48"/>
                                        </p:tgtEl>
                                        <p:attrNameLst>
                                          <p:attrName>ppt_h</p:attrName>
                                        </p:attrNameLst>
                                      </p:cBhvr>
                                      <p:tavLst>
                                        <p:tav tm="0">
                                          <p:val>
                                            <p:fltVal val="0"/>
                                          </p:val>
                                        </p:tav>
                                        <p:tav tm="100000">
                                          <p:val>
                                            <p:strVal val="#ppt_h"/>
                                          </p:val>
                                        </p:tav>
                                      </p:tavLst>
                                    </p:anim>
                                    <p:animEffect transition="in" filter="fade">
                                      <p:cBhvr>
                                        <p:cTn id="57" dur="300"/>
                                        <p:tgtEl>
                                          <p:spTgt spid="48"/>
                                        </p:tgtEl>
                                      </p:cBhvr>
                                    </p:animEffect>
                                  </p:childTnLst>
                                </p:cTn>
                              </p:par>
                              <p:par>
                                <p:cTn id="58" presetID="53" presetClass="entr" presetSubtype="0" fill="hold" grpId="0" nodeType="withEffect">
                                  <p:stCondLst>
                                    <p:cond delay="500"/>
                                  </p:stCondLst>
                                  <p:childTnLst>
                                    <p:set>
                                      <p:cBhvr>
                                        <p:cTn id="59" dur="1" fill="hold">
                                          <p:stCondLst>
                                            <p:cond delay="0"/>
                                          </p:stCondLst>
                                        </p:cTn>
                                        <p:tgtEl>
                                          <p:spTgt spid="49"/>
                                        </p:tgtEl>
                                        <p:attrNameLst>
                                          <p:attrName>style.visibility</p:attrName>
                                        </p:attrNameLst>
                                      </p:cBhvr>
                                      <p:to>
                                        <p:strVal val="visible"/>
                                      </p:to>
                                    </p:set>
                                    <p:anim calcmode="lin" valueType="num">
                                      <p:cBhvr>
                                        <p:cTn id="60" dur="300" fill="hold"/>
                                        <p:tgtEl>
                                          <p:spTgt spid="49"/>
                                        </p:tgtEl>
                                        <p:attrNameLst>
                                          <p:attrName>ppt_w</p:attrName>
                                        </p:attrNameLst>
                                      </p:cBhvr>
                                      <p:tavLst>
                                        <p:tav tm="0">
                                          <p:val>
                                            <p:fltVal val="0"/>
                                          </p:val>
                                        </p:tav>
                                        <p:tav tm="100000">
                                          <p:val>
                                            <p:strVal val="#ppt_w"/>
                                          </p:val>
                                        </p:tav>
                                      </p:tavLst>
                                    </p:anim>
                                    <p:anim calcmode="lin" valueType="num">
                                      <p:cBhvr>
                                        <p:cTn id="61" dur="300" fill="hold"/>
                                        <p:tgtEl>
                                          <p:spTgt spid="49"/>
                                        </p:tgtEl>
                                        <p:attrNameLst>
                                          <p:attrName>ppt_h</p:attrName>
                                        </p:attrNameLst>
                                      </p:cBhvr>
                                      <p:tavLst>
                                        <p:tav tm="0">
                                          <p:val>
                                            <p:fltVal val="0"/>
                                          </p:val>
                                        </p:tav>
                                        <p:tav tm="100000">
                                          <p:val>
                                            <p:strVal val="#ppt_h"/>
                                          </p:val>
                                        </p:tav>
                                      </p:tavLst>
                                    </p:anim>
                                    <p:animEffect transition="in" filter="fade">
                                      <p:cBhvr>
                                        <p:cTn id="62" dur="300"/>
                                        <p:tgtEl>
                                          <p:spTgt spid="49"/>
                                        </p:tgtEl>
                                      </p:cBhvr>
                                    </p:animEffect>
                                  </p:childTnLst>
                                </p:cTn>
                              </p:par>
                              <p:par>
                                <p:cTn id="63" presetID="53" presetClass="entr" presetSubtype="0" fill="hold" nodeType="withEffect">
                                  <p:stCondLst>
                                    <p:cond delay="500"/>
                                  </p:stCondLst>
                                  <p:childTnLst>
                                    <p:set>
                                      <p:cBhvr>
                                        <p:cTn id="64" dur="1" fill="hold">
                                          <p:stCondLst>
                                            <p:cond delay="0"/>
                                          </p:stCondLst>
                                        </p:cTn>
                                        <p:tgtEl>
                                          <p:spTgt spid="50"/>
                                        </p:tgtEl>
                                        <p:attrNameLst>
                                          <p:attrName>style.visibility</p:attrName>
                                        </p:attrNameLst>
                                      </p:cBhvr>
                                      <p:to>
                                        <p:strVal val="visible"/>
                                      </p:to>
                                    </p:set>
                                    <p:anim calcmode="lin" valueType="num">
                                      <p:cBhvr>
                                        <p:cTn id="65" dur="300" fill="hold"/>
                                        <p:tgtEl>
                                          <p:spTgt spid="50"/>
                                        </p:tgtEl>
                                        <p:attrNameLst>
                                          <p:attrName>ppt_w</p:attrName>
                                        </p:attrNameLst>
                                      </p:cBhvr>
                                      <p:tavLst>
                                        <p:tav tm="0">
                                          <p:val>
                                            <p:fltVal val="0"/>
                                          </p:val>
                                        </p:tav>
                                        <p:tav tm="100000">
                                          <p:val>
                                            <p:strVal val="#ppt_w"/>
                                          </p:val>
                                        </p:tav>
                                      </p:tavLst>
                                    </p:anim>
                                    <p:anim calcmode="lin" valueType="num">
                                      <p:cBhvr>
                                        <p:cTn id="66" dur="300" fill="hold"/>
                                        <p:tgtEl>
                                          <p:spTgt spid="50"/>
                                        </p:tgtEl>
                                        <p:attrNameLst>
                                          <p:attrName>ppt_h</p:attrName>
                                        </p:attrNameLst>
                                      </p:cBhvr>
                                      <p:tavLst>
                                        <p:tav tm="0">
                                          <p:val>
                                            <p:fltVal val="0"/>
                                          </p:val>
                                        </p:tav>
                                        <p:tav tm="100000">
                                          <p:val>
                                            <p:strVal val="#ppt_h"/>
                                          </p:val>
                                        </p:tav>
                                      </p:tavLst>
                                    </p:anim>
                                    <p:animEffect transition="in" filter="fade">
                                      <p:cBhvr>
                                        <p:cTn id="67" dur="3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9" grpId="0"/>
      <p:bldP spid="52" grpId="0"/>
      <p:bldP spid="57" grpId="0"/>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r>
              <a:rPr lang="en-US" dirty="0" smtClean="0"/>
              <a:t>Donnybrook: Interest Sets</a:t>
            </a:r>
            <a:endParaRPr lang="en-US" dirty="0"/>
          </a:p>
        </p:txBody>
      </p:sp>
      <p:sp>
        <p:nvSpPr>
          <p:cNvPr id="31747" name="Rectangle 3"/>
          <p:cNvSpPr>
            <a:spLocks noGrp="1" noChangeArrowheads="1"/>
          </p:cNvSpPr>
          <p:nvPr>
            <p:ph type="body" idx="1"/>
          </p:nvPr>
        </p:nvSpPr>
        <p:spPr>
          <a:xfrm>
            <a:off x="457200" y="1600200"/>
            <a:ext cx="4191000" cy="4876800"/>
          </a:xfrm>
        </p:spPr>
        <p:txBody>
          <a:bodyPr>
            <a:normAutofit fontScale="92500" lnSpcReduction="10000"/>
          </a:bodyPr>
          <a:lstStyle/>
          <a:p>
            <a:r>
              <a:rPr lang="en-US" sz="2400" b="1" dirty="0" smtClean="0"/>
              <a:t>Intuition</a:t>
            </a:r>
            <a:r>
              <a:rPr lang="en-US" sz="2400" dirty="0" smtClean="0"/>
              <a:t>: A human can only focus on a constant number of objects at once </a:t>
            </a:r>
            <a:br>
              <a:rPr lang="en-US" sz="2400" dirty="0" smtClean="0"/>
            </a:br>
            <a:r>
              <a:rPr lang="en-US" sz="2400" dirty="0" smtClean="0">
                <a:solidFill>
                  <a:schemeClr val="bg1">
                    <a:lumMod val="50000"/>
                  </a:schemeClr>
                </a:solidFill>
              </a:rPr>
              <a:t>[Cowan ‘01, Robson ‘81]</a:t>
            </a:r>
          </a:p>
          <a:p>
            <a:pPr lvl="1">
              <a:buFont typeface="Symbol"/>
              <a:buChar char="Þ"/>
            </a:pPr>
            <a:r>
              <a:rPr lang="en-US" sz="2000" dirty="0" smtClean="0"/>
              <a:t>Only need a constant number of high-accuracy replicas</a:t>
            </a:r>
          </a:p>
          <a:p>
            <a:pPr lvl="1">
              <a:buFont typeface="Symbol"/>
              <a:buChar char="Þ"/>
            </a:pPr>
            <a:endParaRPr lang="en-US" sz="2000" dirty="0" smtClean="0"/>
          </a:p>
          <a:p>
            <a:r>
              <a:rPr lang="en-US" sz="2400" b="1" dirty="0" smtClean="0"/>
              <a:t>Interest Set</a:t>
            </a:r>
            <a:r>
              <a:rPr lang="en-US" sz="2400" dirty="0"/>
              <a:t>: </a:t>
            </a:r>
            <a:r>
              <a:rPr lang="en-US" sz="2400" dirty="0" smtClean="0"/>
              <a:t>The 5 players that I am most interested in</a:t>
            </a:r>
          </a:p>
          <a:p>
            <a:pPr lvl="1"/>
            <a:r>
              <a:rPr lang="en-US" sz="2000" i="1" dirty="0" smtClean="0"/>
              <a:t>Subscribe</a:t>
            </a:r>
            <a:r>
              <a:rPr lang="en-US" sz="2000" dirty="0" smtClean="0"/>
              <a:t> to these players to receive 20 updates/sec</a:t>
            </a:r>
          </a:p>
          <a:p>
            <a:pPr lvl="1"/>
            <a:r>
              <a:rPr lang="en-US" sz="2000" dirty="0" smtClean="0"/>
              <a:t>Only get 1 update/sec from everyone else</a:t>
            </a:r>
            <a:endParaRPr lang="en-US" sz="2000" dirty="0" smtClean="0">
              <a:solidFill>
                <a:schemeClr val="bg1">
                  <a:lumMod val="50000"/>
                </a:schemeClr>
              </a:solidFill>
            </a:endParaRPr>
          </a:p>
        </p:txBody>
      </p:sp>
      <p:pic>
        <p:nvPicPr>
          <p:cNvPr id="86" name="Picture 4" descr="q3map"/>
          <p:cNvPicPr>
            <a:picLocks noChangeAspect="1" noChangeArrowheads="1"/>
          </p:cNvPicPr>
          <p:nvPr/>
        </p:nvPicPr>
        <p:blipFill>
          <a:blip r:embed="rId3">
            <a:grayscl/>
            <a:lum bright="31000" contrast="6000"/>
          </a:blip>
          <a:srcRect/>
          <a:stretch>
            <a:fillRect/>
          </a:stretch>
        </p:blipFill>
        <p:spPr bwMode="auto">
          <a:xfrm>
            <a:off x="4572000" y="2209800"/>
            <a:ext cx="4343400" cy="3274670"/>
          </a:xfrm>
          <a:prstGeom prst="rect">
            <a:avLst/>
          </a:prstGeom>
          <a:noFill/>
        </p:spPr>
      </p:pic>
      <p:sp>
        <p:nvSpPr>
          <p:cNvPr id="87" name="Freeform 86"/>
          <p:cNvSpPr/>
          <p:nvPr/>
        </p:nvSpPr>
        <p:spPr>
          <a:xfrm>
            <a:off x="5338549" y="2299648"/>
            <a:ext cx="1787857" cy="1569492"/>
          </a:xfrm>
          <a:custGeom>
            <a:avLst/>
            <a:gdLst>
              <a:gd name="connsiteX0" fmla="*/ 0 w 1787857"/>
              <a:gd name="connsiteY0" fmla="*/ 491319 h 1569492"/>
              <a:gd name="connsiteX1" fmla="*/ 1105469 w 1787857"/>
              <a:gd name="connsiteY1" fmla="*/ 1569492 h 1569492"/>
              <a:gd name="connsiteX2" fmla="*/ 1501254 w 1787857"/>
              <a:gd name="connsiteY2" fmla="*/ 1241946 h 1569492"/>
              <a:gd name="connsiteX3" fmla="*/ 1555845 w 1787857"/>
              <a:gd name="connsiteY3" fmla="*/ 989462 h 1569492"/>
              <a:gd name="connsiteX4" fmla="*/ 1603612 w 1787857"/>
              <a:gd name="connsiteY4" fmla="*/ 1037230 h 1569492"/>
              <a:gd name="connsiteX5" fmla="*/ 1787857 w 1787857"/>
              <a:gd name="connsiteY5" fmla="*/ 873456 h 1569492"/>
              <a:gd name="connsiteX6" fmla="*/ 852985 w 1787857"/>
              <a:gd name="connsiteY6" fmla="*/ 6824 h 1569492"/>
              <a:gd name="connsiteX7" fmla="*/ 614150 w 1787857"/>
              <a:gd name="connsiteY7" fmla="*/ 0 h 1569492"/>
              <a:gd name="connsiteX8" fmla="*/ 0 w 1787857"/>
              <a:gd name="connsiteY8" fmla="*/ 491319 h 1569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7857" h="1569492">
                <a:moveTo>
                  <a:pt x="0" y="491319"/>
                </a:moveTo>
                <a:lnTo>
                  <a:pt x="1105469" y="1569492"/>
                </a:lnTo>
                <a:lnTo>
                  <a:pt x="1501254" y="1241946"/>
                </a:lnTo>
                <a:lnTo>
                  <a:pt x="1555845" y="989462"/>
                </a:lnTo>
                <a:lnTo>
                  <a:pt x="1603612" y="1037230"/>
                </a:lnTo>
                <a:lnTo>
                  <a:pt x="1787857" y="873456"/>
                </a:lnTo>
                <a:lnTo>
                  <a:pt x="852985" y="6824"/>
                </a:lnTo>
                <a:lnTo>
                  <a:pt x="614150" y="0"/>
                </a:lnTo>
                <a:lnTo>
                  <a:pt x="0" y="491319"/>
                </a:lnTo>
                <a:close/>
              </a:path>
            </a:pathLst>
          </a:cu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7146878" y="2558955"/>
            <a:ext cx="1521725" cy="1194179"/>
          </a:xfrm>
          <a:custGeom>
            <a:avLst/>
            <a:gdLst>
              <a:gd name="connsiteX0" fmla="*/ 0 w 1521725"/>
              <a:gd name="connsiteY0" fmla="*/ 620973 h 1194179"/>
              <a:gd name="connsiteX1" fmla="*/ 450376 w 1521725"/>
              <a:gd name="connsiteY1" fmla="*/ 1084997 h 1194179"/>
              <a:gd name="connsiteX2" fmla="*/ 559558 w 1521725"/>
              <a:gd name="connsiteY2" fmla="*/ 982639 h 1194179"/>
              <a:gd name="connsiteX3" fmla="*/ 764274 w 1521725"/>
              <a:gd name="connsiteY3" fmla="*/ 1194179 h 1194179"/>
              <a:gd name="connsiteX4" fmla="*/ 1521725 w 1521725"/>
              <a:gd name="connsiteY4" fmla="*/ 627797 h 1194179"/>
              <a:gd name="connsiteX5" fmla="*/ 805218 w 1521725"/>
              <a:gd name="connsiteY5" fmla="*/ 0 h 1194179"/>
              <a:gd name="connsiteX6" fmla="*/ 0 w 1521725"/>
              <a:gd name="connsiteY6" fmla="*/ 620973 h 119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1725" h="1194179">
                <a:moveTo>
                  <a:pt x="0" y="620973"/>
                </a:moveTo>
                <a:lnTo>
                  <a:pt x="450376" y="1084997"/>
                </a:lnTo>
                <a:cubicBezTo>
                  <a:pt x="568088" y="981134"/>
                  <a:pt x="617951" y="982639"/>
                  <a:pt x="559558" y="982639"/>
                </a:cubicBezTo>
                <a:lnTo>
                  <a:pt x="764274" y="1194179"/>
                </a:lnTo>
                <a:lnTo>
                  <a:pt x="1521725" y="627797"/>
                </a:lnTo>
                <a:lnTo>
                  <a:pt x="805218" y="0"/>
                </a:lnTo>
                <a:lnTo>
                  <a:pt x="0" y="620973"/>
                </a:lnTo>
                <a:close/>
              </a:path>
            </a:pathLst>
          </a:cu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7692788" y="3596185"/>
            <a:ext cx="1112293" cy="941696"/>
          </a:xfrm>
          <a:custGeom>
            <a:avLst/>
            <a:gdLst>
              <a:gd name="connsiteX0" fmla="*/ 0 w 1112293"/>
              <a:gd name="connsiteY0" fmla="*/ 470848 h 941696"/>
              <a:gd name="connsiteX1" fmla="*/ 627797 w 1112293"/>
              <a:gd name="connsiteY1" fmla="*/ 0 h 941696"/>
              <a:gd name="connsiteX2" fmla="*/ 1057702 w 1112293"/>
              <a:gd name="connsiteY2" fmla="*/ 429905 h 941696"/>
              <a:gd name="connsiteX3" fmla="*/ 989463 w 1112293"/>
              <a:gd name="connsiteY3" fmla="*/ 511791 h 941696"/>
              <a:gd name="connsiteX4" fmla="*/ 1112293 w 1112293"/>
              <a:gd name="connsiteY4" fmla="*/ 634621 h 941696"/>
              <a:gd name="connsiteX5" fmla="*/ 723331 w 1112293"/>
              <a:gd name="connsiteY5" fmla="*/ 941696 h 941696"/>
              <a:gd name="connsiteX6" fmla="*/ 552734 w 1112293"/>
              <a:gd name="connsiteY6" fmla="*/ 791570 h 941696"/>
              <a:gd name="connsiteX7" fmla="*/ 429905 w 1112293"/>
              <a:gd name="connsiteY7" fmla="*/ 907576 h 941696"/>
              <a:gd name="connsiteX8" fmla="*/ 0 w 1112293"/>
              <a:gd name="connsiteY8" fmla="*/ 470848 h 94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293" h="941696">
                <a:moveTo>
                  <a:pt x="0" y="470848"/>
                </a:moveTo>
                <a:lnTo>
                  <a:pt x="627797" y="0"/>
                </a:lnTo>
                <a:lnTo>
                  <a:pt x="1057702" y="429905"/>
                </a:lnTo>
                <a:lnTo>
                  <a:pt x="989463" y="511791"/>
                </a:lnTo>
                <a:lnTo>
                  <a:pt x="1112293" y="634621"/>
                </a:lnTo>
                <a:lnTo>
                  <a:pt x="723331" y="941696"/>
                </a:lnTo>
                <a:lnTo>
                  <a:pt x="552734" y="791570"/>
                </a:lnTo>
                <a:lnTo>
                  <a:pt x="429905" y="907576"/>
                </a:lnTo>
                <a:lnTo>
                  <a:pt x="0" y="470848"/>
                </a:lnTo>
                <a:close/>
              </a:path>
            </a:pathLst>
          </a:cu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6478137" y="3848669"/>
            <a:ext cx="1562669" cy="1542197"/>
          </a:xfrm>
          <a:custGeom>
            <a:avLst/>
            <a:gdLst>
              <a:gd name="connsiteX0" fmla="*/ 54591 w 1562669"/>
              <a:gd name="connsiteY0" fmla="*/ 327546 h 1542197"/>
              <a:gd name="connsiteX1" fmla="*/ 423081 w 1562669"/>
              <a:gd name="connsiteY1" fmla="*/ 0 h 1542197"/>
              <a:gd name="connsiteX2" fmla="*/ 832514 w 1562669"/>
              <a:gd name="connsiteY2" fmla="*/ 395785 h 1542197"/>
              <a:gd name="connsiteX3" fmla="*/ 1071350 w 1562669"/>
              <a:gd name="connsiteY3" fmla="*/ 177421 h 1542197"/>
              <a:gd name="connsiteX4" fmla="*/ 1562669 w 1562669"/>
              <a:gd name="connsiteY4" fmla="*/ 675564 h 1542197"/>
              <a:gd name="connsiteX5" fmla="*/ 477672 w 1562669"/>
              <a:gd name="connsiteY5" fmla="*/ 1542197 h 1542197"/>
              <a:gd name="connsiteX6" fmla="*/ 0 w 1562669"/>
              <a:gd name="connsiteY6" fmla="*/ 1119116 h 1542197"/>
              <a:gd name="connsiteX7" fmla="*/ 477672 w 1562669"/>
              <a:gd name="connsiteY7" fmla="*/ 764274 h 1542197"/>
              <a:gd name="connsiteX8" fmla="*/ 54591 w 1562669"/>
              <a:gd name="connsiteY8" fmla="*/ 327546 h 154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2669" h="1542197">
                <a:moveTo>
                  <a:pt x="54591" y="327546"/>
                </a:moveTo>
                <a:lnTo>
                  <a:pt x="423081" y="0"/>
                </a:lnTo>
                <a:lnTo>
                  <a:pt x="832514" y="395785"/>
                </a:lnTo>
                <a:lnTo>
                  <a:pt x="1071350" y="177421"/>
                </a:lnTo>
                <a:lnTo>
                  <a:pt x="1562669" y="675564"/>
                </a:lnTo>
                <a:lnTo>
                  <a:pt x="477672" y="1542197"/>
                </a:lnTo>
                <a:lnTo>
                  <a:pt x="0" y="1119116"/>
                </a:lnTo>
                <a:lnTo>
                  <a:pt x="477672" y="764274"/>
                </a:lnTo>
                <a:lnTo>
                  <a:pt x="54591" y="327546"/>
                </a:lnTo>
                <a:close/>
              </a:path>
            </a:pathLst>
          </a:cu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4" name="Picture 65" descr="orb"/>
          <p:cNvPicPr>
            <a:picLocks noChangeAspect="1" noChangeArrowheads="1"/>
          </p:cNvPicPr>
          <p:nvPr/>
        </p:nvPicPr>
        <p:blipFill>
          <a:blip r:embed="rId4" cstate="print"/>
          <a:srcRect/>
          <a:stretch>
            <a:fillRect/>
          </a:stretch>
        </p:blipFill>
        <p:spPr bwMode="auto">
          <a:xfrm>
            <a:off x="6172200" y="3173694"/>
            <a:ext cx="228600" cy="331505"/>
          </a:xfrm>
          <a:prstGeom prst="rect">
            <a:avLst/>
          </a:prstGeom>
          <a:noFill/>
          <a:effectLst>
            <a:outerShdw blurRad="50800" dist="38100" dir="2700000" algn="tl" rotWithShape="0">
              <a:prstClr val="black">
                <a:alpha val="40000"/>
              </a:prstClr>
            </a:outerShdw>
          </a:effectLst>
        </p:spPr>
      </p:pic>
      <p:pic>
        <p:nvPicPr>
          <p:cNvPr id="109" name="Picture 65" descr="orb"/>
          <p:cNvPicPr>
            <a:picLocks noChangeAspect="1" noChangeArrowheads="1"/>
          </p:cNvPicPr>
          <p:nvPr/>
        </p:nvPicPr>
        <p:blipFill>
          <a:blip r:embed="rId4" cstate="print"/>
          <a:srcRect/>
          <a:stretch>
            <a:fillRect/>
          </a:stretch>
        </p:blipFill>
        <p:spPr bwMode="auto">
          <a:xfrm>
            <a:off x="6324600" y="3326094"/>
            <a:ext cx="228600" cy="331505"/>
          </a:xfrm>
          <a:prstGeom prst="rect">
            <a:avLst/>
          </a:prstGeom>
          <a:noFill/>
          <a:effectLst>
            <a:outerShdw blurRad="50800" dist="38100" dir="2700000" algn="tl" rotWithShape="0">
              <a:prstClr val="black">
                <a:alpha val="40000"/>
              </a:prstClr>
            </a:outerShdw>
          </a:effectLst>
        </p:spPr>
      </p:pic>
      <p:pic>
        <p:nvPicPr>
          <p:cNvPr id="110" name="Picture 65" descr="orb"/>
          <p:cNvPicPr>
            <a:picLocks noChangeAspect="1" noChangeArrowheads="1"/>
          </p:cNvPicPr>
          <p:nvPr/>
        </p:nvPicPr>
        <p:blipFill>
          <a:blip r:embed="rId4" cstate="print"/>
          <a:srcRect/>
          <a:stretch>
            <a:fillRect/>
          </a:stretch>
        </p:blipFill>
        <p:spPr bwMode="auto">
          <a:xfrm>
            <a:off x="6477000" y="3276600"/>
            <a:ext cx="228600" cy="331505"/>
          </a:xfrm>
          <a:prstGeom prst="rect">
            <a:avLst/>
          </a:prstGeom>
          <a:noFill/>
          <a:effectLst>
            <a:outerShdw blurRad="50800" dist="38100" dir="2700000" algn="tl" rotWithShape="0">
              <a:prstClr val="black">
                <a:alpha val="40000"/>
              </a:prstClr>
            </a:outerShdw>
          </a:effectLst>
        </p:spPr>
      </p:pic>
      <p:pic>
        <p:nvPicPr>
          <p:cNvPr id="111" name="Picture 65" descr="orb"/>
          <p:cNvPicPr>
            <a:picLocks noChangeAspect="1" noChangeArrowheads="1"/>
          </p:cNvPicPr>
          <p:nvPr/>
        </p:nvPicPr>
        <p:blipFill>
          <a:blip r:embed="rId4" cstate="print"/>
          <a:srcRect/>
          <a:stretch>
            <a:fillRect/>
          </a:stretch>
        </p:blipFill>
        <p:spPr bwMode="auto">
          <a:xfrm>
            <a:off x="6324600" y="3429000"/>
            <a:ext cx="228600" cy="331505"/>
          </a:xfrm>
          <a:prstGeom prst="rect">
            <a:avLst/>
          </a:prstGeom>
          <a:noFill/>
          <a:effectLst>
            <a:outerShdw blurRad="50800" dist="38100" dir="2700000" algn="tl" rotWithShape="0">
              <a:prstClr val="black">
                <a:alpha val="40000"/>
              </a:prstClr>
            </a:outerShdw>
          </a:effectLst>
        </p:spPr>
      </p:pic>
      <p:pic>
        <p:nvPicPr>
          <p:cNvPr id="112" name="Picture 65" descr="orb"/>
          <p:cNvPicPr>
            <a:picLocks noChangeAspect="1" noChangeArrowheads="1"/>
          </p:cNvPicPr>
          <p:nvPr/>
        </p:nvPicPr>
        <p:blipFill>
          <a:blip r:embed="rId4" cstate="print"/>
          <a:srcRect/>
          <a:stretch>
            <a:fillRect/>
          </a:stretch>
        </p:blipFill>
        <p:spPr bwMode="auto">
          <a:xfrm>
            <a:off x="6781800" y="2971800"/>
            <a:ext cx="228600" cy="331505"/>
          </a:xfrm>
          <a:prstGeom prst="rect">
            <a:avLst/>
          </a:prstGeom>
          <a:noFill/>
          <a:effectLst>
            <a:outerShdw blurRad="50800" dist="38100" dir="2700000" algn="tl" rotWithShape="0">
              <a:prstClr val="black">
                <a:alpha val="40000"/>
              </a:prstClr>
            </a:outerShdw>
          </a:effectLst>
        </p:spPr>
      </p:pic>
      <p:pic>
        <p:nvPicPr>
          <p:cNvPr id="113" name="Picture 65" descr="orb"/>
          <p:cNvPicPr>
            <a:picLocks noChangeAspect="1" noChangeArrowheads="1"/>
          </p:cNvPicPr>
          <p:nvPr/>
        </p:nvPicPr>
        <p:blipFill>
          <a:blip r:embed="rId4" cstate="print"/>
          <a:srcRect/>
          <a:stretch>
            <a:fillRect/>
          </a:stretch>
        </p:blipFill>
        <p:spPr bwMode="auto">
          <a:xfrm>
            <a:off x="5638800" y="2667000"/>
            <a:ext cx="228600" cy="331505"/>
          </a:xfrm>
          <a:prstGeom prst="rect">
            <a:avLst/>
          </a:prstGeom>
          <a:noFill/>
          <a:effectLst>
            <a:outerShdw blurRad="50800" dist="38100" dir="2700000" algn="tl" rotWithShape="0">
              <a:prstClr val="black">
                <a:alpha val="40000"/>
              </a:prstClr>
            </a:outerShdw>
          </a:effectLst>
        </p:spPr>
      </p:pic>
      <p:pic>
        <p:nvPicPr>
          <p:cNvPr id="114" name="Picture 65" descr="orb"/>
          <p:cNvPicPr>
            <a:picLocks noChangeAspect="1" noChangeArrowheads="1"/>
          </p:cNvPicPr>
          <p:nvPr/>
        </p:nvPicPr>
        <p:blipFill>
          <a:blip r:embed="rId4" cstate="print"/>
          <a:srcRect/>
          <a:stretch>
            <a:fillRect/>
          </a:stretch>
        </p:blipFill>
        <p:spPr bwMode="auto">
          <a:xfrm>
            <a:off x="6096000" y="2895600"/>
            <a:ext cx="228600" cy="331505"/>
          </a:xfrm>
          <a:prstGeom prst="rect">
            <a:avLst/>
          </a:prstGeom>
          <a:noFill/>
          <a:effectLst>
            <a:outerShdw blurRad="50800" dist="38100" dir="2700000" algn="tl" rotWithShape="0">
              <a:prstClr val="black">
                <a:alpha val="40000"/>
              </a:prstClr>
            </a:outerShdw>
          </a:effectLst>
        </p:spPr>
      </p:pic>
      <p:pic>
        <p:nvPicPr>
          <p:cNvPr id="115" name="Picture 65" descr="orb"/>
          <p:cNvPicPr>
            <a:picLocks noChangeAspect="1" noChangeArrowheads="1"/>
          </p:cNvPicPr>
          <p:nvPr/>
        </p:nvPicPr>
        <p:blipFill>
          <a:blip r:embed="rId4" cstate="print"/>
          <a:srcRect/>
          <a:stretch>
            <a:fillRect/>
          </a:stretch>
        </p:blipFill>
        <p:spPr bwMode="auto">
          <a:xfrm>
            <a:off x="6629400" y="2743200"/>
            <a:ext cx="228600" cy="331505"/>
          </a:xfrm>
          <a:prstGeom prst="rect">
            <a:avLst/>
          </a:prstGeom>
          <a:noFill/>
          <a:effectLst>
            <a:outerShdw blurRad="50800" dist="38100" dir="2700000" algn="tl" rotWithShape="0">
              <a:prstClr val="black">
                <a:alpha val="40000"/>
              </a:prstClr>
            </a:outerShdw>
          </a:effectLst>
        </p:spPr>
      </p:pic>
      <p:pic>
        <p:nvPicPr>
          <p:cNvPr id="116" name="Picture 65" descr="orb"/>
          <p:cNvPicPr>
            <a:picLocks noChangeAspect="1" noChangeArrowheads="1"/>
          </p:cNvPicPr>
          <p:nvPr/>
        </p:nvPicPr>
        <p:blipFill>
          <a:blip r:embed="rId4" cstate="print"/>
          <a:srcRect/>
          <a:stretch>
            <a:fillRect/>
          </a:stretch>
        </p:blipFill>
        <p:spPr bwMode="auto">
          <a:xfrm>
            <a:off x="5943600" y="3048000"/>
            <a:ext cx="228600" cy="331505"/>
          </a:xfrm>
          <a:prstGeom prst="rect">
            <a:avLst/>
          </a:prstGeom>
          <a:noFill/>
          <a:effectLst>
            <a:outerShdw blurRad="50800" dist="38100" dir="2700000" algn="tl" rotWithShape="0">
              <a:prstClr val="black">
                <a:alpha val="40000"/>
              </a:prstClr>
            </a:outerShdw>
          </a:effectLst>
        </p:spPr>
      </p:pic>
      <p:pic>
        <p:nvPicPr>
          <p:cNvPr id="118" name="Picture 65" descr="orb"/>
          <p:cNvPicPr>
            <a:picLocks noChangeAspect="1" noChangeArrowheads="1"/>
          </p:cNvPicPr>
          <p:nvPr/>
        </p:nvPicPr>
        <p:blipFill>
          <a:blip r:embed="rId4" cstate="print"/>
          <a:srcRect/>
          <a:stretch>
            <a:fillRect/>
          </a:stretch>
        </p:blipFill>
        <p:spPr bwMode="auto">
          <a:xfrm>
            <a:off x="6477000" y="2971800"/>
            <a:ext cx="228600" cy="331505"/>
          </a:xfrm>
          <a:prstGeom prst="rect">
            <a:avLst/>
          </a:prstGeom>
          <a:noFill/>
          <a:effectLst>
            <a:outerShdw blurRad="50800" dist="38100" dir="2700000" algn="tl" rotWithShape="0">
              <a:prstClr val="black">
                <a:alpha val="40000"/>
              </a:prstClr>
            </a:outerShdw>
          </a:effectLst>
        </p:spPr>
      </p:pic>
      <p:pic>
        <p:nvPicPr>
          <p:cNvPr id="119" name="Picture 65" descr="orb"/>
          <p:cNvPicPr>
            <a:picLocks noChangeAspect="1" noChangeArrowheads="1"/>
          </p:cNvPicPr>
          <p:nvPr/>
        </p:nvPicPr>
        <p:blipFill>
          <a:blip r:embed="rId4" cstate="print"/>
          <a:srcRect/>
          <a:stretch>
            <a:fillRect/>
          </a:stretch>
        </p:blipFill>
        <p:spPr bwMode="auto">
          <a:xfrm>
            <a:off x="6629400" y="3124200"/>
            <a:ext cx="228600" cy="331505"/>
          </a:xfrm>
          <a:prstGeom prst="rect">
            <a:avLst/>
          </a:prstGeom>
          <a:noFill/>
          <a:effectLst>
            <a:outerShdw blurRad="50800" dist="38100" dir="2700000" algn="tl" rotWithShape="0">
              <a:prstClr val="black">
                <a:alpha val="40000"/>
              </a:prstClr>
            </a:outerShdw>
          </a:effectLst>
        </p:spPr>
      </p:pic>
      <p:pic>
        <p:nvPicPr>
          <p:cNvPr id="120" name="Picture 65" descr="orb"/>
          <p:cNvPicPr>
            <a:picLocks noChangeAspect="1" noChangeArrowheads="1"/>
          </p:cNvPicPr>
          <p:nvPr/>
        </p:nvPicPr>
        <p:blipFill>
          <a:blip r:embed="rId4" cstate="print">
            <a:duotone>
              <a:schemeClr val="accent6">
                <a:shade val="45000"/>
                <a:satMod val="135000"/>
              </a:schemeClr>
              <a:prstClr val="white"/>
            </a:duotone>
          </a:blip>
          <a:srcRect/>
          <a:stretch>
            <a:fillRect/>
          </a:stretch>
        </p:blipFill>
        <p:spPr bwMode="auto">
          <a:xfrm>
            <a:off x="6172200" y="2286000"/>
            <a:ext cx="228600" cy="331505"/>
          </a:xfrm>
          <a:prstGeom prst="rect">
            <a:avLst/>
          </a:prstGeom>
          <a:noFill/>
          <a:effectLst>
            <a:outerShdw blurRad="50800" dist="38100" dir="2700000" algn="tl" rotWithShape="0">
              <a:prstClr val="black">
                <a:alpha val="40000"/>
              </a:prstClr>
            </a:outerShdw>
          </a:effectLst>
        </p:spPr>
      </p:pic>
      <p:pic>
        <p:nvPicPr>
          <p:cNvPr id="121" name="Picture 65" descr="orb"/>
          <p:cNvPicPr>
            <a:picLocks noChangeAspect="1" noChangeArrowheads="1"/>
          </p:cNvPicPr>
          <p:nvPr/>
        </p:nvPicPr>
        <p:blipFill>
          <a:blip r:embed="rId4" cstate="print"/>
          <a:srcRect/>
          <a:stretch>
            <a:fillRect/>
          </a:stretch>
        </p:blipFill>
        <p:spPr bwMode="auto">
          <a:xfrm>
            <a:off x="6324600" y="3048000"/>
            <a:ext cx="228600" cy="331505"/>
          </a:xfrm>
          <a:prstGeom prst="rect">
            <a:avLst/>
          </a:prstGeom>
          <a:noFill/>
          <a:effectLst>
            <a:outerShdw blurRad="50800" dist="38100" dir="2700000" algn="tl" rotWithShape="0">
              <a:prstClr val="black">
                <a:alpha val="40000"/>
              </a:prstClr>
            </a:outerShdw>
          </a:effectLst>
        </p:spPr>
      </p:pic>
      <p:pic>
        <p:nvPicPr>
          <p:cNvPr id="122" name="Picture 65" descr="orb"/>
          <p:cNvPicPr>
            <a:picLocks noChangeAspect="1" noChangeArrowheads="1"/>
          </p:cNvPicPr>
          <p:nvPr/>
        </p:nvPicPr>
        <p:blipFill>
          <a:blip r:embed="rId4" cstate="print"/>
          <a:srcRect/>
          <a:stretch>
            <a:fillRect/>
          </a:stretch>
        </p:blipFill>
        <p:spPr bwMode="auto">
          <a:xfrm>
            <a:off x="6096000" y="3276600"/>
            <a:ext cx="228600" cy="331505"/>
          </a:xfrm>
          <a:prstGeom prst="rect">
            <a:avLst/>
          </a:prstGeom>
          <a:noFill/>
          <a:effectLst>
            <a:outerShdw blurRad="50800" dist="38100" dir="2700000" algn="tl" rotWithShape="0">
              <a:prstClr val="black">
                <a:alpha val="40000"/>
              </a:prstClr>
            </a:outerShdw>
          </a:effectLst>
        </p:spPr>
      </p:pic>
      <p:pic>
        <p:nvPicPr>
          <p:cNvPr id="123" name="Picture 65" descr="orb"/>
          <p:cNvPicPr>
            <a:picLocks noChangeAspect="1" noChangeArrowheads="1"/>
          </p:cNvPicPr>
          <p:nvPr/>
        </p:nvPicPr>
        <p:blipFill>
          <a:blip r:embed="rId4" cstate="print"/>
          <a:srcRect/>
          <a:stretch>
            <a:fillRect/>
          </a:stretch>
        </p:blipFill>
        <p:spPr bwMode="auto">
          <a:xfrm>
            <a:off x="6477000" y="2743200"/>
            <a:ext cx="228600" cy="331505"/>
          </a:xfrm>
          <a:prstGeom prst="rect">
            <a:avLst/>
          </a:prstGeom>
          <a:noFill/>
          <a:effectLst>
            <a:outerShdw blurRad="50800" dist="38100" dir="2700000" algn="tl" rotWithShape="0">
              <a:prstClr val="black">
                <a:alpha val="40000"/>
              </a:prstClr>
            </a:outerShdw>
          </a:effectLst>
        </p:spPr>
      </p:pic>
      <p:pic>
        <p:nvPicPr>
          <p:cNvPr id="124" name="Picture 65" descr="orb"/>
          <p:cNvPicPr>
            <a:picLocks noChangeAspect="1" noChangeArrowheads="1"/>
          </p:cNvPicPr>
          <p:nvPr/>
        </p:nvPicPr>
        <p:blipFill>
          <a:blip r:embed="rId4" cstate="print">
            <a:duotone>
              <a:schemeClr val="accent6">
                <a:shade val="45000"/>
                <a:satMod val="135000"/>
              </a:schemeClr>
              <a:prstClr val="white"/>
            </a:duotone>
          </a:blip>
          <a:srcRect/>
          <a:stretch>
            <a:fillRect/>
          </a:stretch>
        </p:blipFill>
        <p:spPr bwMode="auto">
          <a:xfrm>
            <a:off x="5715000" y="2362200"/>
            <a:ext cx="228600" cy="331505"/>
          </a:xfrm>
          <a:prstGeom prst="rect">
            <a:avLst/>
          </a:prstGeom>
          <a:noFill/>
          <a:effectLst>
            <a:outerShdw blurRad="50800" dist="38100" dir="2700000" algn="tl" rotWithShape="0">
              <a:prstClr val="black">
                <a:alpha val="40000"/>
              </a:prstClr>
            </a:outerShdw>
          </a:effectLst>
        </p:spPr>
      </p:pic>
      <p:pic>
        <p:nvPicPr>
          <p:cNvPr id="125" name="Picture 65" descr="orb"/>
          <p:cNvPicPr>
            <a:picLocks noChangeAspect="1" noChangeArrowheads="1"/>
          </p:cNvPicPr>
          <p:nvPr/>
        </p:nvPicPr>
        <p:blipFill>
          <a:blip r:embed="rId4" cstate="print"/>
          <a:srcRect/>
          <a:stretch>
            <a:fillRect/>
          </a:stretch>
        </p:blipFill>
        <p:spPr bwMode="auto">
          <a:xfrm>
            <a:off x="5410200" y="2590800"/>
            <a:ext cx="228600" cy="331505"/>
          </a:xfrm>
          <a:prstGeom prst="rect">
            <a:avLst/>
          </a:prstGeom>
          <a:noFill/>
          <a:effectLst>
            <a:outerShdw blurRad="50800" dist="38100" dir="2700000" algn="tl" rotWithShape="0">
              <a:prstClr val="black">
                <a:alpha val="40000"/>
              </a:prstClr>
            </a:outerShdw>
          </a:effectLst>
        </p:spPr>
      </p:pic>
      <p:pic>
        <p:nvPicPr>
          <p:cNvPr id="127" name="Picture 65" descr="orb"/>
          <p:cNvPicPr>
            <a:picLocks noChangeAspect="1" noChangeArrowheads="1"/>
          </p:cNvPicPr>
          <p:nvPr/>
        </p:nvPicPr>
        <p:blipFill>
          <a:blip r:embed="rId4" cstate="print">
            <a:duotone>
              <a:schemeClr val="accent6">
                <a:shade val="45000"/>
                <a:satMod val="135000"/>
              </a:schemeClr>
              <a:prstClr val="white"/>
            </a:duotone>
          </a:blip>
          <a:srcRect/>
          <a:stretch>
            <a:fillRect/>
          </a:stretch>
        </p:blipFill>
        <p:spPr bwMode="auto">
          <a:xfrm>
            <a:off x="5943600" y="2209800"/>
            <a:ext cx="228600" cy="331505"/>
          </a:xfrm>
          <a:prstGeom prst="rect">
            <a:avLst/>
          </a:prstGeom>
          <a:noFill/>
          <a:effectLst>
            <a:outerShdw blurRad="50800" dist="38100" dir="2700000" algn="tl" rotWithShape="0">
              <a:prstClr val="black">
                <a:alpha val="40000"/>
              </a:prstClr>
            </a:outerShdw>
          </a:effectLst>
        </p:spPr>
      </p:pic>
      <p:pic>
        <p:nvPicPr>
          <p:cNvPr id="128" name="Picture 65" descr="orb"/>
          <p:cNvPicPr>
            <a:picLocks noChangeAspect="1" noChangeArrowheads="1"/>
          </p:cNvPicPr>
          <p:nvPr/>
        </p:nvPicPr>
        <p:blipFill>
          <a:blip r:embed="rId4" cstate="print">
            <a:duotone>
              <a:schemeClr val="accent6">
                <a:shade val="45000"/>
                <a:satMod val="135000"/>
              </a:schemeClr>
              <a:prstClr val="white"/>
            </a:duotone>
          </a:blip>
          <a:srcRect/>
          <a:stretch>
            <a:fillRect/>
          </a:stretch>
        </p:blipFill>
        <p:spPr bwMode="auto">
          <a:xfrm>
            <a:off x="6248400" y="2438400"/>
            <a:ext cx="228600" cy="331505"/>
          </a:xfrm>
          <a:prstGeom prst="rect">
            <a:avLst/>
          </a:prstGeom>
          <a:noFill/>
          <a:effectLst>
            <a:outerShdw blurRad="50800" dist="38100" dir="2700000" algn="tl" rotWithShape="0">
              <a:prstClr val="black">
                <a:alpha val="40000"/>
              </a:prstClr>
            </a:outerShdw>
          </a:effectLst>
        </p:spPr>
      </p:pic>
      <p:pic>
        <p:nvPicPr>
          <p:cNvPr id="131" name="Picture 65" descr="orb"/>
          <p:cNvPicPr>
            <a:picLocks noChangeAspect="1" noChangeArrowheads="1"/>
          </p:cNvPicPr>
          <p:nvPr/>
        </p:nvPicPr>
        <p:blipFill>
          <a:blip r:embed="rId4" cstate="print">
            <a:duotone>
              <a:schemeClr val="accent6">
                <a:shade val="45000"/>
                <a:satMod val="135000"/>
              </a:schemeClr>
              <a:prstClr val="white"/>
            </a:duotone>
          </a:blip>
          <a:srcRect/>
          <a:stretch>
            <a:fillRect/>
          </a:stretch>
        </p:blipFill>
        <p:spPr bwMode="auto">
          <a:xfrm>
            <a:off x="6172200" y="2590800"/>
            <a:ext cx="228600" cy="331505"/>
          </a:xfrm>
          <a:prstGeom prst="rect">
            <a:avLst/>
          </a:prstGeom>
          <a:noFill/>
          <a:effectLst>
            <a:outerShdw blurRad="50800" dist="38100" dir="2700000" algn="tl" rotWithShape="0">
              <a:prstClr val="black">
                <a:alpha val="40000"/>
              </a:prstClr>
            </a:outerShdw>
          </a:effectLst>
        </p:spPr>
      </p:pic>
      <p:sp>
        <p:nvSpPr>
          <p:cNvPr id="132" name="Oval 131"/>
          <p:cNvSpPr/>
          <p:nvPr/>
        </p:nvSpPr>
        <p:spPr>
          <a:xfrm>
            <a:off x="5867400" y="2895600"/>
            <a:ext cx="304800" cy="76200"/>
          </a:xfrm>
          <a:prstGeom prst="ellipse">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Picture 4" descr="sarge"/>
          <p:cNvPicPr>
            <a:picLocks noChangeAspect="1" noChangeArrowheads="1"/>
          </p:cNvPicPr>
          <p:nvPr/>
        </p:nvPicPr>
        <p:blipFill>
          <a:blip r:embed="rId5" cstate="print"/>
          <a:srcRect/>
          <a:stretch>
            <a:fillRect/>
          </a:stretch>
        </p:blipFill>
        <p:spPr bwMode="auto">
          <a:xfrm>
            <a:off x="5943600" y="2590800"/>
            <a:ext cx="228600" cy="378069"/>
          </a:xfrm>
          <a:prstGeom prst="rect">
            <a:avLst/>
          </a:prstGeom>
          <a:noFill/>
          <a:effectLst>
            <a:outerShdw blurRad="50800" dist="38100" dir="2700000" algn="tl" rotWithShape="0">
              <a:prstClr val="black">
                <a:alpha val="40000"/>
              </a:prstClr>
            </a:outerShdw>
          </a:effectLst>
        </p:spPr>
      </p:pic>
      <p:cxnSp>
        <p:nvCxnSpPr>
          <p:cNvPr id="134" name="Straight Arrow Connector 133"/>
          <p:cNvCxnSpPr/>
          <p:nvPr/>
        </p:nvCxnSpPr>
        <p:spPr>
          <a:xfrm rot="5400000" flipH="1" flipV="1">
            <a:off x="5467349" y="2990851"/>
            <a:ext cx="457202" cy="419100"/>
          </a:xfrm>
          <a:prstGeom prst="straightConnector1">
            <a:avLst/>
          </a:prstGeom>
          <a:ln w="28575">
            <a:solidFill>
              <a:srgbClr val="FF0000">
                <a:alpha val="70000"/>
              </a:srgb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5181600" y="3352800"/>
            <a:ext cx="532518" cy="400110"/>
          </a:xfrm>
          <a:prstGeom prst="rect">
            <a:avLst/>
          </a:prstGeom>
          <a:noFill/>
        </p:spPr>
        <p:txBody>
          <a:bodyPr wrap="none" rtlCol="0">
            <a:spAutoFit/>
          </a:bodyPr>
          <a:lstStyle/>
          <a:p>
            <a:r>
              <a:rPr lang="en-US" sz="2000" dirty="0" smtClean="0">
                <a:solidFill>
                  <a:srgbClr val="FF0000"/>
                </a:solidFill>
              </a:rPr>
              <a:t>Me</a:t>
            </a:r>
            <a:endParaRPr lang="en-US" sz="2000" dirty="0">
              <a:solidFill>
                <a:srgbClr val="FF0000"/>
              </a:solidFill>
            </a:endParaRPr>
          </a:p>
        </p:txBody>
      </p:sp>
      <p:pic>
        <p:nvPicPr>
          <p:cNvPr id="139" name="Picture 65" descr="orb"/>
          <p:cNvPicPr>
            <a:picLocks noChangeAspect="1" noChangeArrowheads="1"/>
          </p:cNvPicPr>
          <p:nvPr/>
        </p:nvPicPr>
        <p:blipFill>
          <a:blip r:embed="rId4" cstate="print"/>
          <a:srcRect/>
          <a:stretch>
            <a:fillRect/>
          </a:stretch>
        </p:blipFill>
        <p:spPr bwMode="auto">
          <a:xfrm>
            <a:off x="6629400" y="3200400"/>
            <a:ext cx="228600" cy="331505"/>
          </a:xfrm>
          <a:prstGeom prst="rect">
            <a:avLst/>
          </a:prstGeom>
          <a:noFill/>
          <a:effectLst>
            <a:outerShdw blurRad="50800" dist="38100" dir="2700000" algn="tl" rotWithShape="0">
              <a:prstClr val="black">
                <a:alpha val="40000"/>
              </a:prstClr>
            </a:outerShdw>
          </a:effectLst>
        </p:spPr>
      </p:pic>
      <p:pic>
        <p:nvPicPr>
          <p:cNvPr id="142" name="Picture 65" descr="orb"/>
          <p:cNvPicPr>
            <a:picLocks noChangeAspect="1" noChangeArrowheads="1"/>
          </p:cNvPicPr>
          <p:nvPr/>
        </p:nvPicPr>
        <p:blipFill>
          <a:blip r:embed="rId4" cstate="print"/>
          <a:srcRect/>
          <a:stretch>
            <a:fillRect/>
          </a:stretch>
        </p:blipFill>
        <p:spPr bwMode="auto">
          <a:xfrm>
            <a:off x="8001000" y="2667000"/>
            <a:ext cx="228600" cy="331505"/>
          </a:xfrm>
          <a:prstGeom prst="rect">
            <a:avLst/>
          </a:prstGeom>
          <a:noFill/>
          <a:effectLst>
            <a:outerShdw blurRad="50800" dist="38100" dir="2700000" algn="tl" rotWithShape="0">
              <a:prstClr val="black">
                <a:alpha val="40000"/>
              </a:prstClr>
            </a:outerShdw>
          </a:effectLst>
        </p:spPr>
      </p:pic>
      <p:pic>
        <p:nvPicPr>
          <p:cNvPr id="144" name="Picture 65" descr="orb"/>
          <p:cNvPicPr>
            <a:picLocks noChangeAspect="1" noChangeArrowheads="1"/>
          </p:cNvPicPr>
          <p:nvPr/>
        </p:nvPicPr>
        <p:blipFill>
          <a:blip r:embed="rId4" cstate="print"/>
          <a:srcRect/>
          <a:stretch>
            <a:fillRect/>
          </a:stretch>
        </p:blipFill>
        <p:spPr bwMode="auto">
          <a:xfrm>
            <a:off x="7848600" y="3276600"/>
            <a:ext cx="228600" cy="331505"/>
          </a:xfrm>
          <a:prstGeom prst="rect">
            <a:avLst/>
          </a:prstGeom>
          <a:noFill/>
          <a:effectLst>
            <a:outerShdw blurRad="50800" dist="38100" dir="2700000" algn="tl" rotWithShape="0">
              <a:prstClr val="black">
                <a:alpha val="40000"/>
              </a:prstClr>
            </a:outerShdw>
          </a:effectLst>
        </p:spPr>
      </p:pic>
      <p:pic>
        <p:nvPicPr>
          <p:cNvPr id="145" name="Picture 65" descr="orb"/>
          <p:cNvPicPr>
            <a:picLocks noChangeAspect="1" noChangeArrowheads="1"/>
          </p:cNvPicPr>
          <p:nvPr/>
        </p:nvPicPr>
        <p:blipFill>
          <a:blip r:embed="rId4" cstate="print"/>
          <a:srcRect/>
          <a:stretch>
            <a:fillRect/>
          </a:stretch>
        </p:blipFill>
        <p:spPr bwMode="auto">
          <a:xfrm>
            <a:off x="8305800" y="3810000"/>
            <a:ext cx="228600" cy="331505"/>
          </a:xfrm>
          <a:prstGeom prst="rect">
            <a:avLst/>
          </a:prstGeom>
          <a:noFill/>
          <a:effectLst>
            <a:outerShdw blurRad="50800" dist="38100" dir="2700000" algn="tl" rotWithShape="0">
              <a:prstClr val="black">
                <a:alpha val="40000"/>
              </a:prstClr>
            </a:outerShdw>
          </a:effectLst>
        </p:spPr>
      </p:pic>
      <p:pic>
        <p:nvPicPr>
          <p:cNvPr id="147" name="Picture 65" descr="orb"/>
          <p:cNvPicPr>
            <a:picLocks noChangeAspect="1" noChangeArrowheads="1"/>
          </p:cNvPicPr>
          <p:nvPr/>
        </p:nvPicPr>
        <p:blipFill>
          <a:blip r:embed="rId4" cstate="print"/>
          <a:srcRect/>
          <a:stretch>
            <a:fillRect/>
          </a:stretch>
        </p:blipFill>
        <p:spPr bwMode="auto">
          <a:xfrm>
            <a:off x="7467600" y="4191000"/>
            <a:ext cx="228600" cy="331505"/>
          </a:xfrm>
          <a:prstGeom prst="rect">
            <a:avLst/>
          </a:prstGeom>
          <a:noFill/>
          <a:effectLst>
            <a:outerShdw blurRad="50800" dist="38100" dir="2700000" algn="tl" rotWithShape="0">
              <a:prstClr val="black">
                <a:alpha val="40000"/>
              </a:prstClr>
            </a:outerShdw>
          </a:effectLst>
        </p:spPr>
      </p:pic>
      <p:pic>
        <p:nvPicPr>
          <p:cNvPr id="148" name="Picture 65" descr="orb"/>
          <p:cNvPicPr>
            <a:picLocks noChangeAspect="1" noChangeArrowheads="1"/>
          </p:cNvPicPr>
          <p:nvPr/>
        </p:nvPicPr>
        <p:blipFill>
          <a:blip r:embed="rId4" cstate="print"/>
          <a:srcRect/>
          <a:stretch>
            <a:fillRect/>
          </a:stretch>
        </p:blipFill>
        <p:spPr bwMode="auto">
          <a:xfrm>
            <a:off x="6705600" y="4724400"/>
            <a:ext cx="228600" cy="331505"/>
          </a:xfrm>
          <a:prstGeom prst="rect">
            <a:avLst/>
          </a:prstGeom>
          <a:noFill/>
          <a:effectLst>
            <a:outerShdw blurRad="50800" dist="38100" dir="2700000" algn="tl" rotWithShape="0">
              <a:prstClr val="black">
                <a:alpha val="40000"/>
              </a:prstClr>
            </a:outerShdw>
          </a:effectLst>
        </p:spPr>
      </p:pic>
      <p:pic>
        <p:nvPicPr>
          <p:cNvPr id="149" name="Picture 65" descr="orb"/>
          <p:cNvPicPr>
            <a:picLocks noChangeAspect="1" noChangeArrowheads="1"/>
          </p:cNvPicPr>
          <p:nvPr/>
        </p:nvPicPr>
        <p:blipFill>
          <a:blip r:embed="rId4" cstate="print"/>
          <a:srcRect/>
          <a:stretch>
            <a:fillRect/>
          </a:stretch>
        </p:blipFill>
        <p:spPr bwMode="auto">
          <a:xfrm>
            <a:off x="6705600" y="3962400"/>
            <a:ext cx="228600" cy="331505"/>
          </a:xfrm>
          <a:prstGeom prst="rect">
            <a:avLst/>
          </a:prstGeom>
          <a:noFill/>
          <a:effectLst>
            <a:outerShdw blurRad="50800" dist="38100" dir="2700000" algn="tl" rotWithShape="0">
              <a:prstClr val="black">
                <a:alpha val="40000"/>
              </a:prstClr>
            </a:outerShdw>
          </a:effectLst>
        </p:spPr>
      </p:pic>
      <p:sp>
        <p:nvSpPr>
          <p:cNvPr id="150" name="TextBox 149"/>
          <p:cNvSpPr txBox="1"/>
          <p:nvPr/>
        </p:nvSpPr>
        <p:spPr>
          <a:xfrm>
            <a:off x="5181600" y="1905000"/>
            <a:ext cx="1774909" cy="400110"/>
          </a:xfrm>
          <a:prstGeom prst="rect">
            <a:avLst/>
          </a:prstGeom>
          <a:noFill/>
        </p:spPr>
        <p:txBody>
          <a:bodyPr wrap="square" rtlCol="0">
            <a:spAutoFit/>
          </a:bodyPr>
          <a:lstStyle/>
          <a:p>
            <a:r>
              <a:rPr lang="en-US" sz="2000" dirty="0" smtClean="0">
                <a:solidFill>
                  <a:schemeClr val="accent6"/>
                </a:solidFill>
              </a:rPr>
              <a:t>My Interest Set</a:t>
            </a:r>
            <a:endParaRPr lang="en-US" sz="2000" dirty="0">
              <a:solidFill>
                <a:schemeClr val="accent6"/>
              </a:solidFill>
            </a:endParaRPr>
          </a:p>
        </p:txBody>
      </p:sp>
      <p:sp>
        <p:nvSpPr>
          <p:cNvPr id="43" name="Slide Number Placeholder 42"/>
          <p:cNvSpPr>
            <a:spLocks noGrp="1"/>
          </p:cNvSpPr>
          <p:nvPr>
            <p:ph type="sldNum" sz="quarter" idx="12"/>
          </p:nvPr>
        </p:nvSpPr>
        <p:spPr/>
        <p:txBody>
          <a:bodyPr/>
          <a:lstStyle/>
          <a:p>
            <a:fld id="{B6F15528-21DE-4FAA-801E-634DDDAF4B2B}" type="slidenum">
              <a:rPr lang="en-US" smtClean="0"/>
              <a:pPr/>
              <a:t>45</a:t>
            </a:fld>
            <a:endParaRPr 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ormAutofit/>
          </a:bodyPr>
          <a:lstStyle/>
          <a:p>
            <a:r>
              <a:rPr lang="en-US" dirty="0" smtClean="0"/>
              <a:t>Donnybrook: Interest Sets</a:t>
            </a:r>
            <a:endParaRPr lang="en-US" dirty="0"/>
          </a:p>
        </p:txBody>
      </p:sp>
      <p:sp>
        <p:nvSpPr>
          <p:cNvPr id="120835" name="Rectangle 3"/>
          <p:cNvSpPr>
            <a:spLocks noChangeArrowheads="1"/>
          </p:cNvSpPr>
          <p:nvPr/>
        </p:nvSpPr>
        <p:spPr bwMode="auto">
          <a:xfrm>
            <a:off x="228600" y="1524000"/>
            <a:ext cx="8616950" cy="16002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en-US" sz="2800" dirty="0" smtClean="0">
                <a:sym typeface="Symbol" pitchFamily="18" charset="2"/>
              </a:rPr>
              <a:t>How to estimate human attention?</a:t>
            </a:r>
            <a:endParaRPr lang="en-US" sz="2800" dirty="0">
              <a:sym typeface="Symbol" pitchFamily="18" charset="2"/>
            </a:endParaRPr>
          </a:p>
          <a:p>
            <a:pPr marL="742950" lvl="1" indent="-285750">
              <a:lnSpc>
                <a:spcPct val="90000"/>
              </a:lnSpc>
              <a:spcBef>
                <a:spcPct val="20000"/>
              </a:spcBef>
              <a:buFontTx/>
              <a:buChar char="–"/>
            </a:pPr>
            <a:r>
              <a:rPr lang="en-US" sz="2400" dirty="0" smtClean="0">
                <a:sym typeface="Symbol" pitchFamily="18" charset="2"/>
              </a:rPr>
              <a:t>Attention(</a:t>
            </a:r>
            <a:r>
              <a:rPr lang="en-US" sz="2400" b="1" dirty="0" smtClean="0">
                <a:sym typeface="Symbol" pitchFamily="18" charset="2"/>
              </a:rPr>
              <a:t>i</a:t>
            </a:r>
            <a:r>
              <a:rPr lang="en-US" sz="2400" dirty="0" smtClean="0">
                <a:sym typeface="Symbol" pitchFamily="18" charset="2"/>
              </a:rPr>
              <a:t>) = how much I am focused on player </a:t>
            </a:r>
            <a:r>
              <a:rPr lang="en-US" sz="2400" b="1" dirty="0" smtClean="0">
                <a:sym typeface="Symbol" pitchFamily="18" charset="2"/>
              </a:rPr>
              <a:t>i</a:t>
            </a:r>
          </a:p>
        </p:txBody>
      </p:sp>
      <p:grpSp>
        <p:nvGrpSpPr>
          <p:cNvPr id="2" name="Group 4"/>
          <p:cNvGrpSpPr>
            <a:grpSpLocks/>
          </p:cNvGrpSpPr>
          <p:nvPr/>
        </p:nvGrpSpPr>
        <p:grpSpPr bwMode="auto">
          <a:xfrm>
            <a:off x="158750" y="5068887"/>
            <a:ext cx="3497263" cy="1079500"/>
            <a:chOff x="96" y="3360"/>
            <a:chExt cx="2203" cy="680"/>
          </a:xfrm>
        </p:grpSpPr>
        <p:sp>
          <p:nvSpPr>
            <p:cNvPr id="120837" name="Oval 5"/>
            <p:cNvSpPr>
              <a:spLocks noChangeArrowheads="1"/>
            </p:cNvSpPr>
            <p:nvPr/>
          </p:nvSpPr>
          <p:spPr bwMode="auto">
            <a:xfrm>
              <a:off x="96" y="3600"/>
              <a:ext cx="2112" cy="440"/>
            </a:xfrm>
            <a:prstGeom prst="ellipse">
              <a:avLst/>
            </a:prstGeom>
            <a:solidFill>
              <a:srgbClr val="FFCCCC"/>
            </a:solidFill>
            <a:ln w="9525">
              <a:noFill/>
              <a:round/>
              <a:headEnd/>
              <a:tailEnd/>
            </a:ln>
            <a:effectLst/>
          </p:spPr>
          <p:txBody>
            <a:bodyPr wrap="none" anchor="ctr"/>
            <a:lstStyle/>
            <a:p>
              <a:endParaRPr lang="en-US" dirty="0"/>
            </a:p>
          </p:txBody>
        </p:sp>
        <p:sp>
          <p:nvSpPr>
            <p:cNvPr id="120838" name="Oval 6"/>
            <p:cNvSpPr>
              <a:spLocks noChangeArrowheads="1"/>
            </p:cNvSpPr>
            <p:nvPr/>
          </p:nvSpPr>
          <p:spPr bwMode="auto">
            <a:xfrm>
              <a:off x="576" y="3696"/>
              <a:ext cx="1152" cy="240"/>
            </a:xfrm>
            <a:prstGeom prst="ellipse">
              <a:avLst/>
            </a:prstGeom>
            <a:solidFill>
              <a:srgbClr val="FF5050"/>
            </a:solidFill>
            <a:ln w="9525">
              <a:noFill/>
              <a:round/>
              <a:headEnd/>
              <a:tailEnd/>
            </a:ln>
            <a:effectLst/>
          </p:spPr>
          <p:txBody>
            <a:bodyPr wrap="none" anchor="ctr"/>
            <a:lstStyle/>
            <a:p>
              <a:endParaRPr lang="en-US" dirty="0"/>
            </a:p>
          </p:txBody>
        </p:sp>
        <p:sp>
          <p:nvSpPr>
            <p:cNvPr id="120839" name="Line 7"/>
            <p:cNvSpPr>
              <a:spLocks noChangeShapeType="1"/>
            </p:cNvSpPr>
            <p:nvPr/>
          </p:nvSpPr>
          <p:spPr bwMode="auto">
            <a:xfrm flipH="1">
              <a:off x="576" y="3792"/>
              <a:ext cx="528" cy="0"/>
            </a:xfrm>
            <a:prstGeom prst="line">
              <a:avLst/>
            </a:prstGeom>
            <a:noFill/>
            <a:ln w="9525">
              <a:solidFill>
                <a:schemeClr val="tx1"/>
              </a:solidFill>
              <a:round/>
              <a:headEnd/>
              <a:tailEnd/>
            </a:ln>
            <a:effectLst/>
          </p:spPr>
          <p:txBody>
            <a:bodyPr/>
            <a:lstStyle/>
            <a:p>
              <a:endParaRPr lang="en-US" dirty="0"/>
            </a:p>
          </p:txBody>
        </p:sp>
        <p:sp>
          <p:nvSpPr>
            <p:cNvPr id="120840" name="Line 8"/>
            <p:cNvSpPr>
              <a:spLocks noChangeShapeType="1"/>
            </p:cNvSpPr>
            <p:nvPr/>
          </p:nvSpPr>
          <p:spPr bwMode="auto">
            <a:xfrm>
              <a:off x="1200" y="3792"/>
              <a:ext cx="864" cy="144"/>
            </a:xfrm>
            <a:prstGeom prst="line">
              <a:avLst/>
            </a:prstGeom>
            <a:noFill/>
            <a:ln w="9525">
              <a:solidFill>
                <a:schemeClr val="tx1"/>
              </a:solidFill>
              <a:round/>
              <a:headEnd/>
              <a:tailEnd/>
            </a:ln>
            <a:effectLst/>
          </p:spPr>
          <p:txBody>
            <a:bodyPr/>
            <a:lstStyle/>
            <a:p>
              <a:endParaRPr lang="en-US" dirty="0"/>
            </a:p>
          </p:txBody>
        </p:sp>
        <p:pic>
          <p:nvPicPr>
            <p:cNvPr id="120842" name="Picture 10" descr="orb"/>
            <p:cNvPicPr>
              <a:picLocks noChangeAspect="1" noChangeArrowheads="1"/>
            </p:cNvPicPr>
            <p:nvPr/>
          </p:nvPicPr>
          <p:blipFill>
            <a:blip r:embed="rId4"/>
            <a:srcRect/>
            <a:stretch>
              <a:fillRect/>
            </a:stretch>
          </p:blipFill>
          <p:spPr bwMode="auto">
            <a:xfrm>
              <a:off x="336" y="3360"/>
              <a:ext cx="331" cy="480"/>
            </a:xfrm>
            <a:prstGeom prst="rect">
              <a:avLst/>
            </a:prstGeom>
            <a:noFill/>
            <a:effectLst>
              <a:outerShdw blurRad="76200" dir="18900000" sy="23000" kx="-1200000" algn="bl" rotWithShape="0">
                <a:prstClr val="black">
                  <a:alpha val="20000"/>
                </a:prstClr>
              </a:outerShdw>
            </a:effectLst>
          </p:spPr>
        </p:pic>
        <p:pic>
          <p:nvPicPr>
            <p:cNvPr id="120843" name="Picture 11" descr="orb"/>
            <p:cNvPicPr>
              <a:picLocks noChangeAspect="1" noChangeArrowheads="1"/>
            </p:cNvPicPr>
            <p:nvPr/>
          </p:nvPicPr>
          <p:blipFill>
            <a:blip r:embed="rId4"/>
            <a:srcRect/>
            <a:stretch>
              <a:fillRect/>
            </a:stretch>
          </p:blipFill>
          <p:spPr bwMode="auto">
            <a:xfrm flipH="1">
              <a:off x="1968" y="3504"/>
              <a:ext cx="331" cy="480"/>
            </a:xfrm>
            <a:prstGeom prst="rect">
              <a:avLst/>
            </a:prstGeom>
            <a:noFill/>
            <a:effectLst>
              <a:outerShdw blurRad="76200" dir="18900000" sy="23000" kx="-1200000" algn="bl" rotWithShape="0">
                <a:prstClr val="black">
                  <a:alpha val="20000"/>
                </a:prstClr>
              </a:outerShdw>
            </a:effectLst>
          </p:spPr>
        </p:pic>
        <p:sp>
          <p:nvSpPr>
            <p:cNvPr id="120844" name="Text Box 12"/>
            <p:cNvSpPr txBox="1">
              <a:spLocks noChangeArrowheads="1"/>
            </p:cNvSpPr>
            <p:nvPr/>
          </p:nvSpPr>
          <p:spPr bwMode="auto">
            <a:xfrm>
              <a:off x="768" y="3744"/>
              <a:ext cx="236" cy="212"/>
            </a:xfrm>
            <a:prstGeom prst="rect">
              <a:avLst/>
            </a:prstGeom>
            <a:noFill/>
            <a:ln w="9525">
              <a:noFill/>
              <a:miter lim="800000"/>
              <a:headEnd/>
              <a:tailEnd/>
            </a:ln>
            <a:effectLst/>
          </p:spPr>
          <p:txBody>
            <a:bodyPr wrap="none">
              <a:spAutoFit/>
            </a:bodyPr>
            <a:lstStyle/>
            <a:p>
              <a:r>
                <a:rPr lang="en-US" sz="1600" dirty="0"/>
                <a:t>d</a:t>
              </a:r>
              <a:r>
                <a:rPr lang="en-US" sz="1600" baseline="-25000" dirty="0"/>
                <a:t>1</a:t>
              </a:r>
            </a:p>
          </p:txBody>
        </p:sp>
        <p:sp>
          <p:nvSpPr>
            <p:cNvPr id="120845" name="Text Box 13"/>
            <p:cNvSpPr txBox="1">
              <a:spLocks noChangeArrowheads="1"/>
            </p:cNvSpPr>
            <p:nvPr/>
          </p:nvSpPr>
          <p:spPr bwMode="auto">
            <a:xfrm>
              <a:off x="1776" y="3696"/>
              <a:ext cx="236" cy="212"/>
            </a:xfrm>
            <a:prstGeom prst="rect">
              <a:avLst/>
            </a:prstGeom>
            <a:noFill/>
            <a:ln w="9525">
              <a:noFill/>
              <a:miter lim="800000"/>
              <a:headEnd/>
              <a:tailEnd/>
            </a:ln>
            <a:effectLst/>
          </p:spPr>
          <p:txBody>
            <a:bodyPr wrap="none">
              <a:spAutoFit/>
            </a:bodyPr>
            <a:lstStyle/>
            <a:p>
              <a:r>
                <a:rPr lang="en-US" sz="1600" dirty="0"/>
                <a:t>d</a:t>
              </a:r>
              <a:r>
                <a:rPr lang="en-US" sz="1600" baseline="-25000" dirty="0"/>
                <a:t>2</a:t>
              </a:r>
            </a:p>
          </p:txBody>
        </p:sp>
      </p:grpSp>
      <p:grpSp>
        <p:nvGrpSpPr>
          <p:cNvPr id="3" name="Group 14"/>
          <p:cNvGrpSpPr>
            <a:grpSpLocks/>
          </p:cNvGrpSpPr>
          <p:nvPr/>
        </p:nvGrpSpPr>
        <p:grpSpPr bwMode="auto">
          <a:xfrm>
            <a:off x="3816350" y="4306887"/>
            <a:ext cx="2303463" cy="2057400"/>
            <a:chOff x="2238" y="2742"/>
            <a:chExt cx="1451" cy="1296"/>
          </a:xfrm>
        </p:grpSpPr>
        <p:pic>
          <p:nvPicPr>
            <p:cNvPr id="120847" name="Picture 15" descr="sarge"/>
            <p:cNvPicPr>
              <a:picLocks noChangeAspect="1" noChangeArrowheads="1"/>
            </p:cNvPicPr>
            <p:nvPr/>
          </p:nvPicPr>
          <p:blipFill>
            <a:blip r:embed="rId5"/>
            <a:srcRect/>
            <a:stretch>
              <a:fillRect/>
            </a:stretch>
          </p:blipFill>
          <p:spPr bwMode="auto">
            <a:xfrm>
              <a:off x="3426" y="3174"/>
              <a:ext cx="263" cy="435"/>
            </a:xfrm>
            <a:prstGeom prst="rect">
              <a:avLst/>
            </a:prstGeom>
            <a:noFill/>
          </p:spPr>
        </p:pic>
        <p:pic>
          <p:nvPicPr>
            <p:cNvPr id="120848" name="Picture 16" descr="orb"/>
            <p:cNvPicPr>
              <a:picLocks noChangeAspect="1" noChangeArrowheads="1"/>
            </p:cNvPicPr>
            <p:nvPr/>
          </p:nvPicPr>
          <p:blipFill>
            <a:blip r:embed="rId4"/>
            <a:srcRect/>
            <a:stretch>
              <a:fillRect/>
            </a:stretch>
          </p:blipFill>
          <p:spPr bwMode="auto">
            <a:xfrm>
              <a:off x="2238" y="2842"/>
              <a:ext cx="331" cy="480"/>
            </a:xfrm>
            <a:prstGeom prst="rect">
              <a:avLst/>
            </a:prstGeom>
            <a:noFill/>
          </p:spPr>
        </p:pic>
        <p:pic>
          <p:nvPicPr>
            <p:cNvPr id="120849" name="Picture 17" descr="orb"/>
            <p:cNvPicPr>
              <a:picLocks noChangeAspect="1" noChangeArrowheads="1"/>
            </p:cNvPicPr>
            <p:nvPr/>
          </p:nvPicPr>
          <p:blipFill>
            <a:blip r:embed="rId4"/>
            <a:srcRect/>
            <a:stretch>
              <a:fillRect/>
            </a:stretch>
          </p:blipFill>
          <p:spPr bwMode="auto">
            <a:xfrm>
              <a:off x="2754" y="3558"/>
              <a:ext cx="331" cy="480"/>
            </a:xfrm>
            <a:prstGeom prst="rect">
              <a:avLst/>
            </a:prstGeom>
            <a:noFill/>
          </p:spPr>
        </p:pic>
        <p:sp>
          <p:nvSpPr>
            <p:cNvPr id="120850" name="Line 18"/>
            <p:cNvSpPr>
              <a:spLocks noChangeShapeType="1"/>
            </p:cNvSpPr>
            <p:nvPr/>
          </p:nvSpPr>
          <p:spPr bwMode="auto">
            <a:xfrm flipH="1" flipV="1">
              <a:off x="2272" y="2742"/>
              <a:ext cx="1147" cy="452"/>
            </a:xfrm>
            <a:prstGeom prst="line">
              <a:avLst/>
            </a:prstGeom>
            <a:noFill/>
            <a:ln w="28575">
              <a:solidFill>
                <a:schemeClr val="tx1"/>
              </a:solidFill>
              <a:round/>
              <a:headEnd/>
              <a:tailEnd/>
            </a:ln>
            <a:effectLst/>
          </p:spPr>
          <p:txBody>
            <a:bodyPr/>
            <a:lstStyle/>
            <a:p>
              <a:endParaRPr lang="en-US" dirty="0"/>
            </a:p>
          </p:txBody>
        </p:sp>
        <p:sp>
          <p:nvSpPr>
            <p:cNvPr id="120851" name="Line 19"/>
            <p:cNvSpPr>
              <a:spLocks noChangeShapeType="1"/>
            </p:cNvSpPr>
            <p:nvPr/>
          </p:nvSpPr>
          <p:spPr bwMode="auto">
            <a:xfrm flipH="1" flipV="1">
              <a:off x="2501" y="3117"/>
              <a:ext cx="916" cy="82"/>
            </a:xfrm>
            <a:prstGeom prst="line">
              <a:avLst/>
            </a:prstGeom>
            <a:noFill/>
            <a:ln w="28575">
              <a:solidFill>
                <a:srgbClr val="0000CC"/>
              </a:solidFill>
              <a:round/>
              <a:headEnd/>
              <a:tailEnd/>
            </a:ln>
            <a:effectLst/>
          </p:spPr>
          <p:txBody>
            <a:bodyPr/>
            <a:lstStyle/>
            <a:p>
              <a:endParaRPr lang="en-US" dirty="0"/>
            </a:p>
          </p:txBody>
        </p:sp>
        <p:sp>
          <p:nvSpPr>
            <p:cNvPr id="120852" name="Line 20"/>
            <p:cNvSpPr>
              <a:spLocks noChangeShapeType="1"/>
            </p:cNvSpPr>
            <p:nvPr/>
          </p:nvSpPr>
          <p:spPr bwMode="auto">
            <a:xfrm flipH="1">
              <a:off x="2986" y="3197"/>
              <a:ext cx="431" cy="608"/>
            </a:xfrm>
            <a:prstGeom prst="line">
              <a:avLst/>
            </a:prstGeom>
            <a:noFill/>
            <a:ln w="28575">
              <a:solidFill>
                <a:srgbClr val="66CCFF"/>
              </a:solidFill>
              <a:round/>
              <a:headEnd/>
              <a:tailEnd/>
            </a:ln>
            <a:effectLst/>
          </p:spPr>
          <p:txBody>
            <a:bodyPr/>
            <a:lstStyle/>
            <a:p>
              <a:endParaRPr lang="en-US" dirty="0"/>
            </a:p>
          </p:txBody>
        </p:sp>
        <p:sp>
          <p:nvSpPr>
            <p:cNvPr id="120853" name="Freeform 21"/>
            <p:cNvSpPr>
              <a:spLocks/>
            </p:cNvSpPr>
            <p:nvPr/>
          </p:nvSpPr>
          <p:spPr bwMode="auto">
            <a:xfrm>
              <a:off x="3086" y="3084"/>
              <a:ext cx="166" cy="324"/>
            </a:xfrm>
            <a:custGeom>
              <a:avLst/>
              <a:gdLst/>
              <a:ahLst/>
              <a:cxnLst>
                <a:cxn ang="0">
                  <a:pos x="40" y="0"/>
                </a:cxn>
                <a:cxn ang="0">
                  <a:pos x="4" y="138"/>
                </a:cxn>
                <a:cxn ang="0">
                  <a:pos x="64" y="264"/>
                </a:cxn>
                <a:cxn ang="0">
                  <a:pos x="166" y="324"/>
                </a:cxn>
              </a:cxnLst>
              <a:rect l="0" t="0" r="r" b="b"/>
              <a:pathLst>
                <a:path w="166" h="324">
                  <a:moveTo>
                    <a:pt x="40" y="0"/>
                  </a:moveTo>
                  <a:cubicBezTo>
                    <a:pt x="20" y="47"/>
                    <a:pt x="0" y="94"/>
                    <a:pt x="4" y="138"/>
                  </a:cubicBezTo>
                  <a:cubicBezTo>
                    <a:pt x="8" y="182"/>
                    <a:pt x="37" y="233"/>
                    <a:pt x="64" y="264"/>
                  </a:cubicBezTo>
                  <a:cubicBezTo>
                    <a:pt x="91" y="295"/>
                    <a:pt x="128" y="309"/>
                    <a:pt x="166" y="324"/>
                  </a:cubicBezTo>
                </a:path>
              </a:pathLst>
            </a:custGeom>
            <a:noFill/>
            <a:ln w="19050" cmpd="sng">
              <a:solidFill>
                <a:srgbClr val="66CCFF"/>
              </a:solidFill>
              <a:round/>
              <a:headEnd/>
              <a:tailEnd/>
            </a:ln>
            <a:effectLst/>
          </p:spPr>
          <p:txBody>
            <a:bodyPr/>
            <a:lstStyle/>
            <a:p>
              <a:endParaRPr lang="en-US" dirty="0"/>
            </a:p>
          </p:txBody>
        </p:sp>
        <p:sp>
          <p:nvSpPr>
            <p:cNvPr id="120854" name="Freeform 22"/>
            <p:cNvSpPr>
              <a:spLocks/>
            </p:cNvSpPr>
            <p:nvPr/>
          </p:nvSpPr>
          <p:spPr bwMode="auto">
            <a:xfrm>
              <a:off x="2793" y="2970"/>
              <a:ext cx="33" cy="174"/>
            </a:xfrm>
            <a:custGeom>
              <a:avLst/>
              <a:gdLst/>
              <a:ahLst/>
              <a:cxnLst>
                <a:cxn ang="0">
                  <a:pos x="33" y="0"/>
                </a:cxn>
                <a:cxn ang="0">
                  <a:pos x="3" y="72"/>
                </a:cxn>
                <a:cxn ang="0">
                  <a:pos x="15" y="174"/>
                </a:cxn>
              </a:cxnLst>
              <a:rect l="0" t="0" r="r" b="b"/>
              <a:pathLst>
                <a:path w="33" h="174">
                  <a:moveTo>
                    <a:pt x="33" y="0"/>
                  </a:moveTo>
                  <a:cubicBezTo>
                    <a:pt x="19" y="21"/>
                    <a:pt x="6" y="43"/>
                    <a:pt x="3" y="72"/>
                  </a:cubicBezTo>
                  <a:cubicBezTo>
                    <a:pt x="0" y="101"/>
                    <a:pt x="7" y="137"/>
                    <a:pt x="15" y="174"/>
                  </a:cubicBezTo>
                </a:path>
              </a:pathLst>
            </a:custGeom>
            <a:noFill/>
            <a:ln w="19050" cmpd="sng">
              <a:solidFill>
                <a:srgbClr val="0000CC"/>
              </a:solidFill>
              <a:round/>
              <a:headEnd/>
              <a:tailEnd/>
            </a:ln>
            <a:effectLst/>
          </p:spPr>
          <p:txBody>
            <a:bodyPr/>
            <a:lstStyle/>
            <a:p>
              <a:endParaRPr lang="en-US" dirty="0"/>
            </a:p>
          </p:txBody>
        </p:sp>
        <p:sp>
          <p:nvSpPr>
            <p:cNvPr id="120855" name="Text Box 23"/>
            <p:cNvSpPr txBox="1">
              <a:spLocks noChangeArrowheads="1"/>
            </p:cNvSpPr>
            <p:nvPr/>
          </p:nvSpPr>
          <p:spPr bwMode="auto">
            <a:xfrm>
              <a:off x="2600" y="2912"/>
              <a:ext cx="236" cy="212"/>
            </a:xfrm>
            <a:prstGeom prst="rect">
              <a:avLst/>
            </a:prstGeom>
            <a:noFill/>
            <a:ln w="9525">
              <a:noFill/>
              <a:miter lim="800000"/>
              <a:headEnd/>
              <a:tailEnd/>
            </a:ln>
            <a:effectLst/>
          </p:spPr>
          <p:txBody>
            <a:bodyPr wrap="none">
              <a:spAutoFit/>
            </a:bodyPr>
            <a:lstStyle/>
            <a:p>
              <a:r>
                <a:rPr lang="el-GR" sz="1600">
                  <a:cs typeface="Arial" charset="0"/>
                </a:rPr>
                <a:t>θ</a:t>
              </a:r>
              <a:r>
                <a:rPr lang="en-US" sz="1600" baseline="-25000" dirty="0">
                  <a:cs typeface="Arial" charset="0"/>
                </a:rPr>
                <a:t>1</a:t>
              </a:r>
              <a:endParaRPr lang="el-GR" sz="1600" baseline="-25000">
                <a:cs typeface="Arial" charset="0"/>
              </a:endParaRPr>
            </a:p>
          </p:txBody>
        </p:sp>
        <p:sp>
          <p:nvSpPr>
            <p:cNvPr id="120856" name="Text Box 24"/>
            <p:cNvSpPr txBox="1">
              <a:spLocks noChangeArrowheads="1"/>
            </p:cNvSpPr>
            <p:nvPr/>
          </p:nvSpPr>
          <p:spPr bwMode="auto">
            <a:xfrm>
              <a:off x="2966" y="3254"/>
              <a:ext cx="236" cy="212"/>
            </a:xfrm>
            <a:prstGeom prst="rect">
              <a:avLst/>
            </a:prstGeom>
            <a:noFill/>
            <a:ln w="9525">
              <a:noFill/>
              <a:miter lim="800000"/>
              <a:headEnd/>
              <a:tailEnd/>
            </a:ln>
            <a:effectLst/>
          </p:spPr>
          <p:txBody>
            <a:bodyPr wrap="none">
              <a:spAutoFit/>
            </a:bodyPr>
            <a:lstStyle/>
            <a:p>
              <a:r>
                <a:rPr lang="el-GR" sz="1600">
                  <a:cs typeface="Arial" charset="0"/>
                </a:rPr>
                <a:t>θ</a:t>
              </a:r>
              <a:r>
                <a:rPr lang="en-US" sz="1600" baseline="-25000" dirty="0">
                  <a:cs typeface="Arial" charset="0"/>
                </a:rPr>
                <a:t>2</a:t>
              </a:r>
              <a:endParaRPr lang="el-GR" sz="1600" baseline="-25000">
                <a:cs typeface="Arial" charset="0"/>
              </a:endParaRPr>
            </a:p>
          </p:txBody>
        </p:sp>
      </p:grpSp>
      <p:pic>
        <p:nvPicPr>
          <p:cNvPr id="120890" name="intrec2.avi">
            <a:hlinkClick r:id="" action="ppaction://media"/>
          </p:cNvPr>
          <p:cNvPicPr/>
          <p:nvPr>
            <p:ph idx="1"/>
            <a:videoFile r:link="rId1"/>
          </p:nvPr>
        </p:nvPicPr>
        <p:blipFill>
          <a:blip r:embed="rId6"/>
          <a:srcRect/>
          <a:stretch>
            <a:fillRect/>
          </a:stretch>
        </p:blipFill>
        <p:spPr>
          <a:xfrm>
            <a:off x="6391275" y="4240212"/>
            <a:ext cx="2200275" cy="1885950"/>
          </a:xfrm>
          <a:ln/>
        </p:spPr>
      </p:pic>
      <p:grpSp>
        <p:nvGrpSpPr>
          <p:cNvPr id="4" name="Group 56"/>
          <p:cNvGrpSpPr>
            <a:grpSpLocks/>
          </p:cNvGrpSpPr>
          <p:nvPr/>
        </p:nvGrpSpPr>
        <p:grpSpPr bwMode="auto">
          <a:xfrm>
            <a:off x="228600" y="2782887"/>
            <a:ext cx="8604250" cy="1219200"/>
            <a:chOff x="432" y="2016"/>
            <a:chExt cx="5136" cy="768"/>
          </a:xfrm>
          <a:solidFill>
            <a:srgbClr val="CCFFFF"/>
          </a:solidFill>
          <a:effectLst>
            <a:outerShdw blurRad="50800" dist="38100" dir="2700000" algn="tl" rotWithShape="0">
              <a:prstClr val="black">
                <a:alpha val="40000"/>
              </a:prstClr>
            </a:outerShdw>
          </a:effectLst>
        </p:grpSpPr>
        <p:sp>
          <p:nvSpPr>
            <p:cNvPr id="120879" name="Rectangle 47"/>
            <p:cNvSpPr>
              <a:spLocks noChangeArrowheads="1"/>
            </p:cNvSpPr>
            <p:nvPr/>
          </p:nvSpPr>
          <p:spPr bwMode="auto">
            <a:xfrm>
              <a:off x="432" y="2016"/>
              <a:ext cx="5136" cy="768"/>
            </a:xfrm>
            <a:prstGeom prst="rect">
              <a:avLst/>
            </a:prstGeom>
            <a:grpFill/>
            <a:ln w="9525">
              <a:noFill/>
              <a:miter lim="800000"/>
              <a:headEnd/>
              <a:tailEnd/>
            </a:ln>
            <a:effectLst/>
          </p:spPr>
          <p:txBody>
            <a:bodyPr wrap="none" anchor="ctr"/>
            <a:lstStyle/>
            <a:p>
              <a:endParaRPr lang="en-US" dirty="0"/>
            </a:p>
          </p:txBody>
        </p:sp>
        <p:sp>
          <p:nvSpPr>
            <p:cNvPr id="120871" name="Text Box 39"/>
            <p:cNvSpPr txBox="1">
              <a:spLocks noChangeArrowheads="1"/>
            </p:cNvSpPr>
            <p:nvPr/>
          </p:nvSpPr>
          <p:spPr bwMode="auto">
            <a:xfrm>
              <a:off x="480" y="2016"/>
              <a:ext cx="1163" cy="291"/>
            </a:xfrm>
            <a:prstGeom prst="rect">
              <a:avLst/>
            </a:prstGeom>
            <a:grpFill/>
            <a:ln w="9525">
              <a:noFill/>
              <a:miter lim="800000"/>
              <a:headEnd/>
              <a:tailEnd/>
            </a:ln>
            <a:effectLst/>
          </p:spPr>
          <p:txBody>
            <a:bodyPr wrap="none">
              <a:spAutoFit/>
            </a:bodyPr>
            <a:lstStyle/>
            <a:p>
              <a:r>
                <a:rPr lang="en-US" sz="2400" dirty="0" smtClean="0"/>
                <a:t>Attention(</a:t>
              </a:r>
              <a:r>
                <a:rPr lang="en-US" sz="2400" b="1" dirty="0" smtClean="0"/>
                <a:t>i</a:t>
              </a:r>
              <a:r>
                <a:rPr lang="en-US" sz="2400" dirty="0" smtClean="0"/>
                <a:t>) </a:t>
              </a:r>
              <a:r>
                <a:rPr lang="en-US" sz="2400" dirty="0"/>
                <a:t>=</a:t>
              </a:r>
            </a:p>
          </p:txBody>
        </p:sp>
        <p:sp>
          <p:nvSpPr>
            <p:cNvPr id="120872" name="Text Box 40"/>
            <p:cNvSpPr txBox="1">
              <a:spLocks noChangeArrowheads="1"/>
            </p:cNvSpPr>
            <p:nvPr/>
          </p:nvSpPr>
          <p:spPr bwMode="auto">
            <a:xfrm>
              <a:off x="768" y="2400"/>
              <a:ext cx="1004" cy="291"/>
            </a:xfrm>
            <a:prstGeom prst="rect">
              <a:avLst/>
            </a:prstGeom>
            <a:grpFill/>
            <a:ln w="9525">
              <a:noFill/>
              <a:miter lim="800000"/>
              <a:headEnd/>
              <a:tailEnd/>
            </a:ln>
            <a:effectLst/>
          </p:spPr>
          <p:txBody>
            <a:bodyPr wrap="none">
              <a:spAutoFit/>
            </a:bodyPr>
            <a:lstStyle/>
            <a:p>
              <a:r>
                <a:rPr lang="en-US" sz="2400" dirty="0" err="1" smtClean="0"/>
                <a:t>f</a:t>
              </a:r>
              <a:r>
                <a:rPr lang="en-US" sz="2800" baseline="-25000" dirty="0" err="1" smtClean="0"/>
                <a:t>proximity</a:t>
              </a:r>
              <a:r>
                <a:rPr lang="en-US" sz="2400" dirty="0" smtClean="0"/>
                <a:t>(</a:t>
              </a:r>
              <a:r>
                <a:rPr lang="en-US" sz="2400" dirty="0" err="1" smtClean="0"/>
                <a:t>d</a:t>
              </a:r>
              <a:r>
                <a:rPr lang="en-US" sz="2400" baseline="-25000" dirty="0" err="1"/>
                <a:t>i</a:t>
              </a:r>
              <a:r>
                <a:rPr lang="en-US" sz="2400" dirty="0" smtClean="0"/>
                <a:t>)</a:t>
              </a:r>
              <a:endParaRPr lang="en-US" sz="2400" dirty="0"/>
            </a:p>
          </p:txBody>
        </p:sp>
        <p:sp>
          <p:nvSpPr>
            <p:cNvPr id="120873" name="Text Box 41"/>
            <p:cNvSpPr txBox="1">
              <a:spLocks noChangeArrowheads="1"/>
            </p:cNvSpPr>
            <p:nvPr/>
          </p:nvSpPr>
          <p:spPr bwMode="auto">
            <a:xfrm>
              <a:off x="2640" y="2400"/>
              <a:ext cx="653" cy="291"/>
            </a:xfrm>
            <a:prstGeom prst="rect">
              <a:avLst/>
            </a:prstGeom>
            <a:grpFill/>
            <a:ln w="9525">
              <a:noFill/>
              <a:miter lim="800000"/>
              <a:headEnd/>
              <a:tailEnd/>
            </a:ln>
            <a:effectLst/>
          </p:spPr>
          <p:txBody>
            <a:bodyPr wrap="none">
              <a:spAutoFit/>
            </a:bodyPr>
            <a:lstStyle/>
            <a:p>
              <a:r>
                <a:rPr lang="en-US" sz="2400" dirty="0" err="1"/>
                <a:t>f</a:t>
              </a:r>
              <a:r>
                <a:rPr lang="en-US" sz="2800" baseline="-25000" dirty="0" err="1"/>
                <a:t>aim</a:t>
              </a:r>
              <a:r>
                <a:rPr lang="en-US" sz="2400" dirty="0"/>
                <a:t>(</a:t>
              </a:r>
              <a:r>
                <a:rPr lang="el-GR" sz="2400" dirty="0" smtClean="0"/>
                <a:t>θ</a:t>
              </a:r>
              <a:r>
                <a:rPr lang="en-US" sz="2400" baseline="-25000" dirty="0" err="1" smtClean="0"/>
                <a:t>i</a:t>
              </a:r>
              <a:r>
                <a:rPr lang="en-US" sz="2400" dirty="0" smtClean="0"/>
                <a:t>)</a:t>
              </a:r>
              <a:endParaRPr lang="en-US" sz="2400" dirty="0"/>
            </a:p>
          </p:txBody>
        </p:sp>
        <p:sp>
          <p:nvSpPr>
            <p:cNvPr id="120874" name="Text Box 42"/>
            <p:cNvSpPr txBox="1">
              <a:spLocks noChangeArrowheads="1"/>
            </p:cNvSpPr>
            <p:nvPr/>
          </p:nvSpPr>
          <p:spPr bwMode="auto">
            <a:xfrm>
              <a:off x="3792" y="2400"/>
              <a:ext cx="1572" cy="291"/>
            </a:xfrm>
            <a:prstGeom prst="rect">
              <a:avLst/>
            </a:prstGeom>
            <a:grpFill/>
            <a:ln w="9525">
              <a:noFill/>
              <a:miter lim="800000"/>
              <a:headEnd/>
              <a:tailEnd/>
            </a:ln>
            <a:effectLst/>
          </p:spPr>
          <p:txBody>
            <a:bodyPr wrap="none">
              <a:spAutoFit/>
            </a:bodyPr>
            <a:lstStyle/>
            <a:p>
              <a:r>
                <a:rPr lang="en-US" sz="2400" dirty="0" err="1" smtClean="0"/>
                <a:t>f</a:t>
              </a:r>
              <a:r>
                <a:rPr lang="en-US" sz="2800" baseline="-25000" dirty="0" err="1" smtClean="0"/>
                <a:t>interaction-recency</a:t>
              </a:r>
              <a:r>
                <a:rPr lang="en-US" sz="2400" dirty="0" smtClean="0"/>
                <a:t>(</a:t>
              </a:r>
              <a:r>
                <a:rPr lang="en-US" sz="2400" dirty="0" err="1" smtClean="0"/>
                <a:t>t</a:t>
              </a:r>
              <a:r>
                <a:rPr lang="en-US" sz="2400" baseline="-25000" dirty="0" err="1"/>
                <a:t>i</a:t>
              </a:r>
              <a:r>
                <a:rPr lang="en-US" sz="2400" dirty="0" smtClean="0"/>
                <a:t>)</a:t>
              </a:r>
              <a:endParaRPr lang="en-US" sz="2400" dirty="0"/>
            </a:p>
          </p:txBody>
        </p:sp>
        <p:sp>
          <p:nvSpPr>
            <p:cNvPr id="120876" name="Text Box 44"/>
            <p:cNvSpPr txBox="1">
              <a:spLocks noChangeArrowheads="1"/>
            </p:cNvSpPr>
            <p:nvPr/>
          </p:nvSpPr>
          <p:spPr bwMode="auto">
            <a:xfrm>
              <a:off x="2112" y="2400"/>
              <a:ext cx="228" cy="288"/>
            </a:xfrm>
            <a:prstGeom prst="rect">
              <a:avLst/>
            </a:prstGeom>
            <a:grpFill/>
            <a:ln w="9525">
              <a:noFill/>
              <a:miter lim="800000"/>
              <a:headEnd/>
              <a:tailEnd/>
            </a:ln>
            <a:effectLst/>
          </p:spPr>
          <p:txBody>
            <a:bodyPr wrap="none">
              <a:spAutoFit/>
            </a:bodyPr>
            <a:lstStyle/>
            <a:p>
              <a:r>
                <a:rPr lang="en-US" sz="2400" dirty="0"/>
                <a:t>+</a:t>
              </a:r>
            </a:p>
          </p:txBody>
        </p:sp>
        <p:sp>
          <p:nvSpPr>
            <p:cNvPr id="120877" name="Text Box 45"/>
            <p:cNvSpPr txBox="1">
              <a:spLocks noChangeArrowheads="1"/>
            </p:cNvSpPr>
            <p:nvPr/>
          </p:nvSpPr>
          <p:spPr bwMode="auto">
            <a:xfrm>
              <a:off x="3456" y="2400"/>
              <a:ext cx="228" cy="288"/>
            </a:xfrm>
            <a:prstGeom prst="rect">
              <a:avLst/>
            </a:prstGeom>
            <a:grpFill/>
            <a:ln w="9525">
              <a:noFill/>
              <a:miter lim="800000"/>
              <a:headEnd/>
              <a:tailEnd/>
            </a:ln>
            <a:effectLst/>
          </p:spPr>
          <p:txBody>
            <a:bodyPr wrap="none">
              <a:spAutoFit/>
            </a:bodyPr>
            <a:lstStyle/>
            <a:p>
              <a:r>
                <a:rPr lang="en-US" sz="2400"/>
                <a:t>+</a:t>
              </a:r>
            </a:p>
          </p:txBody>
        </p:sp>
      </p:grpSp>
      <p:pic>
        <p:nvPicPr>
          <p:cNvPr id="43" name="Picture 15" descr="sarge"/>
          <p:cNvPicPr>
            <a:picLocks noChangeAspect="1" noChangeArrowheads="1"/>
          </p:cNvPicPr>
          <p:nvPr/>
        </p:nvPicPr>
        <p:blipFill>
          <a:blip r:embed="rId5"/>
          <a:srcRect/>
          <a:stretch>
            <a:fillRect/>
          </a:stretch>
        </p:blipFill>
        <p:spPr bwMode="auto">
          <a:xfrm>
            <a:off x="1524000" y="5105400"/>
            <a:ext cx="417513" cy="690563"/>
          </a:xfrm>
          <a:prstGeom prst="rect">
            <a:avLst/>
          </a:prstGeom>
          <a:noFill/>
          <a:effectLst>
            <a:outerShdw blurRad="76200" dir="18900000" sy="23000" kx="-1200000" algn="bl" rotWithShape="0">
              <a:prstClr val="black">
                <a:alpha val="20000"/>
              </a:prstClr>
            </a:outerShdw>
          </a:effectLst>
        </p:spPr>
      </p:pic>
      <p:sp>
        <p:nvSpPr>
          <p:cNvPr id="44" name="Text Box 49"/>
          <p:cNvSpPr txBox="1">
            <a:spLocks noChangeArrowheads="1"/>
          </p:cNvSpPr>
          <p:nvPr/>
        </p:nvSpPr>
        <p:spPr bwMode="auto">
          <a:xfrm>
            <a:off x="304800" y="6019800"/>
            <a:ext cx="947375" cy="369332"/>
          </a:xfrm>
          <a:prstGeom prst="rect">
            <a:avLst/>
          </a:prstGeom>
          <a:noFill/>
          <a:ln w="9525">
            <a:noFill/>
            <a:miter lim="800000"/>
            <a:headEnd/>
            <a:tailEnd/>
          </a:ln>
          <a:effectLst/>
        </p:spPr>
        <p:txBody>
          <a:bodyPr wrap="none">
            <a:spAutoFit/>
          </a:bodyPr>
          <a:lstStyle/>
          <a:p>
            <a:r>
              <a:rPr lang="en-US" dirty="0" smtClean="0">
                <a:solidFill>
                  <a:schemeClr val="bg1">
                    <a:lumMod val="50000"/>
                  </a:schemeClr>
                </a:solidFill>
              </a:rPr>
              <a:t>Player 1</a:t>
            </a:r>
            <a:endParaRPr lang="en-US" dirty="0">
              <a:solidFill>
                <a:schemeClr val="bg1">
                  <a:lumMod val="50000"/>
                </a:schemeClr>
              </a:solidFill>
            </a:endParaRPr>
          </a:p>
        </p:txBody>
      </p:sp>
      <p:sp>
        <p:nvSpPr>
          <p:cNvPr id="45" name="Text Box 49"/>
          <p:cNvSpPr txBox="1">
            <a:spLocks noChangeArrowheads="1"/>
          </p:cNvSpPr>
          <p:nvPr/>
        </p:nvSpPr>
        <p:spPr bwMode="auto">
          <a:xfrm>
            <a:off x="2971800" y="6019800"/>
            <a:ext cx="929357" cy="369332"/>
          </a:xfrm>
          <a:prstGeom prst="rect">
            <a:avLst/>
          </a:prstGeom>
          <a:noFill/>
          <a:ln w="9525">
            <a:noFill/>
            <a:miter lim="800000"/>
            <a:headEnd/>
            <a:tailEnd/>
          </a:ln>
          <a:effectLst/>
        </p:spPr>
        <p:txBody>
          <a:bodyPr wrap="none">
            <a:spAutoFit/>
          </a:bodyPr>
          <a:lstStyle/>
          <a:p>
            <a:r>
              <a:rPr lang="en-US" dirty="0" smtClean="0">
                <a:solidFill>
                  <a:schemeClr val="bg1">
                    <a:lumMod val="50000"/>
                  </a:schemeClr>
                </a:solidFill>
              </a:rPr>
              <a:t>Player 2</a:t>
            </a:r>
            <a:endParaRPr lang="en-US" dirty="0">
              <a:solidFill>
                <a:schemeClr val="bg1">
                  <a:lumMod val="50000"/>
                </a:schemeClr>
              </a:solidFill>
            </a:endParaRPr>
          </a:p>
        </p:txBody>
      </p:sp>
      <p:sp>
        <p:nvSpPr>
          <p:cNvPr id="38" name="Slide Number Placeholder 37"/>
          <p:cNvSpPr>
            <a:spLocks noGrp="1"/>
          </p:cNvSpPr>
          <p:nvPr>
            <p:ph type="sldNum" sz="quarter" idx="12"/>
          </p:nvPr>
        </p:nvSpPr>
        <p:spPr/>
        <p:txBody>
          <a:bodyPr/>
          <a:lstStyle/>
          <a:p>
            <a:fld id="{B6F15528-21DE-4FAA-801E-634DDDAF4B2B}" type="slidenum">
              <a:rPr lang="en-US" smtClean="0"/>
              <a:pPr/>
              <a:t>46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089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Prev" delay="0">
                      <p:tgtEl>
                        <p:sldTgt/>
                      </p:tgtEl>
                    </p:cond>
                  </p:endCondLst>
                </p:cTn>
                <p:tgtEl>
                  <p:spTgt spid="120890"/>
                </p:tgtEl>
              </p:cMediaNode>
            </p:video>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 name="focusset-part1-gamma.avi">
            <a:hlinkClick r:id="" action="ppaction://media"/>
          </p:cNvPr>
          <p:cNvPicPr/>
          <p:nvPr>
            <a:videoFile r:link="rId1"/>
          </p:nvPr>
        </p:nvPicPr>
        <p:blipFill>
          <a:blip r:embed="rId4"/>
          <a:stretch>
            <a:fillRect/>
          </a:stretch>
        </p:blipFill>
        <p:spPr>
          <a:xfrm>
            <a:off x="762000" y="571500"/>
            <a:ext cx="7620000" cy="5715000"/>
          </a:xfrm>
          <a:prstGeom prst="rect">
            <a:avLst/>
          </a:prstGeom>
        </p:spPr>
      </p:pic>
      <p:grpSp>
        <p:nvGrpSpPr>
          <p:cNvPr id="2" name="Group 48"/>
          <p:cNvGrpSpPr/>
          <p:nvPr/>
        </p:nvGrpSpPr>
        <p:grpSpPr>
          <a:xfrm>
            <a:off x="1676400" y="914400"/>
            <a:ext cx="6017267" cy="3755886"/>
            <a:chOff x="1676400" y="914400"/>
            <a:chExt cx="6017267" cy="3755886"/>
          </a:xfrm>
        </p:grpSpPr>
        <p:sp>
          <p:nvSpPr>
            <p:cNvPr id="9" name="Oval 8"/>
            <p:cNvSpPr/>
            <p:nvPr/>
          </p:nvSpPr>
          <p:spPr>
            <a:xfrm>
              <a:off x="2514600" y="1752600"/>
              <a:ext cx="381000" cy="457200"/>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572000" y="2743200"/>
              <a:ext cx="304800" cy="609600"/>
            </a:xfrm>
            <a:prstGeom prst="ellipse">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057400" y="2819400"/>
              <a:ext cx="914400" cy="609600"/>
            </a:xfrm>
            <a:prstGeom prst="ellipse">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029200" y="2743200"/>
              <a:ext cx="228600" cy="228600"/>
            </a:xfrm>
            <a:prstGeom prst="ellips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657600" y="2362200"/>
              <a:ext cx="990600" cy="11430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rot="5400000" flipH="1" flipV="1">
              <a:off x="3543300" y="3695700"/>
              <a:ext cx="609600" cy="228600"/>
            </a:xfrm>
            <a:prstGeom prst="straightConnector1">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09800" y="3962400"/>
              <a:ext cx="2938753" cy="707886"/>
            </a:xfrm>
            <a:prstGeom prst="rect">
              <a:avLst/>
            </a:prstGeom>
            <a:noFill/>
          </p:spPr>
          <p:txBody>
            <a:bodyPr wrap="none" rtlCol="0">
              <a:spAutoFit/>
            </a:bodyPr>
            <a:lstStyle/>
            <a:p>
              <a:r>
                <a:rPr lang="en-US" sz="4000" dirty="0" smtClean="0">
                  <a:solidFill>
                    <a:srgbClr val="FFFF00"/>
                  </a:solidFill>
                </a:rPr>
                <a:t>= Interest Set</a:t>
              </a:r>
              <a:endParaRPr lang="en-US" sz="4000" dirty="0">
                <a:solidFill>
                  <a:srgbClr val="FFFF00"/>
                </a:solidFill>
              </a:endParaRPr>
            </a:p>
          </p:txBody>
        </p:sp>
        <p:sp>
          <p:nvSpPr>
            <p:cNvPr id="21" name="TextBox 20"/>
            <p:cNvSpPr txBox="1"/>
            <p:nvPr/>
          </p:nvSpPr>
          <p:spPr>
            <a:xfrm>
              <a:off x="3733800" y="914400"/>
              <a:ext cx="3959867" cy="707886"/>
            </a:xfrm>
            <a:prstGeom prst="rect">
              <a:avLst/>
            </a:prstGeom>
            <a:noFill/>
          </p:spPr>
          <p:txBody>
            <a:bodyPr wrap="none" rtlCol="0">
              <a:spAutoFit/>
            </a:bodyPr>
            <a:lstStyle/>
            <a:p>
              <a:r>
                <a:rPr lang="en-US" sz="4000" dirty="0" smtClean="0">
                  <a:solidFill>
                    <a:schemeClr val="bg1">
                      <a:lumMod val="85000"/>
                    </a:schemeClr>
                  </a:solidFill>
                </a:rPr>
                <a:t>Not in Interest Set</a:t>
              </a:r>
              <a:endParaRPr lang="en-US" sz="4000" dirty="0">
                <a:solidFill>
                  <a:schemeClr val="bg1">
                    <a:lumMod val="85000"/>
                  </a:schemeClr>
                </a:solidFill>
              </a:endParaRPr>
            </a:p>
          </p:txBody>
        </p:sp>
        <p:cxnSp>
          <p:nvCxnSpPr>
            <p:cNvPr id="22" name="Straight Arrow Connector 21"/>
            <p:cNvCxnSpPr>
              <a:endCxn id="12" idx="0"/>
            </p:cNvCxnSpPr>
            <p:nvPr/>
          </p:nvCxnSpPr>
          <p:spPr>
            <a:xfrm rot="5400000">
              <a:off x="4552950" y="2114550"/>
              <a:ext cx="1219200" cy="38100"/>
            </a:xfrm>
            <a:prstGeom prst="straightConnector1">
              <a:avLst/>
            </a:prstGeom>
            <a:ln w="38100">
              <a:solidFill>
                <a:schemeClr val="bg1">
                  <a:lumMod val="8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10" idx="0"/>
            </p:cNvCxnSpPr>
            <p:nvPr/>
          </p:nvCxnSpPr>
          <p:spPr>
            <a:xfrm rot="5400000">
              <a:off x="4229100" y="2019300"/>
              <a:ext cx="1219200" cy="228600"/>
            </a:xfrm>
            <a:prstGeom prst="straightConnector1">
              <a:avLst/>
            </a:prstGeom>
            <a:ln w="38100">
              <a:solidFill>
                <a:schemeClr val="bg1">
                  <a:lumMod val="8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11" idx="7"/>
            </p:cNvCxnSpPr>
            <p:nvPr/>
          </p:nvCxnSpPr>
          <p:spPr>
            <a:xfrm rot="10800000" flipV="1">
              <a:off x="2837890" y="1524002"/>
              <a:ext cx="1505511" cy="1384672"/>
            </a:xfrm>
            <a:prstGeom prst="straightConnector1">
              <a:avLst/>
            </a:prstGeom>
            <a:ln w="38100">
              <a:solidFill>
                <a:schemeClr val="bg1">
                  <a:lumMod val="8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0800000" flipV="1">
              <a:off x="2895600" y="1447798"/>
              <a:ext cx="838200" cy="381001"/>
            </a:xfrm>
            <a:prstGeom prst="straightConnector1">
              <a:avLst/>
            </a:prstGeom>
            <a:ln w="38100">
              <a:solidFill>
                <a:schemeClr val="bg1">
                  <a:lumMod val="8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5"/>
            <a:srcRect/>
            <a:stretch>
              <a:fillRect/>
            </a:stretch>
          </p:blipFill>
          <p:spPr bwMode="auto">
            <a:xfrm>
              <a:off x="1676400" y="4114800"/>
              <a:ext cx="495300" cy="514350"/>
            </a:xfrm>
            <a:prstGeom prst="rect">
              <a:avLst/>
            </a:prstGeom>
            <a:noFill/>
            <a:ln w="9525">
              <a:noFill/>
              <a:miter lim="800000"/>
              <a:headEnd/>
              <a:tailEnd/>
            </a:ln>
            <a:effectLst>
              <a:glow rad="101600">
                <a:srgbClr val="FFC000">
                  <a:alpha val="60000"/>
                </a:srgbClr>
              </a:glow>
            </a:effectLst>
          </p:spPr>
        </p:pic>
      </p:grpSp>
      <p:sp>
        <p:nvSpPr>
          <p:cNvPr id="19" name="Slide Number Placeholder 18"/>
          <p:cNvSpPr>
            <a:spLocks noGrp="1"/>
          </p:cNvSpPr>
          <p:nvPr>
            <p:ph type="sldNum" sz="quarter" idx="12"/>
          </p:nvPr>
        </p:nvSpPr>
        <p:spPr/>
        <p:txBody>
          <a:bodyPr/>
          <a:lstStyle/>
          <a:p>
            <a:fld id="{EBD50310-D3F9-4512-BA90-F45251450757}" type="slidenum">
              <a:rPr lang="en-US" smtClean="0"/>
              <a:pPr/>
              <a:t>47</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8667"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0" fill="hold" display="0">
                  <p:stCondLst>
                    <p:cond delay="indefinite"/>
                  </p:stCondLst>
                  <p:endCondLst>
                    <p:cond evt="onNext" delay="0">
                      <p:tgtEl>
                        <p:sldTgt/>
                      </p:tgtEl>
                    </p:cond>
                    <p:cond evt="onPrev" delay="0">
                      <p:tgtEl>
                        <p:sldTgt/>
                      </p:tgtEl>
                    </p:cond>
                  </p:endCondLst>
                </p:cTn>
                <p:tgtEl>
                  <p:spTgt spid="20"/>
                </p:tgtEl>
              </p:cMediaNode>
            </p:video>
            <p:seq concurrent="1" nextAc="seek">
              <p:cTn id="11" restart="whenNotActive" fill="hold" evtFilter="cancelBubble" nodeType="interactiveSeq">
                <p:stCondLst>
                  <p:cond evt="onClick" delay="0">
                    <p:tgtEl>
                      <p:spTgt spid="20"/>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0"/>
                                        </p:tgtEl>
                                      </p:cBhvr>
                                    </p:cmd>
                                  </p:childTnLst>
                                </p:cTn>
                              </p:par>
                            </p:childTnLst>
                          </p:cTn>
                        </p:par>
                      </p:childTnLst>
                    </p:cTn>
                  </p:par>
                </p:childTnLst>
              </p:cTn>
              <p:nextCondLst>
                <p:cond evt="onClick" delay="0">
                  <p:tgtEl>
                    <p:spTgt spid="20"/>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focusset-part2-gamma.avi">
            <a:hlinkClick r:id="" action="ppaction://media"/>
          </p:cNvPr>
          <p:cNvPicPr/>
          <p:nvPr>
            <a:videoFile r:link="rId1"/>
          </p:nvPr>
        </p:nvPicPr>
        <p:blipFill>
          <a:blip r:embed="rId4"/>
          <a:stretch>
            <a:fillRect/>
          </a:stretch>
        </p:blipFill>
        <p:spPr>
          <a:xfrm>
            <a:off x="762000" y="571500"/>
            <a:ext cx="7620000" cy="5715000"/>
          </a:xfrm>
          <a:prstGeom prst="rect">
            <a:avLst/>
          </a:prstGeom>
        </p:spPr>
      </p:pic>
      <p:sp>
        <p:nvSpPr>
          <p:cNvPr id="5" name="Slide Number Placeholder 4"/>
          <p:cNvSpPr>
            <a:spLocks noGrp="1"/>
          </p:cNvSpPr>
          <p:nvPr>
            <p:ph type="sldNum" sz="quarter" idx="12"/>
          </p:nvPr>
        </p:nvSpPr>
        <p:spPr/>
        <p:txBody>
          <a:bodyPr/>
          <a:lstStyle/>
          <a:p>
            <a:fld id="{EBD50310-D3F9-4512-BA90-F45251450757}" type="slidenum">
              <a:rPr lang="en-US" smtClean="0"/>
              <a:pPr/>
              <a:t>48</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4276" name="Picture 4"/>
          <p:cNvPicPr>
            <a:picLocks noChangeAspect="1" noChangeArrowheads="1"/>
          </p:cNvPicPr>
          <p:nvPr/>
        </p:nvPicPr>
        <p:blipFill>
          <a:blip r:embed="rId3"/>
          <a:srcRect/>
          <a:stretch>
            <a:fillRect/>
          </a:stretch>
        </p:blipFill>
        <p:spPr bwMode="auto">
          <a:xfrm>
            <a:off x="762000" y="571500"/>
            <a:ext cx="7620000" cy="5715000"/>
          </a:xfrm>
          <a:prstGeom prst="rect">
            <a:avLst/>
          </a:prstGeom>
          <a:noFill/>
          <a:ln w="9525">
            <a:noFill/>
            <a:miter lim="800000"/>
            <a:headEnd/>
            <a:tailEnd/>
          </a:ln>
          <a:effectLst/>
        </p:spPr>
      </p:pic>
      <p:grpSp>
        <p:nvGrpSpPr>
          <p:cNvPr id="2" name="Group 3"/>
          <p:cNvGrpSpPr/>
          <p:nvPr/>
        </p:nvGrpSpPr>
        <p:grpSpPr>
          <a:xfrm>
            <a:off x="1981200" y="2743200"/>
            <a:ext cx="6400800" cy="1752600"/>
            <a:chOff x="1981200" y="2743200"/>
            <a:chExt cx="6400800" cy="1752600"/>
          </a:xfrm>
        </p:grpSpPr>
        <p:sp>
          <p:nvSpPr>
            <p:cNvPr id="5" name="Oval 4"/>
            <p:cNvSpPr/>
            <p:nvPr/>
          </p:nvSpPr>
          <p:spPr>
            <a:xfrm>
              <a:off x="6553200" y="3657600"/>
              <a:ext cx="457200" cy="838200"/>
            </a:xfrm>
            <a:prstGeom prst="ellipse">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981200" y="2819400"/>
              <a:ext cx="838200" cy="9906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124200" y="2971800"/>
              <a:ext cx="914400" cy="9906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953000" y="2971800"/>
              <a:ext cx="685800" cy="9906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791200" y="3200400"/>
              <a:ext cx="762000" cy="9906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772400" y="3200400"/>
              <a:ext cx="609600" cy="990600"/>
            </a:xfrm>
            <a:prstGeom prst="ellipse">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391400" y="2743200"/>
              <a:ext cx="304800" cy="381000"/>
            </a:xfrm>
            <a:prstGeom prst="ellipse">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Slide Number Placeholder 12"/>
          <p:cNvSpPr>
            <a:spLocks noGrp="1"/>
          </p:cNvSpPr>
          <p:nvPr>
            <p:ph type="sldNum" sz="quarter" idx="12"/>
          </p:nvPr>
        </p:nvSpPr>
        <p:spPr/>
        <p:txBody>
          <a:bodyPr/>
          <a:lstStyle/>
          <a:p>
            <a:fld id="{EBD50310-D3F9-4512-BA90-F45251450757}" type="slidenum">
              <a:rPr lang="en-US" smtClean="0"/>
              <a:pPr/>
              <a:t>49</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3122" name="Rectangle 2"/>
          <p:cNvSpPr>
            <a:spLocks noGrp="1" noChangeArrowheads="1"/>
          </p:cNvSpPr>
          <p:nvPr>
            <p:ph type="title"/>
          </p:nvPr>
        </p:nvSpPr>
        <p:spPr>
          <a:xfrm>
            <a:off x="706438" y="457200"/>
            <a:ext cx="7772400" cy="838200"/>
          </a:xfrm>
        </p:spPr>
        <p:txBody>
          <a:bodyPr>
            <a:normAutofit fontScale="90000"/>
          </a:bodyPr>
          <a:lstStyle/>
          <a:p>
            <a:r>
              <a:rPr lang="en-US"/>
              <a:t>SybilGuard Basic Insight: </a:t>
            </a:r>
            <a:br>
              <a:rPr lang="en-US"/>
            </a:br>
            <a:r>
              <a:rPr lang="en-US"/>
              <a:t>Leveraging Social Networks</a:t>
            </a:r>
          </a:p>
        </p:txBody>
      </p:sp>
      <p:sp>
        <p:nvSpPr>
          <p:cNvPr id="773123" name="Rectangle 3"/>
          <p:cNvSpPr>
            <a:spLocks noGrp="1" noChangeArrowheads="1"/>
          </p:cNvSpPr>
          <p:nvPr>
            <p:ph type="body" idx="1"/>
          </p:nvPr>
        </p:nvSpPr>
        <p:spPr>
          <a:xfrm>
            <a:off x="4648200" y="2362200"/>
            <a:ext cx="3962400" cy="3352800"/>
          </a:xfrm>
        </p:spPr>
        <p:txBody>
          <a:bodyPr/>
          <a:lstStyle/>
          <a:p>
            <a:r>
              <a:rPr lang="en-US" sz="2400"/>
              <a:t>Undirected graph</a:t>
            </a:r>
          </a:p>
          <a:p>
            <a:r>
              <a:rPr lang="en-US" sz="2400"/>
              <a:t>Nodes = identities</a:t>
            </a:r>
          </a:p>
          <a:p>
            <a:r>
              <a:rPr lang="en-US" sz="2400"/>
              <a:t>Edges = </a:t>
            </a:r>
            <a:r>
              <a:rPr lang="en-US" sz="2400">
                <a:solidFill>
                  <a:schemeClr val="hlink"/>
                </a:solidFill>
              </a:rPr>
              <a:t>strong</a:t>
            </a:r>
            <a:r>
              <a:rPr lang="en-US" sz="2400"/>
              <a:t> trust </a:t>
            </a:r>
          </a:p>
          <a:p>
            <a:pPr lvl="1"/>
            <a:r>
              <a:rPr lang="en-US"/>
              <a:t>E.g., colleagues, relatives</a:t>
            </a:r>
          </a:p>
        </p:txBody>
      </p:sp>
      <p:sp>
        <p:nvSpPr>
          <p:cNvPr id="773124" name="Rectangle 4"/>
          <p:cNvSpPr>
            <a:spLocks noChangeArrowheads="1"/>
          </p:cNvSpPr>
          <p:nvPr/>
        </p:nvSpPr>
        <p:spPr bwMode="auto">
          <a:xfrm>
            <a:off x="685800" y="3497263"/>
            <a:ext cx="141288" cy="141287"/>
          </a:xfrm>
          <a:prstGeom prst="rect">
            <a:avLst/>
          </a:prstGeom>
          <a:solidFill>
            <a:schemeClr val="tx1"/>
          </a:solidFill>
          <a:ln w="9398">
            <a:solidFill>
              <a:srgbClr val="000000"/>
            </a:solidFill>
            <a:miter lim="800000"/>
            <a:headEnd/>
            <a:tailEnd/>
          </a:ln>
          <a:effectLst/>
        </p:spPr>
        <p:txBody>
          <a:bodyPr wrap="none" anchor="ctr">
            <a:prstTxWarp prst="textNoShape">
              <a:avLst/>
            </a:prstTxWarp>
          </a:bodyPr>
          <a:lstStyle/>
          <a:p>
            <a:endParaRPr lang="en-US"/>
          </a:p>
        </p:txBody>
      </p:sp>
      <p:sp>
        <p:nvSpPr>
          <p:cNvPr id="773125" name="Rectangle 5"/>
          <p:cNvSpPr>
            <a:spLocks noChangeArrowheads="1"/>
          </p:cNvSpPr>
          <p:nvPr/>
        </p:nvSpPr>
        <p:spPr bwMode="auto">
          <a:xfrm>
            <a:off x="803275" y="2797175"/>
            <a:ext cx="141288" cy="141288"/>
          </a:xfrm>
          <a:prstGeom prst="rect">
            <a:avLst/>
          </a:prstGeom>
          <a:solidFill>
            <a:schemeClr val="tx1"/>
          </a:solidFill>
          <a:ln w="9398">
            <a:solidFill>
              <a:srgbClr val="000000"/>
            </a:solidFill>
            <a:miter lim="800000"/>
            <a:headEnd/>
            <a:tailEnd/>
          </a:ln>
          <a:effectLst/>
        </p:spPr>
        <p:txBody>
          <a:bodyPr wrap="none" anchor="ctr">
            <a:prstTxWarp prst="textNoShape">
              <a:avLst/>
            </a:prstTxWarp>
          </a:bodyPr>
          <a:lstStyle/>
          <a:p>
            <a:endParaRPr lang="en-US"/>
          </a:p>
        </p:txBody>
      </p:sp>
      <p:sp>
        <p:nvSpPr>
          <p:cNvPr id="773126" name="Rectangle 6"/>
          <p:cNvSpPr>
            <a:spLocks noChangeArrowheads="1"/>
          </p:cNvSpPr>
          <p:nvPr/>
        </p:nvSpPr>
        <p:spPr bwMode="auto">
          <a:xfrm>
            <a:off x="1854200" y="3108325"/>
            <a:ext cx="141288" cy="141288"/>
          </a:xfrm>
          <a:prstGeom prst="rect">
            <a:avLst/>
          </a:prstGeom>
          <a:solidFill>
            <a:schemeClr val="tx1"/>
          </a:solidFill>
          <a:ln w="9398">
            <a:solidFill>
              <a:srgbClr val="000000"/>
            </a:solidFill>
            <a:miter lim="800000"/>
            <a:headEnd/>
            <a:tailEnd/>
          </a:ln>
          <a:effectLst/>
        </p:spPr>
        <p:txBody>
          <a:bodyPr wrap="none" anchor="ctr">
            <a:prstTxWarp prst="textNoShape">
              <a:avLst/>
            </a:prstTxWarp>
          </a:bodyPr>
          <a:lstStyle/>
          <a:p>
            <a:endParaRPr lang="en-US"/>
          </a:p>
        </p:txBody>
      </p:sp>
      <p:sp>
        <p:nvSpPr>
          <p:cNvPr id="773127" name="Rectangle 7"/>
          <p:cNvSpPr>
            <a:spLocks noChangeArrowheads="1"/>
          </p:cNvSpPr>
          <p:nvPr/>
        </p:nvSpPr>
        <p:spPr bwMode="auto">
          <a:xfrm>
            <a:off x="1270000" y="3459163"/>
            <a:ext cx="141288" cy="141287"/>
          </a:xfrm>
          <a:prstGeom prst="rect">
            <a:avLst/>
          </a:prstGeom>
          <a:solidFill>
            <a:schemeClr val="tx1"/>
          </a:solidFill>
          <a:ln w="9398">
            <a:solidFill>
              <a:srgbClr val="000000"/>
            </a:solidFill>
            <a:miter lim="800000"/>
            <a:headEnd/>
            <a:tailEnd/>
          </a:ln>
          <a:effectLst/>
        </p:spPr>
        <p:txBody>
          <a:bodyPr wrap="none" anchor="ctr">
            <a:prstTxWarp prst="textNoShape">
              <a:avLst/>
            </a:prstTxWarp>
          </a:bodyPr>
          <a:lstStyle/>
          <a:p>
            <a:endParaRPr lang="en-US"/>
          </a:p>
        </p:txBody>
      </p:sp>
      <p:sp>
        <p:nvSpPr>
          <p:cNvPr id="773128" name="Rectangle 8"/>
          <p:cNvSpPr>
            <a:spLocks noChangeArrowheads="1"/>
          </p:cNvSpPr>
          <p:nvPr/>
        </p:nvSpPr>
        <p:spPr bwMode="auto">
          <a:xfrm>
            <a:off x="1308100" y="4235450"/>
            <a:ext cx="141288" cy="141288"/>
          </a:xfrm>
          <a:prstGeom prst="rect">
            <a:avLst/>
          </a:prstGeom>
          <a:solidFill>
            <a:schemeClr val="tx1"/>
          </a:solidFill>
          <a:ln w="9398">
            <a:solidFill>
              <a:srgbClr val="000000"/>
            </a:solidFill>
            <a:miter lim="800000"/>
            <a:headEnd/>
            <a:tailEnd/>
          </a:ln>
          <a:effectLst/>
        </p:spPr>
        <p:txBody>
          <a:bodyPr wrap="none" anchor="ctr">
            <a:prstTxWarp prst="textNoShape">
              <a:avLst/>
            </a:prstTxWarp>
          </a:bodyPr>
          <a:lstStyle/>
          <a:p>
            <a:endParaRPr lang="en-US"/>
          </a:p>
        </p:txBody>
      </p:sp>
      <p:sp>
        <p:nvSpPr>
          <p:cNvPr id="773129" name="Rectangle 9"/>
          <p:cNvSpPr>
            <a:spLocks noChangeArrowheads="1"/>
          </p:cNvSpPr>
          <p:nvPr/>
        </p:nvSpPr>
        <p:spPr bwMode="auto">
          <a:xfrm>
            <a:off x="1795463" y="4864100"/>
            <a:ext cx="141287" cy="141288"/>
          </a:xfrm>
          <a:prstGeom prst="rect">
            <a:avLst/>
          </a:prstGeom>
          <a:solidFill>
            <a:schemeClr val="tx1"/>
          </a:solidFill>
          <a:ln w="9398">
            <a:solidFill>
              <a:srgbClr val="000000"/>
            </a:solidFill>
            <a:miter lim="800000"/>
            <a:headEnd/>
            <a:tailEnd/>
          </a:ln>
          <a:effectLst/>
        </p:spPr>
        <p:txBody>
          <a:bodyPr wrap="none" anchor="ctr">
            <a:prstTxWarp prst="textNoShape">
              <a:avLst/>
            </a:prstTxWarp>
          </a:bodyPr>
          <a:lstStyle/>
          <a:p>
            <a:endParaRPr lang="en-US"/>
          </a:p>
        </p:txBody>
      </p:sp>
      <p:sp>
        <p:nvSpPr>
          <p:cNvPr id="773132" name="Line 12"/>
          <p:cNvSpPr>
            <a:spLocks noChangeShapeType="1"/>
          </p:cNvSpPr>
          <p:nvPr/>
        </p:nvSpPr>
        <p:spPr bwMode="auto">
          <a:xfrm>
            <a:off x="2189163" y="3457575"/>
            <a:ext cx="1643062" cy="430213"/>
          </a:xfrm>
          <a:prstGeom prst="line">
            <a:avLst/>
          </a:prstGeom>
          <a:noFill/>
          <a:ln w="38227">
            <a:solidFill>
              <a:schemeClr val="tx1"/>
            </a:solidFill>
            <a:miter lim="800000"/>
            <a:headEnd/>
            <a:tailEnd/>
          </a:ln>
          <a:effectLst/>
        </p:spPr>
        <p:txBody>
          <a:bodyPr>
            <a:prstTxWarp prst="textNoShape">
              <a:avLst/>
            </a:prstTxWarp>
          </a:bodyPr>
          <a:lstStyle/>
          <a:p>
            <a:endParaRPr lang="en-US"/>
          </a:p>
        </p:txBody>
      </p:sp>
      <p:sp>
        <p:nvSpPr>
          <p:cNvPr id="773133" name="Line 13"/>
          <p:cNvSpPr>
            <a:spLocks noChangeShapeType="1"/>
          </p:cNvSpPr>
          <p:nvPr/>
        </p:nvSpPr>
        <p:spPr bwMode="auto">
          <a:xfrm flipV="1">
            <a:off x="2266950" y="3871913"/>
            <a:ext cx="1525588" cy="263525"/>
          </a:xfrm>
          <a:prstGeom prst="line">
            <a:avLst/>
          </a:prstGeom>
          <a:noFill/>
          <a:ln w="38227">
            <a:solidFill>
              <a:schemeClr val="tx1"/>
            </a:solidFill>
            <a:miter lim="800000"/>
            <a:headEnd/>
            <a:tailEnd/>
          </a:ln>
          <a:effectLst/>
        </p:spPr>
        <p:txBody>
          <a:bodyPr>
            <a:prstTxWarp prst="textNoShape">
              <a:avLst/>
            </a:prstTxWarp>
          </a:bodyPr>
          <a:lstStyle/>
          <a:p>
            <a:endParaRPr lang="en-US"/>
          </a:p>
        </p:txBody>
      </p:sp>
      <p:sp>
        <p:nvSpPr>
          <p:cNvPr id="773134" name="Line 14"/>
          <p:cNvSpPr>
            <a:spLocks noChangeShapeType="1"/>
          </p:cNvSpPr>
          <p:nvPr/>
        </p:nvSpPr>
        <p:spPr bwMode="auto">
          <a:xfrm>
            <a:off x="2266950" y="2563813"/>
            <a:ext cx="1563688" cy="1322387"/>
          </a:xfrm>
          <a:prstGeom prst="line">
            <a:avLst/>
          </a:prstGeom>
          <a:noFill/>
          <a:ln w="38227">
            <a:solidFill>
              <a:schemeClr val="tx1"/>
            </a:solidFill>
            <a:miter lim="800000"/>
            <a:headEnd/>
            <a:tailEnd/>
          </a:ln>
          <a:effectLst/>
        </p:spPr>
        <p:txBody>
          <a:bodyPr>
            <a:prstTxWarp prst="textNoShape">
              <a:avLst/>
            </a:prstTxWarp>
          </a:bodyPr>
          <a:lstStyle/>
          <a:p>
            <a:endParaRPr lang="en-US"/>
          </a:p>
        </p:txBody>
      </p:sp>
      <p:sp>
        <p:nvSpPr>
          <p:cNvPr id="773135" name="Line 15"/>
          <p:cNvSpPr>
            <a:spLocks noChangeShapeType="1"/>
          </p:cNvSpPr>
          <p:nvPr/>
        </p:nvSpPr>
        <p:spPr bwMode="auto">
          <a:xfrm flipH="1">
            <a:off x="1876425" y="4197350"/>
            <a:ext cx="301625" cy="666750"/>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73136" name="Line 16"/>
          <p:cNvSpPr>
            <a:spLocks noChangeShapeType="1"/>
          </p:cNvSpPr>
          <p:nvPr/>
        </p:nvSpPr>
        <p:spPr bwMode="auto">
          <a:xfrm flipV="1">
            <a:off x="1463675" y="4065588"/>
            <a:ext cx="661988" cy="263525"/>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73137" name="Line 17"/>
          <p:cNvSpPr>
            <a:spLocks noChangeShapeType="1"/>
          </p:cNvSpPr>
          <p:nvPr/>
        </p:nvSpPr>
        <p:spPr bwMode="auto">
          <a:xfrm>
            <a:off x="1347788" y="3598863"/>
            <a:ext cx="20637" cy="636587"/>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73138" name="Line 18"/>
          <p:cNvSpPr>
            <a:spLocks noChangeShapeType="1"/>
          </p:cNvSpPr>
          <p:nvPr/>
        </p:nvSpPr>
        <p:spPr bwMode="auto">
          <a:xfrm>
            <a:off x="958850" y="2913063"/>
            <a:ext cx="895350" cy="233362"/>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73139" name="Line 19"/>
          <p:cNvSpPr>
            <a:spLocks noChangeShapeType="1"/>
          </p:cNvSpPr>
          <p:nvPr/>
        </p:nvSpPr>
        <p:spPr bwMode="auto">
          <a:xfrm flipH="1">
            <a:off x="1447800" y="3263900"/>
            <a:ext cx="458788" cy="971550"/>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73140" name="Line 20"/>
          <p:cNvSpPr>
            <a:spLocks noChangeShapeType="1"/>
          </p:cNvSpPr>
          <p:nvPr/>
        </p:nvSpPr>
        <p:spPr bwMode="auto">
          <a:xfrm flipH="1">
            <a:off x="1985963" y="2587625"/>
            <a:ext cx="146050" cy="584200"/>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73141" name="Line 21"/>
          <p:cNvSpPr>
            <a:spLocks noChangeShapeType="1"/>
          </p:cNvSpPr>
          <p:nvPr/>
        </p:nvSpPr>
        <p:spPr bwMode="auto">
          <a:xfrm>
            <a:off x="2125663" y="3521075"/>
            <a:ext cx="38100" cy="520700"/>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73142" name="Line 22"/>
          <p:cNvSpPr>
            <a:spLocks noChangeShapeType="1"/>
          </p:cNvSpPr>
          <p:nvPr/>
        </p:nvSpPr>
        <p:spPr bwMode="auto">
          <a:xfrm flipV="1">
            <a:off x="827088" y="3511550"/>
            <a:ext cx="442912" cy="80963"/>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73143" name="Line 23"/>
          <p:cNvSpPr>
            <a:spLocks noChangeShapeType="1"/>
          </p:cNvSpPr>
          <p:nvPr/>
        </p:nvSpPr>
        <p:spPr bwMode="auto">
          <a:xfrm>
            <a:off x="881063" y="2938463"/>
            <a:ext cx="388937" cy="520700"/>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73147" name="Rectangle 27"/>
          <p:cNvSpPr>
            <a:spLocks noChangeArrowheads="1"/>
          </p:cNvSpPr>
          <p:nvPr/>
        </p:nvSpPr>
        <p:spPr bwMode="auto">
          <a:xfrm>
            <a:off x="2125663" y="2446338"/>
            <a:ext cx="141287" cy="141287"/>
          </a:xfrm>
          <a:prstGeom prst="rect">
            <a:avLst/>
          </a:prstGeom>
          <a:solidFill>
            <a:schemeClr val="tx1"/>
          </a:solidFill>
          <a:ln w="9398">
            <a:solidFill>
              <a:srgbClr val="000000"/>
            </a:solidFill>
            <a:miter lim="800000"/>
            <a:headEnd/>
            <a:tailEnd/>
          </a:ln>
          <a:effectLst/>
        </p:spPr>
        <p:txBody>
          <a:bodyPr wrap="none" anchor="ctr">
            <a:prstTxWarp prst="textNoShape">
              <a:avLst/>
            </a:prstTxWarp>
          </a:bodyPr>
          <a:lstStyle/>
          <a:p>
            <a:endParaRPr lang="en-US"/>
          </a:p>
        </p:txBody>
      </p:sp>
      <p:sp>
        <p:nvSpPr>
          <p:cNvPr id="773148" name="Rectangle 28"/>
          <p:cNvSpPr>
            <a:spLocks noChangeArrowheads="1"/>
          </p:cNvSpPr>
          <p:nvPr/>
        </p:nvSpPr>
        <p:spPr bwMode="auto">
          <a:xfrm>
            <a:off x="2047875" y="3379788"/>
            <a:ext cx="141288" cy="141287"/>
          </a:xfrm>
          <a:prstGeom prst="rect">
            <a:avLst/>
          </a:prstGeom>
          <a:solidFill>
            <a:schemeClr val="tx1"/>
          </a:solidFill>
          <a:ln w="9398">
            <a:solidFill>
              <a:srgbClr val="000000"/>
            </a:solidFill>
            <a:miter lim="800000"/>
            <a:headEnd/>
            <a:tailEnd/>
          </a:ln>
          <a:effectLst/>
        </p:spPr>
        <p:txBody>
          <a:bodyPr wrap="none" anchor="ctr">
            <a:prstTxWarp prst="textNoShape">
              <a:avLst/>
            </a:prstTxWarp>
          </a:bodyPr>
          <a:lstStyle/>
          <a:p>
            <a:endParaRPr lang="en-US"/>
          </a:p>
        </p:txBody>
      </p:sp>
      <p:sp>
        <p:nvSpPr>
          <p:cNvPr id="773149" name="Rectangle 29"/>
          <p:cNvSpPr>
            <a:spLocks noChangeArrowheads="1"/>
          </p:cNvSpPr>
          <p:nvPr/>
        </p:nvSpPr>
        <p:spPr bwMode="auto">
          <a:xfrm>
            <a:off x="2125663" y="4041775"/>
            <a:ext cx="141287" cy="141288"/>
          </a:xfrm>
          <a:prstGeom prst="rect">
            <a:avLst/>
          </a:prstGeom>
          <a:solidFill>
            <a:schemeClr val="tx1"/>
          </a:solidFill>
          <a:ln w="9398">
            <a:solidFill>
              <a:srgbClr val="000000"/>
            </a:solidFill>
            <a:miter lim="800000"/>
            <a:headEnd/>
            <a:tailEnd/>
          </a:ln>
          <a:effectLst/>
        </p:spPr>
        <p:txBody>
          <a:bodyPr wrap="none" anchor="ctr">
            <a:prstTxWarp prst="textNoShape">
              <a:avLst/>
            </a:prstTxWarp>
          </a:bodyPr>
          <a:lstStyle/>
          <a:p>
            <a:endParaRPr lang="en-US"/>
          </a:p>
        </p:txBody>
      </p:sp>
      <p:sp>
        <p:nvSpPr>
          <p:cNvPr id="773150" name="Rectangle 30"/>
          <p:cNvSpPr>
            <a:spLocks noChangeArrowheads="1"/>
          </p:cNvSpPr>
          <p:nvPr/>
        </p:nvSpPr>
        <p:spPr bwMode="auto">
          <a:xfrm>
            <a:off x="3836988" y="3808413"/>
            <a:ext cx="141287" cy="141287"/>
          </a:xfrm>
          <a:prstGeom prst="rect">
            <a:avLst/>
          </a:prstGeom>
          <a:solidFill>
            <a:schemeClr val="tx1"/>
          </a:solidFill>
          <a:ln w="9398">
            <a:solidFill>
              <a:srgbClr val="000000"/>
            </a:solidFill>
            <a:miter lim="800000"/>
            <a:headEnd/>
            <a:tailEnd/>
          </a:ln>
          <a:effectLst/>
        </p:spPr>
        <p:txBody>
          <a:bodyPr wrap="none" anchor="ctr">
            <a:prstTxWarp prst="textNoShape">
              <a:avLst/>
            </a:prstTxWarp>
          </a:bodyPr>
          <a:lstStyle/>
          <a:p>
            <a:endParaRPr lang="en-US"/>
          </a:p>
        </p:txBody>
      </p:sp>
      <p:sp>
        <p:nvSpPr>
          <p:cNvPr id="773170" name="Text Box 50"/>
          <p:cNvSpPr txBox="1">
            <a:spLocks noChangeArrowheads="1"/>
          </p:cNvSpPr>
          <p:nvPr/>
        </p:nvSpPr>
        <p:spPr bwMode="auto">
          <a:xfrm>
            <a:off x="2362200" y="1676400"/>
            <a:ext cx="4835525" cy="519113"/>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2800"/>
              <a:t>Our Social Network Definition</a:t>
            </a:r>
          </a:p>
        </p:txBody>
      </p:sp>
      <p:sp>
        <p:nvSpPr>
          <p:cNvPr id="29" name="Slide Number Placeholder 28"/>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focusset-part3-gamma.avi">
            <a:hlinkClick r:id="" action="ppaction://media"/>
          </p:cNvPr>
          <p:cNvPicPr/>
          <p:nvPr>
            <a:videoFile r:link="rId1"/>
          </p:nvPr>
        </p:nvPicPr>
        <p:blipFill>
          <a:blip r:embed="rId4"/>
          <a:stretch>
            <a:fillRect/>
          </a:stretch>
        </p:blipFill>
        <p:spPr>
          <a:xfrm>
            <a:off x="762000" y="571500"/>
            <a:ext cx="7620000" cy="5715000"/>
          </a:xfrm>
          <a:prstGeom prst="rect">
            <a:avLst/>
          </a:prstGeom>
        </p:spPr>
      </p:pic>
      <p:sp>
        <p:nvSpPr>
          <p:cNvPr id="5" name="Slide Number Placeholder 4"/>
          <p:cNvSpPr>
            <a:spLocks noGrp="1"/>
          </p:cNvSpPr>
          <p:nvPr>
            <p:ph type="sldNum" sz="quarter" idx="12"/>
          </p:nvPr>
        </p:nvSpPr>
        <p:spPr/>
        <p:txBody>
          <a:bodyPr/>
          <a:lstStyle/>
          <a:p>
            <a:fld id="{EBD50310-D3F9-4512-BA90-F45251450757}" type="slidenum">
              <a:rPr lang="en-US" smtClean="0"/>
              <a:pPr/>
              <a:t>50</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26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normAutofit fontScale="90000"/>
          </a:bodyPr>
          <a:lstStyle/>
          <a:p>
            <a:r>
              <a:rPr lang="en-US"/>
              <a:t>Existing Distributed File Systems</a:t>
            </a:r>
          </a:p>
        </p:txBody>
      </p:sp>
      <p:sp>
        <p:nvSpPr>
          <p:cNvPr id="384003" name="Rectangle 3"/>
          <p:cNvSpPr>
            <a:spLocks noGrp="1" noChangeArrowheads="1"/>
          </p:cNvSpPr>
          <p:nvPr>
            <p:ph type="body" idx="1"/>
          </p:nvPr>
        </p:nvSpPr>
        <p:spPr/>
        <p:txBody>
          <a:bodyPr/>
          <a:lstStyle/>
          <a:p>
            <a:r>
              <a:rPr lang="en-US"/>
              <a:t>Each server responsible for pseudo-random range of ID space</a:t>
            </a:r>
          </a:p>
          <a:p>
            <a:r>
              <a:rPr lang="en-US"/>
              <a:t>Object are given pseudo-random IDs</a:t>
            </a:r>
          </a:p>
          <a:p>
            <a:endParaRPr lang="en-US"/>
          </a:p>
        </p:txBody>
      </p:sp>
      <p:sp>
        <p:nvSpPr>
          <p:cNvPr id="384004" name="Oval 4"/>
          <p:cNvSpPr>
            <a:spLocks noChangeArrowheads="1"/>
          </p:cNvSpPr>
          <p:nvPr/>
        </p:nvSpPr>
        <p:spPr bwMode="auto">
          <a:xfrm>
            <a:off x="1247775" y="4611688"/>
            <a:ext cx="5916613" cy="1973262"/>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pic>
        <p:nvPicPr>
          <p:cNvPr id="384005" name="Picture 5" descr="j0230337"/>
          <p:cNvPicPr>
            <a:picLocks noChangeAspect="1" noChangeArrowheads="1"/>
          </p:cNvPicPr>
          <p:nvPr/>
        </p:nvPicPr>
        <p:blipFill>
          <a:blip r:embed="rId2"/>
          <a:srcRect/>
          <a:stretch>
            <a:fillRect/>
          </a:stretch>
        </p:blipFill>
        <p:spPr bwMode="auto">
          <a:xfrm>
            <a:off x="1504950" y="4611688"/>
            <a:ext cx="471488" cy="538162"/>
          </a:xfrm>
          <a:prstGeom prst="rect">
            <a:avLst/>
          </a:prstGeom>
          <a:noFill/>
          <a:ln w="9525">
            <a:noFill/>
            <a:miter lim="800000"/>
            <a:headEnd/>
            <a:tailEnd/>
          </a:ln>
        </p:spPr>
      </p:pic>
      <p:pic>
        <p:nvPicPr>
          <p:cNvPr id="384006" name="Picture 6" descr="j0230337"/>
          <p:cNvPicPr>
            <a:picLocks noChangeAspect="1" noChangeArrowheads="1"/>
          </p:cNvPicPr>
          <p:nvPr/>
        </p:nvPicPr>
        <p:blipFill>
          <a:blip r:embed="rId2"/>
          <a:srcRect/>
          <a:stretch>
            <a:fillRect/>
          </a:stretch>
        </p:blipFill>
        <p:spPr bwMode="auto">
          <a:xfrm>
            <a:off x="990600" y="5329238"/>
            <a:ext cx="471488" cy="538162"/>
          </a:xfrm>
          <a:prstGeom prst="rect">
            <a:avLst/>
          </a:prstGeom>
          <a:noFill/>
          <a:ln w="9525">
            <a:noFill/>
            <a:miter lim="800000"/>
            <a:headEnd/>
            <a:tailEnd/>
          </a:ln>
        </p:spPr>
      </p:pic>
      <p:pic>
        <p:nvPicPr>
          <p:cNvPr id="384007" name="Picture 7" descr="j0230337"/>
          <p:cNvPicPr>
            <a:picLocks noChangeAspect="1" noChangeArrowheads="1"/>
          </p:cNvPicPr>
          <p:nvPr/>
        </p:nvPicPr>
        <p:blipFill>
          <a:blip r:embed="rId2"/>
          <a:srcRect/>
          <a:stretch>
            <a:fillRect/>
          </a:stretch>
        </p:blipFill>
        <p:spPr bwMode="auto">
          <a:xfrm>
            <a:off x="3048000" y="4252913"/>
            <a:ext cx="473075" cy="538162"/>
          </a:xfrm>
          <a:prstGeom prst="rect">
            <a:avLst/>
          </a:prstGeom>
          <a:noFill/>
          <a:ln w="9525">
            <a:noFill/>
            <a:miter lim="800000"/>
            <a:headEnd/>
            <a:tailEnd/>
          </a:ln>
        </p:spPr>
      </p:pic>
      <p:pic>
        <p:nvPicPr>
          <p:cNvPr id="384008" name="Picture 8" descr="j0230337"/>
          <p:cNvPicPr>
            <a:picLocks noChangeAspect="1" noChangeArrowheads="1"/>
          </p:cNvPicPr>
          <p:nvPr/>
        </p:nvPicPr>
        <p:blipFill>
          <a:blip r:embed="rId2"/>
          <a:srcRect/>
          <a:stretch>
            <a:fillRect/>
          </a:stretch>
        </p:blipFill>
        <p:spPr bwMode="auto">
          <a:xfrm>
            <a:off x="4592638" y="4252913"/>
            <a:ext cx="471487" cy="538162"/>
          </a:xfrm>
          <a:prstGeom prst="rect">
            <a:avLst/>
          </a:prstGeom>
          <a:noFill/>
          <a:ln w="9525">
            <a:noFill/>
            <a:miter lim="800000"/>
            <a:headEnd/>
            <a:tailEnd/>
          </a:ln>
        </p:spPr>
      </p:pic>
      <p:pic>
        <p:nvPicPr>
          <p:cNvPr id="384009" name="Picture 9" descr="j0230337"/>
          <p:cNvPicPr>
            <a:picLocks noChangeAspect="1" noChangeArrowheads="1"/>
          </p:cNvPicPr>
          <p:nvPr/>
        </p:nvPicPr>
        <p:blipFill>
          <a:blip r:embed="rId2"/>
          <a:srcRect/>
          <a:stretch>
            <a:fillRect/>
          </a:stretch>
        </p:blipFill>
        <p:spPr bwMode="auto">
          <a:xfrm>
            <a:off x="5959475" y="4476750"/>
            <a:ext cx="471488" cy="538163"/>
          </a:xfrm>
          <a:prstGeom prst="rect">
            <a:avLst/>
          </a:prstGeom>
          <a:noFill/>
          <a:ln w="9525">
            <a:noFill/>
            <a:miter lim="800000"/>
            <a:headEnd/>
            <a:tailEnd/>
          </a:ln>
        </p:spPr>
      </p:pic>
      <p:pic>
        <p:nvPicPr>
          <p:cNvPr id="384010" name="Picture 10" descr="j0230337"/>
          <p:cNvPicPr>
            <a:picLocks noChangeAspect="1" noChangeArrowheads="1"/>
          </p:cNvPicPr>
          <p:nvPr/>
        </p:nvPicPr>
        <p:blipFill>
          <a:blip r:embed="rId2"/>
          <a:srcRect/>
          <a:stretch>
            <a:fillRect/>
          </a:stretch>
        </p:blipFill>
        <p:spPr bwMode="auto">
          <a:xfrm>
            <a:off x="5106988" y="6046788"/>
            <a:ext cx="471487" cy="538162"/>
          </a:xfrm>
          <a:prstGeom prst="rect">
            <a:avLst/>
          </a:prstGeom>
          <a:noFill/>
          <a:ln w="9525">
            <a:noFill/>
            <a:miter lim="800000"/>
            <a:headEnd/>
            <a:tailEnd/>
          </a:ln>
        </p:spPr>
      </p:pic>
      <p:pic>
        <p:nvPicPr>
          <p:cNvPr id="384011" name="Picture 11" descr="j0230337"/>
          <p:cNvPicPr>
            <a:picLocks noChangeAspect="1" noChangeArrowheads="1"/>
          </p:cNvPicPr>
          <p:nvPr/>
        </p:nvPicPr>
        <p:blipFill>
          <a:blip r:embed="rId2"/>
          <a:srcRect/>
          <a:stretch>
            <a:fillRect/>
          </a:stretch>
        </p:blipFill>
        <p:spPr bwMode="auto">
          <a:xfrm>
            <a:off x="6843713" y="4959350"/>
            <a:ext cx="471487" cy="538163"/>
          </a:xfrm>
          <a:prstGeom prst="rect">
            <a:avLst/>
          </a:prstGeom>
          <a:noFill/>
          <a:ln w="9525">
            <a:noFill/>
            <a:miter lim="800000"/>
            <a:headEnd/>
            <a:tailEnd/>
          </a:ln>
        </p:spPr>
      </p:pic>
      <p:pic>
        <p:nvPicPr>
          <p:cNvPr id="384012" name="Picture 12" descr="j0230337"/>
          <p:cNvPicPr>
            <a:picLocks noChangeAspect="1" noChangeArrowheads="1"/>
          </p:cNvPicPr>
          <p:nvPr/>
        </p:nvPicPr>
        <p:blipFill>
          <a:blip r:embed="rId2"/>
          <a:srcRect/>
          <a:stretch>
            <a:fillRect/>
          </a:stretch>
        </p:blipFill>
        <p:spPr bwMode="auto">
          <a:xfrm>
            <a:off x="2019300" y="5867400"/>
            <a:ext cx="471488" cy="538163"/>
          </a:xfrm>
          <a:prstGeom prst="rect">
            <a:avLst/>
          </a:prstGeom>
          <a:noFill/>
          <a:ln w="9525">
            <a:noFill/>
            <a:miter lim="800000"/>
            <a:headEnd/>
            <a:tailEnd/>
          </a:ln>
        </p:spPr>
      </p:pic>
      <p:pic>
        <p:nvPicPr>
          <p:cNvPr id="384013" name="Picture 13" descr="j0230337"/>
          <p:cNvPicPr>
            <a:picLocks noChangeAspect="1" noChangeArrowheads="1"/>
          </p:cNvPicPr>
          <p:nvPr/>
        </p:nvPicPr>
        <p:blipFill>
          <a:blip r:embed="rId2"/>
          <a:srcRect/>
          <a:stretch>
            <a:fillRect/>
          </a:stretch>
        </p:blipFill>
        <p:spPr bwMode="auto">
          <a:xfrm>
            <a:off x="6392863" y="5688013"/>
            <a:ext cx="471487" cy="538162"/>
          </a:xfrm>
          <a:prstGeom prst="rect">
            <a:avLst/>
          </a:prstGeom>
          <a:noFill/>
          <a:ln w="9525">
            <a:noFill/>
            <a:miter lim="800000"/>
            <a:headEnd/>
            <a:tailEnd/>
          </a:ln>
        </p:spPr>
      </p:pic>
      <p:pic>
        <p:nvPicPr>
          <p:cNvPr id="384014" name="Picture 14" descr="j0230337"/>
          <p:cNvPicPr>
            <a:picLocks noChangeAspect="1" noChangeArrowheads="1"/>
          </p:cNvPicPr>
          <p:nvPr/>
        </p:nvPicPr>
        <p:blipFill>
          <a:blip r:embed="rId2"/>
          <a:srcRect/>
          <a:stretch>
            <a:fillRect/>
          </a:stretch>
        </p:blipFill>
        <p:spPr bwMode="auto">
          <a:xfrm>
            <a:off x="3338513" y="6091238"/>
            <a:ext cx="471487" cy="538162"/>
          </a:xfrm>
          <a:prstGeom prst="rect">
            <a:avLst/>
          </a:prstGeom>
          <a:noFill/>
          <a:ln w="9525">
            <a:noFill/>
            <a:miter lim="800000"/>
            <a:headEnd/>
            <a:tailEnd/>
          </a:ln>
        </p:spPr>
      </p:pic>
      <p:sp>
        <p:nvSpPr>
          <p:cNvPr id="384015" name="AutoShape 15"/>
          <p:cNvSpPr>
            <a:spLocks/>
          </p:cNvSpPr>
          <p:nvPr/>
        </p:nvSpPr>
        <p:spPr bwMode="auto">
          <a:xfrm rot="5400000" flipH="1" flipV="1">
            <a:off x="4004469" y="4304507"/>
            <a:ext cx="123825" cy="1125537"/>
          </a:xfrm>
          <a:prstGeom prst="leftBrace">
            <a:avLst>
              <a:gd name="adj1" fmla="val 75748"/>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84016" name="AutoShape 16"/>
          <p:cNvSpPr>
            <a:spLocks/>
          </p:cNvSpPr>
          <p:nvPr/>
        </p:nvSpPr>
        <p:spPr bwMode="auto">
          <a:xfrm rot="6242952" flipH="1" flipV="1">
            <a:off x="5317332" y="4498181"/>
            <a:ext cx="195262" cy="981075"/>
          </a:xfrm>
          <a:prstGeom prst="leftBrace">
            <a:avLst>
              <a:gd name="adj1" fmla="val 41870"/>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84017" name="AutoShape 17"/>
          <p:cNvSpPr>
            <a:spLocks/>
          </p:cNvSpPr>
          <p:nvPr/>
        </p:nvSpPr>
        <p:spPr bwMode="auto">
          <a:xfrm rot="4214331" flipH="1" flipV="1">
            <a:off x="2520156" y="4491832"/>
            <a:ext cx="168275" cy="1147762"/>
          </a:xfrm>
          <a:prstGeom prst="leftBrace">
            <a:avLst>
              <a:gd name="adj1" fmla="val 56840"/>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84018" name="Text Box 18"/>
          <p:cNvSpPr txBox="1">
            <a:spLocks noChangeArrowheads="1"/>
          </p:cNvSpPr>
          <p:nvPr/>
        </p:nvSpPr>
        <p:spPr bwMode="auto">
          <a:xfrm rot="-1126471">
            <a:off x="1847850" y="4343400"/>
            <a:ext cx="1581150" cy="366713"/>
          </a:xfrm>
          <a:prstGeom prst="rect">
            <a:avLst/>
          </a:prstGeom>
          <a:noFill/>
          <a:ln w="9525">
            <a:noFill/>
            <a:miter lim="800000"/>
            <a:headEnd/>
            <a:tailEnd/>
          </a:ln>
          <a:effectLst/>
        </p:spPr>
        <p:txBody>
          <a:bodyPr>
            <a:prstTxWarp prst="textNoShape">
              <a:avLst/>
            </a:prstTxWarp>
            <a:spAutoFit/>
          </a:bodyPr>
          <a:lstStyle/>
          <a:p>
            <a:pPr algn="l" eaLnBrk="1" hangingPunct="1"/>
            <a:r>
              <a:rPr lang="en-US"/>
              <a:t>150-210</a:t>
            </a:r>
          </a:p>
        </p:txBody>
      </p:sp>
      <p:sp>
        <p:nvSpPr>
          <p:cNvPr id="384019" name="Text Box 19"/>
          <p:cNvSpPr txBox="1">
            <a:spLocks noChangeArrowheads="1"/>
          </p:cNvSpPr>
          <p:nvPr/>
        </p:nvSpPr>
        <p:spPr bwMode="auto">
          <a:xfrm>
            <a:off x="3429000" y="4283075"/>
            <a:ext cx="1022350" cy="366713"/>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a:t>211-400</a:t>
            </a:r>
          </a:p>
        </p:txBody>
      </p:sp>
      <p:sp>
        <p:nvSpPr>
          <p:cNvPr id="384020" name="Text Box 20"/>
          <p:cNvSpPr txBox="1">
            <a:spLocks noChangeArrowheads="1"/>
          </p:cNvSpPr>
          <p:nvPr/>
        </p:nvSpPr>
        <p:spPr bwMode="auto">
          <a:xfrm rot="819571">
            <a:off x="4995863" y="4359275"/>
            <a:ext cx="1022350" cy="366713"/>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a:t>401-513</a:t>
            </a:r>
          </a:p>
        </p:txBody>
      </p:sp>
      <p:sp>
        <p:nvSpPr>
          <p:cNvPr id="384021" name="File"/>
          <p:cNvSpPr>
            <a:spLocks noEditPoints="1" noChangeArrowheads="1"/>
          </p:cNvSpPr>
          <p:nvPr/>
        </p:nvSpPr>
        <p:spPr bwMode="auto">
          <a:xfrm>
            <a:off x="1216025" y="2895600"/>
            <a:ext cx="455613" cy="29210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blurRad="63500" dist="107763" dir="2700000" algn="ctr" rotWithShape="0">
              <a:srgbClr val="000000">
                <a:alpha val="74998"/>
              </a:srgbClr>
            </a:outerShdw>
          </a:effectLst>
        </p:spPr>
        <p:txBody>
          <a:bodyPr>
            <a:prstTxWarp prst="textNoShape">
              <a:avLst/>
            </a:prstTxWarp>
          </a:bodyPr>
          <a:lstStyle/>
          <a:p>
            <a:endParaRPr lang="en-US"/>
          </a:p>
        </p:txBody>
      </p:sp>
      <p:sp>
        <p:nvSpPr>
          <p:cNvPr id="384022" name="Line 22"/>
          <p:cNvSpPr>
            <a:spLocks noChangeShapeType="1"/>
          </p:cNvSpPr>
          <p:nvPr/>
        </p:nvSpPr>
        <p:spPr bwMode="auto">
          <a:xfrm>
            <a:off x="1376363" y="3198813"/>
            <a:ext cx="4762" cy="582612"/>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4023" name="Line 23"/>
          <p:cNvSpPr>
            <a:spLocks noChangeShapeType="1"/>
          </p:cNvSpPr>
          <p:nvPr/>
        </p:nvSpPr>
        <p:spPr bwMode="auto">
          <a:xfrm>
            <a:off x="1376363" y="3781425"/>
            <a:ext cx="90487" cy="317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4024" name="Line 24"/>
          <p:cNvSpPr>
            <a:spLocks noChangeShapeType="1"/>
          </p:cNvSpPr>
          <p:nvPr/>
        </p:nvSpPr>
        <p:spPr bwMode="auto">
          <a:xfrm>
            <a:off x="1392238" y="3455988"/>
            <a:ext cx="92075" cy="4762"/>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4025" name="Document"/>
          <p:cNvSpPr>
            <a:spLocks noEditPoints="1" noChangeArrowheads="1"/>
          </p:cNvSpPr>
          <p:nvPr/>
        </p:nvSpPr>
        <p:spPr bwMode="auto">
          <a:xfrm>
            <a:off x="1489075" y="3367088"/>
            <a:ext cx="225425" cy="2127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blurRad="63500" dist="107763" dir="2700000" algn="ctr" rotWithShape="0">
              <a:srgbClr val="000000">
                <a:alpha val="74998"/>
              </a:srgbClr>
            </a:outerShdw>
          </a:effectLst>
        </p:spPr>
        <p:txBody>
          <a:bodyPr>
            <a:prstTxWarp prst="textNoShape">
              <a:avLst/>
            </a:prstTxWarp>
          </a:bodyPr>
          <a:lstStyle/>
          <a:p>
            <a:endParaRPr lang="en-US"/>
          </a:p>
        </p:txBody>
      </p:sp>
      <p:sp>
        <p:nvSpPr>
          <p:cNvPr id="384026" name="Document"/>
          <p:cNvSpPr>
            <a:spLocks noEditPoints="1" noChangeArrowheads="1"/>
          </p:cNvSpPr>
          <p:nvPr/>
        </p:nvSpPr>
        <p:spPr bwMode="auto">
          <a:xfrm>
            <a:off x="1489075" y="3668713"/>
            <a:ext cx="225425" cy="214312"/>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blurRad="63500" dist="107763" dir="2700000" algn="ctr" rotWithShape="0">
              <a:srgbClr val="000000">
                <a:alpha val="74998"/>
              </a:srgbClr>
            </a:outerShdw>
          </a:effectLst>
        </p:spPr>
        <p:txBody>
          <a:bodyPr>
            <a:prstTxWarp prst="textNoShape">
              <a:avLst/>
            </a:prstTxWarp>
          </a:bodyPr>
          <a:lstStyle/>
          <a:p>
            <a:endParaRPr lang="en-US"/>
          </a:p>
        </p:txBody>
      </p:sp>
      <p:sp>
        <p:nvSpPr>
          <p:cNvPr id="384027" name="Rectangle 27"/>
          <p:cNvSpPr>
            <a:spLocks noChangeArrowheads="1"/>
          </p:cNvSpPr>
          <p:nvPr/>
        </p:nvSpPr>
        <p:spPr bwMode="auto">
          <a:xfrm>
            <a:off x="2582863" y="3041650"/>
            <a:ext cx="755650" cy="179388"/>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eaLnBrk="1" hangingPunct="1"/>
            <a:r>
              <a:rPr lang="en-US"/>
              <a:t>324</a:t>
            </a:r>
          </a:p>
        </p:txBody>
      </p:sp>
      <p:sp>
        <p:nvSpPr>
          <p:cNvPr id="384028" name="Rectangle 28"/>
          <p:cNvSpPr>
            <a:spLocks noChangeArrowheads="1"/>
          </p:cNvSpPr>
          <p:nvPr/>
        </p:nvSpPr>
        <p:spPr bwMode="auto">
          <a:xfrm>
            <a:off x="2582863" y="3355975"/>
            <a:ext cx="755650" cy="179388"/>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eaLnBrk="1" hangingPunct="1"/>
            <a:r>
              <a:rPr lang="en-US"/>
              <a:t>987</a:t>
            </a:r>
          </a:p>
        </p:txBody>
      </p:sp>
      <p:sp>
        <p:nvSpPr>
          <p:cNvPr id="384029" name="Rectangle 29"/>
          <p:cNvSpPr>
            <a:spLocks noChangeArrowheads="1"/>
          </p:cNvSpPr>
          <p:nvPr/>
        </p:nvSpPr>
        <p:spPr bwMode="auto">
          <a:xfrm>
            <a:off x="2582863" y="3668713"/>
            <a:ext cx="755650" cy="179387"/>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eaLnBrk="1" hangingPunct="1"/>
            <a:r>
              <a:rPr lang="en-US"/>
              <a:t>110</a:t>
            </a:r>
          </a:p>
        </p:txBody>
      </p:sp>
      <p:sp>
        <p:nvSpPr>
          <p:cNvPr id="384030" name="Line 30"/>
          <p:cNvSpPr>
            <a:spLocks noChangeShapeType="1"/>
          </p:cNvSpPr>
          <p:nvPr/>
        </p:nvSpPr>
        <p:spPr bwMode="auto">
          <a:xfrm>
            <a:off x="1698625" y="3108325"/>
            <a:ext cx="850900" cy="0"/>
          </a:xfrm>
          <a:prstGeom prst="line">
            <a:avLst/>
          </a:prstGeom>
          <a:noFill/>
          <a:ln w="12700">
            <a:solidFill>
              <a:schemeClr val="hlink"/>
            </a:solidFill>
            <a:round/>
            <a:headEnd/>
            <a:tailEnd type="triangle" w="med" len="med"/>
          </a:ln>
          <a:effectLst/>
        </p:spPr>
        <p:txBody>
          <a:bodyPr>
            <a:prstTxWarp prst="textNoShape">
              <a:avLst/>
            </a:prstTxWarp>
          </a:bodyPr>
          <a:lstStyle/>
          <a:p>
            <a:endParaRPr lang="en-US"/>
          </a:p>
        </p:txBody>
      </p:sp>
      <p:sp>
        <p:nvSpPr>
          <p:cNvPr id="384031" name="Line 31"/>
          <p:cNvSpPr>
            <a:spLocks noChangeShapeType="1"/>
          </p:cNvSpPr>
          <p:nvPr/>
        </p:nvSpPr>
        <p:spPr bwMode="auto">
          <a:xfrm>
            <a:off x="1730375" y="3455988"/>
            <a:ext cx="852488" cy="0"/>
          </a:xfrm>
          <a:prstGeom prst="line">
            <a:avLst/>
          </a:prstGeom>
          <a:noFill/>
          <a:ln w="12700">
            <a:solidFill>
              <a:schemeClr val="hlink"/>
            </a:solidFill>
            <a:round/>
            <a:headEnd/>
            <a:tailEnd type="triangle" w="med" len="med"/>
          </a:ln>
          <a:effectLst/>
        </p:spPr>
        <p:txBody>
          <a:bodyPr>
            <a:prstTxWarp prst="textNoShape">
              <a:avLst/>
            </a:prstTxWarp>
          </a:bodyPr>
          <a:lstStyle/>
          <a:p>
            <a:endParaRPr lang="en-US"/>
          </a:p>
        </p:txBody>
      </p:sp>
      <p:sp>
        <p:nvSpPr>
          <p:cNvPr id="384032" name="Line 32"/>
          <p:cNvSpPr>
            <a:spLocks noChangeShapeType="1"/>
          </p:cNvSpPr>
          <p:nvPr/>
        </p:nvSpPr>
        <p:spPr bwMode="auto">
          <a:xfrm>
            <a:off x="1762125" y="3770313"/>
            <a:ext cx="852488" cy="0"/>
          </a:xfrm>
          <a:prstGeom prst="line">
            <a:avLst/>
          </a:prstGeom>
          <a:noFill/>
          <a:ln w="12700">
            <a:solidFill>
              <a:schemeClr val="hlink"/>
            </a:solidFill>
            <a:round/>
            <a:headEnd/>
            <a:tailEnd type="triangle" w="med" len="med"/>
          </a:ln>
          <a:effectLst/>
        </p:spPr>
        <p:txBody>
          <a:bodyPr>
            <a:prstTxWarp prst="textNoShape">
              <a:avLst/>
            </a:prstTxWarp>
          </a:bodyPr>
          <a:lstStyle/>
          <a:p>
            <a:endParaRPr lang="en-US"/>
          </a:p>
        </p:txBody>
      </p:sp>
      <p:cxnSp>
        <p:nvCxnSpPr>
          <p:cNvPr id="384033" name="AutoShape 33"/>
          <p:cNvCxnSpPr>
            <a:cxnSpLocks noChangeShapeType="1"/>
            <a:stCxn id="384027" idx="3"/>
            <a:endCxn id="0" idx="0"/>
          </p:cNvCxnSpPr>
          <p:nvPr/>
        </p:nvCxnSpPr>
        <p:spPr bwMode="auto">
          <a:xfrm>
            <a:off x="3338513" y="3130550"/>
            <a:ext cx="1489075" cy="1122363"/>
          </a:xfrm>
          <a:prstGeom prst="curvedConnector2">
            <a:avLst/>
          </a:prstGeom>
          <a:noFill/>
          <a:ln w="9525">
            <a:solidFill>
              <a:srgbClr val="FF0000"/>
            </a:solidFill>
            <a:round/>
            <a:headEnd/>
            <a:tailEnd type="triangle" w="med" len="med"/>
          </a:ln>
          <a:effectLst/>
        </p:spPr>
      </p:cxnSp>
      <p:cxnSp>
        <p:nvCxnSpPr>
          <p:cNvPr id="384034" name="AutoShape 34"/>
          <p:cNvCxnSpPr>
            <a:cxnSpLocks noChangeShapeType="1"/>
            <a:stCxn id="384028" idx="3"/>
            <a:endCxn id="0" idx="0"/>
          </p:cNvCxnSpPr>
          <p:nvPr/>
        </p:nvCxnSpPr>
        <p:spPr bwMode="auto">
          <a:xfrm>
            <a:off x="3338513" y="3444875"/>
            <a:ext cx="2005012" cy="2601913"/>
          </a:xfrm>
          <a:prstGeom prst="curvedConnector2">
            <a:avLst/>
          </a:prstGeom>
          <a:noFill/>
          <a:ln w="9525">
            <a:solidFill>
              <a:srgbClr val="FF0000"/>
            </a:solidFill>
            <a:round/>
            <a:headEnd/>
            <a:tailEnd type="triangle" w="med" len="med"/>
          </a:ln>
          <a:effectLst/>
        </p:spPr>
      </p:cxnSp>
      <p:cxnSp>
        <p:nvCxnSpPr>
          <p:cNvPr id="384035" name="AutoShape 35"/>
          <p:cNvCxnSpPr>
            <a:cxnSpLocks noChangeShapeType="1"/>
            <a:stCxn id="384029" idx="3"/>
            <a:endCxn id="0" idx="0"/>
          </p:cNvCxnSpPr>
          <p:nvPr/>
        </p:nvCxnSpPr>
        <p:spPr bwMode="auto">
          <a:xfrm flipH="1">
            <a:off x="1741488" y="3759200"/>
            <a:ext cx="1597025" cy="852488"/>
          </a:xfrm>
          <a:prstGeom prst="curvedConnector4">
            <a:avLst>
              <a:gd name="adj1" fmla="val -47986"/>
              <a:gd name="adj2" fmla="val 55264"/>
            </a:avLst>
          </a:prstGeom>
          <a:noFill/>
          <a:ln w="9525">
            <a:solidFill>
              <a:srgbClr val="FF0000"/>
            </a:solidFill>
            <a:round/>
            <a:headEnd/>
            <a:tailEnd type="triangle" w="med" len="med"/>
          </a:ln>
          <a:effectLst/>
        </p:spPr>
      </p:cxnSp>
      <p:cxnSp>
        <p:nvCxnSpPr>
          <p:cNvPr id="384036" name="AutoShape 36"/>
          <p:cNvCxnSpPr>
            <a:cxnSpLocks noChangeShapeType="1"/>
            <a:stCxn id="384017" idx="1"/>
            <a:endCxn id="0" idx="2"/>
          </p:cNvCxnSpPr>
          <p:nvPr/>
        </p:nvCxnSpPr>
        <p:spPr bwMode="auto">
          <a:xfrm rot="5400000" flipH="1" flipV="1">
            <a:off x="2788444" y="4648994"/>
            <a:ext cx="354013" cy="638175"/>
          </a:xfrm>
          <a:prstGeom prst="curvedConnector3">
            <a:avLst>
              <a:gd name="adj1" fmla="val -21056"/>
            </a:avLst>
          </a:prstGeom>
          <a:noFill/>
          <a:ln w="9525">
            <a:solidFill>
              <a:schemeClr val="tx1"/>
            </a:solidFill>
            <a:round/>
            <a:headEnd/>
            <a:tailEnd type="triangle" w="sm" len="sm"/>
          </a:ln>
          <a:effectLst/>
        </p:spPr>
      </p:cxnSp>
      <p:cxnSp>
        <p:nvCxnSpPr>
          <p:cNvPr id="384037" name="AutoShape 37"/>
          <p:cNvCxnSpPr>
            <a:cxnSpLocks noChangeShapeType="1"/>
            <a:stCxn id="384015" idx="1"/>
            <a:endCxn id="0" idx="2"/>
          </p:cNvCxnSpPr>
          <p:nvPr/>
        </p:nvCxnSpPr>
        <p:spPr bwMode="auto">
          <a:xfrm rot="5400000" flipH="1" flipV="1">
            <a:off x="4379119" y="4483894"/>
            <a:ext cx="141288" cy="755650"/>
          </a:xfrm>
          <a:prstGeom prst="curvedConnector3">
            <a:avLst>
              <a:gd name="adj1" fmla="val -123685"/>
            </a:avLst>
          </a:prstGeom>
          <a:noFill/>
          <a:ln w="9525">
            <a:solidFill>
              <a:schemeClr val="tx1"/>
            </a:solidFill>
            <a:round/>
            <a:headEnd/>
            <a:tailEnd type="triangle" w="sm" len="sm"/>
          </a:ln>
          <a:effectLst/>
        </p:spPr>
      </p:cxnSp>
      <p:cxnSp>
        <p:nvCxnSpPr>
          <p:cNvPr id="384038" name="AutoShape 38"/>
          <p:cNvCxnSpPr>
            <a:cxnSpLocks noChangeShapeType="1"/>
            <a:stCxn id="384016" idx="1"/>
            <a:endCxn id="0" idx="2"/>
          </p:cNvCxnSpPr>
          <p:nvPr/>
        </p:nvCxnSpPr>
        <p:spPr bwMode="auto">
          <a:xfrm rot="5400000" flipH="1" flipV="1">
            <a:off x="5751513" y="4643438"/>
            <a:ext cx="71437" cy="814387"/>
          </a:xfrm>
          <a:prstGeom prst="curvedConnector3">
            <a:avLst>
              <a:gd name="adj1" fmla="val -210528"/>
            </a:avLst>
          </a:prstGeom>
          <a:noFill/>
          <a:ln w="9525">
            <a:solidFill>
              <a:schemeClr val="tx1"/>
            </a:solidFill>
            <a:round/>
            <a:headEnd/>
            <a:tailEnd type="triangle" w="sm" len="sm"/>
          </a:ln>
          <a:effectLst/>
        </p:spPr>
      </p:cxnSp>
      <p:sp>
        <p:nvSpPr>
          <p:cNvPr id="40" name="Slide Number Placeholder 39"/>
          <p:cNvSpPr>
            <a:spLocks noGrp="1"/>
          </p:cNvSpPr>
          <p:nvPr>
            <p:ph type="sldNum" sz="quarter" idx="12"/>
          </p:nvPr>
        </p:nvSpPr>
        <p:spPr/>
        <p:txBody>
          <a:bodyPr/>
          <a:lstStyle/>
          <a:p>
            <a:fld id="{B6F15528-21DE-4FAA-801E-634DDDAF4B2B}" type="slidenum">
              <a:rPr lang="en-US" smtClean="0"/>
              <a:pPr/>
              <a:t>51</a:t>
            </a:fld>
            <a:endParaRPr lang="en-US"/>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lstStyle/>
          <a:p>
            <a:r>
              <a:rPr lang="en-US"/>
              <a:t>Preserving File Locality</a:t>
            </a:r>
          </a:p>
        </p:txBody>
      </p:sp>
      <p:sp>
        <p:nvSpPr>
          <p:cNvPr id="385027" name="Rectangle 3"/>
          <p:cNvSpPr>
            <a:spLocks noGrp="1" noChangeArrowheads="1"/>
          </p:cNvSpPr>
          <p:nvPr>
            <p:ph type="body" idx="1"/>
          </p:nvPr>
        </p:nvSpPr>
        <p:spPr/>
        <p:txBody>
          <a:bodyPr/>
          <a:lstStyle/>
          <a:p>
            <a:r>
              <a:rPr lang="en-US"/>
              <a:t>Use Mercury to store data</a:t>
            </a:r>
          </a:p>
        </p:txBody>
      </p:sp>
      <p:grpSp>
        <p:nvGrpSpPr>
          <p:cNvPr id="2" name="Group 4"/>
          <p:cNvGrpSpPr>
            <a:grpSpLocks/>
          </p:cNvGrpSpPr>
          <p:nvPr/>
        </p:nvGrpSpPr>
        <p:grpSpPr bwMode="auto">
          <a:xfrm>
            <a:off x="533400" y="1981200"/>
            <a:ext cx="7848600" cy="4724400"/>
            <a:chOff x="336" y="1063"/>
            <a:chExt cx="4847" cy="3209"/>
          </a:xfrm>
        </p:grpSpPr>
        <p:sp>
          <p:nvSpPr>
            <p:cNvPr id="385029" name="File"/>
            <p:cNvSpPr>
              <a:spLocks noEditPoints="1" noChangeArrowheads="1"/>
            </p:cNvSpPr>
            <p:nvPr/>
          </p:nvSpPr>
          <p:spPr bwMode="auto">
            <a:xfrm>
              <a:off x="607" y="1063"/>
              <a:ext cx="558" cy="324"/>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blurRad="63500" dist="107763" dir="2700000" algn="ctr" rotWithShape="0">
                <a:srgbClr val="000000">
                  <a:alpha val="74998"/>
                </a:srgbClr>
              </a:outerShdw>
            </a:effectLst>
          </p:spPr>
          <p:txBody>
            <a:bodyPr>
              <a:prstTxWarp prst="textNoShape">
                <a:avLst/>
              </a:prstTxWarp>
            </a:bodyPr>
            <a:lstStyle/>
            <a:p>
              <a:pPr algn="l" eaLnBrk="1" hangingPunct="1"/>
              <a:endParaRPr lang="en-US"/>
            </a:p>
          </p:txBody>
        </p:sp>
        <p:sp>
          <p:nvSpPr>
            <p:cNvPr id="385030" name="Document"/>
            <p:cNvSpPr>
              <a:spLocks noEditPoints="1" noChangeArrowheads="1"/>
            </p:cNvSpPr>
            <p:nvPr/>
          </p:nvSpPr>
          <p:spPr bwMode="auto">
            <a:xfrm>
              <a:off x="1054" y="1923"/>
              <a:ext cx="334" cy="322"/>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blurRad="63500" dist="107763" dir="2700000" algn="ctr" rotWithShape="0">
                <a:srgbClr val="000000">
                  <a:alpha val="74998"/>
                </a:srgbClr>
              </a:outerShdw>
            </a:effectLst>
          </p:spPr>
          <p:txBody>
            <a:bodyPr>
              <a:prstTxWarp prst="textNoShape">
                <a:avLst/>
              </a:prstTxWarp>
            </a:bodyPr>
            <a:lstStyle/>
            <a:p>
              <a:endParaRPr lang="en-US"/>
            </a:p>
          </p:txBody>
        </p:sp>
        <p:sp>
          <p:nvSpPr>
            <p:cNvPr id="385031" name="File"/>
            <p:cNvSpPr>
              <a:spLocks noEditPoints="1" noChangeArrowheads="1"/>
            </p:cNvSpPr>
            <p:nvPr/>
          </p:nvSpPr>
          <p:spPr bwMode="auto">
            <a:xfrm>
              <a:off x="830" y="1494"/>
              <a:ext cx="558" cy="321"/>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blurRad="63500" dist="107763" dir="2700000" algn="ctr" rotWithShape="0">
                <a:srgbClr val="000000">
                  <a:alpha val="74998"/>
                </a:srgbClr>
              </a:outerShdw>
            </a:effectLst>
          </p:spPr>
          <p:txBody>
            <a:bodyPr>
              <a:prstTxWarp prst="textNoShape">
                <a:avLst/>
              </a:prstTxWarp>
            </a:bodyPr>
            <a:lstStyle/>
            <a:p>
              <a:endParaRPr lang="en-US"/>
            </a:p>
          </p:txBody>
        </p:sp>
        <p:sp>
          <p:nvSpPr>
            <p:cNvPr id="385032" name="Document"/>
            <p:cNvSpPr>
              <a:spLocks noEditPoints="1" noChangeArrowheads="1"/>
            </p:cNvSpPr>
            <p:nvPr/>
          </p:nvSpPr>
          <p:spPr bwMode="auto">
            <a:xfrm>
              <a:off x="1054" y="2351"/>
              <a:ext cx="334" cy="322"/>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blurRad="63500" dist="107763" dir="2700000" algn="ctr" rotWithShape="0">
                <a:srgbClr val="000000">
                  <a:alpha val="74998"/>
                </a:srgbClr>
              </a:outerShdw>
            </a:effectLst>
          </p:spPr>
          <p:txBody>
            <a:bodyPr>
              <a:prstTxWarp prst="textNoShape">
                <a:avLst/>
              </a:prstTxWarp>
            </a:bodyPr>
            <a:lstStyle/>
            <a:p>
              <a:endParaRPr lang="en-US"/>
            </a:p>
          </p:txBody>
        </p:sp>
        <p:sp>
          <p:nvSpPr>
            <p:cNvPr id="385033" name="File"/>
            <p:cNvSpPr>
              <a:spLocks noEditPoints="1" noChangeArrowheads="1"/>
            </p:cNvSpPr>
            <p:nvPr/>
          </p:nvSpPr>
          <p:spPr bwMode="auto">
            <a:xfrm>
              <a:off x="607" y="2781"/>
              <a:ext cx="558" cy="321"/>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blurRad="63500" dist="107763" dir="2700000" algn="ctr" rotWithShape="0">
                <a:srgbClr val="000000">
                  <a:alpha val="74998"/>
                </a:srgbClr>
              </a:outerShdw>
            </a:effectLst>
          </p:spPr>
          <p:txBody>
            <a:bodyPr>
              <a:prstTxWarp prst="textNoShape">
                <a:avLst/>
              </a:prstTxWarp>
            </a:bodyPr>
            <a:lstStyle/>
            <a:p>
              <a:endParaRPr lang="en-US"/>
            </a:p>
          </p:txBody>
        </p:sp>
        <p:sp>
          <p:nvSpPr>
            <p:cNvPr id="385034" name="Line 10"/>
            <p:cNvSpPr>
              <a:spLocks noChangeShapeType="1"/>
            </p:cNvSpPr>
            <p:nvPr/>
          </p:nvSpPr>
          <p:spPr bwMode="auto">
            <a:xfrm>
              <a:off x="496" y="1063"/>
              <a:ext cx="0" cy="2147"/>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5035" name="Line 11"/>
            <p:cNvSpPr>
              <a:spLocks noChangeShapeType="1"/>
            </p:cNvSpPr>
            <p:nvPr/>
          </p:nvSpPr>
          <p:spPr bwMode="auto">
            <a:xfrm>
              <a:off x="496" y="1279"/>
              <a:ext cx="111"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5036" name="Line 12"/>
            <p:cNvSpPr>
              <a:spLocks noChangeShapeType="1"/>
            </p:cNvSpPr>
            <p:nvPr/>
          </p:nvSpPr>
          <p:spPr bwMode="auto">
            <a:xfrm>
              <a:off x="496" y="2994"/>
              <a:ext cx="111"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5037" name="Line 13"/>
            <p:cNvSpPr>
              <a:spLocks noChangeShapeType="1"/>
            </p:cNvSpPr>
            <p:nvPr/>
          </p:nvSpPr>
          <p:spPr bwMode="auto">
            <a:xfrm>
              <a:off x="718" y="1387"/>
              <a:ext cx="0" cy="32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5038" name="Line 14"/>
            <p:cNvSpPr>
              <a:spLocks noChangeShapeType="1"/>
            </p:cNvSpPr>
            <p:nvPr/>
          </p:nvSpPr>
          <p:spPr bwMode="auto">
            <a:xfrm>
              <a:off x="718" y="1707"/>
              <a:ext cx="11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5039" name="Line 15"/>
            <p:cNvSpPr>
              <a:spLocks noChangeShapeType="1"/>
            </p:cNvSpPr>
            <p:nvPr/>
          </p:nvSpPr>
          <p:spPr bwMode="auto">
            <a:xfrm>
              <a:off x="941" y="1815"/>
              <a:ext cx="0" cy="644"/>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5040" name="Line 16"/>
            <p:cNvSpPr>
              <a:spLocks noChangeShapeType="1"/>
            </p:cNvSpPr>
            <p:nvPr/>
          </p:nvSpPr>
          <p:spPr bwMode="auto">
            <a:xfrm>
              <a:off x="941" y="2459"/>
              <a:ext cx="113"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5041" name="Line 17"/>
            <p:cNvSpPr>
              <a:spLocks noChangeShapeType="1"/>
            </p:cNvSpPr>
            <p:nvPr/>
          </p:nvSpPr>
          <p:spPr bwMode="auto">
            <a:xfrm>
              <a:off x="941" y="2031"/>
              <a:ext cx="113"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5042" name="Text Box 18"/>
            <p:cNvSpPr txBox="1">
              <a:spLocks noChangeArrowheads="1"/>
            </p:cNvSpPr>
            <p:nvPr/>
          </p:nvSpPr>
          <p:spPr bwMode="auto">
            <a:xfrm>
              <a:off x="722" y="1135"/>
              <a:ext cx="302" cy="249"/>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a:t>Bill</a:t>
              </a:r>
            </a:p>
          </p:txBody>
        </p:sp>
        <p:sp>
          <p:nvSpPr>
            <p:cNvPr id="385043" name="Text Box 19"/>
            <p:cNvSpPr txBox="1">
              <a:spLocks noChangeArrowheads="1"/>
            </p:cNvSpPr>
            <p:nvPr/>
          </p:nvSpPr>
          <p:spPr bwMode="auto">
            <a:xfrm>
              <a:off x="672" y="2841"/>
              <a:ext cx="365" cy="249"/>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a:t>Bob</a:t>
              </a:r>
            </a:p>
          </p:txBody>
        </p:sp>
        <p:sp>
          <p:nvSpPr>
            <p:cNvPr id="385044" name="Text Box 20"/>
            <p:cNvSpPr txBox="1">
              <a:spLocks noChangeArrowheads="1"/>
            </p:cNvSpPr>
            <p:nvPr/>
          </p:nvSpPr>
          <p:spPr bwMode="auto">
            <a:xfrm>
              <a:off x="900" y="1584"/>
              <a:ext cx="435" cy="249"/>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a:t>Docs</a:t>
              </a:r>
            </a:p>
          </p:txBody>
        </p:sp>
        <p:sp>
          <p:nvSpPr>
            <p:cNvPr id="385045" name="Rectangle 21"/>
            <p:cNvSpPr>
              <a:spLocks noChangeArrowheads="1"/>
            </p:cNvSpPr>
            <p:nvPr/>
          </p:nvSpPr>
          <p:spPr bwMode="auto">
            <a:xfrm>
              <a:off x="621" y="1629"/>
              <a:ext cx="153" cy="133"/>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eaLnBrk="1" hangingPunct="1"/>
              <a:r>
                <a:rPr lang="en-US"/>
                <a:t>1</a:t>
              </a:r>
            </a:p>
          </p:txBody>
        </p:sp>
        <p:sp>
          <p:nvSpPr>
            <p:cNvPr id="385046" name="Rectangle 22"/>
            <p:cNvSpPr>
              <a:spLocks noChangeArrowheads="1"/>
            </p:cNvSpPr>
            <p:nvPr/>
          </p:nvSpPr>
          <p:spPr bwMode="auto">
            <a:xfrm>
              <a:off x="844" y="1964"/>
              <a:ext cx="154" cy="132"/>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eaLnBrk="1" hangingPunct="1"/>
              <a:r>
                <a:rPr lang="en-US"/>
                <a:t>1</a:t>
              </a:r>
            </a:p>
          </p:txBody>
        </p:sp>
        <p:sp>
          <p:nvSpPr>
            <p:cNvPr id="385047" name="Rectangle 23"/>
            <p:cNvSpPr>
              <a:spLocks noChangeArrowheads="1"/>
            </p:cNvSpPr>
            <p:nvPr/>
          </p:nvSpPr>
          <p:spPr bwMode="auto">
            <a:xfrm>
              <a:off x="830" y="2366"/>
              <a:ext cx="154" cy="134"/>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eaLnBrk="1" hangingPunct="1"/>
              <a:r>
                <a:rPr lang="en-US"/>
                <a:t>2</a:t>
              </a:r>
            </a:p>
          </p:txBody>
        </p:sp>
        <p:pic>
          <p:nvPicPr>
            <p:cNvPr id="385048" name="Picture 24" descr="j0230337"/>
            <p:cNvPicPr>
              <a:picLocks noChangeAspect="1" noChangeArrowheads="1"/>
            </p:cNvPicPr>
            <p:nvPr/>
          </p:nvPicPr>
          <p:blipFill>
            <a:blip r:embed="rId2"/>
            <a:srcRect/>
            <a:stretch>
              <a:fillRect/>
            </a:stretch>
          </p:blipFill>
          <p:spPr bwMode="auto">
            <a:xfrm>
              <a:off x="384" y="3530"/>
              <a:ext cx="329" cy="517"/>
            </a:xfrm>
            <a:prstGeom prst="rect">
              <a:avLst/>
            </a:prstGeom>
            <a:noFill/>
          </p:spPr>
        </p:pic>
        <p:sp>
          <p:nvSpPr>
            <p:cNvPr id="385049" name="Rectangle 25"/>
            <p:cNvSpPr>
              <a:spLocks noChangeArrowheads="1"/>
            </p:cNvSpPr>
            <p:nvPr/>
          </p:nvSpPr>
          <p:spPr bwMode="auto">
            <a:xfrm>
              <a:off x="1723" y="1602"/>
              <a:ext cx="558" cy="213"/>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eaLnBrk="1" hangingPunct="1"/>
              <a:r>
                <a:rPr lang="en-US"/>
                <a:t>6</a:t>
              </a:r>
            </a:p>
          </p:txBody>
        </p:sp>
        <p:sp>
          <p:nvSpPr>
            <p:cNvPr id="385050" name="Rectangle 26"/>
            <p:cNvSpPr>
              <a:spLocks noChangeArrowheads="1"/>
            </p:cNvSpPr>
            <p:nvPr/>
          </p:nvSpPr>
          <p:spPr bwMode="auto">
            <a:xfrm>
              <a:off x="2281" y="1602"/>
              <a:ext cx="223" cy="213"/>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eaLnBrk="1" hangingPunct="1"/>
              <a:r>
                <a:rPr lang="en-US"/>
                <a:t>1</a:t>
              </a:r>
            </a:p>
          </p:txBody>
        </p:sp>
        <p:sp>
          <p:nvSpPr>
            <p:cNvPr id="385051" name="Rectangle 27"/>
            <p:cNvSpPr>
              <a:spLocks noChangeArrowheads="1"/>
            </p:cNvSpPr>
            <p:nvPr/>
          </p:nvSpPr>
          <p:spPr bwMode="auto">
            <a:xfrm>
              <a:off x="3172" y="1602"/>
              <a:ext cx="447" cy="213"/>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eaLnBrk="1" hangingPunct="1"/>
              <a:r>
                <a:rPr lang="en-US"/>
                <a:t>bid</a:t>
              </a:r>
            </a:p>
          </p:txBody>
        </p:sp>
        <p:sp>
          <p:nvSpPr>
            <p:cNvPr id="385052" name="Rectangle 28"/>
            <p:cNvSpPr>
              <a:spLocks noChangeArrowheads="1"/>
            </p:cNvSpPr>
            <p:nvPr/>
          </p:nvSpPr>
          <p:spPr bwMode="auto">
            <a:xfrm>
              <a:off x="2504" y="1602"/>
              <a:ext cx="222" cy="213"/>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eaLnBrk="1" hangingPunct="1"/>
              <a:r>
                <a:rPr lang="en-US"/>
                <a:t>0</a:t>
              </a:r>
            </a:p>
          </p:txBody>
        </p:sp>
        <p:sp>
          <p:nvSpPr>
            <p:cNvPr id="385053" name="Rectangle 29"/>
            <p:cNvSpPr>
              <a:spLocks noChangeArrowheads="1"/>
            </p:cNvSpPr>
            <p:nvPr/>
          </p:nvSpPr>
          <p:spPr bwMode="auto">
            <a:xfrm>
              <a:off x="2726" y="1602"/>
              <a:ext cx="446" cy="213"/>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eaLnBrk="1" hangingPunct="1"/>
              <a:r>
                <a:rPr lang="en-US"/>
                <a:t>…</a:t>
              </a:r>
            </a:p>
          </p:txBody>
        </p:sp>
        <p:sp>
          <p:nvSpPr>
            <p:cNvPr id="385054" name="Rectangle 30"/>
            <p:cNvSpPr>
              <a:spLocks noChangeArrowheads="1"/>
            </p:cNvSpPr>
            <p:nvPr/>
          </p:nvSpPr>
          <p:spPr bwMode="auto">
            <a:xfrm>
              <a:off x="1723" y="1923"/>
              <a:ext cx="558" cy="214"/>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eaLnBrk="1" hangingPunct="1"/>
              <a:r>
                <a:rPr lang="en-US"/>
                <a:t>6</a:t>
              </a:r>
            </a:p>
          </p:txBody>
        </p:sp>
        <p:sp>
          <p:nvSpPr>
            <p:cNvPr id="385055" name="Rectangle 31"/>
            <p:cNvSpPr>
              <a:spLocks noChangeArrowheads="1"/>
            </p:cNvSpPr>
            <p:nvPr/>
          </p:nvSpPr>
          <p:spPr bwMode="auto">
            <a:xfrm>
              <a:off x="2281" y="1923"/>
              <a:ext cx="223" cy="214"/>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eaLnBrk="1" hangingPunct="1"/>
              <a:r>
                <a:rPr lang="en-US"/>
                <a:t>1</a:t>
              </a:r>
            </a:p>
          </p:txBody>
        </p:sp>
        <p:sp>
          <p:nvSpPr>
            <p:cNvPr id="385056" name="Rectangle 32"/>
            <p:cNvSpPr>
              <a:spLocks noChangeArrowheads="1"/>
            </p:cNvSpPr>
            <p:nvPr/>
          </p:nvSpPr>
          <p:spPr bwMode="auto">
            <a:xfrm>
              <a:off x="3172" y="1923"/>
              <a:ext cx="447" cy="214"/>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eaLnBrk="1" hangingPunct="1"/>
              <a:r>
                <a:rPr lang="en-US"/>
                <a:t>bid</a:t>
              </a:r>
            </a:p>
          </p:txBody>
        </p:sp>
        <p:sp>
          <p:nvSpPr>
            <p:cNvPr id="385057" name="Rectangle 33"/>
            <p:cNvSpPr>
              <a:spLocks noChangeArrowheads="1"/>
            </p:cNvSpPr>
            <p:nvPr/>
          </p:nvSpPr>
          <p:spPr bwMode="auto">
            <a:xfrm>
              <a:off x="2504" y="1923"/>
              <a:ext cx="222" cy="214"/>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eaLnBrk="1" hangingPunct="1"/>
              <a:r>
                <a:rPr lang="en-US"/>
                <a:t>1</a:t>
              </a:r>
            </a:p>
          </p:txBody>
        </p:sp>
        <p:sp>
          <p:nvSpPr>
            <p:cNvPr id="385058" name="Rectangle 34"/>
            <p:cNvSpPr>
              <a:spLocks noChangeArrowheads="1"/>
            </p:cNvSpPr>
            <p:nvPr/>
          </p:nvSpPr>
          <p:spPr bwMode="auto">
            <a:xfrm>
              <a:off x="2726" y="1923"/>
              <a:ext cx="446" cy="214"/>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eaLnBrk="1" hangingPunct="1"/>
              <a:r>
                <a:rPr lang="en-US"/>
                <a:t>…</a:t>
              </a:r>
            </a:p>
          </p:txBody>
        </p:sp>
        <p:sp>
          <p:nvSpPr>
            <p:cNvPr id="385059" name="Rectangle 35"/>
            <p:cNvSpPr>
              <a:spLocks noChangeArrowheads="1"/>
            </p:cNvSpPr>
            <p:nvPr/>
          </p:nvSpPr>
          <p:spPr bwMode="auto">
            <a:xfrm>
              <a:off x="1723" y="2245"/>
              <a:ext cx="558" cy="214"/>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eaLnBrk="1" hangingPunct="1"/>
              <a:r>
                <a:rPr lang="en-US"/>
                <a:t>6</a:t>
              </a:r>
            </a:p>
          </p:txBody>
        </p:sp>
        <p:sp>
          <p:nvSpPr>
            <p:cNvPr id="385060" name="Rectangle 36"/>
            <p:cNvSpPr>
              <a:spLocks noChangeArrowheads="1"/>
            </p:cNvSpPr>
            <p:nvPr/>
          </p:nvSpPr>
          <p:spPr bwMode="auto">
            <a:xfrm>
              <a:off x="2281" y="2245"/>
              <a:ext cx="223" cy="214"/>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eaLnBrk="1" hangingPunct="1"/>
              <a:r>
                <a:rPr lang="en-US"/>
                <a:t>1</a:t>
              </a:r>
            </a:p>
          </p:txBody>
        </p:sp>
        <p:sp>
          <p:nvSpPr>
            <p:cNvPr id="385061" name="Rectangle 37"/>
            <p:cNvSpPr>
              <a:spLocks noChangeArrowheads="1"/>
            </p:cNvSpPr>
            <p:nvPr/>
          </p:nvSpPr>
          <p:spPr bwMode="auto">
            <a:xfrm>
              <a:off x="3172" y="2245"/>
              <a:ext cx="447" cy="214"/>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eaLnBrk="1" hangingPunct="1"/>
              <a:r>
                <a:rPr lang="en-US"/>
                <a:t>bid</a:t>
              </a:r>
            </a:p>
          </p:txBody>
        </p:sp>
        <p:sp>
          <p:nvSpPr>
            <p:cNvPr id="385062" name="Rectangle 38"/>
            <p:cNvSpPr>
              <a:spLocks noChangeArrowheads="1"/>
            </p:cNvSpPr>
            <p:nvPr/>
          </p:nvSpPr>
          <p:spPr bwMode="auto">
            <a:xfrm>
              <a:off x="2504" y="2245"/>
              <a:ext cx="222" cy="214"/>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eaLnBrk="1" hangingPunct="1"/>
              <a:r>
                <a:rPr lang="en-US"/>
                <a:t>2</a:t>
              </a:r>
            </a:p>
          </p:txBody>
        </p:sp>
        <p:sp>
          <p:nvSpPr>
            <p:cNvPr id="385063" name="Rectangle 39"/>
            <p:cNvSpPr>
              <a:spLocks noChangeArrowheads="1"/>
            </p:cNvSpPr>
            <p:nvPr/>
          </p:nvSpPr>
          <p:spPr bwMode="auto">
            <a:xfrm>
              <a:off x="2726" y="2245"/>
              <a:ext cx="446" cy="214"/>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eaLnBrk="1" hangingPunct="1"/>
              <a:r>
                <a:rPr lang="en-US"/>
                <a:t>…</a:t>
              </a:r>
            </a:p>
          </p:txBody>
        </p:sp>
        <p:sp>
          <p:nvSpPr>
            <p:cNvPr id="385064" name="AutoShape 40"/>
            <p:cNvSpPr>
              <a:spLocks/>
            </p:cNvSpPr>
            <p:nvPr/>
          </p:nvSpPr>
          <p:spPr bwMode="auto">
            <a:xfrm rot="5400000">
              <a:off x="2673" y="1102"/>
              <a:ext cx="108" cy="891"/>
            </a:xfrm>
            <a:prstGeom prst="leftBrace">
              <a:avLst>
                <a:gd name="adj1" fmla="val 68750"/>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85065" name="AutoShape 41"/>
            <p:cNvSpPr>
              <a:spLocks/>
            </p:cNvSpPr>
            <p:nvPr/>
          </p:nvSpPr>
          <p:spPr bwMode="auto">
            <a:xfrm rot="5400000">
              <a:off x="1948" y="1269"/>
              <a:ext cx="108" cy="558"/>
            </a:xfrm>
            <a:prstGeom prst="leftBrace">
              <a:avLst>
                <a:gd name="adj1" fmla="val 43056"/>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85066" name="AutoShape 42"/>
            <p:cNvSpPr>
              <a:spLocks/>
            </p:cNvSpPr>
            <p:nvPr/>
          </p:nvSpPr>
          <p:spPr bwMode="auto">
            <a:xfrm rot="5400000">
              <a:off x="3342" y="1324"/>
              <a:ext cx="108" cy="447"/>
            </a:xfrm>
            <a:prstGeom prst="leftBrace">
              <a:avLst>
                <a:gd name="adj1" fmla="val 34491"/>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85067" name="Text Box 43"/>
            <p:cNvSpPr txBox="1">
              <a:spLocks noChangeArrowheads="1"/>
            </p:cNvSpPr>
            <p:nvPr/>
          </p:nvSpPr>
          <p:spPr bwMode="auto">
            <a:xfrm>
              <a:off x="1669" y="1257"/>
              <a:ext cx="498" cy="249"/>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a:t>userid</a:t>
              </a:r>
            </a:p>
          </p:txBody>
        </p:sp>
        <p:sp>
          <p:nvSpPr>
            <p:cNvPr id="385068" name="Text Box 44"/>
            <p:cNvSpPr txBox="1">
              <a:spLocks noChangeArrowheads="1"/>
            </p:cNvSpPr>
            <p:nvPr/>
          </p:nvSpPr>
          <p:spPr bwMode="auto">
            <a:xfrm>
              <a:off x="2242" y="1257"/>
              <a:ext cx="891" cy="249"/>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a:t>path encode</a:t>
              </a:r>
            </a:p>
          </p:txBody>
        </p:sp>
        <p:sp>
          <p:nvSpPr>
            <p:cNvPr id="385069" name="Text Box 45"/>
            <p:cNvSpPr txBox="1">
              <a:spLocks noChangeArrowheads="1"/>
            </p:cNvSpPr>
            <p:nvPr/>
          </p:nvSpPr>
          <p:spPr bwMode="auto">
            <a:xfrm>
              <a:off x="3180" y="1254"/>
              <a:ext cx="553" cy="249"/>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a:t>blockid</a:t>
              </a:r>
            </a:p>
          </p:txBody>
        </p:sp>
        <p:sp>
          <p:nvSpPr>
            <p:cNvPr id="385070" name="Line 46"/>
            <p:cNvSpPr>
              <a:spLocks noChangeShapeType="1"/>
            </p:cNvSpPr>
            <p:nvPr/>
          </p:nvSpPr>
          <p:spPr bwMode="auto">
            <a:xfrm>
              <a:off x="1388" y="1707"/>
              <a:ext cx="335" cy="0"/>
            </a:xfrm>
            <a:prstGeom prst="line">
              <a:avLst/>
            </a:prstGeom>
            <a:noFill/>
            <a:ln w="28575">
              <a:solidFill>
                <a:schemeClr val="hlink"/>
              </a:solidFill>
              <a:round/>
              <a:headEnd/>
              <a:tailEnd type="triangle" w="med" len="med"/>
            </a:ln>
            <a:effectLst/>
          </p:spPr>
          <p:txBody>
            <a:bodyPr>
              <a:prstTxWarp prst="textNoShape">
                <a:avLst/>
              </a:prstTxWarp>
            </a:bodyPr>
            <a:lstStyle/>
            <a:p>
              <a:endParaRPr lang="en-US"/>
            </a:p>
          </p:txBody>
        </p:sp>
        <p:sp>
          <p:nvSpPr>
            <p:cNvPr id="385071" name="Line 47"/>
            <p:cNvSpPr>
              <a:spLocks noChangeShapeType="1"/>
            </p:cNvSpPr>
            <p:nvPr/>
          </p:nvSpPr>
          <p:spPr bwMode="auto">
            <a:xfrm>
              <a:off x="1388" y="2031"/>
              <a:ext cx="335" cy="0"/>
            </a:xfrm>
            <a:prstGeom prst="line">
              <a:avLst/>
            </a:prstGeom>
            <a:noFill/>
            <a:ln w="28575">
              <a:solidFill>
                <a:schemeClr val="hlink"/>
              </a:solidFill>
              <a:round/>
              <a:headEnd/>
              <a:tailEnd type="triangle" w="med" len="med"/>
            </a:ln>
            <a:effectLst/>
          </p:spPr>
          <p:txBody>
            <a:bodyPr>
              <a:prstTxWarp prst="textNoShape">
                <a:avLst/>
              </a:prstTxWarp>
            </a:bodyPr>
            <a:lstStyle/>
            <a:p>
              <a:endParaRPr lang="en-US"/>
            </a:p>
          </p:txBody>
        </p:sp>
        <p:sp>
          <p:nvSpPr>
            <p:cNvPr id="385072" name="Line 48"/>
            <p:cNvSpPr>
              <a:spLocks noChangeShapeType="1"/>
            </p:cNvSpPr>
            <p:nvPr/>
          </p:nvSpPr>
          <p:spPr bwMode="auto">
            <a:xfrm>
              <a:off x="1388" y="2351"/>
              <a:ext cx="335" cy="0"/>
            </a:xfrm>
            <a:prstGeom prst="line">
              <a:avLst/>
            </a:prstGeom>
            <a:noFill/>
            <a:ln w="28575">
              <a:solidFill>
                <a:schemeClr val="hlink"/>
              </a:solidFill>
              <a:round/>
              <a:headEnd/>
              <a:tailEnd type="triangle" w="med" len="med"/>
            </a:ln>
            <a:effectLst/>
          </p:spPr>
          <p:txBody>
            <a:bodyPr>
              <a:prstTxWarp prst="textNoShape">
                <a:avLst/>
              </a:prstTxWarp>
            </a:bodyPr>
            <a:lstStyle/>
            <a:p>
              <a:endParaRPr lang="en-US"/>
            </a:p>
          </p:txBody>
        </p:sp>
        <p:pic>
          <p:nvPicPr>
            <p:cNvPr id="385073" name="Picture 49" descr="j0230337"/>
            <p:cNvPicPr>
              <a:picLocks noChangeAspect="1" noChangeArrowheads="1"/>
            </p:cNvPicPr>
            <p:nvPr/>
          </p:nvPicPr>
          <p:blipFill>
            <a:blip r:embed="rId2"/>
            <a:srcRect/>
            <a:stretch>
              <a:fillRect/>
            </a:stretch>
          </p:blipFill>
          <p:spPr bwMode="auto">
            <a:xfrm>
              <a:off x="941" y="3210"/>
              <a:ext cx="329" cy="515"/>
            </a:xfrm>
            <a:prstGeom prst="rect">
              <a:avLst/>
            </a:prstGeom>
            <a:noFill/>
          </p:spPr>
        </p:pic>
        <p:pic>
          <p:nvPicPr>
            <p:cNvPr id="385074" name="Picture 50" descr="j0230337"/>
            <p:cNvPicPr>
              <a:picLocks noChangeAspect="1" noChangeArrowheads="1"/>
            </p:cNvPicPr>
            <p:nvPr/>
          </p:nvPicPr>
          <p:blipFill>
            <a:blip r:embed="rId2"/>
            <a:srcRect/>
            <a:stretch>
              <a:fillRect/>
            </a:stretch>
          </p:blipFill>
          <p:spPr bwMode="auto">
            <a:xfrm>
              <a:off x="1499" y="2994"/>
              <a:ext cx="329" cy="518"/>
            </a:xfrm>
            <a:prstGeom prst="rect">
              <a:avLst/>
            </a:prstGeom>
            <a:noFill/>
          </p:spPr>
        </p:pic>
        <p:pic>
          <p:nvPicPr>
            <p:cNvPr id="385075" name="Picture 51" descr="j0230337"/>
            <p:cNvPicPr>
              <a:picLocks noChangeAspect="1" noChangeArrowheads="1"/>
            </p:cNvPicPr>
            <p:nvPr/>
          </p:nvPicPr>
          <p:blipFill>
            <a:blip r:embed="rId2"/>
            <a:srcRect/>
            <a:stretch>
              <a:fillRect/>
            </a:stretch>
          </p:blipFill>
          <p:spPr bwMode="auto">
            <a:xfrm>
              <a:off x="2741" y="2620"/>
              <a:ext cx="329" cy="516"/>
            </a:xfrm>
            <a:prstGeom prst="rect">
              <a:avLst/>
            </a:prstGeom>
            <a:noFill/>
          </p:spPr>
        </p:pic>
        <p:pic>
          <p:nvPicPr>
            <p:cNvPr id="385076" name="Picture 52" descr="j0230337"/>
            <p:cNvPicPr>
              <a:picLocks noChangeAspect="1" noChangeArrowheads="1"/>
            </p:cNvPicPr>
            <p:nvPr/>
          </p:nvPicPr>
          <p:blipFill>
            <a:blip r:embed="rId2"/>
            <a:srcRect/>
            <a:stretch>
              <a:fillRect/>
            </a:stretch>
          </p:blipFill>
          <p:spPr bwMode="auto">
            <a:xfrm>
              <a:off x="3285" y="2586"/>
              <a:ext cx="327" cy="516"/>
            </a:xfrm>
            <a:prstGeom prst="rect">
              <a:avLst/>
            </a:prstGeom>
            <a:noFill/>
          </p:spPr>
        </p:pic>
        <p:pic>
          <p:nvPicPr>
            <p:cNvPr id="385077" name="Picture 53" descr="j0230337"/>
            <p:cNvPicPr>
              <a:picLocks noChangeAspect="1" noChangeArrowheads="1"/>
            </p:cNvPicPr>
            <p:nvPr/>
          </p:nvPicPr>
          <p:blipFill>
            <a:blip r:embed="rId2"/>
            <a:srcRect/>
            <a:stretch>
              <a:fillRect/>
            </a:stretch>
          </p:blipFill>
          <p:spPr bwMode="auto">
            <a:xfrm>
              <a:off x="4128" y="2566"/>
              <a:ext cx="328" cy="515"/>
            </a:xfrm>
            <a:prstGeom prst="rect">
              <a:avLst/>
            </a:prstGeom>
            <a:noFill/>
          </p:spPr>
        </p:pic>
        <p:pic>
          <p:nvPicPr>
            <p:cNvPr id="385078" name="Picture 54" descr="j0230337"/>
            <p:cNvPicPr>
              <a:picLocks noChangeAspect="1" noChangeArrowheads="1"/>
            </p:cNvPicPr>
            <p:nvPr/>
          </p:nvPicPr>
          <p:blipFill>
            <a:blip r:embed="rId2"/>
            <a:srcRect/>
            <a:stretch>
              <a:fillRect/>
            </a:stretch>
          </p:blipFill>
          <p:spPr bwMode="auto">
            <a:xfrm>
              <a:off x="4720" y="2580"/>
              <a:ext cx="329" cy="516"/>
            </a:xfrm>
            <a:prstGeom prst="rect">
              <a:avLst/>
            </a:prstGeom>
            <a:noFill/>
          </p:spPr>
        </p:pic>
        <p:sp>
          <p:nvSpPr>
            <p:cNvPr id="385079" name="AutoShape 55"/>
            <p:cNvSpPr>
              <a:spLocks/>
            </p:cNvSpPr>
            <p:nvPr/>
          </p:nvSpPr>
          <p:spPr bwMode="auto">
            <a:xfrm rot="5400000" flipH="1" flipV="1">
              <a:off x="3222" y="2932"/>
              <a:ext cx="87" cy="448"/>
            </a:xfrm>
            <a:prstGeom prst="leftBrace">
              <a:avLst>
                <a:gd name="adj1" fmla="val 42912"/>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85080" name="AutoShape 56"/>
            <p:cNvSpPr>
              <a:spLocks/>
            </p:cNvSpPr>
            <p:nvPr/>
          </p:nvSpPr>
          <p:spPr bwMode="auto">
            <a:xfrm rot="5400000" flipH="1" flipV="1">
              <a:off x="3892" y="2792"/>
              <a:ext cx="93" cy="733"/>
            </a:xfrm>
            <a:prstGeom prst="leftBrace">
              <a:avLst>
                <a:gd name="adj1" fmla="val 65681"/>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85081" name="AutoShape 57"/>
            <p:cNvSpPr>
              <a:spLocks/>
            </p:cNvSpPr>
            <p:nvPr/>
          </p:nvSpPr>
          <p:spPr bwMode="auto">
            <a:xfrm rot="5400000" flipH="1" flipV="1">
              <a:off x="4635" y="2866"/>
              <a:ext cx="87" cy="579"/>
            </a:xfrm>
            <a:prstGeom prst="leftBrace">
              <a:avLst>
                <a:gd name="adj1" fmla="val 55460"/>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85082" name="Rectangle 58"/>
            <p:cNvSpPr>
              <a:spLocks noChangeArrowheads="1"/>
            </p:cNvSpPr>
            <p:nvPr/>
          </p:nvSpPr>
          <p:spPr bwMode="auto">
            <a:xfrm>
              <a:off x="398" y="1206"/>
              <a:ext cx="153" cy="133"/>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eaLnBrk="1" hangingPunct="1"/>
              <a:r>
                <a:rPr lang="en-US"/>
                <a:t>6</a:t>
              </a:r>
            </a:p>
          </p:txBody>
        </p:sp>
        <p:sp>
          <p:nvSpPr>
            <p:cNvPr id="385083" name="Rectangle 59"/>
            <p:cNvSpPr>
              <a:spLocks noChangeArrowheads="1"/>
            </p:cNvSpPr>
            <p:nvPr/>
          </p:nvSpPr>
          <p:spPr bwMode="auto">
            <a:xfrm>
              <a:off x="398" y="2921"/>
              <a:ext cx="153" cy="135"/>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eaLnBrk="1" hangingPunct="1"/>
              <a:r>
                <a:rPr lang="en-US"/>
                <a:t>7</a:t>
              </a:r>
            </a:p>
          </p:txBody>
        </p:sp>
        <p:sp>
          <p:nvSpPr>
            <p:cNvPr id="385084" name="Text Box 60"/>
            <p:cNvSpPr txBox="1">
              <a:spLocks noChangeArrowheads="1"/>
            </p:cNvSpPr>
            <p:nvPr/>
          </p:nvSpPr>
          <p:spPr bwMode="auto">
            <a:xfrm>
              <a:off x="2928" y="3171"/>
              <a:ext cx="631" cy="249"/>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a:t>570-600</a:t>
              </a:r>
            </a:p>
          </p:txBody>
        </p:sp>
        <p:sp>
          <p:nvSpPr>
            <p:cNvPr id="385085" name="Text Box 61"/>
            <p:cNvSpPr txBox="1">
              <a:spLocks noChangeArrowheads="1"/>
            </p:cNvSpPr>
            <p:nvPr/>
          </p:nvSpPr>
          <p:spPr bwMode="auto">
            <a:xfrm>
              <a:off x="3661" y="3178"/>
              <a:ext cx="632" cy="249"/>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a:t>601-660</a:t>
              </a:r>
            </a:p>
          </p:txBody>
        </p:sp>
        <p:sp>
          <p:nvSpPr>
            <p:cNvPr id="385086" name="Text Box 62"/>
            <p:cNvSpPr txBox="1">
              <a:spLocks noChangeArrowheads="1"/>
            </p:cNvSpPr>
            <p:nvPr/>
          </p:nvSpPr>
          <p:spPr bwMode="auto">
            <a:xfrm>
              <a:off x="4406" y="3178"/>
              <a:ext cx="631" cy="249"/>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a:t>661-700</a:t>
              </a:r>
            </a:p>
          </p:txBody>
        </p:sp>
        <p:grpSp>
          <p:nvGrpSpPr>
            <p:cNvPr id="3" name="Group 63"/>
            <p:cNvGrpSpPr>
              <a:grpSpLocks/>
            </p:cNvGrpSpPr>
            <p:nvPr/>
          </p:nvGrpSpPr>
          <p:grpSpPr bwMode="auto">
            <a:xfrm>
              <a:off x="3619" y="1707"/>
              <a:ext cx="559" cy="1287"/>
              <a:chOff x="2448" y="2640"/>
              <a:chExt cx="240" cy="576"/>
            </a:xfrm>
          </p:grpSpPr>
          <p:sp>
            <p:nvSpPr>
              <p:cNvPr id="385088" name="Line 64"/>
              <p:cNvSpPr>
                <a:spLocks noChangeShapeType="1"/>
              </p:cNvSpPr>
              <p:nvPr/>
            </p:nvSpPr>
            <p:spPr bwMode="auto">
              <a:xfrm>
                <a:off x="2448" y="2928"/>
                <a:ext cx="48" cy="0"/>
              </a:xfrm>
              <a:prstGeom prst="line">
                <a:avLst/>
              </a:prstGeom>
              <a:noFill/>
              <a:ln w="19050">
                <a:solidFill>
                  <a:srgbClr val="FF0000"/>
                </a:solidFill>
                <a:round/>
                <a:headEnd/>
                <a:tailEnd/>
              </a:ln>
              <a:effectLst/>
            </p:spPr>
            <p:txBody>
              <a:bodyPr>
                <a:prstTxWarp prst="textNoShape">
                  <a:avLst/>
                </a:prstTxWarp>
              </a:bodyPr>
              <a:lstStyle/>
              <a:p>
                <a:endParaRPr lang="en-US"/>
              </a:p>
            </p:txBody>
          </p:sp>
          <p:sp>
            <p:nvSpPr>
              <p:cNvPr id="385089" name="Line 65"/>
              <p:cNvSpPr>
                <a:spLocks noChangeShapeType="1"/>
              </p:cNvSpPr>
              <p:nvPr/>
            </p:nvSpPr>
            <p:spPr bwMode="auto">
              <a:xfrm>
                <a:off x="2496" y="2928"/>
                <a:ext cx="0" cy="288"/>
              </a:xfrm>
              <a:prstGeom prst="line">
                <a:avLst/>
              </a:prstGeom>
              <a:noFill/>
              <a:ln w="19050">
                <a:solidFill>
                  <a:srgbClr val="FF0000"/>
                </a:solidFill>
                <a:round/>
                <a:headEnd/>
                <a:tailEnd/>
              </a:ln>
              <a:effectLst/>
            </p:spPr>
            <p:txBody>
              <a:bodyPr>
                <a:prstTxWarp prst="textNoShape">
                  <a:avLst/>
                </a:prstTxWarp>
              </a:bodyPr>
              <a:lstStyle/>
              <a:p>
                <a:endParaRPr lang="en-US"/>
              </a:p>
            </p:txBody>
          </p:sp>
          <p:sp>
            <p:nvSpPr>
              <p:cNvPr id="385090" name="Line 66"/>
              <p:cNvSpPr>
                <a:spLocks noChangeShapeType="1"/>
              </p:cNvSpPr>
              <p:nvPr/>
            </p:nvSpPr>
            <p:spPr bwMode="auto">
              <a:xfrm>
                <a:off x="2496" y="3216"/>
                <a:ext cx="192" cy="0"/>
              </a:xfrm>
              <a:prstGeom prst="line">
                <a:avLst/>
              </a:prstGeom>
              <a:noFill/>
              <a:ln w="19050">
                <a:solidFill>
                  <a:srgbClr val="FF0000"/>
                </a:solidFill>
                <a:round/>
                <a:headEnd/>
                <a:tailEnd type="triangle" w="med" len="med"/>
              </a:ln>
              <a:effectLst/>
            </p:spPr>
            <p:txBody>
              <a:bodyPr>
                <a:prstTxWarp prst="textNoShape">
                  <a:avLst/>
                </a:prstTxWarp>
              </a:bodyPr>
              <a:lstStyle/>
              <a:p>
                <a:endParaRPr lang="en-US"/>
              </a:p>
            </p:txBody>
          </p:sp>
          <p:sp>
            <p:nvSpPr>
              <p:cNvPr id="385091" name="Line 67"/>
              <p:cNvSpPr>
                <a:spLocks noChangeShapeType="1"/>
              </p:cNvSpPr>
              <p:nvPr/>
            </p:nvSpPr>
            <p:spPr bwMode="auto">
              <a:xfrm>
                <a:off x="2448" y="2784"/>
                <a:ext cx="96" cy="0"/>
              </a:xfrm>
              <a:prstGeom prst="line">
                <a:avLst/>
              </a:prstGeom>
              <a:noFill/>
              <a:ln w="19050">
                <a:solidFill>
                  <a:srgbClr val="FF0000"/>
                </a:solidFill>
                <a:round/>
                <a:headEnd/>
                <a:tailEnd/>
              </a:ln>
              <a:effectLst/>
            </p:spPr>
            <p:txBody>
              <a:bodyPr>
                <a:prstTxWarp prst="textNoShape">
                  <a:avLst/>
                </a:prstTxWarp>
              </a:bodyPr>
              <a:lstStyle/>
              <a:p>
                <a:endParaRPr lang="en-US"/>
              </a:p>
            </p:txBody>
          </p:sp>
          <p:sp>
            <p:nvSpPr>
              <p:cNvPr id="385092" name="Line 68"/>
              <p:cNvSpPr>
                <a:spLocks noChangeShapeType="1"/>
              </p:cNvSpPr>
              <p:nvPr/>
            </p:nvSpPr>
            <p:spPr bwMode="auto">
              <a:xfrm>
                <a:off x="2544" y="2784"/>
                <a:ext cx="0" cy="384"/>
              </a:xfrm>
              <a:prstGeom prst="line">
                <a:avLst/>
              </a:prstGeom>
              <a:noFill/>
              <a:ln w="19050">
                <a:solidFill>
                  <a:srgbClr val="FF0000"/>
                </a:solidFill>
                <a:round/>
                <a:headEnd/>
                <a:tailEnd/>
              </a:ln>
              <a:effectLst/>
            </p:spPr>
            <p:txBody>
              <a:bodyPr>
                <a:prstTxWarp prst="textNoShape">
                  <a:avLst/>
                </a:prstTxWarp>
              </a:bodyPr>
              <a:lstStyle/>
              <a:p>
                <a:endParaRPr lang="en-US"/>
              </a:p>
            </p:txBody>
          </p:sp>
          <p:sp>
            <p:nvSpPr>
              <p:cNvPr id="385093" name="Line 69"/>
              <p:cNvSpPr>
                <a:spLocks noChangeShapeType="1"/>
              </p:cNvSpPr>
              <p:nvPr/>
            </p:nvSpPr>
            <p:spPr bwMode="auto">
              <a:xfrm>
                <a:off x="2544" y="3168"/>
                <a:ext cx="144" cy="0"/>
              </a:xfrm>
              <a:prstGeom prst="line">
                <a:avLst/>
              </a:prstGeom>
              <a:noFill/>
              <a:ln w="19050">
                <a:solidFill>
                  <a:srgbClr val="FF0000"/>
                </a:solidFill>
                <a:round/>
                <a:headEnd/>
                <a:tailEnd type="triangle" w="med" len="med"/>
              </a:ln>
              <a:effectLst/>
            </p:spPr>
            <p:txBody>
              <a:bodyPr>
                <a:prstTxWarp prst="textNoShape">
                  <a:avLst/>
                </a:prstTxWarp>
              </a:bodyPr>
              <a:lstStyle/>
              <a:p>
                <a:endParaRPr lang="en-US"/>
              </a:p>
            </p:txBody>
          </p:sp>
          <p:sp>
            <p:nvSpPr>
              <p:cNvPr id="385094" name="Line 70"/>
              <p:cNvSpPr>
                <a:spLocks noChangeShapeType="1"/>
              </p:cNvSpPr>
              <p:nvPr/>
            </p:nvSpPr>
            <p:spPr bwMode="auto">
              <a:xfrm>
                <a:off x="2448" y="2640"/>
                <a:ext cx="144" cy="0"/>
              </a:xfrm>
              <a:prstGeom prst="line">
                <a:avLst/>
              </a:prstGeom>
              <a:noFill/>
              <a:ln w="19050">
                <a:solidFill>
                  <a:srgbClr val="FF0000"/>
                </a:solidFill>
                <a:round/>
                <a:headEnd/>
                <a:tailEnd/>
              </a:ln>
              <a:effectLst/>
            </p:spPr>
            <p:txBody>
              <a:bodyPr>
                <a:prstTxWarp prst="textNoShape">
                  <a:avLst/>
                </a:prstTxWarp>
              </a:bodyPr>
              <a:lstStyle/>
              <a:p>
                <a:endParaRPr lang="en-US"/>
              </a:p>
            </p:txBody>
          </p:sp>
          <p:sp>
            <p:nvSpPr>
              <p:cNvPr id="385095" name="Line 71"/>
              <p:cNvSpPr>
                <a:spLocks noChangeShapeType="1"/>
              </p:cNvSpPr>
              <p:nvPr/>
            </p:nvSpPr>
            <p:spPr bwMode="auto">
              <a:xfrm>
                <a:off x="2592" y="2640"/>
                <a:ext cx="0" cy="480"/>
              </a:xfrm>
              <a:prstGeom prst="line">
                <a:avLst/>
              </a:prstGeom>
              <a:noFill/>
              <a:ln w="19050">
                <a:solidFill>
                  <a:srgbClr val="FF0000"/>
                </a:solidFill>
                <a:round/>
                <a:headEnd/>
                <a:tailEnd/>
              </a:ln>
              <a:effectLst/>
            </p:spPr>
            <p:txBody>
              <a:bodyPr>
                <a:prstTxWarp prst="textNoShape">
                  <a:avLst/>
                </a:prstTxWarp>
              </a:bodyPr>
              <a:lstStyle/>
              <a:p>
                <a:endParaRPr lang="en-US"/>
              </a:p>
            </p:txBody>
          </p:sp>
          <p:sp>
            <p:nvSpPr>
              <p:cNvPr id="385096" name="Line 72"/>
              <p:cNvSpPr>
                <a:spLocks noChangeShapeType="1"/>
              </p:cNvSpPr>
              <p:nvPr/>
            </p:nvSpPr>
            <p:spPr bwMode="auto">
              <a:xfrm>
                <a:off x="2592" y="3120"/>
                <a:ext cx="96" cy="0"/>
              </a:xfrm>
              <a:prstGeom prst="line">
                <a:avLst/>
              </a:prstGeom>
              <a:noFill/>
              <a:ln w="19050">
                <a:solidFill>
                  <a:srgbClr val="FF0000"/>
                </a:solidFill>
                <a:round/>
                <a:headEnd/>
                <a:tailEnd type="triangle" w="med" len="med"/>
              </a:ln>
              <a:effectLst/>
            </p:spPr>
            <p:txBody>
              <a:bodyPr>
                <a:prstTxWarp prst="textNoShape">
                  <a:avLst/>
                </a:prstTxWarp>
              </a:bodyPr>
              <a:lstStyle/>
              <a:p>
                <a:endParaRPr lang="en-US"/>
              </a:p>
            </p:txBody>
          </p:sp>
        </p:grpSp>
        <p:sp>
          <p:nvSpPr>
            <p:cNvPr id="385097" name="Freeform 73"/>
            <p:cNvSpPr>
              <a:spLocks/>
            </p:cNvSpPr>
            <p:nvPr/>
          </p:nvSpPr>
          <p:spPr bwMode="auto">
            <a:xfrm>
              <a:off x="336" y="2888"/>
              <a:ext cx="4847" cy="1384"/>
            </a:xfrm>
            <a:custGeom>
              <a:avLst/>
              <a:gdLst/>
              <a:ahLst/>
              <a:cxnLst>
                <a:cxn ang="0">
                  <a:pos x="0" y="1104"/>
                </a:cxn>
                <a:cxn ang="0">
                  <a:pos x="336" y="480"/>
                </a:cxn>
                <a:cxn ang="0">
                  <a:pos x="1536" y="96"/>
                </a:cxn>
                <a:cxn ang="0">
                  <a:pos x="3504" y="0"/>
                </a:cxn>
              </a:cxnLst>
              <a:rect l="0" t="0" r="r" b="b"/>
              <a:pathLst>
                <a:path w="3504" h="1104">
                  <a:moveTo>
                    <a:pt x="0" y="1104"/>
                  </a:moveTo>
                  <a:cubicBezTo>
                    <a:pt x="40" y="876"/>
                    <a:pt x="80" y="648"/>
                    <a:pt x="336" y="480"/>
                  </a:cubicBezTo>
                  <a:cubicBezTo>
                    <a:pt x="592" y="312"/>
                    <a:pt x="1008" y="176"/>
                    <a:pt x="1536" y="96"/>
                  </a:cubicBezTo>
                  <a:cubicBezTo>
                    <a:pt x="2064" y="16"/>
                    <a:pt x="3144" y="0"/>
                    <a:pt x="3504" y="0"/>
                  </a:cubicBezTo>
                </a:path>
              </a:pathLst>
            </a:custGeom>
            <a:noFill/>
            <a:ln w="28575" cap="flat" cmpd="sng">
              <a:solidFill>
                <a:schemeClr val="tx1"/>
              </a:solidFill>
              <a:prstDash val="solid"/>
              <a:round/>
              <a:headEnd/>
              <a:tailEnd/>
            </a:ln>
            <a:effectLst/>
          </p:spPr>
          <p:txBody>
            <a:bodyPr wrap="none" anchor="ctr">
              <a:prstTxWarp prst="textNoShape">
                <a:avLst/>
              </a:prstTxWarp>
            </a:bodyPr>
            <a:lstStyle/>
            <a:p>
              <a:endParaRPr lang="en-US"/>
            </a:p>
          </p:txBody>
        </p:sp>
      </p:grpSp>
      <p:sp>
        <p:nvSpPr>
          <p:cNvPr id="75" name="Slide Number Placeholder 74"/>
          <p:cNvSpPr>
            <a:spLocks noGrp="1"/>
          </p:cNvSpPr>
          <p:nvPr>
            <p:ph type="sldNum" sz="quarter" idx="12"/>
          </p:nvPr>
        </p:nvSpPr>
        <p:spPr/>
        <p:txBody>
          <a:bodyPr/>
          <a:lstStyle/>
          <a:p>
            <a:fld id="{B6F15528-21DE-4FAA-801E-634DDDAF4B2B}" type="slidenum">
              <a:rPr lang="en-US" smtClean="0"/>
              <a:pPr/>
              <a:t>52</a:t>
            </a:fld>
            <a:endParaRPr lang="en-US"/>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p:txBody>
          <a:bodyPr/>
          <a:lstStyle/>
          <a:p>
            <a:r>
              <a:rPr lang="en-US"/>
              <a:t>Benefits </a:t>
            </a:r>
          </a:p>
        </p:txBody>
      </p:sp>
      <p:sp>
        <p:nvSpPr>
          <p:cNvPr id="386051" name="Rectangle 3"/>
          <p:cNvSpPr>
            <a:spLocks noGrp="1" noChangeArrowheads="1"/>
          </p:cNvSpPr>
          <p:nvPr>
            <p:ph type="body" sz="half" idx="1"/>
          </p:nvPr>
        </p:nvSpPr>
        <p:spPr/>
        <p:txBody>
          <a:bodyPr/>
          <a:lstStyle/>
          <a:p>
            <a:pPr>
              <a:lnSpc>
                <a:spcPct val="90000"/>
              </a:lnSpc>
            </a:pPr>
            <a:endParaRPr lang="en-US" sz="2400"/>
          </a:p>
          <a:p>
            <a:pPr>
              <a:lnSpc>
                <a:spcPct val="90000"/>
              </a:lnSpc>
            </a:pPr>
            <a:r>
              <a:rPr lang="en-US" sz="2400"/>
              <a:t>Order preserving placement achieves availability within one ‘9’ of the optimal placement.</a:t>
            </a:r>
          </a:p>
          <a:p>
            <a:pPr>
              <a:lnSpc>
                <a:spcPct val="90000"/>
              </a:lnSpc>
            </a:pPr>
            <a:endParaRPr lang="en-US" sz="2400"/>
          </a:p>
          <a:p>
            <a:pPr>
              <a:lnSpc>
                <a:spcPct val="90000"/>
              </a:lnSpc>
            </a:pPr>
            <a:endParaRPr lang="en-US" sz="2400"/>
          </a:p>
          <a:p>
            <a:pPr>
              <a:lnSpc>
                <a:spcPct val="90000"/>
              </a:lnSpc>
            </a:pPr>
            <a:r>
              <a:rPr lang="en-US" sz="2400"/>
              <a:t>Order preserving placement can speedup task latency by 60-100%. </a:t>
            </a:r>
          </a:p>
          <a:p>
            <a:pPr lvl="1">
              <a:lnSpc>
                <a:spcPct val="90000"/>
              </a:lnSpc>
            </a:pPr>
            <a:r>
              <a:rPr lang="en-US" sz="2000"/>
              <a:t>Larger networks see greater speedup.</a:t>
            </a:r>
          </a:p>
          <a:p>
            <a:pPr>
              <a:lnSpc>
                <a:spcPct val="90000"/>
              </a:lnSpc>
            </a:pPr>
            <a:endParaRPr lang="en-US" sz="2400"/>
          </a:p>
        </p:txBody>
      </p:sp>
      <p:pic>
        <p:nvPicPr>
          <p:cNvPr id="386052" name="Picture 4" descr="plots"/>
          <p:cNvPicPr>
            <a:picLocks noChangeAspect="1" noChangeArrowheads="1"/>
          </p:cNvPicPr>
          <p:nvPr/>
        </p:nvPicPr>
        <p:blipFill>
          <a:blip r:embed="rId3"/>
          <a:srcRect/>
          <a:stretch>
            <a:fillRect/>
          </a:stretch>
        </p:blipFill>
        <p:spPr bwMode="auto">
          <a:xfrm>
            <a:off x="5181600" y="1600200"/>
            <a:ext cx="3270250" cy="2051050"/>
          </a:xfrm>
          <a:prstGeom prst="rect">
            <a:avLst/>
          </a:prstGeom>
          <a:noFill/>
          <a:ln w="9525">
            <a:solidFill>
              <a:schemeClr val="tx1"/>
            </a:solidFill>
            <a:miter lim="800000"/>
            <a:headEnd/>
            <a:tailEnd/>
          </a:ln>
        </p:spPr>
      </p:pic>
      <p:sp>
        <p:nvSpPr>
          <p:cNvPr id="386053" name="Text Box 5"/>
          <p:cNvSpPr txBox="1">
            <a:spLocks noChangeArrowheads="1"/>
          </p:cNvSpPr>
          <p:nvPr/>
        </p:nvSpPr>
        <p:spPr bwMode="auto">
          <a:xfrm>
            <a:off x="4800600" y="1219200"/>
            <a:ext cx="4038600" cy="366713"/>
          </a:xfrm>
          <a:prstGeom prst="rect">
            <a:avLst/>
          </a:prstGeom>
          <a:noFill/>
          <a:ln w="9525">
            <a:noFill/>
            <a:miter lim="800000"/>
            <a:headEnd/>
            <a:tailEnd/>
          </a:ln>
          <a:effectLst/>
        </p:spPr>
        <p:txBody>
          <a:bodyPr>
            <a:prstTxWarp prst="textNoShape">
              <a:avLst/>
            </a:prstTxWarp>
            <a:spAutoFit/>
          </a:bodyPr>
          <a:lstStyle/>
          <a:p>
            <a:pPr eaLnBrk="1" hangingPunct="1"/>
            <a:r>
              <a:rPr lang="en-US"/>
              <a:t>Availability Improvement</a:t>
            </a:r>
          </a:p>
        </p:txBody>
      </p:sp>
      <p:sp>
        <p:nvSpPr>
          <p:cNvPr id="386054" name="Text Box 6"/>
          <p:cNvSpPr txBox="1">
            <a:spLocks noChangeArrowheads="1"/>
          </p:cNvSpPr>
          <p:nvPr/>
        </p:nvSpPr>
        <p:spPr bwMode="auto">
          <a:xfrm>
            <a:off x="4579938" y="3662363"/>
            <a:ext cx="4564062" cy="366712"/>
          </a:xfrm>
          <a:prstGeom prst="rect">
            <a:avLst/>
          </a:prstGeom>
          <a:noFill/>
          <a:ln w="9525">
            <a:noFill/>
            <a:miter lim="800000"/>
            <a:headEnd/>
            <a:tailEnd/>
          </a:ln>
          <a:effectLst/>
        </p:spPr>
        <p:txBody>
          <a:bodyPr>
            <a:prstTxWarp prst="textNoShape">
              <a:avLst/>
            </a:prstTxWarp>
            <a:spAutoFit/>
          </a:bodyPr>
          <a:lstStyle/>
          <a:p>
            <a:pPr eaLnBrk="1" hangingPunct="1"/>
            <a:r>
              <a:rPr lang="en-US"/>
              <a:t>Request Speedup</a:t>
            </a:r>
          </a:p>
        </p:txBody>
      </p:sp>
      <p:pic>
        <p:nvPicPr>
          <p:cNvPr id="386055" name="Picture 7" descr="speedup"/>
          <p:cNvPicPr>
            <a:picLocks noChangeAspect="1" noChangeArrowheads="1"/>
          </p:cNvPicPr>
          <p:nvPr/>
        </p:nvPicPr>
        <p:blipFill>
          <a:blip r:embed="rId4"/>
          <a:srcRect/>
          <a:stretch>
            <a:fillRect/>
          </a:stretch>
        </p:blipFill>
        <p:spPr bwMode="auto">
          <a:xfrm>
            <a:off x="4711700" y="4040188"/>
            <a:ext cx="3860800" cy="2613025"/>
          </a:xfrm>
          <a:prstGeom prst="rect">
            <a:avLst/>
          </a:prstGeom>
          <a:noFill/>
        </p:spPr>
      </p:pic>
      <p:sp>
        <p:nvSpPr>
          <p:cNvPr id="9" name="Slide Number Placeholder 8"/>
          <p:cNvSpPr>
            <a:spLocks noGrp="1"/>
          </p:cNvSpPr>
          <p:nvPr>
            <p:ph type="sldNum" sz="quarter" idx="11"/>
          </p:nvPr>
        </p:nvSpPr>
        <p:spPr/>
        <p:txBody>
          <a:bodyPr/>
          <a:lstStyle/>
          <a:p>
            <a:fld id="{528292FC-6B71-0247-9DBF-16A9B9A59272}" type="slidenum">
              <a:rPr lang="en-US" smtClean="0"/>
              <a:pPr/>
              <a:t>53</a:t>
            </a:fld>
            <a:endParaRPr lang="en-US"/>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lstStyle/>
          <a:p>
            <a:r>
              <a:rPr lang="en-US"/>
              <a:t>Continuous Load Balancing</a:t>
            </a:r>
          </a:p>
        </p:txBody>
      </p:sp>
      <p:pic>
        <p:nvPicPr>
          <p:cNvPr id="388099" name="Picture 3" descr="loadbalance"/>
          <p:cNvPicPr>
            <a:picLocks noChangeAspect="1" noChangeArrowheads="1"/>
          </p:cNvPicPr>
          <p:nvPr/>
        </p:nvPicPr>
        <p:blipFill>
          <a:blip r:embed="rId2"/>
          <a:srcRect/>
          <a:stretch>
            <a:fillRect/>
          </a:stretch>
        </p:blipFill>
        <p:spPr bwMode="auto">
          <a:xfrm>
            <a:off x="1190625" y="1417638"/>
            <a:ext cx="6613525" cy="3624262"/>
          </a:xfrm>
          <a:prstGeom prst="rect">
            <a:avLst/>
          </a:prstGeom>
          <a:noFill/>
        </p:spPr>
      </p:pic>
      <p:sp>
        <p:nvSpPr>
          <p:cNvPr id="388100" name="Rectangle 4"/>
          <p:cNvSpPr>
            <a:spLocks noChangeArrowheads="1"/>
          </p:cNvSpPr>
          <p:nvPr/>
        </p:nvSpPr>
        <p:spPr bwMode="auto">
          <a:xfrm>
            <a:off x="2652713" y="1622425"/>
            <a:ext cx="1085850" cy="695325"/>
          </a:xfrm>
          <a:prstGeom prst="rect">
            <a:avLst/>
          </a:prstGeom>
          <a:solidFill>
            <a:schemeClr val="bg1"/>
          </a:solidFill>
          <a:ln w="9525">
            <a:noFill/>
            <a:prstDash val="sysDot"/>
            <a:miter lim="800000"/>
            <a:headEnd/>
            <a:tailEnd/>
          </a:ln>
          <a:effectLst/>
        </p:spPr>
        <p:txBody>
          <a:bodyPr wrap="none" anchor="ctr">
            <a:prstTxWarp prst="textNoShape">
              <a:avLst/>
            </a:prstTxWarp>
          </a:bodyPr>
          <a:lstStyle/>
          <a:p>
            <a:endParaRPr lang="en-US"/>
          </a:p>
        </p:txBody>
      </p:sp>
      <p:sp>
        <p:nvSpPr>
          <p:cNvPr id="388101" name="Rectangle 5"/>
          <p:cNvSpPr>
            <a:spLocks noChangeArrowheads="1"/>
          </p:cNvSpPr>
          <p:nvPr/>
        </p:nvSpPr>
        <p:spPr bwMode="auto">
          <a:xfrm>
            <a:off x="3783013" y="1685925"/>
            <a:ext cx="485775" cy="1177925"/>
          </a:xfrm>
          <a:prstGeom prst="rect">
            <a:avLst/>
          </a:prstGeom>
          <a:solidFill>
            <a:schemeClr val="bg1"/>
          </a:solidFill>
          <a:ln w="9525">
            <a:noFill/>
            <a:prstDash val="sysDot"/>
            <a:miter lim="800000"/>
            <a:headEnd/>
            <a:tailEnd/>
          </a:ln>
          <a:effectLst/>
        </p:spPr>
        <p:txBody>
          <a:bodyPr wrap="none" anchor="ctr">
            <a:prstTxWarp prst="textNoShape">
              <a:avLst/>
            </a:prstTxWarp>
          </a:bodyPr>
          <a:lstStyle/>
          <a:p>
            <a:endParaRPr lang="en-US">
              <a:solidFill>
                <a:schemeClr val="bg1"/>
              </a:solidFill>
            </a:endParaRPr>
          </a:p>
        </p:txBody>
      </p:sp>
      <p:sp>
        <p:nvSpPr>
          <p:cNvPr id="388102" name="Rectangle 6"/>
          <p:cNvSpPr>
            <a:spLocks noGrp="1" noChangeArrowheads="1"/>
          </p:cNvSpPr>
          <p:nvPr>
            <p:ph type="body" sz="half" idx="1"/>
          </p:nvPr>
        </p:nvSpPr>
        <p:spPr>
          <a:xfrm>
            <a:off x="457200" y="5106988"/>
            <a:ext cx="8413750" cy="1065212"/>
          </a:xfrm>
          <a:noFill/>
          <a:ln/>
        </p:spPr>
        <p:txBody>
          <a:bodyPr>
            <a:normAutofit lnSpcReduction="10000"/>
          </a:bodyPr>
          <a:lstStyle/>
          <a:p>
            <a:pPr>
              <a:lnSpc>
                <a:spcPct val="90000"/>
              </a:lnSpc>
            </a:pPr>
            <a:r>
              <a:rPr lang="en-US" sz="2400"/>
              <a:t>Mercury can balance file system load better than existing systems even under very skewed write patterns</a:t>
            </a:r>
          </a:p>
        </p:txBody>
      </p:sp>
      <p:sp>
        <p:nvSpPr>
          <p:cNvPr id="8" name="Slide Number Placeholder 7"/>
          <p:cNvSpPr>
            <a:spLocks noGrp="1"/>
          </p:cNvSpPr>
          <p:nvPr>
            <p:ph type="sldNum" sz="quarter" idx="11"/>
          </p:nvPr>
        </p:nvSpPr>
        <p:spPr/>
        <p:txBody>
          <a:bodyPr/>
          <a:lstStyle/>
          <a:p>
            <a:fld id="{528292FC-6B71-0247-9DBF-16A9B9A59272}" type="slidenum">
              <a:rPr lang="en-US" smtClean="0"/>
              <a:pPr/>
              <a:t>54</a:t>
            </a:fld>
            <a:endParaRPr lang="en-US"/>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Overview</a:t>
            </a:r>
            <a:endParaRPr lang="en-US" dirty="0"/>
          </a:p>
        </p:txBody>
      </p:sp>
      <p:sp>
        <p:nvSpPr>
          <p:cNvPr id="3" name="Content Placeholder 2"/>
          <p:cNvSpPr>
            <a:spLocks noGrp="1"/>
          </p:cNvSpPr>
          <p:nvPr>
            <p:ph idx="1"/>
          </p:nvPr>
        </p:nvSpPr>
        <p:spPr/>
        <p:txBody>
          <a:bodyPr/>
          <a:lstStyle/>
          <a:p>
            <a:endParaRPr lang="en-US" dirty="0" smtClean="0"/>
          </a:p>
          <a:p>
            <a:r>
              <a:rPr lang="en-US" dirty="0" smtClean="0"/>
              <a:t>Social Networks</a:t>
            </a:r>
          </a:p>
          <a:p>
            <a:endParaRPr lang="en-US" dirty="0" smtClean="0"/>
          </a:p>
          <a:p>
            <a:r>
              <a:rPr lang="en-US" dirty="0" smtClean="0"/>
              <a:t>Multiplayer Games</a:t>
            </a:r>
          </a:p>
          <a:p>
            <a:endParaRPr lang="en-US" dirty="0" smtClean="0"/>
          </a:p>
          <a:p>
            <a:r>
              <a:rPr lang="en-US" dirty="0" smtClean="0"/>
              <a:t>Class Feedback Discussion</a:t>
            </a:r>
            <a:endParaRPr lang="en-US" dirty="0" smtClean="0"/>
          </a:p>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55</a:t>
            </a:fld>
            <a:endParaRPr lang="en-US"/>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Discussion</a:t>
            </a:r>
            <a:endParaRPr lang="en-US" dirty="0"/>
          </a:p>
        </p:txBody>
      </p:sp>
      <p:sp>
        <p:nvSpPr>
          <p:cNvPr id="3" name="Content Placeholder 2"/>
          <p:cNvSpPr>
            <a:spLocks noGrp="1"/>
          </p:cNvSpPr>
          <p:nvPr>
            <p:ph idx="1"/>
          </p:nvPr>
        </p:nvSpPr>
        <p:spPr/>
        <p:txBody>
          <a:bodyPr/>
          <a:lstStyle/>
          <a:p>
            <a:r>
              <a:rPr lang="en-US" dirty="0" smtClean="0"/>
              <a:t>Lecture topics?</a:t>
            </a:r>
          </a:p>
          <a:p>
            <a:pPr lvl="1"/>
            <a:r>
              <a:rPr lang="en-US" dirty="0" smtClean="0"/>
              <a:t>Balance of networking/dist sys/</a:t>
            </a:r>
            <a:r>
              <a:rPr lang="en-US" dirty="0" err="1" smtClean="0"/>
              <a:t>ubiq</a:t>
            </a:r>
            <a:r>
              <a:rPr lang="en-US" dirty="0" smtClean="0"/>
              <a:t>?</a:t>
            </a:r>
          </a:p>
          <a:p>
            <a:pPr lvl="1"/>
            <a:r>
              <a:rPr lang="en-US" dirty="0" smtClean="0"/>
              <a:t>Research/adv topics/practical engineering?</a:t>
            </a:r>
          </a:p>
          <a:p>
            <a:pPr lvl="1"/>
            <a:endParaRPr lang="en-US" dirty="0" smtClean="0"/>
          </a:p>
          <a:p>
            <a:r>
              <a:rPr lang="en-US" dirty="0" smtClean="0"/>
              <a:t>Text book vs. papers vs. lectures</a:t>
            </a:r>
          </a:p>
          <a:p>
            <a:endParaRPr lang="en-US" dirty="0" smtClean="0"/>
          </a:p>
          <a:p>
            <a:r>
              <a:rPr lang="en-US" dirty="0" smtClean="0"/>
              <a:t>Projects</a:t>
            </a:r>
          </a:p>
          <a:p>
            <a:pPr lvl="1"/>
            <a:r>
              <a:rPr lang="en-US" dirty="0" smtClean="0"/>
              <a:t>Free form vs. proposed</a:t>
            </a:r>
          </a:p>
          <a:p>
            <a:pPr lvl="1"/>
            <a:endParaRPr lang="en-US" dirty="0" smtClean="0"/>
          </a:p>
          <a:p>
            <a:r>
              <a:rPr lang="en-US" dirty="0" smtClean="0"/>
              <a:t>Android vs. no Android?</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56</a:t>
            </a:fld>
            <a:endParaRPr 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4146" name="Rectangle 2"/>
          <p:cNvSpPr>
            <a:spLocks noGrp="1" noChangeArrowheads="1"/>
          </p:cNvSpPr>
          <p:nvPr>
            <p:ph type="title"/>
          </p:nvPr>
        </p:nvSpPr>
        <p:spPr>
          <a:xfrm>
            <a:off x="706438" y="228600"/>
            <a:ext cx="7772400" cy="838200"/>
          </a:xfrm>
        </p:spPr>
        <p:txBody>
          <a:bodyPr/>
          <a:lstStyle/>
          <a:p>
            <a:r>
              <a:rPr lang="en-US"/>
              <a:t>SybilGuard Basic Insight</a:t>
            </a:r>
          </a:p>
        </p:txBody>
      </p:sp>
      <p:sp>
        <p:nvSpPr>
          <p:cNvPr id="774148" name="Rectangle 4"/>
          <p:cNvSpPr>
            <a:spLocks noChangeArrowheads="1"/>
          </p:cNvSpPr>
          <p:nvPr/>
        </p:nvSpPr>
        <p:spPr bwMode="auto">
          <a:xfrm>
            <a:off x="685800" y="3497263"/>
            <a:ext cx="141288" cy="141287"/>
          </a:xfrm>
          <a:prstGeom prst="rect">
            <a:avLst/>
          </a:prstGeom>
          <a:solidFill>
            <a:srgbClr val="008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74149" name="Rectangle 5"/>
          <p:cNvSpPr>
            <a:spLocks noChangeArrowheads="1"/>
          </p:cNvSpPr>
          <p:nvPr/>
        </p:nvSpPr>
        <p:spPr bwMode="auto">
          <a:xfrm>
            <a:off x="803275" y="2797175"/>
            <a:ext cx="141288" cy="141288"/>
          </a:xfrm>
          <a:prstGeom prst="rect">
            <a:avLst/>
          </a:prstGeom>
          <a:solidFill>
            <a:srgbClr val="008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74150" name="Rectangle 6"/>
          <p:cNvSpPr>
            <a:spLocks noChangeArrowheads="1"/>
          </p:cNvSpPr>
          <p:nvPr/>
        </p:nvSpPr>
        <p:spPr bwMode="auto">
          <a:xfrm>
            <a:off x="1854200" y="3108325"/>
            <a:ext cx="141288" cy="141288"/>
          </a:xfrm>
          <a:prstGeom prst="rect">
            <a:avLst/>
          </a:prstGeom>
          <a:solidFill>
            <a:srgbClr val="008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74151" name="Rectangle 7"/>
          <p:cNvSpPr>
            <a:spLocks noChangeArrowheads="1"/>
          </p:cNvSpPr>
          <p:nvPr/>
        </p:nvSpPr>
        <p:spPr bwMode="auto">
          <a:xfrm>
            <a:off x="1270000" y="3459163"/>
            <a:ext cx="141288" cy="141287"/>
          </a:xfrm>
          <a:prstGeom prst="rect">
            <a:avLst/>
          </a:prstGeom>
          <a:solidFill>
            <a:srgbClr val="008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74152" name="Rectangle 8"/>
          <p:cNvSpPr>
            <a:spLocks noChangeArrowheads="1"/>
          </p:cNvSpPr>
          <p:nvPr/>
        </p:nvSpPr>
        <p:spPr bwMode="auto">
          <a:xfrm>
            <a:off x="1308100" y="4235450"/>
            <a:ext cx="141288" cy="141288"/>
          </a:xfrm>
          <a:prstGeom prst="rect">
            <a:avLst/>
          </a:prstGeom>
          <a:solidFill>
            <a:srgbClr val="008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74153" name="Rectangle 9"/>
          <p:cNvSpPr>
            <a:spLocks noChangeArrowheads="1"/>
          </p:cNvSpPr>
          <p:nvPr/>
        </p:nvSpPr>
        <p:spPr bwMode="auto">
          <a:xfrm>
            <a:off x="1795463" y="4864100"/>
            <a:ext cx="141287" cy="141288"/>
          </a:xfrm>
          <a:prstGeom prst="rect">
            <a:avLst/>
          </a:prstGeom>
          <a:solidFill>
            <a:srgbClr val="008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74154" name="Text Box 10"/>
          <p:cNvSpPr txBox="1">
            <a:spLocks noChangeArrowheads="1"/>
          </p:cNvSpPr>
          <p:nvPr/>
        </p:nvSpPr>
        <p:spPr bwMode="auto">
          <a:xfrm>
            <a:off x="3443288" y="4002088"/>
            <a:ext cx="1587500" cy="642937"/>
          </a:xfrm>
          <a:prstGeom prst="rect">
            <a:avLst/>
          </a:prstGeom>
          <a:noFill/>
          <a:ln w="9525">
            <a:noFill/>
            <a:round/>
            <a:headEnd/>
            <a:tailEnd/>
          </a:ln>
          <a:effectLst/>
        </p:spPr>
        <p:txBody>
          <a:bodyPr wrap="none" lIns="90000" tIns="46800" rIns="90000" bIns="46800">
            <a:prstTxWarp prst="textNoShape">
              <a:avLst/>
            </a:prstTxWarp>
            <a:spAutoFit/>
          </a:bodyPr>
          <a:lstStyle/>
          <a:p>
            <a:pPr defTabSz="457200">
              <a:lnSpc>
                <a:spcPct val="75000"/>
              </a:lnSpc>
              <a:spcBef>
                <a:spcPct val="0"/>
              </a:spcBef>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rgbClr val="FF0000"/>
                </a:solidFill>
              </a:rPr>
              <a:t>malicious</a:t>
            </a:r>
          </a:p>
          <a:p>
            <a:pPr defTabSz="457200">
              <a:lnSpc>
                <a:spcPct val="75000"/>
              </a:lnSpc>
              <a:spcBef>
                <a:spcPct val="0"/>
              </a:spcBef>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rgbClr val="FF0000"/>
                </a:solidFill>
              </a:rPr>
              <a:t>user</a:t>
            </a:r>
          </a:p>
        </p:txBody>
      </p:sp>
      <p:sp>
        <p:nvSpPr>
          <p:cNvPr id="774155" name="Text Box 11"/>
          <p:cNvSpPr txBox="1">
            <a:spLocks noChangeArrowheads="1"/>
          </p:cNvSpPr>
          <p:nvPr/>
        </p:nvSpPr>
        <p:spPr bwMode="auto">
          <a:xfrm>
            <a:off x="1087438" y="2144713"/>
            <a:ext cx="1179512" cy="641350"/>
          </a:xfrm>
          <a:prstGeom prst="rect">
            <a:avLst/>
          </a:prstGeom>
          <a:noFill/>
          <a:ln w="9525">
            <a:noFill/>
            <a:round/>
            <a:headEnd/>
            <a:tailEnd/>
          </a:ln>
          <a:effectLst/>
        </p:spPr>
        <p:txBody>
          <a:bodyPr wrap="none" lIns="90000" tIns="46800" rIns="90000" bIns="46800">
            <a:prstTxWarp prst="textNoShape">
              <a:avLst/>
            </a:prstTxWarp>
            <a:spAutoFit/>
          </a:bodyPr>
          <a:lstStyle/>
          <a:p>
            <a:pPr defTabSz="457200">
              <a:lnSpc>
                <a:spcPct val="75000"/>
              </a:lnSpc>
              <a:spcBef>
                <a:spcPct val="0"/>
              </a:spcBef>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rgbClr val="33CC33"/>
                </a:solidFill>
              </a:rPr>
              <a:t>honest</a:t>
            </a:r>
          </a:p>
          <a:p>
            <a:pPr defTabSz="457200">
              <a:lnSpc>
                <a:spcPct val="75000"/>
              </a:lnSpc>
              <a:spcBef>
                <a:spcPct val="0"/>
              </a:spcBef>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rgbClr val="33CC33"/>
                </a:solidFill>
              </a:rPr>
              <a:t>nodes</a:t>
            </a:r>
          </a:p>
        </p:txBody>
      </p:sp>
      <p:sp>
        <p:nvSpPr>
          <p:cNvPr id="774156" name="Line 12"/>
          <p:cNvSpPr>
            <a:spLocks noChangeShapeType="1"/>
          </p:cNvSpPr>
          <p:nvPr/>
        </p:nvSpPr>
        <p:spPr bwMode="auto">
          <a:xfrm>
            <a:off x="2189163" y="3457575"/>
            <a:ext cx="1643062" cy="430213"/>
          </a:xfrm>
          <a:prstGeom prst="line">
            <a:avLst/>
          </a:prstGeom>
          <a:noFill/>
          <a:ln w="38160">
            <a:solidFill>
              <a:srgbClr val="FF0000"/>
            </a:solidFill>
            <a:miter lim="800000"/>
            <a:headEnd/>
            <a:tailEnd/>
          </a:ln>
          <a:effectLst/>
        </p:spPr>
        <p:txBody>
          <a:bodyPr>
            <a:prstTxWarp prst="textNoShape">
              <a:avLst/>
            </a:prstTxWarp>
          </a:bodyPr>
          <a:lstStyle/>
          <a:p>
            <a:endParaRPr lang="en-US"/>
          </a:p>
        </p:txBody>
      </p:sp>
      <p:sp>
        <p:nvSpPr>
          <p:cNvPr id="774157" name="Line 13"/>
          <p:cNvSpPr>
            <a:spLocks noChangeShapeType="1"/>
          </p:cNvSpPr>
          <p:nvPr/>
        </p:nvSpPr>
        <p:spPr bwMode="auto">
          <a:xfrm flipV="1">
            <a:off x="2266950" y="3871913"/>
            <a:ext cx="1525588" cy="263525"/>
          </a:xfrm>
          <a:prstGeom prst="line">
            <a:avLst/>
          </a:prstGeom>
          <a:noFill/>
          <a:ln w="38160">
            <a:solidFill>
              <a:srgbClr val="FF0000"/>
            </a:solidFill>
            <a:miter lim="800000"/>
            <a:headEnd/>
            <a:tailEnd/>
          </a:ln>
          <a:effectLst/>
        </p:spPr>
        <p:txBody>
          <a:bodyPr>
            <a:prstTxWarp prst="textNoShape">
              <a:avLst/>
            </a:prstTxWarp>
          </a:bodyPr>
          <a:lstStyle/>
          <a:p>
            <a:endParaRPr lang="en-US"/>
          </a:p>
        </p:txBody>
      </p:sp>
      <p:sp>
        <p:nvSpPr>
          <p:cNvPr id="774158" name="Line 14"/>
          <p:cNvSpPr>
            <a:spLocks noChangeShapeType="1"/>
          </p:cNvSpPr>
          <p:nvPr/>
        </p:nvSpPr>
        <p:spPr bwMode="auto">
          <a:xfrm>
            <a:off x="2266950" y="2563813"/>
            <a:ext cx="1563688" cy="1322387"/>
          </a:xfrm>
          <a:prstGeom prst="line">
            <a:avLst/>
          </a:prstGeom>
          <a:noFill/>
          <a:ln w="38160">
            <a:solidFill>
              <a:srgbClr val="FF0000"/>
            </a:solidFill>
            <a:miter lim="800000"/>
            <a:headEnd/>
            <a:tailEnd/>
          </a:ln>
          <a:effectLst/>
        </p:spPr>
        <p:txBody>
          <a:bodyPr>
            <a:prstTxWarp prst="textNoShape">
              <a:avLst/>
            </a:prstTxWarp>
          </a:bodyPr>
          <a:lstStyle/>
          <a:p>
            <a:endParaRPr lang="en-US"/>
          </a:p>
        </p:txBody>
      </p:sp>
      <p:sp>
        <p:nvSpPr>
          <p:cNvPr id="774159" name="Line 15"/>
          <p:cNvSpPr>
            <a:spLocks noChangeShapeType="1"/>
          </p:cNvSpPr>
          <p:nvPr/>
        </p:nvSpPr>
        <p:spPr bwMode="auto">
          <a:xfrm flipH="1">
            <a:off x="1876425" y="4197350"/>
            <a:ext cx="301625" cy="666750"/>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74160" name="Line 16"/>
          <p:cNvSpPr>
            <a:spLocks noChangeShapeType="1"/>
          </p:cNvSpPr>
          <p:nvPr/>
        </p:nvSpPr>
        <p:spPr bwMode="auto">
          <a:xfrm flipV="1">
            <a:off x="1463675" y="4065588"/>
            <a:ext cx="661988" cy="263525"/>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74161" name="Line 17"/>
          <p:cNvSpPr>
            <a:spLocks noChangeShapeType="1"/>
          </p:cNvSpPr>
          <p:nvPr/>
        </p:nvSpPr>
        <p:spPr bwMode="auto">
          <a:xfrm>
            <a:off x="1347788" y="3598863"/>
            <a:ext cx="20637" cy="636587"/>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74162" name="Line 18"/>
          <p:cNvSpPr>
            <a:spLocks noChangeShapeType="1"/>
          </p:cNvSpPr>
          <p:nvPr/>
        </p:nvSpPr>
        <p:spPr bwMode="auto">
          <a:xfrm>
            <a:off x="958850" y="2913063"/>
            <a:ext cx="895350" cy="233362"/>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74163" name="Line 19"/>
          <p:cNvSpPr>
            <a:spLocks noChangeShapeType="1"/>
          </p:cNvSpPr>
          <p:nvPr/>
        </p:nvSpPr>
        <p:spPr bwMode="auto">
          <a:xfrm flipH="1">
            <a:off x="1447800" y="3263900"/>
            <a:ext cx="458788" cy="971550"/>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74164" name="Line 20"/>
          <p:cNvSpPr>
            <a:spLocks noChangeShapeType="1"/>
          </p:cNvSpPr>
          <p:nvPr/>
        </p:nvSpPr>
        <p:spPr bwMode="auto">
          <a:xfrm flipH="1">
            <a:off x="1985963" y="2587625"/>
            <a:ext cx="146050" cy="584200"/>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74165" name="Line 21"/>
          <p:cNvSpPr>
            <a:spLocks noChangeShapeType="1"/>
          </p:cNvSpPr>
          <p:nvPr/>
        </p:nvSpPr>
        <p:spPr bwMode="auto">
          <a:xfrm>
            <a:off x="2125663" y="3521075"/>
            <a:ext cx="38100" cy="520700"/>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74166" name="Line 22"/>
          <p:cNvSpPr>
            <a:spLocks noChangeShapeType="1"/>
          </p:cNvSpPr>
          <p:nvPr/>
        </p:nvSpPr>
        <p:spPr bwMode="auto">
          <a:xfrm flipV="1">
            <a:off x="827088" y="3511550"/>
            <a:ext cx="442912" cy="80963"/>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74167" name="Line 23"/>
          <p:cNvSpPr>
            <a:spLocks noChangeShapeType="1"/>
          </p:cNvSpPr>
          <p:nvPr/>
        </p:nvSpPr>
        <p:spPr bwMode="auto">
          <a:xfrm>
            <a:off x="881063" y="2938463"/>
            <a:ext cx="388937" cy="520700"/>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74171" name="Rectangle 27"/>
          <p:cNvSpPr>
            <a:spLocks noChangeArrowheads="1"/>
          </p:cNvSpPr>
          <p:nvPr/>
        </p:nvSpPr>
        <p:spPr bwMode="auto">
          <a:xfrm>
            <a:off x="2125663" y="2446338"/>
            <a:ext cx="141287" cy="141287"/>
          </a:xfrm>
          <a:prstGeom prst="rect">
            <a:avLst/>
          </a:prstGeom>
          <a:solidFill>
            <a:srgbClr val="008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74172" name="Rectangle 28"/>
          <p:cNvSpPr>
            <a:spLocks noChangeArrowheads="1"/>
          </p:cNvSpPr>
          <p:nvPr/>
        </p:nvSpPr>
        <p:spPr bwMode="auto">
          <a:xfrm>
            <a:off x="2047875" y="3379788"/>
            <a:ext cx="141288" cy="141287"/>
          </a:xfrm>
          <a:prstGeom prst="rect">
            <a:avLst/>
          </a:prstGeom>
          <a:solidFill>
            <a:srgbClr val="008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74173" name="Rectangle 29"/>
          <p:cNvSpPr>
            <a:spLocks noChangeArrowheads="1"/>
          </p:cNvSpPr>
          <p:nvPr/>
        </p:nvSpPr>
        <p:spPr bwMode="auto">
          <a:xfrm>
            <a:off x="2125663" y="4041775"/>
            <a:ext cx="141287" cy="141288"/>
          </a:xfrm>
          <a:prstGeom prst="rect">
            <a:avLst/>
          </a:prstGeom>
          <a:solidFill>
            <a:srgbClr val="008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74174" name="Rectangle 30"/>
          <p:cNvSpPr>
            <a:spLocks noChangeArrowheads="1"/>
          </p:cNvSpPr>
          <p:nvPr/>
        </p:nvSpPr>
        <p:spPr bwMode="auto">
          <a:xfrm>
            <a:off x="3836988" y="3808413"/>
            <a:ext cx="141287" cy="141287"/>
          </a:xfrm>
          <a:prstGeom prst="rect">
            <a:avLst/>
          </a:prstGeom>
          <a:solidFill>
            <a:srgbClr val="FF0000"/>
          </a:solidFill>
          <a:ln w="9360">
            <a:solidFill>
              <a:srgbClr val="000000"/>
            </a:solidFill>
            <a:miter lim="800000"/>
            <a:headEnd/>
            <a:tailEnd/>
          </a:ln>
          <a:effectLst/>
        </p:spPr>
        <p:txBody>
          <a:bodyPr wrap="none" anchor="ctr">
            <a:prstTxWarp prst="textNoShape">
              <a:avLst/>
            </a:prstTxWarp>
          </a:bodyPr>
          <a:lstStyle/>
          <a:p>
            <a:endParaRPr lang="en-US"/>
          </a:p>
        </p:txBody>
      </p:sp>
      <p:grpSp>
        <p:nvGrpSpPr>
          <p:cNvPr id="2" name="Group 31"/>
          <p:cNvGrpSpPr>
            <a:grpSpLocks/>
          </p:cNvGrpSpPr>
          <p:nvPr/>
        </p:nvGrpSpPr>
        <p:grpSpPr bwMode="auto">
          <a:xfrm>
            <a:off x="3952875" y="2119313"/>
            <a:ext cx="1463675" cy="2998787"/>
            <a:chOff x="4478" y="1335"/>
            <a:chExt cx="922" cy="1889"/>
          </a:xfrm>
        </p:grpSpPr>
        <p:sp>
          <p:nvSpPr>
            <p:cNvPr id="774176" name="Rectangle 32"/>
            <p:cNvSpPr>
              <a:spLocks noChangeArrowheads="1"/>
            </p:cNvSpPr>
            <p:nvPr/>
          </p:nvSpPr>
          <p:spPr bwMode="auto">
            <a:xfrm>
              <a:off x="4871" y="1885"/>
              <a:ext cx="89" cy="89"/>
            </a:xfrm>
            <a:prstGeom prst="rect">
              <a:avLst/>
            </a:prstGeom>
            <a:solidFill>
              <a:srgbClr val="FF00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74177" name="Rectangle 33"/>
            <p:cNvSpPr>
              <a:spLocks noChangeArrowheads="1"/>
            </p:cNvSpPr>
            <p:nvPr/>
          </p:nvSpPr>
          <p:spPr bwMode="auto">
            <a:xfrm>
              <a:off x="5214" y="2203"/>
              <a:ext cx="89" cy="89"/>
            </a:xfrm>
            <a:prstGeom prst="rect">
              <a:avLst/>
            </a:prstGeom>
            <a:solidFill>
              <a:srgbClr val="FF00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74178" name="Rectangle 34"/>
            <p:cNvSpPr>
              <a:spLocks noChangeArrowheads="1"/>
            </p:cNvSpPr>
            <p:nvPr/>
          </p:nvSpPr>
          <p:spPr bwMode="auto">
            <a:xfrm>
              <a:off x="5287" y="1860"/>
              <a:ext cx="89" cy="89"/>
            </a:xfrm>
            <a:prstGeom prst="rect">
              <a:avLst/>
            </a:prstGeom>
            <a:solidFill>
              <a:srgbClr val="FF00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74179" name="Rectangle 35"/>
            <p:cNvSpPr>
              <a:spLocks noChangeArrowheads="1"/>
            </p:cNvSpPr>
            <p:nvPr/>
          </p:nvSpPr>
          <p:spPr bwMode="auto">
            <a:xfrm>
              <a:off x="4528" y="1811"/>
              <a:ext cx="89" cy="89"/>
            </a:xfrm>
            <a:prstGeom prst="rect">
              <a:avLst/>
            </a:prstGeom>
            <a:solidFill>
              <a:srgbClr val="FF00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74180" name="Rectangle 36"/>
            <p:cNvSpPr>
              <a:spLocks noChangeArrowheads="1"/>
            </p:cNvSpPr>
            <p:nvPr/>
          </p:nvSpPr>
          <p:spPr bwMode="auto">
            <a:xfrm>
              <a:off x="5311" y="2546"/>
              <a:ext cx="89" cy="89"/>
            </a:xfrm>
            <a:prstGeom prst="rect">
              <a:avLst/>
            </a:prstGeom>
            <a:solidFill>
              <a:srgbClr val="FF00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74181" name="Rectangle 37"/>
            <p:cNvSpPr>
              <a:spLocks noChangeArrowheads="1"/>
            </p:cNvSpPr>
            <p:nvPr/>
          </p:nvSpPr>
          <p:spPr bwMode="auto">
            <a:xfrm>
              <a:off x="4919" y="3135"/>
              <a:ext cx="89" cy="89"/>
            </a:xfrm>
            <a:prstGeom prst="rect">
              <a:avLst/>
            </a:prstGeom>
            <a:solidFill>
              <a:srgbClr val="FF00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74182" name="Text Box 38"/>
            <p:cNvSpPr txBox="1">
              <a:spLocks noChangeArrowheads="1"/>
            </p:cNvSpPr>
            <p:nvPr/>
          </p:nvSpPr>
          <p:spPr bwMode="auto">
            <a:xfrm>
              <a:off x="4478" y="1335"/>
              <a:ext cx="679" cy="404"/>
            </a:xfrm>
            <a:prstGeom prst="rect">
              <a:avLst/>
            </a:prstGeom>
            <a:noFill/>
            <a:ln w="9525">
              <a:noFill/>
              <a:round/>
              <a:headEnd/>
              <a:tailEnd/>
            </a:ln>
            <a:effectLst/>
          </p:spPr>
          <p:txBody>
            <a:bodyPr wrap="none" lIns="90000" tIns="46800" rIns="90000" bIns="46800">
              <a:prstTxWarp prst="textNoShape">
                <a:avLst/>
              </a:prstTxWarp>
              <a:spAutoFit/>
            </a:bodyPr>
            <a:lstStyle/>
            <a:p>
              <a:pPr defTabSz="457200">
                <a:lnSpc>
                  <a:spcPct val="75000"/>
                </a:lnSpc>
                <a:spcBef>
                  <a:spcPct val="0"/>
                </a:spcBef>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rgbClr val="FF3399"/>
                  </a:solidFill>
                </a:rPr>
                <a:t>sybil </a:t>
              </a:r>
            </a:p>
            <a:p>
              <a:pPr defTabSz="457200">
                <a:lnSpc>
                  <a:spcPct val="75000"/>
                </a:lnSpc>
                <a:spcBef>
                  <a:spcPct val="0"/>
                </a:spcBef>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rgbClr val="FF3399"/>
                  </a:solidFill>
                </a:rPr>
                <a:t>nodes</a:t>
              </a:r>
            </a:p>
          </p:txBody>
        </p:sp>
        <p:grpSp>
          <p:nvGrpSpPr>
            <p:cNvPr id="3" name="Group 39"/>
            <p:cNvGrpSpPr>
              <a:grpSpLocks/>
            </p:cNvGrpSpPr>
            <p:nvPr/>
          </p:nvGrpSpPr>
          <p:grpSpPr bwMode="auto">
            <a:xfrm>
              <a:off x="4488" y="1902"/>
              <a:ext cx="898" cy="1233"/>
              <a:chOff x="4488" y="1902"/>
              <a:chExt cx="898" cy="1233"/>
            </a:xfrm>
          </p:grpSpPr>
          <p:sp>
            <p:nvSpPr>
              <p:cNvPr id="774184" name="Line 40"/>
              <p:cNvSpPr>
                <a:spLocks noChangeShapeType="1"/>
              </p:cNvSpPr>
              <p:nvPr/>
            </p:nvSpPr>
            <p:spPr bwMode="auto">
              <a:xfrm flipH="1">
                <a:off x="4488" y="1909"/>
                <a:ext cx="98" cy="491"/>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74185" name="Line 41"/>
              <p:cNvSpPr>
                <a:spLocks noChangeShapeType="1"/>
              </p:cNvSpPr>
              <p:nvPr/>
            </p:nvSpPr>
            <p:spPr bwMode="auto">
              <a:xfrm>
                <a:off x="4628" y="1902"/>
                <a:ext cx="341" cy="498"/>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74186" name="Line 42"/>
              <p:cNvSpPr>
                <a:spLocks noChangeShapeType="1"/>
              </p:cNvSpPr>
              <p:nvPr/>
            </p:nvSpPr>
            <p:spPr bwMode="auto">
              <a:xfrm>
                <a:off x="5042" y="2449"/>
                <a:ext cx="269" cy="98"/>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74187" name="Line 43"/>
              <p:cNvSpPr>
                <a:spLocks noChangeShapeType="1"/>
              </p:cNvSpPr>
              <p:nvPr/>
            </p:nvSpPr>
            <p:spPr bwMode="auto">
              <a:xfrm flipH="1">
                <a:off x="5008" y="2620"/>
                <a:ext cx="313" cy="515"/>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74188" name="Line 44"/>
              <p:cNvSpPr>
                <a:spLocks noChangeShapeType="1"/>
              </p:cNvSpPr>
              <p:nvPr/>
            </p:nvSpPr>
            <p:spPr bwMode="auto">
              <a:xfrm>
                <a:off x="4895" y="1974"/>
                <a:ext cx="123" cy="426"/>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74189" name="Line 45"/>
              <p:cNvSpPr>
                <a:spLocks noChangeShapeType="1"/>
              </p:cNvSpPr>
              <p:nvPr/>
            </p:nvSpPr>
            <p:spPr bwMode="auto">
              <a:xfrm>
                <a:off x="4960" y="1934"/>
                <a:ext cx="327" cy="1"/>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74190" name="Line 46"/>
              <p:cNvSpPr>
                <a:spLocks noChangeShapeType="1"/>
              </p:cNvSpPr>
              <p:nvPr/>
            </p:nvSpPr>
            <p:spPr bwMode="auto">
              <a:xfrm flipH="1">
                <a:off x="5253" y="1949"/>
                <a:ext cx="68" cy="254"/>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74191" name="Line 47"/>
              <p:cNvSpPr>
                <a:spLocks noChangeShapeType="1"/>
              </p:cNvSpPr>
              <p:nvPr/>
            </p:nvSpPr>
            <p:spPr bwMode="auto">
              <a:xfrm>
                <a:off x="5385" y="1949"/>
                <a:ext cx="1" cy="597"/>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74192" name="Line 48"/>
              <p:cNvSpPr>
                <a:spLocks noChangeShapeType="1"/>
              </p:cNvSpPr>
              <p:nvPr/>
            </p:nvSpPr>
            <p:spPr bwMode="auto">
              <a:xfrm>
                <a:off x="4503" y="2449"/>
                <a:ext cx="466" cy="1"/>
              </a:xfrm>
              <a:prstGeom prst="line">
                <a:avLst/>
              </a:prstGeom>
              <a:noFill/>
              <a:ln w="27305">
                <a:solidFill>
                  <a:schemeClr val="tx1"/>
                </a:solidFill>
                <a:miter lim="800000"/>
                <a:headEnd/>
                <a:tailEnd/>
              </a:ln>
              <a:effectLst/>
            </p:spPr>
            <p:txBody>
              <a:bodyPr>
                <a:prstTxWarp prst="textNoShape">
                  <a:avLst/>
                </a:prstTxWarp>
              </a:bodyPr>
              <a:lstStyle/>
              <a:p>
                <a:endParaRPr lang="en-US"/>
              </a:p>
            </p:txBody>
          </p:sp>
        </p:grpSp>
        <p:sp>
          <p:nvSpPr>
            <p:cNvPr id="774193" name="Rectangle 49"/>
            <p:cNvSpPr>
              <a:spLocks noChangeArrowheads="1"/>
            </p:cNvSpPr>
            <p:nvPr/>
          </p:nvSpPr>
          <p:spPr bwMode="auto">
            <a:xfrm>
              <a:off x="4969" y="2399"/>
              <a:ext cx="89" cy="89"/>
            </a:xfrm>
            <a:prstGeom prst="rect">
              <a:avLst/>
            </a:prstGeom>
            <a:solidFill>
              <a:srgbClr val="FF00FF"/>
            </a:solidFill>
            <a:ln w="9360">
              <a:solidFill>
                <a:srgbClr val="000000"/>
              </a:solidFill>
              <a:miter lim="800000"/>
              <a:headEnd/>
              <a:tailEnd/>
            </a:ln>
            <a:effectLst/>
          </p:spPr>
          <p:txBody>
            <a:bodyPr wrap="none" anchor="ctr">
              <a:prstTxWarp prst="textNoShape">
                <a:avLst/>
              </a:prstTxWarp>
            </a:bodyPr>
            <a:lstStyle/>
            <a:p>
              <a:endParaRPr lang="en-US"/>
            </a:p>
          </p:txBody>
        </p:sp>
      </p:grpSp>
      <p:sp>
        <p:nvSpPr>
          <p:cNvPr id="774194" name="Text Box 50"/>
          <p:cNvSpPr txBox="1">
            <a:spLocks noChangeArrowheads="1"/>
          </p:cNvSpPr>
          <p:nvPr/>
        </p:nvSpPr>
        <p:spPr bwMode="auto">
          <a:xfrm>
            <a:off x="685800" y="5029200"/>
            <a:ext cx="7924800" cy="946150"/>
          </a:xfrm>
          <a:prstGeom prst="rect">
            <a:avLst/>
          </a:prstGeom>
          <a:noFill/>
          <a:ln w="9525">
            <a:noFill/>
            <a:miter lim="800000"/>
            <a:headEnd/>
            <a:tailEnd/>
          </a:ln>
          <a:effectLst/>
        </p:spPr>
        <p:txBody>
          <a:bodyPr lIns="92075" tIns="46038" rIns="92075" bIns="46038">
            <a:prstTxWarp prst="textNoShape">
              <a:avLst/>
            </a:prstTxWarp>
            <a:spAutoFit/>
          </a:bodyPr>
          <a:lstStyle/>
          <a:p>
            <a:pPr algn="ctr">
              <a:buClr>
                <a:schemeClr val="tx2"/>
              </a:buClr>
              <a:buSzTx/>
              <a:buFont typeface="Wingdings" charset="2"/>
              <a:buNone/>
            </a:pPr>
            <a:r>
              <a:rPr lang="en-US" sz="2800">
                <a:solidFill>
                  <a:schemeClr val="hlink"/>
                </a:solidFill>
              </a:rPr>
              <a:t>Observation: Adversary cannot create extra edges between honest nodes and sybil nodes</a:t>
            </a:r>
            <a:endParaRPr lang="en-US" sz="2800"/>
          </a:p>
        </p:txBody>
      </p:sp>
      <p:sp>
        <p:nvSpPr>
          <p:cNvPr id="774196" name="Text Box 52"/>
          <p:cNvSpPr txBox="1">
            <a:spLocks noChangeArrowheads="1"/>
          </p:cNvSpPr>
          <p:nvPr/>
        </p:nvSpPr>
        <p:spPr bwMode="auto">
          <a:xfrm>
            <a:off x="2774950" y="2362200"/>
            <a:ext cx="1371600" cy="822325"/>
          </a:xfrm>
          <a:prstGeom prst="rect">
            <a:avLst/>
          </a:prstGeom>
          <a:noFill/>
          <a:ln w="9525">
            <a:noFill/>
            <a:miter lim="800000"/>
            <a:headEnd/>
            <a:tailEnd/>
          </a:ln>
          <a:effectLst/>
        </p:spPr>
        <p:txBody>
          <a:bodyPr lIns="92075" tIns="46038" rIns="92075" bIns="46038">
            <a:prstTxWarp prst="textNoShape">
              <a:avLst/>
            </a:prstTxWarp>
            <a:spAutoFit/>
          </a:bodyPr>
          <a:lstStyle/>
          <a:p>
            <a:r>
              <a:rPr lang="en-US">
                <a:solidFill>
                  <a:schemeClr val="hlink"/>
                </a:solidFill>
              </a:rPr>
              <a:t>attack edges</a:t>
            </a:r>
          </a:p>
        </p:txBody>
      </p:sp>
      <p:sp>
        <p:nvSpPr>
          <p:cNvPr id="774198" name="Rectangle 54"/>
          <p:cNvSpPr>
            <a:spLocks noGrp="1" noChangeArrowheads="1"/>
          </p:cNvSpPr>
          <p:nvPr>
            <p:ph type="body" idx="1"/>
          </p:nvPr>
        </p:nvSpPr>
        <p:spPr>
          <a:xfrm>
            <a:off x="698500" y="1066800"/>
            <a:ext cx="7924800" cy="990600"/>
          </a:xfrm>
          <a:noFill/>
          <a:ln/>
        </p:spPr>
        <p:txBody>
          <a:bodyPr>
            <a:normAutofit fontScale="92500" lnSpcReduction="20000"/>
          </a:bodyPr>
          <a:lstStyle/>
          <a:p>
            <a:r>
              <a:rPr lang="en-US" sz="2400" i="1"/>
              <a:t>n</a:t>
            </a:r>
            <a:r>
              <a:rPr lang="en-US" sz="2400"/>
              <a:t> honest users: One identity/node each</a:t>
            </a:r>
          </a:p>
          <a:p>
            <a:r>
              <a:rPr lang="en-US" sz="2400"/>
              <a:t>Malicious users: Multiple identities each (sybil nodes)</a:t>
            </a:r>
          </a:p>
        </p:txBody>
      </p:sp>
      <p:sp>
        <p:nvSpPr>
          <p:cNvPr id="774199" name="Text Box 55"/>
          <p:cNvSpPr txBox="1">
            <a:spLocks noChangeArrowheads="1"/>
          </p:cNvSpPr>
          <p:nvPr/>
        </p:nvSpPr>
        <p:spPr bwMode="auto">
          <a:xfrm>
            <a:off x="5943600" y="2590800"/>
            <a:ext cx="2362200" cy="1187450"/>
          </a:xfrm>
          <a:prstGeom prst="rect">
            <a:avLst/>
          </a:prstGeom>
          <a:noFill/>
          <a:ln w="9525">
            <a:noFill/>
            <a:miter lim="800000"/>
            <a:headEnd/>
            <a:tailEnd/>
          </a:ln>
          <a:effectLst/>
        </p:spPr>
        <p:txBody>
          <a:bodyPr lIns="92075" tIns="46038" rIns="92075" bIns="46038">
            <a:prstTxWarp prst="textNoShape">
              <a:avLst/>
            </a:prstTxWarp>
            <a:spAutoFit/>
          </a:bodyPr>
          <a:lstStyle/>
          <a:p>
            <a:r>
              <a:rPr lang="en-US"/>
              <a:t>Sybil nodes may collude – the adversary</a:t>
            </a:r>
          </a:p>
        </p:txBody>
      </p:sp>
      <p:sp>
        <p:nvSpPr>
          <p:cNvPr id="52" name="Slide Number Placeholder 51"/>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7419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74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194" grpId="0"/>
      <p:bldP spid="774199"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9026" name="Rectangle 2"/>
          <p:cNvSpPr>
            <a:spLocks noGrp="1" noChangeArrowheads="1"/>
          </p:cNvSpPr>
          <p:nvPr>
            <p:ph type="title"/>
          </p:nvPr>
        </p:nvSpPr>
        <p:spPr>
          <a:xfrm>
            <a:off x="706438" y="304800"/>
            <a:ext cx="7772400" cy="838200"/>
          </a:xfrm>
        </p:spPr>
        <p:txBody>
          <a:bodyPr/>
          <a:lstStyle/>
          <a:p>
            <a:r>
              <a:rPr lang="en-US"/>
              <a:t>SybilGuard Basic Insight</a:t>
            </a:r>
          </a:p>
        </p:txBody>
      </p:sp>
      <p:sp>
        <p:nvSpPr>
          <p:cNvPr id="769028" name="Rectangle 4"/>
          <p:cNvSpPr>
            <a:spLocks noChangeArrowheads="1"/>
          </p:cNvSpPr>
          <p:nvPr/>
        </p:nvSpPr>
        <p:spPr bwMode="auto">
          <a:xfrm>
            <a:off x="677863" y="3497263"/>
            <a:ext cx="141287" cy="141287"/>
          </a:xfrm>
          <a:prstGeom prst="rect">
            <a:avLst/>
          </a:prstGeom>
          <a:solidFill>
            <a:srgbClr val="008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69029" name="Rectangle 5"/>
          <p:cNvSpPr>
            <a:spLocks noChangeArrowheads="1"/>
          </p:cNvSpPr>
          <p:nvPr/>
        </p:nvSpPr>
        <p:spPr bwMode="auto">
          <a:xfrm>
            <a:off x="795338" y="2797175"/>
            <a:ext cx="141287" cy="141288"/>
          </a:xfrm>
          <a:prstGeom prst="rect">
            <a:avLst/>
          </a:prstGeom>
          <a:solidFill>
            <a:srgbClr val="008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69030" name="Rectangle 6"/>
          <p:cNvSpPr>
            <a:spLocks noChangeArrowheads="1"/>
          </p:cNvSpPr>
          <p:nvPr/>
        </p:nvSpPr>
        <p:spPr bwMode="auto">
          <a:xfrm>
            <a:off x="1846263" y="3108325"/>
            <a:ext cx="141287" cy="141288"/>
          </a:xfrm>
          <a:prstGeom prst="rect">
            <a:avLst/>
          </a:prstGeom>
          <a:solidFill>
            <a:srgbClr val="008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69031" name="Rectangle 7"/>
          <p:cNvSpPr>
            <a:spLocks noChangeArrowheads="1"/>
          </p:cNvSpPr>
          <p:nvPr/>
        </p:nvSpPr>
        <p:spPr bwMode="auto">
          <a:xfrm>
            <a:off x="1262063" y="3459163"/>
            <a:ext cx="141287" cy="141287"/>
          </a:xfrm>
          <a:prstGeom prst="rect">
            <a:avLst/>
          </a:prstGeom>
          <a:solidFill>
            <a:srgbClr val="008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69032" name="Rectangle 8"/>
          <p:cNvSpPr>
            <a:spLocks noChangeArrowheads="1"/>
          </p:cNvSpPr>
          <p:nvPr/>
        </p:nvSpPr>
        <p:spPr bwMode="auto">
          <a:xfrm>
            <a:off x="1300163" y="4235450"/>
            <a:ext cx="141287" cy="141288"/>
          </a:xfrm>
          <a:prstGeom prst="rect">
            <a:avLst/>
          </a:prstGeom>
          <a:solidFill>
            <a:srgbClr val="008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69033" name="Rectangle 9"/>
          <p:cNvSpPr>
            <a:spLocks noChangeArrowheads="1"/>
          </p:cNvSpPr>
          <p:nvPr/>
        </p:nvSpPr>
        <p:spPr bwMode="auto">
          <a:xfrm>
            <a:off x="1787525" y="4864100"/>
            <a:ext cx="141288" cy="141288"/>
          </a:xfrm>
          <a:prstGeom prst="rect">
            <a:avLst/>
          </a:prstGeom>
          <a:solidFill>
            <a:srgbClr val="008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69035" name="Text Box 11"/>
          <p:cNvSpPr txBox="1">
            <a:spLocks noChangeArrowheads="1"/>
          </p:cNvSpPr>
          <p:nvPr/>
        </p:nvSpPr>
        <p:spPr bwMode="auto">
          <a:xfrm>
            <a:off x="1079500" y="2144713"/>
            <a:ext cx="1179513" cy="641350"/>
          </a:xfrm>
          <a:prstGeom prst="rect">
            <a:avLst/>
          </a:prstGeom>
          <a:noFill/>
          <a:ln w="9525">
            <a:noFill/>
            <a:round/>
            <a:headEnd/>
            <a:tailEnd/>
          </a:ln>
          <a:effectLst/>
        </p:spPr>
        <p:txBody>
          <a:bodyPr wrap="none" lIns="90000" tIns="46800" rIns="90000" bIns="46800">
            <a:prstTxWarp prst="textNoShape">
              <a:avLst/>
            </a:prstTxWarp>
            <a:spAutoFit/>
          </a:bodyPr>
          <a:lstStyle/>
          <a:p>
            <a:pPr defTabSz="457200">
              <a:lnSpc>
                <a:spcPct val="75000"/>
              </a:lnSpc>
              <a:spcBef>
                <a:spcPct val="0"/>
              </a:spcBef>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rgbClr val="33CC33"/>
                </a:solidFill>
              </a:rPr>
              <a:t>honest</a:t>
            </a:r>
          </a:p>
          <a:p>
            <a:pPr defTabSz="457200">
              <a:lnSpc>
                <a:spcPct val="75000"/>
              </a:lnSpc>
              <a:spcBef>
                <a:spcPct val="0"/>
              </a:spcBef>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rgbClr val="33CC33"/>
                </a:solidFill>
              </a:rPr>
              <a:t>nodes</a:t>
            </a:r>
          </a:p>
        </p:txBody>
      </p:sp>
      <p:sp>
        <p:nvSpPr>
          <p:cNvPr id="769036" name="Line 12"/>
          <p:cNvSpPr>
            <a:spLocks noChangeShapeType="1"/>
          </p:cNvSpPr>
          <p:nvPr/>
        </p:nvSpPr>
        <p:spPr bwMode="auto">
          <a:xfrm>
            <a:off x="2181225" y="3457575"/>
            <a:ext cx="1643063" cy="430213"/>
          </a:xfrm>
          <a:prstGeom prst="line">
            <a:avLst/>
          </a:prstGeom>
          <a:noFill/>
          <a:ln w="38160">
            <a:solidFill>
              <a:srgbClr val="FF0000"/>
            </a:solidFill>
            <a:miter lim="800000"/>
            <a:headEnd/>
            <a:tailEnd/>
          </a:ln>
          <a:effectLst/>
        </p:spPr>
        <p:txBody>
          <a:bodyPr>
            <a:prstTxWarp prst="textNoShape">
              <a:avLst/>
            </a:prstTxWarp>
          </a:bodyPr>
          <a:lstStyle/>
          <a:p>
            <a:endParaRPr lang="en-US"/>
          </a:p>
        </p:txBody>
      </p:sp>
      <p:sp>
        <p:nvSpPr>
          <p:cNvPr id="769037" name="Line 13"/>
          <p:cNvSpPr>
            <a:spLocks noChangeShapeType="1"/>
          </p:cNvSpPr>
          <p:nvPr/>
        </p:nvSpPr>
        <p:spPr bwMode="auto">
          <a:xfrm flipV="1">
            <a:off x="2259013" y="3871913"/>
            <a:ext cx="1525587" cy="263525"/>
          </a:xfrm>
          <a:prstGeom prst="line">
            <a:avLst/>
          </a:prstGeom>
          <a:noFill/>
          <a:ln w="38160">
            <a:solidFill>
              <a:srgbClr val="FF0000"/>
            </a:solidFill>
            <a:miter lim="800000"/>
            <a:headEnd/>
            <a:tailEnd/>
          </a:ln>
          <a:effectLst/>
        </p:spPr>
        <p:txBody>
          <a:bodyPr>
            <a:prstTxWarp prst="textNoShape">
              <a:avLst/>
            </a:prstTxWarp>
          </a:bodyPr>
          <a:lstStyle/>
          <a:p>
            <a:endParaRPr lang="en-US"/>
          </a:p>
        </p:txBody>
      </p:sp>
      <p:sp>
        <p:nvSpPr>
          <p:cNvPr id="769038" name="Line 14"/>
          <p:cNvSpPr>
            <a:spLocks noChangeShapeType="1"/>
          </p:cNvSpPr>
          <p:nvPr/>
        </p:nvSpPr>
        <p:spPr bwMode="auto">
          <a:xfrm>
            <a:off x="2259013" y="2563813"/>
            <a:ext cx="1563687" cy="1322387"/>
          </a:xfrm>
          <a:prstGeom prst="line">
            <a:avLst/>
          </a:prstGeom>
          <a:noFill/>
          <a:ln w="38160">
            <a:solidFill>
              <a:srgbClr val="FF0000"/>
            </a:solidFill>
            <a:miter lim="800000"/>
            <a:headEnd/>
            <a:tailEnd/>
          </a:ln>
          <a:effectLst/>
        </p:spPr>
        <p:txBody>
          <a:bodyPr>
            <a:prstTxWarp prst="textNoShape">
              <a:avLst/>
            </a:prstTxWarp>
          </a:bodyPr>
          <a:lstStyle/>
          <a:p>
            <a:endParaRPr lang="en-US"/>
          </a:p>
        </p:txBody>
      </p:sp>
      <p:sp>
        <p:nvSpPr>
          <p:cNvPr id="769039" name="Line 15"/>
          <p:cNvSpPr>
            <a:spLocks noChangeShapeType="1"/>
          </p:cNvSpPr>
          <p:nvPr/>
        </p:nvSpPr>
        <p:spPr bwMode="auto">
          <a:xfrm flipH="1">
            <a:off x="1868488" y="4197350"/>
            <a:ext cx="301625" cy="666750"/>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69040" name="Line 16"/>
          <p:cNvSpPr>
            <a:spLocks noChangeShapeType="1"/>
          </p:cNvSpPr>
          <p:nvPr/>
        </p:nvSpPr>
        <p:spPr bwMode="auto">
          <a:xfrm flipV="1">
            <a:off x="1455738" y="4065588"/>
            <a:ext cx="661987" cy="263525"/>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69041" name="Line 17"/>
          <p:cNvSpPr>
            <a:spLocks noChangeShapeType="1"/>
          </p:cNvSpPr>
          <p:nvPr/>
        </p:nvSpPr>
        <p:spPr bwMode="auto">
          <a:xfrm>
            <a:off x="1339850" y="3598863"/>
            <a:ext cx="20638" cy="636587"/>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69042" name="Line 18"/>
          <p:cNvSpPr>
            <a:spLocks noChangeShapeType="1"/>
          </p:cNvSpPr>
          <p:nvPr/>
        </p:nvSpPr>
        <p:spPr bwMode="auto">
          <a:xfrm>
            <a:off x="950913" y="2913063"/>
            <a:ext cx="895350" cy="233362"/>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69043" name="Line 19"/>
          <p:cNvSpPr>
            <a:spLocks noChangeShapeType="1"/>
          </p:cNvSpPr>
          <p:nvPr/>
        </p:nvSpPr>
        <p:spPr bwMode="auto">
          <a:xfrm flipH="1">
            <a:off x="1439863" y="3263900"/>
            <a:ext cx="458787" cy="971550"/>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69044" name="Line 20"/>
          <p:cNvSpPr>
            <a:spLocks noChangeShapeType="1"/>
          </p:cNvSpPr>
          <p:nvPr/>
        </p:nvSpPr>
        <p:spPr bwMode="auto">
          <a:xfrm flipH="1">
            <a:off x="1978025" y="2587625"/>
            <a:ext cx="146050" cy="584200"/>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69045" name="Line 21"/>
          <p:cNvSpPr>
            <a:spLocks noChangeShapeType="1"/>
          </p:cNvSpPr>
          <p:nvPr/>
        </p:nvSpPr>
        <p:spPr bwMode="auto">
          <a:xfrm>
            <a:off x="2117725" y="3521075"/>
            <a:ext cx="38100" cy="520700"/>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69046" name="Line 22"/>
          <p:cNvSpPr>
            <a:spLocks noChangeShapeType="1"/>
          </p:cNvSpPr>
          <p:nvPr/>
        </p:nvSpPr>
        <p:spPr bwMode="auto">
          <a:xfrm flipV="1">
            <a:off x="819150" y="3511550"/>
            <a:ext cx="442913" cy="80963"/>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69047" name="Line 23"/>
          <p:cNvSpPr>
            <a:spLocks noChangeShapeType="1"/>
          </p:cNvSpPr>
          <p:nvPr/>
        </p:nvSpPr>
        <p:spPr bwMode="auto">
          <a:xfrm>
            <a:off x="873125" y="2938463"/>
            <a:ext cx="388938" cy="520700"/>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69049" name="Oval 25"/>
          <p:cNvSpPr>
            <a:spLocks noChangeArrowheads="1"/>
          </p:cNvSpPr>
          <p:nvPr/>
        </p:nvSpPr>
        <p:spPr bwMode="auto">
          <a:xfrm>
            <a:off x="596900" y="1747838"/>
            <a:ext cx="2057400" cy="3967162"/>
          </a:xfrm>
          <a:prstGeom prst="ellipse">
            <a:avLst/>
          </a:prstGeom>
          <a:noFill/>
          <a:ln w="27305">
            <a:solidFill>
              <a:schemeClr val="tx1"/>
            </a:solidFill>
            <a:miter lim="800000"/>
            <a:headEnd/>
            <a:tailEnd/>
          </a:ln>
          <a:effectLst/>
        </p:spPr>
        <p:txBody>
          <a:bodyPr wrap="none" anchor="ctr">
            <a:prstTxWarp prst="textNoShape">
              <a:avLst/>
            </a:prstTxWarp>
          </a:bodyPr>
          <a:lstStyle/>
          <a:p>
            <a:endParaRPr lang="en-US"/>
          </a:p>
        </p:txBody>
      </p:sp>
      <p:sp>
        <p:nvSpPr>
          <p:cNvPr id="769050" name="Oval 26"/>
          <p:cNvSpPr>
            <a:spLocks noChangeArrowheads="1"/>
          </p:cNvSpPr>
          <p:nvPr/>
        </p:nvSpPr>
        <p:spPr bwMode="auto">
          <a:xfrm>
            <a:off x="3400425" y="1747838"/>
            <a:ext cx="2149475" cy="3967162"/>
          </a:xfrm>
          <a:prstGeom prst="ellipse">
            <a:avLst/>
          </a:prstGeom>
          <a:noFill/>
          <a:ln w="27305">
            <a:solidFill>
              <a:schemeClr val="tx1"/>
            </a:solidFill>
            <a:miter lim="800000"/>
            <a:headEnd/>
            <a:tailEnd/>
          </a:ln>
          <a:effectLst/>
        </p:spPr>
        <p:txBody>
          <a:bodyPr wrap="none" anchor="ctr">
            <a:prstTxWarp prst="textNoShape">
              <a:avLst/>
            </a:prstTxWarp>
          </a:bodyPr>
          <a:lstStyle/>
          <a:p>
            <a:endParaRPr lang="en-US"/>
          </a:p>
        </p:txBody>
      </p:sp>
      <p:sp>
        <p:nvSpPr>
          <p:cNvPr id="769051" name="Rectangle 27"/>
          <p:cNvSpPr>
            <a:spLocks noChangeArrowheads="1"/>
          </p:cNvSpPr>
          <p:nvPr/>
        </p:nvSpPr>
        <p:spPr bwMode="auto">
          <a:xfrm>
            <a:off x="2117725" y="2446338"/>
            <a:ext cx="141288" cy="141287"/>
          </a:xfrm>
          <a:prstGeom prst="rect">
            <a:avLst/>
          </a:prstGeom>
          <a:solidFill>
            <a:srgbClr val="008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69052" name="Rectangle 28"/>
          <p:cNvSpPr>
            <a:spLocks noChangeArrowheads="1"/>
          </p:cNvSpPr>
          <p:nvPr/>
        </p:nvSpPr>
        <p:spPr bwMode="auto">
          <a:xfrm>
            <a:off x="2039938" y="3379788"/>
            <a:ext cx="141287" cy="141287"/>
          </a:xfrm>
          <a:prstGeom prst="rect">
            <a:avLst/>
          </a:prstGeom>
          <a:solidFill>
            <a:srgbClr val="008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69053" name="Rectangle 29"/>
          <p:cNvSpPr>
            <a:spLocks noChangeArrowheads="1"/>
          </p:cNvSpPr>
          <p:nvPr/>
        </p:nvSpPr>
        <p:spPr bwMode="auto">
          <a:xfrm>
            <a:off x="2117725" y="4041775"/>
            <a:ext cx="141288" cy="141288"/>
          </a:xfrm>
          <a:prstGeom prst="rect">
            <a:avLst/>
          </a:prstGeom>
          <a:solidFill>
            <a:srgbClr val="008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69054" name="Rectangle 30"/>
          <p:cNvSpPr>
            <a:spLocks noChangeArrowheads="1"/>
          </p:cNvSpPr>
          <p:nvPr/>
        </p:nvSpPr>
        <p:spPr bwMode="auto">
          <a:xfrm>
            <a:off x="3829050" y="3808413"/>
            <a:ext cx="141288" cy="141287"/>
          </a:xfrm>
          <a:prstGeom prst="rect">
            <a:avLst/>
          </a:prstGeom>
          <a:solidFill>
            <a:srgbClr val="FF0000"/>
          </a:solidFill>
          <a:ln w="9360">
            <a:solidFill>
              <a:srgbClr val="000000"/>
            </a:solidFill>
            <a:miter lim="800000"/>
            <a:headEnd/>
            <a:tailEnd/>
          </a:ln>
          <a:effectLst/>
        </p:spPr>
        <p:txBody>
          <a:bodyPr wrap="none" anchor="ctr">
            <a:prstTxWarp prst="textNoShape">
              <a:avLst/>
            </a:prstTxWarp>
          </a:bodyPr>
          <a:lstStyle/>
          <a:p>
            <a:endParaRPr lang="en-US"/>
          </a:p>
        </p:txBody>
      </p:sp>
      <p:grpSp>
        <p:nvGrpSpPr>
          <p:cNvPr id="2" name="Group 31"/>
          <p:cNvGrpSpPr>
            <a:grpSpLocks/>
          </p:cNvGrpSpPr>
          <p:nvPr/>
        </p:nvGrpSpPr>
        <p:grpSpPr bwMode="auto">
          <a:xfrm>
            <a:off x="3944938" y="2119313"/>
            <a:ext cx="1463675" cy="2998787"/>
            <a:chOff x="4478" y="1335"/>
            <a:chExt cx="922" cy="1889"/>
          </a:xfrm>
        </p:grpSpPr>
        <p:sp>
          <p:nvSpPr>
            <p:cNvPr id="769056" name="Rectangle 32"/>
            <p:cNvSpPr>
              <a:spLocks noChangeArrowheads="1"/>
            </p:cNvSpPr>
            <p:nvPr/>
          </p:nvSpPr>
          <p:spPr bwMode="auto">
            <a:xfrm>
              <a:off x="4871" y="1885"/>
              <a:ext cx="89" cy="89"/>
            </a:xfrm>
            <a:prstGeom prst="rect">
              <a:avLst/>
            </a:prstGeom>
            <a:solidFill>
              <a:srgbClr val="FF00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69057" name="Rectangle 33"/>
            <p:cNvSpPr>
              <a:spLocks noChangeArrowheads="1"/>
            </p:cNvSpPr>
            <p:nvPr/>
          </p:nvSpPr>
          <p:spPr bwMode="auto">
            <a:xfrm>
              <a:off x="5214" y="2203"/>
              <a:ext cx="89" cy="89"/>
            </a:xfrm>
            <a:prstGeom prst="rect">
              <a:avLst/>
            </a:prstGeom>
            <a:solidFill>
              <a:srgbClr val="FF00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69058" name="Rectangle 34"/>
            <p:cNvSpPr>
              <a:spLocks noChangeArrowheads="1"/>
            </p:cNvSpPr>
            <p:nvPr/>
          </p:nvSpPr>
          <p:spPr bwMode="auto">
            <a:xfrm>
              <a:off x="5287" y="1860"/>
              <a:ext cx="89" cy="89"/>
            </a:xfrm>
            <a:prstGeom prst="rect">
              <a:avLst/>
            </a:prstGeom>
            <a:solidFill>
              <a:srgbClr val="FF00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69059" name="Rectangle 35"/>
            <p:cNvSpPr>
              <a:spLocks noChangeArrowheads="1"/>
            </p:cNvSpPr>
            <p:nvPr/>
          </p:nvSpPr>
          <p:spPr bwMode="auto">
            <a:xfrm>
              <a:off x="4528" y="1811"/>
              <a:ext cx="89" cy="89"/>
            </a:xfrm>
            <a:prstGeom prst="rect">
              <a:avLst/>
            </a:prstGeom>
            <a:solidFill>
              <a:srgbClr val="FF00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69060" name="Rectangle 36"/>
            <p:cNvSpPr>
              <a:spLocks noChangeArrowheads="1"/>
            </p:cNvSpPr>
            <p:nvPr/>
          </p:nvSpPr>
          <p:spPr bwMode="auto">
            <a:xfrm>
              <a:off x="5311" y="2546"/>
              <a:ext cx="89" cy="89"/>
            </a:xfrm>
            <a:prstGeom prst="rect">
              <a:avLst/>
            </a:prstGeom>
            <a:solidFill>
              <a:srgbClr val="FF00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69061" name="Rectangle 37"/>
            <p:cNvSpPr>
              <a:spLocks noChangeArrowheads="1"/>
            </p:cNvSpPr>
            <p:nvPr/>
          </p:nvSpPr>
          <p:spPr bwMode="auto">
            <a:xfrm>
              <a:off x="4919" y="3135"/>
              <a:ext cx="89" cy="89"/>
            </a:xfrm>
            <a:prstGeom prst="rect">
              <a:avLst/>
            </a:prstGeom>
            <a:solidFill>
              <a:srgbClr val="FF00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69062" name="Text Box 38"/>
            <p:cNvSpPr txBox="1">
              <a:spLocks noChangeArrowheads="1"/>
            </p:cNvSpPr>
            <p:nvPr/>
          </p:nvSpPr>
          <p:spPr bwMode="auto">
            <a:xfrm>
              <a:off x="4478" y="1335"/>
              <a:ext cx="679" cy="404"/>
            </a:xfrm>
            <a:prstGeom prst="rect">
              <a:avLst/>
            </a:prstGeom>
            <a:noFill/>
            <a:ln w="9525">
              <a:noFill/>
              <a:round/>
              <a:headEnd/>
              <a:tailEnd/>
            </a:ln>
            <a:effectLst/>
          </p:spPr>
          <p:txBody>
            <a:bodyPr wrap="none" lIns="90000" tIns="46800" rIns="90000" bIns="46800">
              <a:prstTxWarp prst="textNoShape">
                <a:avLst/>
              </a:prstTxWarp>
              <a:spAutoFit/>
            </a:bodyPr>
            <a:lstStyle/>
            <a:p>
              <a:pPr defTabSz="457200">
                <a:lnSpc>
                  <a:spcPct val="75000"/>
                </a:lnSpc>
                <a:spcBef>
                  <a:spcPct val="0"/>
                </a:spcBef>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rgbClr val="FF3399"/>
                  </a:solidFill>
                </a:rPr>
                <a:t>sybil</a:t>
              </a:r>
            </a:p>
            <a:p>
              <a:pPr defTabSz="457200">
                <a:lnSpc>
                  <a:spcPct val="75000"/>
                </a:lnSpc>
                <a:spcBef>
                  <a:spcPct val="0"/>
                </a:spcBef>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rgbClr val="FF3399"/>
                  </a:solidFill>
                </a:rPr>
                <a:t>nodes</a:t>
              </a:r>
            </a:p>
          </p:txBody>
        </p:sp>
        <p:grpSp>
          <p:nvGrpSpPr>
            <p:cNvPr id="3" name="Group 39"/>
            <p:cNvGrpSpPr>
              <a:grpSpLocks/>
            </p:cNvGrpSpPr>
            <p:nvPr/>
          </p:nvGrpSpPr>
          <p:grpSpPr bwMode="auto">
            <a:xfrm>
              <a:off x="4488" y="1902"/>
              <a:ext cx="898" cy="1233"/>
              <a:chOff x="4488" y="1902"/>
              <a:chExt cx="898" cy="1233"/>
            </a:xfrm>
          </p:grpSpPr>
          <p:sp>
            <p:nvSpPr>
              <p:cNvPr id="769064" name="Line 40"/>
              <p:cNvSpPr>
                <a:spLocks noChangeShapeType="1"/>
              </p:cNvSpPr>
              <p:nvPr/>
            </p:nvSpPr>
            <p:spPr bwMode="auto">
              <a:xfrm flipH="1">
                <a:off x="4488" y="1909"/>
                <a:ext cx="98" cy="491"/>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69065" name="Line 41"/>
              <p:cNvSpPr>
                <a:spLocks noChangeShapeType="1"/>
              </p:cNvSpPr>
              <p:nvPr/>
            </p:nvSpPr>
            <p:spPr bwMode="auto">
              <a:xfrm>
                <a:off x="4628" y="1902"/>
                <a:ext cx="341" cy="498"/>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69066" name="Line 42"/>
              <p:cNvSpPr>
                <a:spLocks noChangeShapeType="1"/>
              </p:cNvSpPr>
              <p:nvPr/>
            </p:nvSpPr>
            <p:spPr bwMode="auto">
              <a:xfrm>
                <a:off x="5042" y="2449"/>
                <a:ext cx="269" cy="98"/>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69067" name="Line 43"/>
              <p:cNvSpPr>
                <a:spLocks noChangeShapeType="1"/>
              </p:cNvSpPr>
              <p:nvPr/>
            </p:nvSpPr>
            <p:spPr bwMode="auto">
              <a:xfrm flipH="1">
                <a:off x="5008" y="2620"/>
                <a:ext cx="313" cy="515"/>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69068" name="Line 44"/>
              <p:cNvSpPr>
                <a:spLocks noChangeShapeType="1"/>
              </p:cNvSpPr>
              <p:nvPr/>
            </p:nvSpPr>
            <p:spPr bwMode="auto">
              <a:xfrm>
                <a:off x="4895" y="1974"/>
                <a:ext cx="123" cy="426"/>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69069" name="Line 45"/>
              <p:cNvSpPr>
                <a:spLocks noChangeShapeType="1"/>
              </p:cNvSpPr>
              <p:nvPr/>
            </p:nvSpPr>
            <p:spPr bwMode="auto">
              <a:xfrm>
                <a:off x="4960" y="1934"/>
                <a:ext cx="327" cy="1"/>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69070" name="Line 46"/>
              <p:cNvSpPr>
                <a:spLocks noChangeShapeType="1"/>
              </p:cNvSpPr>
              <p:nvPr/>
            </p:nvSpPr>
            <p:spPr bwMode="auto">
              <a:xfrm flipH="1">
                <a:off x="5253" y="1949"/>
                <a:ext cx="68" cy="254"/>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69071" name="Line 47"/>
              <p:cNvSpPr>
                <a:spLocks noChangeShapeType="1"/>
              </p:cNvSpPr>
              <p:nvPr/>
            </p:nvSpPr>
            <p:spPr bwMode="auto">
              <a:xfrm>
                <a:off x="5385" y="1949"/>
                <a:ext cx="1" cy="597"/>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69072" name="Line 48"/>
              <p:cNvSpPr>
                <a:spLocks noChangeShapeType="1"/>
              </p:cNvSpPr>
              <p:nvPr/>
            </p:nvSpPr>
            <p:spPr bwMode="auto">
              <a:xfrm>
                <a:off x="4503" y="2449"/>
                <a:ext cx="466" cy="1"/>
              </a:xfrm>
              <a:prstGeom prst="line">
                <a:avLst/>
              </a:prstGeom>
              <a:noFill/>
              <a:ln w="27305">
                <a:solidFill>
                  <a:schemeClr val="tx1"/>
                </a:solidFill>
                <a:miter lim="800000"/>
                <a:headEnd/>
                <a:tailEnd/>
              </a:ln>
              <a:effectLst/>
            </p:spPr>
            <p:txBody>
              <a:bodyPr>
                <a:prstTxWarp prst="textNoShape">
                  <a:avLst/>
                </a:prstTxWarp>
              </a:bodyPr>
              <a:lstStyle/>
              <a:p>
                <a:endParaRPr lang="en-US"/>
              </a:p>
            </p:txBody>
          </p:sp>
        </p:grpSp>
        <p:sp>
          <p:nvSpPr>
            <p:cNvPr id="769073" name="Rectangle 49"/>
            <p:cNvSpPr>
              <a:spLocks noChangeArrowheads="1"/>
            </p:cNvSpPr>
            <p:nvPr/>
          </p:nvSpPr>
          <p:spPr bwMode="auto">
            <a:xfrm>
              <a:off x="4969" y="2399"/>
              <a:ext cx="89" cy="89"/>
            </a:xfrm>
            <a:prstGeom prst="rect">
              <a:avLst/>
            </a:prstGeom>
            <a:solidFill>
              <a:srgbClr val="FF00FF"/>
            </a:solidFill>
            <a:ln w="9360">
              <a:solidFill>
                <a:srgbClr val="000000"/>
              </a:solidFill>
              <a:miter lim="800000"/>
              <a:headEnd/>
              <a:tailEnd/>
            </a:ln>
            <a:effectLst/>
          </p:spPr>
          <p:txBody>
            <a:bodyPr wrap="none" anchor="ctr">
              <a:prstTxWarp prst="textNoShape">
                <a:avLst/>
              </a:prstTxWarp>
            </a:bodyPr>
            <a:lstStyle/>
            <a:p>
              <a:endParaRPr lang="en-US"/>
            </a:p>
          </p:txBody>
        </p:sp>
      </p:grpSp>
      <p:sp>
        <p:nvSpPr>
          <p:cNvPr id="769075" name="Text Box 51"/>
          <p:cNvSpPr txBox="1">
            <a:spLocks noChangeArrowheads="1"/>
          </p:cNvSpPr>
          <p:nvPr/>
        </p:nvSpPr>
        <p:spPr bwMode="auto">
          <a:xfrm>
            <a:off x="5791200" y="1557338"/>
            <a:ext cx="2895600" cy="1631858"/>
          </a:xfrm>
          <a:prstGeom prst="rect">
            <a:avLst/>
          </a:prstGeom>
          <a:noFill/>
          <a:ln w="9525">
            <a:noFill/>
            <a:miter lim="800000"/>
            <a:headEnd/>
            <a:tailEnd/>
          </a:ln>
          <a:effectLst/>
        </p:spPr>
        <p:txBody>
          <a:bodyPr lIns="92075" tIns="46038" rIns="92075" bIns="46038">
            <a:prstTxWarp prst="textNoShape">
              <a:avLst/>
            </a:prstTxWarp>
            <a:spAutoFit/>
          </a:bodyPr>
          <a:lstStyle/>
          <a:p>
            <a:pPr>
              <a:buClr>
                <a:schemeClr val="tx2"/>
              </a:buClr>
              <a:buSzTx/>
              <a:buFont typeface="Wingdings" charset="2"/>
              <a:buNone/>
            </a:pPr>
            <a:r>
              <a:rPr lang="en-US" sz="2000" u="sng" dirty="0" err="1"/>
              <a:t>Dis</a:t>
            </a:r>
            <a:r>
              <a:rPr lang="en-US" sz="2000" u="sng" dirty="0"/>
              <a:t>-proportionally</a:t>
            </a:r>
            <a:r>
              <a:rPr lang="en-US" sz="2000" dirty="0"/>
              <a:t> small cut disconnecting a large number of identities </a:t>
            </a:r>
          </a:p>
          <a:p>
            <a:endParaRPr lang="en-US" sz="2000" dirty="0"/>
          </a:p>
        </p:txBody>
      </p:sp>
      <p:sp>
        <p:nvSpPr>
          <p:cNvPr id="769077" name="Freeform 53"/>
          <p:cNvSpPr>
            <a:spLocks/>
          </p:cNvSpPr>
          <p:nvPr/>
        </p:nvSpPr>
        <p:spPr bwMode="auto">
          <a:xfrm>
            <a:off x="2832100" y="1250950"/>
            <a:ext cx="3243263" cy="1792288"/>
          </a:xfrm>
          <a:custGeom>
            <a:avLst/>
            <a:gdLst/>
            <a:ahLst/>
            <a:cxnLst>
              <a:cxn ang="0">
                <a:pos x="2043" y="205"/>
              </a:cxn>
              <a:cxn ang="0">
                <a:pos x="1619" y="23"/>
              </a:cxn>
              <a:cxn ang="0">
                <a:pos x="482" y="114"/>
              </a:cxn>
              <a:cxn ang="0">
                <a:pos x="73" y="705"/>
              </a:cxn>
              <a:cxn ang="0">
                <a:pos x="43" y="1129"/>
              </a:cxn>
            </a:cxnLst>
            <a:rect l="0" t="0" r="r" b="b"/>
            <a:pathLst>
              <a:path w="2043" h="1129">
                <a:moveTo>
                  <a:pt x="2043" y="205"/>
                </a:moveTo>
                <a:cubicBezTo>
                  <a:pt x="1975" y="175"/>
                  <a:pt x="1879" y="38"/>
                  <a:pt x="1619" y="23"/>
                </a:cubicBezTo>
                <a:cubicBezTo>
                  <a:pt x="1359" y="8"/>
                  <a:pt x="740" y="0"/>
                  <a:pt x="482" y="114"/>
                </a:cubicBezTo>
                <a:cubicBezTo>
                  <a:pt x="224" y="228"/>
                  <a:pt x="146" y="536"/>
                  <a:pt x="73" y="705"/>
                </a:cubicBezTo>
                <a:cubicBezTo>
                  <a:pt x="0" y="874"/>
                  <a:pt x="49" y="1041"/>
                  <a:pt x="43" y="1129"/>
                </a:cubicBezTo>
              </a:path>
            </a:pathLst>
          </a:custGeom>
          <a:noFill/>
          <a:ln w="63500" cap="flat" cmpd="sng">
            <a:solidFill>
              <a:schemeClr val="tx1"/>
            </a:solidFill>
            <a:prstDash val="dash"/>
            <a:round/>
            <a:headEnd/>
            <a:tailEnd type="stealth" w="lg" len="lg"/>
          </a:ln>
          <a:effectLst/>
        </p:spPr>
        <p:txBody>
          <a:bodyPr wrap="none" lIns="92075" tIns="46038" rIns="92075" bIns="46038">
            <a:prstTxWarp prst="textNoShape">
              <a:avLst/>
            </a:prstTxWarp>
          </a:bodyPr>
          <a:lstStyle/>
          <a:p>
            <a:endParaRPr lang="en-US"/>
          </a:p>
        </p:txBody>
      </p:sp>
      <p:sp>
        <p:nvSpPr>
          <p:cNvPr id="769079" name="Text Box 55"/>
          <p:cNvSpPr txBox="1">
            <a:spLocks noChangeArrowheads="1"/>
          </p:cNvSpPr>
          <p:nvPr/>
        </p:nvSpPr>
        <p:spPr bwMode="auto">
          <a:xfrm>
            <a:off x="5715000" y="3962400"/>
            <a:ext cx="2971800" cy="1016305"/>
          </a:xfrm>
          <a:prstGeom prst="rect">
            <a:avLst/>
          </a:prstGeom>
          <a:noFill/>
          <a:ln w="9525">
            <a:noFill/>
            <a:miter lim="800000"/>
            <a:headEnd/>
            <a:tailEnd/>
          </a:ln>
          <a:effectLst/>
        </p:spPr>
        <p:txBody>
          <a:bodyPr lIns="92075" tIns="46038" rIns="92075" bIns="46038">
            <a:prstTxWarp prst="textNoShape">
              <a:avLst/>
            </a:prstTxWarp>
            <a:spAutoFit/>
          </a:bodyPr>
          <a:lstStyle/>
          <a:p>
            <a:r>
              <a:rPr lang="en-US" sz="2000" dirty="0">
                <a:solidFill>
                  <a:schemeClr val="hlink"/>
                </a:solidFill>
              </a:rPr>
              <a:t>But cannot search for such cut brute-force…</a:t>
            </a:r>
          </a:p>
        </p:txBody>
      </p:sp>
      <p:sp>
        <p:nvSpPr>
          <p:cNvPr id="52" name="Slide Number Placeholder 51"/>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9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079"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42" name="Rectangle 2"/>
          <p:cNvSpPr>
            <a:spLocks noGrp="1" noChangeArrowheads="1"/>
          </p:cNvSpPr>
          <p:nvPr>
            <p:ph type="title"/>
          </p:nvPr>
        </p:nvSpPr>
        <p:spPr/>
        <p:txBody>
          <a:bodyPr/>
          <a:lstStyle/>
          <a:p>
            <a:r>
              <a:rPr lang="en-US" smtClean="0"/>
              <a:t>Goal of Sybil Defense</a:t>
            </a:r>
            <a:endParaRPr lang="en-US"/>
          </a:p>
        </p:txBody>
      </p:sp>
      <p:sp>
        <p:nvSpPr>
          <p:cNvPr id="778243" name="Rectangle 3"/>
          <p:cNvSpPr>
            <a:spLocks noGrp="1" noChangeArrowheads="1"/>
          </p:cNvSpPr>
          <p:nvPr>
            <p:ph type="body" idx="1"/>
          </p:nvPr>
        </p:nvSpPr>
        <p:spPr/>
        <p:txBody>
          <a:bodyPr/>
          <a:lstStyle/>
          <a:p>
            <a:r>
              <a:rPr lang="en-US" dirty="0" smtClean="0"/>
              <a:t>Goal: Enable a </a:t>
            </a:r>
            <a:r>
              <a:rPr lang="en-US" i="1" dirty="0" smtClean="0"/>
              <a:t>verifier</a:t>
            </a:r>
            <a:r>
              <a:rPr lang="en-US" dirty="0" smtClean="0"/>
              <a:t> node to decide whether to </a:t>
            </a:r>
            <a:r>
              <a:rPr lang="en-US" dirty="0" smtClean="0">
                <a:solidFill>
                  <a:schemeClr val="hlink"/>
                </a:solidFill>
              </a:rPr>
              <a:t>accept</a:t>
            </a:r>
            <a:r>
              <a:rPr lang="en-US" dirty="0" smtClean="0"/>
              <a:t> another </a:t>
            </a:r>
            <a:r>
              <a:rPr lang="en-US" i="1" dirty="0" smtClean="0"/>
              <a:t>suspect </a:t>
            </a:r>
            <a:r>
              <a:rPr lang="en-US" dirty="0" smtClean="0"/>
              <a:t>node</a:t>
            </a:r>
          </a:p>
          <a:p>
            <a:pPr lvl="1"/>
            <a:r>
              <a:rPr lang="en-US" dirty="0" smtClean="0">
                <a:solidFill>
                  <a:schemeClr val="hlink"/>
                </a:solidFill>
              </a:rPr>
              <a:t>Accept</a:t>
            </a:r>
            <a:r>
              <a:rPr lang="en-US" dirty="0" smtClean="0"/>
              <a:t>: Provide service to / receive service from </a:t>
            </a:r>
          </a:p>
          <a:p>
            <a:pPr lvl="1"/>
            <a:r>
              <a:rPr lang="en-US" dirty="0" smtClean="0"/>
              <a:t>Idealized guarantee: An honest node accepts and only accepts other honest nodes</a:t>
            </a:r>
          </a:p>
          <a:p>
            <a:pPr lvl="3">
              <a:buFontTx/>
              <a:buChar char="–"/>
            </a:pPr>
            <a:endParaRPr lang="en-US" dirty="0" smtClean="0"/>
          </a:p>
          <a:p>
            <a:r>
              <a:rPr lang="en-US" dirty="0" err="1" smtClean="0"/>
              <a:t>SybilGuard</a:t>
            </a:r>
            <a:r>
              <a:rPr lang="en-US" dirty="0" smtClean="0"/>
              <a:t>:</a:t>
            </a:r>
          </a:p>
          <a:p>
            <a:pPr lvl="1"/>
            <a:r>
              <a:rPr lang="en-US" dirty="0" smtClean="0"/>
              <a:t>Bounds the number of </a:t>
            </a:r>
            <a:r>
              <a:rPr lang="en-US" dirty="0" err="1" smtClean="0"/>
              <a:t>sybil</a:t>
            </a:r>
            <a:r>
              <a:rPr lang="en-US" dirty="0" smtClean="0"/>
              <a:t> nodes accepted</a:t>
            </a:r>
          </a:p>
          <a:p>
            <a:pPr lvl="1"/>
            <a:r>
              <a:rPr lang="en-US" dirty="0" smtClean="0"/>
              <a:t>Guarantees are with high probability</a:t>
            </a:r>
          </a:p>
          <a:p>
            <a:pPr lvl="1"/>
            <a:r>
              <a:rPr lang="en-US" dirty="0" smtClean="0"/>
              <a:t>Approach: Acceptance based on </a:t>
            </a:r>
            <a:r>
              <a:rPr lang="en-US" dirty="0" smtClean="0">
                <a:solidFill>
                  <a:schemeClr val="hlink"/>
                </a:solidFill>
              </a:rPr>
              <a:t>random route intersection</a:t>
            </a:r>
            <a:r>
              <a:rPr lang="en-US" dirty="0" smtClean="0"/>
              <a:t> between verifier and suspect </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p:txBody>
          <a:bodyPr/>
          <a:lstStyle/>
          <a:p>
            <a:r>
              <a:rPr lang="en-US"/>
              <a:t>Random Walk Review</a:t>
            </a:r>
          </a:p>
        </p:txBody>
      </p:sp>
      <p:sp>
        <p:nvSpPr>
          <p:cNvPr id="787464" name="Rectangle 8"/>
          <p:cNvSpPr>
            <a:spLocks noChangeArrowheads="1"/>
          </p:cNvSpPr>
          <p:nvPr/>
        </p:nvSpPr>
        <p:spPr bwMode="auto">
          <a:xfrm>
            <a:off x="2895600" y="2514600"/>
            <a:ext cx="157163" cy="141288"/>
          </a:xfrm>
          <a:prstGeom prst="rect">
            <a:avLst/>
          </a:prstGeom>
          <a:solidFill>
            <a:srgbClr val="008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87465" name="Rectangle 9"/>
          <p:cNvSpPr>
            <a:spLocks noChangeArrowheads="1"/>
          </p:cNvSpPr>
          <p:nvPr/>
        </p:nvSpPr>
        <p:spPr bwMode="auto">
          <a:xfrm>
            <a:off x="5257800" y="2514600"/>
            <a:ext cx="157163" cy="141288"/>
          </a:xfrm>
          <a:prstGeom prst="rect">
            <a:avLst/>
          </a:prstGeom>
          <a:solidFill>
            <a:srgbClr val="008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87466" name="Line 10"/>
          <p:cNvSpPr>
            <a:spLocks noChangeShapeType="1"/>
          </p:cNvSpPr>
          <p:nvPr/>
        </p:nvSpPr>
        <p:spPr bwMode="auto">
          <a:xfrm>
            <a:off x="2057400" y="1828800"/>
            <a:ext cx="838200" cy="685800"/>
          </a:xfrm>
          <a:prstGeom prst="line">
            <a:avLst/>
          </a:prstGeom>
          <a:noFill/>
          <a:ln w="25400">
            <a:solidFill>
              <a:schemeClr val="tx1"/>
            </a:solidFill>
            <a:round/>
            <a:headEnd/>
            <a:tailEnd/>
          </a:ln>
          <a:effectLst/>
        </p:spPr>
        <p:txBody>
          <a:bodyPr wrap="none" lIns="92075" tIns="46038" rIns="92075" bIns="46038">
            <a:prstTxWarp prst="textNoShape">
              <a:avLst/>
            </a:prstTxWarp>
          </a:bodyPr>
          <a:lstStyle/>
          <a:p>
            <a:endParaRPr lang="en-US"/>
          </a:p>
        </p:txBody>
      </p:sp>
      <p:sp>
        <p:nvSpPr>
          <p:cNvPr id="787474" name="Line 18"/>
          <p:cNvSpPr>
            <a:spLocks noChangeShapeType="1"/>
          </p:cNvSpPr>
          <p:nvPr/>
        </p:nvSpPr>
        <p:spPr bwMode="auto">
          <a:xfrm>
            <a:off x="3048000" y="2590800"/>
            <a:ext cx="1295400" cy="762000"/>
          </a:xfrm>
          <a:prstGeom prst="line">
            <a:avLst/>
          </a:prstGeom>
          <a:noFill/>
          <a:ln w="25400">
            <a:solidFill>
              <a:schemeClr val="tx1"/>
            </a:solidFill>
            <a:round/>
            <a:headEnd/>
            <a:tailEnd/>
          </a:ln>
          <a:effectLst/>
        </p:spPr>
        <p:txBody>
          <a:bodyPr wrap="none" lIns="92075" tIns="46038" rIns="92075" bIns="46038">
            <a:prstTxWarp prst="textNoShape">
              <a:avLst/>
            </a:prstTxWarp>
          </a:bodyPr>
          <a:lstStyle/>
          <a:p>
            <a:endParaRPr lang="en-US"/>
          </a:p>
        </p:txBody>
      </p:sp>
      <p:sp>
        <p:nvSpPr>
          <p:cNvPr id="787475" name="Line 19"/>
          <p:cNvSpPr>
            <a:spLocks noChangeShapeType="1"/>
          </p:cNvSpPr>
          <p:nvPr/>
        </p:nvSpPr>
        <p:spPr bwMode="auto">
          <a:xfrm>
            <a:off x="3111500" y="2590800"/>
            <a:ext cx="2133600" cy="0"/>
          </a:xfrm>
          <a:prstGeom prst="line">
            <a:avLst/>
          </a:prstGeom>
          <a:noFill/>
          <a:ln w="25400">
            <a:solidFill>
              <a:schemeClr val="tx1"/>
            </a:solidFill>
            <a:round/>
            <a:headEnd/>
            <a:tailEnd/>
          </a:ln>
          <a:effectLst/>
        </p:spPr>
        <p:txBody>
          <a:bodyPr wrap="none" lIns="92075" tIns="46038" rIns="92075" bIns="46038">
            <a:prstTxWarp prst="textNoShape">
              <a:avLst/>
            </a:prstTxWarp>
          </a:bodyPr>
          <a:lstStyle/>
          <a:p>
            <a:endParaRPr lang="en-US"/>
          </a:p>
        </p:txBody>
      </p:sp>
      <p:sp>
        <p:nvSpPr>
          <p:cNvPr id="787476" name="Line 20"/>
          <p:cNvSpPr>
            <a:spLocks noChangeShapeType="1"/>
          </p:cNvSpPr>
          <p:nvPr/>
        </p:nvSpPr>
        <p:spPr bwMode="auto">
          <a:xfrm flipH="1">
            <a:off x="1981200" y="2590800"/>
            <a:ext cx="914400" cy="533400"/>
          </a:xfrm>
          <a:prstGeom prst="line">
            <a:avLst/>
          </a:prstGeom>
          <a:noFill/>
          <a:ln w="25400">
            <a:solidFill>
              <a:schemeClr val="tx1"/>
            </a:solidFill>
            <a:round/>
            <a:headEnd/>
            <a:tailEnd/>
          </a:ln>
          <a:effectLst/>
        </p:spPr>
        <p:txBody>
          <a:bodyPr wrap="none" lIns="92075" tIns="46038" rIns="92075" bIns="46038">
            <a:prstTxWarp prst="textNoShape">
              <a:avLst/>
            </a:prstTxWarp>
          </a:bodyPr>
          <a:lstStyle/>
          <a:p>
            <a:endParaRPr lang="en-US"/>
          </a:p>
        </p:txBody>
      </p:sp>
      <p:sp>
        <p:nvSpPr>
          <p:cNvPr id="787477" name="Line 21"/>
          <p:cNvSpPr>
            <a:spLocks noChangeShapeType="1"/>
          </p:cNvSpPr>
          <p:nvPr/>
        </p:nvSpPr>
        <p:spPr bwMode="auto">
          <a:xfrm>
            <a:off x="5486400" y="2590800"/>
            <a:ext cx="1676400" cy="0"/>
          </a:xfrm>
          <a:prstGeom prst="line">
            <a:avLst/>
          </a:prstGeom>
          <a:noFill/>
          <a:ln w="25400">
            <a:solidFill>
              <a:schemeClr val="tx1"/>
            </a:solidFill>
            <a:round/>
            <a:headEnd/>
            <a:tailEnd/>
          </a:ln>
          <a:effectLst/>
        </p:spPr>
        <p:txBody>
          <a:bodyPr wrap="none" lIns="92075" tIns="46038" rIns="92075" bIns="46038">
            <a:prstTxWarp prst="textNoShape">
              <a:avLst/>
            </a:prstTxWarp>
          </a:bodyPr>
          <a:lstStyle/>
          <a:p>
            <a:endParaRPr lang="en-US"/>
          </a:p>
        </p:txBody>
      </p:sp>
      <p:sp>
        <p:nvSpPr>
          <p:cNvPr id="787478" name="Line 22"/>
          <p:cNvSpPr>
            <a:spLocks noChangeShapeType="1"/>
          </p:cNvSpPr>
          <p:nvPr/>
        </p:nvSpPr>
        <p:spPr bwMode="auto">
          <a:xfrm flipV="1">
            <a:off x="5410200" y="1905000"/>
            <a:ext cx="762000" cy="609600"/>
          </a:xfrm>
          <a:prstGeom prst="line">
            <a:avLst/>
          </a:prstGeom>
          <a:noFill/>
          <a:ln w="25400">
            <a:solidFill>
              <a:schemeClr val="tx1"/>
            </a:solidFill>
            <a:round/>
            <a:headEnd/>
            <a:tailEnd/>
          </a:ln>
          <a:effectLst/>
        </p:spPr>
        <p:txBody>
          <a:bodyPr wrap="none" lIns="92075" tIns="46038" rIns="92075" bIns="46038">
            <a:prstTxWarp prst="textNoShape">
              <a:avLst/>
            </a:prstTxWarp>
          </a:bodyPr>
          <a:lstStyle/>
          <a:p>
            <a:endParaRPr lang="en-US"/>
          </a:p>
        </p:txBody>
      </p:sp>
      <p:sp>
        <p:nvSpPr>
          <p:cNvPr id="787485" name="Line 29"/>
          <p:cNvSpPr>
            <a:spLocks noChangeShapeType="1"/>
          </p:cNvSpPr>
          <p:nvPr/>
        </p:nvSpPr>
        <p:spPr bwMode="auto">
          <a:xfrm>
            <a:off x="2133600" y="1714500"/>
            <a:ext cx="914400" cy="762000"/>
          </a:xfrm>
          <a:prstGeom prst="line">
            <a:avLst/>
          </a:prstGeom>
          <a:noFill/>
          <a:ln w="50800">
            <a:solidFill>
              <a:schemeClr val="tx2"/>
            </a:solidFill>
            <a:prstDash val="sysDot"/>
            <a:round/>
            <a:headEnd/>
            <a:tailEnd type="stealth" w="lg" len="med"/>
          </a:ln>
          <a:effectLst/>
        </p:spPr>
        <p:txBody>
          <a:bodyPr wrap="none" lIns="92075" tIns="46038" rIns="92075" bIns="46038">
            <a:prstTxWarp prst="textNoShape">
              <a:avLst/>
            </a:prstTxWarp>
          </a:bodyPr>
          <a:lstStyle/>
          <a:p>
            <a:endParaRPr lang="en-US"/>
          </a:p>
        </p:txBody>
      </p:sp>
      <p:sp>
        <p:nvSpPr>
          <p:cNvPr id="787487" name="Line 31"/>
          <p:cNvSpPr>
            <a:spLocks noChangeShapeType="1"/>
          </p:cNvSpPr>
          <p:nvPr/>
        </p:nvSpPr>
        <p:spPr bwMode="auto">
          <a:xfrm>
            <a:off x="3048000" y="2438400"/>
            <a:ext cx="2209800" cy="0"/>
          </a:xfrm>
          <a:prstGeom prst="line">
            <a:avLst/>
          </a:prstGeom>
          <a:noFill/>
          <a:ln w="50800">
            <a:solidFill>
              <a:schemeClr val="tx2"/>
            </a:solidFill>
            <a:prstDash val="sysDot"/>
            <a:round/>
            <a:headEnd/>
            <a:tailEnd type="stealth" w="lg" len="med"/>
          </a:ln>
          <a:effectLst/>
        </p:spPr>
        <p:txBody>
          <a:bodyPr wrap="none" lIns="92075" tIns="46038" rIns="92075" bIns="46038">
            <a:prstTxWarp prst="textNoShape">
              <a:avLst/>
            </a:prstTxWarp>
          </a:bodyPr>
          <a:lstStyle/>
          <a:p>
            <a:endParaRPr lang="en-US"/>
          </a:p>
        </p:txBody>
      </p:sp>
      <p:sp>
        <p:nvSpPr>
          <p:cNvPr id="787488" name="Line 32"/>
          <p:cNvSpPr>
            <a:spLocks noChangeShapeType="1"/>
          </p:cNvSpPr>
          <p:nvPr/>
        </p:nvSpPr>
        <p:spPr bwMode="auto">
          <a:xfrm>
            <a:off x="5562600" y="2438400"/>
            <a:ext cx="1600200" cy="0"/>
          </a:xfrm>
          <a:prstGeom prst="line">
            <a:avLst/>
          </a:prstGeom>
          <a:noFill/>
          <a:ln w="50800">
            <a:solidFill>
              <a:schemeClr val="tx2"/>
            </a:solidFill>
            <a:prstDash val="sysDot"/>
            <a:round/>
            <a:headEnd/>
            <a:tailEnd type="stealth" w="lg" len="med"/>
          </a:ln>
          <a:effectLst/>
        </p:spPr>
        <p:txBody>
          <a:bodyPr wrap="none" lIns="92075" tIns="46038" rIns="92075" bIns="46038">
            <a:prstTxWarp prst="textNoShape">
              <a:avLst/>
            </a:prstTxWarp>
          </a:bodyPr>
          <a:lstStyle/>
          <a:p>
            <a:endParaRPr lang="en-US"/>
          </a:p>
        </p:txBody>
      </p:sp>
      <p:sp>
        <p:nvSpPr>
          <p:cNvPr id="787489" name="Line 33"/>
          <p:cNvSpPr>
            <a:spLocks noChangeShapeType="1"/>
          </p:cNvSpPr>
          <p:nvPr/>
        </p:nvSpPr>
        <p:spPr bwMode="auto">
          <a:xfrm>
            <a:off x="2209800" y="1600200"/>
            <a:ext cx="914400" cy="762000"/>
          </a:xfrm>
          <a:prstGeom prst="line">
            <a:avLst/>
          </a:prstGeom>
          <a:noFill/>
          <a:ln w="50800">
            <a:solidFill>
              <a:schemeClr val="hlink"/>
            </a:solidFill>
            <a:prstDash val="sysDot"/>
            <a:round/>
            <a:headEnd/>
            <a:tailEnd type="stealth" w="lg" len="med"/>
          </a:ln>
          <a:effectLst/>
        </p:spPr>
        <p:txBody>
          <a:bodyPr wrap="none" lIns="92075" tIns="46038" rIns="92075" bIns="46038">
            <a:prstTxWarp prst="textNoShape">
              <a:avLst/>
            </a:prstTxWarp>
          </a:bodyPr>
          <a:lstStyle/>
          <a:p>
            <a:endParaRPr lang="en-US"/>
          </a:p>
        </p:txBody>
      </p:sp>
      <p:sp>
        <p:nvSpPr>
          <p:cNvPr id="787490" name="Line 34"/>
          <p:cNvSpPr>
            <a:spLocks noChangeShapeType="1"/>
          </p:cNvSpPr>
          <p:nvPr/>
        </p:nvSpPr>
        <p:spPr bwMode="auto">
          <a:xfrm>
            <a:off x="3276600" y="2514600"/>
            <a:ext cx="1066800" cy="685800"/>
          </a:xfrm>
          <a:prstGeom prst="line">
            <a:avLst/>
          </a:prstGeom>
          <a:noFill/>
          <a:ln w="50800">
            <a:solidFill>
              <a:schemeClr val="hlink"/>
            </a:solidFill>
            <a:prstDash val="sysDot"/>
            <a:round/>
            <a:headEnd/>
            <a:tailEnd type="stealth" w="lg" len="med"/>
          </a:ln>
          <a:effectLst/>
        </p:spPr>
        <p:txBody>
          <a:bodyPr wrap="none" lIns="92075" tIns="46038" rIns="92075" bIns="46038">
            <a:prstTxWarp prst="textNoShape">
              <a:avLst/>
            </a:prstTxWarp>
          </a:bodyPr>
          <a:lstStyle/>
          <a:p>
            <a:endParaRPr lang="en-US"/>
          </a:p>
        </p:txBody>
      </p:sp>
      <p:sp>
        <p:nvSpPr>
          <p:cNvPr id="787492" name="Text Box 36"/>
          <p:cNvSpPr txBox="1">
            <a:spLocks noChangeArrowheads="1"/>
          </p:cNvSpPr>
          <p:nvPr/>
        </p:nvSpPr>
        <p:spPr bwMode="auto">
          <a:xfrm>
            <a:off x="1295400" y="3571875"/>
            <a:ext cx="2873375" cy="466725"/>
          </a:xfrm>
          <a:prstGeom prst="rect">
            <a:avLst/>
          </a:prstGeom>
          <a:solidFill>
            <a:schemeClr val="accent1"/>
          </a:solidFill>
          <a:ln w="9525">
            <a:solidFill>
              <a:schemeClr val="tx1"/>
            </a:solidFill>
            <a:miter lim="800000"/>
            <a:headEnd/>
            <a:tailEnd/>
          </a:ln>
          <a:effectLst/>
        </p:spPr>
        <p:txBody>
          <a:bodyPr wrap="none" lIns="92075" tIns="46038" rIns="92075" bIns="46038">
            <a:prstTxWarp prst="textNoShape">
              <a:avLst/>
            </a:prstTxWarp>
            <a:spAutoFit/>
          </a:bodyPr>
          <a:lstStyle/>
          <a:p>
            <a:r>
              <a:rPr lang="en-US"/>
              <a:t>pick random edge d</a:t>
            </a:r>
          </a:p>
        </p:txBody>
      </p:sp>
      <p:sp>
        <p:nvSpPr>
          <p:cNvPr id="787493" name="Text Box 37"/>
          <p:cNvSpPr txBox="1">
            <a:spLocks noChangeArrowheads="1"/>
          </p:cNvSpPr>
          <p:nvPr/>
        </p:nvSpPr>
        <p:spPr bwMode="auto">
          <a:xfrm>
            <a:off x="1295400" y="4257675"/>
            <a:ext cx="2855913" cy="466725"/>
          </a:xfrm>
          <a:prstGeom prst="rect">
            <a:avLst/>
          </a:prstGeom>
          <a:solidFill>
            <a:srgbClr val="FF99CC"/>
          </a:solidFill>
          <a:ln w="9525">
            <a:solidFill>
              <a:schemeClr val="tx1"/>
            </a:solidFill>
            <a:miter lim="800000"/>
            <a:headEnd/>
            <a:tailEnd/>
          </a:ln>
          <a:effectLst/>
        </p:spPr>
        <p:txBody>
          <a:bodyPr wrap="none" lIns="92075" tIns="46038" rIns="92075" bIns="46038">
            <a:prstTxWarp prst="textNoShape">
              <a:avLst/>
            </a:prstTxWarp>
            <a:spAutoFit/>
          </a:bodyPr>
          <a:lstStyle/>
          <a:p>
            <a:r>
              <a:rPr lang="en-US"/>
              <a:t>pick random edge c</a:t>
            </a:r>
          </a:p>
        </p:txBody>
      </p:sp>
      <p:sp>
        <p:nvSpPr>
          <p:cNvPr id="787494" name="Text Box 38"/>
          <p:cNvSpPr txBox="1">
            <a:spLocks noChangeArrowheads="1"/>
          </p:cNvSpPr>
          <p:nvPr/>
        </p:nvSpPr>
        <p:spPr bwMode="auto">
          <a:xfrm>
            <a:off x="4572000" y="3571875"/>
            <a:ext cx="2873375" cy="466725"/>
          </a:xfrm>
          <a:prstGeom prst="rect">
            <a:avLst/>
          </a:prstGeom>
          <a:solidFill>
            <a:schemeClr val="accent1"/>
          </a:solidFill>
          <a:ln w="9525">
            <a:solidFill>
              <a:schemeClr val="tx1"/>
            </a:solidFill>
            <a:miter lim="800000"/>
            <a:headEnd/>
            <a:tailEnd/>
          </a:ln>
          <a:effectLst/>
        </p:spPr>
        <p:txBody>
          <a:bodyPr wrap="none" lIns="92075" tIns="46038" rIns="92075" bIns="46038">
            <a:prstTxWarp prst="textNoShape">
              <a:avLst/>
            </a:prstTxWarp>
            <a:spAutoFit/>
          </a:bodyPr>
          <a:lstStyle/>
          <a:p>
            <a:r>
              <a:rPr lang="en-US"/>
              <a:t>pick random edge e</a:t>
            </a:r>
          </a:p>
        </p:txBody>
      </p:sp>
      <p:sp>
        <p:nvSpPr>
          <p:cNvPr id="787500" name="Text Box 44"/>
          <p:cNvSpPr txBox="1">
            <a:spLocks noChangeArrowheads="1"/>
          </p:cNvSpPr>
          <p:nvPr/>
        </p:nvSpPr>
        <p:spPr bwMode="auto">
          <a:xfrm>
            <a:off x="1905000" y="1843088"/>
            <a:ext cx="382588" cy="519112"/>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2800"/>
              <a:t>a</a:t>
            </a:r>
          </a:p>
        </p:txBody>
      </p:sp>
      <p:sp>
        <p:nvSpPr>
          <p:cNvPr id="787501" name="Text Box 45"/>
          <p:cNvSpPr txBox="1">
            <a:spLocks noChangeArrowheads="1"/>
          </p:cNvSpPr>
          <p:nvPr/>
        </p:nvSpPr>
        <p:spPr bwMode="auto">
          <a:xfrm>
            <a:off x="1981200" y="2528888"/>
            <a:ext cx="382588" cy="519112"/>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2800"/>
              <a:t>b</a:t>
            </a:r>
          </a:p>
        </p:txBody>
      </p:sp>
      <p:sp>
        <p:nvSpPr>
          <p:cNvPr id="787502" name="Text Box 46"/>
          <p:cNvSpPr txBox="1">
            <a:spLocks noChangeArrowheads="1"/>
          </p:cNvSpPr>
          <p:nvPr/>
        </p:nvSpPr>
        <p:spPr bwMode="auto">
          <a:xfrm>
            <a:off x="4343400" y="2528888"/>
            <a:ext cx="382588" cy="519112"/>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2800"/>
              <a:t>d</a:t>
            </a:r>
          </a:p>
        </p:txBody>
      </p:sp>
      <p:sp>
        <p:nvSpPr>
          <p:cNvPr id="787503" name="Text Box 47"/>
          <p:cNvSpPr txBox="1">
            <a:spLocks noChangeArrowheads="1"/>
          </p:cNvSpPr>
          <p:nvPr/>
        </p:nvSpPr>
        <p:spPr bwMode="auto">
          <a:xfrm>
            <a:off x="6246813" y="2466975"/>
            <a:ext cx="382587" cy="519113"/>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2800"/>
              <a:t>e</a:t>
            </a:r>
          </a:p>
        </p:txBody>
      </p:sp>
      <p:sp>
        <p:nvSpPr>
          <p:cNvPr id="787504" name="Text Box 48"/>
          <p:cNvSpPr txBox="1">
            <a:spLocks noChangeArrowheads="1"/>
          </p:cNvSpPr>
          <p:nvPr/>
        </p:nvSpPr>
        <p:spPr bwMode="auto">
          <a:xfrm>
            <a:off x="5638800" y="1792288"/>
            <a:ext cx="282575" cy="519112"/>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2800"/>
              <a:t>f</a:t>
            </a:r>
          </a:p>
        </p:txBody>
      </p:sp>
      <p:sp>
        <p:nvSpPr>
          <p:cNvPr id="787505" name="Text Box 49"/>
          <p:cNvSpPr txBox="1">
            <a:spLocks noChangeArrowheads="1"/>
          </p:cNvSpPr>
          <p:nvPr/>
        </p:nvSpPr>
        <p:spPr bwMode="auto">
          <a:xfrm>
            <a:off x="3200400" y="2667000"/>
            <a:ext cx="361950" cy="519113"/>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2800"/>
              <a:t>c</a:t>
            </a:r>
          </a:p>
        </p:txBody>
      </p:sp>
      <p:sp>
        <p:nvSpPr>
          <p:cNvPr id="27" name="Slide Number Placeholder 26"/>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87485"/>
                                        </p:tgtEl>
                                        <p:attrNameLst>
                                          <p:attrName>style.visibility</p:attrName>
                                        </p:attrNameLst>
                                      </p:cBhvr>
                                      <p:to>
                                        <p:strVal val="visible"/>
                                      </p:to>
                                    </p:set>
                                    <p:animEffect transition="in" filter="wipe(left)">
                                      <p:cBhvr>
                                        <p:cTn id="7" dur="500"/>
                                        <p:tgtEl>
                                          <p:spTgt spid="78748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8749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87487"/>
                                        </p:tgtEl>
                                        <p:attrNameLst>
                                          <p:attrName>style.visibility</p:attrName>
                                        </p:attrNameLst>
                                      </p:cBhvr>
                                      <p:to>
                                        <p:strVal val="visible"/>
                                      </p:to>
                                    </p:set>
                                    <p:animEffect transition="in" filter="wipe(left)">
                                      <p:cBhvr>
                                        <p:cTn id="16" dur="500"/>
                                        <p:tgtEl>
                                          <p:spTgt spid="78748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8749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87488"/>
                                        </p:tgtEl>
                                        <p:attrNameLst>
                                          <p:attrName>style.visibility</p:attrName>
                                        </p:attrNameLst>
                                      </p:cBhvr>
                                      <p:to>
                                        <p:strVal val="visible"/>
                                      </p:to>
                                    </p:set>
                                    <p:animEffect transition="in" filter="wipe(left)">
                                      <p:cBhvr>
                                        <p:cTn id="25" dur="500"/>
                                        <p:tgtEl>
                                          <p:spTgt spid="78748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87489"/>
                                        </p:tgtEl>
                                        <p:attrNameLst>
                                          <p:attrName>style.visibility</p:attrName>
                                        </p:attrNameLst>
                                      </p:cBhvr>
                                      <p:to>
                                        <p:strVal val="visible"/>
                                      </p:to>
                                    </p:set>
                                    <p:animEffect transition="in" filter="wipe(left)">
                                      <p:cBhvr>
                                        <p:cTn id="30" dur="500"/>
                                        <p:tgtEl>
                                          <p:spTgt spid="78748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8749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87490"/>
                                        </p:tgtEl>
                                        <p:attrNameLst>
                                          <p:attrName>style.visibility</p:attrName>
                                        </p:attrNameLst>
                                      </p:cBhvr>
                                      <p:to>
                                        <p:strVal val="visible"/>
                                      </p:to>
                                    </p:set>
                                    <p:animEffect transition="in" filter="wipe(left)">
                                      <p:cBhvr>
                                        <p:cTn id="39" dur="500"/>
                                        <p:tgtEl>
                                          <p:spTgt spid="787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7485" grpId="0" animBg="1"/>
      <p:bldP spid="787487" grpId="0" animBg="1"/>
      <p:bldP spid="787488" grpId="0" animBg="1"/>
      <p:bldP spid="787489" grpId="0" animBg="1"/>
      <p:bldP spid="787490" grpId="0" animBg="1"/>
    </p:bld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4.2"/>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6.|12.6|11.7|11.8"/>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3.7"/>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7.1|23.9"/>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4.9|8.7|17.4"/>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5.|26.3|8.5|27.|7.1"/>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49.7|7.8|2.3|5.8|2.7"/>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2|24|7.6|5.7|5.7|19.7|3.9|21.7|8.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rnival">
  <a:themeElements>
    <a:clrScheme name="Carnival">
      <a:dk1>
        <a:sysClr val="windowText" lastClr="000000"/>
      </a:dk1>
      <a:lt1>
        <a:sysClr val="window" lastClr="FFFFFF"/>
      </a:lt1>
      <a:dk2>
        <a:srgbClr val="2A2D6C"/>
      </a:dk2>
      <a:lt2>
        <a:srgbClr val="FCED90"/>
      </a:lt2>
      <a:accent1>
        <a:srgbClr val="E0B602"/>
      </a:accent1>
      <a:accent2>
        <a:srgbClr val="C77D00"/>
      </a:accent2>
      <a:accent3>
        <a:srgbClr val="C43D1F"/>
      </a:accent3>
      <a:accent4>
        <a:srgbClr val="B42469"/>
      </a:accent4>
      <a:accent5>
        <a:srgbClr val="7B309B"/>
      </a:accent5>
      <a:accent6>
        <a:srgbClr val="4560AD"/>
      </a:accent6>
      <a:hlink>
        <a:srgbClr val="118FBF"/>
      </a:hlink>
      <a:folHlink>
        <a:srgbClr val="0CA15F"/>
      </a:folHlink>
    </a:clrScheme>
    <a:fontScheme name="Carnival">
      <a:majorFont>
        <a:latin typeface="Bodoni MT"/>
        <a:ea typeface=""/>
        <a:cs typeface=""/>
        <a:font script="Cyrl" typeface="Times New Roman"/>
        <a:font script="Grek"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Verdana"/>
        <a:ea typeface=""/>
        <a:cs typeface=""/>
        <a:font script="Jpan" typeface="ＭＳ Ｐゴシック"/>
        <a:font script="Hang" typeface="맑은 고딕"/>
        <a:font script="Hans" typeface="华文楷体"/>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arnival">
      <a:fillStyleLst>
        <a:solidFill>
          <a:schemeClr val="phClr">
            <a:tint val="100000"/>
          </a:schemeClr>
        </a:solidFill>
        <a:gradFill rotWithShape="1">
          <a:gsLst>
            <a:gs pos="0">
              <a:schemeClr val="phClr">
                <a:tint val="75000"/>
                <a:satMod val="170000"/>
              </a:schemeClr>
            </a:gs>
            <a:gs pos="37000">
              <a:schemeClr val="phClr">
                <a:tint val="50000"/>
                <a:satMod val="180000"/>
              </a:schemeClr>
            </a:gs>
            <a:gs pos="50000">
              <a:schemeClr val="phClr">
                <a:tint val="46000"/>
                <a:satMod val="180000"/>
              </a:schemeClr>
            </a:gs>
            <a:gs pos="64000">
              <a:schemeClr val="phClr">
                <a:tint val="50000"/>
                <a:satMod val="180000"/>
              </a:schemeClr>
            </a:gs>
            <a:gs pos="100000">
              <a:schemeClr val="phClr">
                <a:tint val="75000"/>
                <a:satMod val="170000"/>
              </a:schemeClr>
            </a:gs>
          </a:gsLst>
          <a:lin ang="5400000" scaled="0"/>
        </a:gradFill>
        <a:gradFill rotWithShape="1">
          <a:gsLst>
            <a:gs pos="0">
              <a:schemeClr val="phClr">
                <a:shade val="35000"/>
                <a:satMod val="190000"/>
              </a:schemeClr>
            </a:gs>
            <a:gs pos="30000">
              <a:schemeClr val="phClr">
                <a:shade val="64000"/>
                <a:satMod val="165000"/>
              </a:schemeClr>
            </a:gs>
            <a:gs pos="46000">
              <a:schemeClr val="phClr">
                <a:shade val="74000"/>
                <a:satMod val="165000"/>
              </a:schemeClr>
            </a:gs>
            <a:gs pos="56000">
              <a:schemeClr val="phClr">
                <a:shade val="74000"/>
                <a:satMod val="165000"/>
              </a:schemeClr>
            </a:gs>
            <a:gs pos="70000">
              <a:schemeClr val="phClr">
                <a:shade val="64000"/>
                <a:satMod val="165000"/>
              </a:schemeClr>
            </a:gs>
            <a:gs pos="100000">
              <a:schemeClr val="phClr">
                <a:shade val="35000"/>
                <a:satMod val="190000"/>
              </a:schemeClr>
            </a:gs>
          </a:gsLst>
          <a:lin ang="5400000" scaled="0"/>
        </a:gradFill>
      </a:fillStyleLst>
      <a:lnStyleLst>
        <a:ln w="5000">
          <a:solidFill>
            <a:schemeClr val="phClr"/>
          </a:solidFill>
          <a:prstDash val="solid"/>
        </a:ln>
        <a:ln w="12700">
          <a:solidFill>
            <a:schemeClr val="phClr"/>
          </a:solidFill>
          <a:prstDash val="solid"/>
        </a:ln>
        <a:ln w="28100">
          <a:solidFill>
            <a:schemeClr val="phClr"/>
          </a:solidFill>
          <a:prstDash val="solid"/>
        </a:ln>
      </a:lnStyleLst>
      <a:effectStyleLst>
        <a:effectStyle>
          <a:effectLst>
            <a:outerShdw blurRad="39000" dist="25400" dir="5400000">
              <a:srgbClr val="1A0000">
                <a:alpha val="35000"/>
              </a:srgbClr>
            </a:outerShdw>
          </a:effectLst>
        </a:effectStyle>
        <a:effectStyle>
          <a:effectLst>
            <a:outerShdw blurRad="39000" dist="25000" dir="5400000">
              <a:srgbClr val="1A0000">
                <a:alpha val="40000"/>
              </a:srgbClr>
            </a:outerShdw>
          </a:effectLst>
        </a:effectStyle>
        <a:effectStyle>
          <a:effectLst>
            <a:outerShdw blurRad="39000" dist="25000" dir="5400000">
              <a:srgbClr val="000000">
                <a:alpha val="40000"/>
              </a:srgbClr>
            </a:outerShdw>
          </a:effectLst>
          <a:scene3d>
            <a:camera prst="orthographicFront">
              <a:rot lat="0" lon="0" rev="0"/>
            </a:camera>
            <a:lightRig rig="contrasting" dir="tr">
              <a:rot lat="0" lon="0" rev="7000000"/>
            </a:lightRig>
          </a:scene3d>
          <a:sp3d prstMaterial="powder">
            <a:bevelT w="110000" h="50000"/>
          </a:sp3d>
        </a:effectStyle>
      </a:effectStyleLst>
      <a:bgFillStyleLst>
        <a:solidFill>
          <a:schemeClr val="phClr">
            <a:tint val="100000"/>
          </a:schemeClr>
        </a:solidFill>
        <a:gradFill rotWithShape="1">
          <a:gsLst>
            <a:gs pos="0">
              <a:schemeClr val="phClr">
                <a:shade val="68000"/>
                <a:satMod val="150000"/>
              </a:schemeClr>
            </a:gs>
            <a:gs pos="40000">
              <a:schemeClr val="phClr">
                <a:tint val="90000"/>
                <a:satMod val="220000"/>
              </a:schemeClr>
            </a:gs>
            <a:gs pos="50000">
              <a:schemeClr val="phClr">
                <a:tint val="86500"/>
                <a:satMod val="255000"/>
              </a:schemeClr>
            </a:gs>
            <a:gs pos="53000">
              <a:schemeClr val="phClr">
                <a:tint val="86500"/>
                <a:satMod val="255000"/>
              </a:schemeClr>
            </a:gs>
            <a:gs pos="62000">
              <a:schemeClr val="phClr">
                <a:tint val="90000"/>
                <a:satMod val="220000"/>
              </a:schemeClr>
            </a:gs>
            <a:gs pos="100000">
              <a:schemeClr val="phClr">
                <a:shade val="68000"/>
                <a:satMod val="150000"/>
              </a:schemeClr>
            </a:gs>
          </a:gsLst>
          <a:lin ang="5400000" scaled="0"/>
        </a:gradFill>
        <a:blipFill>
          <a:blip xmlns:r="http://schemas.openxmlformats.org/officeDocument/2006/relationships" r:embed="rId1">
            <a:duotone>
              <a:schemeClr val="phClr">
                <a:tint val="95000"/>
                <a:satMod val="190000"/>
              </a:schemeClr>
              <a:schemeClr val="phClr">
                <a:shade val="78000"/>
                <a:satMod val="18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Carnival</Template>
  <TotalTime>8526</TotalTime>
  <Words>4621</Words>
  <Application>Microsoft Office PowerPoint</Application>
  <PresentationFormat>On-screen Show (4:3)</PresentationFormat>
  <Paragraphs>750</Paragraphs>
  <Slides>56</Slides>
  <Notes>30</Notes>
  <HiddenSlides>9</HiddenSlides>
  <MMClips>4</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Carnival</vt:lpstr>
      <vt:lpstr>Microsoft Equation</vt:lpstr>
      <vt:lpstr>15-446 Distributed Systems Spring 2009</vt:lpstr>
      <vt:lpstr>Overview</vt:lpstr>
      <vt:lpstr>Background: Sybil Attack</vt:lpstr>
      <vt:lpstr>Background: Defending Against Sybil Attack</vt:lpstr>
      <vt:lpstr>SybilGuard Basic Insight:  Leveraging Social Networks</vt:lpstr>
      <vt:lpstr>SybilGuard Basic Insight</vt:lpstr>
      <vt:lpstr>SybilGuard Basic Insight</vt:lpstr>
      <vt:lpstr>Goal of Sybil Defense</vt:lpstr>
      <vt:lpstr>Random Walk Review</vt:lpstr>
      <vt:lpstr>Random Route: Convergence</vt:lpstr>
      <vt:lpstr>Random Route: Back-traceable</vt:lpstr>
      <vt:lpstr>Random Route Intersection:  Honest Nodes</vt:lpstr>
      <vt:lpstr>Random Route Intersection:  Sybil Nodes</vt:lpstr>
      <vt:lpstr>Bound # Intersections Within g</vt:lpstr>
      <vt:lpstr>Bound # Sybil Nodes Accepted per Intersection within w</vt:lpstr>
      <vt:lpstr>Summary of SybilGuard Guarantees</vt:lpstr>
      <vt:lpstr>Overview</vt:lpstr>
      <vt:lpstr>Individual Player’s View</vt:lpstr>
      <vt:lpstr>High-Speed, Large-Scale, P2P: Pick 2</vt:lpstr>
      <vt:lpstr>P2P</vt:lpstr>
      <vt:lpstr>High-Speed</vt:lpstr>
      <vt:lpstr>High-Speed</vt:lpstr>
      <vt:lpstr>Large-Scale</vt:lpstr>
      <vt:lpstr>Area-of-Interest (AOI) Filtering</vt:lpstr>
      <vt:lpstr>Object Model</vt:lpstr>
      <vt:lpstr>Object Discovery –Solution</vt:lpstr>
      <vt:lpstr>Publish-Subscribe (PubSub) Overview</vt:lpstr>
      <vt:lpstr>Using DHTs for Range Queries</vt:lpstr>
      <vt:lpstr>Using DHTs for Range Queries</vt:lpstr>
      <vt:lpstr>DHTs with Load Balancing</vt:lpstr>
      <vt:lpstr>DHTs with Load Balancing</vt:lpstr>
      <vt:lpstr>Ideal Link Structure</vt:lpstr>
      <vt:lpstr>Mercury</vt:lpstr>
      <vt:lpstr>Mercury</vt:lpstr>
      <vt:lpstr>Histogram Maintenance</vt:lpstr>
      <vt:lpstr>Load Balancing</vt:lpstr>
      <vt:lpstr>MERCURY Routing [Sigcomm 2004]</vt:lpstr>
      <vt:lpstr>Object Discovery – Basic Design</vt:lpstr>
      <vt:lpstr>Prefetching and Persistence</vt:lpstr>
      <vt:lpstr>Colyseus Architecture Overview</vt:lpstr>
      <vt:lpstr>Demo</vt:lpstr>
      <vt:lpstr>View Inconsistency</vt:lpstr>
      <vt:lpstr>Area-of-Interest (AOI) Filtering</vt:lpstr>
      <vt:lpstr>Smoothing Infrequent Updates</vt:lpstr>
      <vt:lpstr>Donnybrook: Interest Sets</vt:lpstr>
      <vt:lpstr>Donnybrook: Interest Sets</vt:lpstr>
      <vt:lpstr>Slide 47</vt:lpstr>
      <vt:lpstr>Slide 48</vt:lpstr>
      <vt:lpstr>Slide 49</vt:lpstr>
      <vt:lpstr>Slide 50</vt:lpstr>
      <vt:lpstr>Existing Distributed File Systems</vt:lpstr>
      <vt:lpstr>Preserving File Locality</vt:lpstr>
      <vt:lpstr>Benefits </vt:lpstr>
      <vt:lpstr>Continuous Load Balancing</vt:lpstr>
      <vt:lpstr>Overview</vt:lpstr>
      <vt:lpstr>Discussion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Networks at the Edge: Problems and Opportunities in Residential Wireless Networks</dc:title>
  <dc:creator>srini</dc:creator>
  <cp:lastModifiedBy>Srinivasan Seshan</cp:lastModifiedBy>
  <cp:revision>94</cp:revision>
  <dcterms:created xsi:type="dcterms:W3CDTF">2009-04-29T13:38:52Z</dcterms:created>
  <dcterms:modified xsi:type="dcterms:W3CDTF">2009-04-29T20:44:56Z</dcterms:modified>
</cp:coreProperties>
</file>