
<file path=[Content_Types].xml><?xml version="1.0" encoding="utf-8"?>
<Types xmlns="http://schemas.openxmlformats.org/package/2006/content-types">
  <Override PartName="/ppt/slideLayouts/slideLayout8.xml" ContentType="application/vnd.openxmlformats-officedocument.presentationml.slideLayout+xml"/>
  <Override PartName="/ppt/embeddings/oleObject4.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Default Extension="package" ContentType="application/vnd.openxmlformats-officedocument.package"/>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800" r:id="rId1"/>
  </p:sldMasterIdLst>
  <p:notesMasterIdLst>
    <p:notesMasterId r:id="rId67"/>
  </p:notesMasterIdLst>
  <p:handoutMasterIdLst>
    <p:handoutMasterId r:id="rId68"/>
  </p:handoutMasterIdLst>
  <p:sldIdLst>
    <p:sldId id="410" r:id="rId2"/>
    <p:sldId id="411" r:id="rId3"/>
    <p:sldId id="457" r:id="rId4"/>
    <p:sldId id="458" r:id="rId5"/>
    <p:sldId id="461" r:id="rId6"/>
    <p:sldId id="462" r:id="rId7"/>
    <p:sldId id="464" r:id="rId8"/>
    <p:sldId id="517" r:id="rId9"/>
    <p:sldId id="465" r:id="rId10"/>
    <p:sldId id="473" r:id="rId11"/>
    <p:sldId id="474" r:id="rId12"/>
    <p:sldId id="475" r:id="rId13"/>
    <p:sldId id="518" r:id="rId14"/>
    <p:sldId id="476" r:id="rId15"/>
    <p:sldId id="528" r:id="rId16"/>
    <p:sldId id="535" r:id="rId17"/>
    <p:sldId id="554" r:id="rId18"/>
    <p:sldId id="479" r:id="rId19"/>
    <p:sldId id="523" r:id="rId20"/>
    <p:sldId id="521" r:id="rId21"/>
    <p:sldId id="522" r:id="rId22"/>
    <p:sldId id="524" r:id="rId23"/>
    <p:sldId id="484" r:id="rId24"/>
    <p:sldId id="538" r:id="rId25"/>
    <p:sldId id="481" r:id="rId26"/>
    <p:sldId id="550" r:id="rId27"/>
    <p:sldId id="551" r:id="rId28"/>
    <p:sldId id="556" r:id="rId29"/>
    <p:sldId id="552" r:id="rId30"/>
    <p:sldId id="553" r:id="rId31"/>
    <p:sldId id="548" r:id="rId32"/>
    <p:sldId id="537" r:id="rId33"/>
    <p:sldId id="487" r:id="rId34"/>
    <p:sldId id="488" r:id="rId35"/>
    <p:sldId id="489" r:id="rId36"/>
    <p:sldId id="490" r:id="rId37"/>
    <p:sldId id="557" r:id="rId38"/>
    <p:sldId id="477" r:id="rId39"/>
    <p:sldId id="482" r:id="rId40"/>
    <p:sldId id="496" r:id="rId41"/>
    <p:sldId id="498" r:id="rId42"/>
    <p:sldId id="520" r:id="rId43"/>
    <p:sldId id="500" r:id="rId44"/>
    <p:sldId id="501" r:id="rId45"/>
    <p:sldId id="536" r:id="rId46"/>
    <p:sldId id="519" r:id="rId47"/>
    <p:sldId id="542" r:id="rId48"/>
    <p:sldId id="558" r:id="rId49"/>
    <p:sldId id="503" r:id="rId50"/>
    <p:sldId id="530" r:id="rId51"/>
    <p:sldId id="531" r:id="rId52"/>
    <p:sldId id="532" r:id="rId53"/>
    <p:sldId id="533" r:id="rId54"/>
    <p:sldId id="508" r:id="rId55"/>
    <p:sldId id="509" r:id="rId56"/>
    <p:sldId id="510" r:id="rId57"/>
    <p:sldId id="511" r:id="rId58"/>
    <p:sldId id="512" r:id="rId59"/>
    <p:sldId id="513" r:id="rId60"/>
    <p:sldId id="514" r:id="rId61"/>
    <p:sldId id="543" r:id="rId62"/>
    <p:sldId id="544" r:id="rId63"/>
    <p:sldId id="540" r:id="rId64"/>
    <p:sldId id="515" r:id="rId65"/>
    <p:sldId id="539" r:id="rId6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0861" autoAdjust="0"/>
    <p:restoredTop sz="76667" autoAdjust="0"/>
  </p:normalViewPr>
  <p:slideViewPr>
    <p:cSldViewPr>
      <p:cViewPr varScale="1">
        <p:scale>
          <a:sx n="67" d="100"/>
          <a:sy n="67" d="100"/>
        </p:scale>
        <p:origin x="-121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72"/>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presProps" Target="presProps.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viewProps" Target="viewProps.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tableStyles" Target="tableStyles.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printerSettings" Target="printerSettings/printerSettings1.bin"/><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notesMaster" Target="notesMasters/notesMaster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handoutMaster" Target="handoutMasters/handoutMaster1.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package" Target="../embeddings/package1.package"/></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74946004319654"/>
          <c:y val="0.0658682634730539"/>
          <c:w val="0.755939524838013"/>
          <c:h val="0.709580838323353"/>
        </c:manualLayout>
      </c:layout>
      <c:scatterChart>
        <c:scatterStyle val="lineMarker"/>
        <c:ser>
          <c:idx val="0"/>
          <c:order val="0"/>
          <c:tx>
            <c:strRef>
              <c:f>Sheet1!$A$2</c:f>
              <c:strCache>
                <c:ptCount val="1"/>
              </c:strCache>
            </c:strRef>
          </c:tx>
          <c:spPr>
            <a:ln w="35422">
              <a:solidFill>
                <a:srgbClr val="FF0000"/>
              </a:solidFill>
              <a:prstDash val="solid"/>
            </a:ln>
          </c:spPr>
          <c:marker>
            <c:symbol val="diamond"/>
            <c:size val="8"/>
            <c:spPr>
              <a:solidFill>
                <a:srgbClr val="63AAFE"/>
              </a:solidFill>
              <a:ln>
                <a:solidFill>
                  <a:srgbClr val="63AAFE"/>
                </a:solidFill>
                <a:prstDash val="solid"/>
              </a:ln>
            </c:spPr>
          </c:marker>
          <c:xVal>
            <c:numRef>
              <c:f>Sheet1!$B$1:$E$1</c:f>
              <c:numCache>
                <c:formatCode>0%</c:formatCode>
                <c:ptCount val="4"/>
                <c:pt idx="0">
                  <c:v>1.0</c:v>
                </c:pt>
                <c:pt idx="1">
                  <c:v>0.5</c:v>
                </c:pt>
                <c:pt idx="2">
                  <c:v>0.1</c:v>
                </c:pt>
                <c:pt idx="3">
                  <c:v>0.0</c:v>
                </c:pt>
              </c:numCache>
            </c:numRef>
          </c:xVal>
          <c:yVal>
            <c:numRef>
              <c:f>Sheet1!$B$2:$E$2</c:f>
              <c:numCache>
                <c:formatCode>General</c:formatCode>
                <c:ptCount val="4"/>
                <c:pt idx="0">
                  <c:v>269.0</c:v>
                </c:pt>
                <c:pt idx="1">
                  <c:v>227.0</c:v>
                </c:pt>
                <c:pt idx="2">
                  <c:v>174.0</c:v>
                </c:pt>
                <c:pt idx="3">
                  <c:v>160.0</c:v>
                </c:pt>
              </c:numCache>
            </c:numRef>
          </c:yVal>
        </c:ser>
        <c:ser>
          <c:idx val="1"/>
          <c:order val="1"/>
          <c:tx>
            <c:strRef>
              <c:f>Sheet1!$A$3</c:f>
              <c:strCache>
                <c:ptCount val="1"/>
              </c:strCache>
            </c:strRef>
          </c:tx>
          <c:spPr>
            <a:ln w="35422">
              <a:solidFill>
                <a:srgbClr val="1FB714"/>
              </a:solidFill>
              <a:prstDash val="solid"/>
            </a:ln>
          </c:spPr>
          <c:marker>
            <c:symbol val="square"/>
            <c:size val="8"/>
            <c:spPr>
              <a:solidFill>
                <a:srgbClr val="1FB714"/>
              </a:solidFill>
              <a:ln>
                <a:solidFill>
                  <a:srgbClr val="1FB714"/>
                </a:solidFill>
                <a:prstDash val="solid"/>
              </a:ln>
            </c:spPr>
          </c:marker>
          <c:xVal>
            <c:numRef>
              <c:f>Sheet1!$B$1:$E$1</c:f>
              <c:numCache>
                <c:formatCode>0%</c:formatCode>
                <c:ptCount val="4"/>
                <c:pt idx="0">
                  <c:v>1.0</c:v>
                </c:pt>
                <c:pt idx="1">
                  <c:v>0.5</c:v>
                </c:pt>
                <c:pt idx="2">
                  <c:v>0.1</c:v>
                </c:pt>
                <c:pt idx="3">
                  <c:v>0.0</c:v>
                </c:pt>
              </c:numCache>
            </c:numRef>
          </c:xVal>
          <c:yVal>
            <c:numRef>
              <c:f>Sheet1!$B$3:$E$3</c:f>
              <c:numCache>
                <c:formatCode>General</c:formatCode>
                <c:ptCount val="4"/>
                <c:pt idx="0">
                  <c:v>132.0</c:v>
                </c:pt>
                <c:pt idx="1">
                  <c:v>110.0</c:v>
                </c:pt>
                <c:pt idx="2">
                  <c:v>85.0</c:v>
                </c:pt>
                <c:pt idx="3">
                  <c:v>80.0</c:v>
                </c:pt>
              </c:numCache>
            </c:numRef>
          </c:yVal>
        </c:ser>
        <c:axId val="526155816"/>
        <c:axId val="564833720"/>
      </c:scatterChart>
      <c:valAx>
        <c:axId val="526155816"/>
        <c:scaling>
          <c:orientation val="minMax"/>
          <c:max val="1.0"/>
        </c:scaling>
        <c:axPos val="b"/>
        <c:title>
          <c:tx>
            <c:rich>
              <a:bodyPr/>
              <a:lstStyle/>
              <a:p>
                <a:pPr>
                  <a:defRPr sz="1534" b="1" i="0" u="none" strike="noStrike" baseline="0">
                    <a:solidFill>
                      <a:srgbClr val="000000"/>
                    </a:solidFill>
                    <a:latin typeface="Arial"/>
                    <a:ea typeface="Arial"/>
                    <a:cs typeface="Arial"/>
                  </a:defRPr>
                </a:pPr>
                <a:r>
                  <a:rPr lang="en-US"/>
                  <a:t>Percent Utilization</a:t>
                </a:r>
              </a:p>
            </c:rich>
          </c:tx>
          <c:layout>
            <c:manualLayout>
              <c:xMode val="edge"/>
              <c:yMode val="edge"/>
              <c:x val="0.390928725701944"/>
              <c:y val="0.889221556886227"/>
            </c:manualLayout>
          </c:layout>
          <c:spPr>
            <a:noFill/>
            <a:ln w="23615">
              <a:noFill/>
            </a:ln>
          </c:spPr>
        </c:title>
        <c:numFmt formatCode="0%" sourceLinked="1"/>
        <c:tickLblPos val="nextTo"/>
        <c:spPr>
          <a:ln w="2952">
            <a:solidFill>
              <a:srgbClr val="000000"/>
            </a:solidFill>
            <a:prstDash val="solid"/>
          </a:ln>
        </c:spPr>
        <c:txPr>
          <a:bodyPr rot="0" vert="horz"/>
          <a:lstStyle/>
          <a:p>
            <a:pPr>
              <a:defRPr sz="1534" b="1" i="0" u="none" strike="noStrike" baseline="0">
                <a:solidFill>
                  <a:srgbClr val="000000"/>
                </a:solidFill>
                <a:latin typeface="Arial"/>
                <a:ea typeface="Arial"/>
                <a:cs typeface="Arial"/>
              </a:defRPr>
            </a:pPr>
            <a:endParaRPr lang="en-US"/>
          </a:p>
        </c:txPr>
        <c:crossAx val="564833720"/>
        <c:crosses val="autoZero"/>
        <c:crossBetween val="midCat"/>
      </c:valAx>
      <c:valAx>
        <c:axId val="564833720"/>
        <c:scaling>
          <c:orientation val="minMax"/>
          <c:max val="300.0"/>
        </c:scaling>
        <c:axPos val="l"/>
        <c:majorGridlines>
          <c:spPr>
            <a:ln w="2952">
              <a:solidFill>
                <a:srgbClr val="000000"/>
              </a:solidFill>
              <a:prstDash val="solid"/>
            </a:ln>
          </c:spPr>
        </c:majorGridlines>
        <c:title>
          <c:tx>
            <c:rich>
              <a:bodyPr/>
              <a:lstStyle/>
              <a:p>
                <a:pPr>
                  <a:defRPr sz="1534" b="1" i="0" u="none" strike="noStrike" baseline="0">
                    <a:solidFill>
                      <a:srgbClr val="000000"/>
                    </a:solidFill>
                    <a:latin typeface="Arial"/>
                    <a:ea typeface="Arial"/>
                    <a:cs typeface="Arial"/>
                  </a:defRPr>
                </a:pPr>
                <a:r>
                  <a:rPr lang="en-US"/>
                  <a:t>Watts</a:t>
                </a:r>
              </a:p>
            </c:rich>
          </c:tx>
          <c:layout>
            <c:manualLayout>
              <c:xMode val="edge"/>
              <c:yMode val="edge"/>
              <c:x val="0.019438444924406"/>
              <c:y val="0.344311377245509"/>
            </c:manualLayout>
          </c:layout>
          <c:spPr>
            <a:noFill/>
            <a:ln w="23615">
              <a:noFill/>
            </a:ln>
          </c:spPr>
        </c:title>
        <c:numFmt formatCode="General" sourceLinked="1"/>
        <c:tickLblPos val="nextTo"/>
        <c:spPr>
          <a:ln w="2952">
            <a:solidFill>
              <a:srgbClr val="000000"/>
            </a:solidFill>
            <a:prstDash val="solid"/>
          </a:ln>
        </c:spPr>
        <c:txPr>
          <a:bodyPr rot="0" vert="horz"/>
          <a:lstStyle/>
          <a:p>
            <a:pPr>
              <a:defRPr sz="1534" b="1" i="0" u="none" strike="noStrike" baseline="0">
                <a:solidFill>
                  <a:srgbClr val="000000"/>
                </a:solidFill>
                <a:latin typeface="Arial"/>
                <a:ea typeface="Arial"/>
                <a:cs typeface="Arial"/>
              </a:defRPr>
            </a:pPr>
            <a:endParaRPr lang="en-US"/>
          </a:p>
        </c:txPr>
        <c:crossAx val="526155816"/>
        <c:crosses val="autoZero"/>
        <c:crossBetween val="midCat"/>
      </c:valAx>
      <c:spPr>
        <a:noFill/>
        <a:ln w="23615">
          <a:noFill/>
        </a:ln>
      </c:spPr>
    </c:plotArea>
    <c:plotVisOnly val="1"/>
    <c:dispBlanksAs val="gap"/>
  </c:chart>
  <c:spPr>
    <a:noFill/>
    <a:ln>
      <a:noFill/>
    </a:ln>
  </c:spPr>
  <c:txPr>
    <a:bodyPr/>
    <a:lstStyle/>
    <a:p>
      <a:pPr>
        <a:defRPr sz="1534" b="1"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9977864E-2728-414D-8D1A-15286DE7EB62}" type="datetimeFigureOut">
              <a:rPr lang="en-US" smtClean="0"/>
              <a:pPr/>
              <a:t>4/26/09</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83B9ADD7-063F-714A-A269-D2493CFEA7D2}"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E4EF078-8C60-4F1F-BF94-84BF097D947E}" type="datetimeFigureOut">
              <a:rPr lang="en-US" smtClean="0"/>
              <a:pPr/>
              <a:t>4/26/09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562AC01-5D10-4856-8121-C9B953CE69C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9D8DD01-0BC1-A54E-B724-0E192EFE2F79}" type="slidenum">
              <a:rPr lang="en-US">
                <a:latin typeface="Arial" charset="0"/>
              </a:rPr>
              <a:pPr/>
              <a:t>4</a:t>
            </a:fld>
            <a:endParaRPr lang="en-US">
              <a:latin typeface="Arial" charset="0"/>
            </a:endParaRPr>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1" name="Rectangle 7"/>
          <p:cNvSpPr>
            <a:spLocks noGrp="1" noChangeArrowheads="1"/>
          </p:cNvSpPr>
          <p:nvPr>
            <p:ph type="sldNum"/>
          </p:nvPr>
        </p:nvSpPr>
        <p:spPr>
          <a:ln/>
        </p:spPr>
        <p:txBody>
          <a:bodyPr/>
          <a:lstStyle/>
          <a:p>
            <a:fld id="{BC7A1883-C18B-1D4C-96FE-C664F00A8D22}" type="slidenum">
              <a:rPr lang="en-GB"/>
              <a:pPr/>
              <a:t>31</a:t>
            </a:fld>
            <a:endParaRPr lang="en-GB"/>
          </a:p>
        </p:txBody>
      </p:sp>
      <p:sp>
        <p:nvSpPr>
          <p:cNvPr id="52225" name="Text Box 1"/>
          <p:cNvSpPr txBox="1">
            <a:spLocks noChangeArrowheads="1"/>
          </p:cNvSpPr>
          <p:nvPr/>
        </p:nvSpPr>
        <p:spPr bwMode="auto">
          <a:xfrm>
            <a:off x="5175251" y="6514884"/>
            <a:ext cx="3966882" cy="343116"/>
          </a:xfrm>
          <a:prstGeom prst="rect">
            <a:avLst/>
          </a:prstGeom>
          <a:noFill/>
          <a:ln w="9525">
            <a:noFill/>
            <a:round/>
            <a:headEnd/>
            <a:tailEnd/>
          </a:ln>
          <a:effectLst/>
        </p:spPr>
        <p:txBody>
          <a:bodyPr lIns="0" tIns="0" rIns="0" bIns="0" anchor="b">
            <a:prstTxWarp prst="textNoShape">
              <a:avLst/>
            </a:prstTxWarp>
          </a:bodyPr>
          <a:lstStyle/>
          <a:p>
            <a: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3280A54-EC48-9943-9CDC-673E9D6A8298}" type="slidenum">
              <a:rPr lang="en-GB" sz="1400">
                <a:solidFill>
                  <a:srgbClr val="000000"/>
                </a:solidFill>
                <a:latin typeface="Times New Roman" charset="0"/>
                <a:ea typeface="Lucida Sans Unicode" charset="-52"/>
                <a:cs typeface="Lucida Sans Unicode" charset="-52"/>
              </a:rPr>
              <a: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31</a:t>
            </a:fld>
            <a:endParaRPr lang="en-GB" sz="1400">
              <a:solidFill>
                <a:srgbClr val="000000"/>
              </a:solidFill>
              <a:latin typeface="Times New Roman" charset="0"/>
              <a:ea typeface="Lucida Sans Unicode" charset="-52"/>
              <a:cs typeface="Lucida Sans Unicode" charset="-52"/>
            </a:endParaRPr>
          </a:p>
        </p:txBody>
      </p:sp>
      <p:sp>
        <p:nvSpPr>
          <p:cNvPr id="52226" name="Text Box 2"/>
          <p:cNvSpPr txBox="1">
            <a:spLocks noChangeArrowheads="1"/>
          </p:cNvSpPr>
          <p:nvPr/>
        </p:nvSpPr>
        <p:spPr bwMode="auto">
          <a:xfrm>
            <a:off x="0" y="6514884"/>
            <a:ext cx="3966882" cy="343116"/>
          </a:xfrm>
          <a:prstGeom prst="rect">
            <a:avLst/>
          </a:prstGeom>
          <a:noFill/>
          <a:ln w="9525">
            <a:noFill/>
            <a:round/>
            <a:headEnd/>
            <a:tailEnd/>
          </a:ln>
          <a:effectLst/>
        </p:spPr>
        <p:txBody>
          <a:bodyPr lIns="0" tIns="0" rIns="0" bIns="0" anchor="b">
            <a:prstTxWarp prst="textNoShape">
              <a:avLst/>
            </a:prstTxWarp>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a:solidFill>
                <a:srgbClr val="000000"/>
              </a:solidFill>
              <a:latin typeface="Times New Roman" charset="0"/>
              <a:ea typeface="Lucida Sans Unicode" charset="-52"/>
              <a:cs typeface="Lucida Sans Unicode" charset="-52"/>
            </a:endParaRPr>
          </a:p>
        </p:txBody>
      </p:sp>
      <p:sp>
        <p:nvSpPr>
          <p:cNvPr id="52227" name="Text Box 3"/>
          <p:cNvSpPr txBox="1">
            <a:spLocks noChangeArrowheads="1"/>
          </p:cNvSpPr>
          <p:nvPr/>
        </p:nvSpPr>
        <p:spPr bwMode="auto">
          <a:xfrm>
            <a:off x="0" y="0"/>
            <a:ext cx="3966882" cy="342034"/>
          </a:xfrm>
          <a:prstGeom prst="rect">
            <a:avLst/>
          </a:prstGeom>
          <a:noFill/>
          <a:ln w="9525">
            <a:noFill/>
            <a:round/>
            <a:headEnd/>
            <a:tailEnd/>
          </a:ln>
          <a:effectLst/>
        </p:spPr>
        <p:txBody>
          <a:bodyPr lIns="0" tIns="0" rIns="0" bIns="0">
            <a:prstTxWarp prst="textNoShape">
              <a:avLst/>
            </a:prstTxWarp>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a:solidFill>
                <a:srgbClr val="000000"/>
              </a:solidFill>
              <a:latin typeface="Times New Roman" charset="0"/>
              <a:ea typeface="Lucida Sans Unicode" charset="-52"/>
              <a:cs typeface="Lucida Sans Unicode" charset="-52"/>
            </a:endParaRPr>
          </a:p>
        </p:txBody>
      </p:sp>
      <p:sp>
        <p:nvSpPr>
          <p:cNvPr id="52228" name="Text Box 4"/>
          <p:cNvSpPr txBox="1">
            <a:spLocks noChangeArrowheads="1"/>
          </p:cNvSpPr>
          <p:nvPr/>
        </p:nvSpPr>
        <p:spPr bwMode="auto">
          <a:xfrm>
            <a:off x="5175251" y="0"/>
            <a:ext cx="3966882" cy="342034"/>
          </a:xfrm>
          <a:prstGeom prst="rect">
            <a:avLst/>
          </a:prstGeom>
          <a:noFill/>
          <a:ln w="9525">
            <a:noFill/>
            <a:round/>
            <a:headEnd/>
            <a:tailEnd/>
          </a:ln>
          <a:effectLst/>
        </p:spPr>
        <p:txBody>
          <a:bodyPr lIns="0" tIns="0" rIns="0" bIns="0">
            <a:prstTxWarp prst="textNoShape">
              <a:avLst/>
            </a:prstTxWarp>
          </a:bodyPr>
          <a:lstStyle/>
          <a:p>
            <a: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a:solidFill>
                <a:srgbClr val="000000"/>
              </a:solidFill>
              <a:latin typeface="Times New Roman" charset="0"/>
              <a:ea typeface="Lucida Sans Unicode" charset="-52"/>
              <a:cs typeface="Lucida Sans Unicode" charset="-52"/>
            </a:endParaRPr>
          </a:p>
        </p:txBody>
      </p:sp>
      <p:sp>
        <p:nvSpPr>
          <p:cNvPr id="52229" name="Text Box 5"/>
          <p:cNvSpPr txBox="1">
            <a:spLocks noChangeArrowheads="1"/>
          </p:cNvSpPr>
          <p:nvPr/>
        </p:nvSpPr>
        <p:spPr bwMode="auto">
          <a:xfrm>
            <a:off x="1613647" y="514134"/>
            <a:ext cx="5916706" cy="257175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52230" name="Text Box 6"/>
          <p:cNvSpPr txBox="1">
            <a:spLocks noChangeArrowheads="1"/>
          </p:cNvSpPr>
          <p:nvPr>
            <p:ph type="body"/>
          </p:nvPr>
        </p:nvSpPr>
        <p:spPr bwMode="auto">
          <a:xfrm>
            <a:off x="915147" y="3257983"/>
            <a:ext cx="7313706" cy="3085884"/>
          </a:xfrm>
          <a:prstGeom prst="rect">
            <a:avLst/>
          </a:prstGeom>
          <a:noFill/>
          <a:ln>
            <a:round/>
            <a:headEnd/>
            <a:tailEnd/>
          </a:ln>
        </p:spPr>
        <p:txBody>
          <a:bodyPr lIns="0" tIns="0" rIns="0" bIns="0">
            <a:prstTxWarp prst="textNoShape">
              <a:avLst/>
            </a:prstTxWarp>
          </a:bodyP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ea typeface="宋体" charset="-122"/>
                <a:cs typeface="宋体" charset="-122"/>
              </a:rPr>
              <a:t>The current research shows the idle period in server workloads are too short and cannot justify the high spinup/spindown cost of server disks. For example, one of the modern IBM Ultrastar server disks spend 135 joules and almost 11 seconds to spin up, which means accessing a disk when it is active is cheap and when the disk is in low power model, we should avoid accessing it., in other words, to make the idle period longer. To address this problem, a ISCA paper last year propose  a multi-speed disk model.  The disk has multiple rotation speeds, which serves as multiple intermediate power modes.  Spinup from those intermediate speeds is much cheaper than spinup from the standby mode. We also use this disk model in our studies because it can save energy even for the server workload.  The ISCA paper provide us two options, one is the disk can only service requests in active mode; the other is the disk can even serve requests in different rotation speed. We use the first options because it is a simple extension to the traditional power model. However, more previous work assume that all requests go to physical disks directly. Is it true?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ea typeface="宋体" charset="-122"/>
              <a:cs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5D999F5-4EB2-7E4E-AA47-9B0789F5B46C}" type="slidenum">
              <a:rPr lang="en-US">
                <a:latin typeface="Arial" charset="0"/>
              </a:rPr>
              <a:pPr/>
              <a:t>33</a:t>
            </a:fld>
            <a:endParaRPr lang="en-US">
              <a:latin typeface="Arial" charset="0"/>
            </a:endParaRPr>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03566EC-EB0D-A34F-9291-1059E0CF0F0D}" type="slidenum">
              <a:rPr lang="en-US">
                <a:latin typeface="Arial" charset="0"/>
              </a:rPr>
              <a:pPr/>
              <a:t>34</a:t>
            </a:fld>
            <a:endParaRPr lang="en-US">
              <a:latin typeface="Arial" charset="0"/>
            </a:endParaRPr>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193D70F-7F6A-F445-BC37-99F8905125F7}" type="slidenum">
              <a:rPr lang="en-US">
                <a:latin typeface="Arial" charset="0"/>
              </a:rPr>
              <a:pPr/>
              <a:t>35</a:t>
            </a:fld>
            <a:endParaRPr lang="en-US">
              <a:latin typeface="Arial" charset="0"/>
            </a:endParaRPr>
          </a:p>
        </p:txBody>
      </p:sp>
      <p:sp>
        <p:nvSpPr>
          <p:cNvPr id="68611" name="Rectangle 2"/>
          <p:cNvSpPr>
            <a:spLocks noChangeArrowheads="1" noTextEdit="1"/>
          </p:cNvSpPr>
          <p:nvPr>
            <p:ph type="sldImg"/>
          </p:nvPr>
        </p:nvSpPr>
        <p:spPr>
          <a:solidFill>
            <a:srgbClr val="FFFFFF"/>
          </a:solidFill>
          <a:ln/>
        </p:spPr>
      </p:sp>
      <p:sp>
        <p:nvSpPr>
          <p:cNvPr id="68612" name="Rectangle 3"/>
          <p:cNvSpPr>
            <a:spLocks noChangeArrowheads="1"/>
          </p:cNvSpPr>
          <p:nvPr>
            <p:ph type="body" idx="1"/>
          </p:nvPr>
        </p:nvSpPr>
        <p:spPr>
          <a:xfrm>
            <a:off x="914400" y="3257550"/>
            <a:ext cx="7315200" cy="30861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BAC8D48-CA8D-7946-90D7-1029C27A403A}" type="slidenum">
              <a:rPr lang="en-US">
                <a:latin typeface="Arial" charset="0"/>
              </a:rPr>
              <a:pPr/>
              <a:t>36</a:t>
            </a:fld>
            <a:endParaRPr lang="en-US">
              <a:latin typeface="Arial" charset="0"/>
            </a:endParaRPr>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124B67C-758D-D947-A591-AF73A789A350}" type="slidenum">
              <a:rPr lang="en-US">
                <a:latin typeface="Arial" charset="0"/>
              </a:rPr>
              <a:pPr/>
              <a:t>38</a:t>
            </a:fld>
            <a:endParaRPr lang="en-US">
              <a:latin typeface="Arial" charset="0"/>
            </a:endParaRPr>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F674417-53B5-F347-A864-1171BB8BAA38}" type="slidenum">
              <a:rPr lang="en-US">
                <a:latin typeface="Arial" charset="0"/>
              </a:rPr>
              <a:pPr/>
              <a:t>54</a:t>
            </a:fld>
            <a:endParaRPr lang="en-US">
              <a:latin typeface="Arial" charset="0"/>
            </a:endParaRPr>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DF85DD7-ADF2-9F42-B1D6-7A075C0325E4}" type="slidenum">
              <a:rPr lang="en-US">
                <a:latin typeface="Arial" charset="0"/>
              </a:rPr>
              <a:pPr/>
              <a:t>55</a:t>
            </a:fld>
            <a:endParaRPr lang="en-US">
              <a:latin typeface="Arial" charset="0"/>
            </a:endParaRPr>
          </a:p>
        </p:txBody>
      </p:sp>
      <p:sp>
        <p:nvSpPr>
          <p:cNvPr id="93187"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anchor="b">
            <a:prstTxWarp prst="textNoShape">
              <a:avLst/>
            </a:prstTxWarp>
          </a:bodyPr>
          <a:lstStyle/>
          <a:p>
            <a:pPr algn="r"/>
            <a:fld id="{7E0FE0EF-755A-154C-8590-C6A2524D742A}" type="slidenum">
              <a:rPr lang="en-US" sz="1200" b="0"/>
              <a:pPr algn="r"/>
              <a:t>55</a:t>
            </a:fld>
            <a:endParaRPr lang="en-US" sz="1200" b="0"/>
          </a:p>
        </p:txBody>
      </p:sp>
      <p:sp>
        <p:nvSpPr>
          <p:cNvPr id="93188" name="Rectangle 2"/>
          <p:cNvSpPr>
            <a:spLocks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noFill/>
          <a:ln>
            <a:solidFill>
              <a:srgbClr val="000000"/>
            </a:solidFill>
          </a:ln>
        </p:spPr>
        <p:txBody>
          <a:bodyPr/>
          <a:lstStyle/>
          <a:p>
            <a:pPr eaLnBrk="1" hangingPunct="1"/>
            <a:r>
              <a:rPr lang="en-US">
                <a:latin typeface="Arial" charset="0"/>
                <a:ea typeface="ＭＳ Ｐゴシック" charset="-128"/>
                <a:cs typeface="ＭＳ Ｐゴシック" charset="-128"/>
              </a:rPr>
              <a:t>2 slides imply many more devices to manage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4ABB1E4-B086-1147-B169-8E347B5C0F27}" type="slidenum">
              <a:rPr lang="en-US">
                <a:latin typeface="Arial" charset="0"/>
              </a:rPr>
              <a:pPr/>
              <a:t>64</a:t>
            </a:fld>
            <a:endParaRPr lang="en-US">
              <a:latin typeface="Arial" charset="0"/>
            </a:endParaRPr>
          </a:p>
        </p:txBody>
      </p:sp>
      <p:sp>
        <p:nvSpPr>
          <p:cNvPr id="100355" name="Rectangle 2"/>
          <p:cNvSpPr>
            <a:spLocks noChangeArrowheads="1"/>
          </p:cNvSpPr>
          <p:nvPr>
            <p:ph type="sldImg"/>
          </p:nvPr>
        </p:nvSpPr>
        <p:spPr>
          <a:solidFill>
            <a:srgbClr val="FFFFFF"/>
          </a:solidFill>
          <a:ln/>
        </p:spPr>
      </p:sp>
      <p:sp>
        <p:nvSpPr>
          <p:cNvPr id="10035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3D7A250-81AF-FD47-94BA-44DCDA6DDC5A}" type="slidenum">
              <a:rPr lang="en-US">
                <a:latin typeface="Arial" charset="0"/>
              </a:rPr>
              <a:pPr/>
              <a:t>5</a:t>
            </a:fld>
            <a:endParaRPr lang="en-US">
              <a:latin typeface="Arial" charset="0"/>
            </a:endParaRPr>
          </a:p>
        </p:txBody>
      </p:sp>
      <p:sp>
        <p:nvSpPr>
          <p:cNvPr id="27651" name="Rectangle 2"/>
          <p:cNvSpPr>
            <a:spLocks noChangeArrowheads="1" noTextEdit="1"/>
          </p:cNvSpPr>
          <p:nvPr>
            <p:ph type="sldImg"/>
          </p:nvPr>
        </p:nvSpPr>
        <p:spPr>
          <a:xfrm>
            <a:off x="2801938" y="674688"/>
            <a:ext cx="3543300" cy="2657475"/>
          </a:xfrm>
          <a:solidFill>
            <a:srgbClr val="FFFFFF"/>
          </a:solidFill>
          <a:ln/>
        </p:spPr>
      </p:sp>
      <p:sp>
        <p:nvSpPr>
          <p:cNvPr id="27652" name="Rectangle 3"/>
          <p:cNvSpPr>
            <a:spLocks noChangeArrowheads="1"/>
          </p:cNvSpPr>
          <p:nvPr>
            <p:ph type="body" idx="1"/>
          </p:nvPr>
        </p:nvSpPr>
        <p:spPr>
          <a:xfrm>
            <a:off x="1394884" y="3449241"/>
            <a:ext cx="6273800" cy="2921794"/>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80DAC05-3061-A34A-A9C7-E175646F671A}" type="slidenum">
              <a:rPr lang="en-US">
                <a:latin typeface="Arial" charset="0"/>
              </a:rPr>
              <a:pPr/>
              <a:t>10</a:t>
            </a:fld>
            <a:endParaRPr lang="en-US">
              <a:latin typeface="Arial" charset="0"/>
            </a:endParaRPr>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56442E2-38B8-5446-A160-2233E25C7CD8}" type="slidenum">
              <a:rPr lang="en-US">
                <a:latin typeface="Arial" charset="0"/>
              </a:rPr>
              <a:pPr/>
              <a:t>11</a:t>
            </a:fld>
            <a:endParaRPr lang="en-US">
              <a:latin typeface="Arial" charset="0"/>
            </a:endParaRPr>
          </a:p>
        </p:txBody>
      </p:sp>
      <p:sp>
        <p:nvSpPr>
          <p:cNvPr id="46083" name="Rectangle 2"/>
          <p:cNvSpPr>
            <a:spLocks noChangeArrowheads="1"/>
          </p:cNvSpPr>
          <p:nvPr>
            <p:ph type="sldImg"/>
          </p:nvPr>
        </p:nvSpPr>
        <p:spPr>
          <a:solidFill>
            <a:srgbClr val="FFFFFF"/>
          </a:solidFill>
          <a:ln/>
        </p:spPr>
      </p:sp>
      <p:sp>
        <p:nvSpPr>
          <p:cNvPr id="46084" name="Rectangle 3"/>
          <p:cNvSpPr>
            <a:spLocks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1060671-E9A3-404F-9400-E5C649FEE229}" type="slidenum">
              <a:rPr lang="en-US">
                <a:latin typeface="Arial" charset="0"/>
              </a:rPr>
              <a:pPr/>
              <a:t>18</a:t>
            </a:fld>
            <a:endParaRPr lang="en-US">
              <a:latin typeface="Arial" charset="0"/>
            </a:endParaRPr>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C5F50EC-151C-A546-B8FC-058D04FCD2F7}" type="slidenum">
              <a:rPr lang="en-US">
                <a:latin typeface="Arial" charset="0"/>
              </a:rPr>
              <a:pPr/>
              <a:t>23</a:t>
            </a:fld>
            <a:endParaRPr lang="en-US">
              <a:latin typeface="Arial" charset="0"/>
            </a:endParaRPr>
          </a:p>
        </p:txBody>
      </p:sp>
      <p:sp>
        <p:nvSpPr>
          <p:cNvPr id="60419"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anchor="b">
            <a:prstTxWarp prst="textNoShape">
              <a:avLst/>
            </a:prstTxWarp>
          </a:bodyPr>
          <a:lstStyle/>
          <a:p>
            <a:pPr algn="r"/>
            <a:fld id="{1D86274F-4F01-524A-8A64-70AF3B944D0A}" type="slidenum">
              <a:rPr lang="en-US" sz="1200" b="0"/>
              <a:pPr algn="r"/>
              <a:t>23</a:t>
            </a:fld>
            <a:endParaRPr lang="en-US" sz="1200" b="0"/>
          </a:p>
        </p:txBody>
      </p:sp>
      <p:sp>
        <p:nvSpPr>
          <p:cNvPr id="60420" name="Rectangle 2"/>
          <p:cNvSpPr>
            <a:spLocks noChangeArrowheads="1" noTextEdit="1"/>
          </p:cNvSpPr>
          <p:nvPr>
            <p:ph type="sldImg"/>
          </p:nvPr>
        </p:nvSpPr>
        <p:spPr>
          <a:solidFill>
            <a:srgbClr val="FFFFFF"/>
          </a:solidFill>
          <a:ln/>
        </p:spPr>
      </p:sp>
      <p:sp>
        <p:nvSpPr>
          <p:cNvPr id="60421"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B4D2C26-E5B6-A14A-AAEF-12512C17AF7F}" type="slidenum">
              <a:rPr lang="en-US">
                <a:latin typeface="Arial" charset="0"/>
              </a:rPr>
              <a:pPr/>
              <a:t>24</a:t>
            </a:fld>
            <a:endParaRPr lang="en-US">
              <a:latin typeface="Arial" charset="0"/>
            </a:endParaRPr>
          </a:p>
        </p:txBody>
      </p:sp>
      <p:sp>
        <p:nvSpPr>
          <p:cNvPr id="88067" name="Rectangle 2"/>
          <p:cNvSpPr>
            <a:spLocks noChangeArrowheads="1"/>
          </p:cNvSpPr>
          <p:nvPr>
            <p:ph type="sldImg"/>
          </p:nvPr>
        </p:nvSpPr>
        <p:spPr>
          <a:solidFill>
            <a:srgbClr val="FFFFFF"/>
          </a:solidFill>
          <a:ln/>
        </p:spPr>
      </p:sp>
      <p:sp>
        <p:nvSpPr>
          <p:cNvPr id="88068" name="Rectangle 3"/>
          <p:cNvSpPr>
            <a:spLocks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7CCA5F5-ACC6-0043-BEF0-B51FA83A9ED6}" type="slidenum">
              <a:rPr lang="en-US">
                <a:latin typeface="Arial" charset="0"/>
              </a:rPr>
              <a:pPr/>
              <a:t>25</a:t>
            </a:fld>
            <a:endParaRPr lang="en-US">
              <a:latin typeface="Arial" charset="0"/>
            </a:endParaRPr>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1" name="Rectangle 7"/>
          <p:cNvSpPr>
            <a:spLocks noGrp="1" noChangeArrowheads="1"/>
          </p:cNvSpPr>
          <p:nvPr>
            <p:ph type="sldNum"/>
          </p:nvPr>
        </p:nvSpPr>
        <p:spPr>
          <a:ln/>
        </p:spPr>
        <p:txBody>
          <a:bodyPr/>
          <a:lstStyle/>
          <a:p>
            <a:fld id="{D51DE31B-E47E-CB43-9265-36CEA82426FA}" type="slidenum">
              <a:rPr lang="en-GB"/>
              <a:pPr/>
              <a:t>28</a:t>
            </a:fld>
            <a:endParaRPr lang="en-GB"/>
          </a:p>
        </p:txBody>
      </p:sp>
      <p:sp>
        <p:nvSpPr>
          <p:cNvPr id="51201" name="Text Box 1"/>
          <p:cNvSpPr txBox="1">
            <a:spLocks noChangeArrowheads="1"/>
          </p:cNvSpPr>
          <p:nvPr/>
        </p:nvSpPr>
        <p:spPr bwMode="auto">
          <a:xfrm>
            <a:off x="5175251" y="6514884"/>
            <a:ext cx="3966882" cy="343116"/>
          </a:xfrm>
          <a:prstGeom prst="rect">
            <a:avLst/>
          </a:prstGeom>
          <a:noFill/>
          <a:ln w="9525">
            <a:noFill/>
            <a:round/>
            <a:headEnd/>
            <a:tailEnd/>
          </a:ln>
          <a:effectLst/>
        </p:spPr>
        <p:txBody>
          <a:bodyPr lIns="0" tIns="0" rIns="0" bIns="0" anchor="b">
            <a:prstTxWarp prst="textNoShape">
              <a:avLst/>
            </a:prstTxWarp>
          </a:bodyPr>
          <a:lstStyle/>
          <a:p>
            <a: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DCD2D9A-6B5D-7245-A30C-36FF09B59F32}" type="slidenum">
              <a:rPr lang="en-GB" sz="1400">
                <a:solidFill>
                  <a:srgbClr val="000000"/>
                </a:solidFill>
                <a:latin typeface="Times New Roman" charset="0"/>
                <a:ea typeface="Lucida Sans Unicode" charset="-52"/>
                <a:cs typeface="Lucida Sans Unicode" charset="-52"/>
              </a:rPr>
              <a: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lang="en-GB" sz="1400">
              <a:solidFill>
                <a:srgbClr val="000000"/>
              </a:solidFill>
              <a:latin typeface="Times New Roman" charset="0"/>
              <a:ea typeface="Lucida Sans Unicode" charset="-52"/>
              <a:cs typeface="Lucida Sans Unicode" charset="-52"/>
            </a:endParaRPr>
          </a:p>
        </p:txBody>
      </p:sp>
      <p:sp>
        <p:nvSpPr>
          <p:cNvPr id="51202" name="Text Box 2"/>
          <p:cNvSpPr txBox="1">
            <a:spLocks noChangeArrowheads="1"/>
          </p:cNvSpPr>
          <p:nvPr/>
        </p:nvSpPr>
        <p:spPr bwMode="auto">
          <a:xfrm>
            <a:off x="0" y="6514884"/>
            <a:ext cx="3966882" cy="343116"/>
          </a:xfrm>
          <a:prstGeom prst="rect">
            <a:avLst/>
          </a:prstGeom>
          <a:noFill/>
          <a:ln w="9525">
            <a:noFill/>
            <a:round/>
            <a:headEnd/>
            <a:tailEnd/>
          </a:ln>
          <a:effectLst/>
        </p:spPr>
        <p:txBody>
          <a:bodyPr lIns="0" tIns="0" rIns="0" bIns="0" anchor="b">
            <a:prstTxWarp prst="textNoShape">
              <a:avLst/>
            </a:prstTxWarp>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a:solidFill>
                <a:srgbClr val="000000"/>
              </a:solidFill>
              <a:latin typeface="Times New Roman" charset="0"/>
              <a:ea typeface="Lucida Sans Unicode" charset="-52"/>
              <a:cs typeface="Lucida Sans Unicode" charset="-52"/>
            </a:endParaRPr>
          </a:p>
        </p:txBody>
      </p:sp>
      <p:sp>
        <p:nvSpPr>
          <p:cNvPr id="51203" name="Text Box 3"/>
          <p:cNvSpPr txBox="1">
            <a:spLocks noChangeArrowheads="1"/>
          </p:cNvSpPr>
          <p:nvPr/>
        </p:nvSpPr>
        <p:spPr bwMode="auto">
          <a:xfrm>
            <a:off x="0" y="0"/>
            <a:ext cx="3966882" cy="342034"/>
          </a:xfrm>
          <a:prstGeom prst="rect">
            <a:avLst/>
          </a:prstGeom>
          <a:noFill/>
          <a:ln w="9525">
            <a:noFill/>
            <a:round/>
            <a:headEnd/>
            <a:tailEnd/>
          </a:ln>
          <a:effectLst/>
        </p:spPr>
        <p:txBody>
          <a:bodyPr lIns="0" tIns="0" rIns="0" bIns="0">
            <a:prstTxWarp prst="textNoShape">
              <a:avLst/>
            </a:prstTxWarp>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a:solidFill>
                <a:srgbClr val="000000"/>
              </a:solidFill>
              <a:latin typeface="Times New Roman" charset="0"/>
              <a:ea typeface="Lucida Sans Unicode" charset="-52"/>
              <a:cs typeface="Lucida Sans Unicode" charset="-52"/>
            </a:endParaRPr>
          </a:p>
        </p:txBody>
      </p:sp>
      <p:sp>
        <p:nvSpPr>
          <p:cNvPr id="51204" name="Text Box 4"/>
          <p:cNvSpPr txBox="1">
            <a:spLocks noChangeArrowheads="1"/>
          </p:cNvSpPr>
          <p:nvPr/>
        </p:nvSpPr>
        <p:spPr bwMode="auto">
          <a:xfrm>
            <a:off x="5175251" y="0"/>
            <a:ext cx="3966882" cy="342034"/>
          </a:xfrm>
          <a:prstGeom prst="rect">
            <a:avLst/>
          </a:prstGeom>
          <a:noFill/>
          <a:ln w="9525">
            <a:noFill/>
            <a:round/>
            <a:headEnd/>
            <a:tailEnd/>
          </a:ln>
          <a:effectLst/>
        </p:spPr>
        <p:txBody>
          <a:bodyPr lIns="0" tIns="0" rIns="0" bIns="0">
            <a:prstTxWarp prst="textNoShape">
              <a:avLst/>
            </a:prstTxWarp>
          </a:bodyPr>
          <a:lstStyle/>
          <a:p>
            <a: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a:solidFill>
                <a:srgbClr val="000000"/>
              </a:solidFill>
              <a:latin typeface="Times New Roman" charset="0"/>
              <a:ea typeface="Lucida Sans Unicode" charset="-52"/>
              <a:cs typeface="Lucida Sans Unicode" charset="-52"/>
            </a:endParaRPr>
          </a:p>
        </p:txBody>
      </p:sp>
      <p:sp>
        <p:nvSpPr>
          <p:cNvPr id="51205" name="Text Box 5"/>
          <p:cNvSpPr txBox="1">
            <a:spLocks noChangeArrowheads="1"/>
          </p:cNvSpPr>
          <p:nvPr/>
        </p:nvSpPr>
        <p:spPr bwMode="auto">
          <a:xfrm>
            <a:off x="1613647" y="514134"/>
            <a:ext cx="5916706" cy="257175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51206" name="Text Box 6"/>
          <p:cNvSpPr txBox="1">
            <a:spLocks noChangeArrowheads="1"/>
          </p:cNvSpPr>
          <p:nvPr>
            <p:ph type="body"/>
          </p:nvPr>
        </p:nvSpPr>
        <p:spPr bwMode="auto">
          <a:xfrm>
            <a:off x="915147" y="3257983"/>
            <a:ext cx="7313706" cy="3085884"/>
          </a:xfrm>
          <a:prstGeom prst="rect">
            <a:avLst/>
          </a:prstGeom>
          <a:noFill/>
          <a:ln>
            <a:round/>
            <a:headEnd/>
            <a:tailEnd/>
          </a:ln>
        </p:spPr>
        <p:txBody>
          <a:bodyPr lIns="0" tIns="0" rIns="0" bIns="0">
            <a:prstTxWarp prst="textNoShape">
              <a:avLst/>
            </a:prstTxWarp>
          </a:bodyP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ea typeface="宋体" charset="-122"/>
                <a:cs typeface="宋体" charset="-122"/>
              </a:rPr>
              <a:t>There are two disk power management schemes, one is called oracle scheme, the other is practical scheme. The oracle scheme is an offline scheme, which know ahead of time the length of upcoming idle period. If the idle time is larger than the breakeven time, the disk will spindown and spinup right in time before the next request. The practical scheme has no such future knowledge.  If the disk is idle for a threshold of time, then the disk will spin down and spin up upon the arrival of next request.  The previous work show if we set the threshold to be the breakeven time, the practical scheme is 2-comp</a:t>
            </a:r>
            <a:r>
              <a:rPr lang="en-GB" altLang="zh-CN">
                <a:cs typeface="宋体" charset="-122"/>
              </a:rPr>
              <a:t>i</a:t>
            </a:r>
            <a:r>
              <a:rPr lang="en-GB">
                <a:ea typeface="宋体" charset="-122"/>
                <a:cs typeface="宋体" charset="-122"/>
              </a:rPr>
              <a:t>tative compared to the oracle scheme.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457200" y="853440"/>
            <a:ext cx="8229600" cy="3108960"/>
          </a:xfrm>
        </p:spPr>
        <p:txBody>
          <a:bodyPr anchor="t" anchorCtr="0">
            <a:noAutofit/>
          </a:bodyPr>
          <a:lstStyle>
            <a:lvl1pPr algn="ctr">
              <a:lnSpc>
                <a:spcPct val="100000"/>
              </a:lnSpc>
              <a:defRPr lang="en-US" sz="5400" b="1" cap="none" spc="0" dirty="0" smtClean="0">
                <a:ln w="1905"/>
                <a:gradFill>
                  <a:gsLst>
                    <a:gs pos="0">
                      <a:schemeClr val="tx2">
                        <a:shade val="30000"/>
                        <a:satMod val="255000"/>
                      </a:schemeClr>
                    </a:gs>
                    <a:gs pos="58000">
                      <a:schemeClr val="tx2">
                        <a:tint val="90000"/>
                        <a:satMod val="300000"/>
                      </a:schemeClr>
                    </a:gs>
                    <a:gs pos="100000">
                      <a:schemeClr val="tx2">
                        <a:tint val="80000"/>
                        <a:satMod val="255000"/>
                      </a:schemeClr>
                    </a:gs>
                  </a:gsLst>
                  <a:lin ang="5400000"/>
                </a:gradFill>
                <a:effectLst>
                  <a:innerShdw blurRad="69850" dist="43180" dir="5400000">
                    <a:srgbClr val="000000">
                      <a:alpha val="65000"/>
                    </a:srgbClr>
                  </a:innerShdw>
                </a:effectLst>
              </a:defRPr>
            </a:lvl1pPr>
          </a:lstStyle>
          <a:p>
            <a:r>
              <a:rPr lang="en-US" dirty="0" smtClean="0"/>
              <a:t>Click to edit Master title style</a:t>
            </a:r>
            <a:endParaRPr lang="en-US" dirty="0"/>
          </a:p>
        </p:txBody>
      </p:sp>
      <p:sp>
        <p:nvSpPr>
          <p:cNvPr id="24" name="Rectangle 26"/>
          <p:cNvSpPr>
            <a:spLocks noGrp="1"/>
          </p:cNvSpPr>
          <p:nvPr>
            <p:ph type="subTitle" idx="1"/>
          </p:nvPr>
        </p:nvSpPr>
        <p:spPr>
          <a:xfrm>
            <a:off x="457200" y="4282440"/>
            <a:ext cx="8229600" cy="1508760"/>
          </a:xfrm>
        </p:spPr>
        <p:txBody>
          <a:bodyPr anchor="b">
            <a:normAutofit/>
          </a:bodyPr>
          <a:lstStyle>
            <a:lvl1pPr marL="0" indent="0" algn="ctr">
              <a:buNone/>
              <a:defRPr lang="en-US" sz="2200" b="0">
                <a:solidFill>
                  <a:schemeClr val="tx2">
                    <a:shade val="55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r>
              <a:rPr lang="en-US" smtClean="0"/>
              <a:t>02-25-03</a:t>
            </a:r>
            <a:endParaRPr lang="en-US"/>
          </a:p>
        </p:txBody>
      </p:sp>
      <p:sp>
        <p:nvSpPr>
          <p:cNvPr id="9" name="Rectangle 14"/>
          <p:cNvSpPr>
            <a:spLocks noGrp="1"/>
          </p:cNvSpPr>
          <p:nvPr>
            <p:ph type="sldNum" sz="quarter" idx="11"/>
          </p:nvPr>
        </p:nvSpPr>
        <p:spPr/>
        <p:txBody>
          <a:bodyPr/>
          <a:lstStyle>
            <a:lvl1pPr>
              <a:defRPr lang="en-US" smtClean="0"/>
            </a:lvl1pPr>
          </a:lstStyle>
          <a:p>
            <a:fld id="{B6F15528-21DE-4FAA-801E-634DDDAF4B2B}" type="slidenum">
              <a:rPr lang="en-US" smtClean="0"/>
              <a:pPr/>
              <a:t>‹#›</a:t>
            </a:fld>
            <a:endParaRPr lang="en-US"/>
          </a:p>
        </p:txBody>
      </p:sp>
      <p:sp>
        <p:nvSpPr>
          <p:cNvPr id="25" name="Rectangle 27"/>
          <p:cNvSpPr>
            <a:spLocks noGrp="1"/>
          </p:cNvSpPr>
          <p:nvPr>
            <p:ph type="ftr" sz="quarter" idx="12"/>
          </p:nvPr>
        </p:nvSpPr>
        <p:spPr/>
        <p:txBody>
          <a:bodyPr/>
          <a:lstStyle>
            <a:lvl1pPr>
              <a:defRPr lang="en-US" smtClean="0"/>
            </a:lvl1pPr>
          </a:lstStyle>
          <a:p>
            <a:r>
              <a:rPr lang="en-US" smtClean="0"/>
              <a:t>CS 5204 – Fall, 2007</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02-25-03</a:t>
            </a:r>
            <a:endParaRPr lang="en-US"/>
          </a:p>
        </p:txBody>
      </p:sp>
      <p:sp>
        <p:nvSpPr>
          <p:cNvPr id="5" name="Footer Placeholder 4"/>
          <p:cNvSpPr>
            <a:spLocks noGrp="1"/>
          </p:cNvSpPr>
          <p:nvPr>
            <p:ph type="ftr" sz="quarter" idx="11"/>
          </p:nvPr>
        </p:nvSpPr>
        <p:spPr/>
        <p:txBody>
          <a:bodyPr/>
          <a:lstStyle/>
          <a:p>
            <a:r>
              <a:rPr lang="en-US" smtClean="0"/>
              <a:t>CS 5204 – Fall, 2007</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02-25-03</a:t>
            </a:r>
            <a:endParaRPr lang="en-US"/>
          </a:p>
        </p:txBody>
      </p:sp>
      <p:sp>
        <p:nvSpPr>
          <p:cNvPr id="5" name="Footer Placeholder 4"/>
          <p:cNvSpPr>
            <a:spLocks noGrp="1"/>
          </p:cNvSpPr>
          <p:nvPr>
            <p:ph type="ftr" sz="quarter" idx="11"/>
          </p:nvPr>
        </p:nvSpPr>
        <p:spPr/>
        <p:txBody>
          <a:bodyPr/>
          <a:lstStyle/>
          <a:p>
            <a:r>
              <a:rPr lang="en-US" smtClean="0"/>
              <a:t>CS 5204 – Fall, 2007</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dirty="0" smtClean="0"/>
              <a:t>Click to edit Master title style</a:t>
            </a:r>
            <a:endParaRPr lang="en-US" dirty="0"/>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p>
            <a:r>
              <a:rPr lang="en-US" smtClean="0"/>
              <a:t>02-25-03</a:t>
            </a:r>
            <a:endParaRPr lang="en-US"/>
          </a:p>
        </p:txBody>
      </p:sp>
      <p:sp>
        <p:nvSpPr>
          <p:cNvPr id="5" name="Rectangle 5"/>
          <p:cNvSpPr>
            <a:spLocks noGrp="1"/>
          </p:cNvSpPr>
          <p:nvPr>
            <p:ph type="ftr" sz="quarter" idx="11"/>
          </p:nvPr>
        </p:nvSpPr>
        <p:spPr/>
        <p:txBody>
          <a:bodyPr/>
          <a:lstStyle/>
          <a:p>
            <a:r>
              <a:rPr lang="en-US" smtClean="0"/>
              <a:t>CS 5204 – Fall, 2007</a:t>
            </a:r>
            <a:endParaRPr lang="en-US"/>
          </a:p>
        </p:txBody>
      </p:sp>
      <p:sp>
        <p:nvSpPr>
          <p:cNvPr id="6" name="Rectangle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2">
        <a:schemeClr val="bg2"/>
      </p:bgRef>
    </p:bg>
    <p:spTree>
      <p:nvGrpSpPr>
        <p:cNvPr id="1" name=""/>
        <p:cNvGrpSpPr/>
        <p:nvPr/>
      </p:nvGrpSpPr>
      <p:grpSpPr>
        <a:xfrm>
          <a:off x="0" y="0"/>
          <a:ext cx="0" cy="0"/>
          <a:chOff x="0" y="0"/>
          <a:chExt cx="0" cy="0"/>
        </a:xfrm>
      </p:grpSpPr>
      <p:sp>
        <p:nvSpPr>
          <p:cNvPr id="8" name="Rounded Rectangle 7"/>
          <p:cNvSpPr/>
          <p:nvPr/>
        </p:nvSpPr>
        <p:spPr>
          <a:xfrm>
            <a:off x="690563" y="491696"/>
            <a:ext cx="7762875" cy="5874608"/>
          </a:xfrm>
          <a:prstGeom prst="roundRect">
            <a:avLst>
              <a:gd name="adj" fmla="val 2238"/>
            </a:avLst>
          </a:prstGeom>
          <a:gradFill rotWithShape="1">
            <a:gsLst>
              <a:gs pos="0">
                <a:schemeClr val="bg1">
                  <a:satMod val="300000"/>
                  <a:alpha val="50000"/>
                </a:schemeClr>
              </a:gs>
              <a:gs pos="35000">
                <a:schemeClr val="bg1">
                  <a:satMod val="300000"/>
                  <a:alpha val="87000"/>
                </a:schemeClr>
              </a:gs>
              <a:gs pos="50000">
                <a:schemeClr val="bg1">
                  <a:satMod val="300000"/>
                  <a:alpha val="92000"/>
                </a:schemeClr>
              </a:gs>
              <a:gs pos="60000">
                <a:schemeClr val="bg1">
                  <a:satMod val="300000"/>
                  <a:alpha val="89000"/>
                </a:schemeClr>
              </a:gs>
              <a:gs pos="100000">
                <a:schemeClr val="bg1">
                  <a:satMod val="300000"/>
                  <a:alpha val="55000"/>
                </a:schemeClr>
              </a:gs>
            </a:gsLst>
            <a:lin ang="5400000" scaled="1"/>
          </a:gradFill>
          <a:ln>
            <a:noFill/>
          </a:ln>
          <a:effectLst>
            <a:outerShdw blurRad="63500" dist="45720" dir="5400000" algn="t" rotWithShape="0">
              <a:schemeClr val="bg2">
                <a:shade val="30000"/>
                <a:satMod val="250000"/>
                <a:alpha val="90000"/>
              </a:schemeClr>
            </a:outerShdw>
          </a:effectLst>
          <a:scene3d>
            <a:camera prst="orthographicFront">
              <a:rot lat="0" lon="0" rev="0"/>
            </a:camera>
            <a:lightRig rig="contrasting" dir="t">
              <a:rot lat="0" lon="0" rev="7500000"/>
            </a:lightRig>
          </a:scene3d>
          <a:sp3d contourW="6350" prstMaterial="powder">
            <a:bevelT w="50800" h="63500"/>
            <a:contourClr>
              <a:schemeClr val="bg2">
                <a:shade val="90000"/>
                <a:lumMod val="55000"/>
              </a:scheme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2" name="Rectangle 2"/>
          <p:cNvSpPr>
            <a:spLocks noGrp="1"/>
          </p:cNvSpPr>
          <p:nvPr>
            <p:ph type="title"/>
          </p:nvPr>
        </p:nvSpPr>
        <p:spPr>
          <a:xfrm>
            <a:off x="777240" y="795996"/>
            <a:ext cx="7589520" cy="3112843"/>
          </a:xfrm>
        </p:spPr>
        <p:txBody>
          <a:bodyPr anchor="b">
            <a:normAutofit/>
          </a:bodyPr>
          <a:lstStyle>
            <a:lvl1pPr algn="ctr">
              <a:buNone/>
              <a:defRPr lang="en-US" sz="6200" b="1" cap="none" spc="0" dirty="0">
                <a:ln w="1905"/>
                <a:gradFill>
                  <a:gsLst>
                    <a:gs pos="0">
                      <a:schemeClr val="tx2">
                        <a:shade val="30000"/>
                        <a:satMod val="255000"/>
                      </a:schemeClr>
                    </a:gs>
                    <a:gs pos="58000">
                      <a:schemeClr val="tx2">
                        <a:tint val="90000"/>
                        <a:satMod val="300000"/>
                      </a:schemeClr>
                    </a:gs>
                    <a:gs pos="100000">
                      <a:schemeClr val="tx2">
                        <a:tint val="80000"/>
                        <a:satMod val="255000"/>
                      </a:schemeClr>
                    </a:gs>
                  </a:gsLst>
                  <a:lin ang="5400000"/>
                </a:gradFill>
                <a:effectLst>
                  <a:innerShdw blurRad="69850" dist="43180" dir="5400000">
                    <a:srgbClr val="000000">
                      <a:alpha val="65000"/>
                    </a:srgbClr>
                  </a:innerShdw>
                </a:effectLst>
              </a:defRPr>
            </a:lvl1pPr>
          </a:lstStyle>
          <a:p>
            <a:r>
              <a:rPr lang="en-US" smtClean="0"/>
              <a:t>Click to edit Master title style</a:t>
            </a:r>
            <a:endParaRPr lang="en-US" dirty="0"/>
          </a:p>
        </p:txBody>
      </p:sp>
      <p:sp>
        <p:nvSpPr>
          <p:cNvPr id="3" name="Rectangle 3"/>
          <p:cNvSpPr>
            <a:spLocks noGrp="1"/>
          </p:cNvSpPr>
          <p:nvPr>
            <p:ph type="body" idx="1"/>
          </p:nvPr>
        </p:nvSpPr>
        <p:spPr>
          <a:xfrm>
            <a:off x="777240" y="3948552"/>
            <a:ext cx="7589520" cy="1509712"/>
          </a:xfrm>
        </p:spPr>
        <p:txBody>
          <a:bodyPr anchor="t">
            <a:normAutofit/>
          </a:bodyPr>
          <a:lstStyle>
            <a:lvl1pPr indent="0" algn="ctr">
              <a:buNone/>
              <a:defRPr lang="en-US" sz="22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a:xfrm>
            <a:off x="762000" y="5958840"/>
            <a:ext cx="2133600" cy="365760"/>
          </a:xfrm>
        </p:spPr>
        <p:txBody>
          <a:bodyPr/>
          <a:lstStyle/>
          <a:p>
            <a:r>
              <a:rPr lang="en-US" smtClean="0"/>
              <a:t>02-25-03</a:t>
            </a:r>
            <a:endParaRPr lang="en-US"/>
          </a:p>
        </p:txBody>
      </p:sp>
      <p:sp>
        <p:nvSpPr>
          <p:cNvPr id="5" name="Rectangle 5"/>
          <p:cNvSpPr>
            <a:spLocks noGrp="1"/>
          </p:cNvSpPr>
          <p:nvPr>
            <p:ph type="ftr" sz="quarter" idx="11"/>
          </p:nvPr>
        </p:nvSpPr>
        <p:spPr>
          <a:xfrm>
            <a:off x="3124200" y="5958840"/>
            <a:ext cx="2895600" cy="365760"/>
          </a:xfrm>
        </p:spPr>
        <p:txBody>
          <a:bodyPr/>
          <a:lstStyle/>
          <a:p>
            <a:r>
              <a:rPr lang="en-US" smtClean="0"/>
              <a:t>CS 5204 – Fall, 2007</a:t>
            </a:r>
            <a:endParaRPr lang="en-US"/>
          </a:p>
        </p:txBody>
      </p:sp>
      <p:sp>
        <p:nvSpPr>
          <p:cNvPr id="6" name="Rectangle 6"/>
          <p:cNvSpPr>
            <a:spLocks noGrp="1"/>
          </p:cNvSpPr>
          <p:nvPr>
            <p:ph type="sldNum" sz="quarter" idx="12"/>
          </p:nvPr>
        </p:nvSpPr>
        <p:spPr>
          <a:xfrm>
            <a:off x="6248400" y="5958840"/>
            <a:ext cx="2133600" cy="36576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dt" sz="half" idx="10"/>
          </p:nvPr>
        </p:nvSpPr>
        <p:spPr/>
        <p:txBody>
          <a:bodyPr/>
          <a:lstStyle/>
          <a:p>
            <a:r>
              <a:rPr lang="en-US" smtClean="0"/>
              <a:t>02-25-03</a:t>
            </a:r>
            <a:endParaRPr lang="en-US"/>
          </a:p>
        </p:txBody>
      </p:sp>
      <p:sp>
        <p:nvSpPr>
          <p:cNvPr id="6" name="Rectangle 5"/>
          <p:cNvSpPr>
            <a:spLocks noGrp="1"/>
          </p:cNvSpPr>
          <p:nvPr>
            <p:ph type="ftr" sz="quarter" idx="11"/>
          </p:nvPr>
        </p:nvSpPr>
        <p:spPr/>
        <p:txBody>
          <a:bodyPr/>
          <a:lstStyle/>
          <a:p>
            <a:r>
              <a:rPr lang="en-US" smtClean="0"/>
              <a:t>CS 5204 – Fall, 2007</a:t>
            </a:r>
            <a:endParaRPr lang="en-US"/>
          </a:p>
        </p:txBody>
      </p:sp>
      <p:sp>
        <p:nvSpPr>
          <p:cNvPr id="7" name="Rectangle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a:xfrm rot="16200000">
            <a:off x="-1965960" y="2785402"/>
            <a:ext cx="5760720" cy="914400"/>
          </a:xfrm>
        </p:spPr>
        <p:txBody>
          <a:bodyPr lIns="91440" rIns="91440" anchor="ctr">
            <a:noAutofit/>
          </a:bodyPr>
          <a:lstStyle>
            <a:lvl1pPr algn="ctr">
              <a:defRPr sz="3500"/>
            </a:lvl1pPr>
          </a:lstStyle>
          <a:p>
            <a:r>
              <a:rPr lang="en-US" smtClean="0"/>
              <a:t>Click to edit Master title style</a:t>
            </a:r>
            <a:endParaRPr lang="en-US" dirty="0"/>
          </a:p>
        </p:txBody>
      </p:sp>
      <p:sp>
        <p:nvSpPr>
          <p:cNvPr id="3" name="Rectangle 2"/>
          <p:cNvSpPr>
            <a:spLocks noGrp="1"/>
          </p:cNvSpPr>
          <p:nvPr>
            <p:ph type="body" idx="1"/>
          </p:nvPr>
        </p:nvSpPr>
        <p:spPr>
          <a:xfrm>
            <a:off x="1600200" y="547468"/>
            <a:ext cx="3383280" cy="639762"/>
          </a:xfrm>
          <a:prstGeom prst="roundRect">
            <a:avLst>
              <a:gd name="adj" fmla="val 6772"/>
            </a:avLst>
          </a:prstGeom>
          <a:solidFill>
            <a:schemeClr val="bg1">
              <a:alpha val="55000"/>
            </a:schemeClr>
          </a:solidFill>
          <a:ln w="12700">
            <a:solidFill>
              <a:schemeClr val="bg1"/>
            </a:solidFill>
          </a:ln>
        </p:spPr>
        <p:txBody>
          <a:bodyPr lIns="91440" tIns="91440" rIns="91440" bIns="91440" anchor="ctr">
            <a:noAutofit/>
          </a:bodyPr>
          <a:lstStyle>
            <a:lvl1pPr marL="0" indent="0" algn="l">
              <a:buNone/>
              <a:defRPr sz="16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1600200" y="1322362"/>
            <a:ext cx="3383280" cy="4800600"/>
          </a:xfrm>
        </p:spPr>
        <p:txBody>
          <a:bodyPr/>
          <a:lstStyle>
            <a:lvl1pPr>
              <a:defRPr sz="20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body" sz="quarter" idx="3"/>
          </p:nvPr>
        </p:nvSpPr>
        <p:spPr>
          <a:xfrm>
            <a:off x="5128846" y="547468"/>
            <a:ext cx="3383280" cy="639762"/>
          </a:xfrm>
          <a:prstGeom prst="roundRect">
            <a:avLst>
              <a:gd name="adj" fmla="val 5673"/>
            </a:avLst>
          </a:prstGeom>
          <a:solidFill>
            <a:schemeClr val="bg1">
              <a:alpha val="55000"/>
            </a:schemeClr>
          </a:solidFill>
          <a:ln w="12700">
            <a:solidFill>
              <a:schemeClr val="bg1"/>
            </a:solidFill>
          </a:ln>
        </p:spPr>
        <p:txBody>
          <a:bodyPr lIns="91440" tIns="91440" rIns="91440" bIns="91440" anchor="ctr">
            <a:noAutofit/>
          </a:bodyPr>
          <a:lstStyle>
            <a:lvl1pPr marL="0" indent="0" algn="l">
              <a:buNone/>
              <a:defRPr sz="16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5128846" y="1322362"/>
            <a:ext cx="3383280" cy="4800600"/>
          </a:xfrm>
        </p:spPr>
        <p:txBody>
          <a:bodyPr/>
          <a:lstStyle>
            <a:lvl1pPr>
              <a:defRPr sz="20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p:cNvSpPr>
          <p:nvPr>
            <p:ph type="dt" sz="half" idx="10"/>
          </p:nvPr>
        </p:nvSpPr>
        <p:spPr/>
        <p:txBody>
          <a:bodyPr/>
          <a:lstStyle/>
          <a:p>
            <a:r>
              <a:rPr lang="en-US" smtClean="0"/>
              <a:t>02-25-03</a:t>
            </a:r>
            <a:endParaRPr lang="en-US"/>
          </a:p>
        </p:txBody>
      </p:sp>
      <p:sp>
        <p:nvSpPr>
          <p:cNvPr id="8" name="Rectangle 7"/>
          <p:cNvSpPr>
            <a:spLocks noGrp="1"/>
          </p:cNvSpPr>
          <p:nvPr>
            <p:ph type="ftr" sz="quarter" idx="11"/>
          </p:nvPr>
        </p:nvSpPr>
        <p:spPr/>
        <p:txBody>
          <a:bodyPr/>
          <a:lstStyle/>
          <a:p>
            <a:r>
              <a:rPr lang="en-US" smtClean="0"/>
              <a:t>CS 5204 – Fall, 2007</a:t>
            </a:r>
            <a:endParaRPr lang="en-US"/>
          </a:p>
        </p:txBody>
      </p:sp>
      <p:sp>
        <p:nvSpPr>
          <p:cNvPr id="9" name="Rectangle 8"/>
          <p:cNvSpPr>
            <a:spLocks noGrp="1"/>
          </p:cNvSpPr>
          <p:nvPr>
            <p:ph type="sldNum" sz="quarter" idx="12"/>
          </p:nvPr>
        </p:nvSpPr>
        <p:spPr>
          <a:xfrm>
            <a:off x="6553200" y="6214404"/>
            <a:ext cx="21336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p>
            <a:r>
              <a:rPr lang="en-US" smtClean="0"/>
              <a:t>02-25-03</a:t>
            </a:r>
            <a:endParaRPr lang="en-US"/>
          </a:p>
        </p:txBody>
      </p:sp>
      <p:sp>
        <p:nvSpPr>
          <p:cNvPr id="4" name="Rectangle 4"/>
          <p:cNvSpPr>
            <a:spLocks noGrp="1"/>
          </p:cNvSpPr>
          <p:nvPr>
            <p:ph type="ftr" sz="quarter" idx="11"/>
          </p:nvPr>
        </p:nvSpPr>
        <p:spPr/>
        <p:txBody>
          <a:bodyPr/>
          <a:lstStyle/>
          <a:p>
            <a:r>
              <a:rPr lang="en-US" smtClean="0"/>
              <a:t>CS 5204 – Fall, 2007</a:t>
            </a:r>
            <a:endParaRPr lang="en-US"/>
          </a:p>
        </p:txBody>
      </p:sp>
      <p:sp>
        <p:nvSpPr>
          <p:cNvPr id="5" name="Rectangle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r>
              <a:rPr lang="en-US" smtClean="0"/>
              <a:t>02-25-03</a:t>
            </a:r>
            <a:endParaRPr lang="en-US"/>
          </a:p>
        </p:txBody>
      </p:sp>
      <p:sp>
        <p:nvSpPr>
          <p:cNvPr id="3" name="Rectangle 3"/>
          <p:cNvSpPr>
            <a:spLocks noGrp="1"/>
          </p:cNvSpPr>
          <p:nvPr>
            <p:ph type="ftr" sz="quarter" idx="11"/>
          </p:nvPr>
        </p:nvSpPr>
        <p:spPr/>
        <p:txBody>
          <a:bodyPr/>
          <a:lstStyle/>
          <a:p>
            <a:r>
              <a:rPr lang="en-US" smtClean="0"/>
              <a:t>CS 5204 – Fall, 2007</a:t>
            </a:r>
            <a:endParaRPr lang="en-US"/>
          </a:p>
        </p:txBody>
      </p:sp>
      <p:sp>
        <p:nvSpPr>
          <p:cNvPr id="4" name="Rectangle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rot="16200000">
            <a:off x="-1828801" y="2888565"/>
            <a:ext cx="5486400" cy="914400"/>
          </a:xfrm>
        </p:spPr>
        <p:txBody>
          <a:bodyPr anchor="b">
            <a:normAutofit/>
            <a:scene3d>
              <a:camera prst="orthographicFront"/>
              <a:lightRig rig="soft" dir="t">
                <a:rot lat="0" lon="0" rev="2100000"/>
              </a:lightRig>
            </a:scene3d>
            <a:sp3d prstMaterial="matte"/>
          </a:bodyPr>
          <a:lstStyle>
            <a:lvl1pPr algn="l">
              <a:defRPr sz="2800" b="1">
                <a:solidFill>
                  <a:schemeClr val="tx2"/>
                </a:solidFill>
                <a:effectLst/>
              </a:defRPr>
            </a:lvl1pPr>
          </a:lstStyle>
          <a:p>
            <a:r>
              <a:rPr lang="en-US" smtClean="0"/>
              <a:t>Click to edit Master title style</a:t>
            </a:r>
            <a:endParaRPr lang="en-US" dirty="0"/>
          </a:p>
        </p:txBody>
      </p:sp>
      <p:sp>
        <p:nvSpPr>
          <p:cNvPr id="3" name="Rectangle 2"/>
          <p:cNvSpPr>
            <a:spLocks noGrp="1"/>
          </p:cNvSpPr>
          <p:nvPr>
            <p:ph idx="1"/>
          </p:nvPr>
        </p:nvSpPr>
        <p:spPr>
          <a:xfrm>
            <a:off x="2590800" y="602566"/>
            <a:ext cx="5943600"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type="body" sz="half" idx="2"/>
          </p:nvPr>
        </p:nvSpPr>
        <p:spPr>
          <a:xfrm rot="16200000">
            <a:off x="-859303" y="2888566"/>
            <a:ext cx="5486400" cy="914400"/>
          </a:xfrm>
        </p:spPr>
        <p:txBody>
          <a:bodyPr lIns="91440" rIns="91440"/>
          <a:lstStyle>
            <a:lvl1pPr marL="0" indent="0" algn="l">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r>
              <a:rPr lang="en-US" smtClean="0"/>
              <a:t>02-25-03</a:t>
            </a:r>
            <a:endParaRPr lang="en-US"/>
          </a:p>
        </p:txBody>
      </p:sp>
      <p:sp>
        <p:nvSpPr>
          <p:cNvPr id="6" name="Rectangle 5"/>
          <p:cNvSpPr>
            <a:spLocks noGrp="1"/>
          </p:cNvSpPr>
          <p:nvPr>
            <p:ph type="ftr" sz="quarter" idx="11"/>
          </p:nvPr>
        </p:nvSpPr>
        <p:spPr/>
        <p:txBody>
          <a:bodyPr/>
          <a:lstStyle/>
          <a:p>
            <a:r>
              <a:rPr lang="en-US" smtClean="0"/>
              <a:t>CS 5204 – Fall, 2007</a:t>
            </a:r>
            <a:endParaRPr lang="en-US"/>
          </a:p>
        </p:txBody>
      </p:sp>
      <p:sp>
        <p:nvSpPr>
          <p:cNvPr id="7" name="Rectangle 6"/>
          <p:cNvSpPr>
            <a:spLocks noGrp="1"/>
          </p:cNvSpPr>
          <p:nvPr>
            <p:ph type="sldNum" sz="quarter" idx="12"/>
          </p:nvPr>
        </p:nvSpPr>
        <p:spPr>
          <a:xfrm>
            <a:off x="6553200" y="6214404"/>
            <a:ext cx="21336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8" name="Rounded Rectangle 7"/>
          <p:cNvSpPr/>
          <p:nvPr/>
        </p:nvSpPr>
        <p:spPr>
          <a:xfrm>
            <a:off x="4740812" y="794822"/>
            <a:ext cx="3960051" cy="5294376"/>
          </a:xfrm>
          <a:prstGeom prst="roundRect">
            <a:avLst>
              <a:gd name="adj" fmla="val 3541"/>
            </a:avLst>
          </a:prstGeom>
          <a:solidFill>
            <a:srgbClr val="FFFFFF">
              <a:alpha val="4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a:spLocks noGrp="1"/>
          </p:cNvSpPr>
          <p:nvPr>
            <p:ph type="title"/>
          </p:nvPr>
        </p:nvSpPr>
        <p:spPr>
          <a:xfrm>
            <a:off x="5277728" y="3501743"/>
            <a:ext cx="3200400" cy="1143000"/>
          </a:xfrm>
        </p:spPr>
        <p:txBody>
          <a:bodyPr anchor="t">
            <a:noAutofit/>
            <a:scene3d>
              <a:camera prst="orthographicFront"/>
              <a:lightRig rig="soft" dir="t">
                <a:rot lat="0" lon="0" rev="2100000"/>
              </a:lightRig>
            </a:scene3d>
            <a:sp3d prstMaterial="matte"/>
          </a:bodyPr>
          <a:lstStyle>
            <a:lvl1pPr algn="ctr">
              <a:buNone/>
              <a:defRPr sz="2600" b="1">
                <a:solidFill>
                  <a:schemeClr val="tx2"/>
                </a:solidFill>
                <a:effectLst/>
              </a:defRPr>
            </a:lvl1pPr>
          </a:lstStyle>
          <a:p>
            <a:r>
              <a:rPr lang="en-US" smtClean="0"/>
              <a:t>Click to edit Master title style</a:t>
            </a:r>
            <a:endParaRPr lang="en-US" dirty="0"/>
          </a:p>
        </p:txBody>
      </p:sp>
      <p:sp>
        <p:nvSpPr>
          <p:cNvPr id="3" name="Rectangle 3"/>
          <p:cNvSpPr>
            <a:spLocks noGrp="1"/>
          </p:cNvSpPr>
          <p:nvPr>
            <p:ph type="pic" idx="1"/>
          </p:nvPr>
        </p:nvSpPr>
        <p:spPr>
          <a:xfrm>
            <a:off x="527537" y="821202"/>
            <a:ext cx="4550899" cy="5215597"/>
          </a:xfrm>
          <a:prstGeom prst="roundRect">
            <a:avLst>
              <a:gd name="adj" fmla="val 622"/>
            </a:avLst>
          </a:prstGeom>
          <a:solidFill>
            <a:schemeClr val="bg1">
              <a:lumMod val="85000"/>
            </a:schemeClr>
          </a:solidFill>
          <a:ln w="101600">
            <a:solidFill>
              <a:srgbClr val="FFFFFF"/>
            </a:solidFill>
            <a:miter lim="800000"/>
          </a:ln>
          <a:effectLst>
            <a:outerShdw blurRad="65000" dist="25000" dir="5400000" algn="t" rotWithShape="0">
              <a:schemeClr val="bg2">
                <a:shade val="30000"/>
                <a:satMod val="250000"/>
                <a:alpha val="85000"/>
              </a:schemeClr>
            </a:outerShdw>
          </a:effectLst>
          <a:scene3d>
            <a:camera prst="orthographicFront"/>
            <a:lightRig rig="soft" dir="t">
              <a:rot lat="0" lon="0" rev="20100000"/>
            </a:lightRig>
          </a:scene3d>
          <a:sp3d contourW="3810">
            <a:bevelT w="95250" h="25400"/>
            <a:contourClr>
              <a:schemeClr val="bg2">
                <a:shade val="45000"/>
                <a:satMod val="145000"/>
              </a:schemeClr>
            </a:contourClr>
          </a:sp3d>
        </p:spPr>
        <p:style>
          <a:lnRef idx="3">
            <a:schemeClr val="lt1"/>
          </a:lnRef>
          <a:fillRef idx="1">
            <a:schemeClr val="accent6"/>
          </a:fillRef>
          <a:effectRef idx="1">
            <a:schemeClr val="accent6"/>
          </a:effectRef>
          <a:fontRef idx="minor">
            <a:schemeClr val="lt1"/>
          </a:fontRef>
        </p:style>
        <p:txBody>
          <a:bodyPr/>
          <a:lstStyle>
            <a:lvl1pPr>
              <a:buNone/>
              <a:defRPr sz="3200">
                <a:solidFill>
                  <a:schemeClr val="tx1"/>
                </a:solidFill>
              </a:defRPr>
            </a:lvl1pPr>
          </a:lstStyle>
          <a:p>
            <a:r>
              <a:rPr lang="en-US" sz="2000" smtClean="0"/>
              <a:t>Click icon to add picture</a:t>
            </a:r>
            <a:endParaRPr lang="en-US" sz="2000" dirty="0"/>
          </a:p>
        </p:txBody>
      </p:sp>
      <p:sp>
        <p:nvSpPr>
          <p:cNvPr id="4" name="Rectangle 4"/>
          <p:cNvSpPr>
            <a:spLocks noGrp="1"/>
          </p:cNvSpPr>
          <p:nvPr>
            <p:ph type="body" sz="half" idx="2"/>
          </p:nvPr>
        </p:nvSpPr>
        <p:spPr>
          <a:xfrm>
            <a:off x="5277728" y="1600200"/>
            <a:ext cx="3200400" cy="1825343"/>
          </a:xfrm>
        </p:spPr>
        <p:txBody>
          <a:bodyPr bIns="0" anchor="b">
            <a:normAutofit/>
          </a:bodyPr>
          <a:lstStyle>
            <a:lvl1pPr marL="0" marR="0" indent="0" algn="ctr">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5" name="Rectangle 5"/>
          <p:cNvSpPr>
            <a:spLocks noGrp="1"/>
          </p:cNvSpPr>
          <p:nvPr>
            <p:ph type="dt" sz="half" idx="10"/>
          </p:nvPr>
        </p:nvSpPr>
        <p:spPr/>
        <p:txBody>
          <a:bodyPr/>
          <a:lstStyle/>
          <a:p>
            <a:r>
              <a:rPr lang="en-US" smtClean="0"/>
              <a:t>02-25-03</a:t>
            </a:r>
            <a:endParaRPr lang="en-US"/>
          </a:p>
        </p:txBody>
      </p:sp>
      <p:sp>
        <p:nvSpPr>
          <p:cNvPr id="6" name="Rectangle 6"/>
          <p:cNvSpPr>
            <a:spLocks noGrp="1"/>
          </p:cNvSpPr>
          <p:nvPr>
            <p:ph type="ftr" sz="quarter" idx="11"/>
          </p:nvPr>
        </p:nvSpPr>
        <p:spPr/>
        <p:txBody>
          <a:bodyPr/>
          <a:lstStyle/>
          <a:p>
            <a:r>
              <a:rPr lang="en-US" smtClean="0"/>
              <a:t>CS 5204 – Fall, 2007</a:t>
            </a:r>
            <a:endParaRPr lang="en-US"/>
          </a:p>
        </p:txBody>
      </p:sp>
      <p:sp>
        <p:nvSpPr>
          <p:cNvPr id="7" name="Rectangle 7"/>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9" name="Rounded Rectangle 8"/>
          <p:cNvSpPr/>
          <p:nvPr/>
        </p:nvSpPr>
        <p:spPr>
          <a:xfrm>
            <a:off x="152400" y="152400"/>
            <a:ext cx="8839200" cy="6553200"/>
          </a:xfrm>
          <a:prstGeom prst="roundRect">
            <a:avLst>
              <a:gd name="adj" fmla="val 2238"/>
            </a:avLst>
          </a:prstGeom>
          <a:gradFill rotWithShape="1">
            <a:gsLst>
              <a:gs pos="0">
                <a:schemeClr val="bg1">
                  <a:satMod val="300000"/>
                  <a:alpha val="50000"/>
                </a:schemeClr>
              </a:gs>
              <a:gs pos="35000">
                <a:schemeClr val="bg1">
                  <a:satMod val="300000"/>
                  <a:alpha val="87000"/>
                </a:schemeClr>
              </a:gs>
              <a:gs pos="50000">
                <a:schemeClr val="bg1">
                  <a:satMod val="300000"/>
                  <a:alpha val="92000"/>
                </a:schemeClr>
              </a:gs>
              <a:gs pos="60000">
                <a:schemeClr val="bg1">
                  <a:satMod val="300000"/>
                  <a:alpha val="89000"/>
                </a:schemeClr>
              </a:gs>
              <a:gs pos="100000">
                <a:schemeClr val="bg1">
                  <a:satMod val="300000"/>
                  <a:alpha val="55000"/>
                </a:schemeClr>
              </a:gs>
            </a:gsLst>
            <a:lin ang="5400000" scaled="1"/>
          </a:gradFill>
          <a:ln>
            <a:noFill/>
          </a:ln>
          <a:effectLst>
            <a:outerShdw blurRad="63500" dist="45720" dir="5400000" algn="t" rotWithShape="0">
              <a:schemeClr val="bg2">
                <a:shade val="30000"/>
                <a:satMod val="250000"/>
                <a:alpha val="90000"/>
              </a:schemeClr>
            </a:outerShdw>
          </a:effectLst>
          <a:scene3d>
            <a:camera prst="orthographicFront">
              <a:rot lat="0" lon="0" rev="0"/>
            </a:camera>
            <a:lightRig rig="contrasting" dir="t">
              <a:rot lat="0" lon="0" rev="7500000"/>
            </a:lightRig>
          </a:scene3d>
          <a:sp3d contourW="6350" prstMaterial="powder">
            <a:bevelT w="50800" h="63500"/>
            <a:contourClr>
              <a:schemeClr val="bg2">
                <a:shade val="90000"/>
                <a:lumMod val="55000"/>
              </a:scheme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2" name="Rectangle 10"/>
          <p:cNvSpPr>
            <a:spLocks noGrp="1"/>
          </p:cNvSpPr>
          <p:nvPr>
            <p:ph type="title"/>
          </p:nvPr>
        </p:nvSpPr>
        <p:spPr>
          <a:xfrm>
            <a:off x="304800" y="228600"/>
            <a:ext cx="8534400" cy="1066800"/>
          </a:xfrm>
          <a:prstGeom prst="rect">
            <a:avLst/>
          </a:prstGeom>
        </p:spPr>
        <p:txBody>
          <a:bodyPr anchor="t" anchorCtr="0">
            <a:normAutofit/>
            <a:scene3d>
              <a:camera prst="orthographicFront"/>
              <a:lightRig rig="soft" dir="t">
                <a:rot lat="0" lon="0" rev="2100000"/>
              </a:lightRig>
            </a:scene3d>
            <a:sp3d prstMaterial="matte"/>
          </a:bodyPr>
          <a:lstStyle/>
          <a:p>
            <a:r>
              <a:rPr lang="en-US" dirty="0" smtClean="0"/>
              <a:t>Click to edit Master title style</a:t>
            </a:r>
            <a:endParaRPr lang="en-US" dirty="0"/>
          </a:p>
        </p:txBody>
      </p:sp>
      <p:sp>
        <p:nvSpPr>
          <p:cNvPr id="5" name="Rectangle 11"/>
          <p:cNvSpPr>
            <a:spLocks noGrp="1"/>
          </p:cNvSpPr>
          <p:nvPr>
            <p:ph type="body" idx="1"/>
          </p:nvPr>
        </p:nvSpPr>
        <p:spPr>
          <a:xfrm>
            <a:off x="304800" y="1447800"/>
            <a:ext cx="8534400" cy="4678363"/>
          </a:xfrm>
          <a:prstGeom prst="rect">
            <a:avLst/>
          </a:prstGeom>
        </p:spPr>
        <p:txBody>
          <a:bodyPr lIns="45720" rIns="4572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7" name="Rectangle 22"/>
          <p:cNvSpPr>
            <a:spLocks noGrp="1"/>
          </p:cNvSpPr>
          <p:nvPr>
            <p:ph type="dt" sz="half" idx="2"/>
          </p:nvPr>
        </p:nvSpPr>
        <p:spPr>
          <a:xfrm>
            <a:off x="457200" y="6214404"/>
            <a:ext cx="2133600" cy="365760"/>
          </a:xfrm>
          <a:prstGeom prst="rect">
            <a:avLst/>
          </a:prstGeom>
        </p:spPr>
        <p:txBody>
          <a:bodyPr anchor="b" anchorCtr="0"/>
          <a:lstStyle>
            <a:lvl1pPr>
              <a:defRPr lang="en-US" sz="1000" b="0" smtClean="0">
                <a:solidFill>
                  <a:schemeClr val="tx2">
                    <a:tint val="75000"/>
                    <a:satMod val="150000"/>
                  </a:schemeClr>
                </a:solidFill>
                <a:latin typeface="+mn-lt"/>
                <a:ea typeface="+mn-lt"/>
                <a:cs typeface="+mn-lt"/>
              </a:defRPr>
            </a:lvl1pPr>
          </a:lstStyle>
          <a:p>
            <a:r>
              <a:rPr lang="en-US" smtClean="0"/>
              <a:t>02-25-03</a:t>
            </a:r>
            <a:endParaRPr lang="en-US"/>
          </a:p>
        </p:txBody>
      </p:sp>
      <p:sp>
        <p:nvSpPr>
          <p:cNvPr id="18" name="Rectangle 18"/>
          <p:cNvSpPr>
            <a:spLocks noGrp="1"/>
          </p:cNvSpPr>
          <p:nvPr>
            <p:ph type="ftr" sz="quarter" idx="3"/>
          </p:nvPr>
        </p:nvSpPr>
        <p:spPr>
          <a:xfrm>
            <a:off x="3124200" y="6214404"/>
            <a:ext cx="2895600" cy="365760"/>
          </a:xfrm>
          <a:prstGeom prst="rect">
            <a:avLst/>
          </a:prstGeom>
        </p:spPr>
        <p:txBody>
          <a:bodyPr anchor="b" anchorCtr="0"/>
          <a:lstStyle>
            <a:lvl1pPr algn="ctr">
              <a:defRPr lang="en-US" sz="1000" b="0" smtClean="0">
                <a:solidFill>
                  <a:schemeClr val="tx2">
                    <a:tint val="75000"/>
                    <a:satMod val="150000"/>
                  </a:schemeClr>
                </a:solidFill>
                <a:latin typeface="+mn-lt"/>
                <a:ea typeface="+mn-lt"/>
                <a:cs typeface="+mn-lt"/>
              </a:defRPr>
            </a:lvl1pPr>
          </a:lstStyle>
          <a:p>
            <a:r>
              <a:rPr lang="en-US" smtClean="0"/>
              <a:t>CS 5204 – Fall, 2007</a:t>
            </a:r>
            <a:endParaRPr lang="en-US"/>
          </a:p>
        </p:txBody>
      </p:sp>
      <p:sp>
        <p:nvSpPr>
          <p:cNvPr id="13" name="Rectangle 15"/>
          <p:cNvSpPr>
            <a:spLocks noGrp="1"/>
          </p:cNvSpPr>
          <p:nvPr>
            <p:ph type="sldNum" sz="quarter" idx="4"/>
          </p:nvPr>
        </p:nvSpPr>
        <p:spPr>
          <a:xfrm>
            <a:off x="6553200" y="6214404"/>
            <a:ext cx="2133600" cy="365760"/>
          </a:xfrm>
          <a:prstGeom prst="rect">
            <a:avLst/>
          </a:prstGeom>
        </p:spPr>
        <p:txBody>
          <a:bodyPr anchor="b" anchorCtr="0"/>
          <a:lstStyle>
            <a:lvl1pPr algn="r">
              <a:defRPr lang="en-US" sz="1000" b="0" smtClean="0">
                <a:solidFill>
                  <a:schemeClr val="tx2">
                    <a:tint val="75000"/>
                    <a:satMod val="150000"/>
                  </a:schemeClr>
                </a:solidFill>
                <a:latin typeface="+mn-lt"/>
                <a:ea typeface="+mn-lt"/>
                <a:cs typeface="+mn-lt"/>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ftr="0" dt="0"/>
  <p:txStyles>
    <p:titleStyle>
      <a:defPPr>
        <a:defRPr sz="4400">
          <a:solidFill>
            <a:schemeClr val="tx2">
              <a:shade val="80000"/>
              <a:satMod val="150000"/>
            </a:schemeClr>
          </a:solidFill>
          <a:latin typeface="+mj-lt"/>
          <a:ea typeface="+mj-ea"/>
          <a:cs typeface="+mj-cs"/>
        </a:defRPr>
      </a:defPPr>
      <a:lvl1pPr algn="ctr" eaLnBrk="1" hangingPunct="1">
        <a:lnSpc>
          <a:spcPts val="4000"/>
        </a:lnSpc>
        <a:buNone/>
        <a:defRPr lang="en-US" sz="4400" b="1" strike="noStrike" kern="1200" baseline="0" dirty="0" smtClean="0">
          <a:solidFill>
            <a:schemeClr val="tx2">
              <a:shade val="85000"/>
              <a:satMod val="150000"/>
            </a:schemeClr>
          </a:solidFill>
          <a:effectLst/>
          <a:latin typeface="+mj-lt"/>
          <a:ea typeface="+mj-lt"/>
          <a:cs typeface="+mj-lt"/>
        </a:defRPr>
      </a:lvl1pPr>
    </p:titleStyle>
    <p:bodyStyle>
      <a:defPPr>
        <a:defRPr>
          <a:solidFill>
            <a:schemeClr val="tx1"/>
          </a:solidFill>
          <a:latin typeface="+mn-lt"/>
          <a:ea typeface="+mn-ea"/>
          <a:cs typeface="+mn-cs"/>
        </a:defRPr>
      </a:defPPr>
      <a:lvl1pPr marL="45720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758952" indent="-228600" algn="l" eaLnBrk="1" hangingPunct="1">
        <a:buClr>
          <a:schemeClr val="accent2"/>
        </a:buClr>
        <a:buFont typeface="Wingdings 2" pitchFamily="18" charset="2"/>
        <a:buChar char=""/>
        <a:defRPr sz="2200">
          <a:solidFill>
            <a:schemeClr val="tx1"/>
          </a:solidFill>
          <a:latin typeface="+mn-lt"/>
          <a:ea typeface="+mn-lt"/>
          <a:cs typeface="+mn-lt"/>
        </a:defRPr>
      </a:lvl2pPr>
      <a:lvl3pPr marL="1033272" indent="-228600" algn="l" eaLnBrk="1" hangingPunct="1">
        <a:buClr>
          <a:schemeClr val="accent3"/>
        </a:buClr>
        <a:buFont typeface="Wingdings 2" pitchFamily="18" charset="2"/>
        <a:buChar char=""/>
        <a:defRPr sz="2000">
          <a:solidFill>
            <a:schemeClr val="tx1"/>
          </a:solidFill>
          <a:latin typeface="+mn-lt"/>
          <a:ea typeface="+mn-lt"/>
          <a:cs typeface="+mn-lt"/>
        </a:defRPr>
      </a:lvl3pPr>
      <a:lvl4pPr marL="1298448" indent="-228600" algn="l" eaLnBrk="1" hangingPunct="1">
        <a:buClr>
          <a:schemeClr val="accent4"/>
        </a:buClr>
        <a:buFont typeface="Wingdings 2" pitchFamily="18" charset="2"/>
        <a:buChar char=""/>
        <a:defRPr sz="1800">
          <a:solidFill>
            <a:schemeClr val="tx1"/>
          </a:solidFill>
          <a:latin typeface="+mn-lt"/>
          <a:ea typeface="+mn-lt"/>
          <a:cs typeface="+mn-lt"/>
        </a:defRPr>
      </a:lvl4pPr>
      <a:lvl5pPr marL="1554480" indent="-228600" algn="l" eaLnBrk="1" hangingPunct="1">
        <a:buClr>
          <a:schemeClr val="accent5"/>
        </a:buClr>
        <a:buFont typeface="Wingdings 2" pitchFamily="18" charset="2"/>
        <a:buChar char=""/>
        <a:defRPr sz="18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600" baseline="0" smtClean="0">
          <a:latin typeface="+mn-lt"/>
        </a:defRPr>
      </a:lvl6pPr>
      <a:lvl7pPr marL="2075688" indent="-228600" algn="l" eaLnBrk="1" hangingPunct="1">
        <a:buClr>
          <a:schemeClr val="tx2"/>
        </a:buClr>
        <a:buFont typeface="Wingdings 2" pitchFamily="18" charset="2"/>
        <a:buChar char=""/>
        <a:defRPr lang="en-US" sz="1600" baseline="0" smtClean="0">
          <a:latin typeface="+mn-lt"/>
        </a:defRPr>
      </a:lvl7pPr>
      <a:lvl8pPr marL="2340864" indent="-228600" algn="l" eaLnBrk="1" hangingPunct="1">
        <a:buClr>
          <a:schemeClr val="accent2"/>
        </a:buClr>
        <a:buFont typeface="Wingdings 2" pitchFamily="18" charset="2"/>
        <a:buChar char=""/>
        <a:defRPr sz="1600" baseline="0">
          <a:latin typeface="+mn-lt"/>
        </a:defRPr>
      </a:lvl8pPr>
      <a:lvl9pPr marL="2596896"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13.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oleObject1.bin"/><Relationship Id="rId1" Type="http://schemas.openxmlformats.org/officeDocument/2006/relationships/vmlDrawing" Target="../drawings/vmlDrawing1.v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oleObject2.bin"/><Relationship Id="rId1" Type="http://schemas.openxmlformats.org/officeDocument/2006/relationships/vmlDrawing" Target="../drawings/vmlDrawing2.v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oleObject3.bin"/><Relationship Id="rId1" Type="http://schemas.openxmlformats.org/officeDocument/2006/relationships/vmlDrawing" Target="../drawings/vmlDrawing3.vml"/></Relationships>
</file>

<file path=ppt/slides/_rels/slide44.xml.rels><?xml version="1.0" encoding="UTF-8" standalone="yes"?>
<Relationships xmlns="http://schemas.openxmlformats.org/package/2006/relationships"><Relationship Id="rId4" Type="http://schemas.openxmlformats.org/officeDocument/2006/relationships/image" Target="../media/image33.emf"/><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4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jpeg"/></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sz="4800" dirty="0"/>
              <a:t>15-446 Distributed Systems</a:t>
            </a:r>
            <a:br>
              <a:rPr sz="4800" dirty="0"/>
            </a:br>
            <a:r>
              <a:rPr sz="4800" dirty="0"/>
              <a:t>Spring 2009</a:t>
            </a:r>
          </a:p>
        </p:txBody>
      </p:sp>
      <p:sp>
        <p:nvSpPr>
          <p:cNvPr id="4099" name="Rectangle 3"/>
          <p:cNvSpPr>
            <a:spLocks noGrp="1" noChangeArrowheads="1"/>
          </p:cNvSpPr>
          <p:nvPr>
            <p:ph type="subTitle" idx="1"/>
          </p:nvPr>
        </p:nvSpPr>
        <p:spPr/>
        <p:txBody>
          <a:bodyPr/>
          <a:lstStyle/>
          <a:p>
            <a:r>
              <a:rPr sz="2400" dirty="0" smtClean="0"/>
              <a:t>L</a:t>
            </a:r>
            <a:r>
              <a:rPr sz="2400" dirty="0" smtClean="0"/>
              <a:t>-26 Cluster Computer</a:t>
            </a:r>
          </a:p>
          <a:p>
            <a:r>
              <a:rPr sz="2400" dirty="0" smtClean="0"/>
              <a:t>(borrowed from Randy Katz, UCB)</a:t>
            </a:r>
            <a:endParaRPr lang="en-US" dirty="0"/>
          </a:p>
        </p:txBody>
      </p:sp>
      <p:grpSp>
        <p:nvGrpSpPr>
          <p:cNvPr id="51" name="Group 443"/>
          <p:cNvGrpSpPr>
            <a:grpSpLocks/>
          </p:cNvGrpSpPr>
          <p:nvPr/>
        </p:nvGrpSpPr>
        <p:grpSpPr bwMode="auto">
          <a:xfrm>
            <a:off x="3733800" y="3236463"/>
            <a:ext cx="1524000" cy="1481587"/>
            <a:chOff x="3216" y="2448"/>
            <a:chExt cx="1979" cy="1729"/>
          </a:xfrm>
        </p:grpSpPr>
        <p:sp>
          <p:nvSpPr>
            <p:cNvPr id="52" name="Line 444"/>
            <p:cNvSpPr>
              <a:spLocks noChangeShapeType="1"/>
            </p:cNvSpPr>
            <p:nvPr/>
          </p:nvSpPr>
          <p:spPr bwMode="auto">
            <a:xfrm flipV="1">
              <a:off x="3888" y="3360"/>
              <a:ext cx="144" cy="144"/>
            </a:xfrm>
            <a:prstGeom prst="line">
              <a:avLst/>
            </a:prstGeom>
            <a:noFill/>
            <a:ln w="9525">
              <a:solidFill>
                <a:schemeClr val="tx1"/>
              </a:solidFill>
              <a:round/>
              <a:headEnd/>
              <a:tailEnd/>
            </a:ln>
            <a:effectLst/>
          </p:spPr>
          <p:txBody>
            <a:bodyPr wrap="none" anchor="ctr"/>
            <a:lstStyle/>
            <a:p>
              <a:endParaRPr lang="en-US"/>
            </a:p>
          </p:txBody>
        </p:sp>
        <p:sp>
          <p:nvSpPr>
            <p:cNvPr id="53" name="Freeform 445"/>
            <p:cNvSpPr>
              <a:spLocks/>
            </p:cNvSpPr>
            <p:nvPr/>
          </p:nvSpPr>
          <p:spPr bwMode="auto">
            <a:xfrm>
              <a:off x="3290" y="4065"/>
              <a:ext cx="115" cy="112"/>
            </a:xfrm>
            <a:custGeom>
              <a:avLst/>
              <a:gdLst/>
              <a:ahLst/>
              <a:cxnLst>
                <a:cxn ang="0">
                  <a:pos x="112" y="112"/>
                </a:cxn>
                <a:cxn ang="0">
                  <a:pos x="115" y="0"/>
                </a:cxn>
                <a:cxn ang="0">
                  <a:pos x="0" y="0"/>
                </a:cxn>
                <a:cxn ang="0">
                  <a:pos x="0" y="112"/>
                </a:cxn>
                <a:cxn ang="0">
                  <a:pos x="115" y="112"/>
                </a:cxn>
                <a:cxn ang="0">
                  <a:pos x="115" y="112"/>
                </a:cxn>
              </a:cxnLst>
              <a:rect l="0" t="0" r="r" b="b"/>
              <a:pathLst>
                <a:path w="115" h="112">
                  <a:moveTo>
                    <a:pt x="112" y="112"/>
                  </a:moveTo>
                  <a:lnTo>
                    <a:pt x="115" y="0"/>
                  </a:lnTo>
                  <a:lnTo>
                    <a:pt x="0" y="0"/>
                  </a:lnTo>
                  <a:lnTo>
                    <a:pt x="0" y="112"/>
                  </a:lnTo>
                  <a:lnTo>
                    <a:pt x="115" y="112"/>
                  </a:lnTo>
                  <a:lnTo>
                    <a:pt x="115" y="112"/>
                  </a:lnTo>
                </a:path>
              </a:pathLst>
            </a:custGeom>
            <a:solidFill>
              <a:srgbClr val="FF0066">
                <a:alpha val="50000"/>
              </a:srgbClr>
            </a:solidFill>
            <a:ln w="7938">
              <a:solidFill>
                <a:schemeClr val="tx1"/>
              </a:solidFill>
              <a:prstDash val="solid"/>
              <a:round/>
              <a:headEnd/>
              <a:tailEnd/>
            </a:ln>
          </p:spPr>
          <p:txBody>
            <a:bodyPr/>
            <a:lstStyle/>
            <a:p>
              <a:endParaRPr lang="en-US"/>
            </a:p>
          </p:txBody>
        </p:sp>
        <p:sp>
          <p:nvSpPr>
            <p:cNvPr id="54" name="Freeform 446"/>
            <p:cNvSpPr>
              <a:spLocks/>
            </p:cNvSpPr>
            <p:nvPr/>
          </p:nvSpPr>
          <p:spPr bwMode="auto">
            <a:xfrm>
              <a:off x="3948" y="4065"/>
              <a:ext cx="115" cy="112"/>
            </a:xfrm>
            <a:custGeom>
              <a:avLst/>
              <a:gdLst/>
              <a:ahLst/>
              <a:cxnLst>
                <a:cxn ang="0">
                  <a:pos x="112" y="112"/>
                </a:cxn>
                <a:cxn ang="0">
                  <a:pos x="115" y="0"/>
                </a:cxn>
                <a:cxn ang="0">
                  <a:pos x="0" y="0"/>
                </a:cxn>
                <a:cxn ang="0">
                  <a:pos x="0" y="112"/>
                </a:cxn>
                <a:cxn ang="0">
                  <a:pos x="115" y="112"/>
                </a:cxn>
                <a:cxn ang="0">
                  <a:pos x="115" y="112"/>
                </a:cxn>
              </a:cxnLst>
              <a:rect l="0" t="0" r="r" b="b"/>
              <a:pathLst>
                <a:path w="115" h="112">
                  <a:moveTo>
                    <a:pt x="112" y="112"/>
                  </a:moveTo>
                  <a:lnTo>
                    <a:pt x="115" y="0"/>
                  </a:lnTo>
                  <a:lnTo>
                    <a:pt x="0" y="0"/>
                  </a:lnTo>
                  <a:lnTo>
                    <a:pt x="0" y="112"/>
                  </a:lnTo>
                  <a:lnTo>
                    <a:pt x="115" y="112"/>
                  </a:lnTo>
                  <a:lnTo>
                    <a:pt x="115" y="112"/>
                  </a:lnTo>
                </a:path>
              </a:pathLst>
            </a:custGeom>
            <a:solidFill>
              <a:schemeClr val="accent1">
                <a:alpha val="50000"/>
              </a:schemeClr>
            </a:solidFill>
            <a:ln w="7938">
              <a:solidFill>
                <a:schemeClr val="tx1"/>
              </a:solidFill>
              <a:prstDash val="solid"/>
              <a:round/>
              <a:headEnd/>
              <a:tailEnd/>
            </a:ln>
          </p:spPr>
          <p:txBody>
            <a:bodyPr/>
            <a:lstStyle/>
            <a:p>
              <a:endParaRPr lang="en-US"/>
            </a:p>
          </p:txBody>
        </p:sp>
        <p:sp>
          <p:nvSpPr>
            <p:cNvPr id="55" name="Freeform 447"/>
            <p:cNvSpPr>
              <a:spLocks/>
            </p:cNvSpPr>
            <p:nvPr/>
          </p:nvSpPr>
          <p:spPr bwMode="auto">
            <a:xfrm>
              <a:off x="4151" y="2448"/>
              <a:ext cx="112" cy="112"/>
            </a:xfrm>
            <a:custGeom>
              <a:avLst/>
              <a:gdLst/>
              <a:ahLst/>
              <a:cxnLst>
                <a:cxn ang="0">
                  <a:pos x="112" y="112"/>
                </a:cxn>
                <a:cxn ang="0">
                  <a:pos x="112" y="0"/>
                </a:cxn>
                <a:cxn ang="0">
                  <a:pos x="0" y="0"/>
                </a:cxn>
                <a:cxn ang="0">
                  <a:pos x="0" y="112"/>
                </a:cxn>
                <a:cxn ang="0">
                  <a:pos x="112" y="112"/>
                </a:cxn>
                <a:cxn ang="0">
                  <a:pos x="112" y="112"/>
                </a:cxn>
              </a:cxnLst>
              <a:rect l="0" t="0" r="r" b="b"/>
              <a:pathLst>
                <a:path w="112" h="112">
                  <a:moveTo>
                    <a:pt x="112" y="112"/>
                  </a:moveTo>
                  <a:lnTo>
                    <a:pt x="112" y="0"/>
                  </a:lnTo>
                  <a:lnTo>
                    <a:pt x="0" y="0"/>
                  </a:lnTo>
                  <a:lnTo>
                    <a:pt x="0" y="112"/>
                  </a:lnTo>
                  <a:lnTo>
                    <a:pt x="112" y="112"/>
                  </a:lnTo>
                  <a:lnTo>
                    <a:pt x="112" y="112"/>
                  </a:lnTo>
                </a:path>
              </a:pathLst>
            </a:custGeom>
            <a:solidFill>
              <a:schemeClr val="accent1">
                <a:alpha val="50000"/>
              </a:schemeClr>
            </a:solidFill>
            <a:ln w="7938">
              <a:solidFill>
                <a:srgbClr val="000000"/>
              </a:solidFill>
              <a:prstDash val="solid"/>
              <a:round/>
              <a:headEnd/>
              <a:tailEnd/>
            </a:ln>
          </p:spPr>
          <p:txBody>
            <a:bodyPr/>
            <a:lstStyle/>
            <a:p>
              <a:endParaRPr lang="en-US"/>
            </a:p>
          </p:txBody>
        </p:sp>
        <p:sp>
          <p:nvSpPr>
            <p:cNvPr id="56" name="Freeform 448"/>
            <p:cNvSpPr>
              <a:spLocks/>
            </p:cNvSpPr>
            <p:nvPr/>
          </p:nvSpPr>
          <p:spPr bwMode="auto">
            <a:xfrm>
              <a:off x="3605" y="2756"/>
              <a:ext cx="114" cy="112"/>
            </a:xfrm>
            <a:custGeom>
              <a:avLst/>
              <a:gdLst/>
              <a:ahLst/>
              <a:cxnLst>
                <a:cxn ang="0">
                  <a:pos x="112" y="112"/>
                </a:cxn>
                <a:cxn ang="0">
                  <a:pos x="114" y="0"/>
                </a:cxn>
                <a:cxn ang="0">
                  <a:pos x="0" y="0"/>
                </a:cxn>
                <a:cxn ang="0">
                  <a:pos x="0" y="112"/>
                </a:cxn>
                <a:cxn ang="0">
                  <a:pos x="114" y="112"/>
                </a:cxn>
                <a:cxn ang="0">
                  <a:pos x="114" y="112"/>
                </a:cxn>
              </a:cxnLst>
              <a:rect l="0" t="0" r="r" b="b"/>
              <a:pathLst>
                <a:path w="114" h="112">
                  <a:moveTo>
                    <a:pt x="112" y="112"/>
                  </a:moveTo>
                  <a:lnTo>
                    <a:pt x="114" y="0"/>
                  </a:lnTo>
                  <a:lnTo>
                    <a:pt x="0" y="0"/>
                  </a:lnTo>
                  <a:lnTo>
                    <a:pt x="0" y="112"/>
                  </a:lnTo>
                  <a:lnTo>
                    <a:pt x="114" y="112"/>
                  </a:lnTo>
                  <a:lnTo>
                    <a:pt x="114" y="112"/>
                  </a:lnTo>
                </a:path>
              </a:pathLst>
            </a:custGeom>
            <a:solidFill>
              <a:schemeClr val="accent2">
                <a:alpha val="50000"/>
              </a:schemeClr>
            </a:solidFill>
            <a:ln w="7938">
              <a:solidFill>
                <a:srgbClr val="000000"/>
              </a:solidFill>
              <a:prstDash val="solid"/>
              <a:round/>
              <a:headEnd/>
              <a:tailEnd/>
            </a:ln>
          </p:spPr>
          <p:txBody>
            <a:bodyPr/>
            <a:lstStyle/>
            <a:p>
              <a:endParaRPr lang="en-US"/>
            </a:p>
          </p:txBody>
        </p:sp>
        <p:sp>
          <p:nvSpPr>
            <p:cNvPr id="57" name="Freeform 449"/>
            <p:cNvSpPr>
              <a:spLocks/>
            </p:cNvSpPr>
            <p:nvPr/>
          </p:nvSpPr>
          <p:spPr bwMode="auto">
            <a:xfrm>
              <a:off x="4704" y="2753"/>
              <a:ext cx="114" cy="115"/>
            </a:xfrm>
            <a:custGeom>
              <a:avLst/>
              <a:gdLst/>
              <a:ahLst/>
              <a:cxnLst>
                <a:cxn ang="0">
                  <a:pos x="0" y="112"/>
                </a:cxn>
                <a:cxn ang="0">
                  <a:pos x="114" y="115"/>
                </a:cxn>
                <a:cxn ang="0">
                  <a:pos x="114" y="0"/>
                </a:cxn>
                <a:cxn ang="0">
                  <a:pos x="2" y="0"/>
                </a:cxn>
                <a:cxn ang="0">
                  <a:pos x="2" y="115"/>
                </a:cxn>
                <a:cxn ang="0">
                  <a:pos x="2" y="115"/>
                </a:cxn>
              </a:cxnLst>
              <a:rect l="0" t="0" r="r" b="b"/>
              <a:pathLst>
                <a:path w="114" h="115">
                  <a:moveTo>
                    <a:pt x="0" y="112"/>
                  </a:moveTo>
                  <a:lnTo>
                    <a:pt x="114" y="115"/>
                  </a:lnTo>
                  <a:lnTo>
                    <a:pt x="114" y="0"/>
                  </a:lnTo>
                  <a:lnTo>
                    <a:pt x="2" y="0"/>
                  </a:lnTo>
                  <a:lnTo>
                    <a:pt x="2" y="115"/>
                  </a:lnTo>
                  <a:lnTo>
                    <a:pt x="2" y="115"/>
                  </a:lnTo>
                </a:path>
              </a:pathLst>
            </a:custGeom>
            <a:solidFill>
              <a:srgbClr val="996633">
                <a:alpha val="50000"/>
              </a:srgbClr>
            </a:solidFill>
            <a:ln w="7938">
              <a:solidFill>
                <a:srgbClr val="000000"/>
              </a:solidFill>
              <a:prstDash val="solid"/>
              <a:round/>
              <a:headEnd/>
              <a:tailEnd/>
            </a:ln>
          </p:spPr>
          <p:txBody>
            <a:bodyPr/>
            <a:lstStyle/>
            <a:p>
              <a:endParaRPr lang="en-US"/>
            </a:p>
          </p:txBody>
        </p:sp>
        <p:sp>
          <p:nvSpPr>
            <p:cNvPr id="58" name="Freeform 450"/>
            <p:cNvSpPr>
              <a:spLocks/>
            </p:cNvSpPr>
            <p:nvPr/>
          </p:nvSpPr>
          <p:spPr bwMode="auto">
            <a:xfrm>
              <a:off x="5083" y="3333"/>
              <a:ext cx="112" cy="114"/>
            </a:xfrm>
            <a:custGeom>
              <a:avLst/>
              <a:gdLst/>
              <a:ahLst/>
              <a:cxnLst>
                <a:cxn ang="0">
                  <a:pos x="0" y="112"/>
                </a:cxn>
                <a:cxn ang="0">
                  <a:pos x="112" y="114"/>
                </a:cxn>
                <a:cxn ang="0">
                  <a:pos x="112" y="0"/>
                </a:cxn>
                <a:cxn ang="0">
                  <a:pos x="0" y="0"/>
                </a:cxn>
                <a:cxn ang="0">
                  <a:pos x="0" y="114"/>
                </a:cxn>
                <a:cxn ang="0">
                  <a:pos x="0" y="114"/>
                </a:cxn>
              </a:cxnLst>
              <a:rect l="0" t="0" r="r" b="b"/>
              <a:pathLst>
                <a:path w="112" h="114">
                  <a:moveTo>
                    <a:pt x="0" y="112"/>
                  </a:moveTo>
                  <a:lnTo>
                    <a:pt x="112" y="114"/>
                  </a:lnTo>
                  <a:lnTo>
                    <a:pt x="112" y="0"/>
                  </a:lnTo>
                  <a:lnTo>
                    <a:pt x="0" y="0"/>
                  </a:lnTo>
                  <a:lnTo>
                    <a:pt x="0" y="114"/>
                  </a:lnTo>
                  <a:lnTo>
                    <a:pt x="0" y="114"/>
                  </a:lnTo>
                </a:path>
              </a:pathLst>
            </a:custGeom>
            <a:solidFill>
              <a:srgbClr val="FF0066">
                <a:alpha val="50000"/>
              </a:srgbClr>
            </a:solidFill>
            <a:ln w="7938">
              <a:solidFill>
                <a:srgbClr val="000000"/>
              </a:solidFill>
              <a:prstDash val="solid"/>
              <a:round/>
              <a:headEnd/>
              <a:tailEnd/>
            </a:ln>
          </p:spPr>
          <p:txBody>
            <a:bodyPr/>
            <a:lstStyle/>
            <a:p>
              <a:endParaRPr lang="en-US"/>
            </a:p>
          </p:txBody>
        </p:sp>
        <p:sp>
          <p:nvSpPr>
            <p:cNvPr id="59" name="Freeform 451"/>
            <p:cNvSpPr>
              <a:spLocks/>
            </p:cNvSpPr>
            <p:nvPr/>
          </p:nvSpPr>
          <p:spPr bwMode="auto">
            <a:xfrm>
              <a:off x="3216" y="3335"/>
              <a:ext cx="115" cy="112"/>
            </a:xfrm>
            <a:custGeom>
              <a:avLst/>
              <a:gdLst/>
              <a:ahLst/>
              <a:cxnLst>
                <a:cxn ang="0">
                  <a:pos x="115" y="112"/>
                </a:cxn>
                <a:cxn ang="0">
                  <a:pos x="115" y="0"/>
                </a:cxn>
                <a:cxn ang="0">
                  <a:pos x="0" y="0"/>
                </a:cxn>
                <a:cxn ang="0">
                  <a:pos x="0" y="112"/>
                </a:cxn>
                <a:cxn ang="0">
                  <a:pos x="115" y="112"/>
                </a:cxn>
                <a:cxn ang="0">
                  <a:pos x="115" y="112"/>
                </a:cxn>
              </a:cxnLst>
              <a:rect l="0" t="0" r="r" b="b"/>
              <a:pathLst>
                <a:path w="115" h="112">
                  <a:moveTo>
                    <a:pt x="115" y="112"/>
                  </a:moveTo>
                  <a:lnTo>
                    <a:pt x="115" y="0"/>
                  </a:lnTo>
                  <a:lnTo>
                    <a:pt x="0" y="0"/>
                  </a:lnTo>
                  <a:lnTo>
                    <a:pt x="0" y="112"/>
                  </a:lnTo>
                  <a:lnTo>
                    <a:pt x="115" y="112"/>
                  </a:lnTo>
                  <a:lnTo>
                    <a:pt x="115" y="112"/>
                  </a:lnTo>
                </a:path>
              </a:pathLst>
            </a:custGeom>
            <a:solidFill>
              <a:srgbClr val="996633">
                <a:alpha val="50000"/>
              </a:srgbClr>
            </a:solidFill>
            <a:ln w="7938">
              <a:solidFill>
                <a:srgbClr val="000000"/>
              </a:solidFill>
              <a:prstDash val="solid"/>
              <a:round/>
              <a:headEnd/>
              <a:tailEnd/>
            </a:ln>
          </p:spPr>
          <p:txBody>
            <a:bodyPr/>
            <a:lstStyle/>
            <a:p>
              <a:endParaRPr lang="en-US"/>
            </a:p>
          </p:txBody>
        </p:sp>
        <p:grpSp>
          <p:nvGrpSpPr>
            <p:cNvPr id="60" name="Group 452"/>
            <p:cNvGrpSpPr>
              <a:grpSpLocks/>
            </p:cNvGrpSpPr>
            <p:nvPr/>
          </p:nvGrpSpPr>
          <p:grpSpPr bwMode="auto">
            <a:xfrm>
              <a:off x="3891" y="2677"/>
              <a:ext cx="632" cy="470"/>
              <a:chOff x="3891" y="2677"/>
              <a:chExt cx="632" cy="470"/>
            </a:xfrm>
          </p:grpSpPr>
          <p:sp>
            <p:nvSpPr>
              <p:cNvPr id="92" name="Freeform 453"/>
              <p:cNvSpPr>
                <a:spLocks/>
              </p:cNvSpPr>
              <p:nvPr/>
            </p:nvSpPr>
            <p:spPr bwMode="auto">
              <a:xfrm>
                <a:off x="4246" y="2687"/>
                <a:ext cx="277" cy="228"/>
              </a:xfrm>
              <a:custGeom>
                <a:avLst/>
                <a:gdLst/>
                <a:ahLst/>
                <a:cxnLst>
                  <a:cxn ang="0">
                    <a:pos x="0" y="23"/>
                  </a:cxn>
                  <a:cxn ang="0">
                    <a:pos x="5" y="23"/>
                  </a:cxn>
                  <a:cxn ang="0">
                    <a:pos x="10" y="19"/>
                  </a:cxn>
                  <a:cxn ang="0">
                    <a:pos x="17" y="14"/>
                  </a:cxn>
                  <a:cxn ang="0">
                    <a:pos x="26" y="9"/>
                  </a:cxn>
                  <a:cxn ang="0">
                    <a:pos x="36" y="4"/>
                  </a:cxn>
                  <a:cxn ang="0">
                    <a:pos x="50" y="2"/>
                  </a:cxn>
                  <a:cxn ang="0">
                    <a:pos x="65" y="0"/>
                  </a:cxn>
                  <a:cxn ang="0">
                    <a:pos x="79" y="0"/>
                  </a:cxn>
                  <a:cxn ang="0">
                    <a:pos x="96" y="4"/>
                  </a:cxn>
                  <a:cxn ang="0">
                    <a:pos x="110" y="11"/>
                  </a:cxn>
                  <a:cxn ang="0">
                    <a:pos x="124" y="23"/>
                  </a:cxn>
                  <a:cxn ang="0">
                    <a:pos x="134" y="33"/>
                  </a:cxn>
                  <a:cxn ang="0">
                    <a:pos x="143" y="42"/>
                  </a:cxn>
                  <a:cxn ang="0">
                    <a:pos x="148" y="52"/>
                  </a:cxn>
                  <a:cxn ang="0">
                    <a:pos x="150" y="59"/>
                  </a:cxn>
                  <a:cxn ang="0">
                    <a:pos x="153" y="66"/>
                  </a:cxn>
                  <a:cxn ang="0">
                    <a:pos x="153" y="73"/>
                  </a:cxn>
                  <a:cxn ang="0">
                    <a:pos x="153" y="78"/>
                  </a:cxn>
                  <a:cxn ang="0">
                    <a:pos x="153" y="81"/>
                  </a:cxn>
                  <a:cxn ang="0">
                    <a:pos x="153" y="81"/>
                  </a:cxn>
                  <a:cxn ang="0">
                    <a:pos x="153" y="81"/>
                  </a:cxn>
                  <a:cxn ang="0">
                    <a:pos x="155" y="78"/>
                  </a:cxn>
                  <a:cxn ang="0">
                    <a:pos x="160" y="76"/>
                  </a:cxn>
                  <a:cxn ang="0">
                    <a:pos x="167" y="73"/>
                  </a:cxn>
                  <a:cxn ang="0">
                    <a:pos x="174" y="71"/>
                  </a:cxn>
                  <a:cxn ang="0">
                    <a:pos x="181" y="69"/>
                  </a:cxn>
                  <a:cxn ang="0">
                    <a:pos x="191" y="69"/>
                  </a:cxn>
                  <a:cxn ang="0">
                    <a:pos x="200" y="71"/>
                  </a:cxn>
                  <a:cxn ang="0">
                    <a:pos x="210" y="73"/>
                  </a:cxn>
                  <a:cxn ang="0">
                    <a:pos x="219" y="81"/>
                  </a:cxn>
                  <a:cxn ang="0">
                    <a:pos x="229" y="90"/>
                  </a:cxn>
                  <a:cxn ang="0">
                    <a:pos x="234" y="97"/>
                  </a:cxn>
                  <a:cxn ang="0">
                    <a:pos x="236" y="107"/>
                  </a:cxn>
                  <a:cxn ang="0">
                    <a:pos x="239" y="116"/>
                  </a:cxn>
                  <a:cxn ang="0">
                    <a:pos x="239" y="124"/>
                  </a:cxn>
                  <a:cxn ang="0">
                    <a:pos x="236" y="131"/>
                  </a:cxn>
                  <a:cxn ang="0">
                    <a:pos x="236" y="138"/>
                  </a:cxn>
                  <a:cxn ang="0">
                    <a:pos x="234" y="143"/>
                  </a:cxn>
                  <a:cxn ang="0">
                    <a:pos x="234" y="145"/>
                  </a:cxn>
                  <a:cxn ang="0">
                    <a:pos x="231" y="145"/>
                  </a:cxn>
                  <a:cxn ang="0">
                    <a:pos x="234" y="147"/>
                  </a:cxn>
                  <a:cxn ang="0">
                    <a:pos x="236" y="147"/>
                  </a:cxn>
                  <a:cxn ang="0">
                    <a:pos x="241" y="152"/>
                  </a:cxn>
                  <a:cxn ang="0">
                    <a:pos x="248" y="157"/>
                  </a:cxn>
                  <a:cxn ang="0">
                    <a:pos x="253" y="164"/>
                  </a:cxn>
                  <a:cxn ang="0">
                    <a:pos x="260" y="174"/>
                  </a:cxn>
                  <a:cxn ang="0">
                    <a:pos x="267" y="183"/>
                  </a:cxn>
                  <a:cxn ang="0">
                    <a:pos x="272" y="195"/>
                  </a:cxn>
                  <a:cxn ang="0">
                    <a:pos x="274" y="212"/>
                  </a:cxn>
                  <a:cxn ang="0">
                    <a:pos x="277" y="228"/>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3" y="81"/>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p:spPr>
            <p:txBody>
              <a:bodyPr/>
              <a:lstStyle/>
              <a:p>
                <a:endParaRPr lang="en-US"/>
              </a:p>
            </p:txBody>
          </p:sp>
          <p:sp>
            <p:nvSpPr>
              <p:cNvPr id="93" name="Freeform 454"/>
              <p:cNvSpPr>
                <a:spLocks/>
              </p:cNvSpPr>
              <p:nvPr/>
            </p:nvSpPr>
            <p:spPr bwMode="auto">
              <a:xfrm>
                <a:off x="3891" y="2677"/>
                <a:ext cx="358" cy="236"/>
              </a:xfrm>
              <a:custGeom>
                <a:avLst/>
                <a:gdLst/>
                <a:ahLst/>
                <a:cxnLst>
                  <a:cxn ang="0">
                    <a:pos x="2" y="219"/>
                  </a:cxn>
                  <a:cxn ang="0">
                    <a:pos x="9" y="193"/>
                  </a:cxn>
                  <a:cxn ang="0">
                    <a:pos x="21" y="174"/>
                  </a:cxn>
                  <a:cxn ang="0">
                    <a:pos x="33" y="162"/>
                  </a:cxn>
                  <a:cxn ang="0">
                    <a:pos x="43" y="155"/>
                  </a:cxn>
                  <a:cxn ang="0">
                    <a:pos x="43" y="155"/>
                  </a:cxn>
                  <a:cxn ang="0">
                    <a:pos x="40" y="145"/>
                  </a:cxn>
                  <a:cxn ang="0">
                    <a:pos x="38" y="134"/>
                  </a:cxn>
                  <a:cxn ang="0">
                    <a:pos x="38" y="117"/>
                  </a:cxn>
                  <a:cxn ang="0">
                    <a:pos x="48" y="98"/>
                  </a:cxn>
                  <a:cxn ang="0">
                    <a:pos x="67" y="83"/>
                  </a:cxn>
                  <a:cxn ang="0">
                    <a:pos x="83" y="79"/>
                  </a:cxn>
                  <a:cxn ang="0">
                    <a:pos x="102" y="81"/>
                  </a:cxn>
                  <a:cxn ang="0">
                    <a:pos x="114" y="86"/>
                  </a:cxn>
                  <a:cxn ang="0">
                    <a:pos x="121" y="91"/>
                  </a:cxn>
                  <a:cxn ang="0">
                    <a:pos x="124" y="88"/>
                  </a:cxn>
                  <a:cxn ang="0">
                    <a:pos x="121" y="81"/>
                  </a:cxn>
                  <a:cxn ang="0">
                    <a:pos x="124" y="69"/>
                  </a:cxn>
                  <a:cxn ang="0">
                    <a:pos x="133" y="52"/>
                  </a:cxn>
                  <a:cxn ang="0">
                    <a:pos x="152" y="31"/>
                  </a:cxn>
                  <a:cxn ang="0">
                    <a:pos x="181" y="14"/>
                  </a:cxn>
                  <a:cxn ang="0">
                    <a:pos x="212" y="10"/>
                  </a:cxn>
                  <a:cxn ang="0">
                    <a:pos x="238" y="14"/>
                  </a:cxn>
                  <a:cxn ang="0">
                    <a:pos x="260" y="24"/>
                  </a:cxn>
                  <a:cxn ang="0">
                    <a:pos x="272" y="31"/>
                  </a:cxn>
                  <a:cxn ang="0">
                    <a:pos x="274" y="31"/>
                  </a:cxn>
                  <a:cxn ang="0">
                    <a:pos x="274" y="26"/>
                  </a:cxn>
                  <a:cxn ang="0">
                    <a:pos x="279" y="17"/>
                  </a:cxn>
                  <a:cxn ang="0">
                    <a:pos x="288" y="7"/>
                  </a:cxn>
                  <a:cxn ang="0">
                    <a:pos x="305" y="2"/>
                  </a:cxn>
                  <a:cxn ang="0">
                    <a:pos x="327" y="2"/>
                  </a:cxn>
                  <a:cxn ang="0">
                    <a:pos x="343" y="7"/>
                  </a:cxn>
                  <a:cxn ang="0">
                    <a:pos x="350" y="17"/>
                  </a:cxn>
                  <a:cxn ang="0">
                    <a:pos x="355" y="26"/>
                  </a:cxn>
                  <a:cxn ang="0">
                    <a:pos x="358" y="31"/>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3" y="155"/>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p:spPr>
            <p:txBody>
              <a:bodyPr/>
              <a:lstStyle/>
              <a:p>
                <a:endParaRPr lang="en-US"/>
              </a:p>
            </p:txBody>
          </p:sp>
          <p:sp>
            <p:nvSpPr>
              <p:cNvPr id="94" name="Freeform 455"/>
              <p:cNvSpPr>
                <a:spLocks/>
              </p:cNvSpPr>
              <p:nvPr/>
            </p:nvSpPr>
            <p:spPr bwMode="auto">
              <a:xfrm>
                <a:off x="3891" y="2911"/>
                <a:ext cx="272" cy="229"/>
              </a:xfrm>
              <a:custGeom>
                <a:avLst/>
                <a:gdLst/>
                <a:ahLst/>
                <a:cxnLst>
                  <a:cxn ang="0">
                    <a:pos x="272" y="202"/>
                  </a:cxn>
                  <a:cxn ang="0">
                    <a:pos x="272" y="205"/>
                  </a:cxn>
                  <a:cxn ang="0">
                    <a:pos x="267" y="207"/>
                  </a:cxn>
                  <a:cxn ang="0">
                    <a:pos x="260" y="212"/>
                  </a:cxn>
                  <a:cxn ang="0">
                    <a:pos x="250" y="217"/>
                  </a:cxn>
                  <a:cxn ang="0">
                    <a:pos x="238" y="221"/>
                  </a:cxn>
                  <a:cxn ang="0">
                    <a:pos x="226" y="226"/>
                  </a:cxn>
                  <a:cxn ang="0">
                    <a:pos x="212" y="229"/>
                  </a:cxn>
                  <a:cxn ang="0">
                    <a:pos x="195" y="226"/>
                  </a:cxn>
                  <a:cxn ang="0">
                    <a:pos x="181" y="224"/>
                  </a:cxn>
                  <a:cxn ang="0">
                    <a:pos x="164" y="214"/>
                  </a:cxn>
                  <a:cxn ang="0">
                    <a:pos x="152" y="205"/>
                  </a:cxn>
                  <a:cxn ang="0">
                    <a:pos x="141" y="195"/>
                  </a:cxn>
                  <a:cxn ang="0">
                    <a:pos x="133" y="186"/>
                  </a:cxn>
                  <a:cxn ang="0">
                    <a:pos x="129" y="176"/>
                  </a:cxn>
                  <a:cxn ang="0">
                    <a:pos x="124" y="167"/>
                  </a:cxn>
                  <a:cxn ang="0">
                    <a:pos x="124" y="159"/>
                  </a:cxn>
                  <a:cxn ang="0">
                    <a:pos x="121" y="155"/>
                  </a:cxn>
                  <a:cxn ang="0">
                    <a:pos x="121" y="150"/>
                  </a:cxn>
                  <a:cxn ang="0">
                    <a:pos x="124" y="148"/>
                  </a:cxn>
                  <a:cxn ang="0">
                    <a:pos x="124" y="145"/>
                  </a:cxn>
                  <a:cxn ang="0">
                    <a:pos x="121" y="148"/>
                  </a:cxn>
                  <a:cxn ang="0">
                    <a:pos x="119" y="150"/>
                  </a:cxn>
                  <a:cxn ang="0">
                    <a:pos x="114" y="152"/>
                  </a:cxn>
                  <a:cxn ang="0">
                    <a:pos x="110" y="155"/>
                  </a:cxn>
                  <a:cxn ang="0">
                    <a:pos x="102" y="157"/>
                  </a:cxn>
                  <a:cxn ang="0">
                    <a:pos x="93" y="157"/>
                  </a:cxn>
                  <a:cxn ang="0">
                    <a:pos x="83" y="157"/>
                  </a:cxn>
                  <a:cxn ang="0">
                    <a:pos x="76" y="157"/>
                  </a:cxn>
                  <a:cxn ang="0">
                    <a:pos x="67" y="152"/>
                  </a:cxn>
                  <a:cxn ang="0">
                    <a:pos x="55" y="145"/>
                  </a:cxn>
                  <a:cxn ang="0">
                    <a:pos x="48" y="138"/>
                  </a:cxn>
                  <a:cxn ang="0">
                    <a:pos x="43" y="128"/>
                  </a:cxn>
                  <a:cxn ang="0">
                    <a:pos x="38" y="121"/>
                  </a:cxn>
                  <a:cxn ang="0">
                    <a:pos x="38" y="112"/>
                  </a:cxn>
                  <a:cxn ang="0">
                    <a:pos x="38" y="105"/>
                  </a:cxn>
                  <a:cxn ang="0">
                    <a:pos x="38" y="97"/>
                  </a:cxn>
                  <a:cxn ang="0">
                    <a:pos x="40" y="90"/>
                  </a:cxn>
                  <a:cxn ang="0">
                    <a:pos x="40" y="86"/>
                  </a:cxn>
                  <a:cxn ang="0">
                    <a:pos x="43" y="83"/>
                  </a:cxn>
                  <a:cxn ang="0">
                    <a:pos x="43" y="81"/>
                  </a:cxn>
                  <a:cxn ang="0">
                    <a:pos x="43" y="81"/>
                  </a:cxn>
                  <a:cxn ang="0">
                    <a:pos x="38" y="78"/>
                  </a:cxn>
                  <a:cxn ang="0">
                    <a:pos x="33" y="76"/>
                  </a:cxn>
                  <a:cxn ang="0">
                    <a:pos x="29" y="71"/>
                  </a:cxn>
                  <a:cxn ang="0">
                    <a:pos x="21" y="64"/>
                  </a:cxn>
                  <a:cxn ang="0">
                    <a:pos x="14" y="55"/>
                  </a:cxn>
                  <a:cxn ang="0">
                    <a:pos x="9" y="45"/>
                  </a:cxn>
                  <a:cxn ang="0">
                    <a:pos x="5" y="31"/>
                  </a:cxn>
                  <a:cxn ang="0">
                    <a:pos x="2" y="16"/>
                  </a:cxn>
                  <a:cxn ang="0">
                    <a:pos x="0" y="0"/>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p:spPr>
            <p:txBody>
              <a:bodyPr/>
              <a:lstStyle/>
              <a:p>
                <a:endParaRPr lang="en-US"/>
              </a:p>
            </p:txBody>
          </p:sp>
          <p:sp>
            <p:nvSpPr>
              <p:cNvPr id="95" name="Freeform 456"/>
              <p:cNvSpPr>
                <a:spLocks/>
              </p:cNvSpPr>
              <p:nvPr/>
            </p:nvSpPr>
            <p:spPr bwMode="auto">
              <a:xfrm>
                <a:off x="4165" y="2911"/>
                <a:ext cx="355" cy="236"/>
              </a:xfrm>
              <a:custGeom>
                <a:avLst/>
                <a:gdLst/>
                <a:ahLst/>
                <a:cxnLst>
                  <a:cxn ang="0">
                    <a:pos x="355" y="16"/>
                  </a:cxn>
                  <a:cxn ang="0">
                    <a:pos x="348" y="45"/>
                  </a:cxn>
                  <a:cxn ang="0">
                    <a:pos x="334" y="64"/>
                  </a:cxn>
                  <a:cxn ang="0">
                    <a:pos x="322" y="76"/>
                  </a:cxn>
                  <a:cxn ang="0">
                    <a:pos x="315" y="81"/>
                  </a:cxn>
                  <a:cxn ang="0">
                    <a:pos x="315" y="83"/>
                  </a:cxn>
                  <a:cxn ang="0">
                    <a:pos x="317" y="90"/>
                  </a:cxn>
                  <a:cxn ang="0">
                    <a:pos x="320" y="105"/>
                  </a:cxn>
                  <a:cxn ang="0">
                    <a:pos x="317" y="121"/>
                  </a:cxn>
                  <a:cxn ang="0">
                    <a:pos x="310" y="138"/>
                  </a:cxn>
                  <a:cxn ang="0">
                    <a:pos x="291" y="152"/>
                  </a:cxn>
                  <a:cxn ang="0">
                    <a:pos x="272" y="159"/>
                  </a:cxn>
                  <a:cxn ang="0">
                    <a:pos x="255" y="157"/>
                  </a:cxn>
                  <a:cxn ang="0">
                    <a:pos x="241" y="152"/>
                  </a:cxn>
                  <a:cxn ang="0">
                    <a:pos x="234" y="148"/>
                  </a:cxn>
                  <a:cxn ang="0">
                    <a:pos x="234" y="148"/>
                  </a:cxn>
                  <a:cxn ang="0">
                    <a:pos x="234" y="155"/>
                  </a:cxn>
                  <a:cxn ang="0">
                    <a:pos x="231" y="169"/>
                  </a:cxn>
                  <a:cxn ang="0">
                    <a:pos x="224" y="186"/>
                  </a:cxn>
                  <a:cxn ang="0">
                    <a:pos x="205" y="205"/>
                  </a:cxn>
                  <a:cxn ang="0">
                    <a:pos x="177" y="224"/>
                  </a:cxn>
                  <a:cxn ang="0">
                    <a:pos x="146" y="229"/>
                  </a:cxn>
                  <a:cxn ang="0">
                    <a:pos x="117" y="224"/>
                  </a:cxn>
                  <a:cxn ang="0">
                    <a:pos x="98" y="214"/>
                  </a:cxn>
                  <a:cxn ang="0">
                    <a:pos x="86" y="205"/>
                  </a:cxn>
                  <a:cxn ang="0">
                    <a:pos x="84" y="205"/>
                  </a:cxn>
                  <a:cxn ang="0">
                    <a:pos x="81" y="212"/>
                  </a:cxn>
                  <a:cxn ang="0">
                    <a:pos x="76" y="219"/>
                  </a:cxn>
                  <a:cxn ang="0">
                    <a:pos x="69" y="229"/>
                  </a:cxn>
                  <a:cxn ang="0">
                    <a:pos x="53" y="236"/>
                  </a:cxn>
                  <a:cxn ang="0">
                    <a:pos x="31" y="236"/>
                  </a:cxn>
                  <a:cxn ang="0">
                    <a:pos x="14" y="229"/>
                  </a:cxn>
                  <a:cxn ang="0">
                    <a:pos x="5" y="219"/>
                  </a:cxn>
                  <a:cxn ang="0">
                    <a:pos x="0" y="212"/>
                  </a:cxn>
                  <a:cxn ang="0">
                    <a:pos x="0" y="205"/>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48"/>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lnTo>
                      <a:pt x="0" y="205"/>
                    </a:lnTo>
                  </a:path>
                </a:pathLst>
              </a:custGeom>
              <a:noFill/>
              <a:ln w="12700" cmpd="sng">
                <a:solidFill>
                  <a:srgbClr val="FF9900"/>
                </a:solidFill>
                <a:prstDash val="solid"/>
                <a:round/>
                <a:headEnd/>
                <a:tailEnd/>
              </a:ln>
            </p:spPr>
            <p:txBody>
              <a:bodyPr/>
              <a:lstStyle/>
              <a:p>
                <a:endParaRPr lang="en-US"/>
              </a:p>
            </p:txBody>
          </p:sp>
        </p:grpSp>
        <p:grpSp>
          <p:nvGrpSpPr>
            <p:cNvPr id="61" name="Group 457"/>
            <p:cNvGrpSpPr>
              <a:grpSpLocks/>
            </p:cNvGrpSpPr>
            <p:nvPr/>
          </p:nvGrpSpPr>
          <p:grpSpPr bwMode="auto">
            <a:xfrm>
              <a:off x="4411" y="3428"/>
              <a:ext cx="631" cy="470"/>
              <a:chOff x="4411" y="3428"/>
              <a:chExt cx="631" cy="470"/>
            </a:xfrm>
          </p:grpSpPr>
          <p:sp>
            <p:nvSpPr>
              <p:cNvPr id="88" name="Freeform 458"/>
              <p:cNvSpPr>
                <a:spLocks/>
              </p:cNvSpPr>
              <p:nvPr/>
            </p:nvSpPr>
            <p:spPr bwMode="auto">
              <a:xfrm>
                <a:off x="4768" y="3438"/>
                <a:ext cx="274" cy="228"/>
              </a:xfrm>
              <a:custGeom>
                <a:avLst/>
                <a:gdLst/>
                <a:ahLst/>
                <a:cxnLst>
                  <a:cxn ang="0">
                    <a:pos x="0" y="23"/>
                  </a:cxn>
                  <a:cxn ang="0">
                    <a:pos x="3" y="21"/>
                  </a:cxn>
                  <a:cxn ang="0">
                    <a:pos x="7" y="19"/>
                  </a:cxn>
                  <a:cxn ang="0">
                    <a:pos x="15" y="14"/>
                  </a:cxn>
                  <a:cxn ang="0">
                    <a:pos x="24" y="9"/>
                  </a:cxn>
                  <a:cxn ang="0">
                    <a:pos x="36" y="4"/>
                  </a:cxn>
                  <a:cxn ang="0">
                    <a:pos x="48" y="0"/>
                  </a:cxn>
                  <a:cxn ang="0">
                    <a:pos x="62" y="0"/>
                  </a:cxn>
                  <a:cxn ang="0">
                    <a:pos x="77" y="0"/>
                  </a:cxn>
                  <a:cxn ang="0">
                    <a:pos x="93" y="4"/>
                  </a:cxn>
                  <a:cxn ang="0">
                    <a:pos x="108" y="12"/>
                  </a:cxn>
                  <a:cxn ang="0">
                    <a:pos x="122" y="21"/>
                  </a:cxn>
                  <a:cxn ang="0">
                    <a:pos x="134" y="33"/>
                  </a:cxn>
                  <a:cxn ang="0">
                    <a:pos x="141" y="43"/>
                  </a:cxn>
                  <a:cxn ang="0">
                    <a:pos x="146" y="52"/>
                  </a:cxn>
                  <a:cxn ang="0">
                    <a:pos x="148" y="59"/>
                  </a:cxn>
                  <a:cxn ang="0">
                    <a:pos x="151" y="66"/>
                  </a:cxn>
                  <a:cxn ang="0">
                    <a:pos x="151" y="71"/>
                  </a:cxn>
                  <a:cxn ang="0">
                    <a:pos x="151" y="76"/>
                  </a:cxn>
                  <a:cxn ang="0">
                    <a:pos x="151" y="78"/>
                  </a:cxn>
                  <a:cxn ang="0">
                    <a:pos x="151" y="81"/>
                  </a:cxn>
                  <a:cxn ang="0">
                    <a:pos x="151" y="81"/>
                  </a:cxn>
                  <a:cxn ang="0">
                    <a:pos x="155" y="78"/>
                  </a:cxn>
                  <a:cxn ang="0">
                    <a:pos x="160" y="76"/>
                  </a:cxn>
                  <a:cxn ang="0">
                    <a:pos x="165" y="74"/>
                  </a:cxn>
                  <a:cxn ang="0">
                    <a:pos x="172" y="71"/>
                  </a:cxn>
                  <a:cxn ang="0">
                    <a:pos x="182" y="69"/>
                  </a:cxn>
                  <a:cxn ang="0">
                    <a:pos x="189" y="69"/>
                  </a:cxn>
                  <a:cxn ang="0">
                    <a:pos x="198" y="71"/>
                  </a:cxn>
                  <a:cxn ang="0">
                    <a:pos x="208" y="74"/>
                  </a:cxn>
                  <a:cxn ang="0">
                    <a:pos x="217" y="81"/>
                  </a:cxn>
                  <a:cxn ang="0">
                    <a:pos x="227" y="88"/>
                  </a:cxn>
                  <a:cxn ang="0">
                    <a:pos x="232" y="97"/>
                  </a:cxn>
                  <a:cxn ang="0">
                    <a:pos x="234" y="107"/>
                  </a:cxn>
                  <a:cxn ang="0">
                    <a:pos x="236" y="114"/>
                  </a:cxn>
                  <a:cxn ang="0">
                    <a:pos x="236" y="124"/>
                  </a:cxn>
                  <a:cxn ang="0">
                    <a:pos x="236" y="131"/>
                  </a:cxn>
                  <a:cxn ang="0">
                    <a:pos x="234" y="135"/>
                  </a:cxn>
                  <a:cxn ang="0">
                    <a:pos x="232" y="140"/>
                  </a:cxn>
                  <a:cxn ang="0">
                    <a:pos x="232" y="145"/>
                  </a:cxn>
                  <a:cxn ang="0">
                    <a:pos x="232" y="145"/>
                  </a:cxn>
                  <a:cxn ang="0">
                    <a:pos x="232" y="145"/>
                  </a:cxn>
                  <a:cxn ang="0">
                    <a:pos x="236" y="147"/>
                  </a:cxn>
                  <a:cxn ang="0">
                    <a:pos x="241" y="152"/>
                  </a:cxn>
                  <a:cxn ang="0">
                    <a:pos x="246" y="157"/>
                  </a:cxn>
                  <a:cxn ang="0">
                    <a:pos x="253" y="164"/>
                  </a:cxn>
                  <a:cxn ang="0">
                    <a:pos x="258" y="171"/>
                  </a:cxn>
                  <a:cxn ang="0">
                    <a:pos x="265" y="183"/>
                  </a:cxn>
                  <a:cxn ang="0">
                    <a:pos x="270" y="195"/>
                  </a:cxn>
                  <a:cxn ang="0">
                    <a:pos x="272" y="209"/>
                  </a:cxn>
                  <a:cxn ang="0">
                    <a:pos x="274" y="228"/>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2" y="145"/>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p:spPr>
            <p:txBody>
              <a:bodyPr/>
              <a:lstStyle/>
              <a:p>
                <a:endParaRPr lang="en-US"/>
              </a:p>
            </p:txBody>
          </p:sp>
          <p:sp>
            <p:nvSpPr>
              <p:cNvPr id="89" name="Freeform 459"/>
              <p:cNvSpPr>
                <a:spLocks/>
              </p:cNvSpPr>
              <p:nvPr/>
            </p:nvSpPr>
            <p:spPr bwMode="auto">
              <a:xfrm>
                <a:off x="4411" y="3428"/>
                <a:ext cx="357" cy="236"/>
              </a:xfrm>
              <a:custGeom>
                <a:avLst/>
                <a:gdLst/>
                <a:ahLst/>
                <a:cxnLst>
                  <a:cxn ang="0">
                    <a:pos x="2" y="219"/>
                  </a:cxn>
                  <a:cxn ang="0">
                    <a:pos x="9" y="191"/>
                  </a:cxn>
                  <a:cxn ang="0">
                    <a:pos x="21" y="172"/>
                  </a:cxn>
                  <a:cxn ang="0">
                    <a:pos x="33" y="160"/>
                  </a:cxn>
                  <a:cxn ang="0">
                    <a:pos x="43" y="155"/>
                  </a:cxn>
                  <a:cxn ang="0">
                    <a:pos x="43" y="153"/>
                  </a:cxn>
                  <a:cxn ang="0">
                    <a:pos x="40" y="145"/>
                  </a:cxn>
                  <a:cxn ang="0">
                    <a:pos x="38" y="131"/>
                  </a:cxn>
                  <a:cxn ang="0">
                    <a:pos x="40" y="114"/>
                  </a:cxn>
                  <a:cxn ang="0">
                    <a:pos x="47" y="98"/>
                  </a:cxn>
                  <a:cxn ang="0">
                    <a:pos x="66" y="84"/>
                  </a:cxn>
                  <a:cxn ang="0">
                    <a:pos x="85" y="79"/>
                  </a:cxn>
                  <a:cxn ang="0">
                    <a:pos x="102" y="79"/>
                  </a:cxn>
                  <a:cxn ang="0">
                    <a:pos x="114" y="84"/>
                  </a:cxn>
                  <a:cxn ang="0">
                    <a:pos x="124" y="88"/>
                  </a:cxn>
                  <a:cxn ang="0">
                    <a:pos x="124" y="88"/>
                  </a:cxn>
                  <a:cxn ang="0">
                    <a:pos x="124" y="81"/>
                  </a:cxn>
                  <a:cxn ang="0">
                    <a:pos x="126" y="69"/>
                  </a:cxn>
                  <a:cxn ang="0">
                    <a:pos x="133" y="50"/>
                  </a:cxn>
                  <a:cxn ang="0">
                    <a:pos x="152" y="31"/>
                  </a:cxn>
                  <a:cxn ang="0">
                    <a:pos x="181" y="12"/>
                  </a:cxn>
                  <a:cxn ang="0">
                    <a:pos x="212" y="7"/>
                  </a:cxn>
                  <a:cxn ang="0">
                    <a:pos x="238" y="14"/>
                  </a:cxn>
                  <a:cxn ang="0">
                    <a:pos x="260" y="24"/>
                  </a:cxn>
                  <a:cxn ang="0">
                    <a:pos x="271" y="31"/>
                  </a:cxn>
                  <a:cxn ang="0">
                    <a:pos x="274" y="31"/>
                  </a:cxn>
                  <a:cxn ang="0">
                    <a:pos x="274" y="26"/>
                  </a:cxn>
                  <a:cxn ang="0">
                    <a:pos x="279" y="17"/>
                  </a:cxn>
                  <a:cxn ang="0">
                    <a:pos x="288" y="7"/>
                  </a:cxn>
                  <a:cxn ang="0">
                    <a:pos x="305" y="2"/>
                  </a:cxn>
                  <a:cxn ang="0">
                    <a:pos x="326" y="2"/>
                  </a:cxn>
                  <a:cxn ang="0">
                    <a:pos x="343" y="7"/>
                  </a:cxn>
                  <a:cxn ang="0">
                    <a:pos x="353" y="17"/>
                  </a:cxn>
                  <a:cxn ang="0">
                    <a:pos x="357" y="26"/>
                  </a:cxn>
                  <a:cxn ang="0">
                    <a:pos x="357" y="31"/>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p:spPr>
            <p:txBody>
              <a:bodyPr/>
              <a:lstStyle/>
              <a:p>
                <a:endParaRPr lang="en-US"/>
              </a:p>
            </p:txBody>
          </p:sp>
          <p:sp>
            <p:nvSpPr>
              <p:cNvPr id="90" name="Freeform 460"/>
              <p:cNvSpPr>
                <a:spLocks/>
              </p:cNvSpPr>
              <p:nvPr/>
            </p:nvSpPr>
            <p:spPr bwMode="auto">
              <a:xfrm>
                <a:off x="4411" y="3659"/>
                <a:ext cx="274" cy="229"/>
              </a:xfrm>
              <a:custGeom>
                <a:avLst/>
                <a:gdLst/>
                <a:ahLst/>
                <a:cxnLst>
                  <a:cxn ang="0">
                    <a:pos x="274" y="205"/>
                  </a:cxn>
                  <a:cxn ang="0">
                    <a:pos x="271" y="208"/>
                  </a:cxn>
                  <a:cxn ang="0">
                    <a:pos x="267" y="210"/>
                  </a:cxn>
                  <a:cxn ang="0">
                    <a:pos x="260" y="215"/>
                  </a:cxn>
                  <a:cxn ang="0">
                    <a:pos x="250" y="220"/>
                  </a:cxn>
                  <a:cxn ang="0">
                    <a:pos x="238" y="224"/>
                  </a:cxn>
                  <a:cxn ang="0">
                    <a:pos x="226" y="229"/>
                  </a:cxn>
                  <a:cxn ang="0">
                    <a:pos x="212" y="229"/>
                  </a:cxn>
                  <a:cxn ang="0">
                    <a:pos x="198" y="229"/>
                  </a:cxn>
                  <a:cxn ang="0">
                    <a:pos x="181" y="224"/>
                  </a:cxn>
                  <a:cxn ang="0">
                    <a:pos x="167" y="217"/>
                  </a:cxn>
                  <a:cxn ang="0">
                    <a:pos x="152" y="208"/>
                  </a:cxn>
                  <a:cxn ang="0">
                    <a:pos x="140" y="196"/>
                  </a:cxn>
                  <a:cxn ang="0">
                    <a:pos x="133" y="186"/>
                  </a:cxn>
                  <a:cxn ang="0">
                    <a:pos x="128" y="179"/>
                  </a:cxn>
                  <a:cxn ang="0">
                    <a:pos x="126" y="170"/>
                  </a:cxn>
                  <a:cxn ang="0">
                    <a:pos x="124" y="162"/>
                  </a:cxn>
                  <a:cxn ang="0">
                    <a:pos x="124" y="158"/>
                  </a:cxn>
                  <a:cxn ang="0">
                    <a:pos x="124" y="153"/>
                  </a:cxn>
                  <a:cxn ang="0">
                    <a:pos x="124" y="151"/>
                  </a:cxn>
                  <a:cxn ang="0">
                    <a:pos x="124" y="148"/>
                  </a:cxn>
                  <a:cxn ang="0">
                    <a:pos x="124" y="148"/>
                  </a:cxn>
                  <a:cxn ang="0">
                    <a:pos x="119" y="151"/>
                  </a:cxn>
                  <a:cxn ang="0">
                    <a:pos x="114" y="153"/>
                  </a:cxn>
                  <a:cxn ang="0">
                    <a:pos x="109" y="155"/>
                  </a:cxn>
                  <a:cxn ang="0">
                    <a:pos x="102" y="158"/>
                  </a:cxn>
                  <a:cxn ang="0">
                    <a:pos x="93" y="160"/>
                  </a:cxn>
                  <a:cxn ang="0">
                    <a:pos x="85" y="160"/>
                  </a:cxn>
                  <a:cxn ang="0">
                    <a:pos x="76" y="158"/>
                  </a:cxn>
                  <a:cxn ang="0">
                    <a:pos x="66" y="155"/>
                  </a:cxn>
                  <a:cxn ang="0">
                    <a:pos x="57" y="148"/>
                  </a:cxn>
                  <a:cxn ang="0">
                    <a:pos x="47" y="141"/>
                  </a:cxn>
                  <a:cxn ang="0">
                    <a:pos x="43" y="131"/>
                  </a:cxn>
                  <a:cxn ang="0">
                    <a:pos x="40" y="122"/>
                  </a:cxn>
                  <a:cxn ang="0">
                    <a:pos x="38" y="115"/>
                  </a:cxn>
                  <a:cxn ang="0">
                    <a:pos x="38" y="105"/>
                  </a:cxn>
                  <a:cxn ang="0">
                    <a:pos x="38" y="98"/>
                  </a:cxn>
                  <a:cxn ang="0">
                    <a:pos x="40" y="93"/>
                  </a:cxn>
                  <a:cxn ang="0">
                    <a:pos x="43" y="89"/>
                  </a:cxn>
                  <a:cxn ang="0">
                    <a:pos x="43" y="84"/>
                  </a:cxn>
                  <a:cxn ang="0">
                    <a:pos x="43" y="84"/>
                  </a:cxn>
                  <a:cxn ang="0">
                    <a:pos x="43" y="84"/>
                  </a:cxn>
                  <a:cxn ang="0">
                    <a:pos x="38" y="81"/>
                  </a:cxn>
                  <a:cxn ang="0">
                    <a:pos x="33" y="77"/>
                  </a:cxn>
                  <a:cxn ang="0">
                    <a:pos x="28" y="72"/>
                  </a:cxn>
                  <a:cxn ang="0">
                    <a:pos x="21" y="65"/>
                  </a:cxn>
                  <a:cxn ang="0">
                    <a:pos x="16" y="58"/>
                  </a:cxn>
                  <a:cxn ang="0">
                    <a:pos x="9" y="46"/>
                  </a:cxn>
                  <a:cxn ang="0">
                    <a:pos x="4" y="34"/>
                  </a:cxn>
                  <a:cxn ang="0">
                    <a:pos x="2" y="19"/>
                  </a:cxn>
                  <a:cxn ang="0">
                    <a:pos x="0" y="0"/>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43" y="84"/>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p:spPr>
            <p:txBody>
              <a:bodyPr/>
              <a:lstStyle/>
              <a:p>
                <a:endParaRPr lang="en-US"/>
              </a:p>
            </p:txBody>
          </p:sp>
          <p:sp>
            <p:nvSpPr>
              <p:cNvPr id="91" name="Freeform 461"/>
              <p:cNvSpPr>
                <a:spLocks/>
              </p:cNvSpPr>
              <p:nvPr/>
            </p:nvSpPr>
            <p:spPr bwMode="auto">
              <a:xfrm>
                <a:off x="4685" y="3659"/>
                <a:ext cx="355" cy="239"/>
              </a:xfrm>
              <a:custGeom>
                <a:avLst/>
                <a:gdLst/>
                <a:ahLst/>
                <a:cxnLst>
                  <a:cxn ang="0">
                    <a:pos x="355" y="19"/>
                  </a:cxn>
                  <a:cxn ang="0">
                    <a:pos x="348" y="48"/>
                  </a:cxn>
                  <a:cxn ang="0">
                    <a:pos x="336" y="67"/>
                  </a:cxn>
                  <a:cxn ang="0">
                    <a:pos x="324" y="79"/>
                  </a:cxn>
                  <a:cxn ang="0">
                    <a:pos x="315" y="84"/>
                  </a:cxn>
                  <a:cxn ang="0">
                    <a:pos x="315" y="86"/>
                  </a:cxn>
                  <a:cxn ang="0">
                    <a:pos x="317" y="93"/>
                  </a:cxn>
                  <a:cxn ang="0">
                    <a:pos x="319" y="108"/>
                  </a:cxn>
                  <a:cxn ang="0">
                    <a:pos x="317" y="124"/>
                  </a:cxn>
                  <a:cxn ang="0">
                    <a:pos x="310" y="141"/>
                  </a:cxn>
                  <a:cxn ang="0">
                    <a:pos x="291" y="155"/>
                  </a:cxn>
                  <a:cxn ang="0">
                    <a:pos x="272" y="160"/>
                  </a:cxn>
                  <a:cxn ang="0">
                    <a:pos x="255" y="160"/>
                  </a:cxn>
                  <a:cxn ang="0">
                    <a:pos x="243" y="155"/>
                  </a:cxn>
                  <a:cxn ang="0">
                    <a:pos x="234" y="151"/>
                  </a:cxn>
                  <a:cxn ang="0">
                    <a:pos x="234" y="151"/>
                  </a:cxn>
                  <a:cxn ang="0">
                    <a:pos x="234" y="158"/>
                  </a:cxn>
                  <a:cxn ang="0">
                    <a:pos x="231" y="170"/>
                  </a:cxn>
                  <a:cxn ang="0">
                    <a:pos x="224" y="189"/>
                  </a:cxn>
                  <a:cxn ang="0">
                    <a:pos x="205" y="208"/>
                  </a:cxn>
                  <a:cxn ang="0">
                    <a:pos x="176" y="227"/>
                  </a:cxn>
                  <a:cxn ang="0">
                    <a:pos x="145" y="232"/>
                  </a:cxn>
                  <a:cxn ang="0">
                    <a:pos x="119" y="224"/>
                  </a:cxn>
                  <a:cxn ang="0">
                    <a:pos x="98" y="215"/>
                  </a:cxn>
                  <a:cxn ang="0">
                    <a:pos x="86" y="208"/>
                  </a:cxn>
                  <a:cxn ang="0">
                    <a:pos x="83" y="208"/>
                  </a:cxn>
                  <a:cxn ang="0">
                    <a:pos x="83" y="213"/>
                  </a:cxn>
                  <a:cxn ang="0">
                    <a:pos x="79" y="222"/>
                  </a:cxn>
                  <a:cxn ang="0">
                    <a:pos x="69" y="232"/>
                  </a:cxn>
                  <a:cxn ang="0">
                    <a:pos x="52" y="236"/>
                  </a:cxn>
                  <a:cxn ang="0">
                    <a:pos x="31" y="236"/>
                  </a:cxn>
                  <a:cxn ang="0">
                    <a:pos x="14" y="232"/>
                  </a:cxn>
                  <a:cxn ang="0">
                    <a:pos x="5" y="222"/>
                  </a:cxn>
                  <a:cxn ang="0">
                    <a:pos x="0" y="213"/>
                  </a:cxn>
                  <a:cxn ang="0">
                    <a:pos x="0" y="208"/>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1"/>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lnTo>
                      <a:pt x="0" y="208"/>
                    </a:lnTo>
                  </a:path>
                </a:pathLst>
              </a:custGeom>
              <a:noFill/>
              <a:ln w="12700" cmpd="sng">
                <a:solidFill>
                  <a:srgbClr val="FF9900"/>
                </a:solidFill>
                <a:prstDash val="solid"/>
                <a:round/>
                <a:headEnd/>
                <a:tailEnd/>
              </a:ln>
            </p:spPr>
            <p:txBody>
              <a:bodyPr/>
              <a:lstStyle/>
              <a:p>
                <a:endParaRPr lang="en-US"/>
              </a:p>
            </p:txBody>
          </p:sp>
        </p:grpSp>
        <p:grpSp>
          <p:nvGrpSpPr>
            <p:cNvPr id="62" name="Group 462"/>
            <p:cNvGrpSpPr>
              <a:grpSpLocks/>
            </p:cNvGrpSpPr>
            <p:nvPr/>
          </p:nvGrpSpPr>
          <p:grpSpPr bwMode="auto">
            <a:xfrm>
              <a:off x="3366" y="3430"/>
              <a:ext cx="632" cy="470"/>
              <a:chOff x="3366" y="3430"/>
              <a:chExt cx="632" cy="470"/>
            </a:xfrm>
          </p:grpSpPr>
          <p:sp>
            <p:nvSpPr>
              <p:cNvPr id="84" name="Freeform 463"/>
              <p:cNvSpPr>
                <a:spLocks/>
              </p:cNvSpPr>
              <p:nvPr/>
            </p:nvSpPr>
            <p:spPr bwMode="auto">
              <a:xfrm>
                <a:off x="3722" y="3440"/>
                <a:ext cx="276" cy="229"/>
              </a:xfrm>
              <a:custGeom>
                <a:avLst/>
                <a:gdLst/>
                <a:ahLst/>
                <a:cxnLst>
                  <a:cxn ang="0">
                    <a:pos x="0" y="24"/>
                  </a:cxn>
                  <a:cxn ang="0">
                    <a:pos x="4" y="24"/>
                  </a:cxn>
                  <a:cxn ang="0">
                    <a:pos x="7" y="19"/>
                  </a:cxn>
                  <a:cxn ang="0">
                    <a:pos x="16" y="14"/>
                  </a:cxn>
                  <a:cxn ang="0">
                    <a:pos x="26" y="10"/>
                  </a:cxn>
                  <a:cxn ang="0">
                    <a:pos x="35" y="5"/>
                  </a:cxn>
                  <a:cxn ang="0">
                    <a:pos x="50" y="2"/>
                  </a:cxn>
                  <a:cxn ang="0">
                    <a:pos x="64" y="0"/>
                  </a:cxn>
                  <a:cxn ang="0">
                    <a:pos x="78" y="0"/>
                  </a:cxn>
                  <a:cxn ang="0">
                    <a:pos x="95" y="5"/>
                  </a:cxn>
                  <a:cxn ang="0">
                    <a:pos x="109" y="12"/>
                  </a:cxn>
                  <a:cxn ang="0">
                    <a:pos x="124" y="24"/>
                  </a:cxn>
                  <a:cxn ang="0">
                    <a:pos x="133" y="33"/>
                  </a:cxn>
                  <a:cxn ang="0">
                    <a:pos x="143" y="43"/>
                  </a:cxn>
                  <a:cxn ang="0">
                    <a:pos x="147" y="52"/>
                  </a:cxn>
                  <a:cxn ang="0">
                    <a:pos x="150" y="60"/>
                  </a:cxn>
                  <a:cxn ang="0">
                    <a:pos x="152" y="67"/>
                  </a:cxn>
                  <a:cxn ang="0">
                    <a:pos x="152" y="74"/>
                  </a:cxn>
                  <a:cxn ang="0">
                    <a:pos x="152" y="79"/>
                  </a:cxn>
                  <a:cxn ang="0">
                    <a:pos x="152" y="81"/>
                  </a:cxn>
                  <a:cxn ang="0">
                    <a:pos x="152" y="81"/>
                  </a:cxn>
                  <a:cxn ang="0">
                    <a:pos x="152" y="81"/>
                  </a:cxn>
                  <a:cxn ang="0">
                    <a:pos x="155" y="79"/>
                  </a:cxn>
                  <a:cxn ang="0">
                    <a:pos x="159" y="76"/>
                  </a:cxn>
                  <a:cxn ang="0">
                    <a:pos x="167" y="74"/>
                  </a:cxn>
                  <a:cxn ang="0">
                    <a:pos x="174" y="72"/>
                  </a:cxn>
                  <a:cxn ang="0">
                    <a:pos x="181" y="69"/>
                  </a:cxn>
                  <a:cxn ang="0">
                    <a:pos x="190" y="69"/>
                  </a:cxn>
                  <a:cxn ang="0">
                    <a:pos x="200" y="72"/>
                  </a:cxn>
                  <a:cxn ang="0">
                    <a:pos x="209" y="74"/>
                  </a:cxn>
                  <a:cxn ang="0">
                    <a:pos x="219" y="81"/>
                  </a:cxn>
                  <a:cxn ang="0">
                    <a:pos x="229" y="91"/>
                  </a:cxn>
                  <a:cxn ang="0">
                    <a:pos x="233" y="98"/>
                  </a:cxn>
                  <a:cxn ang="0">
                    <a:pos x="236" y="107"/>
                  </a:cxn>
                  <a:cxn ang="0">
                    <a:pos x="238" y="117"/>
                  </a:cxn>
                  <a:cxn ang="0">
                    <a:pos x="238" y="124"/>
                  </a:cxn>
                  <a:cxn ang="0">
                    <a:pos x="236" y="131"/>
                  </a:cxn>
                  <a:cxn ang="0">
                    <a:pos x="236" y="138"/>
                  </a:cxn>
                  <a:cxn ang="0">
                    <a:pos x="233" y="143"/>
                  </a:cxn>
                  <a:cxn ang="0">
                    <a:pos x="233" y="145"/>
                  </a:cxn>
                  <a:cxn ang="0">
                    <a:pos x="231" y="145"/>
                  </a:cxn>
                  <a:cxn ang="0">
                    <a:pos x="233" y="148"/>
                  </a:cxn>
                  <a:cxn ang="0">
                    <a:pos x="236" y="148"/>
                  </a:cxn>
                  <a:cxn ang="0">
                    <a:pos x="240" y="153"/>
                  </a:cxn>
                  <a:cxn ang="0">
                    <a:pos x="248" y="157"/>
                  </a:cxn>
                  <a:cxn ang="0">
                    <a:pos x="252" y="164"/>
                  </a:cxn>
                  <a:cxn ang="0">
                    <a:pos x="259" y="174"/>
                  </a:cxn>
                  <a:cxn ang="0">
                    <a:pos x="267" y="184"/>
                  </a:cxn>
                  <a:cxn ang="0">
                    <a:pos x="271" y="195"/>
                  </a:cxn>
                  <a:cxn ang="0">
                    <a:pos x="274" y="212"/>
                  </a:cxn>
                  <a:cxn ang="0">
                    <a:pos x="276" y="229"/>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2" y="81"/>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p:spPr>
            <p:txBody>
              <a:bodyPr/>
              <a:lstStyle/>
              <a:p>
                <a:endParaRPr lang="en-US"/>
              </a:p>
            </p:txBody>
          </p:sp>
          <p:sp>
            <p:nvSpPr>
              <p:cNvPr id="85" name="Freeform 464"/>
              <p:cNvSpPr>
                <a:spLocks/>
              </p:cNvSpPr>
              <p:nvPr/>
            </p:nvSpPr>
            <p:spPr bwMode="auto">
              <a:xfrm>
                <a:off x="3366" y="3430"/>
                <a:ext cx="358" cy="236"/>
              </a:xfrm>
              <a:custGeom>
                <a:avLst/>
                <a:gdLst/>
                <a:ahLst/>
                <a:cxnLst>
                  <a:cxn ang="0">
                    <a:pos x="3" y="220"/>
                  </a:cxn>
                  <a:cxn ang="0">
                    <a:pos x="10" y="194"/>
                  </a:cxn>
                  <a:cxn ang="0">
                    <a:pos x="22" y="174"/>
                  </a:cxn>
                  <a:cxn ang="0">
                    <a:pos x="34" y="163"/>
                  </a:cxn>
                  <a:cxn ang="0">
                    <a:pos x="43" y="155"/>
                  </a:cxn>
                  <a:cxn ang="0">
                    <a:pos x="43" y="155"/>
                  </a:cxn>
                  <a:cxn ang="0">
                    <a:pos x="41" y="146"/>
                  </a:cxn>
                  <a:cxn ang="0">
                    <a:pos x="39" y="134"/>
                  </a:cxn>
                  <a:cxn ang="0">
                    <a:pos x="39" y="117"/>
                  </a:cxn>
                  <a:cxn ang="0">
                    <a:pos x="48" y="98"/>
                  </a:cxn>
                  <a:cxn ang="0">
                    <a:pos x="65" y="84"/>
                  </a:cxn>
                  <a:cxn ang="0">
                    <a:pos x="84" y="79"/>
                  </a:cxn>
                  <a:cxn ang="0">
                    <a:pos x="103" y="82"/>
                  </a:cxn>
                  <a:cxn ang="0">
                    <a:pos x="115" y="86"/>
                  </a:cxn>
                  <a:cxn ang="0">
                    <a:pos x="122" y="91"/>
                  </a:cxn>
                  <a:cxn ang="0">
                    <a:pos x="124" y="89"/>
                  </a:cxn>
                  <a:cxn ang="0">
                    <a:pos x="122" y="82"/>
                  </a:cxn>
                  <a:cxn ang="0">
                    <a:pos x="124" y="70"/>
                  </a:cxn>
                  <a:cxn ang="0">
                    <a:pos x="134" y="53"/>
                  </a:cxn>
                  <a:cxn ang="0">
                    <a:pos x="153" y="31"/>
                  </a:cxn>
                  <a:cxn ang="0">
                    <a:pos x="182" y="15"/>
                  </a:cxn>
                  <a:cxn ang="0">
                    <a:pos x="213" y="10"/>
                  </a:cxn>
                  <a:cxn ang="0">
                    <a:pos x="239" y="15"/>
                  </a:cxn>
                  <a:cxn ang="0">
                    <a:pos x="260" y="24"/>
                  </a:cxn>
                  <a:cxn ang="0">
                    <a:pos x="272" y="31"/>
                  </a:cxn>
                  <a:cxn ang="0">
                    <a:pos x="275" y="31"/>
                  </a:cxn>
                  <a:cxn ang="0">
                    <a:pos x="275" y="27"/>
                  </a:cxn>
                  <a:cxn ang="0">
                    <a:pos x="279" y="17"/>
                  </a:cxn>
                  <a:cxn ang="0">
                    <a:pos x="289" y="8"/>
                  </a:cxn>
                  <a:cxn ang="0">
                    <a:pos x="306" y="3"/>
                  </a:cxn>
                  <a:cxn ang="0">
                    <a:pos x="327" y="3"/>
                  </a:cxn>
                  <a:cxn ang="0">
                    <a:pos x="344" y="8"/>
                  </a:cxn>
                  <a:cxn ang="0">
                    <a:pos x="351" y="17"/>
                  </a:cxn>
                  <a:cxn ang="0">
                    <a:pos x="356" y="27"/>
                  </a:cxn>
                  <a:cxn ang="0">
                    <a:pos x="358" y="31"/>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3" y="155"/>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p:spPr>
            <p:txBody>
              <a:bodyPr/>
              <a:lstStyle/>
              <a:p>
                <a:endParaRPr lang="en-US"/>
              </a:p>
            </p:txBody>
          </p:sp>
          <p:sp>
            <p:nvSpPr>
              <p:cNvPr id="86" name="Freeform 465"/>
              <p:cNvSpPr>
                <a:spLocks/>
              </p:cNvSpPr>
              <p:nvPr/>
            </p:nvSpPr>
            <p:spPr bwMode="auto">
              <a:xfrm>
                <a:off x="3366" y="3664"/>
                <a:ext cx="272" cy="229"/>
              </a:xfrm>
              <a:custGeom>
                <a:avLst/>
                <a:gdLst/>
                <a:ahLst/>
                <a:cxnLst>
                  <a:cxn ang="0">
                    <a:pos x="272" y="203"/>
                  </a:cxn>
                  <a:cxn ang="0">
                    <a:pos x="272" y="205"/>
                  </a:cxn>
                  <a:cxn ang="0">
                    <a:pos x="267" y="208"/>
                  </a:cxn>
                  <a:cxn ang="0">
                    <a:pos x="260" y="212"/>
                  </a:cxn>
                  <a:cxn ang="0">
                    <a:pos x="251" y="217"/>
                  </a:cxn>
                  <a:cxn ang="0">
                    <a:pos x="239" y="222"/>
                  </a:cxn>
                  <a:cxn ang="0">
                    <a:pos x="227" y="227"/>
                  </a:cxn>
                  <a:cxn ang="0">
                    <a:pos x="213" y="229"/>
                  </a:cxn>
                  <a:cxn ang="0">
                    <a:pos x="196" y="227"/>
                  </a:cxn>
                  <a:cxn ang="0">
                    <a:pos x="182" y="224"/>
                  </a:cxn>
                  <a:cxn ang="0">
                    <a:pos x="165" y="215"/>
                  </a:cxn>
                  <a:cxn ang="0">
                    <a:pos x="153" y="205"/>
                  </a:cxn>
                  <a:cxn ang="0">
                    <a:pos x="141" y="196"/>
                  </a:cxn>
                  <a:cxn ang="0">
                    <a:pos x="134" y="186"/>
                  </a:cxn>
                  <a:cxn ang="0">
                    <a:pos x="129" y="177"/>
                  </a:cxn>
                  <a:cxn ang="0">
                    <a:pos x="124" y="167"/>
                  </a:cxn>
                  <a:cxn ang="0">
                    <a:pos x="124" y="160"/>
                  </a:cxn>
                  <a:cxn ang="0">
                    <a:pos x="122" y="155"/>
                  </a:cxn>
                  <a:cxn ang="0">
                    <a:pos x="122" y="150"/>
                  </a:cxn>
                  <a:cxn ang="0">
                    <a:pos x="124" y="148"/>
                  </a:cxn>
                  <a:cxn ang="0">
                    <a:pos x="124" y="146"/>
                  </a:cxn>
                  <a:cxn ang="0">
                    <a:pos x="122" y="148"/>
                  </a:cxn>
                  <a:cxn ang="0">
                    <a:pos x="120" y="150"/>
                  </a:cxn>
                  <a:cxn ang="0">
                    <a:pos x="115" y="153"/>
                  </a:cxn>
                  <a:cxn ang="0">
                    <a:pos x="110" y="155"/>
                  </a:cxn>
                  <a:cxn ang="0">
                    <a:pos x="103" y="157"/>
                  </a:cxn>
                  <a:cxn ang="0">
                    <a:pos x="93" y="157"/>
                  </a:cxn>
                  <a:cxn ang="0">
                    <a:pos x="84" y="157"/>
                  </a:cxn>
                  <a:cxn ang="0">
                    <a:pos x="77" y="157"/>
                  </a:cxn>
                  <a:cxn ang="0">
                    <a:pos x="65" y="153"/>
                  </a:cxn>
                  <a:cxn ang="0">
                    <a:pos x="55" y="146"/>
                  </a:cxn>
                  <a:cxn ang="0">
                    <a:pos x="48" y="138"/>
                  </a:cxn>
                  <a:cxn ang="0">
                    <a:pos x="43" y="129"/>
                  </a:cxn>
                  <a:cxn ang="0">
                    <a:pos x="39" y="122"/>
                  </a:cxn>
                  <a:cxn ang="0">
                    <a:pos x="39" y="112"/>
                  </a:cxn>
                  <a:cxn ang="0">
                    <a:pos x="39" y="105"/>
                  </a:cxn>
                  <a:cxn ang="0">
                    <a:pos x="39" y="98"/>
                  </a:cxn>
                  <a:cxn ang="0">
                    <a:pos x="41" y="91"/>
                  </a:cxn>
                  <a:cxn ang="0">
                    <a:pos x="41" y="86"/>
                  </a:cxn>
                  <a:cxn ang="0">
                    <a:pos x="43" y="84"/>
                  </a:cxn>
                  <a:cxn ang="0">
                    <a:pos x="43" y="81"/>
                  </a:cxn>
                  <a:cxn ang="0">
                    <a:pos x="43" y="81"/>
                  </a:cxn>
                  <a:cxn ang="0">
                    <a:pos x="39" y="79"/>
                  </a:cxn>
                  <a:cxn ang="0">
                    <a:pos x="34" y="76"/>
                  </a:cxn>
                  <a:cxn ang="0">
                    <a:pos x="29" y="72"/>
                  </a:cxn>
                  <a:cxn ang="0">
                    <a:pos x="22" y="64"/>
                  </a:cxn>
                  <a:cxn ang="0">
                    <a:pos x="15" y="55"/>
                  </a:cxn>
                  <a:cxn ang="0">
                    <a:pos x="10" y="45"/>
                  </a:cxn>
                  <a:cxn ang="0">
                    <a:pos x="5" y="31"/>
                  </a:cxn>
                  <a:cxn ang="0">
                    <a:pos x="3" y="17"/>
                  </a:cxn>
                  <a:cxn ang="0">
                    <a:pos x="0" y="0"/>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p:spPr>
            <p:txBody>
              <a:bodyPr/>
              <a:lstStyle/>
              <a:p>
                <a:endParaRPr lang="en-US"/>
              </a:p>
            </p:txBody>
          </p:sp>
          <p:sp>
            <p:nvSpPr>
              <p:cNvPr id="87" name="Freeform 466"/>
              <p:cNvSpPr>
                <a:spLocks/>
              </p:cNvSpPr>
              <p:nvPr/>
            </p:nvSpPr>
            <p:spPr bwMode="auto">
              <a:xfrm>
                <a:off x="3638" y="3664"/>
                <a:ext cx="360" cy="236"/>
              </a:xfrm>
              <a:custGeom>
                <a:avLst/>
                <a:gdLst/>
                <a:ahLst/>
                <a:cxnLst>
                  <a:cxn ang="0">
                    <a:pos x="3" y="205"/>
                  </a:cxn>
                  <a:cxn ang="0">
                    <a:pos x="3" y="212"/>
                  </a:cxn>
                  <a:cxn ang="0">
                    <a:pos x="7" y="219"/>
                  </a:cxn>
                  <a:cxn ang="0">
                    <a:pos x="17" y="229"/>
                  </a:cxn>
                  <a:cxn ang="0">
                    <a:pos x="34" y="236"/>
                  </a:cxn>
                  <a:cxn ang="0">
                    <a:pos x="55" y="236"/>
                  </a:cxn>
                  <a:cxn ang="0">
                    <a:pos x="72" y="229"/>
                  </a:cxn>
                  <a:cxn ang="0">
                    <a:pos x="79" y="219"/>
                  </a:cxn>
                  <a:cxn ang="0">
                    <a:pos x="84" y="212"/>
                  </a:cxn>
                  <a:cxn ang="0">
                    <a:pos x="86" y="205"/>
                  </a:cxn>
                  <a:cxn ang="0">
                    <a:pos x="88" y="205"/>
                  </a:cxn>
                  <a:cxn ang="0">
                    <a:pos x="100" y="215"/>
                  </a:cxn>
                  <a:cxn ang="0">
                    <a:pos x="119" y="224"/>
                  </a:cxn>
                  <a:cxn ang="0">
                    <a:pos x="148" y="229"/>
                  </a:cxn>
                  <a:cxn ang="0">
                    <a:pos x="179" y="224"/>
                  </a:cxn>
                  <a:cxn ang="0">
                    <a:pos x="208" y="205"/>
                  </a:cxn>
                  <a:cxn ang="0">
                    <a:pos x="227" y="186"/>
                  </a:cxn>
                  <a:cxn ang="0">
                    <a:pos x="234" y="169"/>
                  </a:cxn>
                  <a:cxn ang="0">
                    <a:pos x="236" y="155"/>
                  </a:cxn>
                  <a:cxn ang="0">
                    <a:pos x="236" y="148"/>
                  </a:cxn>
                  <a:cxn ang="0">
                    <a:pos x="236" y="148"/>
                  </a:cxn>
                  <a:cxn ang="0">
                    <a:pos x="243" y="153"/>
                  </a:cxn>
                  <a:cxn ang="0">
                    <a:pos x="258" y="157"/>
                  </a:cxn>
                  <a:cxn ang="0">
                    <a:pos x="274" y="160"/>
                  </a:cxn>
                  <a:cxn ang="0">
                    <a:pos x="293" y="153"/>
                  </a:cxn>
                  <a:cxn ang="0">
                    <a:pos x="313" y="138"/>
                  </a:cxn>
                  <a:cxn ang="0">
                    <a:pos x="320" y="122"/>
                  </a:cxn>
                  <a:cxn ang="0">
                    <a:pos x="322" y="105"/>
                  </a:cxn>
                  <a:cxn ang="0">
                    <a:pos x="320" y="91"/>
                  </a:cxn>
                  <a:cxn ang="0">
                    <a:pos x="317" y="84"/>
                  </a:cxn>
                  <a:cxn ang="0">
                    <a:pos x="317" y="81"/>
                  </a:cxn>
                  <a:cxn ang="0">
                    <a:pos x="324" y="76"/>
                  </a:cxn>
                  <a:cxn ang="0">
                    <a:pos x="336" y="64"/>
                  </a:cxn>
                  <a:cxn ang="0">
                    <a:pos x="351" y="45"/>
                  </a:cxn>
                  <a:cxn ang="0">
                    <a:pos x="358" y="17"/>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6" y="148"/>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p:spPr>
            <p:txBody>
              <a:bodyPr/>
              <a:lstStyle/>
              <a:p>
                <a:endParaRPr lang="en-US"/>
              </a:p>
            </p:txBody>
          </p:sp>
        </p:grpSp>
        <p:sp>
          <p:nvSpPr>
            <p:cNvPr id="63" name="Freeform 467"/>
            <p:cNvSpPr>
              <a:spLocks/>
            </p:cNvSpPr>
            <p:nvPr/>
          </p:nvSpPr>
          <p:spPr bwMode="auto">
            <a:xfrm>
              <a:off x="4346" y="4062"/>
              <a:ext cx="115" cy="115"/>
            </a:xfrm>
            <a:custGeom>
              <a:avLst/>
              <a:gdLst/>
              <a:ahLst/>
              <a:cxnLst>
                <a:cxn ang="0">
                  <a:pos x="112" y="112"/>
                </a:cxn>
                <a:cxn ang="0">
                  <a:pos x="115" y="0"/>
                </a:cxn>
                <a:cxn ang="0">
                  <a:pos x="0" y="0"/>
                </a:cxn>
                <a:cxn ang="0">
                  <a:pos x="0" y="115"/>
                </a:cxn>
                <a:cxn ang="0">
                  <a:pos x="115" y="115"/>
                </a:cxn>
                <a:cxn ang="0">
                  <a:pos x="115" y="115"/>
                </a:cxn>
              </a:cxnLst>
              <a:rect l="0" t="0" r="r" b="b"/>
              <a:pathLst>
                <a:path w="115" h="115">
                  <a:moveTo>
                    <a:pt x="112" y="112"/>
                  </a:moveTo>
                  <a:lnTo>
                    <a:pt x="115" y="0"/>
                  </a:lnTo>
                  <a:lnTo>
                    <a:pt x="0" y="0"/>
                  </a:lnTo>
                  <a:lnTo>
                    <a:pt x="0" y="115"/>
                  </a:lnTo>
                  <a:lnTo>
                    <a:pt x="115" y="115"/>
                  </a:lnTo>
                  <a:lnTo>
                    <a:pt x="115" y="115"/>
                  </a:lnTo>
                </a:path>
              </a:pathLst>
            </a:custGeom>
            <a:solidFill>
              <a:schemeClr val="accent2">
                <a:alpha val="50000"/>
              </a:schemeClr>
            </a:solidFill>
            <a:ln w="7938">
              <a:solidFill>
                <a:srgbClr val="000000"/>
              </a:solidFill>
              <a:prstDash val="solid"/>
              <a:round/>
              <a:headEnd/>
              <a:tailEnd/>
            </a:ln>
          </p:spPr>
          <p:txBody>
            <a:bodyPr/>
            <a:lstStyle/>
            <a:p>
              <a:endParaRPr lang="en-US"/>
            </a:p>
          </p:txBody>
        </p:sp>
        <p:sp>
          <p:nvSpPr>
            <p:cNvPr id="64" name="Freeform 468"/>
            <p:cNvSpPr>
              <a:spLocks/>
            </p:cNvSpPr>
            <p:nvPr/>
          </p:nvSpPr>
          <p:spPr bwMode="auto">
            <a:xfrm>
              <a:off x="4985" y="4062"/>
              <a:ext cx="112" cy="115"/>
            </a:xfrm>
            <a:custGeom>
              <a:avLst/>
              <a:gdLst/>
              <a:ahLst/>
              <a:cxnLst>
                <a:cxn ang="0">
                  <a:pos x="112" y="112"/>
                </a:cxn>
                <a:cxn ang="0">
                  <a:pos x="112" y="0"/>
                </a:cxn>
                <a:cxn ang="0">
                  <a:pos x="0" y="0"/>
                </a:cxn>
                <a:cxn ang="0">
                  <a:pos x="0" y="115"/>
                </a:cxn>
                <a:cxn ang="0">
                  <a:pos x="112" y="115"/>
                </a:cxn>
                <a:cxn ang="0">
                  <a:pos x="112" y="115"/>
                </a:cxn>
              </a:cxnLst>
              <a:rect l="0" t="0" r="r" b="b"/>
              <a:pathLst>
                <a:path w="112" h="115">
                  <a:moveTo>
                    <a:pt x="112" y="112"/>
                  </a:moveTo>
                  <a:lnTo>
                    <a:pt x="112" y="0"/>
                  </a:lnTo>
                  <a:lnTo>
                    <a:pt x="0" y="0"/>
                  </a:lnTo>
                  <a:lnTo>
                    <a:pt x="0" y="115"/>
                  </a:lnTo>
                  <a:lnTo>
                    <a:pt x="112" y="115"/>
                  </a:lnTo>
                  <a:lnTo>
                    <a:pt x="112" y="115"/>
                  </a:lnTo>
                </a:path>
              </a:pathLst>
            </a:custGeom>
            <a:solidFill>
              <a:schemeClr val="accent1">
                <a:alpha val="50000"/>
              </a:schemeClr>
            </a:solidFill>
            <a:ln w="7938">
              <a:solidFill>
                <a:srgbClr val="000000"/>
              </a:solidFill>
              <a:prstDash val="solid"/>
              <a:round/>
              <a:headEnd/>
              <a:tailEnd/>
            </a:ln>
          </p:spPr>
          <p:txBody>
            <a:bodyPr/>
            <a:lstStyle/>
            <a:p>
              <a:endParaRPr lang="en-US"/>
            </a:p>
          </p:txBody>
        </p:sp>
        <p:sp>
          <p:nvSpPr>
            <p:cNvPr id="65" name="Line 469"/>
            <p:cNvSpPr>
              <a:spLocks noChangeShapeType="1"/>
            </p:cNvSpPr>
            <p:nvPr/>
          </p:nvSpPr>
          <p:spPr bwMode="auto">
            <a:xfrm>
              <a:off x="4206" y="2558"/>
              <a:ext cx="1" cy="119"/>
            </a:xfrm>
            <a:prstGeom prst="line">
              <a:avLst/>
            </a:prstGeom>
            <a:noFill/>
            <a:ln w="7938">
              <a:solidFill>
                <a:srgbClr val="000000"/>
              </a:solidFill>
              <a:round/>
              <a:headEnd/>
              <a:tailEnd/>
            </a:ln>
          </p:spPr>
          <p:txBody>
            <a:bodyPr/>
            <a:lstStyle/>
            <a:p>
              <a:endParaRPr lang="en-US"/>
            </a:p>
          </p:txBody>
        </p:sp>
        <p:sp>
          <p:nvSpPr>
            <p:cNvPr id="66" name="Line 470"/>
            <p:cNvSpPr>
              <a:spLocks noChangeShapeType="1"/>
            </p:cNvSpPr>
            <p:nvPr/>
          </p:nvSpPr>
          <p:spPr bwMode="auto">
            <a:xfrm flipH="1" flipV="1">
              <a:off x="3719" y="2813"/>
              <a:ext cx="172" cy="95"/>
            </a:xfrm>
            <a:prstGeom prst="line">
              <a:avLst/>
            </a:prstGeom>
            <a:noFill/>
            <a:ln w="7938">
              <a:solidFill>
                <a:srgbClr val="000000"/>
              </a:solidFill>
              <a:round/>
              <a:headEnd/>
              <a:tailEnd/>
            </a:ln>
          </p:spPr>
          <p:txBody>
            <a:bodyPr/>
            <a:lstStyle/>
            <a:p>
              <a:endParaRPr lang="en-US"/>
            </a:p>
          </p:txBody>
        </p:sp>
        <p:sp>
          <p:nvSpPr>
            <p:cNvPr id="67" name="Line 471"/>
            <p:cNvSpPr>
              <a:spLocks noChangeShapeType="1"/>
            </p:cNvSpPr>
            <p:nvPr/>
          </p:nvSpPr>
          <p:spPr bwMode="auto">
            <a:xfrm flipV="1">
              <a:off x="4520" y="2811"/>
              <a:ext cx="184" cy="102"/>
            </a:xfrm>
            <a:prstGeom prst="line">
              <a:avLst/>
            </a:prstGeom>
            <a:noFill/>
            <a:ln w="7938">
              <a:solidFill>
                <a:srgbClr val="000000"/>
              </a:solidFill>
              <a:round/>
              <a:headEnd/>
              <a:tailEnd/>
            </a:ln>
          </p:spPr>
          <p:txBody>
            <a:bodyPr/>
            <a:lstStyle/>
            <a:p>
              <a:endParaRPr lang="en-US"/>
            </a:p>
          </p:txBody>
        </p:sp>
        <p:sp>
          <p:nvSpPr>
            <p:cNvPr id="68" name="Line 472"/>
            <p:cNvSpPr>
              <a:spLocks noChangeShapeType="1"/>
            </p:cNvSpPr>
            <p:nvPr/>
          </p:nvSpPr>
          <p:spPr bwMode="auto">
            <a:xfrm flipH="1">
              <a:off x="3683" y="3049"/>
              <a:ext cx="253" cy="379"/>
            </a:xfrm>
            <a:prstGeom prst="line">
              <a:avLst/>
            </a:prstGeom>
            <a:noFill/>
            <a:ln w="7938">
              <a:solidFill>
                <a:srgbClr val="000000"/>
              </a:solidFill>
              <a:round/>
              <a:headEnd/>
              <a:tailEnd/>
            </a:ln>
          </p:spPr>
          <p:txBody>
            <a:bodyPr/>
            <a:lstStyle/>
            <a:p>
              <a:endParaRPr lang="en-US"/>
            </a:p>
          </p:txBody>
        </p:sp>
        <p:sp>
          <p:nvSpPr>
            <p:cNvPr id="69" name="Freeform 473"/>
            <p:cNvSpPr>
              <a:spLocks/>
            </p:cNvSpPr>
            <p:nvPr/>
          </p:nvSpPr>
          <p:spPr bwMode="auto">
            <a:xfrm>
              <a:off x="3745" y="3199"/>
              <a:ext cx="113" cy="115"/>
            </a:xfrm>
            <a:custGeom>
              <a:avLst/>
              <a:gdLst/>
              <a:ahLst/>
              <a:cxnLst>
                <a:cxn ang="0">
                  <a:pos x="113" y="112"/>
                </a:cxn>
                <a:cxn ang="0">
                  <a:pos x="113" y="0"/>
                </a:cxn>
                <a:cxn ang="0">
                  <a:pos x="0" y="0"/>
                </a:cxn>
                <a:cxn ang="0">
                  <a:pos x="0" y="115"/>
                </a:cxn>
                <a:cxn ang="0">
                  <a:pos x="113" y="115"/>
                </a:cxn>
                <a:cxn ang="0">
                  <a:pos x="113" y="115"/>
                </a:cxn>
                <a:cxn ang="0">
                  <a:pos x="113" y="112"/>
                </a:cxn>
              </a:cxnLst>
              <a:rect l="0" t="0" r="r" b="b"/>
              <a:pathLst>
                <a:path w="113" h="115">
                  <a:moveTo>
                    <a:pt x="113" y="112"/>
                  </a:moveTo>
                  <a:lnTo>
                    <a:pt x="113" y="0"/>
                  </a:lnTo>
                  <a:lnTo>
                    <a:pt x="0" y="0"/>
                  </a:lnTo>
                  <a:lnTo>
                    <a:pt x="0" y="115"/>
                  </a:lnTo>
                  <a:lnTo>
                    <a:pt x="113" y="115"/>
                  </a:lnTo>
                  <a:lnTo>
                    <a:pt x="113" y="115"/>
                  </a:lnTo>
                  <a:lnTo>
                    <a:pt x="113" y="112"/>
                  </a:lnTo>
                  <a:close/>
                </a:path>
              </a:pathLst>
            </a:custGeom>
            <a:solidFill>
              <a:srgbClr val="FFFF66">
                <a:alpha val="50000"/>
              </a:srgbClr>
            </a:solidFill>
            <a:ln w="9525">
              <a:solidFill>
                <a:schemeClr val="tx1"/>
              </a:solidFill>
              <a:round/>
              <a:headEnd/>
              <a:tailEnd/>
            </a:ln>
          </p:spPr>
          <p:txBody>
            <a:bodyPr/>
            <a:lstStyle/>
            <a:p>
              <a:endParaRPr lang="en-US"/>
            </a:p>
          </p:txBody>
        </p:sp>
        <p:sp>
          <p:nvSpPr>
            <p:cNvPr id="70" name="Freeform 474"/>
            <p:cNvSpPr>
              <a:spLocks/>
            </p:cNvSpPr>
            <p:nvPr/>
          </p:nvSpPr>
          <p:spPr bwMode="auto">
            <a:xfrm>
              <a:off x="3984" y="3264"/>
              <a:ext cx="113" cy="115"/>
            </a:xfrm>
            <a:custGeom>
              <a:avLst/>
              <a:gdLst/>
              <a:ahLst/>
              <a:cxnLst>
                <a:cxn ang="0">
                  <a:pos x="113" y="112"/>
                </a:cxn>
                <a:cxn ang="0">
                  <a:pos x="113" y="0"/>
                </a:cxn>
                <a:cxn ang="0">
                  <a:pos x="0" y="0"/>
                </a:cxn>
                <a:cxn ang="0">
                  <a:pos x="0" y="115"/>
                </a:cxn>
                <a:cxn ang="0">
                  <a:pos x="113" y="115"/>
                </a:cxn>
                <a:cxn ang="0">
                  <a:pos x="113" y="115"/>
                </a:cxn>
              </a:cxnLst>
              <a:rect l="0" t="0" r="r" b="b"/>
              <a:pathLst>
                <a:path w="113" h="115">
                  <a:moveTo>
                    <a:pt x="113" y="112"/>
                  </a:moveTo>
                  <a:lnTo>
                    <a:pt x="113" y="0"/>
                  </a:lnTo>
                  <a:lnTo>
                    <a:pt x="0" y="0"/>
                  </a:lnTo>
                  <a:lnTo>
                    <a:pt x="0" y="115"/>
                  </a:lnTo>
                  <a:lnTo>
                    <a:pt x="113" y="115"/>
                  </a:lnTo>
                  <a:lnTo>
                    <a:pt x="113" y="115"/>
                  </a:lnTo>
                </a:path>
              </a:pathLst>
            </a:custGeom>
            <a:solidFill>
              <a:srgbClr val="FF0066">
                <a:alpha val="50000"/>
              </a:srgbClr>
            </a:solidFill>
            <a:ln w="7938">
              <a:solidFill>
                <a:srgbClr val="000000"/>
              </a:solidFill>
              <a:prstDash val="solid"/>
              <a:round/>
              <a:headEnd/>
              <a:tailEnd/>
            </a:ln>
          </p:spPr>
          <p:txBody>
            <a:bodyPr/>
            <a:lstStyle/>
            <a:p>
              <a:endParaRPr lang="en-US"/>
            </a:p>
          </p:txBody>
        </p:sp>
        <p:sp>
          <p:nvSpPr>
            <p:cNvPr id="71" name="Line 475"/>
            <p:cNvSpPr>
              <a:spLocks noChangeShapeType="1"/>
            </p:cNvSpPr>
            <p:nvPr/>
          </p:nvSpPr>
          <p:spPr bwMode="auto">
            <a:xfrm>
              <a:off x="4468" y="3054"/>
              <a:ext cx="260" cy="374"/>
            </a:xfrm>
            <a:prstGeom prst="line">
              <a:avLst/>
            </a:prstGeom>
            <a:noFill/>
            <a:ln w="7938">
              <a:solidFill>
                <a:srgbClr val="000000"/>
              </a:solidFill>
              <a:round/>
              <a:headEnd/>
              <a:tailEnd/>
            </a:ln>
          </p:spPr>
          <p:txBody>
            <a:bodyPr/>
            <a:lstStyle/>
            <a:p>
              <a:endParaRPr lang="en-US"/>
            </a:p>
          </p:txBody>
        </p:sp>
        <p:sp>
          <p:nvSpPr>
            <p:cNvPr id="72" name="Freeform 476"/>
            <p:cNvSpPr>
              <a:spLocks/>
            </p:cNvSpPr>
            <p:nvPr/>
          </p:nvSpPr>
          <p:spPr bwMode="auto">
            <a:xfrm>
              <a:off x="4554" y="3202"/>
              <a:ext cx="112" cy="112"/>
            </a:xfrm>
            <a:custGeom>
              <a:avLst/>
              <a:gdLst/>
              <a:ahLst/>
              <a:cxnLst>
                <a:cxn ang="0">
                  <a:pos x="112" y="112"/>
                </a:cxn>
                <a:cxn ang="0">
                  <a:pos x="112" y="0"/>
                </a:cxn>
                <a:cxn ang="0">
                  <a:pos x="0" y="0"/>
                </a:cxn>
                <a:cxn ang="0">
                  <a:pos x="0" y="112"/>
                </a:cxn>
                <a:cxn ang="0">
                  <a:pos x="112" y="112"/>
                </a:cxn>
                <a:cxn ang="0">
                  <a:pos x="112" y="112"/>
                </a:cxn>
              </a:cxnLst>
              <a:rect l="0" t="0" r="r" b="b"/>
              <a:pathLst>
                <a:path w="112" h="112">
                  <a:moveTo>
                    <a:pt x="112" y="112"/>
                  </a:moveTo>
                  <a:lnTo>
                    <a:pt x="112" y="0"/>
                  </a:lnTo>
                  <a:lnTo>
                    <a:pt x="0" y="0"/>
                  </a:lnTo>
                  <a:lnTo>
                    <a:pt x="0" y="112"/>
                  </a:lnTo>
                  <a:lnTo>
                    <a:pt x="112" y="112"/>
                  </a:lnTo>
                  <a:lnTo>
                    <a:pt x="112" y="112"/>
                  </a:lnTo>
                  <a:close/>
                </a:path>
              </a:pathLst>
            </a:custGeom>
            <a:solidFill>
              <a:schemeClr val="accent1">
                <a:alpha val="50000"/>
              </a:schemeClr>
            </a:solidFill>
            <a:ln w="9525">
              <a:noFill/>
              <a:round/>
              <a:headEnd/>
              <a:tailEnd/>
            </a:ln>
          </p:spPr>
          <p:txBody>
            <a:bodyPr/>
            <a:lstStyle/>
            <a:p>
              <a:endParaRPr lang="en-US"/>
            </a:p>
          </p:txBody>
        </p:sp>
        <p:sp>
          <p:nvSpPr>
            <p:cNvPr id="73" name="Freeform 477"/>
            <p:cNvSpPr>
              <a:spLocks/>
            </p:cNvSpPr>
            <p:nvPr/>
          </p:nvSpPr>
          <p:spPr bwMode="auto">
            <a:xfrm>
              <a:off x="4554" y="3202"/>
              <a:ext cx="112" cy="112"/>
            </a:xfrm>
            <a:custGeom>
              <a:avLst/>
              <a:gdLst/>
              <a:ahLst/>
              <a:cxnLst>
                <a:cxn ang="0">
                  <a:pos x="112" y="112"/>
                </a:cxn>
                <a:cxn ang="0">
                  <a:pos x="112" y="0"/>
                </a:cxn>
                <a:cxn ang="0">
                  <a:pos x="0" y="0"/>
                </a:cxn>
                <a:cxn ang="0">
                  <a:pos x="0" y="112"/>
                </a:cxn>
                <a:cxn ang="0">
                  <a:pos x="112" y="112"/>
                </a:cxn>
                <a:cxn ang="0">
                  <a:pos x="112" y="112"/>
                </a:cxn>
              </a:cxnLst>
              <a:rect l="0" t="0" r="r" b="b"/>
              <a:pathLst>
                <a:path w="112" h="112">
                  <a:moveTo>
                    <a:pt x="112" y="112"/>
                  </a:moveTo>
                  <a:lnTo>
                    <a:pt x="112" y="0"/>
                  </a:lnTo>
                  <a:lnTo>
                    <a:pt x="0" y="0"/>
                  </a:lnTo>
                  <a:lnTo>
                    <a:pt x="0" y="112"/>
                  </a:lnTo>
                  <a:lnTo>
                    <a:pt x="112" y="112"/>
                  </a:lnTo>
                  <a:lnTo>
                    <a:pt x="112" y="112"/>
                  </a:lnTo>
                </a:path>
              </a:pathLst>
            </a:custGeom>
            <a:solidFill>
              <a:schemeClr val="accent1">
                <a:alpha val="50000"/>
              </a:schemeClr>
            </a:solidFill>
            <a:ln w="7938">
              <a:solidFill>
                <a:srgbClr val="000000"/>
              </a:solidFill>
              <a:prstDash val="solid"/>
              <a:round/>
              <a:headEnd/>
              <a:tailEnd/>
            </a:ln>
          </p:spPr>
          <p:txBody>
            <a:bodyPr/>
            <a:lstStyle/>
            <a:p>
              <a:endParaRPr lang="en-US"/>
            </a:p>
          </p:txBody>
        </p:sp>
        <p:sp>
          <p:nvSpPr>
            <p:cNvPr id="74" name="Line 478"/>
            <p:cNvSpPr>
              <a:spLocks noChangeShapeType="1"/>
            </p:cNvSpPr>
            <p:nvPr/>
          </p:nvSpPr>
          <p:spPr bwMode="auto">
            <a:xfrm flipH="1" flipV="1">
              <a:off x="3273" y="3447"/>
              <a:ext cx="141" cy="79"/>
            </a:xfrm>
            <a:prstGeom prst="line">
              <a:avLst/>
            </a:prstGeom>
            <a:noFill/>
            <a:ln w="7938">
              <a:solidFill>
                <a:srgbClr val="000000"/>
              </a:solidFill>
              <a:round/>
              <a:headEnd/>
              <a:tailEnd/>
            </a:ln>
          </p:spPr>
          <p:txBody>
            <a:bodyPr/>
            <a:lstStyle/>
            <a:p>
              <a:endParaRPr lang="en-US"/>
            </a:p>
          </p:txBody>
        </p:sp>
        <p:sp>
          <p:nvSpPr>
            <p:cNvPr id="75" name="Line 479"/>
            <p:cNvSpPr>
              <a:spLocks noChangeShapeType="1"/>
            </p:cNvSpPr>
            <p:nvPr/>
          </p:nvSpPr>
          <p:spPr bwMode="auto">
            <a:xfrm flipV="1">
              <a:off x="4990" y="3447"/>
              <a:ext cx="148" cy="74"/>
            </a:xfrm>
            <a:prstGeom prst="line">
              <a:avLst/>
            </a:prstGeom>
            <a:noFill/>
            <a:ln w="7938">
              <a:solidFill>
                <a:srgbClr val="000000"/>
              </a:solidFill>
              <a:round/>
              <a:headEnd/>
              <a:tailEnd/>
            </a:ln>
          </p:spPr>
          <p:txBody>
            <a:bodyPr/>
            <a:lstStyle/>
            <a:p>
              <a:endParaRPr lang="en-US"/>
            </a:p>
          </p:txBody>
        </p:sp>
        <p:sp>
          <p:nvSpPr>
            <p:cNvPr id="76" name="Line 480"/>
            <p:cNvSpPr>
              <a:spLocks noChangeShapeType="1"/>
            </p:cNvSpPr>
            <p:nvPr/>
          </p:nvSpPr>
          <p:spPr bwMode="auto">
            <a:xfrm flipH="1">
              <a:off x="3347" y="3876"/>
              <a:ext cx="181" cy="186"/>
            </a:xfrm>
            <a:prstGeom prst="line">
              <a:avLst/>
            </a:prstGeom>
            <a:noFill/>
            <a:ln w="7938">
              <a:solidFill>
                <a:srgbClr val="000000"/>
              </a:solidFill>
              <a:round/>
              <a:headEnd/>
              <a:tailEnd/>
            </a:ln>
          </p:spPr>
          <p:txBody>
            <a:bodyPr/>
            <a:lstStyle/>
            <a:p>
              <a:endParaRPr lang="en-US"/>
            </a:p>
          </p:txBody>
        </p:sp>
        <p:sp>
          <p:nvSpPr>
            <p:cNvPr id="77" name="Line 481"/>
            <p:cNvSpPr>
              <a:spLocks noChangeShapeType="1"/>
            </p:cNvSpPr>
            <p:nvPr/>
          </p:nvSpPr>
          <p:spPr bwMode="auto">
            <a:xfrm>
              <a:off x="3822" y="3883"/>
              <a:ext cx="183" cy="182"/>
            </a:xfrm>
            <a:prstGeom prst="line">
              <a:avLst/>
            </a:prstGeom>
            <a:noFill/>
            <a:ln w="7938">
              <a:solidFill>
                <a:srgbClr val="000000"/>
              </a:solidFill>
              <a:round/>
              <a:headEnd/>
              <a:tailEnd/>
            </a:ln>
          </p:spPr>
          <p:txBody>
            <a:bodyPr/>
            <a:lstStyle/>
            <a:p>
              <a:endParaRPr lang="en-US"/>
            </a:p>
          </p:txBody>
        </p:sp>
        <p:sp>
          <p:nvSpPr>
            <p:cNvPr id="78" name="Line 482"/>
            <p:cNvSpPr>
              <a:spLocks noChangeShapeType="1"/>
            </p:cNvSpPr>
            <p:nvPr/>
          </p:nvSpPr>
          <p:spPr bwMode="auto">
            <a:xfrm flipH="1">
              <a:off x="4404" y="3881"/>
              <a:ext cx="178" cy="181"/>
            </a:xfrm>
            <a:prstGeom prst="line">
              <a:avLst/>
            </a:prstGeom>
            <a:noFill/>
            <a:ln w="7938">
              <a:solidFill>
                <a:srgbClr val="000000"/>
              </a:solidFill>
              <a:round/>
              <a:headEnd/>
              <a:tailEnd/>
            </a:ln>
          </p:spPr>
          <p:txBody>
            <a:bodyPr/>
            <a:lstStyle/>
            <a:p>
              <a:endParaRPr lang="en-US"/>
            </a:p>
          </p:txBody>
        </p:sp>
        <p:sp>
          <p:nvSpPr>
            <p:cNvPr id="79" name="Line 483"/>
            <p:cNvSpPr>
              <a:spLocks noChangeShapeType="1"/>
            </p:cNvSpPr>
            <p:nvPr/>
          </p:nvSpPr>
          <p:spPr bwMode="auto">
            <a:xfrm>
              <a:off x="4883" y="3872"/>
              <a:ext cx="157" cy="190"/>
            </a:xfrm>
            <a:prstGeom prst="line">
              <a:avLst/>
            </a:prstGeom>
            <a:noFill/>
            <a:ln w="7938">
              <a:solidFill>
                <a:srgbClr val="000000"/>
              </a:solidFill>
              <a:round/>
              <a:headEnd/>
              <a:tailEnd/>
            </a:ln>
          </p:spPr>
          <p:txBody>
            <a:bodyPr/>
            <a:lstStyle/>
            <a:p>
              <a:endParaRPr lang="en-US"/>
            </a:p>
          </p:txBody>
        </p:sp>
        <p:sp>
          <p:nvSpPr>
            <p:cNvPr id="80" name="Line 484"/>
            <p:cNvSpPr>
              <a:spLocks noChangeShapeType="1"/>
            </p:cNvSpPr>
            <p:nvPr/>
          </p:nvSpPr>
          <p:spPr bwMode="auto">
            <a:xfrm>
              <a:off x="3996" y="3666"/>
              <a:ext cx="415" cy="1"/>
            </a:xfrm>
            <a:prstGeom prst="line">
              <a:avLst/>
            </a:prstGeom>
            <a:noFill/>
            <a:ln w="7938">
              <a:solidFill>
                <a:srgbClr val="000000"/>
              </a:solidFill>
              <a:round/>
              <a:headEnd/>
              <a:tailEnd/>
            </a:ln>
          </p:spPr>
          <p:txBody>
            <a:bodyPr/>
            <a:lstStyle/>
            <a:p>
              <a:endParaRPr lang="en-US"/>
            </a:p>
          </p:txBody>
        </p:sp>
        <p:sp>
          <p:nvSpPr>
            <p:cNvPr id="81" name="Freeform 485"/>
            <p:cNvSpPr>
              <a:spLocks/>
            </p:cNvSpPr>
            <p:nvPr/>
          </p:nvSpPr>
          <p:spPr bwMode="auto">
            <a:xfrm>
              <a:off x="4160" y="3612"/>
              <a:ext cx="112" cy="112"/>
            </a:xfrm>
            <a:custGeom>
              <a:avLst/>
              <a:gdLst/>
              <a:ahLst/>
              <a:cxnLst>
                <a:cxn ang="0">
                  <a:pos x="112" y="112"/>
                </a:cxn>
                <a:cxn ang="0">
                  <a:pos x="112" y="0"/>
                </a:cxn>
                <a:cxn ang="0">
                  <a:pos x="0" y="0"/>
                </a:cxn>
                <a:cxn ang="0">
                  <a:pos x="0" y="112"/>
                </a:cxn>
                <a:cxn ang="0">
                  <a:pos x="112" y="112"/>
                </a:cxn>
                <a:cxn ang="0">
                  <a:pos x="112" y="112"/>
                </a:cxn>
              </a:cxnLst>
              <a:rect l="0" t="0" r="r" b="b"/>
              <a:pathLst>
                <a:path w="112" h="112">
                  <a:moveTo>
                    <a:pt x="112" y="112"/>
                  </a:moveTo>
                  <a:lnTo>
                    <a:pt x="112" y="0"/>
                  </a:lnTo>
                  <a:lnTo>
                    <a:pt x="0" y="0"/>
                  </a:lnTo>
                  <a:lnTo>
                    <a:pt x="0" y="112"/>
                  </a:lnTo>
                  <a:lnTo>
                    <a:pt x="112" y="112"/>
                  </a:lnTo>
                  <a:lnTo>
                    <a:pt x="112" y="112"/>
                  </a:lnTo>
                  <a:close/>
                </a:path>
              </a:pathLst>
            </a:custGeom>
            <a:solidFill>
              <a:schemeClr val="accent1">
                <a:alpha val="50000"/>
              </a:schemeClr>
            </a:solidFill>
            <a:ln w="9525">
              <a:noFill/>
              <a:round/>
              <a:headEnd/>
              <a:tailEnd/>
            </a:ln>
          </p:spPr>
          <p:txBody>
            <a:bodyPr/>
            <a:lstStyle/>
            <a:p>
              <a:endParaRPr lang="en-US"/>
            </a:p>
          </p:txBody>
        </p:sp>
        <p:sp>
          <p:nvSpPr>
            <p:cNvPr id="82" name="Freeform 486"/>
            <p:cNvSpPr>
              <a:spLocks/>
            </p:cNvSpPr>
            <p:nvPr/>
          </p:nvSpPr>
          <p:spPr bwMode="auto">
            <a:xfrm>
              <a:off x="4160" y="3612"/>
              <a:ext cx="112" cy="112"/>
            </a:xfrm>
            <a:custGeom>
              <a:avLst/>
              <a:gdLst/>
              <a:ahLst/>
              <a:cxnLst>
                <a:cxn ang="0">
                  <a:pos x="112" y="112"/>
                </a:cxn>
                <a:cxn ang="0">
                  <a:pos x="112" y="0"/>
                </a:cxn>
                <a:cxn ang="0">
                  <a:pos x="0" y="0"/>
                </a:cxn>
                <a:cxn ang="0">
                  <a:pos x="0" y="112"/>
                </a:cxn>
                <a:cxn ang="0">
                  <a:pos x="112" y="112"/>
                </a:cxn>
                <a:cxn ang="0">
                  <a:pos x="112" y="112"/>
                </a:cxn>
              </a:cxnLst>
              <a:rect l="0" t="0" r="r" b="b"/>
              <a:pathLst>
                <a:path w="112" h="112">
                  <a:moveTo>
                    <a:pt x="112" y="112"/>
                  </a:moveTo>
                  <a:lnTo>
                    <a:pt x="112" y="0"/>
                  </a:lnTo>
                  <a:lnTo>
                    <a:pt x="0" y="0"/>
                  </a:lnTo>
                  <a:lnTo>
                    <a:pt x="0" y="112"/>
                  </a:lnTo>
                  <a:lnTo>
                    <a:pt x="112" y="112"/>
                  </a:lnTo>
                  <a:lnTo>
                    <a:pt x="112" y="112"/>
                  </a:lnTo>
                </a:path>
              </a:pathLst>
            </a:custGeom>
            <a:solidFill>
              <a:schemeClr val="accent2">
                <a:alpha val="50000"/>
              </a:schemeClr>
            </a:solidFill>
            <a:ln w="7938">
              <a:solidFill>
                <a:srgbClr val="000000"/>
              </a:solidFill>
              <a:prstDash val="solid"/>
              <a:round/>
              <a:headEnd/>
              <a:tailEnd/>
            </a:ln>
          </p:spPr>
          <p:txBody>
            <a:bodyPr/>
            <a:lstStyle/>
            <a:p>
              <a:endParaRPr lang="en-US"/>
            </a:p>
          </p:txBody>
        </p:sp>
        <p:sp>
          <p:nvSpPr>
            <p:cNvPr id="83" name="Line 487"/>
            <p:cNvSpPr>
              <a:spLocks noChangeShapeType="1"/>
            </p:cNvSpPr>
            <p:nvPr/>
          </p:nvSpPr>
          <p:spPr bwMode="auto">
            <a:xfrm flipH="1" flipV="1">
              <a:off x="3984" y="3072"/>
              <a:ext cx="48" cy="192"/>
            </a:xfrm>
            <a:prstGeom prst="line">
              <a:avLst/>
            </a:prstGeom>
            <a:noFill/>
            <a:ln w="9525">
              <a:solidFill>
                <a:schemeClr val="tx1"/>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Number Placeholder 4"/>
          <p:cNvSpPr>
            <a:spLocks noGrp="1"/>
          </p:cNvSpPr>
          <p:nvPr>
            <p:ph type="sldNum" sz="quarter" idx="12"/>
          </p:nvPr>
        </p:nvSpPr>
        <p:spPr>
          <a:noFill/>
        </p:spPr>
        <p:txBody>
          <a:bodyPr/>
          <a:lstStyle/>
          <a:p>
            <a:fld id="{63E29ED1-D802-1B43-90A2-4BEB3D9FFDA4}" type="slidenum">
              <a:rPr lang="en-US" smtClean="0">
                <a:latin typeface="Arial" charset="0"/>
              </a:rPr>
              <a:pPr/>
              <a:t>10</a:t>
            </a:fld>
            <a:endParaRPr lang="en-US" smtClean="0">
              <a:latin typeface="Arial" charset="0"/>
            </a:endParaRPr>
          </a:p>
        </p:txBody>
      </p:sp>
      <p:pic>
        <p:nvPicPr>
          <p:cNvPr id="43011" name="Picture 15"/>
          <p:cNvPicPr>
            <a:picLocks noChangeAspect="1" noChangeArrowheads="1"/>
          </p:cNvPicPr>
          <p:nvPr/>
        </p:nvPicPr>
        <p:blipFill>
          <a:blip r:embed="rId3"/>
          <a:srcRect/>
          <a:stretch>
            <a:fillRect/>
          </a:stretch>
        </p:blipFill>
        <p:spPr bwMode="auto">
          <a:xfrm>
            <a:off x="76200" y="1295400"/>
            <a:ext cx="9067800" cy="5022850"/>
          </a:xfrm>
          <a:prstGeom prst="rect">
            <a:avLst/>
          </a:prstGeom>
          <a:noFill/>
          <a:ln w="9525">
            <a:noFill/>
            <a:miter lim="800000"/>
            <a:headEnd/>
            <a:tailEnd/>
          </a:ln>
        </p:spPr>
      </p:pic>
      <p:sp>
        <p:nvSpPr>
          <p:cNvPr id="43012" name="Rectangle 2"/>
          <p:cNvSpPr>
            <a:spLocks noGrp="1" noChangeArrowheads="1"/>
          </p:cNvSpPr>
          <p:nvPr>
            <p:ph type="title"/>
          </p:nvPr>
        </p:nvSpPr>
        <p:spPr/>
        <p:txBody>
          <a:bodyPr>
            <a:normAutofit fontScale="90000"/>
          </a:bodyPr>
          <a:lstStyle/>
          <a:p>
            <a:pPr eaLnBrk="1" hangingPunct="1">
              <a:lnSpc>
                <a:spcPct val="75000"/>
              </a:lnSpc>
            </a:pPr>
            <a:r>
              <a:rPr lang="en-US">
                <a:ea typeface="ＭＳ Ｐゴシック" charset="-128"/>
                <a:cs typeface="ＭＳ Ｐゴシック" charset="-128"/>
              </a:rPr>
              <a:t>Computers + Net + Storage + </a:t>
            </a:r>
            <a:r>
              <a:rPr lang="en-US" i="1">
                <a:ea typeface="ＭＳ Ｐゴシック" charset="-128"/>
                <a:cs typeface="ＭＳ Ｐゴシック" charset="-128"/>
              </a:rPr>
              <a:t>Power</a:t>
            </a:r>
            <a:r>
              <a:rPr lang="en-US">
                <a:ea typeface="ＭＳ Ｐゴシック" charset="-128"/>
                <a:cs typeface="ＭＳ Ｐゴシック" charset="-128"/>
              </a:rPr>
              <a:t> + </a:t>
            </a:r>
            <a:r>
              <a:rPr lang="en-US" i="1">
                <a:ea typeface="ＭＳ Ｐゴシック" charset="-128"/>
                <a:cs typeface="ＭＳ Ｐゴシック" charset="-128"/>
              </a:rPr>
              <a:t>Cooling</a:t>
            </a:r>
            <a:endParaRPr lang="en-US">
              <a:ea typeface="ＭＳ Ｐゴシック" charset="-128"/>
              <a:cs typeface="ＭＳ Ｐゴシック" charset="-128"/>
            </a:endParaRPr>
          </a:p>
        </p:txBody>
      </p:sp>
      <p:pic>
        <p:nvPicPr>
          <p:cNvPr id="459781" name="Picture 5"/>
          <p:cNvPicPr>
            <a:picLocks noChangeAspect="1" noChangeArrowheads="1"/>
          </p:cNvPicPr>
          <p:nvPr/>
        </p:nvPicPr>
        <p:blipFill>
          <a:blip r:embed="rId4"/>
          <a:srcRect/>
          <a:stretch>
            <a:fillRect/>
          </a:stretch>
        </p:blipFill>
        <p:spPr bwMode="auto">
          <a:xfrm>
            <a:off x="4800600" y="1219200"/>
            <a:ext cx="4152900" cy="2405063"/>
          </a:xfrm>
          <a:prstGeom prst="rect">
            <a:avLst/>
          </a:prstGeom>
          <a:noFill/>
          <a:ln w="9525">
            <a:noFill/>
            <a:miter lim="800000"/>
            <a:headEnd/>
            <a:tailEnd/>
          </a:ln>
        </p:spPr>
      </p:pic>
      <p:pic>
        <p:nvPicPr>
          <p:cNvPr id="459788" name="Picture 12"/>
          <p:cNvPicPr>
            <a:picLocks noChangeAspect="1" noChangeArrowheads="1"/>
          </p:cNvPicPr>
          <p:nvPr/>
        </p:nvPicPr>
        <p:blipFill>
          <a:blip r:embed="rId5"/>
          <a:srcRect/>
          <a:stretch>
            <a:fillRect/>
          </a:stretch>
        </p:blipFill>
        <p:spPr bwMode="auto">
          <a:xfrm>
            <a:off x="152400" y="1219200"/>
            <a:ext cx="3797300" cy="5080000"/>
          </a:xfrm>
          <a:prstGeom prst="rect">
            <a:avLst/>
          </a:prstGeom>
          <a:noFill/>
          <a:ln w="9525">
            <a:noFill/>
            <a:miter lim="800000"/>
            <a:headEnd/>
            <a:tailEnd/>
          </a:ln>
        </p:spPr>
      </p:pic>
      <p:pic>
        <p:nvPicPr>
          <p:cNvPr id="459790" name="Picture 14"/>
          <p:cNvPicPr>
            <a:picLocks noChangeAspect="1" noChangeArrowheads="1"/>
          </p:cNvPicPr>
          <p:nvPr/>
        </p:nvPicPr>
        <p:blipFill>
          <a:blip r:embed="rId6"/>
          <a:srcRect/>
          <a:stretch>
            <a:fillRect/>
          </a:stretch>
        </p:blipFill>
        <p:spPr bwMode="auto">
          <a:xfrm>
            <a:off x="4800600" y="3886200"/>
            <a:ext cx="4152900" cy="24050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9788"/>
                                        </p:tgtEl>
                                        <p:attrNameLst>
                                          <p:attrName>style.visibility</p:attrName>
                                        </p:attrNameLst>
                                      </p:cBhvr>
                                      <p:to>
                                        <p:strVal val="visible"/>
                                      </p:to>
                                    </p:set>
                                    <p:animEffect transition="in" filter="dissolve">
                                      <p:cBhvr>
                                        <p:cTn id="7" dur="1000"/>
                                        <p:tgtEl>
                                          <p:spTgt spid="4597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9781"/>
                                        </p:tgtEl>
                                        <p:attrNameLst>
                                          <p:attrName>style.visibility</p:attrName>
                                        </p:attrNameLst>
                                      </p:cBhvr>
                                      <p:to>
                                        <p:strVal val="visible"/>
                                      </p:to>
                                    </p:set>
                                    <p:animEffect transition="in" filter="dissolve">
                                      <p:cBhvr>
                                        <p:cTn id="12" dur="1000"/>
                                        <p:tgtEl>
                                          <p:spTgt spid="45978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59790"/>
                                        </p:tgtEl>
                                        <p:attrNameLst>
                                          <p:attrName>style.visibility</p:attrName>
                                        </p:attrNameLst>
                                      </p:cBhvr>
                                      <p:to>
                                        <p:strVal val="visible"/>
                                      </p:to>
                                    </p:set>
                                    <p:animEffect transition="in" filter="dissolve">
                                      <p:cBhvr>
                                        <p:cTn id="17" dur="1000"/>
                                        <p:tgtEl>
                                          <p:spTgt spid="459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2"/>
          </p:nvPr>
        </p:nvSpPr>
        <p:spPr>
          <a:noFill/>
        </p:spPr>
        <p:txBody>
          <a:bodyPr/>
          <a:lstStyle/>
          <a:p>
            <a:fld id="{964D3FFB-7BE3-DD40-8DA2-0C623A1D5141}" type="slidenum">
              <a:rPr lang="en-US">
                <a:latin typeface="Arial" charset="0"/>
              </a:rPr>
              <a:pPr/>
              <a:t>11</a:t>
            </a:fld>
            <a:endParaRPr lang="en-US">
              <a:latin typeface="Arial" charset="0"/>
            </a:endParaRPr>
          </a:p>
        </p:txBody>
      </p:sp>
      <p:sp>
        <p:nvSpPr>
          <p:cNvPr id="45059" name="Rectangle 2"/>
          <p:cNvSpPr>
            <a:spLocks noGrp="1" noChangeArrowheads="1"/>
          </p:cNvSpPr>
          <p:nvPr>
            <p:ph type="title"/>
          </p:nvPr>
        </p:nvSpPr>
        <p:spPr/>
        <p:txBody>
          <a:bodyPr/>
          <a:lstStyle/>
          <a:p>
            <a:r>
              <a:rPr lang="en-US">
                <a:ea typeface="ＭＳ Ｐゴシック" charset="-128"/>
                <a:cs typeface="ＭＳ Ｐゴシック" charset="-128"/>
              </a:rPr>
              <a:t>Energy Expense Dominates</a:t>
            </a:r>
          </a:p>
        </p:txBody>
      </p:sp>
      <p:pic>
        <p:nvPicPr>
          <p:cNvPr id="45060" name="Picture 3"/>
          <p:cNvPicPr>
            <a:picLocks noChangeAspect="1" noChangeArrowheads="1"/>
          </p:cNvPicPr>
          <p:nvPr/>
        </p:nvPicPr>
        <p:blipFill>
          <a:blip r:embed="rId3"/>
          <a:srcRect/>
          <a:stretch>
            <a:fillRect/>
          </a:stretch>
        </p:blipFill>
        <p:spPr bwMode="auto">
          <a:xfrm>
            <a:off x="-138113" y="1158875"/>
            <a:ext cx="9364663" cy="5699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ea typeface="ＭＳ Ｐゴシック" charset="-128"/>
                <a:cs typeface="ＭＳ Ｐゴシック" charset="-128"/>
              </a:rPr>
              <a:t>Energy Use In Datacenters</a:t>
            </a:r>
          </a:p>
        </p:txBody>
      </p:sp>
      <p:pic>
        <p:nvPicPr>
          <p:cNvPr id="47107" name="Picture 3"/>
          <p:cNvPicPr>
            <a:picLocks noChangeAspect="1" noChangeArrowheads="1"/>
          </p:cNvPicPr>
          <p:nvPr>
            <p:ph idx="4294967295"/>
          </p:nvPr>
        </p:nvPicPr>
        <p:blipFill>
          <a:blip r:embed="rId2"/>
          <a:srcRect/>
          <a:stretch>
            <a:fillRect/>
          </a:stretch>
        </p:blipFill>
        <p:spPr>
          <a:xfrm>
            <a:off x="1003300" y="1001713"/>
            <a:ext cx="7505700" cy="5627687"/>
          </a:xfrm>
          <a:noFill/>
        </p:spPr>
      </p:pic>
      <p:sp>
        <p:nvSpPr>
          <p:cNvPr id="47108" name="TextBox 3"/>
          <p:cNvSpPr txBox="1">
            <a:spLocks noChangeArrowheads="1"/>
          </p:cNvSpPr>
          <p:nvPr/>
        </p:nvSpPr>
        <p:spPr bwMode="auto">
          <a:xfrm>
            <a:off x="8564563" y="6527800"/>
            <a:ext cx="592137" cy="276225"/>
          </a:xfrm>
          <a:prstGeom prst="rect">
            <a:avLst/>
          </a:prstGeom>
          <a:noFill/>
          <a:ln w="9525">
            <a:noFill/>
            <a:miter lim="800000"/>
            <a:headEnd/>
            <a:tailEnd/>
          </a:ln>
        </p:spPr>
        <p:txBody>
          <a:bodyPr wrap="none">
            <a:prstTxWarp prst="textNoShape">
              <a:avLst/>
            </a:prstTxWarp>
            <a:spAutoFit/>
          </a:bodyPr>
          <a:lstStyle/>
          <a:p>
            <a:r>
              <a:rPr lang="en-US" sz="1200"/>
              <a:t>LBNL</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ea typeface="ＭＳ Ｐゴシック" charset="-128"/>
                <a:cs typeface="ＭＳ Ｐゴシック" charset="-128"/>
              </a:rPr>
              <a:t>Energy Use In Datacenters</a:t>
            </a:r>
          </a:p>
        </p:txBody>
      </p:sp>
      <p:grpSp>
        <p:nvGrpSpPr>
          <p:cNvPr id="2" name="Group 8"/>
          <p:cNvGrpSpPr>
            <a:grpSpLocks/>
          </p:cNvGrpSpPr>
          <p:nvPr/>
        </p:nvGrpSpPr>
        <p:grpSpPr bwMode="auto">
          <a:xfrm>
            <a:off x="11113" y="1866900"/>
            <a:ext cx="9107487" cy="4940300"/>
            <a:chOff x="10804" y="1866900"/>
            <a:chExt cx="9107796" cy="4940300"/>
          </a:xfrm>
        </p:grpSpPr>
        <p:grpSp>
          <p:nvGrpSpPr>
            <p:cNvPr id="3" name="Group 6"/>
            <p:cNvGrpSpPr>
              <a:grpSpLocks noChangeAspect="1"/>
            </p:cNvGrpSpPr>
            <p:nvPr/>
          </p:nvGrpSpPr>
          <p:grpSpPr bwMode="auto">
            <a:xfrm>
              <a:off x="10804" y="1866900"/>
              <a:ext cx="9107796" cy="4659313"/>
              <a:chOff x="672" y="1328"/>
              <a:chExt cx="4752" cy="2431"/>
            </a:xfrm>
          </p:grpSpPr>
          <p:sp>
            <p:nvSpPr>
              <p:cNvPr id="47112" name="AutoShape 5"/>
              <p:cNvSpPr>
                <a:spLocks noChangeAspect="1" noChangeArrowheads="1" noTextEdit="1"/>
              </p:cNvSpPr>
              <p:nvPr/>
            </p:nvSpPr>
            <p:spPr bwMode="auto">
              <a:xfrm>
                <a:off x="672" y="1328"/>
                <a:ext cx="4752" cy="2431"/>
              </a:xfrm>
              <a:prstGeom prst="rect">
                <a:avLst/>
              </a:prstGeom>
              <a:noFill/>
              <a:ln w="9525">
                <a:noFill/>
                <a:miter lim="800000"/>
                <a:headEnd/>
                <a:tailEnd/>
              </a:ln>
            </p:spPr>
            <p:txBody>
              <a:bodyPr>
                <a:prstTxWarp prst="textNoShape">
                  <a:avLst/>
                </a:prstTxWarp>
              </a:bodyPr>
              <a:lstStyle/>
              <a:p>
                <a:endParaRPr lang="en-US"/>
              </a:p>
            </p:txBody>
          </p:sp>
          <p:pic>
            <p:nvPicPr>
              <p:cNvPr id="47113" name="Picture 7"/>
              <p:cNvPicPr>
                <a:picLocks noChangeAspect="1" noChangeArrowheads="1"/>
              </p:cNvPicPr>
              <p:nvPr/>
            </p:nvPicPr>
            <p:blipFill>
              <a:blip r:embed="rId2"/>
              <a:srcRect/>
              <a:stretch>
                <a:fillRect/>
              </a:stretch>
            </p:blipFill>
            <p:spPr bwMode="auto">
              <a:xfrm>
                <a:off x="672" y="1328"/>
                <a:ext cx="4752" cy="2431"/>
              </a:xfrm>
              <a:prstGeom prst="rect">
                <a:avLst/>
              </a:prstGeom>
              <a:noFill/>
              <a:ln w="9525">
                <a:noFill/>
                <a:miter lim="800000"/>
                <a:headEnd/>
                <a:tailEnd/>
              </a:ln>
            </p:spPr>
          </p:pic>
        </p:grpSp>
        <p:sp>
          <p:nvSpPr>
            <p:cNvPr id="47111" name="TextBox 7"/>
            <p:cNvSpPr txBox="1">
              <a:spLocks noChangeArrowheads="1"/>
            </p:cNvSpPr>
            <p:nvPr/>
          </p:nvSpPr>
          <p:spPr bwMode="auto">
            <a:xfrm>
              <a:off x="6596142" y="6530201"/>
              <a:ext cx="1903511" cy="276999"/>
            </a:xfrm>
            <a:prstGeom prst="rect">
              <a:avLst/>
            </a:prstGeom>
            <a:noFill/>
            <a:ln w="9525">
              <a:noFill/>
              <a:miter lim="800000"/>
              <a:headEnd/>
              <a:tailEnd/>
            </a:ln>
          </p:spPr>
          <p:txBody>
            <a:bodyPr wrap="none">
              <a:prstTxWarp prst="textNoShape">
                <a:avLst/>
              </a:prstTxWarp>
              <a:spAutoFit/>
            </a:bodyPr>
            <a:lstStyle/>
            <a:p>
              <a:r>
                <a:rPr lang="en-US" sz="1200"/>
                <a:t>Michael Patterson, Intel</a:t>
              </a:r>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ea typeface="ＭＳ Ｐゴシック" charset="-128"/>
                <a:cs typeface="ＭＳ Ｐゴシック" charset="-128"/>
              </a:rPr>
              <a:t>2020 IT Carbon Footprint</a:t>
            </a:r>
            <a:endParaRPr lang="en-US" smtClean="0">
              <a:ea typeface="ＭＳ Ｐゴシック" charset="-128"/>
              <a:cs typeface="ＭＳ Ｐゴシック" charset="-128"/>
            </a:endParaRPr>
          </a:p>
        </p:txBody>
      </p:sp>
      <p:sp>
        <p:nvSpPr>
          <p:cNvPr id="48131" name="Slide Number Placeholder 3"/>
          <p:cNvSpPr>
            <a:spLocks noGrp="1"/>
          </p:cNvSpPr>
          <p:nvPr>
            <p:ph type="sldNum" sz="quarter" idx="12"/>
          </p:nvPr>
        </p:nvSpPr>
        <p:spPr>
          <a:noFill/>
        </p:spPr>
        <p:txBody>
          <a:bodyPr/>
          <a:lstStyle/>
          <a:p>
            <a:fld id="{154F33E1-1940-9745-806A-813C45421C74}" type="slidenum">
              <a:rPr lang="en-US" smtClean="0">
                <a:latin typeface="Arial" charset="0"/>
              </a:rPr>
              <a:pPr/>
              <a:t>14</a:t>
            </a:fld>
            <a:endParaRPr lang="en-US" smtClean="0">
              <a:latin typeface="Arial" charset="0"/>
            </a:endParaRPr>
          </a:p>
        </p:txBody>
      </p:sp>
      <p:pic>
        <p:nvPicPr>
          <p:cNvPr id="48132" name="Picture 9"/>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430212" y="914400"/>
            <a:ext cx="8408988" cy="566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Utilization and Efficiency</a:t>
            </a:r>
            <a:endParaRPr lang="en-US" smtClean="0"/>
          </a:p>
        </p:txBody>
      </p:sp>
      <p:sp>
        <p:nvSpPr>
          <p:cNvPr id="75779" name="Content Placeholder 2"/>
          <p:cNvSpPr>
            <a:spLocks noGrp="1"/>
          </p:cNvSpPr>
          <p:nvPr>
            <p:ph idx="1"/>
          </p:nvPr>
        </p:nvSpPr>
        <p:spPr/>
        <p:txBody>
          <a:bodyPr>
            <a:normAutofit fontScale="92500" lnSpcReduction="10000"/>
          </a:bodyPr>
          <a:lstStyle/>
          <a:p>
            <a:r>
              <a:rPr lang="en-US" dirty="0" smtClean="0"/>
              <a:t>PUE: Power Utilization Efficiency</a:t>
            </a:r>
          </a:p>
          <a:p>
            <a:pPr lvl="1"/>
            <a:r>
              <a:rPr lang="en-US" dirty="0" smtClean="0"/>
              <a:t>Total facility power / Critical load</a:t>
            </a:r>
          </a:p>
          <a:p>
            <a:pPr lvl="1"/>
            <a:r>
              <a:rPr lang="en-US" dirty="0" smtClean="0"/>
              <a:t>Good conventional data centers ~1.7 (a few are better)</a:t>
            </a:r>
          </a:p>
          <a:p>
            <a:pPr lvl="1"/>
            <a:r>
              <a:rPr lang="en-US" dirty="0" smtClean="0"/>
              <a:t>Poorly designed enterprise data centers as bad as 3.0</a:t>
            </a:r>
          </a:p>
          <a:p>
            <a:r>
              <a:rPr lang="en-US" dirty="0" smtClean="0"/>
              <a:t>Assume a PUE of 1.7 and see where it goes:</a:t>
            </a:r>
          </a:p>
          <a:p>
            <a:pPr lvl="1"/>
            <a:r>
              <a:rPr lang="en-US" dirty="0" smtClean="0"/>
              <a:t>0.3 (18%): Power distribution</a:t>
            </a:r>
          </a:p>
          <a:p>
            <a:pPr lvl="1"/>
            <a:r>
              <a:rPr lang="en-US" dirty="0" smtClean="0"/>
              <a:t>0.4 (24%): Mechanical (cooling)</a:t>
            </a:r>
          </a:p>
          <a:p>
            <a:pPr lvl="1"/>
            <a:r>
              <a:rPr lang="en-US" dirty="0" smtClean="0"/>
              <a:t>1.0 (58%): Critical Load (server efficiency &amp; utilization)</a:t>
            </a:r>
          </a:p>
          <a:p>
            <a:r>
              <a:rPr lang="en-US" dirty="0" smtClean="0"/>
              <a:t>Low efficiency </a:t>
            </a:r>
            <a:r>
              <a:rPr lang="en-US" dirty="0" err="1" smtClean="0"/>
              <a:t>DCs</a:t>
            </a:r>
            <a:r>
              <a:rPr lang="en-US" dirty="0" smtClean="0"/>
              <a:t> spend proportionally more on cooling</a:t>
            </a:r>
          </a:p>
          <a:p>
            <a:pPr lvl="1"/>
            <a:r>
              <a:rPr lang="en-US" dirty="0" smtClean="0"/>
              <a:t>2 to 3x efficiency improvements possible by applying modern techniques</a:t>
            </a:r>
          </a:p>
          <a:p>
            <a:pPr lvl="1"/>
            <a:r>
              <a:rPr lang="en-US" dirty="0" smtClean="0"/>
              <a:t>Getting to 4x and above requires server design and workload management techniques</a:t>
            </a:r>
            <a:endParaRPr lang="en-US" dirty="0"/>
          </a:p>
        </p:txBody>
      </p:sp>
      <p:sp>
        <p:nvSpPr>
          <p:cNvPr id="75780" name="Slide Number Placeholder 5"/>
          <p:cNvSpPr>
            <a:spLocks noGrp="1"/>
          </p:cNvSpPr>
          <p:nvPr>
            <p:ph type="sldNum" sz="quarter" idx="12"/>
          </p:nvPr>
        </p:nvSpPr>
        <p:spPr/>
        <p:txBody>
          <a:bodyPr/>
          <a:lstStyle/>
          <a:p>
            <a:fld id="{DB0201B1-CF32-7E45-AC38-85F8B41C958C}" type="slidenum">
              <a:rPr lang="en-US" smtClean="0"/>
              <a:pPr/>
              <a:t>15</a:t>
            </a:fld>
            <a:endParaRPr lang="en-US"/>
          </a:p>
        </p:txBody>
      </p:sp>
      <p:sp>
        <p:nvSpPr>
          <p:cNvPr id="75781" name="TextBox 6"/>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dirty="0" smtClean="0"/>
              <a:t>Where do the $$$'s go?</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98450" y="1295400"/>
            <a:ext cx="8547100" cy="5156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Overview</a:t>
            </a:r>
            <a:endParaRPr lang="en-US" dirty="0"/>
          </a:p>
        </p:txBody>
      </p:sp>
      <p:sp>
        <p:nvSpPr>
          <p:cNvPr id="3" name="Content Placeholder 2"/>
          <p:cNvSpPr>
            <a:spLocks noGrp="1"/>
          </p:cNvSpPr>
          <p:nvPr>
            <p:ph idx="1"/>
          </p:nvPr>
        </p:nvSpPr>
        <p:spPr/>
        <p:txBody>
          <a:bodyPr/>
          <a:lstStyle/>
          <a:p>
            <a:endParaRPr lang="en-US" dirty="0" smtClean="0"/>
          </a:p>
          <a:p>
            <a:r>
              <a:rPr lang="en-US" dirty="0" smtClean="0"/>
              <a:t>Data Center Overview</a:t>
            </a:r>
          </a:p>
          <a:p>
            <a:endParaRPr lang="en-US" dirty="0" smtClean="0"/>
          </a:p>
          <a:p>
            <a:r>
              <a:rPr lang="en-US" dirty="0" smtClean="0"/>
              <a:t>Per-node Energy</a:t>
            </a:r>
          </a:p>
          <a:p>
            <a:endParaRPr lang="en-US" dirty="0" smtClean="0"/>
          </a:p>
          <a:p>
            <a:r>
              <a:rPr lang="en-US" dirty="0" smtClean="0"/>
              <a:t>Power Distribution</a:t>
            </a:r>
          </a:p>
          <a:p>
            <a:endParaRPr lang="en-US" dirty="0" smtClean="0"/>
          </a:p>
          <a:p>
            <a:r>
              <a:rPr lang="en-US" dirty="0" smtClean="0"/>
              <a:t>Cooling and Mechanical Design</a:t>
            </a:r>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1066800" y="1143000"/>
          <a:ext cx="7315200" cy="3235960"/>
        </p:xfrm>
        <a:graphic>
          <a:graphicData uri="http://schemas.openxmlformats.org/drawingml/2006/table">
            <a:tbl>
              <a:tblPr firstRow="1" bandRow="1">
                <a:tableStyleId>{5C22544A-7EE6-4342-B048-85BDC9FD1C3A}</a:tableStyleId>
              </a:tblPr>
              <a:tblGrid>
                <a:gridCol w="1981200"/>
                <a:gridCol w="1905000"/>
                <a:gridCol w="1600200"/>
                <a:gridCol w="1828800"/>
              </a:tblGrid>
              <a:tr h="370840">
                <a:tc>
                  <a:txBody>
                    <a:bodyPr/>
                    <a:lstStyle/>
                    <a:p>
                      <a:pPr algn="ctr"/>
                      <a:r>
                        <a:rPr lang="en-US" dirty="0" smtClean="0"/>
                        <a:t>Component</a:t>
                      </a:r>
                    </a:p>
                    <a:p>
                      <a:pPr algn="ctr"/>
                      <a:endParaRPr lang="en-US" dirty="0"/>
                    </a:p>
                  </a:txBody>
                  <a:tcPr/>
                </a:tc>
                <a:tc>
                  <a:txBody>
                    <a:bodyPr/>
                    <a:lstStyle/>
                    <a:p>
                      <a:pPr algn="ctr"/>
                      <a:r>
                        <a:rPr lang="en-US" dirty="0" smtClean="0"/>
                        <a:t>Peak Power (Watts)</a:t>
                      </a:r>
                      <a:endParaRPr lang="en-US" dirty="0"/>
                    </a:p>
                  </a:txBody>
                  <a:tcPr/>
                </a:tc>
                <a:tc>
                  <a:txBody>
                    <a:bodyPr/>
                    <a:lstStyle/>
                    <a:p>
                      <a:pPr algn="ctr"/>
                      <a:r>
                        <a:rPr lang="en-US" dirty="0" smtClean="0"/>
                        <a:t>Count</a:t>
                      </a:r>
                      <a:endParaRPr lang="en-US" dirty="0"/>
                    </a:p>
                  </a:txBody>
                  <a:tcPr/>
                </a:tc>
                <a:tc>
                  <a:txBody>
                    <a:bodyPr/>
                    <a:lstStyle/>
                    <a:p>
                      <a:pPr algn="ctr"/>
                      <a:r>
                        <a:rPr lang="en-US" dirty="0" smtClean="0"/>
                        <a:t>Total</a:t>
                      </a:r>
                    </a:p>
                    <a:p>
                      <a:pPr algn="ctr"/>
                      <a:r>
                        <a:rPr lang="en-US" dirty="0" smtClean="0"/>
                        <a:t>(Watts)</a:t>
                      </a:r>
                      <a:endParaRPr lang="en-US" dirty="0"/>
                    </a:p>
                  </a:txBody>
                  <a:tcPr/>
                </a:tc>
              </a:tr>
              <a:tr h="370840">
                <a:tc>
                  <a:txBody>
                    <a:bodyPr/>
                    <a:lstStyle/>
                    <a:p>
                      <a:r>
                        <a:rPr lang="en-US" dirty="0" smtClean="0"/>
                        <a:t>CPU</a:t>
                      </a:r>
                    </a:p>
                  </a:txBody>
                  <a:tcPr/>
                </a:tc>
                <a:tc>
                  <a:txBody>
                    <a:bodyPr/>
                    <a:lstStyle/>
                    <a:p>
                      <a:pPr algn="ctr"/>
                      <a:r>
                        <a:rPr lang="en-US" dirty="0" smtClean="0"/>
                        <a:t>40</a:t>
                      </a:r>
                      <a:endParaRPr lang="en-US" dirty="0"/>
                    </a:p>
                  </a:txBody>
                  <a:tcPr/>
                </a:tc>
                <a:tc>
                  <a:txBody>
                    <a:bodyPr/>
                    <a:lstStyle/>
                    <a:p>
                      <a:pPr algn="ctr"/>
                      <a:r>
                        <a:rPr lang="en-US" dirty="0" smtClean="0"/>
                        <a:t>2</a:t>
                      </a:r>
                      <a:endParaRPr lang="en-US" dirty="0"/>
                    </a:p>
                  </a:txBody>
                  <a:tcPr/>
                </a:tc>
                <a:tc>
                  <a:txBody>
                    <a:bodyPr/>
                    <a:lstStyle/>
                    <a:p>
                      <a:pPr algn="ctr"/>
                      <a:r>
                        <a:rPr lang="en-US" dirty="0" smtClean="0"/>
                        <a:t>80</a:t>
                      </a:r>
                      <a:endParaRPr lang="en-US" dirty="0"/>
                    </a:p>
                  </a:txBody>
                  <a:tcPr/>
                </a:tc>
              </a:tr>
              <a:tr h="370840">
                <a:tc>
                  <a:txBody>
                    <a:bodyPr/>
                    <a:lstStyle/>
                    <a:p>
                      <a:r>
                        <a:rPr lang="en-US" dirty="0" smtClean="0"/>
                        <a:t>Memory</a:t>
                      </a:r>
                    </a:p>
                  </a:txBody>
                  <a:tcPr/>
                </a:tc>
                <a:tc>
                  <a:txBody>
                    <a:bodyPr/>
                    <a:lstStyle/>
                    <a:p>
                      <a:pPr algn="ctr"/>
                      <a:r>
                        <a:rPr lang="en-US" dirty="0" smtClean="0"/>
                        <a:t>9</a:t>
                      </a:r>
                      <a:endParaRPr lang="en-US" dirty="0"/>
                    </a:p>
                  </a:txBody>
                  <a:tcPr/>
                </a:tc>
                <a:tc>
                  <a:txBody>
                    <a:bodyPr/>
                    <a:lstStyle/>
                    <a:p>
                      <a:pPr algn="ctr"/>
                      <a:r>
                        <a:rPr lang="en-US" dirty="0" smtClean="0"/>
                        <a:t>4</a:t>
                      </a:r>
                      <a:endParaRPr lang="en-US" dirty="0"/>
                    </a:p>
                  </a:txBody>
                  <a:tcPr/>
                </a:tc>
                <a:tc>
                  <a:txBody>
                    <a:bodyPr/>
                    <a:lstStyle/>
                    <a:p>
                      <a:pPr algn="ctr"/>
                      <a:r>
                        <a:rPr lang="en-US" dirty="0" smtClean="0"/>
                        <a:t>36</a:t>
                      </a:r>
                      <a:endParaRPr lang="en-US" dirty="0"/>
                    </a:p>
                  </a:txBody>
                  <a:tcPr/>
                </a:tc>
              </a:tr>
              <a:tr h="370840">
                <a:tc>
                  <a:txBody>
                    <a:bodyPr/>
                    <a:lstStyle/>
                    <a:p>
                      <a:r>
                        <a:rPr lang="en-US" dirty="0" smtClean="0"/>
                        <a:t>Disk</a:t>
                      </a:r>
                      <a:endParaRPr lang="en-US" dirty="0"/>
                    </a:p>
                  </a:txBody>
                  <a:tcPr/>
                </a:tc>
                <a:tc>
                  <a:txBody>
                    <a:bodyPr/>
                    <a:lstStyle/>
                    <a:p>
                      <a:pPr algn="ctr"/>
                      <a:r>
                        <a:rPr lang="en-US" dirty="0" smtClean="0"/>
                        <a:t>12</a:t>
                      </a:r>
                      <a:endParaRPr lang="en-US" dirty="0"/>
                    </a:p>
                  </a:txBody>
                  <a:tcPr/>
                </a:tc>
                <a:tc>
                  <a:txBody>
                    <a:bodyPr/>
                    <a:lstStyle/>
                    <a:p>
                      <a:pPr algn="ctr"/>
                      <a:r>
                        <a:rPr lang="en-US" dirty="0" smtClean="0"/>
                        <a:t>1</a:t>
                      </a:r>
                      <a:endParaRPr lang="en-US" dirty="0"/>
                    </a:p>
                  </a:txBody>
                  <a:tcPr/>
                </a:tc>
                <a:tc>
                  <a:txBody>
                    <a:bodyPr/>
                    <a:lstStyle/>
                    <a:p>
                      <a:pPr algn="ctr"/>
                      <a:r>
                        <a:rPr lang="en-US" dirty="0" smtClean="0"/>
                        <a:t>12</a:t>
                      </a:r>
                      <a:endParaRPr lang="en-US" dirty="0"/>
                    </a:p>
                  </a:txBody>
                  <a:tcPr/>
                </a:tc>
              </a:tr>
              <a:tr h="37084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PCI Slots</a:t>
                      </a:r>
                    </a:p>
                  </a:txBody>
                  <a:tcPr/>
                </a:tc>
                <a:tc>
                  <a:txBody>
                    <a:bodyPr/>
                    <a:lstStyle/>
                    <a:p>
                      <a:pPr algn="ctr"/>
                      <a:r>
                        <a:rPr lang="en-US" dirty="0" smtClean="0"/>
                        <a:t>25</a:t>
                      </a:r>
                      <a:endParaRPr lang="en-US" dirty="0"/>
                    </a:p>
                  </a:txBody>
                  <a:tcPr/>
                </a:tc>
                <a:tc>
                  <a:txBody>
                    <a:bodyPr/>
                    <a:lstStyle/>
                    <a:p>
                      <a:pPr algn="ctr"/>
                      <a:r>
                        <a:rPr lang="en-US" dirty="0" smtClean="0"/>
                        <a:t>2</a:t>
                      </a:r>
                      <a:endParaRPr lang="en-US" dirty="0"/>
                    </a:p>
                  </a:txBody>
                  <a:tcPr/>
                </a:tc>
                <a:tc>
                  <a:txBody>
                    <a:bodyPr/>
                    <a:lstStyle/>
                    <a:p>
                      <a:pPr algn="ctr"/>
                      <a:r>
                        <a:rPr lang="en-US" dirty="0" smtClean="0"/>
                        <a:t>50</a:t>
                      </a:r>
                      <a:endParaRPr lang="en-US" dirty="0"/>
                    </a:p>
                  </a:txBody>
                  <a:tcPr/>
                </a:tc>
              </a:tr>
              <a:tr h="37084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Motherboard</a:t>
                      </a:r>
                    </a:p>
                  </a:txBody>
                  <a:tcPr/>
                </a:tc>
                <a:tc>
                  <a:txBody>
                    <a:bodyPr/>
                    <a:lstStyle/>
                    <a:p>
                      <a:pPr algn="ctr"/>
                      <a:r>
                        <a:rPr lang="en-US" dirty="0" smtClean="0"/>
                        <a:t>25</a:t>
                      </a:r>
                      <a:endParaRPr lang="en-US" dirty="0"/>
                    </a:p>
                  </a:txBody>
                  <a:tcPr/>
                </a:tc>
                <a:tc>
                  <a:txBody>
                    <a:bodyPr/>
                    <a:lstStyle/>
                    <a:p>
                      <a:pPr algn="ctr"/>
                      <a:r>
                        <a:rPr lang="en-US" dirty="0" smtClean="0"/>
                        <a:t>1</a:t>
                      </a:r>
                      <a:endParaRPr lang="en-US" dirty="0"/>
                    </a:p>
                  </a:txBody>
                  <a:tcPr/>
                </a:tc>
                <a:tc>
                  <a:txBody>
                    <a:bodyPr/>
                    <a:lstStyle/>
                    <a:p>
                      <a:pPr algn="ctr"/>
                      <a:r>
                        <a:rPr lang="en-US" dirty="0" smtClean="0"/>
                        <a:t>25</a:t>
                      </a:r>
                      <a:endParaRPr lang="en-US" dirty="0"/>
                    </a:p>
                  </a:txBody>
                  <a:tcPr/>
                </a:tc>
              </a:tr>
              <a:tr h="37084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Fan</a:t>
                      </a:r>
                    </a:p>
                  </a:txBody>
                  <a:tcPr/>
                </a:tc>
                <a:tc>
                  <a:txBody>
                    <a:bodyPr/>
                    <a:lstStyle/>
                    <a:p>
                      <a:pPr algn="ctr"/>
                      <a:r>
                        <a:rPr lang="en-US" dirty="0" smtClean="0"/>
                        <a:t>10</a:t>
                      </a:r>
                      <a:endParaRPr lang="en-US" dirty="0"/>
                    </a:p>
                  </a:txBody>
                  <a:tcPr/>
                </a:tc>
                <a:tc>
                  <a:txBody>
                    <a:bodyPr/>
                    <a:lstStyle/>
                    <a:p>
                      <a:pPr algn="ctr"/>
                      <a:r>
                        <a:rPr lang="en-US" dirty="0" smtClean="0"/>
                        <a:t>1</a:t>
                      </a:r>
                      <a:endParaRPr lang="en-US" dirty="0"/>
                    </a:p>
                  </a:txBody>
                  <a:tcPr/>
                </a:tc>
                <a:tc>
                  <a:txBody>
                    <a:bodyPr/>
                    <a:lstStyle/>
                    <a:p>
                      <a:pPr algn="ctr"/>
                      <a:r>
                        <a:rPr lang="en-US" dirty="0" smtClean="0"/>
                        <a:t>10</a:t>
                      </a:r>
                      <a:endParaRPr lang="en-US" dirty="0"/>
                    </a:p>
                  </a:txBody>
                  <a:tcPr/>
                </a:tc>
              </a:tr>
              <a:tr h="370840">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System Total</a:t>
                      </a:r>
                    </a:p>
                  </a:txBody>
                  <a:tcPr>
                    <a:solidFill>
                      <a:schemeClr val="accent1"/>
                    </a:solidFill>
                  </a:tcPr>
                </a:tc>
                <a:tc>
                  <a:txBody>
                    <a:bodyPr/>
                    <a:lstStyle/>
                    <a:p>
                      <a:endParaRPr lang="en-US" b="1">
                        <a:solidFill>
                          <a:srgbClr val="FF0000"/>
                        </a:solidFill>
                      </a:endParaRPr>
                    </a:p>
                  </a:txBody>
                  <a:tcPr>
                    <a:solidFill>
                      <a:schemeClr val="accent1"/>
                    </a:solidFill>
                  </a:tcPr>
                </a:tc>
                <a:tc>
                  <a:txBody>
                    <a:bodyPr/>
                    <a:lstStyle/>
                    <a:p>
                      <a:endParaRPr lang="en-US" b="1" dirty="0">
                        <a:solidFill>
                          <a:srgbClr val="FF0000"/>
                        </a:solidFill>
                      </a:endParaRPr>
                    </a:p>
                  </a:txBody>
                  <a:tcPr>
                    <a:solidFill>
                      <a:schemeClr val="accent1"/>
                    </a:solidFill>
                  </a:tcPr>
                </a:tc>
                <a:tc>
                  <a:txBody>
                    <a:bodyPr/>
                    <a:lstStyle/>
                    <a:p>
                      <a:pPr algn="ctr"/>
                      <a:r>
                        <a:rPr lang="en-US" b="1" dirty="0" smtClean="0">
                          <a:solidFill>
                            <a:srgbClr val="FF0000"/>
                          </a:solidFill>
                        </a:rPr>
                        <a:t>213</a:t>
                      </a:r>
                      <a:endParaRPr lang="en-US" b="1" dirty="0">
                        <a:solidFill>
                          <a:srgbClr val="FF0000"/>
                        </a:solidFill>
                      </a:endParaRPr>
                    </a:p>
                  </a:txBody>
                  <a:tcPr>
                    <a:solidFill>
                      <a:schemeClr val="accent1"/>
                    </a:solidFill>
                  </a:tcPr>
                </a:tc>
              </a:tr>
            </a:tbl>
          </a:graphicData>
        </a:graphic>
      </p:graphicFrame>
      <p:sp>
        <p:nvSpPr>
          <p:cNvPr id="52226" name="Slide Number Placeholder 6"/>
          <p:cNvSpPr>
            <a:spLocks noGrp="1"/>
          </p:cNvSpPr>
          <p:nvPr>
            <p:ph type="sldNum" sz="quarter" idx="12"/>
          </p:nvPr>
        </p:nvSpPr>
        <p:spPr>
          <a:noFill/>
        </p:spPr>
        <p:txBody>
          <a:bodyPr/>
          <a:lstStyle/>
          <a:p>
            <a:fld id="{9DD3EAC7-677B-B143-9B67-2D9A839E73EC}" type="slidenum">
              <a:rPr lang="en-US">
                <a:latin typeface="Arial" charset="0"/>
              </a:rPr>
              <a:pPr/>
              <a:t>18</a:t>
            </a:fld>
            <a:endParaRPr lang="en-US">
              <a:latin typeface="Arial" charset="0"/>
            </a:endParaRPr>
          </a:p>
        </p:txBody>
      </p:sp>
      <p:sp>
        <p:nvSpPr>
          <p:cNvPr id="52227" name="Rectangle 2"/>
          <p:cNvSpPr>
            <a:spLocks noGrp="1" noChangeArrowheads="1"/>
          </p:cNvSpPr>
          <p:nvPr>
            <p:ph type="title"/>
          </p:nvPr>
        </p:nvSpPr>
        <p:spPr/>
        <p:txBody>
          <a:bodyPr/>
          <a:lstStyle/>
          <a:p>
            <a:r>
              <a:rPr lang="en-US">
                <a:ea typeface="ＭＳ Ｐゴシック" charset="-128"/>
                <a:cs typeface="ＭＳ Ｐゴシック" charset="-128"/>
              </a:rPr>
              <a:t>Nameplate vs. Actual Peak</a:t>
            </a:r>
          </a:p>
        </p:txBody>
      </p:sp>
      <p:sp>
        <p:nvSpPr>
          <p:cNvPr id="52228" name="Text Box 40"/>
          <p:cNvSpPr txBox="1">
            <a:spLocks noChangeArrowheads="1"/>
          </p:cNvSpPr>
          <p:nvPr/>
        </p:nvSpPr>
        <p:spPr bwMode="auto">
          <a:xfrm>
            <a:off x="3429000" y="6172200"/>
            <a:ext cx="4732338" cy="457200"/>
          </a:xfrm>
          <a:prstGeom prst="rect">
            <a:avLst/>
          </a:prstGeom>
          <a:noFill/>
          <a:ln w="9525">
            <a:noFill/>
            <a:miter lim="800000"/>
            <a:headEnd/>
            <a:tailEnd/>
          </a:ln>
        </p:spPr>
        <p:txBody>
          <a:bodyPr wrap="none">
            <a:prstTxWarp prst="textNoShape">
              <a:avLst/>
            </a:prstTxWarp>
            <a:spAutoFit/>
          </a:bodyPr>
          <a:lstStyle/>
          <a:p>
            <a:r>
              <a:rPr lang="en-US" sz="1200" dirty="0"/>
              <a:t>X. Fan, W-D Weber, L. </a:t>
            </a:r>
            <a:r>
              <a:rPr lang="en-US" sz="1200" dirty="0" err="1"/>
              <a:t>Barroso</a:t>
            </a:r>
            <a:r>
              <a:rPr lang="en-US" sz="1200" dirty="0"/>
              <a:t>, “Power Provisioning for a </a:t>
            </a:r>
            <a:br>
              <a:rPr lang="en-US" sz="1200" dirty="0"/>
            </a:br>
            <a:r>
              <a:rPr lang="en-US" sz="1200" dirty="0"/>
              <a:t>Warehouse-sized Computer,” ISCA’07, San Diego, (June 2007).</a:t>
            </a:r>
            <a:endParaRPr lang="en-US" dirty="0"/>
          </a:p>
        </p:txBody>
      </p:sp>
      <p:grpSp>
        <p:nvGrpSpPr>
          <p:cNvPr id="3" name="Group 57"/>
          <p:cNvGrpSpPr>
            <a:grpSpLocks/>
          </p:cNvGrpSpPr>
          <p:nvPr/>
        </p:nvGrpSpPr>
        <p:grpSpPr bwMode="auto">
          <a:xfrm>
            <a:off x="3517900" y="3975100"/>
            <a:ext cx="4435475" cy="987425"/>
            <a:chOff x="2206" y="2504"/>
            <a:chExt cx="2794" cy="622"/>
          </a:xfrm>
        </p:grpSpPr>
        <p:sp>
          <p:nvSpPr>
            <p:cNvPr id="52235" name="Text Box 52"/>
            <p:cNvSpPr txBox="1">
              <a:spLocks noChangeArrowheads="1"/>
            </p:cNvSpPr>
            <p:nvPr/>
          </p:nvSpPr>
          <p:spPr bwMode="auto">
            <a:xfrm>
              <a:off x="2206" y="2838"/>
              <a:ext cx="1578" cy="288"/>
            </a:xfrm>
            <a:prstGeom prst="rect">
              <a:avLst/>
            </a:prstGeom>
            <a:noFill/>
            <a:ln w="9525">
              <a:noFill/>
              <a:miter lim="800000"/>
              <a:headEnd/>
              <a:tailEnd/>
            </a:ln>
          </p:spPr>
          <p:txBody>
            <a:bodyPr wrap="none">
              <a:prstTxWarp prst="textNoShape">
                <a:avLst/>
              </a:prstTxWarp>
              <a:spAutoFit/>
            </a:bodyPr>
            <a:lstStyle/>
            <a:p>
              <a:r>
                <a:rPr lang="en-US"/>
                <a:t>Nameplate peak</a:t>
              </a:r>
            </a:p>
          </p:txBody>
        </p:sp>
        <p:sp>
          <p:nvSpPr>
            <p:cNvPr id="52236" name="Oval 53"/>
            <p:cNvSpPr>
              <a:spLocks noChangeArrowheads="1"/>
            </p:cNvSpPr>
            <p:nvPr/>
          </p:nvSpPr>
          <p:spPr bwMode="auto">
            <a:xfrm>
              <a:off x="4320" y="2504"/>
              <a:ext cx="680" cy="28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52237" name="Line 54"/>
            <p:cNvSpPr>
              <a:spLocks noChangeShapeType="1"/>
            </p:cNvSpPr>
            <p:nvPr/>
          </p:nvSpPr>
          <p:spPr bwMode="auto">
            <a:xfrm flipV="1">
              <a:off x="3744" y="2720"/>
              <a:ext cx="624" cy="256"/>
            </a:xfrm>
            <a:prstGeom prst="line">
              <a:avLst/>
            </a:prstGeom>
            <a:noFill/>
            <a:ln w="38100">
              <a:solidFill>
                <a:srgbClr val="FF0000"/>
              </a:solidFill>
              <a:round/>
              <a:headEnd/>
              <a:tailEnd type="arrow" w="med" len="med"/>
            </a:ln>
          </p:spPr>
          <p:txBody>
            <a:bodyPr wrap="none" anchor="ctr">
              <a:prstTxWarp prst="textNoShape">
                <a:avLst/>
              </a:prstTxWarp>
            </a:bodyPr>
            <a:lstStyle/>
            <a:p>
              <a:endParaRPr lang="en-US"/>
            </a:p>
          </p:txBody>
        </p:sp>
      </p:grpSp>
      <p:grpSp>
        <p:nvGrpSpPr>
          <p:cNvPr id="4" name="Group 58"/>
          <p:cNvGrpSpPr>
            <a:grpSpLocks/>
          </p:cNvGrpSpPr>
          <p:nvPr/>
        </p:nvGrpSpPr>
        <p:grpSpPr bwMode="auto">
          <a:xfrm>
            <a:off x="3517900" y="4870450"/>
            <a:ext cx="4427538" cy="822325"/>
            <a:chOff x="2200" y="3252"/>
            <a:chExt cx="2789" cy="518"/>
          </a:xfrm>
        </p:grpSpPr>
        <p:sp>
          <p:nvSpPr>
            <p:cNvPr id="52233" name="Text Box 55"/>
            <p:cNvSpPr txBox="1">
              <a:spLocks noChangeArrowheads="1"/>
            </p:cNvSpPr>
            <p:nvPr/>
          </p:nvSpPr>
          <p:spPr bwMode="auto">
            <a:xfrm>
              <a:off x="4318" y="3252"/>
              <a:ext cx="671" cy="288"/>
            </a:xfrm>
            <a:prstGeom prst="rect">
              <a:avLst/>
            </a:prstGeom>
            <a:noFill/>
            <a:ln w="9525">
              <a:noFill/>
              <a:miter lim="800000"/>
              <a:headEnd/>
              <a:tailEnd/>
            </a:ln>
          </p:spPr>
          <p:txBody>
            <a:bodyPr wrap="none">
              <a:prstTxWarp prst="textNoShape">
                <a:avLst/>
              </a:prstTxWarp>
              <a:spAutoFit/>
            </a:bodyPr>
            <a:lstStyle/>
            <a:p>
              <a:r>
                <a:rPr lang="en-US" dirty="0"/>
                <a:t>145 W</a:t>
              </a:r>
            </a:p>
          </p:txBody>
        </p:sp>
        <p:sp>
          <p:nvSpPr>
            <p:cNvPr id="52234" name="Rectangle 56"/>
            <p:cNvSpPr>
              <a:spLocks noChangeArrowheads="1"/>
            </p:cNvSpPr>
            <p:nvPr/>
          </p:nvSpPr>
          <p:spPr bwMode="auto">
            <a:xfrm>
              <a:off x="2200" y="3252"/>
              <a:ext cx="2612" cy="518"/>
            </a:xfrm>
            <a:prstGeom prst="rect">
              <a:avLst/>
            </a:prstGeom>
            <a:noFill/>
            <a:ln w="9525">
              <a:noFill/>
              <a:miter lim="800000"/>
              <a:headEnd/>
              <a:tailEnd/>
            </a:ln>
          </p:spPr>
          <p:txBody>
            <a:bodyPr wrap="none">
              <a:prstTxWarp prst="textNoShape">
                <a:avLst/>
              </a:prstTxWarp>
              <a:spAutoFit/>
            </a:bodyPr>
            <a:lstStyle/>
            <a:p>
              <a:r>
                <a:rPr lang="en-US"/>
                <a:t>Measured Peak</a:t>
              </a:r>
            </a:p>
            <a:p>
              <a:r>
                <a:rPr lang="en-US"/>
                <a:t>(Power-intensive workload)</a:t>
              </a:r>
            </a:p>
          </p:txBody>
        </p:sp>
      </p:grpSp>
      <p:sp>
        <p:nvSpPr>
          <p:cNvPr id="476219" name="Text Box 59"/>
          <p:cNvSpPr txBox="1">
            <a:spLocks noChangeArrowheads="1"/>
          </p:cNvSpPr>
          <p:nvPr/>
        </p:nvSpPr>
        <p:spPr bwMode="auto">
          <a:xfrm>
            <a:off x="720725" y="5610225"/>
            <a:ext cx="7402513" cy="822325"/>
          </a:xfrm>
          <a:prstGeom prst="rect">
            <a:avLst/>
          </a:prstGeom>
          <a:noFill/>
          <a:ln w="9525">
            <a:noFill/>
            <a:miter lim="800000"/>
            <a:headEnd/>
            <a:tailEnd/>
          </a:ln>
        </p:spPr>
        <p:txBody>
          <a:bodyPr wrap="none">
            <a:prstTxWarp prst="textNoShape">
              <a:avLst/>
            </a:prstTxWarp>
            <a:spAutoFit/>
          </a:bodyPr>
          <a:lstStyle/>
          <a:p>
            <a:r>
              <a:rPr lang="en-US" b="0" i="1"/>
              <a:t>In Google’s world, for given DC power budget, deploy</a:t>
            </a:r>
            <a:br>
              <a:rPr lang="en-US" b="0" i="1"/>
            </a:br>
            <a:r>
              <a:rPr lang="en-US" b="0" i="1"/>
              <a:t>as many machines as possible</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6219"/>
                                        </p:tgtEl>
                                        <p:attrNameLst>
                                          <p:attrName>style.visibility</p:attrName>
                                        </p:attrNameLst>
                                      </p:cBhvr>
                                      <p:to>
                                        <p:strVal val="visible"/>
                                      </p:to>
                                    </p:set>
                                    <p:animEffect transition="in" filter="dissolve">
                                      <p:cBhvr>
                                        <p:cTn id="17" dur="1000"/>
                                        <p:tgtEl>
                                          <p:spTgt spid="476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19"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a:lnSpc>
                <a:spcPct val="85000"/>
              </a:lnSpc>
            </a:pPr>
            <a:r>
              <a:rPr lang="en-US" smtClean="0">
                <a:ea typeface="ＭＳ Ｐゴシック" charset="-128"/>
                <a:cs typeface="ＭＳ Ｐゴシック" charset="-128"/>
              </a:rPr>
              <a:t>Energy Proportional Computing</a:t>
            </a:r>
          </a:p>
        </p:txBody>
      </p:sp>
      <p:sp>
        <p:nvSpPr>
          <p:cNvPr id="35843" name="Slide Number Placeholder 3"/>
          <p:cNvSpPr>
            <a:spLocks noGrp="1"/>
          </p:cNvSpPr>
          <p:nvPr>
            <p:ph type="sldNum" sz="quarter" idx="12"/>
          </p:nvPr>
        </p:nvSpPr>
        <p:spPr>
          <a:noFill/>
        </p:spPr>
        <p:txBody>
          <a:bodyPr/>
          <a:lstStyle/>
          <a:p>
            <a:fld id="{7D1809B5-732D-3A4B-A9BB-90BA6A6509B9}" type="slidenum">
              <a:rPr lang="en-US" smtClean="0">
                <a:latin typeface="Arial" charset="0"/>
              </a:rPr>
              <a:pPr/>
              <a:t>19</a:t>
            </a:fld>
            <a:endParaRPr lang="en-US" smtClean="0">
              <a:latin typeface="Arial" charset="0"/>
            </a:endParaRPr>
          </a:p>
        </p:txBody>
      </p:sp>
      <p:pic>
        <p:nvPicPr>
          <p:cNvPr id="35844" name="Picture 4"/>
          <p:cNvPicPr>
            <a:picLocks noChangeAspect="1"/>
          </p:cNvPicPr>
          <p:nvPr/>
        </p:nvPicPr>
        <p:blipFill>
          <a:blip r:embed="rId2"/>
          <a:srcRect/>
          <a:stretch>
            <a:fillRect/>
          </a:stretch>
        </p:blipFill>
        <p:spPr bwMode="auto">
          <a:xfrm>
            <a:off x="2667000" y="990600"/>
            <a:ext cx="6350000" cy="4902200"/>
          </a:xfrm>
          <a:prstGeom prst="rect">
            <a:avLst/>
          </a:prstGeom>
          <a:noFill/>
          <a:ln w="9525">
            <a:noFill/>
            <a:miter lim="800000"/>
            <a:headEnd/>
            <a:tailEnd/>
          </a:ln>
        </p:spPr>
      </p:pic>
      <p:sp>
        <p:nvSpPr>
          <p:cNvPr id="35845" name="TextBox 5"/>
          <p:cNvSpPr txBox="1">
            <a:spLocks noChangeArrowheads="1"/>
          </p:cNvSpPr>
          <p:nvPr/>
        </p:nvSpPr>
        <p:spPr bwMode="auto">
          <a:xfrm>
            <a:off x="304800" y="5876925"/>
            <a:ext cx="8196262" cy="523875"/>
          </a:xfrm>
          <a:prstGeom prst="rect">
            <a:avLst/>
          </a:prstGeom>
          <a:noFill/>
          <a:ln w="9525">
            <a:noFill/>
            <a:miter lim="800000"/>
            <a:headEnd/>
            <a:tailEnd/>
          </a:ln>
        </p:spPr>
        <p:txBody>
          <a:bodyPr wrap="none">
            <a:prstTxWarp prst="textNoShape">
              <a:avLst/>
            </a:prstTxWarp>
            <a:spAutoFit/>
          </a:bodyPr>
          <a:lstStyle/>
          <a:p>
            <a:r>
              <a:rPr lang="en-US" sz="1400" dirty="0"/>
              <a:t>Figure 3. CPU contribution to total server power for two generations of Google servers </a:t>
            </a:r>
          </a:p>
          <a:p>
            <a:r>
              <a:rPr lang="en-US" sz="1400" dirty="0"/>
              <a:t>at peak performance (the first two bars) and for the later generation at idle (the rightmost bar).</a:t>
            </a:r>
          </a:p>
        </p:txBody>
      </p:sp>
      <p:sp>
        <p:nvSpPr>
          <p:cNvPr id="35846" name="TextBox 6"/>
          <p:cNvSpPr txBox="1">
            <a:spLocks noChangeArrowheads="1"/>
          </p:cNvSpPr>
          <p:nvPr/>
        </p:nvSpPr>
        <p:spPr bwMode="auto">
          <a:xfrm>
            <a:off x="76200" y="1189038"/>
            <a:ext cx="2663825" cy="2247900"/>
          </a:xfrm>
          <a:prstGeom prst="rect">
            <a:avLst/>
          </a:prstGeom>
          <a:noFill/>
          <a:ln w="9525">
            <a:noFill/>
            <a:miter lim="800000"/>
            <a:headEnd/>
            <a:tailEnd/>
          </a:ln>
        </p:spPr>
        <p:txBody>
          <a:bodyPr wrap="none">
            <a:prstTxWarp prst="textNoShape">
              <a:avLst/>
            </a:prstTxWarp>
            <a:spAutoFit/>
          </a:bodyPr>
          <a:lstStyle/>
          <a:p>
            <a:r>
              <a:rPr lang="en-US" sz="2000" dirty="0"/>
              <a:t>“The Case for </a:t>
            </a:r>
          </a:p>
          <a:p>
            <a:r>
              <a:rPr lang="en-US" sz="2000" dirty="0"/>
              <a:t>Energy-Proportional </a:t>
            </a:r>
          </a:p>
          <a:p>
            <a:r>
              <a:rPr lang="en-US" sz="2000" dirty="0"/>
              <a:t>Computing,”</a:t>
            </a:r>
          </a:p>
          <a:p>
            <a:r>
              <a:rPr lang="en-US" sz="2000" dirty="0" err="1"/>
              <a:t>Luiz</a:t>
            </a:r>
            <a:r>
              <a:rPr lang="en-US" sz="2000" dirty="0"/>
              <a:t> André </a:t>
            </a:r>
            <a:r>
              <a:rPr lang="en-US" sz="2000" dirty="0" err="1"/>
              <a:t>Barroso</a:t>
            </a:r>
            <a:r>
              <a:rPr lang="en-US" sz="2000" dirty="0"/>
              <a:t>,</a:t>
            </a:r>
          </a:p>
          <a:p>
            <a:r>
              <a:rPr lang="en-US" sz="2000" dirty="0" err="1"/>
              <a:t>Urs</a:t>
            </a:r>
            <a:r>
              <a:rPr lang="en-US" sz="2000" dirty="0"/>
              <a:t> </a:t>
            </a:r>
            <a:r>
              <a:rPr lang="en-US" sz="2000" dirty="0" err="1"/>
              <a:t>Hölzle</a:t>
            </a:r>
            <a:r>
              <a:rPr lang="en-US" sz="2000" dirty="0"/>
              <a:t>,</a:t>
            </a:r>
          </a:p>
          <a:p>
            <a:r>
              <a:rPr lang="en-US" sz="2000" i="1" dirty="0"/>
              <a:t>IEEE Computer</a:t>
            </a:r>
          </a:p>
          <a:p>
            <a:r>
              <a:rPr lang="en-US" sz="2000" dirty="0"/>
              <a:t>December 2007 </a:t>
            </a:r>
          </a:p>
        </p:txBody>
      </p:sp>
      <p:sp>
        <p:nvSpPr>
          <p:cNvPr id="35847" name="TextBox 7"/>
          <p:cNvSpPr txBox="1">
            <a:spLocks noChangeArrowheads="1"/>
          </p:cNvSpPr>
          <p:nvPr/>
        </p:nvSpPr>
        <p:spPr bwMode="auto">
          <a:xfrm>
            <a:off x="5521325" y="1055687"/>
            <a:ext cx="3325812" cy="1016000"/>
          </a:xfrm>
          <a:prstGeom prst="rect">
            <a:avLst/>
          </a:prstGeom>
          <a:noFill/>
          <a:ln w="9525">
            <a:noFill/>
            <a:miter lim="800000"/>
            <a:headEnd/>
            <a:tailEnd/>
          </a:ln>
        </p:spPr>
        <p:txBody>
          <a:bodyPr wrap="none">
            <a:prstTxWarp prst="textNoShape">
              <a:avLst/>
            </a:prstTxWarp>
            <a:spAutoFit/>
          </a:bodyPr>
          <a:lstStyle/>
          <a:p>
            <a:r>
              <a:rPr lang="en-US" sz="2000" dirty="0"/>
              <a:t>CPU energy improves,</a:t>
            </a:r>
            <a:br>
              <a:rPr lang="en-US" sz="2000" dirty="0"/>
            </a:br>
            <a:r>
              <a:rPr lang="en-US" sz="2000" dirty="0"/>
              <a:t>but what about the rest of</a:t>
            </a:r>
            <a:br>
              <a:rPr lang="en-US" sz="2000" dirty="0"/>
            </a:br>
            <a:r>
              <a:rPr lang="en-US" sz="2000" dirty="0"/>
              <a:t>the server architecture?</a:t>
            </a:r>
          </a:p>
        </p:txBody>
      </p:sp>
      <p:cxnSp>
        <p:nvCxnSpPr>
          <p:cNvPr id="35848" name="Straight Arrow Connector 8"/>
          <p:cNvCxnSpPr>
            <a:cxnSpLocks noChangeShapeType="1"/>
          </p:cNvCxnSpPr>
          <p:nvPr/>
        </p:nvCxnSpPr>
        <p:spPr bwMode="auto">
          <a:xfrm>
            <a:off x="4264025" y="1349375"/>
            <a:ext cx="3849688" cy="1938337"/>
          </a:xfrm>
          <a:prstGeom prst="straightConnector1">
            <a:avLst/>
          </a:prstGeom>
          <a:noFill/>
          <a:ln w="38100">
            <a:solidFill>
              <a:srgbClr val="FF0000"/>
            </a:solidFill>
            <a:round/>
            <a:headEnd/>
            <a:tailEnd type="arrow" w="med" len="med"/>
          </a:ln>
        </p:spPr>
      </p:cxn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Overview</a:t>
            </a:r>
            <a:endParaRPr lang="en-US" dirty="0"/>
          </a:p>
        </p:txBody>
      </p:sp>
      <p:sp>
        <p:nvSpPr>
          <p:cNvPr id="3" name="Content Placeholder 2"/>
          <p:cNvSpPr>
            <a:spLocks noGrp="1"/>
          </p:cNvSpPr>
          <p:nvPr>
            <p:ph idx="1"/>
          </p:nvPr>
        </p:nvSpPr>
        <p:spPr/>
        <p:txBody>
          <a:bodyPr/>
          <a:lstStyle/>
          <a:p>
            <a:endParaRPr lang="en-US" dirty="0" smtClean="0"/>
          </a:p>
          <a:p>
            <a:r>
              <a:rPr lang="en-US" dirty="0" smtClean="0"/>
              <a:t>Data Center Overview</a:t>
            </a:r>
          </a:p>
          <a:p>
            <a:endParaRPr lang="en-US" dirty="0" smtClean="0"/>
          </a:p>
          <a:p>
            <a:r>
              <a:rPr lang="en-US" dirty="0" smtClean="0"/>
              <a:t>Per-node Energy</a:t>
            </a:r>
          </a:p>
          <a:p>
            <a:endParaRPr lang="en-US" dirty="0" smtClean="0"/>
          </a:p>
          <a:p>
            <a:r>
              <a:rPr lang="en-US" dirty="0" smtClean="0"/>
              <a:t>Power Distribution</a:t>
            </a:r>
          </a:p>
          <a:p>
            <a:endParaRPr lang="en-US" dirty="0" smtClean="0"/>
          </a:p>
          <a:p>
            <a:r>
              <a:rPr lang="en-US" dirty="0" smtClean="0"/>
              <a:t>Cooling and Mechanical Design</a:t>
            </a:r>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Energy Proportional Computing</a:t>
            </a:r>
          </a:p>
        </p:txBody>
      </p:sp>
      <p:sp>
        <p:nvSpPr>
          <p:cNvPr id="33795" name="Slide Number Placeholder 3"/>
          <p:cNvSpPr>
            <a:spLocks noGrp="1"/>
          </p:cNvSpPr>
          <p:nvPr>
            <p:ph type="sldNum" sz="quarter" idx="12"/>
          </p:nvPr>
        </p:nvSpPr>
        <p:spPr>
          <a:noFill/>
        </p:spPr>
        <p:txBody>
          <a:bodyPr/>
          <a:lstStyle/>
          <a:p>
            <a:fld id="{FA135426-A1D7-484E-B5D0-5B247CDFB52D}" type="slidenum">
              <a:rPr lang="en-US" smtClean="0">
                <a:latin typeface="Arial" charset="0"/>
              </a:rPr>
              <a:pPr/>
              <a:t>20</a:t>
            </a:fld>
            <a:endParaRPr lang="en-US" smtClean="0">
              <a:latin typeface="Arial" charset="0"/>
            </a:endParaRPr>
          </a:p>
        </p:txBody>
      </p:sp>
      <p:pic>
        <p:nvPicPr>
          <p:cNvPr id="33796" name="Picture 4"/>
          <p:cNvPicPr>
            <a:picLocks noChangeAspect="1"/>
          </p:cNvPicPr>
          <p:nvPr/>
        </p:nvPicPr>
        <p:blipFill>
          <a:blip r:embed="rId2"/>
          <a:srcRect/>
          <a:stretch>
            <a:fillRect/>
          </a:stretch>
        </p:blipFill>
        <p:spPr bwMode="auto">
          <a:xfrm>
            <a:off x="2498725" y="838200"/>
            <a:ext cx="6350000" cy="4978400"/>
          </a:xfrm>
          <a:prstGeom prst="rect">
            <a:avLst/>
          </a:prstGeom>
          <a:noFill/>
          <a:ln w="9525">
            <a:noFill/>
            <a:miter lim="800000"/>
            <a:headEnd/>
            <a:tailEnd/>
          </a:ln>
        </p:spPr>
      </p:pic>
      <p:sp>
        <p:nvSpPr>
          <p:cNvPr id="33797" name="TextBox 5"/>
          <p:cNvSpPr txBox="1">
            <a:spLocks noChangeArrowheads="1"/>
          </p:cNvSpPr>
          <p:nvPr/>
        </p:nvSpPr>
        <p:spPr bwMode="auto">
          <a:xfrm>
            <a:off x="152400" y="5745163"/>
            <a:ext cx="9144000" cy="738664"/>
          </a:xfrm>
          <a:prstGeom prst="rect">
            <a:avLst/>
          </a:prstGeom>
          <a:noFill/>
          <a:ln w="9525">
            <a:noFill/>
            <a:miter lim="800000"/>
            <a:headEnd/>
            <a:tailEnd/>
          </a:ln>
        </p:spPr>
        <p:txBody>
          <a:bodyPr wrap="square">
            <a:prstTxWarp prst="textNoShape">
              <a:avLst/>
            </a:prstTxWarp>
            <a:spAutoFit/>
          </a:bodyPr>
          <a:lstStyle/>
          <a:p>
            <a:r>
              <a:rPr lang="en-US" sz="1400" dirty="0"/>
              <a:t>Figure 1. Average CPU utilization of more than 5,000 servers during a six-month period. Servers </a:t>
            </a:r>
          </a:p>
          <a:p>
            <a:r>
              <a:rPr lang="en-US" sz="1400" dirty="0"/>
              <a:t>are rarely completely idle and seldom operate near their maximum utilization, instead operating </a:t>
            </a:r>
          </a:p>
          <a:p>
            <a:r>
              <a:rPr lang="en-US" sz="1400" dirty="0"/>
              <a:t>most of the time at between 10 and 50 percent of their maximum</a:t>
            </a:r>
          </a:p>
        </p:txBody>
      </p:sp>
      <p:sp>
        <p:nvSpPr>
          <p:cNvPr id="33798" name="TextBox 6"/>
          <p:cNvSpPr txBox="1">
            <a:spLocks noChangeArrowheads="1"/>
          </p:cNvSpPr>
          <p:nvPr/>
        </p:nvSpPr>
        <p:spPr bwMode="auto">
          <a:xfrm>
            <a:off x="5732462" y="1071563"/>
            <a:ext cx="3092450" cy="1938337"/>
          </a:xfrm>
          <a:prstGeom prst="rect">
            <a:avLst/>
          </a:prstGeom>
          <a:noFill/>
          <a:ln w="9525">
            <a:noFill/>
            <a:miter lim="800000"/>
            <a:headEnd/>
            <a:tailEnd/>
          </a:ln>
        </p:spPr>
        <p:txBody>
          <a:bodyPr wrap="none">
            <a:prstTxWarp prst="textNoShape">
              <a:avLst/>
            </a:prstTxWarp>
            <a:spAutoFit/>
          </a:bodyPr>
          <a:lstStyle/>
          <a:p>
            <a:r>
              <a:rPr lang="en-US" sz="2000"/>
              <a:t>It is surprisingly hard</a:t>
            </a:r>
            <a:br>
              <a:rPr lang="en-US" sz="2000"/>
            </a:br>
            <a:r>
              <a:rPr lang="en-US" sz="2000"/>
              <a:t>to achieve high levels</a:t>
            </a:r>
            <a:br>
              <a:rPr lang="en-US" sz="2000"/>
            </a:br>
            <a:r>
              <a:rPr lang="en-US" sz="2000"/>
              <a:t>of utilization of typical </a:t>
            </a:r>
            <a:br>
              <a:rPr lang="en-US" sz="2000"/>
            </a:br>
            <a:r>
              <a:rPr lang="en-US" sz="2000"/>
              <a:t>servers (and your home</a:t>
            </a:r>
            <a:br>
              <a:rPr lang="en-US" sz="2000"/>
            </a:br>
            <a:r>
              <a:rPr lang="en-US" sz="2000"/>
              <a:t>PC or laptop is even </a:t>
            </a:r>
            <a:br>
              <a:rPr lang="en-US" sz="2000"/>
            </a:br>
            <a:r>
              <a:rPr lang="en-US" sz="2000"/>
              <a:t>worse)</a:t>
            </a:r>
            <a:endParaRPr lang="en-US" sz="2000" baseline="-25000"/>
          </a:p>
        </p:txBody>
      </p:sp>
      <p:sp>
        <p:nvSpPr>
          <p:cNvPr id="33799" name="TextBox 7"/>
          <p:cNvSpPr txBox="1">
            <a:spLocks noChangeArrowheads="1"/>
          </p:cNvSpPr>
          <p:nvPr/>
        </p:nvSpPr>
        <p:spPr bwMode="auto">
          <a:xfrm>
            <a:off x="76200" y="855663"/>
            <a:ext cx="2663825" cy="2247900"/>
          </a:xfrm>
          <a:prstGeom prst="rect">
            <a:avLst/>
          </a:prstGeom>
          <a:noFill/>
          <a:ln w="9525">
            <a:noFill/>
            <a:miter lim="800000"/>
            <a:headEnd/>
            <a:tailEnd/>
          </a:ln>
        </p:spPr>
        <p:txBody>
          <a:bodyPr wrap="none">
            <a:prstTxWarp prst="textNoShape">
              <a:avLst/>
            </a:prstTxWarp>
            <a:spAutoFit/>
          </a:bodyPr>
          <a:lstStyle/>
          <a:p>
            <a:r>
              <a:rPr lang="en-US" sz="2000"/>
              <a:t>“The Case for </a:t>
            </a:r>
          </a:p>
          <a:p>
            <a:r>
              <a:rPr lang="en-US" sz="2000"/>
              <a:t>Energy-Proportional </a:t>
            </a:r>
          </a:p>
          <a:p>
            <a:r>
              <a:rPr lang="en-US" sz="2000"/>
              <a:t>Computing,”</a:t>
            </a:r>
          </a:p>
          <a:p>
            <a:r>
              <a:rPr lang="en-US" sz="2000"/>
              <a:t>Luiz André Barroso,</a:t>
            </a:r>
          </a:p>
          <a:p>
            <a:r>
              <a:rPr lang="en-US" sz="2000"/>
              <a:t>Urs Hölzle,</a:t>
            </a:r>
          </a:p>
          <a:p>
            <a:r>
              <a:rPr lang="en-US" sz="2000" i="1"/>
              <a:t>IEEE Computer</a:t>
            </a:r>
          </a:p>
          <a:p>
            <a:r>
              <a:rPr lang="en-US" sz="2000"/>
              <a:t>December 2007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Energy Proportional Computing</a:t>
            </a:r>
          </a:p>
        </p:txBody>
      </p:sp>
      <p:sp>
        <p:nvSpPr>
          <p:cNvPr id="34819" name="Slide Number Placeholder 3"/>
          <p:cNvSpPr>
            <a:spLocks noGrp="1"/>
          </p:cNvSpPr>
          <p:nvPr>
            <p:ph type="sldNum" sz="quarter" idx="12"/>
          </p:nvPr>
        </p:nvSpPr>
        <p:spPr>
          <a:noFill/>
        </p:spPr>
        <p:txBody>
          <a:bodyPr/>
          <a:lstStyle/>
          <a:p>
            <a:fld id="{D78F626D-A299-6444-AE01-3C8CA98DC15E}" type="slidenum">
              <a:rPr lang="en-US" smtClean="0">
                <a:latin typeface="Arial" charset="0"/>
              </a:rPr>
              <a:pPr/>
              <a:t>21</a:t>
            </a:fld>
            <a:endParaRPr lang="en-US" smtClean="0">
              <a:latin typeface="Arial" charset="0"/>
            </a:endParaRPr>
          </a:p>
        </p:txBody>
      </p:sp>
      <p:pic>
        <p:nvPicPr>
          <p:cNvPr id="34820" name="Picture 4"/>
          <p:cNvPicPr>
            <a:picLocks noChangeAspect="1"/>
          </p:cNvPicPr>
          <p:nvPr/>
        </p:nvPicPr>
        <p:blipFill>
          <a:blip r:embed="rId2"/>
          <a:srcRect/>
          <a:stretch>
            <a:fillRect/>
          </a:stretch>
        </p:blipFill>
        <p:spPr bwMode="auto">
          <a:xfrm>
            <a:off x="2720975" y="1290638"/>
            <a:ext cx="6350000" cy="4394200"/>
          </a:xfrm>
          <a:prstGeom prst="rect">
            <a:avLst/>
          </a:prstGeom>
          <a:noFill/>
          <a:ln w="9525">
            <a:noFill/>
            <a:miter lim="800000"/>
            <a:headEnd/>
            <a:tailEnd/>
          </a:ln>
        </p:spPr>
      </p:pic>
      <p:sp>
        <p:nvSpPr>
          <p:cNvPr id="34821" name="TextBox 5"/>
          <p:cNvSpPr txBox="1">
            <a:spLocks noChangeArrowheads="1"/>
          </p:cNvSpPr>
          <p:nvPr/>
        </p:nvSpPr>
        <p:spPr bwMode="auto">
          <a:xfrm>
            <a:off x="457200" y="5689600"/>
            <a:ext cx="7986713" cy="738188"/>
          </a:xfrm>
          <a:prstGeom prst="rect">
            <a:avLst/>
          </a:prstGeom>
          <a:noFill/>
          <a:ln w="9525">
            <a:noFill/>
            <a:miter lim="800000"/>
            <a:headEnd/>
            <a:tailEnd/>
          </a:ln>
        </p:spPr>
        <p:txBody>
          <a:bodyPr wrap="none">
            <a:prstTxWarp prst="textNoShape">
              <a:avLst/>
            </a:prstTxWarp>
            <a:spAutoFit/>
          </a:bodyPr>
          <a:lstStyle/>
          <a:p>
            <a:r>
              <a:rPr lang="en-US" sz="1400" dirty="0"/>
              <a:t>Figure 2. Server power usage and energy efficiency at varying utilization levels, from idle to </a:t>
            </a:r>
          </a:p>
          <a:p>
            <a:r>
              <a:rPr lang="en-US" sz="1400" dirty="0"/>
              <a:t>peak performance. Even an energy-efficient server still consumes about half its full power</a:t>
            </a:r>
          </a:p>
          <a:p>
            <a:r>
              <a:rPr lang="en-US" sz="1400" dirty="0"/>
              <a:t>when doing virtually no work.</a:t>
            </a:r>
          </a:p>
        </p:txBody>
      </p:sp>
      <p:sp>
        <p:nvSpPr>
          <p:cNvPr id="34822" name="TextBox 6"/>
          <p:cNvSpPr txBox="1">
            <a:spLocks noChangeArrowheads="1"/>
          </p:cNvSpPr>
          <p:nvPr/>
        </p:nvSpPr>
        <p:spPr bwMode="auto">
          <a:xfrm>
            <a:off x="79375" y="1189038"/>
            <a:ext cx="2663825" cy="2247900"/>
          </a:xfrm>
          <a:prstGeom prst="rect">
            <a:avLst/>
          </a:prstGeom>
          <a:noFill/>
          <a:ln w="9525">
            <a:noFill/>
            <a:miter lim="800000"/>
            <a:headEnd/>
            <a:tailEnd/>
          </a:ln>
        </p:spPr>
        <p:txBody>
          <a:bodyPr wrap="none">
            <a:prstTxWarp prst="textNoShape">
              <a:avLst/>
            </a:prstTxWarp>
            <a:spAutoFit/>
          </a:bodyPr>
          <a:lstStyle/>
          <a:p>
            <a:r>
              <a:rPr lang="en-US" sz="2000" dirty="0"/>
              <a:t>“The Case for </a:t>
            </a:r>
          </a:p>
          <a:p>
            <a:r>
              <a:rPr lang="en-US" sz="2000" dirty="0"/>
              <a:t>Energy-Proportional </a:t>
            </a:r>
          </a:p>
          <a:p>
            <a:r>
              <a:rPr lang="en-US" sz="2000" dirty="0"/>
              <a:t>Computing,”</a:t>
            </a:r>
          </a:p>
          <a:p>
            <a:r>
              <a:rPr lang="en-US" sz="2000" dirty="0" err="1"/>
              <a:t>Luiz</a:t>
            </a:r>
            <a:r>
              <a:rPr lang="en-US" sz="2000" dirty="0"/>
              <a:t> André </a:t>
            </a:r>
            <a:r>
              <a:rPr lang="en-US" sz="2000" dirty="0" err="1"/>
              <a:t>Barroso</a:t>
            </a:r>
            <a:r>
              <a:rPr lang="en-US" sz="2000" dirty="0"/>
              <a:t>,</a:t>
            </a:r>
          </a:p>
          <a:p>
            <a:r>
              <a:rPr lang="en-US" sz="2000" dirty="0" err="1"/>
              <a:t>Urs</a:t>
            </a:r>
            <a:r>
              <a:rPr lang="en-US" sz="2000" dirty="0"/>
              <a:t> </a:t>
            </a:r>
            <a:r>
              <a:rPr lang="en-US" sz="2000" dirty="0" err="1"/>
              <a:t>Hölzle</a:t>
            </a:r>
            <a:r>
              <a:rPr lang="en-US" sz="2000" dirty="0"/>
              <a:t>,</a:t>
            </a:r>
          </a:p>
          <a:p>
            <a:r>
              <a:rPr lang="en-US" sz="2000" i="1" dirty="0"/>
              <a:t>IEEE Computer</a:t>
            </a:r>
          </a:p>
          <a:p>
            <a:r>
              <a:rPr lang="en-US" sz="2000" dirty="0"/>
              <a:t>December 2007 </a:t>
            </a:r>
          </a:p>
        </p:txBody>
      </p:sp>
      <p:grpSp>
        <p:nvGrpSpPr>
          <p:cNvPr id="2" name="Group 10"/>
          <p:cNvGrpSpPr>
            <a:grpSpLocks/>
          </p:cNvGrpSpPr>
          <p:nvPr/>
        </p:nvGrpSpPr>
        <p:grpSpPr bwMode="auto">
          <a:xfrm>
            <a:off x="3676650" y="2955925"/>
            <a:ext cx="5438775" cy="708025"/>
            <a:chOff x="3676315" y="2955312"/>
            <a:chExt cx="5438586" cy="707886"/>
          </a:xfrm>
        </p:grpSpPr>
        <p:sp>
          <p:nvSpPr>
            <p:cNvPr id="34824" name="TextBox 7"/>
            <p:cNvSpPr txBox="1">
              <a:spLocks noChangeArrowheads="1"/>
            </p:cNvSpPr>
            <p:nvPr/>
          </p:nvSpPr>
          <p:spPr bwMode="auto">
            <a:xfrm>
              <a:off x="6308824" y="2955312"/>
              <a:ext cx="2806077" cy="707886"/>
            </a:xfrm>
            <a:prstGeom prst="rect">
              <a:avLst/>
            </a:prstGeom>
            <a:noFill/>
            <a:ln w="9525">
              <a:noFill/>
              <a:miter lim="800000"/>
              <a:headEnd/>
              <a:tailEnd/>
            </a:ln>
          </p:spPr>
          <p:txBody>
            <a:bodyPr wrap="none">
              <a:prstTxWarp prst="textNoShape">
                <a:avLst/>
              </a:prstTxWarp>
              <a:spAutoFit/>
            </a:bodyPr>
            <a:lstStyle/>
            <a:p>
              <a:r>
                <a:rPr lang="en-US" sz="2000" dirty="0"/>
                <a:t>Doing nothing well …</a:t>
              </a:r>
              <a:br>
                <a:rPr lang="en-US" sz="2000" dirty="0"/>
              </a:br>
              <a:r>
                <a:rPr lang="en-US" sz="2000" i="1" dirty="0"/>
                <a:t>NOT!</a:t>
              </a:r>
              <a:endParaRPr lang="en-US" sz="2000" i="1" baseline="-25000" dirty="0"/>
            </a:p>
          </p:txBody>
        </p:sp>
        <p:cxnSp>
          <p:nvCxnSpPr>
            <p:cNvPr id="34825" name="Straight Arrow Connector 8"/>
            <p:cNvCxnSpPr>
              <a:cxnSpLocks noChangeShapeType="1"/>
            </p:cNvCxnSpPr>
            <p:nvPr/>
          </p:nvCxnSpPr>
          <p:spPr bwMode="auto">
            <a:xfrm rot="10800000">
              <a:off x="3676315" y="3370397"/>
              <a:ext cx="2687054" cy="1588"/>
            </a:xfrm>
            <a:prstGeom prst="straightConnector1">
              <a:avLst/>
            </a:prstGeom>
            <a:noFill/>
            <a:ln w="38100">
              <a:solidFill>
                <a:srgbClr val="FF0000"/>
              </a:solidFill>
              <a:round/>
              <a:headEnd/>
              <a:tailEnd type="arrow" w="med" len="med"/>
            </a:ln>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pPr>
              <a:lnSpc>
                <a:spcPct val="85000"/>
              </a:lnSpc>
            </a:pPr>
            <a:r>
              <a:rPr lang="en-US" smtClean="0">
                <a:ea typeface="ＭＳ Ｐゴシック" charset="-128"/>
                <a:cs typeface="ＭＳ Ｐゴシック" charset="-128"/>
              </a:rPr>
              <a:t>Energy Proportional Computing</a:t>
            </a:r>
          </a:p>
        </p:txBody>
      </p:sp>
      <p:sp>
        <p:nvSpPr>
          <p:cNvPr id="36867" name="Slide Number Placeholder 3"/>
          <p:cNvSpPr>
            <a:spLocks noGrp="1"/>
          </p:cNvSpPr>
          <p:nvPr>
            <p:ph type="sldNum" sz="quarter" idx="12"/>
          </p:nvPr>
        </p:nvSpPr>
        <p:spPr>
          <a:noFill/>
        </p:spPr>
        <p:txBody>
          <a:bodyPr/>
          <a:lstStyle/>
          <a:p>
            <a:fld id="{53459187-BE43-1348-8968-F7FDC968D11F}" type="slidenum">
              <a:rPr lang="en-US" smtClean="0">
                <a:latin typeface="Arial" charset="0"/>
              </a:rPr>
              <a:pPr/>
              <a:t>22</a:t>
            </a:fld>
            <a:endParaRPr lang="en-US" smtClean="0">
              <a:latin typeface="Arial" charset="0"/>
            </a:endParaRPr>
          </a:p>
        </p:txBody>
      </p:sp>
      <p:pic>
        <p:nvPicPr>
          <p:cNvPr id="36868" name="Picture 4"/>
          <p:cNvPicPr>
            <a:picLocks noChangeAspect="1"/>
          </p:cNvPicPr>
          <p:nvPr/>
        </p:nvPicPr>
        <p:blipFill>
          <a:blip r:embed="rId2"/>
          <a:srcRect/>
          <a:stretch>
            <a:fillRect/>
          </a:stretch>
        </p:blipFill>
        <p:spPr bwMode="auto">
          <a:xfrm>
            <a:off x="2701925" y="1270000"/>
            <a:ext cx="6350000" cy="4368800"/>
          </a:xfrm>
          <a:prstGeom prst="rect">
            <a:avLst/>
          </a:prstGeom>
          <a:noFill/>
          <a:ln w="9525">
            <a:noFill/>
            <a:miter lim="800000"/>
            <a:headEnd/>
            <a:tailEnd/>
          </a:ln>
        </p:spPr>
      </p:pic>
      <p:sp>
        <p:nvSpPr>
          <p:cNvPr id="36869" name="TextBox 5"/>
          <p:cNvSpPr txBox="1">
            <a:spLocks noChangeArrowheads="1"/>
          </p:cNvSpPr>
          <p:nvPr/>
        </p:nvSpPr>
        <p:spPr bwMode="auto">
          <a:xfrm>
            <a:off x="1408113" y="5584825"/>
            <a:ext cx="7758112" cy="1385888"/>
          </a:xfrm>
          <a:prstGeom prst="rect">
            <a:avLst/>
          </a:prstGeom>
          <a:noFill/>
          <a:ln w="9525">
            <a:noFill/>
            <a:miter lim="800000"/>
            <a:headEnd/>
            <a:tailEnd/>
          </a:ln>
        </p:spPr>
        <p:txBody>
          <a:bodyPr wrap="none">
            <a:prstTxWarp prst="textNoShape">
              <a:avLst/>
            </a:prstTxWarp>
            <a:spAutoFit/>
          </a:bodyPr>
          <a:lstStyle/>
          <a:p>
            <a:r>
              <a:rPr lang="en-US" sz="1400"/>
              <a:t>Figure 4. Power usage and energy efficiency in a more energy-proportional server. This </a:t>
            </a:r>
          </a:p>
          <a:p>
            <a:r>
              <a:rPr lang="en-US" sz="1400"/>
              <a:t>server has a power efficiency of more than 80 percent of its peak value for utilizations of </a:t>
            </a:r>
          </a:p>
          <a:p>
            <a:r>
              <a:rPr lang="en-US" sz="1400"/>
              <a:t>30 percent and above, with efficiency remaining above 50 percent for utilization levels as</a:t>
            </a:r>
          </a:p>
          <a:p>
            <a:r>
              <a:rPr lang="en-US" sz="1400"/>
              <a:t> low as 10 percent.</a:t>
            </a:r>
          </a:p>
          <a:p>
            <a:endParaRPr lang="en-US" sz="1400"/>
          </a:p>
          <a:p>
            <a:endParaRPr lang="en-US" sz="1400"/>
          </a:p>
        </p:txBody>
      </p:sp>
      <p:sp>
        <p:nvSpPr>
          <p:cNvPr id="36870" name="TextBox 6"/>
          <p:cNvSpPr txBox="1">
            <a:spLocks noChangeArrowheads="1"/>
          </p:cNvSpPr>
          <p:nvPr/>
        </p:nvSpPr>
        <p:spPr bwMode="auto">
          <a:xfrm>
            <a:off x="39688" y="1189038"/>
            <a:ext cx="2663825" cy="2247900"/>
          </a:xfrm>
          <a:prstGeom prst="rect">
            <a:avLst/>
          </a:prstGeom>
          <a:noFill/>
          <a:ln w="9525">
            <a:noFill/>
            <a:miter lim="800000"/>
            <a:headEnd/>
            <a:tailEnd/>
          </a:ln>
        </p:spPr>
        <p:txBody>
          <a:bodyPr wrap="none">
            <a:prstTxWarp prst="textNoShape">
              <a:avLst/>
            </a:prstTxWarp>
            <a:spAutoFit/>
          </a:bodyPr>
          <a:lstStyle/>
          <a:p>
            <a:r>
              <a:rPr lang="en-US" sz="2000"/>
              <a:t>“The Case for </a:t>
            </a:r>
          </a:p>
          <a:p>
            <a:r>
              <a:rPr lang="en-US" sz="2000"/>
              <a:t>Energy-Proportional </a:t>
            </a:r>
          </a:p>
          <a:p>
            <a:r>
              <a:rPr lang="en-US" sz="2000"/>
              <a:t>Computing,”</a:t>
            </a:r>
          </a:p>
          <a:p>
            <a:r>
              <a:rPr lang="en-US" sz="2000"/>
              <a:t>Luiz André Barroso,</a:t>
            </a:r>
          </a:p>
          <a:p>
            <a:r>
              <a:rPr lang="en-US" sz="2000"/>
              <a:t>Urs Hölzle,</a:t>
            </a:r>
          </a:p>
          <a:p>
            <a:r>
              <a:rPr lang="en-US" sz="2000" i="1"/>
              <a:t>IEEE Computer</a:t>
            </a:r>
          </a:p>
          <a:p>
            <a:r>
              <a:rPr lang="en-US" sz="2000"/>
              <a:t>December 2007 </a:t>
            </a:r>
          </a:p>
        </p:txBody>
      </p:sp>
      <p:sp>
        <p:nvSpPr>
          <p:cNvPr id="36871" name="TextBox 7"/>
          <p:cNvSpPr txBox="1">
            <a:spLocks noChangeArrowheads="1"/>
          </p:cNvSpPr>
          <p:nvPr/>
        </p:nvSpPr>
        <p:spPr bwMode="auto">
          <a:xfrm>
            <a:off x="6842125" y="2768600"/>
            <a:ext cx="2301875" cy="1938338"/>
          </a:xfrm>
          <a:prstGeom prst="rect">
            <a:avLst/>
          </a:prstGeom>
          <a:noFill/>
          <a:ln w="9525">
            <a:noFill/>
            <a:miter lim="800000"/>
            <a:headEnd/>
            <a:tailEnd/>
          </a:ln>
        </p:spPr>
        <p:txBody>
          <a:bodyPr wrap="none">
            <a:prstTxWarp prst="textNoShape">
              <a:avLst/>
            </a:prstTxWarp>
            <a:spAutoFit/>
          </a:bodyPr>
          <a:lstStyle/>
          <a:p>
            <a:r>
              <a:rPr lang="en-US" sz="2000"/>
              <a:t>Design for </a:t>
            </a:r>
          </a:p>
          <a:p>
            <a:r>
              <a:rPr lang="en-US" sz="2000" i="1"/>
              <a:t>wide dynamic </a:t>
            </a:r>
          </a:p>
          <a:p>
            <a:r>
              <a:rPr lang="en-US" sz="2000" i="1"/>
              <a:t>power range</a:t>
            </a:r>
            <a:r>
              <a:rPr lang="en-US" sz="2000"/>
              <a:t> and </a:t>
            </a:r>
          </a:p>
          <a:p>
            <a:r>
              <a:rPr lang="en-US" sz="2000" i="1"/>
              <a:t>active low power</a:t>
            </a:r>
          </a:p>
          <a:p>
            <a:r>
              <a:rPr lang="en-US" sz="2000" i="1"/>
              <a:t>modes</a:t>
            </a:r>
          </a:p>
          <a:p>
            <a:endParaRPr lang="en-US" sz="2000"/>
          </a:p>
        </p:txBody>
      </p:sp>
      <p:sp>
        <p:nvSpPr>
          <p:cNvPr id="36872" name="TextBox 8"/>
          <p:cNvSpPr txBox="1">
            <a:spLocks noChangeArrowheads="1"/>
          </p:cNvSpPr>
          <p:nvPr/>
        </p:nvSpPr>
        <p:spPr bwMode="auto">
          <a:xfrm>
            <a:off x="4343400" y="2674938"/>
            <a:ext cx="1922463" cy="708025"/>
          </a:xfrm>
          <a:prstGeom prst="rect">
            <a:avLst/>
          </a:prstGeom>
          <a:noFill/>
          <a:ln w="9525">
            <a:noFill/>
            <a:miter lim="800000"/>
            <a:headEnd/>
            <a:tailEnd/>
          </a:ln>
        </p:spPr>
        <p:txBody>
          <a:bodyPr wrap="none">
            <a:prstTxWarp prst="textNoShape">
              <a:avLst/>
            </a:prstTxWarp>
            <a:spAutoFit/>
          </a:bodyPr>
          <a:lstStyle/>
          <a:p>
            <a:r>
              <a:rPr lang="en-US" sz="2000"/>
              <a:t>Doing nothing </a:t>
            </a:r>
          </a:p>
          <a:p>
            <a:r>
              <a:rPr lang="en-US" sz="2000" i="1"/>
              <a:t>VERY </a:t>
            </a:r>
            <a:r>
              <a:rPr lang="en-US" sz="2000"/>
              <a:t>well</a:t>
            </a:r>
            <a:endParaRPr lang="en-US" sz="2000" i="1" baseline="-2500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Slide Number Placeholder 3"/>
          <p:cNvSpPr>
            <a:spLocks noGrp="1"/>
          </p:cNvSpPr>
          <p:nvPr>
            <p:ph type="sldNum" sz="quarter" idx="12"/>
          </p:nvPr>
        </p:nvSpPr>
        <p:spPr>
          <a:noFill/>
        </p:spPr>
        <p:txBody>
          <a:bodyPr/>
          <a:lstStyle/>
          <a:p>
            <a:fld id="{E47B0E14-A454-8B44-9165-7DC7851409E3}" type="slidenum">
              <a:rPr lang="en-US" smtClean="0">
                <a:latin typeface="Arial" charset="0"/>
              </a:rPr>
              <a:pPr/>
              <a:t>23</a:t>
            </a:fld>
            <a:endParaRPr lang="en-US" smtClean="0">
              <a:latin typeface="Arial" charset="0"/>
            </a:endParaRPr>
          </a:p>
        </p:txBody>
      </p:sp>
      <p:sp>
        <p:nvSpPr>
          <p:cNvPr id="6" name="TextBox 5"/>
          <p:cNvSpPr txBox="1">
            <a:spLocks noChangeArrowheads="1"/>
          </p:cNvSpPr>
          <p:nvPr/>
        </p:nvSpPr>
        <p:spPr bwMode="auto">
          <a:xfrm>
            <a:off x="762000" y="5568950"/>
            <a:ext cx="7543800" cy="1292662"/>
          </a:xfrm>
          <a:prstGeom prst="rect">
            <a:avLst/>
          </a:prstGeom>
          <a:noFill/>
          <a:ln w="9525">
            <a:noFill/>
            <a:miter lim="800000"/>
            <a:headEnd/>
            <a:tailEnd/>
          </a:ln>
        </p:spPr>
        <p:txBody>
          <a:bodyPr wrap="square">
            <a:prstTxWarp prst="textNoShape">
              <a:avLst/>
            </a:prstTxWarp>
            <a:spAutoFit/>
          </a:bodyPr>
          <a:lstStyle/>
          <a:p>
            <a:r>
              <a:rPr lang="en-US" sz="2000" b="0" dirty="0">
                <a:solidFill>
                  <a:srgbClr val="FF0000"/>
                </a:solidFill>
              </a:rPr>
              <a:t>Better to have one computer at 50% utilization than five computers at 10% utilization: Save $ via Consolidation (&amp; Save Power)</a:t>
            </a:r>
          </a:p>
          <a:p>
            <a:endParaRPr lang="en-US" sz="1800" b="0" dirty="0"/>
          </a:p>
        </p:txBody>
      </p:sp>
      <p:graphicFrame>
        <p:nvGraphicFramePr>
          <p:cNvPr id="10" name="Object 2"/>
          <p:cNvGraphicFramePr>
            <a:graphicFrameLocks noGrp="1" noChangeAspect="1"/>
          </p:cNvGraphicFramePr>
          <p:nvPr>
            <p:ph type="chart" sz="half" idx="4294967295"/>
          </p:nvPr>
        </p:nvGraphicFramePr>
        <p:xfrm>
          <a:off x="3810000" y="1143000"/>
          <a:ext cx="5105400" cy="4451350"/>
        </p:xfrm>
        <a:graphic>
          <a:graphicData uri="http://schemas.openxmlformats.org/drawingml/2006/chart">
            <c:chart xmlns:c="http://schemas.openxmlformats.org/drawingml/2006/chart" xmlns:r="http://schemas.openxmlformats.org/officeDocument/2006/relationships" r:id="rId3"/>
          </a:graphicData>
        </a:graphic>
      </p:graphicFrame>
      <p:sp>
        <p:nvSpPr>
          <p:cNvPr id="59397" name="Rectangle 2"/>
          <p:cNvSpPr>
            <a:spLocks noGrp="1" noChangeArrowheads="1"/>
          </p:cNvSpPr>
          <p:nvPr>
            <p:ph type="title" idx="4294967295"/>
          </p:nvPr>
        </p:nvSpPr>
        <p:spPr/>
        <p:txBody>
          <a:bodyPr/>
          <a:lstStyle/>
          <a:p>
            <a:pPr eaLnBrk="1" hangingPunct="1">
              <a:lnSpc>
                <a:spcPct val="85000"/>
              </a:lnSpc>
            </a:pPr>
            <a:r>
              <a:rPr lang="en-US" smtClean="0">
                <a:ea typeface="ＭＳ Ｐゴシック" charset="-128"/>
                <a:cs typeface="ＭＳ Ｐゴシック" charset="-128"/>
              </a:rPr>
              <a:t>“Power” of Cloud Computing</a:t>
            </a:r>
          </a:p>
        </p:txBody>
      </p:sp>
      <p:sp>
        <p:nvSpPr>
          <p:cNvPr id="445443" name="Rectangle 3"/>
          <p:cNvSpPr>
            <a:spLocks noGrp="1" noChangeArrowheads="1"/>
          </p:cNvSpPr>
          <p:nvPr>
            <p:ph type="body" sz="half" idx="4294967295"/>
          </p:nvPr>
        </p:nvSpPr>
        <p:spPr>
          <a:xfrm>
            <a:off x="0" y="1470025"/>
            <a:ext cx="4648200" cy="4160838"/>
          </a:xfrm>
        </p:spPr>
        <p:txBody>
          <a:bodyPr>
            <a:normAutofit/>
          </a:bodyPr>
          <a:lstStyle/>
          <a:p>
            <a:pPr eaLnBrk="1" hangingPunct="1">
              <a:lnSpc>
                <a:spcPct val="90000"/>
              </a:lnSpc>
            </a:pPr>
            <a:r>
              <a:rPr lang="en-US" sz="2400" dirty="0" err="1">
                <a:ea typeface="ＭＳ Ｐゴシック" charset="-128"/>
                <a:cs typeface="ＭＳ Ｐゴシック" charset="-128"/>
              </a:rPr>
              <a:t>SPECpower</a:t>
            </a:r>
            <a:r>
              <a:rPr lang="en-US" sz="2400" dirty="0">
                <a:ea typeface="ＭＳ Ｐゴシック" charset="-128"/>
                <a:cs typeface="ＭＳ Ｐゴシック" charset="-128"/>
              </a:rPr>
              <a:t>: two best systems</a:t>
            </a:r>
          </a:p>
          <a:p>
            <a:pPr lvl="1" eaLnBrk="1" hangingPunct="1">
              <a:lnSpc>
                <a:spcPct val="90000"/>
              </a:lnSpc>
            </a:pPr>
            <a:r>
              <a:rPr lang="en-US" sz="2000" dirty="0">
                <a:solidFill>
                  <a:srgbClr val="FF0000"/>
                </a:solidFill>
                <a:ea typeface="ＭＳ Ｐゴシック" charset="-128"/>
                <a:cs typeface="ＭＳ Ｐゴシック" charset="-128"/>
              </a:rPr>
              <a:t>Two 3.0-GHz Xeons</a:t>
            </a:r>
            <a:r>
              <a:rPr lang="en-US" sz="2000" dirty="0">
                <a:ea typeface="ＭＳ Ｐゴシック" charset="-128"/>
                <a:cs typeface="ＭＳ Ｐゴシック" charset="-128"/>
              </a:rPr>
              <a:t>, </a:t>
            </a:r>
            <a:br>
              <a:rPr lang="en-US" sz="2000" dirty="0">
                <a:ea typeface="ＭＳ Ｐゴシック" charset="-128"/>
                <a:cs typeface="ＭＳ Ｐゴシック" charset="-128"/>
              </a:rPr>
            </a:br>
            <a:r>
              <a:rPr lang="en-US" sz="2000" dirty="0">
                <a:ea typeface="ＭＳ Ｐゴシック" charset="-128"/>
                <a:cs typeface="ＭＳ Ｐゴシック" charset="-128"/>
              </a:rPr>
              <a:t>16 GB DRAM, 1 Disk</a:t>
            </a:r>
          </a:p>
          <a:p>
            <a:pPr lvl="1" eaLnBrk="1" hangingPunct="1">
              <a:lnSpc>
                <a:spcPct val="90000"/>
              </a:lnSpc>
            </a:pPr>
            <a:r>
              <a:rPr lang="en-US" sz="2000" dirty="0">
                <a:solidFill>
                  <a:srgbClr val="008000"/>
                </a:solidFill>
                <a:ea typeface="ＭＳ Ｐゴシック" charset="-128"/>
                <a:cs typeface="ＭＳ Ｐゴシック" charset="-128"/>
              </a:rPr>
              <a:t>One 2.4-GHz Xeon</a:t>
            </a:r>
            <a:r>
              <a:rPr lang="en-US" sz="2000" dirty="0">
                <a:ea typeface="ＭＳ Ｐゴシック" charset="-128"/>
                <a:cs typeface="ＭＳ Ｐゴシック" charset="-128"/>
              </a:rPr>
              <a:t>, </a:t>
            </a:r>
            <a:br>
              <a:rPr lang="en-US" sz="2000" dirty="0">
                <a:ea typeface="ＭＳ Ｐゴシック" charset="-128"/>
                <a:cs typeface="ＭＳ Ｐゴシック" charset="-128"/>
              </a:rPr>
            </a:br>
            <a:r>
              <a:rPr lang="en-US" sz="2000" dirty="0">
                <a:ea typeface="ＭＳ Ｐゴシック" charset="-128"/>
                <a:cs typeface="ＭＳ Ｐゴシック" charset="-128"/>
              </a:rPr>
              <a:t>8 GB DRAM, 1 Disk</a:t>
            </a:r>
          </a:p>
          <a:p>
            <a:pPr eaLnBrk="1" hangingPunct="1">
              <a:lnSpc>
                <a:spcPct val="90000"/>
              </a:lnSpc>
            </a:pPr>
            <a:r>
              <a:rPr lang="en-US" sz="2400" dirty="0">
                <a:ea typeface="ＭＳ Ｐゴシック" charset="-128"/>
                <a:cs typeface="ＭＳ Ｐゴシック" charset="-128"/>
              </a:rPr>
              <a:t>50% utilization </a:t>
            </a:r>
            <a:r>
              <a:rPr lang="en-US" sz="2400" dirty="0" err="1">
                <a:latin typeface="Wingdings" charset="2"/>
                <a:ea typeface="ＭＳ Ｐゴシック" charset="-128"/>
                <a:cs typeface="ＭＳ Ｐゴシック" charset="-128"/>
              </a:rPr>
              <a:t></a:t>
            </a:r>
            <a:r>
              <a:rPr lang="en-US" sz="2400" dirty="0">
                <a:ea typeface="ＭＳ Ｐゴシック" charset="-128"/>
                <a:cs typeface="ＭＳ Ｐゴシック" charset="-128"/>
              </a:rPr>
              <a:t>  </a:t>
            </a:r>
            <a:br>
              <a:rPr lang="en-US" sz="2400" dirty="0">
                <a:ea typeface="ＭＳ Ｐゴシック" charset="-128"/>
                <a:cs typeface="ＭＳ Ｐゴシック" charset="-128"/>
              </a:rPr>
            </a:br>
            <a:r>
              <a:rPr lang="en-US" sz="2400" dirty="0">
                <a:ea typeface="ＭＳ Ｐゴシック" charset="-128"/>
                <a:cs typeface="ＭＳ Ｐゴシック" charset="-128"/>
              </a:rPr>
              <a:t>85% Peak Power</a:t>
            </a:r>
          </a:p>
          <a:p>
            <a:pPr eaLnBrk="1" hangingPunct="1">
              <a:lnSpc>
                <a:spcPct val="90000"/>
              </a:lnSpc>
            </a:pPr>
            <a:r>
              <a:rPr lang="en-US" sz="2400" dirty="0">
                <a:ea typeface="ＭＳ Ｐゴシック" charset="-128"/>
                <a:cs typeface="ＭＳ Ｐゴシック" charset="-128"/>
              </a:rPr>
              <a:t>10</a:t>
            </a:r>
            <a:r>
              <a:rPr lang="en-US" sz="2400" dirty="0" smtClean="0">
                <a:ea typeface="ＭＳ Ｐゴシック" charset="-128"/>
                <a:cs typeface="ＭＳ Ｐゴシック" charset="-128"/>
              </a:rPr>
              <a:t>%</a:t>
            </a:r>
            <a:r>
              <a:rPr lang="en-US" sz="2400" dirty="0" smtClean="0">
                <a:latin typeface="Wingdings" charset="2"/>
                <a:ea typeface="ＭＳ Ｐゴシック" charset="-128"/>
                <a:cs typeface="ＭＳ Ｐゴシック" charset="-128"/>
              </a:rPr>
              <a:t></a:t>
            </a:r>
            <a:r>
              <a:rPr lang="en-US" sz="2400" dirty="0" smtClean="0">
                <a:ea typeface="ＭＳ Ｐゴシック" charset="-128"/>
                <a:cs typeface="ＭＳ Ｐゴシック" charset="-128"/>
              </a:rPr>
              <a:t>65</a:t>
            </a:r>
            <a:r>
              <a:rPr lang="en-US" sz="2400" dirty="0">
                <a:ea typeface="ＭＳ Ｐゴシック" charset="-128"/>
                <a:cs typeface="ＭＳ Ｐゴシック" charset="-128"/>
              </a:rPr>
              <a:t>% Peak Power</a:t>
            </a:r>
          </a:p>
          <a:p>
            <a:pPr eaLnBrk="1" hangingPunct="1">
              <a:lnSpc>
                <a:spcPct val="90000"/>
              </a:lnSpc>
            </a:pPr>
            <a:r>
              <a:rPr lang="en-US" sz="2400" dirty="0">
                <a:ea typeface="ＭＳ Ｐゴシック" charset="-128"/>
                <a:cs typeface="ＭＳ Ｐゴシック" charset="-128"/>
              </a:rPr>
              <a:t>Save 75% power if </a:t>
            </a:r>
            <a:br>
              <a:rPr lang="en-US" sz="2400" dirty="0">
                <a:ea typeface="ＭＳ Ｐゴシック" charset="-128"/>
                <a:cs typeface="ＭＳ Ｐゴシック" charset="-128"/>
              </a:rPr>
            </a:br>
            <a:r>
              <a:rPr lang="en-US" sz="2400" dirty="0">
                <a:ea typeface="ＭＳ Ｐゴシック" charset="-128"/>
                <a:cs typeface="ＭＳ Ｐゴシック" charset="-128"/>
              </a:rPr>
              <a:t>consolidate &amp; turn </a:t>
            </a:r>
            <a:r>
              <a:rPr lang="en-US" sz="2400" dirty="0" smtClean="0">
                <a:ea typeface="ＭＳ Ｐゴシック" charset="-128"/>
                <a:cs typeface="ＭＳ Ｐゴシック" charset="-128"/>
              </a:rPr>
              <a:t>off</a:t>
            </a:r>
          </a:p>
          <a:p>
            <a:pPr lvl="1">
              <a:lnSpc>
                <a:spcPct val="90000"/>
              </a:lnSpc>
            </a:pPr>
            <a:r>
              <a:rPr lang="en-US" sz="1600" dirty="0" smtClean="0">
                <a:ea typeface="ＭＳ Ｐゴシック" charset="-128"/>
                <a:cs typeface="ＭＳ Ｐゴシック" charset="-128"/>
              </a:rPr>
              <a:t>1 </a:t>
            </a:r>
            <a:r>
              <a:rPr lang="en-US" sz="1600" dirty="0">
                <a:ea typeface="ＭＳ Ｐゴシック" charset="-128"/>
                <a:cs typeface="ＭＳ Ｐゴシック" charset="-128"/>
              </a:rPr>
              <a:t>computer   @ 50% = 225 </a:t>
            </a:r>
            <a:r>
              <a:rPr lang="en-US" sz="1600" dirty="0" smtClean="0">
                <a:ea typeface="ＭＳ Ｐゴシック" charset="-128"/>
                <a:cs typeface="ＭＳ Ｐゴシック" charset="-128"/>
              </a:rPr>
              <a:t>W</a:t>
            </a:r>
            <a:br>
              <a:rPr lang="en-US" sz="1600" dirty="0" smtClean="0">
                <a:ea typeface="ＭＳ Ｐゴシック" charset="-128"/>
                <a:cs typeface="ＭＳ Ｐゴシック" charset="-128"/>
              </a:rPr>
            </a:br>
            <a:r>
              <a:rPr lang="en-US" sz="1600" dirty="0" smtClean="0">
                <a:ea typeface="ＭＳ Ｐゴシック" charset="-128"/>
                <a:cs typeface="ＭＳ Ｐゴシック" charset="-128"/>
              </a:rPr>
              <a:t>5 </a:t>
            </a:r>
            <a:r>
              <a:rPr lang="en-US" sz="1600" dirty="0">
                <a:ea typeface="ＭＳ Ｐゴシック" charset="-128"/>
                <a:cs typeface="ＭＳ Ｐゴシック" charset="-128"/>
              </a:rPr>
              <a:t>computers @ 10% = 870 W</a:t>
            </a:r>
          </a:p>
        </p:txBody>
      </p:sp>
      <p:cxnSp>
        <p:nvCxnSpPr>
          <p:cNvPr id="8" name="Straight Arrow Connector 7"/>
          <p:cNvCxnSpPr>
            <a:cxnSpLocks noChangeShapeType="1"/>
          </p:cNvCxnSpPr>
          <p:nvPr/>
        </p:nvCxnSpPr>
        <p:spPr bwMode="auto">
          <a:xfrm>
            <a:off x="3505200" y="2362200"/>
            <a:ext cx="609600" cy="76200"/>
          </a:xfrm>
          <a:prstGeom prst="straightConnector1">
            <a:avLst/>
          </a:prstGeom>
          <a:noFill/>
          <a:ln w="38100">
            <a:solidFill>
              <a:srgbClr val="FF0000"/>
            </a:solidFill>
            <a:round/>
            <a:headEnd/>
            <a:tailEnd type="arrow" w="med" len="med"/>
          </a:ln>
          <a:effectLst>
            <a:outerShdw blurRad="63500" dist="23000" dir="5400000" rotWithShape="0">
              <a:srgbClr val="000000">
                <a:alpha val="34999"/>
              </a:srgbClr>
            </a:outerShdw>
          </a:effectLst>
        </p:spPr>
      </p:cxnSp>
      <p:cxnSp>
        <p:nvCxnSpPr>
          <p:cNvPr id="9" name="Straight Arrow Connector 8"/>
          <p:cNvCxnSpPr>
            <a:cxnSpLocks noChangeShapeType="1"/>
          </p:cNvCxnSpPr>
          <p:nvPr/>
        </p:nvCxnSpPr>
        <p:spPr bwMode="auto">
          <a:xfrm>
            <a:off x="3352800" y="2895600"/>
            <a:ext cx="838200" cy="609600"/>
          </a:xfrm>
          <a:prstGeom prst="straightConnector1">
            <a:avLst/>
          </a:prstGeom>
          <a:noFill/>
          <a:ln w="38100">
            <a:solidFill>
              <a:srgbClr val="00B050"/>
            </a:solidFill>
            <a:round/>
            <a:headEnd/>
            <a:tailEnd type="arrow" w="med" len="med"/>
          </a:ln>
          <a:effectLst>
            <a:outerShdw blurRad="63500" dist="23000" dir="5400000" rotWithShape="0">
              <a:srgbClr val="000000">
                <a:alpha val="34999"/>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54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454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45443">
                                            <p:txEl>
                                              <p:pRg st="2" end="2"/>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454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454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44544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454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5443" grpId="0" build="p" autoUpdateAnimBg="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normAutofit fontScale="90000"/>
          </a:bodyPr>
          <a:lstStyle/>
          <a:p>
            <a:r>
              <a:rPr lang="en-US" smtClean="0"/>
              <a:t>Bringing Resources</a:t>
            </a:r>
            <a:br>
              <a:rPr lang="en-US" smtClean="0"/>
            </a:br>
            <a:r>
              <a:rPr lang="en-US" smtClean="0"/>
              <a:t>On-/Off-line</a:t>
            </a:r>
            <a:endParaRPr lang="en-US"/>
          </a:p>
        </p:txBody>
      </p:sp>
      <p:sp>
        <p:nvSpPr>
          <p:cNvPr id="669699" name="Rectangle 3"/>
          <p:cNvSpPr>
            <a:spLocks noGrp="1" noChangeArrowheads="1"/>
          </p:cNvSpPr>
          <p:nvPr>
            <p:ph type="body" idx="1"/>
          </p:nvPr>
        </p:nvSpPr>
        <p:spPr/>
        <p:txBody>
          <a:bodyPr>
            <a:normAutofit lnSpcReduction="10000"/>
          </a:bodyPr>
          <a:lstStyle/>
          <a:p>
            <a:r>
              <a:rPr lang="en-US" smtClean="0"/>
              <a:t>Save power by taking DC “slices” off-line</a:t>
            </a:r>
          </a:p>
          <a:p>
            <a:pPr lvl="1"/>
            <a:r>
              <a:rPr lang="en-US" smtClean="0"/>
              <a:t>Resource footprint of applications hard to model</a:t>
            </a:r>
          </a:p>
          <a:p>
            <a:pPr lvl="1"/>
            <a:r>
              <a:rPr lang="en-US" smtClean="0"/>
              <a:t>Dynamic environment, complex cost functions require measurement-driven decisions -- opportunity for statistical machine learning</a:t>
            </a:r>
          </a:p>
          <a:p>
            <a:pPr lvl="1"/>
            <a:r>
              <a:rPr lang="en-US" smtClean="0"/>
              <a:t>Must maintain Service Level Agreements, no negative impacts on hardware reliability</a:t>
            </a:r>
          </a:p>
          <a:p>
            <a:pPr lvl="1"/>
            <a:r>
              <a:rPr lang="en-US" smtClean="0"/>
              <a:t>Pervasive use of virtualization (VMs, VLANs, VStor) makes feasible rapid shutdown/migration/restart</a:t>
            </a:r>
            <a:br>
              <a:rPr lang="en-US" smtClean="0"/>
            </a:br>
            <a:endParaRPr lang="en-US" smtClean="0"/>
          </a:p>
          <a:p>
            <a:r>
              <a:rPr lang="en-US" smtClean="0"/>
              <a:t>Recent results suggest that conserving energy may actually improve reliability</a:t>
            </a:r>
          </a:p>
          <a:p>
            <a:pPr lvl="1"/>
            <a:r>
              <a:rPr lang="en-US" smtClean="0"/>
              <a:t>MTTF: stress of on/off cycle vs. benefits of off-hours</a:t>
            </a:r>
          </a:p>
          <a:p>
            <a:endParaRPr lang="en-US"/>
          </a:p>
        </p:txBody>
      </p:sp>
      <p:sp>
        <p:nvSpPr>
          <p:cNvPr id="87042" name="Slide Number Placeholder 5"/>
          <p:cNvSpPr>
            <a:spLocks noGrp="1"/>
          </p:cNvSpPr>
          <p:nvPr>
            <p:ph type="sldNum" sz="quarter" idx="12"/>
          </p:nvPr>
        </p:nvSpPr>
        <p:spPr/>
        <p:txBody>
          <a:bodyPr/>
          <a:lstStyle/>
          <a:p>
            <a:fld id="{FBBE33FC-0285-2943-8CB7-55BEA68EC779}" type="slidenum">
              <a:rPr lang="en-US" smtClean="0"/>
              <a:pPr/>
              <a:t>24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96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96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969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96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96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9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9"/>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79375" y="1484313"/>
            <a:ext cx="8983663" cy="3125787"/>
          </a:xfrm>
          <a:prstGeom prst="rect">
            <a:avLst/>
          </a:prstGeom>
          <a:noFill/>
          <a:ln w="9525">
            <a:noFill/>
            <a:miter lim="800000"/>
            <a:headEnd/>
            <a:tailEnd/>
          </a:ln>
        </p:spPr>
      </p:pic>
      <p:sp>
        <p:nvSpPr>
          <p:cNvPr id="55299" name="Slide Number Placeholder 4"/>
          <p:cNvSpPr>
            <a:spLocks noGrp="1"/>
          </p:cNvSpPr>
          <p:nvPr>
            <p:ph type="sldNum" sz="quarter" idx="12"/>
          </p:nvPr>
        </p:nvSpPr>
        <p:spPr>
          <a:noFill/>
        </p:spPr>
        <p:txBody>
          <a:bodyPr/>
          <a:lstStyle/>
          <a:p>
            <a:fld id="{79C3AC71-0DD8-484F-A8CE-2651418A5254}" type="slidenum">
              <a:rPr lang="en-US">
                <a:latin typeface="Arial" charset="0"/>
              </a:rPr>
              <a:pPr/>
              <a:t>25</a:t>
            </a:fld>
            <a:endParaRPr lang="en-US">
              <a:latin typeface="Arial" charset="0"/>
            </a:endParaRPr>
          </a:p>
        </p:txBody>
      </p:sp>
      <p:sp>
        <p:nvSpPr>
          <p:cNvPr id="55300" name="Rectangle 2"/>
          <p:cNvSpPr>
            <a:spLocks noGrp="1" noChangeArrowheads="1"/>
          </p:cNvSpPr>
          <p:nvPr>
            <p:ph type="title"/>
          </p:nvPr>
        </p:nvSpPr>
        <p:spPr/>
        <p:txBody>
          <a:bodyPr/>
          <a:lstStyle/>
          <a:p>
            <a:r>
              <a:rPr lang="en-US">
                <a:ea typeface="ＭＳ Ｐゴシック" charset="-128"/>
                <a:cs typeface="ＭＳ Ｐゴシック" charset="-128"/>
              </a:rPr>
              <a:t>Typical Datacenter Power</a:t>
            </a:r>
          </a:p>
        </p:txBody>
      </p:sp>
      <p:grpSp>
        <p:nvGrpSpPr>
          <p:cNvPr id="2" name="Group 6"/>
          <p:cNvGrpSpPr>
            <a:grpSpLocks/>
          </p:cNvGrpSpPr>
          <p:nvPr/>
        </p:nvGrpSpPr>
        <p:grpSpPr bwMode="auto">
          <a:xfrm>
            <a:off x="2328863" y="1644650"/>
            <a:ext cx="3098800" cy="2473325"/>
            <a:chOff x="1408" y="952"/>
            <a:chExt cx="1800" cy="1448"/>
          </a:xfrm>
        </p:grpSpPr>
        <p:sp>
          <p:nvSpPr>
            <p:cNvPr id="55304" name="Rectangle 4"/>
            <p:cNvSpPr>
              <a:spLocks noChangeArrowheads="1"/>
            </p:cNvSpPr>
            <p:nvPr/>
          </p:nvSpPr>
          <p:spPr bwMode="auto">
            <a:xfrm>
              <a:off x="1408" y="952"/>
              <a:ext cx="944" cy="1448"/>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55305" name="Line 5"/>
            <p:cNvSpPr>
              <a:spLocks noChangeShapeType="1"/>
            </p:cNvSpPr>
            <p:nvPr/>
          </p:nvSpPr>
          <p:spPr bwMode="auto">
            <a:xfrm>
              <a:off x="2352" y="1688"/>
              <a:ext cx="856"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grpSp>
      <p:sp>
        <p:nvSpPr>
          <p:cNvPr id="474119" name="Text Box 7"/>
          <p:cNvSpPr txBox="1">
            <a:spLocks noChangeArrowheads="1"/>
          </p:cNvSpPr>
          <p:nvPr/>
        </p:nvSpPr>
        <p:spPr bwMode="auto">
          <a:xfrm>
            <a:off x="720725" y="4848225"/>
            <a:ext cx="8215313" cy="1200150"/>
          </a:xfrm>
          <a:prstGeom prst="rect">
            <a:avLst/>
          </a:prstGeom>
          <a:noFill/>
          <a:ln w="9525">
            <a:noFill/>
            <a:miter lim="800000"/>
            <a:headEnd/>
            <a:tailEnd/>
          </a:ln>
        </p:spPr>
        <p:txBody>
          <a:bodyPr wrap="none">
            <a:prstTxWarp prst="textNoShape">
              <a:avLst/>
            </a:prstTxWarp>
            <a:spAutoFit/>
          </a:bodyPr>
          <a:lstStyle/>
          <a:p>
            <a:r>
              <a:rPr lang="en-US" b="0" i="1"/>
              <a:t>Power-aware allocation of resources can achieve higher</a:t>
            </a:r>
            <a:br>
              <a:rPr lang="en-US" b="0" i="1"/>
            </a:br>
            <a:r>
              <a:rPr lang="en-US" b="0" i="1"/>
              <a:t>levels of utilization – harder to drive a cluster to high levels </a:t>
            </a:r>
            <a:br>
              <a:rPr lang="en-US" b="0" i="1"/>
            </a:br>
            <a:r>
              <a:rPr lang="en-US" b="0" i="1"/>
              <a:t>of utilization than an individual rack</a:t>
            </a:r>
            <a:endParaRPr lang="en-US"/>
          </a:p>
        </p:txBody>
      </p:sp>
      <p:sp>
        <p:nvSpPr>
          <p:cNvPr id="55303" name="Text Box 8"/>
          <p:cNvSpPr txBox="1">
            <a:spLocks noChangeArrowheads="1"/>
          </p:cNvSpPr>
          <p:nvPr/>
        </p:nvSpPr>
        <p:spPr bwMode="auto">
          <a:xfrm>
            <a:off x="3505200" y="6096000"/>
            <a:ext cx="4732338" cy="457200"/>
          </a:xfrm>
          <a:prstGeom prst="rect">
            <a:avLst/>
          </a:prstGeom>
          <a:noFill/>
          <a:ln w="9525">
            <a:noFill/>
            <a:miter lim="800000"/>
            <a:headEnd/>
            <a:tailEnd/>
          </a:ln>
        </p:spPr>
        <p:txBody>
          <a:bodyPr wrap="none">
            <a:prstTxWarp prst="textNoShape">
              <a:avLst/>
            </a:prstTxWarp>
            <a:spAutoFit/>
          </a:bodyPr>
          <a:lstStyle/>
          <a:p>
            <a:r>
              <a:rPr lang="en-US" sz="1200" dirty="0"/>
              <a:t>X. Fan, W-D Weber, L. </a:t>
            </a:r>
            <a:r>
              <a:rPr lang="en-US" sz="1200" dirty="0" err="1"/>
              <a:t>Barroso</a:t>
            </a:r>
            <a:r>
              <a:rPr lang="en-US" sz="1200" dirty="0"/>
              <a:t>, “Power Provisioning for a </a:t>
            </a:r>
            <a:br>
              <a:rPr lang="en-US" sz="1200" dirty="0"/>
            </a:br>
            <a:r>
              <a:rPr lang="en-US" sz="1200" dirty="0"/>
              <a:t>Warehouse-sized Computer,” ISCA’07, San Diego, (June 2007).</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4119"/>
                                        </p:tgtEl>
                                        <p:attrNameLst>
                                          <p:attrName>style.visibility</p:attrName>
                                        </p:attrNameLst>
                                      </p:cBhvr>
                                      <p:to>
                                        <p:strVal val="visible"/>
                                      </p:to>
                                    </p:set>
                                    <p:animEffect transition="in" filter="dissolve">
                                      <p:cBhvr>
                                        <p:cTn id="7" dur="1000"/>
                                        <p:tgtEl>
                                          <p:spTgt spid="4741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9"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Aside: Disk Power</a:t>
            </a:r>
            <a:endParaRPr lang="en-US" dirty="0"/>
          </a:p>
        </p:txBody>
      </p:sp>
      <p:sp>
        <p:nvSpPr>
          <p:cNvPr id="60419" name="Rectangle 3"/>
          <p:cNvSpPr>
            <a:spLocks noGrp="1" noChangeArrowheads="1"/>
          </p:cNvSpPr>
          <p:nvPr>
            <p:ph type="body" sz="half" idx="1"/>
          </p:nvPr>
        </p:nvSpPr>
        <p:spPr/>
        <p:txBody>
          <a:bodyPr/>
          <a:lstStyle/>
          <a:p>
            <a:pPr algn="ctr">
              <a:buNone/>
            </a:pPr>
            <a:r>
              <a:rPr lang="en-US" b="1" u="sng" dirty="0" smtClean="0"/>
              <a:t>IBM </a:t>
            </a:r>
            <a:r>
              <a:rPr lang="en-US" b="1" u="sng" dirty="0" err="1" smtClean="0"/>
              <a:t>Microdrive</a:t>
            </a:r>
            <a:r>
              <a:rPr lang="en-US" b="1" u="sng" dirty="0" smtClean="0"/>
              <a:t> (1inch)</a:t>
            </a:r>
          </a:p>
          <a:p>
            <a:r>
              <a:rPr lang="en-US" dirty="0" smtClean="0"/>
              <a:t>writing 300mA (3.3V)</a:t>
            </a:r>
            <a:br>
              <a:rPr lang="en-US" dirty="0" smtClean="0"/>
            </a:br>
            <a:r>
              <a:rPr lang="en-US" dirty="0" smtClean="0"/>
              <a:t>1W</a:t>
            </a:r>
          </a:p>
          <a:p>
            <a:r>
              <a:rPr lang="en-US" dirty="0" smtClean="0"/>
              <a:t>standby 65mA (3.3V)</a:t>
            </a:r>
            <a:br>
              <a:rPr lang="en-US" dirty="0" smtClean="0"/>
            </a:br>
            <a:r>
              <a:rPr lang="en-US" dirty="0" smtClean="0"/>
              <a:t>.2W</a:t>
            </a:r>
            <a:endParaRPr lang="en-US" dirty="0"/>
          </a:p>
        </p:txBody>
      </p:sp>
      <p:sp>
        <p:nvSpPr>
          <p:cNvPr id="60420" name="Rectangle 4"/>
          <p:cNvSpPr>
            <a:spLocks noGrp="1" noChangeArrowheads="1"/>
          </p:cNvSpPr>
          <p:nvPr>
            <p:ph type="body" sz="half" idx="2"/>
          </p:nvPr>
        </p:nvSpPr>
        <p:spPr/>
        <p:txBody>
          <a:bodyPr/>
          <a:lstStyle/>
          <a:p>
            <a:pPr algn="ctr">
              <a:buNone/>
            </a:pPr>
            <a:r>
              <a:rPr lang="en-US" b="1" u="sng" dirty="0" smtClean="0"/>
              <a:t>IBM </a:t>
            </a:r>
            <a:r>
              <a:rPr lang="en-US" b="1" u="sng" dirty="0" err="1" smtClean="0"/>
              <a:t>TravelStar</a:t>
            </a:r>
            <a:r>
              <a:rPr lang="en-US" b="1" u="sng" dirty="0" smtClean="0"/>
              <a:t> (2.5inch)</a:t>
            </a:r>
          </a:p>
          <a:p>
            <a:r>
              <a:rPr lang="en-US" dirty="0" smtClean="0"/>
              <a:t>read/write 2W</a:t>
            </a:r>
          </a:p>
          <a:p>
            <a:r>
              <a:rPr lang="en-US" dirty="0" smtClean="0"/>
              <a:t>spinning 1.8W</a:t>
            </a:r>
          </a:p>
          <a:p>
            <a:r>
              <a:rPr lang="en-US" dirty="0" smtClean="0"/>
              <a:t>low power idle .65W</a:t>
            </a:r>
          </a:p>
          <a:p>
            <a:r>
              <a:rPr lang="en-US" dirty="0" smtClean="0"/>
              <a:t>standby .25W</a:t>
            </a:r>
          </a:p>
          <a:p>
            <a:r>
              <a:rPr lang="en-US" dirty="0" smtClean="0"/>
              <a:t>sleep .1W</a:t>
            </a:r>
          </a:p>
          <a:p>
            <a:r>
              <a:rPr lang="en-US" dirty="0" smtClean="0"/>
              <a:t>startup 4.7 W</a:t>
            </a:r>
          </a:p>
          <a:p>
            <a:r>
              <a:rPr lang="en-US" dirty="0" smtClean="0"/>
              <a:t>seek 2.3W</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Spin-down Disk Model</a:t>
            </a:r>
          </a:p>
        </p:txBody>
      </p:sp>
      <p:sp>
        <p:nvSpPr>
          <p:cNvPr id="61443" name="Oval 3"/>
          <p:cNvSpPr>
            <a:spLocks noChangeArrowheads="1"/>
          </p:cNvSpPr>
          <p:nvPr/>
        </p:nvSpPr>
        <p:spPr bwMode="auto">
          <a:xfrm>
            <a:off x="1524000" y="4572000"/>
            <a:ext cx="1447800" cy="1447800"/>
          </a:xfrm>
          <a:prstGeom prst="ellipse">
            <a:avLst/>
          </a:prstGeom>
          <a:solidFill>
            <a:srgbClr val="FF0000"/>
          </a:solidFill>
          <a:ln w="12700">
            <a:solidFill>
              <a:schemeClr val="tx1"/>
            </a:solidFill>
            <a:round/>
            <a:headEnd type="none" w="sm" len="sm"/>
            <a:tailEnd type="none" w="sm" len="sm"/>
          </a:ln>
          <a:effectLst/>
        </p:spPr>
        <p:txBody>
          <a:bodyPr wrap="none" anchor="ctr">
            <a:prstTxWarp prst="textNoShape">
              <a:avLst/>
            </a:prstTxWarp>
          </a:bodyPr>
          <a:lstStyle/>
          <a:p>
            <a:pPr algn="ctr"/>
            <a:r>
              <a:rPr lang="en-US" b="1">
                <a:solidFill>
                  <a:schemeClr val="bg1"/>
                </a:solidFill>
              </a:rPr>
              <a:t>Not</a:t>
            </a:r>
            <a:br>
              <a:rPr lang="en-US" b="1">
                <a:solidFill>
                  <a:schemeClr val="bg1"/>
                </a:solidFill>
              </a:rPr>
            </a:br>
            <a:r>
              <a:rPr lang="en-US" b="1">
                <a:solidFill>
                  <a:schemeClr val="bg1"/>
                </a:solidFill>
              </a:rPr>
              <a:t>Spinning</a:t>
            </a:r>
            <a:endParaRPr lang="en-US"/>
          </a:p>
        </p:txBody>
      </p:sp>
      <p:sp>
        <p:nvSpPr>
          <p:cNvPr id="61444" name="Oval 4"/>
          <p:cNvSpPr>
            <a:spLocks noChangeArrowheads="1"/>
          </p:cNvSpPr>
          <p:nvPr/>
        </p:nvSpPr>
        <p:spPr bwMode="auto">
          <a:xfrm>
            <a:off x="5715000" y="4572000"/>
            <a:ext cx="1447800" cy="1447800"/>
          </a:xfrm>
          <a:prstGeom prst="ellipse">
            <a:avLst/>
          </a:prstGeom>
          <a:solidFill>
            <a:srgbClr val="00CC00"/>
          </a:solidFill>
          <a:ln w="12700">
            <a:solidFill>
              <a:schemeClr val="tx1"/>
            </a:solidFill>
            <a:round/>
            <a:headEnd type="none" w="sm" len="sm"/>
            <a:tailEnd type="none" w="sm" len="sm"/>
          </a:ln>
          <a:effectLst/>
        </p:spPr>
        <p:txBody>
          <a:bodyPr wrap="none" anchor="ctr">
            <a:prstTxWarp prst="textNoShape">
              <a:avLst/>
            </a:prstTxWarp>
          </a:bodyPr>
          <a:lstStyle/>
          <a:p>
            <a:pPr algn="ctr"/>
            <a:r>
              <a:rPr lang="en-US" b="1">
                <a:solidFill>
                  <a:schemeClr val="bg1"/>
                </a:solidFill>
              </a:rPr>
              <a:t>Spinning</a:t>
            </a:r>
          </a:p>
          <a:p>
            <a:pPr algn="ctr"/>
            <a:r>
              <a:rPr lang="en-US" b="1">
                <a:solidFill>
                  <a:schemeClr val="bg1"/>
                </a:solidFill>
              </a:rPr>
              <a:t>&amp; Ready</a:t>
            </a:r>
            <a:endParaRPr lang="en-US"/>
          </a:p>
        </p:txBody>
      </p:sp>
      <p:sp>
        <p:nvSpPr>
          <p:cNvPr id="61445" name="Oval 5"/>
          <p:cNvSpPr>
            <a:spLocks noChangeArrowheads="1"/>
          </p:cNvSpPr>
          <p:nvPr/>
        </p:nvSpPr>
        <p:spPr bwMode="auto">
          <a:xfrm>
            <a:off x="7239000" y="2514600"/>
            <a:ext cx="1447800" cy="1447800"/>
          </a:xfrm>
          <a:prstGeom prst="ellipse">
            <a:avLst/>
          </a:prstGeom>
          <a:solidFill>
            <a:srgbClr val="3333CC"/>
          </a:solidFill>
          <a:ln w="12700">
            <a:solidFill>
              <a:schemeClr val="tx1"/>
            </a:solidFill>
            <a:round/>
            <a:headEnd type="none" w="sm" len="sm"/>
            <a:tailEnd type="none" w="sm" len="sm"/>
          </a:ln>
          <a:effectLst/>
        </p:spPr>
        <p:txBody>
          <a:bodyPr wrap="none" anchor="ctr">
            <a:prstTxWarp prst="textNoShape">
              <a:avLst/>
            </a:prstTxWarp>
          </a:bodyPr>
          <a:lstStyle/>
          <a:p>
            <a:pPr algn="ctr"/>
            <a:r>
              <a:rPr lang="en-US" b="1">
                <a:solidFill>
                  <a:schemeClr val="bg1"/>
                </a:solidFill>
              </a:rPr>
              <a:t>Spinning</a:t>
            </a:r>
          </a:p>
          <a:p>
            <a:pPr algn="ctr"/>
            <a:r>
              <a:rPr lang="en-US" b="1">
                <a:solidFill>
                  <a:schemeClr val="bg1"/>
                </a:solidFill>
              </a:rPr>
              <a:t>&amp; Access</a:t>
            </a:r>
            <a:endParaRPr lang="en-US"/>
          </a:p>
        </p:txBody>
      </p:sp>
      <p:sp>
        <p:nvSpPr>
          <p:cNvPr id="61446" name="Freeform 6"/>
          <p:cNvSpPr>
            <a:spLocks/>
          </p:cNvSpPr>
          <p:nvPr/>
        </p:nvSpPr>
        <p:spPr bwMode="auto">
          <a:xfrm>
            <a:off x="7162800" y="3886200"/>
            <a:ext cx="1409700" cy="1333500"/>
          </a:xfrm>
          <a:custGeom>
            <a:avLst/>
            <a:gdLst/>
            <a:ahLst/>
            <a:cxnLst>
              <a:cxn ang="0">
                <a:pos x="720" y="0"/>
              </a:cxn>
              <a:cxn ang="0">
                <a:pos x="768" y="672"/>
              </a:cxn>
              <a:cxn ang="0">
                <a:pos x="0" y="720"/>
              </a:cxn>
            </a:cxnLst>
            <a:rect l="0" t="0" r="r" b="b"/>
            <a:pathLst>
              <a:path w="888" h="792">
                <a:moveTo>
                  <a:pt x="720" y="0"/>
                </a:moveTo>
                <a:cubicBezTo>
                  <a:pt x="804" y="276"/>
                  <a:pt x="888" y="552"/>
                  <a:pt x="768" y="672"/>
                </a:cubicBezTo>
                <a:cubicBezTo>
                  <a:pt x="648" y="792"/>
                  <a:pt x="324" y="756"/>
                  <a:pt x="0" y="720"/>
                </a:cubicBezTo>
              </a:path>
            </a:pathLst>
          </a:custGeom>
          <a:noFill/>
          <a:ln w="12700" cap="flat" cmpd="sng">
            <a:solidFill>
              <a:schemeClr val="tx1"/>
            </a:solidFill>
            <a:prstDash val="solid"/>
            <a:round/>
            <a:headEnd type="none" w="sm" len="sm"/>
            <a:tailEnd type="triangle" w="med" len="med"/>
          </a:ln>
          <a:effectLst/>
        </p:spPr>
        <p:txBody>
          <a:bodyPr wrap="none" anchor="ctr">
            <a:prstTxWarp prst="textNoShape">
              <a:avLst/>
            </a:prstTxWarp>
          </a:bodyPr>
          <a:lstStyle/>
          <a:p>
            <a:endParaRPr lang="en-US"/>
          </a:p>
        </p:txBody>
      </p:sp>
      <p:sp>
        <p:nvSpPr>
          <p:cNvPr id="61447" name="Oval 7"/>
          <p:cNvSpPr>
            <a:spLocks noChangeArrowheads="1"/>
          </p:cNvSpPr>
          <p:nvPr/>
        </p:nvSpPr>
        <p:spPr bwMode="auto">
          <a:xfrm>
            <a:off x="5257800" y="2362200"/>
            <a:ext cx="1447800" cy="1447800"/>
          </a:xfrm>
          <a:prstGeom prst="ellipse">
            <a:avLst/>
          </a:prstGeom>
          <a:solidFill>
            <a:srgbClr val="33CCFF"/>
          </a:solidFill>
          <a:ln w="12700">
            <a:solidFill>
              <a:schemeClr val="tx1"/>
            </a:solidFill>
            <a:round/>
            <a:headEnd type="none" w="sm" len="sm"/>
            <a:tailEnd type="none" w="sm" len="sm"/>
          </a:ln>
          <a:effectLst/>
        </p:spPr>
        <p:txBody>
          <a:bodyPr wrap="none" anchor="ctr">
            <a:prstTxWarp prst="textNoShape">
              <a:avLst/>
            </a:prstTxWarp>
          </a:bodyPr>
          <a:lstStyle/>
          <a:p>
            <a:pPr algn="ctr"/>
            <a:r>
              <a:rPr lang="en-US" b="1"/>
              <a:t>Spinning</a:t>
            </a:r>
          </a:p>
          <a:p>
            <a:pPr algn="ctr"/>
            <a:r>
              <a:rPr lang="en-US" b="1"/>
              <a:t>&amp; Seek</a:t>
            </a:r>
            <a:endParaRPr lang="en-US"/>
          </a:p>
        </p:txBody>
      </p:sp>
      <p:sp>
        <p:nvSpPr>
          <p:cNvPr id="61448" name="Line 8"/>
          <p:cNvSpPr>
            <a:spLocks noChangeShapeType="1"/>
          </p:cNvSpPr>
          <p:nvPr/>
        </p:nvSpPr>
        <p:spPr bwMode="auto">
          <a:xfrm flipH="1" flipV="1">
            <a:off x="6019800" y="3810000"/>
            <a:ext cx="152400" cy="7620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49" name="Line 9"/>
          <p:cNvSpPr>
            <a:spLocks noChangeShapeType="1"/>
          </p:cNvSpPr>
          <p:nvPr/>
        </p:nvSpPr>
        <p:spPr bwMode="auto">
          <a:xfrm>
            <a:off x="6705600" y="3048000"/>
            <a:ext cx="533400" cy="762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50" name="Oval 10"/>
          <p:cNvSpPr>
            <a:spLocks noChangeArrowheads="1"/>
          </p:cNvSpPr>
          <p:nvPr/>
        </p:nvSpPr>
        <p:spPr bwMode="auto">
          <a:xfrm>
            <a:off x="2362200" y="2514600"/>
            <a:ext cx="1447800" cy="1447800"/>
          </a:xfrm>
          <a:prstGeom prst="ellipse">
            <a:avLst/>
          </a:prstGeom>
          <a:solidFill>
            <a:srgbClr val="FFFF00"/>
          </a:solidFill>
          <a:ln w="12700">
            <a:solidFill>
              <a:schemeClr val="tx1"/>
            </a:solidFill>
            <a:round/>
            <a:headEnd type="none" w="sm" len="sm"/>
            <a:tailEnd type="none" w="sm" len="sm"/>
          </a:ln>
          <a:effectLst/>
        </p:spPr>
        <p:txBody>
          <a:bodyPr wrap="none" anchor="ctr">
            <a:prstTxWarp prst="textNoShape">
              <a:avLst/>
            </a:prstTxWarp>
          </a:bodyPr>
          <a:lstStyle/>
          <a:p>
            <a:pPr algn="ctr"/>
            <a:r>
              <a:rPr lang="en-US" b="1"/>
              <a:t>Spinning</a:t>
            </a:r>
            <a:br>
              <a:rPr lang="en-US" b="1"/>
            </a:br>
            <a:r>
              <a:rPr lang="en-US" b="1"/>
              <a:t>up</a:t>
            </a:r>
            <a:endParaRPr lang="en-US"/>
          </a:p>
        </p:txBody>
      </p:sp>
      <p:sp>
        <p:nvSpPr>
          <p:cNvPr id="61451" name="Line 11"/>
          <p:cNvSpPr>
            <a:spLocks noChangeShapeType="1"/>
          </p:cNvSpPr>
          <p:nvPr/>
        </p:nvSpPr>
        <p:spPr bwMode="auto">
          <a:xfrm flipV="1">
            <a:off x="2362200" y="3886200"/>
            <a:ext cx="381000" cy="6858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52" name="Line 12"/>
          <p:cNvSpPr>
            <a:spLocks noChangeShapeType="1"/>
          </p:cNvSpPr>
          <p:nvPr/>
        </p:nvSpPr>
        <p:spPr bwMode="auto">
          <a:xfrm flipV="1">
            <a:off x="3810000" y="3200400"/>
            <a:ext cx="1447800" cy="762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53" name="Oval 13"/>
          <p:cNvSpPr>
            <a:spLocks noChangeArrowheads="1"/>
          </p:cNvSpPr>
          <p:nvPr/>
        </p:nvSpPr>
        <p:spPr bwMode="auto">
          <a:xfrm>
            <a:off x="3657600" y="5105400"/>
            <a:ext cx="1447800" cy="1447800"/>
          </a:xfrm>
          <a:prstGeom prst="ellipse">
            <a:avLst/>
          </a:prstGeom>
          <a:solidFill>
            <a:srgbClr val="FF9966"/>
          </a:solidFill>
          <a:ln w="12700">
            <a:solidFill>
              <a:schemeClr val="tx1"/>
            </a:solidFill>
            <a:round/>
            <a:headEnd type="none" w="sm" len="sm"/>
            <a:tailEnd type="none" w="sm" len="sm"/>
          </a:ln>
          <a:effectLst/>
        </p:spPr>
        <p:txBody>
          <a:bodyPr wrap="none" anchor="ctr">
            <a:prstTxWarp prst="textNoShape">
              <a:avLst/>
            </a:prstTxWarp>
          </a:bodyPr>
          <a:lstStyle/>
          <a:p>
            <a:pPr algn="ctr"/>
            <a:r>
              <a:rPr lang="en-US" b="1"/>
              <a:t>Spinning</a:t>
            </a:r>
            <a:br>
              <a:rPr lang="en-US" b="1"/>
            </a:br>
            <a:r>
              <a:rPr lang="en-US" b="1"/>
              <a:t>down</a:t>
            </a:r>
            <a:endParaRPr lang="en-US"/>
          </a:p>
        </p:txBody>
      </p:sp>
      <p:sp>
        <p:nvSpPr>
          <p:cNvPr id="61454" name="Line 14"/>
          <p:cNvSpPr>
            <a:spLocks noChangeShapeType="1"/>
          </p:cNvSpPr>
          <p:nvPr/>
        </p:nvSpPr>
        <p:spPr bwMode="auto">
          <a:xfrm flipH="1">
            <a:off x="5105400" y="5486400"/>
            <a:ext cx="609600" cy="3048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55" name="Line 15"/>
          <p:cNvSpPr>
            <a:spLocks noChangeShapeType="1"/>
          </p:cNvSpPr>
          <p:nvPr/>
        </p:nvSpPr>
        <p:spPr bwMode="auto">
          <a:xfrm flipH="1" flipV="1">
            <a:off x="2971800" y="5486400"/>
            <a:ext cx="685800" cy="2286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56" name="Text Box 16"/>
          <p:cNvSpPr txBox="1">
            <a:spLocks noChangeArrowheads="1"/>
          </p:cNvSpPr>
          <p:nvPr/>
        </p:nvSpPr>
        <p:spPr bwMode="auto">
          <a:xfrm>
            <a:off x="3886200" y="2590800"/>
            <a:ext cx="1165225"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t>Request</a:t>
            </a:r>
          </a:p>
        </p:txBody>
      </p:sp>
      <p:sp>
        <p:nvSpPr>
          <p:cNvPr id="61457" name="Text Box 17"/>
          <p:cNvSpPr txBox="1">
            <a:spLocks noChangeArrowheads="1"/>
          </p:cNvSpPr>
          <p:nvPr/>
        </p:nvSpPr>
        <p:spPr bwMode="auto">
          <a:xfrm>
            <a:off x="1143000" y="3352800"/>
            <a:ext cx="1470025" cy="118745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t>Trigger:</a:t>
            </a:r>
            <a:br>
              <a:rPr lang="en-US"/>
            </a:br>
            <a:r>
              <a:rPr lang="en-US"/>
              <a:t>request or </a:t>
            </a:r>
            <a:br>
              <a:rPr lang="en-US"/>
            </a:br>
            <a:r>
              <a:rPr lang="en-US"/>
              <a:t>predict</a:t>
            </a:r>
          </a:p>
        </p:txBody>
      </p:sp>
      <p:sp>
        <p:nvSpPr>
          <p:cNvPr id="61458" name="Line 18"/>
          <p:cNvSpPr>
            <a:spLocks noChangeShapeType="1"/>
          </p:cNvSpPr>
          <p:nvPr/>
        </p:nvSpPr>
        <p:spPr bwMode="auto">
          <a:xfrm>
            <a:off x="3733800" y="3657600"/>
            <a:ext cx="2057400" cy="1295400"/>
          </a:xfrm>
          <a:prstGeom prst="line">
            <a:avLst/>
          </a:prstGeom>
          <a:noFill/>
          <a:ln w="12700">
            <a:solidFill>
              <a:schemeClr val="tx1"/>
            </a:solidFill>
            <a:round/>
            <a:headEnd type="none" w="sm" len="sm"/>
            <a:tailEnd type="triangle" w="med" len="med"/>
          </a:ln>
          <a:effectLst/>
        </p:spPr>
        <p:txBody>
          <a:bodyPr wrap="none" anchor="ctr">
            <a:prstTxWarp prst="textNoShape">
              <a:avLst/>
            </a:prstTxWarp>
          </a:bodyPr>
          <a:lstStyle/>
          <a:p>
            <a:endParaRPr lang="en-US"/>
          </a:p>
        </p:txBody>
      </p:sp>
      <p:sp>
        <p:nvSpPr>
          <p:cNvPr id="61459" name="Text Box 19"/>
          <p:cNvSpPr txBox="1">
            <a:spLocks noChangeArrowheads="1"/>
          </p:cNvSpPr>
          <p:nvPr/>
        </p:nvSpPr>
        <p:spPr bwMode="auto">
          <a:xfrm rot="1907022">
            <a:off x="4114800" y="3733800"/>
            <a:ext cx="1417638"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t>Predictive</a:t>
            </a:r>
          </a:p>
        </p:txBody>
      </p:sp>
      <p:sp>
        <p:nvSpPr>
          <p:cNvPr id="61460" name="Text Box 20"/>
          <p:cNvSpPr txBox="1">
            <a:spLocks noChangeArrowheads="1"/>
          </p:cNvSpPr>
          <p:nvPr/>
        </p:nvSpPr>
        <p:spPr bwMode="auto">
          <a:xfrm>
            <a:off x="441325" y="5221288"/>
            <a:ext cx="854075" cy="457200"/>
          </a:xfrm>
          <a:prstGeom prst="rect">
            <a:avLst/>
          </a:prstGeom>
          <a:noFill/>
          <a:ln w="12700">
            <a:noFill/>
            <a:miter lim="800000"/>
            <a:headEnd type="none" w="sm" len="sm"/>
            <a:tailEnd type="none" w="sm" len="sm"/>
          </a:ln>
          <a:effectLst/>
        </p:spPr>
        <p:txBody>
          <a:bodyPr>
            <a:prstTxWarp prst="textNoShape">
              <a:avLst/>
            </a:prstTxWarp>
            <a:spAutoFit/>
          </a:bodyPr>
          <a:lstStyle/>
          <a:p>
            <a:r>
              <a:rPr lang="en-US" b="1">
                <a:latin typeface="Arial" charset="0"/>
              </a:rPr>
              <a:t>.</a:t>
            </a:r>
            <a:r>
              <a:rPr lang="en-US">
                <a:latin typeface="Arial" charset="0"/>
              </a:rPr>
              <a:t>2W</a:t>
            </a:r>
          </a:p>
        </p:txBody>
      </p:sp>
      <p:sp>
        <p:nvSpPr>
          <p:cNvPr id="61461" name="Text Box 21"/>
          <p:cNvSpPr txBox="1">
            <a:spLocks noChangeArrowheads="1"/>
          </p:cNvSpPr>
          <p:nvPr/>
        </p:nvSpPr>
        <p:spPr bwMode="auto">
          <a:xfrm>
            <a:off x="7086600" y="5410200"/>
            <a:ext cx="1420813"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latin typeface="Arial" charset="0"/>
              </a:rPr>
              <a:t>.65-1.8W</a:t>
            </a:r>
            <a:endParaRPr lang="en-US" i="1">
              <a:latin typeface="Arial" charset="0"/>
            </a:endParaRPr>
          </a:p>
        </p:txBody>
      </p:sp>
      <p:sp>
        <p:nvSpPr>
          <p:cNvPr id="61462" name="Text Box 22"/>
          <p:cNvSpPr txBox="1">
            <a:spLocks noChangeArrowheads="1"/>
          </p:cNvSpPr>
          <p:nvPr/>
        </p:nvSpPr>
        <p:spPr bwMode="auto">
          <a:xfrm>
            <a:off x="7832725" y="1944688"/>
            <a:ext cx="641350"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latin typeface="Arial" charset="0"/>
              </a:rPr>
              <a:t>2W</a:t>
            </a:r>
          </a:p>
        </p:txBody>
      </p:sp>
      <p:sp>
        <p:nvSpPr>
          <p:cNvPr id="61463" name="Text Box 23"/>
          <p:cNvSpPr txBox="1">
            <a:spLocks noChangeArrowheads="1"/>
          </p:cNvSpPr>
          <p:nvPr/>
        </p:nvSpPr>
        <p:spPr bwMode="auto">
          <a:xfrm>
            <a:off x="5699125" y="1792288"/>
            <a:ext cx="895350"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latin typeface="Arial" charset="0"/>
              </a:rPr>
              <a:t>2.3W</a:t>
            </a:r>
          </a:p>
        </p:txBody>
      </p:sp>
      <p:sp>
        <p:nvSpPr>
          <p:cNvPr id="61464" name="Text Box 24"/>
          <p:cNvSpPr txBox="1">
            <a:spLocks noChangeArrowheads="1"/>
          </p:cNvSpPr>
          <p:nvPr/>
        </p:nvSpPr>
        <p:spPr bwMode="auto">
          <a:xfrm>
            <a:off x="2422525" y="1868488"/>
            <a:ext cx="895350" cy="45720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a:latin typeface="Arial" charset="0"/>
              </a:rPr>
              <a:t>4.7W</a:t>
            </a:r>
          </a:p>
        </p:txBody>
      </p:sp>
      <p:sp>
        <p:nvSpPr>
          <p:cNvPr id="25" name="Text Box 16"/>
          <p:cNvSpPr txBox="1">
            <a:spLocks noChangeArrowheads="1"/>
          </p:cNvSpPr>
          <p:nvPr/>
        </p:nvSpPr>
        <p:spPr bwMode="auto">
          <a:xfrm>
            <a:off x="5410200" y="6035675"/>
            <a:ext cx="2532063" cy="822325"/>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dirty="0"/>
              <a:t>Inactivity Timeout </a:t>
            </a:r>
            <a:br>
              <a:rPr lang="en-US" dirty="0"/>
            </a:br>
            <a:r>
              <a:rPr lang="en-US" dirty="0"/>
              <a:t>threshold*</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p:txBody>
          <a:bodyPr/>
          <a:lstStyle/>
          <a:p>
            <a:r>
              <a:rPr lang="en-GB" dirty="0" smtClean="0"/>
              <a:t>Disk </a:t>
            </a:r>
            <a:r>
              <a:rPr lang="en-GB" dirty="0" err="1" smtClean="0"/>
              <a:t>Spindown</a:t>
            </a:r>
            <a:endParaRPr lang="en-GB" dirty="0"/>
          </a:p>
        </p:txBody>
      </p:sp>
      <p:sp>
        <p:nvSpPr>
          <p:cNvPr id="13314" name="Rectangle 2"/>
          <p:cNvSpPr>
            <a:spLocks noGrp="1" noChangeArrowheads="1"/>
          </p:cNvSpPr>
          <p:nvPr>
            <p:ph type="body" idx="1"/>
          </p:nvPr>
        </p:nvSpPr>
        <p:spPr/>
        <p:txBody>
          <a:bodyPr>
            <a:normAutofit/>
          </a:bodyPr>
          <a:lstStyle/>
          <a:p>
            <a:r>
              <a:rPr lang="en-GB" dirty="0" smtClean="0"/>
              <a:t>Disk Power Management </a:t>
            </a:r>
            <a:r>
              <a:rPr lang="en-US" dirty="0" smtClean="0"/>
              <a:t>–</a:t>
            </a:r>
            <a:r>
              <a:rPr lang="en-GB" dirty="0" smtClean="0"/>
              <a:t> Oracle (off-line)</a:t>
            </a:r>
          </a:p>
          <a:p>
            <a:endParaRPr lang="en-GB" dirty="0" smtClean="0"/>
          </a:p>
          <a:p>
            <a:endParaRPr lang="en-GB" dirty="0" smtClean="0"/>
          </a:p>
          <a:p>
            <a:endParaRPr lang="en-GB" dirty="0" smtClean="0"/>
          </a:p>
          <a:p>
            <a:endParaRPr lang="en-GB" dirty="0" smtClean="0"/>
          </a:p>
          <a:p>
            <a:r>
              <a:rPr lang="en-GB" dirty="0" smtClean="0"/>
              <a:t>Disk Power Management </a:t>
            </a:r>
            <a:r>
              <a:rPr lang="en-US" dirty="0" smtClean="0"/>
              <a:t>–</a:t>
            </a:r>
            <a:r>
              <a:rPr lang="en-GB" dirty="0" smtClean="0"/>
              <a:t> Practical scheme (on-line)</a:t>
            </a:r>
          </a:p>
        </p:txBody>
      </p:sp>
      <p:sp>
        <p:nvSpPr>
          <p:cNvPr id="33" name="Slide Number Placeholder 5"/>
          <p:cNvSpPr>
            <a:spLocks noGrp="1"/>
          </p:cNvSpPr>
          <p:nvPr>
            <p:ph type="sldNum" idx="12"/>
          </p:nvPr>
        </p:nvSpPr>
        <p:spPr/>
        <p:txBody>
          <a:bodyPr/>
          <a:lstStyle/>
          <a:p>
            <a:fld id="{D597646F-C8EA-C045-A82B-317C9A006701}" type="slidenum">
              <a:rPr lang="en-GB" smtClean="0"/>
              <a:pPr/>
              <a:t>28</a:t>
            </a:fld>
            <a:endParaRPr lang="en-GB"/>
          </a:p>
        </p:txBody>
      </p:sp>
      <p:sp>
        <p:nvSpPr>
          <p:cNvPr id="13315" name="Line 3"/>
          <p:cNvSpPr>
            <a:spLocks noChangeShapeType="1"/>
          </p:cNvSpPr>
          <p:nvPr/>
        </p:nvSpPr>
        <p:spPr bwMode="auto">
          <a:xfrm>
            <a:off x="2743200" y="2920980"/>
            <a:ext cx="228960" cy="228984"/>
          </a:xfrm>
          <a:prstGeom prst="line">
            <a:avLst/>
          </a:prstGeom>
          <a:noFill/>
          <a:ln w="38160">
            <a:solidFill>
              <a:srgbClr val="000000"/>
            </a:solidFill>
            <a:miter lim="800000"/>
            <a:headEnd/>
            <a:tailEnd type="triangle" w="med" len="med"/>
          </a:ln>
          <a:effectLst/>
        </p:spPr>
        <p:txBody>
          <a:bodyPr lIns="82945" tIns="41473" rIns="82945" bIns="41473">
            <a:prstTxWarp prst="textNoShape">
              <a:avLst/>
            </a:prstTxWarp>
          </a:bodyPr>
          <a:lstStyle/>
          <a:p>
            <a:endParaRPr lang="en-US"/>
          </a:p>
        </p:txBody>
      </p:sp>
      <p:sp>
        <p:nvSpPr>
          <p:cNvPr id="13316" name="Line 4"/>
          <p:cNvSpPr>
            <a:spLocks noChangeShapeType="1"/>
          </p:cNvSpPr>
          <p:nvPr/>
        </p:nvSpPr>
        <p:spPr bwMode="auto">
          <a:xfrm flipV="1">
            <a:off x="5029921" y="2919540"/>
            <a:ext cx="532800" cy="231864"/>
          </a:xfrm>
          <a:prstGeom prst="line">
            <a:avLst/>
          </a:prstGeom>
          <a:noFill/>
          <a:ln w="38160">
            <a:solidFill>
              <a:srgbClr val="000000"/>
            </a:solidFill>
            <a:miter lim="800000"/>
            <a:headEnd/>
            <a:tailEnd type="triangle" w="med" len="med"/>
          </a:ln>
          <a:effectLst/>
        </p:spPr>
        <p:txBody>
          <a:bodyPr lIns="82945" tIns="41473" rIns="82945" bIns="41473">
            <a:prstTxWarp prst="textNoShape">
              <a:avLst/>
            </a:prstTxWarp>
          </a:bodyPr>
          <a:lstStyle/>
          <a:p>
            <a:endParaRPr lang="en-US"/>
          </a:p>
        </p:txBody>
      </p:sp>
      <p:sp>
        <p:nvSpPr>
          <p:cNvPr id="13317" name="Line 5"/>
          <p:cNvSpPr>
            <a:spLocks noChangeShapeType="1"/>
          </p:cNvSpPr>
          <p:nvPr/>
        </p:nvSpPr>
        <p:spPr bwMode="auto">
          <a:xfrm>
            <a:off x="2134080" y="2920979"/>
            <a:ext cx="4114080" cy="1441"/>
          </a:xfrm>
          <a:prstGeom prst="line">
            <a:avLst/>
          </a:prstGeom>
          <a:noFill/>
          <a:ln w="3240" cap="rnd">
            <a:solidFill>
              <a:srgbClr val="000000"/>
            </a:solidFill>
            <a:prstDash val="sysDot"/>
            <a:miter lim="800000"/>
            <a:headEnd/>
            <a:tailEnd/>
          </a:ln>
          <a:effectLst/>
        </p:spPr>
        <p:txBody>
          <a:bodyPr lIns="82945" tIns="41473" rIns="82945" bIns="41473">
            <a:prstTxWarp prst="textNoShape">
              <a:avLst/>
            </a:prstTxWarp>
          </a:bodyPr>
          <a:lstStyle/>
          <a:p>
            <a:endParaRPr lang="en-US"/>
          </a:p>
        </p:txBody>
      </p:sp>
      <p:sp>
        <p:nvSpPr>
          <p:cNvPr id="13318" name="Line 6"/>
          <p:cNvSpPr>
            <a:spLocks noChangeShapeType="1"/>
          </p:cNvSpPr>
          <p:nvPr/>
        </p:nvSpPr>
        <p:spPr bwMode="auto">
          <a:xfrm>
            <a:off x="2972160" y="3149964"/>
            <a:ext cx="2057760" cy="1440"/>
          </a:xfrm>
          <a:prstGeom prst="line">
            <a:avLst/>
          </a:prstGeom>
          <a:noFill/>
          <a:ln w="381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19" name="Text Box 7"/>
          <p:cNvSpPr txBox="1">
            <a:spLocks noChangeArrowheads="1"/>
          </p:cNvSpPr>
          <p:nvPr/>
        </p:nvSpPr>
        <p:spPr bwMode="auto">
          <a:xfrm>
            <a:off x="2138400" y="2997308"/>
            <a:ext cx="786836" cy="276995"/>
          </a:xfrm>
          <a:prstGeom prst="rect">
            <a:avLst/>
          </a:prstGeom>
          <a:noFill/>
          <a:ln w="9525">
            <a:noFill/>
            <a:round/>
            <a:headEnd/>
            <a:tailEnd/>
          </a:ln>
          <a:effectLst/>
        </p:spPr>
        <p:txBody>
          <a:bodyPr wrap="none" lIns="91436" tIns="45718" rIns="91436" bIns="45718">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200" b="1" dirty="0">
                <a:solidFill>
                  <a:srgbClr val="000000"/>
                </a:solidFill>
                <a:latin typeface="Tahoma" charset="0"/>
              </a:rPr>
              <a:t>access1</a:t>
            </a:r>
          </a:p>
        </p:txBody>
      </p:sp>
      <p:sp>
        <p:nvSpPr>
          <p:cNvPr id="13320" name="Text Box 8"/>
          <p:cNvSpPr txBox="1">
            <a:spLocks noChangeArrowheads="1"/>
          </p:cNvSpPr>
          <p:nvPr/>
        </p:nvSpPr>
        <p:spPr bwMode="auto">
          <a:xfrm>
            <a:off x="5263200" y="2920979"/>
            <a:ext cx="786836" cy="276995"/>
          </a:xfrm>
          <a:prstGeom prst="rect">
            <a:avLst/>
          </a:prstGeom>
          <a:noFill/>
          <a:ln w="9525">
            <a:noFill/>
            <a:round/>
            <a:headEnd/>
            <a:tailEnd/>
          </a:ln>
          <a:effectLst/>
        </p:spPr>
        <p:txBody>
          <a:bodyPr wrap="none" lIns="91436" tIns="45718" rIns="91436" bIns="45718">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200" b="1" dirty="0">
                <a:solidFill>
                  <a:srgbClr val="000000"/>
                </a:solidFill>
                <a:latin typeface="Tahoma" charset="0"/>
              </a:rPr>
              <a:t>access2</a:t>
            </a:r>
          </a:p>
        </p:txBody>
      </p:sp>
      <p:sp>
        <p:nvSpPr>
          <p:cNvPr id="13321" name="AutoShape 9"/>
          <p:cNvSpPr>
            <a:spLocks noChangeArrowheads="1"/>
          </p:cNvSpPr>
          <p:nvPr/>
        </p:nvSpPr>
        <p:spPr bwMode="auto">
          <a:xfrm>
            <a:off x="2743201" y="2691996"/>
            <a:ext cx="2819520" cy="76328"/>
          </a:xfrm>
          <a:prstGeom prst="leftRightArrow">
            <a:avLst>
              <a:gd name="adj1" fmla="val 50000"/>
              <a:gd name="adj2" fmla="val 735452"/>
            </a:avLst>
          </a:prstGeom>
          <a:solidFill>
            <a:srgbClr val="B2B2B2"/>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22" name="Text Box 10"/>
          <p:cNvSpPr txBox="1">
            <a:spLocks noChangeArrowheads="1"/>
          </p:cNvSpPr>
          <p:nvPr/>
        </p:nvSpPr>
        <p:spPr bwMode="auto">
          <a:xfrm>
            <a:off x="2892961" y="2362200"/>
            <a:ext cx="2289501" cy="276995"/>
          </a:xfrm>
          <a:prstGeom prst="rect">
            <a:avLst/>
          </a:prstGeom>
          <a:noFill/>
          <a:ln w="9525">
            <a:noFill/>
            <a:round/>
            <a:headEnd/>
            <a:tailEnd/>
          </a:ln>
          <a:effectLst/>
        </p:spPr>
        <p:txBody>
          <a:bodyPr wrap="none" lIns="91436" tIns="45718" rIns="91436" bIns="45718">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200" b="1" dirty="0" err="1">
                <a:solidFill>
                  <a:srgbClr val="000000"/>
                </a:solidFill>
                <a:latin typeface="Tahoma" charset="0"/>
              </a:rPr>
              <a:t>IdleTime</a:t>
            </a:r>
            <a:r>
              <a:rPr lang="en-GB" sz="1200" b="1" dirty="0">
                <a:solidFill>
                  <a:srgbClr val="000000"/>
                </a:solidFill>
                <a:latin typeface="Tahoma" charset="0"/>
              </a:rPr>
              <a:t> &gt; </a:t>
            </a:r>
            <a:r>
              <a:rPr lang="en-GB" sz="1200" b="1" dirty="0" err="1">
                <a:solidFill>
                  <a:srgbClr val="000000"/>
                </a:solidFill>
                <a:latin typeface="Tahoma" charset="0"/>
              </a:rPr>
              <a:t>BreakEvenTime</a:t>
            </a:r>
            <a:endParaRPr lang="en-GB" sz="1200" b="1" dirty="0">
              <a:solidFill>
                <a:srgbClr val="000000"/>
              </a:solidFill>
              <a:latin typeface="Tahoma" charset="0"/>
            </a:endParaRPr>
          </a:p>
        </p:txBody>
      </p:sp>
      <p:sp>
        <p:nvSpPr>
          <p:cNvPr id="13323" name="Oval 11"/>
          <p:cNvSpPr>
            <a:spLocks noChangeArrowheads="1"/>
          </p:cNvSpPr>
          <p:nvPr/>
        </p:nvSpPr>
        <p:spPr bwMode="auto">
          <a:xfrm flipV="1">
            <a:off x="2666880" y="2844652"/>
            <a:ext cx="152640" cy="152656"/>
          </a:xfrm>
          <a:prstGeom prst="ellipse">
            <a:avLst/>
          </a:prstGeom>
          <a:solidFill>
            <a:srgbClr val="000000"/>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24" name="Oval 12"/>
          <p:cNvSpPr>
            <a:spLocks noChangeArrowheads="1"/>
          </p:cNvSpPr>
          <p:nvPr/>
        </p:nvSpPr>
        <p:spPr bwMode="auto">
          <a:xfrm flipV="1">
            <a:off x="5486400" y="2844652"/>
            <a:ext cx="152640" cy="152656"/>
          </a:xfrm>
          <a:prstGeom prst="ellipse">
            <a:avLst/>
          </a:prstGeom>
          <a:solidFill>
            <a:srgbClr val="000000"/>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25" name="Line 13"/>
          <p:cNvSpPr>
            <a:spLocks noChangeShapeType="1"/>
          </p:cNvSpPr>
          <p:nvPr/>
        </p:nvSpPr>
        <p:spPr bwMode="auto">
          <a:xfrm>
            <a:off x="2514241" y="5714520"/>
            <a:ext cx="1524960" cy="1441"/>
          </a:xfrm>
          <a:prstGeom prst="line">
            <a:avLst/>
          </a:prstGeom>
          <a:noFill/>
          <a:ln w="381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26" name="Line 14"/>
          <p:cNvSpPr>
            <a:spLocks noChangeShapeType="1"/>
          </p:cNvSpPr>
          <p:nvPr/>
        </p:nvSpPr>
        <p:spPr bwMode="auto">
          <a:xfrm flipV="1">
            <a:off x="5333761" y="5713081"/>
            <a:ext cx="534240" cy="231864"/>
          </a:xfrm>
          <a:prstGeom prst="line">
            <a:avLst/>
          </a:prstGeom>
          <a:noFill/>
          <a:ln w="38160">
            <a:solidFill>
              <a:srgbClr val="000000"/>
            </a:solidFill>
            <a:miter lim="800000"/>
            <a:headEnd/>
            <a:tailEnd type="triangle" w="med" len="med"/>
          </a:ln>
          <a:effectLst/>
        </p:spPr>
        <p:txBody>
          <a:bodyPr lIns="82945" tIns="41473" rIns="82945" bIns="41473">
            <a:prstTxWarp prst="textNoShape">
              <a:avLst/>
            </a:prstTxWarp>
          </a:bodyPr>
          <a:lstStyle/>
          <a:p>
            <a:endParaRPr lang="en-US"/>
          </a:p>
        </p:txBody>
      </p:sp>
      <p:sp>
        <p:nvSpPr>
          <p:cNvPr id="13327" name="Line 15"/>
          <p:cNvSpPr>
            <a:spLocks noChangeShapeType="1"/>
          </p:cNvSpPr>
          <p:nvPr/>
        </p:nvSpPr>
        <p:spPr bwMode="auto">
          <a:xfrm>
            <a:off x="1905121" y="5714520"/>
            <a:ext cx="4114080" cy="1441"/>
          </a:xfrm>
          <a:prstGeom prst="line">
            <a:avLst/>
          </a:prstGeom>
          <a:noFill/>
          <a:ln w="3240" cap="rnd">
            <a:solidFill>
              <a:srgbClr val="000000"/>
            </a:solidFill>
            <a:prstDash val="sysDot"/>
            <a:miter lim="800000"/>
            <a:headEnd/>
            <a:tailEnd/>
          </a:ln>
          <a:effectLst/>
        </p:spPr>
        <p:txBody>
          <a:bodyPr lIns="82945" tIns="41473" rIns="82945" bIns="41473">
            <a:prstTxWarp prst="textNoShape">
              <a:avLst/>
            </a:prstTxWarp>
          </a:bodyPr>
          <a:lstStyle/>
          <a:p>
            <a:endParaRPr lang="en-US"/>
          </a:p>
        </p:txBody>
      </p:sp>
      <p:sp>
        <p:nvSpPr>
          <p:cNvPr id="13328" name="Line 16"/>
          <p:cNvSpPr>
            <a:spLocks noChangeShapeType="1"/>
          </p:cNvSpPr>
          <p:nvPr/>
        </p:nvSpPr>
        <p:spPr bwMode="auto">
          <a:xfrm>
            <a:off x="4266721" y="5943505"/>
            <a:ext cx="1067040" cy="1440"/>
          </a:xfrm>
          <a:prstGeom prst="line">
            <a:avLst/>
          </a:prstGeom>
          <a:noFill/>
          <a:ln w="381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29" name="Text Box 17"/>
          <p:cNvSpPr txBox="1">
            <a:spLocks noChangeArrowheads="1"/>
          </p:cNvSpPr>
          <p:nvPr/>
        </p:nvSpPr>
        <p:spPr bwMode="auto">
          <a:xfrm>
            <a:off x="2604960" y="5029008"/>
            <a:ext cx="1385557" cy="461661"/>
          </a:xfrm>
          <a:prstGeom prst="rect">
            <a:avLst/>
          </a:prstGeom>
          <a:noFill/>
          <a:ln w="9525">
            <a:noFill/>
            <a:round/>
            <a:headEnd/>
            <a:tailEnd/>
          </a:ln>
          <a:effectLst/>
        </p:spPr>
        <p:txBody>
          <a:bodyPr wrap="none" lIns="91436" tIns="45718" rIns="91436" bIns="45718">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200" b="1" dirty="0">
                <a:solidFill>
                  <a:srgbClr val="000000"/>
                </a:solidFill>
                <a:latin typeface="Tahoma" charset="0"/>
              </a:rPr>
              <a:t>Idle for </a:t>
            </a:r>
            <a:br>
              <a:rPr lang="en-GB" sz="1200" b="1" dirty="0">
                <a:solidFill>
                  <a:srgbClr val="000000"/>
                </a:solidFill>
                <a:latin typeface="Tahoma" charset="0"/>
              </a:rPr>
            </a:br>
            <a:r>
              <a:rPr lang="en-GB" sz="1200" b="1" dirty="0" err="1">
                <a:solidFill>
                  <a:srgbClr val="000000"/>
                </a:solidFill>
                <a:latin typeface="Tahoma" charset="0"/>
              </a:rPr>
              <a:t>BreakEvenTime</a:t>
            </a:r>
            <a:endParaRPr lang="en-GB" sz="1200" b="1" dirty="0">
              <a:solidFill>
                <a:srgbClr val="000000"/>
              </a:solidFill>
              <a:latin typeface="Tahoma" charset="0"/>
            </a:endParaRPr>
          </a:p>
        </p:txBody>
      </p:sp>
      <p:sp>
        <p:nvSpPr>
          <p:cNvPr id="13330" name="Oval 18"/>
          <p:cNvSpPr>
            <a:spLocks noChangeArrowheads="1"/>
          </p:cNvSpPr>
          <p:nvPr/>
        </p:nvSpPr>
        <p:spPr bwMode="auto">
          <a:xfrm flipV="1">
            <a:off x="2437921" y="5638193"/>
            <a:ext cx="152640" cy="152656"/>
          </a:xfrm>
          <a:prstGeom prst="ellipse">
            <a:avLst/>
          </a:prstGeom>
          <a:solidFill>
            <a:srgbClr val="000000"/>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31" name="Oval 19"/>
          <p:cNvSpPr>
            <a:spLocks noChangeArrowheads="1"/>
          </p:cNvSpPr>
          <p:nvPr/>
        </p:nvSpPr>
        <p:spPr bwMode="auto">
          <a:xfrm flipV="1">
            <a:off x="5257441" y="5638193"/>
            <a:ext cx="152640" cy="152656"/>
          </a:xfrm>
          <a:prstGeom prst="ellipse">
            <a:avLst/>
          </a:prstGeom>
          <a:solidFill>
            <a:srgbClr val="000000"/>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32" name="Line 20"/>
          <p:cNvSpPr>
            <a:spLocks noChangeShapeType="1"/>
          </p:cNvSpPr>
          <p:nvPr/>
        </p:nvSpPr>
        <p:spPr bwMode="auto">
          <a:xfrm>
            <a:off x="4039201" y="5714521"/>
            <a:ext cx="227520" cy="228984"/>
          </a:xfrm>
          <a:prstGeom prst="line">
            <a:avLst/>
          </a:prstGeom>
          <a:noFill/>
          <a:ln w="38160">
            <a:solidFill>
              <a:srgbClr val="000000"/>
            </a:solidFill>
            <a:miter lim="800000"/>
            <a:headEnd/>
            <a:tailEnd type="triangle" w="med" len="med"/>
          </a:ln>
          <a:effectLst/>
        </p:spPr>
        <p:txBody>
          <a:bodyPr lIns="82945" tIns="41473" rIns="82945" bIns="41473">
            <a:prstTxWarp prst="textNoShape">
              <a:avLst/>
            </a:prstTxWarp>
          </a:bodyPr>
          <a:lstStyle/>
          <a:p>
            <a:endParaRPr lang="en-US"/>
          </a:p>
        </p:txBody>
      </p:sp>
      <p:sp>
        <p:nvSpPr>
          <p:cNvPr id="13333" name="AutoShape 21"/>
          <p:cNvSpPr>
            <a:spLocks noChangeArrowheads="1"/>
          </p:cNvSpPr>
          <p:nvPr/>
        </p:nvSpPr>
        <p:spPr bwMode="auto">
          <a:xfrm>
            <a:off x="2514241" y="5486976"/>
            <a:ext cx="1524960" cy="76328"/>
          </a:xfrm>
          <a:prstGeom prst="leftRightArrow">
            <a:avLst>
              <a:gd name="adj1" fmla="val 50000"/>
              <a:gd name="adj2" fmla="val 397770"/>
            </a:avLst>
          </a:prstGeom>
          <a:solidFill>
            <a:srgbClr val="B2B2B2"/>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34" name="AutoShape 22"/>
          <p:cNvSpPr>
            <a:spLocks noChangeArrowheads="1"/>
          </p:cNvSpPr>
          <p:nvPr/>
        </p:nvSpPr>
        <p:spPr bwMode="auto">
          <a:xfrm>
            <a:off x="5333760" y="5486976"/>
            <a:ext cx="457920" cy="76328"/>
          </a:xfrm>
          <a:prstGeom prst="leftRightArrow">
            <a:avLst>
              <a:gd name="adj1" fmla="val 50000"/>
              <a:gd name="adj2" fmla="val 119444"/>
            </a:avLst>
          </a:prstGeom>
          <a:solidFill>
            <a:srgbClr val="B2B2B2"/>
          </a:solidFill>
          <a:ln w="9360">
            <a:solidFill>
              <a:srgbClr val="000000"/>
            </a:solidFill>
            <a:miter lim="800000"/>
            <a:headEnd/>
            <a:tailEnd/>
          </a:ln>
          <a:effectLst/>
        </p:spPr>
        <p:txBody>
          <a:bodyPr wrap="none" lIns="82945" tIns="41473" rIns="82945" bIns="41473" anchor="ctr">
            <a:prstTxWarp prst="textNoShape">
              <a:avLst/>
            </a:prstTxWarp>
          </a:bodyPr>
          <a:lstStyle/>
          <a:p>
            <a:endParaRPr lang="en-US"/>
          </a:p>
        </p:txBody>
      </p:sp>
      <p:sp>
        <p:nvSpPr>
          <p:cNvPr id="13335" name="Text Box 23"/>
          <p:cNvSpPr txBox="1">
            <a:spLocks noChangeArrowheads="1"/>
          </p:cNvSpPr>
          <p:nvPr/>
        </p:nvSpPr>
        <p:spPr bwMode="auto">
          <a:xfrm>
            <a:off x="5112000" y="5181664"/>
            <a:ext cx="951745" cy="276995"/>
          </a:xfrm>
          <a:prstGeom prst="rect">
            <a:avLst/>
          </a:prstGeom>
          <a:noFill/>
          <a:ln w="9525">
            <a:noFill/>
            <a:round/>
            <a:headEnd/>
            <a:tailEnd/>
          </a:ln>
          <a:effectLst/>
        </p:spPr>
        <p:txBody>
          <a:bodyPr wrap="none" lIns="91436" tIns="45718" rIns="91436" bIns="45718">
            <a:prstTxWarp prst="textNoShape">
              <a:avLst/>
            </a:prstTxWarp>
            <a:spAutoFit/>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1200" b="1" dirty="0">
                <a:solidFill>
                  <a:srgbClr val="000000"/>
                </a:solidFill>
                <a:latin typeface="Tahoma" charset="0"/>
              </a:rPr>
              <a:t>Wait time</a:t>
            </a:r>
          </a:p>
        </p:txBody>
      </p:sp>
      <p:sp>
        <p:nvSpPr>
          <p:cNvPr id="13336" name="Line 24"/>
          <p:cNvSpPr>
            <a:spLocks noChangeShapeType="1"/>
          </p:cNvSpPr>
          <p:nvPr/>
        </p:nvSpPr>
        <p:spPr bwMode="auto">
          <a:xfrm flipV="1">
            <a:off x="2743201" y="2690555"/>
            <a:ext cx="1440" cy="155536"/>
          </a:xfrm>
          <a:prstGeom prst="line">
            <a:avLst/>
          </a:prstGeom>
          <a:noFill/>
          <a:ln w="93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37" name="Line 25"/>
          <p:cNvSpPr>
            <a:spLocks noChangeShapeType="1"/>
          </p:cNvSpPr>
          <p:nvPr/>
        </p:nvSpPr>
        <p:spPr bwMode="auto">
          <a:xfrm flipV="1">
            <a:off x="5562721" y="2690555"/>
            <a:ext cx="1440" cy="155536"/>
          </a:xfrm>
          <a:prstGeom prst="line">
            <a:avLst/>
          </a:prstGeom>
          <a:noFill/>
          <a:ln w="93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38" name="Line 26"/>
          <p:cNvSpPr>
            <a:spLocks noChangeShapeType="1"/>
          </p:cNvSpPr>
          <p:nvPr/>
        </p:nvSpPr>
        <p:spPr bwMode="auto">
          <a:xfrm flipV="1">
            <a:off x="2514240" y="5485536"/>
            <a:ext cx="1440" cy="154096"/>
          </a:xfrm>
          <a:prstGeom prst="line">
            <a:avLst/>
          </a:prstGeom>
          <a:noFill/>
          <a:ln w="93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39" name="Line 27"/>
          <p:cNvSpPr>
            <a:spLocks noChangeShapeType="1"/>
          </p:cNvSpPr>
          <p:nvPr/>
        </p:nvSpPr>
        <p:spPr bwMode="auto">
          <a:xfrm flipV="1">
            <a:off x="4039201" y="5485536"/>
            <a:ext cx="1440" cy="230424"/>
          </a:xfrm>
          <a:prstGeom prst="line">
            <a:avLst/>
          </a:prstGeom>
          <a:noFill/>
          <a:ln w="93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40" name="Line 28"/>
          <p:cNvSpPr>
            <a:spLocks noChangeShapeType="1"/>
          </p:cNvSpPr>
          <p:nvPr/>
        </p:nvSpPr>
        <p:spPr bwMode="auto">
          <a:xfrm flipV="1">
            <a:off x="5333760" y="5485536"/>
            <a:ext cx="1440" cy="154096"/>
          </a:xfrm>
          <a:prstGeom prst="line">
            <a:avLst/>
          </a:prstGeom>
          <a:noFill/>
          <a:ln w="93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41" name="Line 29"/>
          <p:cNvSpPr>
            <a:spLocks noChangeShapeType="1"/>
          </p:cNvSpPr>
          <p:nvPr/>
        </p:nvSpPr>
        <p:spPr bwMode="auto">
          <a:xfrm flipV="1">
            <a:off x="5791680" y="5485536"/>
            <a:ext cx="1440" cy="230424"/>
          </a:xfrm>
          <a:prstGeom prst="line">
            <a:avLst/>
          </a:prstGeom>
          <a:noFill/>
          <a:ln w="9360">
            <a:solidFill>
              <a:srgbClr val="000000"/>
            </a:solidFill>
            <a:miter lim="800000"/>
            <a:headEnd/>
            <a:tailEnd/>
          </a:ln>
          <a:effectLst/>
        </p:spPr>
        <p:txBody>
          <a:bodyPr lIns="82945" tIns="41473" rIns="82945" bIns="41473">
            <a:prstTxWarp prst="textNoShape">
              <a:avLst/>
            </a:prstTxWarp>
          </a:bodyPr>
          <a:lstStyle/>
          <a:p>
            <a:endParaRPr lang="en-US"/>
          </a:p>
        </p:txBody>
      </p:sp>
      <p:sp>
        <p:nvSpPr>
          <p:cNvPr id="13342" name="Text Box 30"/>
          <p:cNvSpPr txBox="1">
            <a:spLocks noChangeArrowheads="1"/>
          </p:cNvSpPr>
          <p:nvPr/>
        </p:nvSpPr>
        <p:spPr bwMode="auto">
          <a:xfrm>
            <a:off x="0" y="6510924"/>
            <a:ext cx="9144000" cy="346574"/>
          </a:xfrm>
          <a:prstGeom prst="rect">
            <a:avLst/>
          </a:prstGeom>
          <a:noFill/>
          <a:ln w="9525">
            <a:noFill/>
            <a:round/>
            <a:headEnd/>
            <a:tailEnd/>
          </a:ln>
          <a:effectLst/>
        </p:spPr>
        <p:txBody>
          <a:bodyPr lIns="81639" tIns="42452" rIns="81639" bIns="42452">
            <a:prstTxWarp prst="textNoShape">
              <a:avLst/>
            </a:prstTxWarp>
            <a:spAutoFit/>
          </a:bodyPr>
          <a:lstStyle/>
          <a:p>
            <a:pPr>
              <a:lnSpc>
                <a:spcPct val="93000"/>
              </a:lnSpc>
              <a:spcBef>
                <a:spcPts val="1020"/>
              </a:spcBef>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GB" dirty="0">
                <a:solidFill>
                  <a:srgbClr val="FFFFFF"/>
                </a:solidFill>
              </a:rPr>
              <a:t>Source: from the presentation slides of the authors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childTnLst>
                                </p:cTn>
                              </p:par>
                              <p:par>
                                <p:cTn id="7" presetID="1" presetClass="entr" fill="hold" grpId="0" nodeType="withEffect">
                                  <p:stCondLst>
                                    <p:cond delay="0"/>
                                  </p:stCondLst>
                                  <p:childTnLst>
                                    <p:set>
                                      <p:cBhvr>
                                        <p:cTn id="8" dur="1" fill="hold">
                                          <p:stCondLst>
                                            <p:cond delay="0"/>
                                          </p:stCondLst>
                                        </p:cTn>
                                        <p:tgtEl>
                                          <p:spTgt spid="1332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331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3320"/>
                                        </p:tgtEl>
                                        <p:attrNameLst>
                                          <p:attrName>style.visibility</p:attrName>
                                        </p:attrNameLst>
                                      </p:cBhvr>
                                      <p:to>
                                        <p:strVal val="visible"/>
                                      </p:to>
                                    </p:set>
                                  </p:childTnLst>
                                </p:cTn>
                              </p:par>
                              <p:par>
                                <p:cTn id="13" presetID="1" presetClass="entr" fill="hold" grpId="0" nodeType="withEffect">
                                  <p:stCondLst>
                                    <p:cond delay="0"/>
                                  </p:stCondLst>
                                  <p:childTnLst>
                                    <p:set>
                                      <p:cBhvr>
                                        <p:cTn id="14" dur="1" fill="hold">
                                          <p:stCondLst>
                                            <p:cond delay="0"/>
                                          </p:stCondLst>
                                        </p:cTn>
                                        <p:tgtEl>
                                          <p:spTgt spid="1332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3322"/>
                                        </p:tgtEl>
                                        <p:attrNameLst>
                                          <p:attrName>style.visibility</p:attrName>
                                        </p:attrNameLst>
                                      </p:cBhvr>
                                      <p:to>
                                        <p:strVal val="visible"/>
                                      </p:to>
                                    </p:set>
                                  </p:childTnLst>
                                </p:cTn>
                              </p:par>
                              <p:par>
                                <p:cTn id="17" presetID="1" presetClass="entr" fill="hold" grpId="0" nodeType="withEffect">
                                  <p:stCondLst>
                                    <p:cond delay="0"/>
                                  </p:stCondLst>
                                  <p:childTnLst>
                                    <p:set>
                                      <p:cBhvr>
                                        <p:cTn id="18" dur="1" fill="hold">
                                          <p:stCondLst>
                                            <p:cond delay="0"/>
                                          </p:stCondLst>
                                        </p:cTn>
                                        <p:tgtEl>
                                          <p:spTgt spid="13317"/>
                                        </p:tgtEl>
                                        <p:attrNameLst>
                                          <p:attrName>style.visibility</p:attrName>
                                        </p:attrNameLst>
                                      </p:cBhvr>
                                      <p:to>
                                        <p:strVal val="visible"/>
                                      </p:to>
                                    </p:set>
                                  </p:childTnLst>
                                </p:cTn>
                              </p:par>
                              <p:par>
                                <p:cTn id="19" presetID="1" presetClass="entr"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childTnLst>
                                </p:cTn>
                              </p:par>
                              <p:par>
                                <p:cTn id="21" presetID="1" presetClass="entr" fill="hold" grpId="0" nodeType="withEffect">
                                  <p:stCondLst>
                                    <p:cond delay="0"/>
                                  </p:stCondLst>
                                  <p:childTnLst>
                                    <p:set>
                                      <p:cBhvr>
                                        <p:cTn id="22" dur="1" fill="hold">
                                          <p:stCondLst>
                                            <p:cond delay="0"/>
                                          </p:stCondLst>
                                        </p:cTn>
                                        <p:tgtEl>
                                          <p:spTgt spid="133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grpId="0" nodeType="clickEffect">
                                  <p:stCondLst>
                                    <p:cond delay="0"/>
                                  </p:stCondLst>
                                  <p:childTnLst>
                                    <p:set>
                                      <p:cBhvr>
                                        <p:cTn id="26" dur="1" fill="hold">
                                          <p:stCondLst>
                                            <p:cond delay="0"/>
                                          </p:stCondLst>
                                        </p:cTn>
                                        <p:tgtEl>
                                          <p:spTgt spid="13315"/>
                                        </p:tgtEl>
                                        <p:attrNameLst>
                                          <p:attrName>style.visibility</p:attrName>
                                        </p:attrNameLst>
                                      </p:cBhvr>
                                      <p:to>
                                        <p:strVal val="visible"/>
                                      </p:to>
                                    </p:set>
                                  </p:childTnLst>
                                </p:cTn>
                              </p:par>
                              <p:par>
                                <p:cTn id="27" presetID="1" presetClass="entr" fill="hold" grpId="0" nodeType="withEffect">
                                  <p:stCondLst>
                                    <p:cond delay="0"/>
                                  </p:stCondLst>
                                  <p:childTnLst>
                                    <p:set>
                                      <p:cBhvr>
                                        <p:cTn id="28" dur="1" fill="hold">
                                          <p:stCondLst>
                                            <p:cond delay="0"/>
                                          </p:stCondLst>
                                        </p:cTn>
                                        <p:tgtEl>
                                          <p:spTgt spid="13318"/>
                                        </p:tgtEl>
                                        <p:attrNameLst>
                                          <p:attrName>style.visibility</p:attrName>
                                        </p:attrNameLst>
                                      </p:cBhvr>
                                      <p:to>
                                        <p:strVal val="visible"/>
                                      </p:to>
                                    </p:set>
                                  </p:childTnLst>
                                </p:cTn>
                              </p:par>
                              <p:par>
                                <p:cTn id="29" presetID="1" presetClass="entr" fill="hold" grpId="0" nodeType="withEffect">
                                  <p:stCondLst>
                                    <p:cond delay="0"/>
                                  </p:stCondLst>
                                  <p:childTnLst>
                                    <p:set>
                                      <p:cBhvr>
                                        <p:cTn id="30" dur="1" fill="hold">
                                          <p:stCondLst>
                                            <p:cond delay="0"/>
                                          </p:stCondLst>
                                        </p:cTn>
                                        <p:tgtEl>
                                          <p:spTgt spid="133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grpId="0" nodeType="clickEffect">
                                  <p:stCondLst>
                                    <p:cond delay="0"/>
                                  </p:stCondLst>
                                  <p:childTnLst>
                                    <p:set>
                                      <p:cBhvr>
                                        <p:cTn id="34" dur="1" fill="hold">
                                          <p:stCondLst>
                                            <p:cond delay="0"/>
                                          </p:stCondLst>
                                        </p:cTn>
                                        <p:tgtEl>
                                          <p:spTgt spid="13330"/>
                                        </p:tgtEl>
                                        <p:attrNameLst>
                                          <p:attrName>style.visibility</p:attrName>
                                        </p:attrNameLst>
                                      </p:cBhvr>
                                      <p:to>
                                        <p:strVal val="visible"/>
                                      </p:to>
                                    </p:set>
                                  </p:childTnLst>
                                </p:cTn>
                              </p:par>
                              <p:par>
                                <p:cTn id="35" presetID="1" presetClass="entr" fill="hold" grpId="0" nodeType="withEffect">
                                  <p:stCondLst>
                                    <p:cond delay="0"/>
                                  </p:stCondLst>
                                  <p:childTnLst>
                                    <p:set>
                                      <p:cBhvr>
                                        <p:cTn id="36" dur="1" fill="hold">
                                          <p:stCondLst>
                                            <p:cond delay="0"/>
                                          </p:stCondLst>
                                        </p:cTn>
                                        <p:tgtEl>
                                          <p:spTgt spid="13331"/>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13329"/>
                                        </p:tgtEl>
                                        <p:attrNameLst>
                                          <p:attrName>style.visibility</p:attrName>
                                        </p:attrNameLst>
                                      </p:cBhvr>
                                      <p:to>
                                        <p:strVal val="visible"/>
                                      </p:to>
                                    </p:set>
                                  </p:childTnLst>
                                </p:cTn>
                              </p:par>
                              <p:par>
                                <p:cTn id="39" presetID="1" presetClass="entr" fill="hold" grpId="0" nodeType="withEffect">
                                  <p:stCondLst>
                                    <p:cond delay="0"/>
                                  </p:stCondLst>
                                  <p:childTnLst>
                                    <p:set>
                                      <p:cBhvr>
                                        <p:cTn id="40" dur="1" fill="hold">
                                          <p:stCondLst>
                                            <p:cond delay="0"/>
                                          </p:stCondLst>
                                        </p:cTn>
                                        <p:tgtEl>
                                          <p:spTgt spid="13327"/>
                                        </p:tgtEl>
                                        <p:attrNameLst>
                                          <p:attrName>style.visibility</p:attrName>
                                        </p:attrNameLst>
                                      </p:cBhvr>
                                      <p:to>
                                        <p:strVal val="visible"/>
                                      </p:to>
                                    </p:set>
                                  </p:childTnLst>
                                </p:cTn>
                              </p:par>
                              <p:par>
                                <p:cTn id="41" presetID="1" presetClass="entr" fill="hold" grpId="0" nodeType="withEffect">
                                  <p:stCondLst>
                                    <p:cond delay="0"/>
                                  </p:stCondLst>
                                  <p:childTnLst>
                                    <p:set>
                                      <p:cBhvr>
                                        <p:cTn id="42" dur="1" fill="hold">
                                          <p:stCondLst>
                                            <p:cond delay="0"/>
                                          </p:stCondLst>
                                        </p:cTn>
                                        <p:tgtEl>
                                          <p:spTgt spid="13325"/>
                                        </p:tgtEl>
                                        <p:attrNameLst>
                                          <p:attrName>style.visibility</p:attrName>
                                        </p:attrNameLst>
                                      </p:cBhvr>
                                      <p:to>
                                        <p:strVal val="visible"/>
                                      </p:to>
                                    </p:set>
                                  </p:childTnLst>
                                </p:cTn>
                              </p:par>
                              <p:par>
                                <p:cTn id="43" presetID="1" presetClass="entr" fill="hold" grpId="0" nodeType="withEffect">
                                  <p:stCondLst>
                                    <p:cond delay="0"/>
                                  </p:stCondLst>
                                  <p:childTnLst>
                                    <p:set>
                                      <p:cBhvr>
                                        <p:cTn id="44" dur="1" fill="hold">
                                          <p:stCondLst>
                                            <p:cond delay="0"/>
                                          </p:stCondLst>
                                        </p:cTn>
                                        <p:tgtEl>
                                          <p:spTgt spid="13328"/>
                                        </p:tgtEl>
                                        <p:attrNameLst>
                                          <p:attrName>style.visibility</p:attrName>
                                        </p:attrNameLst>
                                      </p:cBhvr>
                                      <p:to>
                                        <p:strVal val="visible"/>
                                      </p:to>
                                    </p:set>
                                  </p:childTnLst>
                                </p:cTn>
                              </p:par>
                              <p:par>
                                <p:cTn id="45" presetID="1" presetClass="entr" fill="hold" grpId="0" nodeType="withEffect">
                                  <p:stCondLst>
                                    <p:cond delay="0"/>
                                  </p:stCondLst>
                                  <p:childTnLst>
                                    <p:set>
                                      <p:cBhvr>
                                        <p:cTn id="46" dur="1" fill="hold">
                                          <p:stCondLst>
                                            <p:cond delay="0"/>
                                          </p:stCondLst>
                                        </p:cTn>
                                        <p:tgtEl>
                                          <p:spTgt spid="13326"/>
                                        </p:tgtEl>
                                        <p:attrNameLst>
                                          <p:attrName>style.visibility</p:attrName>
                                        </p:attrNameLst>
                                      </p:cBhvr>
                                      <p:to>
                                        <p:strVal val="visible"/>
                                      </p:to>
                                    </p:set>
                                  </p:childTnLst>
                                </p:cTn>
                              </p:par>
                              <p:par>
                                <p:cTn id="47" presetID="1" presetClass="entr" fill="hold" grpId="0" nodeType="withEffect">
                                  <p:stCondLst>
                                    <p:cond delay="0"/>
                                  </p:stCondLst>
                                  <p:childTnLst>
                                    <p:set>
                                      <p:cBhvr>
                                        <p:cTn id="48" dur="1" fill="hold">
                                          <p:stCondLst>
                                            <p:cond delay="0"/>
                                          </p:stCondLst>
                                        </p:cTn>
                                        <p:tgtEl>
                                          <p:spTgt spid="13332"/>
                                        </p:tgtEl>
                                        <p:attrNameLst>
                                          <p:attrName>style.visibility</p:attrName>
                                        </p:attrNameLst>
                                      </p:cBhvr>
                                      <p:to>
                                        <p:strVal val="visible"/>
                                      </p:to>
                                    </p:set>
                                  </p:childTnLst>
                                </p:cTn>
                              </p:par>
                              <p:par>
                                <p:cTn id="49" presetID="1" presetClass="entr" fill="hold" grpId="0" nodeType="withEffect">
                                  <p:stCondLst>
                                    <p:cond delay="0"/>
                                  </p:stCondLst>
                                  <p:childTnLst>
                                    <p:set>
                                      <p:cBhvr>
                                        <p:cTn id="50" dur="1" fill="hold">
                                          <p:stCondLst>
                                            <p:cond delay="0"/>
                                          </p:stCondLst>
                                        </p:cTn>
                                        <p:tgtEl>
                                          <p:spTgt spid="13333"/>
                                        </p:tgtEl>
                                        <p:attrNameLst>
                                          <p:attrName>style.visibility</p:attrName>
                                        </p:attrNameLst>
                                      </p:cBhvr>
                                      <p:to>
                                        <p:strVal val="visible"/>
                                      </p:to>
                                    </p:set>
                                  </p:childTnLst>
                                </p:cTn>
                              </p:par>
                              <p:par>
                                <p:cTn id="51" presetID="1" presetClass="entr" fill="hold" grpId="0" nodeType="withEffect">
                                  <p:stCondLst>
                                    <p:cond delay="0"/>
                                  </p:stCondLst>
                                  <p:childTnLst>
                                    <p:set>
                                      <p:cBhvr>
                                        <p:cTn id="52" dur="1" fill="hold">
                                          <p:stCondLst>
                                            <p:cond delay="0"/>
                                          </p:stCondLst>
                                        </p:cTn>
                                        <p:tgtEl>
                                          <p:spTgt spid="13334"/>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13335"/>
                                        </p:tgtEl>
                                        <p:attrNameLst>
                                          <p:attrName>style.visibility</p:attrName>
                                        </p:attrNameLst>
                                      </p:cBhvr>
                                      <p:to>
                                        <p:strVal val="visible"/>
                                      </p:to>
                                    </p:set>
                                  </p:childTnLst>
                                </p:cTn>
                              </p:par>
                              <p:par>
                                <p:cTn id="55" presetID="1" presetClass="entr" fill="hold" grpId="0" nodeType="withEffect">
                                  <p:stCondLst>
                                    <p:cond delay="0"/>
                                  </p:stCondLst>
                                  <p:childTnLst>
                                    <p:set>
                                      <p:cBhvr>
                                        <p:cTn id="56" dur="1" fill="hold">
                                          <p:stCondLst>
                                            <p:cond delay="0"/>
                                          </p:stCondLst>
                                        </p:cTn>
                                        <p:tgtEl>
                                          <p:spTgt spid="13339"/>
                                        </p:tgtEl>
                                        <p:attrNameLst>
                                          <p:attrName>style.visibility</p:attrName>
                                        </p:attrNameLst>
                                      </p:cBhvr>
                                      <p:to>
                                        <p:strVal val="visible"/>
                                      </p:to>
                                    </p:set>
                                  </p:childTnLst>
                                </p:cTn>
                              </p:par>
                              <p:par>
                                <p:cTn id="57" presetID="1" presetClass="entr" fill="hold" grpId="0" nodeType="withEffect">
                                  <p:stCondLst>
                                    <p:cond delay="0"/>
                                  </p:stCondLst>
                                  <p:childTnLst>
                                    <p:set>
                                      <p:cBhvr>
                                        <p:cTn id="58" dur="1" fill="hold">
                                          <p:stCondLst>
                                            <p:cond delay="0"/>
                                          </p:stCondLst>
                                        </p:cTn>
                                        <p:tgtEl>
                                          <p:spTgt spid="13340"/>
                                        </p:tgtEl>
                                        <p:attrNameLst>
                                          <p:attrName>style.visibility</p:attrName>
                                        </p:attrNameLst>
                                      </p:cBhvr>
                                      <p:to>
                                        <p:strVal val="visible"/>
                                      </p:to>
                                    </p:set>
                                  </p:childTnLst>
                                </p:cTn>
                              </p:par>
                              <p:par>
                                <p:cTn id="59" presetID="1" presetClass="entr" fill="hold" grpId="0" nodeType="withEffect">
                                  <p:stCondLst>
                                    <p:cond delay="0"/>
                                  </p:stCondLst>
                                  <p:childTnLst>
                                    <p:set>
                                      <p:cBhvr>
                                        <p:cTn id="60" dur="1" fill="hold">
                                          <p:stCondLst>
                                            <p:cond delay="0"/>
                                          </p:stCondLst>
                                        </p:cTn>
                                        <p:tgtEl>
                                          <p:spTgt spid="13341"/>
                                        </p:tgtEl>
                                        <p:attrNameLst>
                                          <p:attrName>style.visibility</p:attrName>
                                        </p:attrNameLst>
                                      </p:cBhvr>
                                      <p:to>
                                        <p:strVal val="visible"/>
                                      </p:to>
                                    </p:set>
                                  </p:childTnLst>
                                </p:cTn>
                              </p:par>
                              <p:par>
                                <p:cTn id="61" presetID="1" presetClass="entr" fill="hold" grpId="0" nodeType="withEffect">
                                  <p:stCondLst>
                                    <p:cond delay="0"/>
                                  </p:stCondLst>
                                  <p:childTnLst>
                                    <p:set>
                                      <p:cBhvr>
                                        <p:cTn id="62" dur="1" fill="hold">
                                          <p:stCondLst>
                                            <p:cond delay="0"/>
                                          </p:stCondLst>
                                        </p:cTn>
                                        <p:tgtEl>
                                          <p:spTgt spid="13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P spid="13317" grpId="0" animBg="1"/>
      <p:bldP spid="13318" grpId="0" animBg="1"/>
      <p:bldP spid="13321" grpId="0" animBg="1"/>
      <p:bldP spid="13323" grpId="0" animBg="1"/>
      <p:bldP spid="13324" grpId="0" animBg="1"/>
      <p:bldP spid="13325" grpId="0" animBg="1"/>
      <p:bldP spid="13326" grpId="0" animBg="1"/>
      <p:bldP spid="13327" grpId="0" animBg="1"/>
      <p:bldP spid="13328" grpId="0" animBg="1"/>
      <p:bldP spid="13330" grpId="0" animBg="1"/>
      <p:bldP spid="13331" grpId="0" animBg="1"/>
      <p:bldP spid="13332" grpId="0" animBg="1"/>
      <p:bldP spid="13333" grpId="0" animBg="1"/>
      <p:bldP spid="13334" grpId="0" animBg="1"/>
      <p:bldP spid="13336" grpId="0" animBg="1"/>
      <p:bldP spid="13337" grpId="0" animBg="1"/>
      <p:bldP spid="13338" grpId="0" animBg="1"/>
      <p:bldP spid="13339" grpId="0" animBg="1"/>
      <p:bldP spid="13340" grpId="0" animBg="1"/>
      <p:bldP spid="13341"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mtClean="0"/>
              <a:t>Spin-Down Policies</a:t>
            </a:r>
            <a:endParaRPr lang="en-US"/>
          </a:p>
        </p:txBody>
      </p:sp>
      <p:sp>
        <p:nvSpPr>
          <p:cNvPr id="7" name="Content Placeholder 6"/>
          <p:cNvSpPr>
            <a:spLocks noGrp="1"/>
          </p:cNvSpPr>
          <p:nvPr>
            <p:ph idx="1"/>
          </p:nvPr>
        </p:nvSpPr>
        <p:spPr/>
        <p:txBody>
          <a:bodyPr>
            <a:normAutofit/>
          </a:bodyPr>
          <a:lstStyle/>
          <a:p>
            <a:r>
              <a:rPr lang="en-US" dirty="0" smtClean="0"/>
              <a:t>Fixed Thresholds</a:t>
            </a:r>
          </a:p>
          <a:p>
            <a:pPr lvl="1"/>
            <a:r>
              <a:rPr lang="en-US" sz="2400" dirty="0" smtClean="0"/>
              <a:t>T</a:t>
            </a:r>
            <a:r>
              <a:rPr lang="en-US" sz="2400" baseline="-25000" dirty="0" smtClean="0"/>
              <a:t>out</a:t>
            </a:r>
            <a:r>
              <a:rPr lang="en-US" sz="2400" dirty="0" smtClean="0"/>
              <a:t> = spin-down cost </a:t>
            </a:r>
            <a:r>
              <a:rPr lang="en-US" sz="2400" dirty="0" err="1" smtClean="0"/>
              <a:t>s.t</a:t>
            </a:r>
            <a:r>
              <a:rPr lang="en-US" sz="2400" dirty="0" smtClean="0"/>
              <a:t>. </a:t>
            </a:r>
            <a:r>
              <a:rPr lang="en-US" sz="2400" dirty="0" smtClean="0">
                <a:solidFill>
                  <a:schemeClr val="accent2"/>
                </a:solidFill>
              </a:rPr>
              <a:t>2*</a:t>
            </a:r>
            <a:r>
              <a:rPr lang="en-US" sz="2400" dirty="0" err="1" smtClean="0">
                <a:solidFill>
                  <a:schemeClr val="accent2"/>
                </a:solidFill>
              </a:rPr>
              <a:t>E</a:t>
            </a:r>
            <a:r>
              <a:rPr lang="en-US" sz="2400" baseline="-25000" dirty="0" err="1" smtClean="0">
                <a:solidFill>
                  <a:schemeClr val="accent2"/>
                </a:solidFill>
              </a:rPr>
              <a:t>transition</a:t>
            </a:r>
            <a:r>
              <a:rPr lang="en-US" sz="2400" baseline="-25000" dirty="0" smtClean="0">
                <a:solidFill>
                  <a:schemeClr val="accent2"/>
                </a:solidFill>
              </a:rPr>
              <a:t> </a:t>
            </a:r>
            <a:r>
              <a:rPr lang="en-US" sz="2400" dirty="0" smtClean="0">
                <a:solidFill>
                  <a:schemeClr val="accent2"/>
                </a:solidFill>
              </a:rPr>
              <a:t>= </a:t>
            </a:r>
            <a:r>
              <a:rPr lang="en-US" sz="2400" dirty="0" err="1" smtClean="0">
                <a:solidFill>
                  <a:schemeClr val="accent2"/>
                </a:solidFill>
              </a:rPr>
              <a:t>P</a:t>
            </a:r>
            <a:r>
              <a:rPr lang="en-US" sz="2400" baseline="-25000" dirty="0" err="1" smtClean="0">
                <a:solidFill>
                  <a:schemeClr val="accent2"/>
                </a:solidFill>
              </a:rPr>
              <a:t>spin</a:t>
            </a:r>
            <a:r>
              <a:rPr lang="en-US" sz="2400" dirty="0" smtClean="0">
                <a:solidFill>
                  <a:schemeClr val="accent2"/>
                </a:solidFill>
              </a:rPr>
              <a:t>*T</a:t>
            </a:r>
            <a:r>
              <a:rPr lang="en-US" sz="2400" baseline="-25000" dirty="0" smtClean="0">
                <a:solidFill>
                  <a:schemeClr val="accent2"/>
                </a:solidFill>
              </a:rPr>
              <a:t>out</a:t>
            </a:r>
            <a:endParaRPr lang="en-US" sz="2400" dirty="0" smtClean="0"/>
          </a:p>
          <a:p>
            <a:r>
              <a:rPr lang="en-US" dirty="0" smtClean="0"/>
              <a:t>Adaptive Thresholds: </a:t>
            </a:r>
            <a:r>
              <a:rPr lang="en-US" dirty="0" smtClean="0">
                <a:solidFill>
                  <a:schemeClr val="accent2"/>
                </a:solidFill>
              </a:rPr>
              <a:t>T</a:t>
            </a:r>
            <a:r>
              <a:rPr lang="en-US" baseline="-25000" dirty="0" smtClean="0">
                <a:solidFill>
                  <a:schemeClr val="accent2"/>
                </a:solidFill>
              </a:rPr>
              <a:t>out</a:t>
            </a:r>
            <a:r>
              <a:rPr lang="en-US" dirty="0" smtClean="0">
                <a:solidFill>
                  <a:schemeClr val="accent2"/>
                </a:solidFill>
              </a:rPr>
              <a:t> = </a:t>
            </a:r>
            <a:r>
              <a:rPr lang="en-US" dirty="0" err="1" smtClean="0">
                <a:solidFill>
                  <a:schemeClr val="accent2"/>
                </a:solidFill>
              </a:rPr>
              <a:t>f</a:t>
            </a:r>
            <a:r>
              <a:rPr lang="en-US" dirty="0" smtClean="0">
                <a:solidFill>
                  <a:schemeClr val="accent2"/>
                </a:solidFill>
              </a:rPr>
              <a:t> (recent accesses)</a:t>
            </a:r>
            <a:endParaRPr lang="en-US" dirty="0" smtClean="0"/>
          </a:p>
          <a:p>
            <a:pPr lvl="1"/>
            <a:r>
              <a:rPr lang="en-US" sz="2400" dirty="0" smtClean="0"/>
              <a:t>Exploit </a:t>
            </a:r>
            <a:r>
              <a:rPr lang="en-US" sz="2400" dirty="0" err="1" smtClean="0"/>
              <a:t>burstiness</a:t>
            </a:r>
            <a:r>
              <a:rPr lang="en-US" sz="2400" dirty="0" smtClean="0"/>
              <a:t> in </a:t>
            </a:r>
            <a:r>
              <a:rPr lang="en-US" sz="2400" dirty="0" err="1" smtClean="0"/>
              <a:t>T</a:t>
            </a:r>
            <a:r>
              <a:rPr lang="en-US" sz="2400" baseline="-25000" dirty="0" err="1" smtClean="0"/>
              <a:t>idle</a:t>
            </a:r>
            <a:endParaRPr lang="en-US" sz="2400" dirty="0" smtClean="0"/>
          </a:p>
          <a:p>
            <a:r>
              <a:rPr lang="en-US" dirty="0" smtClean="0"/>
              <a:t>Minimizing Bumps (user annoyance/latency)</a:t>
            </a:r>
          </a:p>
          <a:p>
            <a:pPr lvl="1"/>
            <a:r>
              <a:rPr lang="en-US" sz="2400" dirty="0" smtClean="0"/>
              <a:t>Predictive spin-ups</a:t>
            </a:r>
          </a:p>
          <a:p>
            <a:r>
              <a:rPr lang="en-US" dirty="0" smtClean="0"/>
              <a:t>Changing access patterns (making </a:t>
            </a:r>
            <a:r>
              <a:rPr lang="en-US" dirty="0" err="1" smtClean="0"/>
              <a:t>burstiness</a:t>
            </a:r>
            <a:r>
              <a:rPr lang="en-US" dirty="0" smtClean="0"/>
              <a:t>)</a:t>
            </a:r>
          </a:p>
          <a:p>
            <a:pPr lvl="1"/>
            <a:r>
              <a:rPr lang="en-US" sz="2400" dirty="0" smtClean="0"/>
              <a:t>Caching</a:t>
            </a:r>
          </a:p>
          <a:p>
            <a:pPr lvl="1"/>
            <a:r>
              <a:rPr lang="en-US" sz="2400" dirty="0" err="1" smtClean="0"/>
              <a:t>Prefetching</a:t>
            </a:r>
            <a:endParaRPr lang="en-US" sz="2400"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lstStyle/>
          <a:p>
            <a:r>
              <a:rPr lang="en-US" smtClean="0">
                <a:ea typeface="ＭＳ Ｐゴシック" charset="-128"/>
                <a:cs typeface="ＭＳ Ｐゴシック" charset="-128"/>
              </a:rPr>
              <a:t>“The Big Switch,” Redux</a:t>
            </a:r>
          </a:p>
        </p:txBody>
      </p:sp>
      <p:sp>
        <p:nvSpPr>
          <p:cNvPr id="19459" name="Slide Number Placeholder 3"/>
          <p:cNvSpPr>
            <a:spLocks noGrp="1"/>
          </p:cNvSpPr>
          <p:nvPr>
            <p:ph type="sldNum" sz="quarter" idx="12"/>
          </p:nvPr>
        </p:nvSpPr>
        <p:spPr>
          <a:noFill/>
        </p:spPr>
        <p:txBody>
          <a:bodyPr/>
          <a:lstStyle/>
          <a:p>
            <a:fld id="{AC1E7C33-42EF-1641-818D-511F7A84DBF8}" type="slidenum">
              <a:rPr lang="en-US" smtClean="0">
                <a:latin typeface="Arial" charset="0"/>
              </a:rPr>
              <a:pPr/>
              <a:t>3</a:t>
            </a:fld>
            <a:endParaRPr lang="en-US" smtClean="0">
              <a:latin typeface="Arial" charset="0"/>
            </a:endParaRPr>
          </a:p>
        </p:txBody>
      </p:sp>
      <p:sp>
        <p:nvSpPr>
          <p:cNvPr id="19460" name="Content Placeholder 7"/>
          <p:cNvSpPr>
            <a:spLocks noGrp="1"/>
          </p:cNvSpPr>
          <p:nvPr>
            <p:ph sz="half" idx="4294967295"/>
          </p:nvPr>
        </p:nvSpPr>
        <p:spPr>
          <a:xfrm>
            <a:off x="3352800" y="1150938"/>
            <a:ext cx="5757863" cy="5418137"/>
          </a:xfrm>
        </p:spPr>
        <p:txBody>
          <a:bodyPr>
            <a:normAutofit fontScale="92500"/>
          </a:bodyPr>
          <a:lstStyle/>
          <a:p>
            <a:pPr>
              <a:buFontTx/>
              <a:buNone/>
            </a:pPr>
            <a:r>
              <a:rPr lang="en-US" sz="2000" smtClean="0">
                <a:ea typeface="ＭＳ Ｐゴシック" charset="-128"/>
                <a:cs typeface="ＭＳ Ｐゴシック" charset="-128"/>
              </a:rPr>
              <a:t>	</a:t>
            </a:r>
            <a:r>
              <a:rPr lang="en-US" sz="2200" smtClean="0">
                <a:ea typeface="ＭＳ Ｐゴシック" charset="-128"/>
                <a:cs typeface="ＭＳ Ｐゴシック" charset="-128"/>
              </a:rPr>
              <a:t>“A hundred years ago, companies stopped generating their own power with steam engines and dynamos and plugged into the newly built electric grid. The cheap power pumped out by electric utilities didn’t just change how businesses operate. It set off a chain reaction of economic and social transformations that brought the modern world into existence. Today, a similar revolution is under way. Hooked up to the Internet’s global computing grid, massive information-processing plants have begun pumping data and software code into our homes and businesses. This time, it’s computing that’s turning into a utility.”</a:t>
            </a:r>
          </a:p>
        </p:txBody>
      </p:sp>
      <p:pic>
        <p:nvPicPr>
          <p:cNvPr id="19461" name="Picture 4"/>
          <p:cNvPicPr>
            <a:picLocks noChangeAspect="1"/>
          </p:cNvPicPr>
          <p:nvPr/>
        </p:nvPicPr>
        <p:blipFill>
          <a:blip r:embed="rId2"/>
          <a:srcRect/>
          <a:stretch>
            <a:fillRect/>
          </a:stretch>
        </p:blipFill>
        <p:spPr bwMode="auto">
          <a:xfrm>
            <a:off x="119063" y="1268413"/>
            <a:ext cx="3454400" cy="5245100"/>
          </a:xfrm>
          <a:prstGeom prst="rect">
            <a:avLst/>
          </a:prstGeom>
          <a:noFill/>
          <a:ln w="9525">
            <a:noFill/>
            <a:miter lim="800000"/>
            <a:headEnd/>
            <a:tailEnd/>
          </a:ln>
        </p:spPr>
      </p:pic>
    </p:spTree>
  </p:cSld>
  <p:clrMapOvr>
    <a:masterClrMapping/>
  </p:clrMapOv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a:t>Dynamic Spindown</a:t>
            </a:r>
            <a:br>
              <a:rPr lang="en-US"/>
            </a:br>
            <a:r>
              <a:rPr lang="en-US" sz="3200"/>
              <a:t>Helmbold, Long, Sherrod (MOBICOM96)</a:t>
            </a:r>
            <a:endParaRPr lang="en-US"/>
          </a:p>
        </p:txBody>
      </p:sp>
      <p:sp>
        <p:nvSpPr>
          <p:cNvPr id="70659" name="Rectangle 3"/>
          <p:cNvSpPr>
            <a:spLocks noGrp="1" noChangeArrowheads="1"/>
          </p:cNvSpPr>
          <p:nvPr>
            <p:ph type="body" idx="1"/>
          </p:nvPr>
        </p:nvSpPr>
        <p:spPr>
          <a:xfrm>
            <a:off x="304800" y="2057400"/>
            <a:ext cx="8610600" cy="4267200"/>
          </a:xfrm>
        </p:spPr>
        <p:txBody>
          <a:bodyPr/>
          <a:lstStyle/>
          <a:p>
            <a:pPr>
              <a:lnSpc>
                <a:spcPct val="90000"/>
              </a:lnSpc>
            </a:pPr>
            <a:r>
              <a:rPr lang="en-US" sz="2800"/>
              <a:t>Dynamically choose a timeout value as function of recent disk activity</a:t>
            </a:r>
          </a:p>
          <a:p>
            <a:pPr>
              <a:lnSpc>
                <a:spcPct val="90000"/>
              </a:lnSpc>
            </a:pPr>
            <a:r>
              <a:rPr lang="en-US" sz="2800"/>
              <a:t>Based on machine learning techniques</a:t>
            </a:r>
            <a:r>
              <a:rPr lang="en-US" sz="2400"/>
              <a:t> </a:t>
            </a:r>
            <a:r>
              <a:rPr lang="en-US" sz="2000"/>
              <a:t>(</a:t>
            </a:r>
            <a:r>
              <a:rPr lang="en-US" sz="1800"/>
              <a:t>for all you AI students!)</a:t>
            </a:r>
          </a:p>
          <a:p>
            <a:pPr>
              <a:lnSpc>
                <a:spcPct val="90000"/>
              </a:lnSpc>
            </a:pPr>
            <a:r>
              <a:rPr lang="en-US" sz="2800"/>
              <a:t>Exploits bursty nature of disk activity</a:t>
            </a:r>
          </a:p>
          <a:p>
            <a:pPr>
              <a:lnSpc>
                <a:spcPct val="90000"/>
              </a:lnSpc>
            </a:pPr>
            <a:r>
              <a:rPr lang="en-US" sz="2800"/>
              <a:t>Compares to (related previous work)</a:t>
            </a:r>
          </a:p>
          <a:p>
            <a:pPr lvl="1">
              <a:lnSpc>
                <a:spcPct val="90000"/>
              </a:lnSpc>
            </a:pPr>
            <a:r>
              <a:rPr lang="en-US" sz="2400"/>
              <a:t>best fixed timeout with knowledge of entire sequence of accesses</a:t>
            </a:r>
          </a:p>
          <a:p>
            <a:pPr lvl="1">
              <a:lnSpc>
                <a:spcPct val="90000"/>
              </a:lnSpc>
            </a:pPr>
            <a:r>
              <a:rPr lang="en-US" sz="2400"/>
              <a:t>optimal - per access best decision of what to do</a:t>
            </a:r>
          </a:p>
          <a:p>
            <a:pPr lvl="1">
              <a:lnSpc>
                <a:spcPct val="90000"/>
              </a:lnSpc>
            </a:pPr>
            <a:r>
              <a:rPr lang="en-US" sz="2400"/>
              <a:t>competitive algorithms - fixed timeout based on disk characteristics</a:t>
            </a:r>
          </a:p>
          <a:p>
            <a:pPr lvl="1">
              <a:lnSpc>
                <a:spcPct val="90000"/>
              </a:lnSpc>
            </a:pPr>
            <a:r>
              <a:rPr lang="en-US" sz="2400"/>
              <a:t>commonly used fixed timeouts</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r>
              <a:rPr lang="en-GB" dirty="0" err="1" smtClean="0"/>
              <a:t>Spindown</a:t>
            </a:r>
            <a:r>
              <a:rPr lang="en-GB" dirty="0" smtClean="0"/>
              <a:t> and Servers</a:t>
            </a:r>
            <a:endParaRPr lang="en-GB" dirty="0"/>
          </a:p>
        </p:txBody>
      </p:sp>
      <p:sp>
        <p:nvSpPr>
          <p:cNvPr id="14338" name="Rectangle 2"/>
          <p:cNvSpPr>
            <a:spLocks noGrp="1" noChangeArrowheads="1"/>
          </p:cNvSpPr>
          <p:nvPr>
            <p:ph type="body" idx="1"/>
          </p:nvPr>
        </p:nvSpPr>
        <p:spPr/>
        <p:txBody>
          <a:bodyPr/>
          <a:lstStyle/>
          <a:p>
            <a:r>
              <a:rPr lang="en-GB" dirty="0" smtClean="0"/>
              <a:t>The idle periods in server workloads are too short to justify high </a:t>
            </a:r>
            <a:r>
              <a:rPr lang="en-GB" dirty="0" err="1" smtClean="0"/>
              <a:t>spinup</a:t>
            </a:r>
            <a:r>
              <a:rPr lang="en-GB" dirty="0" smtClean="0"/>
              <a:t>/down cost of server disks [ISCA’03][ISPASS’03] [ICS’03]</a:t>
            </a:r>
          </a:p>
          <a:p>
            <a:pPr lvl="1"/>
            <a:r>
              <a:rPr lang="en-GB" dirty="0" smtClean="0"/>
              <a:t>IBM </a:t>
            </a:r>
            <a:r>
              <a:rPr lang="en-GB" dirty="0" err="1" smtClean="0"/>
              <a:t>Ultrastar</a:t>
            </a:r>
            <a:r>
              <a:rPr lang="en-GB" dirty="0" smtClean="0"/>
              <a:t> 36Z15 -- 135J/10.9s</a:t>
            </a:r>
          </a:p>
          <a:p>
            <a:r>
              <a:rPr lang="en-GB" dirty="0" smtClean="0"/>
              <a:t>Multi-speed disk model [ISCA’03] </a:t>
            </a:r>
          </a:p>
          <a:p>
            <a:pPr lvl="1"/>
            <a:r>
              <a:rPr lang="en-GB" dirty="0" err="1" smtClean="0"/>
              <a:t>RPMs</a:t>
            </a:r>
            <a:r>
              <a:rPr lang="en-GB" dirty="0" smtClean="0"/>
              <a:t>: multiple intermediate power modes</a:t>
            </a:r>
          </a:p>
          <a:p>
            <a:pPr lvl="1"/>
            <a:r>
              <a:rPr lang="en-GB" dirty="0" smtClean="0"/>
              <a:t>Smaller </a:t>
            </a:r>
            <a:r>
              <a:rPr lang="en-GB" dirty="0" err="1" smtClean="0"/>
              <a:t>spinup</a:t>
            </a:r>
            <a:r>
              <a:rPr lang="en-GB" dirty="0" smtClean="0"/>
              <a:t>/down costs</a:t>
            </a:r>
          </a:p>
          <a:p>
            <a:pPr lvl="1"/>
            <a:r>
              <a:rPr lang="en-GB" dirty="0" smtClean="0"/>
              <a:t>Be able to save energy for server workloads</a:t>
            </a:r>
          </a:p>
          <a:p>
            <a:pPr lvl="1"/>
            <a:endParaRPr lang="en-GB" dirty="0" smtClean="0"/>
          </a:p>
          <a:p>
            <a:r>
              <a:rPr lang="en-GB" dirty="0" smtClean="0"/>
              <a:t>BUT</a:t>
            </a:r>
            <a:r>
              <a:rPr lang="en-US" dirty="0" smtClean="0"/>
              <a:t>… many energy/load optimizations have similar tradeoffs/algorithms </a:t>
            </a:r>
            <a:endParaRPr lang="en-GB" dirty="0" smtClean="0"/>
          </a:p>
          <a:p>
            <a:endParaRPr lang="en-GB" dirty="0"/>
          </a:p>
        </p:txBody>
      </p:sp>
      <p:sp>
        <p:nvSpPr>
          <p:cNvPr id="7" name="Slide Number Placeholder 5"/>
          <p:cNvSpPr>
            <a:spLocks noGrp="1"/>
          </p:cNvSpPr>
          <p:nvPr>
            <p:ph type="sldNum" idx="12"/>
          </p:nvPr>
        </p:nvSpPr>
        <p:spPr/>
        <p:txBody>
          <a:bodyPr/>
          <a:lstStyle/>
          <a:p>
            <a:fld id="{A2A8FA47-36FC-944C-B8D3-997A31565977}" type="slidenum">
              <a:rPr lang="en-GB" smtClean="0"/>
              <a:pPr/>
              <a:t>31</a:t>
            </a:fld>
            <a:endParaRPr lang="en-GB"/>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t>Critical Load Optimization</a:t>
            </a:r>
            <a:endParaRPr lang="en-US"/>
          </a:p>
        </p:txBody>
      </p:sp>
      <p:sp>
        <p:nvSpPr>
          <p:cNvPr id="86019" name="Content Placeholder 2"/>
          <p:cNvSpPr>
            <a:spLocks noGrp="1"/>
          </p:cNvSpPr>
          <p:nvPr>
            <p:ph idx="1"/>
          </p:nvPr>
        </p:nvSpPr>
        <p:spPr/>
        <p:txBody>
          <a:bodyPr>
            <a:normAutofit fontScale="85000" lnSpcReduction="20000"/>
          </a:bodyPr>
          <a:lstStyle/>
          <a:p>
            <a:r>
              <a:rPr lang="en-US" smtClean="0"/>
              <a:t>Power proportionality is great, but “off” still wins by large margin</a:t>
            </a:r>
          </a:p>
          <a:p>
            <a:pPr lvl="1"/>
            <a:r>
              <a:rPr lang="en-US" smtClean="0"/>
              <a:t>Today: Idle server ~60% power of full load</a:t>
            </a:r>
          </a:p>
          <a:p>
            <a:pPr lvl="1"/>
            <a:r>
              <a:rPr lang="en-US" smtClean="0"/>
              <a:t>Off required changing workload location</a:t>
            </a:r>
          </a:p>
          <a:p>
            <a:pPr lvl="1"/>
            <a:r>
              <a:rPr lang="en-US" smtClean="0"/>
              <a:t>Industry secret: “good” data center server utilization around ~30% (many much lower)</a:t>
            </a:r>
          </a:p>
          <a:p>
            <a:r>
              <a:rPr lang="en-US" smtClean="0"/>
              <a:t>What limits 100% dynamic workload distribution?</a:t>
            </a:r>
          </a:p>
          <a:p>
            <a:pPr lvl="1"/>
            <a:r>
              <a:rPr lang="en-US" smtClean="0"/>
              <a:t>Networking constraints (e.g. VIPs can’t span L2 nets, manual config, etc.)</a:t>
            </a:r>
          </a:p>
          <a:p>
            <a:pPr lvl="1"/>
            <a:r>
              <a:rPr lang="en-US" smtClean="0"/>
              <a:t>Data Locality</a:t>
            </a:r>
          </a:p>
          <a:p>
            <a:pPr lvl="2"/>
            <a:r>
              <a:rPr lang="en-US" smtClean="0"/>
              <a:t>Hard to move several TB and workload needs to be close to data</a:t>
            </a:r>
          </a:p>
          <a:p>
            <a:pPr lvl="1"/>
            <a:r>
              <a:rPr lang="en-US" smtClean="0"/>
              <a:t>Workload management:</a:t>
            </a:r>
          </a:p>
          <a:p>
            <a:pPr lvl="2"/>
            <a:r>
              <a:rPr lang="en-US" smtClean="0"/>
              <a:t>Scheduling work over resources optimizing power with SLA constraint</a:t>
            </a:r>
          </a:p>
          <a:p>
            <a:r>
              <a:rPr lang="en-US" smtClean="0"/>
              <a:t>Server power management still interesting</a:t>
            </a:r>
          </a:p>
          <a:p>
            <a:pPr lvl="1"/>
            <a:r>
              <a:rPr lang="en-US" smtClean="0"/>
              <a:t>Most workloads don’t fully utilize all server resources</a:t>
            </a:r>
          </a:p>
          <a:p>
            <a:pPr lvl="1"/>
            <a:r>
              <a:rPr lang="en-US" smtClean="0"/>
              <a:t>Very low power states likely better than off (faster)</a:t>
            </a:r>
            <a:endParaRPr lang="en-US"/>
          </a:p>
        </p:txBody>
      </p:sp>
      <p:sp>
        <p:nvSpPr>
          <p:cNvPr id="86020" name="Slide Number Placeholder 5"/>
          <p:cNvSpPr>
            <a:spLocks noGrp="1"/>
          </p:cNvSpPr>
          <p:nvPr>
            <p:ph type="sldNum" sz="quarter" idx="12"/>
          </p:nvPr>
        </p:nvSpPr>
        <p:spPr/>
        <p:txBody>
          <a:bodyPr/>
          <a:lstStyle/>
          <a:p>
            <a:fld id="{E984072F-53CE-644E-B384-A4E498B3D0D3}" type="slidenum">
              <a:rPr lang="en-US" smtClean="0"/>
              <a:pPr/>
              <a:t>32</a:t>
            </a:fld>
            <a:endParaRPr lang="en-US"/>
          </a:p>
        </p:txBody>
      </p:sp>
      <p:sp>
        <p:nvSpPr>
          <p:cNvPr id="86021" name="TextBox 6"/>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Number Placeholder 4"/>
          <p:cNvSpPr>
            <a:spLocks noGrp="1"/>
          </p:cNvSpPr>
          <p:nvPr>
            <p:ph type="sldNum" sz="quarter" idx="12"/>
          </p:nvPr>
        </p:nvSpPr>
        <p:spPr>
          <a:noFill/>
        </p:spPr>
        <p:txBody>
          <a:bodyPr/>
          <a:lstStyle/>
          <a:p>
            <a:fld id="{6306CA36-1C9A-BB4B-8C2A-5C70506C7E2F}" type="slidenum">
              <a:rPr lang="en-US">
                <a:latin typeface="Arial" charset="0"/>
              </a:rPr>
              <a:pPr/>
              <a:t>33</a:t>
            </a:fld>
            <a:endParaRPr lang="en-US">
              <a:latin typeface="Arial" charset="0"/>
            </a:endParaRPr>
          </a:p>
        </p:txBody>
      </p:sp>
      <p:pic>
        <p:nvPicPr>
          <p:cNvPr id="447492" name="Picture 4"/>
          <p:cNvPicPr>
            <a:picLocks noChangeAspect="1" noChangeArrowheads="1"/>
          </p:cNvPicPr>
          <p:nvPr/>
        </p:nvPicPr>
        <p:blipFill>
          <a:blip r:embed="rId3"/>
          <a:srcRect/>
          <a:stretch>
            <a:fillRect/>
          </a:stretch>
        </p:blipFill>
        <p:spPr bwMode="auto">
          <a:xfrm>
            <a:off x="152400" y="1249363"/>
            <a:ext cx="8763000" cy="5608637"/>
          </a:xfrm>
          <a:prstGeom prst="rect">
            <a:avLst/>
          </a:prstGeom>
          <a:noFill/>
          <a:ln w="9525">
            <a:noFill/>
            <a:miter lim="800000"/>
            <a:headEnd/>
            <a:tailEnd/>
          </a:ln>
        </p:spPr>
      </p:pic>
      <p:sp>
        <p:nvSpPr>
          <p:cNvPr id="63492" name="Rectangle 2"/>
          <p:cNvSpPr>
            <a:spLocks noGrp="1" noChangeArrowheads="1"/>
          </p:cNvSpPr>
          <p:nvPr>
            <p:ph type="title"/>
          </p:nvPr>
        </p:nvSpPr>
        <p:spPr/>
        <p:txBody>
          <a:bodyPr/>
          <a:lstStyle/>
          <a:p>
            <a:r>
              <a:rPr dirty="0" smtClean="0">
                <a:ea typeface="ＭＳ Ｐゴシック" charset="-128"/>
                <a:cs typeface="ＭＳ Ｐゴシック" charset="-128"/>
              </a:rPr>
              <a:t>CPU Nodes vs. Other Stuff</a:t>
            </a:r>
            <a:endParaRPr lang="en-US" dirty="0">
              <a:ea typeface="ＭＳ Ｐゴシック" charset="-128"/>
              <a:cs typeface="ＭＳ Ｐゴシック" charset="-128"/>
            </a:endParaRPr>
          </a:p>
        </p:txBody>
      </p:sp>
      <p:pic>
        <p:nvPicPr>
          <p:cNvPr id="447491" name="Picture 3"/>
          <p:cNvPicPr>
            <a:picLocks noChangeAspect="1" noChangeArrowheads="1"/>
          </p:cNvPicPr>
          <p:nvPr/>
        </p:nvPicPr>
        <p:blipFill>
          <a:blip r:embed="rId4"/>
          <a:srcRect/>
          <a:stretch>
            <a:fillRect/>
          </a:stretch>
        </p:blipFill>
        <p:spPr bwMode="auto">
          <a:xfrm>
            <a:off x="76200" y="1295400"/>
            <a:ext cx="8991600" cy="54133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left)">
                                      <p:cBhvr>
                                        <p:cTn id="7" dur="1000"/>
                                        <p:tgtEl>
                                          <p:spTgt spid="44749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7491"/>
                                        </p:tgtEl>
                                        <p:attrNameLst>
                                          <p:attrName>style.visibility</p:attrName>
                                        </p:attrNameLst>
                                      </p:cBhvr>
                                      <p:to>
                                        <p:strVal val="visible"/>
                                      </p:to>
                                    </p:set>
                                    <p:animEffect transition="in" filter="dissolve">
                                      <p:cBhvr>
                                        <p:cTn id="12" dur="1000"/>
                                        <p:tgtEl>
                                          <p:spTgt spid="447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40" name="Rectangle 6"/>
          <p:cNvSpPr>
            <a:spLocks noGrp="1" noChangeArrowheads="1"/>
          </p:cNvSpPr>
          <p:nvPr>
            <p:ph type="title"/>
          </p:nvPr>
        </p:nvSpPr>
        <p:spPr/>
        <p:txBody>
          <a:bodyPr>
            <a:normAutofit fontScale="90000"/>
          </a:bodyPr>
          <a:lstStyle/>
          <a:p>
            <a:r>
              <a:rPr lang="en-US" dirty="0" smtClean="0"/>
              <a:t>Thermal Image of Typical</a:t>
            </a:r>
            <a:r>
              <a:rPr dirty="0" smtClean="0"/>
              <a:t> </a:t>
            </a:r>
            <a:r>
              <a:rPr lang="en-US" dirty="0" smtClean="0"/>
              <a:t>Cluster</a:t>
            </a:r>
            <a:endParaRPr lang="en-US" dirty="0"/>
          </a:p>
        </p:txBody>
      </p:sp>
      <p:sp>
        <p:nvSpPr>
          <p:cNvPr id="65538" name="Slide Number Placeholder 4"/>
          <p:cNvSpPr>
            <a:spLocks noGrp="1"/>
          </p:cNvSpPr>
          <p:nvPr>
            <p:ph type="sldNum" sz="quarter" idx="12"/>
          </p:nvPr>
        </p:nvSpPr>
        <p:spPr/>
        <p:txBody>
          <a:bodyPr/>
          <a:lstStyle/>
          <a:p>
            <a:fld id="{9DCAB9CB-6D97-C345-BA96-05495B8A8EC7}" type="slidenum">
              <a:rPr lang="en-US" smtClean="0"/>
              <a:pPr/>
              <a:t>34</a:t>
            </a:fld>
            <a:endParaRPr lang="en-US"/>
          </a:p>
        </p:txBody>
      </p:sp>
      <p:pic>
        <p:nvPicPr>
          <p:cNvPr id="65539" name="Picture 4"/>
          <p:cNvPicPr>
            <a:picLocks noChangeAspect="1" noChangeArrowheads="1"/>
          </p:cNvPicPr>
          <p:nvPr/>
        </p:nvPicPr>
        <p:blipFill>
          <a:blip r:embed="rId3"/>
          <a:srcRect/>
          <a:stretch>
            <a:fillRect/>
          </a:stretch>
        </p:blipFill>
        <p:spPr bwMode="auto">
          <a:xfrm>
            <a:off x="1917700" y="990600"/>
            <a:ext cx="6997700" cy="5232400"/>
          </a:xfrm>
          <a:prstGeom prst="rect">
            <a:avLst/>
          </a:prstGeom>
          <a:noFill/>
          <a:ln w="9525">
            <a:noFill/>
            <a:miter lim="800000"/>
            <a:headEnd/>
            <a:tailEnd/>
          </a:ln>
        </p:spPr>
      </p:pic>
      <p:grpSp>
        <p:nvGrpSpPr>
          <p:cNvPr id="2" name="Group 11"/>
          <p:cNvGrpSpPr>
            <a:grpSpLocks/>
          </p:cNvGrpSpPr>
          <p:nvPr/>
        </p:nvGrpSpPr>
        <p:grpSpPr bwMode="auto">
          <a:xfrm>
            <a:off x="152400" y="2362200"/>
            <a:ext cx="5270500" cy="2514600"/>
            <a:chOff x="144" y="1584"/>
            <a:chExt cx="3320" cy="1584"/>
          </a:xfrm>
        </p:grpSpPr>
        <p:sp>
          <p:nvSpPr>
            <p:cNvPr id="65543" name="Rectangle 5"/>
            <p:cNvSpPr>
              <a:spLocks noChangeArrowheads="1"/>
            </p:cNvSpPr>
            <p:nvPr/>
          </p:nvSpPr>
          <p:spPr bwMode="auto">
            <a:xfrm>
              <a:off x="2840" y="2688"/>
              <a:ext cx="624" cy="480"/>
            </a:xfrm>
            <a:prstGeom prst="rect">
              <a:avLst/>
            </a:prstGeom>
            <a:noFill/>
            <a:ln w="76200">
              <a:solidFill>
                <a:schemeClr val="bg1"/>
              </a:solidFill>
              <a:miter lim="800000"/>
              <a:headEnd/>
              <a:tailEnd/>
            </a:ln>
          </p:spPr>
          <p:txBody>
            <a:bodyPr wrap="none" anchor="ctr">
              <a:prstTxWarp prst="textNoShape">
                <a:avLst/>
              </a:prstTxWarp>
            </a:bodyPr>
            <a:lstStyle/>
            <a:p>
              <a:endParaRPr lang="en-US"/>
            </a:p>
          </p:txBody>
        </p:sp>
        <p:sp>
          <p:nvSpPr>
            <p:cNvPr id="65544" name="Text Box 7"/>
            <p:cNvSpPr txBox="1">
              <a:spLocks noChangeArrowheads="1"/>
            </p:cNvSpPr>
            <p:nvPr/>
          </p:nvSpPr>
          <p:spPr bwMode="auto">
            <a:xfrm>
              <a:off x="144" y="1584"/>
              <a:ext cx="735" cy="518"/>
            </a:xfrm>
            <a:prstGeom prst="rect">
              <a:avLst/>
            </a:prstGeom>
            <a:noFill/>
            <a:ln w="9525">
              <a:noFill/>
              <a:miter lim="800000"/>
              <a:headEnd/>
              <a:tailEnd/>
            </a:ln>
          </p:spPr>
          <p:txBody>
            <a:bodyPr wrap="none">
              <a:prstTxWarp prst="textNoShape">
                <a:avLst/>
              </a:prstTxWarp>
              <a:spAutoFit/>
            </a:bodyPr>
            <a:lstStyle/>
            <a:p>
              <a:pPr marL="342900" indent="-342900"/>
              <a:r>
                <a:rPr lang="en-US"/>
                <a:t>Rack</a:t>
              </a:r>
            </a:p>
            <a:p>
              <a:pPr marL="342900" indent="-342900"/>
              <a:r>
                <a:rPr lang="en-US"/>
                <a:t>Switch</a:t>
              </a:r>
            </a:p>
          </p:txBody>
        </p:sp>
        <p:sp>
          <p:nvSpPr>
            <p:cNvPr id="65545" name="Line 8"/>
            <p:cNvSpPr>
              <a:spLocks noChangeShapeType="1"/>
            </p:cNvSpPr>
            <p:nvPr/>
          </p:nvSpPr>
          <p:spPr bwMode="auto">
            <a:xfrm>
              <a:off x="768" y="1824"/>
              <a:ext cx="2112" cy="1056"/>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sp>
        <p:nvSpPr>
          <p:cNvPr id="65542" name="Text Box 10"/>
          <p:cNvSpPr txBox="1">
            <a:spLocks noChangeArrowheads="1"/>
          </p:cNvSpPr>
          <p:nvPr/>
        </p:nvSpPr>
        <p:spPr bwMode="auto">
          <a:xfrm>
            <a:off x="1219200" y="6248400"/>
            <a:ext cx="9144000" cy="457200"/>
          </a:xfrm>
          <a:prstGeom prst="rect">
            <a:avLst/>
          </a:prstGeom>
          <a:noFill/>
          <a:ln w="9525">
            <a:noFill/>
            <a:miter lim="800000"/>
            <a:headEnd/>
            <a:tailEnd/>
          </a:ln>
        </p:spPr>
        <p:txBody>
          <a:bodyPr>
            <a:prstTxWarp prst="textNoShape">
              <a:avLst/>
            </a:prstTxWarp>
            <a:spAutoFit/>
          </a:bodyPr>
          <a:lstStyle/>
          <a:p>
            <a:r>
              <a:rPr lang="en-US" sz="1200" dirty="0"/>
              <a:t>M. K. Patterson, A. Pratt, P. Kumar, </a:t>
            </a:r>
            <a:br>
              <a:rPr lang="en-US" sz="1200" dirty="0"/>
            </a:br>
            <a:r>
              <a:rPr lang="en-US" sz="1200" dirty="0"/>
              <a:t>“From UPS to Silicon: an end-to-end evaluation of datacenter efficiency”, Intel Corporation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963E686A-1D32-1E46-BFB2-7DAF7F2CC7FF}" type="slidenum">
              <a:rPr lang="en-US">
                <a:latin typeface="Arial" charset="0"/>
              </a:rPr>
              <a:pPr/>
              <a:t>35</a:t>
            </a:fld>
            <a:endParaRPr lang="en-US">
              <a:latin typeface="Arial" charset="0"/>
            </a:endParaRPr>
          </a:p>
        </p:txBody>
      </p:sp>
      <p:sp>
        <p:nvSpPr>
          <p:cNvPr id="67587" name="Rectangle 4"/>
          <p:cNvSpPr>
            <a:spLocks noGrp="1" noChangeArrowheads="1"/>
          </p:cNvSpPr>
          <p:nvPr>
            <p:ph type="title"/>
          </p:nvPr>
        </p:nvSpPr>
        <p:spPr/>
        <p:txBody>
          <a:bodyPr/>
          <a:lstStyle/>
          <a:p>
            <a:r>
              <a:rPr lang="en-US">
                <a:ea typeface="ＭＳ Ｐゴシック" charset="-128"/>
                <a:cs typeface="ＭＳ Ｐゴシック" charset="-128"/>
              </a:rPr>
              <a:t>DC Networking and Power</a:t>
            </a:r>
          </a:p>
        </p:txBody>
      </p:sp>
      <p:sp>
        <p:nvSpPr>
          <p:cNvPr id="349189" name="Rectangle 5"/>
          <p:cNvSpPr>
            <a:spLocks noGrp="1" noChangeArrowheads="1"/>
          </p:cNvSpPr>
          <p:nvPr>
            <p:ph type="body" idx="1"/>
          </p:nvPr>
        </p:nvSpPr>
        <p:spPr/>
        <p:txBody>
          <a:bodyPr>
            <a:normAutofit/>
          </a:bodyPr>
          <a:lstStyle/>
          <a:p>
            <a:r>
              <a:rPr lang="en-US" sz="2800" dirty="0">
                <a:ea typeface="ＭＳ Ｐゴシック" charset="-128"/>
                <a:cs typeface="ＭＳ Ｐゴシック" charset="-128"/>
              </a:rPr>
              <a:t>Within DC racks, network equipment often the “hottest” components in the hot spot</a:t>
            </a:r>
          </a:p>
          <a:p>
            <a:r>
              <a:rPr lang="en-US" sz="2800" dirty="0">
                <a:ea typeface="ＭＳ Ｐゴシック" charset="-128"/>
                <a:cs typeface="ＭＳ Ｐゴシック" charset="-128"/>
              </a:rPr>
              <a:t>Network opportunities for power reduction</a:t>
            </a:r>
          </a:p>
          <a:p>
            <a:pPr lvl="1"/>
            <a:r>
              <a:rPr lang="en-US" sz="2400" dirty="0"/>
              <a:t>Transition to higher speed interconnects (10 </a:t>
            </a:r>
            <a:r>
              <a:rPr lang="en-US" sz="2400" dirty="0" err="1"/>
              <a:t>Gbs</a:t>
            </a:r>
            <a:r>
              <a:rPr lang="en-US" sz="2400" dirty="0"/>
              <a:t>) at DC scales and densities</a:t>
            </a:r>
          </a:p>
          <a:p>
            <a:pPr lvl="1"/>
            <a:r>
              <a:rPr lang="en-US" altLang="ja-JP" sz="2400" dirty="0"/>
              <a:t>High function/high power assists embedded in network element (e.g., </a:t>
            </a:r>
            <a:r>
              <a:rPr lang="en-US" altLang="ja-JP" sz="2400" dirty="0" err="1"/>
              <a:t>TCAMs</a:t>
            </a:r>
            <a:r>
              <a:rPr lang="en-US" altLang="ja-JP" sz="2400" dirty="0" smtClean="0"/>
              <a:t>)</a:t>
            </a:r>
            <a:endParaRPr lang="en-US" altLang="ja-JP" sz="2400" dirty="0"/>
          </a:p>
        </p:txBody>
      </p:sp>
      <p:sp>
        <p:nvSpPr>
          <p:cNvPr id="67589" name="Rectangle 6"/>
          <p:cNvSpPr>
            <a:spLocks noChangeArrowheads="1"/>
          </p:cNvSpPr>
          <p:nvPr/>
        </p:nvSpPr>
        <p:spPr bwMode="auto">
          <a:xfrm>
            <a:off x="7553325" y="66643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9189">
                                            <p:txEl>
                                              <p:pRg st="0" end="0"/>
                                            </p:txEl>
                                          </p:spTgt>
                                        </p:tgtEl>
                                        <p:attrNameLst>
                                          <p:attrName>style.visibility</p:attrName>
                                        </p:attrNameLst>
                                      </p:cBhvr>
                                      <p:to>
                                        <p:strVal val="visible"/>
                                      </p:to>
                                    </p:set>
                                    <p:anim calcmode="lin" valueType="num">
                                      <p:cBhvr additive="base">
                                        <p:cTn id="7" dur="1000" fill="hold"/>
                                        <p:tgtEl>
                                          <p:spTgt spid="34918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491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9189">
                                            <p:txEl>
                                              <p:pRg st="1" end="1"/>
                                            </p:txEl>
                                          </p:spTgt>
                                        </p:tgtEl>
                                        <p:attrNameLst>
                                          <p:attrName>style.visibility</p:attrName>
                                        </p:attrNameLst>
                                      </p:cBhvr>
                                      <p:to>
                                        <p:strVal val="visible"/>
                                      </p:to>
                                    </p:set>
                                    <p:anim calcmode="lin" valueType="num">
                                      <p:cBhvr additive="base">
                                        <p:cTn id="13" dur="1000" fill="hold"/>
                                        <p:tgtEl>
                                          <p:spTgt spid="349189">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4918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49189">
                                            <p:txEl>
                                              <p:pRg st="2" end="2"/>
                                            </p:txEl>
                                          </p:spTgt>
                                        </p:tgtEl>
                                        <p:attrNameLst>
                                          <p:attrName>style.visibility</p:attrName>
                                        </p:attrNameLst>
                                      </p:cBhvr>
                                      <p:to>
                                        <p:strVal val="visible"/>
                                      </p:to>
                                    </p:set>
                                    <p:anim calcmode="lin" valueType="num">
                                      <p:cBhvr additive="base">
                                        <p:cTn id="17" dur="1000" fill="hold"/>
                                        <p:tgtEl>
                                          <p:spTgt spid="349189">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4918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49189">
                                            <p:txEl>
                                              <p:pRg st="3" end="3"/>
                                            </p:txEl>
                                          </p:spTgt>
                                        </p:tgtEl>
                                        <p:attrNameLst>
                                          <p:attrName>style.visibility</p:attrName>
                                        </p:attrNameLst>
                                      </p:cBhvr>
                                      <p:to>
                                        <p:strVal val="visible"/>
                                      </p:to>
                                    </p:set>
                                    <p:anim calcmode="lin" valueType="num">
                                      <p:cBhvr additive="base">
                                        <p:cTn id="21" dur="1000" fill="hold"/>
                                        <p:tgtEl>
                                          <p:spTgt spid="349189">
                                            <p:txEl>
                                              <p:pRg st="3" end="3"/>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34918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9"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r>
              <a:rPr lang="en-US" smtClean="0"/>
              <a:t>DC Networking and Power</a:t>
            </a:r>
            <a:endParaRPr lang="en-US" smtClean="0"/>
          </a:p>
        </p:txBody>
      </p:sp>
      <p:sp>
        <p:nvSpPr>
          <p:cNvPr id="69637" name="Rectangle 4"/>
          <p:cNvSpPr>
            <a:spLocks noGrp="1" noChangeArrowheads="1"/>
          </p:cNvSpPr>
          <p:nvPr>
            <p:ph type="body" idx="1"/>
          </p:nvPr>
        </p:nvSpPr>
        <p:spPr>
          <a:xfrm>
            <a:off x="304800" y="4800600"/>
            <a:ext cx="8534400" cy="1752600"/>
          </a:xfrm>
        </p:spPr>
        <p:txBody>
          <a:bodyPr>
            <a:normAutofit fontScale="62500" lnSpcReduction="20000"/>
          </a:bodyPr>
          <a:lstStyle/>
          <a:p>
            <a:r>
              <a:rPr lang="en-US" dirty="0" smtClean="0"/>
              <a:t>96 </a:t>
            </a:r>
            <a:r>
              <a:rPr lang="en-US" dirty="0" err="1" smtClean="0"/>
              <a:t>x</a:t>
            </a:r>
            <a:r>
              <a:rPr lang="en-US" dirty="0" smtClean="0"/>
              <a:t> 1 </a:t>
            </a:r>
            <a:r>
              <a:rPr lang="en-US" dirty="0" err="1" smtClean="0"/>
              <a:t>Gbit</a:t>
            </a:r>
            <a:r>
              <a:rPr lang="en-US" dirty="0" smtClean="0"/>
              <a:t> port Cisco datacenter switch consumes around 15 kW -- approximately 100x a typical dual processor Google server @ 145 W</a:t>
            </a:r>
          </a:p>
          <a:p>
            <a:r>
              <a:rPr lang="en-US" dirty="0" smtClean="0"/>
              <a:t>High port density drives network element design, but such high power density makes it difficult to tightly pack them with servers</a:t>
            </a:r>
          </a:p>
          <a:p>
            <a:r>
              <a:rPr lang="en-US" dirty="0" smtClean="0"/>
              <a:t>Alternative distributed processing/communications topology under investigation by various research groups</a:t>
            </a:r>
            <a:endParaRPr lang="en-US" dirty="0"/>
          </a:p>
        </p:txBody>
      </p:sp>
      <p:sp>
        <p:nvSpPr>
          <p:cNvPr id="69634" name="Slide Number Placeholder 5"/>
          <p:cNvSpPr>
            <a:spLocks noGrp="1"/>
          </p:cNvSpPr>
          <p:nvPr>
            <p:ph type="sldNum" sz="quarter" idx="12"/>
          </p:nvPr>
        </p:nvSpPr>
        <p:spPr/>
        <p:txBody>
          <a:bodyPr/>
          <a:lstStyle/>
          <a:p>
            <a:fld id="{0F4A48CD-7214-4843-8DE6-0BA4D803816B}" type="slidenum">
              <a:rPr lang="en-US" smtClean="0"/>
              <a:pPr/>
              <a:t>36</a:t>
            </a:fld>
            <a:endParaRPr lang="en-US"/>
          </a:p>
        </p:txBody>
      </p:sp>
      <p:pic>
        <p:nvPicPr>
          <p:cNvPr id="69636" name="Picture 3"/>
          <p:cNvPicPr>
            <a:picLocks noChangeAspect="1" noChangeArrowheads="1"/>
          </p:cNvPicPr>
          <p:nvPr/>
        </p:nvPicPr>
        <p:blipFill>
          <a:blip r:embed="rId3"/>
          <a:srcRect/>
          <a:stretch>
            <a:fillRect/>
          </a:stretch>
        </p:blipFill>
        <p:spPr bwMode="auto">
          <a:xfrm>
            <a:off x="0" y="1168400"/>
            <a:ext cx="4770438" cy="3581400"/>
          </a:xfrm>
          <a:prstGeom prst="rect">
            <a:avLst/>
          </a:prstGeom>
          <a:noFill/>
          <a:ln w="9525">
            <a:noFill/>
            <a:miter lim="800000"/>
            <a:headEnd/>
            <a:tailEnd/>
          </a:ln>
        </p:spPr>
      </p:pic>
      <p:pic>
        <p:nvPicPr>
          <p:cNvPr id="69638" name="Picture 5"/>
          <p:cNvPicPr>
            <a:picLocks noChangeAspect="1" noChangeArrowheads="1"/>
          </p:cNvPicPr>
          <p:nvPr/>
        </p:nvPicPr>
        <p:blipFill>
          <a:blip r:embed="rId4"/>
          <a:srcRect/>
          <a:stretch>
            <a:fillRect/>
          </a:stretch>
        </p:blipFill>
        <p:spPr bwMode="auto">
          <a:xfrm>
            <a:off x="4332288" y="1168400"/>
            <a:ext cx="4811712" cy="3613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Overview</a:t>
            </a:r>
            <a:endParaRPr lang="en-US" dirty="0"/>
          </a:p>
        </p:txBody>
      </p:sp>
      <p:sp>
        <p:nvSpPr>
          <p:cNvPr id="3" name="Content Placeholder 2"/>
          <p:cNvSpPr>
            <a:spLocks noGrp="1"/>
          </p:cNvSpPr>
          <p:nvPr>
            <p:ph idx="1"/>
          </p:nvPr>
        </p:nvSpPr>
        <p:spPr/>
        <p:txBody>
          <a:bodyPr/>
          <a:lstStyle/>
          <a:p>
            <a:endParaRPr lang="en-US" dirty="0" smtClean="0"/>
          </a:p>
          <a:p>
            <a:r>
              <a:rPr lang="en-US" dirty="0" smtClean="0"/>
              <a:t>Data Center Overview</a:t>
            </a:r>
          </a:p>
          <a:p>
            <a:endParaRPr lang="en-US" dirty="0" smtClean="0"/>
          </a:p>
          <a:p>
            <a:r>
              <a:rPr lang="en-US" dirty="0" smtClean="0"/>
              <a:t>Per-node Energy</a:t>
            </a:r>
          </a:p>
          <a:p>
            <a:endParaRPr lang="en-US" dirty="0" smtClean="0"/>
          </a:p>
          <a:p>
            <a:r>
              <a:rPr lang="en-US" dirty="0" smtClean="0"/>
              <a:t>Power Distribution</a:t>
            </a:r>
          </a:p>
          <a:p>
            <a:endParaRPr lang="en-US" dirty="0" smtClean="0"/>
          </a:p>
          <a:p>
            <a:r>
              <a:rPr lang="en-US" dirty="0" smtClean="0"/>
              <a:t>Cooling and Mechanical Design</a:t>
            </a:r>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r>
              <a:rPr lang="en-US" smtClean="0"/>
              <a:t>Datacenter Power</a:t>
            </a:r>
            <a:endParaRPr lang="en-US"/>
          </a:p>
        </p:txBody>
      </p:sp>
      <p:sp>
        <p:nvSpPr>
          <p:cNvPr id="49158" name="Rectangle 46"/>
          <p:cNvSpPr>
            <a:spLocks noGrp="1" noChangeArrowheads="1"/>
          </p:cNvSpPr>
          <p:nvPr>
            <p:ph type="body" sz="half" idx="2"/>
          </p:nvPr>
        </p:nvSpPr>
        <p:spPr/>
        <p:txBody>
          <a:bodyPr/>
          <a:lstStyle/>
          <a:p>
            <a:r>
              <a:rPr lang="en-US" smtClean="0"/>
              <a:t>Typical structure 1MW Tier-2 datacenter</a:t>
            </a:r>
          </a:p>
          <a:p>
            <a:r>
              <a:rPr lang="en-US" smtClean="0"/>
              <a:t>Reliable Power</a:t>
            </a:r>
          </a:p>
          <a:p>
            <a:pPr lvl="1"/>
            <a:r>
              <a:rPr lang="en-US" smtClean="0"/>
              <a:t>Mains + Generator</a:t>
            </a:r>
          </a:p>
          <a:p>
            <a:pPr lvl="1"/>
            <a:r>
              <a:rPr lang="en-US" smtClean="0"/>
              <a:t>Dual UPS</a:t>
            </a:r>
          </a:p>
          <a:p>
            <a:r>
              <a:rPr lang="en-US" smtClean="0"/>
              <a:t>Units of Aggregation</a:t>
            </a:r>
          </a:p>
          <a:p>
            <a:pPr lvl="1"/>
            <a:r>
              <a:rPr lang="en-US" smtClean="0"/>
              <a:t>Rack (10-80 nodes)</a:t>
            </a:r>
          </a:p>
          <a:p>
            <a:pPr lvl="1"/>
            <a:r>
              <a:rPr lang="en-US" smtClean="0"/>
              <a:t>PDU (20-60 racks)</a:t>
            </a:r>
          </a:p>
          <a:p>
            <a:pPr lvl="1"/>
            <a:r>
              <a:rPr lang="en-US" smtClean="0"/>
              <a:t>Facility/Datacenter</a:t>
            </a:r>
            <a:endParaRPr lang="en-US"/>
          </a:p>
        </p:txBody>
      </p:sp>
      <p:sp>
        <p:nvSpPr>
          <p:cNvPr id="49154" name="Slide Number Placeholder 6"/>
          <p:cNvSpPr>
            <a:spLocks noGrp="1"/>
          </p:cNvSpPr>
          <p:nvPr>
            <p:ph type="sldNum" sz="quarter" idx="12"/>
          </p:nvPr>
        </p:nvSpPr>
        <p:spPr/>
        <p:txBody>
          <a:bodyPr/>
          <a:lstStyle/>
          <a:p>
            <a:fld id="{4D9EFF6B-9312-C440-B121-425E19B22F40}" type="slidenum">
              <a:rPr lang="en-US" smtClean="0"/>
              <a:pPr/>
              <a:t>38</a:t>
            </a:fld>
            <a:endParaRPr lang="en-US"/>
          </a:p>
        </p:txBody>
      </p:sp>
      <p:sp>
        <p:nvSpPr>
          <p:cNvPr id="49157" name="Text Box 44"/>
          <p:cNvSpPr txBox="1">
            <a:spLocks noChangeArrowheads="1"/>
          </p:cNvSpPr>
          <p:nvPr/>
        </p:nvSpPr>
        <p:spPr bwMode="auto">
          <a:xfrm>
            <a:off x="3505200" y="6172200"/>
            <a:ext cx="4732338" cy="457200"/>
          </a:xfrm>
          <a:prstGeom prst="rect">
            <a:avLst/>
          </a:prstGeom>
          <a:noFill/>
          <a:ln w="9525">
            <a:noFill/>
            <a:miter lim="800000"/>
            <a:headEnd/>
            <a:tailEnd/>
          </a:ln>
        </p:spPr>
        <p:txBody>
          <a:bodyPr wrap="none">
            <a:prstTxWarp prst="textNoShape">
              <a:avLst/>
            </a:prstTxWarp>
            <a:spAutoFit/>
          </a:bodyPr>
          <a:lstStyle/>
          <a:p>
            <a:r>
              <a:rPr lang="en-US" sz="1200" dirty="0"/>
              <a:t>X. Fan, W-D Weber, L. </a:t>
            </a:r>
            <a:r>
              <a:rPr lang="en-US" sz="1200" dirty="0" err="1"/>
              <a:t>Barroso</a:t>
            </a:r>
            <a:r>
              <a:rPr lang="en-US" sz="1200" dirty="0"/>
              <a:t>, “Power Provisioning for a </a:t>
            </a:r>
            <a:br>
              <a:rPr lang="en-US" sz="1200" dirty="0"/>
            </a:br>
            <a:r>
              <a:rPr lang="en-US" sz="1200" dirty="0"/>
              <a:t>Warehouse-sized Computer,” ISCA’07, San Diego, (June 2007).</a:t>
            </a:r>
            <a:endParaRPr lang="en-US" dirty="0"/>
          </a:p>
        </p:txBody>
      </p:sp>
      <p:grpSp>
        <p:nvGrpSpPr>
          <p:cNvPr id="51" name="Group 43"/>
          <p:cNvGrpSpPr>
            <a:grpSpLocks noGrp="1"/>
          </p:cNvGrpSpPr>
          <p:nvPr>
            <p:ph sz="half" idx="1"/>
          </p:nvPr>
        </p:nvGrpSpPr>
        <p:grpSpPr bwMode="auto">
          <a:xfrm>
            <a:off x="457200" y="1600200"/>
            <a:ext cx="4038600" cy="4525963"/>
            <a:chOff x="8" y="768"/>
            <a:chExt cx="2252" cy="3440"/>
          </a:xfrm>
        </p:grpSpPr>
        <p:sp>
          <p:nvSpPr>
            <p:cNvPr id="52" name="Line 29"/>
            <p:cNvSpPr>
              <a:spLocks noChangeShapeType="1"/>
            </p:cNvSpPr>
            <p:nvPr/>
          </p:nvSpPr>
          <p:spPr bwMode="auto">
            <a:xfrm>
              <a:off x="824" y="2336"/>
              <a:ext cx="76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3" name="Oval 5"/>
            <p:cNvSpPr>
              <a:spLocks noChangeArrowheads="1"/>
            </p:cNvSpPr>
            <p:nvPr/>
          </p:nvSpPr>
          <p:spPr bwMode="auto">
            <a:xfrm>
              <a:off x="1133" y="1128"/>
              <a:ext cx="144" cy="144"/>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4" name="Oval 6"/>
            <p:cNvSpPr>
              <a:spLocks noChangeArrowheads="1"/>
            </p:cNvSpPr>
            <p:nvPr/>
          </p:nvSpPr>
          <p:spPr bwMode="auto">
            <a:xfrm>
              <a:off x="1133" y="1176"/>
              <a:ext cx="144" cy="144"/>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5" name="Text Box 7"/>
            <p:cNvSpPr txBox="1">
              <a:spLocks noChangeArrowheads="1"/>
            </p:cNvSpPr>
            <p:nvPr/>
          </p:nvSpPr>
          <p:spPr bwMode="auto">
            <a:xfrm>
              <a:off x="1280" y="1080"/>
              <a:ext cx="980" cy="231"/>
            </a:xfrm>
            <a:prstGeom prst="rect">
              <a:avLst/>
            </a:prstGeom>
            <a:noFill/>
            <a:ln w="9525">
              <a:noFill/>
              <a:miter lim="800000"/>
              <a:headEnd/>
              <a:tailEnd/>
            </a:ln>
          </p:spPr>
          <p:txBody>
            <a:bodyPr wrap="none">
              <a:prstTxWarp prst="textNoShape">
                <a:avLst/>
              </a:prstTxWarp>
              <a:spAutoFit/>
            </a:bodyPr>
            <a:lstStyle/>
            <a:p>
              <a:r>
                <a:rPr lang="en-US" sz="1800" b="0">
                  <a:latin typeface="Comic Sans MS" charset="0"/>
                </a:rPr>
                <a:t>Transformer</a:t>
              </a:r>
              <a:endParaRPr lang="en-US"/>
            </a:p>
          </p:txBody>
        </p:sp>
        <p:sp>
          <p:nvSpPr>
            <p:cNvPr id="56" name="Text Box 8"/>
            <p:cNvSpPr txBox="1">
              <a:spLocks noChangeArrowheads="1"/>
            </p:cNvSpPr>
            <p:nvPr/>
          </p:nvSpPr>
          <p:spPr bwMode="auto">
            <a:xfrm>
              <a:off x="745" y="768"/>
              <a:ext cx="919" cy="231"/>
            </a:xfrm>
            <a:prstGeom prst="rect">
              <a:avLst/>
            </a:prstGeom>
            <a:noFill/>
            <a:ln w="9525">
              <a:noFill/>
              <a:miter lim="800000"/>
              <a:headEnd/>
              <a:tailEnd/>
            </a:ln>
          </p:spPr>
          <p:txBody>
            <a:bodyPr wrap="none">
              <a:prstTxWarp prst="textNoShape">
                <a:avLst/>
              </a:prstTxWarp>
              <a:spAutoFit/>
            </a:bodyPr>
            <a:lstStyle/>
            <a:p>
              <a:r>
                <a:rPr lang="en-US" sz="1800" b="0">
                  <a:latin typeface="Comic Sans MS" charset="0"/>
                </a:rPr>
                <a:t>Main Supply</a:t>
              </a:r>
              <a:endParaRPr lang="en-US"/>
            </a:p>
          </p:txBody>
        </p:sp>
        <p:sp>
          <p:nvSpPr>
            <p:cNvPr id="57" name="Line 9"/>
            <p:cNvSpPr>
              <a:spLocks noChangeShapeType="1"/>
            </p:cNvSpPr>
            <p:nvPr/>
          </p:nvSpPr>
          <p:spPr bwMode="auto">
            <a:xfrm>
              <a:off x="1204" y="984"/>
              <a:ext cx="0"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 name="Rectangle 10"/>
            <p:cNvSpPr>
              <a:spLocks noChangeArrowheads="1"/>
            </p:cNvSpPr>
            <p:nvPr/>
          </p:nvSpPr>
          <p:spPr bwMode="auto">
            <a:xfrm>
              <a:off x="1025" y="1424"/>
              <a:ext cx="360"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ATS</a:t>
              </a:r>
            </a:p>
          </p:txBody>
        </p:sp>
        <p:sp>
          <p:nvSpPr>
            <p:cNvPr id="59" name="Rectangle 11"/>
            <p:cNvSpPr>
              <a:spLocks noChangeArrowheads="1"/>
            </p:cNvSpPr>
            <p:nvPr/>
          </p:nvSpPr>
          <p:spPr bwMode="auto">
            <a:xfrm>
              <a:off x="961" y="1576"/>
              <a:ext cx="488" cy="280"/>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Switch</a:t>
              </a:r>
            </a:p>
            <a:p>
              <a:pPr algn="ctr"/>
              <a:r>
                <a:rPr lang="en-US" sz="1400" b="0">
                  <a:latin typeface="Comic Sans MS" charset="0"/>
                </a:rPr>
                <a:t>Board</a:t>
              </a:r>
            </a:p>
          </p:txBody>
        </p:sp>
        <p:sp>
          <p:nvSpPr>
            <p:cNvPr id="60" name="Rectangle 12"/>
            <p:cNvSpPr>
              <a:spLocks noChangeArrowheads="1"/>
            </p:cNvSpPr>
            <p:nvPr/>
          </p:nvSpPr>
          <p:spPr bwMode="auto">
            <a:xfrm>
              <a:off x="664" y="1992"/>
              <a:ext cx="360"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UPS</a:t>
              </a:r>
            </a:p>
          </p:txBody>
        </p:sp>
        <p:sp>
          <p:nvSpPr>
            <p:cNvPr id="61" name="Rectangle 13"/>
            <p:cNvSpPr>
              <a:spLocks noChangeArrowheads="1"/>
            </p:cNvSpPr>
            <p:nvPr/>
          </p:nvSpPr>
          <p:spPr bwMode="auto">
            <a:xfrm>
              <a:off x="1392" y="1992"/>
              <a:ext cx="360"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UPS</a:t>
              </a:r>
            </a:p>
          </p:txBody>
        </p:sp>
        <p:sp>
          <p:nvSpPr>
            <p:cNvPr id="62" name="Line 15"/>
            <p:cNvSpPr>
              <a:spLocks noChangeShapeType="1"/>
            </p:cNvSpPr>
            <p:nvPr/>
          </p:nvSpPr>
          <p:spPr bwMode="auto">
            <a:xfrm>
              <a:off x="1205" y="1328"/>
              <a:ext cx="0" cy="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3" name="Rectangle 16"/>
            <p:cNvSpPr>
              <a:spLocks noChangeArrowheads="1"/>
            </p:cNvSpPr>
            <p:nvPr/>
          </p:nvSpPr>
          <p:spPr bwMode="auto">
            <a:xfrm>
              <a:off x="1024" y="2264"/>
              <a:ext cx="360" cy="15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STS</a:t>
              </a:r>
            </a:p>
          </p:txBody>
        </p:sp>
        <p:sp>
          <p:nvSpPr>
            <p:cNvPr id="64" name="Rectangle 17"/>
            <p:cNvSpPr>
              <a:spLocks noChangeArrowheads="1"/>
            </p:cNvSpPr>
            <p:nvPr/>
          </p:nvSpPr>
          <p:spPr bwMode="auto">
            <a:xfrm>
              <a:off x="968" y="2416"/>
              <a:ext cx="472" cy="15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PDU</a:t>
              </a:r>
            </a:p>
          </p:txBody>
        </p:sp>
        <p:sp>
          <p:nvSpPr>
            <p:cNvPr id="65" name="Rectangle 18"/>
            <p:cNvSpPr>
              <a:spLocks noChangeArrowheads="1"/>
            </p:cNvSpPr>
            <p:nvPr/>
          </p:nvSpPr>
          <p:spPr bwMode="auto">
            <a:xfrm>
              <a:off x="1025" y="2800"/>
              <a:ext cx="360"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STS</a:t>
              </a:r>
            </a:p>
          </p:txBody>
        </p:sp>
        <p:sp>
          <p:nvSpPr>
            <p:cNvPr id="66" name="Rectangle 19"/>
            <p:cNvSpPr>
              <a:spLocks noChangeArrowheads="1"/>
            </p:cNvSpPr>
            <p:nvPr/>
          </p:nvSpPr>
          <p:spPr bwMode="auto">
            <a:xfrm>
              <a:off x="969" y="2952"/>
              <a:ext cx="472"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PDU</a:t>
              </a:r>
            </a:p>
          </p:txBody>
        </p:sp>
        <p:sp>
          <p:nvSpPr>
            <p:cNvPr id="67" name="Rectangle 20"/>
            <p:cNvSpPr>
              <a:spLocks noChangeArrowheads="1"/>
            </p:cNvSpPr>
            <p:nvPr/>
          </p:nvSpPr>
          <p:spPr bwMode="auto">
            <a:xfrm rot="5400000">
              <a:off x="808" y="3264"/>
              <a:ext cx="472"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Panel</a:t>
              </a:r>
            </a:p>
          </p:txBody>
        </p:sp>
        <p:sp>
          <p:nvSpPr>
            <p:cNvPr id="68" name="Rectangle 21"/>
            <p:cNvSpPr>
              <a:spLocks noChangeArrowheads="1"/>
            </p:cNvSpPr>
            <p:nvPr/>
          </p:nvSpPr>
          <p:spPr bwMode="auto">
            <a:xfrm rot="5400000">
              <a:off x="1128" y="3264"/>
              <a:ext cx="472"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Panel</a:t>
              </a:r>
            </a:p>
          </p:txBody>
        </p:sp>
        <p:sp>
          <p:nvSpPr>
            <p:cNvPr id="69" name="Freeform 22"/>
            <p:cNvSpPr>
              <a:spLocks/>
            </p:cNvSpPr>
            <p:nvPr/>
          </p:nvSpPr>
          <p:spPr bwMode="auto">
            <a:xfrm>
              <a:off x="1032" y="1856"/>
              <a:ext cx="96" cy="200"/>
            </a:xfrm>
            <a:custGeom>
              <a:avLst/>
              <a:gdLst>
                <a:gd name="T0" fmla="*/ 96 w 96"/>
                <a:gd name="T1" fmla="*/ 0 h 200"/>
                <a:gd name="T2" fmla="*/ 96 w 96"/>
                <a:gd name="T3" fmla="*/ 200 h 200"/>
                <a:gd name="T4" fmla="*/ 0 w 96"/>
                <a:gd name="T5" fmla="*/ 200 h 200"/>
                <a:gd name="T6" fmla="*/ 0 60000 65536"/>
                <a:gd name="T7" fmla="*/ 0 60000 65536"/>
                <a:gd name="T8" fmla="*/ 0 60000 65536"/>
                <a:gd name="T9" fmla="*/ 0 w 96"/>
                <a:gd name="T10" fmla="*/ 0 h 200"/>
                <a:gd name="T11" fmla="*/ 96 w 96"/>
                <a:gd name="T12" fmla="*/ 200 h 200"/>
              </a:gdLst>
              <a:ahLst/>
              <a:cxnLst>
                <a:cxn ang="T6">
                  <a:pos x="T0" y="T1"/>
                </a:cxn>
                <a:cxn ang="T7">
                  <a:pos x="T2" y="T3"/>
                </a:cxn>
                <a:cxn ang="T8">
                  <a:pos x="T4" y="T5"/>
                </a:cxn>
              </a:cxnLst>
              <a:rect l="T9" t="T10" r="T11" b="T12"/>
              <a:pathLst>
                <a:path w="96" h="200">
                  <a:moveTo>
                    <a:pt x="96" y="0"/>
                  </a:moveTo>
                  <a:lnTo>
                    <a:pt x="96" y="200"/>
                  </a:lnTo>
                  <a:lnTo>
                    <a:pt x="0" y="200"/>
                  </a:ln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70" name="Freeform 23"/>
            <p:cNvSpPr>
              <a:spLocks/>
            </p:cNvSpPr>
            <p:nvPr/>
          </p:nvSpPr>
          <p:spPr bwMode="auto">
            <a:xfrm flipH="1">
              <a:off x="1288" y="1856"/>
              <a:ext cx="96" cy="200"/>
            </a:xfrm>
            <a:custGeom>
              <a:avLst/>
              <a:gdLst>
                <a:gd name="T0" fmla="*/ 96 w 96"/>
                <a:gd name="T1" fmla="*/ 0 h 200"/>
                <a:gd name="T2" fmla="*/ 96 w 96"/>
                <a:gd name="T3" fmla="*/ 200 h 200"/>
                <a:gd name="T4" fmla="*/ 0 w 96"/>
                <a:gd name="T5" fmla="*/ 200 h 200"/>
                <a:gd name="T6" fmla="*/ 0 60000 65536"/>
                <a:gd name="T7" fmla="*/ 0 60000 65536"/>
                <a:gd name="T8" fmla="*/ 0 60000 65536"/>
                <a:gd name="T9" fmla="*/ 0 w 96"/>
                <a:gd name="T10" fmla="*/ 0 h 200"/>
                <a:gd name="T11" fmla="*/ 96 w 96"/>
                <a:gd name="T12" fmla="*/ 200 h 200"/>
              </a:gdLst>
              <a:ahLst/>
              <a:cxnLst>
                <a:cxn ang="T6">
                  <a:pos x="T0" y="T1"/>
                </a:cxn>
                <a:cxn ang="T7">
                  <a:pos x="T2" y="T3"/>
                </a:cxn>
                <a:cxn ang="T8">
                  <a:pos x="T4" y="T5"/>
                </a:cxn>
              </a:cxnLst>
              <a:rect l="T9" t="T10" r="T11" b="T12"/>
              <a:pathLst>
                <a:path w="96" h="200">
                  <a:moveTo>
                    <a:pt x="96" y="0"/>
                  </a:moveTo>
                  <a:lnTo>
                    <a:pt x="96" y="200"/>
                  </a:lnTo>
                  <a:lnTo>
                    <a:pt x="0" y="200"/>
                  </a:ln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71" name="Rectangle 24"/>
            <p:cNvSpPr>
              <a:spLocks noChangeArrowheads="1"/>
            </p:cNvSpPr>
            <p:nvPr/>
          </p:nvSpPr>
          <p:spPr bwMode="auto">
            <a:xfrm>
              <a:off x="1648" y="1424"/>
              <a:ext cx="608"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a:latin typeface="Comic Sans MS" charset="0"/>
                </a:rPr>
                <a:t>Generator</a:t>
              </a:r>
            </a:p>
          </p:txBody>
        </p:sp>
        <p:sp>
          <p:nvSpPr>
            <p:cNvPr id="72" name="Line 25"/>
            <p:cNvSpPr>
              <a:spLocks noChangeShapeType="1"/>
            </p:cNvSpPr>
            <p:nvPr/>
          </p:nvSpPr>
          <p:spPr bwMode="auto">
            <a:xfrm>
              <a:off x="1384" y="1496"/>
              <a:ext cx="26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3" name="Freeform 27"/>
            <p:cNvSpPr>
              <a:spLocks/>
            </p:cNvSpPr>
            <p:nvPr/>
          </p:nvSpPr>
          <p:spPr bwMode="auto">
            <a:xfrm>
              <a:off x="824" y="2144"/>
              <a:ext cx="200" cy="720"/>
            </a:xfrm>
            <a:custGeom>
              <a:avLst/>
              <a:gdLst>
                <a:gd name="T0" fmla="*/ 0 w 200"/>
                <a:gd name="T1" fmla="*/ 0 h 720"/>
                <a:gd name="T2" fmla="*/ 0 w 200"/>
                <a:gd name="T3" fmla="*/ 720 h 720"/>
                <a:gd name="T4" fmla="*/ 200 w 200"/>
                <a:gd name="T5" fmla="*/ 720 h 720"/>
                <a:gd name="T6" fmla="*/ 0 60000 65536"/>
                <a:gd name="T7" fmla="*/ 0 60000 65536"/>
                <a:gd name="T8" fmla="*/ 0 60000 65536"/>
                <a:gd name="T9" fmla="*/ 0 w 200"/>
                <a:gd name="T10" fmla="*/ 0 h 720"/>
                <a:gd name="T11" fmla="*/ 200 w 200"/>
                <a:gd name="T12" fmla="*/ 720 h 720"/>
              </a:gdLst>
              <a:ahLst/>
              <a:cxnLst>
                <a:cxn ang="T6">
                  <a:pos x="T0" y="T1"/>
                </a:cxn>
                <a:cxn ang="T7">
                  <a:pos x="T2" y="T3"/>
                </a:cxn>
                <a:cxn ang="T8">
                  <a:pos x="T4" y="T5"/>
                </a:cxn>
              </a:cxnLst>
              <a:rect l="T9" t="T10" r="T11" b="T12"/>
              <a:pathLst>
                <a:path w="200" h="720">
                  <a:moveTo>
                    <a:pt x="0" y="0"/>
                  </a:moveTo>
                  <a:lnTo>
                    <a:pt x="0" y="720"/>
                  </a:lnTo>
                  <a:lnTo>
                    <a:pt x="200" y="720"/>
                  </a:ln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74" name="Freeform 28"/>
            <p:cNvSpPr>
              <a:spLocks/>
            </p:cNvSpPr>
            <p:nvPr/>
          </p:nvSpPr>
          <p:spPr bwMode="auto">
            <a:xfrm flipH="1">
              <a:off x="1384" y="2144"/>
              <a:ext cx="200" cy="720"/>
            </a:xfrm>
            <a:custGeom>
              <a:avLst/>
              <a:gdLst>
                <a:gd name="T0" fmla="*/ 0 w 200"/>
                <a:gd name="T1" fmla="*/ 0 h 720"/>
                <a:gd name="T2" fmla="*/ 0 w 200"/>
                <a:gd name="T3" fmla="*/ 720 h 720"/>
                <a:gd name="T4" fmla="*/ 200 w 200"/>
                <a:gd name="T5" fmla="*/ 720 h 720"/>
                <a:gd name="T6" fmla="*/ 0 60000 65536"/>
                <a:gd name="T7" fmla="*/ 0 60000 65536"/>
                <a:gd name="T8" fmla="*/ 0 60000 65536"/>
                <a:gd name="T9" fmla="*/ 0 w 200"/>
                <a:gd name="T10" fmla="*/ 0 h 720"/>
                <a:gd name="T11" fmla="*/ 200 w 200"/>
                <a:gd name="T12" fmla="*/ 720 h 720"/>
              </a:gdLst>
              <a:ahLst/>
              <a:cxnLst>
                <a:cxn ang="T6">
                  <a:pos x="T0" y="T1"/>
                </a:cxn>
                <a:cxn ang="T7">
                  <a:pos x="T2" y="T3"/>
                </a:cxn>
                <a:cxn ang="T8">
                  <a:pos x="T4" y="T5"/>
                </a:cxn>
              </a:cxnLst>
              <a:rect l="T9" t="T10" r="T11" b="T12"/>
              <a:pathLst>
                <a:path w="200" h="720">
                  <a:moveTo>
                    <a:pt x="0" y="0"/>
                  </a:moveTo>
                  <a:lnTo>
                    <a:pt x="0" y="720"/>
                  </a:lnTo>
                  <a:lnTo>
                    <a:pt x="200" y="720"/>
                  </a:ln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75" name="Text Box 30"/>
            <p:cNvSpPr txBox="1">
              <a:spLocks noChangeArrowheads="1"/>
            </p:cNvSpPr>
            <p:nvPr/>
          </p:nvSpPr>
          <p:spPr bwMode="auto">
            <a:xfrm>
              <a:off x="1081" y="2575"/>
              <a:ext cx="228" cy="192"/>
            </a:xfrm>
            <a:prstGeom prst="rect">
              <a:avLst/>
            </a:prstGeom>
            <a:noFill/>
            <a:ln w="9525">
              <a:noFill/>
              <a:miter lim="800000"/>
              <a:headEnd/>
              <a:tailEnd/>
            </a:ln>
          </p:spPr>
          <p:txBody>
            <a:bodyPr wrap="none">
              <a:prstTxWarp prst="textNoShape">
                <a:avLst/>
              </a:prstTxWarp>
              <a:spAutoFit/>
            </a:bodyPr>
            <a:lstStyle/>
            <a:p>
              <a:r>
                <a:rPr lang="en-US" sz="1400"/>
                <a:t>…</a:t>
              </a:r>
              <a:endParaRPr lang="en-US"/>
            </a:p>
          </p:txBody>
        </p:sp>
        <p:sp>
          <p:nvSpPr>
            <p:cNvPr id="76" name="Line 31"/>
            <p:cNvSpPr>
              <a:spLocks noChangeShapeType="1"/>
            </p:cNvSpPr>
            <p:nvPr/>
          </p:nvSpPr>
          <p:spPr bwMode="auto">
            <a:xfrm>
              <a:off x="1440" y="3144"/>
              <a:ext cx="13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7" name="Line 32"/>
            <p:cNvSpPr>
              <a:spLocks noChangeShapeType="1"/>
            </p:cNvSpPr>
            <p:nvPr/>
          </p:nvSpPr>
          <p:spPr bwMode="auto">
            <a:xfrm>
              <a:off x="1440" y="3240"/>
              <a:ext cx="13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8" name="Line 33"/>
            <p:cNvSpPr>
              <a:spLocks noChangeShapeType="1"/>
            </p:cNvSpPr>
            <p:nvPr/>
          </p:nvSpPr>
          <p:spPr bwMode="auto">
            <a:xfrm>
              <a:off x="1440" y="3336"/>
              <a:ext cx="13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9" name="Line 34"/>
            <p:cNvSpPr>
              <a:spLocks noChangeShapeType="1"/>
            </p:cNvSpPr>
            <p:nvPr/>
          </p:nvSpPr>
          <p:spPr bwMode="auto">
            <a:xfrm>
              <a:off x="1440" y="3432"/>
              <a:ext cx="13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 name="Line 35"/>
            <p:cNvSpPr>
              <a:spLocks noChangeShapeType="1"/>
            </p:cNvSpPr>
            <p:nvPr/>
          </p:nvSpPr>
          <p:spPr bwMode="auto">
            <a:xfrm>
              <a:off x="1448" y="3528"/>
              <a:ext cx="13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 name="Text Box 36"/>
            <p:cNvSpPr txBox="1">
              <a:spLocks noChangeArrowheads="1"/>
            </p:cNvSpPr>
            <p:nvPr/>
          </p:nvSpPr>
          <p:spPr bwMode="auto">
            <a:xfrm>
              <a:off x="8" y="1607"/>
              <a:ext cx="648" cy="212"/>
            </a:xfrm>
            <a:prstGeom prst="rect">
              <a:avLst/>
            </a:prstGeom>
            <a:noFill/>
            <a:ln w="9525">
              <a:noFill/>
              <a:miter lim="800000"/>
              <a:headEnd/>
              <a:tailEnd/>
            </a:ln>
          </p:spPr>
          <p:txBody>
            <a:bodyPr wrap="none">
              <a:prstTxWarp prst="textNoShape">
                <a:avLst/>
              </a:prstTxWarp>
              <a:spAutoFit/>
            </a:bodyPr>
            <a:lstStyle/>
            <a:p>
              <a:r>
                <a:rPr lang="en-US" sz="1600" b="0">
                  <a:latin typeface="Comic Sans MS" charset="0"/>
                </a:rPr>
                <a:t>1000 kW</a:t>
              </a:r>
              <a:endParaRPr lang="en-US" sz="1600"/>
            </a:p>
          </p:txBody>
        </p:sp>
        <p:sp>
          <p:nvSpPr>
            <p:cNvPr id="82" name="Text Box 37"/>
            <p:cNvSpPr txBox="1">
              <a:spLocks noChangeArrowheads="1"/>
            </p:cNvSpPr>
            <p:nvPr/>
          </p:nvSpPr>
          <p:spPr bwMode="auto">
            <a:xfrm>
              <a:off x="73" y="2911"/>
              <a:ext cx="591" cy="212"/>
            </a:xfrm>
            <a:prstGeom prst="rect">
              <a:avLst/>
            </a:prstGeom>
            <a:noFill/>
            <a:ln w="9525">
              <a:noFill/>
              <a:miter lim="800000"/>
              <a:headEnd/>
              <a:tailEnd/>
            </a:ln>
          </p:spPr>
          <p:txBody>
            <a:bodyPr wrap="none">
              <a:prstTxWarp prst="textNoShape">
                <a:avLst/>
              </a:prstTxWarp>
              <a:spAutoFit/>
            </a:bodyPr>
            <a:lstStyle/>
            <a:p>
              <a:r>
                <a:rPr lang="en-US" sz="1600" b="0">
                  <a:latin typeface="Comic Sans MS" charset="0"/>
                </a:rPr>
                <a:t>200 kW</a:t>
              </a:r>
              <a:endParaRPr lang="en-US" sz="1600"/>
            </a:p>
          </p:txBody>
        </p:sp>
        <p:sp>
          <p:nvSpPr>
            <p:cNvPr id="83" name="Text Box 38"/>
            <p:cNvSpPr txBox="1">
              <a:spLocks noChangeArrowheads="1"/>
            </p:cNvSpPr>
            <p:nvPr/>
          </p:nvSpPr>
          <p:spPr bwMode="auto">
            <a:xfrm>
              <a:off x="161" y="3207"/>
              <a:ext cx="513" cy="212"/>
            </a:xfrm>
            <a:prstGeom prst="rect">
              <a:avLst/>
            </a:prstGeom>
            <a:noFill/>
            <a:ln w="9525">
              <a:noFill/>
              <a:miter lim="800000"/>
              <a:headEnd/>
              <a:tailEnd/>
            </a:ln>
          </p:spPr>
          <p:txBody>
            <a:bodyPr wrap="none">
              <a:prstTxWarp prst="textNoShape">
                <a:avLst/>
              </a:prstTxWarp>
              <a:spAutoFit/>
            </a:bodyPr>
            <a:lstStyle/>
            <a:p>
              <a:r>
                <a:rPr lang="en-US" sz="1600" b="0">
                  <a:latin typeface="Comic Sans MS" charset="0"/>
                </a:rPr>
                <a:t>50 kW</a:t>
              </a:r>
              <a:endParaRPr lang="en-US" sz="1600"/>
            </a:p>
          </p:txBody>
        </p:sp>
        <p:sp>
          <p:nvSpPr>
            <p:cNvPr id="84" name="Rectangle 39"/>
            <p:cNvSpPr>
              <a:spLocks noChangeArrowheads="1"/>
            </p:cNvSpPr>
            <p:nvPr/>
          </p:nvSpPr>
          <p:spPr bwMode="auto">
            <a:xfrm rot="5400000">
              <a:off x="1352" y="3896"/>
              <a:ext cx="472" cy="15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sz="1400" b="0" dirty="0">
                  <a:latin typeface="Comic Sans MS" charset="0"/>
                </a:rPr>
                <a:t>Rack</a:t>
              </a:r>
            </a:p>
          </p:txBody>
        </p:sp>
        <p:sp>
          <p:nvSpPr>
            <p:cNvPr id="85" name="Line 40"/>
            <p:cNvSpPr>
              <a:spLocks noChangeShapeType="1"/>
            </p:cNvSpPr>
            <p:nvPr/>
          </p:nvSpPr>
          <p:spPr bwMode="auto">
            <a:xfrm>
              <a:off x="1584" y="3528"/>
              <a:ext cx="0" cy="2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6" name="Text Box 41"/>
            <p:cNvSpPr txBox="1">
              <a:spLocks noChangeArrowheads="1"/>
            </p:cNvSpPr>
            <p:nvPr/>
          </p:nvSpPr>
          <p:spPr bwMode="auto">
            <a:xfrm>
              <a:off x="1569" y="3519"/>
              <a:ext cx="519" cy="212"/>
            </a:xfrm>
            <a:prstGeom prst="rect">
              <a:avLst/>
            </a:prstGeom>
            <a:noFill/>
            <a:ln w="9525">
              <a:noFill/>
              <a:miter lim="800000"/>
              <a:headEnd/>
              <a:tailEnd/>
            </a:ln>
          </p:spPr>
          <p:txBody>
            <a:bodyPr wrap="none">
              <a:prstTxWarp prst="textNoShape">
                <a:avLst/>
              </a:prstTxWarp>
              <a:spAutoFit/>
            </a:bodyPr>
            <a:lstStyle/>
            <a:p>
              <a:r>
                <a:rPr lang="en-US" sz="1600" b="0">
                  <a:latin typeface="Comic Sans MS" charset="0"/>
                </a:rPr>
                <a:t>Circuit</a:t>
              </a:r>
              <a:endParaRPr lang="en-US" sz="1600"/>
            </a:p>
          </p:txBody>
        </p:sp>
        <p:sp>
          <p:nvSpPr>
            <p:cNvPr id="87" name="Text Box 42"/>
            <p:cNvSpPr txBox="1">
              <a:spLocks noChangeArrowheads="1"/>
            </p:cNvSpPr>
            <p:nvPr/>
          </p:nvSpPr>
          <p:spPr bwMode="auto">
            <a:xfrm>
              <a:off x="129" y="3831"/>
              <a:ext cx="545" cy="212"/>
            </a:xfrm>
            <a:prstGeom prst="rect">
              <a:avLst/>
            </a:prstGeom>
            <a:noFill/>
            <a:ln w="9525">
              <a:noFill/>
              <a:miter lim="800000"/>
              <a:headEnd/>
              <a:tailEnd/>
            </a:ln>
          </p:spPr>
          <p:txBody>
            <a:bodyPr wrap="none">
              <a:prstTxWarp prst="textNoShape">
                <a:avLst/>
              </a:prstTxWarp>
              <a:spAutoFit/>
            </a:bodyPr>
            <a:lstStyle/>
            <a:p>
              <a:r>
                <a:rPr lang="en-US" sz="1600" b="0">
                  <a:latin typeface="Comic Sans MS" charset="0"/>
                </a:rPr>
                <a:t>2.5 kW</a:t>
              </a:r>
              <a:endParaRPr lang="en-US" sz="1600"/>
            </a:p>
          </p:txBody>
        </p:sp>
      </p:gr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a:lnSpc>
                <a:spcPct val="80000"/>
              </a:lnSpc>
            </a:pPr>
            <a:r>
              <a:rPr lang="en-US" smtClean="0">
                <a:ea typeface="ＭＳ Ｐゴシック" charset="-128"/>
                <a:cs typeface="ＭＳ Ｐゴシック" charset="-128"/>
              </a:rPr>
              <a:t>Datacenter Power Efficiencies</a:t>
            </a:r>
          </a:p>
        </p:txBody>
      </p:sp>
      <p:sp>
        <p:nvSpPr>
          <p:cNvPr id="57347" name="Slide Number Placeholder 2"/>
          <p:cNvSpPr>
            <a:spLocks noGrp="1"/>
          </p:cNvSpPr>
          <p:nvPr>
            <p:ph type="sldNum" sz="quarter" idx="12"/>
          </p:nvPr>
        </p:nvSpPr>
        <p:spPr>
          <a:noFill/>
        </p:spPr>
        <p:txBody>
          <a:bodyPr/>
          <a:lstStyle/>
          <a:p>
            <a:fld id="{E59FD723-CB5D-694B-AF7E-7497F8F6AC0B}" type="slidenum">
              <a:rPr lang="en-US" smtClean="0">
                <a:latin typeface="Arial" charset="0"/>
              </a:rPr>
              <a:pPr/>
              <a:t>39</a:t>
            </a:fld>
            <a:endParaRPr lang="en-US" smtClean="0">
              <a:latin typeface="Arial" charset="0"/>
            </a:endParaRPr>
          </a:p>
        </p:txBody>
      </p:sp>
      <p:pic>
        <p:nvPicPr>
          <p:cNvPr id="57348" name="Picture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44450" y="1190625"/>
            <a:ext cx="8947150" cy="5395913"/>
          </a:xfrm>
          <a:prstGeom prst="rect">
            <a:avLst/>
          </a:prstGeom>
          <a:noFill/>
          <a:ln w="9525">
            <a:noFill/>
            <a:miter lim="800000"/>
            <a:headEnd/>
            <a:tailEnd/>
          </a:ln>
        </p:spPr>
      </p:pic>
      <p:sp>
        <p:nvSpPr>
          <p:cNvPr id="57349" name="TextBox 4"/>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normAutofit fontScale="90000"/>
          </a:bodyPr>
          <a:lstStyle/>
          <a:p>
            <a:r>
              <a:rPr lang="en-US" smtClean="0"/>
              <a:t>Growth of the Internet Continues …</a:t>
            </a:r>
            <a:endParaRPr lang="en-US"/>
          </a:p>
        </p:txBody>
      </p:sp>
      <p:sp>
        <p:nvSpPr>
          <p:cNvPr id="20482" name="Slide Number Placeholder 4"/>
          <p:cNvSpPr>
            <a:spLocks noGrp="1"/>
          </p:cNvSpPr>
          <p:nvPr>
            <p:ph type="sldNum" sz="quarter" idx="12"/>
          </p:nvPr>
        </p:nvSpPr>
        <p:spPr/>
        <p:txBody>
          <a:bodyPr/>
          <a:lstStyle/>
          <a:p>
            <a:fld id="{F546D71C-C220-0C42-8799-20696B32D17B}" type="slidenum">
              <a:rPr lang="en-US" smtClean="0"/>
              <a:pPr/>
              <a:t>4</a:t>
            </a:fld>
            <a:endParaRPr lang="en-US" smtClean="0"/>
          </a:p>
        </p:txBody>
      </p:sp>
      <p:pic>
        <p:nvPicPr>
          <p:cNvPr id="20483" name="Picture 6"/>
          <p:cNvPicPr>
            <a:picLocks noChangeAspect="1" noChangeArrowheads="1"/>
          </p:cNvPicPr>
          <p:nvPr/>
        </p:nvPicPr>
        <p:blipFill>
          <a:blip r:embed="rId3"/>
          <a:srcRect/>
          <a:stretch>
            <a:fillRect/>
          </a:stretch>
        </p:blipFill>
        <p:spPr bwMode="auto">
          <a:xfrm>
            <a:off x="838200" y="1136650"/>
            <a:ext cx="7620000" cy="5092700"/>
          </a:xfrm>
          <a:prstGeom prst="rect">
            <a:avLst/>
          </a:prstGeom>
          <a:noFill/>
          <a:ln w="9525">
            <a:noFill/>
            <a:miter lim="800000"/>
            <a:headEnd/>
            <a:tailEnd/>
          </a:ln>
        </p:spPr>
      </p:pic>
      <p:sp>
        <p:nvSpPr>
          <p:cNvPr id="435205" name="Text Box 5"/>
          <p:cNvSpPr txBox="1">
            <a:spLocks noChangeArrowheads="1"/>
          </p:cNvSpPr>
          <p:nvPr/>
        </p:nvSpPr>
        <p:spPr bwMode="auto">
          <a:xfrm>
            <a:off x="4546600" y="4017963"/>
            <a:ext cx="3786188" cy="1187450"/>
          </a:xfrm>
          <a:prstGeom prst="rect">
            <a:avLst/>
          </a:prstGeom>
          <a:noFill/>
          <a:ln w="9525">
            <a:noFill/>
            <a:miter lim="800000"/>
            <a:headEnd/>
            <a:tailEnd/>
          </a:ln>
        </p:spPr>
        <p:txBody>
          <a:bodyPr wrap="none">
            <a:prstTxWarp prst="textNoShape">
              <a:avLst/>
            </a:prstTxWarp>
            <a:spAutoFit/>
          </a:bodyPr>
          <a:lstStyle/>
          <a:p>
            <a:r>
              <a:rPr lang="en-US" b="0">
                <a:latin typeface="Comic Sans MS" charset="0"/>
              </a:rPr>
              <a:t>1.32 billion in 4Q07</a:t>
            </a:r>
          </a:p>
          <a:p>
            <a:r>
              <a:rPr lang="en-US" b="0">
                <a:latin typeface="Comic Sans MS" charset="0"/>
              </a:rPr>
              <a:t>20% of world population</a:t>
            </a:r>
          </a:p>
          <a:p>
            <a:r>
              <a:rPr lang="en-US" b="0">
                <a:latin typeface="Comic Sans MS" charset="0"/>
              </a:rPr>
              <a:t>266% growth 2000-2007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5205"/>
                                        </p:tgtEl>
                                        <p:attrNameLst>
                                          <p:attrName>style.visibility</p:attrName>
                                        </p:attrNameLst>
                                      </p:cBhvr>
                                      <p:to>
                                        <p:strVal val="visible"/>
                                      </p:to>
                                    </p:set>
                                    <p:animEffect transition="in" filter="dissolve">
                                      <p:cBhvr>
                                        <p:cTn id="7" dur="10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5"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normAutofit/>
          </a:bodyPr>
          <a:lstStyle/>
          <a:p>
            <a:r>
              <a:rPr dirty="0">
                <a:ea typeface="ＭＳ Ｐゴシック" charset="-128"/>
                <a:cs typeface="ＭＳ Ｐゴシック" charset="-128"/>
              </a:rPr>
              <a:t>Datacenter Power Efficiencies</a:t>
            </a:r>
            <a:endParaRPr lang="en-US" dirty="0"/>
          </a:p>
        </p:txBody>
      </p:sp>
      <p:sp>
        <p:nvSpPr>
          <p:cNvPr id="76803" name="Content Placeholder 2"/>
          <p:cNvSpPr>
            <a:spLocks noGrp="1"/>
          </p:cNvSpPr>
          <p:nvPr>
            <p:ph idx="1"/>
          </p:nvPr>
        </p:nvSpPr>
        <p:spPr/>
        <p:txBody>
          <a:bodyPr>
            <a:normAutofit fontScale="92500" lnSpcReduction="10000"/>
          </a:bodyPr>
          <a:lstStyle/>
          <a:p>
            <a:r>
              <a:rPr lang="en-US" dirty="0" smtClean="0"/>
              <a:t>Power conversions in server</a:t>
            </a:r>
          </a:p>
          <a:p>
            <a:pPr lvl="1"/>
            <a:r>
              <a:rPr lang="en-US" dirty="0" smtClean="0"/>
              <a:t>Power supply (&lt;80% efficiency)</a:t>
            </a:r>
          </a:p>
          <a:p>
            <a:pPr lvl="1"/>
            <a:r>
              <a:rPr lang="en-US" dirty="0" smtClean="0"/>
              <a:t>Voltage regulation modules (80% common)</a:t>
            </a:r>
          </a:p>
          <a:p>
            <a:pPr lvl="1"/>
            <a:r>
              <a:rPr lang="en-US" dirty="0" smtClean="0"/>
              <a:t>Better available (95%) and inexpensive</a:t>
            </a:r>
          </a:p>
          <a:p>
            <a:r>
              <a:rPr lang="en-US" dirty="0" smtClean="0"/>
              <a:t>Simple rules to minimize power distribution losses in priority order</a:t>
            </a:r>
          </a:p>
          <a:p>
            <a:pPr marL="987552" lvl="1" indent="-457200">
              <a:buFont typeface="+mj-lt"/>
              <a:buAutoNum type="arabicPeriod"/>
            </a:pPr>
            <a:r>
              <a:rPr lang="en-US" dirty="0" smtClean="0"/>
              <a:t>Avoid conversions (indirect UPS or no UPS)</a:t>
            </a:r>
          </a:p>
          <a:p>
            <a:pPr marL="987552" lvl="1" indent="-457200">
              <a:buFont typeface="+mj-lt"/>
              <a:buAutoNum type="arabicPeriod"/>
            </a:pPr>
            <a:r>
              <a:rPr lang="en-US" dirty="0" smtClean="0"/>
              <a:t>Increase efficiency of conversions</a:t>
            </a:r>
          </a:p>
          <a:p>
            <a:pPr marL="987552" lvl="1" indent="-457200">
              <a:buFont typeface="+mj-lt"/>
              <a:buAutoNum type="arabicPeriod"/>
            </a:pPr>
            <a:r>
              <a:rPr lang="en-US" dirty="0" smtClean="0"/>
              <a:t>High voltage as close to load as possible</a:t>
            </a:r>
          </a:p>
          <a:p>
            <a:pPr marL="987552" lvl="1" indent="-457200">
              <a:buFont typeface="+mj-lt"/>
              <a:buAutoNum type="arabicPeriod"/>
            </a:pPr>
            <a:r>
              <a:rPr lang="en-US" dirty="0" smtClean="0"/>
              <a:t>Size board voltage regulators to load and use high quality</a:t>
            </a:r>
          </a:p>
          <a:p>
            <a:pPr marL="987552" lvl="1" indent="-457200">
              <a:buFont typeface="+mj-lt"/>
              <a:buAutoNum type="arabicPeriod"/>
            </a:pPr>
            <a:r>
              <a:rPr lang="en-US" dirty="0" smtClean="0"/>
              <a:t>Direct Current small potential win (but regulatory issues)</a:t>
            </a:r>
          </a:p>
          <a:p>
            <a:r>
              <a:rPr lang="en-US" dirty="0" smtClean="0"/>
              <a:t>Two interesting approaches:</a:t>
            </a:r>
          </a:p>
          <a:p>
            <a:pPr lvl="1"/>
            <a:r>
              <a:rPr lang="en-US" dirty="0" smtClean="0"/>
              <a:t>480VAC to rack and 48VDC (or 12VDC) within rack</a:t>
            </a:r>
          </a:p>
          <a:p>
            <a:pPr lvl="1"/>
            <a:r>
              <a:rPr lang="en-US" dirty="0" smtClean="0"/>
              <a:t>480VAC to PDU and 277VAC (1 leg of 480VAC 3-phase distribution) to each server</a:t>
            </a:r>
            <a:endParaRPr lang="en-US" dirty="0"/>
          </a:p>
        </p:txBody>
      </p:sp>
      <p:sp>
        <p:nvSpPr>
          <p:cNvPr id="76804" name="Slide Number Placeholder 5"/>
          <p:cNvSpPr>
            <a:spLocks noGrp="1"/>
          </p:cNvSpPr>
          <p:nvPr>
            <p:ph type="sldNum" sz="quarter" idx="12"/>
          </p:nvPr>
        </p:nvSpPr>
        <p:spPr/>
        <p:txBody>
          <a:bodyPr/>
          <a:lstStyle/>
          <a:p>
            <a:fld id="{D52D9DF4-4049-F04B-9EE3-DA0BBC6B86BB}" type="slidenum">
              <a:rPr lang="en-US" smtClean="0"/>
              <a:pPr/>
              <a:t>40</a:t>
            </a:fld>
            <a:endParaRPr lang="en-US"/>
          </a:p>
        </p:txBody>
      </p:sp>
      <p:sp>
        <p:nvSpPr>
          <p:cNvPr id="76805" name="TextBox 6"/>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ph idx="4294967295"/>
          </p:nvPr>
        </p:nvGraphicFramePr>
        <p:xfrm>
          <a:off x="-55563" y="2654300"/>
          <a:ext cx="9161463" cy="3155950"/>
        </p:xfrm>
        <a:graphic>
          <a:graphicData uri="http://schemas.openxmlformats.org/presentationml/2006/ole">
            <p:oleObj spid="_x0000_s389122" name="VISIO" r:id="rId3" imgW="9061200" imgH="3120840" progId="Visio.Drawing.6">
              <p:embed/>
            </p:oleObj>
          </a:graphicData>
        </a:graphic>
      </p:graphicFrame>
      <p:sp>
        <p:nvSpPr>
          <p:cNvPr id="111620" name="Text Box 4"/>
          <p:cNvSpPr txBox="1">
            <a:spLocks noChangeArrowheads="1"/>
          </p:cNvSpPr>
          <p:nvPr/>
        </p:nvSpPr>
        <p:spPr bwMode="auto">
          <a:xfrm>
            <a:off x="1" y="2892425"/>
            <a:ext cx="1047750" cy="6413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defRPr/>
            </a:pPr>
            <a:r>
              <a:rPr lang="en-US" sz="1800" dirty="0">
                <a:latin typeface="Arial" pitchFamily="-65" charset="0"/>
              </a:rPr>
              <a:t>480 </a:t>
            </a:r>
            <a:r>
              <a:rPr lang="en-US" sz="1800" dirty="0">
                <a:noFill/>
                <a:latin typeface="Arial" pitchFamily="-65" charset="0"/>
              </a:rPr>
              <a:t>Volt</a:t>
            </a:r>
            <a:r>
              <a:rPr lang="en-US" sz="1800" dirty="0">
                <a:latin typeface="Arial" pitchFamily="-65" charset="0"/>
              </a:rPr>
              <a:t> AC</a:t>
            </a:r>
          </a:p>
        </p:txBody>
      </p:sp>
      <p:sp>
        <p:nvSpPr>
          <p:cNvPr id="78852" name="Rectangle 2"/>
          <p:cNvSpPr>
            <a:spLocks noGrp="1" noChangeArrowheads="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Typical AC</a:t>
            </a:r>
            <a:br>
              <a:rPr lang="en-US" smtClean="0">
                <a:ea typeface="ＭＳ Ｐゴシック" charset="-128"/>
                <a:cs typeface="ＭＳ Ｐゴシック" charset="-128"/>
              </a:rPr>
            </a:br>
            <a:r>
              <a:rPr lang="en-US" smtClean="0">
                <a:ea typeface="ＭＳ Ｐゴシック" charset="-128"/>
                <a:cs typeface="ＭＳ Ｐゴシック" charset="-128"/>
              </a:rPr>
              <a:t>Distribution Today</a:t>
            </a:r>
          </a:p>
        </p:txBody>
      </p:sp>
      <p:sp>
        <p:nvSpPr>
          <p:cNvPr id="78853" name="Text Box 5"/>
          <p:cNvSpPr txBox="1">
            <a:spLocks noChangeArrowheads="1"/>
          </p:cNvSpPr>
          <p:nvPr/>
        </p:nvSpPr>
        <p:spPr bwMode="auto">
          <a:xfrm>
            <a:off x="5614988" y="1422400"/>
            <a:ext cx="3122612" cy="641350"/>
          </a:xfrm>
          <a:prstGeom prst="rect">
            <a:avLst/>
          </a:prstGeom>
          <a:noFill/>
          <a:ln w="12700">
            <a:noFill/>
            <a:miter lim="800000"/>
            <a:headEnd/>
            <a:tailEnd/>
          </a:ln>
        </p:spPr>
        <p:txBody>
          <a:bodyPr>
            <a:prstTxWarp prst="textNoShape">
              <a:avLst/>
            </a:prstTxWarp>
            <a:spAutoFit/>
          </a:bodyPr>
          <a:lstStyle/>
          <a:p>
            <a:pPr>
              <a:spcBef>
                <a:spcPct val="50000"/>
              </a:spcBef>
            </a:pPr>
            <a:r>
              <a:rPr lang="en-US" sz="1800"/>
              <a:t>380 V DC after first stage conversion</a:t>
            </a:r>
          </a:p>
        </p:txBody>
      </p:sp>
      <p:sp>
        <p:nvSpPr>
          <p:cNvPr id="78854" name="Line 6"/>
          <p:cNvSpPr>
            <a:spLocks noChangeShapeType="1"/>
          </p:cNvSpPr>
          <p:nvPr/>
        </p:nvSpPr>
        <p:spPr bwMode="auto">
          <a:xfrm flipH="1">
            <a:off x="5316538" y="2074863"/>
            <a:ext cx="950912" cy="903287"/>
          </a:xfrm>
          <a:prstGeom prst="line">
            <a:avLst/>
          </a:prstGeom>
          <a:noFill/>
          <a:ln w="38100">
            <a:solidFill>
              <a:schemeClr val="tx1"/>
            </a:solidFill>
            <a:round/>
            <a:headEnd/>
            <a:tailEnd type="stealth" w="lg" len="lg"/>
          </a:ln>
        </p:spPr>
        <p:txBody>
          <a:bodyPr wrap="none">
            <a:prstTxWarp prst="textNoShape">
              <a:avLst/>
            </a:prstTxWarp>
          </a:bodyPr>
          <a:lstStyle/>
          <a:p>
            <a:endParaRPr lang="en-US"/>
          </a:p>
        </p:txBody>
      </p:sp>
      <p:sp>
        <p:nvSpPr>
          <p:cNvPr id="78855" name="TextBox 6"/>
          <p:cNvSpPr txBox="1">
            <a:spLocks noChangeArrowheads="1"/>
          </p:cNvSpPr>
          <p:nvPr/>
        </p:nvSpPr>
        <p:spPr bwMode="auto">
          <a:xfrm>
            <a:off x="8591550" y="6527800"/>
            <a:ext cx="592138" cy="276225"/>
          </a:xfrm>
          <a:prstGeom prst="rect">
            <a:avLst/>
          </a:prstGeom>
          <a:noFill/>
          <a:ln w="9525">
            <a:noFill/>
            <a:miter lim="800000"/>
            <a:headEnd/>
            <a:tailEnd/>
          </a:ln>
        </p:spPr>
        <p:txBody>
          <a:bodyPr wrap="none">
            <a:prstTxWarp prst="textNoShape">
              <a:avLst/>
            </a:prstTxWarp>
            <a:spAutoFit/>
          </a:bodyPr>
          <a:lstStyle/>
          <a:p>
            <a:r>
              <a:rPr lang="en-US" sz="1200"/>
              <a:t>LBNL</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dirty="0"/>
              <a:t>Facility-level DC Distribution</a:t>
            </a:r>
            <a:endParaRPr lang="en-US" dirty="0"/>
          </a:p>
        </p:txBody>
      </p:sp>
      <p:sp>
        <p:nvSpPr>
          <p:cNvPr id="5" name="Content Placeholder 4"/>
          <p:cNvSpPr>
            <a:spLocks noGrp="1"/>
          </p:cNvSpPr>
          <p:nvPr>
            <p:ph idx="1"/>
          </p:nvPr>
        </p:nvSpPr>
        <p:spPr>
          <a:xfrm>
            <a:off x="304800" y="4648200"/>
            <a:ext cx="8534400" cy="1905000"/>
          </a:xfrm>
        </p:spPr>
        <p:txBody>
          <a:bodyPr>
            <a:normAutofit fontScale="92500" lnSpcReduction="10000"/>
          </a:bodyPr>
          <a:lstStyle/>
          <a:p>
            <a:r>
              <a:rPr lang="en-US" dirty="0" smtClean="0"/>
              <a:t>380V DC delivered directly to the server at the same point as in AC powered server</a:t>
            </a:r>
          </a:p>
          <a:p>
            <a:r>
              <a:rPr lang="en-US" dirty="0" smtClean="0"/>
              <a:t>Eliminates DC-AC conversion at the UPS and the AC-DC conversion in the server</a:t>
            </a:r>
          </a:p>
          <a:p>
            <a:r>
              <a:rPr lang="en-US" dirty="0" smtClean="0"/>
              <a:t>Less equipment needed</a:t>
            </a:r>
          </a:p>
          <a:p>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graphicFrame>
        <p:nvGraphicFramePr>
          <p:cNvPr id="12" name="Object 2"/>
          <p:cNvGraphicFramePr>
            <a:graphicFrameLocks noChangeAspect="1"/>
          </p:cNvGraphicFramePr>
          <p:nvPr/>
        </p:nvGraphicFramePr>
        <p:xfrm>
          <a:off x="0" y="1509713"/>
          <a:ext cx="9166225" cy="3155950"/>
        </p:xfrm>
        <a:graphic>
          <a:graphicData uri="http://schemas.openxmlformats.org/presentationml/2006/ole">
            <p:oleObj spid="_x0000_s501763" name="VISIO" r:id="rId3" imgW="9061200" imgH="3120840" progId="Visio.Drawing.6">
              <p:embed/>
            </p:oleObj>
          </a:graphicData>
        </a:graphic>
      </p:graphicFrame>
      <p:sp>
        <p:nvSpPr>
          <p:cNvPr id="13" name="Text Box 4"/>
          <p:cNvSpPr txBox="1">
            <a:spLocks noChangeArrowheads="1"/>
          </p:cNvSpPr>
          <p:nvPr/>
        </p:nvSpPr>
        <p:spPr bwMode="auto">
          <a:xfrm>
            <a:off x="3306762" y="1576388"/>
            <a:ext cx="1265237" cy="369310"/>
          </a:xfrm>
          <a:prstGeom prst="rect">
            <a:avLst/>
          </a:prstGeom>
          <a:solidFill>
            <a:schemeClr val="bg2"/>
          </a:solidFill>
          <a:ln w="9525">
            <a:noFill/>
            <a:miter lim="800000"/>
            <a:headEnd/>
            <a:tailEnd/>
          </a:ln>
        </p:spPr>
        <p:txBody>
          <a:bodyPr wrap="square" lIns="91417" tIns="45709" rIns="91417" bIns="45709">
            <a:prstTxWarp prst="textNoShape">
              <a:avLst/>
            </a:prstTxWarp>
            <a:spAutoFit/>
          </a:bodyPr>
          <a:lstStyle/>
          <a:p>
            <a:pPr algn="ctr">
              <a:spcBef>
                <a:spcPct val="50000"/>
              </a:spcBef>
            </a:pPr>
            <a:r>
              <a:rPr lang="en-US" sz="1800" dirty="0"/>
              <a:t>380V.DC</a:t>
            </a:r>
          </a:p>
        </p:txBody>
      </p:sp>
      <p:sp>
        <p:nvSpPr>
          <p:cNvPr id="14" name="Text Box 5"/>
          <p:cNvSpPr txBox="1">
            <a:spLocks noChangeArrowheads="1"/>
          </p:cNvSpPr>
          <p:nvPr/>
        </p:nvSpPr>
        <p:spPr bwMode="auto">
          <a:xfrm>
            <a:off x="14288" y="1739900"/>
            <a:ext cx="1012825" cy="6413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sz="1800"/>
              <a:t>480 Volt AC</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r>
              <a:rPr lang="en-US" smtClean="0">
                <a:ea typeface="ＭＳ Ｐゴシック" charset="-128"/>
                <a:cs typeface="ＭＳ Ｐゴシック" charset="-128"/>
              </a:rPr>
              <a:t>Rack-level DC Distribution</a:t>
            </a:r>
          </a:p>
        </p:txBody>
      </p:sp>
      <p:graphicFrame>
        <p:nvGraphicFramePr>
          <p:cNvPr id="80898" name="Object 2"/>
          <p:cNvGraphicFramePr>
            <a:graphicFrameLocks noChangeAspect="1"/>
          </p:cNvGraphicFramePr>
          <p:nvPr>
            <p:ph idx="4294967295"/>
          </p:nvPr>
        </p:nvGraphicFramePr>
        <p:xfrm>
          <a:off x="33338" y="1882775"/>
          <a:ext cx="9110662" cy="3675063"/>
        </p:xfrm>
        <a:graphic>
          <a:graphicData uri="http://schemas.openxmlformats.org/presentationml/2006/ole">
            <p:oleObj spid="_x0000_s391170" name="VISIO" r:id="rId3" imgW="9061200" imgH="3655080" progId="Visio.Drawing.6">
              <p:embed/>
            </p:oleObj>
          </a:graphicData>
        </a:graphic>
      </p:graphicFrame>
      <p:sp>
        <p:nvSpPr>
          <p:cNvPr id="80900" name="Text Box 4"/>
          <p:cNvSpPr txBox="1">
            <a:spLocks noChangeArrowheads="1"/>
          </p:cNvSpPr>
          <p:nvPr/>
        </p:nvSpPr>
        <p:spPr bwMode="auto">
          <a:xfrm>
            <a:off x="76200" y="2154238"/>
            <a:ext cx="1012825" cy="6413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sz="1800"/>
              <a:t>480 Volt AC</a:t>
            </a:r>
          </a:p>
        </p:txBody>
      </p:sp>
      <p:sp>
        <p:nvSpPr>
          <p:cNvPr id="80901" name="TextBox 4"/>
          <p:cNvSpPr txBox="1">
            <a:spLocks noChangeArrowheads="1"/>
          </p:cNvSpPr>
          <p:nvPr/>
        </p:nvSpPr>
        <p:spPr bwMode="auto">
          <a:xfrm>
            <a:off x="8591550" y="6527800"/>
            <a:ext cx="592138" cy="276225"/>
          </a:xfrm>
          <a:prstGeom prst="rect">
            <a:avLst/>
          </a:prstGeom>
          <a:noFill/>
          <a:ln w="9525">
            <a:noFill/>
            <a:miter lim="800000"/>
            <a:headEnd/>
            <a:tailEnd/>
          </a:ln>
        </p:spPr>
        <p:txBody>
          <a:bodyPr wrap="none">
            <a:prstTxWarp prst="textNoShape">
              <a:avLst/>
            </a:prstTxWarp>
            <a:spAutoFit/>
          </a:bodyPr>
          <a:lstStyle/>
          <a:p>
            <a:r>
              <a:rPr lang="en-US" sz="1200"/>
              <a:t>LBNL</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normAutofit fontScale="90000"/>
          </a:bodyPr>
          <a:lstStyle/>
          <a:p>
            <a:r>
              <a:rPr lang="en-US" dirty="0" smtClean="0"/>
              <a:t> AC System Loss</a:t>
            </a:r>
            <a:r>
              <a:rPr dirty="0" smtClean="0"/>
              <a:t> </a:t>
            </a:r>
            <a:r>
              <a:rPr lang="en-US" dirty="0" smtClean="0"/>
              <a:t>Compared to DC</a:t>
            </a:r>
            <a:endParaRPr lang="en-US" dirty="0" smtClean="0"/>
          </a:p>
        </p:txBody>
      </p:sp>
      <p:graphicFrame>
        <p:nvGraphicFramePr>
          <p:cNvPr id="24" name="Object 2"/>
          <p:cNvGraphicFramePr>
            <a:graphicFrameLocks noChangeAspect="1"/>
          </p:cNvGraphicFramePr>
          <p:nvPr/>
        </p:nvGraphicFramePr>
        <p:xfrm>
          <a:off x="1430338" y="1508125"/>
          <a:ext cx="6781800" cy="1955800"/>
        </p:xfrm>
        <a:graphic>
          <a:graphicData uri="http://schemas.openxmlformats.org/presentationml/2006/ole">
            <p:oleObj spid="_x0000_s392195" name="VISIO" r:id="rId3" imgW="9061200" imgH="3120840" progId="Visio.Drawing.6">
              <p:embed/>
            </p:oleObj>
          </a:graphicData>
        </a:graphic>
      </p:graphicFrame>
      <p:pic>
        <p:nvPicPr>
          <p:cNvPr id="25" name="Picture 4"/>
          <p:cNvPicPr>
            <a:picLocks noChangeAspect="1" noChangeArrowheads="1"/>
          </p:cNvPicPr>
          <p:nvPr/>
        </p:nvPicPr>
        <p:blipFill>
          <a:blip r:embed="rId4"/>
          <a:srcRect/>
          <a:stretch>
            <a:fillRect/>
          </a:stretch>
        </p:blipFill>
        <p:spPr>
          <a:xfrm>
            <a:off x="1624013" y="4362450"/>
            <a:ext cx="6858000" cy="2136775"/>
          </a:xfrm>
          <a:prstGeom prst="rect">
            <a:avLst/>
          </a:prstGeom>
          <a:noFill/>
        </p:spPr>
      </p:pic>
      <p:sp>
        <p:nvSpPr>
          <p:cNvPr id="26" name="Text Box 5"/>
          <p:cNvSpPr txBox="1">
            <a:spLocks noChangeArrowheads="1"/>
          </p:cNvSpPr>
          <p:nvPr/>
        </p:nvSpPr>
        <p:spPr bwMode="auto">
          <a:xfrm>
            <a:off x="68263" y="2994025"/>
            <a:ext cx="28956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Helvetica" charset="0"/>
              </a:rPr>
              <a:t>7-7.3% measured improvement</a:t>
            </a:r>
          </a:p>
        </p:txBody>
      </p:sp>
      <p:sp>
        <p:nvSpPr>
          <p:cNvPr id="27" name="Line 6"/>
          <p:cNvSpPr>
            <a:spLocks noChangeShapeType="1"/>
          </p:cNvSpPr>
          <p:nvPr/>
        </p:nvSpPr>
        <p:spPr bwMode="auto">
          <a:xfrm flipV="1">
            <a:off x="1516063" y="1808163"/>
            <a:ext cx="2319337" cy="1052512"/>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8" name="Line 7"/>
          <p:cNvSpPr>
            <a:spLocks noChangeShapeType="1"/>
          </p:cNvSpPr>
          <p:nvPr/>
        </p:nvSpPr>
        <p:spPr bwMode="auto">
          <a:xfrm>
            <a:off x="1516063" y="3756025"/>
            <a:ext cx="1911350" cy="750888"/>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9" name="Text Box 8"/>
          <p:cNvSpPr txBox="1">
            <a:spLocks noChangeArrowheads="1"/>
          </p:cNvSpPr>
          <p:nvPr/>
        </p:nvSpPr>
        <p:spPr bwMode="auto">
          <a:xfrm>
            <a:off x="2782888" y="3109913"/>
            <a:ext cx="23622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Helvetica" charset="0"/>
              </a:rPr>
              <a:t>2-5% measured improvement</a:t>
            </a:r>
          </a:p>
        </p:txBody>
      </p:sp>
      <p:sp>
        <p:nvSpPr>
          <p:cNvPr id="30" name="Line 9"/>
          <p:cNvSpPr>
            <a:spLocks noChangeShapeType="1"/>
          </p:cNvSpPr>
          <p:nvPr/>
        </p:nvSpPr>
        <p:spPr bwMode="auto">
          <a:xfrm flipV="1">
            <a:off x="4335463" y="1819275"/>
            <a:ext cx="546100" cy="132715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1" name="Line 10"/>
          <p:cNvSpPr>
            <a:spLocks noChangeShapeType="1"/>
          </p:cNvSpPr>
          <p:nvPr/>
        </p:nvSpPr>
        <p:spPr bwMode="auto">
          <a:xfrm>
            <a:off x="4527550" y="3840163"/>
            <a:ext cx="868363" cy="827087"/>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2" name="Rectangle 11"/>
          <p:cNvSpPr>
            <a:spLocks noChangeArrowheads="1"/>
          </p:cNvSpPr>
          <p:nvPr/>
        </p:nvSpPr>
        <p:spPr bwMode="auto">
          <a:xfrm>
            <a:off x="4267200" y="4364038"/>
            <a:ext cx="609600" cy="1143000"/>
          </a:xfrm>
          <a:prstGeom prst="rect">
            <a:avLst/>
          </a:prstGeom>
          <a:solidFill>
            <a:srgbClr val="FF9900"/>
          </a:solidFill>
          <a:ln w="9525">
            <a:noFill/>
            <a:miter lim="800000"/>
            <a:headEnd/>
            <a:tailEnd/>
          </a:ln>
        </p:spPr>
        <p:txBody>
          <a:bodyPr wrap="none" anchor="ctr">
            <a:prstTxWarp prst="textNoShape">
              <a:avLst/>
            </a:prstTxWarp>
          </a:bodyPr>
          <a:lstStyle/>
          <a:p>
            <a:pPr algn="ctr"/>
            <a:r>
              <a:rPr lang="en-US" sz="800"/>
              <a:t>Rotary UPS</a:t>
            </a:r>
          </a:p>
        </p:txBody>
      </p:sp>
      <p:sp>
        <p:nvSpPr>
          <p:cNvPr id="33" name="Text Box 12"/>
          <p:cNvSpPr txBox="1">
            <a:spLocks noChangeArrowheads="1"/>
          </p:cNvSpPr>
          <p:nvPr/>
        </p:nvSpPr>
        <p:spPr bwMode="auto">
          <a:xfrm>
            <a:off x="1354138" y="1687513"/>
            <a:ext cx="865187" cy="366712"/>
          </a:xfrm>
          <a:prstGeom prst="rect">
            <a:avLst/>
          </a:prstGeom>
          <a:solidFill>
            <a:schemeClr val="bg2">
              <a:lumMod val="40000"/>
              <a:lumOff val="60000"/>
            </a:schemeClr>
          </a:solidFill>
          <a:ln w="12700">
            <a:noFill/>
            <a:miter lim="800000"/>
            <a:headEnd/>
            <a:tailEnd/>
          </a:ln>
        </p:spPr>
        <p:txBody>
          <a:bodyPr>
            <a:prstTxWarp prst="textNoShape">
              <a:avLst/>
            </a:prstTxWarp>
            <a:spAutoFit/>
          </a:bodyPr>
          <a:lstStyle/>
          <a:p>
            <a:pPr>
              <a:spcBef>
                <a:spcPct val="50000"/>
              </a:spcBef>
            </a:pPr>
            <a:endParaRPr lang="en-US" sz="1800"/>
          </a:p>
        </p:txBody>
      </p:sp>
      <p:sp>
        <p:nvSpPr>
          <p:cNvPr id="34" name="Text Box 13"/>
          <p:cNvSpPr txBox="1">
            <a:spLocks noChangeArrowheads="1"/>
          </p:cNvSpPr>
          <p:nvPr/>
        </p:nvSpPr>
        <p:spPr bwMode="auto">
          <a:xfrm>
            <a:off x="1425575" y="4586287"/>
            <a:ext cx="1012825" cy="366713"/>
          </a:xfrm>
          <a:prstGeom prst="rect">
            <a:avLst/>
          </a:prstGeom>
          <a:solidFill>
            <a:schemeClr val="bg2">
              <a:lumMod val="40000"/>
              <a:lumOff val="60000"/>
            </a:schemeClr>
          </a:solidFill>
          <a:ln w="12700">
            <a:noFill/>
            <a:miter lim="800000"/>
            <a:headEnd/>
            <a:tailEnd/>
          </a:ln>
        </p:spPr>
        <p:txBody>
          <a:bodyPr>
            <a:prstTxWarp prst="textNoShape">
              <a:avLst/>
            </a:prstTxWarp>
            <a:spAutoFit/>
          </a:bodyPr>
          <a:lstStyle/>
          <a:p>
            <a:pPr>
              <a:spcBef>
                <a:spcPct val="50000"/>
              </a:spcBef>
            </a:pPr>
            <a:endParaRPr lang="en-US" sz="1800"/>
          </a:p>
        </p:txBody>
      </p:sp>
      <p:sp>
        <p:nvSpPr>
          <p:cNvPr id="35" name="Text Box 14"/>
          <p:cNvSpPr txBox="1">
            <a:spLocks noChangeArrowheads="1"/>
          </p:cNvSpPr>
          <p:nvPr/>
        </p:nvSpPr>
        <p:spPr bwMode="auto">
          <a:xfrm>
            <a:off x="2770188" y="4960938"/>
            <a:ext cx="914400" cy="192087"/>
          </a:xfrm>
          <a:prstGeom prst="rect">
            <a:avLst/>
          </a:prstGeom>
          <a:solidFill>
            <a:srgbClr val="FF6600"/>
          </a:solidFill>
          <a:ln w="12700">
            <a:noFill/>
            <a:miter lim="800000"/>
            <a:headEnd/>
            <a:tailEnd/>
          </a:ln>
        </p:spPr>
        <p:txBody>
          <a:bodyPr>
            <a:prstTxWarp prst="textNoShape">
              <a:avLst/>
            </a:prstTxWarp>
          </a:bodyPr>
          <a:lstStyle/>
          <a:p>
            <a:pPr>
              <a:spcBef>
                <a:spcPct val="50000"/>
              </a:spcBef>
            </a:pPr>
            <a:endParaRPr lang="en-US"/>
          </a:p>
        </p:txBody>
      </p:sp>
      <p:sp>
        <p:nvSpPr>
          <p:cNvPr id="36" name="TextBox 14"/>
          <p:cNvSpPr txBox="1">
            <a:spLocks noChangeArrowheads="1"/>
          </p:cNvSpPr>
          <p:nvPr/>
        </p:nvSpPr>
        <p:spPr bwMode="auto">
          <a:xfrm>
            <a:off x="8591550" y="6527800"/>
            <a:ext cx="592138" cy="276225"/>
          </a:xfrm>
          <a:prstGeom prst="rect">
            <a:avLst/>
          </a:prstGeom>
          <a:noFill/>
          <a:ln w="9525">
            <a:noFill/>
            <a:miter lim="800000"/>
            <a:headEnd/>
            <a:tailEnd/>
          </a:ln>
        </p:spPr>
        <p:txBody>
          <a:bodyPr wrap="none">
            <a:prstTxWarp prst="textNoShape">
              <a:avLst/>
            </a:prstTxWarp>
            <a:spAutoFit/>
          </a:bodyPr>
          <a:lstStyle/>
          <a:p>
            <a:r>
              <a:rPr lang="en-US" sz="1200"/>
              <a:t>LBNL</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Power Redundancy</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45</a:t>
            </a:fld>
            <a:endParaRPr lang="en-US"/>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647700" y="1485900"/>
            <a:ext cx="7848600" cy="49149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Google 1U + UPS</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46</a:t>
            </a:fld>
            <a:endParaRPr lang="en-US"/>
          </a:p>
        </p:txBody>
      </p:sp>
      <p:pic>
        <p:nvPicPr>
          <p:cNvPr id="6" name="Picture 5"/>
          <p:cNvPicPr>
            <a:picLocks noChangeAspect="1"/>
          </p:cNvPicPr>
          <p:nvPr/>
        </p:nvPicPr>
        <p:blipFill>
          <a:blip r:embed="rId2"/>
          <a:stretch>
            <a:fillRect/>
          </a:stretch>
        </p:blipFill>
        <p:spPr>
          <a:xfrm>
            <a:off x="228600" y="1447800"/>
            <a:ext cx="8703638" cy="4800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Why built-in batteries?</a:t>
            </a:r>
            <a:endParaRPr lang="en-US" dirty="0"/>
          </a:p>
        </p:txBody>
      </p:sp>
      <p:sp>
        <p:nvSpPr>
          <p:cNvPr id="3" name="Content Placeholder 2"/>
          <p:cNvSpPr>
            <a:spLocks noGrp="1"/>
          </p:cNvSpPr>
          <p:nvPr>
            <p:ph idx="1"/>
          </p:nvPr>
        </p:nvSpPr>
        <p:spPr/>
        <p:txBody>
          <a:bodyPr/>
          <a:lstStyle/>
          <a:p>
            <a:r>
              <a:rPr lang="en-US" dirty="0" smtClean="0"/>
              <a:t>Building the power supply into the server is cheaper and means costs are matched directly to the number of </a:t>
            </a:r>
            <a:r>
              <a:rPr lang="en-US" dirty="0" smtClean="0"/>
              <a:t>servers</a:t>
            </a:r>
          </a:p>
          <a:p>
            <a:r>
              <a:rPr lang="en-US" dirty="0" smtClean="0"/>
              <a:t>Large </a:t>
            </a:r>
            <a:r>
              <a:rPr lang="en-US" dirty="0" err="1" smtClean="0"/>
              <a:t>UPSs</a:t>
            </a:r>
            <a:r>
              <a:rPr lang="en-US" dirty="0" smtClean="0"/>
              <a:t> can reach 92 to 95 percent efficiency vs. 99.9 percent </a:t>
            </a:r>
            <a:r>
              <a:rPr lang="en-US" dirty="0" smtClean="0"/>
              <a:t>efficiency for server mounted batteries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Overview</a:t>
            </a:r>
            <a:endParaRPr lang="en-US" dirty="0"/>
          </a:p>
        </p:txBody>
      </p:sp>
      <p:sp>
        <p:nvSpPr>
          <p:cNvPr id="3" name="Content Placeholder 2"/>
          <p:cNvSpPr>
            <a:spLocks noGrp="1"/>
          </p:cNvSpPr>
          <p:nvPr>
            <p:ph idx="1"/>
          </p:nvPr>
        </p:nvSpPr>
        <p:spPr/>
        <p:txBody>
          <a:bodyPr/>
          <a:lstStyle/>
          <a:p>
            <a:endParaRPr lang="en-US" dirty="0" smtClean="0"/>
          </a:p>
          <a:p>
            <a:r>
              <a:rPr lang="en-US" dirty="0" smtClean="0"/>
              <a:t>Data Center Overview</a:t>
            </a:r>
          </a:p>
          <a:p>
            <a:endParaRPr lang="en-US" dirty="0" smtClean="0"/>
          </a:p>
          <a:p>
            <a:r>
              <a:rPr lang="en-US" dirty="0" smtClean="0"/>
              <a:t>Per-node Energy</a:t>
            </a:r>
          </a:p>
          <a:p>
            <a:endParaRPr lang="en-US" dirty="0" smtClean="0"/>
          </a:p>
          <a:p>
            <a:r>
              <a:rPr lang="en-US" dirty="0" smtClean="0"/>
              <a:t>Power Distribution</a:t>
            </a:r>
          </a:p>
          <a:p>
            <a:endParaRPr lang="en-US" dirty="0" smtClean="0"/>
          </a:p>
          <a:p>
            <a:r>
              <a:rPr lang="en-US" dirty="0" smtClean="0"/>
              <a:t>Cooling and Mechanical Design</a:t>
            </a:r>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t>Mechanical Optimization</a:t>
            </a:r>
            <a:endParaRPr lang="en-US"/>
          </a:p>
        </p:txBody>
      </p:sp>
      <p:sp>
        <p:nvSpPr>
          <p:cNvPr id="83971" name="Content Placeholder 2"/>
          <p:cNvSpPr>
            <a:spLocks noGrp="1"/>
          </p:cNvSpPr>
          <p:nvPr>
            <p:ph idx="1"/>
          </p:nvPr>
        </p:nvSpPr>
        <p:spPr/>
        <p:txBody>
          <a:bodyPr/>
          <a:lstStyle/>
          <a:p>
            <a:r>
              <a:rPr lang="en-US" smtClean="0"/>
              <a:t>Simple rules to minimize cooling costs:</a:t>
            </a:r>
          </a:p>
          <a:p>
            <a:pPr lvl="1"/>
            <a:r>
              <a:rPr lang="en-US" smtClean="0"/>
              <a:t>Raise data center temperatures</a:t>
            </a:r>
          </a:p>
          <a:p>
            <a:pPr lvl="1"/>
            <a:r>
              <a:rPr lang="en-US" smtClean="0"/>
              <a:t>Tight control of airflow with short paths</a:t>
            </a:r>
          </a:p>
          <a:p>
            <a:pPr lvl="2"/>
            <a:r>
              <a:rPr lang="en-US" smtClean="0"/>
              <a:t>  ~1.4 to perhaps 1.3 PUE with the first two alone</a:t>
            </a:r>
          </a:p>
          <a:p>
            <a:pPr lvl="1"/>
            <a:r>
              <a:rPr lang="en-US" smtClean="0"/>
              <a:t>Air side economization (essentially, open the window)</a:t>
            </a:r>
          </a:p>
          <a:p>
            <a:pPr lvl="1"/>
            <a:r>
              <a:rPr lang="en-US" smtClean="0"/>
              <a:t>Water side economization (don’t run A/C)</a:t>
            </a:r>
          </a:p>
          <a:p>
            <a:pPr lvl="1"/>
            <a:r>
              <a:rPr lang="en-US" smtClean="0"/>
              <a:t>Low grade, waste heat energy reclamation</a:t>
            </a:r>
          </a:p>
          <a:p>
            <a:r>
              <a:rPr lang="en-US" smtClean="0"/>
              <a:t>Best current designs have water cooling close to the load but don’t use direct water cooling</a:t>
            </a:r>
          </a:p>
          <a:p>
            <a:pPr lvl="1"/>
            <a:r>
              <a:rPr lang="en-US" smtClean="0"/>
              <a:t>Lower heat densities could be 100% air cooled but density trends suggest this won’t happen</a:t>
            </a:r>
            <a:endParaRPr lang="en-US"/>
          </a:p>
        </p:txBody>
      </p:sp>
      <p:sp>
        <p:nvSpPr>
          <p:cNvPr id="83972" name="Slide Number Placeholder 5"/>
          <p:cNvSpPr>
            <a:spLocks noGrp="1"/>
          </p:cNvSpPr>
          <p:nvPr>
            <p:ph type="sldNum" sz="quarter" idx="12"/>
          </p:nvPr>
        </p:nvSpPr>
        <p:spPr/>
        <p:txBody>
          <a:bodyPr/>
          <a:lstStyle/>
          <a:p>
            <a:fld id="{49227DA5-71D0-CC41-9994-073289BFB75A}" type="slidenum">
              <a:rPr lang="en-US" smtClean="0"/>
              <a:pPr/>
              <a:t>49</a:t>
            </a:fld>
            <a:endParaRPr lang="en-US"/>
          </a:p>
        </p:txBody>
      </p:sp>
      <p:sp>
        <p:nvSpPr>
          <p:cNvPr id="83973" name="TextBox 6"/>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xfrm>
            <a:off x="6553200" y="5803900"/>
            <a:ext cx="2133600" cy="476250"/>
          </a:xfrm>
          <a:noFill/>
        </p:spPr>
        <p:txBody>
          <a:bodyPr/>
          <a:lstStyle/>
          <a:p>
            <a:fld id="{65FE220E-9943-A842-B5CC-2F2A75739808}" type="slidenum">
              <a:rPr lang="en-US">
                <a:latin typeface="Arial" charset="0"/>
              </a:rPr>
              <a:pPr/>
              <a:t>5</a:t>
            </a:fld>
            <a:endParaRPr lang="en-US">
              <a:latin typeface="Arial" charset="0"/>
            </a:endParaRPr>
          </a:p>
        </p:txBody>
      </p:sp>
      <p:sp>
        <p:nvSpPr>
          <p:cNvPr id="26627" name="Rectangle 4"/>
          <p:cNvSpPr>
            <a:spLocks noGrp="1" noChangeArrowheads="1"/>
          </p:cNvSpPr>
          <p:nvPr>
            <p:ph type="title"/>
          </p:nvPr>
        </p:nvSpPr>
        <p:spPr/>
        <p:txBody>
          <a:bodyPr/>
          <a:lstStyle/>
          <a:p>
            <a:pPr>
              <a:lnSpc>
                <a:spcPct val="80000"/>
              </a:lnSpc>
            </a:pPr>
            <a:r>
              <a:rPr lang="en-US" smtClean="0">
                <a:ea typeface="ＭＳ Ｐゴシック" charset="-128"/>
                <a:cs typeface="ＭＳ Ｐゴシック" charset="-128"/>
              </a:rPr>
              <a:t>Datacenter Arms Race </a:t>
            </a:r>
          </a:p>
        </p:txBody>
      </p:sp>
      <p:sp>
        <p:nvSpPr>
          <p:cNvPr id="347141" name="Rectangle 5"/>
          <p:cNvSpPr>
            <a:spLocks noGrp="1" noChangeArrowheads="1"/>
          </p:cNvSpPr>
          <p:nvPr>
            <p:ph type="body" idx="1"/>
          </p:nvPr>
        </p:nvSpPr>
        <p:spPr>
          <a:xfrm>
            <a:off x="457200" y="1371600"/>
            <a:ext cx="8472488" cy="4754563"/>
          </a:xfrm>
        </p:spPr>
        <p:txBody>
          <a:bodyPr/>
          <a:lstStyle/>
          <a:p>
            <a:r>
              <a:rPr lang="en-US" altLang="ja-JP" sz="2800" smtClean="0">
                <a:ea typeface="ＭＳ Ｐゴシック" charset="-128"/>
                <a:cs typeface="ＭＳ Ｐゴシック" charset="-128"/>
              </a:rPr>
              <a:t>Amazon, Google, Microsoft, Yahoo!, … race to  build next-gen mega-datacenters</a:t>
            </a:r>
          </a:p>
          <a:p>
            <a:pPr lvl="1"/>
            <a:r>
              <a:rPr lang="en-US" altLang="ja-JP" sz="2400" smtClean="0">
                <a:ea typeface="ＭＳ Ｐゴシック" charset="-128"/>
                <a:cs typeface="ＭＳ Ｐゴシック" charset="-128"/>
              </a:rPr>
              <a:t>Industrial-scale Information Technology</a:t>
            </a:r>
          </a:p>
          <a:p>
            <a:pPr lvl="1"/>
            <a:r>
              <a:rPr lang="en-US" altLang="ja-JP" sz="2400" smtClean="0">
                <a:ea typeface="ＭＳ Ｐゴシック" charset="-128"/>
                <a:cs typeface="ＭＳ Ｐゴシック" charset="-128"/>
              </a:rPr>
              <a:t>100,000+ servers</a:t>
            </a:r>
          </a:p>
          <a:p>
            <a:pPr lvl="1"/>
            <a:r>
              <a:rPr lang="en-US" altLang="ja-JP" sz="2400" smtClean="0">
                <a:ea typeface="ＭＳ Ｐゴシック" charset="-128"/>
                <a:cs typeface="ＭＳ Ｐゴシック" charset="-128"/>
              </a:rPr>
              <a:t>Located where land, water, fiber-optic connectivity, and cheap power are available</a:t>
            </a:r>
          </a:p>
          <a:p>
            <a:r>
              <a:rPr lang="en-US" altLang="ja-JP" sz="2800" smtClean="0">
                <a:ea typeface="ＭＳ Ｐゴシック" charset="-128"/>
                <a:cs typeface="ＭＳ Ｐゴシック" charset="-128"/>
              </a:rPr>
              <a:t>E.g., Microsoft Quincy</a:t>
            </a:r>
          </a:p>
          <a:p>
            <a:pPr lvl="1"/>
            <a:r>
              <a:rPr lang="en-GB" altLang="ja-JP" sz="2400" smtClean="0">
                <a:ea typeface="ＭＳ Ｐゴシック" charset="-128"/>
                <a:cs typeface="ＭＳ Ｐゴシック" charset="-128"/>
              </a:rPr>
              <a:t>43600 sq. ft. (10 football fields), </a:t>
            </a:r>
            <a:r>
              <a:rPr lang="en-GB" sz="2400" smtClean="0">
                <a:ea typeface="ＭＳ Ｐゴシック" charset="-128"/>
                <a:cs typeface="ＭＳ Ｐゴシック" charset="-128"/>
              </a:rPr>
              <a:t>sized for 48 MW</a:t>
            </a:r>
          </a:p>
          <a:p>
            <a:pPr lvl="1"/>
            <a:r>
              <a:rPr lang="en-GB" sz="2400" smtClean="0">
                <a:ea typeface="ＭＳ Ｐゴシック" charset="-128"/>
                <a:cs typeface="ＭＳ Ｐゴシック" charset="-128"/>
              </a:rPr>
              <a:t>Also Chicago, San Antonio, Dublin @$500M each</a:t>
            </a:r>
          </a:p>
          <a:p>
            <a:r>
              <a:rPr lang="en-GB" sz="2800" smtClean="0">
                <a:ea typeface="ＭＳ Ｐゴシック" charset="-128"/>
                <a:cs typeface="ＭＳ Ｐゴシック" charset="-128"/>
              </a:rPr>
              <a:t>E.g., Google: </a:t>
            </a:r>
          </a:p>
          <a:p>
            <a:pPr lvl="1"/>
            <a:r>
              <a:rPr lang="en-GB" sz="2400" smtClean="0">
                <a:ea typeface="ＭＳ Ｐゴシック" charset="-128"/>
                <a:cs typeface="ＭＳ Ｐゴシック" charset="-128"/>
              </a:rPr>
              <a:t>The Dalles OR, Pryor OK, Council Bluffs, IW, Lenoir NC, Goose Creek , SC </a:t>
            </a:r>
          </a:p>
          <a:p>
            <a:pPr lvl="1">
              <a:buFontTx/>
              <a:buNone/>
            </a:pPr>
            <a:endParaRPr lang="en-GB" smtClean="0">
              <a:ea typeface="ＭＳ Ｐゴシック" charset="-128"/>
              <a:cs typeface="ＭＳ Ｐゴシック" charset="-128"/>
            </a:endParaRPr>
          </a:p>
          <a:p>
            <a:endParaRPr lang="en-GB" sz="2800" smtClean="0">
              <a:ea typeface="ＭＳ Ｐゴシック" charset="-128"/>
              <a:cs typeface="ＭＳ Ｐゴシック" charset="-128"/>
            </a:endParaRPr>
          </a:p>
          <a:p>
            <a:endParaRPr lang="en-US" sz="2800" smtClean="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7141">
                                            <p:txEl>
                                              <p:pRg st="0" end="0"/>
                                            </p:txEl>
                                          </p:spTgt>
                                        </p:tgtEl>
                                        <p:attrNameLst>
                                          <p:attrName>style.visibility</p:attrName>
                                        </p:attrNameLst>
                                      </p:cBhvr>
                                      <p:to>
                                        <p:strVal val="visible"/>
                                      </p:to>
                                    </p:set>
                                    <p:anim calcmode="lin" valueType="num">
                                      <p:cBhvr additive="base">
                                        <p:cTn id="7" dur="1000" fill="hold"/>
                                        <p:tgtEl>
                                          <p:spTgt spid="34714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4714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47141">
                                            <p:txEl>
                                              <p:pRg st="1" end="1"/>
                                            </p:txEl>
                                          </p:spTgt>
                                        </p:tgtEl>
                                        <p:attrNameLst>
                                          <p:attrName>style.visibility</p:attrName>
                                        </p:attrNameLst>
                                      </p:cBhvr>
                                      <p:to>
                                        <p:strVal val="visible"/>
                                      </p:to>
                                    </p:set>
                                    <p:anim calcmode="lin" valueType="num">
                                      <p:cBhvr additive="base">
                                        <p:cTn id="11" dur="1000" fill="hold"/>
                                        <p:tgtEl>
                                          <p:spTgt spid="347141">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4714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7141">
                                            <p:txEl>
                                              <p:pRg st="2" end="2"/>
                                            </p:txEl>
                                          </p:spTgt>
                                        </p:tgtEl>
                                        <p:attrNameLst>
                                          <p:attrName>style.visibility</p:attrName>
                                        </p:attrNameLst>
                                      </p:cBhvr>
                                      <p:to>
                                        <p:strVal val="visible"/>
                                      </p:to>
                                    </p:set>
                                    <p:anim calcmode="lin" valueType="num">
                                      <p:cBhvr additive="base">
                                        <p:cTn id="15" dur="1000" fill="hold"/>
                                        <p:tgtEl>
                                          <p:spTgt spid="347141">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347141">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7141">
                                            <p:txEl>
                                              <p:pRg st="3" end="3"/>
                                            </p:txEl>
                                          </p:spTgt>
                                        </p:tgtEl>
                                        <p:attrNameLst>
                                          <p:attrName>style.visibility</p:attrName>
                                        </p:attrNameLst>
                                      </p:cBhvr>
                                      <p:to>
                                        <p:strVal val="visible"/>
                                      </p:to>
                                    </p:set>
                                    <p:anim calcmode="lin" valueType="num">
                                      <p:cBhvr additive="base">
                                        <p:cTn id="19" dur="1000" fill="hold"/>
                                        <p:tgtEl>
                                          <p:spTgt spid="347141">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4714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47141">
                                            <p:txEl>
                                              <p:pRg st="4" end="4"/>
                                            </p:txEl>
                                          </p:spTgt>
                                        </p:tgtEl>
                                        <p:attrNameLst>
                                          <p:attrName>style.visibility</p:attrName>
                                        </p:attrNameLst>
                                      </p:cBhvr>
                                      <p:to>
                                        <p:strVal val="visible"/>
                                      </p:to>
                                    </p:set>
                                    <p:anim calcmode="lin" valueType="num">
                                      <p:cBhvr additive="base">
                                        <p:cTn id="25" dur="1000" fill="hold"/>
                                        <p:tgtEl>
                                          <p:spTgt spid="347141">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47141">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47141">
                                            <p:txEl>
                                              <p:pRg st="5" end="5"/>
                                            </p:txEl>
                                          </p:spTgt>
                                        </p:tgtEl>
                                        <p:attrNameLst>
                                          <p:attrName>style.visibility</p:attrName>
                                        </p:attrNameLst>
                                      </p:cBhvr>
                                      <p:to>
                                        <p:strVal val="visible"/>
                                      </p:to>
                                    </p:set>
                                    <p:anim calcmode="lin" valueType="num">
                                      <p:cBhvr additive="base">
                                        <p:cTn id="29" dur="1000" fill="hold"/>
                                        <p:tgtEl>
                                          <p:spTgt spid="347141">
                                            <p:txEl>
                                              <p:pRg st="5" end="5"/>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347141">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47141">
                                            <p:txEl>
                                              <p:pRg st="6" end="6"/>
                                            </p:txEl>
                                          </p:spTgt>
                                        </p:tgtEl>
                                        <p:attrNameLst>
                                          <p:attrName>style.visibility</p:attrName>
                                        </p:attrNameLst>
                                      </p:cBhvr>
                                      <p:to>
                                        <p:strVal val="visible"/>
                                      </p:to>
                                    </p:set>
                                    <p:anim calcmode="lin" valueType="num">
                                      <p:cBhvr additive="base">
                                        <p:cTn id="33" dur="1000" fill="hold"/>
                                        <p:tgtEl>
                                          <p:spTgt spid="347141">
                                            <p:txEl>
                                              <p:pRg st="6" end="6"/>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34714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47141">
                                            <p:txEl>
                                              <p:pRg st="7" end="7"/>
                                            </p:txEl>
                                          </p:spTgt>
                                        </p:tgtEl>
                                        <p:attrNameLst>
                                          <p:attrName>style.visibility</p:attrName>
                                        </p:attrNameLst>
                                      </p:cBhvr>
                                      <p:to>
                                        <p:strVal val="visible"/>
                                      </p:to>
                                    </p:set>
                                    <p:anim calcmode="lin" valueType="num">
                                      <p:cBhvr additive="base">
                                        <p:cTn id="39" dur="1000" fill="hold"/>
                                        <p:tgtEl>
                                          <p:spTgt spid="347141">
                                            <p:txEl>
                                              <p:pRg st="7" end="7"/>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347141">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47141">
                                            <p:txEl>
                                              <p:pRg st="8" end="8"/>
                                            </p:txEl>
                                          </p:spTgt>
                                        </p:tgtEl>
                                        <p:attrNameLst>
                                          <p:attrName>style.visibility</p:attrName>
                                        </p:attrNameLst>
                                      </p:cBhvr>
                                      <p:to>
                                        <p:strVal val="visible"/>
                                      </p:to>
                                    </p:set>
                                    <p:anim calcmode="lin" valueType="num">
                                      <p:cBhvr additive="base">
                                        <p:cTn id="43" dur="1000" fill="hold"/>
                                        <p:tgtEl>
                                          <p:spTgt spid="347141">
                                            <p:txEl>
                                              <p:pRg st="8" end="8"/>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4714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Ideal Machine Room Cooling</a:t>
            </a:r>
            <a:br>
              <a:rPr lang="en-US" smtClean="0">
                <a:ea typeface="ＭＳ Ｐゴシック" charset="-128"/>
                <a:cs typeface="ＭＳ Ｐゴシック" charset="-128"/>
              </a:rPr>
            </a:br>
            <a:r>
              <a:rPr lang="en-US" smtClean="0">
                <a:ea typeface="ＭＳ Ｐゴシック" charset="-128"/>
                <a:cs typeface="ＭＳ Ｐゴシック" charset="-128"/>
              </a:rPr>
              <a:t>Hot and Cold Aisles</a:t>
            </a:r>
          </a:p>
        </p:txBody>
      </p:sp>
      <p:pic>
        <p:nvPicPr>
          <p:cNvPr id="71683" name="Picture 4"/>
          <p:cNvPicPr>
            <a:picLocks noChangeAspect="1" noChangeArrowheads="1"/>
          </p:cNvPicPr>
          <p:nvPr>
            <p:ph idx="1"/>
          </p:nvPr>
        </p:nvPicPr>
        <p:blipFill>
          <a:blip r:embed="rId2"/>
          <a:srcRect/>
          <a:stretch>
            <a:fillRect/>
          </a:stretch>
        </p:blipFill>
        <p:spPr>
          <a:xfrm>
            <a:off x="349250" y="1270000"/>
            <a:ext cx="8502650" cy="5046663"/>
          </a:xfrm>
          <a:noFill/>
        </p:spPr>
      </p:pic>
      <p:sp>
        <p:nvSpPr>
          <p:cNvPr id="71684" name="Text Box 6"/>
          <p:cNvSpPr txBox="1">
            <a:spLocks noChangeArrowheads="1"/>
          </p:cNvSpPr>
          <p:nvPr/>
        </p:nvSpPr>
        <p:spPr bwMode="auto">
          <a:xfrm>
            <a:off x="3570288" y="5622925"/>
            <a:ext cx="1062037" cy="366713"/>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chemeClr val="bg1"/>
                </a:solidFill>
              </a:rPr>
              <a:t>70-75</a:t>
            </a:r>
            <a:r>
              <a:rPr lang="en-US" sz="1800">
                <a:solidFill>
                  <a:schemeClr val="bg1"/>
                </a:solidFill>
                <a:ea typeface="Tahoma" charset="0"/>
                <a:cs typeface="Tahoma" charset="0"/>
              </a:rPr>
              <a:t>ºF</a:t>
            </a:r>
          </a:p>
        </p:txBody>
      </p:sp>
      <p:sp>
        <p:nvSpPr>
          <p:cNvPr id="71685" name="Oval 7"/>
          <p:cNvSpPr>
            <a:spLocks noChangeArrowheads="1"/>
          </p:cNvSpPr>
          <p:nvPr/>
        </p:nvSpPr>
        <p:spPr bwMode="auto">
          <a:xfrm>
            <a:off x="3402013" y="5614988"/>
            <a:ext cx="1317625" cy="403225"/>
          </a:xfrm>
          <a:prstGeom prst="ellipse">
            <a:avLst/>
          </a:prstGeom>
          <a:noFill/>
          <a:ln w="25400">
            <a:solidFill>
              <a:schemeClr val="bg1"/>
            </a:solidFill>
            <a:round/>
            <a:headEnd/>
            <a:tailEnd/>
          </a:ln>
        </p:spPr>
        <p:txBody>
          <a:bodyPr wrap="none" anchor="ctr">
            <a:prstTxWarp prst="textNoShape">
              <a:avLst/>
            </a:prstTxWarp>
          </a:bodyPr>
          <a:lstStyle/>
          <a:p>
            <a:endParaRPr lang="en-US"/>
          </a:p>
        </p:txBody>
      </p:sp>
      <p:sp>
        <p:nvSpPr>
          <p:cNvPr id="71686" name="Text Box 8"/>
          <p:cNvSpPr txBox="1">
            <a:spLocks noChangeArrowheads="1"/>
          </p:cNvSpPr>
          <p:nvPr/>
        </p:nvSpPr>
        <p:spPr bwMode="auto">
          <a:xfrm>
            <a:off x="2706688" y="2355850"/>
            <a:ext cx="1300162" cy="366713"/>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E90319"/>
                </a:solidFill>
              </a:rPr>
              <a:t>95-100</a:t>
            </a:r>
            <a:r>
              <a:rPr lang="en-US" sz="1800">
                <a:solidFill>
                  <a:srgbClr val="E90319"/>
                </a:solidFill>
                <a:ea typeface="Tahoma" charset="0"/>
                <a:cs typeface="Tahoma" charset="0"/>
              </a:rPr>
              <a:t>ºF</a:t>
            </a:r>
          </a:p>
        </p:txBody>
      </p:sp>
      <p:sp>
        <p:nvSpPr>
          <p:cNvPr id="71687" name="Oval 9"/>
          <p:cNvSpPr>
            <a:spLocks noChangeArrowheads="1"/>
          </p:cNvSpPr>
          <p:nvPr/>
        </p:nvSpPr>
        <p:spPr bwMode="auto">
          <a:xfrm>
            <a:off x="3067050" y="3117850"/>
            <a:ext cx="1357313" cy="481013"/>
          </a:xfrm>
          <a:prstGeom prst="ellipse">
            <a:avLst/>
          </a:prstGeom>
          <a:noFill/>
          <a:ln w="25400">
            <a:solidFill>
              <a:schemeClr val="bg1"/>
            </a:solidFill>
            <a:round/>
            <a:headEnd/>
            <a:tailEnd/>
          </a:ln>
        </p:spPr>
        <p:txBody>
          <a:bodyPr wrap="none" anchor="ctr">
            <a:prstTxWarp prst="textNoShape">
              <a:avLst/>
            </a:prstTxWarp>
          </a:bodyPr>
          <a:lstStyle/>
          <a:p>
            <a:endParaRPr lang="en-US"/>
          </a:p>
        </p:txBody>
      </p:sp>
      <p:sp>
        <p:nvSpPr>
          <p:cNvPr id="71688" name="TextBox 9"/>
          <p:cNvSpPr txBox="1">
            <a:spLocks noChangeArrowheads="1"/>
          </p:cNvSpPr>
          <p:nvPr/>
        </p:nvSpPr>
        <p:spPr bwMode="auto">
          <a:xfrm>
            <a:off x="8591550" y="6527800"/>
            <a:ext cx="592138" cy="276225"/>
          </a:xfrm>
          <a:prstGeom prst="rect">
            <a:avLst/>
          </a:prstGeom>
          <a:noFill/>
          <a:ln w="9525">
            <a:noFill/>
            <a:miter lim="800000"/>
            <a:headEnd/>
            <a:tailEnd/>
          </a:ln>
        </p:spPr>
        <p:txBody>
          <a:bodyPr wrap="none">
            <a:prstTxWarp prst="textNoShape">
              <a:avLst/>
            </a:prstTxWarp>
            <a:spAutoFit/>
          </a:bodyPr>
          <a:lstStyle/>
          <a:p>
            <a:r>
              <a:rPr lang="en-US" sz="1200"/>
              <a:t>LBNL</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Real Machine Rooms</a:t>
            </a:r>
            <a:br>
              <a:rPr lang="en-US" smtClean="0">
                <a:ea typeface="ＭＳ Ｐゴシック" charset="-128"/>
                <a:cs typeface="ＭＳ Ｐゴシック" charset="-128"/>
              </a:rPr>
            </a:br>
            <a:r>
              <a:rPr lang="en-US" smtClean="0">
                <a:ea typeface="ＭＳ Ｐゴシック" charset="-128"/>
                <a:cs typeface="ＭＳ Ｐゴシック" charset="-128"/>
              </a:rPr>
              <a:t>More Complicated</a:t>
            </a:r>
          </a:p>
        </p:txBody>
      </p:sp>
      <p:sp>
        <p:nvSpPr>
          <p:cNvPr id="72707" name="Slide Number Placeholder 2"/>
          <p:cNvSpPr>
            <a:spLocks noGrp="1"/>
          </p:cNvSpPr>
          <p:nvPr>
            <p:ph type="sldNum" sz="quarter" idx="12"/>
          </p:nvPr>
        </p:nvSpPr>
        <p:spPr>
          <a:noFill/>
        </p:spPr>
        <p:txBody>
          <a:bodyPr/>
          <a:lstStyle/>
          <a:p>
            <a:fld id="{01381D86-EFB3-264E-A3F1-FC26133EDC44}" type="slidenum">
              <a:rPr lang="en-US" smtClean="0">
                <a:latin typeface="Arial" charset="0"/>
              </a:rPr>
              <a:pPr/>
              <a:t>51</a:t>
            </a:fld>
            <a:endParaRPr lang="en-US" smtClean="0">
              <a:latin typeface="Arial" charset="0"/>
            </a:endParaRPr>
          </a:p>
        </p:txBody>
      </p:sp>
      <p:pic>
        <p:nvPicPr>
          <p:cNvPr id="72708" name="Picture 4"/>
          <p:cNvPicPr>
            <a:picLocks noChangeAspect="1" noChangeArrowheads="1"/>
          </p:cNvPicPr>
          <p:nvPr/>
        </p:nvPicPr>
        <p:blipFill>
          <a:blip r:embed="rId2"/>
          <a:srcRect t="3574" b="8195"/>
          <a:stretch>
            <a:fillRect/>
          </a:stretch>
        </p:blipFill>
        <p:spPr bwMode="auto">
          <a:xfrm>
            <a:off x="423863" y="1219200"/>
            <a:ext cx="7877175" cy="5486400"/>
          </a:xfrm>
          <a:prstGeom prst="rect">
            <a:avLst/>
          </a:prstGeom>
          <a:noFill/>
          <a:ln w="9525">
            <a:noFill/>
            <a:miter lim="800000"/>
            <a:headEnd/>
            <a:tailEnd/>
          </a:ln>
        </p:spPr>
      </p:pic>
      <p:sp>
        <p:nvSpPr>
          <p:cNvPr id="72709" name="TextBox 5"/>
          <p:cNvSpPr txBox="1">
            <a:spLocks noChangeArrowheads="1"/>
          </p:cNvSpPr>
          <p:nvPr/>
        </p:nvSpPr>
        <p:spPr bwMode="auto">
          <a:xfrm>
            <a:off x="7796213" y="6527800"/>
            <a:ext cx="1381125" cy="276225"/>
          </a:xfrm>
          <a:prstGeom prst="rect">
            <a:avLst/>
          </a:prstGeom>
          <a:noFill/>
          <a:ln w="9525">
            <a:noFill/>
            <a:miter lim="800000"/>
            <a:headEnd/>
            <a:tailEnd/>
          </a:ln>
        </p:spPr>
        <p:txBody>
          <a:bodyPr wrap="none">
            <a:prstTxWarp prst="textNoShape">
              <a:avLst/>
            </a:prstTxWarp>
            <a:spAutoFit/>
          </a:bodyPr>
          <a:lstStyle/>
          <a:p>
            <a:r>
              <a:rPr lang="en-US" sz="1200"/>
              <a:t>Hewlett-Packard</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Conventional Datacenter Mechanical Design</a:t>
            </a:r>
          </a:p>
        </p:txBody>
      </p:sp>
      <p:sp>
        <p:nvSpPr>
          <p:cNvPr id="74755" name="Slide Number Placeholder 2"/>
          <p:cNvSpPr>
            <a:spLocks noGrp="1"/>
          </p:cNvSpPr>
          <p:nvPr>
            <p:ph type="sldNum" sz="quarter" idx="12"/>
          </p:nvPr>
        </p:nvSpPr>
        <p:spPr>
          <a:noFill/>
        </p:spPr>
        <p:txBody>
          <a:bodyPr/>
          <a:lstStyle/>
          <a:p>
            <a:fld id="{4A19AC7F-4F97-2649-A3C7-721F9BB29003}" type="slidenum">
              <a:rPr lang="en-US" smtClean="0">
                <a:latin typeface="Arial" charset="0"/>
              </a:rPr>
              <a:pPr/>
              <a:t>52</a:t>
            </a:fld>
            <a:endParaRPr lang="en-US" smtClean="0">
              <a:latin typeface="Arial" charset="0"/>
            </a:endParaRPr>
          </a:p>
        </p:txBody>
      </p:sp>
      <p:pic>
        <p:nvPicPr>
          <p:cNvPr id="74756" name="Picture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293687" y="1301750"/>
            <a:ext cx="8545513" cy="5113055"/>
          </a:xfrm>
          <a:prstGeom prst="rect">
            <a:avLst/>
          </a:prstGeom>
          <a:noFill/>
          <a:ln w="9525">
            <a:noFill/>
            <a:miter lim="800000"/>
            <a:headEnd/>
            <a:tailEnd/>
          </a:ln>
        </p:spPr>
      </p:pic>
      <p:sp>
        <p:nvSpPr>
          <p:cNvPr id="74757" name="TextBox 4"/>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ea typeface="ＭＳ Ｐゴシック" charset="-128"/>
                <a:cs typeface="ＭＳ Ｐゴシック" charset="-128"/>
              </a:rPr>
              <a:t>More Efficient Air Flow</a:t>
            </a:r>
          </a:p>
        </p:txBody>
      </p:sp>
      <p:sp>
        <p:nvSpPr>
          <p:cNvPr id="84995" name="Slide Number Placeholder 2"/>
          <p:cNvSpPr>
            <a:spLocks noGrp="1"/>
          </p:cNvSpPr>
          <p:nvPr>
            <p:ph type="sldNum" sz="quarter" idx="12"/>
          </p:nvPr>
        </p:nvSpPr>
        <p:spPr>
          <a:noFill/>
        </p:spPr>
        <p:txBody>
          <a:bodyPr/>
          <a:lstStyle/>
          <a:p>
            <a:fld id="{612E48DA-3EF7-4D40-A0FB-4B4E96FB8CEB}" type="slidenum">
              <a:rPr lang="en-US" smtClean="0">
                <a:latin typeface="Arial" charset="0"/>
              </a:rPr>
              <a:pPr/>
              <a:t>53</a:t>
            </a:fld>
            <a:endParaRPr lang="en-US" smtClean="0">
              <a:latin typeface="Arial" charset="0"/>
            </a:endParaRPr>
          </a:p>
        </p:txBody>
      </p:sp>
      <p:pic>
        <p:nvPicPr>
          <p:cNvPr id="84996" name="Picture 2"/>
          <p:cNvPicPr>
            <a:picLocks noChangeAspect="1" noChangeArrowheads="1"/>
          </p:cNvPicPr>
          <p:nvPr/>
        </p:nvPicPr>
        <p:blipFill>
          <a:blip r:embed="rId2"/>
          <a:srcRect/>
          <a:stretch>
            <a:fillRect/>
          </a:stretch>
        </p:blipFill>
        <p:spPr bwMode="auto">
          <a:xfrm>
            <a:off x="884238" y="1439863"/>
            <a:ext cx="7446962" cy="4935537"/>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Slide Number Placeholder 4"/>
          <p:cNvSpPr>
            <a:spLocks noGrp="1"/>
          </p:cNvSpPr>
          <p:nvPr>
            <p:ph type="sldNum" sz="quarter" idx="12"/>
          </p:nvPr>
        </p:nvSpPr>
        <p:spPr>
          <a:noFill/>
        </p:spPr>
        <p:txBody>
          <a:bodyPr/>
          <a:lstStyle/>
          <a:p>
            <a:fld id="{320A73F3-7DEC-1E41-81DD-7450C6267279}" type="slidenum">
              <a:rPr lang="en-US">
                <a:latin typeface="Arial" charset="0"/>
              </a:rPr>
              <a:pPr/>
              <a:t>54</a:t>
            </a:fld>
            <a:endParaRPr lang="en-US">
              <a:latin typeface="Arial" charset="0"/>
            </a:endParaRPr>
          </a:p>
        </p:txBody>
      </p:sp>
      <p:sp>
        <p:nvSpPr>
          <p:cNvPr id="90115" name="Rectangle 2"/>
          <p:cNvSpPr>
            <a:spLocks noGrp="1" noChangeArrowheads="1"/>
          </p:cNvSpPr>
          <p:nvPr>
            <p:ph type="title"/>
          </p:nvPr>
        </p:nvSpPr>
        <p:spPr/>
        <p:txBody>
          <a:bodyPr/>
          <a:lstStyle/>
          <a:p>
            <a:endParaRPr lang="en-US">
              <a:ea typeface="ＭＳ Ｐゴシック" charset="-128"/>
              <a:cs typeface="ＭＳ Ｐゴシック" charset="-128"/>
            </a:endParaRPr>
          </a:p>
        </p:txBody>
      </p:sp>
      <p:pic>
        <p:nvPicPr>
          <p:cNvPr id="90116" name="Picture 3"/>
          <p:cNvPicPr>
            <a:picLocks noChangeAspect="1" noChangeArrowheads="1"/>
          </p:cNvPicPr>
          <p:nvPr/>
        </p:nvPicPr>
        <p:blipFill>
          <a:blip r:embed="rId3"/>
          <a:srcRect/>
          <a:stretch>
            <a:fillRect/>
          </a:stretch>
        </p:blipFill>
        <p:spPr bwMode="auto">
          <a:xfrm>
            <a:off x="-558800" y="0"/>
            <a:ext cx="10160000" cy="8191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2" descr="D:\download\GPS_238.jpg"/>
          <p:cNvPicPr>
            <a:picLocks noChangeAspect="1" noChangeArrowheads="1"/>
          </p:cNvPicPr>
          <p:nvPr/>
        </p:nvPicPr>
        <p:blipFill>
          <a:blip r:embed="rId3"/>
          <a:srcRect/>
          <a:stretch>
            <a:fillRect/>
          </a:stretch>
        </p:blipFill>
        <p:spPr bwMode="auto">
          <a:xfrm>
            <a:off x="547688" y="1166813"/>
            <a:ext cx="7766050" cy="5824537"/>
          </a:xfrm>
          <a:prstGeom prst="rect">
            <a:avLst/>
          </a:prstGeom>
          <a:noFill/>
          <a:ln w="9525">
            <a:noFill/>
            <a:miter lim="800000"/>
            <a:headEnd/>
            <a:tailEnd/>
          </a:ln>
        </p:spPr>
      </p:pic>
      <p:sp>
        <p:nvSpPr>
          <p:cNvPr id="92163"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Containerized Datacenters</a:t>
            </a:r>
          </a:p>
        </p:txBody>
      </p:sp>
      <p:sp>
        <p:nvSpPr>
          <p:cNvPr id="31748" name="Rectangle 3"/>
          <p:cNvSpPr>
            <a:spLocks noGrp="1" noChangeArrowheads="1"/>
          </p:cNvSpPr>
          <p:nvPr>
            <p:ph idx="1"/>
          </p:nvPr>
        </p:nvSpPr>
        <p:spPr>
          <a:xfrm>
            <a:off x="563563" y="2298700"/>
            <a:ext cx="8229600" cy="3506788"/>
          </a:xfrm>
        </p:spPr>
        <p:txBody>
          <a:bodyPr/>
          <a:lstStyle/>
          <a:p>
            <a:pPr eaLnBrk="1" hangingPunct="1">
              <a:spcBef>
                <a:spcPct val="5000"/>
              </a:spcBef>
            </a:pPr>
            <a:r>
              <a:rPr lang="en-US" sz="2800" smtClean="0">
                <a:solidFill>
                  <a:srgbClr val="FFFFFF"/>
                </a:solidFill>
                <a:ea typeface="ＭＳ Ｐゴシック" charset="-128"/>
                <a:cs typeface="ＭＳ Ｐゴシック" charset="-128"/>
              </a:rPr>
              <a:t>Sun Modular Data Center</a:t>
            </a:r>
          </a:p>
          <a:p>
            <a:pPr lvl="1" eaLnBrk="1" hangingPunct="1"/>
            <a:r>
              <a:rPr lang="en-US" sz="2400" smtClean="0">
                <a:solidFill>
                  <a:srgbClr val="FFFFFF"/>
                </a:solidFill>
                <a:ea typeface="ＭＳ Ｐゴシック" charset="-128"/>
                <a:cs typeface="ＭＳ Ｐゴシック" charset="-128"/>
              </a:rPr>
              <a:t>Power/cooling for 200 KW </a:t>
            </a:r>
            <a:br>
              <a:rPr lang="en-US" sz="2400" smtClean="0">
                <a:solidFill>
                  <a:srgbClr val="FFFFFF"/>
                </a:solidFill>
                <a:ea typeface="ＭＳ Ｐゴシック" charset="-128"/>
                <a:cs typeface="ＭＳ Ｐゴシック" charset="-128"/>
              </a:rPr>
            </a:br>
            <a:r>
              <a:rPr lang="en-US" sz="2400" smtClean="0">
                <a:solidFill>
                  <a:srgbClr val="FFFFFF"/>
                </a:solidFill>
                <a:ea typeface="ＭＳ Ｐゴシック" charset="-128"/>
                <a:cs typeface="ＭＳ Ｐゴシック" charset="-128"/>
              </a:rPr>
              <a:t>of racked HW</a:t>
            </a:r>
          </a:p>
          <a:p>
            <a:pPr lvl="1" eaLnBrk="1" hangingPunct="1"/>
            <a:r>
              <a:rPr lang="en-US" sz="2400" smtClean="0">
                <a:solidFill>
                  <a:srgbClr val="FFFFFF"/>
                </a:solidFill>
                <a:ea typeface="ＭＳ Ｐゴシック" charset="-128"/>
                <a:cs typeface="ＭＳ Ｐゴシック" charset="-128"/>
              </a:rPr>
              <a:t>External taps for electricity, </a:t>
            </a:r>
            <a:br>
              <a:rPr lang="en-US" sz="2400" smtClean="0">
                <a:solidFill>
                  <a:srgbClr val="FFFFFF"/>
                </a:solidFill>
                <a:ea typeface="ＭＳ Ｐゴシック" charset="-128"/>
                <a:cs typeface="ＭＳ Ｐゴシック" charset="-128"/>
              </a:rPr>
            </a:br>
            <a:r>
              <a:rPr lang="en-US" sz="2400" smtClean="0">
                <a:solidFill>
                  <a:srgbClr val="FFFFFF"/>
                </a:solidFill>
                <a:ea typeface="ＭＳ Ｐゴシック" charset="-128"/>
                <a:cs typeface="ＭＳ Ｐゴシック" charset="-128"/>
              </a:rPr>
              <a:t>network, water</a:t>
            </a:r>
          </a:p>
          <a:p>
            <a:pPr lvl="1" eaLnBrk="1" hangingPunct="1"/>
            <a:r>
              <a:rPr lang="en-US" sz="2400" smtClean="0">
                <a:solidFill>
                  <a:srgbClr val="FFFFFF"/>
                </a:solidFill>
                <a:ea typeface="ＭＳ Ｐゴシック" charset="-128"/>
                <a:cs typeface="ＭＳ Ｐゴシック" charset="-128"/>
              </a:rPr>
              <a:t>7.5 racks: ~250 Servers, </a:t>
            </a:r>
            <a:br>
              <a:rPr lang="en-US" sz="2400" smtClean="0">
                <a:solidFill>
                  <a:srgbClr val="FFFFFF"/>
                </a:solidFill>
                <a:ea typeface="ＭＳ Ｐゴシック" charset="-128"/>
                <a:cs typeface="ＭＳ Ｐゴシック" charset="-128"/>
              </a:rPr>
            </a:br>
            <a:r>
              <a:rPr lang="en-US" sz="2400" smtClean="0">
                <a:solidFill>
                  <a:srgbClr val="FFFFFF"/>
                </a:solidFill>
                <a:ea typeface="ＭＳ Ｐゴシック" charset="-128"/>
                <a:cs typeface="ＭＳ Ｐゴシック" charset="-128"/>
              </a:rPr>
              <a:t>7 TB DRAM, 1.5 PB disk</a:t>
            </a:r>
          </a:p>
        </p:txBody>
      </p:sp>
      <p:sp>
        <p:nvSpPr>
          <p:cNvPr id="92165" name="Slide Number Placeholder 3"/>
          <p:cNvSpPr>
            <a:spLocks noGrp="1"/>
          </p:cNvSpPr>
          <p:nvPr>
            <p:ph type="sldNum" sz="quarter" idx="12"/>
          </p:nvPr>
        </p:nvSpPr>
        <p:spPr>
          <a:noFill/>
        </p:spPr>
        <p:txBody>
          <a:bodyPr/>
          <a:lstStyle/>
          <a:p>
            <a:fld id="{81CB42B1-6BAF-4143-846E-FE24E8A3C27D}" type="slidenum">
              <a:rPr lang="en-US" smtClean="0">
                <a:latin typeface="Arial" charset="0"/>
              </a:rPr>
              <a:pPr/>
              <a:t>55</a:t>
            </a:fld>
            <a:endParaRPr lang="en-US" smtClean="0">
              <a:latin typeface="Arial" charset="0"/>
            </a:endParaRPr>
          </a:p>
        </p:txBody>
      </p:sp>
      <p:sp>
        <p:nvSpPr>
          <p:cNvPr id="92166" name="Text Box 7"/>
          <p:cNvSpPr txBox="1">
            <a:spLocks noChangeArrowheads="1"/>
          </p:cNvSpPr>
          <p:nvPr/>
        </p:nvSpPr>
        <p:spPr bwMode="auto">
          <a:xfrm>
            <a:off x="228600" y="6096000"/>
            <a:ext cx="11207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b="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smtClean="0">
                <a:ea typeface="ＭＳ Ｐゴシック" charset="-128"/>
                <a:cs typeface="ＭＳ Ｐゴシック" charset="-128"/>
              </a:rPr>
              <a:t>Containerized Datacenters</a:t>
            </a:r>
          </a:p>
        </p:txBody>
      </p:sp>
      <p:sp>
        <p:nvSpPr>
          <p:cNvPr id="94211" name="Slide Number Placeholder 2"/>
          <p:cNvSpPr>
            <a:spLocks noGrp="1"/>
          </p:cNvSpPr>
          <p:nvPr>
            <p:ph type="sldNum" sz="quarter" idx="12"/>
          </p:nvPr>
        </p:nvSpPr>
        <p:spPr>
          <a:noFill/>
        </p:spPr>
        <p:txBody>
          <a:bodyPr/>
          <a:lstStyle/>
          <a:p>
            <a:fld id="{A133B3C2-E6AE-1F46-8952-37B3FCCCC64E}" type="slidenum">
              <a:rPr lang="en-US" smtClean="0">
                <a:latin typeface="Arial" charset="0"/>
              </a:rPr>
              <a:pPr/>
              <a:t>56</a:t>
            </a:fld>
            <a:endParaRPr lang="en-US" smtClean="0">
              <a:latin typeface="Arial" charset="0"/>
            </a:endParaRPr>
          </a:p>
        </p:txBody>
      </p:sp>
      <p:pic>
        <p:nvPicPr>
          <p:cNvPr id="94212" name="Picture 4"/>
          <p:cNvPicPr>
            <a:picLocks noChangeAspect="1"/>
          </p:cNvPicPr>
          <p:nvPr/>
        </p:nvPicPr>
        <p:blipFill>
          <a:blip r:embed="rId2"/>
          <a:srcRect/>
          <a:stretch>
            <a:fillRect/>
          </a:stretch>
        </p:blipFill>
        <p:spPr bwMode="auto">
          <a:xfrm>
            <a:off x="4210050" y="3251200"/>
            <a:ext cx="5014913" cy="3540125"/>
          </a:xfrm>
          <a:prstGeom prst="rect">
            <a:avLst/>
          </a:prstGeom>
          <a:noFill/>
          <a:ln w="9525">
            <a:noFill/>
            <a:miter lim="800000"/>
            <a:headEnd/>
            <a:tailEnd/>
          </a:ln>
        </p:spPr>
      </p:pic>
      <p:pic>
        <p:nvPicPr>
          <p:cNvPr id="94213" name="Picture 5"/>
          <p:cNvPicPr>
            <a:picLocks noChangeAspect="1"/>
          </p:cNvPicPr>
          <p:nvPr/>
        </p:nvPicPr>
        <p:blipFill>
          <a:blip r:embed="rId3"/>
          <a:srcRect/>
          <a:stretch>
            <a:fillRect/>
          </a:stretch>
        </p:blipFill>
        <p:spPr bwMode="auto">
          <a:xfrm>
            <a:off x="0" y="1160463"/>
            <a:ext cx="4305300" cy="2963862"/>
          </a:xfrm>
          <a:prstGeom prst="rect">
            <a:avLst/>
          </a:prstGeom>
          <a:noFill/>
          <a:ln w="9525">
            <a:noFill/>
            <a:miter lim="800000"/>
            <a:headEnd/>
            <a:tailEnd/>
          </a:ln>
        </p:spPr>
      </p:pic>
      <p:pic>
        <p:nvPicPr>
          <p:cNvPr id="7" name="Picture 9"/>
          <p:cNvPicPr>
            <a:picLocks noChangeAspect="1" noChangeArrowheads="1"/>
          </p:cNvPicPr>
          <p:nvPr/>
        </p:nvPicPr>
        <p:blipFill>
          <a:blip r:embed="rId4"/>
          <a:srcRect/>
          <a:stretch>
            <a:fillRect/>
          </a:stretch>
        </p:blipFill>
        <p:spPr bwMode="auto">
          <a:xfrm>
            <a:off x="1978025" y="1282700"/>
            <a:ext cx="5657850" cy="5441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ea typeface="ＭＳ Ｐゴシック" charset="-128"/>
                <a:cs typeface="ＭＳ Ｐゴシック" charset="-128"/>
              </a:rPr>
              <a:t>Modular Datacenters</a:t>
            </a:r>
          </a:p>
        </p:txBody>
      </p:sp>
      <p:sp>
        <p:nvSpPr>
          <p:cNvPr id="95235" name="Slide Number Placeholder 2"/>
          <p:cNvSpPr>
            <a:spLocks noGrp="1"/>
          </p:cNvSpPr>
          <p:nvPr>
            <p:ph type="sldNum" sz="quarter" idx="12"/>
          </p:nvPr>
        </p:nvSpPr>
        <p:spPr>
          <a:noFill/>
        </p:spPr>
        <p:txBody>
          <a:bodyPr/>
          <a:lstStyle/>
          <a:p>
            <a:fld id="{14845515-9B1B-3C4B-B8C9-9F0CD1D5EB04}" type="slidenum">
              <a:rPr lang="en-US" smtClean="0">
                <a:latin typeface="Arial" charset="0"/>
              </a:rPr>
              <a:pPr/>
              <a:t>57</a:t>
            </a:fld>
            <a:endParaRPr lang="en-US" smtClean="0">
              <a:latin typeface="Arial" charset="0"/>
            </a:endParaRPr>
          </a:p>
        </p:txBody>
      </p:sp>
      <p:pic>
        <p:nvPicPr>
          <p:cNvPr id="95236" name="Picture 3"/>
          <p:cNvPicPr>
            <a:picLocks noChangeAspect="1"/>
          </p:cNvPicPr>
          <p:nvPr/>
        </p:nvPicPr>
        <p:blipFill>
          <a:blip r:embed="rId2"/>
          <a:srcRect/>
          <a:stretch>
            <a:fillRect/>
          </a:stretch>
        </p:blipFill>
        <p:spPr bwMode="auto">
          <a:xfrm>
            <a:off x="128588" y="1241425"/>
            <a:ext cx="8845550" cy="5376863"/>
          </a:xfrm>
          <a:prstGeom prst="rect">
            <a:avLst/>
          </a:prstGeom>
          <a:noFill/>
          <a:ln w="9525">
            <a:noFill/>
            <a:miter lim="800000"/>
            <a:headEnd/>
            <a:tailEnd/>
          </a:ln>
        </p:spPr>
      </p:pic>
      <p:sp>
        <p:nvSpPr>
          <p:cNvPr id="95237" name="TextBox 4"/>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Containerized Datacenter</a:t>
            </a:r>
            <a:br>
              <a:rPr lang="en-US" smtClean="0">
                <a:ea typeface="ＭＳ Ｐゴシック" charset="-128"/>
                <a:cs typeface="ＭＳ Ｐゴシック" charset="-128"/>
              </a:rPr>
            </a:br>
            <a:r>
              <a:rPr lang="en-US" smtClean="0">
                <a:ea typeface="ＭＳ Ｐゴシック" charset="-128"/>
                <a:cs typeface="ＭＳ Ｐゴシック" charset="-128"/>
              </a:rPr>
              <a:t>Mechanical-Electrical Design</a:t>
            </a:r>
          </a:p>
        </p:txBody>
      </p:sp>
      <p:sp>
        <p:nvSpPr>
          <p:cNvPr id="96259" name="Slide Number Placeholder 2"/>
          <p:cNvSpPr>
            <a:spLocks noGrp="1"/>
          </p:cNvSpPr>
          <p:nvPr>
            <p:ph type="sldNum" sz="quarter" idx="12"/>
          </p:nvPr>
        </p:nvSpPr>
        <p:spPr>
          <a:noFill/>
        </p:spPr>
        <p:txBody>
          <a:bodyPr/>
          <a:lstStyle/>
          <a:p>
            <a:fld id="{AABA9993-3C66-6C4D-AF5E-76F2D73FF211}" type="slidenum">
              <a:rPr lang="en-US" smtClean="0">
                <a:latin typeface="Arial" charset="0"/>
              </a:rPr>
              <a:pPr/>
              <a:t>58</a:t>
            </a:fld>
            <a:endParaRPr lang="en-US" smtClean="0">
              <a:latin typeface="Arial" charset="0"/>
            </a:endParaRPr>
          </a:p>
        </p:txBody>
      </p:sp>
      <p:pic>
        <p:nvPicPr>
          <p:cNvPr id="96260" name="Picture 7"/>
          <p:cNvPicPr>
            <a:picLocks noChangeAspect="1"/>
          </p:cNvPicPr>
          <p:nvPr/>
        </p:nvPicPr>
        <p:blipFill>
          <a:blip r:embed="rId2"/>
          <a:srcRect/>
          <a:stretch>
            <a:fillRect/>
          </a:stretch>
        </p:blipFill>
        <p:spPr bwMode="auto">
          <a:xfrm>
            <a:off x="1143000" y="1192213"/>
            <a:ext cx="6523038" cy="5564187"/>
          </a:xfrm>
          <a:prstGeom prst="rect">
            <a:avLst/>
          </a:prstGeom>
          <a:noFill/>
          <a:ln w="9525">
            <a:noFill/>
            <a:miter lim="800000"/>
            <a:headEnd/>
            <a:tailEnd/>
          </a:ln>
        </p:spPr>
      </p:pic>
      <p:pic>
        <p:nvPicPr>
          <p:cNvPr id="101382" name="Picture 1" descr="&#10;Page 2.jpg                                                     00073AEAMac OS X                       C016C120:"/>
          <p:cNvPicPr>
            <a:picLocks noChangeAspect="1" noChangeArrowheads="1"/>
          </p:cNvPicPr>
          <p:nvPr/>
        </p:nvPicPr>
        <p:blipFill>
          <a:blip r:embed="rId3"/>
          <a:srcRect/>
          <a:stretch>
            <a:fillRect/>
          </a:stretch>
        </p:blipFill>
        <p:spPr bwMode="auto">
          <a:xfrm>
            <a:off x="1219200" y="1206500"/>
            <a:ext cx="6540500" cy="5537200"/>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977900" y="1174750"/>
            <a:ext cx="7083425" cy="5683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fade">
                                      <p:cBhvr>
                                        <p:cTn id="7" dur="2000"/>
                                        <p:tgtEl>
                                          <p:spTgt spid="101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fontScale="90000"/>
          </a:bodyPr>
          <a:lstStyle/>
          <a:p>
            <a:pPr>
              <a:lnSpc>
                <a:spcPct val="80000"/>
              </a:lnSpc>
            </a:pPr>
            <a:r>
              <a:rPr lang="en-US" smtClean="0">
                <a:ea typeface="ＭＳ Ｐゴシック" charset="-128"/>
                <a:cs typeface="ＭＳ Ｐゴシック" charset="-128"/>
              </a:rPr>
              <a:t>Microsoft’s Chicago</a:t>
            </a:r>
            <a:br>
              <a:rPr lang="en-US" smtClean="0">
                <a:ea typeface="ＭＳ Ｐゴシック" charset="-128"/>
                <a:cs typeface="ＭＳ Ｐゴシック" charset="-128"/>
              </a:rPr>
            </a:br>
            <a:r>
              <a:rPr lang="en-US" smtClean="0">
                <a:ea typeface="ＭＳ Ｐゴシック" charset="-128"/>
                <a:cs typeface="ＭＳ Ｐゴシック" charset="-128"/>
              </a:rPr>
              <a:t>Modular Datacenter</a:t>
            </a:r>
          </a:p>
        </p:txBody>
      </p:sp>
      <p:sp>
        <p:nvSpPr>
          <p:cNvPr id="97283" name="Slide Number Placeholder 2"/>
          <p:cNvSpPr>
            <a:spLocks noGrp="1"/>
          </p:cNvSpPr>
          <p:nvPr>
            <p:ph type="sldNum" sz="quarter" idx="12"/>
          </p:nvPr>
        </p:nvSpPr>
        <p:spPr>
          <a:xfrm>
            <a:off x="6629400" y="6265204"/>
            <a:ext cx="2133600" cy="365760"/>
          </a:xfrm>
          <a:noFill/>
        </p:spPr>
        <p:txBody>
          <a:bodyPr/>
          <a:lstStyle/>
          <a:p>
            <a:fld id="{D6C29AB9-A072-8746-B188-F68988305C06}" type="slidenum">
              <a:rPr lang="en-US" smtClean="0">
                <a:latin typeface="Arial" charset="0"/>
              </a:rPr>
              <a:pPr/>
              <a:t>59</a:t>
            </a:fld>
            <a:endParaRPr lang="en-US" smtClean="0">
              <a:latin typeface="Arial" charset="0"/>
            </a:endParaRPr>
          </a:p>
        </p:txBody>
      </p:sp>
      <p:pic>
        <p:nvPicPr>
          <p:cNvPr id="97284" name="Picture 3"/>
          <p:cNvPicPr>
            <a:picLocks noChangeAspect="1"/>
          </p:cNvPicPr>
          <p:nvPr/>
        </p:nvPicPr>
        <p:blipFill>
          <a:blip r:embed="rId2"/>
          <a:srcRect/>
          <a:stretch>
            <a:fillRect/>
          </a:stretch>
        </p:blipFill>
        <p:spPr bwMode="auto">
          <a:xfrm>
            <a:off x="69850" y="1285875"/>
            <a:ext cx="9074150" cy="5559425"/>
          </a:xfrm>
          <a:prstGeom prst="rect">
            <a:avLst/>
          </a:prstGeom>
          <a:noFill/>
          <a:ln w="9525">
            <a:noFill/>
            <a:miter lim="800000"/>
            <a:headEnd/>
            <a:tailEnd/>
          </a:ln>
        </p:spPr>
      </p:pic>
      <p:sp>
        <p:nvSpPr>
          <p:cNvPr id="5" name="Rectangle 4"/>
          <p:cNvSpPr/>
          <p:nvPr/>
        </p:nvSpPr>
        <p:spPr bwMode="auto">
          <a:xfrm>
            <a:off x="-298450" y="1270000"/>
            <a:ext cx="668338" cy="5588000"/>
          </a:xfrm>
          <a:prstGeom prst="rect">
            <a:avLst/>
          </a:prstGeom>
          <a:solidFill>
            <a:srgbClr val="FFFFFF"/>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Arial" pitchFamily="-108" charset="0"/>
            </a:endParaRPr>
          </a:p>
        </p:txBody>
      </p:sp>
      <p:sp>
        <p:nvSpPr>
          <p:cNvPr id="6" name="Rectangle 5"/>
          <p:cNvSpPr/>
          <p:nvPr/>
        </p:nvSpPr>
        <p:spPr bwMode="auto">
          <a:xfrm>
            <a:off x="-146050" y="1282700"/>
            <a:ext cx="1250950" cy="1417637"/>
          </a:xfrm>
          <a:prstGeom prst="rect">
            <a:avLst/>
          </a:prstGeom>
          <a:solidFill>
            <a:srgbClr val="FFFFFF"/>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latin typeface="Arial" pitchFamily="-10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ea typeface="ＭＳ Ｐゴシック" charset="-128"/>
                <a:cs typeface="ＭＳ Ｐゴシック" charset="-128"/>
              </a:rPr>
              <a:t>Google Oregon Datacenter</a:t>
            </a:r>
          </a:p>
        </p:txBody>
      </p:sp>
      <p:sp>
        <p:nvSpPr>
          <p:cNvPr id="28675" name="Slide Number Placeholder 2"/>
          <p:cNvSpPr>
            <a:spLocks noGrp="1"/>
          </p:cNvSpPr>
          <p:nvPr>
            <p:ph type="sldNum" sz="quarter" idx="12"/>
          </p:nvPr>
        </p:nvSpPr>
        <p:spPr>
          <a:noFill/>
        </p:spPr>
        <p:txBody>
          <a:bodyPr/>
          <a:lstStyle/>
          <a:p>
            <a:fld id="{8EE95CDA-CC2D-014D-81AC-AD51C0D6444F}" type="slidenum">
              <a:rPr lang="en-US" smtClean="0">
                <a:latin typeface="Arial" charset="0"/>
              </a:rPr>
              <a:pPr/>
              <a:t>6</a:t>
            </a:fld>
            <a:endParaRPr lang="en-US" smtClean="0">
              <a:latin typeface="Arial" charset="0"/>
            </a:endParaRPr>
          </a:p>
        </p:txBody>
      </p:sp>
      <p:pic>
        <p:nvPicPr>
          <p:cNvPr id="28676" name="Picture 3"/>
          <p:cNvPicPr>
            <a:picLocks noChangeAspect="1"/>
          </p:cNvPicPr>
          <p:nvPr/>
        </p:nvPicPr>
        <p:blipFill>
          <a:blip r:embed="rId2"/>
          <a:srcRect/>
          <a:stretch>
            <a:fillRect/>
          </a:stretch>
        </p:blipFill>
        <p:spPr bwMode="auto">
          <a:xfrm>
            <a:off x="187325" y="1152525"/>
            <a:ext cx="8764588" cy="5651500"/>
          </a:xfrm>
          <a:prstGeom prst="rect">
            <a:avLst/>
          </a:prstGeom>
          <a:noFill/>
          <a:ln w="9525">
            <a:noFill/>
            <a:miter lim="800000"/>
            <a:headEnd/>
            <a:tailEnd/>
          </a:ln>
        </p:spPr>
      </p:pic>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grpSp>
        <p:nvGrpSpPr>
          <p:cNvPr id="2" name="Group 10"/>
          <p:cNvGrpSpPr>
            <a:grpSpLocks/>
          </p:cNvGrpSpPr>
          <p:nvPr/>
        </p:nvGrpSpPr>
        <p:grpSpPr bwMode="auto">
          <a:xfrm>
            <a:off x="76200" y="4203700"/>
            <a:ext cx="5486400" cy="2441575"/>
            <a:chOff x="0" y="2926"/>
            <a:chExt cx="3456" cy="1538"/>
          </a:xfrm>
        </p:grpSpPr>
        <p:pic>
          <p:nvPicPr>
            <p:cNvPr id="28679" name="Picture 6"/>
            <p:cNvPicPr>
              <a:picLocks noChangeAspect="1" noChangeArrowheads="1"/>
            </p:cNvPicPr>
            <p:nvPr/>
          </p:nvPicPr>
          <p:blipFill>
            <a:blip r:embed="rId4"/>
            <a:srcRect/>
            <a:stretch>
              <a:fillRect/>
            </a:stretch>
          </p:blipFill>
          <p:spPr bwMode="auto">
            <a:xfrm>
              <a:off x="0" y="2926"/>
              <a:ext cx="2050" cy="1538"/>
            </a:xfrm>
            <a:prstGeom prst="rect">
              <a:avLst/>
            </a:prstGeom>
            <a:noFill/>
            <a:ln w="9525">
              <a:noFill/>
              <a:miter lim="800000"/>
              <a:headEnd/>
              <a:tailEnd/>
            </a:ln>
          </p:spPr>
        </p:pic>
        <p:sp>
          <p:nvSpPr>
            <p:cNvPr id="28680" name="Rectangle 8"/>
            <p:cNvSpPr>
              <a:spLocks noChangeArrowheads="1"/>
            </p:cNvSpPr>
            <p:nvPr/>
          </p:nvSpPr>
          <p:spPr bwMode="auto">
            <a:xfrm>
              <a:off x="3024" y="3696"/>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3744"/>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3"/>
          <p:cNvSpPr>
            <a:spLocks noGrp="1"/>
          </p:cNvSpPr>
          <p:nvPr>
            <p:ph type="title"/>
          </p:nvPr>
        </p:nvSpPr>
        <p:spPr/>
        <p:txBody>
          <a:bodyPr/>
          <a:lstStyle/>
          <a:p>
            <a:pPr>
              <a:lnSpc>
                <a:spcPct val="80000"/>
              </a:lnSpc>
            </a:pPr>
            <a:r>
              <a:rPr lang="en-US" smtClean="0">
                <a:ea typeface="ＭＳ Ｐゴシック" charset="-128"/>
                <a:cs typeface="ＭＳ Ｐゴシック" charset="-128"/>
              </a:rPr>
              <a:t>The Million Server Datacenter</a:t>
            </a:r>
          </a:p>
        </p:txBody>
      </p:sp>
      <p:sp>
        <p:nvSpPr>
          <p:cNvPr id="98307" name="Content Placeholder 4"/>
          <p:cNvSpPr>
            <a:spLocks noGrp="1"/>
          </p:cNvSpPr>
          <p:nvPr>
            <p:ph idx="1"/>
          </p:nvPr>
        </p:nvSpPr>
        <p:spPr/>
        <p:txBody>
          <a:bodyPr/>
          <a:lstStyle/>
          <a:p>
            <a:r>
              <a:rPr lang="en-US" smtClean="0">
                <a:ea typeface="ＭＳ Ｐゴシック" charset="-128"/>
                <a:cs typeface="ＭＳ Ｐゴシック" charset="-128"/>
              </a:rPr>
              <a:t>24000 sq. m housing 400 containers</a:t>
            </a:r>
          </a:p>
          <a:p>
            <a:pPr lvl="1"/>
            <a:r>
              <a:rPr lang="en-US" smtClean="0"/>
              <a:t>Each container contains 2500 servers</a:t>
            </a:r>
          </a:p>
          <a:p>
            <a:pPr lvl="1"/>
            <a:r>
              <a:rPr lang="en-US" smtClean="0"/>
              <a:t>Integrated computing, networking, power, cooling systems</a:t>
            </a:r>
          </a:p>
          <a:p>
            <a:r>
              <a:rPr lang="en-US" smtClean="0">
                <a:ea typeface="ＭＳ Ｐゴシック" charset="-128"/>
                <a:cs typeface="ＭＳ Ｐゴシック" charset="-128"/>
              </a:rPr>
              <a:t>300 MW supplied from two power substations situated on opposite sides of the datacenter</a:t>
            </a:r>
          </a:p>
          <a:p>
            <a:r>
              <a:rPr lang="en-US" smtClean="0">
                <a:ea typeface="ＭＳ Ｐゴシック" charset="-128"/>
                <a:cs typeface="ＭＳ Ｐゴシック" charset="-128"/>
              </a:rPr>
              <a:t>Dual water-based cooling systems circulate cold water to containers, eliminating need for air conditioned rooms</a:t>
            </a:r>
          </a:p>
          <a:p>
            <a:endParaRPr lang="en-US" smtClean="0">
              <a:ea typeface="ＭＳ Ｐゴシック" charset="-128"/>
              <a:cs typeface="ＭＳ Ｐゴシック" charset="-128"/>
            </a:endParaRPr>
          </a:p>
        </p:txBody>
      </p:sp>
      <p:sp>
        <p:nvSpPr>
          <p:cNvPr id="98308" name="Slide Number Placeholder 2"/>
          <p:cNvSpPr>
            <a:spLocks noGrp="1"/>
          </p:cNvSpPr>
          <p:nvPr>
            <p:ph type="sldNum" sz="quarter" idx="12"/>
          </p:nvPr>
        </p:nvSpPr>
        <p:spPr>
          <a:noFill/>
        </p:spPr>
        <p:txBody>
          <a:bodyPr/>
          <a:lstStyle/>
          <a:p>
            <a:fld id="{C22E1C26-6C63-2540-999E-EB608370B616}" type="slidenum">
              <a:rPr lang="en-US" smtClean="0">
                <a:latin typeface="Arial" charset="0"/>
              </a:rPr>
              <a:pPr/>
              <a:t>60</a:t>
            </a:fld>
            <a:endParaRPr lang="en-US" smtClean="0">
              <a:latin typeface="Arial"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Google</a:t>
            </a:r>
            <a:endParaRPr lang="en-US" dirty="0"/>
          </a:p>
        </p:txBody>
      </p:sp>
      <p:sp>
        <p:nvSpPr>
          <p:cNvPr id="4" name="Content Placeholder 3"/>
          <p:cNvSpPr>
            <a:spLocks noGrp="1"/>
          </p:cNvSpPr>
          <p:nvPr>
            <p:ph idx="1"/>
          </p:nvPr>
        </p:nvSpPr>
        <p:spPr/>
        <p:txBody>
          <a:bodyPr/>
          <a:lstStyle/>
          <a:p>
            <a:r>
              <a:rPr lang="en-US" dirty="0" smtClean="0"/>
              <a:t>Since </a:t>
            </a:r>
            <a:r>
              <a:rPr lang="en-US" dirty="0" smtClean="0"/>
              <a:t>2005, its data centers have been composed of standard shipping containers--each with 1,160 servers and a power consumption that can reach 250 </a:t>
            </a:r>
            <a:r>
              <a:rPr lang="en-US" dirty="0" smtClean="0"/>
              <a:t>kilowatts</a:t>
            </a:r>
          </a:p>
          <a:p>
            <a:r>
              <a:rPr lang="en-US" dirty="0" smtClean="0"/>
              <a:t>Google server was 3.5 inches thick--2U, or 2 rack units, in data center parlance. It had two processors, two hard drives, and eight memory slots mounted on a motherboard built by Gigabyte </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Google's PUE</a:t>
            </a:r>
            <a:endParaRPr lang="en-US" dirty="0"/>
          </a:p>
        </p:txBody>
      </p:sp>
      <p:sp>
        <p:nvSpPr>
          <p:cNvPr id="8" name="Content Placeholder 7"/>
          <p:cNvSpPr>
            <a:spLocks noGrp="1"/>
          </p:cNvSpPr>
          <p:nvPr>
            <p:ph idx="1"/>
          </p:nvPr>
        </p:nvSpPr>
        <p:spPr>
          <a:xfrm>
            <a:off x="304800" y="5181600"/>
            <a:ext cx="8534400" cy="1295400"/>
          </a:xfrm>
        </p:spPr>
        <p:txBody>
          <a:bodyPr>
            <a:normAutofit fontScale="77500" lnSpcReduction="20000"/>
          </a:bodyPr>
          <a:lstStyle/>
          <a:p>
            <a:r>
              <a:rPr lang="en-US" dirty="0" smtClean="0"/>
              <a:t>In the third quarter of 2008, Google's PUE was 1.21, but it dropped to 1.20 for the fourth quarter and to 1.19 for the first quarter of 2009 through March </a:t>
            </a:r>
            <a:r>
              <a:rPr lang="en-US" dirty="0" smtClean="0"/>
              <a:t>15</a:t>
            </a:r>
          </a:p>
          <a:p>
            <a:r>
              <a:rPr lang="en-US" dirty="0" smtClean="0"/>
              <a:t>Newest facilities have 1.12</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pic>
        <p:nvPicPr>
          <p:cNvPr id="5" name="Picture 4"/>
          <p:cNvPicPr>
            <a:picLocks noChangeAspect="1"/>
          </p:cNvPicPr>
          <p:nvPr/>
        </p:nvPicPr>
        <p:blipFill>
          <a:blip r:embed="rId2"/>
          <a:stretch>
            <a:fillRect/>
          </a:stretch>
        </p:blipFill>
        <p:spPr>
          <a:xfrm>
            <a:off x="787175" y="914400"/>
            <a:ext cx="7213825" cy="407581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charset="-128"/>
                <a:cs typeface="ＭＳ Ｐゴシック" charset="-128"/>
              </a:rPr>
              <a:t>Summary and Conclusions</a:t>
            </a:r>
          </a:p>
        </p:txBody>
      </p:sp>
      <p:sp>
        <p:nvSpPr>
          <p:cNvPr id="318467" name="Rectangle 3"/>
          <p:cNvSpPr>
            <a:spLocks noGrp="1" noChangeArrowheads="1"/>
          </p:cNvSpPr>
          <p:nvPr>
            <p:ph type="body" idx="1"/>
          </p:nvPr>
        </p:nvSpPr>
        <p:spPr>
          <a:xfrm>
            <a:off x="457200" y="1371600"/>
            <a:ext cx="8462963" cy="4754563"/>
          </a:xfrm>
        </p:spPr>
        <p:txBody>
          <a:bodyPr>
            <a:normAutofit fontScale="92500"/>
          </a:bodyPr>
          <a:lstStyle/>
          <a:p>
            <a:r>
              <a:rPr lang="en-US" sz="2800" smtClean="0">
                <a:ea typeface="ＭＳ Ｐゴシック" charset="-128"/>
                <a:cs typeface="ＭＳ Ｐゴシック" charset="-128"/>
              </a:rPr>
              <a:t>Energy Consumption in IT Equipment</a:t>
            </a:r>
          </a:p>
          <a:p>
            <a:pPr lvl="1"/>
            <a:r>
              <a:rPr lang="en-US" sz="2400" smtClean="0"/>
              <a:t>Energy Proportional Computing</a:t>
            </a:r>
          </a:p>
          <a:p>
            <a:pPr lvl="1"/>
            <a:r>
              <a:rPr lang="en-US" sz="2400" smtClean="0"/>
              <a:t>Inherent inefficiencies in electrical energy distribution</a:t>
            </a:r>
          </a:p>
          <a:p>
            <a:r>
              <a:rPr lang="en-US" sz="2800" smtClean="0">
                <a:ea typeface="ＭＳ Ｐゴシック" charset="-128"/>
                <a:cs typeface="ＭＳ Ｐゴシック" charset="-128"/>
              </a:rPr>
              <a:t>Energy Consumption in Internet Datacenters</a:t>
            </a:r>
          </a:p>
          <a:p>
            <a:pPr lvl="1"/>
            <a:r>
              <a:rPr lang="en-US" sz="2400" smtClean="0"/>
              <a:t>Backend to billions of network capable devices</a:t>
            </a:r>
          </a:p>
          <a:p>
            <a:pPr lvl="1"/>
            <a:r>
              <a:rPr lang="en-US" sz="2400" smtClean="0"/>
              <a:t>Enormous processing, storage, and bandwidth supporting applications for huge user communities</a:t>
            </a:r>
          </a:p>
          <a:p>
            <a:pPr lvl="1"/>
            <a:r>
              <a:rPr lang="en-US" sz="2400" smtClean="0"/>
              <a:t>Resource Management: Processor, Memory, I/O, Network to maximize performance subject to power constraints: “Do Nothing Well”</a:t>
            </a:r>
          </a:p>
          <a:p>
            <a:pPr lvl="1"/>
            <a:r>
              <a:rPr lang="en-US" sz="2400" smtClean="0"/>
              <a:t>New packaging opportunities for better optimization of computing + communicating + power + mechanical</a:t>
            </a:r>
          </a:p>
          <a:p>
            <a:endParaRPr lang="en-US" smtClean="0">
              <a:ea typeface="ＭＳ Ｐゴシック" charset="-128"/>
              <a:cs typeface="ＭＳ Ｐゴシック" charset="-128"/>
            </a:endParaRPr>
          </a:p>
          <a:p>
            <a:pPr lvl="1"/>
            <a:endParaRPr lang="en-US" smtClean="0"/>
          </a:p>
        </p:txBody>
      </p:sp>
      <p:sp>
        <p:nvSpPr>
          <p:cNvPr id="99332" name="Slide Number Placeholder 5"/>
          <p:cNvSpPr>
            <a:spLocks noGrp="1"/>
          </p:cNvSpPr>
          <p:nvPr>
            <p:ph type="sldNum" sz="quarter" idx="12"/>
          </p:nvPr>
        </p:nvSpPr>
        <p:spPr>
          <a:noFill/>
        </p:spPr>
        <p:txBody>
          <a:bodyPr/>
          <a:lstStyle/>
          <a:p>
            <a:fld id="{D3478944-F01F-494D-9AF1-CA799093363D}" type="slidenum">
              <a:rPr lang="en-US" smtClean="0">
                <a:latin typeface="Arial" charset="0"/>
              </a:rPr>
              <a:pPr/>
              <a:t>64</a:t>
            </a:fld>
            <a:endParaRPr lang="en-US" smtClean="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8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84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84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84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84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846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8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normAutofit fontScale="90000"/>
          </a:bodyPr>
          <a:lstStyle/>
          <a:p>
            <a:r>
              <a:rPr lang="en-US" smtClean="0"/>
              <a:t>Datacenter Optimization Summary</a:t>
            </a:r>
            <a:endParaRPr lang="en-US" smtClean="0"/>
          </a:p>
        </p:txBody>
      </p:sp>
      <p:sp>
        <p:nvSpPr>
          <p:cNvPr id="89091" name="Text Placeholder 2"/>
          <p:cNvSpPr>
            <a:spLocks noGrp="1"/>
          </p:cNvSpPr>
          <p:nvPr>
            <p:ph idx="1"/>
          </p:nvPr>
        </p:nvSpPr>
        <p:spPr/>
        <p:txBody>
          <a:bodyPr>
            <a:normAutofit fontScale="77500" lnSpcReduction="20000"/>
          </a:bodyPr>
          <a:lstStyle/>
          <a:p>
            <a:r>
              <a:rPr lang="en-US" dirty="0" smtClean="0"/>
              <a:t>Some low-scale </a:t>
            </a:r>
            <a:r>
              <a:rPr lang="en-US" dirty="0" err="1" smtClean="0"/>
              <a:t>DCs</a:t>
            </a:r>
            <a:r>
              <a:rPr lang="en-US" dirty="0" smtClean="0"/>
              <a:t> as poor as 3.0 PUE</a:t>
            </a:r>
          </a:p>
          <a:p>
            <a:r>
              <a:rPr lang="en-US" dirty="0" smtClean="0"/>
              <a:t>Workload management has great potential:</a:t>
            </a:r>
          </a:p>
          <a:p>
            <a:pPr lvl="1"/>
            <a:r>
              <a:rPr lang="en-US" dirty="0" smtClean="0"/>
              <a:t>Over-subscribe servers and use scheduler to manage</a:t>
            </a:r>
          </a:p>
          <a:p>
            <a:pPr lvl="1"/>
            <a:r>
              <a:rPr lang="en-US" dirty="0" smtClean="0"/>
              <a:t>Optimize workload placement and shut servers off</a:t>
            </a:r>
          </a:p>
          <a:p>
            <a:pPr lvl="2"/>
            <a:r>
              <a:rPr lang="en-US" dirty="0" smtClean="0"/>
              <a:t>Network, storage, &amp; mgmt system issues need work</a:t>
            </a:r>
          </a:p>
          <a:p>
            <a:r>
              <a:rPr lang="en-US" dirty="0" smtClean="0"/>
              <a:t>4x efficiency improvement from current generation high-scale </a:t>
            </a:r>
            <a:r>
              <a:rPr lang="en-US" dirty="0" err="1" smtClean="0"/>
              <a:t>DCs</a:t>
            </a:r>
            <a:r>
              <a:rPr lang="en-US" dirty="0" smtClean="0"/>
              <a:t> (PUE ~1.7) is within reach without technology breakthrough</a:t>
            </a:r>
          </a:p>
          <a:p>
            <a:r>
              <a:rPr lang="en-US" dirty="0" smtClean="0"/>
              <a:t>The Uptime Institute reports that the average data center Power Usage Effectiveness is 2.0 (smaller is better). What this number means is that for every 1W of power that goes to a server in an enterprise data center, a matching watt is lost to power distribution and cooling overhead. Microsoft reports that its newer designs are achieving a PUE of 1.22 (Out of the box paradox…). All high scale services are well under 1.7 and most, including Amazon, are under 1.5.</a:t>
            </a:r>
            <a:endParaRPr lang="en-US" dirty="0"/>
          </a:p>
        </p:txBody>
      </p:sp>
      <p:sp>
        <p:nvSpPr>
          <p:cNvPr id="89092" name="Slide Number Placeholder 4"/>
          <p:cNvSpPr>
            <a:spLocks noGrp="1"/>
          </p:cNvSpPr>
          <p:nvPr>
            <p:ph type="sldNum" sz="quarter" idx="12"/>
          </p:nvPr>
        </p:nvSpPr>
        <p:spPr/>
        <p:txBody>
          <a:bodyPr/>
          <a:lstStyle/>
          <a:p>
            <a:fld id="{3BFEE08E-2006-944F-9EB7-EF674435D37A}" type="slidenum">
              <a:rPr lang="en-US" smtClean="0"/>
              <a:pPr/>
              <a:t>65</a:t>
            </a:fld>
            <a:endParaRPr lang="en-US"/>
          </a:p>
        </p:txBody>
      </p:sp>
      <p:sp>
        <p:nvSpPr>
          <p:cNvPr id="89093" name="TextBox 6"/>
          <p:cNvSpPr txBox="1">
            <a:spLocks noChangeArrowheads="1"/>
          </p:cNvSpPr>
          <p:nvPr/>
        </p:nvSpPr>
        <p:spPr bwMode="auto">
          <a:xfrm>
            <a:off x="7167563" y="6527800"/>
            <a:ext cx="2043112" cy="276225"/>
          </a:xfrm>
          <a:prstGeom prst="rect">
            <a:avLst/>
          </a:prstGeom>
          <a:noFill/>
          <a:ln w="9525">
            <a:noFill/>
            <a:miter lim="800000"/>
            <a:headEnd/>
            <a:tailEnd/>
          </a:ln>
        </p:spPr>
        <p:txBody>
          <a:bodyPr wrap="none">
            <a:prstTxWarp prst="textNoShape">
              <a:avLst/>
            </a:prstTxWarp>
            <a:spAutoFit/>
          </a:bodyPr>
          <a:lstStyle/>
          <a:p>
            <a:r>
              <a:rPr lang="en-US" sz="1200"/>
              <a:t>James Hamilton, Amazon</a:t>
            </a:r>
          </a:p>
        </p:txBody>
      </p:sp>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ea typeface="ＭＳ Ｐゴシック" charset="-128"/>
                <a:cs typeface="ＭＳ Ｐゴシック" charset="-128"/>
              </a:rPr>
              <a:t>2020 IT Carbon Footprint</a:t>
            </a:r>
          </a:p>
        </p:txBody>
      </p:sp>
      <p:pic>
        <p:nvPicPr>
          <p:cNvPr id="31747" name="Content Placeholder 4" descr="env_pie.jpg"/>
          <p:cNvPicPr>
            <a:picLocks noGrp="1" noChangeAspect="1"/>
          </p:cNvPicPr>
          <p:nvPr>
            <p:ph idx="1"/>
          </p:nvPr>
        </p:nvPicPr>
        <p:blipFill>
          <a:blip r:embed="rId2">
            <a:clrChange>
              <a:clrFrom>
                <a:srgbClr val="FFFFFF"/>
              </a:clrFrom>
              <a:clrTo>
                <a:srgbClr val="FFFFFF">
                  <a:alpha val="0"/>
                </a:srgbClr>
              </a:clrTo>
            </a:clrChange>
          </a:blip>
          <a:srcRect l="-60583" r="-60583"/>
          <a:stretch>
            <a:fillRect/>
          </a:stretch>
        </p:blipFill>
        <p:spPr>
          <a:xfrm>
            <a:off x="38099" y="1168400"/>
            <a:ext cx="9715501" cy="5613400"/>
          </a:xfrm>
        </p:spPr>
      </p:pic>
      <p:sp>
        <p:nvSpPr>
          <p:cNvPr id="31748" name="Slide Number Placeholder 3"/>
          <p:cNvSpPr>
            <a:spLocks noGrp="1"/>
          </p:cNvSpPr>
          <p:nvPr>
            <p:ph type="sldNum" sz="quarter" idx="12"/>
          </p:nvPr>
        </p:nvSpPr>
        <p:spPr>
          <a:noFill/>
        </p:spPr>
        <p:txBody>
          <a:bodyPr/>
          <a:lstStyle/>
          <a:p>
            <a:fld id="{4DD75A37-F305-2C45-B228-3C154BB0AFFE}" type="slidenum">
              <a:rPr lang="en-US" smtClean="0">
                <a:latin typeface="Arial" charset="0"/>
              </a:rPr>
              <a:pPr/>
              <a:t>7</a:t>
            </a:fld>
            <a:endParaRPr lang="en-US" smtClean="0">
              <a:latin typeface="Arial" charset="0"/>
            </a:endParaRPr>
          </a:p>
        </p:txBody>
      </p:sp>
      <p:sp>
        <p:nvSpPr>
          <p:cNvPr id="31749" name="TextBox 4"/>
          <p:cNvSpPr txBox="1">
            <a:spLocks noChangeArrowheads="1"/>
          </p:cNvSpPr>
          <p:nvPr/>
        </p:nvSpPr>
        <p:spPr bwMode="auto">
          <a:xfrm>
            <a:off x="642938" y="1952625"/>
            <a:ext cx="2076450" cy="400050"/>
          </a:xfrm>
          <a:prstGeom prst="rect">
            <a:avLst/>
          </a:prstGeom>
          <a:noFill/>
          <a:ln w="9525">
            <a:noFill/>
            <a:miter lim="800000"/>
            <a:headEnd/>
            <a:tailEnd/>
          </a:ln>
        </p:spPr>
        <p:txBody>
          <a:bodyPr wrap="none">
            <a:prstTxWarp prst="textNoShape">
              <a:avLst/>
            </a:prstTxWarp>
            <a:spAutoFit/>
          </a:bodyPr>
          <a:lstStyle/>
          <a:p>
            <a:r>
              <a:rPr lang="en-US" sz="2000"/>
              <a:t>820m tons CO</a:t>
            </a:r>
            <a:r>
              <a:rPr lang="en-US" sz="2000" baseline="-25000"/>
              <a:t>2</a:t>
            </a:r>
          </a:p>
        </p:txBody>
      </p:sp>
      <p:sp>
        <p:nvSpPr>
          <p:cNvPr id="31750" name="TextBox 5"/>
          <p:cNvSpPr txBox="1">
            <a:spLocks noChangeArrowheads="1"/>
          </p:cNvSpPr>
          <p:nvPr/>
        </p:nvSpPr>
        <p:spPr bwMode="auto">
          <a:xfrm>
            <a:off x="6891338" y="2471738"/>
            <a:ext cx="2076450" cy="400050"/>
          </a:xfrm>
          <a:prstGeom prst="rect">
            <a:avLst/>
          </a:prstGeom>
          <a:noFill/>
          <a:ln w="9525">
            <a:noFill/>
            <a:miter lim="800000"/>
            <a:headEnd/>
            <a:tailEnd/>
          </a:ln>
        </p:spPr>
        <p:txBody>
          <a:bodyPr wrap="none">
            <a:prstTxWarp prst="textNoShape">
              <a:avLst/>
            </a:prstTxWarp>
            <a:spAutoFit/>
          </a:bodyPr>
          <a:lstStyle/>
          <a:p>
            <a:r>
              <a:rPr lang="en-US" sz="2000"/>
              <a:t>360m tons CO</a:t>
            </a:r>
            <a:r>
              <a:rPr lang="en-US" sz="2000" baseline="-25000"/>
              <a:t>2</a:t>
            </a:r>
          </a:p>
        </p:txBody>
      </p:sp>
      <p:sp>
        <p:nvSpPr>
          <p:cNvPr id="31751" name="TextBox 6"/>
          <p:cNvSpPr txBox="1">
            <a:spLocks noChangeArrowheads="1"/>
          </p:cNvSpPr>
          <p:nvPr/>
        </p:nvSpPr>
        <p:spPr bwMode="auto">
          <a:xfrm>
            <a:off x="6891338" y="5113338"/>
            <a:ext cx="2076450" cy="400050"/>
          </a:xfrm>
          <a:prstGeom prst="rect">
            <a:avLst/>
          </a:prstGeom>
          <a:noFill/>
          <a:ln w="9525">
            <a:noFill/>
            <a:miter lim="800000"/>
            <a:headEnd/>
            <a:tailEnd/>
          </a:ln>
        </p:spPr>
        <p:txBody>
          <a:bodyPr wrap="none">
            <a:prstTxWarp prst="textNoShape">
              <a:avLst/>
            </a:prstTxWarp>
            <a:spAutoFit/>
          </a:bodyPr>
          <a:lstStyle/>
          <a:p>
            <a:r>
              <a:rPr lang="en-US" sz="2000"/>
              <a:t>260m tons CO</a:t>
            </a:r>
            <a:r>
              <a:rPr lang="en-US" sz="2000" baseline="-25000"/>
              <a:t>2</a:t>
            </a:r>
          </a:p>
        </p:txBody>
      </p:sp>
      <p:sp>
        <p:nvSpPr>
          <p:cNvPr id="31752" name="TextBox 7"/>
          <p:cNvSpPr txBox="1">
            <a:spLocks noChangeArrowheads="1"/>
          </p:cNvSpPr>
          <p:nvPr/>
        </p:nvSpPr>
        <p:spPr bwMode="auto">
          <a:xfrm>
            <a:off x="82550" y="3022600"/>
            <a:ext cx="2738438" cy="2862263"/>
          </a:xfrm>
          <a:prstGeom prst="rect">
            <a:avLst/>
          </a:prstGeom>
          <a:noFill/>
          <a:ln w="9525">
            <a:noFill/>
            <a:miter lim="800000"/>
            <a:headEnd/>
            <a:tailEnd/>
          </a:ln>
        </p:spPr>
        <p:txBody>
          <a:bodyPr wrap="none">
            <a:prstTxWarp prst="textNoShape">
              <a:avLst/>
            </a:prstTxWarp>
            <a:spAutoFit/>
          </a:bodyPr>
          <a:lstStyle/>
          <a:p>
            <a:r>
              <a:rPr lang="en-US" sz="2000" dirty="0"/>
              <a:t>2007 Worldwide IT</a:t>
            </a:r>
            <a:br>
              <a:rPr lang="en-US" sz="2000" dirty="0"/>
            </a:br>
            <a:r>
              <a:rPr lang="en-US" sz="2000" dirty="0"/>
              <a:t>carbon footprint:</a:t>
            </a:r>
            <a:br>
              <a:rPr lang="en-US" sz="2000" dirty="0"/>
            </a:br>
            <a:r>
              <a:rPr lang="en-US" sz="2000" dirty="0"/>
              <a:t>2% = 830 </a:t>
            </a:r>
            <a:r>
              <a:rPr lang="en-US" sz="2000" dirty="0" err="1"/>
              <a:t>m</a:t>
            </a:r>
            <a:r>
              <a:rPr lang="en-US" sz="2000" dirty="0"/>
              <a:t> tons CO</a:t>
            </a:r>
            <a:r>
              <a:rPr lang="en-US" sz="2000" baseline="-25000" dirty="0"/>
              <a:t>2</a:t>
            </a:r>
          </a:p>
          <a:p>
            <a:r>
              <a:rPr lang="en-US" sz="2000" dirty="0"/>
              <a:t>Comparable to the</a:t>
            </a:r>
            <a:br>
              <a:rPr lang="en-US" sz="2000" dirty="0"/>
            </a:br>
            <a:r>
              <a:rPr lang="en-US" sz="2000" dirty="0"/>
              <a:t>global aviation </a:t>
            </a:r>
            <a:br>
              <a:rPr lang="en-US" sz="2000" dirty="0"/>
            </a:br>
            <a:r>
              <a:rPr lang="en-US" sz="2000" dirty="0"/>
              <a:t>industry</a:t>
            </a:r>
          </a:p>
          <a:p>
            <a:endParaRPr lang="en-US" sz="2000" dirty="0"/>
          </a:p>
          <a:p>
            <a:r>
              <a:rPr lang="en-US" sz="2000" dirty="0"/>
              <a:t>Expected to grow </a:t>
            </a:r>
            <a:br>
              <a:rPr lang="en-US" sz="2000" dirty="0"/>
            </a:br>
            <a:r>
              <a:rPr lang="en-US" sz="2000" dirty="0"/>
              <a:t>to 4% by 2020</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ea typeface="ＭＳ Ｐゴシック" charset="-128"/>
                <a:cs typeface="ＭＳ Ｐゴシック" charset="-128"/>
              </a:rPr>
              <a:t>2020 IT Carbon Footprint</a:t>
            </a:r>
          </a:p>
        </p:txBody>
      </p:sp>
      <p:sp>
        <p:nvSpPr>
          <p:cNvPr id="32771" name="Slide Number Placeholder 3"/>
          <p:cNvSpPr>
            <a:spLocks noGrp="1"/>
          </p:cNvSpPr>
          <p:nvPr>
            <p:ph type="sldNum" sz="quarter" idx="12"/>
          </p:nvPr>
        </p:nvSpPr>
        <p:spPr>
          <a:noFill/>
        </p:spPr>
        <p:txBody>
          <a:bodyPr/>
          <a:lstStyle/>
          <a:p>
            <a:fld id="{4B07DD5F-67FD-9E46-984C-7363D9754BCA}" type="slidenum">
              <a:rPr lang="en-US" smtClean="0">
                <a:latin typeface="Arial" charset="0"/>
              </a:rPr>
              <a:pPr/>
              <a:t>8</a:t>
            </a:fld>
            <a:endParaRPr lang="en-US" smtClean="0">
              <a:latin typeface="Arial" charset="0"/>
            </a:endParaRPr>
          </a:p>
        </p:txBody>
      </p:sp>
      <p:pic>
        <p:nvPicPr>
          <p:cNvPr id="32772" name="Picture 4"/>
          <p:cNvPicPr>
            <a:picLocks noChangeAspect="1"/>
          </p:cNvPicPr>
          <p:nvPr/>
        </p:nvPicPr>
        <p:blipFill>
          <a:blip r:embed="rId2"/>
          <a:srcRect/>
          <a:stretch>
            <a:fillRect/>
          </a:stretch>
        </p:blipFill>
        <p:spPr bwMode="auto">
          <a:xfrm>
            <a:off x="120650" y="2166938"/>
            <a:ext cx="8956675" cy="3335337"/>
          </a:xfrm>
          <a:prstGeom prst="rect">
            <a:avLst/>
          </a:prstGeom>
          <a:noFill/>
          <a:ln w="9525">
            <a:noFill/>
            <a:miter lim="800000"/>
            <a:headEnd/>
            <a:tailEnd/>
          </a:ln>
        </p:spPr>
      </p:pic>
      <p:sp>
        <p:nvSpPr>
          <p:cNvPr id="32773" name="TextBox 5"/>
          <p:cNvSpPr txBox="1">
            <a:spLocks noChangeArrowheads="1"/>
          </p:cNvSpPr>
          <p:nvPr/>
        </p:nvSpPr>
        <p:spPr bwMode="auto">
          <a:xfrm>
            <a:off x="133350" y="1243013"/>
            <a:ext cx="7572375" cy="831850"/>
          </a:xfrm>
          <a:prstGeom prst="rect">
            <a:avLst/>
          </a:prstGeom>
          <a:noFill/>
          <a:ln w="9525">
            <a:noFill/>
            <a:miter lim="800000"/>
            <a:headEnd/>
            <a:tailEnd/>
          </a:ln>
        </p:spPr>
        <p:txBody>
          <a:bodyPr wrap="none">
            <a:prstTxWarp prst="textNoShape">
              <a:avLst/>
            </a:prstTxWarp>
            <a:spAutoFit/>
          </a:bodyPr>
          <a:lstStyle/>
          <a:p>
            <a:r>
              <a:rPr lang="en-US"/>
              <a:t>“SMART 2020: Enabling the Low Carbon Economy </a:t>
            </a:r>
          </a:p>
          <a:p>
            <a:r>
              <a:rPr lang="en-US"/>
              <a:t>in the Information Age”, The Climate Group</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a:fillRect/>
          </a:stretch>
        </p:blipFill>
        <p:spPr bwMode="auto">
          <a:xfrm>
            <a:off x="0" y="2178050"/>
            <a:ext cx="9148763" cy="3481388"/>
          </a:xfrm>
          <a:prstGeom prst="rect">
            <a:avLst/>
          </a:prstGeom>
          <a:noFill/>
          <a:ln w="9525">
            <a:noFill/>
            <a:miter lim="800000"/>
            <a:headEnd/>
            <a:tailEnd/>
          </a:ln>
        </p:spPr>
      </p:pic>
      <p:cxnSp>
        <p:nvCxnSpPr>
          <p:cNvPr id="8" name="Straight Arrow Connector 7"/>
          <p:cNvCxnSpPr>
            <a:cxnSpLocks noChangeShapeType="1"/>
          </p:cNvCxnSpPr>
          <p:nvPr/>
        </p:nvCxnSpPr>
        <p:spPr bwMode="auto">
          <a:xfrm>
            <a:off x="1230313" y="3863975"/>
            <a:ext cx="1255712" cy="1228725"/>
          </a:xfrm>
          <a:prstGeom prst="straightConnector1">
            <a:avLst/>
          </a:prstGeom>
          <a:noFill/>
          <a:ln w="38100">
            <a:solidFill>
              <a:srgbClr val="FF0000"/>
            </a:solidFill>
            <a:round/>
            <a:headEnd/>
            <a:tailEnd type="arrow" w="med" len="med"/>
          </a:ln>
        </p:spPr>
      </p:cxnSp>
      <p:sp>
        <p:nvSpPr>
          <p:cNvPr id="32770" name="Title 1"/>
          <p:cNvSpPr>
            <a:spLocks noGrp="1"/>
          </p:cNvSpPr>
          <p:nvPr>
            <p:ph type="title"/>
          </p:nvPr>
        </p:nvSpPr>
        <p:spPr/>
        <p:txBody>
          <a:bodyPr/>
          <a:lstStyle/>
          <a:p>
            <a:r>
              <a:rPr lang="en-US" smtClean="0">
                <a:ea typeface="ＭＳ Ｐゴシック" charset="-128"/>
                <a:cs typeface="ＭＳ Ｐゴシック" charset="-128"/>
              </a:rPr>
              <a:t>2020 IT Carbon Footprint</a:t>
            </a:r>
          </a:p>
        </p:txBody>
      </p:sp>
      <p:sp>
        <p:nvSpPr>
          <p:cNvPr id="32771" name="Slide Number Placeholder 3"/>
          <p:cNvSpPr>
            <a:spLocks noGrp="1"/>
          </p:cNvSpPr>
          <p:nvPr>
            <p:ph type="sldNum" sz="quarter" idx="12"/>
          </p:nvPr>
        </p:nvSpPr>
        <p:spPr>
          <a:noFill/>
        </p:spPr>
        <p:txBody>
          <a:bodyPr/>
          <a:lstStyle/>
          <a:p>
            <a:fld id="{4B07DD5F-67FD-9E46-984C-7363D9754BCA}" type="slidenum">
              <a:rPr lang="en-US" smtClean="0">
                <a:latin typeface="Arial" charset="0"/>
              </a:rPr>
              <a:pPr/>
              <a:t>9</a:t>
            </a:fld>
            <a:endParaRPr lang="en-US" smtClean="0">
              <a:latin typeface="Arial" charset="0"/>
            </a:endParaRPr>
          </a:p>
        </p:txBody>
      </p:sp>
      <p:sp>
        <p:nvSpPr>
          <p:cNvPr id="32773" name="TextBox 5"/>
          <p:cNvSpPr txBox="1">
            <a:spLocks noChangeArrowheads="1"/>
          </p:cNvSpPr>
          <p:nvPr/>
        </p:nvSpPr>
        <p:spPr bwMode="auto">
          <a:xfrm>
            <a:off x="133350" y="1243013"/>
            <a:ext cx="7572375" cy="831850"/>
          </a:xfrm>
          <a:prstGeom prst="rect">
            <a:avLst/>
          </a:prstGeom>
          <a:noFill/>
          <a:ln w="9525">
            <a:noFill/>
            <a:miter lim="800000"/>
            <a:headEnd/>
            <a:tailEnd/>
          </a:ln>
        </p:spPr>
        <p:txBody>
          <a:bodyPr wrap="none">
            <a:prstTxWarp prst="textNoShape">
              <a:avLst/>
            </a:prstTxWarp>
            <a:spAutoFit/>
          </a:bodyPr>
          <a:lstStyle/>
          <a:p>
            <a:r>
              <a:rPr lang="en-US"/>
              <a:t>“SMART 2020: Enabling the Low Carbon Economy </a:t>
            </a:r>
          </a:p>
          <a:p>
            <a:r>
              <a:rPr lang="en-US"/>
              <a:t>in the Information Age”, The Climate Group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rnival">
  <a:themeElements>
    <a:clrScheme name="Carnival">
      <a:dk1>
        <a:sysClr val="windowText" lastClr="000000"/>
      </a:dk1>
      <a:lt1>
        <a:sysClr val="window" lastClr="FFFFFF"/>
      </a:lt1>
      <a:dk2>
        <a:srgbClr val="2A2D6C"/>
      </a:dk2>
      <a:lt2>
        <a:srgbClr val="FCED90"/>
      </a:lt2>
      <a:accent1>
        <a:srgbClr val="E0B602"/>
      </a:accent1>
      <a:accent2>
        <a:srgbClr val="C77D00"/>
      </a:accent2>
      <a:accent3>
        <a:srgbClr val="C43D1F"/>
      </a:accent3>
      <a:accent4>
        <a:srgbClr val="B42469"/>
      </a:accent4>
      <a:accent5>
        <a:srgbClr val="7B309B"/>
      </a:accent5>
      <a:accent6>
        <a:srgbClr val="4560AD"/>
      </a:accent6>
      <a:hlink>
        <a:srgbClr val="118FBF"/>
      </a:hlink>
      <a:folHlink>
        <a:srgbClr val="0CA15F"/>
      </a:folHlink>
    </a:clrScheme>
    <a:fontScheme name="Carnival">
      <a:majorFont>
        <a:latin typeface="Bodoni MT"/>
        <a:ea typeface=""/>
        <a:cs typeface=""/>
        <a:font script="Cyrl" typeface="Times New Roman"/>
        <a:font script="Grek"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Verdana"/>
        <a:ea typeface=""/>
        <a:cs typeface=""/>
        <a:font script="Jpan" typeface="ＭＳ Ｐゴシック"/>
        <a:font script="Hang" typeface="맑은 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arnival">
      <a:fillStyleLst>
        <a:solidFill>
          <a:schemeClr val="phClr">
            <a:tint val="100000"/>
          </a:schemeClr>
        </a:solidFill>
        <a:gradFill rotWithShape="1">
          <a:gsLst>
            <a:gs pos="0">
              <a:schemeClr val="phClr">
                <a:tint val="75000"/>
                <a:satMod val="170000"/>
              </a:schemeClr>
            </a:gs>
            <a:gs pos="37000">
              <a:schemeClr val="phClr">
                <a:tint val="50000"/>
                <a:satMod val="180000"/>
              </a:schemeClr>
            </a:gs>
            <a:gs pos="50000">
              <a:schemeClr val="phClr">
                <a:tint val="46000"/>
                <a:satMod val="180000"/>
              </a:schemeClr>
            </a:gs>
            <a:gs pos="64000">
              <a:schemeClr val="phClr">
                <a:tint val="50000"/>
                <a:satMod val="180000"/>
              </a:schemeClr>
            </a:gs>
            <a:gs pos="100000">
              <a:schemeClr val="phClr">
                <a:tint val="75000"/>
                <a:satMod val="170000"/>
              </a:schemeClr>
            </a:gs>
          </a:gsLst>
          <a:lin ang="5400000" scaled="0"/>
        </a:gradFill>
        <a:gradFill rotWithShape="1">
          <a:gsLst>
            <a:gs pos="0">
              <a:schemeClr val="phClr">
                <a:shade val="35000"/>
                <a:satMod val="190000"/>
              </a:schemeClr>
            </a:gs>
            <a:gs pos="30000">
              <a:schemeClr val="phClr">
                <a:shade val="64000"/>
                <a:satMod val="165000"/>
              </a:schemeClr>
            </a:gs>
            <a:gs pos="46000">
              <a:schemeClr val="phClr">
                <a:shade val="74000"/>
                <a:satMod val="165000"/>
              </a:schemeClr>
            </a:gs>
            <a:gs pos="56000">
              <a:schemeClr val="phClr">
                <a:shade val="74000"/>
                <a:satMod val="165000"/>
              </a:schemeClr>
            </a:gs>
            <a:gs pos="70000">
              <a:schemeClr val="phClr">
                <a:shade val="64000"/>
                <a:satMod val="165000"/>
              </a:schemeClr>
            </a:gs>
            <a:gs pos="100000">
              <a:schemeClr val="phClr">
                <a:shade val="35000"/>
                <a:satMod val="190000"/>
              </a:schemeClr>
            </a:gs>
          </a:gsLst>
          <a:lin ang="5400000" scaled="0"/>
        </a:gradFill>
      </a:fillStyleLst>
      <a:lnStyleLst>
        <a:ln w="5000">
          <a:solidFill>
            <a:schemeClr val="phClr"/>
          </a:solidFill>
          <a:prstDash val="solid"/>
        </a:ln>
        <a:ln w="12700">
          <a:solidFill>
            <a:schemeClr val="phClr"/>
          </a:solidFill>
          <a:prstDash val="solid"/>
        </a:ln>
        <a:ln w="28100">
          <a:solidFill>
            <a:schemeClr val="phClr"/>
          </a:solidFill>
          <a:prstDash val="solid"/>
        </a:ln>
      </a:lnStyleLst>
      <a:effectStyleLst>
        <a:effectStyle>
          <a:effectLst>
            <a:outerShdw blurRad="39000" dist="25400" dir="5400000">
              <a:srgbClr val="1A0000">
                <a:alpha val="35000"/>
              </a:srgbClr>
            </a:outerShdw>
          </a:effectLst>
        </a:effectStyle>
        <a:effectStyle>
          <a:effectLst>
            <a:outerShdw blurRad="39000" dist="25000" dir="5400000">
              <a:srgbClr val="1A0000">
                <a:alpha val="40000"/>
              </a:srgbClr>
            </a:outerShdw>
          </a:effectLst>
        </a:effectStyle>
        <a:effectStyle>
          <a:effectLst>
            <a:outerShdw blurRad="39000" dist="25000" dir="5400000">
              <a:srgbClr val="000000">
                <a:alpha val="40000"/>
              </a:srgbClr>
            </a:outerShdw>
          </a:effectLst>
          <a:scene3d>
            <a:camera prst="orthographicFront">
              <a:rot lat="0" lon="0" rev="0"/>
            </a:camera>
            <a:lightRig rig="contrasting" dir="tr">
              <a:rot lat="0" lon="0" rev="7000000"/>
            </a:lightRig>
          </a:scene3d>
          <a:sp3d prstMaterial="powder">
            <a:bevelT w="110000" h="50000"/>
          </a:sp3d>
        </a:effectStyle>
      </a:effectStyleLst>
      <a:bgFillStyleLst>
        <a:solidFill>
          <a:schemeClr val="phClr">
            <a:tint val="100000"/>
          </a:schemeClr>
        </a:solidFill>
        <a:gradFill rotWithShape="1">
          <a:gsLst>
            <a:gs pos="0">
              <a:schemeClr val="phClr">
                <a:shade val="68000"/>
                <a:satMod val="150000"/>
              </a:schemeClr>
            </a:gs>
            <a:gs pos="40000">
              <a:schemeClr val="phClr">
                <a:tint val="90000"/>
                <a:satMod val="220000"/>
              </a:schemeClr>
            </a:gs>
            <a:gs pos="50000">
              <a:schemeClr val="phClr">
                <a:tint val="86500"/>
                <a:satMod val="255000"/>
              </a:schemeClr>
            </a:gs>
            <a:gs pos="53000">
              <a:schemeClr val="phClr">
                <a:tint val="86500"/>
                <a:satMod val="255000"/>
              </a:schemeClr>
            </a:gs>
            <a:gs pos="62000">
              <a:schemeClr val="phClr">
                <a:tint val="90000"/>
                <a:satMod val="220000"/>
              </a:schemeClr>
            </a:gs>
            <a:gs pos="100000">
              <a:schemeClr val="phClr">
                <a:shade val="68000"/>
                <a:satMod val="150000"/>
              </a:schemeClr>
            </a:gs>
          </a:gsLst>
          <a:lin ang="5400000" scaled="0"/>
        </a:gradFill>
        <a:blipFill>
          <a:blip xmlns:r="http://schemas.openxmlformats.org/officeDocument/2006/relationships" r:embed="rId1">
            <a:duotone>
              <a:schemeClr val="phClr">
                <a:tint val="95000"/>
                <a:satMod val="190000"/>
              </a:schemeClr>
              <a:schemeClr val="phClr">
                <a:shade val="78000"/>
                <a:satMod val="18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Carnival</Template>
  <TotalTime>8100</TotalTime>
  <Words>3367</Words>
  <Application>Microsoft Office PowerPoint</Application>
  <PresentationFormat>On-screen Show (4:3)</PresentationFormat>
  <Paragraphs>517</Paragraphs>
  <Slides>65</Slides>
  <Notes>18</Notes>
  <HiddenSlides>2</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Carnival</vt:lpstr>
      <vt:lpstr>Microsoft Visio Drawing</vt:lpstr>
      <vt:lpstr>15-446 Distributed Systems Spring 2009</vt:lpstr>
      <vt:lpstr>Overview</vt:lpstr>
      <vt:lpstr>“The Big Switch,” Redux</vt:lpstr>
      <vt:lpstr>Growth of the Internet Continues …</vt:lpstr>
      <vt:lpstr>Datacenter Arms Race </vt:lpstr>
      <vt:lpstr>Google Oregon Datacenter</vt:lpstr>
      <vt:lpstr>2020 IT Carbon Footprint</vt:lpstr>
      <vt:lpstr>2020 IT Carbon Footprint</vt:lpstr>
      <vt:lpstr>2020 IT Carbon Footprint</vt:lpstr>
      <vt:lpstr>Computers + Net + Storage + Power + Cooling</vt:lpstr>
      <vt:lpstr>Energy Expense Dominates</vt:lpstr>
      <vt:lpstr>Energy Use In Datacenters</vt:lpstr>
      <vt:lpstr>Energy Use In Datacenters</vt:lpstr>
      <vt:lpstr>2020 IT Carbon Footprint</vt:lpstr>
      <vt:lpstr>Utilization and Efficiency</vt:lpstr>
      <vt:lpstr>Where do the $$$'s go?</vt:lpstr>
      <vt:lpstr>Overview</vt:lpstr>
      <vt:lpstr>Nameplate vs. Actual Peak</vt:lpstr>
      <vt:lpstr>Energy Proportional Computing</vt:lpstr>
      <vt:lpstr>Energy Proportional Computing</vt:lpstr>
      <vt:lpstr>Energy Proportional Computing</vt:lpstr>
      <vt:lpstr>Energy Proportional Computing</vt:lpstr>
      <vt:lpstr>“Power” of Cloud Computing</vt:lpstr>
      <vt:lpstr>Bringing Resources On-/Off-line</vt:lpstr>
      <vt:lpstr>Typical Datacenter Power</vt:lpstr>
      <vt:lpstr>Aside: Disk Power</vt:lpstr>
      <vt:lpstr>Spin-down Disk Model</vt:lpstr>
      <vt:lpstr>Disk Spindown</vt:lpstr>
      <vt:lpstr>Spin-Down Policies</vt:lpstr>
      <vt:lpstr>Dynamic Spindown Helmbold, Long, Sherrod (MOBICOM96)</vt:lpstr>
      <vt:lpstr>Spindown and Servers</vt:lpstr>
      <vt:lpstr>Critical Load Optimization</vt:lpstr>
      <vt:lpstr>CPU Nodes vs. Other Stuff</vt:lpstr>
      <vt:lpstr>Thermal Image of Typical Cluster</vt:lpstr>
      <vt:lpstr>DC Networking and Power</vt:lpstr>
      <vt:lpstr>DC Networking and Power</vt:lpstr>
      <vt:lpstr>Overview</vt:lpstr>
      <vt:lpstr>Datacenter Power</vt:lpstr>
      <vt:lpstr>Datacenter Power Efficiencies</vt:lpstr>
      <vt:lpstr>Datacenter Power Efficiencies</vt:lpstr>
      <vt:lpstr>Typical AC Distribution Today</vt:lpstr>
      <vt:lpstr>Facility-level DC Distribution</vt:lpstr>
      <vt:lpstr>Rack-level DC Distribution</vt:lpstr>
      <vt:lpstr> AC System Loss Compared to DC</vt:lpstr>
      <vt:lpstr>Power Redundancy</vt:lpstr>
      <vt:lpstr>Google 1U + UPS</vt:lpstr>
      <vt:lpstr>Why built-in batteries?</vt:lpstr>
      <vt:lpstr>Overview</vt:lpstr>
      <vt:lpstr>Mechanical Optimization</vt:lpstr>
      <vt:lpstr>Ideal Machine Room Cooling Hot and Cold Aisles</vt:lpstr>
      <vt:lpstr>Real Machine Rooms More Complicated</vt:lpstr>
      <vt:lpstr>Conventional Datacenter Mechanical Design</vt:lpstr>
      <vt:lpstr>More Efficient Air Flow</vt:lpstr>
      <vt:lpstr>Slide 54</vt:lpstr>
      <vt:lpstr>Containerized Datacenters</vt:lpstr>
      <vt:lpstr>Containerized Datacenters</vt:lpstr>
      <vt:lpstr>Modular Datacenters</vt:lpstr>
      <vt:lpstr>Containerized Datacenter Mechanical-Electrical Design</vt:lpstr>
      <vt:lpstr>Microsoft’s Chicago Modular Datacenter</vt:lpstr>
      <vt:lpstr>The Million Server Datacenter</vt:lpstr>
      <vt:lpstr>Google</vt:lpstr>
      <vt:lpstr>Google's PUE</vt:lpstr>
      <vt:lpstr>Slide 63</vt:lpstr>
      <vt:lpstr>Summary and Conclusions</vt:lpstr>
      <vt:lpstr>Datacenter Optimization Summary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Networks at the Edge: Problems and Opportunities in Residential Wireless Networks</dc:title>
  <dc:creator>srini</dc:creator>
  <cp:lastModifiedBy>Srinivasan Seshan</cp:lastModifiedBy>
  <cp:revision>90</cp:revision>
  <dcterms:created xsi:type="dcterms:W3CDTF">2009-04-26T18:18:21Z</dcterms:created>
  <dcterms:modified xsi:type="dcterms:W3CDTF">2009-04-27T20:51:33Z</dcterms:modified>
</cp:coreProperties>
</file>